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5" clrIdx="0">
    <p:extLst/>
  </p:cmAuthor>
  <p:cmAuthor id="2" name="Childs, Lauren M. (LARC-E3)[DEVELOP - Wise County (LaRC)]" initials="CLM(-WC(" lastIdx="1" clrIdx="1">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1446"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Spring</c:v>
          </c:tx>
          <c:marker>
            <c:symbol val="none"/>
          </c:marker>
          <c:trendline>
            <c:spPr>
              <a:ln>
                <a:solidFill>
                  <a:schemeClr val="accent1">
                    <a:lumMod val="50000"/>
                  </a:schemeClr>
                </a:solidFill>
                <a:prstDash val="dash"/>
              </a:ln>
            </c:spPr>
            <c:trendlineType val="linear"/>
            <c:dispRSqr val="0"/>
            <c:dispEq val="0"/>
          </c:trendline>
          <c:cat>
            <c:numRef>
              <c:f>[Thickness_Graph_Sean.xlsx]Sheet2!$F$96:$F$101</c:f>
              <c:numCache>
                <c:formatCode>General</c:formatCode>
                <c:ptCount val="6"/>
                <c:pt idx="0">
                  <c:v>2003</c:v>
                </c:pt>
                <c:pt idx="1">
                  <c:v>2004</c:v>
                </c:pt>
                <c:pt idx="2">
                  <c:v>2005</c:v>
                </c:pt>
                <c:pt idx="3">
                  <c:v>2006</c:v>
                </c:pt>
                <c:pt idx="4">
                  <c:v>2007</c:v>
                </c:pt>
                <c:pt idx="5">
                  <c:v>2008</c:v>
                </c:pt>
              </c:numCache>
            </c:numRef>
          </c:cat>
          <c:val>
            <c:numRef>
              <c:f>[Thickness_Graph_Sean.xlsx]Sheet2!$G$96:$G$101</c:f>
              <c:numCache>
                <c:formatCode>0.000</c:formatCode>
                <c:ptCount val="6"/>
                <c:pt idx="0">
                  <c:v>0.53895132142857205</c:v>
                </c:pt>
                <c:pt idx="1">
                  <c:v>0.474676428571428</c:v>
                </c:pt>
                <c:pt idx="2">
                  <c:v>0.44983932142857103</c:v>
                </c:pt>
                <c:pt idx="3">
                  <c:v>0.44819489285714298</c:v>
                </c:pt>
                <c:pt idx="4">
                  <c:v>0.39303557142857098</c:v>
                </c:pt>
              </c:numCache>
            </c:numRef>
          </c:val>
          <c:smooth val="0"/>
        </c:ser>
        <c:ser>
          <c:idx val="1"/>
          <c:order val="1"/>
          <c:tx>
            <c:v>Summer</c:v>
          </c:tx>
          <c:marker>
            <c:symbol val="none"/>
          </c:marker>
          <c:trendline>
            <c:spPr>
              <a:ln>
                <a:solidFill>
                  <a:schemeClr val="accent2">
                    <a:lumMod val="50000"/>
                  </a:schemeClr>
                </a:solidFill>
                <a:prstDash val="dash"/>
              </a:ln>
            </c:spPr>
            <c:trendlineType val="linear"/>
            <c:dispRSqr val="0"/>
            <c:dispEq val="0"/>
          </c:trendline>
          <c:val>
            <c:numRef>
              <c:f>[Thickness_Graph_Sean.xlsx]Sheet2!$H$96:$H$101</c:f>
              <c:numCache>
                <c:formatCode>0.000</c:formatCode>
                <c:ptCount val="6"/>
                <c:pt idx="1">
                  <c:v>0.60987603571428595</c:v>
                </c:pt>
                <c:pt idx="2">
                  <c:v>0.41115607142857102</c:v>
                </c:pt>
                <c:pt idx="3">
                  <c:v>0.26408825000000002</c:v>
                </c:pt>
                <c:pt idx="4">
                  <c:v>0.27102175000000001</c:v>
                </c:pt>
                <c:pt idx="5">
                  <c:v>0.22839467857142901</c:v>
                </c:pt>
              </c:numCache>
            </c:numRef>
          </c:val>
          <c:smooth val="0"/>
        </c:ser>
        <c:ser>
          <c:idx val="2"/>
          <c:order val="2"/>
          <c:tx>
            <c:v>Fall</c:v>
          </c:tx>
          <c:marker>
            <c:symbol val="none"/>
          </c:marker>
          <c:trendline>
            <c:spPr>
              <a:ln>
                <a:solidFill>
                  <a:schemeClr val="bg2">
                    <a:lumMod val="10000"/>
                  </a:schemeClr>
                </a:solidFill>
                <a:prstDash val="dash"/>
              </a:ln>
            </c:spPr>
            <c:trendlineType val="linear"/>
            <c:dispRSqr val="0"/>
            <c:dispEq val="0"/>
          </c:trendline>
          <c:val>
            <c:numRef>
              <c:f>[Thickness_Graph_Sean.xlsx]Sheet2!$I$96:$I$101</c:f>
              <c:numCache>
                <c:formatCode>0.000</c:formatCode>
                <c:ptCount val="6"/>
                <c:pt idx="1">
                  <c:v>0.47264692857142898</c:v>
                </c:pt>
                <c:pt idx="2">
                  <c:v>0.52213900000000002</c:v>
                </c:pt>
                <c:pt idx="3">
                  <c:v>0.49458832142857101</c:v>
                </c:pt>
              </c:numCache>
            </c:numRef>
          </c:val>
          <c:smooth val="0"/>
        </c:ser>
        <c:dLbls>
          <c:showLegendKey val="0"/>
          <c:showVal val="0"/>
          <c:showCatName val="0"/>
          <c:showSerName val="0"/>
          <c:showPercent val="0"/>
          <c:showBubbleSize val="0"/>
        </c:dLbls>
        <c:smooth val="0"/>
        <c:axId val="130231920"/>
        <c:axId val="130232704"/>
      </c:lineChart>
      <c:catAx>
        <c:axId val="130231920"/>
        <c:scaling>
          <c:orientation val="minMax"/>
        </c:scaling>
        <c:delete val="0"/>
        <c:axPos val="b"/>
        <c:numFmt formatCode="General" sourceLinked="1"/>
        <c:majorTickMark val="none"/>
        <c:minorTickMark val="none"/>
        <c:tickLblPos val="nextTo"/>
        <c:crossAx val="130232704"/>
        <c:crosses val="autoZero"/>
        <c:auto val="1"/>
        <c:lblAlgn val="ctr"/>
        <c:lblOffset val="100"/>
        <c:noMultiLvlLbl val="0"/>
      </c:catAx>
      <c:valAx>
        <c:axId val="130232704"/>
        <c:scaling>
          <c:orientation val="minMax"/>
        </c:scaling>
        <c:delete val="0"/>
        <c:axPos val="l"/>
        <c:numFmt formatCode="0.000" sourceLinked="1"/>
        <c:majorTickMark val="none"/>
        <c:minorTickMark val="none"/>
        <c:tickLblPos val="nextTo"/>
        <c:crossAx val="130231920"/>
        <c:crosses val="autoZero"/>
        <c:crossBetween val="between"/>
      </c:valAx>
    </c:plotArea>
    <c:legend>
      <c:legendPos val="r"/>
      <c:layout/>
      <c:overlay val="0"/>
    </c:legend>
    <c:plotVisOnly val="1"/>
    <c:dispBlanksAs val="gap"/>
    <c:showDLblsOverMax val="0"/>
  </c:chart>
  <c:txPr>
    <a:bodyPr/>
    <a:lstStyle/>
    <a:p>
      <a:pPr>
        <a:defRPr>
          <a:latin typeface="Century Gothic" panose="020B0502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Spring</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[Thickness_Graph_Sean.xlsx]Sheet2!$F$96:$F$101</c:f>
              <c:numCache>
                <c:formatCode>General</c:formatCode>
                <c:ptCount val="6"/>
                <c:pt idx="0">
                  <c:v>2003</c:v>
                </c:pt>
                <c:pt idx="1">
                  <c:v>2004</c:v>
                </c:pt>
                <c:pt idx="2">
                  <c:v>2005</c:v>
                </c:pt>
                <c:pt idx="3">
                  <c:v>2006</c:v>
                </c:pt>
                <c:pt idx="4">
                  <c:v>2007</c:v>
                </c:pt>
                <c:pt idx="5">
                  <c:v>2008</c:v>
                </c:pt>
              </c:numCache>
            </c:numRef>
          </c:cat>
          <c:val>
            <c:numRef>
              <c:f>[Thickness_Graph_Sean.xlsx]Sheet2!$G$96:$G$101</c:f>
              <c:numCache>
                <c:formatCode>0.000</c:formatCode>
                <c:ptCount val="6"/>
                <c:pt idx="0">
                  <c:v>0.53895132142857205</c:v>
                </c:pt>
                <c:pt idx="1">
                  <c:v>0.474676428571428</c:v>
                </c:pt>
                <c:pt idx="2">
                  <c:v>0.44983932142857103</c:v>
                </c:pt>
                <c:pt idx="3">
                  <c:v>0.44819489285714298</c:v>
                </c:pt>
                <c:pt idx="4">
                  <c:v>0.39303557142857098</c:v>
                </c:pt>
              </c:numCache>
            </c:numRef>
          </c:val>
        </c:ser>
        <c:ser>
          <c:idx val="1"/>
          <c:order val="1"/>
          <c:tx>
            <c:v>Summer</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[Thickness_Graph_Sean.xlsx]Sheet2!$F$96:$F$101</c:f>
              <c:numCache>
                <c:formatCode>General</c:formatCode>
                <c:ptCount val="6"/>
                <c:pt idx="0">
                  <c:v>2003</c:v>
                </c:pt>
                <c:pt idx="1">
                  <c:v>2004</c:v>
                </c:pt>
                <c:pt idx="2">
                  <c:v>2005</c:v>
                </c:pt>
                <c:pt idx="3">
                  <c:v>2006</c:v>
                </c:pt>
                <c:pt idx="4">
                  <c:v>2007</c:v>
                </c:pt>
                <c:pt idx="5">
                  <c:v>2008</c:v>
                </c:pt>
              </c:numCache>
            </c:numRef>
          </c:cat>
          <c:val>
            <c:numRef>
              <c:f>[Thickness_Graph_Sean.xlsx]Sheet2!$H$96:$H$101</c:f>
              <c:numCache>
                <c:formatCode>0.000</c:formatCode>
                <c:ptCount val="6"/>
                <c:pt idx="1">
                  <c:v>0.60987603571428595</c:v>
                </c:pt>
                <c:pt idx="2">
                  <c:v>0.41115607142857102</c:v>
                </c:pt>
                <c:pt idx="3">
                  <c:v>0.26408825000000002</c:v>
                </c:pt>
                <c:pt idx="4">
                  <c:v>0.27102175000000001</c:v>
                </c:pt>
                <c:pt idx="5">
                  <c:v>0.22839467857142901</c:v>
                </c:pt>
              </c:numCache>
            </c:numRef>
          </c:val>
        </c:ser>
        <c:ser>
          <c:idx val="2"/>
          <c:order val="2"/>
          <c:tx>
            <c:v>Fall</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[Thickness_Graph_Sean.xlsx]Sheet2!$F$96:$F$101</c:f>
              <c:numCache>
                <c:formatCode>General</c:formatCode>
                <c:ptCount val="6"/>
                <c:pt idx="0">
                  <c:v>2003</c:v>
                </c:pt>
                <c:pt idx="1">
                  <c:v>2004</c:v>
                </c:pt>
                <c:pt idx="2">
                  <c:v>2005</c:v>
                </c:pt>
                <c:pt idx="3">
                  <c:v>2006</c:v>
                </c:pt>
                <c:pt idx="4">
                  <c:v>2007</c:v>
                </c:pt>
                <c:pt idx="5">
                  <c:v>2008</c:v>
                </c:pt>
              </c:numCache>
            </c:numRef>
          </c:cat>
          <c:val>
            <c:numRef>
              <c:f>[Thickness_Graph_Sean.xlsx]Sheet2!$I$96:$I$101</c:f>
              <c:numCache>
                <c:formatCode>0.000</c:formatCode>
                <c:ptCount val="6"/>
                <c:pt idx="1">
                  <c:v>0.47264692857142898</c:v>
                </c:pt>
                <c:pt idx="2">
                  <c:v>0.52213900000000002</c:v>
                </c:pt>
                <c:pt idx="3">
                  <c:v>0.49458832142857101</c:v>
                </c:pt>
              </c:numCache>
            </c:numRef>
          </c:val>
        </c:ser>
        <c:dLbls>
          <c:showLegendKey val="0"/>
          <c:showVal val="1"/>
          <c:showCatName val="0"/>
          <c:showSerName val="0"/>
          <c:showPercent val="0"/>
          <c:showBubbleSize val="0"/>
        </c:dLbls>
        <c:gapWidth val="150"/>
        <c:overlap val="-25"/>
        <c:axId val="130233488"/>
        <c:axId val="130233880"/>
      </c:barChart>
      <c:catAx>
        <c:axId val="130233488"/>
        <c:scaling>
          <c:orientation val="minMax"/>
        </c:scaling>
        <c:delete val="0"/>
        <c:axPos val="b"/>
        <c:numFmt formatCode="General" sourceLinked="1"/>
        <c:majorTickMark val="none"/>
        <c:minorTickMark val="none"/>
        <c:tickLblPos val="nextTo"/>
        <c:crossAx val="130233880"/>
        <c:crosses val="autoZero"/>
        <c:auto val="1"/>
        <c:lblAlgn val="ctr"/>
        <c:lblOffset val="100"/>
        <c:noMultiLvlLbl val="0"/>
      </c:catAx>
      <c:valAx>
        <c:axId val="130233880"/>
        <c:scaling>
          <c:orientation val="minMax"/>
        </c:scaling>
        <c:delete val="1"/>
        <c:axPos val="l"/>
        <c:numFmt formatCode="0.000" sourceLinked="1"/>
        <c:majorTickMark val="none"/>
        <c:minorTickMark val="none"/>
        <c:tickLblPos val="nextTo"/>
        <c:crossAx val="130233488"/>
        <c:crosses val="autoZero"/>
        <c:crossBetween val="between"/>
      </c:valAx>
    </c:plotArea>
    <c:legend>
      <c:legendPos val="r"/>
      <c:layout/>
      <c:overlay val="0"/>
    </c:legend>
    <c:plotVisOnly val="1"/>
    <c:dispBlanksAs val="gap"/>
    <c:showDLblsOverMax val="0"/>
  </c:chart>
  <c:txPr>
    <a:bodyPr/>
    <a:lstStyle/>
    <a:p>
      <a:pPr>
        <a:defRPr>
          <a:latin typeface="Century Gothic" panose="020B0502020202020204" pitchFamily="34" charset="0"/>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10-16T11:39:04.825" idx="1">
    <p:pos x="9671" y="2910"/>
    <p:text>The affiliation should be "DEVELOP National Program at The University of Georgia"</p:text>
    <p:extLst>
      <p:ext uri="{C676402C-5697-4E1C-873F-D02D1690AC5C}">
        <p15:threadingInfo xmlns:p15="http://schemas.microsoft.com/office/powerpoint/2012/main" timeZoneBias="240"/>
      </p:ext>
    </p:extLst>
  </p:cm>
  <p:cm authorId="1" dt="2015-10-16T11:40:02.909" idx="2">
    <p:pos x="14514" y="8372"/>
    <p:text>The legend must be editable from powerpoint.</p:text>
    <p:extLst>
      <p:ext uri="{C676402C-5697-4E1C-873F-D02D1690AC5C}">
        <p15:threadingInfo xmlns:p15="http://schemas.microsoft.com/office/powerpoint/2012/main" timeZoneBias="240"/>
      </p:ext>
    </p:extLst>
  </p:cm>
  <p:cm authorId="1" dt="2015-10-16T11:40:34.610" idx="3">
    <p:pos x="13536" y="7897"/>
    <p:text>This map needs to be larger.</p:text>
    <p:extLst>
      <p:ext uri="{C676402C-5697-4E1C-873F-D02D1690AC5C}">
        <p15:threadingInfo xmlns:p15="http://schemas.microsoft.com/office/powerpoint/2012/main" timeZoneBias="240"/>
      </p:ext>
    </p:extLst>
  </p:cm>
  <p:cm authorId="1" dt="2015-10-16T11:41:43.353" idx="4">
    <p:pos x="13491" y="20509"/>
    <p:text>Include the node for Linli Zhu's affiliation.</p:text>
    <p:extLst>
      <p:ext uri="{C676402C-5697-4E1C-873F-D02D1690AC5C}">
        <p15:threadingInfo xmlns:p15="http://schemas.microsoft.com/office/powerpoint/2012/main" timeZoneBias="240"/>
      </p:ext>
    </p:extLst>
  </p:cm>
  <p:cm authorId="1" dt="2015-10-16T11:42:53.656" idx="5">
    <p:pos x="1864" y="13142"/>
    <p:text>Make the labels and legends larger on the graphics. Maybe around 20 pt.</p:text>
    <p:extLst>
      <p:ext uri="{C676402C-5697-4E1C-873F-D02D1690AC5C}">
        <p15:threadingInfo xmlns:p15="http://schemas.microsoft.com/office/powerpoint/2012/main" timeZoneBias="240"/>
      </p:ext>
    </p:extLst>
  </p:cm>
  <p:cm authorId="2" dt="2015-10-23T13:31:49.197" idx="1">
    <p:pos x="3548" y="833"/>
    <p:text>I know the template said sentence case, but please change to title case for consistency across the program and your node, and sorry for us not catching that remnant in the template!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University of Georgia</a:t>
            </a:r>
            <a:endParaRPr lang="en-US" dirty="0"/>
          </a:p>
        </p:txBody>
      </p:sp>
      <p:sp>
        <p:nvSpPr>
          <p:cNvPr id="4" name="Text Placeholder 3"/>
          <p:cNvSpPr>
            <a:spLocks noGrp="1"/>
          </p:cNvSpPr>
          <p:nvPr>
            <p:ph type="body" sz="quarter" idx="11"/>
          </p:nvPr>
        </p:nvSpPr>
        <p:spPr/>
        <p:txBody>
          <a:bodyPr/>
          <a:lstStyle/>
          <a:p>
            <a:r>
              <a:rPr lang="en-US" dirty="0" smtClean="0"/>
              <a:t>Applying NASA Earth observations to assess the seasonal and inter-annual variability of sea ice dynamics in McMurdo Sound, Ross Sea, Antarctica</a:t>
            </a:r>
            <a:endParaRPr lang="en-US" dirty="0"/>
          </a:p>
        </p:txBody>
      </p:sp>
      <p:sp>
        <p:nvSpPr>
          <p:cNvPr id="5" name="Text Placeholder 4"/>
          <p:cNvSpPr>
            <a:spLocks noGrp="1"/>
          </p:cNvSpPr>
          <p:nvPr>
            <p:ph type="body" sz="quarter" idx="10"/>
          </p:nvPr>
        </p:nvSpPr>
        <p:spPr/>
        <p:txBody>
          <a:bodyPr/>
          <a:lstStyle/>
          <a:p>
            <a:r>
              <a:rPr lang="en-US" dirty="0" smtClean="0"/>
              <a:t>Antarctica Climate</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r>
              <a:rPr lang="en-US" dirty="0" smtClean="0"/>
              <a:t>Dr. Sam Bowser (The </a:t>
            </a:r>
            <a:r>
              <a:rPr lang="en-US" dirty="0"/>
              <a:t>Wadsworth </a:t>
            </a:r>
            <a:r>
              <a:rPr lang="en-US" dirty="0" smtClean="0"/>
              <a:t>Center)</a:t>
            </a:r>
          </a:p>
          <a:p>
            <a:endParaRPr lang="en-US" dirty="0" smtClean="0"/>
          </a:p>
          <a:p>
            <a:r>
              <a:rPr lang="en-US" dirty="0" smtClean="0"/>
              <a:t>Dr. Adam </a:t>
            </a:r>
            <a:r>
              <a:rPr lang="en-US" dirty="0" err="1" smtClean="0"/>
              <a:t>Milewski</a:t>
            </a:r>
            <a:r>
              <a:rPr lang="en-US" dirty="0" smtClean="0"/>
              <a:t> (University </a:t>
            </a:r>
            <a:r>
              <a:rPr lang="en-US" dirty="0"/>
              <a:t>of Georgia</a:t>
            </a:r>
            <a:r>
              <a:rPr lang="en-US" dirty="0" smtClean="0"/>
              <a:t>)</a:t>
            </a:r>
          </a:p>
          <a:p>
            <a:endParaRPr lang="en-US" dirty="0" smtClean="0"/>
          </a:p>
          <a:p>
            <a:r>
              <a:rPr lang="en-US" dirty="0" smtClean="0"/>
              <a:t>Dr. Sally Walker (University </a:t>
            </a:r>
            <a:r>
              <a:rPr lang="en-US" dirty="0"/>
              <a:t>of Georgia</a:t>
            </a:r>
            <a:r>
              <a:rPr lang="en-US" dirty="0" smtClean="0"/>
              <a:t>)</a:t>
            </a:r>
          </a:p>
          <a:p>
            <a:endParaRPr lang="en-US" dirty="0" smtClean="0"/>
          </a:p>
          <a:p>
            <a:r>
              <a:rPr lang="en-US" dirty="0" err="1" smtClean="0"/>
              <a:t>Linli</a:t>
            </a:r>
            <a:r>
              <a:rPr lang="en-US" dirty="0" smtClean="0"/>
              <a:t> Zhu (DEVELOP)</a:t>
            </a:r>
          </a:p>
          <a:p>
            <a:endParaRPr lang="en-US" dirty="0" smtClean="0"/>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E</a:t>
            </a:r>
            <a:r>
              <a:rPr lang="en-US" dirty="0" smtClean="0"/>
              <a:t>xamine </a:t>
            </a:r>
            <a:r>
              <a:rPr lang="en-US" dirty="0" err="1" smtClean="0"/>
              <a:t>ICESat</a:t>
            </a:r>
            <a:r>
              <a:rPr lang="en-US" dirty="0" smtClean="0"/>
              <a:t> datasets from 2003 to 2008 to characterize </a:t>
            </a:r>
            <a:r>
              <a:rPr lang="en-US" dirty="0"/>
              <a:t>seasonal and inter-annual variability in sea </a:t>
            </a:r>
            <a:r>
              <a:rPr lang="en-US" dirty="0" smtClean="0"/>
              <a:t>ice topography  </a:t>
            </a:r>
          </a:p>
          <a:p>
            <a:pPr marL="347663" indent="-347663"/>
            <a:endParaRPr lang="en-US" dirty="0" smtClean="0"/>
          </a:p>
          <a:p>
            <a:pPr marL="347663" indent="-347663"/>
            <a:r>
              <a:rPr lang="en-US" dirty="0" smtClean="0"/>
              <a:t>Examine Terra datasets </a:t>
            </a:r>
            <a:r>
              <a:rPr lang="en-US" dirty="0"/>
              <a:t>to characterize seasonal and inter-annual variability </a:t>
            </a:r>
            <a:r>
              <a:rPr lang="en-US" dirty="0" smtClean="0"/>
              <a:t>in </a:t>
            </a:r>
            <a:r>
              <a:rPr lang="en-US" dirty="0"/>
              <a:t>sea surface temperature, </a:t>
            </a:r>
            <a:r>
              <a:rPr lang="en-US" dirty="0" smtClean="0"/>
              <a:t>ice surface temperature, and sea </a:t>
            </a:r>
            <a:r>
              <a:rPr lang="en-US" dirty="0"/>
              <a:t>ice </a:t>
            </a:r>
            <a:r>
              <a:rPr lang="en-US" dirty="0" smtClean="0"/>
              <a:t>extent</a:t>
            </a:r>
          </a:p>
          <a:p>
            <a:pPr marL="347663" indent="-347663"/>
            <a:endParaRPr lang="en-US" dirty="0" smtClean="0"/>
          </a:p>
          <a:p>
            <a:pPr marL="347663" indent="-347663"/>
            <a:r>
              <a:rPr lang="en-US" dirty="0" smtClean="0"/>
              <a:t>Evaluate potential </a:t>
            </a:r>
            <a:r>
              <a:rPr lang="en-US" dirty="0" err="1" smtClean="0"/>
              <a:t>spatio</a:t>
            </a:r>
            <a:r>
              <a:rPr lang="en-US" dirty="0" smtClean="0"/>
              <a:t>-temporal correlations between these parameters along the coast of western McMurdo Sound, Antarctica</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2511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83050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082478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Elizabeth </a:t>
            </a:r>
            <a:r>
              <a:rPr lang="en-US" dirty="0" err="1">
                <a:solidFill>
                  <a:schemeClr val="dk1"/>
                </a:solidFill>
                <a:ea typeface="Garamond"/>
                <a:cs typeface="Garamond"/>
                <a:sym typeface="Garamond"/>
              </a:rPr>
              <a:t>Benyshek</a:t>
            </a:r>
            <a:r>
              <a:rPr lang="en-US" dirty="0">
                <a:solidFill>
                  <a:schemeClr val="dk1"/>
                </a:solidFill>
                <a:ea typeface="Garamond"/>
                <a:cs typeface="Garamond"/>
                <a:sym typeface="Garamond"/>
              </a:rPr>
              <a:t> (Project Lead), </a:t>
            </a:r>
            <a:r>
              <a:rPr lang="en-US" dirty="0" smtClean="0">
                <a:solidFill>
                  <a:schemeClr val="dk1"/>
                </a:solidFill>
                <a:ea typeface="Garamond"/>
                <a:cs typeface="Garamond"/>
                <a:sym typeface="Garamond"/>
              </a:rPr>
              <a:t>Christopher Cameron, </a:t>
            </a:r>
            <a:r>
              <a:rPr lang="en-US" dirty="0">
                <a:solidFill>
                  <a:schemeClr val="dk1"/>
                </a:solidFill>
                <a:ea typeface="Garamond"/>
                <a:cs typeface="Garamond"/>
                <a:sym typeface="Garamond"/>
              </a:rPr>
              <a:t>Caren </a:t>
            </a:r>
            <a:r>
              <a:rPr lang="en-US" dirty="0" err="1">
                <a:solidFill>
                  <a:schemeClr val="dk1"/>
                </a:solidFill>
                <a:ea typeface="Garamond"/>
                <a:cs typeface="Garamond"/>
                <a:sym typeface="Garamond"/>
              </a:rPr>
              <a:t>Remillard</a:t>
            </a:r>
            <a:r>
              <a:rPr lang="en-US" dirty="0" smtClean="0">
                <a:solidFill>
                  <a:schemeClr val="dk1"/>
                </a:solidFill>
                <a:ea typeface="Garamond"/>
                <a:cs typeface="Garamond"/>
                <a:sym typeface="Garamond"/>
              </a:rPr>
              <a:t>, </a:t>
            </a:r>
            <a:r>
              <a:rPr lang="en-US" dirty="0">
                <a:solidFill>
                  <a:schemeClr val="dk1"/>
                </a:solidFill>
                <a:ea typeface="Garamond"/>
                <a:cs typeface="Garamond"/>
                <a:sym typeface="Garamond"/>
              </a:rPr>
              <a:t>Eduardo Rendon,</a:t>
            </a:r>
            <a:r>
              <a:rPr lang="en-US" dirty="0" smtClean="0">
                <a:solidFill>
                  <a:schemeClr val="dk1"/>
                </a:solidFill>
                <a:ea typeface="Garamond"/>
                <a:cs typeface="Garamond"/>
                <a:sym typeface="Garamond"/>
              </a:rPr>
              <a:t> </a:t>
            </a:r>
            <a:endParaRPr lang="en-US" dirty="0">
              <a:solidFill>
                <a:schemeClr val="dk1"/>
              </a:solidFill>
              <a:ea typeface="Garamond"/>
              <a:cs typeface="Garamond"/>
              <a:sym typeface="Garamond"/>
            </a:endParaRPr>
          </a:p>
          <a:p>
            <a:pPr lvl="0">
              <a:buClr>
                <a:schemeClr val="dk1"/>
              </a:buClr>
              <a:buSzPct val="25000"/>
            </a:pPr>
            <a:r>
              <a:rPr lang="en-US" sz="2400" dirty="0" smtClean="0">
                <a:solidFill>
                  <a:schemeClr val="dk1"/>
                </a:solidFill>
                <a:ea typeface="Garamond"/>
                <a:cs typeface="Garamond"/>
                <a:sym typeface="Garamond"/>
              </a:rPr>
              <a:t>The University </a:t>
            </a:r>
            <a:r>
              <a:rPr lang="en-US" sz="2400" dirty="0">
                <a:solidFill>
                  <a:schemeClr val="dk1"/>
                </a:solidFill>
                <a:ea typeface="Garamond"/>
                <a:cs typeface="Garamond"/>
                <a:sym typeface="Garamond"/>
              </a:rPr>
              <a:t>of Georgia</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72" t="25888" r="1186" b="1335"/>
          <a:stretch/>
        </p:blipFill>
        <p:spPr>
          <a:xfrm>
            <a:off x="18412678" y="13290308"/>
            <a:ext cx="4628076" cy="3439490"/>
          </a:xfrm>
          <a:prstGeom prst="rect">
            <a:avLst/>
          </a:prstGeom>
          <a:ln w="6350">
            <a:solidFill>
              <a:schemeClr val="tx1"/>
            </a:solidFill>
          </a:ln>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25152" t="6508" r="5909" b="12000"/>
          <a:stretch/>
        </p:blipFill>
        <p:spPr>
          <a:xfrm>
            <a:off x="914400" y="28730993"/>
            <a:ext cx="6934200" cy="5067300"/>
          </a:xfrm>
          <a:prstGeom prst="rect">
            <a:avLst/>
          </a:prstGeom>
          <a:noFill/>
          <a:ln w="6350">
            <a:solidFill>
              <a:schemeClr val="tx2"/>
            </a:solidFill>
          </a:ln>
        </p:spPr>
      </p:pic>
      <p:sp>
        <p:nvSpPr>
          <p:cNvPr id="19" name="TextBox 18"/>
          <p:cNvSpPr txBox="1"/>
          <p:nvPr/>
        </p:nvSpPr>
        <p:spPr>
          <a:xfrm>
            <a:off x="914400" y="33916244"/>
            <a:ext cx="7143750" cy="1138773"/>
          </a:xfrm>
          <a:prstGeom prst="rect">
            <a:avLst/>
          </a:prstGeom>
          <a:noFill/>
        </p:spPr>
        <p:txBody>
          <a:bodyPr wrap="square" rtlCol="0">
            <a:spAutoFit/>
          </a:bodyPr>
          <a:lstStyle/>
          <a:p>
            <a:pPr lvl="0"/>
            <a:r>
              <a:rPr lang="en-US" sz="2400" dirty="0"/>
              <a:t>From left to right: Caren </a:t>
            </a:r>
            <a:r>
              <a:rPr lang="en-US" sz="2400" dirty="0" err="1"/>
              <a:t>Remillard</a:t>
            </a:r>
            <a:r>
              <a:rPr lang="en-US" sz="2400" dirty="0"/>
              <a:t>, Elizabeth </a:t>
            </a:r>
            <a:r>
              <a:rPr lang="en-US" sz="2400" dirty="0" err="1"/>
              <a:t>Benyshek</a:t>
            </a:r>
            <a:r>
              <a:rPr lang="en-US" sz="2400" dirty="0"/>
              <a:t>, </a:t>
            </a:r>
            <a:r>
              <a:rPr lang="en-US" sz="2400" dirty="0" smtClean="0"/>
              <a:t>Christopher </a:t>
            </a:r>
            <a:r>
              <a:rPr lang="en-US" sz="2400" dirty="0"/>
              <a:t>Cameron, Eduardo Rendon</a:t>
            </a:r>
          </a:p>
          <a:p>
            <a:endParaRPr lang="en-US" sz="20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3194" y="17709866"/>
            <a:ext cx="2887580" cy="2173706"/>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7999" y="17909665"/>
            <a:ext cx="2887580" cy="2069432"/>
          </a:xfrm>
          <a:prstGeom prst="rect">
            <a:avLst/>
          </a:prstGeom>
        </p:spPr>
      </p:pic>
      <p:sp>
        <p:nvSpPr>
          <p:cNvPr id="22" name="TextBox 21"/>
          <p:cNvSpPr txBox="1"/>
          <p:nvPr/>
        </p:nvSpPr>
        <p:spPr>
          <a:xfrm>
            <a:off x="18287999" y="19883572"/>
            <a:ext cx="2887580" cy="523220"/>
          </a:xfrm>
          <a:prstGeom prst="rect">
            <a:avLst/>
          </a:prstGeom>
          <a:noFill/>
        </p:spPr>
        <p:txBody>
          <a:bodyPr wrap="square" rtlCol="0">
            <a:spAutoFit/>
          </a:bodyPr>
          <a:lstStyle/>
          <a:p>
            <a:r>
              <a:rPr lang="en-US" sz="2800" b="1" dirty="0" err="1" smtClean="0"/>
              <a:t>ICESat</a:t>
            </a:r>
            <a:endParaRPr lang="en-US" sz="2800" b="1" dirty="0"/>
          </a:p>
        </p:txBody>
      </p:sp>
      <p:sp>
        <p:nvSpPr>
          <p:cNvPr id="33" name="TextBox 32"/>
          <p:cNvSpPr txBox="1"/>
          <p:nvPr/>
        </p:nvSpPr>
        <p:spPr>
          <a:xfrm>
            <a:off x="22796144" y="19866303"/>
            <a:ext cx="2887580" cy="523220"/>
          </a:xfrm>
          <a:prstGeom prst="rect">
            <a:avLst/>
          </a:prstGeom>
          <a:noFill/>
        </p:spPr>
        <p:txBody>
          <a:bodyPr wrap="square" rtlCol="0">
            <a:spAutoFit/>
          </a:bodyPr>
          <a:lstStyle/>
          <a:p>
            <a:r>
              <a:rPr lang="en-US" sz="2800" b="1" dirty="0" smtClean="0"/>
              <a:t>Terra</a:t>
            </a:r>
            <a:endParaRPr lang="en-US" sz="2800" b="1" dirty="0"/>
          </a:p>
        </p:txBody>
      </p:sp>
      <p:pic>
        <p:nvPicPr>
          <p:cNvPr id="34" name="Picture 33"/>
          <p:cNvPicPr>
            <a:picLocks noChangeAspect="1"/>
          </p:cNvPicPr>
          <p:nvPr/>
        </p:nvPicPr>
        <p:blipFill rotWithShape="1">
          <a:blip r:embed="rId6">
            <a:extLst>
              <a:ext uri="{28A0092B-C50C-407E-A947-70E740481C1C}">
                <a14:useLocalDpi xmlns:a14="http://schemas.microsoft.com/office/drawing/2010/main" val="0"/>
              </a:ext>
            </a:extLst>
          </a:blip>
          <a:srcRect r="9733"/>
          <a:stretch/>
        </p:blipFill>
        <p:spPr>
          <a:xfrm>
            <a:off x="9601200" y="28700139"/>
            <a:ext cx="6930190" cy="5101195"/>
          </a:xfrm>
          <a:prstGeom prst="rect">
            <a:avLst/>
          </a:prstGeom>
          <a:ln w="6350">
            <a:solidFill>
              <a:schemeClr val="tx2"/>
            </a:solidFill>
          </a:ln>
        </p:spPr>
      </p:pic>
      <p:sp>
        <p:nvSpPr>
          <p:cNvPr id="35" name="TextBox 34"/>
          <p:cNvSpPr txBox="1"/>
          <p:nvPr/>
        </p:nvSpPr>
        <p:spPr>
          <a:xfrm>
            <a:off x="9601200" y="33888432"/>
            <a:ext cx="8229599" cy="1138773"/>
          </a:xfrm>
          <a:prstGeom prst="rect">
            <a:avLst/>
          </a:prstGeom>
          <a:noFill/>
        </p:spPr>
        <p:txBody>
          <a:bodyPr wrap="square" rtlCol="0">
            <a:spAutoFit/>
          </a:bodyPr>
          <a:lstStyle/>
          <a:p>
            <a:r>
              <a:rPr lang="en-US" sz="2400" dirty="0"/>
              <a:t>The Wadsworth </a:t>
            </a:r>
            <a:r>
              <a:rPr lang="en-US" sz="2400" dirty="0" smtClean="0"/>
              <a:t>Center</a:t>
            </a:r>
          </a:p>
          <a:p>
            <a:r>
              <a:rPr lang="en-US" sz="2400" dirty="0" smtClean="0"/>
              <a:t>The </a:t>
            </a:r>
            <a:r>
              <a:rPr lang="en-US" sz="2400" dirty="0"/>
              <a:t>University of Georgia </a:t>
            </a:r>
          </a:p>
          <a:p>
            <a:endParaRPr lang="en-US" sz="2000" dirty="0"/>
          </a:p>
        </p:txBody>
      </p:sp>
      <p:grpSp>
        <p:nvGrpSpPr>
          <p:cNvPr id="54" name="Group 53"/>
          <p:cNvGrpSpPr/>
          <p:nvPr/>
        </p:nvGrpSpPr>
        <p:grpSpPr>
          <a:xfrm>
            <a:off x="914399" y="13487708"/>
            <a:ext cx="14772420" cy="6788098"/>
            <a:chOff x="-899532" y="134556"/>
            <a:chExt cx="14772420" cy="6788098"/>
          </a:xfrm>
        </p:grpSpPr>
        <p:sp>
          <p:nvSpPr>
            <p:cNvPr id="55" name="Rounded Rectangle 54"/>
            <p:cNvSpPr/>
            <p:nvPr/>
          </p:nvSpPr>
          <p:spPr>
            <a:xfrm>
              <a:off x="-899532" y="1174982"/>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chemeClr val="tx1">
                      <a:lumMod val="75000"/>
                    </a:schemeClr>
                  </a:solidFill>
                  <a:effectLst/>
                  <a:uLnTx/>
                  <a:uFillTx/>
                </a:rPr>
                <a:t>ICESat</a:t>
              </a:r>
              <a:r>
                <a:rPr kumimoji="0" lang="en-US" sz="2400" b="0" i="0" u="none" strike="noStrike" kern="0" cap="none" spc="0" normalizeH="0" baseline="0" noProof="0" dirty="0" smtClean="0">
                  <a:ln>
                    <a:noFill/>
                  </a:ln>
                  <a:solidFill>
                    <a:schemeClr val="tx1">
                      <a:lumMod val="75000"/>
                    </a:schemeClr>
                  </a:solidFill>
                  <a:effectLst/>
                  <a:uLnTx/>
                  <a:uFillTx/>
                </a:rPr>
                <a:t>/GLAS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Cryosphere Science Research Portal</a:t>
              </a:r>
            </a:p>
          </p:txBody>
        </p:sp>
        <p:sp>
          <p:nvSpPr>
            <p:cNvPr id="56" name="Rounded Rectangle 55"/>
            <p:cNvSpPr/>
            <p:nvPr/>
          </p:nvSpPr>
          <p:spPr>
            <a:xfrm>
              <a:off x="-899532" y="139125"/>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Data Acquisition</a:t>
              </a:r>
            </a:p>
          </p:txBody>
        </p:sp>
        <p:sp>
          <p:nvSpPr>
            <p:cNvPr id="57" name="Rounded Rectangle 56"/>
            <p:cNvSpPr/>
            <p:nvPr/>
          </p:nvSpPr>
          <p:spPr>
            <a:xfrm>
              <a:off x="4250138" y="139124"/>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Data Processing and Analysis</a:t>
              </a:r>
            </a:p>
          </p:txBody>
        </p:sp>
        <p:sp>
          <p:nvSpPr>
            <p:cNvPr id="58" name="Rounded Rectangle 57"/>
            <p:cNvSpPr/>
            <p:nvPr/>
          </p:nvSpPr>
          <p:spPr>
            <a:xfrm>
              <a:off x="9345498" y="134556"/>
              <a:ext cx="4492043" cy="709403"/>
            </a:xfrm>
            <a:prstGeom prst="roundRect">
              <a:avLst/>
            </a:prstGeom>
            <a:solidFill>
              <a:srgbClr val="E9A149">
                <a:alpha val="90000"/>
              </a:srgbClr>
            </a:solidFill>
            <a:ln w="254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tx1">
                      <a:lumMod val="75000"/>
                    </a:schemeClr>
                  </a:solidFill>
                  <a:effectLst/>
                  <a:uLnTx/>
                  <a:uFillTx/>
                </a:rPr>
                <a:t>End-Products</a:t>
              </a:r>
            </a:p>
          </p:txBody>
        </p:sp>
        <p:sp>
          <p:nvSpPr>
            <p:cNvPr id="59" name="Rounded Rectangle 58"/>
            <p:cNvSpPr/>
            <p:nvPr/>
          </p:nvSpPr>
          <p:spPr>
            <a:xfrm>
              <a:off x="-868417" y="31625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Terra/MODIS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National Snow and Ice Data Center and NASA’s Giovanni</a:t>
              </a:r>
            </a:p>
          </p:txBody>
        </p:sp>
        <p:sp>
          <p:nvSpPr>
            <p:cNvPr id="60" name="Rounded Rectangle 59"/>
            <p:cNvSpPr/>
            <p:nvPr/>
          </p:nvSpPr>
          <p:spPr>
            <a:xfrm>
              <a:off x="4250138" y="1174982"/>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Extraction and aggregation of seasonal data </a:t>
              </a:r>
            </a:p>
          </p:txBody>
        </p:sp>
        <p:sp>
          <p:nvSpPr>
            <p:cNvPr id="61" name="Rounded Rectangle 60"/>
            <p:cNvSpPr/>
            <p:nvPr/>
          </p:nvSpPr>
          <p:spPr>
            <a:xfrm>
              <a:off x="4250138" y="31625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chemeClr val="tx1">
                      <a:lumMod val="75000"/>
                    </a:schemeClr>
                  </a:solidFill>
                  <a:effectLst/>
                  <a:uLnTx/>
                  <a:uFillTx/>
                </a:rPr>
                <a:t>Georeferencing</a:t>
              </a:r>
              <a:r>
                <a:rPr kumimoji="0" lang="en-US" sz="2400" b="0" i="0" u="none" strike="noStrike" kern="0" cap="none" spc="0" normalizeH="0" baseline="0" noProof="0" dirty="0" smtClean="0">
                  <a:ln>
                    <a:noFill/>
                  </a:ln>
                  <a:solidFill>
                    <a:schemeClr val="tx1">
                      <a:lumMod val="75000"/>
                    </a:schemeClr>
                  </a:solidFill>
                  <a:effectLst/>
                  <a:uLnTx/>
                  <a:uFillTx/>
                </a:rPr>
                <a:t> and extraction of sea and ice surface temperature data</a:t>
              </a:r>
            </a:p>
          </p:txBody>
        </p:sp>
        <p:sp>
          <p:nvSpPr>
            <p:cNvPr id="62" name="Chevron 61"/>
            <p:cNvSpPr/>
            <p:nvPr/>
          </p:nvSpPr>
          <p:spPr>
            <a:xfrm>
              <a:off x="3697410" y="1708780"/>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3" name="Rounded Rectangle 62"/>
            <p:cNvSpPr/>
            <p:nvPr/>
          </p:nvSpPr>
          <p:spPr>
            <a:xfrm>
              <a:off x="9345498" y="1174981"/>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Seasonal sea ice topography maps</a:t>
              </a:r>
            </a:p>
          </p:txBody>
        </p:sp>
        <p:sp>
          <p:nvSpPr>
            <p:cNvPr id="64" name="Rounded Rectangle 63"/>
            <p:cNvSpPr/>
            <p:nvPr/>
          </p:nvSpPr>
          <p:spPr>
            <a:xfrm>
              <a:off x="9380845" y="3156151"/>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tx1">
                      <a:lumMod val="75000"/>
                    </a:schemeClr>
                  </a:solidFill>
                  <a:effectLst/>
                  <a:uLnTx/>
                  <a:uFillTx/>
                </a:rPr>
                <a:t>Seasonal temperature maps</a:t>
              </a:r>
            </a:p>
          </p:txBody>
        </p:sp>
        <p:sp>
          <p:nvSpPr>
            <p:cNvPr id="65" name="Rounded Rectangle 64"/>
            <p:cNvSpPr/>
            <p:nvPr/>
          </p:nvSpPr>
          <p:spPr>
            <a:xfrm>
              <a:off x="9380845" y="5370425"/>
              <a:ext cx="4492043" cy="1552229"/>
            </a:xfrm>
            <a:prstGeom prst="roundRect">
              <a:avLst/>
            </a:prstGeom>
            <a:solidFill>
              <a:srgbClr val="E9A149">
                <a:alpha val="75000"/>
              </a:srgbClr>
            </a:solidFill>
            <a:ln w="12700" cap="flat" cmpd="sng" algn="ctr">
              <a:solidFill>
                <a:srgbClr val="E9A14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chemeClr val="tx1">
                      <a:lumMod val="75000"/>
                    </a:schemeClr>
                  </a:solidFill>
                  <a:effectLst/>
                  <a:uLnTx/>
                  <a:uFillTx/>
                </a:rPr>
                <a:t>Spatio</a:t>
              </a:r>
              <a:r>
                <a:rPr kumimoji="0" lang="en-US" sz="2400" b="0" i="0" u="none" strike="noStrike" kern="0" cap="none" spc="0" normalizeH="0" baseline="0" noProof="0" dirty="0" smtClean="0">
                  <a:ln>
                    <a:noFill/>
                  </a:ln>
                  <a:solidFill>
                    <a:schemeClr val="tx1">
                      <a:lumMod val="75000"/>
                    </a:schemeClr>
                  </a:solidFill>
                  <a:effectLst/>
                  <a:uLnTx/>
                  <a:uFillTx/>
                </a:rPr>
                <a:t>-temporal correlation visualizations</a:t>
              </a:r>
            </a:p>
          </p:txBody>
        </p:sp>
        <p:sp>
          <p:nvSpPr>
            <p:cNvPr id="66" name="Chevron 65"/>
            <p:cNvSpPr/>
            <p:nvPr/>
          </p:nvSpPr>
          <p:spPr>
            <a:xfrm>
              <a:off x="8819197" y="3696324"/>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7" name="Chevron 66"/>
            <p:cNvSpPr/>
            <p:nvPr/>
          </p:nvSpPr>
          <p:spPr>
            <a:xfrm>
              <a:off x="8810277" y="1708780"/>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8" name="Chevron 67"/>
            <p:cNvSpPr/>
            <p:nvPr/>
          </p:nvSpPr>
          <p:spPr>
            <a:xfrm>
              <a:off x="3697410" y="3696324"/>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69" name="Plus 68"/>
            <p:cNvSpPr/>
            <p:nvPr/>
          </p:nvSpPr>
          <p:spPr>
            <a:xfrm>
              <a:off x="11208868" y="2562394"/>
              <a:ext cx="765300" cy="765300"/>
            </a:xfrm>
            <a:prstGeom prst="mathPlus">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sp>
          <p:nvSpPr>
            <p:cNvPr id="70" name="Chevron 69"/>
            <p:cNvSpPr/>
            <p:nvPr/>
          </p:nvSpPr>
          <p:spPr>
            <a:xfrm rot="5400000">
              <a:off x="11349202" y="4802681"/>
              <a:ext cx="484632" cy="484632"/>
            </a:xfrm>
            <a:prstGeom prst="chevron">
              <a:avLst/>
            </a:prstGeom>
            <a:solidFill>
              <a:sysClr val="window" lastClr="FFFFFF">
                <a:lumMod val="50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tx1">
                    <a:lumMod val="75000"/>
                  </a:schemeClr>
                </a:solidFill>
                <a:effectLst/>
                <a:uLnTx/>
                <a:uFillTx/>
                <a:latin typeface="Calibri" panose="020F0502020204030204"/>
                <a:ea typeface="+mn-ea"/>
                <a:cs typeface="+mn-cs"/>
              </a:endParaRPr>
            </a:p>
          </p:txBody>
        </p:sp>
      </p:grpSp>
      <p:graphicFrame>
        <p:nvGraphicFramePr>
          <p:cNvPr id="71" name="Chart 70"/>
          <p:cNvGraphicFramePr>
            <a:graphicFrameLocks/>
          </p:cNvGraphicFramePr>
          <p:nvPr>
            <p:extLst>
              <p:ext uri="{D42A27DB-BD31-4B8C-83A1-F6EECF244321}">
                <p14:modId xmlns:p14="http://schemas.microsoft.com/office/powerpoint/2010/main" val="451998006"/>
              </p:ext>
            </p:extLst>
          </p:nvPr>
        </p:nvGraphicFramePr>
        <p:xfrm>
          <a:off x="9746200" y="22586999"/>
          <a:ext cx="7988348" cy="50380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Chart 72"/>
          <p:cNvGraphicFramePr>
            <a:graphicFrameLocks/>
          </p:cNvGraphicFramePr>
          <p:nvPr>
            <p:extLst>
              <p:ext uri="{D42A27DB-BD31-4B8C-83A1-F6EECF244321}">
                <p14:modId xmlns:p14="http://schemas.microsoft.com/office/powerpoint/2010/main" val="3456576048"/>
              </p:ext>
            </p:extLst>
          </p:nvPr>
        </p:nvGraphicFramePr>
        <p:xfrm>
          <a:off x="685800" y="21651757"/>
          <a:ext cx="8229600" cy="6001842"/>
        </p:xfrm>
        <a:graphic>
          <a:graphicData uri="http://schemas.openxmlformats.org/drawingml/2006/chart">
            <c:chart xmlns:c="http://schemas.openxmlformats.org/drawingml/2006/chart" xmlns:r="http://schemas.openxmlformats.org/officeDocument/2006/relationships" r:id="rId8"/>
          </a:graphicData>
        </a:graphic>
      </p:graphicFrame>
      <p:sp>
        <p:nvSpPr>
          <p:cNvPr id="75" name="TextBox 74"/>
          <p:cNvSpPr txBox="1"/>
          <p:nvPr/>
        </p:nvSpPr>
        <p:spPr>
          <a:xfrm>
            <a:off x="4248817" y="21651757"/>
            <a:ext cx="8122545" cy="461665"/>
          </a:xfrm>
          <a:prstGeom prst="rect">
            <a:avLst/>
          </a:prstGeom>
          <a:noFill/>
        </p:spPr>
        <p:txBody>
          <a:bodyPr wrap="none" rtlCol="0">
            <a:spAutoFit/>
          </a:bodyPr>
          <a:lstStyle/>
          <a:p>
            <a:r>
              <a:rPr lang="en-US" sz="2400" b="1" dirty="0" err="1" smtClean="0">
                <a:solidFill>
                  <a:schemeClr val="bg1">
                    <a:lumMod val="50000"/>
                  </a:schemeClr>
                </a:solidFill>
              </a:rPr>
              <a:t>ICESat</a:t>
            </a:r>
            <a:r>
              <a:rPr lang="en-US" sz="2400" b="1" dirty="0" smtClean="0">
                <a:solidFill>
                  <a:schemeClr val="bg1">
                    <a:lumMod val="50000"/>
                  </a:schemeClr>
                </a:solidFill>
              </a:rPr>
              <a:t> Seasonal Sea Ice Thickness (m) in McMurdo Sound  </a:t>
            </a:r>
            <a:endParaRPr lang="en-US" sz="2400" b="1" dirty="0">
              <a:solidFill>
                <a:schemeClr val="bg1">
                  <a:lumMod val="50000"/>
                </a:schemeClr>
              </a:solidFill>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1750</TotalTime>
  <Words>282</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93</cp:revision>
  <dcterms:created xsi:type="dcterms:W3CDTF">2015-06-02T14:58:58Z</dcterms:created>
  <dcterms:modified xsi:type="dcterms:W3CDTF">2015-10-23T17:32:51Z</dcterms:modified>
</cp:coreProperties>
</file>