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90"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2D433D-E8C7-3D45-24B0-8BA54B0AB354}" name="Marisa J. Smedsrud" initials="MS" userId="S::marisa.j.smedsrud@ama-inc.com::3a879f23-f3e8-46be-913f-43ff3a167cac" providerId="AD"/>
  <p188:author id="{DF764F6B-93EF-B2DE-7597-2E5196724929}" name="Maggie A. Roseto" initials="MR" userId="S::maggie.a.roseto@ama-inc.com::174c8b86-8a1b-4a02-b067-8876e0c8f930" providerId="AD"/>
  <p188:author id="{02BC21AF-5DD3-6CD7-98A2-21161FE8D439}" name="John D. Hocknell" initials="JH" userId="S::john.d.hocknell@ama-inc.com::dc8fc79f-aac5-4c79-8f96-7b6731fb64a3" providerId="AD"/>
  <p188:author id="{9B671DC4-F867-8520-73EF-EAFB98317814}" name="Hunter, Shanise Y. (LARC-E3)[SSAI DEVELOP]" initials="HSY(ED" userId="S::syhunter@ndc.nasa.gov::4313d2d7-74c6-49cc-8409-3769577baa24" providerId="AD"/>
  <p188:author id="{DCD78CFB-5695-C7DD-0D00-6F168FBC9D51}" name="Madison A. Arndt" initials="MA" userId="S::madison.a.arndt@ama-inc.com::578e624d-0d15-4bd6-82d8-4175d66fd6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49" clrIdx="0">
    <p:extLst>
      <p:ext uri="{19B8F6BF-5375-455C-9EA6-DF929625EA0E}">
        <p15:presenceInfo xmlns:p15="http://schemas.microsoft.com/office/powerpoint/2012/main" userId="S-1-5-21-330711430-3775241029-4075259233-879551" providerId="AD"/>
      </p:ext>
    </p:extLst>
  </p:cmAuthor>
  <p:cmAuthor id="2" name="Ross" initials="R" lastIdx="2" clrIdx="1">
    <p:extLst>
      <p:ext uri="{19B8F6BF-5375-455C-9EA6-DF929625EA0E}">
        <p15:presenceInfo xmlns:p15="http://schemas.microsoft.com/office/powerpoint/2012/main" userId="Ross" providerId="None"/>
      </p:ext>
    </p:extLst>
  </p:cmAuthor>
  <p:cmAuthor id="3" name="Brianne Kendall" initials="BK" lastIdx="4" clrIdx="2">
    <p:extLst>
      <p:ext uri="{19B8F6BF-5375-455C-9EA6-DF929625EA0E}">
        <p15:presenceInfo xmlns:p15="http://schemas.microsoft.com/office/powerpoint/2012/main" userId="S::brianne.kendall@ssaihq.com::faea8925-10cf-4dd4-8fc8-020039f0a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F99"/>
    <a:srgbClr val="67A478"/>
    <a:srgbClr val="8A5A9A"/>
    <a:srgbClr val="9DB23F"/>
    <a:srgbClr val="BA3A50"/>
    <a:srgbClr val="5372B3"/>
    <a:srgbClr val="D2672B"/>
    <a:srgbClr val="8A8480"/>
    <a:srgbClr val="895999"/>
    <a:srgbClr val="C13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5" d="100"/>
          <a:sy n="35" d="100"/>
        </p:scale>
        <p:origin x="1746" y="-282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30F95-6DE0-4645-A35B-EBF94E3830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E4F310-8EDA-4E5B-9D2A-ECDAB675E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D43FA0-962B-44DB-B485-8C7CB4CC3BEF}" type="datetimeFigureOut">
              <a:rPr lang="en-US" smtClean="0"/>
              <a:t>9/6/2024</a:t>
            </a:fld>
            <a:endParaRPr lang="en-US"/>
          </a:p>
        </p:txBody>
      </p:sp>
      <p:sp>
        <p:nvSpPr>
          <p:cNvPr id="4" name="Footer Placeholder 3">
            <a:extLst>
              <a:ext uri="{FF2B5EF4-FFF2-40B4-BE49-F238E27FC236}">
                <a16:creationId xmlns:a16="http://schemas.microsoft.com/office/drawing/2014/main" id="{AF14E4EB-4AD3-45E9-A4B1-C1A36188A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43508-7985-4F58-B93B-78BA1AE70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AB051-B52A-4D88-B681-DCE3F7753CB8}" type="slidenum">
              <a:rPr lang="en-US" smtClean="0"/>
              <a:t>‹#›</a:t>
            </a:fld>
            <a:endParaRPr lang="en-US"/>
          </a:p>
        </p:txBody>
      </p:sp>
    </p:spTree>
    <p:extLst>
      <p:ext uri="{BB962C8B-B14F-4D97-AF65-F5344CB8AC3E}">
        <p14:creationId xmlns:p14="http://schemas.microsoft.com/office/powerpoint/2010/main" val="211390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61DB3-DD25-4C00-A9A8-4442B2C215F8}" type="datetimeFigureOut">
              <a:rPr lang="en-US" smtClean="0"/>
              <a:t>9/6/2024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278AE-5FD8-42EA-BE75-6A373D076E0F}" type="slidenum">
              <a:rPr lang="en-US" smtClean="0"/>
              <a:t>‹#›</a:t>
            </a:fld>
            <a:endParaRPr lang="en-US"/>
          </a:p>
        </p:txBody>
      </p:sp>
    </p:spTree>
    <p:extLst>
      <p:ext uri="{BB962C8B-B14F-4D97-AF65-F5344CB8AC3E}">
        <p14:creationId xmlns:p14="http://schemas.microsoft.com/office/powerpoint/2010/main" val="318384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5278AE-5FD8-42EA-BE75-6A373D076E0F}" type="slidenum">
              <a:rPr lang="en-US" smtClean="0"/>
              <a:t>1</a:t>
            </a:fld>
            <a:endParaRPr lang="en-US"/>
          </a:p>
        </p:txBody>
      </p:sp>
    </p:spTree>
    <p:extLst>
      <p:ext uri="{BB962C8B-B14F-4D97-AF65-F5344CB8AC3E}">
        <p14:creationId xmlns:p14="http://schemas.microsoft.com/office/powerpoint/2010/main" val="2454848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Blank - Agriculture &amp; Food Security">
    <p:spTree>
      <p:nvGrpSpPr>
        <p:cNvPr id="1" name=""/>
        <p:cNvGrpSpPr/>
        <p:nvPr/>
      </p:nvGrpSpPr>
      <p:grpSpPr>
        <a:xfrm>
          <a:off x="0" y="0"/>
          <a:ext cx="0" cy="0"/>
          <a:chOff x="0" y="0"/>
          <a:chExt cx="0" cy="0"/>
        </a:xfrm>
      </p:grpSpPr>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8" name="Text Placeholder 7">
            <a:extLst>
              <a:ext uri="{FF2B5EF4-FFF2-40B4-BE49-F238E27FC236}">
                <a16:creationId xmlns:a16="http://schemas.microsoft.com/office/drawing/2014/main" id="{7F79F074-C7B5-64C6-5271-738CF499002D}"/>
              </a:ext>
            </a:extLst>
          </p:cNvPr>
          <p:cNvSpPr>
            <a:spLocks noGrp="1"/>
          </p:cNvSpPr>
          <p:nvPr>
            <p:ph type="body" sz="quarter" idx="10" hasCustomPrompt="1"/>
          </p:nvPr>
        </p:nvSpPr>
        <p:spPr>
          <a:xfrm>
            <a:off x="951596" y="898525"/>
            <a:ext cx="21756004" cy="1600992"/>
          </a:xfrm>
        </p:spPr>
        <p:txBody>
          <a:bodyPr>
            <a:normAutofit/>
          </a:bodyPr>
          <a:lstStyle>
            <a:lvl1pPr marL="0" indent="0">
              <a:buNone/>
              <a:defRPr sz="7200" b="1">
                <a:solidFill>
                  <a:srgbClr val="236F99"/>
                </a:solidFill>
              </a:defRPr>
            </a:lvl1pPr>
          </a:lstStyle>
          <a:p>
            <a:pPr lvl="0"/>
            <a:r>
              <a:rPr lang="en-US"/>
              <a:t>Study Area Urban Development</a:t>
            </a:r>
          </a:p>
        </p:txBody>
      </p:sp>
      <p:sp>
        <p:nvSpPr>
          <p:cNvPr id="4" name="Text Placeholder 7">
            <a:extLst>
              <a:ext uri="{FF2B5EF4-FFF2-40B4-BE49-F238E27FC236}">
                <a16:creationId xmlns:a16="http://schemas.microsoft.com/office/drawing/2014/main" id="{27F60BA9-A152-D388-AB29-2A57FEEB1541}"/>
              </a:ext>
            </a:extLst>
          </p:cNvPr>
          <p:cNvSpPr>
            <a:spLocks noGrp="1"/>
          </p:cNvSpPr>
          <p:nvPr>
            <p:ph type="body" sz="quarter" idx="13" hasCustomPrompt="1"/>
          </p:nvPr>
        </p:nvSpPr>
        <p:spPr>
          <a:xfrm>
            <a:off x="951596" y="2707984"/>
            <a:ext cx="21756004" cy="1175082"/>
          </a:xfrm>
        </p:spPr>
        <p:txBody>
          <a:bodyPr>
            <a:normAutofit/>
          </a:bodyPr>
          <a:lstStyle>
            <a:lvl1pPr marL="0" indent="0">
              <a:spcBef>
                <a:spcPts val="0"/>
              </a:spcBef>
              <a:buNone/>
              <a:defRPr sz="5000" b="0">
                <a:solidFill>
                  <a:schemeClr val="tx1">
                    <a:lumMod val="75000"/>
                    <a:lumOff val="25000"/>
                  </a:schemeClr>
                </a:solidFill>
              </a:defRPr>
            </a:lvl1pPr>
          </a:lstStyle>
          <a:p>
            <a:pPr lvl="0"/>
            <a:r>
              <a:rPr lang="en-US"/>
              <a:t>Project Subtitle</a:t>
            </a:r>
          </a:p>
        </p:txBody>
      </p:sp>
      <p:cxnSp>
        <p:nvCxnSpPr>
          <p:cNvPr id="6" name="Straight Connector 5">
            <a:extLst>
              <a:ext uri="{FF2B5EF4-FFF2-40B4-BE49-F238E27FC236}">
                <a16:creationId xmlns:a16="http://schemas.microsoft.com/office/drawing/2014/main" id="{0F8DD8F2-4045-28D7-0AA0-C0F75C99C7E8}"/>
              </a:ext>
            </a:extLst>
          </p:cNvPr>
          <p:cNvCxnSpPr>
            <a:cxnSpLocks/>
          </p:cNvCxnSpPr>
          <p:nvPr userDrawn="1"/>
        </p:nvCxnSpPr>
        <p:spPr>
          <a:xfrm>
            <a:off x="1059543" y="4648200"/>
            <a:ext cx="25258032" cy="0"/>
          </a:xfrm>
          <a:prstGeom prst="line">
            <a:avLst/>
          </a:prstGeom>
          <a:ln w="330200" cap="sq" cmpd="sng">
            <a:solidFill>
              <a:srgbClr val="236F99"/>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9" name="Hexagon 8">
            <a:extLst>
              <a:ext uri="{FF2B5EF4-FFF2-40B4-BE49-F238E27FC236}">
                <a16:creationId xmlns:a16="http://schemas.microsoft.com/office/drawing/2014/main" id="{C66F3DFE-0DAF-AA09-1A97-68C9B68ED465}"/>
              </a:ext>
            </a:extLst>
          </p:cNvPr>
          <p:cNvSpPr/>
          <p:nvPr userDrawn="1"/>
        </p:nvSpPr>
        <p:spPr>
          <a:xfrm>
            <a:off x="884686" y="33668190"/>
            <a:ext cx="25644767" cy="945113"/>
          </a:xfrm>
          <a:prstGeom prst="hexagon">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a:extLst>
              <a:ext uri="{FF2B5EF4-FFF2-40B4-BE49-F238E27FC236}">
                <a16:creationId xmlns:a16="http://schemas.microsoft.com/office/drawing/2014/main" id="{3DC00D21-FFD6-CB04-269E-C73ECA759D76}"/>
              </a:ext>
            </a:extLst>
          </p:cNvPr>
          <p:cNvSpPr/>
          <p:nvPr userDrawn="1"/>
        </p:nvSpPr>
        <p:spPr>
          <a:xfrm>
            <a:off x="893617" y="33423594"/>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grpSp>
        <p:nvGrpSpPr>
          <p:cNvPr id="15" name="Group 14">
            <a:extLst>
              <a:ext uri="{FF2B5EF4-FFF2-40B4-BE49-F238E27FC236}">
                <a16:creationId xmlns:a16="http://schemas.microsoft.com/office/drawing/2014/main" id="{4530CF01-49A4-BF69-0C5D-FF9BF5B7778E}"/>
              </a:ext>
            </a:extLst>
          </p:cNvPr>
          <p:cNvGrpSpPr/>
          <p:nvPr userDrawn="1"/>
        </p:nvGrpSpPr>
        <p:grpSpPr>
          <a:xfrm>
            <a:off x="1851897" y="33082292"/>
            <a:ext cx="1981493" cy="1981493"/>
            <a:chOff x="-7071360" y="11654120"/>
            <a:chExt cx="3202416" cy="3202416"/>
          </a:xfrm>
        </p:grpSpPr>
        <p:sp>
          <p:nvSpPr>
            <p:cNvPr id="16" name="Oval 15">
              <a:extLst>
                <a:ext uri="{FF2B5EF4-FFF2-40B4-BE49-F238E27FC236}">
                  <a16:creationId xmlns:a16="http://schemas.microsoft.com/office/drawing/2014/main" id="{63EAB6C9-C70C-7C6E-66FB-0BED3C9582FD}"/>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text, sign, device, meter&#10;&#10;Description automatically generated">
              <a:extLst>
                <a:ext uri="{FF2B5EF4-FFF2-40B4-BE49-F238E27FC236}">
                  <a16:creationId xmlns:a16="http://schemas.microsoft.com/office/drawing/2014/main" id="{5D487FCE-714F-F48E-D8F6-48B7B4B6D1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 Placeholder 7">
            <a:extLst>
              <a:ext uri="{FF2B5EF4-FFF2-40B4-BE49-F238E27FC236}">
                <a16:creationId xmlns:a16="http://schemas.microsoft.com/office/drawing/2014/main" id="{F76C439C-C0A8-C234-7165-1A7FA058E919}"/>
              </a:ext>
            </a:extLst>
          </p:cNvPr>
          <p:cNvSpPr>
            <a:spLocks noGrp="1"/>
          </p:cNvSpPr>
          <p:nvPr>
            <p:ph type="body" sz="quarter" idx="12" hasCustomPrompt="1"/>
          </p:nvPr>
        </p:nvSpPr>
        <p:spPr>
          <a:xfrm>
            <a:off x="4410670" y="33665608"/>
            <a:ext cx="19035483" cy="942709"/>
          </a:xfrm>
        </p:spPr>
        <p:txBody>
          <a:bodyPr anchor="ctr">
            <a:normAutofit/>
          </a:bodyPr>
          <a:lstStyle>
            <a:lvl1pPr marL="0" indent="0" algn="l">
              <a:buNone/>
              <a:defRPr sz="4000" b="1">
                <a:solidFill>
                  <a:schemeClr val="bg1"/>
                </a:solidFill>
              </a:defRPr>
            </a:lvl1pPr>
          </a:lstStyle>
          <a:p>
            <a:pPr lvl="0"/>
            <a:r>
              <a:rPr lang="en-US"/>
              <a:t>Node Location | Term &amp; Year</a:t>
            </a:r>
          </a:p>
        </p:txBody>
      </p:sp>
      <p:grpSp>
        <p:nvGrpSpPr>
          <p:cNvPr id="22" name="Group 21">
            <a:extLst>
              <a:ext uri="{FF2B5EF4-FFF2-40B4-BE49-F238E27FC236}">
                <a16:creationId xmlns:a16="http://schemas.microsoft.com/office/drawing/2014/main" id="{F56F95B2-1EC4-4EB7-AB96-63E2A4361ED7}"/>
              </a:ext>
            </a:extLst>
          </p:cNvPr>
          <p:cNvGrpSpPr/>
          <p:nvPr userDrawn="1"/>
        </p:nvGrpSpPr>
        <p:grpSpPr>
          <a:xfrm>
            <a:off x="23728070" y="33082292"/>
            <a:ext cx="1981493" cy="1981493"/>
            <a:chOff x="759974" y="33259274"/>
            <a:chExt cx="2630926" cy="2630926"/>
          </a:xfrm>
        </p:grpSpPr>
        <p:sp>
          <p:nvSpPr>
            <p:cNvPr id="23" name="Oval 22">
              <a:extLst>
                <a:ext uri="{FF2B5EF4-FFF2-40B4-BE49-F238E27FC236}">
                  <a16:creationId xmlns:a16="http://schemas.microsoft.com/office/drawing/2014/main" id="{151646B3-7721-CB59-44B2-9A201BF10D52}"/>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9FBA27B-F15D-FBE8-5620-883E867DB71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7627" y="33476927"/>
              <a:ext cx="2195621" cy="2195621"/>
            </a:xfrm>
            <a:prstGeom prst="rect">
              <a:avLst/>
            </a:prstGeom>
          </p:spPr>
        </p:pic>
      </p:grpSp>
      <p:sp>
        <p:nvSpPr>
          <p:cNvPr id="2" name="Rectangle 1">
            <a:extLst>
              <a:ext uri="{FF2B5EF4-FFF2-40B4-BE49-F238E27FC236}">
                <a16:creationId xmlns:a16="http://schemas.microsoft.com/office/drawing/2014/main" id="{B2E2AFA9-FB6B-D8CA-4B00-CC202A757BCE}"/>
              </a:ext>
            </a:extLst>
          </p:cNvPr>
          <p:cNvSpPr/>
          <p:nvPr userDrawn="1"/>
        </p:nvSpPr>
        <p:spPr>
          <a:xfrm>
            <a:off x="893617" y="34655263"/>
            <a:ext cx="2564476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tx1">
                    <a:lumMod val="75000"/>
                    <a:lumOff val="25000"/>
                  </a:schemeClr>
                </a:solidFill>
              </a:rPr>
              <a:t>This material is based upon work supported by NASA through contract 80LARC23FA024</a:t>
            </a:r>
            <a:r>
              <a:rPr lang="en-US" sz="800">
                <a:solidFill>
                  <a:schemeClr val="tx1">
                    <a:lumMod val="75000"/>
                    <a:lumOff val="25000"/>
                  </a:schemeClr>
                </a:solidFill>
              </a:rPr>
              <a:t>.</a:t>
            </a:r>
            <a:r>
              <a:rPr lang="en-US" sz="700" i="1">
                <a:solidFill>
                  <a:schemeClr val="tx1">
                    <a:lumMod val="75000"/>
                    <a:lumOff val="25000"/>
                  </a:schemeClr>
                </a:solidFill>
              </a:rPr>
              <a:t>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823684701"/>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680" userDrawn="1">
          <p15:clr>
            <a:srgbClr val="FBAE40"/>
          </p15:clr>
        </p15:guide>
        <p15:guide id="4" orient="horz" pos="22608" userDrawn="1">
          <p15:clr>
            <a:srgbClr val="FBAE40"/>
          </p15:clr>
        </p15:guide>
        <p15:guide id="11" orient="horz" pos="2928">
          <p15:clr>
            <a:srgbClr val="FBAE40"/>
          </p15:clr>
        </p15:guide>
        <p15:guide id="12" pos="14304" userDrawn="1">
          <p15:clr>
            <a:srgbClr val="FBAE40"/>
          </p15:clr>
        </p15:guide>
        <p15:guide id="13" orient="horz" pos="20592" userDrawn="1">
          <p15:clr>
            <a:srgbClr val="FBAE40"/>
          </p15:clr>
        </p15:guide>
        <p15:guide id="14" orient="horz" pos="3312" userDrawn="1">
          <p15:clr>
            <a:srgbClr val="FBAE40"/>
          </p15:clr>
        </p15:guide>
        <p15:guide id="15" pos="2760" userDrawn="1">
          <p15:clr>
            <a:srgbClr val="FBAE40"/>
          </p15:clr>
        </p15:guide>
        <p15:guide id="16" orient="horz" pos="16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9/6/2024</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6.png"/><Relationship Id="rId15" Type="http://schemas.openxmlformats.org/officeDocument/2006/relationships/image" Target="../media/image16.png"/><Relationship Id="rId23" Type="http://schemas.microsoft.com/office/2007/relationships/hdphoto" Target="../media/hdphoto1.wdp"/><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E96EA478-D53B-30BB-398E-E0C52A7E0285}"/>
              </a:ext>
            </a:extLst>
          </p:cNvPr>
          <p:cNvPicPr>
            <a:picLocks noChangeAspect="1"/>
          </p:cNvPicPr>
          <p:nvPr/>
        </p:nvPicPr>
        <p:blipFill>
          <a:blip r:embed="rId3"/>
          <a:stretch>
            <a:fillRect/>
          </a:stretch>
        </p:blipFill>
        <p:spPr>
          <a:xfrm>
            <a:off x="11193373" y="7415228"/>
            <a:ext cx="15322296" cy="8618383"/>
          </a:xfrm>
          <a:prstGeom prst="rect">
            <a:avLst/>
          </a:prstGeom>
          <a:ln w="38100">
            <a:solidFill>
              <a:schemeClr val="tx1"/>
            </a:solidFill>
          </a:ln>
        </p:spPr>
      </p:pic>
      <p:pic>
        <p:nvPicPr>
          <p:cNvPr id="55" name="Picture 54" descr="A map of the united states&#10;&#10;Description automatically generated">
            <a:extLst>
              <a:ext uri="{FF2B5EF4-FFF2-40B4-BE49-F238E27FC236}">
                <a16:creationId xmlns:a16="http://schemas.microsoft.com/office/drawing/2014/main" id="{107DA219-DABE-56D2-663F-D9B38EE1AEA5}"/>
              </a:ext>
            </a:extLst>
          </p:cNvPr>
          <p:cNvPicPr>
            <a:picLocks noChangeAspect="1"/>
          </p:cNvPicPr>
          <p:nvPr/>
        </p:nvPicPr>
        <p:blipFill rotWithShape="1">
          <a:blip r:embed="rId4"/>
          <a:srcRect l="2537" r="2114" b="-186"/>
          <a:stretch/>
        </p:blipFill>
        <p:spPr>
          <a:xfrm>
            <a:off x="14959682" y="17954441"/>
            <a:ext cx="8655765" cy="6496343"/>
          </a:xfrm>
          <a:prstGeom prst="rect">
            <a:avLst/>
          </a:prstGeom>
        </p:spPr>
      </p:pic>
      <p:sp>
        <p:nvSpPr>
          <p:cNvPr id="36" name="Text Placeholder 35">
            <a:extLst>
              <a:ext uri="{FF2B5EF4-FFF2-40B4-BE49-F238E27FC236}">
                <a16:creationId xmlns:a16="http://schemas.microsoft.com/office/drawing/2014/main" id="{0C3A8BC1-E2F6-AED2-A2A7-74DC7484FFE1}"/>
              </a:ext>
            </a:extLst>
          </p:cNvPr>
          <p:cNvSpPr>
            <a:spLocks noGrp="1"/>
          </p:cNvSpPr>
          <p:nvPr>
            <p:ph type="body" sz="quarter" idx="10"/>
          </p:nvPr>
        </p:nvSpPr>
        <p:spPr>
          <a:xfrm>
            <a:off x="832534" y="898525"/>
            <a:ext cx="21756004" cy="1600992"/>
          </a:xfrm>
        </p:spPr>
        <p:txBody>
          <a:bodyPr vert="horz" lIns="91440" tIns="45720" rIns="91440" bIns="45720" rtlCol="0" anchor="ctr">
            <a:normAutofit/>
          </a:bodyPr>
          <a:lstStyle/>
          <a:p>
            <a:r>
              <a:rPr lang="en-US" dirty="0"/>
              <a:t>Bridgeport Urban Development</a:t>
            </a:r>
          </a:p>
        </p:txBody>
      </p:sp>
      <p:sp>
        <p:nvSpPr>
          <p:cNvPr id="38" name="Text Placeholder 37">
            <a:extLst>
              <a:ext uri="{FF2B5EF4-FFF2-40B4-BE49-F238E27FC236}">
                <a16:creationId xmlns:a16="http://schemas.microsoft.com/office/drawing/2014/main" id="{91D77EDF-C52A-A96E-A732-CF5B0206ABA7}"/>
              </a:ext>
            </a:extLst>
          </p:cNvPr>
          <p:cNvSpPr>
            <a:spLocks noGrp="1"/>
          </p:cNvSpPr>
          <p:nvPr>
            <p:ph type="body" sz="quarter" idx="13"/>
          </p:nvPr>
        </p:nvSpPr>
        <p:spPr>
          <a:xfrm>
            <a:off x="863434" y="2735513"/>
            <a:ext cx="21975078" cy="1624498"/>
          </a:xfrm>
        </p:spPr>
        <p:txBody>
          <a:bodyPr vert="horz" lIns="91440" tIns="45720" rIns="91440" bIns="45720" rtlCol="0" anchor="ctr">
            <a:noAutofit/>
          </a:bodyPr>
          <a:lstStyle/>
          <a:p>
            <a:r>
              <a:rPr lang="en-US" sz="4400" dirty="0">
                <a:ea typeface="+mn-lt"/>
                <a:cs typeface="+mn-lt"/>
              </a:rPr>
              <a:t>Leveraging NASA Earth Observations and Sociodemographic Data to Assess Urban Heat Vulnerability and Inform Cool Corridors in Bridgeport,  Connecticut </a:t>
            </a:r>
            <a:endParaRPr lang="en-US" sz="4400" dirty="0"/>
          </a:p>
        </p:txBody>
      </p:sp>
      <p:sp>
        <p:nvSpPr>
          <p:cNvPr id="37" name="Text Placeholder 36">
            <a:extLst>
              <a:ext uri="{FF2B5EF4-FFF2-40B4-BE49-F238E27FC236}">
                <a16:creationId xmlns:a16="http://schemas.microsoft.com/office/drawing/2014/main" id="{B208CB02-294A-6C2F-766B-2FC12AA7A368}"/>
              </a:ext>
            </a:extLst>
          </p:cNvPr>
          <p:cNvSpPr>
            <a:spLocks noGrp="1"/>
          </p:cNvSpPr>
          <p:nvPr>
            <p:ph type="body" sz="quarter" idx="12"/>
          </p:nvPr>
        </p:nvSpPr>
        <p:spPr/>
        <p:txBody>
          <a:bodyPr/>
          <a:lstStyle/>
          <a:p>
            <a:r>
              <a:rPr lang="en-US"/>
              <a:t>Boston </a:t>
            </a:r>
            <a:r>
              <a:rPr lang="en-US">
                <a:ea typeface="+mn-lt"/>
                <a:cs typeface="+mn-lt"/>
              </a:rPr>
              <a:t>─ Massachusetts</a:t>
            </a:r>
            <a:r>
              <a:rPr lang="en-US"/>
              <a:t> | Spring 2024</a:t>
            </a:r>
          </a:p>
        </p:txBody>
      </p:sp>
      <p:sp>
        <p:nvSpPr>
          <p:cNvPr id="45" name="TextBox 44">
            <a:extLst>
              <a:ext uri="{FF2B5EF4-FFF2-40B4-BE49-F238E27FC236}">
                <a16:creationId xmlns:a16="http://schemas.microsoft.com/office/drawing/2014/main" id="{75B79BDB-C645-F623-202B-B7EDEF76074B}"/>
              </a:ext>
            </a:extLst>
          </p:cNvPr>
          <p:cNvSpPr txBox="1"/>
          <p:nvPr/>
        </p:nvSpPr>
        <p:spPr>
          <a:xfrm>
            <a:off x="935349" y="29087667"/>
            <a:ext cx="4542503" cy="769441"/>
          </a:xfrm>
          <a:prstGeom prst="rect">
            <a:avLst/>
          </a:prstGeom>
          <a:noFill/>
        </p:spPr>
        <p:txBody>
          <a:bodyPr wrap="square" rtlCol="0">
            <a:spAutoFit/>
          </a:bodyPr>
          <a:lstStyle/>
          <a:p>
            <a:r>
              <a:rPr lang="en-US" sz="4400" b="1" dirty="0">
                <a:solidFill>
                  <a:srgbClr val="236F99"/>
                </a:solidFill>
                <a:latin typeface="Century Gothic" panose="020B0502020202020204" pitchFamily="34" charset="0"/>
              </a:rPr>
              <a:t>Team Members</a:t>
            </a:r>
          </a:p>
        </p:txBody>
      </p:sp>
      <p:sp>
        <p:nvSpPr>
          <p:cNvPr id="49" name="TextBox 48">
            <a:extLst>
              <a:ext uri="{FF2B5EF4-FFF2-40B4-BE49-F238E27FC236}">
                <a16:creationId xmlns:a16="http://schemas.microsoft.com/office/drawing/2014/main" id="{1DEB6845-E066-F19E-0389-0A12790A6391}"/>
              </a:ext>
            </a:extLst>
          </p:cNvPr>
          <p:cNvSpPr txBox="1"/>
          <p:nvPr/>
        </p:nvSpPr>
        <p:spPr>
          <a:xfrm>
            <a:off x="12858300" y="29957956"/>
            <a:ext cx="13753132" cy="553998"/>
          </a:xfrm>
          <a:prstGeom prst="rect">
            <a:avLst/>
          </a:prstGeom>
          <a:noFill/>
        </p:spPr>
        <p:txBody>
          <a:bodyPr wrap="square" lIns="91440" tIns="45720" rIns="91440" bIns="45720" rtlCol="0" anchor="t">
            <a:spAutoFit/>
          </a:bodyPr>
          <a:lstStyle/>
          <a:p>
            <a:r>
              <a:rPr lang="en-US" sz="3000" b="1">
                <a:solidFill>
                  <a:srgbClr val="236F99"/>
                </a:solidFill>
                <a:latin typeface="Century Gothic"/>
              </a:rPr>
              <a:t>The team would like to thank everyone who made this project possible:</a:t>
            </a:r>
            <a:endParaRPr lang="en-US" sz="3000"/>
          </a:p>
        </p:txBody>
      </p:sp>
      <p:sp>
        <p:nvSpPr>
          <p:cNvPr id="50" name="Text Placeholder 16">
            <a:extLst>
              <a:ext uri="{FF2B5EF4-FFF2-40B4-BE49-F238E27FC236}">
                <a16:creationId xmlns:a16="http://schemas.microsoft.com/office/drawing/2014/main" id="{2DC9D2FB-0AA3-1ADE-10B3-C4A590D0483D}"/>
              </a:ext>
            </a:extLst>
          </p:cNvPr>
          <p:cNvSpPr txBox="1">
            <a:spLocks/>
          </p:cNvSpPr>
          <p:nvPr/>
        </p:nvSpPr>
        <p:spPr>
          <a:xfrm>
            <a:off x="12858300" y="30560920"/>
            <a:ext cx="12914628" cy="2457425"/>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b="1" dirty="0">
                <a:solidFill>
                  <a:schemeClr val="tx1">
                    <a:lumMod val="75000"/>
                    <a:lumOff val="25000"/>
                  </a:schemeClr>
                </a:solidFill>
                <a:latin typeface="Century Gothic"/>
              </a:rPr>
              <a:t>Science Advisors:</a:t>
            </a:r>
            <a:r>
              <a:rPr lang="en-US" sz="2400" dirty="0">
                <a:solidFill>
                  <a:schemeClr val="tx1">
                    <a:lumMod val="75000"/>
                    <a:lumOff val="25000"/>
                  </a:schemeClr>
                </a:solidFill>
                <a:latin typeface="Century Gothic"/>
              </a:rPr>
              <a:t>  </a:t>
            </a:r>
            <a:r>
              <a:rPr lang="en-US" sz="2400" dirty="0">
                <a:solidFill>
                  <a:schemeClr val="tx1">
                    <a:lumMod val="75000"/>
                    <a:lumOff val="25000"/>
                  </a:schemeClr>
                </a:solidFill>
                <a:ea typeface="+mn-lt"/>
                <a:cs typeface="+mn-lt"/>
              </a:rPr>
              <a:t>Dr. Kenton Ross </a:t>
            </a:r>
            <a:r>
              <a:rPr lang="en-US" sz="2400" dirty="0">
                <a:solidFill>
                  <a:schemeClr val="tx1">
                    <a:lumMod val="75000"/>
                    <a:lumOff val="25000"/>
                  </a:schemeClr>
                </a:solidFill>
                <a:latin typeface="Century Gothic"/>
              </a:rPr>
              <a:t>(</a:t>
            </a:r>
            <a:r>
              <a:rPr lang="en-US" sz="2400" dirty="0">
                <a:solidFill>
                  <a:schemeClr val="tx1">
                    <a:lumMod val="75000"/>
                    <a:lumOff val="25000"/>
                  </a:schemeClr>
                </a:solidFill>
                <a:ea typeface="+mn-lt"/>
                <a:cs typeface="+mn-lt"/>
              </a:rPr>
              <a:t>NASA Langley Research Center), Dr. Xia Cai (NASA Langley Research Center)</a:t>
            </a:r>
            <a:endParaRPr lang="en-US" sz="2400" dirty="0">
              <a:solidFill>
                <a:schemeClr val="tx1">
                  <a:lumMod val="75000"/>
                  <a:lumOff val="25000"/>
                </a:schemeClr>
              </a:solidFill>
            </a:endParaRPr>
          </a:p>
          <a:p>
            <a:r>
              <a:rPr lang="en-US" sz="2400" b="1" dirty="0">
                <a:solidFill>
                  <a:schemeClr val="tx1">
                    <a:lumMod val="75000"/>
                    <a:lumOff val="25000"/>
                  </a:schemeClr>
                </a:solidFill>
                <a:latin typeface="Century Gothic"/>
              </a:rPr>
              <a:t>Lead: </a:t>
            </a:r>
            <a:r>
              <a:rPr lang="en-US" sz="2400" dirty="0">
                <a:solidFill>
                  <a:schemeClr val="tx1">
                    <a:lumMod val="75000"/>
                    <a:lumOff val="25000"/>
                  </a:schemeClr>
                </a:solidFill>
                <a:latin typeface="Century Gothic"/>
              </a:rPr>
              <a:t>Madison Arndt (Boston — Massachusetts)</a:t>
            </a:r>
          </a:p>
          <a:p>
            <a:r>
              <a:rPr lang="en-US" sz="2400" b="1" dirty="0">
                <a:solidFill>
                  <a:schemeClr val="tx1">
                    <a:lumMod val="75000"/>
                    <a:lumOff val="25000"/>
                  </a:schemeClr>
                </a:solidFill>
                <a:latin typeface="Century Gothic"/>
              </a:rPr>
              <a:t>Project Partners: </a:t>
            </a:r>
            <a:r>
              <a:rPr lang="en-US" sz="2400" dirty="0">
                <a:solidFill>
                  <a:schemeClr val="tx1">
                    <a:lumMod val="75000"/>
                    <a:lumOff val="25000"/>
                  </a:schemeClr>
                </a:solidFill>
                <a:latin typeface="Century Gothic"/>
              </a:rPr>
              <a:t>Christina Smith (Groundwork Bridgeport), Andrei Harwell (Yale Urban Design Lab) </a:t>
            </a:r>
          </a:p>
          <a:p>
            <a:endParaRPr lang="en-US" dirty="0">
              <a:solidFill>
                <a:schemeClr val="tx1">
                  <a:lumMod val="75000"/>
                  <a:lumOff val="25000"/>
                </a:schemeClr>
              </a:solidFill>
              <a:latin typeface="Century Gothic"/>
            </a:endParaRPr>
          </a:p>
        </p:txBody>
      </p:sp>
      <p:sp>
        <p:nvSpPr>
          <p:cNvPr id="12" name="TextBox 11">
            <a:extLst>
              <a:ext uri="{FF2B5EF4-FFF2-40B4-BE49-F238E27FC236}">
                <a16:creationId xmlns:a16="http://schemas.microsoft.com/office/drawing/2014/main" id="{0207A1E3-6714-C6CB-35AD-67C709F36E08}"/>
              </a:ext>
            </a:extLst>
          </p:cNvPr>
          <p:cNvSpPr txBox="1"/>
          <p:nvPr/>
        </p:nvSpPr>
        <p:spPr>
          <a:xfrm>
            <a:off x="11074264" y="16116871"/>
            <a:ext cx="1541524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200" dirty="0">
                <a:solidFill>
                  <a:schemeClr val="tx1">
                    <a:lumMod val="75000"/>
                    <a:lumOff val="25000"/>
                  </a:schemeClr>
                </a:solidFill>
              </a:rPr>
              <a:t>Bridgeport is up to </a:t>
            </a:r>
            <a:r>
              <a:rPr lang="en-US" sz="4200" dirty="0">
                <a:solidFill>
                  <a:srgbClr val="FF0000"/>
                </a:solidFill>
              </a:rPr>
              <a:t>10°F warmer</a:t>
            </a:r>
            <a:r>
              <a:rPr lang="en-US" sz="4200" dirty="0">
                <a:solidFill>
                  <a:schemeClr val="tx1">
                    <a:lumMod val="75000"/>
                    <a:lumOff val="25000"/>
                  </a:schemeClr>
                </a:solidFill>
              </a:rPr>
              <a:t> than the town of Fairfield</a:t>
            </a:r>
          </a:p>
        </p:txBody>
      </p:sp>
      <p:sp>
        <p:nvSpPr>
          <p:cNvPr id="17" name="TextBox 16">
            <a:extLst>
              <a:ext uri="{FF2B5EF4-FFF2-40B4-BE49-F238E27FC236}">
                <a16:creationId xmlns:a16="http://schemas.microsoft.com/office/drawing/2014/main" id="{264F6BF7-DA94-D162-2347-7E26AAD27B2F}"/>
              </a:ext>
            </a:extLst>
          </p:cNvPr>
          <p:cNvSpPr txBox="1"/>
          <p:nvPr/>
        </p:nvSpPr>
        <p:spPr>
          <a:xfrm>
            <a:off x="859637" y="5329159"/>
            <a:ext cx="98111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236F99"/>
                </a:solidFill>
              </a:rPr>
              <a:t>Why does urban heat matter? </a:t>
            </a:r>
            <a:endParaRPr lang="en-US" sz="4000" dirty="0">
              <a:solidFill>
                <a:srgbClr val="236F99"/>
              </a:solidFill>
            </a:endParaRPr>
          </a:p>
        </p:txBody>
      </p:sp>
      <p:pic>
        <p:nvPicPr>
          <p:cNvPr id="8" name="Graphic 7" descr="Heart with pulse with solid fill">
            <a:extLst>
              <a:ext uri="{FF2B5EF4-FFF2-40B4-BE49-F238E27FC236}">
                <a16:creationId xmlns:a16="http://schemas.microsoft.com/office/drawing/2014/main" id="{70FEEC58-980A-B0AD-B3A9-942EFD3950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7221" y="6220754"/>
            <a:ext cx="914400" cy="914400"/>
          </a:xfrm>
          <a:prstGeom prst="rect">
            <a:avLst/>
          </a:prstGeom>
        </p:spPr>
      </p:pic>
      <p:sp>
        <p:nvSpPr>
          <p:cNvPr id="15" name="TextBox 14">
            <a:extLst>
              <a:ext uri="{FF2B5EF4-FFF2-40B4-BE49-F238E27FC236}">
                <a16:creationId xmlns:a16="http://schemas.microsoft.com/office/drawing/2014/main" id="{897F0FCE-1687-779F-4C9A-9F730ACDE3BB}"/>
              </a:ext>
            </a:extLst>
          </p:cNvPr>
          <p:cNvSpPr txBox="1"/>
          <p:nvPr/>
        </p:nvSpPr>
        <p:spPr>
          <a:xfrm>
            <a:off x="1861621" y="6231048"/>
            <a:ext cx="880917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solidFill>
                  <a:schemeClr val="tx1">
                    <a:lumMod val="75000"/>
                    <a:lumOff val="25000"/>
                  </a:schemeClr>
                </a:solidFill>
                <a:latin typeface="Century Gothic"/>
                <a:cs typeface="Arial"/>
              </a:rPr>
              <a:t>Causes</a:t>
            </a:r>
            <a:r>
              <a:rPr lang="en-US" sz="3000" dirty="0">
                <a:latin typeface="Century Gothic"/>
                <a:cs typeface="Arial"/>
              </a:rPr>
              <a:t> </a:t>
            </a:r>
            <a:r>
              <a:rPr lang="en-US" sz="3000" b="1" dirty="0">
                <a:solidFill>
                  <a:srgbClr val="C00000"/>
                </a:solidFill>
                <a:latin typeface="Century Gothic"/>
                <a:cs typeface="Arial"/>
              </a:rPr>
              <a:t>health issues</a:t>
            </a:r>
            <a:r>
              <a:rPr lang="en-US" sz="3000" dirty="0">
                <a:latin typeface="Century Gothic"/>
                <a:cs typeface="Arial"/>
              </a:rPr>
              <a:t> </a:t>
            </a:r>
            <a:r>
              <a:rPr lang="en-US" sz="3000" dirty="0">
                <a:solidFill>
                  <a:schemeClr val="tx1">
                    <a:lumMod val="75000"/>
                    <a:lumOff val="25000"/>
                  </a:schemeClr>
                </a:solidFill>
                <a:latin typeface="Century Gothic"/>
                <a:cs typeface="Arial"/>
              </a:rPr>
              <a:t>such as respiratory challenges and heat-related illnesses</a:t>
            </a:r>
            <a:endParaRPr lang="en-US" sz="3000" dirty="0">
              <a:solidFill>
                <a:schemeClr val="tx1">
                  <a:lumMod val="75000"/>
                  <a:lumOff val="25000"/>
                </a:schemeClr>
              </a:solidFill>
              <a:latin typeface="Century Gothic"/>
            </a:endParaRPr>
          </a:p>
        </p:txBody>
      </p:sp>
      <p:pic>
        <p:nvPicPr>
          <p:cNvPr id="16" name="Graphic 15" descr="High temperature with solid fill">
            <a:extLst>
              <a:ext uri="{FF2B5EF4-FFF2-40B4-BE49-F238E27FC236}">
                <a16:creationId xmlns:a16="http://schemas.microsoft.com/office/drawing/2014/main" id="{069F4BEB-2A82-93A1-4059-CDD8C5F277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3900" y="7778212"/>
            <a:ext cx="761043" cy="818551"/>
          </a:xfrm>
          <a:prstGeom prst="rect">
            <a:avLst/>
          </a:prstGeom>
        </p:spPr>
      </p:pic>
      <p:sp>
        <p:nvSpPr>
          <p:cNvPr id="18" name="TextBox 17">
            <a:extLst>
              <a:ext uri="{FF2B5EF4-FFF2-40B4-BE49-F238E27FC236}">
                <a16:creationId xmlns:a16="http://schemas.microsoft.com/office/drawing/2014/main" id="{1AC117FD-D60D-53E0-5E45-33C3C13311EC}"/>
              </a:ext>
            </a:extLst>
          </p:cNvPr>
          <p:cNvSpPr txBox="1"/>
          <p:nvPr/>
        </p:nvSpPr>
        <p:spPr>
          <a:xfrm>
            <a:off x="1861621" y="7846015"/>
            <a:ext cx="831289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solidFill>
                  <a:schemeClr val="tx1">
                    <a:lumMod val="75000"/>
                    <a:lumOff val="25000"/>
                  </a:schemeClr>
                </a:solidFill>
                <a:latin typeface="Century Gothic"/>
                <a:cs typeface="Arial"/>
              </a:rPr>
              <a:t>Leads to </a:t>
            </a:r>
            <a:r>
              <a:rPr lang="en-US" sz="3000" b="1" dirty="0">
                <a:solidFill>
                  <a:srgbClr val="C00000"/>
                </a:solidFill>
                <a:latin typeface="Century Gothic"/>
                <a:cs typeface="Arial"/>
              </a:rPr>
              <a:t>greater energy use</a:t>
            </a:r>
            <a:r>
              <a:rPr lang="en-US" sz="3000" dirty="0">
                <a:solidFill>
                  <a:schemeClr val="tx1">
                    <a:lumMod val="75000"/>
                    <a:lumOff val="25000"/>
                  </a:schemeClr>
                </a:solidFill>
                <a:latin typeface="Century Gothic"/>
                <a:cs typeface="Arial"/>
              </a:rPr>
              <a:t>, burdening Connecticut communities which already pay some of the highest rates for electricity in the US</a:t>
            </a:r>
            <a:endParaRPr lang="en-US" sz="3000" dirty="0">
              <a:solidFill>
                <a:schemeClr val="tx1">
                  <a:lumMod val="75000"/>
                  <a:lumOff val="25000"/>
                </a:schemeClr>
              </a:solidFill>
              <a:latin typeface="Century Gothic"/>
            </a:endParaRPr>
          </a:p>
        </p:txBody>
      </p:sp>
      <p:sp>
        <p:nvSpPr>
          <p:cNvPr id="19" name="TextBox 18">
            <a:extLst>
              <a:ext uri="{FF2B5EF4-FFF2-40B4-BE49-F238E27FC236}">
                <a16:creationId xmlns:a16="http://schemas.microsoft.com/office/drawing/2014/main" id="{A1BB48E7-4A8F-8F4F-12C0-308A1107C97D}"/>
              </a:ext>
            </a:extLst>
          </p:cNvPr>
          <p:cNvSpPr txBox="1"/>
          <p:nvPr/>
        </p:nvSpPr>
        <p:spPr>
          <a:xfrm>
            <a:off x="11074264" y="5291629"/>
            <a:ext cx="1532229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200" dirty="0">
                <a:solidFill>
                  <a:schemeClr val="tx1">
                    <a:lumMod val="75000"/>
                    <a:lumOff val="25000"/>
                  </a:schemeClr>
                </a:solidFill>
                <a:ea typeface="+mn-lt"/>
                <a:cs typeface="+mn-lt"/>
              </a:rPr>
              <a:t>Due to </a:t>
            </a:r>
            <a:r>
              <a:rPr lang="en-US" sz="4200" b="1" dirty="0">
                <a:solidFill>
                  <a:srgbClr val="236F99"/>
                </a:solidFill>
                <a:ea typeface="+mn-lt"/>
                <a:cs typeface="+mn-lt"/>
              </a:rPr>
              <a:t>Bridgeport's historic development</a:t>
            </a:r>
            <a:r>
              <a:rPr lang="en-US" sz="4200" dirty="0">
                <a:solidFill>
                  <a:schemeClr val="tx1">
                    <a:lumMod val="75000"/>
                    <a:lumOff val="25000"/>
                  </a:schemeClr>
                </a:solidFill>
                <a:ea typeface="+mn-lt"/>
                <a:cs typeface="+mn-lt"/>
              </a:rPr>
              <a:t> patterns and </a:t>
            </a:r>
            <a:r>
              <a:rPr lang="en-US" sz="4200" b="1" dirty="0">
                <a:solidFill>
                  <a:srgbClr val="236F99"/>
                </a:solidFill>
                <a:ea typeface="+mn-lt"/>
                <a:cs typeface="+mn-lt"/>
              </a:rPr>
              <a:t>impervious surfaces</a:t>
            </a:r>
            <a:r>
              <a:rPr lang="en-US" sz="4200" dirty="0">
                <a:solidFill>
                  <a:schemeClr val="tx1">
                    <a:lumMod val="75000"/>
                    <a:lumOff val="25000"/>
                  </a:schemeClr>
                </a:solidFill>
                <a:ea typeface="+mn-lt"/>
                <a:cs typeface="+mn-lt"/>
              </a:rPr>
              <a:t>, its residents experience </a:t>
            </a:r>
            <a:r>
              <a:rPr lang="en-US" sz="4200" b="1" dirty="0">
                <a:solidFill>
                  <a:srgbClr val="236F99"/>
                </a:solidFill>
                <a:ea typeface="+mn-lt"/>
                <a:cs typeface="+mn-lt"/>
              </a:rPr>
              <a:t>more intense heat </a:t>
            </a:r>
            <a:r>
              <a:rPr lang="en-US" sz="4200" dirty="0">
                <a:solidFill>
                  <a:schemeClr val="tx1">
                    <a:lumMod val="75000"/>
                    <a:lumOff val="25000"/>
                  </a:schemeClr>
                </a:solidFill>
                <a:ea typeface="+mn-lt"/>
                <a:cs typeface="+mn-lt"/>
              </a:rPr>
              <a:t>than surrounding areas.</a:t>
            </a:r>
            <a:endParaRPr lang="en-US" sz="4200" dirty="0">
              <a:solidFill>
                <a:schemeClr val="tx1">
                  <a:lumMod val="75000"/>
                  <a:lumOff val="25000"/>
                </a:schemeClr>
              </a:solidFill>
            </a:endParaRPr>
          </a:p>
        </p:txBody>
      </p:sp>
      <p:pic>
        <p:nvPicPr>
          <p:cNvPr id="26" name="Picture 25" descr="A satellite with a satellite attached to it&#10;&#10;Description automatically generated">
            <a:extLst>
              <a:ext uri="{FF2B5EF4-FFF2-40B4-BE49-F238E27FC236}">
                <a16:creationId xmlns:a16="http://schemas.microsoft.com/office/drawing/2014/main" id="{19081ECD-D3B1-4FFC-B554-2C9DC8F457BF}"/>
              </a:ext>
            </a:extLst>
          </p:cNvPr>
          <p:cNvPicPr>
            <a:picLocks noChangeAspect="1"/>
          </p:cNvPicPr>
          <p:nvPr/>
        </p:nvPicPr>
        <p:blipFill>
          <a:blip r:embed="rId9"/>
          <a:stretch>
            <a:fillRect/>
          </a:stretch>
        </p:blipFill>
        <p:spPr>
          <a:xfrm>
            <a:off x="886946" y="16891077"/>
            <a:ext cx="4860138" cy="2743200"/>
          </a:xfrm>
          <a:prstGeom prst="rect">
            <a:avLst/>
          </a:prstGeom>
        </p:spPr>
      </p:pic>
      <p:pic>
        <p:nvPicPr>
          <p:cNvPr id="27" name="Picture 26" descr="Landsat 9 Overview | Landsat Science">
            <a:extLst>
              <a:ext uri="{FF2B5EF4-FFF2-40B4-BE49-F238E27FC236}">
                <a16:creationId xmlns:a16="http://schemas.microsoft.com/office/drawing/2014/main" id="{9AEEE968-BE33-568E-7B0B-D9E43FB3F929}"/>
              </a:ext>
            </a:extLst>
          </p:cNvPr>
          <p:cNvPicPr>
            <a:picLocks noChangeAspect="1"/>
          </p:cNvPicPr>
          <p:nvPr/>
        </p:nvPicPr>
        <p:blipFill>
          <a:blip r:embed="rId10"/>
          <a:stretch>
            <a:fillRect/>
          </a:stretch>
        </p:blipFill>
        <p:spPr>
          <a:xfrm>
            <a:off x="5783697" y="17694133"/>
            <a:ext cx="4211053" cy="1280160"/>
          </a:xfrm>
          <a:prstGeom prst="rect">
            <a:avLst/>
          </a:prstGeom>
        </p:spPr>
      </p:pic>
      <p:sp>
        <p:nvSpPr>
          <p:cNvPr id="28" name="TextBox 27">
            <a:extLst>
              <a:ext uri="{FF2B5EF4-FFF2-40B4-BE49-F238E27FC236}">
                <a16:creationId xmlns:a16="http://schemas.microsoft.com/office/drawing/2014/main" id="{B9EA7FC8-8589-5A22-7E8F-0B54A5D2C88C}"/>
              </a:ext>
            </a:extLst>
          </p:cNvPr>
          <p:cNvSpPr txBox="1"/>
          <p:nvPr/>
        </p:nvSpPr>
        <p:spPr>
          <a:xfrm>
            <a:off x="12858299" y="26425664"/>
            <a:ext cx="13586213"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236F99"/>
                </a:solidFill>
              </a:rPr>
              <a:t>Takeaways</a:t>
            </a:r>
            <a:endParaRPr lang="en-US" dirty="0">
              <a:solidFill>
                <a:srgbClr val="236F99"/>
              </a:solidFill>
            </a:endParaRPr>
          </a:p>
          <a:p>
            <a:pPr marL="571500" indent="-571500">
              <a:buSzPct val="150000"/>
              <a:buFont typeface="Century Gothic" panose="020B0502020202020204" pitchFamily="34" charset="0"/>
              <a:buChar char="→"/>
            </a:pPr>
            <a:r>
              <a:rPr lang="en-US" sz="3600" i="1" dirty="0"/>
              <a:t> </a:t>
            </a:r>
            <a:r>
              <a:rPr lang="en-US" sz="3600" i="1" dirty="0">
                <a:solidFill>
                  <a:schemeClr val="tx1">
                    <a:lumMod val="75000"/>
                    <a:lumOff val="25000"/>
                  </a:schemeClr>
                </a:solidFill>
              </a:rPr>
              <a:t>Feasible to use NASA EO for Urban Heat Analysis</a:t>
            </a:r>
          </a:p>
          <a:p>
            <a:pPr marL="571500" indent="-571500">
              <a:buSzPct val="150000"/>
              <a:buFont typeface="Century Gothic" panose="020B0502020202020204" pitchFamily="34" charset="0"/>
              <a:buChar char="→"/>
            </a:pPr>
            <a:r>
              <a:rPr lang="en-US" sz="3600" i="1" dirty="0">
                <a:solidFill>
                  <a:schemeClr val="tx1">
                    <a:lumMod val="75000"/>
                    <a:lumOff val="25000"/>
                  </a:schemeClr>
                </a:solidFill>
              </a:rPr>
              <a:t> Thermal modeling is valuable for determining cooling interventions</a:t>
            </a:r>
          </a:p>
        </p:txBody>
      </p:sp>
      <p:pic>
        <p:nvPicPr>
          <p:cNvPr id="65" name="Picture 64">
            <a:extLst>
              <a:ext uri="{FF2B5EF4-FFF2-40B4-BE49-F238E27FC236}">
                <a16:creationId xmlns:a16="http://schemas.microsoft.com/office/drawing/2014/main" id="{19D7B754-F94F-5D6C-2070-66796C8F9F8D}"/>
              </a:ext>
            </a:extLst>
          </p:cNvPr>
          <p:cNvPicPr>
            <a:picLocks noChangeAspect="1"/>
          </p:cNvPicPr>
          <p:nvPr/>
        </p:nvPicPr>
        <p:blipFill rotWithShape="1">
          <a:blip r:embed="rId11">
            <a:extLst>
              <a:ext uri="{28A0092B-C50C-407E-A947-70E740481C1C}">
                <a14:useLocalDpi xmlns:a14="http://schemas.microsoft.com/office/drawing/2010/main" val="0"/>
              </a:ext>
            </a:extLst>
          </a:blip>
          <a:srcRect l="229" t="-1333" r="3446" b="-1575"/>
          <a:stretch/>
        </p:blipFill>
        <p:spPr>
          <a:xfrm>
            <a:off x="935349" y="9604461"/>
            <a:ext cx="8798623" cy="7264674"/>
          </a:xfrm>
          <a:prstGeom prst="rect">
            <a:avLst/>
          </a:prstGeom>
        </p:spPr>
      </p:pic>
      <p:cxnSp>
        <p:nvCxnSpPr>
          <p:cNvPr id="9" name="Straight Arrow Connector 8">
            <a:extLst>
              <a:ext uri="{FF2B5EF4-FFF2-40B4-BE49-F238E27FC236}">
                <a16:creationId xmlns:a16="http://schemas.microsoft.com/office/drawing/2014/main" id="{4C8C4CD4-6511-64A9-2BCD-09F95AA96B6C}"/>
              </a:ext>
            </a:extLst>
          </p:cNvPr>
          <p:cNvCxnSpPr>
            <a:cxnSpLocks/>
          </p:cNvCxnSpPr>
          <p:nvPr/>
        </p:nvCxnSpPr>
        <p:spPr>
          <a:xfrm flipV="1">
            <a:off x="8597900" y="7398972"/>
            <a:ext cx="2569253" cy="66726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E6694E0-B1F5-37A1-F1D0-56E92C5CC5F9}"/>
              </a:ext>
            </a:extLst>
          </p:cNvPr>
          <p:cNvCxnSpPr>
            <a:cxnSpLocks/>
          </p:cNvCxnSpPr>
          <p:nvPr/>
        </p:nvCxnSpPr>
        <p:spPr>
          <a:xfrm>
            <a:off x="8597900" y="15293975"/>
            <a:ext cx="2569253" cy="7396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2CC409A8-FA43-3203-AD61-B13DBDAC17B0}"/>
              </a:ext>
            </a:extLst>
          </p:cNvPr>
          <p:cNvSpPr txBox="1"/>
          <p:nvPr/>
        </p:nvSpPr>
        <p:spPr>
          <a:xfrm>
            <a:off x="14705905" y="24663730"/>
            <a:ext cx="11738608" cy="1015663"/>
          </a:xfrm>
          <a:prstGeom prst="rect">
            <a:avLst/>
          </a:prstGeom>
          <a:noFill/>
          <a:ln w="76200">
            <a:noFill/>
          </a:ln>
        </p:spPr>
        <p:txBody>
          <a:bodyPr wrap="square" lIns="91440" tIns="45720" rIns="91440" bIns="45720" rtlCol="0" anchor="t">
            <a:spAutoFit/>
          </a:bodyPr>
          <a:lstStyle/>
          <a:p>
            <a:pPr algn="ctr"/>
            <a:r>
              <a:rPr lang="en-US" sz="3000" dirty="0">
                <a:solidFill>
                  <a:schemeClr val="tx1">
                    <a:lumMod val="75000"/>
                    <a:lumOff val="25000"/>
                  </a:schemeClr>
                </a:solidFill>
              </a:rPr>
              <a:t>Social Vulnerability Indicators used include a variety of socio-demographic and socio-economic census variables. </a:t>
            </a:r>
          </a:p>
        </p:txBody>
      </p:sp>
      <p:sp>
        <p:nvSpPr>
          <p:cNvPr id="87" name="TextBox 86">
            <a:extLst>
              <a:ext uri="{FF2B5EF4-FFF2-40B4-BE49-F238E27FC236}">
                <a16:creationId xmlns:a16="http://schemas.microsoft.com/office/drawing/2014/main" id="{BEC824F1-181E-6CA2-3EC9-F425D9F3AF6F}"/>
              </a:ext>
            </a:extLst>
          </p:cNvPr>
          <p:cNvSpPr txBox="1"/>
          <p:nvPr/>
        </p:nvSpPr>
        <p:spPr>
          <a:xfrm>
            <a:off x="21878828" y="13875395"/>
            <a:ext cx="1555262" cy="553998"/>
          </a:xfrm>
          <a:prstGeom prst="rect">
            <a:avLst/>
          </a:prstGeom>
          <a:noFill/>
        </p:spPr>
        <p:txBody>
          <a:bodyPr wrap="square" rtlCol="0">
            <a:spAutoFit/>
          </a:bodyPr>
          <a:lstStyle/>
          <a:p>
            <a:r>
              <a:rPr lang="en-US" sz="3000">
                <a:solidFill>
                  <a:schemeClr val="tx1">
                    <a:lumMod val="75000"/>
                    <a:lumOff val="25000"/>
                  </a:schemeClr>
                </a:solidFill>
              </a:rPr>
              <a:t>Hotter</a:t>
            </a:r>
          </a:p>
        </p:txBody>
      </p:sp>
      <p:sp>
        <p:nvSpPr>
          <p:cNvPr id="2" name="TextBox 1">
            <a:extLst>
              <a:ext uri="{FF2B5EF4-FFF2-40B4-BE49-F238E27FC236}">
                <a16:creationId xmlns:a16="http://schemas.microsoft.com/office/drawing/2014/main" id="{9BC03016-1598-7397-D403-69E5E53167BF}"/>
              </a:ext>
            </a:extLst>
          </p:cNvPr>
          <p:cNvSpPr txBox="1"/>
          <p:nvPr/>
        </p:nvSpPr>
        <p:spPr>
          <a:xfrm>
            <a:off x="1918191" y="19453439"/>
            <a:ext cx="328944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tx1">
                    <a:lumMod val="75000"/>
                    <a:lumOff val="25000"/>
                  </a:schemeClr>
                </a:solidFill>
              </a:rPr>
              <a:t>Landsat 8 </a:t>
            </a:r>
            <a:r>
              <a:rPr lang="en-US" sz="2800" dirty="0">
                <a:solidFill>
                  <a:schemeClr val="tx1">
                    <a:lumMod val="75000"/>
                    <a:lumOff val="25000"/>
                  </a:schemeClr>
                </a:solidFill>
              </a:rPr>
              <a:t>TIRS</a:t>
            </a:r>
          </a:p>
        </p:txBody>
      </p:sp>
      <p:sp>
        <p:nvSpPr>
          <p:cNvPr id="5" name="TextBox 4">
            <a:extLst>
              <a:ext uri="{FF2B5EF4-FFF2-40B4-BE49-F238E27FC236}">
                <a16:creationId xmlns:a16="http://schemas.microsoft.com/office/drawing/2014/main" id="{0A08C791-D843-EDCE-F82C-4984CEEAD4A9}"/>
              </a:ext>
            </a:extLst>
          </p:cNvPr>
          <p:cNvSpPr txBox="1"/>
          <p:nvPr/>
        </p:nvSpPr>
        <p:spPr>
          <a:xfrm>
            <a:off x="5924316" y="19453439"/>
            <a:ext cx="39619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tx1">
                    <a:lumMod val="75000"/>
                    <a:lumOff val="25000"/>
                  </a:schemeClr>
                </a:solidFill>
              </a:rPr>
              <a:t>Landsat 9 </a:t>
            </a:r>
            <a:r>
              <a:rPr lang="en-US" sz="2800" dirty="0">
                <a:solidFill>
                  <a:schemeClr val="tx1">
                    <a:lumMod val="75000"/>
                    <a:lumOff val="25000"/>
                  </a:schemeClr>
                </a:solidFill>
              </a:rPr>
              <a:t>TIRS</a:t>
            </a:r>
          </a:p>
        </p:txBody>
      </p:sp>
      <p:sp>
        <p:nvSpPr>
          <p:cNvPr id="7" name="TextBox 6">
            <a:extLst>
              <a:ext uri="{FF2B5EF4-FFF2-40B4-BE49-F238E27FC236}">
                <a16:creationId xmlns:a16="http://schemas.microsoft.com/office/drawing/2014/main" id="{C5681B55-EBC9-873A-5EC2-632059072DBF}"/>
              </a:ext>
            </a:extLst>
          </p:cNvPr>
          <p:cNvSpPr txBox="1"/>
          <p:nvPr/>
        </p:nvSpPr>
        <p:spPr>
          <a:xfrm>
            <a:off x="17732255" y="8919001"/>
            <a:ext cx="5170179" cy="553998"/>
          </a:xfrm>
          <a:prstGeom prst="rect">
            <a:avLst/>
          </a:prstGeom>
          <a:noFill/>
        </p:spPr>
        <p:txBody>
          <a:bodyPr wrap="square" lIns="91440" tIns="45720" rIns="91440" bIns="45720" rtlCol="0" anchor="t">
            <a:spAutoFit/>
          </a:bodyPr>
          <a:lstStyle/>
          <a:p>
            <a:endParaRPr lang="en-US" sz="3000">
              <a:solidFill>
                <a:schemeClr val="tx1">
                  <a:lumMod val="75000"/>
                  <a:lumOff val="25000"/>
                </a:schemeClr>
              </a:solidFill>
            </a:endParaRPr>
          </a:p>
        </p:txBody>
      </p:sp>
      <p:sp>
        <p:nvSpPr>
          <p:cNvPr id="10" name="TextBox 9">
            <a:extLst>
              <a:ext uri="{FF2B5EF4-FFF2-40B4-BE49-F238E27FC236}">
                <a16:creationId xmlns:a16="http://schemas.microsoft.com/office/drawing/2014/main" id="{45FE27DA-71FE-822A-B99D-B8D5BFF31EDE}"/>
              </a:ext>
            </a:extLst>
          </p:cNvPr>
          <p:cNvSpPr txBox="1"/>
          <p:nvPr/>
        </p:nvSpPr>
        <p:spPr>
          <a:xfrm>
            <a:off x="1719851" y="13000827"/>
            <a:ext cx="2846487" cy="1477328"/>
          </a:xfrm>
          <a:prstGeom prst="rect">
            <a:avLst/>
          </a:prstGeom>
          <a:noFill/>
        </p:spPr>
        <p:txBody>
          <a:bodyPr wrap="square" lIns="91440" tIns="45720" rIns="91440" bIns="45720" rtlCol="0" anchor="t">
            <a:spAutoFit/>
          </a:bodyPr>
          <a:lstStyle/>
          <a:p>
            <a:r>
              <a:rPr lang="en-US" sz="3000">
                <a:solidFill>
                  <a:schemeClr val="tx1">
                    <a:lumMod val="75000"/>
                    <a:lumOff val="25000"/>
                  </a:schemeClr>
                </a:solidFill>
              </a:rPr>
              <a:t>Fairfield County,</a:t>
            </a:r>
          </a:p>
          <a:p>
            <a:r>
              <a:rPr lang="en-US" sz="3000">
                <a:solidFill>
                  <a:schemeClr val="tx1">
                    <a:lumMod val="75000"/>
                    <a:lumOff val="25000"/>
                  </a:schemeClr>
                </a:solidFill>
              </a:rPr>
              <a:t>Connecticut</a:t>
            </a:r>
          </a:p>
        </p:txBody>
      </p:sp>
      <p:sp>
        <p:nvSpPr>
          <p:cNvPr id="20" name="TextBox 19">
            <a:extLst>
              <a:ext uri="{FF2B5EF4-FFF2-40B4-BE49-F238E27FC236}">
                <a16:creationId xmlns:a16="http://schemas.microsoft.com/office/drawing/2014/main" id="{6B18E765-308D-F872-3AB6-B3431980045D}"/>
              </a:ext>
            </a:extLst>
          </p:cNvPr>
          <p:cNvSpPr txBox="1"/>
          <p:nvPr/>
        </p:nvSpPr>
        <p:spPr>
          <a:xfrm>
            <a:off x="12858300" y="29087667"/>
            <a:ext cx="13858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dirty="0">
                <a:solidFill>
                  <a:srgbClr val="236F99"/>
                </a:solidFill>
              </a:rPr>
              <a:t>Acknowledgments</a:t>
            </a:r>
          </a:p>
        </p:txBody>
      </p:sp>
      <p:grpSp>
        <p:nvGrpSpPr>
          <p:cNvPr id="67" name="Group 66">
            <a:extLst>
              <a:ext uri="{FF2B5EF4-FFF2-40B4-BE49-F238E27FC236}">
                <a16:creationId xmlns:a16="http://schemas.microsoft.com/office/drawing/2014/main" id="{76F8BAC4-64E4-E1D0-D3B8-21755854E877}"/>
              </a:ext>
            </a:extLst>
          </p:cNvPr>
          <p:cNvGrpSpPr/>
          <p:nvPr/>
        </p:nvGrpSpPr>
        <p:grpSpPr>
          <a:xfrm>
            <a:off x="3829241" y="29914830"/>
            <a:ext cx="2154807" cy="3555968"/>
            <a:chOff x="3830679" y="29404838"/>
            <a:chExt cx="2154807" cy="3555968"/>
          </a:xfrm>
        </p:grpSpPr>
        <p:sp>
          <p:nvSpPr>
            <p:cNvPr id="33" name="Text Placeholder 16">
              <a:extLst>
                <a:ext uri="{FF2B5EF4-FFF2-40B4-BE49-F238E27FC236}">
                  <a16:creationId xmlns:a16="http://schemas.microsoft.com/office/drawing/2014/main" id="{271DB688-EF24-9DB3-8259-FEC8044FBBAD}"/>
                </a:ext>
              </a:extLst>
            </p:cNvPr>
            <p:cNvSpPr txBox="1">
              <a:spLocks/>
            </p:cNvSpPr>
            <p:nvPr/>
          </p:nvSpPr>
          <p:spPr>
            <a:xfrm>
              <a:off x="3830679" y="31712913"/>
              <a:ext cx="2154807"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lumOff val="25000"/>
                    </a:schemeClr>
                  </a:solidFill>
                  <a:latin typeface="Garamond"/>
                </a:rPr>
                <a:t>John Hocknell</a:t>
              </a:r>
              <a:endParaRPr lang="en-US">
                <a:solidFill>
                  <a:schemeClr val="tx1">
                    <a:lumMod val="75000"/>
                    <a:lumOff val="25000"/>
                  </a:schemeClr>
                </a:solidFill>
                <a:latin typeface="Garamond" panose="02020404030301010803" pitchFamily="18" charset="0"/>
              </a:endParaRPr>
            </a:p>
          </p:txBody>
        </p:sp>
        <p:grpSp>
          <p:nvGrpSpPr>
            <p:cNvPr id="52" name="Group 51">
              <a:extLst>
                <a:ext uri="{FF2B5EF4-FFF2-40B4-BE49-F238E27FC236}">
                  <a16:creationId xmlns:a16="http://schemas.microsoft.com/office/drawing/2014/main" id="{777DABAB-D351-F5F9-DA07-35F7453CA8EC}"/>
                </a:ext>
              </a:extLst>
            </p:cNvPr>
            <p:cNvGrpSpPr/>
            <p:nvPr/>
          </p:nvGrpSpPr>
          <p:grpSpPr>
            <a:xfrm>
              <a:off x="3856522" y="29404838"/>
              <a:ext cx="2103120" cy="2103120"/>
              <a:chOff x="3830164" y="29404838"/>
              <a:chExt cx="2103120" cy="2103120"/>
            </a:xfrm>
          </p:grpSpPr>
          <p:pic>
            <p:nvPicPr>
              <p:cNvPr id="43" name="Picture 42">
                <a:extLst>
                  <a:ext uri="{FF2B5EF4-FFF2-40B4-BE49-F238E27FC236}">
                    <a16:creationId xmlns:a16="http://schemas.microsoft.com/office/drawing/2014/main" id="{1D3FE8D6-3A72-3179-61C9-7CDDA18A37B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830164" y="29404838"/>
                <a:ext cx="2103120" cy="2103120"/>
              </a:xfrm>
              <a:prstGeom prst="rect">
                <a:avLst/>
              </a:prstGeom>
            </p:spPr>
          </p:pic>
          <p:pic>
            <p:nvPicPr>
              <p:cNvPr id="51" name="Picture 50" descr="A person standing on a rock with a view of the mountains and clouds&#10;&#10;Description automatically generated">
                <a:extLst>
                  <a:ext uri="{FF2B5EF4-FFF2-40B4-BE49-F238E27FC236}">
                    <a16:creationId xmlns:a16="http://schemas.microsoft.com/office/drawing/2014/main" id="{1459C10C-2876-E3BB-8E94-C44000863361}"/>
                  </a:ext>
                </a:extLst>
              </p:cNvPr>
              <p:cNvPicPr>
                <a:picLocks noChangeAspect="1"/>
              </p:cNvPicPr>
              <p:nvPr/>
            </p:nvPicPr>
            <p:blipFill rotWithShape="1">
              <a:blip r:embed="rId13">
                <a:extLst>
                  <a:ext uri="{28A0092B-C50C-407E-A947-70E740481C1C}">
                    <a14:useLocalDpi xmlns:a14="http://schemas.microsoft.com/office/drawing/2010/main" val="0"/>
                  </a:ext>
                </a:extLst>
              </a:blip>
              <a:srcRect l="42433" t="45582" r="41256" b="42184"/>
              <a:stretch/>
            </p:blipFill>
            <p:spPr>
              <a:xfrm>
                <a:off x="4058764" y="29633438"/>
                <a:ext cx="1645920" cy="1645920"/>
              </a:xfrm>
              <a:prstGeom prst="ellipse">
                <a:avLst/>
              </a:prstGeom>
            </p:spPr>
          </p:pic>
        </p:grpSp>
      </p:grpSp>
      <p:grpSp>
        <p:nvGrpSpPr>
          <p:cNvPr id="69" name="Group 68">
            <a:extLst>
              <a:ext uri="{FF2B5EF4-FFF2-40B4-BE49-F238E27FC236}">
                <a16:creationId xmlns:a16="http://schemas.microsoft.com/office/drawing/2014/main" id="{2EE2161D-6632-8D18-523D-3F45B241A2FF}"/>
              </a:ext>
            </a:extLst>
          </p:cNvPr>
          <p:cNvGrpSpPr/>
          <p:nvPr/>
        </p:nvGrpSpPr>
        <p:grpSpPr>
          <a:xfrm>
            <a:off x="9164259" y="29904605"/>
            <a:ext cx="3002160" cy="3505124"/>
            <a:chOff x="9165697" y="29394613"/>
            <a:chExt cx="3002160" cy="3505124"/>
          </a:xfrm>
        </p:grpSpPr>
        <p:sp>
          <p:nvSpPr>
            <p:cNvPr id="34" name="Text Placeholder 16">
              <a:extLst>
                <a:ext uri="{FF2B5EF4-FFF2-40B4-BE49-F238E27FC236}">
                  <a16:creationId xmlns:a16="http://schemas.microsoft.com/office/drawing/2014/main" id="{6F11F1E5-8E0D-1CAA-4E3D-0527D81EAFBE}"/>
                </a:ext>
              </a:extLst>
            </p:cNvPr>
            <p:cNvSpPr txBox="1">
              <a:spLocks/>
            </p:cNvSpPr>
            <p:nvPr/>
          </p:nvSpPr>
          <p:spPr>
            <a:xfrm>
              <a:off x="9165697" y="31651844"/>
              <a:ext cx="3002160"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lumOff val="25000"/>
                    </a:schemeClr>
                  </a:solidFill>
                  <a:latin typeface="Garamond"/>
                </a:rPr>
                <a:t>Charlotte Tomlinson</a:t>
              </a:r>
              <a:endParaRPr lang="en-US">
                <a:solidFill>
                  <a:schemeClr val="tx1">
                    <a:lumMod val="75000"/>
                    <a:lumOff val="25000"/>
                  </a:schemeClr>
                </a:solidFill>
                <a:latin typeface="Garamond" panose="02020404030301010803" pitchFamily="18" charset="0"/>
              </a:endParaRPr>
            </a:p>
          </p:txBody>
        </p:sp>
        <p:grpSp>
          <p:nvGrpSpPr>
            <p:cNvPr id="48" name="Group 47">
              <a:extLst>
                <a:ext uri="{FF2B5EF4-FFF2-40B4-BE49-F238E27FC236}">
                  <a16:creationId xmlns:a16="http://schemas.microsoft.com/office/drawing/2014/main" id="{D89B5105-0057-595E-36A1-50079D50CB52}"/>
                </a:ext>
              </a:extLst>
            </p:cNvPr>
            <p:cNvGrpSpPr/>
            <p:nvPr/>
          </p:nvGrpSpPr>
          <p:grpSpPr>
            <a:xfrm>
              <a:off x="9615217" y="29394613"/>
              <a:ext cx="2103120" cy="2103120"/>
              <a:chOff x="9159091" y="29394613"/>
              <a:chExt cx="2103120" cy="2103120"/>
            </a:xfrm>
          </p:grpSpPr>
          <p:pic>
            <p:nvPicPr>
              <p:cNvPr id="47" name="Picture 46" descr="A blue circle with black background&#10;&#10;Description automatically generated">
                <a:extLst>
                  <a:ext uri="{FF2B5EF4-FFF2-40B4-BE49-F238E27FC236}">
                    <a16:creationId xmlns:a16="http://schemas.microsoft.com/office/drawing/2014/main" id="{935C1638-05D3-C3C1-2787-9AE9621021E8}"/>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9159091" y="29394613"/>
                <a:ext cx="2103120" cy="2103120"/>
              </a:xfrm>
              <a:prstGeom prst="rect">
                <a:avLst/>
              </a:prstGeom>
            </p:spPr>
          </p:pic>
          <p:pic>
            <p:nvPicPr>
              <p:cNvPr id="61" name="Picture 60">
                <a:extLst>
                  <a:ext uri="{FF2B5EF4-FFF2-40B4-BE49-F238E27FC236}">
                    <a16:creationId xmlns:a16="http://schemas.microsoft.com/office/drawing/2014/main" id="{2F4AA47E-B762-4245-8374-76EA82E9E6ED}"/>
                  </a:ext>
                </a:extLst>
              </p:cNvPr>
              <p:cNvPicPr>
                <a:picLocks noChangeAspect="1"/>
              </p:cNvPicPr>
              <p:nvPr/>
            </p:nvPicPr>
            <p:blipFill rotWithShape="1">
              <a:blip r:embed="rId14"/>
              <a:srcRect l="17184" t="28694" r="12020" b="17411"/>
              <a:stretch/>
            </p:blipFill>
            <p:spPr>
              <a:xfrm>
                <a:off x="9387691" y="29623213"/>
                <a:ext cx="1645920" cy="1645920"/>
              </a:xfrm>
              <a:prstGeom prst="ellipse">
                <a:avLst/>
              </a:prstGeom>
            </p:spPr>
          </p:pic>
        </p:grpSp>
      </p:grpSp>
      <p:grpSp>
        <p:nvGrpSpPr>
          <p:cNvPr id="68" name="Group 67">
            <a:extLst>
              <a:ext uri="{FF2B5EF4-FFF2-40B4-BE49-F238E27FC236}">
                <a16:creationId xmlns:a16="http://schemas.microsoft.com/office/drawing/2014/main" id="{BBACD32A-1CCE-1BF8-24BE-A00A3F583528}"/>
              </a:ext>
            </a:extLst>
          </p:cNvPr>
          <p:cNvGrpSpPr/>
          <p:nvPr/>
        </p:nvGrpSpPr>
        <p:grpSpPr>
          <a:xfrm>
            <a:off x="6695221" y="29975789"/>
            <a:ext cx="2181541" cy="3437384"/>
            <a:chOff x="6696659" y="29465797"/>
            <a:chExt cx="2181541" cy="3437384"/>
          </a:xfrm>
        </p:grpSpPr>
        <p:sp>
          <p:nvSpPr>
            <p:cNvPr id="4" name="Text Placeholder 16">
              <a:extLst>
                <a:ext uri="{FF2B5EF4-FFF2-40B4-BE49-F238E27FC236}">
                  <a16:creationId xmlns:a16="http://schemas.microsoft.com/office/drawing/2014/main" id="{8CCB4578-F977-306C-27AC-F42C1795BEDB}"/>
                </a:ext>
              </a:extLst>
            </p:cNvPr>
            <p:cNvSpPr txBox="1">
              <a:spLocks/>
            </p:cNvSpPr>
            <p:nvPr/>
          </p:nvSpPr>
          <p:spPr>
            <a:xfrm>
              <a:off x="6696659" y="31655288"/>
              <a:ext cx="2181541"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lumOff val="25000"/>
                    </a:schemeClr>
                  </a:solidFill>
                  <a:latin typeface="Garamond"/>
                </a:rPr>
                <a:t>Maggie Roseto</a:t>
              </a:r>
              <a:endParaRPr lang="en-US">
                <a:solidFill>
                  <a:schemeClr val="tx1">
                    <a:lumMod val="75000"/>
                    <a:lumOff val="25000"/>
                  </a:schemeClr>
                </a:solidFill>
                <a:latin typeface="Garamond" panose="02020404030301010803" pitchFamily="18" charset="0"/>
              </a:endParaRPr>
            </a:p>
          </p:txBody>
        </p:sp>
        <p:grpSp>
          <p:nvGrpSpPr>
            <p:cNvPr id="53" name="Group 52">
              <a:extLst>
                <a:ext uri="{FF2B5EF4-FFF2-40B4-BE49-F238E27FC236}">
                  <a16:creationId xmlns:a16="http://schemas.microsoft.com/office/drawing/2014/main" id="{8ED8FF40-A4A1-CD5D-1E0D-8C0B9231F7CE}"/>
                </a:ext>
              </a:extLst>
            </p:cNvPr>
            <p:cNvGrpSpPr/>
            <p:nvPr/>
          </p:nvGrpSpPr>
          <p:grpSpPr>
            <a:xfrm>
              <a:off x="6776509" y="29465797"/>
              <a:ext cx="2021840" cy="2062480"/>
              <a:chOff x="6472426" y="29465797"/>
              <a:chExt cx="2021840" cy="2062480"/>
            </a:xfrm>
          </p:grpSpPr>
          <p:pic>
            <p:nvPicPr>
              <p:cNvPr id="11" name="Picture 10" descr="A blue circle with black background&#10;&#10;Description automatically generated">
                <a:extLst>
                  <a:ext uri="{FF2B5EF4-FFF2-40B4-BE49-F238E27FC236}">
                    <a16:creationId xmlns:a16="http://schemas.microsoft.com/office/drawing/2014/main" id="{D40D3A7D-D0A6-ABD0-FC7C-FEDCCC21A40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472426" y="29465797"/>
                <a:ext cx="2021840" cy="2062480"/>
              </a:xfrm>
              <a:prstGeom prst="rect">
                <a:avLst/>
              </a:prstGeom>
            </p:spPr>
          </p:pic>
          <p:pic>
            <p:nvPicPr>
              <p:cNvPr id="57" name="Picture 56">
                <a:extLst>
                  <a:ext uri="{FF2B5EF4-FFF2-40B4-BE49-F238E27FC236}">
                    <a16:creationId xmlns:a16="http://schemas.microsoft.com/office/drawing/2014/main" id="{00790B1F-252A-243E-60B4-1556C3AF4CD5}"/>
                  </a:ext>
                </a:extLst>
              </p:cNvPr>
              <p:cNvPicPr>
                <a:picLocks noChangeAspect="1"/>
              </p:cNvPicPr>
              <p:nvPr/>
            </p:nvPicPr>
            <p:blipFill rotWithShape="1">
              <a:blip r:embed="rId15"/>
              <a:srcRect l="845" t="7360" r="808" b="26960"/>
              <a:stretch/>
            </p:blipFill>
            <p:spPr>
              <a:xfrm>
                <a:off x="6660386" y="29674077"/>
                <a:ext cx="1645920" cy="1645920"/>
              </a:xfrm>
              <a:prstGeom prst="ellipse">
                <a:avLst/>
              </a:prstGeom>
            </p:spPr>
          </p:pic>
        </p:grpSp>
      </p:grpSp>
      <p:pic>
        <p:nvPicPr>
          <p:cNvPr id="32" name="Picture 31" descr="A screenshot of a color chart&#10;&#10;Description automatically generated">
            <a:extLst>
              <a:ext uri="{FF2B5EF4-FFF2-40B4-BE49-F238E27FC236}">
                <a16:creationId xmlns:a16="http://schemas.microsoft.com/office/drawing/2014/main" id="{6465FA1D-80CF-3DD1-6CBC-FF3B7A9BC023}"/>
              </a:ext>
            </a:extLst>
          </p:cNvPr>
          <p:cNvPicPr>
            <a:picLocks noChangeAspect="1"/>
          </p:cNvPicPr>
          <p:nvPr/>
        </p:nvPicPr>
        <p:blipFill rotWithShape="1">
          <a:blip r:embed="rId16"/>
          <a:srcRect r="3876" b="-512"/>
          <a:stretch/>
        </p:blipFill>
        <p:spPr>
          <a:xfrm>
            <a:off x="22240075" y="22195861"/>
            <a:ext cx="1749595" cy="1903445"/>
          </a:xfrm>
          <a:prstGeom prst="rect">
            <a:avLst/>
          </a:prstGeom>
        </p:spPr>
      </p:pic>
      <p:sp>
        <p:nvSpPr>
          <p:cNvPr id="46" name="TextBox 12">
            <a:extLst>
              <a:ext uri="{FF2B5EF4-FFF2-40B4-BE49-F238E27FC236}">
                <a16:creationId xmlns:a16="http://schemas.microsoft.com/office/drawing/2014/main" id="{5F1A88B5-5B26-28F2-B261-CE7F3DD41E82}"/>
              </a:ext>
            </a:extLst>
          </p:cNvPr>
          <p:cNvSpPr txBox="1"/>
          <p:nvPr/>
        </p:nvSpPr>
        <p:spPr>
          <a:xfrm>
            <a:off x="22870463" y="22244089"/>
            <a:ext cx="263774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Century Gothic"/>
              </a:rPr>
              <a:t>Census Block Group</a:t>
            </a:r>
          </a:p>
        </p:txBody>
      </p:sp>
      <p:sp>
        <p:nvSpPr>
          <p:cNvPr id="54" name="TextBox 13">
            <a:extLst>
              <a:ext uri="{FF2B5EF4-FFF2-40B4-BE49-F238E27FC236}">
                <a16:creationId xmlns:a16="http://schemas.microsoft.com/office/drawing/2014/main" id="{5995D963-10B8-0B51-E508-D9B739B68335}"/>
              </a:ext>
            </a:extLst>
          </p:cNvPr>
          <p:cNvSpPr txBox="1"/>
          <p:nvPr/>
        </p:nvSpPr>
        <p:spPr>
          <a:xfrm>
            <a:off x="23133699" y="22525003"/>
            <a:ext cx="358274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Century Gothic"/>
              </a:rPr>
              <a:t>Land Surface Temperature</a:t>
            </a:r>
            <a:endParaRPr lang="en-US" dirty="0">
              <a:solidFill>
                <a:schemeClr val="tx1">
                  <a:lumMod val="75000"/>
                  <a:lumOff val="25000"/>
                </a:schemeClr>
              </a:solidFill>
            </a:endParaRPr>
          </a:p>
        </p:txBody>
      </p:sp>
      <p:sp>
        <p:nvSpPr>
          <p:cNvPr id="58" name="TextBox 14">
            <a:extLst>
              <a:ext uri="{FF2B5EF4-FFF2-40B4-BE49-F238E27FC236}">
                <a16:creationId xmlns:a16="http://schemas.microsoft.com/office/drawing/2014/main" id="{F11C51D5-3442-BCAD-E0B9-15B7AAA6FF58}"/>
              </a:ext>
            </a:extLst>
          </p:cNvPr>
          <p:cNvSpPr txBox="1"/>
          <p:nvPr/>
        </p:nvSpPr>
        <p:spPr>
          <a:xfrm>
            <a:off x="23133699" y="22774384"/>
            <a:ext cx="318420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Century Gothic"/>
              </a:rPr>
              <a:t>Heat Vulnerability Score</a:t>
            </a:r>
            <a:endParaRPr lang="en-US" dirty="0">
              <a:solidFill>
                <a:schemeClr val="tx1">
                  <a:lumMod val="75000"/>
                  <a:lumOff val="25000"/>
                </a:schemeClr>
              </a:solidFill>
            </a:endParaRPr>
          </a:p>
        </p:txBody>
      </p:sp>
      <p:sp>
        <p:nvSpPr>
          <p:cNvPr id="60" name="TextBox 17">
            <a:extLst>
              <a:ext uri="{FF2B5EF4-FFF2-40B4-BE49-F238E27FC236}">
                <a16:creationId xmlns:a16="http://schemas.microsoft.com/office/drawing/2014/main" id="{66E3A612-56D9-2B8F-1641-054EAB350C0C}"/>
              </a:ext>
            </a:extLst>
          </p:cNvPr>
          <p:cNvSpPr txBox="1"/>
          <p:nvPr/>
        </p:nvSpPr>
        <p:spPr>
          <a:xfrm>
            <a:off x="23452352" y="23966351"/>
            <a:ext cx="69810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Century Gothic"/>
              </a:rPr>
              <a:t>High</a:t>
            </a:r>
            <a:endParaRPr lang="en-US">
              <a:solidFill>
                <a:schemeClr val="tx1">
                  <a:lumMod val="75000"/>
                  <a:lumOff val="25000"/>
                </a:schemeClr>
              </a:solidFill>
            </a:endParaRPr>
          </a:p>
        </p:txBody>
      </p:sp>
      <p:sp>
        <p:nvSpPr>
          <p:cNvPr id="62" name="TextBox 17">
            <a:extLst>
              <a:ext uri="{FF2B5EF4-FFF2-40B4-BE49-F238E27FC236}">
                <a16:creationId xmlns:a16="http://schemas.microsoft.com/office/drawing/2014/main" id="{AA4F88E6-4951-8300-2E75-0A3C0741AD0A}"/>
              </a:ext>
            </a:extLst>
          </p:cNvPr>
          <p:cNvSpPr txBox="1"/>
          <p:nvPr/>
        </p:nvSpPr>
        <p:spPr>
          <a:xfrm>
            <a:off x="22172359" y="23095999"/>
            <a:ext cx="69810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Century Gothic"/>
              </a:rPr>
              <a:t>High</a:t>
            </a:r>
            <a:endParaRPr lang="en-US" dirty="0">
              <a:solidFill>
                <a:schemeClr val="tx1">
                  <a:lumMod val="75000"/>
                  <a:lumOff val="25000"/>
                </a:schemeClr>
              </a:solidFill>
            </a:endParaRPr>
          </a:p>
        </p:txBody>
      </p:sp>
      <p:sp>
        <p:nvSpPr>
          <p:cNvPr id="14" name="TextBox 17">
            <a:extLst>
              <a:ext uri="{FF2B5EF4-FFF2-40B4-BE49-F238E27FC236}">
                <a16:creationId xmlns:a16="http://schemas.microsoft.com/office/drawing/2014/main" id="{EC64A427-DE25-CBBF-B00F-F05AFF32B03D}"/>
              </a:ext>
            </a:extLst>
          </p:cNvPr>
          <p:cNvSpPr txBox="1"/>
          <p:nvPr/>
        </p:nvSpPr>
        <p:spPr>
          <a:xfrm>
            <a:off x="22233296" y="23657611"/>
            <a:ext cx="69810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Century Gothic"/>
              </a:rPr>
              <a:t>Low</a:t>
            </a:r>
            <a:endParaRPr lang="en-US" dirty="0">
              <a:solidFill>
                <a:schemeClr val="tx1">
                  <a:lumMod val="75000"/>
                  <a:lumOff val="25000"/>
                </a:schemeClr>
              </a:solidFill>
            </a:endParaRPr>
          </a:p>
        </p:txBody>
      </p:sp>
      <p:sp>
        <p:nvSpPr>
          <p:cNvPr id="21" name="TextBox 17">
            <a:extLst>
              <a:ext uri="{FF2B5EF4-FFF2-40B4-BE49-F238E27FC236}">
                <a16:creationId xmlns:a16="http://schemas.microsoft.com/office/drawing/2014/main" id="{94C03BA7-9E44-43BF-86E0-FC4FEF76638F}"/>
              </a:ext>
            </a:extLst>
          </p:cNvPr>
          <p:cNvSpPr txBox="1"/>
          <p:nvPr/>
        </p:nvSpPr>
        <p:spPr>
          <a:xfrm>
            <a:off x="22589709" y="23966349"/>
            <a:ext cx="69810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Century Gothic"/>
              </a:rPr>
              <a:t>Low</a:t>
            </a:r>
            <a:endParaRPr lang="en-US">
              <a:solidFill>
                <a:schemeClr val="tx1">
                  <a:lumMod val="75000"/>
                  <a:lumOff val="25000"/>
                </a:schemeClr>
              </a:solidFill>
            </a:endParaRPr>
          </a:p>
        </p:txBody>
      </p:sp>
      <p:grpSp>
        <p:nvGrpSpPr>
          <p:cNvPr id="66" name="Group 65">
            <a:extLst>
              <a:ext uri="{FF2B5EF4-FFF2-40B4-BE49-F238E27FC236}">
                <a16:creationId xmlns:a16="http://schemas.microsoft.com/office/drawing/2014/main" id="{969056D6-92C7-948C-4966-BB0B0B245B1F}"/>
              </a:ext>
            </a:extLst>
          </p:cNvPr>
          <p:cNvGrpSpPr/>
          <p:nvPr/>
        </p:nvGrpSpPr>
        <p:grpSpPr>
          <a:xfrm>
            <a:off x="935098" y="29914830"/>
            <a:ext cx="2103120" cy="3494898"/>
            <a:chOff x="936536" y="29404838"/>
            <a:chExt cx="2103120" cy="3494898"/>
          </a:xfrm>
        </p:grpSpPr>
        <p:sp>
          <p:nvSpPr>
            <p:cNvPr id="3" name="Text Placeholder 16">
              <a:extLst>
                <a:ext uri="{FF2B5EF4-FFF2-40B4-BE49-F238E27FC236}">
                  <a16:creationId xmlns:a16="http://schemas.microsoft.com/office/drawing/2014/main" id="{AB4EE717-CD93-5DA0-2761-FDB412916ABE}"/>
                </a:ext>
              </a:extLst>
            </p:cNvPr>
            <p:cNvSpPr txBox="1">
              <a:spLocks/>
            </p:cNvSpPr>
            <p:nvPr/>
          </p:nvSpPr>
          <p:spPr>
            <a:xfrm>
              <a:off x="1043349" y="31651843"/>
              <a:ext cx="1889494"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lumOff val="25000"/>
                    </a:schemeClr>
                  </a:solidFill>
                  <a:latin typeface="Garamond"/>
                </a:rPr>
                <a:t>Silas Kirsch</a:t>
              </a:r>
              <a:endParaRPr lang="en-US" dirty="0">
                <a:solidFill>
                  <a:schemeClr val="tx1">
                    <a:lumMod val="75000"/>
                    <a:lumOff val="25000"/>
                  </a:schemeClr>
                </a:solidFill>
                <a:latin typeface="Garamond" panose="02020404030301010803" pitchFamily="18" charset="0"/>
              </a:endParaRPr>
            </a:p>
            <a:p>
              <a:pPr algn="ctr">
                <a:lnSpc>
                  <a:spcPct val="100000"/>
                </a:lnSpc>
                <a:spcBef>
                  <a:spcPts val="0"/>
                </a:spcBef>
              </a:pPr>
              <a:r>
                <a:rPr lang="en-US" dirty="0">
                  <a:solidFill>
                    <a:schemeClr val="tx1">
                      <a:lumMod val="75000"/>
                      <a:lumOff val="25000"/>
                    </a:schemeClr>
                  </a:solidFill>
                  <a:latin typeface="Garamond"/>
                </a:rPr>
                <a:t>Project Lead</a:t>
              </a:r>
            </a:p>
          </p:txBody>
        </p:sp>
        <p:grpSp>
          <p:nvGrpSpPr>
            <p:cNvPr id="64" name="Group 63">
              <a:extLst>
                <a:ext uri="{FF2B5EF4-FFF2-40B4-BE49-F238E27FC236}">
                  <a16:creationId xmlns:a16="http://schemas.microsoft.com/office/drawing/2014/main" id="{6AD85418-1104-5830-C3B5-9259BE62DC0D}"/>
                </a:ext>
              </a:extLst>
            </p:cNvPr>
            <p:cNvGrpSpPr/>
            <p:nvPr/>
          </p:nvGrpSpPr>
          <p:grpSpPr>
            <a:xfrm>
              <a:off x="936536" y="29404838"/>
              <a:ext cx="2103120" cy="2103120"/>
              <a:chOff x="936536" y="29404838"/>
              <a:chExt cx="2103120" cy="2103120"/>
            </a:xfrm>
          </p:grpSpPr>
          <p:pic>
            <p:nvPicPr>
              <p:cNvPr id="42" name="Picture 41">
                <a:extLst>
                  <a:ext uri="{FF2B5EF4-FFF2-40B4-BE49-F238E27FC236}">
                    <a16:creationId xmlns:a16="http://schemas.microsoft.com/office/drawing/2014/main" id="{3C4CF3C3-A840-7CA2-217C-12835D8A68B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36536" y="29404838"/>
                <a:ext cx="2103120" cy="2103120"/>
              </a:xfrm>
              <a:prstGeom prst="rect">
                <a:avLst/>
              </a:prstGeom>
            </p:spPr>
          </p:pic>
          <p:pic>
            <p:nvPicPr>
              <p:cNvPr id="63" name="Picture 62">
                <a:extLst>
                  <a:ext uri="{FF2B5EF4-FFF2-40B4-BE49-F238E27FC236}">
                    <a16:creationId xmlns:a16="http://schemas.microsoft.com/office/drawing/2014/main" id="{76E0CE54-0E0E-A354-1574-36A165B4D48D}"/>
                  </a:ext>
                </a:extLst>
              </p:cNvPr>
              <p:cNvPicPr>
                <a:picLocks noChangeAspect="1"/>
              </p:cNvPicPr>
              <p:nvPr/>
            </p:nvPicPr>
            <p:blipFill rotWithShape="1">
              <a:blip r:embed="rId17"/>
              <a:srcRect l="13880" t="186" r="32775" b="46469"/>
              <a:stretch/>
            </p:blipFill>
            <p:spPr>
              <a:xfrm>
                <a:off x="1165136" y="29633438"/>
                <a:ext cx="1645920" cy="1645920"/>
              </a:xfrm>
              <a:prstGeom prst="ellipse">
                <a:avLst/>
              </a:prstGeom>
            </p:spPr>
          </p:pic>
        </p:grpSp>
      </p:grpSp>
      <p:sp>
        <p:nvSpPr>
          <p:cNvPr id="35" name="TextBox 34">
            <a:extLst>
              <a:ext uri="{FF2B5EF4-FFF2-40B4-BE49-F238E27FC236}">
                <a16:creationId xmlns:a16="http://schemas.microsoft.com/office/drawing/2014/main" id="{3C56F4AD-4D3F-8C8F-D848-B2C8DDF8D216}"/>
              </a:ext>
            </a:extLst>
          </p:cNvPr>
          <p:cNvSpPr txBox="1"/>
          <p:nvPr/>
        </p:nvSpPr>
        <p:spPr>
          <a:xfrm>
            <a:off x="15172088" y="17931242"/>
            <a:ext cx="91535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tx1">
                    <a:lumMod val="75000"/>
                    <a:lumOff val="25000"/>
                  </a:schemeClr>
                </a:solidFill>
              </a:rPr>
              <a:t>Heat Vulnerability Map for Bridgeport Connecticut</a:t>
            </a:r>
            <a:endParaRPr lang="en-US" b="1" dirty="0">
              <a:solidFill>
                <a:schemeClr val="tx1">
                  <a:lumMod val="75000"/>
                  <a:lumOff val="25000"/>
                </a:schemeClr>
              </a:solidFill>
            </a:endParaRPr>
          </a:p>
        </p:txBody>
      </p:sp>
      <p:sp>
        <p:nvSpPr>
          <p:cNvPr id="39" name="TextBox 38">
            <a:extLst>
              <a:ext uri="{FF2B5EF4-FFF2-40B4-BE49-F238E27FC236}">
                <a16:creationId xmlns:a16="http://schemas.microsoft.com/office/drawing/2014/main" id="{CAE098D7-1921-A386-7650-235C0B42E116}"/>
              </a:ext>
            </a:extLst>
          </p:cNvPr>
          <p:cNvSpPr txBox="1"/>
          <p:nvPr/>
        </p:nvSpPr>
        <p:spPr>
          <a:xfrm>
            <a:off x="14959682" y="15195511"/>
            <a:ext cx="1545544" cy="954107"/>
          </a:xfrm>
          <a:prstGeom prst="rect">
            <a:avLst/>
          </a:prstGeom>
          <a:noFill/>
        </p:spPr>
        <p:txBody>
          <a:bodyPr wrap="square" lIns="91440" tIns="45720" rIns="91440" bIns="45720" rtlCol="0" anchor="t">
            <a:spAutoFit/>
          </a:bodyPr>
          <a:lstStyle/>
          <a:p>
            <a:pPr algn="ctr"/>
            <a:r>
              <a:rPr lang="en-US" sz="2800" b="1" dirty="0">
                <a:solidFill>
                  <a:schemeClr val="tx1">
                    <a:lumMod val="75000"/>
                    <a:lumOff val="25000"/>
                  </a:schemeClr>
                </a:solidFill>
              </a:rPr>
              <a:t>Town of Fairfield</a:t>
            </a:r>
          </a:p>
        </p:txBody>
      </p:sp>
      <p:sp>
        <p:nvSpPr>
          <p:cNvPr id="40" name="TextBox 39">
            <a:extLst>
              <a:ext uri="{FF2B5EF4-FFF2-40B4-BE49-F238E27FC236}">
                <a16:creationId xmlns:a16="http://schemas.microsoft.com/office/drawing/2014/main" id="{2351063B-7DE2-3953-FF92-1A47A03159AA}"/>
              </a:ext>
            </a:extLst>
          </p:cNvPr>
          <p:cNvSpPr txBox="1"/>
          <p:nvPr/>
        </p:nvSpPr>
        <p:spPr>
          <a:xfrm>
            <a:off x="21494589" y="12983039"/>
            <a:ext cx="2476367" cy="584775"/>
          </a:xfrm>
          <a:prstGeom prst="rect">
            <a:avLst/>
          </a:prstGeom>
          <a:noFill/>
        </p:spPr>
        <p:txBody>
          <a:bodyPr wrap="square" lIns="91440" tIns="45720" rIns="91440" bIns="45720" rtlCol="0" anchor="t">
            <a:spAutoFit/>
          </a:bodyPr>
          <a:lstStyle/>
          <a:p>
            <a:pPr algn="ctr"/>
            <a:r>
              <a:rPr lang="en-US" sz="3200" b="1" dirty="0">
                <a:solidFill>
                  <a:schemeClr val="tx1">
                    <a:lumMod val="75000"/>
                    <a:lumOff val="25000"/>
                  </a:schemeClr>
                </a:solidFill>
              </a:rPr>
              <a:t>Bridgeport</a:t>
            </a:r>
          </a:p>
        </p:txBody>
      </p:sp>
      <p:pic>
        <p:nvPicPr>
          <p:cNvPr id="75" name="Picture 74">
            <a:extLst>
              <a:ext uri="{FF2B5EF4-FFF2-40B4-BE49-F238E27FC236}">
                <a16:creationId xmlns:a16="http://schemas.microsoft.com/office/drawing/2014/main" id="{A3025AA9-99B7-10DC-59A6-622EE9A0F9EC}"/>
              </a:ext>
            </a:extLst>
          </p:cNvPr>
          <p:cNvPicPr>
            <a:picLocks noChangeAspect="1"/>
          </p:cNvPicPr>
          <p:nvPr/>
        </p:nvPicPr>
        <p:blipFill>
          <a:blip r:embed="rId18"/>
          <a:stretch>
            <a:fillRect/>
          </a:stretch>
        </p:blipFill>
        <p:spPr>
          <a:xfrm>
            <a:off x="21075181" y="14167468"/>
            <a:ext cx="803647" cy="1277592"/>
          </a:xfrm>
          <a:prstGeom prst="rect">
            <a:avLst/>
          </a:prstGeom>
        </p:spPr>
      </p:pic>
      <p:sp>
        <p:nvSpPr>
          <p:cNvPr id="76" name="TextBox 75">
            <a:extLst>
              <a:ext uri="{FF2B5EF4-FFF2-40B4-BE49-F238E27FC236}">
                <a16:creationId xmlns:a16="http://schemas.microsoft.com/office/drawing/2014/main" id="{88A4B52E-EC66-4CB0-C930-F1B9021F0696}"/>
              </a:ext>
            </a:extLst>
          </p:cNvPr>
          <p:cNvSpPr txBox="1"/>
          <p:nvPr/>
        </p:nvSpPr>
        <p:spPr>
          <a:xfrm>
            <a:off x="21878828" y="15121661"/>
            <a:ext cx="1545545" cy="553998"/>
          </a:xfrm>
          <a:prstGeom prst="rect">
            <a:avLst/>
          </a:prstGeom>
          <a:noFill/>
        </p:spPr>
        <p:txBody>
          <a:bodyPr wrap="square" rtlCol="0">
            <a:spAutoFit/>
          </a:bodyPr>
          <a:lstStyle/>
          <a:p>
            <a:r>
              <a:rPr lang="en-US" sz="3000" dirty="0">
                <a:solidFill>
                  <a:schemeClr val="tx1">
                    <a:lumMod val="75000"/>
                    <a:lumOff val="25000"/>
                  </a:schemeClr>
                </a:solidFill>
              </a:rPr>
              <a:t>Cooler</a:t>
            </a:r>
          </a:p>
        </p:txBody>
      </p:sp>
      <p:pic>
        <p:nvPicPr>
          <p:cNvPr id="77" name="Picture 76" descr="A black arrow pointing to a letter n&#10;&#10;Description automatically generated">
            <a:extLst>
              <a:ext uri="{FF2B5EF4-FFF2-40B4-BE49-F238E27FC236}">
                <a16:creationId xmlns:a16="http://schemas.microsoft.com/office/drawing/2014/main" id="{F6822FAF-B8AD-C8EA-BDCA-5D41452A7E9E}"/>
              </a:ext>
            </a:extLst>
          </p:cNvPr>
          <p:cNvPicPr>
            <a:picLocks noChangeAspect="1"/>
          </p:cNvPicPr>
          <p:nvPr/>
        </p:nvPicPr>
        <p:blipFill rotWithShape="1">
          <a:blip r:embed="rId19"/>
          <a:srcRect t="37383" r="1258" b="-771"/>
          <a:stretch/>
        </p:blipFill>
        <p:spPr>
          <a:xfrm>
            <a:off x="20395014" y="14523964"/>
            <a:ext cx="597748" cy="638923"/>
          </a:xfrm>
          <a:prstGeom prst="rect">
            <a:avLst/>
          </a:prstGeom>
        </p:spPr>
      </p:pic>
      <p:pic>
        <p:nvPicPr>
          <p:cNvPr id="78" name="Picture 77" descr="A black arrow pointing to a letter n&#10;&#10;Description automatically generated">
            <a:extLst>
              <a:ext uri="{FF2B5EF4-FFF2-40B4-BE49-F238E27FC236}">
                <a16:creationId xmlns:a16="http://schemas.microsoft.com/office/drawing/2014/main" id="{A4B97A12-CC5F-93B6-B7D0-EA1DA1AFBFE4}"/>
              </a:ext>
            </a:extLst>
          </p:cNvPr>
          <p:cNvPicPr>
            <a:picLocks noChangeAspect="1"/>
          </p:cNvPicPr>
          <p:nvPr/>
        </p:nvPicPr>
        <p:blipFill rotWithShape="1">
          <a:blip r:embed="rId19"/>
          <a:srcRect t="37383" r="1258" b="-771"/>
          <a:stretch/>
        </p:blipFill>
        <p:spPr>
          <a:xfrm>
            <a:off x="24588151" y="23733208"/>
            <a:ext cx="597748" cy="638923"/>
          </a:xfrm>
          <a:prstGeom prst="rect">
            <a:avLst/>
          </a:prstGeom>
        </p:spPr>
      </p:pic>
      <p:sp>
        <p:nvSpPr>
          <p:cNvPr id="81" name="TextBox 80">
            <a:extLst>
              <a:ext uri="{FF2B5EF4-FFF2-40B4-BE49-F238E27FC236}">
                <a16:creationId xmlns:a16="http://schemas.microsoft.com/office/drawing/2014/main" id="{CC02117D-08B1-1B8B-11FF-90CF3BD76E56}"/>
              </a:ext>
            </a:extLst>
          </p:cNvPr>
          <p:cNvSpPr txBox="1"/>
          <p:nvPr/>
        </p:nvSpPr>
        <p:spPr>
          <a:xfrm>
            <a:off x="25848407" y="15325111"/>
            <a:ext cx="868036" cy="307777"/>
          </a:xfrm>
          <a:prstGeom prst="rect">
            <a:avLst/>
          </a:prstGeom>
          <a:noFill/>
        </p:spPr>
        <p:txBody>
          <a:bodyPr wrap="square" rtlCol="0">
            <a:spAutoFit/>
          </a:bodyPr>
          <a:lstStyle/>
          <a:p>
            <a:r>
              <a:rPr lang="en-US" sz="1400"/>
              <a:t>2 Miles</a:t>
            </a:r>
          </a:p>
        </p:txBody>
      </p:sp>
      <p:sp>
        <p:nvSpPr>
          <p:cNvPr id="83" name="TextBox 82">
            <a:extLst>
              <a:ext uri="{FF2B5EF4-FFF2-40B4-BE49-F238E27FC236}">
                <a16:creationId xmlns:a16="http://schemas.microsoft.com/office/drawing/2014/main" id="{8DD95583-A67E-334A-065A-6F7C058BC56F}"/>
              </a:ext>
            </a:extLst>
          </p:cNvPr>
          <p:cNvSpPr txBox="1"/>
          <p:nvPr/>
        </p:nvSpPr>
        <p:spPr>
          <a:xfrm>
            <a:off x="23801943" y="15325111"/>
            <a:ext cx="282972" cy="307777"/>
          </a:xfrm>
          <a:prstGeom prst="rect">
            <a:avLst/>
          </a:prstGeom>
          <a:noFill/>
        </p:spPr>
        <p:txBody>
          <a:bodyPr wrap="square" rtlCol="0">
            <a:spAutoFit/>
          </a:bodyPr>
          <a:lstStyle/>
          <a:p>
            <a:r>
              <a:rPr lang="en-US" sz="1400"/>
              <a:t>0</a:t>
            </a:r>
          </a:p>
        </p:txBody>
      </p:sp>
      <p:sp>
        <p:nvSpPr>
          <p:cNvPr id="84" name="TextBox 83">
            <a:extLst>
              <a:ext uri="{FF2B5EF4-FFF2-40B4-BE49-F238E27FC236}">
                <a16:creationId xmlns:a16="http://schemas.microsoft.com/office/drawing/2014/main" id="{2F970FF5-D1B0-C1EE-20BD-342B03FD84F9}"/>
              </a:ext>
            </a:extLst>
          </p:cNvPr>
          <p:cNvSpPr txBox="1"/>
          <p:nvPr/>
        </p:nvSpPr>
        <p:spPr>
          <a:xfrm>
            <a:off x="24825640" y="15325111"/>
            <a:ext cx="282972" cy="307777"/>
          </a:xfrm>
          <a:prstGeom prst="rect">
            <a:avLst/>
          </a:prstGeom>
          <a:noFill/>
        </p:spPr>
        <p:txBody>
          <a:bodyPr wrap="square" rtlCol="0">
            <a:spAutoFit/>
          </a:bodyPr>
          <a:lstStyle/>
          <a:p>
            <a:r>
              <a:rPr lang="en-US" sz="1400"/>
              <a:t>1</a:t>
            </a:r>
          </a:p>
        </p:txBody>
      </p:sp>
      <p:pic>
        <p:nvPicPr>
          <p:cNvPr id="24" name="Picture 23" descr="A map of the state of connecticut&#10;&#10;Description automatically generated">
            <a:extLst>
              <a:ext uri="{FF2B5EF4-FFF2-40B4-BE49-F238E27FC236}">
                <a16:creationId xmlns:a16="http://schemas.microsoft.com/office/drawing/2014/main" id="{AFE577C8-CDD2-6F46-E256-87814073ABF9}"/>
              </a:ext>
            </a:extLst>
          </p:cNvPr>
          <p:cNvPicPr>
            <a:picLocks noChangeAspect="1"/>
          </p:cNvPicPr>
          <p:nvPr/>
        </p:nvPicPr>
        <p:blipFill rotWithShape="1">
          <a:blip r:embed="rId20"/>
          <a:srcRect l="2778" t="239" r="556" b="-379"/>
          <a:stretch/>
        </p:blipFill>
        <p:spPr>
          <a:xfrm>
            <a:off x="734575" y="10689653"/>
            <a:ext cx="3177640" cy="2270271"/>
          </a:xfrm>
          <a:prstGeom prst="rect">
            <a:avLst/>
          </a:prstGeom>
        </p:spPr>
      </p:pic>
      <p:pic>
        <p:nvPicPr>
          <p:cNvPr id="99" name="Picture 98">
            <a:extLst>
              <a:ext uri="{FF2B5EF4-FFF2-40B4-BE49-F238E27FC236}">
                <a16:creationId xmlns:a16="http://schemas.microsoft.com/office/drawing/2014/main" id="{761514D3-4B9C-53D9-0123-03D077DE6FB4}"/>
              </a:ext>
            </a:extLst>
          </p:cNvPr>
          <p:cNvPicPr>
            <a:picLocks noChangeAspect="1"/>
          </p:cNvPicPr>
          <p:nvPr/>
        </p:nvPicPr>
        <p:blipFill>
          <a:blip r:embed="rId21"/>
          <a:stretch>
            <a:fillRect/>
          </a:stretch>
        </p:blipFill>
        <p:spPr>
          <a:xfrm>
            <a:off x="987487" y="21243456"/>
            <a:ext cx="9855225" cy="7616495"/>
          </a:xfrm>
          <a:prstGeom prst="rect">
            <a:avLst/>
          </a:prstGeom>
        </p:spPr>
      </p:pic>
      <p:sp>
        <p:nvSpPr>
          <p:cNvPr id="100" name="TextBox 99">
            <a:extLst>
              <a:ext uri="{FF2B5EF4-FFF2-40B4-BE49-F238E27FC236}">
                <a16:creationId xmlns:a16="http://schemas.microsoft.com/office/drawing/2014/main" id="{54F74875-4DEE-F036-F273-5A86B6B9A370}"/>
              </a:ext>
            </a:extLst>
          </p:cNvPr>
          <p:cNvSpPr txBox="1"/>
          <p:nvPr/>
        </p:nvSpPr>
        <p:spPr>
          <a:xfrm>
            <a:off x="2907305" y="28245809"/>
            <a:ext cx="644986" cy="400110"/>
          </a:xfrm>
          <a:prstGeom prst="rect">
            <a:avLst/>
          </a:prstGeom>
          <a:noFill/>
        </p:spPr>
        <p:txBody>
          <a:bodyPr wrap="square" rtlCol="0">
            <a:spAutoFit/>
          </a:bodyPr>
          <a:lstStyle/>
          <a:p>
            <a:r>
              <a:rPr lang="en-US" sz="2000" dirty="0"/>
              <a:t>250</a:t>
            </a:r>
          </a:p>
        </p:txBody>
      </p:sp>
      <p:sp>
        <p:nvSpPr>
          <p:cNvPr id="101" name="TextBox 100">
            <a:extLst>
              <a:ext uri="{FF2B5EF4-FFF2-40B4-BE49-F238E27FC236}">
                <a16:creationId xmlns:a16="http://schemas.microsoft.com/office/drawing/2014/main" id="{652D4BDA-013F-8713-2FA8-95E6FDB5BAAB}"/>
              </a:ext>
            </a:extLst>
          </p:cNvPr>
          <p:cNvSpPr txBox="1"/>
          <p:nvPr/>
        </p:nvSpPr>
        <p:spPr>
          <a:xfrm>
            <a:off x="1394418" y="28245809"/>
            <a:ext cx="282972" cy="400110"/>
          </a:xfrm>
          <a:prstGeom prst="rect">
            <a:avLst/>
          </a:prstGeom>
          <a:noFill/>
        </p:spPr>
        <p:txBody>
          <a:bodyPr wrap="square" rtlCol="0">
            <a:spAutoFit/>
          </a:bodyPr>
          <a:lstStyle/>
          <a:p>
            <a:r>
              <a:rPr lang="en-US" sz="2000" dirty="0"/>
              <a:t>0</a:t>
            </a:r>
          </a:p>
        </p:txBody>
      </p:sp>
      <p:sp>
        <p:nvSpPr>
          <p:cNvPr id="102" name="TextBox 101">
            <a:extLst>
              <a:ext uri="{FF2B5EF4-FFF2-40B4-BE49-F238E27FC236}">
                <a16:creationId xmlns:a16="http://schemas.microsoft.com/office/drawing/2014/main" id="{54721C99-86B6-39F5-5BC8-3C716ED09F0F}"/>
              </a:ext>
            </a:extLst>
          </p:cNvPr>
          <p:cNvSpPr txBox="1"/>
          <p:nvPr/>
        </p:nvSpPr>
        <p:spPr>
          <a:xfrm>
            <a:off x="4558643" y="28245809"/>
            <a:ext cx="1213302" cy="400110"/>
          </a:xfrm>
          <a:prstGeom prst="rect">
            <a:avLst/>
          </a:prstGeom>
          <a:noFill/>
        </p:spPr>
        <p:txBody>
          <a:bodyPr wrap="square" rtlCol="0">
            <a:spAutoFit/>
          </a:bodyPr>
          <a:lstStyle/>
          <a:p>
            <a:r>
              <a:rPr lang="en-US" sz="2000" dirty="0"/>
              <a:t>500 feet</a:t>
            </a:r>
          </a:p>
        </p:txBody>
      </p:sp>
      <p:pic>
        <p:nvPicPr>
          <p:cNvPr id="103" name="Picture 102" descr="A black arrow pointing to a letter n&#10;&#10;Description automatically generated">
            <a:extLst>
              <a:ext uri="{FF2B5EF4-FFF2-40B4-BE49-F238E27FC236}">
                <a16:creationId xmlns:a16="http://schemas.microsoft.com/office/drawing/2014/main" id="{AC462069-B88A-9A39-FF60-17A6370D1142}"/>
              </a:ext>
            </a:extLst>
          </p:cNvPr>
          <p:cNvPicPr>
            <a:picLocks noChangeAspect="1"/>
          </p:cNvPicPr>
          <p:nvPr/>
        </p:nvPicPr>
        <p:blipFill rotWithShape="1">
          <a:blip r:embed="rId22">
            <a:extLst>
              <a:ext uri="{BEBA8EAE-BF5A-486C-A8C5-ECC9F3942E4B}">
                <a14:imgProps xmlns:a14="http://schemas.microsoft.com/office/drawing/2010/main">
                  <a14:imgLayer r:embed="rId23">
                    <a14:imgEffect>
                      <a14:backgroundRemoval t="43645" b="93738" l="9874" r="88868"/>
                    </a14:imgEffect>
                  </a14:imgLayer>
                </a14:imgProps>
              </a:ext>
            </a:extLst>
          </a:blip>
          <a:srcRect t="37383" r="1258" b="-771"/>
          <a:stretch/>
        </p:blipFill>
        <p:spPr>
          <a:xfrm>
            <a:off x="960381" y="28221028"/>
            <a:ext cx="597748" cy="638923"/>
          </a:xfrm>
          <a:prstGeom prst="rect">
            <a:avLst/>
          </a:prstGeom>
        </p:spPr>
      </p:pic>
      <p:sp>
        <p:nvSpPr>
          <p:cNvPr id="104" name="TextBox 103">
            <a:extLst>
              <a:ext uri="{FF2B5EF4-FFF2-40B4-BE49-F238E27FC236}">
                <a16:creationId xmlns:a16="http://schemas.microsoft.com/office/drawing/2014/main" id="{082A0F24-1233-9118-2A83-F7A9CC58BF9C}"/>
              </a:ext>
            </a:extLst>
          </p:cNvPr>
          <p:cNvSpPr txBox="1"/>
          <p:nvPr/>
        </p:nvSpPr>
        <p:spPr>
          <a:xfrm>
            <a:off x="8876762" y="27619257"/>
            <a:ext cx="1297752" cy="830997"/>
          </a:xfrm>
          <a:prstGeom prst="rect">
            <a:avLst/>
          </a:prstGeom>
          <a:noFill/>
        </p:spPr>
        <p:txBody>
          <a:bodyPr wrap="square" rtlCol="0">
            <a:spAutoFit/>
          </a:bodyPr>
          <a:lstStyle/>
          <a:p>
            <a:pPr algn="ctr"/>
            <a:r>
              <a:rPr lang="en-US" sz="2400" b="1" dirty="0"/>
              <a:t>Parking Lot</a:t>
            </a:r>
          </a:p>
        </p:txBody>
      </p:sp>
      <p:sp>
        <p:nvSpPr>
          <p:cNvPr id="105" name="TextBox 104">
            <a:extLst>
              <a:ext uri="{FF2B5EF4-FFF2-40B4-BE49-F238E27FC236}">
                <a16:creationId xmlns:a16="http://schemas.microsoft.com/office/drawing/2014/main" id="{CF7589AB-5CDB-CF8A-95E3-299E5D793A9F}"/>
              </a:ext>
            </a:extLst>
          </p:cNvPr>
          <p:cNvSpPr txBox="1"/>
          <p:nvPr/>
        </p:nvSpPr>
        <p:spPr>
          <a:xfrm rot="16373863">
            <a:off x="5121150" y="26516372"/>
            <a:ext cx="1772497" cy="461665"/>
          </a:xfrm>
          <a:prstGeom prst="rect">
            <a:avLst/>
          </a:prstGeom>
          <a:noFill/>
        </p:spPr>
        <p:txBody>
          <a:bodyPr wrap="square" lIns="91440" tIns="45720" rIns="91440" bIns="45720" rtlCol="0" anchor="t">
            <a:spAutoFit/>
          </a:bodyPr>
          <a:lstStyle/>
          <a:p>
            <a:pPr algn="ctr"/>
            <a:r>
              <a:rPr lang="en-US" sz="2400" b="1" dirty="0"/>
              <a:t>E Main St</a:t>
            </a:r>
          </a:p>
        </p:txBody>
      </p:sp>
      <p:sp>
        <p:nvSpPr>
          <p:cNvPr id="106" name="TextBox 105">
            <a:extLst>
              <a:ext uri="{FF2B5EF4-FFF2-40B4-BE49-F238E27FC236}">
                <a16:creationId xmlns:a16="http://schemas.microsoft.com/office/drawing/2014/main" id="{F3BAE172-2A92-BDC4-AC5F-68E08F30F228}"/>
              </a:ext>
            </a:extLst>
          </p:cNvPr>
          <p:cNvSpPr txBox="1"/>
          <p:nvPr/>
        </p:nvSpPr>
        <p:spPr>
          <a:xfrm rot="163164">
            <a:off x="3951446" y="23492533"/>
            <a:ext cx="1528703" cy="430887"/>
          </a:xfrm>
          <a:prstGeom prst="rect">
            <a:avLst/>
          </a:prstGeom>
          <a:noFill/>
        </p:spPr>
        <p:txBody>
          <a:bodyPr wrap="square" rtlCol="0">
            <a:spAutoFit/>
          </a:bodyPr>
          <a:lstStyle/>
          <a:p>
            <a:pPr algn="ctr"/>
            <a:r>
              <a:rPr lang="en-US" sz="2200" b="1" dirty="0"/>
              <a:t>Ogden St</a:t>
            </a:r>
          </a:p>
        </p:txBody>
      </p:sp>
      <p:sp>
        <p:nvSpPr>
          <p:cNvPr id="56" name="TextBox 55">
            <a:extLst>
              <a:ext uri="{FF2B5EF4-FFF2-40B4-BE49-F238E27FC236}">
                <a16:creationId xmlns:a16="http://schemas.microsoft.com/office/drawing/2014/main" id="{821786FB-836B-015C-7D48-03671004DE68}"/>
              </a:ext>
            </a:extLst>
          </p:cNvPr>
          <p:cNvSpPr txBox="1"/>
          <p:nvPr/>
        </p:nvSpPr>
        <p:spPr>
          <a:xfrm>
            <a:off x="11750167" y="23196735"/>
            <a:ext cx="1545545" cy="369332"/>
          </a:xfrm>
          <a:prstGeom prst="rect">
            <a:avLst/>
          </a:prstGeom>
          <a:noFill/>
        </p:spPr>
        <p:txBody>
          <a:bodyPr wrap="square" rtlCol="0">
            <a:spAutoFit/>
          </a:bodyPr>
          <a:lstStyle/>
          <a:p>
            <a:r>
              <a:rPr lang="en-US" dirty="0">
                <a:solidFill>
                  <a:schemeClr val="tx1">
                    <a:lumMod val="75000"/>
                    <a:lumOff val="25000"/>
                  </a:schemeClr>
                </a:solidFill>
              </a:rPr>
              <a:t>89.1 – 98.4</a:t>
            </a:r>
          </a:p>
        </p:txBody>
      </p:sp>
      <p:sp>
        <p:nvSpPr>
          <p:cNvPr id="59" name="TextBox 58">
            <a:extLst>
              <a:ext uri="{FF2B5EF4-FFF2-40B4-BE49-F238E27FC236}">
                <a16:creationId xmlns:a16="http://schemas.microsoft.com/office/drawing/2014/main" id="{D0CFCED5-DA15-0470-372C-6904B4661D3E}"/>
              </a:ext>
            </a:extLst>
          </p:cNvPr>
          <p:cNvSpPr txBox="1"/>
          <p:nvPr/>
        </p:nvSpPr>
        <p:spPr>
          <a:xfrm>
            <a:off x="11074264" y="22701719"/>
            <a:ext cx="2145409" cy="400110"/>
          </a:xfrm>
          <a:prstGeom prst="rect">
            <a:avLst/>
          </a:prstGeom>
          <a:noFill/>
        </p:spPr>
        <p:txBody>
          <a:bodyPr wrap="square" rtlCol="0">
            <a:spAutoFit/>
          </a:bodyPr>
          <a:lstStyle/>
          <a:p>
            <a:r>
              <a:rPr lang="en-US" sz="2000" b="1" dirty="0">
                <a:solidFill>
                  <a:schemeClr val="tx1">
                    <a:lumMod val="75000"/>
                    <a:lumOff val="25000"/>
                  </a:schemeClr>
                </a:solidFill>
              </a:rPr>
              <a:t>Temperature °F </a:t>
            </a:r>
          </a:p>
        </p:txBody>
      </p:sp>
      <p:sp>
        <p:nvSpPr>
          <p:cNvPr id="70" name="TextBox 69">
            <a:extLst>
              <a:ext uri="{FF2B5EF4-FFF2-40B4-BE49-F238E27FC236}">
                <a16:creationId xmlns:a16="http://schemas.microsoft.com/office/drawing/2014/main" id="{50E5B4CD-090E-D090-C32C-B9DBF52211BE}"/>
              </a:ext>
            </a:extLst>
          </p:cNvPr>
          <p:cNvSpPr txBox="1"/>
          <p:nvPr/>
        </p:nvSpPr>
        <p:spPr>
          <a:xfrm>
            <a:off x="11750167" y="23600738"/>
            <a:ext cx="1545545" cy="369332"/>
          </a:xfrm>
          <a:prstGeom prst="rect">
            <a:avLst/>
          </a:prstGeom>
          <a:noFill/>
        </p:spPr>
        <p:txBody>
          <a:bodyPr wrap="square" rtlCol="0">
            <a:spAutoFit/>
          </a:bodyPr>
          <a:lstStyle/>
          <a:p>
            <a:r>
              <a:rPr lang="en-US" dirty="0">
                <a:solidFill>
                  <a:schemeClr val="tx1">
                    <a:lumMod val="75000"/>
                    <a:lumOff val="25000"/>
                  </a:schemeClr>
                </a:solidFill>
              </a:rPr>
              <a:t>98.4 – 100.0</a:t>
            </a:r>
          </a:p>
        </p:txBody>
      </p:sp>
      <p:sp>
        <p:nvSpPr>
          <p:cNvPr id="71" name="TextBox 70">
            <a:extLst>
              <a:ext uri="{FF2B5EF4-FFF2-40B4-BE49-F238E27FC236}">
                <a16:creationId xmlns:a16="http://schemas.microsoft.com/office/drawing/2014/main" id="{6DC51F55-8A76-7A82-0D4E-932163E2D5E2}"/>
              </a:ext>
            </a:extLst>
          </p:cNvPr>
          <p:cNvSpPr txBox="1"/>
          <p:nvPr/>
        </p:nvSpPr>
        <p:spPr>
          <a:xfrm>
            <a:off x="11750167" y="24004741"/>
            <a:ext cx="1642872" cy="369332"/>
          </a:xfrm>
          <a:prstGeom prst="rect">
            <a:avLst/>
          </a:prstGeom>
          <a:noFill/>
        </p:spPr>
        <p:txBody>
          <a:bodyPr wrap="square" rtlCol="0">
            <a:spAutoFit/>
          </a:bodyPr>
          <a:lstStyle/>
          <a:p>
            <a:r>
              <a:rPr lang="en-US" dirty="0">
                <a:solidFill>
                  <a:schemeClr val="tx1">
                    <a:lumMod val="75000"/>
                    <a:lumOff val="25000"/>
                  </a:schemeClr>
                </a:solidFill>
              </a:rPr>
              <a:t>100.0 – 148.2</a:t>
            </a:r>
          </a:p>
        </p:txBody>
      </p:sp>
      <p:sp>
        <p:nvSpPr>
          <p:cNvPr id="72" name="TextBox 71">
            <a:extLst>
              <a:ext uri="{FF2B5EF4-FFF2-40B4-BE49-F238E27FC236}">
                <a16:creationId xmlns:a16="http://schemas.microsoft.com/office/drawing/2014/main" id="{AC866E77-F4CE-1161-01EB-86C1BE69693A}"/>
              </a:ext>
            </a:extLst>
          </p:cNvPr>
          <p:cNvSpPr txBox="1"/>
          <p:nvPr/>
        </p:nvSpPr>
        <p:spPr>
          <a:xfrm>
            <a:off x="11750167" y="24408744"/>
            <a:ext cx="1642872" cy="369332"/>
          </a:xfrm>
          <a:prstGeom prst="rect">
            <a:avLst/>
          </a:prstGeom>
          <a:noFill/>
        </p:spPr>
        <p:txBody>
          <a:bodyPr wrap="square" rtlCol="0">
            <a:spAutoFit/>
          </a:bodyPr>
          <a:lstStyle/>
          <a:p>
            <a:r>
              <a:rPr lang="en-US" dirty="0">
                <a:solidFill>
                  <a:schemeClr val="tx1">
                    <a:lumMod val="75000"/>
                    <a:lumOff val="25000"/>
                  </a:schemeClr>
                </a:solidFill>
              </a:rPr>
              <a:t>148.2 – 152.7</a:t>
            </a:r>
          </a:p>
        </p:txBody>
      </p:sp>
      <p:sp>
        <p:nvSpPr>
          <p:cNvPr id="73" name="TextBox 72">
            <a:extLst>
              <a:ext uri="{FF2B5EF4-FFF2-40B4-BE49-F238E27FC236}">
                <a16:creationId xmlns:a16="http://schemas.microsoft.com/office/drawing/2014/main" id="{11E732CC-9EEC-6C0D-E66B-EC456C039D76}"/>
              </a:ext>
            </a:extLst>
          </p:cNvPr>
          <p:cNvSpPr txBox="1"/>
          <p:nvPr/>
        </p:nvSpPr>
        <p:spPr>
          <a:xfrm>
            <a:off x="11750167" y="24812747"/>
            <a:ext cx="1642872" cy="369332"/>
          </a:xfrm>
          <a:prstGeom prst="rect">
            <a:avLst/>
          </a:prstGeom>
          <a:noFill/>
        </p:spPr>
        <p:txBody>
          <a:bodyPr wrap="square" rtlCol="0">
            <a:spAutoFit/>
          </a:bodyPr>
          <a:lstStyle/>
          <a:p>
            <a:r>
              <a:rPr lang="en-US" dirty="0">
                <a:solidFill>
                  <a:schemeClr val="tx1">
                    <a:lumMod val="75000"/>
                    <a:lumOff val="25000"/>
                  </a:schemeClr>
                </a:solidFill>
              </a:rPr>
              <a:t>152.7 – 154.6</a:t>
            </a:r>
          </a:p>
        </p:txBody>
      </p:sp>
      <p:sp>
        <p:nvSpPr>
          <p:cNvPr id="74" name="TextBox 73">
            <a:extLst>
              <a:ext uri="{FF2B5EF4-FFF2-40B4-BE49-F238E27FC236}">
                <a16:creationId xmlns:a16="http://schemas.microsoft.com/office/drawing/2014/main" id="{364A274F-0BF9-86F7-B764-B9CF1FC80CF6}"/>
              </a:ext>
            </a:extLst>
          </p:cNvPr>
          <p:cNvSpPr txBox="1"/>
          <p:nvPr/>
        </p:nvSpPr>
        <p:spPr>
          <a:xfrm>
            <a:off x="11750167" y="25216752"/>
            <a:ext cx="1642872" cy="369332"/>
          </a:xfrm>
          <a:prstGeom prst="rect">
            <a:avLst/>
          </a:prstGeom>
          <a:noFill/>
        </p:spPr>
        <p:txBody>
          <a:bodyPr wrap="square" rtlCol="0">
            <a:spAutoFit/>
          </a:bodyPr>
          <a:lstStyle/>
          <a:p>
            <a:r>
              <a:rPr lang="en-US" dirty="0">
                <a:solidFill>
                  <a:schemeClr val="tx1">
                    <a:lumMod val="75000"/>
                    <a:lumOff val="25000"/>
                  </a:schemeClr>
                </a:solidFill>
              </a:rPr>
              <a:t>154.6 – 157.3</a:t>
            </a:r>
          </a:p>
        </p:txBody>
      </p:sp>
      <p:pic>
        <p:nvPicPr>
          <p:cNvPr id="82" name="Picture 81">
            <a:extLst>
              <a:ext uri="{FF2B5EF4-FFF2-40B4-BE49-F238E27FC236}">
                <a16:creationId xmlns:a16="http://schemas.microsoft.com/office/drawing/2014/main" id="{3BB7CE3D-F7FA-A65E-6669-25BC58E35887}"/>
              </a:ext>
            </a:extLst>
          </p:cNvPr>
          <p:cNvPicPr>
            <a:picLocks noChangeAspect="1"/>
          </p:cNvPicPr>
          <p:nvPr/>
        </p:nvPicPr>
        <p:blipFill>
          <a:blip r:embed="rId24"/>
          <a:stretch>
            <a:fillRect/>
          </a:stretch>
        </p:blipFill>
        <p:spPr>
          <a:xfrm>
            <a:off x="11194136" y="23216172"/>
            <a:ext cx="565213" cy="2337725"/>
          </a:xfrm>
          <a:prstGeom prst="rect">
            <a:avLst/>
          </a:prstGeom>
        </p:spPr>
      </p:pic>
      <p:sp>
        <p:nvSpPr>
          <p:cNvPr id="85" name="TextBox 84">
            <a:extLst>
              <a:ext uri="{FF2B5EF4-FFF2-40B4-BE49-F238E27FC236}">
                <a16:creationId xmlns:a16="http://schemas.microsoft.com/office/drawing/2014/main" id="{0841B2A1-EB40-F491-065A-9B77E63CA77F}"/>
              </a:ext>
            </a:extLst>
          </p:cNvPr>
          <p:cNvSpPr txBox="1"/>
          <p:nvPr/>
        </p:nvSpPr>
        <p:spPr>
          <a:xfrm>
            <a:off x="976614" y="20302458"/>
            <a:ext cx="989021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tx1">
                    <a:lumMod val="75000"/>
                    <a:lumOff val="25000"/>
                  </a:schemeClr>
                </a:solidFill>
              </a:rPr>
              <a:t>Mean Radiant Temperature Modeling in the East Side on 07/30/2022 at 14:30</a:t>
            </a:r>
            <a:endParaRPr lang="en-US" b="1" dirty="0">
              <a:solidFill>
                <a:schemeClr val="tx1">
                  <a:lumMod val="75000"/>
                  <a:lumOff val="25000"/>
                </a:schemeClr>
              </a:solidFill>
            </a:endParaRPr>
          </a:p>
        </p:txBody>
      </p:sp>
    </p:spTree>
    <p:extLst>
      <p:ext uri="{BB962C8B-B14F-4D97-AF65-F5344CB8AC3E}">
        <p14:creationId xmlns:p14="http://schemas.microsoft.com/office/powerpoint/2010/main" val="26806476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D3659601264545B809515D8ACE34D0" ma:contentTypeVersion="15" ma:contentTypeDescription="Create a new document." ma:contentTypeScope="" ma:versionID="686aad3abe1683ff6a763659e4535b0e">
  <xsd:schema xmlns:xsd="http://www.w3.org/2001/XMLSchema" xmlns:xs="http://www.w3.org/2001/XMLSchema" xmlns:p="http://schemas.microsoft.com/office/2006/metadata/properties" xmlns:ns2="7078c49a-d117-45de-a18f-894db0bb22be" xmlns:ns3="7e7b4823-3504-4d72-bc64-abf931ecbe20" targetNamespace="http://schemas.microsoft.com/office/2006/metadata/properties" ma:root="true" ma:fieldsID="186f095d2411158380285f982940c321" ns2:_="" ns3:_="">
    <xsd:import namespace="7078c49a-d117-45de-a18f-894db0bb22be"/>
    <xsd:import namespace="7e7b4823-3504-4d72-bc64-abf931ecbe2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8c49a-d117-45de-a18f-894db0bb22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b3ad41c-e6ec-499d-904a-2db7fbc6f09d"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7b4823-3504-4d72-bc64-abf931ecbe2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be6dbcc-f35d-48a9-ada9-fd8fce6fe73c}" ma:internalName="TaxCatchAll" ma:showField="CatchAllData" ma:web="7e7b4823-3504-4d72-bc64-abf931ecbe2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e7b4823-3504-4d72-bc64-abf931ecbe20">
      <UserInfo>
        <DisplayName/>
        <AccountId xsi:nil="true"/>
        <AccountType/>
      </UserInfo>
    </SharedWithUsers>
    <lcf76f155ced4ddcb4097134ff3c332f xmlns="7078c49a-d117-45de-a18f-894db0bb22be">
      <Terms xmlns="http://schemas.microsoft.com/office/infopath/2007/PartnerControls"/>
    </lcf76f155ced4ddcb4097134ff3c332f>
    <TaxCatchAll xmlns="7e7b4823-3504-4d72-bc64-abf931ecbe20" xsi:nil="true"/>
    <MediaLengthInSeconds xmlns="7078c49a-d117-45de-a18f-894db0bb22b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0DD95A-27B8-4055-9AF9-8E22074027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78c49a-d117-45de-a18f-894db0bb22be"/>
    <ds:schemaRef ds:uri="7e7b4823-3504-4d72-bc64-abf931ecbe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19850C-B132-4F9E-91AE-B86D28DA0AF3}">
  <ds:schemaRefs>
    <ds:schemaRef ds:uri="http://schemas.microsoft.com/office/infopath/2007/PartnerControls"/>
    <ds:schemaRef ds:uri="http://purl.org/dc/elements/1.1/"/>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2006/metadata/properties"/>
    <ds:schemaRef ds:uri="5ab83896-aab5-4bd0-8483-2509975cde97"/>
    <ds:schemaRef ds:uri="4eda033e-a47d-4c30-b1aa-2ec495e3f466"/>
    <ds:schemaRef ds:uri="http://purl.org/dc/terms/"/>
    <ds:schemaRef ds:uri="7e7b4823-3504-4d72-bc64-abf931ecbe20"/>
    <ds:schemaRef ds:uri="7078c49a-d117-45de-a18f-894db0bb22be"/>
  </ds:schemaRefs>
</ds:datastoreItem>
</file>

<file path=customXml/itemProps3.xml><?xml version="1.0" encoding="utf-8"?>
<ds:datastoreItem xmlns:ds="http://schemas.openxmlformats.org/officeDocument/2006/customXml" ds:itemID="{D90CFEE1-6CF9-48A4-847C-73FF7C6846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TotalTime>
  <Words>293</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cp:lastModifiedBy>
  <cp:revision>4</cp:revision>
  <dcterms:created xsi:type="dcterms:W3CDTF">2019-02-05T16:32:03Z</dcterms:created>
  <dcterms:modified xsi:type="dcterms:W3CDTF">2024-09-06T22:08:25Z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0x010100F3D3659601264545B809515D8ACE34D0</vt:lpwstr>
  </property>
  <property fmtid="{D5CDD505-2E9C-101B-9397-08002B2CF9AE}" pid="3" name="MediaServiceImageTags">
    <vt:lpwstr/>
  </property>
  <property fmtid="{D5CDD505-2E9C-101B-9397-08002B2CF9AE}" pid="4" name="Order">
    <vt:r8>42500</vt:r8>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_SourceUrl">
    <vt:lpwstr/>
  </property>
  <property fmtid="{D5CDD505-2E9C-101B-9397-08002B2CF9AE}" pid="12" name="_SharedFileIndex">
    <vt:lpwstr/>
  </property>
</Properties>
</file>