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36" r:id="rId6"/>
    <p:sldId id="370" r:id="rId7"/>
    <p:sldId id="386" r:id="rId8"/>
    <p:sldId id="387" r:id="rId9"/>
    <p:sldId id="410" r:id="rId10"/>
    <p:sldId id="380" r:id="rId11"/>
    <p:sldId id="400" r:id="rId12"/>
    <p:sldId id="388" r:id="rId13"/>
    <p:sldId id="382" r:id="rId14"/>
    <p:sldId id="349" r:id="rId15"/>
    <p:sldId id="261" r:id="rId16"/>
    <p:sldId id="397" r:id="rId17"/>
    <p:sldId id="276" r:id="rId18"/>
    <p:sldId id="385" r:id="rId19"/>
    <p:sldId id="377" r:id="rId20"/>
    <p:sldId id="403" r:id="rId21"/>
    <p:sldId id="368" r:id="rId22"/>
    <p:sldId id="392" r:id="rId23"/>
    <p:sldId id="408" r:id="rId24"/>
    <p:sldId id="394" r:id="rId25"/>
    <p:sldId id="405" r:id="rId26"/>
    <p:sldId id="375" r:id="rId27"/>
    <p:sldId id="332" r:id="rId28"/>
    <p:sldId id="4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Cunningham" initials="SC" lastIdx="35" clrIdx="0">
    <p:extLst>
      <p:ext uri="{19B8F6BF-5375-455C-9EA6-DF929625EA0E}">
        <p15:presenceInfo xmlns:p15="http://schemas.microsoft.com/office/powerpoint/2012/main" userId="S::scott.cunningham@ssaihq.com::301735c5-5d53-43c5-81d5-d07852af1884" providerId="AD"/>
      </p:ext>
    </p:extLst>
  </p:cmAuthor>
  <p:cmAuthor id="2" name="Robert Byles" initials="RB" lastIdx="25" clrIdx="1">
    <p:extLst>
      <p:ext uri="{19B8F6BF-5375-455C-9EA6-DF929625EA0E}">
        <p15:presenceInfo xmlns:p15="http://schemas.microsoft.com/office/powerpoint/2012/main" userId="S::robert.byles@ssaihq.com::c798ae76-1ca0-48cd-999b-80a00bd13fc4" providerId="AD"/>
      </p:ext>
    </p:extLst>
  </p:cmAuthor>
  <p:cmAuthor id="3" name="Brandy Nisbet-Wilcox" initials="BN" lastIdx="4" clrIdx="2">
    <p:extLst>
      <p:ext uri="{19B8F6BF-5375-455C-9EA6-DF929625EA0E}">
        <p15:presenceInfo xmlns:p15="http://schemas.microsoft.com/office/powerpoint/2012/main" userId="S::brandy.nisbet@ssaihq.com::85debb24-05d8-4a4f-9068-cfd1b5fab5da" providerId="AD"/>
      </p:ext>
    </p:extLst>
  </p:cmAuthor>
  <p:cmAuthor id="4" name="Clayton, Amanda L. (LARC-E3)[SSAI DEVELOP]" initials="CAL(D" lastIdx="1" clrIdx="3">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BDBDBD"/>
    <a:srgbClr val="A5FF78"/>
    <a:srgbClr val="78B5A0"/>
    <a:srgbClr val="FFBB78"/>
    <a:srgbClr val="D19678"/>
    <a:srgbClr val="F2F278"/>
    <a:srgbClr val="E5AEC9"/>
    <a:srgbClr val="F18687"/>
    <a:srgbClr val="8CC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BD8B2-108B-4197-9660-7E246EDCF347}" v="23" dt="2021-03-18T22:36:44.041"/>
    <p1510:client id="{5390B334-4C75-429B-B613-811AB3E5A829}" v="3403" dt="2021-03-19T01:41:51.166"/>
    <p1510:client id="{6B4D29BA-4580-437D-BE67-DC4B720BEE22}" v="9439" dt="2021-03-19T02:54:37.372"/>
    <p1510:client id="{82AC2328-6642-7D48-9B56-4C0EFEA2686D}" v="442" dt="2021-03-19T00:18:11.423"/>
    <p1510:client id="{8F9AB59F-102B-0000-A363-F4275358EB3D}" v="68" dt="2021-03-18T22:40:55.486"/>
    <p1510:client id="{A374B033-E8E2-904B-BE61-F9C076A2CE6C}" v="5096" dt="2021-03-19T00:53:31.945"/>
    <p1510:client id="{FE99B59F-00BF-0000-A51E-9E1E5ECF3475}" v="440" dt="2021-03-18T22:57:41.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450" autoAdjust="0"/>
  </p:normalViewPr>
  <p:slideViewPr>
    <p:cSldViewPr snapToGrid="0">
      <p:cViewPr>
        <p:scale>
          <a:sx n="70" d="100"/>
          <a:sy n="70" d="100"/>
        </p:scale>
        <p:origin x="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 slide:</a:t>
            </a:r>
          </a:p>
          <a:p>
            <a:r>
              <a:rPr lang="en-US" dirty="0">
                <a:cs typeface="Calibri"/>
              </a:rPr>
              <a:t>This is Colorado Front Range Disaster's team for the Spring 2021 DEVELOP Term. For our project, we sought to understand the impact of forest management on the Cameron Peak and Calwood fires that occurred in late 2020. </a:t>
            </a:r>
          </a:p>
          <a:p>
            <a:endParaRPr lang="en-US" dirty="0">
              <a:cs typeface="Calibri"/>
            </a:endParaRPr>
          </a:p>
          <a:p>
            <a:r>
              <a:rPr lang="en-US" dirty="0">
                <a:cs typeface="Calibri"/>
              </a:rPr>
              <a:t>The team consisted of Neal Swayze (Project Lead), Christopher Choi, Jorune Klisauskaite, and Garrett Knowlton. We were advised by Brian Woodward and Tony Vorster of the Natural Resources Ecology Lab at Colorado State University. </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wanted to briefly go over our methods that we plan on using for the project.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First, we acquired all our images using Google Earth Engine and we retrieved our other data from partners: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tested two approaches for mapping burn severity, manual image selection and automated image selection. We are also currently generating several ecological and topographic variables, and we are still organizing all our partner treatment data.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mapped burn severity using the difference normalized burn </a:t>
            </a:r>
            <a:r>
              <a:rPr lang="en-US" sz="1200" b="0" i="0" u="none" strike="noStrike" kern="1200" dirty="0" smtClean="0">
                <a:solidFill>
                  <a:schemeClr val="tx1"/>
                </a:solidFill>
                <a:effectLst/>
                <a:latin typeface="+mn-lt"/>
                <a:ea typeface="+mn-ea"/>
                <a:cs typeface="+mn-cs"/>
              </a:rPr>
              <a:t>ratio (dNBR), </a:t>
            </a:r>
            <a:r>
              <a:rPr lang="en-US" sz="1200" b="0" i="0" u="none" strike="noStrike" kern="1200" dirty="0">
                <a:solidFill>
                  <a:schemeClr val="tx1"/>
                </a:solidFill>
                <a:effectLst/>
                <a:latin typeface="+mn-lt"/>
                <a:ea typeface="+mn-ea"/>
                <a:cs typeface="+mn-cs"/>
              </a:rPr>
              <a:t>relative difference normalized burn </a:t>
            </a:r>
            <a:r>
              <a:rPr lang="en-US" sz="1200" b="0" i="0" u="none" strike="noStrike" kern="1200" dirty="0" smtClean="0">
                <a:solidFill>
                  <a:schemeClr val="tx1"/>
                </a:solidFill>
                <a:effectLst/>
                <a:latin typeface="+mn-lt"/>
                <a:ea typeface="+mn-ea"/>
                <a:cs typeface="+mn-cs"/>
              </a:rPr>
              <a:t>ratio (RdNBR), </a:t>
            </a:r>
            <a:r>
              <a:rPr lang="en-US" sz="1200" b="0" i="0" u="none" strike="noStrike" kern="1200" dirty="0">
                <a:solidFill>
                  <a:schemeClr val="tx1"/>
                </a:solidFill>
                <a:effectLst/>
                <a:latin typeface="+mn-lt"/>
                <a:ea typeface="+mn-ea"/>
                <a:cs typeface="+mn-cs"/>
              </a:rPr>
              <a:t>and relativized burn </a:t>
            </a:r>
            <a:r>
              <a:rPr lang="en-US" sz="1200" b="0" i="0" u="none" strike="noStrike" kern="1200" dirty="0" smtClean="0">
                <a:solidFill>
                  <a:schemeClr val="tx1"/>
                </a:solidFill>
                <a:effectLst/>
                <a:latin typeface="+mn-lt"/>
                <a:ea typeface="+mn-ea"/>
                <a:cs typeface="+mn-cs"/>
              </a:rPr>
              <a:t>ratio (RBR). </a:t>
            </a:r>
            <a:r>
              <a:rPr lang="en-US" sz="1200" b="0" i="0" u="none" strike="noStrike" kern="1200" dirty="0">
                <a:solidFill>
                  <a:schemeClr val="tx1"/>
                </a:solidFill>
                <a:effectLst/>
                <a:latin typeface="+mn-lt"/>
                <a:ea typeface="+mn-ea"/>
                <a:cs typeface="+mn-cs"/>
              </a:rPr>
              <a:t>We will then extract our ecological and topographic data for the given treatment areas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 Following, we then will validate our burn severity maps using the Colorado State Forest Service soil burn severity plots.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Next, our plan is to model correlations between burn severity and treatment type, ecological variables, and topographic variables using random forest regressions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models will help us better understand the relationships between treatment type and burn severity for the Cameron Peak and Calwood fires.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cs typeface="Calibri"/>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08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a:t>
            </a:r>
          </a:p>
          <a:p>
            <a:endParaRPr lang="en-US" dirty="0">
              <a:cs typeface="Calibri"/>
            </a:endParaRPr>
          </a:p>
          <a:p>
            <a:r>
              <a:rPr lang="en-US" dirty="0">
                <a:cs typeface="Calibri"/>
              </a:rPr>
              <a:t>In the first part of our project to map burn severity, we will first create a burn severity index by combining the data from a range of burn ratios and indexes. After initial discussions with project partners, it was highlighted that the change in canopy cover over the burned areas was also an important measurement for them to understand burn severity.</a:t>
            </a:r>
          </a:p>
          <a:p>
            <a:endParaRPr lang="en-US" dirty="0">
              <a:cs typeface="Calibri"/>
            </a:endParaRPr>
          </a:p>
          <a:p>
            <a:r>
              <a:rPr lang="en-US" dirty="0">
                <a:cs typeface="Calibri"/>
              </a:rPr>
              <a:t>Using this burn severity index, we will apply it to our three burn areas, then identify forest treatment areas within the three burn areas.</a:t>
            </a:r>
          </a:p>
          <a:p>
            <a:endParaRPr lang="en-US" dirty="0">
              <a:cs typeface="Calibri"/>
            </a:endParaRPr>
          </a:p>
          <a:p>
            <a:r>
              <a:rPr lang="en-US" dirty="0">
                <a:cs typeface="Calibri"/>
              </a:rPr>
              <a:t>In the second part of the project, we will measure the burn severity, climatological, and topographic characteristics of different treated areas, as well as non-treated areas. Using a random forest model, we will aim to determine relationships and the effectiveness of different treatments and burn severity under a variety different geographic situations.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credits: DEVELOP Team Generated in Google Earth Engine from Sentinel-2 MSI imagery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03726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We wanted to also briefly explain the methods that we used for mapping burn severity.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the manual image selection method, we selected pre (2019) and post (2020) fire images for Calwood fire. These images were selected to have low cloud and snow cover.</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Next, we applied the normalized burn ratio equation to the Near Infrared and Shortwave infrared bands of these images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generated both a pre and post NBR image for the Calwood fire</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Finally, we subtracted the values of the pre – image from the post image to generate a difference normalized burn ratio index, which helps detect changes after a fire. </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DEVELOP Team Generated in Google Earth Engine from Sentinel - 2 MSI imagery</a:t>
            </a:r>
          </a:p>
          <a:p>
            <a:pPr rtl="0" fontAlgn="base"/>
            <a:endParaRPr lang="en-US" sz="1200" b="0" i="0" kern="1200" dirty="0">
              <a:solidFill>
                <a:schemeClr val="tx1"/>
              </a:solidFill>
              <a:effectLst/>
              <a:latin typeface="+mn-lt"/>
              <a:ea typeface="+mn-ea"/>
              <a:cs typeface="+mn-cs"/>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We wanted to also briefly explain the methods that we used for mapping burn severity.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the manual image selection method, we selected pre (2019) and post (2020) fire images for the Cameron Peak and Calwood fires. These images were selected to have low cloud and snow cover. Calwood was easy because the fire was smaller, and we were able to find two suitable images with no snow or cloud cover that covered the whole fire.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Cameron peak was a little different. Since the fire burned for 112 days, we had some issues finding snow free and cloud free images for mapping the entire fire. We decided to split the fire into two sections (East and West) with different pre and post fire dates for each half to avoid snow.</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DEVELOP Team Generated in Google Earth Engine from Sentinel-2 MSI imagery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After we picked out suitable images, we then masked out water, and mosaicked the selected images together. We then calculated NBR, dNBR, RBR, and RdNBR for the mosaicked images.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also investigated an automated pixel compositing method for mapping burn severity for both fires. While an automated burn severity mapping method sounds really nice, we found that the method wasn’t very good at selecting pixels when there was a lot of snow cover. Overall, we didn’t like the results and decided to stick with the manual image selection method for both fires.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Image credits: DEVELOP Team Generated in Google Earth Engine from Sentinel - 2 MSI imagery</a:t>
            </a:r>
          </a:p>
          <a:p>
            <a:pPr rtl="0" fontAlgn="base"/>
            <a:endParaRPr lang="en-US" sz="1200" b="0" i="0" kern="1200" dirty="0">
              <a:solidFill>
                <a:schemeClr val="tx1"/>
              </a:solidFill>
              <a:effectLst/>
              <a:latin typeface="+mn-lt"/>
              <a:ea typeface="+mn-ea"/>
              <a:cs typeface="+mn-cs"/>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23008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are our three different burn severity rasters for both the Cameron peak and Calwood fires, these all explain burn severity slightly differently. As you can see, our maps were similar to the </a:t>
            </a:r>
            <a:r>
              <a:rPr lang="en-US" sz="1200" b="0" i="0" u="none" strike="noStrike" kern="1200" dirty="0" smtClean="0">
                <a:solidFill>
                  <a:schemeClr val="tx1"/>
                </a:solidFill>
                <a:effectLst/>
                <a:latin typeface="+mn-lt"/>
                <a:ea typeface="+mn-ea"/>
                <a:cs typeface="+mn-cs"/>
              </a:rPr>
              <a:t>Burned Area Emergency</a:t>
            </a:r>
            <a:r>
              <a:rPr lang="en-US" sz="1200" b="0" i="0" u="none" strike="noStrike" kern="1200" baseline="0" dirty="0" smtClean="0">
                <a:solidFill>
                  <a:schemeClr val="tx1"/>
                </a:solidFill>
                <a:effectLst/>
                <a:latin typeface="+mn-lt"/>
                <a:ea typeface="+mn-ea"/>
                <a:cs typeface="+mn-cs"/>
              </a:rPr>
              <a:t> Response (</a:t>
            </a:r>
            <a:r>
              <a:rPr lang="en-US" sz="1200" b="0" i="0" u="none" strike="noStrike" kern="1200" dirty="0" smtClean="0">
                <a:solidFill>
                  <a:schemeClr val="tx1"/>
                </a:solidFill>
                <a:effectLst/>
                <a:latin typeface="+mn-lt"/>
                <a:ea typeface="+mn-ea"/>
                <a:cs typeface="+mn-cs"/>
              </a:rPr>
              <a:t>BAER) </a:t>
            </a:r>
            <a:r>
              <a:rPr lang="en-US" sz="1200" b="0" i="0" u="none" strike="noStrike" kern="1200" dirty="0">
                <a:solidFill>
                  <a:schemeClr val="tx1"/>
                </a:solidFill>
                <a:effectLst/>
                <a:latin typeface="+mn-lt"/>
                <a:ea typeface="+mn-ea"/>
                <a:cs typeface="+mn-cs"/>
              </a:rPr>
              <a:t>burn severity maps on the right, and we are pretty happy with our results.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different burn severity metrics all describe different components of burn severity</a:t>
            </a:r>
            <a:endParaRPr lang="en-US" sz="1200" b="0" i="0" kern="1200" dirty="0">
              <a:solidFill>
                <a:schemeClr val="tx1"/>
              </a:solidFill>
              <a:effectLst/>
              <a:latin typeface="+mn-lt"/>
              <a:ea typeface="+mn-ea"/>
              <a:cs typeface="+mn-cs"/>
            </a:endParaRPr>
          </a:p>
          <a:p>
            <a:r>
              <a:rPr lang="en-US" dirty="0">
                <a:cs typeface="Calibri"/>
              </a:rPr>
              <a:t>DEVELOP Team Generated in Google Earth Engine from Sentinel - 2 MSI imagery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72528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used various predictor variables for our model. This included fuel treatment, ecological, topographic, and LandTrendr Disturbance variables. </a:t>
            </a:r>
          </a:p>
          <a:p>
            <a:endParaRPr lang="en-US" dirty="0">
              <a:cs typeface="Calibri"/>
            </a:endParaRPr>
          </a:p>
          <a:p>
            <a:r>
              <a:rPr lang="en-US" dirty="0">
                <a:cs typeface="Calibri"/>
              </a:rPr>
              <a:t>From left to right we have snippets of treatment type, forest cover, elevation, and greatest disturbance variables used in this study. However, there were many other variables that we assessed in our modeling.</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credits: DEVELOP Team Generated in Google Earth Engine from Sentinel-2 MSI imagery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15271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used various predictor variables for our model. This included</a:t>
            </a:r>
          </a:p>
          <a:p>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a:solidFill>
                  <a:schemeClr val="bg1"/>
                </a:solidFill>
                <a:latin typeface="Century Gothic"/>
                <a:ea typeface="Century Gothic"/>
                <a:cs typeface="Century Gothic"/>
                <a:sym typeface="Century Gothic"/>
              </a:rPr>
              <a:t>forest treatment variables (e.g., as type of treatment, age of treatment, and treatment size)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cap="none" dirty="0">
              <a:solidFill>
                <a:schemeClr val="bg1"/>
              </a:solidFill>
              <a:latin typeface="Century Gothic"/>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bg1"/>
                </a:solidFill>
                <a:latin typeface="Century Gothic"/>
                <a:ea typeface="Century Gothic"/>
                <a:cs typeface="Century Gothic"/>
                <a:sym typeface="Century Gothic"/>
              </a:rPr>
              <a:t>LandTrendr Disturbance Variables (e.g., as magnitude of greatest disturbance and year of disturbance)</a:t>
            </a:r>
            <a:endParaRPr lang="en-GB" sz="1200" b="0" i="0" u="none" strike="noStrike" cap="none" dirty="0">
              <a:solidFill>
                <a:schemeClr val="bg1"/>
              </a:solidFill>
              <a:latin typeface="Century Gothic"/>
              <a:ea typeface="Century Gothic"/>
              <a:cs typeface="Century Gothic"/>
              <a:sym typeface="Century Gothic"/>
            </a:endParaRPr>
          </a:p>
          <a:p>
            <a:endParaRPr lang="en-US" dirty="0">
              <a:cs typeface="Calibri"/>
            </a:endParaRPr>
          </a:p>
          <a:p>
            <a:pPr marL="171450" indent="-171450">
              <a:buClr>
                <a:schemeClr val="lt1"/>
              </a:buClr>
              <a:buSzPts val="1800"/>
              <a:buFont typeface="Arial" panose="020B0604020202020204" pitchFamily="34" charset="0"/>
              <a:buChar char="•"/>
            </a:pPr>
            <a:r>
              <a:rPr lang="en-GB" dirty="0">
                <a:solidFill>
                  <a:schemeClr val="bg1"/>
                </a:solidFill>
                <a:latin typeface="Century Gothic"/>
                <a:ea typeface="Century Gothic"/>
                <a:cs typeface="Century Gothic"/>
                <a:sym typeface="Century Gothic"/>
              </a:rPr>
              <a:t>ecological variables (e.g., canopy cover, canopy height and fuel types)</a:t>
            </a:r>
          </a:p>
          <a:p>
            <a:pPr marL="171450" indent="-171450">
              <a:buClr>
                <a:schemeClr val="lt1"/>
              </a:buClr>
              <a:buSzPts val="1800"/>
              <a:buFont typeface="Arial" panose="020B0604020202020204" pitchFamily="34" charset="0"/>
              <a:buChar char="•"/>
            </a:pPr>
            <a:endParaRPr lang="en-GB" dirty="0">
              <a:solidFill>
                <a:schemeClr val="bg1"/>
              </a:solidFill>
              <a:latin typeface="Century Gothic"/>
              <a:ea typeface="Century Gothic"/>
              <a:cs typeface="Century Gothic"/>
              <a:sym typeface="Century Gothic"/>
            </a:endParaRPr>
          </a:p>
          <a:p>
            <a:pPr marL="171450" indent="-171450">
              <a:buClr>
                <a:schemeClr val="lt1"/>
              </a:buClr>
              <a:buSzPts val="1800"/>
              <a:buFont typeface="Arial" panose="020B0604020202020204" pitchFamily="34" charset="0"/>
              <a:buChar char="•"/>
            </a:pPr>
            <a:r>
              <a:rPr lang="en-GB" dirty="0">
                <a:solidFill>
                  <a:schemeClr val="bg1"/>
                </a:solidFill>
                <a:latin typeface="Century Gothic"/>
                <a:ea typeface="Century Gothic"/>
                <a:cs typeface="Century Gothic"/>
                <a:sym typeface="Century Gothic"/>
              </a:rPr>
              <a:t>Topographic variables (e.g., as elevation, slope, aspect, and landform)</a:t>
            </a:r>
          </a:p>
          <a:p>
            <a:endParaRPr lang="en-US" dirty="0">
              <a:cs typeface="Calibri"/>
            </a:endParaRPr>
          </a:p>
          <a:p>
            <a:endParaRPr lang="en-US" dirty="0">
              <a:cs typeface="Calibri"/>
            </a:endParaRPr>
          </a:p>
          <a:p>
            <a:endParaRPr lang="en-US" dirty="0">
              <a:cs typeface="Calibri"/>
            </a:endParaRPr>
          </a:p>
          <a:p>
            <a:r>
              <a:rPr lang="en-US" dirty="0">
                <a:cs typeface="Calibri"/>
              </a:rPr>
              <a:t>This slide covers all of the predictor variables that we included in our model. These categories cover: forest treatments, landtrendr (disturbance), ecological variables from LANDFIRE, and topographic variables. </a:t>
            </a:r>
          </a:p>
          <a:p>
            <a:endParaRPr lang="en-US" dirty="0">
              <a:cs typeface="Calibri"/>
            </a:endParaRPr>
          </a:p>
          <a:p>
            <a:r>
              <a:rPr lang="en-US" dirty="0">
                <a:cs typeface="Calibri"/>
              </a:rPr>
              <a:t>** Don't spend too much time here, just showing what we included**</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92572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sampled all the variables across our study areas using randomly placed stratified points treated and untreated areas. </a:t>
            </a:r>
          </a:p>
          <a:p>
            <a:r>
              <a:rPr lang="en-US" dirty="0"/>
              <a:t>Here we see where the largest treatment areas by area are across where the Calwood fire burned and the points we sampled at.</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8239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visualizes the different treatment categories alongside a burn severity for the Cameron Peak fire. </a:t>
            </a:r>
          </a:p>
          <a:p>
            <a:endParaRPr lang="en-US" dirty="0"/>
          </a:p>
          <a:p>
            <a:r>
              <a:rPr lang="en-US" dirty="0"/>
              <a:t>There are many categories and combinations of treatments that occurred, however this map visualizes a few that stood out to the team. </a:t>
            </a:r>
          </a:p>
          <a:p>
            <a:endParaRPr lang="en-US" dirty="0"/>
          </a:p>
          <a:p>
            <a:r>
              <a:rPr lang="en-US" dirty="0"/>
              <a:t>You can see that inside some of these polygons, it appears that the treatments may have led to lower burn severity. There are other factors that could have caused this trend, that we seek to understand with our data analysis and modeling, but we thought that these visualizations were important.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DEVELOP Team Generated in Google Earth Engine from Sentinel - 2 MSI imagery</a:t>
            </a:r>
          </a:p>
          <a:p>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61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Calwood fire, we ran a preliminary random forest regression keeping the top 6 predictors.</a:t>
            </a:r>
          </a:p>
          <a:p>
            <a:endParaRPr lang="en-US" dirty="0"/>
          </a:p>
          <a:p>
            <a:r>
              <a:rPr lang="en-US" dirty="0"/>
              <a:t>The preliminary results from random forest suggested that Forest canopy cover, treatment class, aspect, canopy base height, vegetation type, and duration disturbance were the top predictors for predicting DNBR burn severity</a:t>
            </a:r>
          </a:p>
          <a:p>
            <a:endParaRPr lang="en-US" dirty="0"/>
          </a:p>
          <a:p>
            <a:r>
              <a:rPr lang="en-US" dirty="0"/>
              <a:t>The overall R^2 was low (.4707), but it was interesting to see that treatment class was a significant predictor. </a:t>
            </a:r>
          </a:p>
          <a:p>
            <a:endParaRPr lang="en-US" dirty="0"/>
          </a:p>
          <a:p>
            <a:r>
              <a:rPr lang="en-US" dirty="0"/>
              <a:t>Our most significant predictor was forest canopy cover.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09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brief description of the flow of our presentation and what we will be discussing to the audience. </a:t>
            </a:r>
          </a:p>
          <a:p>
            <a:endParaRPr lang="en-US" dirty="0">
              <a:cs typeface="Calibri"/>
            </a:endParaRPr>
          </a:p>
          <a:p>
            <a:pPr>
              <a:defRPr/>
            </a:pPr>
            <a:r>
              <a:rPr lang="en-US" sz="1200" b="0" i="0" u="none" strike="noStrike" kern="1200" dirty="0">
                <a:solidFill>
                  <a:schemeClr val="tx1"/>
                </a:solidFill>
                <a:effectLst/>
                <a:latin typeface="+mn-lt"/>
                <a:ea typeface="+mn-ea"/>
                <a:cs typeface="+mn-cs"/>
              </a:rPr>
              <a:t>Image Credit: </a:t>
            </a:r>
            <a:r>
              <a:rPr lang="en-US" dirty="0"/>
              <a:t>Seth Mckinney</a:t>
            </a:r>
            <a:r>
              <a:rPr lang="en-US" sz="1200" b="0" i="0" kern="1200" dirty="0">
                <a:solidFill>
                  <a:schemeClr val="tx1"/>
                </a:solidFill>
                <a:effectLst/>
                <a:latin typeface="+mn-lt"/>
                <a:ea typeface="+mn-ea"/>
                <a:cs typeface="+mn-cs"/>
              </a:rPr>
              <a:t>, "Provided by partners with permission to distribute"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14289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Cameron Peak fire, we also ran a preliminary random forest regression keeping the top 6 predictors.</a:t>
            </a:r>
          </a:p>
          <a:p>
            <a:endParaRPr lang="en-US" dirty="0"/>
          </a:p>
          <a:p>
            <a:r>
              <a:rPr lang="en-US" dirty="0"/>
              <a:t>The preliminary results from random forest suggested that Elevation, Treatment Class, Chili, Canopy Bulk Density, Eastness, and Biophysical Settings were the top 6 predictors for explaining burn DNBR burn severity. </a:t>
            </a:r>
          </a:p>
          <a:p>
            <a:endParaRPr lang="en-US" dirty="0"/>
          </a:p>
          <a:p>
            <a:r>
              <a:rPr lang="en-US" dirty="0"/>
              <a:t>The overall R^2 was low (.5162), but it was interesting to see that treatment class was a significant predictor, and the overall regression results were slightly higher than for Calwood. </a:t>
            </a:r>
          </a:p>
          <a:p>
            <a:endParaRPr lang="en-US" dirty="0"/>
          </a:p>
          <a:p>
            <a:r>
              <a:rPr lang="en-US" dirty="0"/>
              <a:t>Our most significant predictor was Elevation, which is in line with previous studies investigating drivers of wildfire.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5404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looked at trends between treatment type and burn severity for the two fires. For Calwood, we saw similar variation in burn severity across the 7 classes of treatment types. </a:t>
            </a:r>
          </a:p>
          <a:p>
            <a:endParaRPr lang="en-US" dirty="0"/>
          </a:p>
          <a:p>
            <a:r>
              <a:rPr lang="en-US" dirty="0"/>
              <a:t>Overall, the general trends showed fire combination treatments having the lowest average burn severity, and the thinning combination treatments having the highest burn severity.</a:t>
            </a:r>
          </a:p>
          <a:p>
            <a:endParaRPr lang="en-US" dirty="0"/>
          </a:p>
          <a:p>
            <a:r>
              <a:rPr lang="en-US" dirty="0"/>
              <a:t>These trends are preliminary though, and more analysis is necessary to determine if these trends are statistically significant.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542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Cameron Peak, we saw similar variation in burn severity across the 7 classes of treatment types compared to Calwood</a:t>
            </a:r>
          </a:p>
          <a:p>
            <a:endParaRPr lang="en-US" dirty="0"/>
          </a:p>
          <a:p>
            <a:r>
              <a:rPr lang="en-US" dirty="0"/>
              <a:t>Overall, the general trends varied a bit more than at Calwood, where burn severity did not have a distinctive trend between fire-based treatments and thinning based treatments</a:t>
            </a:r>
          </a:p>
          <a:p>
            <a:endParaRPr lang="en-US" dirty="0"/>
          </a:p>
          <a:p>
            <a:r>
              <a:rPr lang="en-US" dirty="0"/>
              <a:t>These trends are preliminary, and more analysis is necessary to determine if these trends are statistically significant.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562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products from this project included a compiled, organized treatment database which can be used for future study of the two fires.</a:t>
            </a:r>
            <a:r>
              <a:rPr lang="en-US" baseline="0" dirty="0"/>
              <a:t> </a:t>
            </a:r>
            <a:r>
              <a:rPr lang="en-US" dirty="0"/>
              <a:t>This was a very time intensive and challenging task, as many of the treatments overlapped and created many unique features. We also produced visual comparisons of comparisons between burn severity and treatment type. </a:t>
            </a:r>
          </a:p>
          <a:p>
            <a:r>
              <a:rPr lang="en-US" dirty="0"/>
              <a:t>Our random forest results are preliminary and will require further investigation with more complex analysis. Overall, we found that mapping burn severity late in the season is really challenging, since snow makes finding good satellite images hard. We also found that topographic variables were important predictors for mapping burn severity, which aligns with the findings of previous studies.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6043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wrapped up the project, we had several discussions about what’s next with this work. We found that field validation is critically important and will be needed to further assess the accuracy of burn severity maps made in this project. Additionally, as new imagery becomes available, mapping burn severity will have less challenges especially with snow cover which we ran into in our manual image selections. Because of early snow that helped extinguish the East Troublesome fire, we were unable to find post-fire imagery that allowed us to create a NBR calculation and create a map of burn severity.</a:t>
            </a:r>
            <a:r>
              <a:rPr lang="en-US" baseline="0" dirty="0"/>
              <a:t> </a:t>
            </a:r>
            <a:r>
              <a:rPr lang="en-US" dirty="0"/>
              <a:t>However, with spring and summer just around the corner, clear images with minimal or no snow will be able to be gathered and our methods can replicated for the East Troublesome fire. Finally, there is a lot to explore with this project and there are many other relationships to assess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credits: DEVELOP Team Generated in Google Earth Engine</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833779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We would like to thank all our advisors and partners who made this project possible through their guidance and support with providing data, advice, and edits. </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40850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Climate change is contributing to reduced snow and precipitation along the Colorado front range, and warming temperatures are also resulting in earlier spring snowmelt. The lack of precipitation paired with increasing temperatures early in the year is leading to fuels drying out earlier. Drier fuels paired with longer fire seasons are resulting in increased fire activity and intensity compared to historical trends. </a:t>
            </a:r>
          </a:p>
          <a:p>
            <a:endParaRPr lang="en-US" dirty="0">
              <a:cs typeface="Calibri"/>
            </a:endParaRPr>
          </a:p>
          <a:p>
            <a:endParaRPr lang="en-US" dirty="0">
              <a:cs typeface="Calibri"/>
            </a:endParaRPr>
          </a:p>
          <a:p>
            <a:r>
              <a:rPr lang="en-US" dirty="0">
                <a:cs typeface="Calibri"/>
              </a:rPr>
              <a:t>Microsoft PowerPoint </a:t>
            </a:r>
            <a:r>
              <a:rPr kumimoji="0" lang="en-US" sz="1200" b="0" i="0" u="none" strike="noStrike" kern="1200" cap="none" spc="0" normalizeH="0" baseline="0" noProof="0" dirty="0">
                <a:ln>
                  <a:noFill/>
                </a:ln>
                <a:solidFill>
                  <a:prstClr val="black"/>
                </a:solidFill>
                <a:effectLst/>
                <a:uLnTx/>
                <a:uFillTx/>
                <a:latin typeface="+mn-lt"/>
                <a:ea typeface="+mn-ea"/>
                <a:cs typeface="+mn-cs"/>
              </a:rPr>
              <a:t>ClipArt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82046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Jorune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East Troublesome and Cameron Peak fires were the largest fires ever recorded in Colorado history. Additionally, all three fires occurred late in the season, burning over 400,000 acres which has drawn serious attention. These fires have raised questions about the effectiveness of forest management over the last several decades for reducing wildfire risk. </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Collective public concerns stem from the risks to ecosystem services, increased erosion, threats to the Wildland-Urban Interface, habitat loss (especially of species like the greenback cutthroat trout and Preble’s Mouse)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 are also many more concerns such as financial costs of fighting the fires and restoring them post-fire and local air quality that impact vulnerable community health.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Figure Credit: J. Ingold, 2020</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61988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Jorune</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Forest management comes in many shapes and sizes when it comes to reducing and rearranging forest fuels. These practices are designed to reduce burn severity and mitigate the associated risks of wildfire. The most common types of fuel treatments across the landscape are thinning, surface fuels treatment, pile burning, and clear-cut operations.</a:t>
            </a:r>
            <a:r>
              <a:rPr lang="en-US" dirty="0"/>
              <a:t> The Rx in the graph describes “Prescribed Fires”. These treatments seek to remove fuel that allows wildfire to continue burning and spreading. By reducing fuel, burn severity and fire spread can be reduced. </a:t>
            </a:r>
          </a:p>
          <a:p>
            <a:pPr fontAlgn="base"/>
            <a:endParaRPr lang="en-US" sz="1200" b="0" i="0" kern="1200" dirty="0">
              <a:solidFill>
                <a:schemeClr val="tx1"/>
              </a:solidFill>
              <a:effectLst/>
              <a:latin typeface="+mn-lt"/>
              <a:cs typeface="Calibri" panose="020F0502020204030204"/>
            </a:endParaRPr>
          </a:p>
          <a:p>
            <a:pPr>
              <a:defRPr/>
            </a:pPr>
            <a:r>
              <a:rPr lang="en-US" sz="1200" b="0" i="0" u="none" strike="noStrike" kern="1200" dirty="0">
                <a:solidFill>
                  <a:schemeClr val="tx1"/>
                </a:solidFill>
                <a:effectLst/>
                <a:latin typeface="+mn-lt"/>
                <a:ea typeface="+mn-ea"/>
                <a:cs typeface="+mn-cs"/>
              </a:rPr>
              <a:t>Image Credit: Daniel Beveridge</a:t>
            </a:r>
            <a:r>
              <a:rPr lang="en-US" sz="1200" b="0" i="0" kern="1200" dirty="0">
                <a:solidFill>
                  <a:schemeClr val="tx1"/>
                </a:solidFill>
                <a:effectLst/>
                <a:latin typeface="+mn-lt"/>
                <a:ea typeface="+mn-ea"/>
                <a:cs typeface="+mn-cs"/>
              </a:rPr>
              <a:t>, "Provided by partners with permission to distribute"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87972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project partners consist of the Coalition for the Poudre River Watershed, TNC – Colorado, the Ben Delatour Boy Scout Ranch, Colorado State Forest Service, Colorado Forest Restoration Institute, and Colorado State University. We were advised by Brian Woodward and Tony Vorster at the Natural Resource Ecology Laboratory at Colorado State University. </a:t>
            </a:r>
          </a:p>
          <a:p>
            <a:endParaRPr lang="en-US" dirty="0">
              <a:cs typeface="Calibri"/>
            </a:endParaRPr>
          </a:p>
          <a:p>
            <a:endParaRPr lang="en-US" dirty="0">
              <a:cs typeface="Calibri"/>
            </a:endParaRPr>
          </a:p>
          <a:p>
            <a:r>
              <a:rPr lang="en-US" dirty="0">
                <a:cs typeface="Calibri"/>
              </a:rPr>
              <a:t>Image Credit: Swayze, N. (2020). DEVELOP Team</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48756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I am going to briefly review our objectives for this project: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First, we want to create maps of burn severity for the Cameron Peak and Calwood fires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Second, we want to model relationships between burn severity and forest treatments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(((CLICK)))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Third, we create a story map to communicate our results to project partners and community stakeholders.</a:t>
            </a:r>
            <a:endParaRPr lang="en-US" sz="1200" b="0" i="0" kern="1200" dirty="0">
              <a:solidFill>
                <a:schemeClr val="tx1"/>
              </a:solidFill>
              <a:effectLst/>
              <a:latin typeface="+mn-lt"/>
              <a:ea typeface="+mn-ea"/>
              <a:cs typeface="+mn-cs"/>
            </a:endParaRPr>
          </a:p>
        </p:txBody>
      </p:sp>
      <p:sp>
        <p:nvSpPr>
          <p:cNvPr id="66" name="Google Shape;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62585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Neal</a:t>
            </a:r>
          </a:p>
          <a:p>
            <a:endParaRPr lang="en-US" dirty="0">
              <a:cs typeface="Calibri"/>
            </a:endParaRPr>
          </a:p>
          <a:p>
            <a:r>
              <a:rPr lang="en-US" dirty="0">
                <a:cs typeface="Calibri"/>
              </a:rPr>
              <a:t>Our study is focused on three Colorado fires that burned in 2020: the Cameron Peak, East Troublesome, and Calwood fires. </a:t>
            </a:r>
          </a:p>
          <a:p>
            <a:endParaRPr lang="en-US" dirty="0">
              <a:cs typeface="Calibri"/>
            </a:endParaRPr>
          </a:p>
          <a:p>
            <a:r>
              <a:rPr lang="en-US" dirty="0">
                <a:cs typeface="Calibri"/>
              </a:rPr>
              <a:t>The Cameron Peak fire was the longest burning fire, burning from August to December of 2020 (112 days!), and it was the largest fire in Colorado history burning over 200,000 thousand acres. </a:t>
            </a:r>
          </a:p>
          <a:p>
            <a:endParaRPr lang="en-US" dirty="0">
              <a:cs typeface="Calibri"/>
            </a:endParaRPr>
          </a:p>
          <a:p>
            <a:r>
              <a:rPr lang="en-US" dirty="0">
                <a:cs typeface="Calibri"/>
              </a:rPr>
              <a:t>Calwood was a smaller fire that burned just over 10,000 acres and was in close proximity to the towns of Longmont and Boulder, gaining lots of interest from the local community.</a:t>
            </a:r>
          </a:p>
          <a:p>
            <a:endParaRPr lang="en-US" dirty="0">
              <a:cs typeface="Calibri"/>
            </a:endParaRPr>
          </a:p>
          <a:p>
            <a:r>
              <a:rPr lang="en-US" dirty="0">
                <a:cs typeface="Calibri"/>
              </a:rPr>
              <a:t>These fires occurred late in the typical fire season, and they were largely driven by high winds and fuel loading, with some really windy days that reached up to 70mph. There were also multiple snow events that occurred during these fires, so there are multiple factors that played into how they spread and how large these fires got.</a:t>
            </a:r>
          </a:p>
          <a:p>
            <a:endParaRPr lang="en-US" dirty="0">
              <a:cs typeface="Calibri"/>
            </a:endParaRPr>
          </a:p>
          <a:p>
            <a:r>
              <a:rPr lang="en-US" dirty="0">
                <a:cs typeface="Calibri"/>
              </a:rPr>
              <a:t>On the right, our study area map displays a difference normalized burn ratio index applied to Sentinel-2 MSI imagery for the two fires.</a:t>
            </a:r>
          </a:p>
          <a:p>
            <a:endParaRPr lang="en-US" dirty="0"/>
          </a:p>
          <a:p>
            <a:r>
              <a:rPr lang="en-US" dirty="0"/>
              <a:t>-----------------------------------------------------------</a:t>
            </a:r>
          </a:p>
          <a:p>
            <a:r>
              <a:rPr lang="en-US" dirty="0"/>
              <a:t>Credits</a:t>
            </a:r>
          </a:p>
          <a:p>
            <a:endParaRPr lang="en-US" dirty="0"/>
          </a:p>
          <a:p>
            <a:r>
              <a:rPr lang="en-US" dirty="0"/>
              <a:t>Map basemap - Esri</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63490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Chris</a:t>
            </a:r>
          </a:p>
          <a:p>
            <a:endParaRPr lang="en-US" dirty="0"/>
          </a:p>
          <a:p>
            <a:r>
              <a:rPr lang="en-US" dirty="0">
                <a:cs typeface="Calibri"/>
              </a:rPr>
              <a:t>For our Data Collection we used the imagery from 3 satellites. Landsat and Sentinel provided imagery to map burn severity. SRTM provided elevation data to calculate a range of topographic variables, such as slope and aspect. All the imagery was accessed and processed in Google Earth Engine.</a:t>
            </a:r>
          </a:p>
          <a:p>
            <a:endParaRPr lang="en-US" dirty="0">
              <a:cs typeface="Calibri"/>
            </a:endParaRPr>
          </a:p>
          <a:p>
            <a:pPr algn="l"/>
            <a:r>
              <a:rPr lang="en-US" sz="1200" dirty="0">
                <a:solidFill>
                  <a:srgbClr val="020202"/>
                </a:solidFill>
                <a:latin typeface="Roboto"/>
              </a:rPr>
              <a:t>Images:</a:t>
            </a:r>
          </a:p>
          <a:p>
            <a:pPr algn="l"/>
            <a:r>
              <a:rPr lang="en-US" sz="1200" dirty="0">
                <a:solidFill>
                  <a:srgbClr val="020202"/>
                </a:solidFill>
                <a:latin typeface="Roboto"/>
              </a:rPr>
              <a:t>Sentinel-2 MSI: ESA</a:t>
            </a:r>
          </a:p>
          <a:p>
            <a:pPr algn="l"/>
            <a:r>
              <a:rPr lang="en-US" sz="1200" dirty="0">
                <a:solidFill>
                  <a:srgbClr val="020202"/>
                </a:solidFill>
                <a:latin typeface="Roboto"/>
              </a:rPr>
              <a:t>Landsat-8 OLI: NASA</a:t>
            </a:r>
          </a:p>
          <a:p>
            <a:pPr algn="l"/>
            <a:r>
              <a:rPr lang="en-US" sz="1200" dirty="0">
                <a:solidFill>
                  <a:srgbClr val="020202"/>
                </a:solidFill>
                <a:latin typeface="Roboto"/>
              </a:rPr>
              <a:t>SRTM: NASA</a:t>
            </a:r>
            <a:endParaRPr lang="en-US" sz="1200" dirty="0"/>
          </a:p>
          <a:p>
            <a:pPr algn="l"/>
            <a:endParaRPr lang="en-US" dirty="0">
              <a:cs typeface="Calibri"/>
            </a:endParaRPr>
          </a:p>
          <a:p>
            <a:r>
              <a:rPr lang="en-US" dirty="0">
                <a:cs typeface="Calibri"/>
              </a:rPr>
              <a:t>Images were retrieved from DEVELOPedia.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606046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r="50598"/>
          <a:stretch/>
        </p:blipFill>
        <p:spPr>
          <a:xfrm>
            <a:off x="-507" y="-1574"/>
            <a:ext cx="5590026"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8.tiff"/><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5650" y="5731780"/>
            <a:ext cx="2408032" cy="338554"/>
          </a:xfrm>
          <a:prstGeom prst="rect">
            <a:avLst/>
          </a:prstGeom>
        </p:spPr>
        <p:txBody>
          <a:bodyPr wrap="none" lIns="91440" tIns="45720" rIns="91440" bIns="45720" anchor="t">
            <a:spAutoFit/>
          </a:bodyPr>
          <a:lstStyle/>
          <a:p>
            <a:r>
              <a:rPr lang="en-US" sz="1600" dirty="0">
                <a:solidFill>
                  <a:srgbClr val="B73B52"/>
                </a:solidFill>
                <a:latin typeface="Century Gothic"/>
                <a:cs typeface="Calibri"/>
              </a:rPr>
              <a:t>Colorado – Fort Collins</a:t>
            </a:r>
            <a:endParaRPr lang="en-US" sz="1600" dirty="0">
              <a:solidFill>
                <a:srgbClr val="B73B52"/>
              </a:solidFill>
              <a:latin typeface="Century Gothic"/>
            </a:endParaRPr>
          </a:p>
        </p:txBody>
      </p:sp>
      <p:sp>
        <p:nvSpPr>
          <p:cNvPr id="3" name="Title 1"/>
          <p:cNvSpPr txBox="1">
            <a:spLocks/>
          </p:cNvSpPr>
          <p:nvPr/>
        </p:nvSpPr>
        <p:spPr>
          <a:xfrm>
            <a:off x="6102086" y="1837942"/>
            <a:ext cx="5230932"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B73B52"/>
                </a:solidFill>
                <a:latin typeface="Century Gothic"/>
              </a:rPr>
              <a:t>Colorado Front Range</a:t>
            </a:r>
            <a:endParaRPr lang="en-US" sz="3700" spc="0" baseline="0" dirty="0">
              <a:solidFill>
                <a:srgbClr val="B73B52"/>
              </a:solidFill>
            </a:endParaRP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099706" y="3083896"/>
            <a:ext cx="505320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Understanding the Impact of Forest Management on the Cameron Peak and Calwood Fires </a:t>
            </a:r>
            <a:endParaRPr lang="en-US" sz="1800" dirty="0">
              <a:solidFill>
                <a:schemeClr val="tx1">
                  <a:lumMod val="75000"/>
                  <a:lumOff val="25000"/>
                </a:schemeClr>
              </a:solidFill>
            </a:endParaRPr>
          </a:p>
          <a:p>
            <a:pPr algn="l"/>
            <a:endParaRPr lang="en-US" sz="1800" dirty="0">
              <a:solidFill>
                <a:schemeClr val="tx1">
                  <a:lumMod val="75000"/>
                  <a:lumOff val="25000"/>
                </a:schemeClr>
              </a:solidFill>
            </a:endParaRPr>
          </a:p>
        </p:txBody>
      </p:sp>
      <p:sp>
        <p:nvSpPr>
          <p:cNvPr id="5" name="TextBox 4"/>
          <p:cNvSpPr txBox="1"/>
          <p:nvPr/>
        </p:nvSpPr>
        <p:spPr>
          <a:xfrm>
            <a:off x="6031876" y="4638594"/>
            <a:ext cx="5121034"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Neal Swayze, Christopher Choi, Garrett Knowlton, &amp; Jorune Klisauskaite</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25411" y="153634"/>
            <a:ext cx="10308760" cy="65184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73B52"/>
              </a:buClr>
              <a:buSzPts val="4000"/>
              <a:buFont typeface="Century Gothic"/>
              <a:buNone/>
            </a:pPr>
            <a:r>
              <a:rPr lang="en-US" sz="4000" b="1" dirty="0">
                <a:solidFill>
                  <a:srgbClr val="B73B52"/>
                </a:solidFill>
                <a:latin typeface="Century Gothic"/>
                <a:ea typeface="Century Gothic"/>
                <a:cs typeface="Century Gothic"/>
                <a:sym typeface="Century Gothic"/>
              </a:rPr>
              <a:t>Methodology: Overview</a:t>
            </a:r>
            <a:endParaRPr dirty="0"/>
          </a:p>
        </p:txBody>
      </p:sp>
      <p:sp>
        <p:nvSpPr>
          <p:cNvPr id="101" name="Google Shape;101;p3"/>
          <p:cNvSpPr/>
          <p:nvPr/>
        </p:nvSpPr>
        <p:spPr>
          <a:xfrm>
            <a:off x="495307" y="1806825"/>
            <a:ext cx="1817913" cy="566059"/>
          </a:xfrm>
          <a:prstGeom prst="rect">
            <a:avLst/>
          </a:prstGeom>
          <a:solidFill>
            <a:srgbClr val="BA1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bg1"/>
                </a:solidFill>
                <a:latin typeface="Century Gothic" panose="020B0502020202020204" pitchFamily="34" charset="0"/>
                <a:ea typeface="Century Gothic"/>
                <a:cs typeface="Century Gothic"/>
                <a:sym typeface="Century Gothic"/>
              </a:rPr>
              <a:t>Satellite Image Selection</a:t>
            </a:r>
            <a:endParaRPr lang="en-US" sz="1600" b="1" dirty="0">
              <a:solidFill>
                <a:schemeClr val="bg1"/>
              </a:solidFill>
              <a:latin typeface="Century Gothic" panose="020B0502020202020204" pitchFamily="34" charset="0"/>
              <a:ea typeface="Century Gothic"/>
              <a:cs typeface="Century Gothic"/>
            </a:endParaRPr>
          </a:p>
        </p:txBody>
      </p:sp>
      <p:sp>
        <p:nvSpPr>
          <p:cNvPr id="103" name="Google Shape;103;p3"/>
          <p:cNvSpPr/>
          <p:nvPr/>
        </p:nvSpPr>
        <p:spPr>
          <a:xfrm>
            <a:off x="2742988" y="1197161"/>
            <a:ext cx="2256846" cy="1809346"/>
          </a:xfrm>
          <a:prstGeom prst="roundRect">
            <a:avLst>
              <a:gd name="adj" fmla="val 16667"/>
            </a:avLst>
          </a:prstGeom>
          <a:solidFill>
            <a:srgbClr val="7F7F7F">
              <a:alpha val="69803"/>
            </a:srgbClr>
          </a:solidFill>
          <a:ln>
            <a:noFill/>
          </a:ln>
        </p:spPr>
        <p:txBody>
          <a:bodyPr spcFirstLastPara="1" wrap="square" lIns="91425" tIns="45700" rIns="91425" bIns="45700" anchor="ctr" anchorCtr="0">
            <a:noAutofit/>
          </a:bodyPr>
          <a:lstStyle/>
          <a:p>
            <a:pPr marL="0" marR="0" lvl="0" indent="0" algn="ctr" rtl="0">
              <a:spcBef>
                <a:spcPts val="600"/>
              </a:spcBef>
              <a:spcAft>
                <a:spcPts val="0"/>
              </a:spcAft>
              <a:buNone/>
            </a:pPr>
            <a:r>
              <a:rPr lang="en-US" sz="1600" b="1" dirty="0">
                <a:latin typeface="Century Gothic" panose="020B0502020202020204" pitchFamily="34" charset="0"/>
                <a:ea typeface="Century Gothic"/>
                <a:cs typeface="Century Gothic"/>
                <a:sym typeface="Century Gothic"/>
              </a:rPr>
              <a:t>Map Burn Severity </a:t>
            </a:r>
            <a:endParaRPr lang="en-US" sz="1600" b="1" dirty="0" smtClean="0">
              <a:latin typeface="Century Gothic" panose="020B0502020202020204" pitchFamily="34" charset="0"/>
              <a:ea typeface="Century Gothic"/>
              <a:cs typeface="Century Gothic"/>
              <a:sym typeface="Century Gothic"/>
            </a:endParaRPr>
          </a:p>
          <a:p>
            <a:pPr marL="0" marR="0" lvl="0" indent="0" algn="ctr" rtl="0">
              <a:spcBef>
                <a:spcPts val="600"/>
              </a:spcBef>
              <a:spcAft>
                <a:spcPts val="0"/>
              </a:spcAft>
              <a:buNone/>
            </a:pPr>
            <a:r>
              <a:rPr lang="en-US" sz="1300" dirty="0" smtClean="0">
                <a:latin typeface="Century Gothic" panose="020B0502020202020204" pitchFamily="34" charset="0"/>
                <a:ea typeface="Century Gothic"/>
                <a:cs typeface="Century Gothic"/>
                <a:sym typeface="Century Gothic"/>
              </a:rPr>
              <a:t>(Difference Normalized Burn Ratio [</a:t>
            </a:r>
            <a:r>
              <a:rPr lang="en-US" sz="1300" b="1" i="1" dirty="0" smtClean="0">
                <a:latin typeface="Century Gothic" panose="020B0502020202020204" pitchFamily="34" charset="0"/>
                <a:ea typeface="Century Gothic"/>
                <a:cs typeface="Century Gothic"/>
                <a:sym typeface="Century Gothic"/>
              </a:rPr>
              <a:t>dNBR</a:t>
            </a:r>
            <a:r>
              <a:rPr lang="en-US" sz="1300" dirty="0" smtClean="0">
                <a:latin typeface="Century Gothic" panose="020B0502020202020204" pitchFamily="34" charset="0"/>
                <a:ea typeface="Century Gothic"/>
                <a:cs typeface="Century Gothic"/>
                <a:sym typeface="Century Gothic"/>
              </a:rPr>
              <a:t>], Relative Difference Normalized Burn Ratio [</a:t>
            </a:r>
            <a:r>
              <a:rPr lang="en-US" sz="1300" b="1" i="1" dirty="0" smtClean="0">
                <a:latin typeface="Century Gothic" panose="020B0502020202020204" pitchFamily="34" charset="0"/>
                <a:ea typeface="Century Gothic"/>
                <a:cs typeface="Century Gothic"/>
                <a:sym typeface="Century Gothic"/>
              </a:rPr>
              <a:t>RdNBR</a:t>
            </a:r>
            <a:r>
              <a:rPr lang="en-US" sz="1300" dirty="0" smtClean="0">
                <a:latin typeface="Century Gothic" panose="020B0502020202020204" pitchFamily="34" charset="0"/>
                <a:ea typeface="Century Gothic"/>
                <a:cs typeface="Century Gothic"/>
                <a:sym typeface="Century Gothic"/>
              </a:rPr>
              <a:t>], Relativized Burn Ratio [</a:t>
            </a:r>
            <a:r>
              <a:rPr lang="en-US" sz="1300" b="1" i="1" dirty="0" smtClean="0">
                <a:latin typeface="Century Gothic" panose="020B0502020202020204" pitchFamily="34" charset="0"/>
                <a:ea typeface="Century Gothic"/>
                <a:cs typeface="Century Gothic"/>
                <a:sym typeface="Century Gothic"/>
              </a:rPr>
              <a:t>RBR</a:t>
            </a:r>
            <a:r>
              <a:rPr lang="en-US" sz="1300" dirty="0" smtClean="0">
                <a:latin typeface="Century Gothic" panose="020B0502020202020204" pitchFamily="34" charset="0"/>
                <a:ea typeface="Century Gothic"/>
                <a:cs typeface="Century Gothic"/>
                <a:sym typeface="Century Gothic"/>
              </a:rPr>
              <a:t>])</a:t>
            </a:r>
            <a:endParaRPr sz="1300" dirty="0">
              <a:latin typeface="Century Gothic" panose="020B0502020202020204" pitchFamily="34" charset="0"/>
            </a:endParaRPr>
          </a:p>
        </p:txBody>
      </p:sp>
      <p:sp>
        <p:nvSpPr>
          <p:cNvPr id="104" name="Google Shape;104;p3"/>
          <p:cNvSpPr/>
          <p:nvPr/>
        </p:nvSpPr>
        <p:spPr>
          <a:xfrm>
            <a:off x="495306" y="5248128"/>
            <a:ext cx="1817914" cy="84822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entury Gothic" panose="020B0502020202020204" pitchFamily="34" charset="0"/>
                <a:ea typeface="Century Gothic"/>
                <a:cs typeface="Century Gothic"/>
                <a:sym typeface="Century Gothic"/>
              </a:rPr>
              <a:t>Predictor Variables</a:t>
            </a:r>
            <a:endParaRPr b="1" dirty="0">
              <a:latin typeface="Century Gothic" panose="020B0502020202020204" pitchFamily="34" charset="0"/>
            </a:endParaRPr>
          </a:p>
        </p:txBody>
      </p:sp>
      <p:sp>
        <p:nvSpPr>
          <p:cNvPr id="106" name="Google Shape;106;p3"/>
          <p:cNvSpPr/>
          <p:nvPr/>
        </p:nvSpPr>
        <p:spPr>
          <a:xfrm>
            <a:off x="495306" y="4228906"/>
            <a:ext cx="1817914" cy="84822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entury Gothic" panose="020B0502020202020204" pitchFamily="34" charset="0"/>
                <a:ea typeface="Century Gothic"/>
                <a:cs typeface="Century Gothic"/>
                <a:sym typeface="Century Gothic"/>
              </a:rPr>
              <a:t>Treatment Data</a:t>
            </a:r>
            <a:endParaRPr b="1" dirty="0">
              <a:latin typeface="Century Gothic" panose="020B0502020202020204" pitchFamily="34" charset="0"/>
            </a:endParaRPr>
          </a:p>
        </p:txBody>
      </p:sp>
      <p:sp>
        <p:nvSpPr>
          <p:cNvPr id="107" name="Google Shape;107;p3"/>
          <p:cNvSpPr/>
          <p:nvPr/>
        </p:nvSpPr>
        <p:spPr>
          <a:xfrm>
            <a:off x="5289957" y="4312304"/>
            <a:ext cx="1612086" cy="1784050"/>
          </a:xfrm>
          <a:prstGeom prst="roundRect">
            <a:avLst>
              <a:gd name="adj" fmla="val 16667"/>
            </a:avLst>
          </a:prstGeom>
          <a:solidFill>
            <a:srgbClr val="7F7F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latin typeface="Century Gothic" panose="020B0502020202020204" pitchFamily="34" charset="0"/>
                <a:ea typeface="Century Gothic"/>
                <a:cs typeface="Century Gothic"/>
                <a:sym typeface="Century Gothic"/>
              </a:rPr>
              <a:t>Extract </a:t>
            </a:r>
            <a:r>
              <a:rPr lang="en-US" sz="1600" b="1" dirty="0">
                <a:latin typeface="Century Gothic" panose="020B0502020202020204" pitchFamily="34" charset="0"/>
                <a:ea typeface="Century Gothic"/>
                <a:cs typeface="Century Gothic"/>
                <a:sym typeface="Century Gothic"/>
              </a:rPr>
              <a:t>Predictor Variables </a:t>
            </a:r>
            <a:r>
              <a:rPr lang="en-US" sz="1600" dirty="0">
                <a:latin typeface="Century Gothic" panose="020B0502020202020204" pitchFamily="34" charset="0"/>
                <a:ea typeface="Century Gothic"/>
                <a:cs typeface="Century Gothic"/>
                <a:sym typeface="Century Gothic"/>
              </a:rPr>
              <a:t>from </a:t>
            </a:r>
            <a:r>
              <a:rPr lang="en-US" sz="1600" b="1" dirty="0">
                <a:latin typeface="Century Gothic" panose="020B0502020202020204" pitchFamily="34" charset="0"/>
                <a:ea typeface="Century Gothic"/>
                <a:cs typeface="Century Gothic"/>
                <a:sym typeface="Century Gothic"/>
              </a:rPr>
              <a:t>treatment areas</a:t>
            </a:r>
            <a:endParaRPr dirty="0">
              <a:latin typeface="Century Gothic" panose="020B0502020202020204" pitchFamily="34" charset="0"/>
            </a:endParaRPr>
          </a:p>
        </p:txBody>
      </p:sp>
      <p:sp>
        <p:nvSpPr>
          <p:cNvPr id="108" name="Google Shape;108;p3"/>
          <p:cNvSpPr/>
          <p:nvPr/>
        </p:nvSpPr>
        <p:spPr>
          <a:xfrm>
            <a:off x="9829914" y="2623886"/>
            <a:ext cx="2162516" cy="1884856"/>
          </a:xfrm>
          <a:prstGeom prst="roundRect">
            <a:avLst>
              <a:gd name="adj" fmla="val 16667"/>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entury Gothic" panose="020B0502020202020204" pitchFamily="34" charset="0"/>
                <a:ea typeface="Century Gothic"/>
                <a:cs typeface="Century Gothic"/>
                <a:sym typeface="Century Gothic"/>
              </a:rPr>
              <a:t>Model</a:t>
            </a:r>
            <a:r>
              <a:rPr lang="en-US" sz="1600" dirty="0">
                <a:solidFill>
                  <a:schemeClr val="lt1"/>
                </a:solidFill>
                <a:latin typeface="Century Gothic" panose="020B0502020202020204" pitchFamily="34" charset="0"/>
                <a:ea typeface="Century Gothic"/>
                <a:cs typeface="Century Gothic"/>
                <a:sym typeface="Century Gothic"/>
              </a:rPr>
              <a:t> relationships using </a:t>
            </a:r>
            <a:r>
              <a:rPr lang="en-US" sz="1600" b="1" dirty="0">
                <a:solidFill>
                  <a:schemeClr val="lt1"/>
                </a:solidFill>
                <a:latin typeface="Century Gothic" panose="020B0502020202020204" pitchFamily="34" charset="0"/>
                <a:ea typeface="Century Gothic"/>
                <a:cs typeface="Century Gothic"/>
                <a:sym typeface="Century Gothic"/>
              </a:rPr>
              <a:t>RandomForest </a:t>
            </a:r>
            <a:r>
              <a:rPr lang="en-US" sz="1600" dirty="0">
                <a:solidFill>
                  <a:schemeClr val="lt1"/>
                </a:solidFill>
                <a:latin typeface="Century Gothic" panose="020B0502020202020204" pitchFamily="34" charset="0"/>
                <a:ea typeface="Century Gothic"/>
                <a:cs typeface="Century Gothic"/>
                <a:sym typeface="Century Gothic"/>
              </a:rPr>
              <a:t>algorithm</a:t>
            </a:r>
            <a:endParaRPr dirty="0">
              <a:latin typeface="Century Gothic" panose="020B0502020202020204" pitchFamily="34" charset="0"/>
            </a:endParaRPr>
          </a:p>
        </p:txBody>
      </p:sp>
      <p:sp>
        <p:nvSpPr>
          <p:cNvPr id="117" name="Google Shape;117;p3"/>
          <p:cNvSpPr/>
          <p:nvPr/>
        </p:nvSpPr>
        <p:spPr>
          <a:xfrm>
            <a:off x="7437347" y="2620472"/>
            <a:ext cx="2102444" cy="1888270"/>
          </a:xfrm>
          <a:prstGeom prst="roundRect">
            <a:avLst>
              <a:gd name="adj" fmla="val 16667"/>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entury Gothic" panose="020B0502020202020204" pitchFamily="34" charset="0"/>
                <a:ea typeface="Century Gothic"/>
                <a:cs typeface="Century Gothic"/>
                <a:sym typeface="Century Gothic"/>
              </a:rPr>
              <a:t>Explore relationships</a:t>
            </a:r>
            <a:r>
              <a:rPr lang="en-US" sz="1600" dirty="0">
                <a:solidFill>
                  <a:schemeClr val="lt1"/>
                </a:solidFill>
                <a:latin typeface="Century Gothic" panose="020B0502020202020204" pitchFamily="34" charset="0"/>
                <a:ea typeface="Century Gothic"/>
                <a:cs typeface="Century Gothic"/>
                <a:sym typeface="Century Gothic"/>
              </a:rPr>
              <a:t> between </a:t>
            </a:r>
            <a:r>
              <a:rPr lang="en-US" sz="1600" b="1" dirty="0">
                <a:solidFill>
                  <a:schemeClr val="lt1"/>
                </a:solidFill>
                <a:latin typeface="Century Gothic" panose="020B0502020202020204" pitchFamily="34" charset="0"/>
                <a:ea typeface="Century Gothic"/>
                <a:cs typeface="Century Gothic"/>
                <a:sym typeface="Century Gothic"/>
              </a:rPr>
              <a:t>treatment type </a:t>
            </a:r>
            <a:r>
              <a:rPr lang="en-US" sz="1600" dirty="0">
                <a:solidFill>
                  <a:schemeClr val="lt1"/>
                </a:solidFill>
                <a:latin typeface="Century Gothic" panose="020B0502020202020204" pitchFamily="34" charset="0"/>
                <a:ea typeface="Century Gothic"/>
                <a:cs typeface="Century Gothic"/>
                <a:sym typeface="Century Gothic"/>
              </a:rPr>
              <a:t>and </a:t>
            </a:r>
            <a:r>
              <a:rPr lang="en-US" sz="1600" b="1" dirty="0">
                <a:solidFill>
                  <a:schemeClr val="lt1"/>
                </a:solidFill>
                <a:latin typeface="Century Gothic" panose="020B0502020202020204" pitchFamily="34" charset="0"/>
                <a:ea typeface="Century Gothic"/>
                <a:cs typeface="Century Gothic"/>
                <a:sym typeface="Century Gothic"/>
              </a:rPr>
              <a:t>burn severity</a:t>
            </a:r>
            <a:endParaRPr dirty="0">
              <a:latin typeface="Century Gothic" panose="020B0502020202020204" pitchFamily="34" charset="0"/>
            </a:endParaRPr>
          </a:p>
        </p:txBody>
      </p:sp>
      <p:sp>
        <p:nvSpPr>
          <p:cNvPr id="43" name="Google Shape;102;p3">
            <a:extLst>
              <a:ext uri="{FF2B5EF4-FFF2-40B4-BE49-F238E27FC236}">
                <a16:creationId xmlns:a16="http://schemas.microsoft.com/office/drawing/2014/main" id="{A8FE9C33-19E5-435A-AC6E-E971F54657DE}"/>
              </a:ext>
            </a:extLst>
          </p:cNvPr>
          <p:cNvSpPr/>
          <p:nvPr/>
        </p:nvSpPr>
        <p:spPr>
          <a:xfrm>
            <a:off x="495306" y="3006507"/>
            <a:ext cx="1817914" cy="566059"/>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bg1"/>
                </a:solidFill>
                <a:latin typeface="Century Gothic" panose="020B0502020202020204" pitchFamily="34" charset="0"/>
              </a:rPr>
              <a:t>Field Data</a:t>
            </a:r>
            <a:endParaRPr sz="1600" b="1" dirty="0">
              <a:solidFill>
                <a:schemeClr val="bg1"/>
              </a:solidFill>
              <a:latin typeface="Century Gothic" panose="020B0502020202020204" pitchFamily="34" charset="0"/>
            </a:endParaRPr>
          </a:p>
        </p:txBody>
      </p:sp>
      <p:cxnSp>
        <p:nvCxnSpPr>
          <p:cNvPr id="44" name="Google Shape;110;p3">
            <a:extLst>
              <a:ext uri="{FF2B5EF4-FFF2-40B4-BE49-F238E27FC236}">
                <a16:creationId xmlns:a16="http://schemas.microsoft.com/office/drawing/2014/main" id="{53C49FCB-628C-4DE4-9024-7621559346D8}"/>
              </a:ext>
            </a:extLst>
          </p:cNvPr>
          <p:cNvCxnSpPr>
            <a:cxnSpLocks/>
            <a:stCxn id="43" idx="3"/>
            <a:endCxn id="47" idx="2"/>
          </p:cNvCxnSpPr>
          <p:nvPr/>
        </p:nvCxnSpPr>
        <p:spPr>
          <a:xfrm flipV="1">
            <a:off x="2313220" y="2760128"/>
            <a:ext cx="3782780" cy="529409"/>
          </a:xfrm>
          <a:prstGeom prst="bentConnector2">
            <a:avLst/>
          </a:prstGeom>
          <a:noFill/>
          <a:ln w="9525" cap="flat" cmpd="sng">
            <a:solidFill>
              <a:schemeClr val="dk1"/>
            </a:solidFill>
            <a:prstDash val="solid"/>
            <a:miter lim="800000"/>
            <a:headEnd type="none" w="sm" len="sm"/>
            <a:tailEnd type="triangle" w="med" len="med"/>
          </a:ln>
        </p:spPr>
      </p:cxnSp>
      <p:sp>
        <p:nvSpPr>
          <p:cNvPr id="47" name="Google Shape;103;p3">
            <a:extLst>
              <a:ext uri="{FF2B5EF4-FFF2-40B4-BE49-F238E27FC236}">
                <a16:creationId xmlns:a16="http://schemas.microsoft.com/office/drawing/2014/main" id="{88B48A18-35A8-40B7-A48B-7E7C85A60406}"/>
              </a:ext>
            </a:extLst>
          </p:cNvPr>
          <p:cNvSpPr/>
          <p:nvPr/>
        </p:nvSpPr>
        <p:spPr>
          <a:xfrm>
            <a:off x="5289957" y="1444301"/>
            <a:ext cx="1612085" cy="1315827"/>
          </a:xfrm>
          <a:prstGeom prst="roundRect">
            <a:avLst>
              <a:gd name="adj" fmla="val 16667"/>
            </a:avLst>
          </a:prstGeom>
          <a:solidFill>
            <a:srgbClr val="7F7F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latin typeface="Century Gothic" panose="020B0502020202020204" pitchFamily="34" charset="0"/>
              </a:rPr>
              <a:t>Compare</a:t>
            </a:r>
            <a:r>
              <a:rPr lang="en-US" sz="1600" b="1" dirty="0">
                <a:latin typeface="Century Gothic" panose="020B0502020202020204" pitchFamily="34" charset="0"/>
              </a:rPr>
              <a:t> Burn Severity Maps </a:t>
            </a:r>
            <a:r>
              <a:rPr lang="en-US" sz="1600" dirty="0">
                <a:latin typeface="Century Gothic" panose="020B0502020202020204" pitchFamily="34" charset="0"/>
              </a:rPr>
              <a:t>to Field Data</a:t>
            </a:r>
            <a:endParaRPr sz="1600" b="1" dirty="0">
              <a:latin typeface="Century Gothic" panose="020B0502020202020204" pitchFamily="34" charset="0"/>
            </a:endParaRPr>
          </a:p>
        </p:txBody>
      </p:sp>
      <p:cxnSp>
        <p:nvCxnSpPr>
          <p:cNvPr id="72" name="Google Shape;123;p3">
            <a:extLst>
              <a:ext uri="{FF2B5EF4-FFF2-40B4-BE49-F238E27FC236}">
                <a16:creationId xmlns:a16="http://schemas.microsoft.com/office/drawing/2014/main" id="{6CB98E0A-E2FC-47EA-B0A5-0D5CDC000830}"/>
              </a:ext>
            </a:extLst>
          </p:cNvPr>
          <p:cNvCxnSpPr>
            <a:cxnSpLocks/>
            <a:stCxn id="103" idx="3"/>
            <a:endCxn id="47" idx="1"/>
          </p:cNvCxnSpPr>
          <p:nvPr/>
        </p:nvCxnSpPr>
        <p:spPr>
          <a:xfrm>
            <a:off x="4999834" y="2101834"/>
            <a:ext cx="290123" cy="381"/>
          </a:xfrm>
          <a:prstGeom prst="straightConnector1">
            <a:avLst/>
          </a:prstGeom>
          <a:noFill/>
          <a:ln w="9525" cap="flat" cmpd="sng">
            <a:solidFill>
              <a:schemeClr val="dk1"/>
            </a:solidFill>
            <a:prstDash val="solid"/>
            <a:miter lim="800000"/>
            <a:headEnd type="none" w="sm" len="sm"/>
            <a:tailEnd type="triangle" w="med" len="med"/>
          </a:ln>
        </p:spPr>
      </p:cxnSp>
      <p:cxnSp>
        <p:nvCxnSpPr>
          <p:cNvPr id="27" name="Connector: Elbow 26">
            <a:extLst>
              <a:ext uri="{FF2B5EF4-FFF2-40B4-BE49-F238E27FC236}">
                <a16:creationId xmlns:a16="http://schemas.microsoft.com/office/drawing/2014/main" id="{172D24FA-0C99-49EA-9A56-F9844A6258E6}"/>
              </a:ext>
            </a:extLst>
          </p:cNvPr>
          <p:cNvCxnSpPr>
            <a:stCxn id="47" idx="3"/>
            <a:endCxn id="117" idx="1"/>
          </p:cNvCxnSpPr>
          <p:nvPr/>
        </p:nvCxnSpPr>
        <p:spPr>
          <a:xfrm>
            <a:off x="6902042" y="2102215"/>
            <a:ext cx="535305" cy="146239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6B2C71AE-FC47-41EA-80D7-2CA14197E602}"/>
              </a:ext>
            </a:extLst>
          </p:cNvPr>
          <p:cNvCxnSpPr>
            <a:stCxn id="107" idx="3"/>
            <a:endCxn id="117" idx="1"/>
          </p:cNvCxnSpPr>
          <p:nvPr/>
        </p:nvCxnSpPr>
        <p:spPr>
          <a:xfrm flipV="1">
            <a:off x="6902043" y="3564607"/>
            <a:ext cx="535304" cy="163972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E9E3EE49-4D39-41BB-96FA-AA95EEC80B2A}"/>
              </a:ext>
            </a:extLst>
          </p:cNvPr>
          <p:cNvCxnSpPr>
            <a:stCxn id="117" idx="3"/>
            <a:endCxn id="108" idx="1"/>
          </p:cNvCxnSpPr>
          <p:nvPr/>
        </p:nvCxnSpPr>
        <p:spPr>
          <a:xfrm>
            <a:off x="9539791" y="3564607"/>
            <a:ext cx="290123" cy="1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491999A0-CBB5-4582-AC49-7A1F6AF74143}"/>
              </a:ext>
            </a:extLst>
          </p:cNvPr>
          <p:cNvCxnSpPr>
            <a:stCxn id="101" idx="3"/>
            <a:endCxn id="103" idx="1"/>
          </p:cNvCxnSpPr>
          <p:nvPr/>
        </p:nvCxnSpPr>
        <p:spPr>
          <a:xfrm>
            <a:off x="2313220" y="2089855"/>
            <a:ext cx="429768" cy="11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Google Shape;107;p3">
            <a:extLst>
              <a:ext uri="{FF2B5EF4-FFF2-40B4-BE49-F238E27FC236}">
                <a16:creationId xmlns:a16="http://schemas.microsoft.com/office/drawing/2014/main" id="{F1DE7E10-445E-4185-94BA-72D1138929AE}"/>
              </a:ext>
            </a:extLst>
          </p:cNvPr>
          <p:cNvSpPr/>
          <p:nvPr/>
        </p:nvSpPr>
        <p:spPr>
          <a:xfrm>
            <a:off x="2742989" y="3994950"/>
            <a:ext cx="2116304" cy="1316138"/>
          </a:xfrm>
          <a:prstGeom prst="roundRect">
            <a:avLst>
              <a:gd name="adj" fmla="val 16667"/>
            </a:avLst>
          </a:prstGeom>
          <a:solidFill>
            <a:srgbClr val="7F7F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latin typeface="Century Gothic" panose="020B0502020202020204" pitchFamily="34" charset="0"/>
              </a:rPr>
              <a:t>Standardize Historical </a:t>
            </a:r>
            <a:r>
              <a:rPr lang="en-US" sz="1600" b="1" dirty="0">
                <a:latin typeface="Century Gothic" panose="020B0502020202020204" pitchFamily="34" charset="0"/>
              </a:rPr>
              <a:t>Treatment Data</a:t>
            </a:r>
            <a:endParaRPr sz="1600" b="1" dirty="0">
              <a:latin typeface="Century Gothic" panose="020B0502020202020204" pitchFamily="34" charset="0"/>
            </a:endParaRPr>
          </a:p>
        </p:txBody>
      </p:sp>
      <p:cxnSp>
        <p:nvCxnSpPr>
          <p:cNvPr id="35" name="Straight Arrow Connector 34">
            <a:extLst>
              <a:ext uri="{FF2B5EF4-FFF2-40B4-BE49-F238E27FC236}">
                <a16:creationId xmlns:a16="http://schemas.microsoft.com/office/drawing/2014/main" id="{5DA03A19-D296-4A78-895E-01D7DFE4EBD6}"/>
              </a:ext>
            </a:extLst>
          </p:cNvPr>
          <p:cNvCxnSpPr>
            <a:cxnSpLocks/>
            <a:stCxn id="106" idx="3"/>
          </p:cNvCxnSpPr>
          <p:nvPr/>
        </p:nvCxnSpPr>
        <p:spPr>
          <a:xfrm>
            <a:off x="2313220" y="4653019"/>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ctor: Elbow 35">
            <a:extLst>
              <a:ext uri="{FF2B5EF4-FFF2-40B4-BE49-F238E27FC236}">
                <a16:creationId xmlns:a16="http://schemas.microsoft.com/office/drawing/2014/main" id="{501F1D71-F7A3-489B-8C3A-56802CBADE5F}"/>
              </a:ext>
            </a:extLst>
          </p:cNvPr>
          <p:cNvCxnSpPr>
            <a:cxnSpLocks/>
            <a:stCxn id="104" idx="3"/>
            <a:endCxn id="107" idx="1"/>
          </p:cNvCxnSpPr>
          <p:nvPr/>
        </p:nvCxnSpPr>
        <p:spPr>
          <a:xfrm flipV="1">
            <a:off x="2313220" y="5204329"/>
            <a:ext cx="2976737" cy="467912"/>
          </a:xfrm>
          <a:prstGeom prst="bentConnector3">
            <a:avLst>
              <a:gd name="adj1" fmla="val 92756"/>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or: Elbow 40">
            <a:extLst>
              <a:ext uri="{FF2B5EF4-FFF2-40B4-BE49-F238E27FC236}">
                <a16:creationId xmlns:a16="http://schemas.microsoft.com/office/drawing/2014/main" id="{1C32FE5A-9410-410D-ADF8-A486659D0FD0}"/>
              </a:ext>
            </a:extLst>
          </p:cNvPr>
          <p:cNvCxnSpPr>
            <a:cxnSpLocks/>
            <a:stCxn id="23" idx="3"/>
            <a:endCxn id="107" idx="1"/>
          </p:cNvCxnSpPr>
          <p:nvPr/>
        </p:nvCxnSpPr>
        <p:spPr>
          <a:xfrm>
            <a:off x="4859293" y="4653019"/>
            <a:ext cx="430664" cy="55131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6113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6" grpId="0" animBg="1"/>
      <p:bldP spid="107" grpId="0" animBg="1"/>
      <p:bldP spid="108" grpId="0" animBg="1"/>
      <p:bldP spid="117" grpId="0" animBg="1"/>
      <p:bldP spid="43" grpId="0" animBg="1"/>
      <p:bldP spid="4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7D4A4B4-4F03-4695-986A-CE0223EE325C}"/>
              </a:ext>
            </a:extLst>
          </p:cNvPr>
          <p:cNvSpPr txBox="1">
            <a:spLocks/>
          </p:cNvSpPr>
          <p:nvPr/>
        </p:nvSpPr>
        <p:spPr>
          <a:xfrm>
            <a:off x="508436" y="342899"/>
            <a:ext cx="11079957" cy="105177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cs typeface="Calibri Light"/>
              </a:rPr>
              <a:t>Methods: Modeling Relationships between Burn Severity and Treatment type</a:t>
            </a:r>
          </a:p>
        </p:txBody>
      </p:sp>
      <p:sp>
        <p:nvSpPr>
          <p:cNvPr id="2" name="Rectangle: Diagonal Corners Rounded 1">
            <a:extLst>
              <a:ext uri="{FF2B5EF4-FFF2-40B4-BE49-F238E27FC236}">
                <a16:creationId xmlns:a16="http://schemas.microsoft.com/office/drawing/2014/main" id="{F9EAA0A1-13D2-477E-8484-68BC8CA43736}"/>
              </a:ext>
            </a:extLst>
          </p:cNvPr>
          <p:cNvSpPr/>
          <p:nvPr/>
        </p:nvSpPr>
        <p:spPr>
          <a:xfrm>
            <a:off x="834887" y="1911627"/>
            <a:ext cx="3059597" cy="4000442"/>
          </a:xfrm>
          <a:prstGeom prst="round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endParaRPr>
          </a:p>
          <a:p>
            <a:pPr algn="ctr"/>
            <a:endParaRPr lang="en-US" dirty="0">
              <a:latin typeface="Century Gothic"/>
            </a:endParaRPr>
          </a:p>
          <a:p>
            <a:pPr algn="ctr"/>
            <a:endParaRPr lang="en-US" dirty="0">
              <a:latin typeface="Century Gothic"/>
            </a:endParaRPr>
          </a:p>
          <a:p>
            <a:pPr algn="ctr"/>
            <a:endParaRPr lang="en-US" dirty="0">
              <a:latin typeface="Century Gothic"/>
            </a:endParaRPr>
          </a:p>
          <a:p>
            <a:pPr algn="ctr"/>
            <a:endParaRPr lang="en-US" b="1" dirty="0">
              <a:latin typeface="Century Gothic"/>
            </a:endParaRPr>
          </a:p>
          <a:p>
            <a:pPr algn="ctr"/>
            <a:endParaRPr lang="en-US" b="1" u="sng" dirty="0">
              <a:latin typeface="Century Gothic"/>
            </a:endParaRPr>
          </a:p>
          <a:p>
            <a:pPr algn="ctr"/>
            <a:endParaRPr lang="en-US" b="1" u="sng" dirty="0">
              <a:latin typeface="Century Gothic"/>
            </a:endParaRPr>
          </a:p>
          <a:p>
            <a:pPr algn="ctr"/>
            <a:r>
              <a:rPr lang="en-US" b="1" u="sng" dirty="0">
                <a:latin typeface="Century Gothic"/>
              </a:rPr>
              <a:t>Map Burn Severity: </a:t>
            </a:r>
          </a:p>
          <a:p>
            <a:pPr marL="285750" indent="-285750">
              <a:buFont typeface="Arial" panose="020B0604020202020204" pitchFamily="34" charset="0"/>
              <a:buChar char="•"/>
            </a:pPr>
            <a:r>
              <a:rPr lang="en-US" b="1" dirty="0">
                <a:latin typeface="Century Gothic"/>
              </a:rPr>
              <a:t>dNBR</a:t>
            </a:r>
          </a:p>
          <a:p>
            <a:pPr marL="285750" indent="-285750">
              <a:buFont typeface="Arial" panose="020B0604020202020204" pitchFamily="34" charset="0"/>
              <a:buChar char="•"/>
            </a:pPr>
            <a:r>
              <a:rPr lang="en-US" b="1" dirty="0">
                <a:latin typeface="Century Gothic"/>
              </a:rPr>
              <a:t>RBR</a:t>
            </a:r>
          </a:p>
          <a:p>
            <a:pPr marL="285750" indent="-285750">
              <a:buFont typeface="Arial" panose="020B0604020202020204" pitchFamily="34" charset="0"/>
              <a:buChar char="•"/>
            </a:pPr>
            <a:r>
              <a:rPr lang="en-US" b="1" dirty="0">
                <a:latin typeface="Century Gothic"/>
              </a:rPr>
              <a:t>RdNBR</a:t>
            </a:r>
          </a:p>
        </p:txBody>
      </p:sp>
      <p:sp>
        <p:nvSpPr>
          <p:cNvPr id="5" name="Rectangle: Diagonal Corners Rounded 4">
            <a:extLst>
              <a:ext uri="{FF2B5EF4-FFF2-40B4-BE49-F238E27FC236}">
                <a16:creationId xmlns:a16="http://schemas.microsoft.com/office/drawing/2014/main" id="{F147BCFA-A4E4-4BC5-B694-99B9CCE58EC9}"/>
              </a:ext>
            </a:extLst>
          </p:cNvPr>
          <p:cNvSpPr/>
          <p:nvPr/>
        </p:nvSpPr>
        <p:spPr>
          <a:xfrm>
            <a:off x="8347789" y="1911623"/>
            <a:ext cx="3211139" cy="4000441"/>
          </a:xfrm>
          <a:prstGeom prst="round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r>
              <a:rPr lang="en-US" b="1" u="sng" dirty="0">
                <a:latin typeface="Century Gothic"/>
                <a:cs typeface="Calibri"/>
              </a:rPr>
              <a:t>Analysis: </a:t>
            </a:r>
          </a:p>
          <a:p>
            <a:pPr marL="285750" indent="-285750" algn="ctr">
              <a:buFont typeface="Arial" panose="020B0604020202020204" pitchFamily="34" charset="0"/>
              <a:buChar char="•"/>
            </a:pPr>
            <a:r>
              <a:rPr lang="en-US" b="1" dirty="0">
                <a:latin typeface="Century Gothic"/>
                <a:cs typeface="Calibri"/>
              </a:rPr>
              <a:t>Random Forest Modeling </a:t>
            </a:r>
          </a:p>
          <a:p>
            <a:pPr marL="285750" indent="-285750" algn="ctr">
              <a:buFont typeface="Arial" panose="020B0604020202020204" pitchFamily="34" charset="0"/>
              <a:buChar char="•"/>
            </a:pPr>
            <a:r>
              <a:rPr lang="en-US" b="1" dirty="0">
                <a:latin typeface="Century Gothic"/>
                <a:cs typeface="Calibri"/>
              </a:rPr>
              <a:t>Summary Statistics</a:t>
            </a:r>
            <a:endParaRPr lang="en-US" b="1" dirty="0">
              <a:latin typeface="Century Gothic"/>
            </a:endParaRPr>
          </a:p>
        </p:txBody>
      </p:sp>
      <p:sp>
        <p:nvSpPr>
          <p:cNvPr id="6" name="Rectangle: Diagonal Corners Rounded 5">
            <a:extLst>
              <a:ext uri="{FF2B5EF4-FFF2-40B4-BE49-F238E27FC236}">
                <a16:creationId xmlns:a16="http://schemas.microsoft.com/office/drawing/2014/main" id="{9E381225-6118-4097-BD18-BDBDA205ABF2}"/>
              </a:ext>
            </a:extLst>
          </p:cNvPr>
          <p:cNvSpPr/>
          <p:nvPr/>
        </p:nvSpPr>
        <p:spPr>
          <a:xfrm>
            <a:off x="4566202" y="1911624"/>
            <a:ext cx="3211139" cy="4000441"/>
          </a:xfrm>
          <a:prstGeom prst="round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dirty="0">
              <a:latin typeface="Century Gothic"/>
              <a:cs typeface="Calibri"/>
            </a:endParaRPr>
          </a:p>
          <a:p>
            <a:pPr algn="ctr"/>
            <a:endParaRPr lang="en-US" b="1" dirty="0">
              <a:latin typeface="Century Gothic"/>
              <a:cs typeface="Calibri"/>
            </a:endParaRPr>
          </a:p>
          <a:p>
            <a:pPr algn="ctr"/>
            <a:endParaRPr lang="en-US" b="1" dirty="0">
              <a:latin typeface="Century Gothic"/>
              <a:cs typeface="Calibri"/>
            </a:endParaRPr>
          </a:p>
          <a:p>
            <a:pPr algn="ctr"/>
            <a:endParaRPr lang="en-US" b="1" dirty="0">
              <a:latin typeface="Century Gothic"/>
              <a:cs typeface="Calibri"/>
            </a:endParaRPr>
          </a:p>
          <a:p>
            <a:pPr algn="ctr"/>
            <a:endParaRPr lang="en-US" b="1" dirty="0">
              <a:latin typeface="Century Gothic"/>
              <a:cs typeface="Calibri"/>
            </a:endParaRPr>
          </a:p>
          <a:p>
            <a:pPr algn="ctr"/>
            <a:r>
              <a:rPr lang="en-US" b="1" u="sng" dirty="0">
                <a:latin typeface="Century Gothic"/>
                <a:cs typeface="Calibri"/>
              </a:rPr>
              <a:t>Predictor Variables: </a:t>
            </a:r>
            <a:endParaRPr lang="en-US" u="sng" dirty="0"/>
          </a:p>
          <a:p>
            <a:pPr marL="285750" indent="-285750">
              <a:buFont typeface="Arial" panose="020B0604020202020204" pitchFamily="34" charset="0"/>
              <a:buChar char="•"/>
            </a:pPr>
            <a:r>
              <a:rPr lang="en-US" b="1" dirty="0">
                <a:latin typeface="Century Gothic"/>
                <a:cs typeface="Calibri"/>
              </a:rPr>
              <a:t>Treatment Type</a:t>
            </a:r>
          </a:p>
          <a:p>
            <a:pPr marL="285750" indent="-285750">
              <a:buFont typeface="Arial" panose="020B0604020202020204" pitchFamily="34" charset="0"/>
              <a:buChar char="•"/>
            </a:pPr>
            <a:r>
              <a:rPr lang="en-US" b="1" dirty="0">
                <a:latin typeface="Century Gothic"/>
                <a:cs typeface="Calibri"/>
              </a:rPr>
              <a:t>Forest Structure </a:t>
            </a:r>
          </a:p>
          <a:p>
            <a:pPr marL="285750" indent="-285750">
              <a:buFont typeface="Arial" panose="020B0604020202020204" pitchFamily="34" charset="0"/>
              <a:buChar char="•"/>
            </a:pPr>
            <a:r>
              <a:rPr lang="en-US" b="1" dirty="0">
                <a:latin typeface="Century Gothic"/>
                <a:cs typeface="Calibri"/>
              </a:rPr>
              <a:t>Topographic</a:t>
            </a:r>
          </a:p>
          <a:p>
            <a:pPr marL="285750" indent="-285750">
              <a:buFont typeface="Arial" panose="020B0604020202020204" pitchFamily="34" charset="0"/>
              <a:buChar char="•"/>
            </a:pPr>
            <a:r>
              <a:rPr lang="en-US" b="1" dirty="0">
                <a:latin typeface="Century Gothic"/>
                <a:cs typeface="Calibri"/>
              </a:rPr>
              <a:t>Disturbance</a:t>
            </a:r>
          </a:p>
          <a:p>
            <a:pPr algn="ctr"/>
            <a:endParaRPr lang="en-US" dirty="0"/>
          </a:p>
        </p:txBody>
      </p:sp>
      <p:pic>
        <p:nvPicPr>
          <p:cNvPr id="4" name="Picture 3" descr="Map&#10;&#10;Description automatically generated">
            <a:extLst>
              <a:ext uri="{FF2B5EF4-FFF2-40B4-BE49-F238E27FC236}">
                <a16:creationId xmlns:a16="http://schemas.microsoft.com/office/drawing/2014/main" id="{E4B1ECC4-9262-4B3B-BA05-7C9C8B206B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272" y="2455636"/>
            <a:ext cx="2788826" cy="1580335"/>
          </a:xfrm>
          <a:prstGeom prst="rect">
            <a:avLst/>
          </a:prstGeom>
        </p:spPr>
      </p:pic>
      <p:pic>
        <p:nvPicPr>
          <p:cNvPr id="69" name="Picture 68" descr="A picture containing text&#10;&#10;Description automatically generated">
            <a:extLst>
              <a:ext uri="{FF2B5EF4-FFF2-40B4-BE49-F238E27FC236}">
                <a16:creationId xmlns:a16="http://schemas.microsoft.com/office/drawing/2014/main" id="{D87ADE3C-6B48-4A7F-B434-E26CCD5BC1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9730" y="3171050"/>
            <a:ext cx="1514181" cy="977060"/>
          </a:xfrm>
          <a:prstGeom prst="rect">
            <a:avLst/>
          </a:prstGeom>
        </p:spPr>
      </p:pic>
      <p:pic>
        <p:nvPicPr>
          <p:cNvPr id="71" name="Picture 70" descr="A picture containing text, plant, outdoor object, several&#10;&#10;Description automatically generated">
            <a:extLst>
              <a:ext uri="{FF2B5EF4-FFF2-40B4-BE49-F238E27FC236}">
                <a16:creationId xmlns:a16="http://schemas.microsoft.com/office/drawing/2014/main" id="{63A56CC7-902A-429E-A295-2AF665561C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3539" y="2842702"/>
            <a:ext cx="1541952" cy="994980"/>
          </a:xfrm>
          <a:prstGeom prst="rect">
            <a:avLst/>
          </a:prstGeom>
        </p:spPr>
      </p:pic>
      <p:pic>
        <p:nvPicPr>
          <p:cNvPr id="73" name="Picture 72">
            <a:extLst>
              <a:ext uri="{FF2B5EF4-FFF2-40B4-BE49-F238E27FC236}">
                <a16:creationId xmlns:a16="http://schemas.microsoft.com/office/drawing/2014/main" id="{85C8B1D9-DA95-4504-91D7-6DBA656897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6101" y="2593210"/>
            <a:ext cx="1539917" cy="991856"/>
          </a:xfrm>
          <a:prstGeom prst="rect">
            <a:avLst/>
          </a:prstGeom>
        </p:spPr>
      </p:pic>
      <p:pic>
        <p:nvPicPr>
          <p:cNvPr id="75" name="Picture 74">
            <a:extLst>
              <a:ext uri="{FF2B5EF4-FFF2-40B4-BE49-F238E27FC236}">
                <a16:creationId xmlns:a16="http://schemas.microsoft.com/office/drawing/2014/main" id="{1334CE2A-E7C1-4051-B3BE-C267D70E81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6820" y="2353266"/>
            <a:ext cx="1539917" cy="991856"/>
          </a:xfrm>
          <a:prstGeom prst="rect">
            <a:avLst/>
          </a:prstGeom>
        </p:spPr>
      </p:pic>
      <p:cxnSp>
        <p:nvCxnSpPr>
          <p:cNvPr id="91" name="Straight Connector 90">
            <a:extLst>
              <a:ext uri="{FF2B5EF4-FFF2-40B4-BE49-F238E27FC236}">
                <a16:creationId xmlns:a16="http://schemas.microsoft.com/office/drawing/2014/main" id="{CD634ED3-30B7-46EF-8B25-D48C454D80BB}"/>
              </a:ext>
            </a:extLst>
          </p:cNvPr>
          <p:cNvCxnSpPr>
            <a:cxnSpLocks/>
          </p:cNvCxnSpPr>
          <p:nvPr/>
        </p:nvCxnSpPr>
        <p:spPr>
          <a:xfrm>
            <a:off x="10466474" y="2662398"/>
            <a:ext cx="0" cy="23330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6BEF4C1-B7E0-4338-ACA9-7E16CFCECC70}"/>
              </a:ext>
            </a:extLst>
          </p:cNvPr>
          <p:cNvCxnSpPr>
            <a:cxnSpLocks/>
          </p:cNvCxnSpPr>
          <p:nvPr/>
        </p:nvCxnSpPr>
        <p:spPr>
          <a:xfrm flipH="1">
            <a:off x="9609280" y="3345913"/>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3A8969-6B86-4BA0-AC52-65FCFA315314}"/>
              </a:ext>
            </a:extLst>
          </p:cNvPr>
          <p:cNvCxnSpPr>
            <a:cxnSpLocks/>
          </p:cNvCxnSpPr>
          <p:nvPr/>
        </p:nvCxnSpPr>
        <p:spPr>
          <a:xfrm flipH="1">
            <a:off x="9068170" y="3345913"/>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ADB3066-20A0-4445-B41F-DE8373978F33}"/>
              </a:ext>
            </a:extLst>
          </p:cNvPr>
          <p:cNvGrpSpPr/>
          <p:nvPr/>
        </p:nvGrpSpPr>
        <p:grpSpPr>
          <a:xfrm>
            <a:off x="8740737" y="2037753"/>
            <a:ext cx="2399842" cy="2409825"/>
            <a:chOff x="10282915" y="2092598"/>
            <a:chExt cx="1743510" cy="1981977"/>
          </a:xfrm>
        </p:grpSpPr>
        <p:sp>
          <p:nvSpPr>
            <p:cNvPr id="9" name="Rectangle 8">
              <a:extLst>
                <a:ext uri="{FF2B5EF4-FFF2-40B4-BE49-F238E27FC236}">
                  <a16:creationId xmlns:a16="http://schemas.microsoft.com/office/drawing/2014/main" id="{74AE067A-F103-41C7-8CF0-94601F7AC3C5}"/>
                </a:ext>
              </a:extLst>
            </p:cNvPr>
            <p:cNvSpPr/>
            <p:nvPr/>
          </p:nvSpPr>
          <p:spPr>
            <a:xfrm>
              <a:off x="10282915" y="2092598"/>
              <a:ext cx="1743510" cy="1981977"/>
            </a:xfrm>
            <a:prstGeom prst="rect">
              <a:avLst/>
            </a:prstGeom>
            <a:solidFill>
              <a:schemeClr val="bg2"/>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90A8D30-939C-4782-8988-95E085CB96DB}"/>
                </a:ext>
              </a:extLst>
            </p:cNvPr>
            <p:cNvGrpSpPr/>
            <p:nvPr/>
          </p:nvGrpSpPr>
          <p:grpSpPr>
            <a:xfrm>
              <a:off x="10580370" y="2412178"/>
              <a:ext cx="956302" cy="563679"/>
              <a:chOff x="8552618" y="2181251"/>
              <a:chExt cx="1144672" cy="550623"/>
            </a:xfrm>
          </p:grpSpPr>
          <p:sp>
            <p:nvSpPr>
              <p:cNvPr id="21" name="Rounded Rectangle 260">
                <a:extLst>
                  <a:ext uri="{FF2B5EF4-FFF2-40B4-BE49-F238E27FC236}">
                    <a16:creationId xmlns:a16="http://schemas.microsoft.com/office/drawing/2014/main" id="{917D6CD9-9F76-42F1-AF81-74243698F442}"/>
                  </a:ext>
                </a:extLst>
              </p:cNvPr>
              <p:cNvSpPr/>
              <p:nvPr/>
            </p:nvSpPr>
            <p:spPr>
              <a:xfrm>
                <a:off x="8552618" y="2553230"/>
                <a:ext cx="337634" cy="178644"/>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855A2D7A-2A9B-425A-AD4D-A5BFA1E7D987}"/>
                  </a:ext>
                </a:extLst>
              </p:cNvPr>
              <p:cNvCxnSpPr>
                <a:cxnSpLocks/>
              </p:cNvCxnSpPr>
              <p:nvPr/>
            </p:nvCxnSpPr>
            <p:spPr>
              <a:xfrm flipH="1">
                <a:off x="9207565" y="2181251"/>
                <a:ext cx="2" cy="18770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2FF5FD-929E-4256-A81D-9D03E58DEA37}"/>
                  </a:ext>
                </a:extLst>
              </p:cNvPr>
              <p:cNvCxnSpPr>
                <a:cxnSpLocks/>
              </p:cNvCxnSpPr>
              <p:nvPr/>
            </p:nvCxnSpPr>
            <p:spPr>
              <a:xfrm flipH="1" flipV="1">
                <a:off x="8717838" y="2366162"/>
                <a:ext cx="979452" cy="47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80" name="Straight Connector 79">
            <a:extLst>
              <a:ext uri="{FF2B5EF4-FFF2-40B4-BE49-F238E27FC236}">
                <a16:creationId xmlns:a16="http://schemas.microsoft.com/office/drawing/2014/main" id="{50211D5F-E10F-4C7A-BED1-BA53CBFCD42A}"/>
              </a:ext>
            </a:extLst>
          </p:cNvPr>
          <p:cNvCxnSpPr>
            <a:cxnSpLocks/>
          </p:cNvCxnSpPr>
          <p:nvPr/>
        </p:nvCxnSpPr>
        <p:spPr>
          <a:xfrm flipH="1">
            <a:off x="9340174" y="2654206"/>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Rounded Rectangle 260">
            <a:extLst>
              <a:ext uri="{FF2B5EF4-FFF2-40B4-BE49-F238E27FC236}">
                <a16:creationId xmlns:a16="http://schemas.microsoft.com/office/drawing/2014/main" id="{AEC1BBC4-53CD-45AF-A54C-A575381AF4B2}"/>
              </a:ext>
            </a:extLst>
          </p:cNvPr>
          <p:cNvSpPr/>
          <p:nvPr/>
        </p:nvSpPr>
        <p:spPr>
          <a:xfrm>
            <a:off x="9702624" y="2202760"/>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ounded Rectangle 260">
            <a:extLst>
              <a:ext uri="{FF2B5EF4-FFF2-40B4-BE49-F238E27FC236}">
                <a16:creationId xmlns:a16="http://schemas.microsoft.com/office/drawing/2014/main" id="{35191CE1-3581-4BFD-91A7-D186354EC81F}"/>
              </a:ext>
            </a:extLst>
          </p:cNvPr>
          <p:cNvSpPr/>
          <p:nvPr/>
        </p:nvSpPr>
        <p:spPr>
          <a:xfrm>
            <a:off x="10272346" y="2901257"/>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a16="http://schemas.microsoft.com/office/drawing/2014/main" id="{21B653AE-5C36-49AA-B425-36012E2226C4}"/>
              </a:ext>
            </a:extLst>
          </p:cNvPr>
          <p:cNvCxnSpPr>
            <a:cxnSpLocks/>
          </p:cNvCxnSpPr>
          <p:nvPr/>
        </p:nvCxnSpPr>
        <p:spPr>
          <a:xfrm flipH="1">
            <a:off x="9338726" y="3113858"/>
            <a:ext cx="2" cy="2202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9" name="Rounded Rectangle 260">
            <a:extLst>
              <a:ext uri="{FF2B5EF4-FFF2-40B4-BE49-F238E27FC236}">
                <a16:creationId xmlns:a16="http://schemas.microsoft.com/office/drawing/2014/main" id="{FC5B23A4-C349-40A7-8072-26B45A27B6C1}"/>
              </a:ext>
            </a:extLst>
          </p:cNvPr>
          <p:cNvSpPr/>
          <p:nvPr/>
        </p:nvSpPr>
        <p:spPr>
          <a:xfrm>
            <a:off x="10535919" y="3597867"/>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260">
            <a:extLst>
              <a:ext uri="{FF2B5EF4-FFF2-40B4-BE49-F238E27FC236}">
                <a16:creationId xmlns:a16="http://schemas.microsoft.com/office/drawing/2014/main" id="{2BABEF7E-3647-4BAB-B6C8-D074D102DD89}"/>
              </a:ext>
            </a:extLst>
          </p:cNvPr>
          <p:cNvSpPr/>
          <p:nvPr/>
        </p:nvSpPr>
        <p:spPr>
          <a:xfrm>
            <a:off x="9993512" y="3597867"/>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a:extLst>
              <a:ext uri="{FF2B5EF4-FFF2-40B4-BE49-F238E27FC236}">
                <a16:creationId xmlns:a16="http://schemas.microsoft.com/office/drawing/2014/main" id="{5019E1EE-1980-4C0A-8D8A-5934E9D41F08}"/>
              </a:ext>
            </a:extLst>
          </p:cNvPr>
          <p:cNvCxnSpPr>
            <a:cxnSpLocks/>
          </p:cNvCxnSpPr>
          <p:nvPr/>
        </p:nvCxnSpPr>
        <p:spPr>
          <a:xfrm flipH="1" flipV="1">
            <a:off x="9065986" y="3346703"/>
            <a:ext cx="54548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AA202FD-5564-45F5-AD62-9A2209BA5A6F}"/>
              </a:ext>
            </a:extLst>
          </p:cNvPr>
          <p:cNvCxnSpPr>
            <a:cxnSpLocks/>
          </p:cNvCxnSpPr>
          <p:nvPr/>
        </p:nvCxnSpPr>
        <p:spPr>
          <a:xfrm flipH="1">
            <a:off x="10466473" y="3121954"/>
            <a:ext cx="2" cy="2202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31BA548-8051-4C63-9B7D-EBBBD5042524}"/>
              </a:ext>
            </a:extLst>
          </p:cNvPr>
          <p:cNvCxnSpPr>
            <a:cxnSpLocks/>
          </p:cNvCxnSpPr>
          <p:nvPr/>
        </p:nvCxnSpPr>
        <p:spPr>
          <a:xfrm flipH="1" flipV="1">
            <a:off x="10187640" y="3360739"/>
            <a:ext cx="54548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2FC6D59-7C3A-40DE-8EC6-ABB9A5BC0F14}"/>
              </a:ext>
            </a:extLst>
          </p:cNvPr>
          <p:cNvCxnSpPr>
            <a:cxnSpLocks/>
          </p:cNvCxnSpPr>
          <p:nvPr/>
        </p:nvCxnSpPr>
        <p:spPr>
          <a:xfrm flipH="1">
            <a:off x="10736282" y="3364231"/>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F51AB10-B6D2-4B13-88C8-59C5764E2E48}"/>
              </a:ext>
            </a:extLst>
          </p:cNvPr>
          <p:cNvCxnSpPr>
            <a:cxnSpLocks/>
          </p:cNvCxnSpPr>
          <p:nvPr/>
        </p:nvCxnSpPr>
        <p:spPr>
          <a:xfrm flipH="1">
            <a:off x="10187640" y="3357419"/>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8" name="Rounded Rectangle 260">
            <a:extLst>
              <a:ext uri="{FF2B5EF4-FFF2-40B4-BE49-F238E27FC236}">
                <a16:creationId xmlns:a16="http://schemas.microsoft.com/office/drawing/2014/main" id="{99FEBEE9-0EFA-489E-AF96-8020DE0CA852}"/>
              </a:ext>
            </a:extLst>
          </p:cNvPr>
          <p:cNvSpPr/>
          <p:nvPr/>
        </p:nvSpPr>
        <p:spPr>
          <a:xfrm>
            <a:off x="9412275" y="3597867"/>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ounded Rectangle 260">
            <a:extLst>
              <a:ext uri="{FF2B5EF4-FFF2-40B4-BE49-F238E27FC236}">
                <a16:creationId xmlns:a16="http://schemas.microsoft.com/office/drawing/2014/main" id="{08BBFBF2-A6E2-4637-8E35-58EC2B9653FD}"/>
              </a:ext>
            </a:extLst>
          </p:cNvPr>
          <p:cNvSpPr/>
          <p:nvPr/>
        </p:nvSpPr>
        <p:spPr>
          <a:xfrm>
            <a:off x="8871858" y="3597867"/>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a:extLst>
              <a:ext uri="{FF2B5EF4-FFF2-40B4-BE49-F238E27FC236}">
                <a16:creationId xmlns:a16="http://schemas.microsoft.com/office/drawing/2014/main" id="{27439BFA-F19B-4644-B522-3A6130C8DA67}"/>
              </a:ext>
            </a:extLst>
          </p:cNvPr>
          <p:cNvCxnSpPr>
            <a:cxnSpLocks/>
            <a:endCxn id="119" idx="0"/>
          </p:cNvCxnSpPr>
          <p:nvPr/>
        </p:nvCxnSpPr>
        <p:spPr>
          <a:xfrm flipH="1">
            <a:off x="9065986" y="3345912"/>
            <a:ext cx="602" cy="2385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E9C49F2-1412-415D-84C0-485AA7AB57C8}"/>
              </a:ext>
            </a:extLst>
          </p:cNvPr>
          <p:cNvCxnSpPr>
            <a:cxnSpLocks/>
          </p:cNvCxnSpPr>
          <p:nvPr/>
        </p:nvCxnSpPr>
        <p:spPr>
          <a:xfrm>
            <a:off x="9611402" y="3345122"/>
            <a:ext cx="0" cy="2377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BB1A604-DF43-4722-BD90-FCCA157BA39A}"/>
              </a:ext>
            </a:extLst>
          </p:cNvPr>
          <p:cNvCxnSpPr>
            <a:cxnSpLocks/>
          </p:cNvCxnSpPr>
          <p:nvPr/>
        </p:nvCxnSpPr>
        <p:spPr>
          <a:xfrm flipH="1">
            <a:off x="10467031" y="2664130"/>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BB57DE0-6160-4A48-9214-C5AC0A356F84}"/>
              </a:ext>
            </a:extLst>
          </p:cNvPr>
          <p:cNvCxnSpPr>
            <a:cxnSpLocks/>
          </p:cNvCxnSpPr>
          <p:nvPr/>
        </p:nvCxnSpPr>
        <p:spPr>
          <a:xfrm flipH="1">
            <a:off x="10730046" y="3820225"/>
            <a:ext cx="2" cy="2202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7" name="Rounded Rectangle 260">
            <a:extLst>
              <a:ext uri="{FF2B5EF4-FFF2-40B4-BE49-F238E27FC236}">
                <a16:creationId xmlns:a16="http://schemas.microsoft.com/office/drawing/2014/main" id="{78C13B24-6482-4932-9CD1-1A609D7D2DE0}"/>
              </a:ext>
            </a:extLst>
          </p:cNvPr>
          <p:cNvSpPr/>
          <p:nvPr/>
        </p:nvSpPr>
        <p:spPr>
          <a:xfrm>
            <a:off x="10535918" y="4053861"/>
            <a:ext cx="388255" cy="208990"/>
          </a:xfrm>
          <a:prstGeom prst="round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AFC164D0-3407-42AB-9266-87849719625B}"/>
              </a:ext>
            </a:extLst>
          </p:cNvPr>
          <p:cNvSpPr txBox="1"/>
          <p:nvPr/>
        </p:nvSpPr>
        <p:spPr>
          <a:xfrm>
            <a:off x="5645204" y="3053171"/>
            <a:ext cx="7539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bg1"/>
                </a:solidFill>
                <a:cs typeface="Calibri"/>
              </a:rPr>
              <a:t>mTPI</a:t>
            </a:r>
          </a:p>
        </p:txBody>
      </p:sp>
      <p:sp>
        <p:nvSpPr>
          <p:cNvPr id="130" name="TextBox 129">
            <a:extLst>
              <a:ext uri="{FF2B5EF4-FFF2-40B4-BE49-F238E27FC236}">
                <a16:creationId xmlns:a16="http://schemas.microsoft.com/office/drawing/2014/main" id="{98B99D36-95F2-47E7-89B9-7402CBC3B931}"/>
              </a:ext>
            </a:extLst>
          </p:cNvPr>
          <p:cNvSpPr txBox="1"/>
          <p:nvPr/>
        </p:nvSpPr>
        <p:spPr>
          <a:xfrm>
            <a:off x="5105986" y="3534248"/>
            <a:ext cx="8995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bg1"/>
                </a:solidFill>
                <a:cs typeface="Calibri"/>
              </a:rPr>
              <a:t>Aspect</a:t>
            </a:r>
          </a:p>
        </p:txBody>
      </p:sp>
      <p:sp>
        <p:nvSpPr>
          <p:cNvPr id="131" name="TextBox 130">
            <a:extLst>
              <a:ext uri="{FF2B5EF4-FFF2-40B4-BE49-F238E27FC236}">
                <a16:creationId xmlns:a16="http://schemas.microsoft.com/office/drawing/2014/main" id="{6626DF95-11DD-4A8A-91A4-3D15305DC5B7}"/>
              </a:ext>
            </a:extLst>
          </p:cNvPr>
          <p:cNvSpPr txBox="1"/>
          <p:nvPr/>
        </p:nvSpPr>
        <p:spPr>
          <a:xfrm>
            <a:off x="4865877" y="3849134"/>
            <a:ext cx="1320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cs typeface="Calibri"/>
              </a:rPr>
              <a:t>Veg Height</a:t>
            </a:r>
          </a:p>
        </p:txBody>
      </p:sp>
      <p:pic>
        <p:nvPicPr>
          <p:cNvPr id="133" name="Picture 132" descr="Map&#10;&#10;Description automatically generated">
            <a:extLst>
              <a:ext uri="{FF2B5EF4-FFF2-40B4-BE49-F238E27FC236}">
                <a16:creationId xmlns:a16="http://schemas.microsoft.com/office/drawing/2014/main" id="{18BE2F7F-2154-44BB-9F96-A4FF4DE196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763" b="7131"/>
          <a:stretch/>
        </p:blipFill>
        <p:spPr>
          <a:xfrm>
            <a:off x="5957539" y="2100650"/>
            <a:ext cx="1539917" cy="991856"/>
          </a:xfrm>
          <a:prstGeom prst="rect">
            <a:avLst/>
          </a:prstGeom>
        </p:spPr>
      </p:pic>
      <p:sp>
        <p:nvSpPr>
          <p:cNvPr id="134" name="TextBox 133">
            <a:extLst>
              <a:ext uri="{FF2B5EF4-FFF2-40B4-BE49-F238E27FC236}">
                <a16:creationId xmlns:a16="http://schemas.microsoft.com/office/drawing/2014/main" id="{AC310C45-587A-40FC-BAC4-B19BB7AFE23B}"/>
              </a:ext>
            </a:extLst>
          </p:cNvPr>
          <p:cNvSpPr txBox="1"/>
          <p:nvPr/>
        </p:nvSpPr>
        <p:spPr>
          <a:xfrm>
            <a:off x="5364320" y="3285603"/>
            <a:ext cx="7539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cs typeface="Calibri"/>
              </a:rPr>
              <a:t>Slope</a:t>
            </a:r>
          </a:p>
        </p:txBody>
      </p:sp>
      <p:sp>
        <p:nvSpPr>
          <p:cNvPr id="129" name="TextBox 128">
            <a:extLst>
              <a:ext uri="{FF2B5EF4-FFF2-40B4-BE49-F238E27FC236}">
                <a16:creationId xmlns:a16="http://schemas.microsoft.com/office/drawing/2014/main" id="{4EAFA86B-1D69-4B53-9AEB-D6C1005EA689}"/>
              </a:ext>
            </a:extLst>
          </p:cNvPr>
          <p:cNvSpPr txBox="1"/>
          <p:nvPr/>
        </p:nvSpPr>
        <p:spPr>
          <a:xfrm>
            <a:off x="5957539" y="2768696"/>
            <a:ext cx="95761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cs typeface="Calibri"/>
              </a:rPr>
              <a:t>Treatment</a:t>
            </a:r>
          </a:p>
        </p:txBody>
      </p:sp>
    </p:spTree>
    <p:extLst>
      <p:ext uri="{BB962C8B-B14F-4D97-AF65-F5344CB8AC3E}">
        <p14:creationId xmlns:p14="http://schemas.microsoft.com/office/powerpoint/2010/main" val="168646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4"/>
          <p:cNvSpPr txBox="1"/>
          <p:nvPr/>
        </p:nvSpPr>
        <p:spPr>
          <a:xfrm>
            <a:off x="158382" y="0"/>
            <a:ext cx="12090050" cy="86955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73B52"/>
              </a:buClr>
              <a:buSzPts val="4000"/>
              <a:buFont typeface="Century Gothic"/>
              <a:buNone/>
            </a:pPr>
            <a:r>
              <a:rPr lang="en-US" sz="4000" b="1" dirty="0">
                <a:solidFill>
                  <a:srgbClr val="B73B52"/>
                </a:solidFill>
                <a:latin typeface="Century Gothic" panose="020B0502020202020204" pitchFamily="34" charset="0"/>
                <a:ea typeface="Century Gothic"/>
                <a:cs typeface="Century Gothic"/>
                <a:sym typeface="Century Gothic"/>
              </a:rPr>
              <a:t>Methods: Burn Severity Mapping</a:t>
            </a:r>
            <a:endParaRPr dirty="0">
              <a:latin typeface="Century Gothic" panose="020B0502020202020204" pitchFamily="34" charset="0"/>
            </a:endParaRPr>
          </a:p>
        </p:txBody>
      </p:sp>
      <p:sp>
        <p:nvSpPr>
          <p:cNvPr id="134" name="Google Shape;134;p4"/>
          <p:cNvSpPr/>
          <p:nvPr/>
        </p:nvSpPr>
        <p:spPr>
          <a:xfrm>
            <a:off x="537219" y="3159018"/>
            <a:ext cx="2504320" cy="391311"/>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chemeClr val="bg1"/>
                </a:solidFill>
                <a:latin typeface="Century Gothic" panose="020B0502020202020204" pitchFamily="34" charset="0"/>
                <a:ea typeface="Century Gothic"/>
                <a:cs typeface="Century Gothic"/>
                <a:sym typeface="Century Gothic"/>
              </a:rPr>
              <a:t>Pre-Fire (2019) RGB</a:t>
            </a:r>
          </a:p>
        </p:txBody>
      </p:sp>
      <p:pic>
        <p:nvPicPr>
          <p:cNvPr id="15" name="Picture 14" descr="A picture containing text, outdoor&#10;&#10;Description automatically generated">
            <a:extLst>
              <a:ext uri="{FF2B5EF4-FFF2-40B4-BE49-F238E27FC236}">
                <a16:creationId xmlns:a16="http://schemas.microsoft.com/office/drawing/2014/main" id="{FDEDB1B3-E522-4125-86BC-A3CB8D9D83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819" t="10902" r="23169" b="3997"/>
          <a:stretch/>
        </p:blipFill>
        <p:spPr>
          <a:xfrm>
            <a:off x="5123372" y="1062812"/>
            <a:ext cx="3251405" cy="2088977"/>
          </a:xfrm>
          <a:prstGeom prst="rect">
            <a:avLst/>
          </a:prstGeom>
        </p:spPr>
      </p:pic>
      <p:pic>
        <p:nvPicPr>
          <p:cNvPr id="17" name="Picture 16" descr="A picture containing text, outdoor, nature&#10;&#10;Description automatically generated">
            <a:extLst>
              <a:ext uri="{FF2B5EF4-FFF2-40B4-BE49-F238E27FC236}">
                <a16:creationId xmlns:a16="http://schemas.microsoft.com/office/drawing/2014/main" id="{A63B97FC-2CEB-427B-B341-4E7933690C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19" t="10851" r="23169" b="3935"/>
          <a:stretch/>
        </p:blipFill>
        <p:spPr>
          <a:xfrm>
            <a:off x="5074318" y="3951284"/>
            <a:ext cx="3251406" cy="2088977"/>
          </a:xfrm>
          <a:prstGeom prst="rect">
            <a:avLst/>
          </a:prstGeom>
        </p:spPr>
      </p:pic>
      <p:pic>
        <p:nvPicPr>
          <p:cNvPr id="20" name="Picture 19" descr="A picture containing text, outdoor, old&#10;&#10;Description automatically generated">
            <a:extLst>
              <a:ext uri="{FF2B5EF4-FFF2-40B4-BE49-F238E27FC236}">
                <a16:creationId xmlns:a16="http://schemas.microsoft.com/office/drawing/2014/main" id="{DF600875-AC06-4439-841E-C32A5D1FFB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819" t="10694" r="23169" b="3750"/>
          <a:stretch/>
        </p:blipFill>
        <p:spPr>
          <a:xfrm>
            <a:off x="8778000" y="2505841"/>
            <a:ext cx="3251405" cy="2088977"/>
          </a:xfrm>
          <a:prstGeom prst="rect">
            <a:avLst/>
          </a:prstGeom>
        </p:spPr>
      </p:pic>
      <p:pic>
        <p:nvPicPr>
          <p:cNvPr id="31" name="Picture 30">
            <a:extLst>
              <a:ext uri="{FF2B5EF4-FFF2-40B4-BE49-F238E27FC236}">
                <a16:creationId xmlns:a16="http://schemas.microsoft.com/office/drawing/2014/main" id="{3B368EF1-4144-4A30-B408-A12F3C5291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820" t="10902" r="23169" b="3997"/>
          <a:stretch/>
        </p:blipFill>
        <p:spPr>
          <a:xfrm>
            <a:off x="269391" y="3948869"/>
            <a:ext cx="3251405" cy="2088977"/>
          </a:xfrm>
          <a:prstGeom prst="rect">
            <a:avLst/>
          </a:prstGeom>
        </p:spPr>
      </p:pic>
      <p:pic>
        <p:nvPicPr>
          <p:cNvPr id="34" name="Picture 33">
            <a:extLst>
              <a:ext uri="{FF2B5EF4-FFF2-40B4-BE49-F238E27FC236}">
                <a16:creationId xmlns:a16="http://schemas.microsoft.com/office/drawing/2014/main" id="{1169B69F-9AD2-4B43-943C-8238D4FB71B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7820" t="10850" r="23169" b="3935"/>
          <a:stretch/>
        </p:blipFill>
        <p:spPr>
          <a:xfrm>
            <a:off x="259573" y="1067628"/>
            <a:ext cx="3251405" cy="2088977"/>
          </a:xfrm>
          <a:prstGeom prst="rect">
            <a:avLst/>
          </a:prstGeom>
        </p:spPr>
      </p:pic>
      <p:sp>
        <p:nvSpPr>
          <p:cNvPr id="42" name="Google Shape;134;p4">
            <a:extLst>
              <a:ext uri="{FF2B5EF4-FFF2-40B4-BE49-F238E27FC236}">
                <a16:creationId xmlns:a16="http://schemas.microsoft.com/office/drawing/2014/main" id="{EB771CD2-15E9-4DEA-8CF3-88B56FAFC453}"/>
              </a:ext>
            </a:extLst>
          </p:cNvPr>
          <p:cNvSpPr/>
          <p:nvPr/>
        </p:nvSpPr>
        <p:spPr>
          <a:xfrm>
            <a:off x="558907" y="6040261"/>
            <a:ext cx="2618047" cy="391311"/>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chemeClr val="bg1"/>
                </a:solidFill>
                <a:latin typeface="Century Gothic" panose="020B0502020202020204" pitchFamily="34" charset="0"/>
                <a:ea typeface="Century Gothic"/>
                <a:cs typeface="Century Gothic"/>
                <a:sym typeface="Century Gothic"/>
              </a:rPr>
              <a:t>Post-Fire (2020) RGB</a:t>
            </a:r>
          </a:p>
        </p:txBody>
      </p:sp>
      <p:grpSp>
        <p:nvGrpSpPr>
          <p:cNvPr id="41" name="Group 40">
            <a:extLst>
              <a:ext uri="{FF2B5EF4-FFF2-40B4-BE49-F238E27FC236}">
                <a16:creationId xmlns:a16="http://schemas.microsoft.com/office/drawing/2014/main" id="{883D85B8-4886-41DC-8089-744E9C6E9136}"/>
              </a:ext>
            </a:extLst>
          </p:cNvPr>
          <p:cNvGrpSpPr/>
          <p:nvPr/>
        </p:nvGrpSpPr>
        <p:grpSpPr>
          <a:xfrm>
            <a:off x="3573078" y="3324787"/>
            <a:ext cx="1612393" cy="984885"/>
            <a:chOff x="3771926" y="3503773"/>
            <a:chExt cx="1334602" cy="984885"/>
          </a:xfrm>
        </p:grpSpPr>
        <p:sp>
          <p:nvSpPr>
            <p:cNvPr id="35" name="TextBox 34">
              <a:extLst>
                <a:ext uri="{FF2B5EF4-FFF2-40B4-BE49-F238E27FC236}">
                  <a16:creationId xmlns:a16="http://schemas.microsoft.com/office/drawing/2014/main" id="{FAE78026-32B0-46D9-B91F-8BBF23B6E1ED}"/>
                </a:ext>
              </a:extLst>
            </p:cNvPr>
            <p:cNvSpPr txBox="1"/>
            <p:nvPr/>
          </p:nvSpPr>
          <p:spPr>
            <a:xfrm>
              <a:off x="3771926" y="3503773"/>
              <a:ext cx="1334602" cy="984885"/>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NIR – SWIR</a:t>
              </a:r>
            </a:p>
            <a:p>
              <a:r>
                <a:rPr lang="en-US" sz="2000" dirty="0">
                  <a:solidFill>
                    <a:schemeClr val="tx1">
                      <a:lumMod val="75000"/>
                      <a:lumOff val="25000"/>
                    </a:schemeClr>
                  </a:solidFill>
                  <a:latin typeface="Century Gothic" panose="020B0502020202020204" pitchFamily="34" charset="0"/>
                </a:rPr>
                <a:t>NIR + SWIR</a:t>
              </a:r>
            </a:p>
            <a:p>
              <a:endParaRPr lang="en-US" dirty="0">
                <a:solidFill>
                  <a:schemeClr val="tx1">
                    <a:lumMod val="75000"/>
                    <a:lumOff val="25000"/>
                  </a:schemeClr>
                </a:solidFill>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48CC4065-0E36-431B-91C0-758CF92CBCA9}"/>
                </a:ext>
              </a:extLst>
            </p:cNvPr>
            <p:cNvCxnSpPr>
              <a:cxnSpLocks/>
            </p:cNvCxnSpPr>
            <p:nvPr/>
          </p:nvCxnSpPr>
          <p:spPr>
            <a:xfrm>
              <a:off x="3815166" y="3831118"/>
              <a:ext cx="11629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80D2A3C0-1A91-4A7F-8316-DFB49BBC4ECC}"/>
              </a:ext>
            </a:extLst>
          </p:cNvPr>
          <p:cNvSpPr txBox="1"/>
          <p:nvPr/>
        </p:nvSpPr>
        <p:spPr>
          <a:xfrm>
            <a:off x="3281677" y="2310330"/>
            <a:ext cx="2031760" cy="1015663"/>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Normalized Burn Ratio (NBR)</a:t>
            </a:r>
            <a:endParaRPr lang="en-US" sz="2000" b="1" dirty="0">
              <a:solidFill>
                <a:schemeClr val="tx1">
                  <a:lumMod val="75000"/>
                  <a:lumOff val="25000"/>
                </a:schemeClr>
              </a:solidFill>
              <a:latin typeface="Century Gothic" panose="020B0502020202020204" pitchFamily="34" charset="0"/>
            </a:endParaRPr>
          </a:p>
        </p:txBody>
      </p:sp>
      <p:sp>
        <p:nvSpPr>
          <p:cNvPr id="53" name="Google Shape;134;p4">
            <a:extLst>
              <a:ext uri="{FF2B5EF4-FFF2-40B4-BE49-F238E27FC236}">
                <a16:creationId xmlns:a16="http://schemas.microsoft.com/office/drawing/2014/main" id="{EF22D16F-8D74-49DA-9778-A600DAE6354C}"/>
              </a:ext>
            </a:extLst>
          </p:cNvPr>
          <p:cNvSpPr/>
          <p:nvPr/>
        </p:nvSpPr>
        <p:spPr>
          <a:xfrm>
            <a:off x="5771902" y="3159019"/>
            <a:ext cx="1877241" cy="391311"/>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chemeClr val="bg1"/>
                </a:solidFill>
                <a:latin typeface="Century Gothic" panose="020B0502020202020204" pitchFamily="34" charset="0"/>
                <a:ea typeface="Century Gothic"/>
                <a:cs typeface="Century Gothic"/>
                <a:sym typeface="Century Gothic"/>
              </a:rPr>
              <a:t>Pre-Fire NBR</a:t>
            </a:r>
          </a:p>
        </p:txBody>
      </p:sp>
      <p:sp>
        <p:nvSpPr>
          <p:cNvPr id="54" name="Google Shape;134;p4">
            <a:extLst>
              <a:ext uri="{FF2B5EF4-FFF2-40B4-BE49-F238E27FC236}">
                <a16:creationId xmlns:a16="http://schemas.microsoft.com/office/drawing/2014/main" id="{9D030A2A-9D6C-4560-8E6E-66196DAAFB7D}"/>
              </a:ext>
            </a:extLst>
          </p:cNvPr>
          <p:cNvSpPr/>
          <p:nvPr/>
        </p:nvSpPr>
        <p:spPr>
          <a:xfrm>
            <a:off x="5678530" y="6040261"/>
            <a:ext cx="1877241" cy="391311"/>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chemeClr val="bg1"/>
                </a:solidFill>
                <a:latin typeface="Century Gothic" panose="020B0502020202020204" pitchFamily="34" charset="0"/>
                <a:ea typeface="Century Gothic"/>
                <a:cs typeface="Century Gothic"/>
                <a:sym typeface="Century Gothic"/>
              </a:rPr>
              <a:t>Post-Fire NBR</a:t>
            </a:r>
          </a:p>
        </p:txBody>
      </p:sp>
      <p:sp>
        <p:nvSpPr>
          <p:cNvPr id="60" name="TextBox 59">
            <a:extLst>
              <a:ext uri="{FF2B5EF4-FFF2-40B4-BE49-F238E27FC236}">
                <a16:creationId xmlns:a16="http://schemas.microsoft.com/office/drawing/2014/main" id="{FC779D7D-30E5-432C-89B8-71438CB88564}"/>
              </a:ext>
            </a:extLst>
          </p:cNvPr>
          <p:cNvSpPr txBox="1"/>
          <p:nvPr/>
        </p:nvSpPr>
        <p:spPr>
          <a:xfrm>
            <a:off x="9062652" y="906971"/>
            <a:ext cx="2649112" cy="1015663"/>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Difference Normalized Burn Ratio (DNBR)</a:t>
            </a:r>
          </a:p>
        </p:txBody>
      </p:sp>
      <p:sp>
        <p:nvSpPr>
          <p:cNvPr id="61" name="TextBox 60">
            <a:extLst>
              <a:ext uri="{FF2B5EF4-FFF2-40B4-BE49-F238E27FC236}">
                <a16:creationId xmlns:a16="http://schemas.microsoft.com/office/drawing/2014/main" id="{CCFC6D87-27B3-43E5-81B3-209F86D0D5EF}"/>
              </a:ext>
            </a:extLst>
          </p:cNvPr>
          <p:cNvSpPr txBox="1"/>
          <p:nvPr/>
        </p:nvSpPr>
        <p:spPr>
          <a:xfrm>
            <a:off x="9269485" y="1998493"/>
            <a:ext cx="2759920" cy="677108"/>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Pre NBR – Post NBR</a:t>
            </a:r>
          </a:p>
          <a:p>
            <a:endParaRPr lang="en-US" dirty="0">
              <a:solidFill>
                <a:schemeClr val="tx1">
                  <a:lumMod val="75000"/>
                  <a:lumOff val="25000"/>
                </a:schemeClr>
              </a:solidFill>
              <a:latin typeface="Century Gothic" panose="020B0502020202020204" pitchFamily="34" charset="0"/>
            </a:endParaRPr>
          </a:p>
        </p:txBody>
      </p:sp>
      <p:sp>
        <p:nvSpPr>
          <p:cNvPr id="62" name="Google Shape;134;p4">
            <a:extLst>
              <a:ext uri="{FF2B5EF4-FFF2-40B4-BE49-F238E27FC236}">
                <a16:creationId xmlns:a16="http://schemas.microsoft.com/office/drawing/2014/main" id="{D5F915D1-0D65-472B-B622-0FD3D28E7B2A}"/>
              </a:ext>
            </a:extLst>
          </p:cNvPr>
          <p:cNvSpPr/>
          <p:nvPr/>
        </p:nvSpPr>
        <p:spPr>
          <a:xfrm>
            <a:off x="9427447" y="4602047"/>
            <a:ext cx="1877241" cy="391311"/>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chemeClr val="bg1"/>
                </a:solidFill>
                <a:latin typeface="Century Gothic" panose="020B0502020202020204" pitchFamily="34" charset="0"/>
                <a:ea typeface="Century Gothic"/>
                <a:cs typeface="Century Gothic"/>
                <a:sym typeface="Century Gothic"/>
              </a:rPr>
              <a:t>DNBR</a:t>
            </a:r>
          </a:p>
        </p:txBody>
      </p:sp>
      <p:cxnSp>
        <p:nvCxnSpPr>
          <p:cNvPr id="66" name="Straight Arrow Connector 65">
            <a:extLst>
              <a:ext uri="{FF2B5EF4-FFF2-40B4-BE49-F238E27FC236}">
                <a16:creationId xmlns:a16="http://schemas.microsoft.com/office/drawing/2014/main" id="{E797D80F-FBBA-4297-B2FD-10C1D9B9A15D}"/>
              </a:ext>
            </a:extLst>
          </p:cNvPr>
          <p:cNvCxnSpPr>
            <a:cxnSpLocks/>
            <a:stCxn id="31" idx="3"/>
            <a:endCxn id="17" idx="1"/>
          </p:cNvCxnSpPr>
          <p:nvPr/>
        </p:nvCxnSpPr>
        <p:spPr>
          <a:xfrm>
            <a:off x="3520796" y="4993358"/>
            <a:ext cx="1553522" cy="24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0DA2DDC7-BA98-4CD8-ABCB-4A6836D0805F}"/>
              </a:ext>
            </a:extLst>
          </p:cNvPr>
          <p:cNvCxnSpPr>
            <a:cxnSpLocks/>
            <a:stCxn id="34" idx="3"/>
            <a:endCxn id="15" idx="1"/>
          </p:cNvCxnSpPr>
          <p:nvPr/>
        </p:nvCxnSpPr>
        <p:spPr>
          <a:xfrm flipV="1">
            <a:off x="3510978" y="2107301"/>
            <a:ext cx="1612394" cy="48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BE4C1ED4-AF46-4970-A7EB-313884816BB7}"/>
              </a:ext>
            </a:extLst>
          </p:cNvPr>
          <p:cNvCxnSpPr>
            <a:cxnSpLocks/>
            <a:stCxn id="15" idx="3"/>
            <a:endCxn id="20" idx="1"/>
          </p:cNvCxnSpPr>
          <p:nvPr/>
        </p:nvCxnSpPr>
        <p:spPr>
          <a:xfrm>
            <a:off x="8374777" y="2107301"/>
            <a:ext cx="403223" cy="14430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E0EE72B7-88A2-4F3E-BCAE-7B6057031246}"/>
              </a:ext>
            </a:extLst>
          </p:cNvPr>
          <p:cNvCxnSpPr>
            <a:cxnSpLocks/>
            <a:stCxn id="17" idx="3"/>
            <a:endCxn id="20" idx="1"/>
          </p:cNvCxnSpPr>
          <p:nvPr/>
        </p:nvCxnSpPr>
        <p:spPr>
          <a:xfrm flipV="1">
            <a:off x="8325724" y="3550330"/>
            <a:ext cx="452276" cy="14454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42" grpId="0" animBg="1"/>
      <p:bldP spid="51" grpId="0"/>
      <p:bldP spid="53" grpId="0" animBg="1"/>
      <p:bldP spid="54" grpId="0" animBg="1"/>
      <p:bldP spid="60" grpId="0"/>
      <p:bldP spid="61" grpId="0"/>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p:nvPr/>
        </p:nvSpPr>
        <p:spPr>
          <a:xfrm>
            <a:off x="9339439" y="1199177"/>
            <a:ext cx="2492440" cy="1385277"/>
          </a:xfrm>
          <a:prstGeom prst="roundRect">
            <a:avLst>
              <a:gd name="adj" fmla="val 0"/>
            </a:avLst>
          </a:prstGeom>
          <a:solidFill>
            <a:srgbClr val="FF717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entury Gothic"/>
                <a:ea typeface="Century Gothic"/>
                <a:cs typeface="Century Gothic"/>
                <a:sym typeface="Century Gothic"/>
              </a:rPr>
              <a:t>Method was </a:t>
            </a:r>
            <a:r>
              <a:rPr lang="en-US" sz="1600" dirty="0">
                <a:solidFill>
                  <a:schemeClr val="bg1"/>
                </a:solidFill>
                <a:latin typeface="Century Gothic"/>
                <a:ea typeface="Century Gothic"/>
                <a:cs typeface="Century Gothic"/>
                <a:sym typeface="Century Gothic"/>
              </a:rPr>
              <a:t>compared to: Automated Compositing Method </a:t>
            </a:r>
            <a:r>
              <a:rPr lang="en-US" sz="1600" b="1" dirty="0">
                <a:solidFill>
                  <a:schemeClr val="bg1"/>
                </a:solidFill>
                <a:latin typeface="Century Gothic"/>
                <a:ea typeface="Century Gothic"/>
                <a:cs typeface="Century Gothic"/>
                <a:sym typeface="Century Gothic"/>
              </a:rPr>
              <a:t>(Parks et </a:t>
            </a:r>
            <a:r>
              <a:rPr lang="en-US" b="1" dirty="0">
                <a:solidFill>
                  <a:schemeClr val="bg1"/>
                </a:solidFill>
                <a:latin typeface="Century Gothic"/>
                <a:ea typeface="Century Gothic"/>
                <a:cs typeface="Century Gothic"/>
                <a:sym typeface="Century Gothic"/>
              </a:rPr>
              <a:t>al. 2018)</a:t>
            </a:r>
            <a:endParaRPr sz="1100" dirty="0">
              <a:solidFill>
                <a:schemeClr val="bg1"/>
              </a:solidFill>
            </a:endParaRPr>
          </a:p>
        </p:txBody>
      </p:sp>
      <p:sp>
        <p:nvSpPr>
          <p:cNvPr id="130" name="Google Shape;130;p4"/>
          <p:cNvSpPr txBox="1"/>
          <p:nvPr/>
        </p:nvSpPr>
        <p:spPr>
          <a:xfrm>
            <a:off x="359349" y="3312"/>
            <a:ext cx="11427826" cy="86955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73B52"/>
              </a:buClr>
              <a:buSzPts val="4000"/>
              <a:buFont typeface="Century Gothic"/>
              <a:buNone/>
            </a:pPr>
            <a:r>
              <a:rPr lang="en-US" sz="4000" b="1" dirty="0">
                <a:solidFill>
                  <a:srgbClr val="B73B52"/>
                </a:solidFill>
                <a:latin typeface="Century Gothic"/>
                <a:ea typeface="Century Gothic"/>
                <a:cs typeface="Century Gothic"/>
                <a:sym typeface="Century Gothic"/>
              </a:rPr>
              <a:t>Methods: Manual Image Selection Method</a:t>
            </a:r>
            <a:endParaRPr dirty="0"/>
          </a:p>
        </p:txBody>
      </p:sp>
      <p:sp>
        <p:nvSpPr>
          <p:cNvPr id="134" name="Google Shape;134;p4"/>
          <p:cNvSpPr/>
          <p:nvPr/>
        </p:nvSpPr>
        <p:spPr>
          <a:xfrm>
            <a:off x="7861612" y="5280237"/>
            <a:ext cx="2190791" cy="869557"/>
          </a:xfrm>
          <a:prstGeom prst="roundRect">
            <a:avLst>
              <a:gd name="adj" fmla="val 16667"/>
            </a:avLst>
          </a:prstGeom>
          <a:solidFill>
            <a:schemeClr val="tx2">
              <a:lumMod val="5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bg1"/>
                </a:solidFill>
                <a:latin typeface="Century Gothic"/>
                <a:ea typeface="Century Gothic"/>
                <a:cs typeface="Century Gothic"/>
                <a:sym typeface="Century Gothic"/>
              </a:rPr>
              <a:t>Calculate </a:t>
            </a:r>
            <a:r>
              <a:rPr lang="en-US" sz="1600" b="1" dirty="0">
                <a:solidFill>
                  <a:schemeClr val="bg1"/>
                </a:solidFill>
                <a:latin typeface="Century Gothic"/>
                <a:ea typeface="Century Gothic"/>
                <a:cs typeface="Century Gothic"/>
                <a:sym typeface="Century Gothic"/>
              </a:rPr>
              <a:t>NBR, dNBR, RBR, and RdNBR</a:t>
            </a:r>
          </a:p>
        </p:txBody>
      </p:sp>
      <p:sp>
        <p:nvSpPr>
          <p:cNvPr id="135" name="Google Shape;135;p4"/>
          <p:cNvSpPr/>
          <p:nvPr/>
        </p:nvSpPr>
        <p:spPr>
          <a:xfrm>
            <a:off x="6433426" y="1199086"/>
            <a:ext cx="2190791" cy="1385276"/>
          </a:xfrm>
          <a:prstGeom prst="roundRect">
            <a:avLst>
              <a:gd name="adj" fmla="val 0"/>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1600" dirty="0">
                <a:solidFill>
                  <a:schemeClr val="bg1"/>
                </a:solidFill>
                <a:latin typeface="Century Gothic"/>
                <a:ea typeface="Century Gothic"/>
                <a:cs typeface="Century Gothic"/>
                <a:sym typeface="Century Gothic"/>
              </a:rPr>
              <a:t>Select pre (2019) and post (2020) cloudless (&lt;15%) and snowless images</a:t>
            </a:r>
            <a:endParaRPr lang="en-GB" sz="1600" dirty="0">
              <a:solidFill>
                <a:schemeClr val="bg1"/>
              </a:solidFill>
            </a:endParaRPr>
          </a:p>
        </p:txBody>
      </p:sp>
      <p:sp>
        <p:nvSpPr>
          <p:cNvPr id="136" name="Google Shape;136;p4"/>
          <p:cNvSpPr/>
          <p:nvPr/>
        </p:nvSpPr>
        <p:spPr>
          <a:xfrm>
            <a:off x="6433427" y="3496034"/>
            <a:ext cx="2190791" cy="1030988"/>
          </a:xfrm>
          <a:prstGeom prst="roundRect">
            <a:avLst>
              <a:gd name="adj" fmla="val 16667"/>
            </a:avLst>
          </a:prstGeom>
          <a:solidFill>
            <a:schemeClr val="tx2">
              <a:lumMod val="7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bg1"/>
                </a:solidFill>
                <a:latin typeface="Century Gothic"/>
                <a:ea typeface="Century Gothic"/>
                <a:cs typeface="Century Gothic"/>
                <a:sym typeface="Century Gothic"/>
              </a:rPr>
              <a:t>Mosaic selected images</a:t>
            </a:r>
            <a:endParaRPr lang="en-US" sz="1600" dirty="0">
              <a:solidFill>
                <a:schemeClr val="bg1"/>
              </a:solidFill>
            </a:endParaRPr>
          </a:p>
        </p:txBody>
      </p:sp>
      <p:pic>
        <p:nvPicPr>
          <p:cNvPr id="5" name="Picture 4">
            <a:extLst>
              <a:ext uri="{FF2B5EF4-FFF2-40B4-BE49-F238E27FC236}">
                <a16:creationId xmlns:a16="http://schemas.microsoft.com/office/drawing/2014/main" id="{90B6DF7E-6AEE-4A78-93D5-9061B7A622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4361" y="993625"/>
            <a:ext cx="4420796" cy="2498126"/>
          </a:xfrm>
          <a:prstGeom prst="rect">
            <a:avLst/>
          </a:prstGeom>
        </p:spPr>
      </p:pic>
      <p:pic>
        <p:nvPicPr>
          <p:cNvPr id="7" name="Picture 6">
            <a:extLst>
              <a:ext uri="{FF2B5EF4-FFF2-40B4-BE49-F238E27FC236}">
                <a16:creationId xmlns:a16="http://schemas.microsoft.com/office/drawing/2014/main" id="{34B13883-AA6D-4E7D-AD74-D7C4473E69FA}"/>
              </a:ext>
            </a:extLst>
          </p:cNvPr>
          <p:cNvPicPr>
            <a:picLocks noChangeAspect="1"/>
          </p:cNvPicPr>
          <p:nvPr/>
        </p:nvPicPr>
        <p:blipFill>
          <a:blip r:embed="rId4"/>
          <a:stretch>
            <a:fillRect/>
          </a:stretch>
        </p:blipFill>
        <p:spPr>
          <a:xfrm>
            <a:off x="943357" y="3710444"/>
            <a:ext cx="4431886" cy="2554649"/>
          </a:xfrm>
          <a:prstGeom prst="rect">
            <a:avLst/>
          </a:prstGeom>
          <a:effectLst/>
        </p:spPr>
      </p:pic>
      <p:sp>
        <p:nvSpPr>
          <p:cNvPr id="13" name="Freeform: Shape 12">
            <a:extLst>
              <a:ext uri="{FF2B5EF4-FFF2-40B4-BE49-F238E27FC236}">
                <a16:creationId xmlns:a16="http://schemas.microsoft.com/office/drawing/2014/main" id="{B433022F-4006-4DC8-BCF7-7BB1C4E41F66}"/>
              </a:ext>
            </a:extLst>
          </p:cNvPr>
          <p:cNvSpPr/>
          <p:nvPr/>
        </p:nvSpPr>
        <p:spPr>
          <a:xfrm>
            <a:off x="1392998" y="1199177"/>
            <a:ext cx="2124752" cy="2006711"/>
          </a:xfrm>
          <a:custGeom>
            <a:avLst/>
            <a:gdLst>
              <a:gd name="connsiteX0" fmla="*/ 1246909 w 1995054"/>
              <a:gd name="connsiteY0" fmla="*/ 1874982 h 1884218"/>
              <a:gd name="connsiteX1" fmla="*/ 1995054 w 1995054"/>
              <a:gd name="connsiteY1" fmla="*/ 951345 h 1884218"/>
              <a:gd name="connsiteX2" fmla="*/ 1736436 w 1995054"/>
              <a:gd name="connsiteY2" fmla="*/ 0 h 1884218"/>
              <a:gd name="connsiteX3" fmla="*/ 0 w 1995054"/>
              <a:gd name="connsiteY3" fmla="*/ 0 h 1884218"/>
              <a:gd name="connsiteX4" fmla="*/ 0 w 1995054"/>
              <a:gd name="connsiteY4" fmla="*/ 1884218 h 1884218"/>
              <a:gd name="connsiteX5" fmla="*/ 1246909 w 1995054"/>
              <a:gd name="connsiteY5" fmla="*/ 1874982 h 188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054" h="1884218">
                <a:moveTo>
                  <a:pt x="1246909" y="1874982"/>
                </a:moveTo>
                <a:lnTo>
                  <a:pt x="1995054" y="951345"/>
                </a:lnTo>
                <a:lnTo>
                  <a:pt x="1736436" y="0"/>
                </a:lnTo>
                <a:lnTo>
                  <a:pt x="0" y="0"/>
                </a:lnTo>
                <a:lnTo>
                  <a:pt x="0" y="1884218"/>
                </a:lnTo>
                <a:lnTo>
                  <a:pt x="1246909" y="1874982"/>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279A73B-A42B-4658-8916-97D7761953AB}"/>
              </a:ext>
            </a:extLst>
          </p:cNvPr>
          <p:cNvSpPr/>
          <p:nvPr/>
        </p:nvSpPr>
        <p:spPr>
          <a:xfrm>
            <a:off x="3249665" y="4750876"/>
            <a:ext cx="1644073" cy="1173018"/>
          </a:xfrm>
          <a:custGeom>
            <a:avLst/>
            <a:gdLst>
              <a:gd name="connsiteX0" fmla="*/ 9236 w 1644073"/>
              <a:gd name="connsiteY0" fmla="*/ 554182 h 1173018"/>
              <a:gd name="connsiteX1" fmla="*/ 563418 w 1644073"/>
              <a:gd name="connsiteY1" fmla="*/ 0 h 1173018"/>
              <a:gd name="connsiteX2" fmla="*/ 1644073 w 1644073"/>
              <a:gd name="connsiteY2" fmla="*/ 0 h 1173018"/>
              <a:gd name="connsiteX3" fmla="*/ 1644073 w 1644073"/>
              <a:gd name="connsiteY3" fmla="*/ 1173018 h 1173018"/>
              <a:gd name="connsiteX4" fmla="*/ 0 w 1644073"/>
              <a:gd name="connsiteY4" fmla="*/ 1173018 h 1173018"/>
              <a:gd name="connsiteX5" fmla="*/ 9236 w 1644073"/>
              <a:gd name="connsiteY5" fmla="*/ 554182 h 117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073" h="1173018">
                <a:moveTo>
                  <a:pt x="9236" y="554182"/>
                </a:moveTo>
                <a:lnTo>
                  <a:pt x="563418" y="0"/>
                </a:lnTo>
                <a:lnTo>
                  <a:pt x="1644073" y="0"/>
                </a:lnTo>
                <a:lnTo>
                  <a:pt x="1644073" y="1173018"/>
                </a:lnTo>
                <a:lnTo>
                  <a:pt x="0" y="1173018"/>
                </a:lnTo>
                <a:lnTo>
                  <a:pt x="9236" y="554182"/>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80168350-97D8-4921-B63B-AFDC3E5607F8}"/>
              </a:ext>
            </a:extLst>
          </p:cNvPr>
          <p:cNvCxnSpPr>
            <a:cxnSpLocks/>
            <a:stCxn id="135" idx="2"/>
            <a:endCxn id="136" idx="0"/>
          </p:cNvCxnSpPr>
          <p:nvPr/>
        </p:nvCxnSpPr>
        <p:spPr>
          <a:xfrm>
            <a:off x="7528822" y="2584362"/>
            <a:ext cx="1" cy="9116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A6DA5AB-2A70-4602-A050-4995A804F43E}"/>
              </a:ext>
            </a:extLst>
          </p:cNvPr>
          <p:cNvCxnSpPr>
            <a:cxnSpLocks/>
            <a:stCxn id="136" idx="2"/>
            <a:endCxn id="134" idx="0"/>
          </p:cNvCxnSpPr>
          <p:nvPr/>
        </p:nvCxnSpPr>
        <p:spPr>
          <a:xfrm>
            <a:off x="7528823" y="4527022"/>
            <a:ext cx="1428185" cy="753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0F21789-ADF6-4AD3-82E2-549F109A6CED}"/>
              </a:ext>
            </a:extLst>
          </p:cNvPr>
          <p:cNvCxnSpPr>
            <a:cxnSpLocks/>
            <a:stCxn id="129" idx="2"/>
            <a:endCxn id="134" idx="0"/>
          </p:cNvCxnSpPr>
          <p:nvPr/>
        </p:nvCxnSpPr>
        <p:spPr>
          <a:xfrm flipH="1">
            <a:off x="8957008" y="2584454"/>
            <a:ext cx="1628651" cy="2695783"/>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D5FC5D2-C87A-45DB-9570-5A6323BA3FA9}"/>
              </a:ext>
            </a:extLst>
          </p:cNvPr>
          <p:cNvSpPr txBox="1"/>
          <p:nvPr/>
        </p:nvSpPr>
        <p:spPr>
          <a:xfrm>
            <a:off x="3878663" y="1036863"/>
            <a:ext cx="1413213" cy="584775"/>
          </a:xfrm>
          <a:prstGeom prst="rect">
            <a:avLst/>
          </a:prstGeom>
          <a:solidFill>
            <a:schemeClr val="bg1"/>
          </a:solidFill>
          <a:ln>
            <a:solidFill>
              <a:schemeClr val="tx1"/>
            </a:solidFill>
          </a:ln>
        </p:spPr>
        <p:txBody>
          <a:bodyPr wrap="square" lIns="91440" tIns="45720" rIns="91440" bIns="45720" rtlCol="0" anchor="t">
            <a:spAutoFit/>
          </a:bodyPr>
          <a:lstStyle/>
          <a:p>
            <a:r>
              <a:rPr lang="en-US" sz="1600" dirty="0">
                <a:solidFill>
                  <a:schemeClr val="tx1">
                    <a:lumMod val="75000"/>
                    <a:lumOff val="25000"/>
                  </a:schemeClr>
                </a:solidFill>
                <a:latin typeface="Century Gothic" panose="020B0502020202020204" pitchFamily="34" charset="0"/>
              </a:rPr>
              <a:t>West Image:</a:t>
            </a:r>
          </a:p>
          <a:p>
            <a:r>
              <a:rPr lang="en-US" sz="1600" dirty="0">
                <a:solidFill>
                  <a:schemeClr val="tx1">
                    <a:lumMod val="75000"/>
                    <a:lumOff val="25000"/>
                  </a:schemeClr>
                </a:solidFill>
                <a:latin typeface="Century Gothic"/>
              </a:rPr>
              <a:t>10/12/2020</a:t>
            </a:r>
          </a:p>
        </p:txBody>
      </p:sp>
      <p:sp>
        <p:nvSpPr>
          <p:cNvPr id="56" name="TextBox 55">
            <a:extLst>
              <a:ext uri="{FF2B5EF4-FFF2-40B4-BE49-F238E27FC236}">
                <a16:creationId xmlns:a16="http://schemas.microsoft.com/office/drawing/2014/main" id="{0567257D-B7DE-4143-950E-307FF42DEAEF}"/>
              </a:ext>
            </a:extLst>
          </p:cNvPr>
          <p:cNvSpPr txBox="1"/>
          <p:nvPr/>
        </p:nvSpPr>
        <p:spPr>
          <a:xfrm>
            <a:off x="3878663" y="3764367"/>
            <a:ext cx="1434416" cy="584775"/>
          </a:xfrm>
          <a:prstGeom prst="rect">
            <a:avLst/>
          </a:prstGeom>
          <a:solidFill>
            <a:schemeClr val="bg1"/>
          </a:solidFill>
          <a:ln>
            <a:solidFill>
              <a:schemeClr val="tx1"/>
            </a:solidFill>
          </a:ln>
        </p:spPr>
        <p:txBody>
          <a:bodyPr wrap="square" rtlCol="0">
            <a:spAutoFit/>
          </a:bodyPr>
          <a:lstStyle/>
          <a:p>
            <a:r>
              <a:rPr lang="en-US" sz="1600" dirty="0">
                <a:solidFill>
                  <a:schemeClr val="tx1">
                    <a:lumMod val="75000"/>
                    <a:lumOff val="25000"/>
                  </a:schemeClr>
                </a:solidFill>
                <a:latin typeface="Century Gothic" panose="020B0502020202020204" pitchFamily="34" charset="0"/>
              </a:rPr>
              <a:t>East Image:</a:t>
            </a:r>
          </a:p>
          <a:p>
            <a:r>
              <a:rPr lang="en-US" sz="1600" dirty="0">
                <a:solidFill>
                  <a:schemeClr val="tx1">
                    <a:lumMod val="75000"/>
                    <a:lumOff val="25000"/>
                  </a:schemeClr>
                </a:solidFill>
                <a:latin typeface="Century Gothic" panose="020B0502020202020204" pitchFamily="34" charset="0"/>
              </a:rPr>
              <a:t>12/22/2020</a:t>
            </a:r>
          </a:p>
        </p:txBody>
      </p:sp>
    </p:spTree>
    <p:extLst>
      <p:ext uri="{BB962C8B-B14F-4D97-AF65-F5344CB8AC3E}">
        <p14:creationId xmlns:p14="http://schemas.microsoft.com/office/powerpoint/2010/main" val="14576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4" grpId="0" animBg="1"/>
      <p:bldP spid="135" grpId="0" animBg="1"/>
      <p:bldP spid="136" grpId="0" animBg="1"/>
      <p:bldP spid="13" grpId="0" animBg="1"/>
      <p:bldP spid="14" grpId="0" animBg="1"/>
      <p:bldP spid="32"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6;gc2a08a44e9_0_27">
            <a:extLst>
              <a:ext uri="{FF2B5EF4-FFF2-40B4-BE49-F238E27FC236}">
                <a16:creationId xmlns:a16="http://schemas.microsoft.com/office/drawing/2014/main" id="{16D038FF-9000-430C-8397-931C1D8F77B3}"/>
              </a:ext>
            </a:extLst>
          </p:cNvPr>
          <p:cNvSpPr txBox="1"/>
          <p:nvPr/>
        </p:nvSpPr>
        <p:spPr>
          <a:xfrm>
            <a:off x="365414" y="182540"/>
            <a:ext cx="5181946"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Burn Severity Results</a:t>
            </a:r>
            <a:endParaRPr dirty="0"/>
          </a:p>
        </p:txBody>
      </p:sp>
      <p:sp>
        <p:nvSpPr>
          <p:cNvPr id="5" name="TextBox 4">
            <a:extLst>
              <a:ext uri="{FF2B5EF4-FFF2-40B4-BE49-F238E27FC236}">
                <a16:creationId xmlns:a16="http://schemas.microsoft.com/office/drawing/2014/main" id="{080B660E-452C-4108-809A-915E20ADF86F}"/>
              </a:ext>
            </a:extLst>
          </p:cNvPr>
          <p:cNvSpPr txBox="1"/>
          <p:nvPr/>
        </p:nvSpPr>
        <p:spPr>
          <a:xfrm rot="16200000">
            <a:off x="-456061" y="2336402"/>
            <a:ext cx="2319866" cy="369332"/>
          </a:xfrm>
          <a:prstGeom prst="rect">
            <a:avLst/>
          </a:prstGeom>
          <a:noFill/>
        </p:spPr>
        <p:txBody>
          <a:bodyPr wrap="none" rtlCol="0">
            <a:spAutoFit/>
          </a:bodyPr>
          <a:lstStyle/>
          <a:p>
            <a:r>
              <a:rPr lang="en-US" sz="1800" b="1" dirty="0">
                <a:solidFill>
                  <a:srgbClr val="C00000"/>
                </a:solidFill>
                <a:latin typeface="Century Gothic" panose="020B0502020202020204" pitchFamily="34" charset="0"/>
              </a:rPr>
              <a:t>Cameron Peak Fire</a:t>
            </a:r>
          </a:p>
        </p:txBody>
      </p:sp>
      <p:sp>
        <p:nvSpPr>
          <p:cNvPr id="6" name="TextBox 5">
            <a:extLst>
              <a:ext uri="{FF2B5EF4-FFF2-40B4-BE49-F238E27FC236}">
                <a16:creationId xmlns:a16="http://schemas.microsoft.com/office/drawing/2014/main" id="{4DC03AA9-54AC-4882-8692-13B7B6E698C7}"/>
              </a:ext>
            </a:extLst>
          </p:cNvPr>
          <p:cNvSpPr txBox="1"/>
          <p:nvPr/>
        </p:nvSpPr>
        <p:spPr>
          <a:xfrm rot="16200000">
            <a:off x="-85149" y="5120426"/>
            <a:ext cx="1656223" cy="369332"/>
          </a:xfrm>
          <a:prstGeom prst="rect">
            <a:avLst/>
          </a:prstGeom>
          <a:noFill/>
        </p:spPr>
        <p:txBody>
          <a:bodyPr wrap="none" rtlCol="0">
            <a:spAutoFit/>
          </a:bodyPr>
          <a:lstStyle/>
          <a:p>
            <a:r>
              <a:rPr lang="en-US" sz="1800" b="1" dirty="0">
                <a:solidFill>
                  <a:srgbClr val="C00000"/>
                </a:solidFill>
                <a:latin typeface="Century Gothic" panose="020B0502020202020204" pitchFamily="34" charset="0"/>
              </a:rPr>
              <a:t>Calwood Fire</a:t>
            </a:r>
          </a:p>
        </p:txBody>
      </p:sp>
      <p:pic>
        <p:nvPicPr>
          <p:cNvPr id="34" name="Picture 33" descr="Map&#10;&#10;Description automatically generated">
            <a:extLst>
              <a:ext uri="{FF2B5EF4-FFF2-40B4-BE49-F238E27FC236}">
                <a16:creationId xmlns:a16="http://schemas.microsoft.com/office/drawing/2014/main" id="{B8162096-CAEB-4475-9FA9-B977A0F3FF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9535" y="4350194"/>
            <a:ext cx="2572129" cy="1853569"/>
          </a:xfrm>
          <a:prstGeom prst="rect">
            <a:avLst/>
          </a:prstGeom>
        </p:spPr>
      </p:pic>
      <p:sp>
        <p:nvSpPr>
          <p:cNvPr id="7" name="TextBox 6">
            <a:extLst>
              <a:ext uri="{FF2B5EF4-FFF2-40B4-BE49-F238E27FC236}">
                <a16:creationId xmlns:a16="http://schemas.microsoft.com/office/drawing/2014/main" id="{8471BC93-C765-45B8-ACC9-5CD21F9AD48F}"/>
              </a:ext>
            </a:extLst>
          </p:cNvPr>
          <p:cNvSpPr txBox="1"/>
          <p:nvPr/>
        </p:nvSpPr>
        <p:spPr>
          <a:xfrm>
            <a:off x="991857" y="1047628"/>
            <a:ext cx="31173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dNBR</a:t>
            </a:r>
            <a:endParaRPr lang="en-US" sz="2000" dirty="0">
              <a:solidFill>
                <a:schemeClr val="tx1">
                  <a:lumMod val="75000"/>
                  <a:lumOff val="25000"/>
                </a:schemeClr>
              </a:solidFill>
            </a:endParaRPr>
          </a:p>
        </p:txBody>
      </p:sp>
      <p:sp>
        <p:nvSpPr>
          <p:cNvPr id="10" name="TextBox 9">
            <a:extLst>
              <a:ext uri="{FF2B5EF4-FFF2-40B4-BE49-F238E27FC236}">
                <a16:creationId xmlns:a16="http://schemas.microsoft.com/office/drawing/2014/main" id="{D70A5F70-6EAE-4FA2-A702-3BA680A5A76B}"/>
              </a:ext>
            </a:extLst>
          </p:cNvPr>
          <p:cNvSpPr txBox="1"/>
          <p:nvPr/>
        </p:nvSpPr>
        <p:spPr>
          <a:xfrm>
            <a:off x="4535186" y="1046655"/>
            <a:ext cx="25662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BAER Burn Severity</a:t>
            </a:r>
          </a:p>
          <a:p>
            <a:endParaRPr lang="en-US" sz="2000"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A72ACE39-E80A-44ED-A216-B98680D3C1F6}"/>
              </a:ext>
            </a:extLst>
          </p:cNvPr>
          <p:cNvSpPr txBox="1"/>
          <p:nvPr/>
        </p:nvSpPr>
        <p:spPr>
          <a:xfrm>
            <a:off x="991857" y="3985460"/>
            <a:ext cx="31173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dNBR</a:t>
            </a:r>
          </a:p>
        </p:txBody>
      </p:sp>
      <p:sp>
        <p:nvSpPr>
          <p:cNvPr id="18" name="TextBox 17">
            <a:extLst>
              <a:ext uri="{FF2B5EF4-FFF2-40B4-BE49-F238E27FC236}">
                <a16:creationId xmlns:a16="http://schemas.microsoft.com/office/drawing/2014/main" id="{EC641385-7D8B-4810-8799-1830CBAB79D4}"/>
              </a:ext>
            </a:extLst>
          </p:cNvPr>
          <p:cNvSpPr txBox="1"/>
          <p:nvPr/>
        </p:nvSpPr>
        <p:spPr>
          <a:xfrm>
            <a:off x="4544271" y="4023216"/>
            <a:ext cx="25662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BAER Burn Severity</a:t>
            </a:r>
          </a:p>
        </p:txBody>
      </p:sp>
      <p:pic>
        <p:nvPicPr>
          <p:cNvPr id="30" name="Picture 29">
            <a:extLst>
              <a:ext uri="{FF2B5EF4-FFF2-40B4-BE49-F238E27FC236}">
                <a16:creationId xmlns:a16="http://schemas.microsoft.com/office/drawing/2014/main" id="{2DEF4AF9-1116-4C46-88B4-68D4D65869D1}"/>
              </a:ext>
            </a:extLst>
          </p:cNvPr>
          <p:cNvPicPr>
            <a:picLocks noChangeAspect="1"/>
          </p:cNvPicPr>
          <p:nvPr/>
        </p:nvPicPr>
        <p:blipFill>
          <a:blip r:embed="rId4"/>
          <a:stretch>
            <a:fillRect/>
          </a:stretch>
        </p:blipFill>
        <p:spPr>
          <a:xfrm>
            <a:off x="6921601" y="4721733"/>
            <a:ext cx="530830" cy="1242570"/>
          </a:xfrm>
          <a:prstGeom prst="rect">
            <a:avLst/>
          </a:prstGeom>
        </p:spPr>
      </p:pic>
      <p:pic>
        <p:nvPicPr>
          <p:cNvPr id="38" name="Picture 37" descr="Map&#10;&#10;Description automatically generated">
            <a:extLst>
              <a:ext uri="{FF2B5EF4-FFF2-40B4-BE49-F238E27FC236}">
                <a16:creationId xmlns:a16="http://schemas.microsoft.com/office/drawing/2014/main" id="{8CA8AE90-82C2-406F-8154-AF81303905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59"/>
          <a:stretch/>
        </p:blipFill>
        <p:spPr>
          <a:xfrm>
            <a:off x="4538426" y="1356986"/>
            <a:ext cx="2572129" cy="1861257"/>
          </a:xfrm>
          <a:prstGeom prst="rect">
            <a:avLst/>
          </a:prstGeom>
        </p:spPr>
      </p:pic>
      <p:pic>
        <p:nvPicPr>
          <p:cNvPr id="37" name="Picture 36" descr="Map&#10;&#10;Description automatically generated">
            <a:extLst>
              <a:ext uri="{FF2B5EF4-FFF2-40B4-BE49-F238E27FC236}">
                <a16:creationId xmlns:a16="http://schemas.microsoft.com/office/drawing/2014/main" id="{2A8F13C1-1222-4FE0-980B-83E5981557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4883" y="4352401"/>
            <a:ext cx="2496002" cy="1837021"/>
          </a:xfrm>
          <a:prstGeom prst="rect">
            <a:avLst/>
          </a:prstGeom>
        </p:spPr>
      </p:pic>
      <p:pic>
        <p:nvPicPr>
          <p:cNvPr id="41" name="Picture 40" descr="Map&#10;&#10;Description automatically generated">
            <a:extLst>
              <a:ext uri="{FF2B5EF4-FFF2-40B4-BE49-F238E27FC236}">
                <a16:creationId xmlns:a16="http://schemas.microsoft.com/office/drawing/2014/main" id="{745D11B5-A5B0-4180-804D-BF33F251D2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59"/>
          <a:stretch/>
        </p:blipFill>
        <p:spPr>
          <a:xfrm>
            <a:off x="814584" y="1362274"/>
            <a:ext cx="2515947" cy="1859288"/>
          </a:xfrm>
          <a:prstGeom prst="rect">
            <a:avLst/>
          </a:prstGeom>
        </p:spPr>
      </p:pic>
      <p:pic>
        <p:nvPicPr>
          <p:cNvPr id="14" name="Picture 13">
            <a:extLst>
              <a:ext uri="{FF2B5EF4-FFF2-40B4-BE49-F238E27FC236}">
                <a16:creationId xmlns:a16="http://schemas.microsoft.com/office/drawing/2014/main" id="{04C634F9-BC62-4875-A679-275EADD55C5A}"/>
              </a:ext>
            </a:extLst>
          </p:cNvPr>
          <p:cNvPicPr>
            <a:picLocks noChangeAspect="1"/>
          </p:cNvPicPr>
          <p:nvPr/>
        </p:nvPicPr>
        <p:blipFill>
          <a:blip r:embed="rId4"/>
          <a:stretch>
            <a:fillRect/>
          </a:stretch>
        </p:blipFill>
        <p:spPr>
          <a:xfrm>
            <a:off x="6993565" y="2106133"/>
            <a:ext cx="530830" cy="1242570"/>
          </a:xfrm>
          <a:prstGeom prst="rect">
            <a:avLst/>
          </a:prstGeom>
        </p:spPr>
      </p:pic>
      <p:pic>
        <p:nvPicPr>
          <p:cNvPr id="104" name="Picture 103" descr="Chart, box and whisker chart&#10;&#10;Description automatically generated">
            <a:extLst>
              <a:ext uri="{FF2B5EF4-FFF2-40B4-BE49-F238E27FC236}">
                <a16:creationId xmlns:a16="http://schemas.microsoft.com/office/drawing/2014/main" id="{DA678B50-131D-43B7-9DFE-4743CAFC5BA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66862" b="53250"/>
          <a:stretch/>
        </p:blipFill>
        <p:spPr>
          <a:xfrm>
            <a:off x="9032352" y="403522"/>
            <a:ext cx="2452981" cy="1730284"/>
          </a:xfrm>
          <a:prstGeom prst="rect">
            <a:avLst/>
          </a:prstGeom>
        </p:spPr>
      </p:pic>
      <p:sp>
        <p:nvSpPr>
          <p:cNvPr id="106" name="TextBox 105">
            <a:extLst>
              <a:ext uri="{FF2B5EF4-FFF2-40B4-BE49-F238E27FC236}">
                <a16:creationId xmlns:a16="http://schemas.microsoft.com/office/drawing/2014/main" id="{3971ED01-4625-456F-B887-2CE4EB8EFB99}"/>
              </a:ext>
            </a:extLst>
          </p:cNvPr>
          <p:cNvSpPr txBox="1"/>
          <p:nvPr/>
        </p:nvSpPr>
        <p:spPr>
          <a:xfrm>
            <a:off x="9191905" y="64768"/>
            <a:ext cx="2351230" cy="338554"/>
          </a:xfrm>
          <a:prstGeom prst="rect">
            <a:avLst/>
          </a:prstGeom>
          <a:noFill/>
        </p:spPr>
        <p:txBody>
          <a:bodyPr wrap="square" lIns="91440" tIns="45720" rIns="91440" bIns="45720" rtlCol="0" anchor="t">
            <a:spAutoFit/>
          </a:bodyPr>
          <a:lstStyle/>
          <a:p>
            <a:pPr algn="ctr"/>
            <a:r>
              <a:rPr lang="en-US" sz="1600" b="1" dirty="0">
                <a:solidFill>
                  <a:srgbClr val="C00000"/>
                </a:solidFill>
                <a:latin typeface="Century Gothic" panose="020B0502020202020204" pitchFamily="34" charset="0"/>
              </a:rPr>
              <a:t>Cameron Peak Fire</a:t>
            </a:r>
          </a:p>
        </p:txBody>
      </p:sp>
      <p:sp>
        <p:nvSpPr>
          <p:cNvPr id="107" name="TextBox 106">
            <a:extLst>
              <a:ext uri="{FF2B5EF4-FFF2-40B4-BE49-F238E27FC236}">
                <a16:creationId xmlns:a16="http://schemas.microsoft.com/office/drawing/2014/main" id="{30515F39-663F-48A2-B3B6-EAE67C4622AE}"/>
              </a:ext>
            </a:extLst>
          </p:cNvPr>
          <p:cNvSpPr txBox="1"/>
          <p:nvPr/>
        </p:nvSpPr>
        <p:spPr>
          <a:xfrm rot="16200000">
            <a:off x="9170781" y="5808867"/>
            <a:ext cx="534155"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panose="020B0502020202020204" pitchFamily="34" charset="0"/>
              </a:rPr>
              <a:t>Low</a:t>
            </a:r>
            <a:endParaRPr lang="en-US" sz="1600" dirty="0">
              <a:solidFill>
                <a:schemeClr val="tx1">
                  <a:lumMod val="75000"/>
                  <a:lumOff val="25000"/>
                </a:schemeClr>
              </a:solidFill>
              <a:latin typeface="Century Gothic" panose="020B0502020202020204" pitchFamily="34" charset="0"/>
            </a:endParaRPr>
          </a:p>
        </p:txBody>
      </p:sp>
      <p:sp>
        <p:nvSpPr>
          <p:cNvPr id="108" name="TextBox 107">
            <a:extLst>
              <a:ext uri="{FF2B5EF4-FFF2-40B4-BE49-F238E27FC236}">
                <a16:creationId xmlns:a16="http://schemas.microsoft.com/office/drawing/2014/main" id="{FA48CC41-AC1F-40AD-B3C9-8ED2F0F77318}"/>
              </a:ext>
            </a:extLst>
          </p:cNvPr>
          <p:cNvSpPr txBox="1"/>
          <p:nvPr/>
        </p:nvSpPr>
        <p:spPr>
          <a:xfrm rot="16200000">
            <a:off x="9365919" y="6031834"/>
            <a:ext cx="980088"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panose="020B0502020202020204" pitchFamily="34" charset="0"/>
              </a:rPr>
              <a:t>Low Mod</a:t>
            </a:r>
          </a:p>
        </p:txBody>
      </p:sp>
      <p:sp>
        <p:nvSpPr>
          <p:cNvPr id="109" name="TextBox 108">
            <a:extLst>
              <a:ext uri="{FF2B5EF4-FFF2-40B4-BE49-F238E27FC236}">
                <a16:creationId xmlns:a16="http://schemas.microsoft.com/office/drawing/2014/main" id="{48D88E6A-00D0-4E04-8253-F4C5A724AE39}"/>
              </a:ext>
            </a:extLst>
          </p:cNvPr>
          <p:cNvSpPr txBox="1"/>
          <p:nvPr/>
        </p:nvSpPr>
        <p:spPr>
          <a:xfrm rot="16200000">
            <a:off x="9988347" y="5870015"/>
            <a:ext cx="656451"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panose="020B0502020202020204" pitchFamily="34" charset="0"/>
              </a:rPr>
              <a:t>Mod</a:t>
            </a:r>
          </a:p>
        </p:txBody>
      </p:sp>
      <p:sp>
        <p:nvSpPr>
          <p:cNvPr id="110" name="TextBox 109">
            <a:extLst>
              <a:ext uri="{FF2B5EF4-FFF2-40B4-BE49-F238E27FC236}">
                <a16:creationId xmlns:a16="http://schemas.microsoft.com/office/drawing/2014/main" id="{4A6D4C8C-476B-4C0B-88B5-332E06F1CCE3}"/>
              </a:ext>
            </a:extLst>
          </p:cNvPr>
          <p:cNvSpPr txBox="1"/>
          <p:nvPr/>
        </p:nvSpPr>
        <p:spPr>
          <a:xfrm rot="16200000">
            <a:off x="10268114" y="6050858"/>
            <a:ext cx="1018137"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panose="020B0502020202020204" pitchFamily="34" charset="0"/>
              </a:rPr>
              <a:t>Mod High</a:t>
            </a:r>
          </a:p>
        </p:txBody>
      </p:sp>
      <p:sp>
        <p:nvSpPr>
          <p:cNvPr id="111" name="TextBox 110">
            <a:extLst>
              <a:ext uri="{FF2B5EF4-FFF2-40B4-BE49-F238E27FC236}">
                <a16:creationId xmlns:a16="http://schemas.microsoft.com/office/drawing/2014/main" id="{716D65D7-EE35-412F-8760-BB0D7EC60681}"/>
              </a:ext>
            </a:extLst>
          </p:cNvPr>
          <p:cNvSpPr txBox="1"/>
          <p:nvPr/>
        </p:nvSpPr>
        <p:spPr>
          <a:xfrm rot="16200000">
            <a:off x="10918974" y="5860608"/>
            <a:ext cx="637636"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panose="020B0502020202020204" pitchFamily="34" charset="0"/>
              </a:rPr>
              <a:t>High</a:t>
            </a:r>
          </a:p>
        </p:txBody>
      </p:sp>
      <p:sp>
        <p:nvSpPr>
          <p:cNvPr id="122" name="TextBox 121">
            <a:extLst>
              <a:ext uri="{FF2B5EF4-FFF2-40B4-BE49-F238E27FC236}">
                <a16:creationId xmlns:a16="http://schemas.microsoft.com/office/drawing/2014/main" id="{868620A5-C047-4AA1-B332-79A0CA1BE2CF}"/>
              </a:ext>
            </a:extLst>
          </p:cNvPr>
          <p:cNvSpPr txBox="1"/>
          <p:nvPr/>
        </p:nvSpPr>
        <p:spPr>
          <a:xfrm>
            <a:off x="8692799" y="1922004"/>
            <a:ext cx="465455"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0</a:t>
            </a:r>
          </a:p>
        </p:txBody>
      </p:sp>
      <p:sp>
        <p:nvSpPr>
          <p:cNvPr id="123" name="TextBox 122">
            <a:extLst>
              <a:ext uri="{FF2B5EF4-FFF2-40B4-BE49-F238E27FC236}">
                <a16:creationId xmlns:a16="http://schemas.microsoft.com/office/drawing/2014/main" id="{950BFEA8-7F49-4E3F-B85C-4306781E950C}"/>
              </a:ext>
            </a:extLst>
          </p:cNvPr>
          <p:cNvSpPr txBox="1"/>
          <p:nvPr/>
        </p:nvSpPr>
        <p:spPr>
          <a:xfrm>
            <a:off x="8735293" y="5424222"/>
            <a:ext cx="422961"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0</a:t>
            </a:r>
          </a:p>
        </p:txBody>
      </p:sp>
      <p:sp>
        <p:nvSpPr>
          <p:cNvPr id="124" name="TextBox 123">
            <a:extLst>
              <a:ext uri="{FF2B5EF4-FFF2-40B4-BE49-F238E27FC236}">
                <a16:creationId xmlns:a16="http://schemas.microsoft.com/office/drawing/2014/main" id="{B6533EC7-4294-40BC-BBC6-A936BF64F3AF}"/>
              </a:ext>
            </a:extLst>
          </p:cNvPr>
          <p:cNvSpPr txBox="1"/>
          <p:nvPr/>
        </p:nvSpPr>
        <p:spPr>
          <a:xfrm>
            <a:off x="8576081" y="5120675"/>
            <a:ext cx="582173"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1000</a:t>
            </a:r>
          </a:p>
        </p:txBody>
      </p:sp>
      <p:sp>
        <p:nvSpPr>
          <p:cNvPr id="125" name="TextBox 124">
            <a:extLst>
              <a:ext uri="{FF2B5EF4-FFF2-40B4-BE49-F238E27FC236}">
                <a16:creationId xmlns:a16="http://schemas.microsoft.com/office/drawing/2014/main" id="{6D8EAF61-3D20-492E-A363-8181F897AEDE}"/>
              </a:ext>
            </a:extLst>
          </p:cNvPr>
          <p:cNvSpPr txBox="1"/>
          <p:nvPr/>
        </p:nvSpPr>
        <p:spPr>
          <a:xfrm>
            <a:off x="8284614" y="1603712"/>
            <a:ext cx="873640"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250</a:t>
            </a:r>
          </a:p>
        </p:txBody>
      </p:sp>
      <p:sp>
        <p:nvSpPr>
          <p:cNvPr id="126" name="TextBox 125">
            <a:extLst>
              <a:ext uri="{FF2B5EF4-FFF2-40B4-BE49-F238E27FC236}">
                <a16:creationId xmlns:a16="http://schemas.microsoft.com/office/drawing/2014/main" id="{C9E3C7A2-8F90-4CE7-92D0-DBE8E664BFD9}"/>
              </a:ext>
            </a:extLst>
          </p:cNvPr>
          <p:cNvSpPr txBox="1"/>
          <p:nvPr/>
        </p:nvSpPr>
        <p:spPr>
          <a:xfrm>
            <a:off x="8284614" y="1285419"/>
            <a:ext cx="873640"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500</a:t>
            </a:r>
          </a:p>
        </p:txBody>
      </p:sp>
      <p:sp>
        <p:nvSpPr>
          <p:cNvPr id="127" name="TextBox 126">
            <a:extLst>
              <a:ext uri="{FF2B5EF4-FFF2-40B4-BE49-F238E27FC236}">
                <a16:creationId xmlns:a16="http://schemas.microsoft.com/office/drawing/2014/main" id="{208962FB-0E45-4944-8A3D-EA7690521896}"/>
              </a:ext>
            </a:extLst>
          </p:cNvPr>
          <p:cNvSpPr txBox="1"/>
          <p:nvPr/>
        </p:nvSpPr>
        <p:spPr>
          <a:xfrm>
            <a:off x="8284614" y="967126"/>
            <a:ext cx="873640"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750</a:t>
            </a:r>
          </a:p>
        </p:txBody>
      </p:sp>
      <p:sp>
        <p:nvSpPr>
          <p:cNvPr id="128" name="TextBox 127">
            <a:extLst>
              <a:ext uri="{FF2B5EF4-FFF2-40B4-BE49-F238E27FC236}">
                <a16:creationId xmlns:a16="http://schemas.microsoft.com/office/drawing/2014/main" id="{B44C1308-31FE-4748-BB2C-CA622BA8BD69}"/>
              </a:ext>
            </a:extLst>
          </p:cNvPr>
          <p:cNvSpPr txBox="1"/>
          <p:nvPr/>
        </p:nvSpPr>
        <p:spPr>
          <a:xfrm>
            <a:off x="8128328" y="648833"/>
            <a:ext cx="1062565"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1000</a:t>
            </a:r>
          </a:p>
        </p:txBody>
      </p:sp>
      <p:sp>
        <p:nvSpPr>
          <p:cNvPr id="129" name="TextBox 128">
            <a:extLst>
              <a:ext uri="{FF2B5EF4-FFF2-40B4-BE49-F238E27FC236}">
                <a16:creationId xmlns:a16="http://schemas.microsoft.com/office/drawing/2014/main" id="{AB357621-772F-44F6-BD85-3305C1B4A068}"/>
              </a:ext>
            </a:extLst>
          </p:cNvPr>
          <p:cNvSpPr txBox="1"/>
          <p:nvPr/>
        </p:nvSpPr>
        <p:spPr>
          <a:xfrm>
            <a:off x="8782881" y="3681896"/>
            <a:ext cx="375373"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0</a:t>
            </a:r>
          </a:p>
        </p:txBody>
      </p:sp>
      <p:sp>
        <p:nvSpPr>
          <p:cNvPr id="130" name="TextBox 129">
            <a:extLst>
              <a:ext uri="{FF2B5EF4-FFF2-40B4-BE49-F238E27FC236}">
                <a16:creationId xmlns:a16="http://schemas.microsoft.com/office/drawing/2014/main" id="{4D5EA4F7-7166-44D5-86B8-F7BE95E8B031}"/>
              </a:ext>
            </a:extLst>
          </p:cNvPr>
          <p:cNvSpPr txBox="1"/>
          <p:nvPr/>
        </p:nvSpPr>
        <p:spPr>
          <a:xfrm>
            <a:off x="8679592" y="3396521"/>
            <a:ext cx="478662"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200</a:t>
            </a:r>
          </a:p>
        </p:txBody>
      </p:sp>
      <p:sp>
        <p:nvSpPr>
          <p:cNvPr id="131" name="TextBox 130">
            <a:extLst>
              <a:ext uri="{FF2B5EF4-FFF2-40B4-BE49-F238E27FC236}">
                <a16:creationId xmlns:a16="http://schemas.microsoft.com/office/drawing/2014/main" id="{F366C4CB-5BC8-47A3-9807-94E3E9EBD8C7}"/>
              </a:ext>
            </a:extLst>
          </p:cNvPr>
          <p:cNvSpPr txBox="1"/>
          <p:nvPr/>
        </p:nvSpPr>
        <p:spPr>
          <a:xfrm>
            <a:off x="8679592" y="3111148"/>
            <a:ext cx="478662"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400</a:t>
            </a:r>
          </a:p>
        </p:txBody>
      </p:sp>
      <p:sp>
        <p:nvSpPr>
          <p:cNvPr id="132" name="TextBox 131">
            <a:extLst>
              <a:ext uri="{FF2B5EF4-FFF2-40B4-BE49-F238E27FC236}">
                <a16:creationId xmlns:a16="http://schemas.microsoft.com/office/drawing/2014/main" id="{2D778960-F446-45F1-B9E3-596715E07D43}"/>
              </a:ext>
            </a:extLst>
          </p:cNvPr>
          <p:cNvSpPr txBox="1"/>
          <p:nvPr/>
        </p:nvSpPr>
        <p:spPr>
          <a:xfrm>
            <a:off x="8679592" y="2825775"/>
            <a:ext cx="478662"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600</a:t>
            </a:r>
          </a:p>
        </p:txBody>
      </p:sp>
      <p:sp>
        <p:nvSpPr>
          <p:cNvPr id="133" name="TextBox 132">
            <a:extLst>
              <a:ext uri="{FF2B5EF4-FFF2-40B4-BE49-F238E27FC236}">
                <a16:creationId xmlns:a16="http://schemas.microsoft.com/office/drawing/2014/main" id="{0E4BA4BD-7DF8-4E14-810D-06B24D7D4AEF}"/>
              </a:ext>
            </a:extLst>
          </p:cNvPr>
          <p:cNvSpPr txBox="1"/>
          <p:nvPr/>
        </p:nvSpPr>
        <p:spPr>
          <a:xfrm>
            <a:off x="8576081" y="4817129"/>
            <a:ext cx="582173"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2000</a:t>
            </a:r>
          </a:p>
        </p:txBody>
      </p:sp>
      <p:sp>
        <p:nvSpPr>
          <p:cNvPr id="134" name="TextBox 133">
            <a:extLst>
              <a:ext uri="{FF2B5EF4-FFF2-40B4-BE49-F238E27FC236}">
                <a16:creationId xmlns:a16="http://schemas.microsoft.com/office/drawing/2014/main" id="{BFF55CCF-4158-456C-A061-420BE52E8599}"/>
              </a:ext>
            </a:extLst>
          </p:cNvPr>
          <p:cNvSpPr txBox="1"/>
          <p:nvPr/>
        </p:nvSpPr>
        <p:spPr>
          <a:xfrm>
            <a:off x="8576081" y="4513583"/>
            <a:ext cx="582173"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3000</a:t>
            </a:r>
          </a:p>
        </p:txBody>
      </p:sp>
      <p:sp>
        <p:nvSpPr>
          <p:cNvPr id="135" name="TextBox 134">
            <a:extLst>
              <a:ext uri="{FF2B5EF4-FFF2-40B4-BE49-F238E27FC236}">
                <a16:creationId xmlns:a16="http://schemas.microsoft.com/office/drawing/2014/main" id="{0673DBDB-99B6-4F05-8634-DB4C8FA01E47}"/>
              </a:ext>
            </a:extLst>
          </p:cNvPr>
          <p:cNvSpPr txBox="1"/>
          <p:nvPr/>
        </p:nvSpPr>
        <p:spPr>
          <a:xfrm>
            <a:off x="8576081" y="4210037"/>
            <a:ext cx="582173"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4000</a:t>
            </a:r>
          </a:p>
        </p:txBody>
      </p:sp>
      <p:sp>
        <p:nvSpPr>
          <p:cNvPr id="136" name="TextBox 135">
            <a:extLst>
              <a:ext uri="{FF2B5EF4-FFF2-40B4-BE49-F238E27FC236}">
                <a16:creationId xmlns:a16="http://schemas.microsoft.com/office/drawing/2014/main" id="{41670C10-3505-42F6-898F-6F361B8F8389}"/>
              </a:ext>
            </a:extLst>
          </p:cNvPr>
          <p:cNvSpPr txBox="1"/>
          <p:nvPr/>
        </p:nvSpPr>
        <p:spPr>
          <a:xfrm>
            <a:off x="8679592" y="2540402"/>
            <a:ext cx="478662" cy="261610"/>
          </a:xfrm>
          <a:prstGeom prst="rect">
            <a:avLst/>
          </a:prstGeom>
          <a:noFill/>
        </p:spPr>
        <p:txBody>
          <a:bodyPr wrap="square" lIns="91440" tIns="45720" rIns="91440" bIns="45720" rtlCol="0" anchor="t">
            <a:spAutoFit/>
          </a:bodyPr>
          <a:lstStyle/>
          <a:p>
            <a:pPr algn="r"/>
            <a:r>
              <a:rPr lang="en-US" sz="1100" dirty="0">
                <a:solidFill>
                  <a:schemeClr val="tx1">
                    <a:lumMod val="75000"/>
                    <a:lumOff val="25000"/>
                  </a:schemeClr>
                </a:solidFill>
                <a:latin typeface="Century Gothic" panose="020B0502020202020204" pitchFamily="34" charset="0"/>
              </a:rPr>
              <a:t>800</a:t>
            </a:r>
          </a:p>
        </p:txBody>
      </p:sp>
      <p:pic>
        <p:nvPicPr>
          <p:cNvPr id="137" name="Picture 136" descr="Chart, box and whisker chart&#10;&#10;Description automatically generated">
            <a:extLst>
              <a:ext uri="{FF2B5EF4-FFF2-40B4-BE49-F238E27FC236}">
                <a16:creationId xmlns:a16="http://schemas.microsoft.com/office/drawing/2014/main" id="{98AE7062-399E-45FD-8C6E-39BDCCE226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4309" r="33612" b="53250"/>
          <a:stretch/>
        </p:blipFill>
        <p:spPr>
          <a:xfrm>
            <a:off x="9118439" y="2164086"/>
            <a:ext cx="2374574" cy="1730284"/>
          </a:xfrm>
          <a:prstGeom prst="rect">
            <a:avLst/>
          </a:prstGeom>
        </p:spPr>
      </p:pic>
      <p:pic>
        <p:nvPicPr>
          <p:cNvPr id="138" name="Picture 137" descr="Chart, box and whisker chart&#10;&#10;Description automatically generated">
            <a:extLst>
              <a:ext uri="{FF2B5EF4-FFF2-40B4-BE49-F238E27FC236}">
                <a16:creationId xmlns:a16="http://schemas.microsoft.com/office/drawing/2014/main" id="{03D99C7B-3AC4-4B56-814C-7E45217ACB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236" b="53250"/>
          <a:stretch/>
        </p:blipFill>
        <p:spPr>
          <a:xfrm>
            <a:off x="9158487" y="3922188"/>
            <a:ext cx="2351230" cy="1730284"/>
          </a:xfrm>
          <a:prstGeom prst="rect">
            <a:avLst/>
          </a:prstGeom>
        </p:spPr>
      </p:pic>
      <p:pic>
        <p:nvPicPr>
          <p:cNvPr id="11" name="Picture 10">
            <a:extLst>
              <a:ext uri="{FF2B5EF4-FFF2-40B4-BE49-F238E27FC236}">
                <a16:creationId xmlns:a16="http://schemas.microsoft.com/office/drawing/2014/main" id="{F203413D-3E19-4D9E-A18D-F26D4561013D}"/>
              </a:ext>
            </a:extLst>
          </p:cNvPr>
          <p:cNvPicPr>
            <a:picLocks noChangeAspect="1"/>
          </p:cNvPicPr>
          <p:nvPr/>
        </p:nvPicPr>
        <p:blipFill>
          <a:blip r:embed="rId9"/>
          <a:stretch>
            <a:fillRect/>
          </a:stretch>
        </p:blipFill>
        <p:spPr>
          <a:xfrm>
            <a:off x="3294928" y="2034343"/>
            <a:ext cx="697192" cy="1345087"/>
          </a:xfrm>
          <a:prstGeom prst="rect">
            <a:avLst/>
          </a:prstGeom>
        </p:spPr>
      </p:pic>
      <p:pic>
        <p:nvPicPr>
          <p:cNvPr id="27" name="Picture 26">
            <a:extLst>
              <a:ext uri="{FF2B5EF4-FFF2-40B4-BE49-F238E27FC236}">
                <a16:creationId xmlns:a16="http://schemas.microsoft.com/office/drawing/2014/main" id="{0548630A-51B8-42E4-804D-FD80BD22A41A}"/>
              </a:ext>
            </a:extLst>
          </p:cNvPr>
          <p:cNvPicPr>
            <a:picLocks noChangeAspect="1"/>
          </p:cNvPicPr>
          <p:nvPr/>
        </p:nvPicPr>
        <p:blipFill>
          <a:blip r:embed="rId9"/>
          <a:stretch>
            <a:fillRect/>
          </a:stretch>
        </p:blipFill>
        <p:spPr>
          <a:xfrm>
            <a:off x="3252208" y="4721733"/>
            <a:ext cx="697192" cy="1345087"/>
          </a:xfrm>
          <a:prstGeom prst="rect">
            <a:avLst/>
          </a:prstGeom>
        </p:spPr>
      </p:pic>
      <p:sp>
        <p:nvSpPr>
          <p:cNvPr id="3" name="TextBox 2">
            <a:extLst>
              <a:ext uri="{FF2B5EF4-FFF2-40B4-BE49-F238E27FC236}">
                <a16:creationId xmlns:a16="http://schemas.microsoft.com/office/drawing/2014/main" id="{008B20BA-7226-4448-9EB5-39362C264422}"/>
              </a:ext>
            </a:extLst>
          </p:cNvPr>
          <p:cNvSpPr txBox="1"/>
          <p:nvPr/>
        </p:nvSpPr>
        <p:spPr>
          <a:xfrm rot="16200000">
            <a:off x="8182223" y="1174860"/>
            <a:ext cx="721672"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dNBR</a:t>
            </a:r>
          </a:p>
        </p:txBody>
      </p:sp>
      <p:sp>
        <p:nvSpPr>
          <p:cNvPr id="139" name="TextBox 138">
            <a:extLst>
              <a:ext uri="{FF2B5EF4-FFF2-40B4-BE49-F238E27FC236}">
                <a16:creationId xmlns:a16="http://schemas.microsoft.com/office/drawing/2014/main" id="{8069C8E2-8C51-4C5F-A783-23654FE4F01F}"/>
              </a:ext>
            </a:extLst>
          </p:cNvPr>
          <p:cNvSpPr txBox="1"/>
          <p:nvPr/>
        </p:nvSpPr>
        <p:spPr>
          <a:xfrm rot="16200000">
            <a:off x="8266381" y="2851615"/>
            <a:ext cx="553357"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RBR</a:t>
            </a:r>
          </a:p>
        </p:txBody>
      </p:sp>
      <p:sp>
        <p:nvSpPr>
          <p:cNvPr id="140" name="TextBox 139">
            <a:extLst>
              <a:ext uri="{FF2B5EF4-FFF2-40B4-BE49-F238E27FC236}">
                <a16:creationId xmlns:a16="http://schemas.microsoft.com/office/drawing/2014/main" id="{9A4C5883-D820-45CB-BC52-1B8F0D414CB5}"/>
              </a:ext>
            </a:extLst>
          </p:cNvPr>
          <p:cNvSpPr txBox="1"/>
          <p:nvPr/>
        </p:nvSpPr>
        <p:spPr>
          <a:xfrm rot="16200000">
            <a:off x="8119706" y="4618052"/>
            <a:ext cx="846707"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RdNBR</a:t>
            </a:r>
          </a:p>
        </p:txBody>
      </p:sp>
    </p:spTree>
    <p:extLst>
      <p:ext uri="{BB962C8B-B14F-4D97-AF65-F5344CB8AC3E}">
        <p14:creationId xmlns:p14="http://schemas.microsoft.com/office/powerpoint/2010/main" val="307864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5;p5">
            <a:extLst>
              <a:ext uri="{FF2B5EF4-FFF2-40B4-BE49-F238E27FC236}">
                <a16:creationId xmlns:a16="http://schemas.microsoft.com/office/drawing/2014/main" id="{DAEB1E6F-38ED-47AC-8194-D2862288025D}"/>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Methods: Predictor Variable Generation</a:t>
            </a:r>
            <a:endParaRPr dirty="0"/>
          </a:p>
        </p:txBody>
      </p:sp>
      <p:pic>
        <p:nvPicPr>
          <p:cNvPr id="32" name="Picture 31" descr="A close-up of the earth&#10;&#10;Description automatically generated with medium confidence">
            <a:extLst>
              <a:ext uri="{FF2B5EF4-FFF2-40B4-BE49-F238E27FC236}">
                <a16:creationId xmlns:a16="http://schemas.microsoft.com/office/drawing/2014/main" id="{D1B7C630-8324-6F4A-AA91-BD0CF4E7B9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9026"/>
          <a:stretch/>
        </p:blipFill>
        <p:spPr>
          <a:xfrm>
            <a:off x="3324286" y="933842"/>
            <a:ext cx="2884891" cy="5440680"/>
          </a:xfrm>
          <a:prstGeom prst="rect">
            <a:avLst/>
          </a:prstGeom>
        </p:spPr>
      </p:pic>
      <p:pic>
        <p:nvPicPr>
          <p:cNvPr id="34" name="Picture 33">
            <a:extLst>
              <a:ext uri="{FF2B5EF4-FFF2-40B4-BE49-F238E27FC236}">
                <a16:creationId xmlns:a16="http://schemas.microsoft.com/office/drawing/2014/main" id="{D5902CDD-C991-5141-8AEF-3DC70B9E26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481"/>
          <a:stretch/>
        </p:blipFill>
        <p:spPr>
          <a:xfrm>
            <a:off x="9048184" y="933842"/>
            <a:ext cx="2923286" cy="5440680"/>
          </a:xfrm>
          <a:prstGeom prst="rect">
            <a:avLst/>
          </a:prstGeom>
        </p:spPr>
      </p:pic>
      <p:pic>
        <p:nvPicPr>
          <p:cNvPr id="36" name="Picture 35" descr="A view of the surface of the earth from space&#10;&#10;Description automatically generated with low confidence">
            <a:extLst>
              <a:ext uri="{FF2B5EF4-FFF2-40B4-BE49-F238E27FC236}">
                <a16:creationId xmlns:a16="http://schemas.microsoft.com/office/drawing/2014/main" id="{84E75007-6D41-6141-AB1A-85875A5058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69" r="59596"/>
          <a:stretch/>
        </p:blipFill>
        <p:spPr>
          <a:xfrm>
            <a:off x="6334972" y="933842"/>
            <a:ext cx="2713212" cy="5440680"/>
          </a:xfrm>
          <a:prstGeom prst="rect">
            <a:avLst/>
          </a:prstGeom>
        </p:spPr>
      </p:pic>
      <p:pic>
        <p:nvPicPr>
          <p:cNvPr id="38" name="Picture 37" descr="Graphical user interface&#10;&#10;Description automatically generated">
            <a:extLst>
              <a:ext uri="{FF2B5EF4-FFF2-40B4-BE49-F238E27FC236}">
                <a16:creationId xmlns:a16="http://schemas.microsoft.com/office/drawing/2014/main" id="{8CF08E6C-E30C-8F46-B503-0C75B737E6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1155"/>
          <a:stretch/>
        </p:blipFill>
        <p:spPr>
          <a:xfrm>
            <a:off x="442080" y="933842"/>
            <a:ext cx="2735047" cy="5440680"/>
          </a:xfrm>
          <a:prstGeom prst="rect">
            <a:avLst/>
          </a:prstGeom>
        </p:spPr>
      </p:pic>
      <p:sp>
        <p:nvSpPr>
          <p:cNvPr id="39" name="Rectangle 38">
            <a:extLst>
              <a:ext uri="{FF2B5EF4-FFF2-40B4-BE49-F238E27FC236}">
                <a16:creationId xmlns:a16="http://schemas.microsoft.com/office/drawing/2014/main" id="{CDB1999B-20A0-8642-BA2F-4E93CA8C75F4}"/>
              </a:ext>
            </a:extLst>
          </p:cNvPr>
          <p:cNvSpPr/>
          <p:nvPr/>
        </p:nvSpPr>
        <p:spPr>
          <a:xfrm>
            <a:off x="790904" y="890862"/>
            <a:ext cx="2071401" cy="646331"/>
          </a:xfrm>
          <a:prstGeom prst="rect">
            <a:avLst/>
          </a:prstGeom>
        </p:spPr>
        <p:txBody>
          <a:bodyPr wrap="none">
            <a:spAutoFit/>
          </a:bodyPr>
          <a:lstStyle/>
          <a:p>
            <a:pPr lvl="0" algn="ctr"/>
            <a:r>
              <a:rPr lang="en-GB" b="1" u="sng" dirty="0">
                <a:solidFill>
                  <a:schemeClr val="tx1">
                    <a:lumMod val="75000"/>
                    <a:lumOff val="25000"/>
                  </a:schemeClr>
                </a:solidFill>
                <a:latin typeface="Century Gothic"/>
                <a:ea typeface="Century Gothic"/>
                <a:cs typeface="Century Gothic"/>
                <a:sym typeface="Century Gothic"/>
              </a:rPr>
              <a:t>Forest Treatment </a:t>
            </a:r>
          </a:p>
          <a:p>
            <a:pPr lvl="0" algn="ctr"/>
            <a:r>
              <a:rPr lang="en-GB" b="1" u="sng" dirty="0">
                <a:solidFill>
                  <a:schemeClr val="tx1">
                    <a:lumMod val="75000"/>
                    <a:lumOff val="25000"/>
                  </a:schemeClr>
                </a:solidFill>
                <a:latin typeface="Century Gothic"/>
                <a:ea typeface="Century Gothic"/>
                <a:cs typeface="Century Gothic"/>
                <a:sym typeface="Century Gothic"/>
              </a:rPr>
              <a:t>Variables</a:t>
            </a:r>
          </a:p>
        </p:txBody>
      </p:sp>
      <p:sp>
        <p:nvSpPr>
          <p:cNvPr id="41" name="Google Shape;160;p5">
            <a:extLst>
              <a:ext uri="{FF2B5EF4-FFF2-40B4-BE49-F238E27FC236}">
                <a16:creationId xmlns:a16="http://schemas.microsoft.com/office/drawing/2014/main" id="{E24DE424-7E73-5242-A3F9-74334BD73DAD}"/>
              </a:ext>
            </a:extLst>
          </p:cNvPr>
          <p:cNvSpPr txBox="1"/>
          <p:nvPr/>
        </p:nvSpPr>
        <p:spPr>
          <a:xfrm>
            <a:off x="3094274" y="890882"/>
            <a:ext cx="321131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Ecological </a:t>
            </a:r>
          </a:p>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Variables</a:t>
            </a:r>
            <a:endParaRPr lang="en-US"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2" name="Google Shape;160;p5">
            <a:extLst>
              <a:ext uri="{FF2B5EF4-FFF2-40B4-BE49-F238E27FC236}">
                <a16:creationId xmlns:a16="http://schemas.microsoft.com/office/drawing/2014/main" id="{6D15381C-8435-844D-A306-6CEA192397C7}"/>
              </a:ext>
            </a:extLst>
          </p:cNvPr>
          <p:cNvSpPr txBox="1"/>
          <p:nvPr/>
        </p:nvSpPr>
        <p:spPr>
          <a:xfrm>
            <a:off x="5931171" y="890882"/>
            <a:ext cx="321131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Topographic</a:t>
            </a:r>
          </a:p>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Variables</a:t>
            </a:r>
            <a:endParaRPr lang="en-US"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3" name="Google Shape;160;p5">
            <a:extLst>
              <a:ext uri="{FF2B5EF4-FFF2-40B4-BE49-F238E27FC236}">
                <a16:creationId xmlns:a16="http://schemas.microsoft.com/office/drawing/2014/main" id="{54449A13-8F07-A048-A2A3-7CD2B7172D4E}"/>
              </a:ext>
            </a:extLst>
          </p:cNvPr>
          <p:cNvSpPr txBox="1"/>
          <p:nvPr/>
        </p:nvSpPr>
        <p:spPr>
          <a:xfrm>
            <a:off x="8978311" y="752383"/>
            <a:ext cx="321131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LandTrendr </a:t>
            </a:r>
          </a:p>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Disturbance</a:t>
            </a:r>
          </a:p>
          <a:p>
            <a:pPr marL="0" marR="0" lvl="0" indent="0" algn="ctr" rtl="0">
              <a:spcBef>
                <a:spcPts val="0"/>
              </a:spcBef>
              <a:spcAft>
                <a:spcPts val="0"/>
              </a:spcAft>
              <a:buNone/>
            </a:pPr>
            <a:r>
              <a:rPr lang="en-US" b="1" u="sng" dirty="0">
                <a:solidFill>
                  <a:schemeClr val="tx1">
                    <a:lumMod val="75000"/>
                    <a:lumOff val="25000"/>
                  </a:schemeClr>
                </a:solidFill>
                <a:latin typeface="Century Gothic" panose="020B0502020202020204" pitchFamily="34" charset="0"/>
                <a:ea typeface="Century Gothic"/>
                <a:cs typeface="Century Gothic"/>
                <a:sym typeface="Century Gothic"/>
              </a:rPr>
              <a:t>Variables</a:t>
            </a:r>
            <a:endParaRPr lang="en-US"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5" name="TextBox 14">
            <a:extLst>
              <a:ext uri="{FF2B5EF4-FFF2-40B4-BE49-F238E27FC236}">
                <a16:creationId xmlns:a16="http://schemas.microsoft.com/office/drawing/2014/main" id="{D4849DB1-AA95-48C6-9E03-EEE8A87F5DA8}"/>
              </a:ext>
            </a:extLst>
          </p:cNvPr>
          <p:cNvSpPr txBox="1"/>
          <p:nvPr/>
        </p:nvSpPr>
        <p:spPr>
          <a:xfrm>
            <a:off x="8668963" y="6005190"/>
            <a:ext cx="3302507" cy="369332"/>
          </a:xfrm>
          <a:prstGeom prst="rect">
            <a:avLst/>
          </a:prstGeom>
          <a:noFill/>
        </p:spPr>
        <p:txBody>
          <a:bodyPr wrap="none" rtlCol="0">
            <a:spAutoFit/>
          </a:bodyPr>
          <a:lstStyle/>
          <a:p>
            <a:pPr algn="ctr"/>
            <a:r>
              <a:rPr lang="en-US" dirty="0">
                <a:solidFill>
                  <a:schemeClr val="tx1">
                    <a:lumMod val="75000"/>
                    <a:lumOff val="25000"/>
                  </a:schemeClr>
                </a:solidFill>
                <a:latin typeface="Century Gothic" panose="020B0502020202020204" pitchFamily="34" charset="0"/>
              </a:rPr>
              <a:t>Total: 43 Predictor variables</a:t>
            </a:r>
          </a:p>
        </p:txBody>
      </p:sp>
    </p:spTree>
    <p:extLst>
      <p:ext uri="{BB962C8B-B14F-4D97-AF65-F5344CB8AC3E}">
        <p14:creationId xmlns:p14="http://schemas.microsoft.com/office/powerpoint/2010/main" val="1850778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5">
            <a:extLst>
              <a:ext uri="{FF2B5EF4-FFF2-40B4-BE49-F238E27FC236}">
                <a16:creationId xmlns:a16="http://schemas.microsoft.com/office/drawing/2014/main" id="{8C6B30F0-6AF1-4BDA-B6C4-62AF4E31EA22}"/>
              </a:ext>
            </a:extLst>
          </p:cNvPr>
          <p:cNvSpPr/>
          <p:nvPr/>
        </p:nvSpPr>
        <p:spPr>
          <a:xfrm>
            <a:off x="633497" y="897021"/>
            <a:ext cx="3211317" cy="5193792"/>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155;p5">
            <a:extLst>
              <a:ext uri="{FF2B5EF4-FFF2-40B4-BE49-F238E27FC236}">
                <a16:creationId xmlns:a16="http://schemas.microsoft.com/office/drawing/2014/main" id="{DAEB1E6F-38ED-47AC-8194-D2862288025D}"/>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Methods: Predictor Variable Generation</a:t>
            </a:r>
            <a:endParaRPr dirty="0"/>
          </a:p>
        </p:txBody>
      </p:sp>
      <p:grpSp>
        <p:nvGrpSpPr>
          <p:cNvPr id="4" name="Group 3"/>
          <p:cNvGrpSpPr/>
          <p:nvPr/>
        </p:nvGrpSpPr>
        <p:grpSpPr>
          <a:xfrm>
            <a:off x="8267401" y="897022"/>
            <a:ext cx="3248386" cy="5192704"/>
            <a:chOff x="8267401" y="897022"/>
            <a:chExt cx="3248386" cy="5192704"/>
          </a:xfrm>
        </p:grpSpPr>
        <p:sp>
          <p:nvSpPr>
            <p:cNvPr id="16" name="Rectangle: Rounded Corners 15">
              <a:extLst>
                <a:ext uri="{FF2B5EF4-FFF2-40B4-BE49-F238E27FC236}">
                  <a16:creationId xmlns:a16="http://schemas.microsoft.com/office/drawing/2014/main" id="{8C6B30F0-6AF1-4BDA-B6C4-62AF4E31EA22}"/>
                </a:ext>
              </a:extLst>
            </p:cNvPr>
            <p:cNvSpPr/>
            <p:nvPr/>
          </p:nvSpPr>
          <p:spPr>
            <a:xfrm>
              <a:off x="8267401" y="897022"/>
              <a:ext cx="3211317" cy="5192704"/>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59;p5">
              <a:extLst>
                <a:ext uri="{FF2B5EF4-FFF2-40B4-BE49-F238E27FC236}">
                  <a16:creationId xmlns:a16="http://schemas.microsoft.com/office/drawing/2014/main" id="{BBEA044B-7C18-477A-B953-C04C67749A8E}"/>
                </a:ext>
              </a:extLst>
            </p:cNvPr>
            <p:cNvSpPr txBox="1"/>
            <p:nvPr/>
          </p:nvSpPr>
          <p:spPr>
            <a:xfrm>
              <a:off x="8304470" y="903730"/>
              <a:ext cx="3211317" cy="5185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dirty="0">
                  <a:solidFill>
                    <a:schemeClr val="bg1"/>
                  </a:solidFill>
                  <a:latin typeface="Century Gothic"/>
                  <a:ea typeface="Century Gothic"/>
                  <a:cs typeface="Century Gothic"/>
                  <a:sym typeface="Century Gothic"/>
                </a:rPr>
                <a:t>Topographic Variables</a:t>
              </a:r>
              <a:endParaRPr lang="en-US" sz="2000" b="1" u="sng" dirty="0">
                <a:solidFill>
                  <a:schemeClr val="bg1"/>
                </a:solidFill>
                <a:latin typeface="Century Gothic"/>
                <a:ea typeface="Century Gothic"/>
                <a:cs typeface="Century Gothic"/>
              </a:endParaRPr>
            </a:p>
            <a:p>
              <a:pPr marL="285750" marR="0" lvl="0" indent="-285750" algn="l" rtl="0">
                <a:spcBef>
                  <a:spcPts val="600"/>
                </a:spcBef>
                <a:spcAft>
                  <a:spcPts val="0"/>
                </a:spcAft>
                <a:buClr>
                  <a:schemeClr val="lt1"/>
                </a:buClr>
                <a:buSzPts val="1800"/>
                <a:buFont typeface="Arial"/>
                <a:buChar char="•"/>
              </a:pPr>
              <a:r>
                <a:rPr lang="en-US" sz="1700" dirty="0" smtClean="0">
                  <a:solidFill>
                    <a:schemeClr val="bg1"/>
                  </a:solidFill>
                  <a:latin typeface="Century Gothic"/>
                  <a:ea typeface="Century Gothic"/>
                  <a:cs typeface="Century Gothic"/>
                  <a:sym typeface="Century Gothic"/>
                </a:rPr>
                <a:t>Slope</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Aspect</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Elevation</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Landform</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Physio Diversity</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Topographic Diversity</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Topographic position index</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Topographic wetness index</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Northness </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a:solidFill>
                    <a:schemeClr val="bg1"/>
                  </a:solidFill>
                  <a:latin typeface="Century Gothic"/>
                  <a:ea typeface="Century Gothic"/>
                  <a:cs typeface="Century Gothic"/>
                  <a:sym typeface="Century Gothic"/>
                </a:rPr>
                <a:t>Eastness</a:t>
              </a:r>
            </a:p>
            <a:p>
              <a:pPr marL="285750" marR="0" lvl="0" indent="-285750" algn="l" rtl="0">
                <a:spcBef>
                  <a:spcPts val="0"/>
                </a:spcBef>
                <a:spcAft>
                  <a:spcPts val="0"/>
                </a:spcAft>
                <a:buClr>
                  <a:schemeClr val="lt1"/>
                </a:buClr>
                <a:buSzPts val="1800"/>
                <a:buFont typeface="Arial"/>
                <a:buChar char="•"/>
              </a:pPr>
              <a:r>
                <a:rPr lang="en-US" sz="1700" dirty="0" smtClean="0">
                  <a:solidFill>
                    <a:schemeClr val="bg1"/>
                  </a:solidFill>
                  <a:latin typeface="Century Gothic"/>
                  <a:ea typeface="Century Gothic"/>
                  <a:cs typeface="Century Gothic"/>
                  <a:sym typeface="Century Gothic"/>
                </a:rPr>
                <a:t>Continuous Heat-Isolation Load Index (CHILI)</a:t>
              </a:r>
              <a:endParaRPr lang="en-US" sz="1700" dirty="0">
                <a:solidFill>
                  <a:schemeClr val="bg1"/>
                </a:solidFill>
              </a:endParaRPr>
            </a:p>
            <a:p>
              <a:pPr marL="285750" marR="0" lvl="0" indent="-285750" algn="l" rtl="0">
                <a:spcBef>
                  <a:spcPts val="0"/>
                </a:spcBef>
                <a:spcAft>
                  <a:spcPts val="0"/>
                </a:spcAft>
                <a:buClr>
                  <a:schemeClr val="lt1"/>
                </a:buClr>
                <a:buSzPts val="1800"/>
                <a:buFont typeface="Arial"/>
                <a:buChar char="•"/>
              </a:pPr>
              <a:r>
                <a:rPr lang="en-US" sz="1700" dirty="0" smtClean="0">
                  <a:solidFill>
                    <a:schemeClr val="bg1"/>
                  </a:solidFill>
                  <a:latin typeface="Century Gothic"/>
                  <a:ea typeface="Century Gothic"/>
                  <a:cs typeface="Century Gothic"/>
                  <a:sym typeface="Century Gothic"/>
                </a:rPr>
                <a:t>Multi-scale Topographic Position Index (mTPI)</a:t>
              </a:r>
              <a:endParaRPr lang="en-US" sz="1700" dirty="0">
                <a:solidFill>
                  <a:schemeClr val="bg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en-US" sz="1700" dirty="0" smtClean="0">
                  <a:solidFill>
                    <a:schemeClr val="bg1"/>
                  </a:solidFill>
                  <a:latin typeface="Century Gothic"/>
                  <a:ea typeface="Century Gothic"/>
                  <a:cs typeface="Century Gothic"/>
                  <a:sym typeface="Century Gothic"/>
                </a:rPr>
                <a:t>Topographic Solar-Radiation Index (TRASP)</a:t>
              </a:r>
              <a:endParaRPr lang="en-US" sz="1700" dirty="0">
                <a:solidFill>
                  <a:schemeClr val="bg1"/>
                </a:solidFill>
                <a:latin typeface="Century Gothic"/>
                <a:ea typeface="Century Gothic"/>
                <a:cs typeface="Century Gothic"/>
                <a:sym typeface="Century Gothic"/>
              </a:endParaRPr>
            </a:p>
          </p:txBody>
        </p:sp>
      </p:grpSp>
      <p:sp>
        <p:nvSpPr>
          <p:cNvPr id="11" name="Rectangle: Rounded Corners 10">
            <a:extLst>
              <a:ext uri="{FF2B5EF4-FFF2-40B4-BE49-F238E27FC236}">
                <a16:creationId xmlns:a16="http://schemas.microsoft.com/office/drawing/2014/main" id="{DDFC85A9-816A-4FD3-ACA5-828DB998F9F9}"/>
              </a:ext>
            </a:extLst>
          </p:cNvPr>
          <p:cNvSpPr/>
          <p:nvPr/>
        </p:nvSpPr>
        <p:spPr>
          <a:xfrm>
            <a:off x="632893" y="897022"/>
            <a:ext cx="3211317" cy="214274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2F747A-094A-4AC2-8745-25421E71C2EF}"/>
              </a:ext>
            </a:extLst>
          </p:cNvPr>
          <p:cNvSpPr/>
          <p:nvPr/>
        </p:nvSpPr>
        <p:spPr>
          <a:xfrm>
            <a:off x="632893" y="1000416"/>
            <a:ext cx="3211317" cy="1508105"/>
          </a:xfrm>
          <a:prstGeom prst="rect">
            <a:avLst/>
          </a:prstGeom>
        </p:spPr>
        <p:txBody>
          <a:bodyPr wrap="square">
            <a:spAutoFit/>
          </a:bodyPr>
          <a:lstStyle/>
          <a:p>
            <a:pPr lvl="0" algn="ctr"/>
            <a:r>
              <a:rPr lang="en-GB" b="1" u="sng" dirty="0">
                <a:solidFill>
                  <a:schemeClr val="bg1"/>
                </a:solidFill>
                <a:latin typeface="Century Gothic"/>
                <a:ea typeface="Century Gothic"/>
                <a:cs typeface="Century Gothic"/>
                <a:sym typeface="Century Gothic"/>
              </a:rPr>
              <a:t>Forest Treatment Variables</a:t>
            </a:r>
          </a:p>
          <a:p>
            <a:pPr lvl="0" algn="ctr"/>
            <a:endParaRPr lang="en-GB" sz="2000" dirty="0">
              <a:solidFill>
                <a:schemeClr val="bg1"/>
              </a:solidFill>
              <a:latin typeface="Century Gothic"/>
            </a:endParaRPr>
          </a:p>
          <a:p>
            <a:pPr marL="285750" lvl="0" indent="-285750">
              <a:buClr>
                <a:schemeClr val="lt1"/>
              </a:buClr>
              <a:buSzPts val="1800"/>
              <a:buFont typeface="Arial"/>
              <a:buChar char="•"/>
            </a:pPr>
            <a:r>
              <a:rPr lang="en-GB" dirty="0">
                <a:solidFill>
                  <a:schemeClr val="bg1"/>
                </a:solidFill>
                <a:latin typeface="Century Gothic"/>
                <a:ea typeface="Century Gothic"/>
                <a:cs typeface="Century Gothic"/>
                <a:sym typeface="Century Gothic"/>
              </a:rPr>
              <a:t>Treatment Size</a:t>
            </a:r>
            <a:endParaRPr lang="en-GB" dirty="0">
              <a:solidFill>
                <a:schemeClr val="bg1"/>
              </a:solidFill>
              <a:latin typeface="Century Gothic"/>
            </a:endParaRPr>
          </a:p>
          <a:p>
            <a:pPr marL="285750" lvl="0" indent="-285750">
              <a:buClr>
                <a:schemeClr val="lt1"/>
              </a:buClr>
              <a:buSzPts val="1800"/>
              <a:buFont typeface="Arial"/>
              <a:buChar char="•"/>
            </a:pPr>
            <a:r>
              <a:rPr lang="en-GB" dirty="0">
                <a:solidFill>
                  <a:schemeClr val="bg1"/>
                </a:solidFill>
                <a:latin typeface="Century Gothic"/>
                <a:ea typeface="Century Gothic"/>
                <a:cs typeface="Century Gothic"/>
                <a:sym typeface="Century Gothic"/>
              </a:rPr>
              <a:t>Treatment Age</a:t>
            </a:r>
            <a:endParaRPr lang="en-GB" dirty="0">
              <a:solidFill>
                <a:schemeClr val="bg1"/>
              </a:solidFill>
              <a:latin typeface="Century Gothic"/>
            </a:endParaRPr>
          </a:p>
          <a:p>
            <a:pPr marL="285750" lvl="0" indent="-285750">
              <a:buClr>
                <a:schemeClr val="lt1"/>
              </a:buClr>
              <a:buSzPts val="1800"/>
              <a:buFont typeface="Arial"/>
              <a:buChar char="•"/>
            </a:pPr>
            <a:r>
              <a:rPr lang="en-GB" dirty="0">
                <a:solidFill>
                  <a:schemeClr val="bg1"/>
                </a:solidFill>
                <a:latin typeface="Century Gothic"/>
                <a:ea typeface="Century Gothic"/>
                <a:cs typeface="Century Gothic"/>
                <a:sym typeface="Century Gothic"/>
              </a:rPr>
              <a:t>Type of Treatment</a:t>
            </a:r>
            <a:endParaRPr lang="en-GB" dirty="0">
              <a:solidFill>
                <a:schemeClr val="bg1"/>
              </a:solidFill>
              <a:latin typeface="Century Gothic"/>
              <a:ea typeface="Century Gothic"/>
              <a:cs typeface="Century Gothic"/>
            </a:endParaRPr>
          </a:p>
        </p:txBody>
      </p:sp>
      <p:grpSp>
        <p:nvGrpSpPr>
          <p:cNvPr id="3" name="Group 2"/>
          <p:cNvGrpSpPr/>
          <p:nvPr/>
        </p:nvGrpSpPr>
        <p:grpSpPr>
          <a:xfrm>
            <a:off x="632893" y="3154283"/>
            <a:ext cx="3211317" cy="2795031"/>
            <a:chOff x="632893" y="3051587"/>
            <a:chExt cx="3211317" cy="2795031"/>
          </a:xfrm>
        </p:grpSpPr>
        <p:sp>
          <p:nvSpPr>
            <p:cNvPr id="12" name="Rectangle: Rounded Corners 11">
              <a:extLst>
                <a:ext uri="{FF2B5EF4-FFF2-40B4-BE49-F238E27FC236}">
                  <a16:creationId xmlns:a16="http://schemas.microsoft.com/office/drawing/2014/main" id="{7EA1DE9B-73FC-41C7-80B3-9AD348174439}"/>
                </a:ext>
              </a:extLst>
            </p:cNvPr>
            <p:cNvSpPr/>
            <p:nvPr/>
          </p:nvSpPr>
          <p:spPr>
            <a:xfrm>
              <a:off x="632893" y="3051587"/>
              <a:ext cx="3211317" cy="2795031"/>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161;p5">
              <a:extLst>
                <a:ext uri="{FF2B5EF4-FFF2-40B4-BE49-F238E27FC236}">
                  <a16:creationId xmlns:a16="http://schemas.microsoft.com/office/drawing/2014/main" id="{3FFDFB00-8A12-44F2-BAAF-D4F823B00F67}"/>
                </a:ext>
              </a:extLst>
            </p:cNvPr>
            <p:cNvSpPr txBox="1"/>
            <p:nvPr/>
          </p:nvSpPr>
          <p:spPr>
            <a:xfrm>
              <a:off x="719121" y="3423168"/>
              <a:ext cx="3038861" cy="2031285"/>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lt1"/>
                </a:buClr>
                <a:buSzPts val="1800"/>
              </a:pPr>
              <a:r>
                <a:rPr lang="en-GB" b="1" i="0" u="sng" strike="noStrike" cap="none" dirty="0">
                  <a:solidFill>
                    <a:schemeClr val="bg1"/>
                  </a:solidFill>
                  <a:latin typeface="Century Gothic"/>
                  <a:ea typeface="Century Gothic"/>
                  <a:cs typeface="Century Gothic"/>
                  <a:sym typeface="Century Gothic"/>
                </a:rPr>
                <a:t>LandTrendr Disturbance Variables</a:t>
              </a:r>
            </a:p>
            <a:p>
              <a:pPr marR="0" lvl="0" algn="ctr" rtl="0">
                <a:spcBef>
                  <a:spcPts val="0"/>
                </a:spcBef>
                <a:spcAft>
                  <a:spcPts val="0"/>
                </a:spcAft>
                <a:buClr>
                  <a:schemeClr val="lt1"/>
                </a:buClr>
                <a:buSzPts val="1800"/>
              </a:pPr>
              <a:endParaRPr lang="en-GB" b="1" i="0" u="sng" strike="noStrike" cap="none" dirty="0">
                <a:solidFill>
                  <a:schemeClr val="bg1"/>
                </a:solidFill>
                <a:latin typeface="Century Gothic"/>
                <a:ea typeface="Century Gothic"/>
                <a:cs typeface="Century Gothic"/>
                <a:sym typeface="Century Gothic"/>
              </a:endParaRPr>
            </a:p>
            <a:p>
              <a:pPr marL="285750" indent="-285750">
                <a:buClr>
                  <a:schemeClr val="lt1"/>
                </a:buClr>
                <a:buSzPts val="1800"/>
                <a:buFont typeface="Arial" panose="020B0604020202020204" pitchFamily="34" charset="0"/>
                <a:buChar char="•"/>
              </a:pPr>
              <a:r>
                <a:rPr lang="en-GB" dirty="0">
                  <a:solidFill>
                    <a:schemeClr val="bg1"/>
                  </a:solidFill>
                  <a:latin typeface="Century Gothic"/>
                  <a:ea typeface="Century Gothic"/>
                  <a:cs typeface="Century Gothic"/>
                  <a:sym typeface="Century Gothic"/>
                </a:rPr>
                <a:t>Magnitude of greatest disturbance</a:t>
              </a:r>
              <a:endParaRPr lang="en-GB" sz="1200" dirty="0">
                <a:solidFill>
                  <a:schemeClr val="bg1"/>
                </a:solidFill>
                <a:latin typeface="Century Gothic"/>
                <a:ea typeface="Century Gothic"/>
                <a:cs typeface="Century Gothic"/>
                <a:sym typeface="Century Gothic"/>
              </a:endParaRPr>
            </a:p>
            <a:p>
              <a:pPr marL="285750" indent="-285750">
                <a:buClr>
                  <a:schemeClr val="lt1"/>
                </a:buClr>
                <a:buSzPts val="1800"/>
                <a:buFont typeface="Arial" panose="020B0604020202020204" pitchFamily="34" charset="0"/>
                <a:buChar char="•"/>
              </a:pPr>
              <a:r>
                <a:rPr lang="en-GB" sz="1800" b="0" i="0" u="none" strike="noStrike" cap="none" dirty="0">
                  <a:solidFill>
                    <a:schemeClr val="bg1"/>
                  </a:solidFill>
                  <a:latin typeface="Century Gothic"/>
                  <a:ea typeface="Century Gothic"/>
                  <a:cs typeface="Century Gothic"/>
                  <a:sym typeface="Century Gothic"/>
                </a:rPr>
                <a:t>Year of disturbance</a:t>
              </a:r>
              <a:endParaRPr lang="en-GB" sz="1200" dirty="0">
                <a:solidFill>
                  <a:schemeClr val="bg1"/>
                </a:solidFill>
                <a:latin typeface="Century Gothic"/>
                <a:sym typeface="Century Gothic"/>
              </a:endParaRPr>
            </a:p>
            <a:p>
              <a:pPr marL="285750" indent="-285750">
                <a:buClr>
                  <a:schemeClr val="lt1"/>
                </a:buClr>
                <a:buSzPts val="1800"/>
                <a:buFont typeface="Arial" panose="020B0604020202020204" pitchFamily="34" charset="0"/>
                <a:buChar char="•"/>
              </a:pPr>
              <a:r>
                <a:rPr lang="en-GB" sz="1800" b="0" i="0" u="none" strike="noStrike" cap="none" dirty="0">
                  <a:solidFill>
                    <a:schemeClr val="bg1"/>
                  </a:solidFill>
                  <a:latin typeface="Century Gothic"/>
                  <a:ea typeface="Century Gothic"/>
                  <a:cs typeface="Century Gothic"/>
                  <a:sym typeface="Century Gothic"/>
                </a:rPr>
                <a:t>Recovery magnitude</a:t>
              </a:r>
              <a:endParaRPr lang="en-GB" sz="1200" dirty="0">
                <a:solidFill>
                  <a:schemeClr val="bg1"/>
                </a:solidFill>
                <a:latin typeface="Century Gothic"/>
              </a:endParaRPr>
            </a:p>
          </p:txBody>
        </p:sp>
      </p:grpSp>
      <p:sp>
        <p:nvSpPr>
          <p:cNvPr id="14" name="Rectangle: Rounded Corners 13">
            <a:extLst>
              <a:ext uri="{FF2B5EF4-FFF2-40B4-BE49-F238E27FC236}">
                <a16:creationId xmlns:a16="http://schemas.microsoft.com/office/drawing/2014/main" id="{9E06AFD6-42C1-4FEC-B7EE-0A20FBE77911}"/>
              </a:ext>
            </a:extLst>
          </p:cNvPr>
          <p:cNvSpPr/>
          <p:nvPr/>
        </p:nvSpPr>
        <p:spPr>
          <a:xfrm>
            <a:off x="4490341" y="1520477"/>
            <a:ext cx="3211317" cy="3805382"/>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0;p5">
            <a:extLst>
              <a:ext uri="{FF2B5EF4-FFF2-40B4-BE49-F238E27FC236}">
                <a16:creationId xmlns:a16="http://schemas.microsoft.com/office/drawing/2014/main" id="{714A3612-535B-43D6-91CD-AE6784F264F5}"/>
              </a:ext>
            </a:extLst>
          </p:cNvPr>
          <p:cNvSpPr txBox="1"/>
          <p:nvPr/>
        </p:nvSpPr>
        <p:spPr>
          <a:xfrm>
            <a:off x="4490341" y="1623872"/>
            <a:ext cx="3211317" cy="3970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dirty="0">
                <a:solidFill>
                  <a:schemeClr val="bg1"/>
                </a:solidFill>
                <a:latin typeface="Century Gothic"/>
                <a:ea typeface="Century Gothic"/>
                <a:cs typeface="Century Gothic"/>
                <a:sym typeface="Century Gothic"/>
              </a:rPr>
              <a:t>Ecological Variables</a:t>
            </a:r>
            <a:endParaRPr lang="en-US" sz="2000" b="1" u="sng" dirty="0">
              <a:solidFill>
                <a:schemeClr val="bg1"/>
              </a:solidFill>
              <a:latin typeface="Century Gothic"/>
              <a:ea typeface="Century Gothic"/>
              <a:cs typeface="Century Gothic"/>
            </a:endParaRPr>
          </a:p>
          <a:p>
            <a:pPr algn="ctr"/>
            <a:endParaRPr lang="en-US" sz="2000" b="1" u="sng" dirty="0">
              <a:solidFill>
                <a:schemeClr val="bg1"/>
              </a:solidFill>
              <a:latin typeface="Century Gothic"/>
              <a:ea typeface="Century Gothic"/>
              <a:cs typeface="Century Gothic"/>
              <a:sym typeface="Century Gothic"/>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Canopy Height</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Canopy Bulk Density</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Canopy Base Height</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National Veg. Classification</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Fuel Veg. Cover</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Fuel Veg. Type</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Fuel Characteristic Class</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Fuel Vegetation Height</a:t>
            </a:r>
            <a:endParaRPr sz="1200" dirty="0">
              <a:solidFill>
                <a:schemeClr val="bg1"/>
              </a:solidFill>
            </a:endParaRPr>
          </a:p>
          <a:p>
            <a:pPr marL="285750" marR="0" lvl="0" indent="-285750" algn="l" rtl="0">
              <a:spcBef>
                <a:spcPts val="0"/>
              </a:spcBef>
              <a:spcAft>
                <a:spcPts val="0"/>
              </a:spcAft>
              <a:buClr>
                <a:schemeClr val="lt1"/>
              </a:buClr>
              <a:buSzPts val="2000"/>
              <a:buFont typeface="Arial"/>
              <a:buChar char="•"/>
            </a:pPr>
            <a:r>
              <a:rPr lang="en-US" dirty="0">
                <a:solidFill>
                  <a:schemeClr val="bg1"/>
                </a:solidFill>
                <a:latin typeface="Century Gothic"/>
                <a:ea typeface="Century Gothic"/>
                <a:cs typeface="Century Gothic"/>
                <a:sym typeface="Century Gothic"/>
              </a:rPr>
              <a:t>Existing Fuel Type</a:t>
            </a:r>
            <a:endParaRPr sz="1600" dirty="0">
              <a:solidFill>
                <a:schemeClr val="bg1"/>
              </a:solidFill>
              <a:latin typeface="Calibri"/>
              <a:ea typeface="Calibri"/>
              <a:cs typeface="Calibri"/>
              <a:sym typeface="Calibri"/>
            </a:endParaRPr>
          </a:p>
          <a:p>
            <a:pPr marL="0" marR="0" lvl="0" indent="0" algn="l" rtl="0">
              <a:spcBef>
                <a:spcPts val="0"/>
              </a:spcBef>
              <a:spcAft>
                <a:spcPts val="0"/>
              </a:spcAft>
              <a:buNone/>
            </a:pPr>
            <a:endParaRPr dirty="0">
              <a:latin typeface="Century Gothic"/>
              <a:ea typeface="Century Gothic"/>
              <a:cs typeface="Century Gothic"/>
              <a:sym typeface="Century Gothic"/>
            </a:endParaRPr>
          </a:p>
          <a:p>
            <a:pPr marL="285750" marR="0" lvl="0" indent="-171450" algn="l" rtl="0">
              <a:spcBef>
                <a:spcPts val="0"/>
              </a:spcBef>
              <a:spcAft>
                <a:spcPts val="0"/>
              </a:spcAft>
              <a:buClr>
                <a:schemeClr val="dk1"/>
              </a:buClr>
              <a:buSzPts val="1800"/>
              <a:buFont typeface="Arial"/>
              <a:buNone/>
            </a:pPr>
            <a:endParaRPr sz="1600" dirty="0">
              <a:latin typeface="Calibri"/>
              <a:ea typeface="Calibri"/>
              <a:cs typeface="Calibri"/>
              <a:sym typeface="Calibri"/>
            </a:endParaRPr>
          </a:p>
        </p:txBody>
      </p:sp>
    </p:spTree>
    <p:extLst>
      <p:ext uri="{BB962C8B-B14F-4D97-AF65-F5344CB8AC3E}">
        <p14:creationId xmlns:p14="http://schemas.microsoft.com/office/powerpoint/2010/main" val="151469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55;p5">
            <a:extLst>
              <a:ext uri="{FF2B5EF4-FFF2-40B4-BE49-F238E27FC236}">
                <a16:creationId xmlns:a16="http://schemas.microsoft.com/office/drawing/2014/main" id="{C1FAB4CF-5F36-4975-80E7-5BCCC294C1E4}"/>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Methods: Stratifying Points</a:t>
            </a:r>
            <a:endParaRPr dirty="0"/>
          </a:p>
        </p:txBody>
      </p:sp>
      <p:pic>
        <p:nvPicPr>
          <p:cNvPr id="9" name="Picture 8" descr="Map&#10;&#10;Description automatically generated">
            <a:extLst>
              <a:ext uri="{FF2B5EF4-FFF2-40B4-BE49-F238E27FC236}">
                <a16:creationId xmlns:a16="http://schemas.microsoft.com/office/drawing/2014/main" id="{125476E7-0678-4CD0-B716-D8CAFDA0F9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5204" y="815248"/>
            <a:ext cx="7501591" cy="5618602"/>
          </a:xfrm>
          <a:prstGeom prst="rect">
            <a:avLst/>
          </a:prstGeom>
        </p:spPr>
      </p:pic>
      <p:sp>
        <p:nvSpPr>
          <p:cNvPr id="2" name="Rectangle 1">
            <a:extLst>
              <a:ext uri="{FF2B5EF4-FFF2-40B4-BE49-F238E27FC236}">
                <a16:creationId xmlns:a16="http://schemas.microsoft.com/office/drawing/2014/main" id="{C60C64D4-0D1B-40D0-A73A-A8249A65EFBB}"/>
              </a:ext>
            </a:extLst>
          </p:cNvPr>
          <p:cNvSpPr/>
          <p:nvPr/>
        </p:nvSpPr>
        <p:spPr>
          <a:xfrm>
            <a:off x="7931922" y="4801517"/>
            <a:ext cx="1696820" cy="134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141B88C-8988-44B6-8029-33E0EA562513}"/>
              </a:ext>
            </a:extLst>
          </p:cNvPr>
          <p:cNvSpPr/>
          <p:nvPr/>
        </p:nvSpPr>
        <p:spPr>
          <a:xfrm>
            <a:off x="8182801" y="4884803"/>
            <a:ext cx="1445941" cy="124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2E830B3-DE90-433C-BB40-7AC3626AB849}"/>
              </a:ext>
            </a:extLst>
          </p:cNvPr>
          <p:cNvSpPr/>
          <p:nvPr/>
        </p:nvSpPr>
        <p:spPr>
          <a:xfrm>
            <a:off x="8275414" y="4054208"/>
            <a:ext cx="1478768" cy="207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F24A96-CDE1-4C23-843F-DF5A34DF1E7C}"/>
              </a:ext>
            </a:extLst>
          </p:cNvPr>
          <p:cNvSpPr/>
          <p:nvPr/>
        </p:nvSpPr>
        <p:spPr>
          <a:xfrm>
            <a:off x="8166388" y="4616787"/>
            <a:ext cx="1410493" cy="134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5D455AC-2098-4859-BF81-56E240E742D8}"/>
              </a:ext>
            </a:extLst>
          </p:cNvPr>
          <p:cNvSpPr txBox="1"/>
          <p:nvPr/>
        </p:nvSpPr>
        <p:spPr>
          <a:xfrm>
            <a:off x="8182801" y="4116073"/>
            <a:ext cx="240772" cy="215444"/>
          </a:xfrm>
          <a:prstGeom prst="rect">
            <a:avLst/>
          </a:prstGeom>
          <a:noFill/>
        </p:spPr>
        <p:txBody>
          <a:bodyPr wrap="none" rtlCol="0">
            <a:spAutoFit/>
          </a:bodyPr>
          <a:lstStyle/>
          <a:p>
            <a:r>
              <a:rPr lang="en-US" sz="800" dirty="0">
                <a:latin typeface="Century Gothic" panose="020B0502020202020204" pitchFamily="34" charset="0"/>
              </a:rPr>
              <a:t>0</a:t>
            </a:r>
          </a:p>
        </p:txBody>
      </p:sp>
      <p:sp>
        <p:nvSpPr>
          <p:cNvPr id="14" name="TextBox 13">
            <a:extLst>
              <a:ext uri="{FF2B5EF4-FFF2-40B4-BE49-F238E27FC236}">
                <a16:creationId xmlns:a16="http://schemas.microsoft.com/office/drawing/2014/main" id="{0685116F-C3BC-4CE9-9CFB-C45C2D0063A1}"/>
              </a:ext>
            </a:extLst>
          </p:cNvPr>
          <p:cNvSpPr txBox="1"/>
          <p:nvPr/>
        </p:nvSpPr>
        <p:spPr>
          <a:xfrm>
            <a:off x="8780332" y="4116073"/>
            <a:ext cx="240772" cy="215444"/>
          </a:xfrm>
          <a:prstGeom prst="rect">
            <a:avLst/>
          </a:prstGeom>
          <a:noFill/>
        </p:spPr>
        <p:txBody>
          <a:bodyPr wrap="none" rtlCol="0">
            <a:spAutoFit/>
          </a:bodyPr>
          <a:lstStyle/>
          <a:p>
            <a:r>
              <a:rPr lang="en-US" sz="800" dirty="0">
                <a:latin typeface="Century Gothic" panose="020B0502020202020204" pitchFamily="34" charset="0"/>
              </a:rPr>
              <a:t>1</a:t>
            </a:r>
          </a:p>
        </p:txBody>
      </p:sp>
      <p:sp>
        <p:nvSpPr>
          <p:cNvPr id="15" name="TextBox 14">
            <a:extLst>
              <a:ext uri="{FF2B5EF4-FFF2-40B4-BE49-F238E27FC236}">
                <a16:creationId xmlns:a16="http://schemas.microsoft.com/office/drawing/2014/main" id="{3CFB45A2-A349-4C22-A807-B972432950E8}"/>
              </a:ext>
            </a:extLst>
          </p:cNvPr>
          <p:cNvSpPr txBox="1"/>
          <p:nvPr/>
        </p:nvSpPr>
        <p:spPr>
          <a:xfrm>
            <a:off x="9340919" y="4116073"/>
            <a:ext cx="397866" cy="215444"/>
          </a:xfrm>
          <a:prstGeom prst="rect">
            <a:avLst/>
          </a:prstGeom>
          <a:noFill/>
        </p:spPr>
        <p:txBody>
          <a:bodyPr wrap="none" rtlCol="0">
            <a:spAutoFit/>
          </a:bodyPr>
          <a:lstStyle/>
          <a:p>
            <a:r>
              <a:rPr lang="en-US" sz="800" dirty="0">
                <a:latin typeface="Century Gothic" panose="020B0502020202020204" pitchFamily="34" charset="0"/>
              </a:rPr>
              <a:t>2Km</a:t>
            </a:r>
          </a:p>
        </p:txBody>
      </p:sp>
      <p:sp>
        <p:nvSpPr>
          <p:cNvPr id="4" name="Rectangle 3"/>
          <p:cNvSpPr/>
          <p:nvPr/>
        </p:nvSpPr>
        <p:spPr>
          <a:xfrm>
            <a:off x="7841673" y="4467194"/>
            <a:ext cx="3107235" cy="210233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7846291" y="4467194"/>
            <a:ext cx="3102617" cy="2016946"/>
            <a:chOff x="9856936" y="4604231"/>
            <a:chExt cx="3102617" cy="2016946"/>
          </a:xfrm>
        </p:grpSpPr>
        <p:sp>
          <p:nvSpPr>
            <p:cNvPr id="17" name="TextBox 16">
              <a:extLst>
                <a:ext uri="{FF2B5EF4-FFF2-40B4-BE49-F238E27FC236}">
                  <a16:creationId xmlns:a16="http://schemas.microsoft.com/office/drawing/2014/main" id="{5A37BCBD-12F7-498A-9511-DFDB2454C695}"/>
                </a:ext>
              </a:extLst>
            </p:cNvPr>
            <p:cNvSpPr txBox="1"/>
            <p:nvPr/>
          </p:nvSpPr>
          <p:spPr>
            <a:xfrm>
              <a:off x="10216353" y="6344178"/>
              <a:ext cx="2743200" cy="276999"/>
            </a:xfrm>
            <a:prstGeom prst="rect">
              <a:avLst/>
            </a:prstGeom>
            <a:noFill/>
          </p:spPr>
          <p:txBody>
            <a:bodyPr wrap="none" rtlCol="0">
              <a:spAutoFit/>
            </a:bodyPr>
            <a:lstStyle/>
            <a:p>
              <a:r>
                <a:rPr lang="en-US" sz="1200" dirty="0">
                  <a:latin typeface="Century Gothic" panose="020B0502020202020204" pitchFamily="34" charset="0"/>
                </a:rPr>
                <a:t>Stratified Points</a:t>
              </a:r>
            </a:p>
          </p:txBody>
        </p:sp>
        <p:sp>
          <p:nvSpPr>
            <p:cNvPr id="19" name="TextBox 18">
              <a:extLst>
                <a:ext uri="{FF2B5EF4-FFF2-40B4-BE49-F238E27FC236}">
                  <a16:creationId xmlns:a16="http://schemas.microsoft.com/office/drawing/2014/main" id="{C22A75AE-EF15-4C7D-9BAB-D0774B1F6252}"/>
                </a:ext>
              </a:extLst>
            </p:cNvPr>
            <p:cNvSpPr txBox="1"/>
            <p:nvPr/>
          </p:nvSpPr>
          <p:spPr>
            <a:xfrm>
              <a:off x="9856936" y="4604231"/>
              <a:ext cx="1808508" cy="338554"/>
            </a:xfrm>
            <a:prstGeom prst="rect">
              <a:avLst/>
            </a:prstGeom>
            <a:noFill/>
          </p:spPr>
          <p:txBody>
            <a:bodyPr wrap="none" rtlCol="0">
              <a:spAutoFit/>
            </a:bodyPr>
            <a:lstStyle/>
            <a:p>
              <a:r>
                <a:rPr lang="en-US" sz="1600" b="1" dirty="0">
                  <a:latin typeface="Century Gothic" panose="020B0502020202020204" pitchFamily="34" charset="0"/>
                </a:rPr>
                <a:t>Forest </a:t>
              </a:r>
              <a:r>
                <a:rPr lang="en-US" sz="1600" b="1" dirty="0" smtClean="0">
                  <a:latin typeface="Century Gothic" panose="020B0502020202020204" pitchFamily="34" charset="0"/>
                </a:rPr>
                <a:t>Treatment</a:t>
              </a:r>
              <a:endParaRPr lang="en-US" sz="1600" b="1" dirty="0">
                <a:latin typeface="Century Gothic" panose="020B0502020202020204" pitchFamily="34" charset="0"/>
              </a:endParaRPr>
            </a:p>
          </p:txBody>
        </p:sp>
        <p:grpSp>
          <p:nvGrpSpPr>
            <p:cNvPr id="5" name="Group 4"/>
            <p:cNvGrpSpPr/>
            <p:nvPr/>
          </p:nvGrpSpPr>
          <p:grpSpPr>
            <a:xfrm>
              <a:off x="9964097" y="4844902"/>
              <a:ext cx="2971394" cy="276999"/>
              <a:chOff x="9964097" y="4844902"/>
              <a:chExt cx="2971394" cy="276999"/>
            </a:xfrm>
          </p:grpSpPr>
          <p:sp>
            <p:nvSpPr>
              <p:cNvPr id="20" name="TextBox 19">
                <a:extLst>
                  <a:ext uri="{FF2B5EF4-FFF2-40B4-BE49-F238E27FC236}">
                    <a16:creationId xmlns:a16="http://schemas.microsoft.com/office/drawing/2014/main" id="{7AAAE1F6-B28D-4EC5-8C27-AB963AD707AD}"/>
                  </a:ext>
                </a:extLst>
              </p:cNvPr>
              <p:cNvSpPr txBox="1"/>
              <p:nvPr/>
            </p:nvSpPr>
            <p:spPr>
              <a:xfrm>
                <a:off x="10192291" y="4844902"/>
                <a:ext cx="2743200" cy="276999"/>
              </a:xfrm>
              <a:prstGeom prst="rect">
                <a:avLst/>
              </a:prstGeom>
              <a:noFill/>
            </p:spPr>
            <p:txBody>
              <a:bodyPr wrap="none" rtlCol="0">
                <a:spAutoFit/>
              </a:bodyPr>
              <a:lstStyle/>
              <a:p>
                <a:r>
                  <a:rPr lang="en-US" sz="1200" dirty="0">
                    <a:latin typeface="Century Gothic" panose="020B0502020202020204" pitchFamily="34" charset="0"/>
                  </a:rPr>
                  <a:t>Rx Fire</a:t>
                </a:r>
              </a:p>
            </p:txBody>
          </p:sp>
          <p:sp>
            <p:nvSpPr>
              <p:cNvPr id="28" name="Rectangle 27"/>
              <p:cNvSpPr/>
              <p:nvPr/>
            </p:nvSpPr>
            <p:spPr>
              <a:xfrm>
                <a:off x="9964097" y="4921141"/>
                <a:ext cx="265583" cy="124520"/>
              </a:xfrm>
              <a:prstGeom prst="rect">
                <a:avLst/>
              </a:prstGeom>
              <a:solidFill>
                <a:srgbClr val="F1868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9964097" y="5019025"/>
              <a:ext cx="2971394" cy="276999"/>
              <a:chOff x="9964097" y="5036436"/>
              <a:chExt cx="2971394" cy="276999"/>
            </a:xfrm>
          </p:grpSpPr>
          <p:sp>
            <p:nvSpPr>
              <p:cNvPr id="21" name="TextBox 20">
                <a:extLst>
                  <a:ext uri="{FF2B5EF4-FFF2-40B4-BE49-F238E27FC236}">
                    <a16:creationId xmlns:a16="http://schemas.microsoft.com/office/drawing/2014/main" id="{B7A2B4D8-E8B4-4B2E-AD4B-45FE0A24C320}"/>
                  </a:ext>
                </a:extLst>
              </p:cNvPr>
              <p:cNvSpPr txBox="1"/>
              <p:nvPr/>
            </p:nvSpPr>
            <p:spPr>
              <a:xfrm>
                <a:off x="10192291" y="5036436"/>
                <a:ext cx="2743200" cy="276999"/>
              </a:xfrm>
              <a:prstGeom prst="rect">
                <a:avLst/>
              </a:prstGeom>
              <a:noFill/>
            </p:spPr>
            <p:txBody>
              <a:bodyPr wrap="none" rtlCol="0">
                <a:spAutoFit/>
              </a:bodyPr>
              <a:lstStyle/>
              <a:p>
                <a:r>
                  <a:rPr lang="en-US" sz="1200" dirty="0">
                    <a:latin typeface="Century Gothic" panose="020B0502020202020204" pitchFamily="34" charset="0"/>
                  </a:rPr>
                  <a:t>Rx Fire + Multiple Thinnings</a:t>
                </a:r>
              </a:p>
            </p:txBody>
          </p:sp>
          <p:sp>
            <p:nvSpPr>
              <p:cNvPr id="29" name="Rectangle 28"/>
              <p:cNvSpPr/>
              <p:nvPr/>
            </p:nvSpPr>
            <p:spPr>
              <a:xfrm>
                <a:off x="9964097" y="5112675"/>
                <a:ext cx="265583" cy="124520"/>
              </a:xfrm>
              <a:prstGeom prst="rect">
                <a:avLst/>
              </a:prstGeom>
              <a:solidFill>
                <a:srgbClr val="E5AEC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9964097" y="5193148"/>
              <a:ext cx="2971394" cy="276999"/>
              <a:chOff x="9964097" y="5218848"/>
              <a:chExt cx="2971394" cy="276999"/>
            </a:xfrm>
          </p:grpSpPr>
          <p:sp>
            <p:nvSpPr>
              <p:cNvPr id="22" name="TextBox 21">
                <a:extLst>
                  <a:ext uri="{FF2B5EF4-FFF2-40B4-BE49-F238E27FC236}">
                    <a16:creationId xmlns:a16="http://schemas.microsoft.com/office/drawing/2014/main" id="{6C88D0DB-3DAD-492F-8001-08AABE8002A2}"/>
                  </a:ext>
                </a:extLst>
              </p:cNvPr>
              <p:cNvSpPr txBox="1"/>
              <p:nvPr/>
            </p:nvSpPr>
            <p:spPr>
              <a:xfrm>
                <a:off x="10192291" y="5218848"/>
                <a:ext cx="2743200" cy="276999"/>
              </a:xfrm>
              <a:prstGeom prst="rect">
                <a:avLst/>
              </a:prstGeom>
              <a:noFill/>
            </p:spPr>
            <p:txBody>
              <a:bodyPr wrap="none" rtlCol="0">
                <a:spAutoFit/>
              </a:bodyPr>
              <a:lstStyle/>
              <a:p>
                <a:r>
                  <a:rPr lang="en-US" sz="1200" dirty="0">
                    <a:latin typeface="Century Gothic" panose="020B0502020202020204" pitchFamily="34" charset="0"/>
                  </a:rPr>
                  <a:t>Rx Fire + Multiple Thinnings + Wildfire</a:t>
                </a:r>
              </a:p>
            </p:txBody>
          </p:sp>
          <p:sp>
            <p:nvSpPr>
              <p:cNvPr id="30" name="Rectangle 29"/>
              <p:cNvSpPr/>
              <p:nvPr/>
            </p:nvSpPr>
            <p:spPr>
              <a:xfrm>
                <a:off x="9964097" y="5295087"/>
                <a:ext cx="265583" cy="124520"/>
              </a:xfrm>
              <a:prstGeom prst="rect">
                <a:avLst/>
              </a:prstGeom>
              <a:solidFill>
                <a:srgbClr val="F2F2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9964097" y="5367271"/>
              <a:ext cx="2971394" cy="276999"/>
              <a:chOff x="9964097" y="5371872"/>
              <a:chExt cx="2971394" cy="276999"/>
            </a:xfrm>
          </p:grpSpPr>
          <p:sp>
            <p:nvSpPr>
              <p:cNvPr id="23" name="TextBox 22">
                <a:extLst>
                  <a:ext uri="{FF2B5EF4-FFF2-40B4-BE49-F238E27FC236}">
                    <a16:creationId xmlns:a16="http://schemas.microsoft.com/office/drawing/2014/main" id="{A394F5C1-F061-4A19-8B5F-3C95CC141CE4}"/>
                  </a:ext>
                </a:extLst>
              </p:cNvPr>
              <p:cNvSpPr txBox="1"/>
              <p:nvPr/>
            </p:nvSpPr>
            <p:spPr>
              <a:xfrm>
                <a:off x="10192291" y="5371872"/>
                <a:ext cx="2743200" cy="276999"/>
              </a:xfrm>
              <a:prstGeom prst="rect">
                <a:avLst/>
              </a:prstGeom>
              <a:noFill/>
            </p:spPr>
            <p:txBody>
              <a:bodyPr wrap="none" rtlCol="0">
                <a:spAutoFit/>
              </a:bodyPr>
              <a:lstStyle/>
              <a:p>
                <a:r>
                  <a:rPr lang="en-US" sz="1200" dirty="0">
                    <a:latin typeface="Century Gothic" panose="020B0502020202020204" pitchFamily="34" charset="0"/>
                  </a:rPr>
                  <a:t>Wildfire</a:t>
                </a:r>
              </a:p>
            </p:txBody>
          </p:sp>
          <p:sp>
            <p:nvSpPr>
              <p:cNvPr id="31" name="Rectangle 30"/>
              <p:cNvSpPr/>
              <p:nvPr/>
            </p:nvSpPr>
            <p:spPr>
              <a:xfrm>
                <a:off x="9964097" y="5448111"/>
                <a:ext cx="265583" cy="124520"/>
              </a:xfrm>
              <a:prstGeom prst="rect">
                <a:avLst/>
              </a:prstGeom>
              <a:solidFill>
                <a:srgbClr val="D196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9964097" y="5541394"/>
              <a:ext cx="2971394" cy="276999"/>
              <a:chOff x="9964097" y="5534829"/>
              <a:chExt cx="2971394" cy="276999"/>
            </a:xfrm>
          </p:grpSpPr>
          <p:sp>
            <p:nvSpPr>
              <p:cNvPr id="24" name="TextBox 23">
                <a:extLst>
                  <a:ext uri="{FF2B5EF4-FFF2-40B4-BE49-F238E27FC236}">
                    <a16:creationId xmlns:a16="http://schemas.microsoft.com/office/drawing/2014/main" id="{90A2C023-1CF9-4FC3-9E4D-25ED1B3B4B3E}"/>
                  </a:ext>
                </a:extLst>
              </p:cNvPr>
              <p:cNvSpPr txBox="1"/>
              <p:nvPr/>
            </p:nvSpPr>
            <p:spPr>
              <a:xfrm>
                <a:off x="10192291" y="5534829"/>
                <a:ext cx="2743200" cy="276999"/>
              </a:xfrm>
              <a:prstGeom prst="rect">
                <a:avLst/>
              </a:prstGeom>
              <a:noFill/>
            </p:spPr>
            <p:txBody>
              <a:bodyPr wrap="none" rtlCol="0">
                <a:spAutoFit/>
              </a:bodyPr>
              <a:lstStyle/>
              <a:p>
                <a:r>
                  <a:rPr lang="en-US" sz="1200" dirty="0">
                    <a:latin typeface="Century Gothic" panose="020B0502020202020204" pitchFamily="34" charset="0"/>
                  </a:rPr>
                  <a:t>Rx Fire + Wildfire</a:t>
                </a:r>
              </a:p>
            </p:txBody>
          </p:sp>
          <p:sp>
            <p:nvSpPr>
              <p:cNvPr id="32" name="Rectangle 31"/>
              <p:cNvSpPr/>
              <p:nvPr/>
            </p:nvSpPr>
            <p:spPr>
              <a:xfrm>
                <a:off x="9964097" y="5611068"/>
                <a:ext cx="265583" cy="124520"/>
              </a:xfrm>
              <a:prstGeom prst="rect">
                <a:avLst/>
              </a:prstGeom>
              <a:solidFill>
                <a:srgbClr val="FFBB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9964097" y="5715517"/>
              <a:ext cx="2971394" cy="276999"/>
              <a:chOff x="9964097" y="5712070"/>
              <a:chExt cx="2971394" cy="276999"/>
            </a:xfrm>
          </p:grpSpPr>
          <p:sp>
            <p:nvSpPr>
              <p:cNvPr id="25" name="TextBox 24">
                <a:extLst>
                  <a:ext uri="{FF2B5EF4-FFF2-40B4-BE49-F238E27FC236}">
                    <a16:creationId xmlns:a16="http://schemas.microsoft.com/office/drawing/2014/main" id="{940CC76C-C277-4D01-B080-8010ADDE5F51}"/>
                  </a:ext>
                </a:extLst>
              </p:cNvPr>
              <p:cNvSpPr txBox="1"/>
              <p:nvPr/>
            </p:nvSpPr>
            <p:spPr>
              <a:xfrm>
                <a:off x="10192291" y="5712070"/>
                <a:ext cx="2743200" cy="276999"/>
              </a:xfrm>
              <a:prstGeom prst="rect">
                <a:avLst/>
              </a:prstGeom>
              <a:noFill/>
            </p:spPr>
            <p:txBody>
              <a:bodyPr wrap="none" rtlCol="0">
                <a:spAutoFit/>
              </a:bodyPr>
              <a:lstStyle/>
              <a:p>
                <a:r>
                  <a:rPr lang="en-US" sz="1200" dirty="0">
                    <a:latin typeface="Century Gothic" panose="020B0502020202020204" pitchFamily="34" charset="0"/>
                  </a:rPr>
                  <a:t>Thinning</a:t>
                </a:r>
              </a:p>
            </p:txBody>
          </p:sp>
          <p:sp>
            <p:nvSpPr>
              <p:cNvPr id="33" name="Rectangle 32"/>
              <p:cNvSpPr/>
              <p:nvPr/>
            </p:nvSpPr>
            <p:spPr>
              <a:xfrm>
                <a:off x="9964097" y="5788309"/>
                <a:ext cx="265583" cy="124520"/>
              </a:xfrm>
              <a:prstGeom prst="rect">
                <a:avLst/>
              </a:prstGeom>
              <a:solidFill>
                <a:srgbClr val="78B5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9964097" y="5889640"/>
              <a:ext cx="2971394" cy="276999"/>
              <a:chOff x="9964097" y="5894071"/>
              <a:chExt cx="2971394" cy="276999"/>
            </a:xfrm>
          </p:grpSpPr>
          <p:sp>
            <p:nvSpPr>
              <p:cNvPr id="26" name="TextBox 25">
                <a:extLst>
                  <a:ext uri="{FF2B5EF4-FFF2-40B4-BE49-F238E27FC236}">
                    <a16:creationId xmlns:a16="http://schemas.microsoft.com/office/drawing/2014/main" id="{76CD8FD1-4879-456F-8EBE-90FD5A5E4630}"/>
                  </a:ext>
                </a:extLst>
              </p:cNvPr>
              <p:cNvSpPr txBox="1"/>
              <p:nvPr/>
            </p:nvSpPr>
            <p:spPr>
              <a:xfrm>
                <a:off x="10192291" y="5894071"/>
                <a:ext cx="2743200" cy="276999"/>
              </a:xfrm>
              <a:prstGeom prst="rect">
                <a:avLst/>
              </a:prstGeom>
              <a:noFill/>
            </p:spPr>
            <p:txBody>
              <a:bodyPr wrap="none" rtlCol="0">
                <a:spAutoFit/>
              </a:bodyPr>
              <a:lstStyle/>
              <a:p>
                <a:r>
                  <a:rPr lang="en-US" sz="1200" dirty="0">
                    <a:latin typeface="Century Gothic" panose="020B0502020202020204" pitchFamily="34" charset="0"/>
                  </a:rPr>
                  <a:t>Multiple Thinning</a:t>
                </a:r>
              </a:p>
            </p:txBody>
          </p:sp>
          <p:sp>
            <p:nvSpPr>
              <p:cNvPr id="34" name="Rectangle 33"/>
              <p:cNvSpPr/>
              <p:nvPr/>
            </p:nvSpPr>
            <p:spPr>
              <a:xfrm>
                <a:off x="9964097" y="5970310"/>
                <a:ext cx="265583" cy="124520"/>
              </a:xfrm>
              <a:prstGeom prst="rect">
                <a:avLst/>
              </a:prstGeom>
              <a:solidFill>
                <a:srgbClr val="A5FF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9964097" y="6063764"/>
              <a:ext cx="2971394" cy="276999"/>
              <a:chOff x="9964097" y="6063764"/>
              <a:chExt cx="2971394" cy="276999"/>
            </a:xfrm>
          </p:grpSpPr>
          <p:sp>
            <p:nvSpPr>
              <p:cNvPr id="27" name="TextBox 26">
                <a:extLst>
                  <a:ext uri="{FF2B5EF4-FFF2-40B4-BE49-F238E27FC236}">
                    <a16:creationId xmlns:a16="http://schemas.microsoft.com/office/drawing/2014/main" id="{30934FBF-9C3F-4D1D-BBEC-2A106348F9A0}"/>
                  </a:ext>
                </a:extLst>
              </p:cNvPr>
              <p:cNvSpPr txBox="1"/>
              <p:nvPr/>
            </p:nvSpPr>
            <p:spPr>
              <a:xfrm>
                <a:off x="10192291" y="6063764"/>
                <a:ext cx="2743200" cy="276999"/>
              </a:xfrm>
              <a:prstGeom prst="rect">
                <a:avLst/>
              </a:prstGeom>
              <a:noFill/>
            </p:spPr>
            <p:txBody>
              <a:bodyPr wrap="none" rtlCol="0">
                <a:spAutoFit/>
              </a:bodyPr>
              <a:lstStyle/>
              <a:p>
                <a:r>
                  <a:rPr lang="en-US" sz="1200" dirty="0">
                    <a:latin typeface="Century Gothic" panose="020B0502020202020204" pitchFamily="34" charset="0"/>
                  </a:rPr>
                  <a:t>Other Treatments</a:t>
                </a:r>
              </a:p>
            </p:txBody>
          </p:sp>
          <p:sp>
            <p:nvSpPr>
              <p:cNvPr id="35" name="Rectangle 34"/>
              <p:cNvSpPr/>
              <p:nvPr/>
            </p:nvSpPr>
            <p:spPr>
              <a:xfrm>
                <a:off x="9964097" y="6140003"/>
                <a:ext cx="265583" cy="124520"/>
              </a:xfrm>
              <a:prstGeom prst="rect">
                <a:avLst/>
              </a:prstGeom>
              <a:solidFill>
                <a:srgbClr val="BDBDB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Plus 39"/>
            <p:cNvSpPr/>
            <p:nvPr/>
          </p:nvSpPr>
          <p:spPr>
            <a:xfrm>
              <a:off x="9967361" y="6345517"/>
              <a:ext cx="274320" cy="274320"/>
            </a:xfrm>
            <a:prstGeom prst="mathPlus">
              <a:avLst>
                <a:gd name="adj1" fmla="val 6278"/>
              </a:avLst>
            </a:prstGeom>
            <a:solidFill>
              <a:schemeClr val="tx1">
                <a:lumMod val="85000"/>
                <a:lumOff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0132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5;p5">
            <a:extLst>
              <a:ext uri="{FF2B5EF4-FFF2-40B4-BE49-F238E27FC236}">
                <a16:creationId xmlns:a16="http://schemas.microsoft.com/office/drawing/2014/main" id="{DBFC95EF-FF22-432D-80DB-759215625E67}"/>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Results: Visual Comparison</a:t>
            </a:r>
            <a:endParaRPr dirty="0"/>
          </a:p>
        </p:txBody>
      </p:sp>
      <p:pic>
        <p:nvPicPr>
          <p:cNvPr id="2" name="Picture 2" descr="Map&#10;&#10;Description automatically generated">
            <a:extLst>
              <a:ext uri="{FF2B5EF4-FFF2-40B4-BE49-F238E27FC236}">
                <a16:creationId xmlns:a16="http://schemas.microsoft.com/office/drawing/2014/main" id="{B6C6AADC-2826-4BC4-9461-DCB55DAE1D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53600" y="899458"/>
            <a:ext cx="7541664" cy="5714406"/>
          </a:xfrm>
          <a:prstGeom prst="rect">
            <a:avLst/>
          </a:prstGeom>
        </p:spPr>
      </p:pic>
      <p:sp>
        <p:nvSpPr>
          <p:cNvPr id="3" name="Rectangle 2">
            <a:extLst>
              <a:ext uri="{FF2B5EF4-FFF2-40B4-BE49-F238E27FC236}">
                <a16:creationId xmlns:a16="http://schemas.microsoft.com/office/drawing/2014/main" id="{51BA05F2-0D7E-417A-85D4-FD600E300CB8}"/>
              </a:ext>
            </a:extLst>
          </p:cNvPr>
          <p:cNvSpPr/>
          <p:nvPr/>
        </p:nvSpPr>
        <p:spPr>
          <a:xfrm>
            <a:off x="2995589" y="3523014"/>
            <a:ext cx="830462" cy="622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D464310-9F61-438A-A207-2510CE7B3C37}"/>
              </a:ext>
            </a:extLst>
          </p:cNvPr>
          <p:cNvSpPr/>
          <p:nvPr/>
        </p:nvSpPr>
        <p:spPr>
          <a:xfrm>
            <a:off x="4134808" y="3174301"/>
            <a:ext cx="1049438" cy="95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2FCE0C1-4AC5-4383-B24B-FB6F5F457A48}"/>
              </a:ext>
            </a:extLst>
          </p:cNvPr>
          <p:cNvSpPr txBox="1"/>
          <p:nvPr/>
        </p:nvSpPr>
        <p:spPr>
          <a:xfrm>
            <a:off x="4134184" y="3098962"/>
            <a:ext cx="376806"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0</a:t>
            </a:r>
            <a:endParaRPr lang="en-US" dirty="0">
              <a:solidFill>
                <a:srgbClr val="3F3F3F"/>
              </a:solidFill>
            </a:endParaRPr>
          </a:p>
        </p:txBody>
      </p:sp>
      <p:sp>
        <p:nvSpPr>
          <p:cNvPr id="16" name="TextBox 15">
            <a:extLst>
              <a:ext uri="{FF2B5EF4-FFF2-40B4-BE49-F238E27FC236}">
                <a16:creationId xmlns:a16="http://schemas.microsoft.com/office/drawing/2014/main" id="{57963599-B476-45A0-AE30-F4A89FAC59F0}"/>
              </a:ext>
            </a:extLst>
          </p:cNvPr>
          <p:cNvSpPr txBox="1"/>
          <p:nvPr/>
        </p:nvSpPr>
        <p:spPr>
          <a:xfrm>
            <a:off x="4745667" y="3098961"/>
            <a:ext cx="674284"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1 Km</a:t>
            </a:r>
            <a:endParaRPr lang="en-US" dirty="0">
              <a:solidFill>
                <a:srgbClr val="3F3F3F"/>
              </a:solidFill>
            </a:endParaRPr>
          </a:p>
        </p:txBody>
      </p:sp>
      <p:sp>
        <p:nvSpPr>
          <p:cNvPr id="19" name="Rectangle 18">
            <a:extLst>
              <a:ext uri="{FF2B5EF4-FFF2-40B4-BE49-F238E27FC236}">
                <a16:creationId xmlns:a16="http://schemas.microsoft.com/office/drawing/2014/main" id="{7D1B820B-E936-4D3F-B8EB-0D89AD2A6A87}"/>
              </a:ext>
            </a:extLst>
          </p:cNvPr>
          <p:cNvSpPr/>
          <p:nvPr/>
        </p:nvSpPr>
        <p:spPr>
          <a:xfrm>
            <a:off x="6584874" y="3355585"/>
            <a:ext cx="1049438" cy="133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59853A9-DE1C-4204-BBDC-C90C876D96D1}"/>
              </a:ext>
            </a:extLst>
          </p:cNvPr>
          <p:cNvSpPr txBox="1"/>
          <p:nvPr/>
        </p:nvSpPr>
        <p:spPr>
          <a:xfrm>
            <a:off x="6518144" y="3285745"/>
            <a:ext cx="376806"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0</a:t>
            </a:r>
            <a:endParaRPr lang="en-US" dirty="0">
              <a:solidFill>
                <a:srgbClr val="3F3F3F"/>
              </a:solidFill>
            </a:endParaRPr>
          </a:p>
        </p:txBody>
      </p:sp>
      <p:sp>
        <p:nvSpPr>
          <p:cNvPr id="21" name="TextBox 20">
            <a:extLst>
              <a:ext uri="{FF2B5EF4-FFF2-40B4-BE49-F238E27FC236}">
                <a16:creationId xmlns:a16="http://schemas.microsoft.com/office/drawing/2014/main" id="{E9999AAB-86DB-479B-893B-825B69D09B45}"/>
              </a:ext>
            </a:extLst>
          </p:cNvPr>
          <p:cNvSpPr txBox="1"/>
          <p:nvPr/>
        </p:nvSpPr>
        <p:spPr>
          <a:xfrm>
            <a:off x="7195733" y="3285744"/>
            <a:ext cx="674284"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3 Km</a:t>
            </a:r>
            <a:endParaRPr lang="en-US" dirty="0">
              <a:solidFill>
                <a:srgbClr val="3F3F3F"/>
              </a:solidFill>
            </a:endParaRPr>
          </a:p>
        </p:txBody>
      </p:sp>
      <p:sp>
        <p:nvSpPr>
          <p:cNvPr id="30" name="Rectangle 29">
            <a:extLst>
              <a:ext uri="{FF2B5EF4-FFF2-40B4-BE49-F238E27FC236}">
                <a16:creationId xmlns:a16="http://schemas.microsoft.com/office/drawing/2014/main" id="{E30A0F14-0992-42D0-9242-BC5F30687D29}"/>
              </a:ext>
            </a:extLst>
          </p:cNvPr>
          <p:cNvSpPr/>
          <p:nvPr/>
        </p:nvSpPr>
        <p:spPr>
          <a:xfrm>
            <a:off x="8303636" y="4984024"/>
            <a:ext cx="1049438" cy="95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7EB444E-E593-435D-AE57-0496E9FD4A2B}"/>
              </a:ext>
            </a:extLst>
          </p:cNvPr>
          <p:cNvSpPr txBox="1"/>
          <p:nvPr/>
        </p:nvSpPr>
        <p:spPr>
          <a:xfrm>
            <a:off x="8348461" y="4908686"/>
            <a:ext cx="376806"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0</a:t>
            </a:r>
            <a:endParaRPr lang="en-US" dirty="0">
              <a:solidFill>
                <a:srgbClr val="3F3F3F"/>
              </a:solidFill>
            </a:endParaRPr>
          </a:p>
        </p:txBody>
      </p:sp>
      <p:sp>
        <p:nvSpPr>
          <p:cNvPr id="32" name="TextBox 31">
            <a:extLst>
              <a:ext uri="{FF2B5EF4-FFF2-40B4-BE49-F238E27FC236}">
                <a16:creationId xmlns:a16="http://schemas.microsoft.com/office/drawing/2014/main" id="{D96FA7C1-90A1-47A1-9545-5D8A2DA794C0}"/>
              </a:ext>
            </a:extLst>
          </p:cNvPr>
          <p:cNvSpPr txBox="1"/>
          <p:nvPr/>
        </p:nvSpPr>
        <p:spPr>
          <a:xfrm>
            <a:off x="8827732" y="4908683"/>
            <a:ext cx="674284"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2Km</a:t>
            </a:r>
            <a:endParaRPr lang="en-US" dirty="0">
              <a:solidFill>
                <a:srgbClr val="3F3F3F"/>
              </a:solidFill>
            </a:endParaRPr>
          </a:p>
        </p:txBody>
      </p:sp>
      <p:sp>
        <p:nvSpPr>
          <p:cNvPr id="6" name="Rectangle 5">
            <a:extLst>
              <a:ext uri="{FF2B5EF4-FFF2-40B4-BE49-F238E27FC236}">
                <a16:creationId xmlns:a16="http://schemas.microsoft.com/office/drawing/2014/main" id="{FCD7E69C-F863-4821-8889-AC9F01CBEC98}"/>
              </a:ext>
            </a:extLst>
          </p:cNvPr>
          <p:cNvSpPr/>
          <p:nvPr/>
        </p:nvSpPr>
        <p:spPr>
          <a:xfrm>
            <a:off x="3625581" y="6307072"/>
            <a:ext cx="1933610" cy="91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49C440D-5503-4DFA-8038-E3395BE704A5}"/>
              </a:ext>
            </a:extLst>
          </p:cNvPr>
          <p:cNvSpPr txBox="1"/>
          <p:nvPr/>
        </p:nvSpPr>
        <p:spPr>
          <a:xfrm>
            <a:off x="3733412" y="6228622"/>
            <a:ext cx="376806"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0</a:t>
            </a:r>
            <a:endParaRPr lang="en-US" dirty="0">
              <a:solidFill>
                <a:srgbClr val="3F3F3F"/>
              </a:solidFill>
            </a:endParaRPr>
          </a:p>
        </p:txBody>
      </p:sp>
      <p:sp>
        <p:nvSpPr>
          <p:cNvPr id="38" name="TextBox 37">
            <a:extLst>
              <a:ext uri="{FF2B5EF4-FFF2-40B4-BE49-F238E27FC236}">
                <a16:creationId xmlns:a16="http://schemas.microsoft.com/office/drawing/2014/main" id="{08AAFC2C-76C8-4216-80A6-3532B930A8AE}"/>
              </a:ext>
            </a:extLst>
          </p:cNvPr>
          <p:cNvSpPr txBox="1"/>
          <p:nvPr/>
        </p:nvSpPr>
        <p:spPr>
          <a:xfrm>
            <a:off x="4745665" y="6230570"/>
            <a:ext cx="690810"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12 Km</a:t>
            </a:r>
            <a:endParaRPr lang="en-US" dirty="0">
              <a:solidFill>
                <a:srgbClr val="3F3F3F"/>
              </a:solidFill>
            </a:endParaRPr>
          </a:p>
        </p:txBody>
      </p:sp>
      <p:sp>
        <p:nvSpPr>
          <p:cNvPr id="39" name="Rectangle 38">
            <a:extLst>
              <a:ext uri="{FF2B5EF4-FFF2-40B4-BE49-F238E27FC236}">
                <a16:creationId xmlns:a16="http://schemas.microsoft.com/office/drawing/2014/main" id="{2826EE78-9352-4497-84BE-B41794CB87E8}"/>
              </a:ext>
            </a:extLst>
          </p:cNvPr>
          <p:cNvSpPr/>
          <p:nvPr/>
        </p:nvSpPr>
        <p:spPr>
          <a:xfrm>
            <a:off x="2790989" y="6082932"/>
            <a:ext cx="1933610" cy="91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16787D36-F3F0-41BE-A375-C8A018D3D7B8}"/>
              </a:ext>
            </a:extLst>
          </p:cNvPr>
          <p:cNvSpPr txBox="1"/>
          <p:nvPr/>
        </p:nvSpPr>
        <p:spPr>
          <a:xfrm>
            <a:off x="3320248" y="6004482"/>
            <a:ext cx="376806" cy="2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3F3F3F"/>
                </a:solidFill>
                <a:latin typeface="Century Gothic"/>
              </a:rPr>
              <a:t>N</a:t>
            </a:r>
          </a:p>
        </p:txBody>
      </p:sp>
      <p:sp>
        <p:nvSpPr>
          <p:cNvPr id="46" name="Rectangle 45">
            <a:extLst>
              <a:ext uri="{FF2B5EF4-FFF2-40B4-BE49-F238E27FC236}">
                <a16:creationId xmlns:a16="http://schemas.microsoft.com/office/drawing/2014/main" id="{A0686454-0E31-4943-95AA-7E0562726682}"/>
              </a:ext>
            </a:extLst>
          </p:cNvPr>
          <p:cNvSpPr/>
          <p:nvPr/>
        </p:nvSpPr>
        <p:spPr>
          <a:xfrm>
            <a:off x="2883952" y="4694511"/>
            <a:ext cx="466877" cy="427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589748" y="4266048"/>
            <a:ext cx="1882184" cy="2224330"/>
            <a:chOff x="913129" y="4121085"/>
            <a:chExt cx="1882184" cy="2224330"/>
          </a:xfrm>
        </p:grpSpPr>
        <p:pic>
          <p:nvPicPr>
            <p:cNvPr id="8" name="Picture 8" descr="A picture containing graphical user interface&#10;&#10;Description automatically generated">
              <a:extLst>
                <a:ext uri="{FF2B5EF4-FFF2-40B4-BE49-F238E27FC236}">
                  <a16:creationId xmlns:a16="http://schemas.microsoft.com/office/drawing/2014/main" id="{AAFC342B-4C8F-4F85-ABAF-D42C9372AD04}"/>
                </a:ext>
              </a:extLst>
            </p:cNvPr>
            <p:cNvPicPr>
              <a:picLocks/>
            </p:cNvPicPr>
            <p:nvPr/>
          </p:nvPicPr>
          <p:blipFill rotWithShape="1">
            <a:blip r:embed="rId6"/>
            <a:srcRect r="69110"/>
            <a:stretch/>
          </p:blipFill>
          <p:spPr>
            <a:xfrm>
              <a:off x="980921" y="4416570"/>
              <a:ext cx="194474" cy="640080"/>
            </a:xfrm>
            <a:prstGeom prst="rect">
              <a:avLst/>
            </a:prstGeom>
          </p:spPr>
        </p:pic>
        <p:sp>
          <p:nvSpPr>
            <p:cNvPr id="44" name="TextBox 43">
              <a:extLst>
                <a:ext uri="{FF2B5EF4-FFF2-40B4-BE49-F238E27FC236}">
                  <a16:creationId xmlns:a16="http://schemas.microsoft.com/office/drawing/2014/main" id="{30B0BCF2-179C-437A-ABF0-E1434F17E2FD}"/>
                </a:ext>
              </a:extLst>
            </p:cNvPr>
            <p:cNvSpPr txBox="1"/>
            <p:nvPr/>
          </p:nvSpPr>
          <p:spPr>
            <a:xfrm>
              <a:off x="913129" y="4121085"/>
              <a:ext cx="10026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tx1">
                      <a:lumMod val="75000"/>
                      <a:lumOff val="25000"/>
                    </a:schemeClr>
                  </a:solidFill>
                  <a:latin typeface="Century Gothic"/>
                </a:rPr>
                <a:t>dNBR</a:t>
              </a:r>
              <a:endParaRPr lang="en-US" sz="4400" b="1"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87F4117-0218-4C63-86AB-714D941BF484}"/>
                </a:ext>
              </a:extLst>
            </p:cNvPr>
            <p:cNvSpPr txBox="1"/>
            <p:nvPr/>
          </p:nvSpPr>
          <p:spPr>
            <a:xfrm>
              <a:off x="1089879" y="4403374"/>
              <a:ext cx="6742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1403</a:t>
              </a:r>
            </a:p>
          </p:txBody>
        </p:sp>
        <p:sp>
          <p:nvSpPr>
            <p:cNvPr id="43" name="TextBox 42">
              <a:extLst>
                <a:ext uri="{FF2B5EF4-FFF2-40B4-BE49-F238E27FC236}">
                  <a16:creationId xmlns:a16="http://schemas.microsoft.com/office/drawing/2014/main" id="{F2582730-E64C-49ED-8997-CD4A8F95E966}"/>
                </a:ext>
              </a:extLst>
            </p:cNvPr>
            <p:cNvSpPr txBox="1"/>
            <p:nvPr/>
          </p:nvSpPr>
          <p:spPr>
            <a:xfrm>
              <a:off x="1089879" y="4890328"/>
              <a:ext cx="6742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-913</a:t>
              </a:r>
              <a:endParaRPr lang="en-US" sz="1200" dirty="0"/>
            </a:p>
          </p:txBody>
        </p:sp>
        <p:grpSp>
          <p:nvGrpSpPr>
            <p:cNvPr id="22" name="Group 21"/>
            <p:cNvGrpSpPr/>
            <p:nvPr/>
          </p:nvGrpSpPr>
          <p:grpSpPr>
            <a:xfrm>
              <a:off x="1000772" y="5167327"/>
              <a:ext cx="1794541" cy="276999"/>
              <a:chOff x="1038596" y="2967539"/>
              <a:chExt cx="1794541" cy="276999"/>
            </a:xfrm>
          </p:grpSpPr>
          <p:sp>
            <p:nvSpPr>
              <p:cNvPr id="4" name="TextBox 3">
                <a:extLst>
                  <a:ext uri="{FF2B5EF4-FFF2-40B4-BE49-F238E27FC236}">
                    <a16:creationId xmlns:a16="http://schemas.microsoft.com/office/drawing/2014/main" id="{C8ED3BB0-CD68-462D-8A4A-FFC08E507C5C}"/>
                  </a:ext>
                </a:extLst>
              </p:cNvPr>
              <p:cNvSpPr txBox="1"/>
              <p:nvPr/>
            </p:nvSpPr>
            <p:spPr>
              <a:xfrm>
                <a:off x="1321779" y="2967539"/>
                <a:ext cx="15113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Piled &amp; Burned</a:t>
                </a:r>
                <a:endParaRPr lang="en-US" sz="3600" dirty="0">
                  <a:solidFill>
                    <a:srgbClr val="3F3F3F"/>
                  </a:solidFill>
                </a:endParaRPr>
              </a:p>
            </p:txBody>
          </p:sp>
          <p:sp>
            <p:nvSpPr>
              <p:cNvPr id="18" name="Rectangle 17"/>
              <p:cNvSpPr/>
              <p:nvPr/>
            </p:nvSpPr>
            <p:spPr>
              <a:xfrm>
                <a:off x="1038596" y="3043778"/>
                <a:ext cx="265583" cy="124520"/>
              </a:xfrm>
              <a:prstGeom prst="rect">
                <a:avLst/>
              </a:prstGeom>
              <a:noFill/>
              <a:ln w="28575">
                <a:solidFill>
                  <a:srgbClr val="823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000772" y="5392599"/>
              <a:ext cx="1354105" cy="276999"/>
              <a:chOff x="1038597" y="3198332"/>
              <a:chExt cx="1354105" cy="276999"/>
            </a:xfrm>
          </p:grpSpPr>
          <p:sp>
            <p:nvSpPr>
              <p:cNvPr id="10" name="TextBox 9">
                <a:extLst>
                  <a:ext uri="{FF2B5EF4-FFF2-40B4-BE49-F238E27FC236}">
                    <a16:creationId xmlns:a16="http://schemas.microsoft.com/office/drawing/2014/main" id="{4E537BC1-D76A-4224-9026-172896AE6523}"/>
                  </a:ext>
                </a:extLst>
              </p:cNvPr>
              <p:cNvSpPr txBox="1"/>
              <p:nvPr/>
            </p:nvSpPr>
            <p:spPr>
              <a:xfrm>
                <a:off x="1321779" y="3198332"/>
                <a:ext cx="10709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smtClean="0">
                    <a:solidFill>
                      <a:srgbClr val="3F3F3F"/>
                    </a:solidFill>
                    <a:latin typeface="Century Gothic"/>
                  </a:rPr>
                  <a:t>Clearcut</a:t>
                </a:r>
                <a:endParaRPr lang="en-US" sz="1200" dirty="0">
                  <a:solidFill>
                    <a:srgbClr val="3F3F3F"/>
                  </a:solidFill>
                </a:endParaRPr>
              </a:p>
            </p:txBody>
          </p:sp>
          <p:sp>
            <p:nvSpPr>
              <p:cNvPr id="37" name="Rectangle 36"/>
              <p:cNvSpPr/>
              <p:nvPr/>
            </p:nvSpPr>
            <p:spPr>
              <a:xfrm>
                <a:off x="1038597" y="3274571"/>
                <a:ext cx="265583" cy="124520"/>
              </a:xfrm>
              <a:prstGeom prst="rect">
                <a:avLst/>
              </a:prstGeom>
              <a:noFill/>
              <a:ln w="28575">
                <a:solidFill>
                  <a:srgbClr val="DCD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000772" y="5617871"/>
              <a:ext cx="1354105" cy="276999"/>
              <a:chOff x="1038597" y="3402730"/>
              <a:chExt cx="1354105" cy="276999"/>
            </a:xfrm>
          </p:grpSpPr>
          <p:sp>
            <p:nvSpPr>
              <p:cNvPr id="11" name="TextBox 10">
                <a:extLst>
                  <a:ext uri="{FF2B5EF4-FFF2-40B4-BE49-F238E27FC236}">
                    <a16:creationId xmlns:a16="http://schemas.microsoft.com/office/drawing/2014/main" id="{09D01BA8-8455-48FE-9BE6-C1CE507DADAD}"/>
                  </a:ext>
                </a:extLst>
              </p:cNvPr>
              <p:cNvSpPr txBox="1"/>
              <p:nvPr/>
            </p:nvSpPr>
            <p:spPr>
              <a:xfrm>
                <a:off x="1321779" y="3402730"/>
                <a:ext cx="10709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Rx Fire</a:t>
                </a:r>
                <a:endParaRPr lang="en-US" sz="1200" dirty="0">
                  <a:solidFill>
                    <a:srgbClr val="3F3F3F"/>
                  </a:solidFill>
                </a:endParaRPr>
              </a:p>
            </p:txBody>
          </p:sp>
          <p:sp>
            <p:nvSpPr>
              <p:cNvPr id="41" name="Rectangle 40"/>
              <p:cNvSpPr/>
              <p:nvPr/>
            </p:nvSpPr>
            <p:spPr>
              <a:xfrm>
                <a:off x="1038597" y="3478969"/>
                <a:ext cx="265583" cy="124520"/>
              </a:xfrm>
              <a:prstGeom prst="rect">
                <a:avLst/>
              </a:prstGeom>
              <a:noFill/>
              <a:ln w="28575">
                <a:solidFill>
                  <a:srgbClr val="BAD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000772" y="5843143"/>
              <a:ext cx="1602003" cy="276999"/>
              <a:chOff x="1038597" y="3592578"/>
              <a:chExt cx="1602003" cy="276999"/>
            </a:xfrm>
          </p:grpSpPr>
          <p:sp>
            <p:nvSpPr>
              <p:cNvPr id="12" name="TextBox 11">
                <a:extLst>
                  <a:ext uri="{FF2B5EF4-FFF2-40B4-BE49-F238E27FC236}">
                    <a16:creationId xmlns:a16="http://schemas.microsoft.com/office/drawing/2014/main" id="{ACA1F23E-A920-4CF9-884C-148E105EF067}"/>
                  </a:ext>
                </a:extLst>
              </p:cNvPr>
              <p:cNvSpPr txBox="1"/>
              <p:nvPr/>
            </p:nvSpPr>
            <p:spPr>
              <a:xfrm>
                <a:off x="1321779" y="3592578"/>
                <a:ext cx="13188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Wildfire</a:t>
                </a:r>
                <a:endParaRPr lang="en-US" sz="3600" dirty="0">
                  <a:solidFill>
                    <a:srgbClr val="3F3F3F"/>
                  </a:solidFill>
                </a:endParaRPr>
              </a:p>
            </p:txBody>
          </p:sp>
          <p:sp>
            <p:nvSpPr>
              <p:cNvPr id="42" name="Rectangle 41"/>
              <p:cNvSpPr/>
              <p:nvPr/>
            </p:nvSpPr>
            <p:spPr>
              <a:xfrm>
                <a:off x="1038597" y="3668817"/>
                <a:ext cx="265583" cy="124520"/>
              </a:xfrm>
              <a:prstGeom prst="rect">
                <a:avLst/>
              </a:prstGeom>
              <a:noFill/>
              <a:ln w="28575">
                <a:solidFill>
                  <a:srgbClr val="8CC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00772" y="6068416"/>
              <a:ext cx="1602003" cy="276999"/>
              <a:chOff x="1038597" y="3737853"/>
              <a:chExt cx="1602003" cy="276999"/>
            </a:xfrm>
          </p:grpSpPr>
          <p:sp>
            <p:nvSpPr>
              <p:cNvPr id="13" name="TextBox 12">
                <a:extLst>
                  <a:ext uri="{FF2B5EF4-FFF2-40B4-BE49-F238E27FC236}">
                    <a16:creationId xmlns:a16="http://schemas.microsoft.com/office/drawing/2014/main" id="{BBCEA2CA-68F9-4A21-A6E1-989158A10981}"/>
                  </a:ext>
                </a:extLst>
              </p:cNvPr>
              <p:cNvSpPr txBox="1"/>
              <p:nvPr/>
            </p:nvSpPr>
            <p:spPr>
              <a:xfrm>
                <a:off x="1321779" y="3737853"/>
                <a:ext cx="13188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All Treatments</a:t>
                </a:r>
                <a:endParaRPr lang="en-US" sz="1200" dirty="0">
                  <a:solidFill>
                    <a:schemeClr val="tx1">
                      <a:lumMod val="75000"/>
                      <a:lumOff val="25000"/>
                    </a:schemeClr>
                  </a:solidFill>
                  <a:cs typeface="Calibri"/>
                </a:endParaRPr>
              </a:p>
            </p:txBody>
          </p:sp>
          <p:sp>
            <p:nvSpPr>
              <p:cNvPr id="45" name="Rectangle 44"/>
              <p:cNvSpPr/>
              <p:nvPr/>
            </p:nvSpPr>
            <p:spPr>
              <a:xfrm>
                <a:off x="1038597" y="3814092"/>
                <a:ext cx="265583" cy="1245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9239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5;p5">
            <a:extLst>
              <a:ext uri="{FF2B5EF4-FFF2-40B4-BE49-F238E27FC236}">
                <a16:creationId xmlns:a16="http://schemas.microsoft.com/office/drawing/2014/main" id="{28742213-0FAB-4246-ACF5-3F831D833590}"/>
              </a:ext>
            </a:extLst>
          </p:cNvPr>
          <p:cNvSpPr txBox="1"/>
          <p:nvPr/>
        </p:nvSpPr>
        <p:spPr>
          <a:xfrm>
            <a:off x="317496" y="323972"/>
            <a:ext cx="11341103" cy="41909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B73B52"/>
                </a:solidFill>
                <a:latin typeface="Century Gothic"/>
                <a:ea typeface="Century Gothic"/>
                <a:cs typeface="Century Gothic"/>
                <a:sym typeface="Century Gothic"/>
              </a:rPr>
              <a:t>Results: Random Forest</a:t>
            </a:r>
            <a:endParaRPr dirty="0"/>
          </a:p>
        </p:txBody>
      </p:sp>
      <p:sp>
        <p:nvSpPr>
          <p:cNvPr id="12" name="TextBox 11">
            <a:extLst>
              <a:ext uri="{FF2B5EF4-FFF2-40B4-BE49-F238E27FC236}">
                <a16:creationId xmlns:a16="http://schemas.microsoft.com/office/drawing/2014/main" id="{DFC29E8A-EE0E-44E3-8245-F29EF691E744}"/>
              </a:ext>
            </a:extLst>
          </p:cNvPr>
          <p:cNvSpPr txBox="1"/>
          <p:nvPr/>
        </p:nvSpPr>
        <p:spPr>
          <a:xfrm>
            <a:off x="199535" y="1952010"/>
            <a:ext cx="2053786"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Forest Canopy Cover</a:t>
            </a:r>
          </a:p>
        </p:txBody>
      </p:sp>
      <p:sp>
        <p:nvSpPr>
          <p:cNvPr id="22" name="TextBox 21">
            <a:extLst>
              <a:ext uri="{FF2B5EF4-FFF2-40B4-BE49-F238E27FC236}">
                <a16:creationId xmlns:a16="http://schemas.microsoft.com/office/drawing/2014/main" id="{997C09B2-EC48-444E-B357-277E137F2FA8}"/>
              </a:ext>
            </a:extLst>
          </p:cNvPr>
          <p:cNvSpPr txBox="1"/>
          <p:nvPr/>
        </p:nvSpPr>
        <p:spPr>
          <a:xfrm>
            <a:off x="449921" y="3905953"/>
            <a:ext cx="1803400"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Veg. Type</a:t>
            </a:r>
          </a:p>
        </p:txBody>
      </p:sp>
      <p:sp>
        <p:nvSpPr>
          <p:cNvPr id="23" name="TextBox 22">
            <a:extLst>
              <a:ext uri="{FF2B5EF4-FFF2-40B4-BE49-F238E27FC236}">
                <a16:creationId xmlns:a16="http://schemas.microsoft.com/office/drawing/2014/main" id="{2D314592-8FD2-4CE8-B69B-FDA6F4C71381}"/>
              </a:ext>
            </a:extLst>
          </p:cNvPr>
          <p:cNvSpPr txBox="1"/>
          <p:nvPr/>
        </p:nvSpPr>
        <p:spPr>
          <a:xfrm>
            <a:off x="156754" y="4372031"/>
            <a:ext cx="2096567"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Duration Disturbance</a:t>
            </a:r>
          </a:p>
        </p:txBody>
      </p:sp>
      <p:sp>
        <p:nvSpPr>
          <p:cNvPr id="3" name="TextBox 2">
            <a:extLst>
              <a:ext uri="{FF2B5EF4-FFF2-40B4-BE49-F238E27FC236}">
                <a16:creationId xmlns:a16="http://schemas.microsoft.com/office/drawing/2014/main" id="{52DC9752-9D89-4F77-BA07-F1E5C22A6099}"/>
              </a:ext>
            </a:extLst>
          </p:cNvPr>
          <p:cNvSpPr txBox="1"/>
          <p:nvPr/>
        </p:nvSpPr>
        <p:spPr>
          <a:xfrm>
            <a:off x="2131666" y="5044948"/>
            <a:ext cx="412292"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50</a:t>
            </a:r>
          </a:p>
        </p:txBody>
      </p:sp>
      <p:sp>
        <p:nvSpPr>
          <p:cNvPr id="25" name="TextBox 24">
            <a:extLst>
              <a:ext uri="{FF2B5EF4-FFF2-40B4-BE49-F238E27FC236}">
                <a16:creationId xmlns:a16="http://schemas.microsoft.com/office/drawing/2014/main" id="{F0B6A5AF-76B9-4409-A004-9220F7B130D5}"/>
              </a:ext>
            </a:extLst>
          </p:cNvPr>
          <p:cNvSpPr txBox="1"/>
          <p:nvPr/>
        </p:nvSpPr>
        <p:spPr>
          <a:xfrm>
            <a:off x="2858721" y="5044948"/>
            <a:ext cx="526106"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100</a:t>
            </a:r>
          </a:p>
        </p:txBody>
      </p:sp>
      <p:sp>
        <p:nvSpPr>
          <p:cNvPr id="26" name="TextBox 25">
            <a:extLst>
              <a:ext uri="{FF2B5EF4-FFF2-40B4-BE49-F238E27FC236}">
                <a16:creationId xmlns:a16="http://schemas.microsoft.com/office/drawing/2014/main" id="{DDFDA065-A317-42EF-A94A-62C301C00C08}"/>
              </a:ext>
            </a:extLst>
          </p:cNvPr>
          <p:cNvSpPr txBox="1"/>
          <p:nvPr/>
        </p:nvSpPr>
        <p:spPr>
          <a:xfrm>
            <a:off x="3667407" y="5058163"/>
            <a:ext cx="526106"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150</a:t>
            </a:r>
          </a:p>
        </p:txBody>
      </p:sp>
      <p:sp>
        <p:nvSpPr>
          <p:cNvPr id="27" name="TextBox 26">
            <a:extLst>
              <a:ext uri="{FF2B5EF4-FFF2-40B4-BE49-F238E27FC236}">
                <a16:creationId xmlns:a16="http://schemas.microsoft.com/office/drawing/2014/main" id="{0377C7F2-0456-4348-962A-4EDE34C1ECC5}"/>
              </a:ext>
            </a:extLst>
          </p:cNvPr>
          <p:cNvSpPr txBox="1"/>
          <p:nvPr/>
        </p:nvSpPr>
        <p:spPr>
          <a:xfrm>
            <a:off x="4476093" y="5062588"/>
            <a:ext cx="526106"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200</a:t>
            </a:r>
          </a:p>
        </p:txBody>
      </p:sp>
      <p:sp>
        <p:nvSpPr>
          <p:cNvPr id="6" name="TextBox 5">
            <a:extLst>
              <a:ext uri="{FF2B5EF4-FFF2-40B4-BE49-F238E27FC236}">
                <a16:creationId xmlns:a16="http://schemas.microsoft.com/office/drawing/2014/main" id="{99126287-0246-493E-835C-707E0B67629A}"/>
              </a:ext>
            </a:extLst>
          </p:cNvPr>
          <p:cNvSpPr txBox="1"/>
          <p:nvPr/>
        </p:nvSpPr>
        <p:spPr>
          <a:xfrm>
            <a:off x="2886019" y="5411233"/>
            <a:ext cx="153763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 Inc RMSE</a:t>
            </a:r>
          </a:p>
        </p:txBody>
      </p:sp>
      <p:sp>
        <p:nvSpPr>
          <p:cNvPr id="29" name="TextBox 28">
            <a:extLst>
              <a:ext uri="{FF2B5EF4-FFF2-40B4-BE49-F238E27FC236}">
                <a16:creationId xmlns:a16="http://schemas.microsoft.com/office/drawing/2014/main" id="{F28B6C34-EFEC-4723-82CB-43CC141A2C0F}"/>
              </a:ext>
            </a:extLst>
          </p:cNvPr>
          <p:cNvSpPr txBox="1"/>
          <p:nvPr/>
        </p:nvSpPr>
        <p:spPr>
          <a:xfrm>
            <a:off x="6682174" y="843922"/>
            <a:ext cx="3307316" cy="307777"/>
          </a:xfrm>
          <a:prstGeom prst="rect">
            <a:avLst/>
          </a:prstGeom>
          <a:noFill/>
        </p:spPr>
        <p:txBody>
          <a:bodyPr wrap="none" rtlCol="0">
            <a:spAutoFit/>
          </a:bodyPr>
          <a:lstStyle/>
          <a:p>
            <a:r>
              <a:rPr lang="en-US" sz="1400" b="1" dirty="0">
                <a:solidFill>
                  <a:schemeClr val="tx1">
                    <a:lumMod val="75000"/>
                    <a:lumOff val="25000"/>
                  </a:schemeClr>
                </a:solidFill>
                <a:latin typeface="Century Gothic" panose="020B0502020202020204" pitchFamily="34" charset="0"/>
              </a:rPr>
              <a:t>Predicted vs Observed Burn Severity</a:t>
            </a:r>
          </a:p>
        </p:txBody>
      </p:sp>
      <p:sp>
        <p:nvSpPr>
          <p:cNvPr id="31" name="TextBox 30">
            <a:extLst>
              <a:ext uri="{FF2B5EF4-FFF2-40B4-BE49-F238E27FC236}">
                <a16:creationId xmlns:a16="http://schemas.microsoft.com/office/drawing/2014/main" id="{458999D8-120A-4EC6-8E70-C6F394E038BC}"/>
              </a:ext>
            </a:extLst>
          </p:cNvPr>
          <p:cNvSpPr txBox="1"/>
          <p:nvPr/>
        </p:nvSpPr>
        <p:spPr>
          <a:xfrm rot="16200000">
            <a:off x="5110169" y="2199089"/>
            <a:ext cx="1037463"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Predicted</a:t>
            </a:r>
          </a:p>
        </p:txBody>
      </p:sp>
      <p:sp>
        <p:nvSpPr>
          <p:cNvPr id="32" name="TextBox 31">
            <a:extLst>
              <a:ext uri="{FF2B5EF4-FFF2-40B4-BE49-F238E27FC236}">
                <a16:creationId xmlns:a16="http://schemas.microsoft.com/office/drawing/2014/main" id="{2EBF2697-E660-448D-8FBB-58C722CE52A4}"/>
              </a:ext>
            </a:extLst>
          </p:cNvPr>
          <p:cNvSpPr txBox="1"/>
          <p:nvPr/>
        </p:nvSpPr>
        <p:spPr>
          <a:xfrm>
            <a:off x="7814696" y="3732084"/>
            <a:ext cx="1042273"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Observed</a:t>
            </a:r>
          </a:p>
        </p:txBody>
      </p:sp>
      <p:sp>
        <p:nvSpPr>
          <p:cNvPr id="33" name="TextBox 32">
            <a:extLst>
              <a:ext uri="{FF2B5EF4-FFF2-40B4-BE49-F238E27FC236}">
                <a16:creationId xmlns:a16="http://schemas.microsoft.com/office/drawing/2014/main" id="{B4107058-2F50-4218-91C8-DC0EBE972408}"/>
              </a:ext>
            </a:extLst>
          </p:cNvPr>
          <p:cNvSpPr txBox="1"/>
          <p:nvPr/>
        </p:nvSpPr>
        <p:spPr>
          <a:xfrm>
            <a:off x="5672021" y="2923787"/>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200</a:t>
            </a:r>
          </a:p>
        </p:txBody>
      </p:sp>
      <p:sp>
        <p:nvSpPr>
          <p:cNvPr id="34" name="TextBox 33">
            <a:extLst>
              <a:ext uri="{FF2B5EF4-FFF2-40B4-BE49-F238E27FC236}">
                <a16:creationId xmlns:a16="http://schemas.microsoft.com/office/drawing/2014/main" id="{638B2C08-48EE-4B3B-8ACE-3782527F2811}"/>
              </a:ext>
            </a:extLst>
          </p:cNvPr>
          <p:cNvSpPr txBox="1"/>
          <p:nvPr/>
        </p:nvSpPr>
        <p:spPr>
          <a:xfrm>
            <a:off x="5684310" y="2485400"/>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400</a:t>
            </a:r>
          </a:p>
        </p:txBody>
      </p:sp>
      <p:sp>
        <p:nvSpPr>
          <p:cNvPr id="35" name="TextBox 34">
            <a:extLst>
              <a:ext uri="{FF2B5EF4-FFF2-40B4-BE49-F238E27FC236}">
                <a16:creationId xmlns:a16="http://schemas.microsoft.com/office/drawing/2014/main" id="{133D5992-ABC8-4509-AF45-91733DBE3C9B}"/>
              </a:ext>
            </a:extLst>
          </p:cNvPr>
          <p:cNvSpPr txBox="1"/>
          <p:nvPr/>
        </p:nvSpPr>
        <p:spPr>
          <a:xfrm>
            <a:off x="5684310" y="2062929"/>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600</a:t>
            </a:r>
          </a:p>
        </p:txBody>
      </p:sp>
      <p:sp>
        <p:nvSpPr>
          <p:cNvPr id="36" name="TextBox 35">
            <a:extLst>
              <a:ext uri="{FF2B5EF4-FFF2-40B4-BE49-F238E27FC236}">
                <a16:creationId xmlns:a16="http://schemas.microsoft.com/office/drawing/2014/main" id="{027B4DCC-C022-418E-A404-A70803A5192A}"/>
              </a:ext>
            </a:extLst>
          </p:cNvPr>
          <p:cNvSpPr txBox="1"/>
          <p:nvPr/>
        </p:nvSpPr>
        <p:spPr>
          <a:xfrm>
            <a:off x="5684310" y="1628279"/>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800</a:t>
            </a:r>
          </a:p>
        </p:txBody>
      </p:sp>
      <p:sp>
        <p:nvSpPr>
          <p:cNvPr id="37" name="TextBox 36">
            <a:extLst>
              <a:ext uri="{FF2B5EF4-FFF2-40B4-BE49-F238E27FC236}">
                <a16:creationId xmlns:a16="http://schemas.microsoft.com/office/drawing/2014/main" id="{603C8EDE-A92D-471D-9E43-8359AB213716}"/>
              </a:ext>
            </a:extLst>
          </p:cNvPr>
          <p:cNvSpPr txBox="1"/>
          <p:nvPr/>
        </p:nvSpPr>
        <p:spPr>
          <a:xfrm>
            <a:off x="5584923" y="1227208"/>
            <a:ext cx="582211"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1000</a:t>
            </a:r>
          </a:p>
        </p:txBody>
      </p:sp>
      <p:sp>
        <p:nvSpPr>
          <p:cNvPr id="39" name="TextBox 38">
            <a:extLst>
              <a:ext uri="{FF2B5EF4-FFF2-40B4-BE49-F238E27FC236}">
                <a16:creationId xmlns:a16="http://schemas.microsoft.com/office/drawing/2014/main" id="{CAF61D37-E0C2-4D3C-8D41-51E651781A31}"/>
              </a:ext>
            </a:extLst>
          </p:cNvPr>
          <p:cNvSpPr txBox="1"/>
          <p:nvPr/>
        </p:nvSpPr>
        <p:spPr>
          <a:xfrm>
            <a:off x="6868727" y="3471219"/>
            <a:ext cx="479254" cy="307777"/>
          </a:xfrm>
          <a:prstGeom prst="rect">
            <a:avLst/>
          </a:prstGeom>
          <a:noFill/>
        </p:spPr>
        <p:txBody>
          <a:bodyPr wrap="square" rtlCol="0">
            <a:spAutoFit/>
          </a:bodyPr>
          <a:lstStyle/>
          <a:p>
            <a:pPr algn="just"/>
            <a:r>
              <a:rPr lang="en-US" sz="1400" dirty="0">
                <a:solidFill>
                  <a:schemeClr val="tx1">
                    <a:lumMod val="75000"/>
                    <a:lumOff val="25000"/>
                  </a:schemeClr>
                </a:solidFill>
                <a:latin typeface="Century Gothic" panose="020B0502020202020204" pitchFamily="34" charset="0"/>
              </a:rPr>
              <a:t>200</a:t>
            </a:r>
          </a:p>
        </p:txBody>
      </p:sp>
      <p:sp>
        <p:nvSpPr>
          <p:cNvPr id="40" name="TextBox 39">
            <a:extLst>
              <a:ext uri="{FF2B5EF4-FFF2-40B4-BE49-F238E27FC236}">
                <a16:creationId xmlns:a16="http://schemas.microsoft.com/office/drawing/2014/main" id="{FC88D35A-1592-4B5F-A1F5-6890162A2D81}"/>
              </a:ext>
            </a:extLst>
          </p:cNvPr>
          <p:cNvSpPr txBox="1"/>
          <p:nvPr/>
        </p:nvSpPr>
        <p:spPr>
          <a:xfrm>
            <a:off x="7481769" y="3471219"/>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400</a:t>
            </a:r>
          </a:p>
        </p:txBody>
      </p:sp>
      <p:sp>
        <p:nvSpPr>
          <p:cNvPr id="41" name="TextBox 40">
            <a:extLst>
              <a:ext uri="{FF2B5EF4-FFF2-40B4-BE49-F238E27FC236}">
                <a16:creationId xmlns:a16="http://schemas.microsoft.com/office/drawing/2014/main" id="{34C4FE77-EAA7-4571-B616-8F04ACC16CF0}"/>
              </a:ext>
            </a:extLst>
          </p:cNvPr>
          <p:cNvSpPr txBox="1"/>
          <p:nvPr/>
        </p:nvSpPr>
        <p:spPr>
          <a:xfrm>
            <a:off x="8094648" y="3471219"/>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600</a:t>
            </a:r>
          </a:p>
        </p:txBody>
      </p:sp>
      <p:sp>
        <p:nvSpPr>
          <p:cNvPr id="42" name="TextBox 41">
            <a:extLst>
              <a:ext uri="{FF2B5EF4-FFF2-40B4-BE49-F238E27FC236}">
                <a16:creationId xmlns:a16="http://schemas.microsoft.com/office/drawing/2014/main" id="{6FBE2503-364A-42E3-ABF7-B009CBD1BE69}"/>
              </a:ext>
            </a:extLst>
          </p:cNvPr>
          <p:cNvSpPr txBox="1"/>
          <p:nvPr/>
        </p:nvSpPr>
        <p:spPr>
          <a:xfrm>
            <a:off x="8735645" y="3471219"/>
            <a:ext cx="482824"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800</a:t>
            </a:r>
          </a:p>
        </p:txBody>
      </p:sp>
      <p:sp>
        <p:nvSpPr>
          <p:cNvPr id="43" name="TextBox 42">
            <a:extLst>
              <a:ext uri="{FF2B5EF4-FFF2-40B4-BE49-F238E27FC236}">
                <a16:creationId xmlns:a16="http://schemas.microsoft.com/office/drawing/2014/main" id="{D575F81B-D098-4D74-8207-A7DCA1BDEA43}"/>
              </a:ext>
            </a:extLst>
          </p:cNvPr>
          <p:cNvSpPr txBox="1"/>
          <p:nvPr/>
        </p:nvSpPr>
        <p:spPr>
          <a:xfrm>
            <a:off x="9260298" y="3471219"/>
            <a:ext cx="582211"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1000</a:t>
            </a:r>
          </a:p>
        </p:txBody>
      </p:sp>
      <p:sp>
        <p:nvSpPr>
          <p:cNvPr id="44" name="TextBox 43">
            <a:extLst>
              <a:ext uri="{FF2B5EF4-FFF2-40B4-BE49-F238E27FC236}">
                <a16:creationId xmlns:a16="http://schemas.microsoft.com/office/drawing/2014/main" id="{07DDE0C5-784C-4B97-B1D3-66FB2F4A3CD6}"/>
              </a:ext>
            </a:extLst>
          </p:cNvPr>
          <p:cNvSpPr txBox="1"/>
          <p:nvPr/>
        </p:nvSpPr>
        <p:spPr>
          <a:xfrm>
            <a:off x="9885763" y="3471219"/>
            <a:ext cx="582211"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1200</a:t>
            </a:r>
          </a:p>
        </p:txBody>
      </p:sp>
      <p:sp>
        <p:nvSpPr>
          <p:cNvPr id="45" name="TextBox 44">
            <a:extLst>
              <a:ext uri="{FF2B5EF4-FFF2-40B4-BE49-F238E27FC236}">
                <a16:creationId xmlns:a16="http://schemas.microsoft.com/office/drawing/2014/main" id="{0D79F31A-FA41-46CC-9657-0FED7EEA22E5}"/>
              </a:ext>
            </a:extLst>
          </p:cNvPr>
          <p:cNvSpPr txBox="1"/>
          <p:nvPr/>
        </p:nvSpPr>
        <p:spPr>
          <a:xfrm>
            <a:off x="6374828" y="3458656"/>
            <a:ext cx="284052" cy="307777"/>
          </a:xfrm>
          <a:prstGeom prst="rect">
            <a:avLst/>
          </a:prstGeom>
          <a:noFill/>
        </p:spPr>
        <p:txBody>
          <a:bodyPr wrap="none" rtlCol="0">
            <a:spAutoFit/>
          </a:bodyPr>
          <a:lstStyle/>
          <a:p>
            <a:pPr algn="just"/>
            <a:r>
              <a:rPr lang="en-US" sz="1400" dirty="0">
                <a:solidFill>
                  <a:schemeClr val="tx1">
                    <a:lumMod val="75000"/>
                    <a:lumOff val="25000"/>
                  </a:schemeClr>
                </a:solidFill>
                <a:latin typeface="Century Gothic" panose="020B0502020202020204" pitchFamily="34" charset="0"/>
              </a:rPr>
              <a:t>0</a:t>
            </a:r>
          </a:p>
        </p:txBody>
      </p:sp>
      <p:graphicFrame>
        <p:nvGraphicFramePr>
          <p:cNvPr id="13" name="Table 23">
            <a:extLst>
              <a:ext uri="{FF2B5EF4-FFF2-40B4-BE49-F238E27FC236}">
                <a16:creationId xmlns:a16="http://schemas.microsoft.com/office/drawing/2014/main" id="{E8EEAEAF-9ED6-4119-B2E8-1AF18CC1562B}"/>
              </a:ext>
            </a:extLst>
          </p:cNvPr>
          <p:cNvGraphicFramePr>
            <a:graphicFrameLocks noGrp="1"/>
          </p:cNvGraphicFramePr>
          <p:nvPr>
            <p:extLst>
              <p:ext uri="{D42A27DB-BD31-4B8C-83A1-F6EECF244321}">
                <p14:modId xmlns:p14="http://schemas.microsoft.com/office/powerpoint/2010/main" val="4239625198"/>
              </p:ext>
            </p:extLst>
          </p:nvPr>
        </p:nvGraphicFramePr>
        <p:xfrm>
          <a:off x="6146471" y="4133640"/>
          <a:ext cx="4183777" cy="1980884"/>
        </p:xfrm>
        <a:graphic>
          <a:graphicData uri="http://schemas.openxmlformats.org/drawingml/2006/table">
            <a:tbl>
              <a:tblPr firstRow="1" bandRow="1">
                <a:tableStyleId>{073A0DAA-6AF3-43AB-8588-CEC1D06C72B9}</a:tableStyleId>
              </a:tblPr>
              <a:tblGrid>
                <a:gridCol w="659160">
                  <a:extLst>
                    <a:ext uri="{9D8B030D-6E8A-4147-A177-3AD203B41FA5}">
                      <a16:colId xmlns:a16="http://schemas.microsoft.com/office/drawing/2014/main" val="1984749403"/>
                    </a:ext>
                  </a:extLst>
                </a:gridCol>
                <a:gridCol w="3524617">
                  <a:extLst>
                    <a:ext uri="{9D8B030D-6E8A-4147-A177-3AD203B41FA5}">
                      <a16:colId xmlns:a16="http://schemas.microsoft.com/office/drawing/2014/main" val="1161689128"/>
                    </a:ext>
                  </a:extLst>
                </a:gridCol>
              </a:tblGrid>
              <a:tr h="495221">
                <a:tc gridSpan="2">
                  <a:txBody>
                    <a:bodyPr/>
                    <a:lstStyle/>
                    <a:p>
                      <a:pPr algn="ctr"/>
                      <a:r>
                        <a:rPr lang="en-US" dirty="0">
                          <a:latin typeface="Century Gothic" panose="020B0502020202020204" pitchFamily="34" charset="0"/>
                        </a:rPr>
                        <a:t>Most Important Predictor Variables</a:t>
                      </a:r>
                    </a:p>
                  </a:txBody>
                  <a:tcPr>
                    <a:solidFill>
                      <a:srgbClr val="B73B52"/>
                    </a:solidFill>
                  </a:tcPr>
                </a:tc>
                <a:tc hMerge="1">
                  <a:txBody>
                    <a:bodyPr/>
                    <a:lstStyle/>
                    <a:p>
                      <a:endParaRPr lang="en-US">
                        <a:latin typeface="Century Gothic" panose="020B0502020202020204" pitchFamily="34" charset="0"/>
                      </a:endParaRPr>
                    </a:p>
                  </a:txBody>
                  <a:tcPr/>
                </a:tc>
                <a:extLst>
                  <a:ext uri="{0D108BD9-81ED-4DB2-BD59-A6C34878D82A}">
                    <a16:rowId xmlns:a16="http://schemas.microsoft.com/office/drawing/2014/main" val="1974676722"/>
                  </a:ext>
                </a:extLst>
              </a:tr>
              <a:tr h="495221">
                <a:tc>
                  <a:txBody>
                    <a:bodyPr/>
                    <a:lstStyle/>
                    <a:p>
                      <a:r>
                        <a:rPr lang="en-US" dirty="0">
                          <a:solidFill>
                            <a:schemeClr val="tx1">
                              <a:lumMod val="85000"/>
                              <a:lumOff val="15000"/>
                            </a:schemeClr>
                          </a:solidFill>
                          <a:latin typeface="Century Gothic" panose="020B0502020202020204" pitchFamily="34" charset="0"/>
                        </a:rPr>
                        <a:t>1</a:t>
                      </a:r>
                    </a:p>
                  </a:txBody>
                  <a:tcPr/>
                </a:tc>
                <a:tc>
                  <a:txBody>
                    <a:bodyPr/>
                    <a:lstStyle/>
                    <a:p>
                      <a:r>
                        <a:rPr lang="en-US" dirty="0">
                          <a:solidFill>
                            <a:schemeClr val="tx1">
                              <a:lumMod val="85000"/>
                              <a:lumOff val="15000"/>
                            </a:schemeClr>
                          </a:solidFill>
                          <a:latin typeface="Century Gothic" panose="020B0502020202020204" pitchFamily="34" charset="0"/>
                        </a:rPr>
                        <a:t>Forest </a:t>
                      </a:r>
                      <a:r>
                        <a:rPr lang="en-US" dirty="0">
                          <a:solidFill>
                            <a:schemeClr val="tx1">
                              <a:lumMod val="75000"/>
                              <a:lumOff val="25000"/>
                            </a:schemeClr>
                          </a:solidFill>
                          <a:latin typeface="Century Gothic" panose="020B0502020202020204" pitchFamily="34" charset="0"/>
                        </a:rPr>
                        <a:t>Canopy</a:t>
                      </a:r>
                      <a:r>
                        <a:rPr lang="en-US" dirty="0">
                          <a:solidFill>
                            <a:schemeClr val="tx1">
                              <a:lumMod val="85000"/>
                              <a:lumOff val="15000"/>
                            </a:schemeClr>
                          </a:solidFill>
                          <a:latin typeface="Century Gothic" panose="020B0502020202020204" pitchFamily="34" charset="0"/>
                        </a:rPr>
                        <a:t> Cover</a:t>
                      </a:r>
                    </a:p>
                  </a:txBody>
                  <a:tcPr/>
                </a:tc>
                <a:extLst>
                  <a:ext uri="{0D108BD9-81ED-4DB2-BD59-A6C34878D82A}">
                    <a16:rowId xmlns:a16="http://schemas.microsoft.com/office/drawing/2014/main" val="2588548723"/>
                  </a:ext>
                </a:extLst>
              </a:tr>
              <a:tr h="495221">
                <a:tc>
                  <a:txBody>
                    <a:bodyPr/>
                    <a:lstStyle/>
                    <a:p>
                      <a:r>
                        <a:rPr lang="en-US" dirty="0">
                          <a:solidFill>
                            <a:schemeClr val="tx1">
                              <a:lumMod val="85000"/>
                              <a:lumOff val="15000"/>
                            </a:schemeClr>
                          </a:solidFill>
                          <a:latin typeface="Century Gothic" panose="020B0502020202020204" pitchFamily="34" charset="0"/>
                        </a:rPr>
                        <a:t>2</a:t>
                      </a:r>
                    </a:p>
                  </a:txBody>
                  <a:tcPr/>
                </a:tc>
                <a:tc>
                  <a:txBody>
                    <a:bodyPr/>
                    <a:lstStyle/>
                    <a:p>
                      <a:r>
                        <a:rPr lang="en-US" dirty="0">
                          <a:solidFill>
                            <a:schemeClr val="tx1">
                              <a:lumMod val="75000"/>
                              <a:lumOff val="25000"/>
                            </a:schemeClr>
                          </a:solidFill>
                          <a:latin typeface="Century Gothic" panose="020B0502020202020204" pitchFamily="34" charset="0"/>
                        </a:rPr>
                        <a:t>Treatment Class</a:t>
                      </a:r>
                    </a:p>
                  </a:txBody>
                  <a:tcPr/>
                </a:tc>
                <a:extLst>
                  <a:ext uri="{0D108BD9-81ED-4DB2-BD59-A6C34878D82A}">
                    <a16:rowId xmlns:a16="http://schemas.microsoft.com/office/drawing/2014/main" val="688854592"/>
                  </a:ext>
                </a:extLst>
              </a:tr>
              <a:tr h="495221">
                <a:tc>
                  <a:txBody>
                    <a:bodyPr/>
                    <a:lstStyle/>
                    <a:p>
                      <a:r>
                        <a:rPr lang="en-US" dirty="0">
                          <a:solidFill>
                            <a:schemeClr val="tx1">
                              <a:lumMod val="85000"/>
                              <a:lumOff val="15000"/>
                            </a:schemeClr>
                          </a:solidFill>
                          <a:latin typeface="Century Gothic" panose="020B0502020202020204" pitchFamily="34" charset="0"/>
                        </a:rPr>
                        <a:t>3</a:t>
                      </a:r>
                    </a:p>
                  </a:txBody>
                  <a:tcPr/>
                </a:tc>
                <a:tc>
                  <a:txBody>
                    <a:bodyPr/>
                    <a:lstStyle/>
                    <a:p>
                      <a:r>
                        <a:rPr lang="en-US" dirty="0">
                          <a:solidFill>
                            <a:schemeClr val="tx1">
                              <a:lumMod val="85000"/>
                              <a:lumOff val="15000"/>
                            </a:schemeClr>
                          </a:solidFill>
                          <a:latin typeface="Century Gothic" panose="020B0502020202020204" pitchFamily="34" charset="0"/>
                        </a:rPr>
                        <a:t>Aspect</a:t>
                      </a:r>
                    </a:p>
                  </a:txBody>
                  <a:tcPr/>
                </a:tc>
                <a:extLst>
                  <a:ext uri="{0D108BD9-81ED-4DB2-BD59-A6C34878D82A}">
                    <a16:rowId xmlns:a16="http://schemas.microsoft.com/office/drawing/2014/main" val="2889377816"/>
                  </a:ext>
                </a:extLst>
              </a:tr>
            </a:tbl>
          </a:graphicData>
        </a:graphic>
      </p:graphicFrame>
      <p:pic>
        <p:nvPicPr>
          <p:cNvPr id="28" name="Picture 27" descr="Chart, scatter chart&#10;&#10;Description automatically generated">
            <a:extLst>
              <a:ext uri="{FF2B5EF4-FFF2-40B4-BE49-F238E27FC236}">
                <a16:creationId xmlns:a16="http://schemas.microsoft.com/office/drawing/2014/main" id="{FE1857D3-6CCF-4920-8D15-D22B740BE6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1567" y="1104787"/>
            <a:ext cx="4568806" cy="2366432"/>
          </a:xfrm>
          <a:prstGeom prst="rect">
            <a:avLst/>
          </a:prstGeom>
        </p:spPr>
      </p:pic>
      <p:sp>
        <p:nvSpPr>
          <p:cNvPr id="9" name="Rectangle 8">
            <a:extLst>
              <a:ext uri="{FF2B5EF4-FFF2-40B4-BE49-F238E27FC236}">
                <a16:creationId xmlns:a16="http://schemas.microsoft.com/office/drawing/2014/main" id="{3F1C0D59-4214-4A0B-B74B-4A2B4A61F02D}"/>
              </a:ext>
            </a:extLst>
          </p:cNvPr>
          <p:cNvSpPr/>
          <p:nvPr/>
        </p:nvSpPr>
        <p:spPr>
          <a:xfrm>
            <a:off x="6481501" y="1241791"/>
            <a:ext cx="595410" cy="95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CAC2F4-F9A8-4F0E-B027-9F722275F90B}"/>
              </a:ext>
            </a:extLst>
          </p:cNvPr>
          <p:cNvSpPr txBox="1"/>
          <p:nvPr/>
        </p:nvSpPr>
        <p:spPr>
          <a:xfrm>
            <a:off x="6170009" y="1209133"/>
            <a:ext cx="1268296" cy="307777"/>
          </a:xfrm>
          <a:prstGeom prst="rect">
            <a:avLst/>
          </a:prstGeom>
          <a:noFill/>
        </p:spPr>
        <p:txBody>
          <a:bodyPr wrap="none" rtlCol="0">
            <a:spAutoFit/>
          </a:bodyPr>
          <a:lstStyle/>
          <a:p>
            <a:r>
              <a:rPr lang="en-US" sz="1400" dirty="0">
                <a:latin typeface="Century Gothic" panose="020B0502020202020204" pitchFamily="34" charset="0"/>
              </a:rPr>
              <a:t>R^2 = 0.4707</a:t>
            </a:r>
          </a:p>
        </p:txBody>
      </p:sp>
      <p:pic>
        <p:nvPicPr>
          <p:cNvPr id="49" name="Picture 48" descr="Chart, scatter chart&#10;&#10;Description automatically generated">
            <a:extLst>
              <a:ext uri="{FF2B5EF4-FFF2-40B4-BE49-F238E27FC236}">
                <a16:creationId xmlns:a16="http://schemas.microsoft.com/office/drawing/2014/main" id="{F14C709F-A222-478A-9C8D-716A230632CD}"/>
              </a:ext>
            </a:extLst>
          </p:cNvPr>
          <p:cNvPicPr>
            <a:picLocks noChangeAspect="1"/>
          </p:cNvPicPr>
          <p:nvPr/>
        </p:nvPicPr>
        <p:blipFill rotWithShape="1">
          <a:blip r:embed="rId6">
            <a:extLst>
              <a:ext uri="{28A0092B-C50C-407E-A947-70E740481C1C}">
                <a14:useLocalDpi xmlns:a14="http://schemas.microsoft.com/office/drawing/2010/main" val="0"/>
              </a:ext>
            </a:extLst>
          </a:blip>
          <a:srcRect l="17609" t="16582" r="50624" b="11185"/>
          <a:stretch/>
        </p:blipFill>
        <p:spPr>
          <a:xfrm>
            <a:off x="2153091" y="1544975"/>
            <a:ext cx="3013286" cy="3513188"/>
          </a:xfrm>
          <a:prstGeom prst="rect">
            <a:avLst/>
          </a:prstGeom>
        </p:spPr>
      </p:pic>
      <p:sp>
        <p:nvSpPr>
          <p:cNvPr id="55" name="TextBox 54">
            <a:extLst>
              <a:ext uri="{FF2B5EF4-FFF2-40B4-BE49-F238E27FC236}">
                <a16:creationId xmlns:a16="http://schemas.microsoft.com/office/drawing/2014/main" id="{5911D795-004A-4307-98E4-4A61E8A3DEB6}"/>
              </a:ext>
            </a:extLst>
          </p:cNvPr>
          <p:cNvSpPr txBox="1"/>
          <p:nvPr/>
        </p:nvSpPr>
        <p:spPr>
          <a:xfrm>
            <a:off x="360277" y="2435544"/>
            <a:ext cx="1893044" cy="308311"/>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Treatment Class</a:t>
            </a:r>
          </a:p>
        </p:txBody>
      </p:sp>
      <p:sp>
        <p:nvSpPr>
          <p:cNvPr id="56" name="TextBox 55">
            <a:extLst>
              <a:ext uri="{FF2B5EF4-FFF2-40B4-BE49-F238E27FC236}">
                <a16:creationId xmlns:a16="http://schemas.microsoft.com/office/drawing/2014/main" id="{F9A3C967-E2F3-4783-8D96-39C7D2D93427}"/>
              </a:ext>
            </a:extLst>
          </p:cNvPr>
          <p:cNvSpPr txBox="1"/>
          <p:nvPr/>
        </p:nvSpPr>
        <p:spPr>
          <a:xfrm>
            <a:off x="228259" y="2932934"/>
            <a:ext cx="2025062"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Aspect</a:t>
            </a:r>
          </a:p>
        </p:txBody>
      </p:sp>
      <p:sp>
        <p:nvSpPr>
          <p:cNvPr id="57" name="TextBox 56">
            <a:extLst>
              <a:ext uri="{FF2B5EF4-FFF2-40B4-BE49-F238E27FC236}">
                <a16:creationId xmlns:a16="http://schemas.microsoft.com/office/drawing/2014/main" id="{2E061EB4-5480-4DA5-9849-6426FE82CA64}"/>
              </a:ext>
            </a:extLst>
          </p:cNvPr>
          <p:cNvSpPr txBox="1"/>
          <p:nvPr/>
        </p:nvSpPr>
        <p:spPr>
          <a:xfrm>
            <a:off x="255369" y="3416239"/>
            <a:ext cx="1997952"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Canopy Base Height</a:t>
            </a:r>
          </a:p>
        </p:txBody>
      </p:sp>
      <p:sp>
        <p:nvSpPr>
          <p:cNvPr id="58" name="TextBox 57">
            <a:extLst>
              <a:ext uri="{FF2B5EF4-FFF2-40B4-BE49-F238E27FC236}">
                <a16:creationId xmlns:a16="http://schemas.microsoft.com/office/drawing/2014/main" id="{CBAFA65D-6894-4DB8-8ECA-EC63C3A0F42D}"/>
              </a:ext>
            </a:extLst>
          </p:cNvPr>
          <p:cNvSpPr txBox="1"/>
          <p:nvPr/>
        </p:nvSpPr>
        <p:spPr>
          <a:xfrm>
            <a:off x="2670517" y="1029259"/>
            <a:ext cx="2149948" cy="461665"/>
          </a:xfrm>
          <a:prstGeom prst="rect">
            <a:avLst/>
          </a:prstGeom>
          <a:noFill/>
        </p:spPr>
        <p:txBody>
          <a:bodyPr wrap="none" rtlCol="0">
            <a:spAutoFit/>
          </a:bodyPr>
          <a:lstStyle/>
          <a:p>
            <a:r>
              <a:rPr lang="en-US" sz="2400" b="1" dirty="0">
                <a:solidFill>
                  <a:schemeClr val="tx1">
                    <a:lumMod val="75000"/>
                    <a:lumOff val="25000"/>
                  </a:schemeClr>
                </a:solidFill>
                <a:latin typeface="Century Gothic" panose="020B0502020202020204" pitchFamily="34" charset="0"/>
              </a:rPr>
              <a:t>Calwood Fire</a:t>
            </a:r>
          </a:p>
        </p:txBody>
      </p:sp>
    </p:spTree>
    <p:extLst>
      <p:ext uri="{BB962C8B-B14F-4D97-AF65-F5344CB8AC3E}">
        <p14:creationId xmlns:p14="http://schemas.microsoft.com/office/powerpoint/2010/main" val="4126101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Outline</a:t>
            </a:r>
          </a:p>
        </p:txBody>
      </p:sp>
      <p:sp>
        <p:nvSpPr>
          <p:cNvPr id="3" name="Text Placeholder 5">
            <a:extLst>
              <a:ext uri="{FF2B5EF4-FFF2-40B4-BE49-F238E27FC236}">
                <a16:creationId xmlns:a16="http://schemas.microsoft.com/office/drawing/2014/main" id="{A31D3BEB-E5AC-45C2-AB99-7A1998BCE793}"/>
              </a:ext>
            </a:extLst>
          </p:cNvPr>
          <p:cNvSpPr txBox="1">
            <a:spLocks/>
          </p:cNvSpPr>
          <p:nvPr/>
        </p:nvSpPr>
        <p:spPr>
          <a:xfrm>
            <a:off x="584981" y="1289208"/>
            <a:ext cx="4315495" cy="42606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Background</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Community Concerns</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Project Partners</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Project Objectives</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Study Area and Period</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Methods/Workflow</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Results</a:t>
            </a:r>
          </a:p>
          <a:p>
            <a:pPr>
              <a:lnSpc>
                <a:spcPct val="100000"/>
              </a:lnSpc>
              <a:spcBef>
                <a:spcPts val="0"/>
              </a:spcBef>
              <a:spcAft>
                <a:spcPts val="600"/>
              </a:spcAft>
              <a:buClr>
                <a:srgbClr val="B73B52"/>
              </a:buClr>
            </a:pPr>
            <a:r>
              <a:rPr lang="en-US" b="1" dirty="0">
                <a:solidFill>
                  <a:schemeClr val="tx1">
                    <a:lumMod val="75000"/>
                    <a:lumOff val="25000"/>
                  </a:schemeClr>
                </a:solidFill>
                <a:latin typeface="Century Gothic"/>
              </a:rPr>
              <a:t>Future Work</a:t>
            </a:r>
          </a:p>
        </p:txBody>
      </p:sp>
      <p:pic>
        <p:nvPicPr>
          <p:cNvPr id="6" name="Picture 6" descr="A picture containing sky, outdoor, sun, sunset&#10;&#10;Description automatically generated">
            <a:extLst>
              <a:ext uri="{FF2B5EF4-FFF2-40B4-BE49-F238E27FC236}">
                <a16:creationId xmlns:a16="http://schemas.microsoft.com/office/drawing/2014/main" id="{309F405F-9F13-4FB3-9B86-BF938AE37524}"/>
              </a:ext>
            </a:extLst>
          </p:cNvPr>
          <p:cNvPicPr>
            <a:picLocks noChangeAspect="1"/>
          </p:cNvPicPr>
          <p:nvPr/>
        </p:nvPicPr>
        <p:blipFill>
          <a:blip r:embed="rId3"/>
          <a:stretch>
            <a:fillRect/>
          </a:stretch>
        </p:blipFill>
        <p:spPr>
          <a:xfrm>
            <a:off x="5224462" y="935831"/>
            <a:ext cx="6624637" cy="4974431"/>
          </a:xfrm>
          <a:prstGeom prst="rect">
            <a:avLst/>
          </a:prstGeom>
        </p:spPr>
      </p:pic>
      <p:sp>
        <p:nvSpPr>
          <p:cNvPr id="2" name="TextBox 1">
            <a:extLst>
              <a:ext uri="{FF2B5EF4-FFF2-40B4-BE49-F238E27FC236}">
                <a16:creationId xmlns:a16="http://schemas.microsoft.com/office/drawing/2014/main" id="{684CE629-8A55-43B8-B8F9-E87CFC94B425}"/>
              </a:ext>
            </a:extLst>
          </p:cNvPr>
          <p:cNvSpPr txBox="1"/>
          <p:nvPr/>
        </p:nvSpPr>
        <p:spPr>
          <a:xfrm>
            <a:off x="5224462" y="5628936"/>
            <a:ext cx="30025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cs typeface="Calibri"/>
              </a:rPr>
              <a:t>Image Credit: Mckinney, 2020</a:t>
            </a:r>
          </a:p>
        </p:txBody>
      </p:sp>
    </p:spTree>
    <p:extLst>
      <p:ext uri="{BB962C8B-B14F-4D97-AF65-F5344CB8AC3E}">
        <p14:creationId xmlns:p14="http://schemas.microsoft.com/office/powerpoint/2010/main" val="353743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5;p5">
            <a:extLst>
              <a:ext uri="{FF2B5EF4-FFF2-40B4-BE49-F238E27FC236}">
                <a16:creationId xmlns:a16="http://schemas.microsoft.com/office/drawing/2014/main" id="{28742213-0FAB-4246-ACF5-3F831D833590}"/>
              </a:ext>
            </a:extLst>
          </p:cNvPr>
          <p:cNvSpPr txBox="1"/>
          <p:nvPr/>
        </p:nvSpPr>
        <p:spPr>
          <a:xfrm>
            <a:off x="317496" y="323972"/>
            <a:ext cx="11341103" cy="419099"/>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73B52"/>
                </a:solidFill>
                <a:effectLst/>
                <a:uLnTx/>
                <a:uFillTx/>
                <a:latin typeface="Century Gothic"/>
                <a:ea typeface="Century Gothic"/>
                <a:cs typeface="Century Gothic"/>
                <a:sym typeface="Century Gothic"/>
              </a:rPr>
              <a:t>Results: Random Forest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FC29E8A-EE0E-44E3-8245-F29EF691E744}"/>
              </a:ext>
            </a:extLst>
          </p:cNvPr>
          <p:cNvSpPr txBox="1"/>
          <p:nvPr/>
        </p:nvSpPr>
        <p:spPr>
          <a:xfrm>
            <a:off x="-474232" y="1952010"/>
            <a:ext cx="2684772"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Century Gothic"/>
                <a:ea typeface="+mn-ea"/>
                <a:cs typeface="+mn-cs"/>
              </a:rPr>
              <a:t>Elevation</a:t>
            </a:r>
            <a:endParaRPr kumimoji="0" lang="en-US" sz="1400" b="0" i="0" u="none" strike="noStrike" kern="1200" cap="none" spc="0" normalizeH="0" baseline="0" noProof="0">
              <a:ln>
                <a:noFill/>
              </a:ln>
              <a:solidFill>
                <a:prstClr val="black">
                  <a:lumMod val="85000"/>
                  <a:lumOff val="15000"/>
                </a:prst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97C09B2-EC48-444E-B357-277E137F2FA8}"/>
              </a:ext>
            </a:extLst>
          </p:cNvPr>
          <p:cNvSpPr txBox="1"/>
          <p:nvPr/>
        </p:nvSpPr>
        <p:spPr>
          <a:xfrm>
            <a:off x="271297" y="3905953"/>
            <a:ext cx="1803400"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lumMod val="85000"/>
                    <a:lumOff val="15000"/>
                  </a:prstClr>
                </a:solidFill>
                <a:effectLst/>
                <a:uLnTx/>
                <a:uFillTx/>
                <a:latin typeface="Century Gothic"/>
                <a:ea typeface="+mn-ea"/>
                <a:cs typeface="+mn-cs"/>
              </a:rPr>
              <a:t>Eastness</a:t>
            </a:r>
            <a:endParaRPr kumimoji="0" lang="en-US" sz="1400" b="0" i="0" u="none" strike="noStrike" kern="1200" cap="none" spc="0" normalizeH="0" baseline="0" noProof="0" err="1">
              <a:ln>
                <a:noFill/>
              </a:ln>
              <a:solidFill>
                <a:prstClr val="black">
                  <a:lumMod val="85000"/>
                  <a:lumOff val="15000"/>
                </a:prst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D314592-8FD2-4CE8-B69B-FDA6F4C71381}"/>
              </a:ext>
            </a:extLst>
          </p:cNvPr>
          <p:cNvSpPr txBox="1"/>
          <p:nvPr/>
        </p:nvSpPr>
        <p:spPr>
          <a:xfrm>
            <a:off x="178404" y="4372031"/>
            <a:ext cx="2074917"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Century Gothic"/>
                <a:ea typeface="+mn-ea"/>
                <a:cs typeface="+mn-cs"/>
              </a:rPr>
              <a:t>Biophysical Settings</a:t>
            </a:r>
          </a:p>
        </p:txBody>
      </p:sp>
      <p:sp>
        <p:nvSpPr>
          <p:cNvPr id="3" name="TextBox 2">
            <a:extLst>
              <a:ext uri="{FF2B5EF4-FFF2-40B4-BE49-F238E27FC236}">
                <a16:creationId xmlns:a16="http://schemas.microsoft.com/office/drawing/2014/main" id="{52DC9752-9D89-4F77-BA07-F1E5C22A6099}"/>
              </a:ext>
            </a:extLst>
          </p:cNvPr>
          <p:cNvSpPr txBox="1"/>
          <p:nvPr/>
        </p:nvSpPr>
        <p:spPr>
          <a:xfrm>
            <a:off x="2368149" y="5158810"/>
            <a:ext cx="526106"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lumMod val="75000"/>
                    <a:lumOff val="25000"/>
                  </a:schemeClr>
                </a:solidFill>
                <a:effectLst/>
                <a:uLnTx/>
                <a:uFillTx/>
                <a:latin typeface="Century Gothic"/>
                <a:ea typeface="+mn-ea"/>
                <a:cs typeface="+mn-cs"/>
              </a:rPr>
              <a:t>150</a:t>
            </a: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0B6A5AF-76B9-4409-A004-9220F7B130D5}"/>
              </a:ext>
            </a:extLst>
          </p:cNvPr>
          <p:cNvSpPr txBox="1"/>
          <p:nvPr/>
        </p:nvSpPr>
        <p:spPr>
          <a:xfrm>
            <a:off x="3068927" y="5158810"/>
            <a:ext cx="526106"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lumMod val="75000"/>
                    <a:lumOff val="25000"/>
                  </a:schemeClr>
                </a:solidFill>
                <a:effectLst/>
                <a:uLnTx/>
                <a:uFillTx/>
                <a:latin typeface="Century Gothic"/>
                <a:ea typeface="+mn-ea"/>
                <a:cs typeface="+mn-cs"/>
              </a:rPr>
              <a:t>200</a:t>
            </a: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DFDA065-A317-42EF-A94A-62C301C00C08}"/>
              </a:ext>
            </a:extLst>
          </p:cNvPr>
          <p:cNvSpPr txBox="1"/>
          <p:nvPr/>
        </p:nvSpPr>
        <p:spPr>
          <a:xfrm>
            <a:off x="3781269" y="5163266"/>
            <a:ext cx="526106"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lumMod val="75000"/>
                    <a:lumOff val="25000"/>
                  </a:schemeClr>
                </a:solidFill>
                <a:effectLst/>
                <a:uLnTx/>
                <a:uFillTx/>
                <a:latin typeface="Century Gothic"/>
                <a:ea typeface="+mn-ea"/>
                <a:cs typeface="+mn-cs"/>
              </a:rPr>
              <a:t>250</a:t>
            </a: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0377C7F2-0456-4348-962A-4EDE34C1ECC5}"/>
              </a:ext>
            </a:extLst>
          </p:cNvPr>
          <p:cNvSpPr txBox="1"/>
          <p:nvPr/>
        </p:nvSpPr>
        <p:spPr>
          <a:xfrm>
            <a:off x="4493610" y="5158933"/>
            <a:ext cx="526106"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lumMod val="75000"/>
                    <a:lumOff val="25000"/>
                  </a:schemeClr>
                </a:solidFill>
                <a:effectLst/>
                <a:uLnTx/>
                <a:uFillTx/>
                <a:latin typeface="Century Gothic"/>
                <a:ea typeface="+mn-ea"/>
                <a:cs typeface="+mn-cs"/>
              </a:rPr>
              <a:t>300</a:t>
            </a: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9126287-0246-493E-835C-707E0B67629A}"/>
              </a:ext>
            </a:extLst>
          </p:cNvPr>
          <p:cNvSpPr txBox="1"/>
          <p:nvPr/>
        </p:nvSpPr>
        <p:spPr>
          <a:xfrm>
            <a:off x="3069835" y="5493062"/>
            <a:ext cx="11753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err="1">
                <a:ln>
                  <a:noFill/>
                </a:ln>
                <a:solidFill>
                  <a:schemeClr val="tx1">
                    <a:lumMod val="75000"/>
                    <a:lumOff val="25000"/>
                  </a:schemeClr>
                </a:solidFill>
                <a:effectLst/>
                <a:uLnTx/>
                <a:uFillTx/>
                <a:latin typeface="Century Gothic" panose="020B0502020202020204" pitchFamily="34" charset="0"/>
                <a:ea typeface="+mn-ea"/>
                <a:cs typeface="+mn-cs"/>
              </a:rPr>
              <a:t>IncRMSE</a:t>
            </a: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28B6C34-EFEC-4723-82CB-43CC141A2C0F}"/>
              </a:ext>
            </a:extLst>
          </p:cNvPr>
          <p:cNvSpPr txBox="1"/>
          <p:nvPr/>
        </p:nvSpPr>
        <p:spPr>
          <a:xfrm>
            <a:off x="6682174" y="843922"/>
            <a:ext cx="33073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Predicted vs Observed Burn Severity</a:t>
            </a:r>
          </a:p>
        </p:txBody>
      </p:sp>
      <p:sp>
        <p:nvSpPr>
          <p:cNvPr id="31" name="TextBox 30">
            <a:extLst>
              <a:ext uri="{FF2B5EF4-FFF2-40B4-BE49-F238E27FC236}">
                <a16:creationId xmlns:a16="http://schemas.microsoft.com/office/drawing/2014/main" id="{458999D8-120A-4EC6-8E70-C6F394E038BC}"/>
              </a:ext>
            </a:extLst>
          </p:cNvPr>
          <p:cNvSpPr txBox="1"/>
          <p:nvPr/>
        </p:nvSpPr>
        <p:spPr>
          <a:xfrm rot="16200000">
            <a:off x="5110169" y="2199089"/>
            <a:ext cx="10374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Predicted</a:t>
            </a:r>
          </a:p>
        </p:txBody>
      </p:sp>
      <p:sp>
        <p:nvSpPr>
          <p:cNvPr id="32" name="TextBox 31">
            <a:extLst>
              <a:ext uri="{FF2B5EF4-FFF2-40B4-BE49-F238E27FC236}">
                <a16:creationId xmlns:a16="http://schemas.microsoft.com/office/drawing/2014/main" id="{2EBF2697-E660-448D-8FBB-58C722CE52A4}"/>
              </a:ext>
            </a:extLst>
          </p:cNvPr>
          <p:cNvSpPr txBox="1"/>
          <p:nvPr/>
        </p:nvSpPr>
        <p:spPr>
          <a:xfrm>
            <a:off x="7683317" y="3600705"/>
            <a:ext cx="10422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Observed</a:t>
            </a:r>
          </a:p>
        </p:txBody>
      </p:sp>
      <p:sp>
        <p:nvSpPr>
          <p:cNvPr id="33" name="TextBox 32">
            <a:extLst>
              <a:ext uri="{FF2B5EF4-FFF2-40B4-BE49-F238E27FC236}">
                <a16:creationId xmlns:a16="http://schemas.microsoft.com/office/drawing/2014/main" id="{B4107058-2F50-4218-91C8-DC0EBE972408}"/>
              </a:ext>
            </a:extLst>
          </p:cNvPr>
          <p:cNvSpPr txBox="1"/>
          <p:nvPr/>
        </p:nvSpPr>
        <p:spPr>
          <a:xfrm>
            <a:off x="5686158" y="2932546"/>
            <a:ext cx="542136"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-200</a:t>
            </a:r>
          </a:p>
        </p:txBody>
      </p:sp>
      <p:sp>
        <p:nvSpPr>
          <p:cNvPr id="34" name="TextBox 33">
            <a:extLst>
              <a:ext uri="{FF2B5EF4-FFF2-40B4-BE49-F238E27FC236}">
                <a16:creationId xmlns:a16="http://schemas.microsoft.com/office/drawing/2014/main" id="{638B2C08-48EE-4B3B-8ACE-3782527F2811}"/>
              </a:ext>
            </a:extLst>
          </p:cNvPr>
          <p:cNvSpPr txBox="1"/>
          <p:nvPr/>
        </p:nvSpPr>
        <p:spPr>
          <a:xfrm>
            <a:off x="5845006" y="2564228"/>
            <a:ext cx="284052"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133D5992-ABC8-4509-AF45-91733DBE3C9B}"/>
              </a:ext>
            </a:extLst>
          </p:cNvPr>
          <p:cNvSpPr txBox="1"/>
          <p:nvPr/>
        </p:nvSpPr>
        <p:spPr>
          <a:xfrm>
            <a:off x="5745620" y="2203067"/>
            <a:ext cx="482824"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200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27B4DCC-C022-418E-A404-A70803A5192A}"/>
              </a:ext>
            </a:extLst>
          </p:cNvPr>
          <p:cNvSpPr txBox="1"/>
          <p:nvPr/>
        </p:nvSpPr>
        <p:spPr>
          <a:xfrm>
            <a:off x="5745620" y="1864761"/>
            <a:ext cx="482824"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400</a:t>
            </a:r>
          </a:p>
        </p:txBody>
      </p:sp>
      <p:sp>
        <p:nvSpPr>
          <p:cNvPr id="37" name="TextBox 36">
            <a:extLst>
              <a:ext uri="{FF2B5EF4-FFF2-40B4-BE49-F238E27FC236}">
                <a16:creationId xmlns:a16="http://schemas.microsoft.com/office/drawing/2014/main" id="{603C8EDE-A92D-471D-9E43-8359AB213716}"/>
              </a:ext>
            </a:extLst>
          </p:cNvPr>
          <p:cNvSpPr txBox="1"/>
          <p:nvPr/>
        </p:nvSpPr>
        <p:spPr>
          <a:xfrm>
            <a:off x="5748478" y="1525001"/>
            <a:ext cx="482824"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600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CAF61D37-E0C2-4D3C-8D41-51E651781A31}"/>
              </a:ext>
            </a:extLst>
          </p:cNvPr>
          <p:cNvSpPr txBox="1"/>
          <p:nvPr/>
        </p:nvSpPr>
        <p:spPr>
          <a:xfrm>
            <a:off x="7516865" y="3418667"/>
            <a:ext cx="479254" cy="30777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FBE2503-364A-42E3-ABF7-B009CBD1BE69}"/>
              </a:ext>
            </a:extLst>
          </p:cNvPr>
          <p:cNvSpPr txBox="1"/>
          <p:nvPr/>
        </p:nvSpPr>
        <p:spPr>
          <a:xfrm>
            <a:off x="8481645" y="3418667"/>
            <a:ext cx="482824"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500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D575F81B-D098-4D74-8207-A7DCA1BDEA43}"/>
              </a:ext>
            </a:extLst>
          </p:cNvPr>
          <p:cNvSpPr txBox="1"/>
          <p:nvPr/>
        </p:nvSpPr>
        <p:spPr>
          <a:xfrm>
            <a:off x="9479264" y="3418667"/>
            <a:ext cx="582211" cy="307777"/>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1000</a:t>
            </a:r>
          </a:p>
        </p:txBody>
      </p:sp>
      <p:sp>
        <p:nvSpPr>
          <p:cNvPr id="45" name="TextBox 44">
            <a:extLst>
              <a:ext uri="{FF2B5EF4-FFF2-40B4-BE49-F238E27FC236}">
                <a16:creationId xmlns:a16="http://schemas.microsoft.com/office/drawing/2014/main" id="{0D79F31A-FA41-46CC-9657-0FED7EEA22E5}"/>
              </a:ext>
            </a:extLst>
          </p:cNvPr>
          <p:cNvSpPr txBox="1"/>
          <p:nvPr/>
        </p:nvSpPr>
        <p:spPr>
          <a:xfrm>
            <a:off x="6289579" y="3414863"/>
            <a:ext cx="542136"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-500</a:t>
            </a:r>
          </a:p>
        </p:txBody>
      </p:sp>
      <p:graphicFrame>
        <p:nvGraphicFramePr>
          <p:cNvPr id="13" name="Table 23">
            <a:extLst>
              <a:ext uri="{FF2B5EF4-FFF2-40B4-BE49-F238E27FC236}">
                <a16:creationId xmlns:a16="http://schemas.microsoft.com/office/drawing/2014/main" id="{E8EEAEAF-9ED6-4119-B2E8-1AF18CC1562B}"/>
              </a:ext>
            </a:extLst>
          </p:cNvPr>
          <p:cNvGraphicFramePr>
            <a:graphicFrameLocks noGrp="1"/>
          </p:cNvGraphicFramePr>
          <p:nvPr/>
        </p:nvGraphicFramePr>
        <p:xfrm>
          <a:off x="6146471" y="4133640"/>
          <a:ext cx="4183777" cy="1980884"/>
        </p:xfrm>
        <a:graphic>
          <a:graphicData uri="http://schemas.openxmlformats.org/drawingml/2006/table">
            <a:tbl>
              <a:tblPr firstRow="1" bandRow="1">
                <a:tableStyleId>{073A0DAA-6AF3-43AB-8588-CEC1D06C72B9}</a:tableStyleId>
              </a:tblPr>
              <a:tblGrid>
                <a:gridCol w="659160">
                  <a:extLst>
                    <a:ext uri="{9D8B030D-6E8A-4147-A177-3AD203B41FA5}">
                      <a16:colId xmlns:a16="http://schemas.microsoft.com/office/drawing/2014/main" val="1984749403"/>
                    </a:ext>
                  </a:extLst>
                </a:gridCol>
                <a:gridCol w="3524617">
                  <a:extLst>
                    <a:ext uri="{9D8B030D-6E8A-4147-A177-3AD203B41FA5}">
                      <a16:colId xmlns:a16="http://schemas.microsoft.com/office/drawing/2014/main" val="1161689128"/>
                    </a:ext>
                  </a:extLst>
                </a:gridCol>
              </a:tblGrid>
              <a:tr h="495221">
                <a:tc gridSpan="2">
                  <a:txBody>
                    <a:bodyPr/>
                    <a:lstStyle/>
                    <a:p>
                      <a:pPr algn="ctr"/>
                      <a:r>
                        <a:rPr lang="en-US">
                          <a:latin typeface="Century Gothic"/>
                        </a:rPr>
                        <a:t>Most Important Predictor Variables</a:t>
                      </a:r>
                    </a:p>
                  </a:txBody>
                  <a:tcPr>
                    <a:solidFill>
                      <a:srgbClr val="B73B52"/>
                    </a:solidFill>
                  </a:tcPr>
                </a:tc>
                <a:tc hMerge="1">
                  <a:txBody>
                    <a:bodyPr/>
                    <a:lstStyle/>
                    <a:p>
                      <a:endParaRPr lang="en-US">
                        <a:latin typeface="Century Gothic" panose="020B0502020202020204" pitchFamily="34" charset="0"/>
                      </a:endParaRPr>
                    </a:p>
                  </a:txBody>
                  <a:tcPr/>
                </a:tc>
                <a:extLst>
                  <a:ext uri="{0D108BD9-81ED-4DB2-BD59-A6C34878D82A}">
                    <a16:rowId xmlns:a16="http://schemas.microsoft.com/office/drawing/2014/main" val="1974676722"/>
                  </a:ext>
                </a:extLst>
              </a:tr>
              <a:tr h="495221">
                <a:tc>
                  <a:txBody>
                    <a:bodyPr/>
                    <a:lstStyle/>
                    <a:p>
                      <a:r>
                        <a:rPr lang="en-US">
                          <a:solidFill>
                            <a:schemeClr val="tx1">
                              <a:lumMod val="85000"/>
                              <a:lumOff val="15000"/>
                            </a:schemeClr>
                          </a:solidFill>
                          <a:latin typeface="Century Gothic"/>
                        </a:rPr>
                        <a:t>1</a:t>
                      </a:r>
                    </a:p>
                  </a:txBody>
                  <a:tcPr/>
                </a:tc>
                <a:tc>
                  <a:txBody>
                    <a:bodyPr/>
                    <a:lstStyle/>
                    <a:p>
                      <a:r>
                        <a:rPr lang="en-US">
                          <a:solidFill>
                            <a:schemeClr val="tx1">
                              <a:lumMod val="85000"/>
                              <a:lumOff val="15000"/>
                            </a:schemeClr>
                          </a:solidFill>
                          <a:latin typeface="Century Gothic"/>
                        </a:rPr>
                        <a:t>Elevation</a:t>
                      </a:r>
                    </a:p>
                  </a:txBody>
                  <a:tcPr/>
                </a:tc>
                <a:extLst>
                  <a:ext uri="{0D108BD9-81ED-4DB2-BD59-A6C34878D82A}">
                    <a16:rowId xmlns:a16="http://schemas.microsoft.com/office/drawing/2014/main" val="2588548723"/>
                  </a:ext>
                </a:extLst>
              </a:tr>
              <a:tr h="495221">
                <a:tc>
                  <a:txBody>
                    <a:bodyPr/>
                    <a:lstStyle/>
                    <a:p>
                      <a:r>
                        <a:rPr lang="en-US">
                          <a:solidFill>
                            <a:schemeClr val="tx1">
                              <a:lumMod val="85000"/>
                              <a:lumOff val="15000"/>
                            </a:schemeClr>
                          </a:solidFill>
                          <a:latin typeface="Century Gothic"/>
                        </a:rPr>
                        <a:t>2</a:t>
                      </a:r>
                    </a:p>
                  </a:txBody>
                  <a:tcPr/>
                </a:tc>
                <a:tc>
                  <a:txBody>
                    <a:bodyPr/>
                    <a:lstStyle/>
                    <a:p>
                      <a:r>
                        <a:rPr lang="en-US">
                          <a:solidFill>
                            <a:schemeClr val="tx1">
                              <a:lumMod val="75000"/>
                              <a:lumOff val="25000"/>
                            </a:schemeClr>
                          </a:solidFill>
                          <a:latin typeface="Century Gothic"/>
                        </a:rPr>
                        <a:t>Treatment Class</a:t>
                      </a:r>
                    </a:p>
                  </a:txBody>
                  <a:tcPr/>
                </a:tc>
                <a:extLst>
                  <a:ext uri="{0D108BD9-81ED-4DB2-BD59-A6C34878D82A}">
                    <a16:rowId xmlns:a16="http://schemas.microsoft.com/office/drawing/2014/main" val="688854592"/>
                  </a:ext>
                </a:extLst>
              </a:tr>
              <a:tr h="495221">
                <a:tc>
                  <a:txBody>
                    <a:bodyPr/>
                    <a:lstStyle/>
                    <a:p>
                      <a:r>
                        <a:rPr lang="en-US">
                          <a:solidFill>
                            <a:schemeClr val="tx1">
                              <a:lumMod val="85000"/>
                              <a:lumOff val="15000"/>
                            </a:schemeClr>
                          </a:solidFill>
                          <a:latin typeface="Century Gothic"/>
                        </a:rPr>
                        <a:t>3</a:t>
                      </a:r>
                    </a:p>
                  </a:txBody>
                  <a:tcPr/>
                </a:tc>
                <a:tc>
                  <a:txBody>
                    <a:bodyPr/>
                    <a:lstStyle/>
                    <a:p>
                      <a:r>
                        <a:rPr lang="en-US">
                          <a:solidFill>
                            <a:schemeClr val="tx1">
                              <a:lumMod val="85000"/>
                              <a:lumOff val="15000"/>
                            </a:schemeClr>
                          </a:solidFill>
                          <a:latin typeface="Century Gothic"/>
                        </a:rPr>
                        <a:t>Chili</a:t>
                      </a:r>
                    </a:p>
                  </a:txBody>
                  <a:tcPr/>
                </a:tc>
                <a:extLst>
                  <a:ext uri="{0D108BD9-81ED-4DB2-BD59-A6C34878D82A}">
                    <a16:rowId xmlns:a16="http://schemas.microsoft.com/office/drawing/2014/main" val="2889377816"/>
                  </a:ext>
                </a:extLst>
              </a:tr>
            </a:tbl>
          </a:graphicData>
        </a:graphic>
      </p:graphicFrame>
      <p:sp>
        <p:nvSpPr>
          <p:cNvPr id="9" name="Rectangle 8">
            <a:extLst>
              <a:ext uri="{FF2B5EF4-FFF2-40B4-BE49-F238E27FC236}">
                <a16:creationId xmlns:a16="http://schemas.microsoft.com/office/drawing/2014/main" id="{3F1C0D59-4214-4A0B-B74B-4A2B4A61F02D}"/>
              </a:ext>
            </a:extLst>
          </p:cNvPr>
          <p:cNvSpPr/>
          <p:nvPr/>
        </p:nvSpPr>
        <p:spPr>
          <a:xfrm>
            <a:off x="6481501" y="1241791"/>
            <a:ext cx="595410" cy="95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911D795-004A-4307-98E4-4A61E8A3DEB6}"/>
              </a:ext>
            </a:extLst>
          </p:cNvPr>
          <p:cNvSpPr txBox="1"/>
          <p:nvPr/>
        </p:nvSpPr>
        <p:spPr>
          <a:xfrm>
            <a:off x="-474232" y="2435544"/>
            <a:ext cx="268477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Century Gothic" panose="020B0502020202020204" pitchFamily="34" charset="0"/>
                <a:ea typeface="+mn-ea"/>
                <a:cs typeface="+mn-cs"/>
              </a:rPr>
              <a:t>Treatment Class</a:t>
            </a:r>
          </a:p>
        </p:txBody>
      </p:sp>
      <p:sp>
        <p:nvSpPr>
          <p:cNvPr id="56" name="TextBox 55">
            <a:extLst>
              <a:ext uri="{FF2B5EF4-FFF2-40B4-BE49-F238E27FC236}">
                <a16:creationId xmlns:a16="http://schemas.microsoft.com/office/drawing/2014/main" id="{F9A3C967-E2F3-4783-8D96-39C7D2D93427}"/>
              </a:ext>
            </a:extLst>
          </p:cNvPr>
          <p:cNvSpPr txBox="1"/>
          <p:nvPr/>
        </p:nvSpPr>
        <p:spPr>
          <a:xfrm>
            <a:off x="-502956" y="2932934"/>
            <a:ext cx="2684772"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entury Gothic"/>
                <a:ea typeface="+mn-ea"/>
                <a:cs typeface="+mn-cs"/>
              </a:rPr>
              <a:t>CHILI</a:t>
            </a:r>
            <a:endParaRPr kumimoji="0" lang="en-US" sz="14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2E061EB4-5480-4DA5-9849-6426FE82CA64}"/>
              </a:ext>
            </a:extLst>
          </p:cNvPr>
          <p:cNvSpPr txBox="1"/>
          <p:nvPr/>
        </p:nvSpPr>
        <p:spPr>
          <a:xfrm>
            <a:off x="-530066" y="3416238"/>
            <a:ext cx="2684772"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Century Gothic"/>
                <a:ea typeface="+mn-ea"/>
                <a:cs typeface="+mn-cs"/>
              </a:rPr>
              <a:t>Canopy Bulk Density</a:t>
            </a:r>
            <a:endParaRPr kumimoji="0" lang="en-US" sz="1400" b="0" i="0" u="none" strike="noStrike" kern="1200" cap="none" spc="0" normalizeH="0" baseline="0" noProof="0">
              <a:ln>
                <a:noFill/>
              </a:ln>
              <a:solidFill>
                <a:prstClr val="black">
                  <a:lumMod val="85000"/>
                  <a:lumOff val="15000"/>
                </a:prst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CBAFA65D-6894-4DB8-8ECA-EC63C3A0F42D}"/>
              </a:ext>
            </a:extLst>
          </p:cNvPr>
          <p:cNvSpPr txBox="1"/>
          <p:nvPr/>
        </p:nvSpPr>
        <p:spPr>
          <a:xfrm>
            <a:off x="2074931" y="1011742"/>
            <a:ext cx="3034805"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Cameron Peak Fire</a:t>
            </a:r>
          </a:p>
        </p:txBody>
      </p:sp>
      <p:pic>
        <p:nvPicPr>
          <p:cNvPr id="2" name="Picture 3" descr="Chart, line chart, scatter chart&#10;&#10;Description automatically generated">
            <a:extLst>
              <a:ext uri="{FF2B5EF4-FFF2-40B4-BE49-F238E27FC236}">
                <a16:creationId xmlns:a16="http://schemas.microsoft.com/office/drawing/2014/main" id="{51F11B26-5D5B-4C8D-B0EF-B2090E68E2A4}"/>
              </a:ext>
            </a:extLst>
          </p:cNvPr>
          <p:cNvPicPr>
            <a:picLocks noChangeAspect="1"/>
          </p:cNvPicPr>
          <p:nvPr/>
        </p:nvPicPr>
        <p:blipFill rotWithShape="1">
          <a:blip r:embed="rId5"/>
          <a:srcRect l="18702" t="16327" r="50495" b="10020"/>
          <a:stretch/>
        </p:blipFill>
        <p:spPr>
          <a:xfrm>
            <a:off x="2166882" y="1469706"/>
            <a:ext cx="2855859" cy="3691595"/>
          </a:xfrm>
          <a:prstGeom prst="rect">
            <a:avLst/>
          </a:prstGeom>
        </p:spPr>
      </p:pic>
      <p:pic>
        <p:nvPicPr>
          <p:cNvPr id="4" name="Picture 4" descr="Chart, scatter chart&#10;&#10;Description automatically generated">
            <a:extLst>
              <a:ext uri="{FF2B5EF4-FFF2-40B4-BE49-F238E27FC236}">
                <a16:creationId xmlns:a16="http://schemas.microsoft.com/office/drawing/2014/main" id="{8A559262-2C7B-48B4-AFE1-4BB3B5C2E468}"/>
              </a:ext>
            </a:extLst>
          </p:cNvPr>
          <p:cNvPicPr>
            <a:picLocks noChangeAspect="1"/>
          </p:cNvPicPr>
          <p:nvPr/>
        </p:nvPicPr>
        <p:blipFill rotWithShape="1">
          <a:blip r:embed="rId6"/>
          <a:srcRect l="5400" t="8849" r="1862" b="11057"/>
          <a:stretch/>
        </p:blipFill>
        <p:spPr>
          <a:xfrm>
            <a:off x="6152055" y="1088686"/>
            <a:ext cx="4363393" cy="2377741"/>
          </a:xfrm>
          <a:prstGeom prst="rect">
            <a:avLst/>
          </a:prstGeom>
        </p:spPr>
      </p:pic>
      <p:sp>
        <p:nvSpPr>
          <p:cNvPr id="46" name="TextBox 45">
            <a:extLst>
              <a:ext uri="{FF2B5EF4-FFF2-40B4-BE49-F238E27FC236}">
                <a16:creationId xmlns:a16="http://schemas.microsoft.com/office/drawing/2014/main" id="{037DFBB8-A297-4A05-8410-B6BC9A60B9B2}"/>
              </a:ext>
            </a:extLst>
          </p:cNvPr>
          <p:cNvSpPr txBox="1"/>
          <p:nvPr/>
        </p:nvSpPr>
        <p:spPr>
          <a:xfrm>
            <a:off x="5748478" y="1183414"/>
            <a:ext cx="482824" cy="307777"/>
          </a:xfrm>
          <a:prstGeom prst="rect">
            <a:avLst/>
          </a:prstGeom>
          <a:noFill/>
        </p:spPr>
        <p:txBody>
          <a:bodyPr wrap="non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800</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ED21D77-CFD9-4662-BBA3-940ED7C70C26}"/>
              </a:ext>
            </a:extLst>
          </p:cNvPr>
          <p:cNvSpPr/>
          <p:nvPr/>
        </p:nvSpPr>
        <p:spPr>
          <a:xfrm>
            <a:off x="6432453" y="1183984"/>
            <a:ext cx="595410" cy="95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3CAC2F4-F9A8-4F0E-B027-9F722275F90B}"/>
              </a:ext>
            </a:extLst>
          </p:cNvPr>
          <p:cNvSpPr txBox="1"/>
          <p:nvPr/>
        </p:nvSpPr>
        <p:spPr>
          <a:xfrm>
            <a:off x="6285248" y="1215515"/>
            <a:ext cx="1268296"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a:ea typeface="+mn-ea"/>
                <a:cs typeface="+mn-cs"/>
              </a:rPr>
              <a:t>R^2 = 0.5162</a:t>
            </a:r>
            <a:endParaRPr kumimoji="0" lang="en-US"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7654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5;p5">
            <a:extLst>
              <a:ext uri="{FF2B5EF4-FFF2-40B4-BE49-F238E27FC236}">
                <a16:creationId xmlns:a16="http://schemas.microsoft.com/office/drawing/2014/main" id="{2E606394-1BC5-4415-9CC4-6EF30AF6AD3B}"/>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r>
              <a:rPr lang="en-US" sz="4000" b="1" dirty="0">
                <a:solidFill>
                  <a:srgbClr val="B73B52"/>
                </a:solidFill>
                <a:latin typeface="Century Gothic"/>
                <a:ea typeface="Century Gothic"/>
                <a:cs typeface="Century Gothic"/>
                <a:sym typeface="Century Gothic"/>
              </a:rPr>
              <a:t>Results: Burn Severity vs Treatment Type</a:t>
            </a:r>
            <a:endParaRPr lang="en-US" dirty="0"/>
          </a:p>
        </p:txBody>
      </p:sp>
      <p:pic>
        <p:nvPicPr>
          <p:cNvPr id="8" name="Picture 7" descr="Chart, box and whisker chart&#10;&#10;Description automatically generated">
            <a:extLst>
              <a:ext uri="{FF2B5EF4-FFF2-40B4-BE49-F238E27FC236}">
                <a16:creationId xmlns:a16="http://schemas.microsoft.com/office/drawing/2014/main" id="{3DE25C28-665E-4E77-BDA5-9BC91E1AE1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54" t="8654" r="5222" b="10699"/>
          <a:stretch/>
        </p:blipFill>
        <p:spPr>
          <a:xfrm>
            <a:off x="674067" y="1396906"/>
            <a:ext cx="11542455" cy="3892545"/>
          </a:xfrm>
          <a:prstGeom prst="rect">
            <a:avLst/>
          </a:prstGeom>
        </p:spPr>
      </p:pic>
      <p:sp>
        <p:nvSpPr>
          <p:cNvPr id="10" name="TextBox 9">
            <a:extLst>
              <a:ext uri="{FF2B5EF4-FFF2-40B4-BE49-F238E27FC236}">
                <a16:creationId xmlns:a16="http://schemas.microsoft.com/office/drawing/2014/main" id="{373F3876-D6F0-4F66-978D-09CCCF12FE8C}"/>
              </a:ext>
            </a:extLst>
          </p:cNvPr>
          <p:cNvSpPr txBox="1"/>
          <p:nvPr/>
        </p:nvSpPr>
        <p:spPr>
          <a:xfrm>
            <a:off x="2823379" y="996796"/>
            <a:ext cx="6728124"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Treatment Type vs Burn Severity – dNBR Calwood Fire</a:t>
            </a:r>
          </a:p>
        </p:txBody>
      </p:sp>
      <p:sp>
        <p:nvSpPr>
          <p:cNvPr id="11" name="TextBox 10">
            <a:extLst>
              <a:ext uri="{FF2B5EF4-FFF2-40B4-BE49-F238E27FC236}">
                <a16:creationId xmlns:a16="http://schemas.microsoft.com/office/drawing/2014/main" id="{BAEB85AA-8B9F-4044-B2EB-7153FAE8540D}"/>
              </a:ext>
            </a:extLst>
          </p:cNvPr>
          <p:cNvSpPr txBox="1"/>
          <p:nvPr/>
        </p:nvSpPr>
        <p:spPr>
          <a:xfrm rot="16200000">
            <a:off x="-216428" y="3006992"/>
            <a:ext cx="853119"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dNBR</a:t>
            </a:r>
          </a:p>
        </p:txBody>
      </p:sp>
      <p:sp>
        <p:nvSpPr>
          <p:cNvPr id="12" name="TextBox 11">
            <a:extLst>
              <a:ext uri="{FF2B5EF4-FFF2-40B4-BE49-F238E27FC236}">
                <a16:creationId xmlns:a16="http://schemas.microsoft.com/office/drawing/2014/main" id="{13AD72BA-4D3F-4D8B-A63D-97B8CF98C35B}"/>
              </a:ext>
            </a:extLst>
          </p:cNvPr>
          <p:cNvSpPr txBox="1"/>
          <p:nvPr/>
        </p:nvSpPr>
        <p:spPr>
          <a:xfrm>
            <a:off x="299098" y="4192781"/>
            <a:ext cx="482824" cy="307777"/>
          </a:xfrm>
          <a:prstGeom prst="rect">
            <a:avLst/>
          </a:prstGeom>
          <a:noFill/>
        </p:spPr>
        <p:txBody>
          <a:bodyPr wrap="none" rtlCol="0">
            <a:spAutoFit/>
          </a:bodyPr>
          <a:lstStyle/>
          <a:p>
            <a:pPr algn="just"/>
            <a:r>
              <a:rPr lang="en-US" sz="1400" dirty="0">
                <a:latin typeface="Century Gothic" panose="020B0502020202020204" pitchFamily="34" charset="0"/>
              </a:rPr>
              <a:t>200</a:t>
            </a:r>
          </a:p>
        </p:txBody>
      </p:sp>
      <p:sp>
        <p:nvSpPr>
          <p:cNvPr id="13" name="TextBox 12">
            <a:extLst>
              <a:ext uri="{FF2B5EF4-FFF2-40B4-BE49-F238E27FC236}">
                <a16:creationId xmlns:a16="http://schemas.microsoft.com/office/drawing/2014/main" id="{19340EAC-818A-4FF5-BD4D-01133ACDE422}"/>
              </a:ext>
            </a:extLst>
          </p:cNvPr>
          <p:cNvSpPr txBox="1"/>
          <p:nvPr/>
        </p:nvSpPr>
        <p:spPr>
          <a:xfrm>
            <a:off x="299098" y="3633606"/>
            <a:ext cx="482824" cy="307777"/>
          </a:xfrm>
          <a:prstGeom prst="rect">
            <a:avLst/>
          </a:prstGeom>
          <a:noFill/>
        </p:spPr>
        <p:txBody>
          <a:bodyPr wrap="none" rtlCol="0">
            <a:spAutoFit/>
          </a:bodyPr>
          <a:lstStyle/>
          <a:p>
            <a:pPr algn="just"/>
            <a:r>
              <a:rPr lang="en-US" sz="1400" dirty="0">
                <a:latin typeface="Century Gothic" panose="020B0502020202020204" pitchFamily="34" charset="0"/>
              </a:rPr>
              <a:t>400</a:t>
            </a:r>
          </a:p>
        </p:txBody>
      </p:sp>
      <p:sp>
        <p:nvSpPr>
          <p:cNvPr id="14" name="TextBox 13">
            <a:extLst>
              <a:ext uri="{FF2B5EF4-FFF2-40B4-BE49-F238E27FC236}">
                <a16:creationId xmlns:a16="http://schemas.microsoft.com/office/drawing/2014/main" id="{6BEBC0D2-47E7-4000-87D8-AC8A9475BEDB}"/>
              </a:ext>
            </a:extLst>
          </p:cNvPr>
          <p:cNvSpPr txBox="1"/>
          <p:nvPr/>
        </p:nvSpPr>
        <p:spPr>
          <a:xfrm>
            <a:off x="299098" y="3074431"/>
            <a:ext cx="482824" cy="307777"/>
          </a:xfrm>
          <a:prstGeom prst="rect">
            <a:avLst/>
          </a:prstGeom>
          <a:noFill/>
        </p:spPr>
        <p:txBody>
          <a:bodyPr wrap="none" rtlCol="0">
            <a:spAutoFit/>
          </a:bodyPr>
          <a:lstStyle/>
          <a:p>
            <a:pPr algn="just"/>
            <a:r>
              <a:rPr lang="en-US" sz="1400" dirty="0">
                <a:latin typeface="Century Gothic" panose="020B0502020202020204" pitchFamily="34" charset="0"/>
              </a:rPr>
              <a:t>600</a:t>
            </a:r>
          </a:p>
        </p:txBody>
      </p:sp>
      <p:sp>
        <p:nvSpPr>
          <p:cNvPr id="15" name="TextBox 14">
            <a:extLst>
              <a:ext uri="{FF2B5EF4-FFF2-40B4-BE49-F238E27FC236}">
                <a16:creationId xmlns:a16="http://schemas.microsoft.com/office/drawing/2014/main" id="{9739A4CD-25E4-42AE-A4F6-C2E40E452FC5}"/>
              </a:ext>
            </a:extLst>
          </p:cNvPr>
          <p:cNvSpPr txBox="1"/>
          <p:nvPr/>
        </p:nvSpPr>
        <p:spPr>
          <a:xfrm>
            <a:off x="299098" y="2515256"/>
            <a:ext cx="482824" cy="307777"/>
          </a:xfrm>
          <a:prstGeom prst="rect">
            <a:avLst/>
          </a:prstGeom>
          <a:noFill/>
        </p:spPr>
        <p:txBody>
          <a:bodyPr wrap="none" rtlCol="0">
            <a:spAutoFit/>
          </a:bodyPr>
          <a:lstStyle/>
          <a:p>
            <a:pPr algn="just"/>
            <a:r>
              <a:rPr lang="en-US" sz="1400" dirty="0">
                <a:latin typeface="Century Gothic" panose="020B0502020202020204" pitchFamily="34" charset="0"/>
              </a:rPr>
              <a:t>800</a:t>
            </a:r>
          </a:p>
        </p:txBody>
      </p:sp>
      <p:sp>
        <p:nvSpPr>
          <p:cNvPr id="16" name="TextBox 15">
            <a:extLst>
              <a:ext uri="{FF2B5EF4-FFF2-40B4-BE49-F238E27FC236}">
                <a16:creationId xmlns:a16="http://schemas.microsoft.com/office/drawing/2014/main" id="{8D3D5708-6A47-4BA8-AE1B-11963AE88F2B}"/>
              </a:ext>
            </a:extLst>
          </p:cNvPr>
          <p:cNvSpPr txBox="1"/>
          <p:nvPr/>
        </p:nvSpPr>
        <p:spPr>
          <a:xfrm>
            <a:off x="210131" y="1956081"/>
            <a:ext cx="582211" cy="307777"/>
          </a:xfrm>
          <a:prstGeom prst="rect">
            <a:avLst/>
          </a:prstGeom>
          <a:noFill/>
        </p:spPr>
        <p:txBody>
          <a:bodyPr wrap="none" rtlCol="0">
            <a:spAutoFit/>
          </a:bodyPr>
          <a:lstStyle/>
          <a:p>
            <a:pPr algn="just"/>
            <a:r>
              <a:rPr lang="en-US" sz="1400" dirty="0">
                <a:latin typeface="Century Gothic" panose="020B0502020202020204" pitchFamily="34" charset="0"/>
              </a:rPr>
              <a:t>1000</a:t>
            </a:r>
          </a:p>
        </p:txBody>
      </p:sp>
      <p:sp>
        <p:nvSpPr>
          <p:cNvPr id="17" name="TextBox 16">
            <a:extLst>
              <a:ext uri="{FF2B5EF4-FFF2-40B4-BE49-F238E27FC236}">
                <a16:creationId xmlns:a16="http://schemas.microsoft.com/office/drawing/2014/main" id="{25A05626-5DC5-4232-A692-4F71D0942273}"/>
              </a:ext>
            </a:extLst>
          </p:cNvPr>
          <p:cNvSpPr txBox="1"/>
          <p:nvPr/>
        </p:nvSpPr>
        <p:spPr>
          <a:xfrm>
            <a:off x="210131" y="1396906"/>
            <a:ext cx="582211" cy="307777"/>
          </a:xfrm>
          <a:prstGeom prst="rect">
            <a:avLst/>
          </a:prstGeom>
          <a:noFill/>
        </p:spPr>
        <p:txBody>
          <a:bodyPr wrap="none" rtlCol="0">
            <a:spAutoFit/>
          </a:bodyPr>
          <a:lstStyle/>
          <a:p>
            <a:pPr algn="just"/>
            <a:r>
              <a:rPr lang="en-US" sz="1400" dirty="0">
                <a:latin typeface="Century Gothic" panose="020B0502020202020204" pitchFamily="34" charset="0"/>
              </a:rPr>
              <a:t>1200</a:t>
            </a:r>
          </a:p>
        </p:txBody>
      </p:sp>
      <p:sp>
        <p:nvSpPr>
          <p:cNvPr id="18" name="TextBox 17">
            <a:extLst>
              <a:ext uri="{FF2B5EF4-FFF2-40B4-BE49-F238E27FC236}">
                <a16:creationId xmlns:a16="http://schemas.microsoft.com/office/drawing/2014/main" id="{D16265E3-CF69-4C37-9CF9-9FF6C37C3F7E}"/>
              </a:ext>
            </a:extLst>
          </p:cNvPr>
          <p:cNvSpPr txBox="1"/>
          <p:nvPr/>
        </p:nvSpPr>
        <p:spPr>
          <a:xfrm>
            <a:off x="477031" y="4751957"/>
            <a:ext cx="284052" cy="307777"/>
          </a:xfrm>
          <a:prstGeom prst="rect">
            <a:avLst/>
          </a:prstGeom>
          <a:noFill/>
        </p:spPr>
        <p:txBody>
          <a:bodyPr wrap="none" rtlCol="0">
            <a:spAutoFit/>
          </a:bodyPr>
          <a:lstStyle/>
          <a:p>
            <a:pPr algn="just"/>
            <a:r>
              <a:rPr lang="en-US" sz="1400" dirty="0">
                <a:latin typeface="Century Gothic" panose="020B0502020202020204" pitchFamily="34" charset="0"/>
              </a:rPr>
              <a:t>0</a:t>
            </a:r>
          </a:p>
        </p:txBody>
      </p:sp>
      <p:sp>
        <p:nvSpPr>
          <p:cNvPr id="19" name="TextBox 18">
            <a:extLst>
              <a:ext uri="{FF2B5EF4-FFF2-40B4-BE49-F238E27FC236}">
                <a16:creationId xmlns:a16="http://schemas.microsoft.com/office/drawing/2014/main" id="{6CDC6493-6BCA-40A5-8509-46C12338CB2C}"/>
              </a:ext>
            </a:extLst>
          </p:cNvPr>
          <p:cNvSpPr txBox="1"/>
          <p:nvPr/>
        </p:nvSpPr>
        <p:spPr>
          <a:xfrm rot="19800000">
            <a:off x="1315826" y="5371303"/>
            <a:ext cx="814647"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Wildfire</a:t>
            </a:r>
          </a:p>
        </p:txBody>
      </p:sp>
      <p:sp>
        <p:nvSpPr>
          <p:cNvPr id="20" name="TextBox 19">
            <a:extLst>
              <a:ext uri="{FF2B5EF4-FFF2-40B4-BE49-F238E27FC236}">
                <a16:creationId xmlns:a16="http://schemas.microsoft.com/office/drawing/2014/main" id="{901379A6-4718-45E0-966C-85F467F49BEE}"/>
              </a:ext>
            </a:extLst>
          </p:cNvPr>
          <p:cNvSpPr txBox="1"/>
          <p:nvPr/>
        </p:nvSpPr>
        <p:spPr>
          <a:xfrm rot="19800000">
            <a:off x="2491871" y="5472292"/>
            <a:ext cx="1218603"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Rx + Wildfire</a:t>
            </a:r>
          </a:p>
        </p:txBody>
      </p:sp>
      <p:sp>
        <p:nvSpPr>
          <p:cNvPr id="21" name="TextBox 20">
            <a:extLst>
              <a:ext uri="{FF2B5EF4-FFF2-40B4-BE49-F238E27FC236}">
                <a16:creationId xmlns:a16="http://schemas.microsoft.com/office/drawing/2014/main" id="{751F6712-A6F8-4790-B762-53F165A23119}"/>
              </a:ext>
            </a:extLst>
          </p:cNvPr>
          <p:cNvSpPr txBox="1"/>
          <p:nvPr/>
        </p:nvSpPr>
        <p:spPr>
          <a:xfrm rot="19800000">
            <a:off x="4590841" y="5690301"/>
            <a:ext cx="2100255"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Rx Fire + Multi-Thinning</a:t>
            </a:r>
          </a:p>
        </p:txBody>
      </p:sp>
      <p:sp>
        <p:nvSpPr>
          <p:cNvPr id="22" name="TextBox 21">
            <a:extLst>
              <a:ext uri="{FF2B5EF4-FFF2-40B4-BE49-F238E27FC236}">
                <a16:creationId xmlns:a16="http://schemas.microsoft.com/office/drawing/2014/main" id="{C96256C5-F073-4D2B-AF0F-1922DC284A4E}"/>
              </a:ext>
            </a:extLst>
          </p:cNvPr>
          <p:cNvSpPr txBox="1"/>
          <p:nvPr/>
        </p:nvSpPr>
        <p:spPr>
          <a:xfrm rot="19800000">
            <a:off x="4437707" y="5348460"/>
            <a:ext cx="723275"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Rx Fire</a:t>
            </a:r>
          </a:p>
        </p:txBody>
      </p:sp>
      <p:sp>
        <p:nvSpPr>
          <p:cNvPr id="23" name="TextBox 22">
            <a:extLst>
              <a:ext uri="{FF2B5EF4-FFF2-40B4-BE49-F238E27FC236}">
                <a16:creationId xmlns:a16="http://schemas.microsoft.com/office/drawing/2014/main" id="{B77943FE-C2B7-4539-8762-C8382B7C355F}"/>
              </a:ext>
            </a:extLst>
          </p:cNvPr>
          <p:cNvSpPr txBox="1"/>
          <p:nvPr/>
        </p:nvSpPr>
        <p:spPr>
          <a:xfrm rot="19800000">
            <a:off x="6773904" y="5505955"/>
            <a:ext cx="1353256"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Multi-Thinning</a:t>
            </a:r>
          </a:p>
        </p:txBody>
      </p:sp>
      <p:sp>
        <p:nvSpPr>
          <p:cNvPr id="24" name="TextBox 23">
            <a:extLst>
              <a:ext uri="{FF2B5EF4-FFF2-40B4-BE49-F238E27FC236}">
                <a16:creationId xmlns:a16="http://schemas.microsoft.com/office/drawing/2014/main" id="{F286A22F-673F-4C5F-AF89-605782178579}"/>
              </a:ext>
            </a:extLst>
          </p:cNvPr>
          <p:cNvSpPr txBox="1"/>
          <p:nvPr/>
        </p:nvSpPr>
        <p:spPr>
          <a:xfrm rot="19800000">
            <a:off x="6943220" y="5792391"/>
            <a:ext cx="2938625"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Rx Fire + Multi-Thinning + Wildfire</a:t>
            </a:r>
          </a:p>
        </p:txBody>
      </p:sp>
      <p:sp>
        <p:nvSpPr>
          <p:cNvPr id="25" name="TextBox 24">
            <a:extLst>
              <a:ext uri="{FF2B5EF4-FFF2-40B4-BE49-F238E27FC236}">
                <a16:creationId xmlns:a16="http://schemas.microsoft.com/office/drawing/2014/main" id="{672D0BD5-BE21-445D-8764-F04382F712DD}"/>
              </a:ext>
            </a:extLst>
          </p:cNvPr>
          <p:cNvSpPr txBox="1"/>
          <p:nvPr/>
        </p:nvSpPr>
        <p:spPr>
          <a:xfrm rot="19800000">
            <a:off x="10119152" y="5389738"/>
            <a:ext cx="888385"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Thinning</a:t>
            </a:r>
          </a:p>
        </p:txBody>
      </p:sp>
    </p:spTree>
    <p:extLst>
      <p:ext uri="{BB962C8B-B14F-4D97-AF65-F5344CB8AC3E}">
        <p14:creationId xmlns:p14="http://schemas.microsoft.com/office/powerpoint/2010/main" val="821720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5;p5">
            <a:extLst>
              <a:ext uri="{FF2B5EF4-FFF2-40B4-BE49-F238E27FC236}">
                <a16:creationId xmlns:a16="http://schemas.microsoft.com/office/drawing/2014/main" id="{2E606394-1BC5-4415-9CC4-6EF30AF6AD3B}"/>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r>
              <a:rPr lang="en-US" sz="4000" b="1" dirty="0">
                <a:solidFill>
                  <a:srgbClr val="B73B52"/>
                </a:solidFill>
                <a:latin typeface="Century Gothic"/>
                <a:ea typeface="Century Gothic"/>
                <a:cs typeface="Century Gothic"/>
                <a:sym typeface="Century Gothic"/>
              </a:rPr>
              <a:t>Results: Burn Severity vs Treatment Type</a:t>
            </a:r>
            <a:endParaRPr lang="en-US" dirty="0"/>
          </a:p>
        </p:txBody>
      </p:sp>
      <p:sp>
        <p:nvSpPr>
          <p:cNvPr id="10" name="TextBox 9">
            <a:extLst>
              <a:ext uri="{FF2B5EF4-FFF2-40B4-BE49-F238E27FC236}">
                <a16:creationId xmlns:a16="http://schemas.microsoft.com/office/drawing/2014/main" id="{373F3876-D6F0-4F66-978D-09CCCF12FE8C}"/>
              </a:ext>
            </a:extLst>
          </p:cNvPr>
          <p:cNvSpPr txBox="1"/>
          <p:nvPr/>
        </p:nvSpPr>
        <p:spPr>
          <a:xfrm>
            <a:off x="2545617" y="919291"/>
            <a:ext cx="7441461"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Treatment Type vs Burn Severity – dNBR Cameron Peak Fire</a:t>
            </a:r>
          </a:p>
        </p:txBody>
      </p:sp>
      <p:sp>
        <p:nvSpPr>
          <p:cNvPr id="11" name="TextBox 10">
            <a:extLst>
              <a:ext uri="{FF2B5EF4-FFF2-40B4-BE49-F238E27FC236}">
                <a16:creationId xmlns:a16="http://schemas.microsoft.com/office/drawing/2014/main" id="{BAEB85AA-8B9F-4044-B2EB-7153FAE8540D}"/>
              </a:ext>
            </a:extLst>
          </p:cNvPr>
          <p:cNvSpPr txBox="1"/>
          <p:nvPr/>
        </p:nvSpPr>
        <p:spPr>
          <a:xfrm rot="16200000">
            <a:off x="-174750" y="3005181"/>
            <a:ext cx="853119"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dNBR</a:t>
            </a:r>
          </a:p>
        </p:txBody>
      </p:sp>
      <p:sp>
        <p:nvSpPr>
          <p:cNvPr id="12" name="TextBox 11">
            <a:extLst>
              <a:ext uri="{FF2B5EF4-FFF2-40B4-BE49-F238E27FC236}">
                <a16:creationId xmlns:a16="http://schemas.microsoft.com/office/drawing/2014/main" id="{13AD72BA-4D3F-4D8B-A63D-97B8CF98C35B}"/>
              </a:ext>
            </a:extLst>
          </p:cNvPr>
          <p:cNvSpPr txBox="1"/>
          <p:nvPr/>
        </p:nvSpPr>
        <p:spPr>
          <a:xfrm>
            <a:off x="728581" y="3934329"/>
            <a:ext cx="263214" cy="338554"/>
          </a:xfrm>
          <a:prstGeom prst="rect">
            <a:avLst/>
          </a:prstGeom>
          <a:noFill/>
        </p:spPr>
        <p:txBody>
          <a:bodyPr wrap="square" rtlCol="0">
            <a:spAutoFit/>
          </a:bodyPr>
          <a:lstStyle/>
          <a:p>
            <a:pPr algn="just"/>
            <a:r>
              <a:rPr lang="en-US" sz="1600" dirty="0">
                <a:solidFill>
                  <a:schemeClr val="tx1">
                    <a:lumMod val="75000"/>
                    <a:lumOff val="2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19340EAC-818A-4FF5-BD4D-01133ACDE422}"/>
              </a:ext>
            </a:extLst>
          </p:cNvPr>
          <p:cNvSpPr txBox="1"/>
          <p:nvPr/>
        </p:nvSpPr>
        <p:spPr>
          <a:xfrm>
            <a:off x="570827" y="2829526"/>
            <a:ext cx="542136" cy="338554"/>
          </a:xfrm>
          <a:prstGeom prst="rect">
            <a:avLst/>
          </a:prstGeom>
          <a:noFill/>
        </p:spPr>
        <p:txBody>
          <a:bodyPr wrap="square" rtlCol="0">
            <a:spAutoFit/>
          </a:bodyPr>
          <a:lstStyle/>
          <a:p>
            <a:pPr algn="just"/>
            <a:r>
              <a:rPr lang="en-US" sz="1600" dirty="0">
                <a:solidFill>
                  <a:schemeClr val="tx1">
                    <a:lumMod val="75000"/>
                    <a:lumOff val="25000"/>
                  </a:schemeClr>
                </a:solidFill>
                <a:latin typeface="Century Gothic" panose="020B0502020202020204" pitchFamily="34" charset="0"/>
              </a:rPr>
              <a:t>500</a:t>
            </a:r>
          </a:p>
        </p:txBody>
      </p:sp>
      <p:sp>
        <p:nvSpPr>
          <p:cNvPr id="16" name="TextBox 15">
            <a:extLst>
              <a:ext uri="{FF2B5EF4-FFF2-40B4-BE49-F238E27FC236}">
                <a16:creationId xmlns:a16="http://schemas.microsoft.com/office/drawing/2014/main" id="{8D3D5708-6A47-4BA8-AE1B-11963AE88F2B}"/>
              </a:ext>
            </a:extLst>
          </p:cNvPr>
          <p:cNvSpPr txBox="1"/>
          <p:nvPr/>
        </p:nvSpPr>
        <p:spPr>
          <a:xfrm>
            <a:off x="473044" y="1729971"/>
            <a:ext cx="639919" cy="338554"/>
          </a:xfrm>
          <a:prstGeom prst="rect">
            <a:avLst/>
          </a:prstGeom>
          <a:noFill/>
        </p:spPr>
        <p:txBody>
          <a:bodyPr wrap="none" rtlCol="0">
            <a:spAutoFit/>
          </a:bodyPr>
          <a:lstStyle/>
          <a:p>
            <a:pPr algn="just"/>
            <a:r>
              <a:rPr lang="en-US" sz="1600" dirty="0">
                <a:solidFill>
                  <a:schemeClr val="tx1">
                    <a:lumMod val="75000"/>
                    <a:lumOff val="25000"/>
                  </a:schemeClr>
                </a:solidFill>
                <a:latin typeface="Century Gothic" panose="020B0502020202020204" pitchFamily="34" charset="0"/>
              </a:rPr>
              <a:t>1000</a:t>
            </a:r>
          </a:p>
        </p:txBody>
      </p:sp>
      <p:sp>
        <p:nvSpPr>
          <p:cNvPr id="18" name="TextBox 17">
            <a:extLst>
              <a:ext uri="{FF2B5EF4-FFF2-40B4-BE49-F238E27FC236}">
                <a16:creationId xmlns:a16="http://schemas.microsoft.com/office/drawing/2014/main" id="{D16265E3-CF69-4C37-9CF9-9FF6C37C3F7E}"/>
              </a:ext>
            </a:extLst>
          </p:cNvPr>
          <p:cNvSpPr txBox="1"/>
          <p:nvPr/>
        </p:nvSpPr>
        <p:spPr>
          <a:xfrm>
            <a:off x="517928" y="4957481"/>
            <a:ext cx="595035" cy="338554"/>
          </a:xfrm>
          <a:prstGeom prst="rect">
            <a:avLst/>
          </a:prstGeom>
          <a:noFill/>
        </p:spPr>
        <p:txBody>
          <a:bodyPr wrap="none" rtlCol="0">
            <a:spAutoFit/>
          </a:bodyPr>
          <a:lstStyle/>
          <a:p>
            <a:pPr algn="just"/>
            <a:r>
              <a:rPr lang="en-US" sz="1600" dirty="0">
                <a:solidFill>
                  <a:schemeClr val="tx1">
                    <a:lumMod val="75000"/>
                    <a:lumOff val="25000"/>
                  </a:schemeClr>
                </a:solidFill>
                <a:latin typeface="Century Gothic" panose="020B0502020202020204" pitchFamily="34" charset="0"/>
              </a:rPr>
              <a:t>-500</a:t>
            </a:r>
          </a:p>
        </p:txBody>
      </p:sp>
      <p:sp>
        <p:nvSpPr>
          <p:cNvPr id="19" name="TextBox 18">
            <a:extLst>
              <a:ext uri="{FF2B5EF4-FFF2-40B4-BE49-F238E27FC236}">
                <a16:creationId xmlns:a16="http://schemas.microsoft.com/office/drawing/2014/main" id="{6CDC6493-6BCA-40A5-8509-46C12338CB2C}"/>
              </a:ext>
            </a:extLst>
          </p:cNvPr>
          <p:cNvSpPr txBox="1"/>
          <p:nvPr/>
        </p:nvSpPr>
        <p:spPr>
          <a:xfrm rot="19800000">
            <a:off x="1559049" y="5495646"/>
            <a:ext cx="95262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Wildfire</a:t>
            </a:r>
          </a:p>
        </p:txBody>
      </p:sp>
      <p:sp>
        <p:nvSpPr>
          <p:cNvPr id="20" name="TextBox 19">
            <a:extLst>
              <a:ext uri="{FF2B5EF4-FFF2-40B4-BE49-F238E27FC236}">
                <a16:creationId xmlns:a16="http://schemas.microsoft.com/office/drawing/2014/main" id="{901379A6-4718-45E0-966C-85F467F49BEE}"/>
              </a:ext>
            </a:extLst>
          </p:cNvPr>
          <p:cNvSpPr txBox="1"/>
          <p:nvPr/>
        </p:nvSpPr>
        <p:spPr>
          <a:xfrm rot="19800000">
            <a:off x="3744824" y="5644804"/>
            <a:ext cx="162736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Pile Burn + Thin</a:t>
            </a:r>
          </a:p>
        </p:txBody>
      </p:sp>
      <p:sp>
        <p:nvSpPr>
          <p:cNvPr id="21" name="TextBox 20">
            <a:extLst>
              <a:ext uri="{FF2B5EF4-FFF2-40B4-BE49-F238E27FC236}">
                <a16:creationId xmlns:a16="http://schemas.microsoft.com/office/drawing/2014/main" id="{751F6712-A6F8-4790-B762-53F165A23119}"/>
              </a:ext>
            </a:extLst>
          </p:cNvPr>
          <p:cNvSpPr txBox="1"/>
          <p:nvPr/>
        </p:nvSpPr>
        <p:spPr>
          <a:xfrm rot="19800000">
            <a:off x="5723943" y="5541613"/>
            <a:ext cx="994183"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Thinning</a:t>
            </a:r>
          </a:p>
        </p:txBody>
      </p:sp>
      <p:sp>
        <p:nvSpPr>
          <p:cNvPr id="22" name="TextBox 21">
            <a:extLst>
              <a:ext uri="{FF2B5EF4-FFF2-40B4-BE49-F238E27FC236}">
                <a16:creationId xmlns:a16="http://schemas.microsoft.com/office/drawing/2014/main" id="{C96256C5-F073-4D2B-AF0F-1922DC284A4E}"/>
              </a:ext>
            </a:extLst>
          </p:cNvPr>
          <p:cNvSpPr txBox="1"/>
          <p:nvPr/>
        </p:nvSpPr>
        <p:spPr>
          <a:xfrm rot="19800000">
            <a:off x="3033177" y="5473411"/>
            <a:ext cx="80021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Rx Fire</a:t>
            </a:r>
          </a:p>
        </p:txBody>
      </p:sp>
      <p:sp>
        <p:nvSpPr>
          <p:cNvPr id="23" name="TextBox 22">
            <a:extLst>
              <a:ext uri="{FF2B5EF4-FFF2-40B4-BE49-F238E27FC236}">
                <a16:creationId xmlns:a16="http://schemas.microsoft.com/office/drawing/2014/main" id="{B77943FE-C2B7-4539-8762-C8382B7C355F}"/>
              </a:ext>
            </a:extLst>
          </p:cNvPr>
          <p:cNvSpPr txBox="1"/>
          <p:nvPr/>
        </p:nvSpPr>
        <p:spPr>
          <a:xfrm rot="19800000">
            <a:off x="8092055" y="5637364"/>
            <a:ext cx="1529586"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Multi-Thinning</a:t>
            </a:r>
          </a:p>
        </p:txBody>
      </p:sp>
      <p:sp>
        <p:nvSpPr>
          <p:cNvPr id="24" name="TextBox 23">
            <a:extLst>
              <a:ext uri="{FF2B5EF4-FFF2-40B4-BE49-F238E27FC236}">
                <a16:creationId xmlns:a16="http://schemas.microsoft.com/office/drawing/2014/main" id="{F286A22F-673F-4C5F-AF89-605782178579}"/>
              </a:ext>
            </a:extLst>
          </p:cNvPr>
          <p:cNvSpPr txBox="1"/>
          <p:nvPr/>
        </p:nvSpPr>
        <p:spPr>
          <a:xfrm rot="19800000">
            <a:off x="8652597" y="5814045"/>
            <a:ext cx="2489784"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Multi-Thinning + Wildfire</a:t>
            </a:r>
          </a:p>
        </p:txBody>
      </p:sp>
      <p:sp>
        <p:nvSpPr>
          <p:cNvPr id="25" name="TextBox 24">
            <a:extLst>
              <a:ext uri="{FF2B5EF4-FFF2-40B4-BE49-F238E27FC236}">
                <a16:creationId xmlns:a16="http://schemas.microsoft.com/office/drawing/2014/main" id="{672D0BD5-BE21-445D-8764-F04382F712DD}"/>
              </a:ext>
            </a:extLst>
          </p:cNvPr>
          <p:cNvSpPr txBox="1"/>
          <p:nvPr/>
        </p:nvSpPr>
        <p:spPr>
          <a:xfrm rot="19800000">
            <a:off x="7222773" y="5531175"/>
            <a:ext cx="1010213"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Pile Burn</a:t>
            </a:r>
          </a:p>
        </p:txBody>
      </p:sp>
      <p:pic>
        <p:nvPicPr>
          <p:cNvPr id="3" name="Picture 2" descr="Chart, box and whisker chart&#10;&#10;Description automatically generated">
            <a:extLst>
              <a:ext uri="{FF2B5EF4-FFF2-40B4-BE49-F238E27FC236}">
                <a16:creationId xmlns:a16="http://schemas.microsoft.com/office/drawing/2014/main" id="{0688C097-9E5E-4231-91B2-BEA82DF863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69" t="8453" r="6308" b="10728"/>
          <a:stretch/>
        </p:blipFill>
        <p:spPr>
          <a:xfrm>
            <a:off x="1058760" y="1324867"/>
            <a:ext cx="10955435" cy="4047233"/>
          </a:xfrm>
          <a:prstGeom prst="rect">
            <a:avLst/>
          </a:prstGeom>
        </p:spPr>
      </p:pic>
    </p:spTree>
    <p:extLst>
      <p:ext uri="{BB962C8B-B14F-4D97-AF65-F5344CB8AC3E}">
        <p14:creationId xmlns:p14="http://schemas.microsoft.com/office/powerpoint/2010/main" val="314401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4ED58C8-28BB-4428-BB7D-02120697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784CDE-62F4-46DF-8280-7665C7A4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0" y="-2933700"/>
            <a:ext cx="857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4DF4F5-C310-4654-8AEB-8136961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860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2C0CEB8-7A78-4BBD-87F9-3DCC68FB8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4650" y="-2933700"/>
            <a:ext cx="1238250" cy="8382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1;p5">
            <a:extLst>
              <a:ext uri="{FF2B5EF4-FFF2-40B4-BE49-F238E27FC236}">
                <a16:creationId xmlns:a16="http://schemas.microsoft.com/office/drawing/2014/main" id="{037A9F97-4183-461A-9F44-60D4BCB67394}"/>
              </a:ext>
            </a:extLst>
          </p:cNvPr>
          <p:cNvSpPr txBox="1"/>
          <p:nvPr/>
        </p:nvSpPr>
        <p:spPr>
          <a:xfrm>
            <a:off x="586742" y="1158239"/>
            <a:ext cx="10058400" cy="4247276"/>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chemeClr val="lt1"/>
              </a:buClr>
              <a:buSzPts val="1800"/>
            </a:pPr>
            <a:r>
              <a:rPr lang="en-GB" sz="2800" b="1" u="sng" dirty="0">
                <a:solidFill>
                  <a:schemeClr val="tx1">
                    <a:lumMod val="75000"/>
                    <a:lumOff val="25000"/>
                  </a:schemeClr>
                </a:solidFill>
                <a:latin typeface="Century Gothic"/>
                <a:ea typeface="Century Gothic"/>
                <a:cs typeface="Century Gothic"/>
                <a:sym typeface="Century Gothic"/>
              </a:rPr>
              <a:t>Products</a:t>
            </a:r>
            <a:endParaRPr lang="en-GB" sz="2800" b="1" i="0" u="sng" strike="noStrike" cap="none" dirty="0">
              <a:solidFill>
                <a:schemeClr val="tx1">
                  <a:lumMod val="75000"/>
                  <a:lumOff val="25000"/>
                </a:schemeClr>
              </a:solidFill>
              <a:latin typeface="Century Gothic"/>
              <a:ea typeface="Century Gothic"/>
              <a:cs typeface="Century Gothic"/>
              <a:sym typeface="Century Gothic"/>
            </a:endParaRPr>
          </a:p>
          <a:p>
            <a:pPr marL="285750"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Organized treatment database</a:t>
            </a:r>
          </a:p>
          <a:p>
            <a:pPr marL="742950" lvl="1"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Complex treatments – challenges</a:t>
            </a:r>
          </a:p>
          <a:p>
            <a:pPr marL="285750"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Visual comparisons</a:t>
            </a:r>
          </a:p>
          <a:p>
            <a:pPr marL="285750"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RandomForest Results</a:t>
            </a:r>
          </a:p>
          <a:p>
            <a:pPr>
              <a:buClr>
                <a:schemeClr val="lt1"/>
              </a:buClr>
              <a:buSzPts val="1800"/>
            </a:pPr>
            <a:endParaRPr lang="en-GB" sz="3000" dirty="0">
              <a:solidFill>
                <a:schemeClr val="tx1">
                  <a:lumMod val="75000"/>
                  <a:lumOff val="25000"/>
                </a:schemeClr>
              </a:solidFill>
              <a:latin typeface="Century Gothic"/>
              <a:ea typeface="Century Gothic"/>
              <a:cs typeface="Century Gothic"/>
              <a:sym typeface="Century Gothic"/>
            </a:endParaRPr>
          </a:p>
          <a:p>
            <a:pPr>
              <a:buClr>
                <a:schemeClr val="lt1"/>
              </a:buClr>
              <a:buSzPts val="1800"/>
            </a:pPr>
            <a:r>
              <a:rPr lang="en-GB" sz="2800" b="1" u="sng" dirty="0">
                <a:solidFill>
                  <a:schemeClr val="tx1">
                    <a:lumMod val="75000"/>
                    <a:lumOff val="25000"/>
                  </a:schemeClr>
                </a:solidFill>
                <a:latin typeface="Century Gothic"/>
                <a:ea typeface="Century Gothic"/>
                <a:cs typeface="Century Gothic"/>
                <a:sym typeface="Century Gothic"/>
              </a:rPr>
              <a:t>Findings</a:t>
            </a:r>
          </a:p>
          <a:p>
            <a:pPr marL="285750"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Late season burn severity mapping is challenging</a:t>
            </a:r>
          </a:p>
          <a:p>
            <a:pPr marL="285750" indent="-285750">
              <a:buClr>
                <a:srgbClr val="B73B52"/>
              </a:buClr>
              <a:buSzPct val="100000"/>
              <a:buFont typeface="Arial" panose="020B0604020202020204" pitchFamily="34" charset="0"/>
              <a:buChar char="•"/>
            </a:pPr>
            <a:r>
              <a:rPr lang="en-GB" sz="2400" dirty="0">
                <a:solidFill>
                  <a:schemeClr val="tx1">
                    <a:lumMod val="75000"/>
                    <a:lumOff val="25000"/>
                  </a:schemeClr>
                </a:solidFill>
                <a:latin typeface="Century Gothic"/>
                <a:ea typeface="Century Gothic"/>
                <a:cs typeface="Century Gothic"/>
                <a:sym typeface="Century Gothic"/>
              </a:rPr>
              <a:t>Topographic variables are important </a:t>
            </a:r>
          </a:p>
          <a:p>
            <a:pPr marL="285750" indent="-285750">
              <a:buClr>
                <a:schemeClr val="lt1"/>
              </a:buClr>
              <a:buSzPts val="1800"/>
              <a:buFont typeface="Arial" panose="020B0604020202020204" pitchFamily="34" charset="0"/>
              <a:buChar char="•"/>
            </a:pPr>
            <a:endParaRPr lang="en-GB" sz="3000" dirty="0">
              <a:solidFill>
                <a:schemeClr val="bg1"/>
              </a:solidFill>
              <a:latin typeface="Century Gothic"/>
              <a:ea typeface="Century Gothic"/>
              <a:cs typeface="Century Gothic"/>
              <a:sym typeface="Century Gothic"/>
            </a:endParaRPr>
          </a:p>
        </p:txBody>
      </p:sp>
      <p:sp>
        <p:nvSpPr>
          <p:cNvPr id="9" name="Google Shape;155;p5">
            <a:extLst>
              <a:ext uri="{FF2B5EF4-FFF2-40B4-BE49-F238E27FC236}">
                <a16:creationId xmlns:a16="http://schemas.microsoft.com/office/drawing/2014/main" id="{2E606394-1BC5-4415-9CC4-6EF30AF6AD3B}"/>
              </a:ext>
            </a:extLst>
          </p:cNvPr>
          <p:cNvSpPr txBox="1"/>
          <p:nvPr/>
        </p:nvSpPr>
        <p:spPr>
          <a:xfrm>
            <a:off x="495300" y="260472"/>
            <a:ext cx="10108456" cy="419099"/>
          </a:xfrm>
          <a:prstGeom prst="rect">
            <a:avLst/>
          </a:prstGeom>
          <a:noFill/>
          <a:ln>
            <a:noFill/>
          </a:ln>
        </p:spPr>
        <p:txBody>
          <a:bodyPr spcFirstLastPara="1" wrap="square" lIns="91425" tIns="45700" rIns="91425" bIns="45700" anchor="ctr" anchorCtr="0">
            <a:noAutofit/>
          </a:bodyPr>
          <a:lstStyle/>
          <a:p>
            <a:r>
              <a:rPr lang="en-US" sz="4000" b="1" dirty="0">
                <a:solidFill>
                  <a:srgbClr val="B73B52"/>
                </a:solidFill>
                <a:latin typeface="Century Gothic"/>
                <a:ea typeface="Century Gothic"/>
                <a:cs typeface="Century Gothic"/>
                <a:sym typeface="Century Gothic"/>
              </a:rPr>
              <a:t>Main Takeaways</a:t>
            </a:r>
            <a:endParaRPr lang="en-US" dirty="0"/>
          </a:p>
        </p:txBody>
      </p:sp>
    </p:spTree>
    <p:extLst>
      <p:ext uri="{BB962C8B-B14F-4D97-AF65-F5344CB8AC3E}">
        <p14:creationId xmlns:p14="http://schemas.microsoft.com/office/powerpoint/2010/main" val="230126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8436" y="342899"/>
            <a:ext cx="638279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Future Work</a:t>
            </a:r>
            <a:endParaRPr lang="en-US" dirty="0"/>
          </a:p>
        </p:txBody>
      </p:sp>
      <p:sp>
        <p:nvSpPr>
          <p:cNvPr id="10" name="Text Placeholder 5"/>
          <p:cNvSpPr txBox="1">
            <a:spLocks/>
          </p:cNvSpPr>
          <p:nvPr/>
        </p:nvSpPr>
        <p:spPr>
          <a:xfrm>
            <a:off x="513024" y="1471279"/>
            <a:ext cx="5404450" cy="46943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lvl="0" indent="-287338">
              <a:lnSpc>
                <a:spcPct val="100000"/>
              </a:lnSpc>
              <a:spcBef>
                <a:spcPts val="600"/>
              </a:spcBef>
              <a:spcAft>
                <a:spcPts val="1200"/>
              </a:spcAft>
              <a:buClr>
                <a:srgbClr val="B73B52"/>
              </a:buClr>
              <a:buSzPct val="100000"/>
            </a:pPr>
            <a:r>
              <a:rPr lang="en-GB" sz="2200" dirty="0">
                <a:solidFill>
                  <a:schemeClr val="tx1">
                    <a:lumMod val="75000"/>
                    <a:lumOff val="25000"/>
                  </a:schemeClr>
                </a:solidFill>
                <a:latin typeface="Century Gothic"/>
                <a:ea typeface="Century Gothic"/>
                <a:cs typeface="Century Gothic"/>
                <a:sym typeface="Century Gothic"/>
              </a:rPr>
              <a:t>Field validation is critically important</a:t>
            </a:r>
            <a:endParaRPr lang="en-GB" sz="2200" u="sng" dirty="0">
              <a:solidFill>
                <a:schemeClr val="tx1">
                  <a:lumMod val="75000"/>
                  <a:lumOff val="25000"/>
                </a:schemeClr>
              </a:solidFill>
              <a:latin typeface="Century Gothic"/>
              <a:ea typeface="Century Gothic"/>
              <a:cs typeface="Century Gothic"/>
              <a:sym typeface="Century Gothic"/>
            </a:endParaRPr>
          </a:p>
          <a:p>
            <a:pPr marL="287338" lvl="0" indent="-287338">
              <a:lnSpc>
                <a:spcPct val="100000"/>
              </a:lnSpc>
              <a:spcBef>
                <a:spcPts val="600"/>
              </a:spcBef>
              <a:spcAft>
                <a:spcPts val="1200"/>
              </a:spcAft>
              <a:buClr>
                <a:srgbClr val="B73B52"/>
              </a:buClr>
              <a:buSzPct val="100000"/>
            </a:pPr>
            <a:r>
              <a:rPr lang="en-GB" sz="2200" dirty="0">
                <a:solidFill>
                  <a:schemeClr val="tx1">
                    <a:lumMod val="75000"/>
                    <a:lumOff val="25000"/>
                  </a:schemeClr>
                </a:solidFill>
                <a:latin typeface="Century Gothic"/>
                <a:ea typeface="Century Gothic"/>
                <a:cs typeface="Century Gothic"/>
                <a:sym typeface="Century Gothic"/>
              </a:rPr>
              <a:t>Re-mapping with available imagery</a:t>
            </a:r>
            <a:endParaRPr lang="en-GB" sz="2200" u="sng" dirty="0">
              <a:solidFill>
                <a:schemeClr val="tx1">
                  <a:lumMod val="75000"/>
                  <a:lumOff val="25000"/>
                </a:schemeClr>
              </a:solidFill>
              <a:latin typeface="Century Gothic"/>
              <a:ea typeface="Century Gothic"/>
              <a:cs typeface="Century Gothic"/>
              <a:sym typeface="Century Gothic"/>
            </a:endParaRPr>
          </a:p>
          <a:p>
            <a:pPr marL="287338" lvl="0" indent="-287338">
              <a:lnSpc>
                <a:spcPct val="100000"/>
              </a:lnSpc>
              <a:spcBef>
                <a:spcPts val="600"/>
              </a:spcBef>
              <a:spcAft>
                <a:spcPts val="1200"/>
              </a:spcAft>
              <a:buClr>
                <a:srgbClr val="B73B52"/>
              </a:buClr>
              <a:buSzPct val="100000"/>
            </a:pPr>
            <a:r>
              <a:rPr lang="en-GB" sz="2200" dirty="0">
                <a:solidFill>
                  <a:schemeClr val="tx1">
                    <a:lumMod val="75000"/>
                    <a:lumOff val="25000"/>
                  </a:schemeClr>
                </a:solidFill>
                <a:latin typeface="Century Gothic"/>
                <a:ea typeface="Century Gothic"/>
                <a:cs typeface="Century Gothic"/>
                <a:sym typeface="Century Gothic"/>
              </a:rPr>
              <a:t>More focused analysis on different variables </a:t>
            </a:r>
            <a:endParaRPr lang="en-GB" sz="2200" b="1" u="sng" dirty="0">
              <a:solidFill>
                <a:schemeClr val="tx1">
                  <a:lumMod val="75000"/>
                  <a:lumOff val="25000"/>
                </a:schemeClr>
              </a:solidFill>
              <a:latin typeface="Century Gothic"/>
              <a:ea typeface="Century Gothic"/>
              <a:cs typeface="Century Gothic"/>
              <a:sym typeface="Century Gothic"/>
            </a:endParaRPr>
          </a:p>
          <a:p>
            <a:pPr>
              <a:lnSpc>
                <a:spcPct val="100000"/>
              </a:lnSpc>
              <a:spcBef>
                <a:spcPts val="600"/>
              </a:spcBef>
              <a:spcAft>
                <a:spcPts val="1200"/>
              </a:spcAft>
              <a:buClr>
                <a:srgbClr val="B73B52"/>
              </a:buClr>
            </a:pPr>
            <a:r>
              <a:rPr lang="en-US" sz="2200" dirty="0">
                <a:solidFill>
                  <a:schemeClr val="tx1">
                    <a:lumMod val="75000"/>
                    <a:lumOff val="25000"/>
                  </a:schemeClr>
                </a:solidFill>
                <a:latin typeface="Century Gothic"/>
              </a:rPr>
              <a:t>Replicating methods for East Troublesome with snow-free imagery</a:t>
            </a:r>
          </a:p>
          <a:p>
            <a:pPr>
              <a:lnSpc>
                <a:spcPct val="100000"/>
              </a:lnSpc>
              <a:spcBef>
                <a:spcPts val="600"/>
              </a:spcBef>
              <a:spcAft>
                <a:spcPts val="600"/>
              </a:spcAft>
              <a:buClr>
                <a:srgbClr val="B73B52"/>
              </a:buClr>
            </a:pPr>
            <a:r>
              <a:rPr lang="en-US" sz="2200" dirty="0">
                <a:solidFill>
                  <a:schemeClr val="tx1">
                    <a:lumMod val="75000"/>
                    <a:lumOff val="25000"/>
                  </a:schemeClr>
                </a:solidFill>
                <a:latin typeface="Century Gothic"/>
              </a:rPr>
              <a:t>Expanding on modeling approaches </a:t>
            </a:r>
          </a:p>
          <a:p>
            <a:pPr lvl="1">
              <a:lnSpc>
                <a:spcPct val="100000"/>
              </a:lnSpc>
              <a:spcBef>
                <a:spcPts val="0"/>
              </a:spcBef>
              <a:buClr>
                <a:srgbClr val="B73B52"/>
              </a:buClr>
            </a:pPr>
            <a:r>
              <a:rPr lang="en-US" sz="2000" dirty="0">
                <a:solidFill>
                  <a:schemeClr val="tx1">
                    <a:lumMod val="75000"/>
                    <a:lumOff val="25000"/>
                  </a:schemeClr>
                </a:solidFill>
                <a:latin typeface="Century Gothic"/>
              </a:rPr>
              <a:t>Better understand burn severity drivers</a:t>
            </a:r>
          </a:p>
          <a:p>
            <a:pPr lvl="1">
              <a:lnSpc>
                <a:spcPct val="100000"/>
              </a:lnSpc>
              <a:spcBef>
                <a:spcPts val="0"/>
              </a:spcBef>
              <a:buClr>
                <a:srgbClr val="B73B52"/>
              </a:buClr>
            </a:pPr>
            <a:r>
              <a:rPr lang="en-US" sz="2000" dirty="0">
                <a:solidFill>
                  <a:schemeClr val="tx1">
                    <a:lumMod val="75000"/>
                    <a:lumOff val="25000"/>
                  </a:schemeClr>
                </a:solidFill>
                <a:latin typeface="Century Gothic"/>
              </a:rPr>
              <a:t>Different types of regression</a:t>
            </a:r>
          </a:p>
          <a:p>
            <a:pPr>
              <a:lnSpc>
                <a:spcPct val="100000"/>
              </a:lnSpc>
              <a:spcBef>
                <a:spcPts val="0"/>
              </a:spcBef>
              <a:spcAft>
                <a:spcPts val="600"/>
              </a:spcAft>
              <a:buClr>
                <a:srgbClr val="B73B52"/>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B73B52"/>
              </a:buClr>
            </a:pPr>
            <a:endParaRPr lang="en-US" sz="2200" dirty="0">
              <a:solidFill>
                <a:schemeClr val="tx1">
                  <a:lumMod val="75000"/>
                  <a:lumOff val="25000"/>
                </a:schemeClr>
              </a:solidFill>
              <a:latin typeface="Century Gothic"/>
            </a:endParaRPr>
          </a:p>
        </p:txBody>
      </p:sp>
      <p:pic>
        <p:nvPicPr>
          <p:cNvPr id="6" name="Picture 5">
            <a:extLst>
              <a:ext uri="{FF2B5EF4-FFF2-40B4-BE49-F238E27FC236}">
                <a16:creationId xmlns:a16="http://schemas.microsoft.com/office/drawing/2014/main" id="{41A46A25-343D-451F-92FF-409ED22B4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2398" y="874833"/>
            <a:ext cx="5716869" cy="3291840"/>
          </a:xfrm>
          <a:prstGeom prst="rect">
            <a:avLst/>
          </a:prstGeom>
        </p:spPr>
      </p:pic>
    </p:spTree>
    <p:extLst>
      <p:ext uri="{BB962C8B-B14F-4D97-AF65-F5344CB8AC3E}">
        <p14:creationId xmlns:p14="http://schemas.microsoft.com/office/powerpoint/2010/main" val="364734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299" y="1181100"/>
            <a:ext cx="10956471" cy="4585871"/>
          </a:xfrm>
          <a:prstGeom prst="rect">
            <a:avLst/>
          </a:prstGeom>
        </p:spPr>
        <p:txBody>
          <a:bodyPr wrap="square" numCol="2">
            <a:spAutoFit/>
          </a:bodyPr>
          <a:lstStyle/>
          <a:p>
            <a:pPr fontAlgn="base"/>
            <a:r>
              <a:rPr lang="en-US" sz="2000" b="1" u="sng" dirty="0">
                <a:solidFill>
                  <a:srgbClr val="B73B52"/>
                </a:solidFill>
                <a:latin typeface="Century Gothic" panose="020B0502020202020204" pitchFamily="34" charset="0"/>
              </a:rPr>
              <a:t>Partners​</a:t>
            </a:r>
            <a:endParaRPr lang="en-US" sz="2000" b="1" u="sng" dirty="0">
              <a:solidFill>
                <a:srgbClr val="B73B52"/>
              </a:solidFill>
              <a:latin typeface="Segoe UI" panose="020B0502040204020203" pitchFamily="34" charset="0"/>
            </a:endParaRPr>
          </a:p>
          <a:p>
            <a:pPr marL="285750" indent="-285750" fontAlgn="base">
              <a:spcBef>
                <a:spcPts val="1200"/>
              </a:spcBef>
              <a:buClr>
                <a:srgbClr val="B73B52"/>
              </a:buClr>
              <a:buFont typeface="Arial" panose="020B0604020202020204" pitchFamily="34" charset="0"/>
              <a:buChar char="•"/>
            </a:pPr>
            <a:r>
              <a:rPr lang="en-US" dirty="0" smtClean="0">
                <a:solidFill>
                  <a:srgbClr val="000000"/>
                </a:solidFill>
                <a:latin typeface="Century Gothic" panose="020B0502020202020204" pitchFamily="34" charset="0"/>
              </a:rPr>
              <a:t>​</a:t>
            </a:r>
            <a:r>
              <a:rPr lang="en-US" b="1" dirty="0" smtClean="0">
                <a:solidFill>
                  <a:srgbClr val="404040"/>
                </a:solidFill>
                <a:latin typeface="Century Gothic" panose="020B0502020202020204" pitchFamily="34" charset="0"/>
              </a:rPr>
              <a:t>Daniel </a:t>
            </a:r>
            <a:r>
              <a:rPr lang="en-US" b="1" dirty="0" err="1" smtClean="0">
                <a:solidFill>
                  <a:srgbClr val="404040"/>
                </a:solidFill>
                <a:latin typeface="Century Gothic" panose="020B0502020202020204" pitchFamily="34" charset="0"/>
              </a:rPr>
              <a:t>Bowker</a:t>
            </a:r>
            <a:r>
              <a:rPr lang="en-US" dirty="0" smtClean="0">
                <a:solidFill>
                  <a:srgbClr val="404040"/>
                </a:solidFill>
                <a:latin typeface="Century Gothic" panose="020B0502020202020204" pitchFamily="34" charset="0"/>
              </a:rPr>
              <a:t>, CPRW </a:t>
            </a:r>
            <a:r>
              <a:rPr lang="en-US" dirty="0" smtClean="0">
                <a:solidFill>
                  <a:srgbClr val="000000"/>
                </a:solidFill>
                <a:latin typeface="Century Gothic" panose="020B0502020202020204" pitchFamily="34" charset="0"/>
              </a:rPr>
              <a:t>​</a:t>
            </a:r>
            <a:endParaRPr lang="en-US" dirty="0" smtClean="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smtClean="0">
                <a:solidFill>
                  <a:srgbClr val="404040"/>
                </a:solidFill>
                <a:latin typeface="Century Gothic" panose="020B0502020202020204" pitchFamily="34" charset="0"/>
              </a:rPr>
              <a:t>Rob Addington</a:t>
            </a:r>
            <a:r>
              <a:rPr lang="en-US" dirty="0" smtClean="0">
                <a:solidFill>
                  <a:srgbClr val="404040"/>
                </a:solidFill>
                <a:latin typeface="Century Gothic" panose="020B0502020202020204" pitchFamily="34" charset="0"/>
              </a:rPr>
              <a:t>, </a:t>
            </a:r>
            <a:r>
              <a:rPr lang="en-US" dirty="0">
                <a:solidFill>
                  <a:srgbClr val="404040"/>
                </a:solidFill>
                <a:latin typeface="Century Gothic" panose="020B0502020202020204" pitchFamily="34" charset="0"/>
              </a:rPr>
              <a:t>TNC </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Robert </a:t>
            </a:r>
            <a:r>
              <a:rPr lang="en-US" b="1" dirty="0" smtClean="0">
                <a:solidFill>
                  <a:srgbClr val="404040"/>
                </a:solidFill>
                <a:latin typeface="Century Gothic" panose="020B0502020202020204" pitchFamily="34" charset="0"/>
              </a:rPr>
              <a:t>Sturtevant</a:t>
            </a:r>
            <a:r>
              <a:rPr lang="en-US" dirty="0" smtClean="0">
                <a:solidFill>
                  <a:srgbClr val="404040"/>
                </a:solidFill>
                <a:latin typeface="Century Gothic" panose="020B0502020202020204" pitchFamily="34" charset="0"/>
              </a:rPr>
              <a:t>,</a:t>
            </a:r>
            <a:r>
              <a:rPr lang="en-US" dirty="0">
                <a:solidFill>
                  <a:srgbClr val="404040"/>
                </a:solidFill>
                <a:latin typeface="Century Gothic" panose="020B0502020202020204" pitchFamily="34" charset="0"/>
              </a:rPr>
              <a:t> Ben </a:t>
            </a:r>
            <a:r>
              <a:rPr lang="en-US" dirty="0" err="1">
                <a:solidFill>
                  <a:srgbClr val="404040"/>
                </a:solidFill>
                <a:latin typeface="Century Gothic" panose="020B0502020202020204" pitchFamily="34" charset="0"/>
              </a:rPr>
              <a:t>Delatour</a:t>
            </a:r>
            <a:r>
              <a:rPr lang="en-US" dirty="0">
                <a:solidFill>
                  <a:srgbClr val="404040"/>
                </a:solidFill>
                <a:latin typeface="Century Gothic" panose="020B0502020202020204" pitchFamily="34" charset="0"/>
              </a:rPr>
              <a:t> Boy Scout Ranch</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Daniel </a:t>
            </a:r>
            <a:r>
              <a:rPr lang="en-US" b="1" dirty="0" smtClean="0">
                <a:solidFill>
                  <a:srgbClr val="404040"/>
                </a:solidFill>
                <a:latin typeface="Century Gothic" panose="020B0502020202020204" pitchFamily="34" charset="0"/>
              </a:rPr>
              <a:t>Beveridge</a:t>
            </a:r>
            <a:r>
              <a:rPr lang="en-US" dirty="0" smtClean="0">
                <a:solidFill>
                  <a:srgbClr val="404040"/>
                </a:solidFill>
                <a:latin typeface="Century Gothic" panose="020B0502020202020204" pitchFamily="34" charset="0"/>
              </a:rPr>
              <a:t>,</a:t>
            </a:r>
            <a:r>
              <a:rPr lang="en-US" dirty="0">
                <a:solidFill>
                  <a:srgbClr val="404040"/>
                </a:solidFill>
                <a:latin typeface="Century Gothic" panose="020B0502020202020204" pitchFamily="34" charset="0"/>
              </a:rPr>
              <a:t> CSFS </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Dr. Michael </a:t>
            </a:r>
            <a:r>
              <a:rPr lang="en-US" b="1" dirty="0" err="1" smtClean="0">
                <a:solidFill>
                  <a:srgbClr val="404040"/>
                </a:solidFill>
                <a:latin typeface="Century Gothic" panose="020B0502020202020204" pitchFamily="34" charset="0"/>
              </a:rPr>
              <a:t>Caggiano</a:t>
            </a:r>
            <a:r>
              <a:rPr lang="en-US" dirty="0" smtClean="0">
                <a:solidFill>
                  <a:srgbClr val="404040"/>
                </a:solidFill>
                <a:latin typeface="Century Gothic" panose="020B0502020202020204" pitchFamily="34" charset="0"/>
              </a:rPr>
              <a:t>,</a:t>
            </a:r>
            <a:r>
              <a:rPr lang="en-US" dirty="0">
                <a:solidFill>
                  <a:srgbClr val="404040"/>
                </a:solidFill>
                <a:latin typeface="Century Gothic" panose="020B0502020202020204" pitchFamily="34" charset="0"/>
              </a:rPr>
              <a:t> CFRI</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Dr. Wade </a:t>
            </a:r>
            <a:r>
              <a:rPr lang="en-US" b="1" dirty="0" err="1" smtClean="0">
                <a:solidFill>
                  <a:srgbClr val="404040"/>
                </a:solidFill>
                <a:latin typeface="Century Gothic" panose="020B0502020202020204" pitchFamily="34" charset="0"/>
              </a:rPr>
              <a:t>Tinkham</a:t>
            </a:r>
            <a:r>
              <a:rPr lang="en-US" dirty="0" smtClean="0">
                <a:solidFill>
                  <a:srgbClr val="404040"/>
                </a:solidFill>
                <a:latin typeface="Century Gothic" panose="020B0502020202020204" pitchFamily="34" charset="0"/>
              </a:rPr>
              <a:t>,</a:t>
            </a:r>
            <a:r>
              <a:rPr lang="en-US" dirty="0">
                <a:solidFill>
                  <a:srgbClr val="404040"/>
                </a:solidFill>
                <a:latin typeface="Century Gothic" panose="020B0502020202020204" pitchFamily="34" charset="0"/>
              </a:rPr>
              <a:t> CSU</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fontAlgn="base"/>
            <a:r>
              <a:rPr lang="en-US" dirty="0" smtClean="0">
                <a:solidFill>
                  <a:srgbClr val="000000"/>
                </a:solidFill>
                <a:latin typeface="Century Gothic" panose="020B0502020202020204" pitchFamily="34" charset="0"/>
              </a:rPr>
              <a:t>​</a:t>
            </a:r>
          </a:p>
          <a:p>
            <a:pPr fontAlgn="base"/>
            <a:endParaRPr lang="en-US" dirty="0" smtClean="0">
              <a:solidFill>
                <a:srgbClr val="000000"/>
              </a:solidFill>
              <a:latin typeface="Century Gothic" panose="020B0502020202020204" pitchFamily="34" charset="0"/>
            </a:endParaRPr>
          </a:p>
          <a:p>
            <a:pPr fontAlgn="base"/>
            <a:endParaRPr lang="en-US" dirty="0">
              <a:solidFill>
                <a:srgbClr val="000000"/>
              </a:solidFill>
              <a:latin typeface="Century Gothic" panose="020B0502020202020204" pitchFamily="34" charset="0"/>
            </a:endParaRPr>
          </a:p>
          <a:p>
            <a:pPr fontAlgn="base"/>
            <a:endParaRPr lang="en-US" dirty="0" smtClean="0">
              <a:solidFill>
                <a:srgbClr val="000000"/>
              </a:solidFill>
              <a:latin typeface="Century Gothic" panose="020B0502020202020204" pitchFamily="34" charset="0"/>
            </a:endParaRPr>
          </a:p>
          <a:p>
            <a:pPr fontAlgn="base"/>
            <a:endParaRPr lang="en-US" dirty="0">
              <a:solidFill>
                <a:srgbClr val="000000"/>
              </a:solidFill>
              <a:latin typeface="Century Gothic" panose="020B0502020202020204" pitchFamily="34" charset="0"/>
            </a:endParaRPr>
          </a:p>
          <a:p>
            <a:pPr fontAlgn="base"/>
            <a:endParaRPr lang="en-US" dirty="0" smtClean="0">
              <a:solidFill>
                <a:srgbClr val="000000"/>
              </a:solidFill>
              <a:latin typeface="Century Gothic" panose="020B0502020202020204" pitchFamily="34" charset="0"/>
            </a:endParaRPr>
          </a:p>
          <a:p>
            <a:pPr fontAlgn="base"/>
            <a:endParaRPr lang="en-US" dirty="0">
              <a:solidFill>
                <a:srgbClr val="000000"/>
              </a:solidFill>
              <a:latin typeface="Century Gothic" panose="020B0502020202020204" pitchFamily="34" charset="0"/>
            </a:endParaRPr>
          </a:p>
          <a:p>
            <a:pPr fontAlgn="base"/>
            <a:r>
              <a:rPr lang="en-US" sz="2000" b="1" u="sng" dirty="0" smtClean="0">
                <a:solidFill>
                  <a:srgbClr val="B73B52"/>
                </a:solidFill>
                <a:latin typeface="Century Gothic" panose="020B0502020202020204" pitchFamily="34" charset="0"/>
              </a:rPr>
              <a:t>Science </a:t>
            </a:r>
            <a:r>
              <a:rPr lang="en-US" sz="2000" b="1" u="sng" dirty="0">
                <a:solidFill>
                  <a:srgbClr val="B73B52"/>
                </a:solidFill>
                <a:latin typeface="Century Gothic" panose="020B0502020202020204" pitchFamily="34" charset="0"/>
              </a:rPr>
              <a:t>Advisors​</a:t>
            </a:r>
            <a:endParaRPr lang="en-US" sz="2000" b="1" u="sng" dirty="0">
              <a:solidFill>
                <a:srgbClr val="B73B52"/>
              </a:solidFill>
              <a:latin typeface="Segoe UI" panose="020B0502040204020203" pitchFamily="34" charset="0"/>
            </a:endParaRPr>
          </a:p>
          <a:p>
            <a:pPr marL="285750" indent="-285750" fontAlgn="base">
              <a:spcBef>
                <a:spcPts val="1200"/>
              </a:spcBef>
              <a:buClr>
                <a:srgbClr val="B73B52"/>
              </a:buClr>
              <a:buFont typeface="Arial" panose="020B0604020202020204" pitchFamily="34" charset="0"/>
              <a:buChar char="•"/>
            </a:pPr>
            <a:r>
              <a:rPr lang="en-US" dirty="0" smtClean="0">
                <a:solidFill>
                  <a:srgbClr val="000000"/>
                </a:solidFill>
                <a:latin typeface="Century Gothic" panose="020B0502020202020204" pitchFamily="34" charset="0"/>
              </a:rPr>
              <a:t>​</a:t>
            </a:r>
            <a:r>
              <a:rPr lang="en-US" b="1" dirty="0" smtClean="0">
                <a:solidFill>
                  <a:srgbClr val="404040"/>
                </a:solidFill>
                <a:latin typeface="Century Gothic" panose="020B0502020202020204" pitchFamily="34" charset="0"/>
              </a:rPr>
              <a:t>Dr</a:t>
            </a:r>
            <a:r>
              <a:rPr lang="en-US" b="1" dirty="0">
                <a:solidFill>
                  <a:srgbClr val="404040"/>
                </a:solidFill>
                <a:latin typeface="Century Gothic" panose="020B0502020202020204" pitchFamily="34" charset="0"/>
              </a:rPr>
              <a:t>. Paul Evangelista</a:t>
            </a:r>
            <a:r>
              <a:rPr lang="en-US" dirty="0">
                <a:solidFill>
                  <a:srgbClr val="404040"/>
                </a:solidFill>
                <a:latin typeface="Century Gothic" panose="020B0502020202020204" pitchFamily="34" charset="0"/>
              </a:rPr>
              <a:t>, NREL</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Dr. Tony Vorster</a:t>
            </a:r>
            <a:r>
              <a:rPr lang="en-US" dirty="0">
                <a:solidFill>
                  <a:srgbClr val="404040"/>
                </a:solidFill>
                <a:latin typeface="Century Gothic" panose="020B0502020202020204" pitchFamily="34" charset="0"/>
              </a:rPr>
              <a:t>, M.S., NREL</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Brian Woodward</a:t>
            </a:r>
            <a:r>
              <a:rPr lang="en-US" dirty="0">
                <a:solidFill>
                  <a:srgbClr val="404040"/>
                </a:solidFill>
                <a:latin typeface="Century Gothic" panose="020B0502020202020204" pitchFamily="34" charset="0"/>
              </a:rPr>
              <a:t>, M.S., NREL</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Nick Young</a:t>
            </a:r>
            <a:r>
              <a:rPr lang="en-US" dirty="0">
                <a:solidFill>
                  <a:srgbClr val="404040"/>
                </a:solidFill>
                <a:latin typeface="Century Gothic" panose="020B0502020202020204" pitchFamily="34" charset="0"/>
              </a:rPr>
              <a:t>, M.S., NREL</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Dr. Catherine Jarnevich, </a:t>
            </a:r>
            <a:r>
              <a:rPr lang="en-US" dirty="0">
                <a:solidFill>
                  <a:srgbClr val="404040"/>
                </a:solidFill>
                <a:latin typeface="Century Gothic" panose="020B0502020202020204" pitchFamily="34" charset="0"/>
              </a:rPr>
              <a:t>U.S. Geological Survey</a:t>
            </a:r>
            <a:endParaRPr lang="en-US" b="0" i="0" dirty="0">
              <a:solidFill>
                <a:srgbClr val="000000"/>
              </a:solidFill>
              <a:effectLst/>
              <a:latin typeface="Segoe UI" panose="020B0502040204020203" pitchFamily="34" charset="0"/>
            </a:endParaRPr>
          </a:p>
        </p:txBody>
      </p:sp>
      <p:sp>
        <p:nvSpPr>
          <p:cNvPr id="4" name="Rectangle 3"/>
          <p:cNvSpPr/>
          <p:nvPr/>
        </p:nvSpPr>
        <p:spPr>
          <a:xfrm>
            <a:off x="495300" y="3793982"/>
            <a:ext cx="10183586" cy="2492990"/>
          </a:xfrm>
          <a:prstGeom prst="rect">
            <a:avLst/>
          </a:prstGeom>
        </p:spPr>
        <p:txBody>
          <a:bodyPr wrap="square">
            <a:spAutoFit/>
          </a:bodyPr>
          <a:lstStyle/>
          <a:p>
            <a:pPr fontAlgn="base"/>
            <a:r>
              <a:rPr lang="en-US" sz="2000" b="1" u="sng" dirty="0">
                <a:solidFill>
                  <a:srgbClr val="B73B52"/>
                </a:solidFill>
                <a:latin typeface="Century Gothic" panose="020B0502020202020204" pitchFamily="34" charset="0"/>
              </a:rPr>
              <a:t>Special Thanks To​</a:t>
            </a:r>
            <a:endParaRPr lang="en-US" sz="2000" b="1" u="sng" dirty="0">
              <a:solidFill>
                <a:srgbClr val="B73B52"/>
              </a:solidFill>
              <a:latin typeface="Segoe UI" panose="020B0502040204020203" pitchFamily="34" charset="0"/>
            </a:endParaRPr>
          </a:p>
          <a:p>
            <a:pPr marL="285750" indent="-285750" fontAlgn="base">
              <a:spcBef>
                <a:spcPts val="1200"/>
              </a:spcBef>
              <a:buClr>
                <a:srgbClr val="B73B52"/>
              </a:buClr>
              <a:buFont typeface="Arial" panose="020B0604020202020204" pitchFamily="34" charset="0"/>
              <a:buChar char="•"/>
            </a:pPr>
            <a:r>
              <a:rPr lang="en-US" dirty="0" smtClean="0">
                <a:solidFill>
                  <a:srgbClr val="000000"/>
                </a:solidFill>
                <a:latin typeface="Century Gothic" panose="020B0502020202020204" pitchFamily="34" charset="0"/>
              </a:rPr>
              <a:t>​</a:t>
            </a:r>
            <a:r>
              <a:rPr lang="en-US" b="1" dirty="0" smtClean="0">
                <a:solidFill>
                  <a:srgbClr val="404040"/>
                </a:solidFill>
                <a:latin typeface="Century Gothic" panose="020B0502020202020204" pitchFamily="34" charset="0"/>
              </a:rPr>
              <a:t>Scott </a:t>
            </a:r>
            <a:r>
              <a:rPr lang="en-US" b="1" dirty="0">
                <a:solidFill>
                  <a:srgbClr val="404040"/>
                </a:solidFill>
                <a:latin typeface="Century Gothic" panose="020B0502020202020204" pitchFamily="34" charset="0"/>
              </a:rPr>
              <a:t>Cunningham</a:t>
            </a:r>
            <a:r>
              <a:rPr lang="en-US" dirty="0">
                <a:solidFill>
                  <a:srgbClr val="404040"/>
                </a:solidFill>
                <a:latin typeface="Century Gothic" panose="020B0502020202020204" pitchFamily="34" charset="0"/>
              </a:rPr>
              <a:t>, NASA DEVELOP Colorado Node Fellow</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Jillian LaRoe</a:t>
            </a:r>
            <a:r>
              <a:rPr lang="en-US" dirty="0">
                <a:solidFill>
                  <a:srgbClr val="404040"/>
                </a:solidFill>
                <a:latin typeface="Century Gothic" panose="020B0502020202020204" pitchFamily="34" charset="0"/>
              </a:rPr>
              <a:t>, U.S. Geological Survey</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Camille Stevens-</a:t>
            </a:r>
            <a:r>
              <a:rPr lang="en-US" b="1" dirty="0" err="1">
                <a:solidFill>
                  <a:srgbClr val="404040"/>
                </a:solidFill>
                <a:latin typeface="Century Gothic" panose="020B0502020202020204" pitchFamily="34" charset="0"/>
              </a:rPr>
              <a:t>Rumann</a:t>
            </a:r>
            <a:r>
              <a:rPr lang="en-US" dirty="0">
                <a:solidFill>
                  <a:srgbClr val="404040"/>
                </a:solidFill>
                <a:latin typeface="Century Gothic" panose="020B0502020202020204" pitchFamily="34" charset="0"/>
              </a:rPr>
              <a:t>, FRS – CFRI</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Stephanie Mueller</a:t>
            </a:r>
            <a:r>
              <a:rPr lang="en-US" dirty="0">
                <a:solidFill>
                  <a:srgbClr val="404040"/>
                </a:solidFill>
                <a:latin typeface="Century Gothic" panose="020B0502020202020204" pitchFamily="34" charset="0"/>
              </a:rPr>
              <a:t>, CFRI</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Kelsey Newton</a:t>
            </a:r>
            <a:r>
              <a:rPr lang="en-US" dirty="0">
                <a:solidFill>
                  <a:srgbClr val="404040"/>
                </a:solidFill>
                <a:latin typeface="Century Gothic" panose="020B0502020202020204" pitchFamily="34" charset="0"/>
              </a:rPr>
              <a:t>, CFRI</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Sarah Osborne</a:t>
            </a:r>
            <a:r>
              <a:rPr lang="en-US" dirty="0">
                <a:solidFill>
                  <a:srgbClr val="404040"/>
                </a:solidFill>
                <a:latin typeface="Century Gothic" panose="020B0502020202020204" pitchFamily="34" charset="0"/>
              </a:rPr>
              <a:t>, CSFS</a:t>
            </a:r>
            <a:r>
              <a:rPr lang="en-US" dirty="0">
                <a:solidFill>
                  <a:srgbClr val="000000"/>
                </a:solidFill>
                <a:latin typeface="Century Gothic" panose="020B0502020202020204" pitchFamily="34" charset="0"/>
              </a:rPr>
              <a:t>​</a:t>
            </a:r>
            <a:endParaRPr lang="en-US" dirty="0">
              <a:solidFill>
                <a:srgbClr val="000000"/>
              </a:solidFill>
              <a:latin typeface="Segoe UI" panose="020B0502040204020203" pitchFamily="34" charset="0"/>
            </a:endParaRPr>
          </a:p>
          <a:p>
            <a:pPr marL="285750" indent="-285750" fontAlgn="base">
              <a:buClr>
                <a:srgbClr val="B73B52"/>
              </a:buClr>
              <a:buFont typeface="Arial" panose="020B0604020202020204" pitchFamily="34" charset="0"/>
              <a:buChar char="•"/>
            </a:pPr>
            <a:r>
              <a:rPr lang="en-US" b="1" dirty="0">
                <a:solidFill>
                  <a:srgbClr val="404040"/>
                </a:solidFill>
                <a:latin typeface="Century Gothic" panose="020B0502020202020204" pitchFamily="34" charset="0"/>
              </a:rPr>
              <a:t>Amanda West</a:t>
            </a:r>
            <a:r>
              <a:rPr lang="en-US" dirty="0">
                <a:solidFill>
                  <a:srgbClr val="404040"/>
                </a:solidFill>
                <a:latin typeface="Century Gothic" panose="020B0502020202020204" pitchFamily="34" charset="0"/>
              </a:rPr>
              <a:t>, CSFS</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745180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B73DD5-8D93-4B3E-B575-C3E447B0BA7F}"/>
              </a:ext>
            </a:extLst>
          </p:cNvPr>
          <p:cNvSpPr txBox="1">
            <a:spLocks/>
          </p:cNvSpPr>
          <p:nvPr/>
        </p:nvSpPr>
        <p:spPr>
          <a:xfrm>
            <a:off x="499108" y="438424"/>
            <a:ext cx="11124976" cy="103201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B73B52"/>
                </a:solidFill>
                <a:latin typeface="Century Gothic" panose="020F0302020204030204"/>
              </a:rPr>
              <a:t>Background:</a:t>
            </a:r>
            <a:r>
              <a:rPr lang="en-US" dirty="0"/>
              <a:t> </a:t>
            </a:r>
            <a:r>
              <a:rPr lang="en-US" sz="4000" b="1" dirty="0">
                <a:solidFill>
                  <a:srgbClr val="B73B52"/>
                </a:solidFill>
                <a:latin typeface="Century Gothic" panose="020F0302020204030204"/>
              </a:rPr>
              <a:t>Increasing Wildfire Activity Along Colorado Front Range</a:t>
            </a:r>
            <a:endParaRPr lang="en-US" dirty="0"/>
          </a:p>
        </p:txBody>
      </p:sp>
      <p:pic>
        <p:nvPicPr>
          <p:cNvPr id="8" name="Graphic 7" descr="Flammable">
            <a:extLst>
              <a:ext uri="{FF2B5EF4-FFF2-40B4-BE49-F238E27FC236}">
                <a16:creationId xmlns:a16="http://schemas.microsoft.com/office/drawing/2014/main" id="{E3AC0EBE-C14F-4203-B302-72DC0B3FDF9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803506" y="2138758"/>
            <a:ext cx="1200150" cy="1188244"/>
          </a:xfrm>
          <a:prstGeom prst="rect">
            <a:avLst/>
          </a:prstGeom>
        </p:spPr>
      </p:pic>
      <p:pic>
        <p:nvPicPr>
          <p:cNvPr id="10" name="Graphic 9" descr="Snow">
            <a:extLst>
              <a:ext uri="{FF2B5EF4-FFF2-40B4-BE49-F238E27FC236}">
                <a16:creationId xmlns:a16="http://schemas.microsoft.com/office/drawing/2014/main" id="{1530FD95-EB29-4487-8F46-C8BE0228CD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784448" y="2091133"/>
            <a:ext cx="1376785" cy="1376785"/>
          </a:xfrm>
          <a:prstGeom prst="rect">
            <a:avLst/>
          </a:prstGeom>
        </p:spPr>
      </p:pic>
      <p:pic>
        <p:nvPicPr>
          <p:cNvPr id="11" name="Graphic 10" descr="Thermometer">
            <a:extLst>
              <a:ext uri="{FF2B5EF4-FFF2-40B4-BE49-F238E27FC236}">
                <a16:creationId xmlns:a16="http://schemas.microsoft.com/office/drawing/2014/main" id="{04060FBB-1303-4C08-BB6E-C50CD2ED15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980908" y="2124080"/>
            <a:ext cx="1200150" cy="1200150"/>
          </a:xfrm>
          <a:prstGeom prst="rect">
            <a:avLst/>
          </a:prstGeom>
        </p:spPr>
      </p:pic>
      <p:pic>
        <p:nvPicPr>
          <p:cNvPr id="12" name="Graphic 11" descr="Water">
            <a:extLst>
              <a:ext uri="{FF2B5EF4-FFF2-40B4-BE49-F238E27FC236}">
                <a16:creationId xmlns:a16="http://schemas.microsoft.com/office/drawing/2014/main" id="{72F0E51A-9273-4F9F-A712-655893E47DF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6850165" y="2185404"/>
            <a:ext cx="1200150" cy="1188244"/>
          </a:xfrm>
          <a:prstGeom prst="rect">
            <a:avLst/>
          </a:prstGeom>
        </p:spPr>
      </p:pic>
      <p:cxnSp>
        <p:nvCxnSpPr>
          <p:cNvPr id="13" name="Straight Connector 12">
            <a:extLst>
              <a:ext uri="{FF2B5EF4-FFF2-40B4-BE49-F238E27FC236}">
                <a16:creationId xmlns:a16="http://schemas.microsoft.com/office/drawing/2014/main" id="{B7F15809-E38A-49CC-BFA1-71CA885E5F07}"/>
              </a:ext>
            </a:extLst>
          </p:cNvPr>
          <p:cNvCxnSpPr>
            <a:cxnSpLocks/>
          </p:cNvCxnSpPr>
          <p:nvPr/>
        </p:nvCxnSpPr>
        <p:spPr>
          <a:xfrm flipH="1">
            <a:off x="6977062" y="2563930"/>
            <a:ext cx="944807" cy="605518"/>
          </a:xfrm>
          <a:prstGeom prst="line">
            <a:avLst/>
          </a:prstGeom>
          <a:ln>
            <a:solidFill>
              <a:srgbClr val="B73B52"/>
            </a:solidFill>
          </a:ln>
        </p:spPr>
        <p:style>
          <a:lnRef idx="1">
            <a:schemeClr val="accent1"/>
          </a:lnRef>
          <a:fillRef idx="0">
            <a:schemeClr val="accent1"/>
          </a:fillRef>
          <a:effectRef idx="0">
            <a:schemeClr val="accent1"/>
          </a:effectRef>
          <a:fontRef idx="minor">
            <a:schemeClr val="tx1"/>
          </a:fontRef>
        </p:style>
      </p:cxnSp>
      <p:sp>
        <p:nvSpPr>
          <p:cNvPr id="14" name="Arrow: Chevron 13">
            <a:extLst>
              <a:ext uri="{FF2B5EF4-FFF2-40B4-BE49-F238E27FC236}">
                <a16:creationId xmlns:a16="http://schemas.microsoft.com/office/drawing/2014/main" id="{A227B7FA-CE54-4663-86B8-45B9FF2F56B9}"/>
              </a:ext>
            </a:extLst>
          </p:cNvPr>
          <p:cNvSpPr/>
          <p:nvPr/>
        </p:nvSpPr>
        <p:spPr>
          <a:xfrm>
            <a:off x="153939" y="3432199"/>
            <a:ext cx="3044587" cy="1245199"/>
          </a:xfrm>
          <a:prstGeom prst="chevron">
            <a:avLst/>
          </a:prstGeom>
          <a:solidFill>
            <a:srgbClr val="E0555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Climate Change</a:t>
            </a:r>
          </a:p>
        </p:txBody>
      </p:sp>
      <p:sp>
        <p:nvSpPr>
          <p:cNvPr id="15" name="Arrow: Chevron 14">
            <a:extLst>
              <a:ext uri="{FF2B5EF4-FFF2-40B4-BE49-F238E27FC236}">
                <a16:creationId xmlns:a16="http://schemas.microsoft.com/office/drawing/2014/main" id="{1D194ED7-679D-4228-9F78-9C98A576CC6A}"/>
              </a:ext>
            </a:extLst>
          </p:cNvPr>
          <p:cNvSpPr/>
          <p:nvPr/>
        </p:nvSpPr>
        <p:spPr>
          <a:xfrm>
            <a:off x="3123188" y="3432199"/>
            <a:ext cx="3044587" cy="1245199"/>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Reduced Snow &amp; Precipitation</a:t>
            </a:r>
          </a:p>
        </p:txBody>
      </p:sp>
      <p:sp>
        <p:nvSpPr>
          <p:cNvPr id="16" name="Arrow: Chevron 15">
            <a:extLst>
              <a:ext uri="{FF2B5EF4-FFF2-40B4-BE49-F238E27FC236}">
                <a16:creationId xmlns:a16="http://schemas.microsoft.com/office/drawing/2014/main" id="{A0ED1AF5-9870-4239-9F76-01616071F996}"/>
              </a:ext>
            </a:extLst>
          </p:cNvPr>
          <p:cNvSpPr/>
          <p:nvPr/>
        </p:nvSpPr>
        <p:spPr>
          <a:xfrm>
            <a:off x="6112676" y="3432199"/>
            <a:ext cx="3044587" cy="1245199"/>
          </a:xfrm>
          <a:prstGeom prst="chevron">
            <a:avLst/>
          </a:prstGeom>
          <a:solidFill>
            <a:srgbClr val="A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Drier Conditions</a:t>
            </a:r>
          </a:p>
        </p:txBody>
      </p:sp>
      <p:sp>
        <p:nvSpPr>
          <p:cNvPr id="17" name="Arrow: Chevron 16">
            <a:extLst>
              <a:ext uri="{FF2B5EF4-FFF2-40B4-BE49-F238E27FC236}">
                <a16:creationId xmlns:a16="http://schemas.microsoft.com/office/drawing/2014/main" id="{B87EFF57-DDCB-405D-B8D2-27EEE531AA5A}"/>
              </a:ext>
            </a:extLst>
          </p:cNvPr>
          <p:cNvSpPr/>
          <p:nvPr/>
        </p:nvSpPr>
        <p:spPr>
          <a:xfrm>
            <a:off x="9036069" y="3456011"/>
            <a:ext cx="3044587" cy="1245199"/>
          </a:xfrm>
          <a:prstGeom prst="chevron">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Increased Wildfire Activity</a:t>
            </a:r>
          </a:p>
        </p:txBody>
      </p:sp>
    </p:spTree>
    <p:extLst>
      <p:ext uri="{BB962C8B-B14F-4D97-AF65-F5344CB8AC3E}">
        <p14:creationId xmlns:p14="http://schemas.microsoft.com/office/powerpoint/2010/main" val="263278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F3EA-3201-4A78-8748-90A6DCFA21C4}"/>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Wildfire Trends</a:t>
            </a:r>
          </a:p>
        </p:txBody>
      </p:sp>
      <p:sp>
        <p:nvSpPr>
          <p:cNvPr id="3" name="Text Placeholder 5">
            <a:extLst>
              <a:ext uri="{FF2B5EF4-FFF2-40B4-BE49-F238E27FC236}">
                <a16:creationId xmlns:a16="http://schemas.microsoft.com/office/drawing/2014/main" id="{BC060516-6E2E-D44C-B1FD-DD4AB5694E22}"/>
              </a:ext>
            </a:extLst>
          </p:cNvPr>
          <p:cNvSpPr txBox="1">
            <a:spLocks/>
          </p:cNvSpPr>
          <p:nvPr/>
        </p:nvSpPr>
        <p:spPr>
          <a:xfrm>
            <a:off x="207925" y="885067"/>
            <a:ext cx="7085571" cy="29672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endParaRPr lang="en-US" sz="2500" dirty="0">
              <a:solidFill>
                <a:schemeClr val="tx1">
                  <a:lumMod val="75000"/>
                  <a:lumOff val="25000"/>
                </a:schemeClr>
              </a:solidFill>
              <a:latin typeface="Century Gothic"/>
            </a:endParaRPr>
          </a:p>
        </p:txBody>
      </p:sp>
      <p:sp>
        <p:nvSpPr>
          <p:cNvPr id="4" name="Text Placeholder 5">
            <a:extLst>
              <a:ext uri="{FF2B5EF4-FFF2-40B4-BE49-F238E27FC236}">
                <a16:creationId xmlns:a16="http://schemas.microsoft.com/office/drawing/2014/main" id="{D8085F4C-FE36-2F49-9534-B941867F4BC6}"/>
              </a:ext>
            </a:extLst>
          </p:cNvPr>
          <p:cNvSpPr txBox="1">
            <a:spLocks/>
          </p:cNvSpPr>
          <p:nvPr/>
        </p:nvSpPr>
        <p:spPr>
          <a:xfrm>
            <a:off x="360325" y="1037467"/>
            <a:ext cx="7085571" cy="29672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endParaRPr lang="en-US" sz="2500" dirty="0">
              <a:solidFill>
                <a:schemeClr val="tx1">
                  <a:lumMod val="75000"/>
                  <a:lumOff val="25000"/>
                </a:schemeClr>
              </a:solidFill>
              <a:latin typeface="Century Gothic"/>
            </a:endParaRPr>
          </a:p>
        </p:txBody>
      </p:sp>
      <p:pic>
        <p:nvPicPr>
          <p:cNvPr id="6" name="Picture 5" descr="Chart, bar chart&#10;&#10;Description automatically generated">
            <a:extLst>
              <a:ext uri="{FF2B5EF4-FFF2-40B4-BE49-F238E27FC236}">
                <a16:creationId xmlns:a16="http://schemas.microsoft.com/office/drawing/2014/main" id="{28E1B8EB-5723-E24A-BB41-E3CCC95F0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 y="885067"/>
            <a:ext cx="8927387" cy="5669280"/>
          </a:xfrm>
          <a:prstGeom prst="rect">
            <a:avLst/>
          </a:prstGeom>
        </p:spPr>
      </p:pic>
      <p:sp>
        <p:nvSpPr>
          <p:cNvPr id="8" name="TextBox 7">
            <a:extLst>
              <a:ext uri="{FF2B5EF4-FFF2-40B4-BE49-F238E27FC236}">
                <a16:creationId xmlns:a16="http://schemas.microsoft.com/office/drawing/2014/main" id="{1846E7EB-C53A-E943-9F21-744F17BF509B}"/>
              </a:ext>
            </a:extLst>
          </p:cNvPr>
          <p:cNvSpPr txBox="1"/>
          <p:nvPr/>
        </p:nvSpPr>
        <p:spPr>
          <a:xfrm>
            <a:off x="7121237" y="6292737"/>
            <a:ext cx="30025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Figure Credit: J. Ingold, 2020</a:t>
            </a:r>
          </a:p>
        </p:txBody>
      </p:sp>
    </p:spTree>
    <p:extLst>
      <p:ext uri="{BB962C8B-B14F-4D97-AF65-F5344CB8AC3E}">
        <p14:creationId xmlns:p14="http://schemas.microsoft.com/office/powerpoint/2010/main" val="53023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BDAF3AD-0CFD-4A6F-AFA1-88EA728187BC}"/>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Forest Management</a:t>
            </a:r>
          </a:p>
        </p:txBody>
      </p:sp>
      <p:sp>
        <p:nvSpPr>
          <p:cNvPr id="13" name="Text Placeholder 5">
            <a:extLst>
              <a:ext uri="{FF2B5EF4-FFF2-40B4-BE49-F238E27FC236}">
                <a16:creationId xmlns:a16="http://schemas.microsoft.com/office/drawing/2014/main" id="{200BDC93-8772-4E91-9B58-31AABC893DD8}"/>
              </a:ext>
            </a:extLst>
          </p:cNvPr>
          <p:cNvSpPr txBox="1">
            <a:spLocks/>
          </p:cNvSpPr>
          <p:nvPr/>
        </p:nvSpPr>
        <p:spPr>
          <a:xfrm>
            <a:off x="0" y="500097"/>
            <a:ext cx="7085571" cy="24518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endParaRPr lang="en-US" sz="2500" dirty="0">
              <a:solidFill>
                <a:schemeClr val="tx1">
                  <a:lumMod val="75000"/>
                  <a:lumOff val="25000"/>
                </a:schemeClr>
              </a:solidFill>
              <a:latin typeface="Century Gothic"/>
            </a:endParaRPr>
          </a:p>
          <a:p>
            <a:pPr lvl="1">
              <a:lnSpc>
                <a:spcPct val="100000"/>
              </a:lnSpc>
              <a:spcBef>
                <a:spcPts val="0"/>
              </a:spcBef>
              <a:spcAft>
                <a:spcPts val="600"/>
              </a:spcAft>
              <a:buClr>
                <a:srgbClr val="B73B52"/>
              </a:buClr>
            </a:pPr>
            <a:r>
              <a:rPr lang="en-US" sz="2100" dirty="0">
                <a:solidFill>
                  <a:schemeClr val="tx1">
                    <a:lumMod val="75000"/>
                    <a:lumOff val="25000"/>
                  </a:schemeClr>
                </a:solidFill>
                <a:latin typeface="Century Gothic"/>
              </a:rPr>
              <a:t>Most common treatment types </a:t>
            </a:r>
          </a:p>
          <a:p>
            <a:pPr lvl="2">
              <a:lnSpc>
                <a:spcPct val="100000"/>
              </a:lnSpc>
              <a:spcBef>
                <a:spcPts val="0"/>
              </a:spcBef>
              <a:spcAft>
                <a:spcPts val="600"/>
              </a:spcAft>
              <a:buClr>
                <a:srgbClr val="B73B52"/>
              </a:buClr>
            </a:pPr>
            <a:r>
              <a:rPr lang="en-US" dirty="0">
                <a:solidFill>
                  <a:schemeClr val="tx1">
                    <a:lumMod val="75000"/>
                    <a:lumOff val="25000"/>
                  </a:schemeClr>
                </a:solidFill>
                <a:latin typeface="Century Gothic"/>
              </a:rPr>
              <a:t>Thinning</a:t>
            </a:r>
          </a:p>
          <a:p>
            <a:pPr lvl="2">
              <a:lnSpc>
                <a:spcPct val="100000"/>
              </a:lnSpc>
              <a:spcBef>
                <a:spcPts val="0"/>
              </a:spcBef>
              <a:spcAft>
                <a:spcPts val="600"/>
              </a:spcAft>
              <a:buClr>
                <a:srgbClr val="B73B52"/>
              </a:buClr>
            </a:pPr>
            <a:r>
              <a:rPr lang="en-US" dirty="0">
                <a:solidFill>
                  <a:schemeClr val="tx1">
                    <a:lumMod val="75000"/>
                    <a:lumOff val="25000"/>
                  </a:schemeClr>
                </a:solidFill>
                <a:latin typeface="Century Gothic"/>
              </a:rPr>
              <a:t>Surface fuels treatments</a:t>
            </a:r>
          </a:p>
          <a:p>
            <a:pPr lvl="2">
              <a:lnSpc>
                <a:spcPct val="100000"/>
              </a:lnSpc>
              <a:spcBef>
                <a:spcPts val="0"/>
              </a:spcBef>
              <a:spcAft>
                <a:spcPts val="600"/>
              </a:spcAft>
              <a:buClr>
                <a:srgbClr val="B73B52"/>
              </a:buClr>
            </a:pPr>
            <a:r>
              <a:rPr lang="en-US" dirty="0">
                <a:solidFill>
                  <a:schemeClr val="tx1">
                    <a:lumMod val="75000"/>
                    <a:lumOff val="25000"/>
                  </a:schemeClr>
                </a:solidFill>
                <a:latin typeface="Century Gothic"/>
              </a:rPr>
              <a:t>Pile burning</a:t>
            </a:r>
          </a:p>
          <a:p>
            <a:pPr lvl="2">
              <a:lnSpc>
                <a:spcPct val="100000"/>
              </a:lnSpc>
              <a:spcBef>
                <a:spcPts val="0"/>
              </a:spcBef>
              <a:spcAft>
                <a:spcPts val="600"/>
              </a:spcAft>
              <a:buClr>
                <a:srgbClr val="B73B52"/>
              </a:buClr>
            </a:pPr>
            <a:r>
              <a:rPr lang="en-US" dirty="0">
                <a:solidFill>
                  <a:schemeClr val="tx1">
                    <a:lumMod val="75000"/>
                    <a:lumOff val="25000"/>
                  </a:schemeClr>
                </a:solidFill>
                <a:latin typeface="Century Gothic"/>
              </a:rPr>
              <a:t>Clearcuts</a:t>
            </a:r>
          </a:p>
          <a:p>
            <a:pPr marL="0" indent="0">
              <a:lnSpc>
                <a:spcPct val="100000"/>
              </a:lnSpc>
              <a:spcBef>
                <a:spcPts val="0"/>
              </a:spcBef>
              <a:spcAft>
                <a:spcPts val="600"/>
              </a:spcAft>
              <a:buClr>
                <a:srgbClr val="B73B52"/>
              </a:buClr>
              <a:buNone/>
            </a:pPr>
            <a:endParaRPr lang="en-US" sz="2500" dirty="0">
              <a:solidFill>
                <a:schemeClr val="tx1">
                  <a:lumMod val="75000"/>
                  <a:lumOff val="25000"/>
                </a:schemeClr>
              </a:solidFill>
              <a:latin typeface="Century Gothic"/>
            </a:endParaRPr>
          </a:p>
        </p:txBody>
      </p:sp>
      <p:pic>
        <p:nvPicPr>
          <p:cNvPr id="2" name="Picture 3" descr="Chart, bar chart&#10;&#10;Description automatically generated">
            <a:extLst>
              <a:ext uri="{FF2B5EF4-FFF2-40B4-BE49-F238E27FC236}">
                <a16:creationId xmlns:a16="http://schemas.microsoft.com/office/drawing/2014/main" id="{0365DE7F-3E7F-4699-88C6-6708FA8C39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436" y="3077892"/>
            <a:ext cx="5689600" cy="3028100"/>
          </a:xfrm>
          <a:prstGeom prst="rect">
            <a:avLst/>
          </a:prstGeom>
        </p:spPr>
      </p:pic>
      <p:sp>
        <p:nvSpPr>
          <p:cNvPr id="6" name="Rectangle 5">
            <a:extLst>
              <a:ext uri="{FF2B5EF4-FFF2-40B4-BE49-F238E27FC236}">
                <a16:creationId xmlns:a16="http://schemas.microsoft.com/office/drawing/2014/main" id="{AC07C3C7-1C53-48F0-BC73-AB9C7D9F6DBA}"/>
              </a:ext>
            </a:extLst>
          </p:cNvPr>
          <p:cNvSpPr/>
          <p:nvPr/>
        </p:nvSpPr>
        <p:spPr>
          <a:xfrm>
            <a:off x="762000" y="5434450"/>
            <a:ext cx="5534025" cy="21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3CA2CD-C078-4833-889C-02B7F3460361}"/>
              </a:ext>
            </a:extLst>
          </p:cNvPr>
          <p:cNvSpPr txBox="1"/>
          <p:nvPr/>
        </p:nvSpPr>
        <p:spPr>
          <a:xfrm rot="-2940000">
            <a:off x="576263" y="489152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Rx Fire &amp; </a:t>
            </a:r>
            <a:endParaRPr lang="en-US" sz="1400" dirty="0">
              <a:solidFill>
                <a:srgbClr val="3F3F3F"/>
              </a:solidFill>
              <a:latin typeface="Calibri" panose="020F0502020204030204"/>
              <a:cs typeface="Calibri" panose="020F0502020204030204"/>
            </a:endParaRPr>
          </a:p>
          <a:p>
            <a:r>
              <a:rPr lang="en-US" sz="1400" dirty="0">
                <a:solidFill>
                  <a:srgbClr val="3F3F3F"/>
                </a:solidFill>
                <a:latin typeface="Century Gothic"/>
              </a:rPr>
              <a:t>Mult. Thin</a:t>
            </a:r>
            <a:endParaRPr lang="en-US" sz="1400" dirty="0">
              <a:solidFill>
                <a:srgbClr val="3F3F3F"/>
              </a:solidFill>
              <a:cs typeface="Calibri"/>
            </a:endParaRPr>
          </a:p>
        </p:txBody>
      </p:sp>
      <p:sp>
        <p:nvSpPr>
          <p:cNvPr id="8" name="TextBox 7">
            <a:extLst>
              <a:ext uri="{FF2B5EF4-FFF2-40B4-BE49-F238E27FC236}">
                <a16:creationId xmlns:a16="http://schemas.microsoft.com/office/drawing/2014/main" id="{DF6303DD-5A9A-4AFC-B28C-F0F4B75F2D43}"/>
              </a:ext>
            </a:extLst>
          </p:cNvPr>
          <p:cNvSpPr txBox="1"/>
          <p:nvPr/>
        </p:nvSpPr>
        <p:spPr>
          <a:xfrm rot="18720000">
            <a:off x="1381125" y="4867713"/>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Rx Fire &amp; </a:t>
            </a:r>
            <a:endParaRPr lang="en-US" sz="1400" dirty="0">
              <a:solidFill>
                <a:srgbClr val="3F3F3F"/>
              </a:solidFill>
              <a:latin typeface="Calibri" panose="020F0502020204030204"/>
              <a:cs typeface="Calibri" panose="020F0502020204030204"/>
            </a:endParaRPr>
          </a:p>
          <a:p>
            <a:r>
              <a:rPr lang="en-US" sz="1400" dirty="0">
                <a:solidFill>
                  <a:srgbClr val="3F3F3F"/>
                </a:solidFill>
                <a:latin typeface="Century Gothic"/>
              </a:rPr>
              <a:t>Mult. Thin &amp; </a:t>
            </a:r>
            <a:endParaRPr lang="en-US" sz="1400" dirty="0">
              <a:solidFill>
                <a:srgbClr val="3F3F3F"/>
              </a:solidFill>
              <a:latin typeface="Calibri"/>
              <a:cs typeface="Calibri"/>
            </a:endParaRPr>
          </a:p>
          <a:p>
            <a:r>
              <a:rPr lang="en-US" sz="1400" dirty="0">
                <a:solidFill>
                  <a:srgbClr val="3F3F3F"/>
                </a:solidFill>
                <a:latin typeface="Century Gothic"/>
              </a:rPr>
              <a:t>Wildfire</a:t>
            </a:r>
            <a:endParaRPr lang="en-US" sz="1400" dirty="0">
              <a:solidFill>
                <a:srgbClr val="3F3F3F"/>
              </a:solidFill>
              <a:cs typeface="Calibri"/>
            </a:endParaRPr>
          </a:p>
        </p:txBody>
      </p:sp>
      <p:sp>
        <p:nvSpPr>
          <p:cNvPr id="9" name="TextBox 8">
            <a:extLst>
              <a:ext uri="{FF2B5EF4-FFF2-40B4-BE49-F238E27FC236}">
                <a16:creationId xmlns:a16="http://schemas.microsoft.com/office/drawing/2014/main" id="{6962EB51-B90E-4155-AAB7-D5860F5EDC55}"/>
              </a:ext>
            </a:extLst>
          </p:cNvPr>
          <p:cNvSpPr txBox="1"/>
          <p:nvPr/>
        </p:nvSpPr>
        <p:spPr>
          <a:xfrm rot="-3120000">
            <a:off x="2109788" y="488676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Thinning</a:t>
            </a:r>
            <a:endParaRPr lang="en-US" sz="1400" dirty="0">
              <a:solidFill>
                <a:srgbClr val="3F3F3F"/>
              </a:solidFill>
            </a:endParaRPr>
          </a:p>
        </p:txBody>
      </p:sp>
      <p:sp>
        <p:nvSpPr>
          <p:cNvPr id="10" name="TextBox 9">
            <a:extLst>
              <a:ext uri="{FF2B5EF4-FFF2-40B4-BE49-F238E27FC236}">
                <a16:creationId xmlns:a16="http://schemas.microsoft.com/office/drawing/2014/main" id="{36CF015F-013C-434E-A79C-57A392635A0C}"/>
              </a:ext>
            </a:extLst>
          </p:cNvPr>
          <p:cNvSpPr txBox="1"/>
          <p:nvPr/>
        </p:nvSpPr>
        <p:spPr>
          <a:xfrm rot="-3060000">
            <a:off x="2809875" y="482008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Wildfire</a:t>
            </a:r>
            <a:endParaRPr lang="en-US" sz="1400" dirty="0">
              <a:solidFill>
                <a:srgbClr val="3F3F3F"/>
              </a:solidFill>
            </a:endParaRPr>
          </a:p>
        </p:txBody>
      </p:sp>
      <p:sp>
        <p:nvSpPr>
          <p:cNvPr id="11" name="TextBox 10">
            <a:extLst>
              <a:ext uri="{FF2B5EF4-FFF2-40B4-BE49-F238E27FC236}">
                <a16:creationId xmlns:a16="http://schemas.microsoft.com/office/drawing/2014/main" id="{58A32854-976B-49DF-A71D-9DB70306C40D}"/>
              </a:ext>
            </a:extLst>
          </p:cNvPr>
          <p:cNvSpPr txBox="1"/>
          <p:nvPr/>
        </p:nvSpPr>
        <p:spPr>
          <a:xfrm rot="18540000">
            <a:off x="2994202" y="543261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Rx Fire &amp; Wildfire</a:t>
            </a:r>
            <a:endParaRPr lang="en-US" sz="1400" dirty="0">
              <a:solidFill>
                <a:srgbClr val="3F3F3F"/>
              </a:solidFill>
            </a:endParaRPr>
          </a:p>
        </p:txBody>
      </p:sp>
      <p:sp>
        <p:nvSpPr>
          <p:cNvPr id="12" name="TextBox 11">
            <a:extLst>
              <a:ext uri="{FF2B5EF4-FFF2-40B4-BE49-F238E27FC236}">
                <a16:creationId xmlns:a16="http://schemas.microsoft.com/office/drawing/2014/main" id="{F937580E-71A5-425F-BF11-E44589946FB8}"/>
              </a:ext>
            </a:extLst>
          </p:cNvPr>
          <p:cNvSpPr txBox="1"/>
          <p:nvPr/>
        </p:nvSpPr>
        <p:spPr>
          <a:xfrm rot="18780000">
            <a:off x="4124325" y="499899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Mult. Thin</a:t>
            </a:r>
            <a:endParaRPr lang="en-US" sz="1400" dirty="0">
              <a:solidFill>
                <a:srgbClr val="3F3F3F"/>
              </a:solidFill>
            </a:endParaRPr>
          </a:p>
        </p:txBody>
      </p:sp>
      <p:sp>
        <p:nvSpPr>
          <p:cNvPr id="14" name="TextBox 13">
            <a:extLst>
              <a:ext uri="{FF2B5EF4-FFF2-40B4-BE49-F238E27FC236}">
                <a16:creationId xmlns:a16="http://schemas.microsoft.com/office/drawing/2014/main" id="{0FA899D8-75E7-4DD7-8D77-FC557B3191E3}"/>
              </a:ext>
            </a:extLst>
          </p:cNvPr>
          <p:cNvSpPr txBox="1"/>
          <p:nvPr/>
        </p:nvSpPr>
        <p:spPr>
          <a:xfrm rot="18900000">
            <a:off x="5091113" y="485135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Rx Fire</a:t>
            </a:r>
            <a:endParaRPr lang="en-US" sz="1400" dirty="0">
              <a:solidFill>
                <a:srgbClr val="3F3F3F"/>
              </a:solidFill>
            </a:endParaRPr>
          </a:p>
        </p:txBody>
      </p:sp>
      <p:sp>
        <p:nvSpPr>
          <p:cNvPr id="15" name="Rectangle 14">
            <a:extLst>
              <a:ext uri="{FF2B5EF4-FFF2-40B4-BE49-F238E27FC236}">
                <a16:creationId xmlns:a16="http://schemas.microsoft.com/office/drawing/2014/main" id="{1E88A54B-CBE3-4664-B4DC-9852BE8F739E}"/>
              </a:ext>
            </a:extLst>
          </p:cNvPr>
          <p:cNvSpPr/>
          <p:nvPr/>
        </p:nvSpPr>
        <p:spPr>
          <a:xfrm rot="16200000">
            <a:off x="-471488" y="4239062"/>
            <a:ext cx="2709863" cy="261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A78A635-4458-4873-BD0C-2A51B49E207B}"/>
              </a:ext>
            </a:extLst>
          </p:cNvPr>
          <p:cNvSpPr txBox="1"/>
          <p:nvPr/>
        </p:nvSpPr>
        <p:spPr>
          <a:xfrm>
            <a:off x="676274" y="5239188"/>
            <a:ext cx="2762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0</a:t>
            </a:r>
            <a:endParaRPr lang="en-US" sz="1400" dirty="0"/>
          </a:p>
        </p:txBody>
      </p:sp>
      <p:sp>
        <p:nvSpPr>
          <p:cNvPr id="17" name="TextBox 16">
            <a:extLst>
              <a:ext uri="{FF2B5EF4-FFF2-40B4-BE49-F238E27FC236}">
                <a16:creationId xmlns:a16="http://schemas.microsoft.com/office/drawing/2014/main" id="{4D613DA5-026B-4DC1-88DF-7D1DC8564F03}"/>
              </a:ext>
            </a:extLst>
          </p:cNvPr>
          <p:cNvSpPr txBox="1"/>
          <p:nvPr/>
        </p:nvSpPr>
        <p:spPr>
          <a:xfrm>
            <a:off x="652460" y="4886762"/>
            <a:ext cx="3952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50</a:t>
            </a:r>
            <a:endParaRPr lang="en-US" sz="1400" dirty="0"/>
          </a:p>
        </p:txBody>
      </p:sp>
      <p:sp>
        <p:nvSpPr>
          <p:cNvPr id="19" name="TextBox 18">
            <a:extLst>
              <a:ext uri="{FF2B5EF4-FFF2-40B4-BE49-F238E27FC236}">
                <a16:creationId xmlns:a16="http://schemas.microsoft.com/office/drawing/2014/main" id="{970FBDE1-EE03-4A29-BA60-2C06B2A00153}"/>
              </a:ext>
            </a:extLst>
          </p:cNvPr>
          <p:cNvSpPr txBox="1"/>
          <p:nvPr/>
        </p:nvSpPr>
        <p:spPr>
          <a:xfrm>
            <a:off x="571498" y="4496236"/>
            <a:ext cx="766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100</a:t>
            </a:r>
            <a:endParaRPr lang="en-US" sz="1400" dirty="0"/>
          </a:p>
        </p:txBody>
      </p:sp>
      <p:sp>
        <p:nvSpPr>
          <p:cNvPr id="20" name="TextBox 19">
            <a:extLst>
              <a:ext uri="{FF2B5EF4-FFF2-40B4-BE49-F238E27FC236}">
                <a16:creationId xmlns:a16="http://schemas.microsoft.com/office/drawing/2014/main" id="{22CE5C91-3894-4EEC-AD0B-85FB87A067C5}"/>
              </a:ext>
            </a:extLst>
          </p:cNvPr>
          <p:cNvSpPr txBox="1"/>
          <p:nvPr/>
        </p:nvSpPr>
        <p:spPr>
          <a:xfrm>
            <a:off x="571497" y="4110475"/>
            <a:ext cx="685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150</a:t>
            </a:r>
            <a:endParaRPr lang="en-US" sz="1400" dirty="0"/>
          </a:p>
        </p:txBody>
      </p:sp>
      <p:sp>
        <p:nvSpPr>
          <p:cNvPr id="21" name="TextBox 20">
            <a:extLst>
              <a:ext uri="{FF2B5EF4-FFF2-40B4-BE49-F238E27FC236}">
                <a16:creationId xmlns:a16="http://schemas.microsoft.com/office/drawing/2014/main" id="{7751B032-8B17-4C58-A070-7D00546C9FE3}"/>
              </a:ext>
            </a:extLst>
          </p:cNvPr>
          <p:cNvSpPr txBox="1"/>
          <p:nvPr/>
        </p:nvSpPr>
        <p:spPr>
          <a:xfrm>
            <a:off x="604833" y="3753287"/>
            <a:ext cx="6524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200</a:t>
            </a:r>
            <a:endParaRPr lang="en-US" sz="1400" dirty="0"/>
          </a:p>
        </p:txBody>
      </p:sp>
      <p:sp>
        <p:nvSpPr>
          <p:cNvPr id="22" name="TextBox 21">
            <a:extLst>
              <a:ext uri="{FF2B5EF4-FFF2-40B4-BE49-F238E27FC236}">
                <a16:creationId xmlns:a16="http://schemas.microsoft.com/office/drawing/2014/main" id="{8A41F0B4-7A6E-44EB-9C70-079B290D1373}"/>
              </a:ext>
            </a:extLst>
          </p:cNvPr>
          <p:cNvSpPr txBox="1"/>
          <p:nvPr/>
        </p:nvSpPr>
        <p:spPr>
          <a:xfrm rot="16200000">
            <a:off x="-962252" y="377212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3F3F3F"/>
                </a:solidFill>
                <a:latin typeface="Century Gothic"/>
                <a:cs typeface="Calibri"/>
              </a:rPr>
              <a:t>Area in Hectares</a:t>
            </a:r>
          </a:p>
        </p:txBody>
      </p:sp>
      <p:sp>
        <p:nvSpPr>
          <p:cNvPr id="23" name="Text Placeholder 5">
            <a:extLst>
              <a:ext uri="{FF2B5EF4-FFF2-40B4-BE49-F238E27FC236}">
                <a16:creationId xmlns:a16="http://schemas.microsoft.com/office/drawing/2014/main" id="{1DB73B95-FE9C-4A0D-9DCD-22FD319CB6FF}"/>
              </a:ext>
            </a:extLst>
          </p:cNvPr>
          <p:cNvSpPr txBox="1">
            <a:spLocks/>
          </p:cNvSpPr>
          <p:nvPr/>
        </p:nvSpPr>
        <p:spPr>
          <a:xfrm>
            <a:off x="1201008" y="2744190"/>
            <a:ext cx="4735547" cy="75365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endParaRPr lang="en-US" sz="2500" dirty="0">
              <a:solidFill>
                <a:schemeClr val="tx1">
                  <a:lumMod val="75000"/>
                  <a:lumOff val="25000"/>
                </a:schemeClr>
              </a:solidFill>
              <a:latin typeface="Century Gothic"/>
            </a:endParaRPr>
          </a:p>
          <a:p>
            <a:pPr marL="457200" lvl="1" indent="0">
              <a:lnSpc>
                <a:spcPct val="100000"/>
              </a:lnSpc>
              <a:spcBef>
                <a:spcPts val="0"/>
              </a:spcBef>
              <a:spcAft>
                <a:spcPts val="600"/>
              </a:spcAft>
              <a:buClr>
                <a:srgbClr val="B73B52"/>
              </a:buClr>
              <a:buNone/>
            </a:pPr>
            <a:r>
              <a:rPr lang="en-US" sz="2100" b="1" dirty="0">
                <a:solidFill>
                  <a:schemeClr val="tx1">
                    <a:lumMod val="75000"/>
                    <a:lumOff val="25000"/>
                  </a:schemeClr>
                </a:solidFill>
                <a:latin typeface="Century Gothic"/>
              </a:rPr>
              <a:t>Calwood Fire Treatment Types</a:t>
            </a:r>
            <a:endParaRPr lang="en-US" sz="2500" b="1"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CB26AE65-E74A-4A5A-BBA1-1C5C51A82D4B}"/>
              </a:ext>
            </a:extLst>
          </p:cNvPr>
          <p:cNvSpPr txBox="1"/>
          <p:nvPr/>
        </p:nvSpPr>
        <p:spPr>
          <a:xfrm>
            <a:off x="7297772" y="6187198"/>
            <a:ext cx="50726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a:cs typeface="Calibri"/>
              </a:rPr>
              <a:t>Image Credit: National Parks Service and Bracewell</a:t>
            </a:r>
          </a:p>
        </p:txBody>
      </p:sp>
      <p:sp>
        <p:nvSpPr>
          <p:cNvPr id="25" name="TextBox 24">
            <a:extLst>
              <a:ext uri="{FF2B5EF4-FFF2-40B4-BE49-F238E27FC236}">
                <a16:creationId xmlns:a16="http://schemas.microsoft.com/office/drawing/2014/main" id="{78D9D7A0-CB45-441B-B7C5-4FFB659EAB33}"/>
              </a:ext>
            </a:extLst>
          </p:cNvPr>
          <p:cNvSpPr txBox="1"/>
          <p:nvPr/>
        </p:nvSpPr>
        <p:spPr>
          <a:xfrm>
            <a:off x="8822724" y="3643847"/>
            <a:ext cx="3310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a:cs typeface="Calibri"/>
              </a:rPr>
              <a:t>Image Credit: Texas Forest Service </a:t>
            </a:r>
          </a:p>
        </p:txBody>
      </p:sp>
      <p:pic>
        <p:nvPicPr>
          <p:cNvPr id="30" name="Picture 29" descr="A picture containing outdoor, sky, smoke, nature&#10;&#10;Description automatically generated">
            <a:extLst>
              <a:ext uri="{FF2B5EF4-FFF2-40B4-BE49-F238E27FC236}">
                <a16:creationId xmlns:a16="http://schemas.microsoft.com/office/drawing/2014/main" id="{2E72B5CF-B83C-41A4-8233-196D01BA20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4326" y="265988"/>
            <a:ext cx="5438919" cy="6186620"/>
          </a:xfrm>
          <a:prstGeom prst="rect">
            <a:avLst/>
          </a:prstGeom>
        </p:spPr>
      </p:pic>
      <p:sp>
        <p:nvSpPr>
          <p:cNvPr id="31" name="TextBox 30">
            <a:extLst>
              <a:ext uri="{FF2B5EF4-FFF2-40B4-BE49-F238E27FC236}">
                <a16:creationId xmlns:a16="http://schemas.microsoft.com/office/drawing/2014/main" id="{01E70122-524D-4898-83D6-FD01843B526D}"/>
              </a:ext>
            </a:extLst>
          </p:cNvPr>
          <p:cNvSpPr txBox="1"/>
          <p:nvPr/>
        </p:nvSpPr>
        <p:spPr>
          <a:xfrm>
            <a:off x="6574326" y="6190998"/>
            <a:ext cx="30025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cs typeface="Calibri"/>
              </a:rPr>
              <a:t>Image Credit: Beveridge, 2020</a:t>
            </a:r>
          </a:p>
        </p:txBody>
      </p:sp>
    </p:spTree>
    <p:extLst>
      <p:ext uri="{BB962C8B-B14F-4D97-AF65-F5344CB8AC3E}">
        <p14:creationId xmlns:p14="http://schemas.microsoft.com/office/powerpoint/2010/main" val="123212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picture containing outdoor, sky, day&#10;&#10;Description automatically generated">
            <a:extLst>
              <a:ext uri="{FF2B5EF4-FFF2-40B4-BE49-F238E27FC236}">
                <a16:creationId xmlns:a16="http://schemas.microsoft.com/office/drawing/2014/main" id="{FB8C1730-4CC3-47D6-AB47-934699A8E2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V="1">
            <a:off x="6066790" y="113122"/>
            <a:ext cx="6125209" cy="6593580"/>
          </a:xfrm>
          <a:prstGeom prst="flowChartDelay">
            <a:avLst/>
          </a:prstGeom>
        </p:spPr>
      </p:pic>
      <p:sp>
        <p:nvSpPr>
          <p:cNvPr id="18" name="TextBox 17">
            <a:extLst>
              <a:ext uri="{FF2B5EF4-FFF2-40B4-BE49-F238E27FC236}">
                <a16:creationId xmlns:a16="http://schemas.microsoft.com/office/drawing/2014/main" id="{331953D3-1A93-4B25-915E-E19A64566B2A}"/>
              </a:ext>
            </a:extLst>
          </p:cNvPr>
          <p:cNvSpPr txBox="1"/>
          <p:nvPr/>
        </p:nvSpPr>
        <p:spPr>
          <a:xfrm>
            <a:off x="10294931" y="6466889"/>
            <a:ext cx="2103120" cy="2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panose="020B0502020202020204" pitchFamily="34" charset="0"/>
                <a:cs typeface="Calibri"/>
              </a:rPr>
              <a:t>Image Credit: Neal Swayze</a:t>
            </a:r>
          </a:p>
        </p:txBody>
      </p:sp>
      <p:sp>
        <p:nvSpPr>
          <p:cNvPr id="2" name="Rectangle 1">
            <a:extLst>
              <a:ext uri="{FF2B5EF4-FFF2-40B4-BE49-F238E27FC236}">
                <a16:creationId xmlns:a16="http://schemas.microsoft.com/office/drawing/2014/main" id="{A8AFA4E3-5877-B44D-B6DC-B6295135723A}"/>
              </a:ext>
            </a:extLst>
          </p:cNvPr>
          <p:cNvSpPr/>
          <p:nvPr/>
        </p:nvSpPr>
        <p:spPr>
          <a:xfrm>
            <a:off x="373657" y="229243"/>
            <a:ext cx="4015741" cy="419100"/>
          </a:xfrm>
          <a:prstGeom prst="rect">
            <a:avLst/>
          </a:prstGeom>
        </p:spPr>
        <p:txBody>
          <a:bodyPr wrap="square" lIns="91440" tIns="45720" rIns="91440" bIns="45720" anchor="ctr">
            <a:noAutofit/>
          </a:bodyPr>
          <a:lstStyle/>
          <a:p>
            <a:pPr>
              <a:buClr>
                <a:srgbClr val="C41F48"/>
              </a:buClr>
            </a:pPr>
            <a:r>
              <a:rPr lang="en-US" sz="4000" b="1" dirty="0">
                <a:solidFill>
                  <a:srgbClr val="B73B52"/>
                </a:solidFill>
                <a:latin typeface="Century Gothic" panose="020F0302020204030204"/>
              </a:rPr>
              <a:t>Project Partners</a:t>
            </a:r>
          </a:p>
        </p:txBody>
      </p:sp>
      <p:sp>
        <p:nvSpPr>
          <p:cNvPr id="11" name="Rectangle: Rounded Corners 4">
            <a:extLst>
              <a:ext uri="{FF2B5EF4-FFF2-40B4-BE49-F238E27FC236}">
                <a16:creationId xmlns:a16="http://schemas.microsoft.com/office/drawing/2014/main" id="{E1884C8D-27CF-4AB5-B43C-ABF9AFB327EF}"/>
              </a:ext>
            </a:extLst>
          </p:cNvPr>
          <p:cNvSpPr/>
          <p:nvPr/>
        </p:nvSpPr>
        <p:spPr>
          <a:xfrm>
            <a:off x="478842" y="1317837"/>
            <a:ext cx="5512526" cy="365760"/>
          </a:xfrm>
          <a:prstGeom prst="rect">
            <a:avLst/>
          </a:prstGeom>
          <a:solidFill>
            <a:srgbClr val="B73B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Century Gothic" panose="020B0502020202020204" pitchFamily="34" charset="0"/>
                <a:cs typeface="Calibri"/>
              </a:rPr>
              <a:t>End Users</a:t>
            </a:r>
            <a:endParaRPr lang="en-US" i="1" dirty="0">
              <a:latin typeface="Century Gothic" panose="020B0502020202020204" pitchFamily="34" charset="0"/>
              <a:cs typeface="Calibri"/>
            </a:endParaRPr>
          </a:p>
        </p:txBody>
      </p:sp>
      <p:sp>
        <p:nvSpPr>
          <p:cNvPr id="12" name="Rectangle: Rounded Corners 4">
            <a:extLst>
              <a:ext uri="{FF2B5EF4-FFF2-40B4-BE49-F238E27FC236}">
                <a16:creationId xmlns:a16="http://schemas.microsoft.com/office/drawing/2014/main" id="{E1884C8D-27CF-4AB5-B43C-ABF9AFB327EF}"/>
              </a:ext>
            </a:extLst>
          </p:cNvPr>
          <p:cNvSpPr/>
          <p:nvPr/>
        </p:nvSpPr>
        <p:spPr>
          <a:xfrm>
            <a:off x="478842" y="5214921"/>
            <a:ext cx="5512526" cy="365760"/>
          </a:xfrm>
          <a:prstGeom prst="rect">
            <a:avLst/>
          </a:prstGeom>
          <a:solidFill>
            <a:srgbClr val="B73B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Century Gothic" panose="020B0502020202020204" pitchFamily="34" charset="0"/>
                <a:cs typeface="Calibri"/>
              </a:rPr>
              <a:t>Collaborator</a:t>
            </a:r>
            <a:endParaRPr lang="en-US" i="1" dirty="0">
              <a:latin typeface="Century Gothic" panose="020B0502020202020204" pitchFamily="34" charset="0"/>
              <a:cs typeface="Calibri"/>
            </a:endParaRPr>
          </a:p>
        </p:txBody>
      </p:sp>
      <p:sp>
        <p:nvSpPr>
          <p:cNvPr id="3" name="TextBox 2"/>
          <p:cNvSpPr txBox="1"/>
          <p:nvPr/>
        </p:nvSpPr>
        <p:spPr>
          <a:xfrm>
            <a:off x="478842" y="1785257"/>
            <a:ext cx="5192615" cy="2862322"/>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Coalition for the Poudre River Watershed</a:t>
            </a: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Daniel </a:t>
            </a:r>
            <a:r>
              <a:rPr lang="en-US" i="1" dirty="0" err="1" smtClean="0">
                <a:solidFill>
                  <a:schemeClr val="tx1">
                    <a:lumMod val="75000"/>
                    <a:lumOff val="25000"/>
                  </a:schemeClr>
                </a:solidFill>
                <a:latin typeface="Century Gothic" panose="020B0502020202020204" pitchFamily="34" charset="0"/>
              </a:rPr>
              <a:t>Bowker</a:t>
            </a:r>
            <a:endParaRPr lang="en-US" i="1" dirty="0" smtClean="0">
              <a:solidFill>
                <a:schemeClr val="tx1">
                  <a:lumMod val="75000"/>
                  <a:lumOff val="25000"/>
                </a:schemeClr>
              </a:solidFill>
              <a:latin typeface="Century Gothic" panose="020B0502020202020204" pitchFamily="34" charset="0"/>
            </a:endParaRPr>
          </a:p>
          <a:p>
            <a:r>
              <a:rPr lang="en-US" b="1" dirty="0" smtClean="0">
                <a:solidFill>
                  <a:schemeClr val="tx1">
                    <a:lumMod val="75000"/>
                    <a:lumOff val="25000"/>
                  </a:schemeClr>
                </a:solidFill>
                <a:latin typeface="Century Gothic" panose="020B0502020202020204" pitchFamily="34" charset="0"/>
              </a:rPr>
              <a:t>Ben </a:t>
            </a:r>
            <a:r>
              <a:rPr lang="en-US" b="1" dirty="0" err="1" smtClean="0">
                <a:solidFill>
                  <a:schemeClr val="tx1">
                    <a:lumMod val="75000"/>
                    <a:lumOff val="25000"/>
                  </a:schemeClr>
                </a:solidFill>
                <a:latin typeface="Century Gothic" panose="020B0502020202020204" pitchFamily="34" charset="0"/>
              </a:rPr>
              <a:t>Delatour</a:t>
            </a:r>
            <a:r>
              <a:rPr lang="en-US" b="1" dirty="0" smtClean="0">
                <a:solidFill>
                  <a:schemeClr val="tx1">
                    <a:lumMod val="75000"/>
                    <a:lumOff val="25000"/>
                  </a:schemeClr>
                </a:solidFill>
                <a:latin typeface="Century Gothic" panose="020B0502020202020204" pitchFamily="34" charset="0"/>
              </a:rPr>
              <a:t> Boy Scout Ranch</a:t>
            </a: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Robert Sturtevant</a:t>
            </a:r>
            <a:endParaRPr lang="en-US" b="1" dirty="0" smtClean="0">
              <a:solidFill>
                <a:schemeClr val="tx1">
                  <a:lumMod val="75000"/>
                  <a:lumOff val="25000"/>
                </a:schemeClr>
              </a:solidFill>
              <a:latin typeface="Century Gothic" panose="020B0502020202020204" pitchFamily="34" charset="0"/>
            </a:endParaRPr>
          </a:p>
          <a:p>
            <a:r>
              <a:rPr lang="en-US" b="1" dirty="0">
                <a:solidFill>
                  <a:schemeClr val="tx1">
                    <a:lumMod val="75000"/>
                    <a:lumOff val="25000"/>
                  </a:schemeClr>
                </a:solidFill>
                <a:latin typeface="Century Gothic" panose="020B0502020202020204" pitchFamily="34" charset="0"/>
              </a:rPr>
              <a:t>Colorado Forest Restoration Institute</a:t>
            </a: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Dr. Michael </a:t>
            </a:r>
            <a:r>
              <a:rPr lang="en-US" i="1" dirty="0" err="1" smtClean="0">
                <a:solidFill>
                  <a:schemeClr val="tx1">
                    <a:lumMod val="75000"/>
                    <a:lumOff val="25000"/>
                  </a:schemeClr>
                </a:solidFill>
                <a:latin typeface="Century Gothic" panose="020B0502020202020204" pitchFamily="34" charset="0"/>
              </a:rPr>
              <a:t>Caggiano</a:t>
            </a:r>
            <a:endParaRPr lang="en-US" i="1" dirty="0" smtClean="0">
              <a:solidFill>
                <a:schemeClr val="tx1">
                  <a:lumMod val="75000"/>
                  <a:lumOff val="25000"/>
                </a:schemeClr>
              </a:solidFill>
              <a:latin typeface="Century Gothic" panose="020B0502020202020204" pitchFamily="34" charset="0"/>
            </a:endParaRPr>
          </a:p>
          <a:p>
            <a:r>
              <a:rPr lang="en-US" b="1" dirty="0" smtClean="0">
                <a:solidFill>
                  <a:schemeClr val="tx1">
                    <a:lumMod val="75000"/>
                    <a:lumOff val="25000"/>
                  </a:schemeClr>
                </a:solidFill>
                <a:latin typeface="Century Gothic" panose="020B0502020202020204" pitchFamily="34" charset="0"/>
              </a:rPr>
              <a:t>The Nature Conservancy, Colorado Chapter</a:t>
            </a: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Rob Addington</a:t>
            </a:r>
            <a:endParaRPr lang="en-US" b="1" dirty="0" smtClean="0">
              <a:solidFill>
                <a:schemeClr val="tx1">
                  <a:lumMod val="75000"/>
                  <a:lumOff val="25000"/>
                </a:schemeClr>
              </a:solidFill>
              <a:latin typeface="Century Gothic" panose="020B0502020202020204" pitchFamily="34" charset="0"/>
            </a:endParaRPr>
          </a:p>
          <a:p>
            <a:r>
              <a:rPr lang="en-US" b="1" dirty="0" smtClean="0">
                <a:solidFill>
                  <a:schemeClr val="tx1">
                    <a:lumMod val="75000"/>
                    <a:lumOff val="25000"/>
                  </a:schemeClr>
                </a:solidFill>
                <a:latin typeface="Century Gothic" panose="020B0502020202020204" pitchFamily="34" charset="0"/>
              </a:rPr>
              <a:t>Colorado State Forest Service</a:t>
            </a: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Daniel Beveridge</a:t>
            </a:r>
            <a:endParaRPr lang="en-US" i="1" dirty="0">
              <a:solidFill>
                <a:schemeClr val="tx1">
                  <a:lumMod val="75000"/>
                  <a:lumOff val="25000"/>
                </a:schemeClr>
              </a:solidFill>
              <a:latin typeface="Century Gothic" panose="020B0502020202020204" pitchFamily="34" charset="0"/>
            </a:endParaRPr>
          </a:p>
        </p:txBody>
      </p:sp>
      <p:sp>
        <p:nvSpPr>
          <p:cNvPr id="4" name="Rectangle 3"/>
          <p:cNvSpPr/>
          <p:nvPr/>
        </p:nvSpPr>
        <p:spPr>
          <a:xfrm>
            <a:off x="478842" y="5580681"/>
            <a:ext cx="6096000" cy="646331"/>
          </a:xfrm>
          <a:prstGeom prst="rect">
            <a:avLst/>
          </a:prstGeom>
        </p:spPr>
        <p:txBody>
          <a:bodyPr>
            <a:spAutoFit/>
          </a:bodyPr>
          <a:lstStyle/>
          <a:p>
            <a:r>
              <a:rPr lang="en-US" b="1" dirty="0">
                <a:solidFill>
                  <a:schemeClr val="tx1">
                    <a:lumMod val="75000"/>
                    <a:lumOff val="25000"/>
                  </a:schemeClr>
                </a:solidFill>
                <a:latin typeface="Century Gothic" panose="020B0502020202020204" pitchFamily="34" charset="0"/>
              </a:rPr>
              <a:t>Colorado </a:t>
            </a:r>
            <a:r>
              <a:rPr lang="en-US" b="1" dirty="0" smtClean="0">
                <a:solidFill>
                  <a:schemeClr val="tx1">
                    <a:lumMod val="75000"/>
                    <a:lumOff val="25000"/>
                  </a:schemeClr>
                </a:solidFill>
                <a:latin typeface="Century Gothic" panose="020B0502020202020204" pitchFamily="34" charset="0"/>
              </a:rPr>
              <a:t>State University</a:t>
            </a:r>
            <a:endParaRPr lang="en-US" b="1" dirty="0">
              <a:solidFill>
                <a:schemeClr val="tx1">
                  <a:lumMod val="75000"/>
                  <a:lumOff val="25000"/>
                </a:schemeClr>
              </a:solidFill>
              <a:latin typeface="Century Gothic" panose="020B0502020202020204" pitchFamily="34" charset="0"/>
            </a:endParaRPr>
          </a:p>
          <a:p>
            <a:pPr marL="457200" indent="-174625">
              <a:buClr>
                <a:srgbClr val="B73B52"/>
              </a:buClr>
              <a:buFont typeface="Arial" panose="020B0604020202020204" pitchFamily="34" charset="0"/>
              <a:buChar char="•"/>
            </a:pPr>
            <a:r>
              <a:rPr lang="en-US" i="1" dirty="0" smtClean="0">
                <a:solidFill>
                  <a:schemeClr val="tx1">
                    <a:lumMod val="75000"/>
                    <a:lumOff val="25000"/>
                  </a:schemeClr>
                </a:solidFill>
                <a:latin typeface="Century Gothic" panose="020B0502020202020204" pitchFamily="34" charset="0"/>
              </a:rPr>
              <a:t>Dr. Wade </a:t>
            </a:r>
            <a:r>
              <a:rPr lang="en-US" i="1" dirty="0" err="1" smtClean="0">
                <a:solidFill>
                  <a:schemeClr val="tx1">
                    <a:lumMod val="75000"/>
                    <a:lumOff val="25000"/>
                  </a:schemeClr>
                </a:solidFill>
                <a:latin typeface="Century Gothic" panose="020B0502020202020204" pitchFamily="34" charset="0"/>
              </a:rPr>
              <a:t>Tinkham</a:t>
            </a:r>
            <a:endParaRPr lang="en-US"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465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p:nvPr/>
        </p:nvSpPr>
        <p:spPr>
          <a:xfrm>
            <a:off x="495300" y="383093"/>
            <a:ext cx="4691630" cy="4190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73B52"/>
              </a:buClr>
              <a:buSzPts val="4000"/>
              <a:buFont typeface="Century Gothic"/>
              <a:buNone/>
            </a:pPr>
            <a:r>
              <a:rPr lang="en-US" sz="4000" b="1" dirty="0">
                <a:solidFill>
                  <a:srgbClr val="B73B52"/>
                </a:solidFill>
                <a:latin typeface="Century Gothic"/>
                <a:ea typeface="Century Gothic"/>
                <a:cs typeface="Century Gothic"/>
                <a:sym typeface="Century Gothic"/>
              </a:rPr>
              <a:t>Project Objectives</a:t>
            </a:r>
            <a:endParaRPr dirty="0"/>
          </a:p>
        </p:txBody>
      </p:sp>
      <p:sp>
        <p:nvSpPr>
          <p:cNvPr id="69" name="Google Shape;69;p2"/>
          <p:cNvSpPr/>
          <p:nvPr/>
        </p:nvSpPr>
        <p:spPr>
          <a:xfrm>
            <a:off x="3185301" y="2072067"/>
            <a:ext cx="2536724" cy="2358098"/>
          </a:xfrm>
          <a:prstGeom prst="rect">
            <a:avLst/>
          </a:prstGeom>
          <a:solidFill>
            <a:srgbClr val="D74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 name="Google Shape;70;p2"/>
          <p:cNvSpPr/>
          <p:nvPr/>
        </p:nvSpPr>
        <p:spPr>
          <a:xfrm>
            <a:off x="219239" y="2055689"/>
            <a:ext cx="2442018" cy="2358096"/>
          </a:xfrm>
          <a:prstGeom prst="rect">
            <a:avLst/>
          </a:prstGeom>
          <a:solidFill>
            <a:srgbClr val="B73B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1" name="Google Shape;71;p2"/>
          <p:cNvSpPr/>
          <p:nvPr/>
        </p:nvSpPr>
        <p:spPr>
          <a:xfrm>
            <a:off x="9349252" y="2055689"/>
            <a:ext cx="2536725" cy="2374505"/>
          </a:xfrm>
          <a:prstGeom prst="rect">
            <a:avLst/>
          </a:prstGeom>
          <a:solidFill>
            <a:srgbClr val="FA7F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2" name="Google Shape;72;p2"/>
          <p:cNvSpPr txBox="1"/>
          <p:nvPr/>
        </p:nvSpPr>
        <p:spPr>
          <a:xfrm>
            <a:off x="292110" y="2401003"/>
            <a:ext cx="2218277" cy="1634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entury Gothic"/>
                <a:ea typeface="Century Gothic"/>
                <a:cs typeface="Century Gothic"/>
                <a:sym typeface="Century Gothic"/>
              </a:rPr>
              <a:t>Map burn severity </a:t>
            </a:r>
            <a:r>
              <a:rPr lang="en-US" sz="2000" dirty="0">
                <a:solidFill>
                  <a:schemeClr val="lt1"/>
                </a:solidFill>
                <a:latin typeface="Century Gothic"/>
                <a:ea typeface="Century Gothic"/>
                <a:cs typeface="Century Gothic"/>
                <a:sym typeface="Century Gothic"/>
              </a:rPr>
              <a:t>for the Cameron Peak and Calwood Fires</a:t>
            </a:r>
            <a:endParaRPr dirty="0"/>
          </a:p>
        </p:txBody>
      </p:sp>
      <p:sp>
        <p:nvSpPr>
          <p:cNvPr id="79" name="Google Shape;79;p2"/>
          <p:cNvSpPr/>
          <p:nvPr/>
        </p:nvSpPr>
        <p:spPr>
          <a:xfrm>
            <a:off x="2763805" y="3098508"/>
            <a:ext cx="289922" cy="275898"/>
          </a:xfrm>
          <a:prstGeom prst="rightArrow">
            <a:avLst>
              <a:gd name="adj1" fmla="val 50000"/>
              <a:gd name="adj2" fmla="val 50000"/>
            </a:avLst>
          </a:prstGeom>
          <a:solidFill>
            <a:srgbClr val="B73B52"/>
          </a:solidFill>
          <a:ln w="12700" cap="flat" cmpd="sng">
            <a:solidFill>
              <a:srgbClr val="B73B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Google Shape;72;p2">
            <a:extLst>
              <a:ext uri="{FF2B5EF4-FFF2-40B4-BE49-F238E27FC236}">
                <a16:creationId xmlns:a16="http://schemas.microsoft.com/office/drawing/2014/main" id="{13B2A369-A287-EE4A-A1AD-526B03BE5F34}"/>
              </a:ext>
            </a:extLst>
          </p:cNvPr>
          <p:cNvSpPr txBox="1"/>
          <p:nvPr/>
        </p:nvSpPr>
        <p:spPr>
          <a:xfrm>
            <a:off x="115188" y="1539034"/>
            <a:ext cx="142299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tx1">
                    <a:lumMod val="75000"/>
                    <a:lumOff val="25000"/>
                  </a:schemeClr>
                </a:solidFill>
                <a:latin typeface="Century Gothic" panose="020B0502020202020204" pitchFamily="34" charset="0"/>
              </a:rPr>
              <a:t>1. Map</a:t>
            </a:r>
            <a:endParaRPr sz="2800" b="1" dirty="0">
              <a:solidFill>
                <a:schemeClr val="tx1">
                  <a:lumMod val="75000"/>
                  <a:lumOff val="25000"/>
                </a:schemeClr>
              </a:solidFill>
              <a:latin typeface="Century Gothic" panose="020B0502020202020204" pitchFamily="34" charset="0"/>
            </a:endParaRPr>
          </a:p>
        </p:txBody>
      </p:sp>
      <p:sp>
        <p:nvSpPr>
          <p:cNvPr id="16" name="Google Shape;72;p2">
            <a:extLst>
              <a:ext uri="{FF2B5EF4-FFF2-40B4-BE49-F238E27FC236}">
                <a16:creationId xmlns:a16="http://schemas.microsoft.com/office/drawing/2014/main" id="{D287B1A8-72B3-F54D-82FD-FC0499B88D32}"/>
              </a:ext>
            </a:extLst>
          </p:cNvPr>
          <p:cNvSpPr txBox="1"/>
          <p:nvPr/>
        </p:nvSpPr>
        <p:spPr>
          <a:xfrm>
            <a:off x="6086116" y="1560477"/>
            <a:ext cx="206284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tx1">
                    <a:lumMod val="75000"/>
                    <a:lumOff val="25000"/>
                  </a:schemeClr>
                </a:solidFill>
                <a:latin typeface="Century Gothic" panose="020B0502020202020204" pitchFamily="34" charset="0"/>
              </a:rPr>
              <a:t>3. Explore</a:t>
            </a:r>
            <a:endParaRPr sz="2800" b="1" dirty="0">
              <a:solidFill>
                <a:schemeClr val="tx1">
                  <a:lumMod val="75000"/>
                  <a:lumOff val="25000"/>
                </a:schemeClr>
              </a:solidFill>
              <a:latin typeface="Century Gothic" panose="020B0502020202020204" pitchFamily="34" charset="0"/>
            </a:endParaRPr>
          </a:p>
        </p:txBody>
      </p:sp>
      <p:sp>
        <p:nvSpPr>
          <p:cNvPr id="17" name="Google Shape;72;p2">
            <a:extLst>
              <a:ext uri="{FF2B5EF4-FFF2-40B4-BE49-F238E27FC236}">
                <a16:creationId xmlns:a16="http://schemas.microsoft.com/office/drawing/2014/main" id="{C894C239-184C-1A4C-9FEA-EE941ED1B83F}"/>
              </a:ext>
            </a:extLst>
          </p:cNvPr>
          <p:cNvSpPr txBox="1"/>
          <p:nvPr/>
        </p:nvSpPr>
        <p:spPr>
          <a:xfrm>
            <a:off x="9017901" y="1581487"/>
            <a:ext cx="3242143"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tx1">
                    <a:lumMod val="75000"/>
                    <a:lumOff val="25000"/>
                  </a:schemeClr>
                </a:solidFill>
                <a:latin typeface="Century Gothic" panose="020B0502020202020204" pitchFamily="34" charset="0"/>
              </a:rPr>
              <a:t>4. Communicate</a:t>
            </a:r>
            <a:endParaRPr sz="2800" b="1" dirty="0">
              <a:solidFill>
                <a:schemeClr val="tx1">
                  <a:lumMod val="75000"/>
                  <a:lumOff val="25000"/>
                </a:schemeClr>
              </a:solidFill>
              <a:latin typeface="Century Gothic" panose="020B0502020202020204" pitchFamily="34" charset="0"/>
            </a:endParaRPr>
          </a:p>
        </p:txBody>
      </p:sp>
      <p:sp>
        <p:nvSpPr>
          <p:cNvPr id="19" name="Google Shape;69;p2">
            <a:extLst>
              <a:ext uri="{FF2B5EF4-FFF2-40B4-BE49-F238E27FC236}">
                <a16:creationId xmlns:a16="http://schemas.microsoft.com/office/drawing/2014/main" id="{C8C98DB1-FAD6-4E6A-8277-6A78D740715E}"/>
              </a:ext>
            </a:extLst>
          </p:cNvPr>
          <p:cNvSpPr/>
          <p:nvPr/>
        </p:nvSpPr>
        <p:spPr>
          <a:xfrm>
            <a:off x="6246069" y="2061730"/>
            <a:ext cx="2579138" cy="2358098"/>
          </a:xfrm>
          <a:prstGeom prst="rect">
            <a:avLst/>
          </a:prstGeom>
          <a:solidFill>
            <a:srgbClr val="F96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Google Shape;72;p2">
            <a:extLst>
              <a:ext uri="{FF2B5EF4-FFF2-40B4-BE49-F238E27FC236}">
                <a16:creationId xmlns:a16="http://schemas.microsoft.com/office/drawing/2014/main" id="{031EB00F-68EA-4142-A5FD-2E1406135F9D}"/>
              </a:ext>
            </a:extLst>
          </p:cNvPr>
          <p:cNvSpPr txBox="1"/>
          <p:nvPr/>
        </p:nvSpPr>
        <p:spPr>
          <a:xfrm>
            <a:off x="3323317" y="2248553"/>
            <a:ext cx="2218277"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bg1"/>
                </a:solidFill>
                <a:latin typeface="Century Gothic" panose="020B0502020202020204" pitchFamily="34" charset="0"/>
              </a:rPr>
              <a:t>Sort</a:t>
            </a:r>
            <a:r>
              <a:rPr lang="en-US" sz="2000" b="1" dirty="0">
                <a:solidFill>
                  <a:schemeClr val="bg1"/>
                </a:solidFill>
                <a:latin typeface="Century Gothic" panose="020B0502020202020204" pitchFamily="34" charset="0"/>
              </a:rPr>
              <a:t> </a:t>
            </a:r>
            <a:r>
              <a:rPr lang="en-US" sz="2000" dirty="0">
                <a:solidFill>
                  <a:schemeClr val="bg1"/>
                </a:solidFill>
                <a:latin typeface="Century Gothic" panose="020B0502020202020204" pitchFamily="34" charset="0"/>
              </a:rPr>
              <a:t>various historical treatments to </a:t>
            </a:r>
            <a:r>
              <a:rPr lang="en-US" sz="2000" b="1" dirty="0">
                <a:solidFill>
                  <a:schemeClr val="bg1"/>
                </a:solidFill>
                <a:latin typeface="Century Gothic" panose="020B0502020202020204" pitchFamily="34" charset="0"/>
              </a:rPr>
              <a:t>create</a:t>
            </a:r>
            <a:r>
              <a:rPr lang="en-US" sz="2000" dirty="0">
                <a:solidFill>
                  <a:schemeClr val="bg1"/>
                </a:solidFill>
                <a:latin typeface="Century Gothic" panose="020B0502020202020204" pitchFamily="34" charset="0"/>
              </a:rPr>
              <a:t> a forest combined dataset</a:t>
            </a:r>
            <a:endParaRPr sz="2000" dirty="0">
              <a:solidFill>
                <a:schemeClr val="bg1"/>
              </a:solidFill>
              <a:latin typeface="Century Gothic" panose="020B0502020202020204" pitchFamily="34" charset="0"/>
            </a:endParaRPr>
          </a:p>
        </p:txBody>
      </p:sp>
      <p:sp>
        <p:nvSpPr>
          <p:cNvPr id="21" name="Google Shape;72;p2">
            <a:extLst>
              <a:ext uri="{FF2B5EF4-FFF2-40B4-BE49-F238E27FC236}">
                <a16:creationId xmlns:a16="http://schemas.microsoft.com/office/drawing/2014/main" id="{4A007521-07FD-4513-B45F-C94261599FF5}"/>
              </a:ext>
            </a:extLst>
          </p:cNvPr>
          <p:cNvSpPr txBox="1"/>
          <p:nvPr/>
        </p:nvSpPr>
        <p:spPr>
          <a:xfrm>
            <a:off x="3130685" y="1560477"/>
            <a:ext cx="1769062" cy="524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tx1">
                    <a:lumMod val="75000"/>
                    <a:lumOff val="25000"/>
                  </a:schemeClr>
                </a:solidFill>
                <a:latin typeface="Century Gothic" panose="020B0502020202020204" pitchFamily="34" charset="0"/>
              </a:rPr>
              <a:t>2. Create</a:t>
            </a:r>
            <a:endParaRPr sz="2800" b="1" dirty="0">
              <a:solidFill>
                <a:schemeClr val="tx1">
                  <a:lumMod val="75000"/>
                  <a:lumOff val="25000"/>
                </a:schemeClr>
              </a:solidFill>
              <a:latin typeface="Century Gothic" panose="020B0502020202020204" pitchFamily="34" charset="0"/>
            </a:endParaRPr>
          </a:p>
        </p:txBody>
      </p:sp>
      <p:sp>
        <p:nvSpPr>
          <p:cNvPr id="25" name="Google Shape;79;p2">
            <a:extLst>
              <a:ext uri="{FF2B5EF4-FFF2-40B4-BE49-F238E27FC236}">
                <a16:creationId xmlns:a16="http://schemas.microsoft.com/office/drawing/2014/main" id="{C9E85564-47DD-4FE7-AF5F-01EFEF632CDB}"/>
              </a:ext>
            </a:extLst>
          </p:cNvPr>
          <p:cNvSpPr/>
          <p:nvPr/>
        </p:nvSpPr>
        <p:spPr>
          <a:xfrm>
            <a:off x="5846531" y="3098508"/>
            <a:ext cx="289922" cy="275898"/>
          </a:xfrm>
          <a:prstGeom prst="rightArrow">
            <a:avLst>
              <a:gd name="adj1" fmla="val 50000"/>
              <a:gd name="adj2" fmla="val 50000"/>
            </a:avLst>
          </a:prstGeom>
          <a:solidFill>
            <a:srgbClr val="B73B52"/>
          </a:solidFill>
          <a:ln w="12700" cap="flat" cmpd="sng">
            <a:solidFill>
              <a:srgbClr val="B73B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Google Shape;79;p2">
            <a:extLst>
              <a:ext uri="{FF2B5EF4-FFF2-40B4-BE49-F238E27FC236}">
                <a16:creationId xmlns:a16="http://schemas.microsoft.com/office/drawing/2014/main" id="{F657E29B-FDCA-4B84-BF2E-9DD5609BF2E3}"/>
              </a:ext>
            </a:extLst>
          </p:cNvPr>
          <p:cNvSpPr/>
          <p:nvPr/>
        </p:nvSpPr>
        <p:spPr>
          <a:xfrm>
            <a:off x="8929258" y="3098508"/>
            <a:ext cx="289922" cy="275898"/>
          </a:xfrm>
          <a:prstGeom prst="rightArrow">
            <a:avLst>
              <a:gd name="adj1" fmla="val 50000"/>
              <a:gd name="adj2" fmla="val 50000"/>
            </a:avLst>
          </a:prstGeom>
          <a:solidFill>
            <a:srgbClr val="B73B52"/>
          </a:solidFill>
          <a:ln w="12700" cap="flat" cmpd="sng">
            <a:solidFill>
              <a:srgbClr val="B73B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3" name="Google Shape;73;p2"/>
          <p:cNvSpPr txBox="1"/>
          <p:nvPr/>
        </p:nvSpPr>
        <p:spPr>
          <a:xfrm>
            <a:off x="6309220" y="2402442"/>
            <a:ext cx="2443684"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Explore </a:t>
            </a:r>
            <a:r>
              <a:rPr lang="en-US" sz="2000" b="1" dirty="0">
                <a:solidFill>
                  <a:schemeClr val="lt1"/>
                </a:solidFill>
                <a:latin typeface="Century Gothic"/>
                <a:ea typeface="Century Gothic"/>
                <a:cs typeface="Century Gothic"/>
                <a:sym typeface="Century Gothic"/>
              </a:rPr>
              <a:t>relationships</a:t>
            </a:r>
            <a:r>
              <a:rPr lang="en-US" sz="2000" dirty="0">
                <a:solidFill>
                  <a:schemeClr val="lt1"/>
                </a:solidFill>
                <a:latin typeface="Century Gothic"/>
                <a:ea typeface="Century Gothic"/>
                <a:cs typeface="Century Gothic"/>
                <a:sym typeface="Century Gothic"/>
              </a:rPr>
              <a:t> between </a:t>
            </a:r>
            <a:r>
              <a:rPr lang="en-US" sz="2000" b="1" dirty="0">
                <a:solidFill>
                  <a:schemeClr val="lt1"/>
                </a:solidFill>
                <a:latin typeface="Century Gothic"/>
                <a:ea typeface="Century Gothic"/>
                <a:cs typeface="Century Gothic"/>
                <a:sym typeface="Century Gothic"/>
              </a:rPr>
              <a:t>burn severity </a:t>
            </a:r>
            <a:r>
              <a:rPr lang="en-US" sz="2000" dirty="0">
                <a:solidFill>
                  <a:schemeClr val="lt1"/>
                </a:solidFill>
                <a:latin typeface="Century Gothic"/>
                <a:ea typeface="Century Gothic"/>
                <a:cs typeface="Century Gothic"/>
                <a:sym typeface="Century Gothic"/>
              </a:rPr>
              <a:t>and </a:t>
            </a:r>
            <a:r>
              <a:rPr lang="en-US" sz="2000" b="1" dirty="0">
                <a:solidFill>
                  <a:schemeClr val="lt1"/>
                </a:solidFill>
                <a:latin typeface="Century Gothic"/>
                <a:ea typeface="Century Gothic"/>
                <a:cs typeface="Century Gothic"/>
                <a:sym typeface="Century Gothic"/>
              </a:rPr>
              <a:t>forest treatments</a:t>
            </a:r>
            <a:endParaRPr sz="2000" b="1" dirty="0">
              <a:solidFill>
                <a:schemeClr val="lt1"/>
              </a:solidFill>
              <a:latin typeface="Century Gothic"/>
              <a:ea typeface="Century Gothic"/>
              <a:cs typeface="Century Gothic"/>
              <a:sym typeface="Century Gothic"/>
            </a:endParaRPr>
          </a:p>
        </p:txBody>
      </p:sp>
      <p:sp>
        <p:nvSpPr>
          <p:cNvPr id="31" name="Google Shape;74;p2">
            <a:extLst>
              <a:ext uri="{FF2B5EF4-FFF2-40B4-BE49-F238E27FC236}">
                <a16:creationId xmlns:a16="http://schemas.microsoft.com/office/drawing/2014/main" id="{409879D6-1BA8-4D13-A416-E3813BCAF422}"/>
              </a:ext>
            </a:extLst>
          </p:cNvPr>
          <p:cNvSpPr txBox="1"/>
          <p:nvPr/>
        </p:nvSpPr>
        <p:spPr>
          <a:xfrm>
            <a:off x="9429687" y="2556330"/>
            <a:ext cx="2375854"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entury Gothic"/>
                <a:ea typeface="Century Gothic"/>
                <a:cs typeface="Century Gothic"/>
                <a:sym typeface="Century Gothic"/>
              </a:rPr>
              <a:t>Share</a:t>
            </a:r>
            <a:r>
              <a:rPr lang="en-US" sz="2000" dirty="0">
                <a:solidFill>
                  <a:schemeClr val="lt1"/>
                </a:solidFill>
                <a:latin typeface="Century Gothic"/>
                <a:ea typeface="Century Gothic"/>
                <a:cs typeface="Century Gothic"/>
                <a:sym typeface="Century Gothic"/>
              </a:rPr>
              <a:t> project results with a StoryMap to </a:t>
            </a:r>
            <a:r>
              <a:rPr lang="en-US" sz="2000" b="1" dirty="0">
                <a:solidFill>
                  <a:schemeClr val="lt1"/>
                </a:solidFill>
                <a:latin typeface="Century Gothic"/>
                <a:ea typeface="Century Gothic"/>
                <a:cs typeface="Century Gothic"/>
                <a:sym typeface="Century Gothic"/>
              </a:rPr>
              <a:t>project partners</a:t>
            </a:r>
            <a:endParaRPr sz="2000" b="1"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954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p:bldP spid="79" grpId="0" animBg="1"/>
      <p:bldP spid="14" grpId="0"/>
      <p:bldP spid="16" grpId="0"/>
      <p:bldP spid="17" grpId="0"/>
      <p:bldP spid="19" grpId="0" animBg="1"/>
      <p:bldP spid="20" grpId="0"/>
      <p:bldP spid="21" grpId="0"/>
      <p:bldP spid="25" grpId="0" animBg="1"/>
      <p:bldP spid="27" grpId="0" animBg="1"/>
      <p:bldP spid="73"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32239" y="363880"/>
            <a:ext cx="11124976" cy="82494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B73B52"/>
                </a:solidFill>
                <a:latin typeface="Century Gothic" panose="020F0302020204030204"/>
              </a:rPr>
              <a:t>Study Area/Time Period</a:t>
            </a:r>
          </a:p>
        </p:txBody>
      </p:sp>
      <p:sp>
        <p:nvSpPr>
          <p:cNvPr id="7" name="TextBox 6">
            <a:extLst>
              <a:ext uri="{FF2B5EF4-FFF2-40B4-BE49-F238E27FC236}">
                <a16:creationId xmlns:a16="http://schemas.microsoft.com/office/drawing/2014/main" id="{89C7A1AD-2882-B84B-BA07-487E75DCA8DB}"/>
              </a:ext>
            </a:extLst>
          </p:cNvPr>
          <p:cNvSpPr txBox="1"/>
          <p:nvPr/>
        </p:nvSpPr>
        <p:spPr>
          <a:xfrm>
            <a:off x="0" y="1352579"/>
            <a:ext cx="56656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000" b="1" dirty="0">
                <a:solidFill>
                  <a:schemeClr val="tx1">
                    <a:lumMod val="75000"/>
                    <a:lumOff val="25000"/>
                  </a:schemeClr>
                </a:solidFill>
                <a:latin typeface="Century Gothic"/>
                <a:cs typeface="Arial"/>
              </a:rPr>
              <a:t>Study Period​: </a:t>
            </a:r>
            <a:r>
              <a:rPr lang="en-US" sz="2000" u="sng" dirty="0">
                <a:solidFill>
                  <a:schemeClr val="tx1">
                    <a:lumMod val="75000"/>
                    <a:lumOff val="25000"/>
                  </a:schemeClr>
                </a:solidFill>
                <a:latin typeface="Century Gothic"/>
                <a:cs typeface="Arial"/>
              </a:rPr>
              <a:t>August-December 2020</a:t>
            </a:r>
          </a:p>
          <a:p>
            <a:pPr lvl="1"/>
            <a:endParaRPr lang="en-US" sz="2000" u="sng" dirty="0">
              <a:solidFill>
                <a:schemeClr val="tx1">
                  <a:lumMod val="75000"/>
                  <a:lumOff val="25000"/>
                </a:schemeClr>
              </a:solidFill>
              <a:latin typeface="Century Gothic"/>
              <a:cs typeface="Arial"/>
            </a:endParaRPr>
          </a:p>
          <a:p>
            <a:pPr lvl="1"/>
            <a:endParaRPr lang="en-US" sz="2000" u="sng" dirty="0">
              <a:solidFill>
                <a:schemeClr val="tx1">
                  <a:lumMod val="75000"/>
                  <a:lumOff val="25000"/>
                </a:schemeClr>
              </a:solidFill>
              <a:latin typeface="Century Gothic"/>
              <a:cs typeface="Arial"/>
            </a:endParaRPr>
          </a:p>
        </p:txBody>
      </p:sp>
      <p:sp>
        <p:nvSpPr>
          <p:cNvPr id="3" name="TextBox 2">
            <a:extLst>
              <a:ext uri="{FF2B5EF4-FFF2-40B4-BE49-F238E27FC236}">
                <a16:creationId xmlns:a16="http://schemas.microsoft.com/office/drawing/2014/main" id="{9A7BF639-3606-452B-85A9-5F5E2B9FB307}"/>
              </a:ext>
            </a:extLst>
          </p:cNvPr>
          <p:cNvSpPr txBox="1"/>
          <p:nvPr/>
        </p:nvSpPr>
        <p:spPr>
          <a:xfrm>
            <a:off x="492932" y="2119328"/>
            <a:ext cx="4858054" cy="1323439"/>
          </a:xfrm>
          <a:prstGeom prst="rect">
            <a:avLst/>
          </a:prstGeom>
          <a:noFill/>
        </p:spPr>
        <p:txBody>
          <a:bodyPr wrap="square" rtlCol="0">
            <a:spAutoFit/>
          </a:bodyPr>
          <a:lstStyle/>
          <a:p>
            <a:pPr>
              <a:buClr>
                <a:srgbClr val="B73B52"/>
              </a:buClr>
            </a:pPr>
            <a:r>
              <a:rPr lang="en-US" sz="2000" b="1" dirty="0">
                <a:solidFill>
                  <a:schemeClr val="tx1">
                    <a:lumMod val="75000"/>
                    <a:lumOff val="25000"/>
                  </a:schemeClr>
                </a:solidFill>
                <a:latin typeface="Century Gothic" panose="020B0502020202020204" pitchFamily="34" charset="0"/>
              </a:rPr>
              <a:t>Cameron Peak Fire </a:t>
            </a:r>
            <a:endParaRPr lang="en-US" sz="2000" b="1" dirty="0">
              <a:solidFill>
                <a:schemeClr val="tx1">
                  <a:lumMod val="75000"/>
                  <a:lumOff val="25000"/>
                </a:schemeClr>
              </a:solidFill>
              <a:latin typeface="Century Gothic" panose="020B0502020202020204" pitchFamily="34" charset="0"/>
              <a:cs typeface="Calibri"/>
            </a:endParaRPr>
          </a:p>
          <a:p>
            <a:pPr marL="576263" lvl="1" indent="-228600">
              <a:buClr>
                <a:srgbClr val="B73B52"/>
              </a:buClr>
              <a:buFont typeface="Arial"/>
              <a:buChar char="•"/>
            </a:pPr>
            <a:r>
              <a:rPr lang="en-US" sz="2000" dirty="0">
                <a:solidFill>
                  <a:schemeClr val="tx1">
                    <a:lumMod val="75000"/>
                    <a:lumOff val="25000"/>
                  </a:schemeClr>
                </a:solidFill>
                <a:latin typeface="Century Gothic" panose="020B0502020202020204" pitchFamily="34" charset="0"/>
              </a:rPr>
              <a:t>August 13-December 2, 2020 </a:t>
            </a:r>
            <a:endParaRPr lang="en-US" sz="2000" dirty="0">
              <a:solidFill>
                <a:schemeClr val="tx1">
                  <a:lumMod val="75000"/>
                  <a:lumOff val="25000"/>
                </a:schemeClr>
              </a:solidFill>
              <a:latin typeface="Century Gothic" panose="020B0502020202020204" pitchFamily="34" charset="0"/>
              <a:cs typeface="Calibri" panose="020F0502020204030204"/>
            </a:endParaRPr>
          </a:p>
          <a:p>
            <a:pPr marL="576263" lvl="1" indent="-228600">
              <a:buClr>
                <a:srgbClr val="B73B52"/>
              </a:buClr>
              <a:buFont typeface="Arial"/>
              <a:buChar char="•"/>
            </a:pPr>
            <a:r>
              <a:rPr lang="en-US" sz="2000" dirty="0">
                <a:solidFill>
                  <a:schemeClr val="tx1">
                    <a:lumMod val="75000"/>
                    <a:lumOff val="25000"/>
                  </a:schemeClr>
                </a:solidFill>
                <a:latin typeface="Century Gothic" panose="020B0502020202020204" pitchFamily="34" charset="0"/>
              </a:rPr>
              <a:t>Largest fire in CO history - 208,913 acres</a:t>
            </a:r>
          </a:p>
        </p:txBody>
      </p:sp>
      <p:sp>
        <p:nvSpPr>
          <p:cNvPr id="11" name="TextBox 10">
            <a:extLst>
              <a:ext uri="{FF2B5EF4-FFF2-40B4-BE49-F238E27FC236}">
                <a16:creationId xmlns:a16="http://schemas.microsoft.com/office/drawing/2014/main" id="{BC0410FC-A585-46DD-A196-72F9C8B56938}"/>
              </a:ext>
            </a:extLst>
          </p:cNvPr>
          <p:cNvSpPr txBox="1"/>
          <p:nvPr/>
        </p:nvSpPr>
        <p:spPr>
          <a:xfrm>
            <a:off x="492932" y="4019254"/>
            <a:ext cx="51727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B73B52"/>
              </a:buClr>
            </a:pPr>
            <a:r>
              <a:rPr lang="en-US" sz="2000" b="1" dirty="0">
                <a:solidFill>
                  <a:schemeClr val="tx1">
                    <a:lumMod val="75000"/>
                    <a:lumOff val="25000"/>
                  </a:schemeClr>
                </a:solidFill>
                <a:latin typeface="Century Gothic"/>
              </a:rPr>
              <a:t>Calwood Fire</a:t>
            </a:r>
          </a:p>
          <a:p>
            <a:pPr marL="576263" lvl="1" indent="-228600">
              <a:buClr>
                <a:srgbClr val="B73B52"/>
              </a:buClr>
              <a:buFont typeface="Arial"/>
              <a:buChar char="•"/>
            </a:pPr>
            <a:r>
              <a:rPr lang="en-US" sz="2000" dirty="0">
                <a:solidFill>
                  <a:schemeClr val="tx1">
                    <a:lumMod val="75000"/>
                    <a:lumOff val="25000"/>
                  </a:schemeClr>
                </a:solidFill>
                <a:latin typeface="Century Gothic"/>
              </a:rPr>
              <a:t>October 17-November 14, 2020</a:t>
            </a:r>
          </a:p>
          <a:p>
            <a:pPr marL="576263" lvl="1" indent="-228600">
              <a:buClr>
                <a:srgbClr val="B73B52"/>
              </a:buClr>
              <a:buFont typeface="Arial"/>
              <a:buChar char="•"/>
            </a:pPr>
            <a:r>
              <a:rPr lang="en-US" sz="2000" dirty="0">
                <a:solidFill>
                  <a:schemeClr val="tx1">
                    <a:lumMod val="75000"/>
                    <a:lumOff val="25000"/>
                  </a:schemeClr>
                </a:solidFill>
                <a:latin typeface="Century Gothic"/>
              </a:rPr>
              <a:t>Burned 10,106 acres</a:t>
            </a:r>
          </a:p>
        </p:txBody>
      </p:sp>
      <p:grpSp>
        <p:nvGrpSpPr>
          <p:cNvPr id="18" name="Group 17"/>
          <p:cNvGrpSpPr/>
          <p:nvPr/>
        </p:nvGrpSpPr>
        <p:grpSpPr>
          <a:xfrm>
            <a:off x="5003515" y="619063"/>
            <a:ext cx="8004431" cy="6185243"/>
            <a:chOff x="5003515" y="619063"/>
            <a:chExt cx="8004431" cy="6185243"/>
          </a:xfrm>
        </p:grpSpPr>
        <p:pic>
          <p:nvPicPr>
            <p:cNvPr id="19" name="Picture 18" descr="Map&#10;&#10;Description automatically generated">
              <a:extLst>
                <a:ext uri="{FF2B5EF4-FFF2-40B4-BE49-F238E27FC236}">
                  <a16:creationId xmlns:a16="http://schemas.microsoft.com/office/drawing/2014/main" id="{CA15FBA2-1C7D-444C-A96E-933226CC9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515" y="619063"/>
              <a:ext cx="8004431" cy="6185243"/>
            </a:xfrm>
            <a:prstGeom prst="rect">
              <a:avLst/>
            </a:prstGeom>
          </p:spPr>
        </p:pic>
        <p:sp>
          <p:nvSpPr>
            <p:cNvPr id="20" name="TextBox 19">
              <a:extLst>
                <a:ext uri="{FF2B5EF4-FFF2-40B4-BE49-F238E27FC236}">
                  <a16:creationId xmlns:a16="http://schemas.microsoft.com/office/drawing/2014/main" id="{645433B4-FEA4-4F71-B037-ECCF9CA76422}"/>
                </a:ext>
              </a:extLst>
            </p:cNvPr>
            <p:cNvSpPr txBox="1"/>
            <p:nvPr/>
          </p:nvSpPr>
          <p:spPr>
            <a:xfrm>
              <a:off x="8183331" y="2105653"/>
              <a:ext cx="1348509" cy="646331"/>
            </a:xfrm>
            <a:prstGeom prst="rect">
              <a:avLst/>
            </a:prstGeom>
            <a:noFill/>
          </p:spPr>
          <p:txBody>
            <a:bodyPr wrap="square" rtlCol="0">
              <a:spAutoFit/>
            </a:bodyPr>
            <a:lstStyle/>
            <a:p>
              <a:pPr algn="ctr"/>
              <a:r>
                <a:rPr lang="en-US" b="1">
                  <a:solidFill>
                    <a:srgbClr val="B73B52"/>
                  </a:solidFill>
                  <a:effectLst>
                    <a:glow rad="254000">
                      <a:schemeClr val="bg1">
                        <a:alpha val="51000"/>
                      </a:schemeClr>
                    </a:glow>
                  </a:effectLst>
                  <a:latin typeface="Century Gothic" panose="020B0502020202020204" pitchFamily="34" charset="0"/>
                </a:rPr>
                <a:t>Cameron Peak</a:t>
              </a:r>
            </a:p>
          </p:txBody>
        </p:sp>
        <p:sp>
          <p:nvSpPr>
            <p:cNvPr id="21" name="TextBox 20">
              <a:extLst>
                <a:ext uri="{FF2B5EF4-FFF2-40B4-BE49-F238E27FC236}">
                  <a16:creationId xmlns:a16="http://schemas.microsoft.com/office/drawing/2014/main" id="{4BB9FEDD-286D-4581-86C0-6A75FF346000}"/>
                </a:ext>
              </a:extLst>
            </p:cNvPr>
            <p:cNvSpPr txBox="1"/>
            <p:nvPr/>
          </p:nvSpPr>
          <p:spPr>
            <a:xfrm>
              <a:off x="8827768" y="5207383"/>
              <a:ext cx="1348509" cy="369332"/>
            </a:xfrm>
            <a:prstGeom prst="rect">
              <a:avLst/>
            </a:prstGeom>
            <a:noFill/>
          </p:spPr>
          <p:txBody>
            <a:bodyPr wrap="square" rtlCol="0">
              <a:spAutoFit/>
            </a:bodyPr>
            <a:lstStyle/>
            <a:p>
              <a:pPr algn="ctr"/>
              <a:r>
                <a:rPr lang="en-US" b="1">
                  <a:solidFill>
                    <a:srgbClr val="B73B52"/>
                  </a:solidFill>
                  <a:effectLst>
                    <a:glow rad="254000">
                      <a:schemeClr val="bg1">
                        <a:alpha val="51000"/>
                      </a:schemeClr>
                    </a:glow>
                  </a:effectLst>
                  <a:latin typeface="Century Gothic" panose="020B0502020202020204" pitchFamily="34" charset="0"/>
                </a:rPr>
                <a:t>CalWood</a:t>
              </a:r>
            </a:p>
          </p:txBody>
        </p:sp>
        <p:sp>
          <p:nvSpPr>
            <p:cNvPr id="22" name="TextBox 21">
              <a:extLst>
                <a:ext uri="{FF2B5EF4-FFF2-40B4-BE49-F238E27FC236}">
                  <a16:creationId xmlns:a16="http://schemas.microsoft.com/office/drawing/2014/main" id="{70902C2B-5146-463A-BC77-7089D2907844}"/>
                </a:ext>
              </a:extLst>
            </p:cNvPr>
            <p:cNvSpPr txBox="1"/>
            <p:nvPr/>
          </p:nvSpPr>
          <p:spPr>
            <a:xfrm>
              <a:off x="5443849" y="4924516"/>
              <a:ext cx="1330814" cy="276999"/>
            </a:xfrm>
            <a:prstGeom prst="rect">
              <a:avLst/>
            </a:prstGeom>
            <a:noFill/>
          </p:spPr>
          <p:txBody>
            <a:bodyPr wrap="none" rtlCol="0">
              <a:spAutoFit/>
            </a:bodyPr>
            <a:lstStyle/>
            <a:p>
              <a:r>
                <a:rPr lang="en-US" sz="1200" b="1">
                  <a:solidFill>
                    <a:schemeClr val="tx1">
                      <a:lumMod val="85000"/>
                      <a:lumOff val="15000"/>
                    </a:schemeClr>
                  </a:solidFill>
                  <a:latin typeface="Century Gothic" panose="020B0502020202020204" pitchFamily="34" charset="0"/>
                </a:rPr>
                <a:t>Fire Progression</a:t>
              </a:r>
            </a:p>
          </p:txBody>
        </p:sp>
        <p:sp>
          <p:nvSpPr>
            <p:cNvPr id="23" name="TextBox 22">
              <a:extLst>
                <a:ext uri="{FF2B5EF4-FFF2-40B4-BE49-F238E27FC236}">
                  <a16:creationId xmlns:a16="http://schemas.microsoft.com/office/drawing/2014/main" id="{6E87888B-F555-41FE-87CF-2195BE1AFBAE}"/>
                </a:ext>
              </a:extLst>
            </p:cNvPr>
            <p:cNvSpPr txBox="1"/>
            <p:nvPr/>
          </p:nvSpPr>
          <p:spPr>
            <a:xfrm>
              <a:off x="5971201" y="5401416"/>
              <a:ext cx="1606923" cy="430887"/>
            </a:xfrm>
            <a:prstGeom prst="rect">
              <a:avLst/>
            </a:prstGeom>
            <a:noFill/>
          </p:spPr>
          <p:txBody>
            <a:bodyPr wrap="square" rtlCol="0">
              <a:spAutoFit/>
            </a:bodyPr>
            <a:lstStyle/>
            <a:p>
              <a:r>
                <a:rPr lang="en-US" sz="1050">
                  <a:solidFill>
                    <a:schemeClr val="tx1">
                      <a:lumMod val="85000"/>
                      <a:lumOff val="15000"/>
                    </a:schemeClr>
                  </a:solidFill>
                  <a:latin typeface="Century Gothic" panose="020B0502020202020204" pitchFamily="34" charset="0"/>
                </a:rPr>
                <a:t>Day burned since start of fire</a:t>
              </a:r>
            </a:p>
          </p:txBody>
        </p:sp>
        <p:sp>
          <p:nvSpPr>
            <p:cNvPr id="24" name="TextBox 23">
              <a:extLst>
                <a:ext uri="{FF2B5EF4-FFF2-40B4-BE49-F238E27FC236}">
                  <a16:creationId xmlns:a16="http://schemas.microsoft.com/office/drawing/2014/main" id="{312567BF-14A8-4296-9797-3104E8387A32}"/>
                </a:ext>
              </a:extLst>
            </p:cNvPr>
            <p:cNvSpPr txBox="1"/>
            <p:nvPr/>
          </p:nvSpPr>
          <p:spPr>
            <a:xfrm>
              <a:off x="10359403" y="3873456"/>
              <a:ext cx="761747" cy="246221"/>
            </a:xfrm>
            <a:prstGeom prst="rect">
              <a:avLst/>
            </a:prstGeom>
            <a:noFill/>
          </p:spPr>
          <p:txBody>
            <a:bodyPr wrap="none" rtlCol="0">
              <a:spAutoFit/>
            </a:bodyPr>
            <a:lstStyle/>
            <a:p>
              <a:r>
                <a:rPr lang="en-US" sz="1000">
                  <a:effectLst>
                    <a:glow rad="177800">
                      <a:schemeClr val="bg1"/>
                    </a:glow>
                  </a:effectLst>
                  <a:latin typeface="Century Gothic" panose="020B0502020202020204" pitchFamily="34" charset="0"/>
                </a:rPr>
                <a:t>Loveland</a:t>
              </a:r>
            </a:p>
          </p:txBody>
        </p:sp>
        <p:sp>
          <p:nvSpPr>
            <p:cNvPr id="26" name="TextBox 25">
              <a:extLst>
                <a:ext uri="{FF2B5EF4-FFF2-40B4-BE49-F238E27FC236}">
                  <a16:creationId xmlns:a16="http://schemas.microsoft.com/office/drawing/2014/main" id="{A22BBB56-E5B8-4256-A03F-68F1DEB6C27A}"/>
                </a:ext>
              </a:extLst>
            </p:cNvPr>
            <p:cNvSpPr txBox="1"/>
            <p:nvPr/>
          </p:nvSpPr>
          <p:spPr>
            <a:xfrm>
              <a:off x="10191403" y="5493748"/>
              <a:ext cx="817853" cy="246221"/>
            </a:xfrm>
            <a:prstGeom prst="rect">
              <a:avLst/>
            </a:prstGeom>
            <a:noFill/>
          </p:spPr>
          <p:txBody>
            <a:bodyPr wrap="none" rtlCol="0">
              <a:spAutoFit/>
            </a:bodyPr>
            <a:lstStyle/>
            <a:p>
              <a:r>
                <a:rPr lang="en-US" sz="1000">
                  <a:effectLst>
                    <a:glow rad="177800">
                      <a:schemeClr val="bg1"/>
                    </a:glow>
                  </a:effectLst>
                  <a:latin typeface="Century Gothic" panose="020B0502020202020204" pitchFamily="34" charset="0"/>
                </a:rPr>
                <a:t>Longmont</a:t>
              </a:r>
            </a:p>
          </p:txBody>
        </p:sp>
        <p:sp>
          <p:nvSpPr>
            <p:cNvPr id="27" name="TextBox 26">
              <a:extLst>
                <a:ext uri="{FF2B5EF4-FFF2-40B4-BE49-F238E27FC236}">
                  <a16:creationId xmlns:a16="http://schemas.microsoft.com/office/drawing/2014/main" id="{80793989-7954-4F6B-98C2-02B8EA13D3C8}"/>
                </a:ext>
              </a:extLst>
            </p:cNvPr>
            <p:cNvSpPr txBox="1"/>
            <p:nvPr/>
          </p:nvSpPr>
          <p:spPr>
            <a:xfrm>
              <a:off x="10381433" y="2798150"/>
              <a:ext cx="840295" cy="246221"/>
            </a:xfrm>
            <a:prstGeom prst="rect">
              <a:avLst/>
            </a:prstGeom>
            <a:noFill/>
          </p:spPr>
          <p:txBody>
            <a:bodyPr wrap="none" rtlCol="0">
              <a:spAutoFit/>
            </a:bodyPr>
            <a:lstStyle/>
            <a:p>
              <a:r>
                <a:rPr lang="en-US" sz="1000">
                  <a:effectLst>
                    <a:glow rad="177800">
                      <a:schemeClr val="bg1"/>
                    </a:glow>
                  </a:effectLst>
                  <a:latin typeface="Century Gothic" panose="020B0502020202020204" pitchFamily="34" charset="0"/>
                </a:rPr>
                <a:t>Fort Collins</a:t>
              </a:r>
            </a:p>
          </p:txBody>
        </p:sp>
        <p:sp>
          <p:nvSpPr>
            <p:cNvPr id="28" name="TextBox 27">
              <a:extLst>
                <a:ext uri="{FF2B5EF4-FFF2-40B4-BE49-F238E27FC236}">
                  <a16:creationId xmlns:a16="http://schemas.microsoft.com/office/drawing/2014/main" id="{D7C997E1-B0FF-4C8E-AF21-791FCEEF3664}"/>
                </a:ext>
              </a:extLst>
            </p:cNvPr>
            <p:cNvSpPr txBox="1"/>
            <p:nvPr/>
          </p:nvSpPr>
          <p:spPr>
            <a:xfrm>
              <a:off x="10310418" y="1713451"/>
              <a:ext cx="1140056" cy="338554"/>
            </a:xfrm>
            <a:prstGeom prst="rect">
              <a:avLst/>
            </a:prstGeom>
            <a:noFill/>
          </p:spPr>
          <p:txBody>
            <a:bodyPr wrap="none" rtlCol="0">
              <a:spAutoFit/>
            </a:bodyPr>
            <a:lstStyle/>
            <a:p>
              <a:r>
                <a:rPr lang="en-US" sz="1600" b="1">
                  <a:solidFill>
                    <a:schemeClr val="bg2">
                      <a:lumMod val="50000"/>
                    </a:schemeClr>
                  </a:solidFill>
                  <a:latin typeface="Century Gothic" panose="020B0502020202020204" pitchFamily="34" charset="0"/>
                </a:rPr>
                <a:t>Colorado</a:t>
              </a:r>
            </a:p>
          </p:txBody>
        </p:sp>
      </p:grpSp>
    </p:spTree>
    <p:extLst>
      <p:ext uri="{BB962C8B-B14F-4D97-AF65-F5344CB8AC3E}">
        <p14:creationId xmlns:p14="http://schemas.microsoft.com/office/powerpoint/2010/main" val="253303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C049506B-BCE8-47F5-82E8-AA808E3FB8DA}"/>
              </a:ext>
            </a:extLst>
          </p:cNvPr>
          <p:cNvSpPr/>
          <p:nvPr/>
        </p:nvSpPr>
        <p:spPr>
          <a:xfrm>
            <a:off x="308387" y="4417450"/>
            <a:ext cx="4261282" cy="1402665"/>
          </a:xfrm>
          <a:prstGeom prst="homePlate">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smtClean="0">
                <a:latin typeface="Century Gothic"/>
              </a:rPr>
              <a:t>Shuttle Radar Topography Mission </a:t>
            </a:r>
            <a:r>
              <a:rPr lang="en-US" sz="2200" dirty="0" smtClean="0">
                <a:latin typeface="Century Gothic"/>
              </a:rPr>
              <a:t>(SRTM)</a:t>
            </a:r>
            <a:endParaRPr lang="en-US" sz="2200" dirty="0">
              <a:latin typeface="Century Gothic"/>
            </a:endParaRPr>
          </a:p>
        </p:txBody>
      </p:sp>
      <p:sp>
        <p:nvSpPr>
          <p:cNvPr id="6" name="Arrow: Chevron 5">
            <a:extLst>
              <a:ext uri="{FF2B5EF4-FFF2-40B4-BE49-F238E27FC236}">
                <a16:creationId xmlns:a16="http://schemas.microsoft.com/office/drawing/2014/main" id="{0E0198B8-0EB9-43A2-A766-BFD8EACA3917}"/>
              </a:ext>
            </a:extLst>
          </p:cNvPr>
          <p:cNvSpPr/>
          <p:nvPr/>
        </p:nvSpPr>
        <p:spPr>
          <a:xfrm>
            <a:off x="6863194" y="4417450"/>
            <a:ext cx="5347216" cy="1414955"/>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Topographic Variables</a:t>
            </a:r>
          </a:p>
        </p:txBody>
      </p:sp>
      <p:sp>
        <p:nvSpPr>
          <p:cNvPr id="9" name="Title 1">
            <a:extLst>
              <a:ext uri="{FF2B5EF4-FFF2-40B4-BE49-F238E27FC236}">
                <a16:creationId xmlns:a16="http://schemas.microsoft.com/office/drawing/2014/main" id="{5B00058E-FD5E-4F95-8DED-E1E6D11F681B}"/>
              </a:ext>
            </a:extLst>
          </p:cNvPr>
          <p:cNvSpPr txBox="1">
            <a:spLocks/>
          </p:cNvSpPr>
          <p:nvPr/>
        </p:nvSpPr>
        <p:spPr>
          <a:xfrm>
            <a:off x="218150" y="282423"/>
            <a:ext cx="7459274"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Satellites/Sensors Used</a:t>
            </a:r>
            <a:endParaRPr lang="en-US" dirty="0">
              <a:cs typeface="Calibri Light"/>
            </a:endParaRPr>
          </a:p>
        </p:txBody>
      </p:sp>
      <p:sp>
        <p:nvSpPr>
          <p:cNvPr id="7" name="Arrow: Pentagon 6">
            <a:extLst>
              <a:ext uri="{FF2B5EF4-FFF2-40B4-BE49-F238E27FC236}">
                <a16:creationId xmlns:a16="http://schemas.microsoft.com/office/drawing/2014/main" id="{2BE1ECDB-88F9-482D-BABB-2FE2D53919B1}"/>
              </a:ext>
            </a:extLst>
          </p:cNvPr>
          <p:cNvSpPr/>
          <p:nvPr/>
        </p:nvSpPr>
        <p:spPr>
          <a:xfrm>
            <a:off x="308387" y="2885049"/>
            <a:ext cx="4261282" cy="1402665"/>
          </a:xfrm>
          <a:prstGeom prst="homePlate">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latin typeface="Century Gothic"/>
              </a:rPr>
              <a:t>Landsat 8 </a:t>
            </a:r>
            <a:endParaRPr lang="en-US" sz="2500" dirty="0" smtClean="0">
              <a:latin typeface="Century Gothic"/>
            </a:endParaRPr>
          </a:p>
          <a:p>
            <a:pPr algn="ctr"/>
            <a:r>
              <a:rPr lang="en-US" sz="2200" dirty="0" smtClean="0">
                <a:latin typeface="Century Gothic"/>
              </a:rPr>
              <a:t>Operational Land Imager (OLI)</a:t>
            </a:r>
            <a:endParaRPr lang="en-US" sz="2200" dirty="0">
              <a:latin typeface="Century Gothic" panose="020B0502020202020204" pitchFamily="34" charset="0"/>
            </a:endParaRPr>
          </a:p>
        </p:txBody>
      </p:sp>
      <p:sp>
        <p:nvSpPr>
          <p:cNvPr id="8" name="Arrow: Chevron 7">
            <a:extLst>
              <a:ext uri="{FF2B5EF4-FFF2-40B4-BE49-F238E27FC236}">
                <a16:creationId xmlns:a16="http://schemas.microsoft.com/office/drawing/2014/main" id="{5CA6D595-879C-4882-942F-2E40BB90940C}"/>
              </a:ext>
            </a:extLst>
          </p:cNvPr>
          <p:cNvSpPr/>
          <p:nvPr/>
        </p:nvSpPr>
        <p:spPr>
          <a:xfrm>
            <a:off x="6851537" y="2888073"/>
            <a:ext cx="5345950" cy="1402665"/>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Create Forest Structure &amp; Disturbance predictor variables</a:t>
            </a:r>
            <a:endParaRPr lang="en-US" sz="2000" dirty="0">
              <a:solidFill>
                <a:schemeClr val="tx1">
                  <a:lumMod val="75000"/>
                  <a:lumOff val="25000"/>
                </a:schemeClr>
              </a:solidFill>
              <a:latin typeface="Century Gothic"/>
            </a:endParaRPr>
          </a:p>
        </p:txBody>
      </p:sp>
      <p:sp>
        <p:nvSpPr>
          <p:cNvPr id="3" name="Arrow: Pentagon 2">
            <a:extLst>
              <a:ext uri="{FF2B5EF4-FFF2-40B4-BE49-F238E27FC236}">
                <a16:creationId xmlns:a16="http://schemas.microsoft.com/office/drawing/2014/main" id="{879F31A8-FB09-458E-A4BB-96EADBA8312A}"/>
              </a:ext>
            </a:extLst>
          </p:cNvPr>
          <p:cNvSpPr/>
          <p:nvPr/>
        </p:nvSpPr>
        <p:spPr>
          <a:xfrm>
            <a:off x="308387" y="1352767"/>
            <a:ext cx="4261282" cy="1402665"/>
          </a:xfrm>
          <a:prstGeom prst="homePlate">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smtClean="0">
                <a:latin typeface="Century Gothic"/>
              </a:rPr>
              <a:t>Sentinel-2</a:t>
            </a:r>
          </a:p>
          <a:p>
            <a:pPr algn="ctr"/>
            <a:r>
              <a:rPr lang="en-US" sz="2200" dirty="0" smtClean="0">
                <a:latin typeface="Century Gothic"/>
              </a:rPr>
              <a:t> </a:t>
            </a:r>
            <a:r>
              <a:rPr lang="en-US" sz="2200" dirty="0" err="1" smtClean="0">
                <a:latin typeface="Century Gothic"/>
              </a:rPr>
              <a:t>MultiSpectral</a:t>
            </a:r>
            <a:r>
              <a:rPr lang="en-US" sz="2200" dirty="0" smtClean="0">
                <a:latin typeface="Century Gothic"/>
              </a:rPr>
              <a:t> Imager (MSI)</a:t>
            </a:r>
            <a:endParaRPr lang="en-US" sz="2200" dirty="0">
              <a:latin typeface="Century Gothic" panose="020B0502020202020204" pitchFamily="34" charset="0"/>
            </a:endParaRPr>
          </a:p>
        </p:txBody>
      </p:sp>
      <p:sp>
        <p:nvSpPr>
          <p:cNvPr id="4" name="Arrow: Chevron 3">
            <a:extLst>
              <a:ext uri="{FF2B5EF4-FFF2-40B4-BE49-F238E27FC236}">
                <a16:creationId xmlns:a16="http://schemas.microsoft.com/office/drawing/2014/main" id="{7CBE9516-B592-481D-8466-534376AA83A3}"/>
              </a:ext>
            </a:extLst>
          </p:cNvPr>
          <p:cNvSpPr/>
          <p:nvPr/>
        </p:nvSpPr>
        <p:spPr>
          <a:xfrm>
            <a:off x="6846050" y="1339929"/>
            <a:ext cx="5345950" cy="1402665"/>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Map burn severity indices</a:t>
            </a:r>
            <a:endParaRPr lang="en-US" sz="2000"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FF794E9D-5439-4BB6-8DC1-DBE318B00C39}"/>
              </a:ext>
            </a:extLst>
          </p:cNvPr>
          <p:cNvSpPr txBox="1"/>
          <p:nvPr/>
        </p:nvSpPr>
        <p:spPr>
          <a:xfrm>
            <a:off x="10289309" y="6142052"/>
            <a:ext cx="1902691" cy="261610"/>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a:rPr>
              <a:t>Image Credit: NASA, ESA</a:t>
            </a:r>
            <a:endParaRPr lang="en-US" sz="1200" dirty="0">
              <a:solidFill>
                <a:srgbClr val="000000"/>
              </a:solidFill>
              <a:latin typeface="Calibri" panose="020F0502020204030204"/>
              <a:cs typeface="Calibri" panose="020F0502020204030204"/>
            </a:endParaRPr>
          </a:p>
        </p:txBody>
      </p:sp>
      <p:pic>
        <p:nvPicPr>
          <p:cNvPr id="12" name="Picture 11" descr="A picture containing transport, satellite&#10;&#10;Description automatically generated">
            <a:extLst>
              <a:ext uri="{FF2B5EF4-FFF2-40B4-BE49-F238E27FC236}">
                <a16:creationId xmlns:a16="http://schemas.microsoft.com/office/drawing/2014/main" id="{359E119D-236B-4681-BB55-924A0C53D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25652">
            <a:off x="4667471" y="1091849"/>
            <a:ext cx="1954671" cy="1461034"/>
          </a:xfrm>
          <a:prstGeom prst="rect">
            <a:avLst/>
          </a:prstGeom>
        </p:spPr>
      </p:pic>
      <p:pic>
        <p:nvPicPr>
          <p:cNvPr id="14" name="Picture 13">
            <a:extLst>
              <a:ext uri="{FF2B5EF4-FFF2-40B4-BE49-F238E27FC236}">
                <a16:creationId xmlns:a16="http://schemas.microsoft.com/office/drawing/2014/main" id="{DB4F1112-926B-49E9-9A2B-122509EA6E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09292">
            <a:off x="4444868" y="2966498"/>
            <a:ext cx="1868795" cy="1527478"/>
          </a:xfrm>
          <a:prstGeom prst="rect">
            <a:avLst/>
          </a:prstGeom>
        </p:spPr>
      </p:pic>
      <p:pic>
        <p:nvPicPr>
          <p:cNvPr id="21" name="Picture 20">
            <a:extLst>
              <a:ext uri="{FF2B5EF4-FFF2-40B4-BE49-F238E27FC236}">
                <a16:creationId xmlns:a16="http://schemas.microsoft.com/office/drawing/2014/main" id="{90C20B7A-7942-4BA6-99E7-084877B161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88543" y="4294078"/>
            <a:ext cx="1511311" cy="1784839"/>
          </a:xfrm>
          <a:prstGeom prst="rect">
            <a:avLst/>
          </a:prstGeom>
        </p:spPr>
      </p:pic>
    </p:spTree>
    <p:extLst>
      <p:ext uri="{BB962C8B-B14F-4D97-AF65-F5344CB8AC3E}">
        <p14:creationId xmlns:p14="http://schemas.microsoft.com/office/powerpoint/2010/main" val="3120141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Eric Jensen</DisplayName>
        <AccountId>22</AccountId>
        <AccountType/>
      </UserInfo>
      <UserInfo>
        <DisplayName>SharingLinks.b5ba5b4b-dd13-4ec2-befa-0422cb9a91ee.OrganizationEdit.603e018e-3e85-45ad-87f6-8de687e437a4</DisplayName>
        <AccountId>26</AccountId>
        <AccountType/>
      </UserInfo>
      <UserInfo>
        <DisplayName>Neal Swayze</DisplayName>
        <AccountId>249</AccountId>
        <AccountType/>
      </UserInfo>
      <UserInfo>
        <DisplayName>Scott Cunningham</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201E11-626F-4110-A7F5-8199F2ACF365}"/>
</file>

<file path=customXml/itemProps2.xml><?xml version="1.0" encoding="utf-8"?>
<ds:datastoreItem xmlns:ds="http://schemas.openxmlformats.org/officeDocument/2006/customXml" ds:itemID="{C54099B5-F74F-4A51-806F-A8E26A357937}">
  <ds:schemaRefs>
    <ds:schemaRef ds:uri="http://purl.org/dc/terms/"/>
    <ds:schemaRef ds:uri="http://schemas.openxmlformats.org/package/2006/metadata/core-properties"/>
    <ds:schemaRef ds:uri="fa457f86-e7b9-4e50-a1f1-b995d178f156"/>
    <ds:schemaRef ds:uri="http://schemas.microsoft.com/office/2006/documentManagement/types"/>
    <ds:schemaRef ds:uri="http://schemas.microsoft.com/office/infopath/2007/PartnerControls"/>
    <ds:schemaRef ds:uri="507f6a38-bedf-4b5a-8b0e-498d68408e3c"/>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43BEE3A-63C3-4F95-8612-14889B8F07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1107</TotalTime>
  <Words>4082</Words>
  <Application>Microsoft Office PowerPoint</Application>
  <PresentationFormat>Widescreen</PresentationFormat>
  <Paragraphs>663</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Roboto</vt:lpstr>
      <vt:lpstr>Segoe UI</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32</cp:revision>
  <dcterms:created xsi:type="dcterms:W3CDTF">2019-11-12T17:46:59Z</dcterms:created>
  <dcterms:modified xsi:type="dcterms:W3CDTF">2021-03-23T14:48:32Z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