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7"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36" userDrawn="1">
          <p15:clr>
            <a:srgbClr val="A4A3A4"/>
          </p15:clr>
        </p15:guide>
        <p15:guide id="2" pos="576" userDrawn="1">
          <p15:clr>
            <a:srgbClr val="A4A3A4"/>
          </p15:clr>
        </p15:guide>
        <p15:guide id="3" orient="horz" pos="21864" userDrawn="1">
          <p15:clr>
            <a:srgbClr val="A4A3A4"/>
          </p15:clr>
        </p15:guide>
        <p15:guide id="4" pos="16704" userDrawn="1">
          <p15:clr>
            <a:srgbClr val="A4A3A4"/>
          </p15:clr>
        </p15:guide>
        <p15:guide id="5" pos="15288" userDrawn="1">
          <p15:clr>
            <a:srgbClr val="A4A3A4"/>
          </p15:clr>
        </p15:guide>
        <p15:guide id="6" orient="horz" pos="21312" userDrawn="1">
          <p15:clr>
            <a:srgbClr val="A4A3A4"/>
          </p15:clr>
        </p15:guide>
        <p15:guide id="7" pos="7752" userDrawn="1">
          <p15:clr>
            <a:srgbClr val="A4A3A4"/>
          </p15:clr>
        </p15:guide>
        <p15:guide id="8" pos="8088" userDrawn="1">
          <p15:clr>
            <a:srgbClr val="A4A3A4"/>
          </p15:clr>
        </p15:guide>
        <p15:guide id="9" pos="15600" userDrawn="1">
          <p15:clr>
            <a:srgbClr val="A4A3A4"/>
          </p15:clr>
        </p15:guide>
        <p15:guide id="10" orient="horz" pos="2400" userDrawn="1">
          <p15:clr>
            <a:srgbClr val="A4A3A4"/>
          </p15:clr>
        </p15:guide>
        <p15:guide id="11" orient="horz" pos="5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9" name="Crystal Wespestad" initials="CW [28]" lastIdx="1" clrIdx="28"/>
  <p:cmAuthor id="1" name="Zachary Bengtsson" initials="ZB" lastIdx="24" clrIdx="0"/>
  <p:cmAuthor id="30" name="Crystal Wespestad" initials="CW [29]" lastIdx="1" clrIdx="29"/>
  <p:cmAuthor id="2" name="Crystal Wespestad" initials="CW" lastIdx="17" clrIdx="1"/>
  <p:cmAuthor id="3" name="Crystal Wespestad" initials="CW [2]" lastIdx="1" clrIdx="2"/>
  <p:cmAuthor id="4" name="Crystal Wespestad" initials="CW [3]" lastIdx="1" clrIdx="3"/>
  <p:cmAuthor id="5" name="Crystal Wespestad" initials="CW [4]" lastIdx="1" clrIdx="4"/>
  <p:cmAuthor id="6" name="Crystal Wespestad" initials="CW [5]" lastIdx="1" clrIdx="5"/>
  <p:cmAuthor id="7" name="Crystal Wespestad" initials="CW [6]" lastIdx="1" clrIdx="6"/>
  <p:cmAuthor id="8" name="Crystal Wespestad" initials="CW [7]" lastIdx="1" clrIdx="7"/>
  <p:cmAuthor id="9" name="Crystal Wespestad" initials="CW [8]" lastIdx="1" clrIdx="8"/>
  <p:cmAuthor id="10" name="Crystal Wespestad" initials="CW [9]" lastIdx="1" clrIdx="9"/>
  <p:cmAuthor id="11" name="Crystal Wespestad" initials="CW [10]" lastIdx="1" clrIdx="10"/>
  <p:cmAuthor id="12" name="Crystal Wespestad" initials="CW [11]" lastIdx="1" clrIdx="11"/>
  <p:cmAuthor id="13" name="Crystal Wespestad" initials="CW [12]" lastIdx="1" clrIdx="12"/>
  <p:cmAuthor id="14" name="Crystal Wespestad" initials="CW [13]" lastIdx="1" clrIdx="13"/>
  <p:cmAuthor id="15" name="Crystal Wespestad" initials="CW [14]" lastIdx="1" clrIdx="14"/>
  <p:cmAuthor id="16" name="Crystal Wespestad" initials="CW [15]" lastIdx="1" clrIdx="15"/>
  <p:cmAuthor id="17" name="Crystal Wespestad" initials="CW [16]" lastIdx="1" clrIdx="16"/>
  <p:cmAuthor id="18" name="Crystal Wespestad" initials="CW [17]" lastIdx="1" clrIdx="17"/>
  <p:cmAuthor id="19" name="Crystal Wespestad" initials="CW [18]" lastIdx="1" clrIdx="18"/>
  <p:cmAuthor id="20" name="Crystal Wespestad" initials="CW [19]" lastIdx="1" clrIdx="19"/>
  <p:cmAuthor id="21" name="Crystal Wespestad" initials="CW [20]" lastIdx="1" clrIdx="20"/>
  <p:cmAuthor id="22" name="Crystal Wespestad" initials="CW [21]" lastIdx="1" clrIdx="21"/>
  <p:cmAuthor id="23" name="Crystal Wespestad" initials="CW [22]" lastIdx="1" clrIdx="22"/>
  <p:cmAuthor id="24" name="Crystal Wespestad" initials="CW [23]" lastIdx="1" clrIdx="23"/>
  <p:cmAuthor id="25" name="Crystal Wespestad" initials="CW [24]" lastIdx="1" clrIdx="24"/>
  <p:cmAuthor id="26" name="Crystal Wespestad" initials="CW [25]" lastIdx="1" clrIdx="25"/>
  <p:cmAuthor id="27" name="Crystal Wespestad" initials="CW [26]" lastIdx="1" clrIdx="26"/>
  <p:cmAuthor id="28" name="Crystal Wespestad" initials="CW [27]" lastIdx="1" clrIdx="2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7269"/>
    <a:srgbClr val="F4DED1"/>
    <a:srgbClr val="AB675D"/>
    <a:srgbClr val="FCF4F0"/>
    <a:srgbClr val="B67A72"/>
    <a:srgbClr val="EFEFEF"/>
    <a:srgbClr val="467B96"/>
    <a:srgbClr val="C69589"/>
    <a:srgbClr val="E6CDCA"/>
    <a:srgbClr val="D89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037" autoAdjust="0"/>
    <p:restoredTop sz="94760" autoAdjust="0"/>
  </p:normalViewPr>
  <p:slideViewPr>
    <p:cSldViewPr snapToGrid="0" showGuides="1">
      <p:cViewPr>
        <p:scale>
          <a:sx n="26" d="100"/>
          <a:sy n="26" d="100"/>
        </p:scale>
        <p:origin x="1546" y="-2213"/>
      </p:cViewPr>
      <p:guideLst>
        <p:guide orient="horz" pos="2736"/>
        <p:guide pos="576"/>
        <p:guide orient="horz" pos="21864"/>
        <p:guide pos="16704"/>
        <p:guide pos="15288"/>
        <p:guide orient="horz" pos="21312"/>
        <p:guide pos="7752"/>
        <p:guide pos="8088"/>
        <p:guide pos="15600"/>
        <p:guide orient="horz" pos="2400"/>
        <p:guide orient="horz" pos="504"/>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51386A-B15A-3243-A0A7-BDAC8A819EA5}" type="datetimeFigureOut">
              <a:rPr lang="en-US" smtClean="0"/>
              <a:t>4/9/2020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3BBA6-68B4-3749-88C7-4DF9C2CA250F}" type="slidenum">
              <a:rPr lang="en-US" smtClean="0"/>
              <a:t>‹#›</a:t>
            </a:fld>
            <a:endParaRPr lang="en-US"/>
          </a:p>
        </p:txBody>
      </p:sp>
    </p:spTree>
    <p:extLst>
      <p:ext uri="{BB962C8B-B14F-4D97-AF65-F5344CB8AC3E}">
        <p14:creationId xmlns:p14="http://schemas.microsoft.com/office/powerpoint/2010/main" val="2442440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43BBA6-68B4-3749-88C7-4DF9C2CA250F}" type="slidenum">
              <a:rPr lang="en-US" smtClean="0"/>
              <a:t>1</a:t>
            </a:fld>
            <a:endParaRPr lang="en-US"/>
          </a:p>
        </p:txBody>
      </p:sp>
    </p:spTree>
    <p:extLst>
      <p:ext uri="{BB962C8B-B14F-4D97-AF65-F5344CB8AC3E}">
        <p14:creationId xmlns:p14="http://schemas.microsoft.com/office/powerpoint/2010/main" val="4000012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664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38947084-B209-B748-AFDA-9D26608A3DB3}"/>
              </a:ext>
            </a:extLst>
          </p:cNvPr>
          <p:cNvSpPr/>
          <p:nvPr userDrawn="1"/>
        </p:nvSpPr>
        <p:spPr>
          <a:xfrm>
            <a:off x="889000" y="796043"/>
            <a:ext cx="25649384" cy="3544543"/>
          </a:xfrm>
          <a:prstGeom prst="round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ounded Rectangle 22">
            <a:extLst>
              <a:ext uri="{FF2B5EF4-FFF2-40B4-BE49-F238E27FC236}">
                <a16:creationId xmlns:a16="http://schemas.microsoft.com/office/drawing/2014/main" id="{D5FD6CB7-6BEB-0A47-8A2D-EE028F10FB0A}"/>
              </a:ext>
            </a:extLst>
          </p:cNvPr>
          <p:cNvSpPr/>
          <p:nvPr userDrawn="1"/>
        </p:nvSpPr>
        <p:spPr>
          <a:xfrm>
            <a:off x="889000" y="34730896"/>
            <a:ext cx="25632420" cy="1362503"/>
          </a:xfrm>
          <a:prstGeom prst="round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24" name="Picture 23">
            <a:extLst>
              <a:ext uri="{FF2B5EF4-FFF2-40B4-BE49-F238E27FC236}">
                <a16:creationId xmlns:a16="http://schemas.microsoft.com/office/drawing/2014/main" id="{62E315C8-5267-7946-BDF4-6B5BA9CB53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21697" y="35118394"/>
            <a:ext cx="4103991" cy="638661"/>
          </a:xfrm>
          <a:prstGeom prst="rect">
            <a:avLst/>
          </a:prstGeom>
        </p:spPr>
      </p:pic>
      <p:sp>
        <p:nvSpPr>
          <p:cNvPr id="25" name="Rounded Rectangle 24">
            <a:extLst>
              <a:ext uri="{FF2B5EF4-FFF2-40B4-BE49-F238E27FC236}">
                <a16:creationId xmlns:a16="http://schemas.microsoft.com/office/drawing/2014/main" id="{92B92B01-D5A1-0949-BDA9-28AA92B574D6}"/>
              </a:ext>
            </a:extLst>
          </p:cNvPr>
          <p:cNvSpPr/>
          <p:nvPr userDrawn="1"/>
        </p:nvSpPr>
        <p:spPr>
          <a:xfrm>
            <a:off x="22352000" y="33899900"/>
            <a:ext cx="4169419" cy="1901400"/>
          </a:xfrm>
          <a:prstGeom prst="roundRect">
            <a:avLst/>
          </a:prstGeom>
          <a:solidFill>
            <a:srgbClr val="964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C78B1AD-7432-4043-B505-659CC396EB55}"/>
              </a:ext>
            </a:extLst>
          </p:cNvPr>
          <p:cNvSpPr txBox="1"/>
          <p:nvPr userDrawn="1"/>
        </p:nvSpPr>
        <p:spPr>
          <a:xfrm>
            <a:off x="22174200" y="33899900"/>
            <a:ext cx="4138676" cy="830997"/>
          </a:xfrm>
          <a:prstGeom prst="rect">
            <a:avLst/>
          </a:prstGeom>
          <a:noFill/>
        </p:spPr>
        <p:txBody>
          <a:bodyPr wrap="square" rtlCol="0">
            <a:spAutoFit/>
          </a:bodyPr>
          <a:lstStyle/>
          <a:p>
            <a:pPr algn="r"/>
            <a:r>
              <a:rPr lang="en-US" sz="4800" spc="200" baseline="0" dirty="0">
                <a:solidFill>
                  <a:schemeClr val="bg1"/>
                </a:solidFill>
                <a:latin typeface="Century Gothic" panose="020B0502020202020204" pitchFamily="34" charset="0"/>
              </a:rPr>
              <a:t>Spring 2020</a:t>
            </a:r>
          </a:p>
        </p:txBody>
      </p:sp>
      <p:sp>
        <p:nvSpPr>
          <p:cNvPr id="28" name="Rectangle 27">
            <a:extLst>
              <a:ext uri="{FF2B5EF4-FFF2-40B4-BE49-F238E27FC236}">
                <a16:creationId xmlns:a16="http://schemas.microsoft.com/office/drawing/2014/main" id="{53B6461B-8373-FD40-9C73-82480E4FAC32}"/>
              </a:ext>
            </a:extLst>
          </p:cNvPr>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30" name="Rounded Rectangle 29">
            <a:extLst>
              <a:ext uri="{FF2B5EF4-FFF2-40B4-BE49-F238E27FC236}">
                <a16:creationId xmlns:a16="http://schemas.microsoft.com/office/drawing/2014/main" id="{4486819C-15B9-4C40-8CC6-2C861208A179}"/>
              </a:ext>
            </a:extLst>
          </p:cNvPr>
          <p:cNvSpPr/>
          <p:nvPr userDrawn="1"/>
        </p:nvSpPr>
        <p:spPr>
          <a:xfrm>
            <a:off x="4343400" y="301605"/>
            <a:ext cx="22628308" cy="35445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F87504F3-D8BD-864D-9B07-A0CC7E4F74F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95568" y="1251175"/>
            <a:ext cx="2587752" cy="2141364"/>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339704" y="1262807"/>
            <a:ext cx="2588660" cy="2587752"/>
          </a:xfrm>
          <a:prstGeom prst="rect">
            <a:avLst/>
          </a:prstGeom>
        </p:spPr>
      </p:pic>
    </p:spTree>
    <p:extLst>
      <p:ext uri="{BB962C8B-B14F-4D97-AF65-F5344CB8AC3E}">
        <p14:creationId xmlns:p14="http://schemas.microsoft.com/office/powerpoint/2010/main" val="130252721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emf"/><Relationship Id="rId18" Type="http://schemas.microsoft.com/office/2007/relationships/hdphoto" Target="../media/hdphoto2.wdp"/><Relationship Id="rId3" Type="http://schemas.openxmlformats.org/officeDocument/2006/relationships/image" Target="../media/image4.png"/><Relationship Id="rId21" Type="http://schemas.openxmlformats.org/officeDocument/2006/relationships/image" Target="../media/image20.png"/><Relationship Id="rId7" Type="http://schemas.openxmlformats.org/officeDocument/2006/relationships/image" Target="../media/image8.jpeg"/><Relationship Id="rId12" Type="http://schemas.openxmlformats.org/officeDocument/2006/relationships/image" Target="../media/image13.tiff"/><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microsoft.com/office/2007/relationships/hdphoto" Target="../media/hdphoto1.wdp"/><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 Placeholder 16">
            <a:extLst>
              <a:ext uri="{FF2B5EF4-FFF2-40B4-BE49-F238E27FC236}">
                <a16:creationId xmlns:a16="http://schemas.microsoft.com/office/drawing/2014/main" id="{E01B6B43-D4ED-EA42-827C-8337590F8AE5}"/>
              </a:ext>
            </a:extLst>
          </p:cNvPr>
          <p:cNvSpPr txBox="1">
            <a:spLocks/>
          </p:cNvSpPr>
          <p:nvPr/>
        </p:nvSpPr>
        <p:spPr>
          <a:xfrm>
            <a:off x="914397" y="5269849"/>
            <a:ext cx="9394368" cy="822288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400" dirty="0">
                <a:solidFill>
                  <a:schemeClr val="tx1">
                    <a:lumMod val="75000"/>
                    <a:lumOff val="25000"/>
                  </a:schemeClr>
                </a:solidFill>
                <a:latin typeface="Garamond" panose="02020404030301010803" pitchFamily="18" charset="0"/>
              </a:rPr>
              <a:t>Heat is the leading cause of weather-related deaths in the US, with heat-related hospitalizations increasing by 2-5% between 2001-2010. In Philadelphia alone, 137 heat-related deaths were recorded between 2010-2018, while a total of 18 daily temperature records have been set since 2010. Temperature is relatively higher in cities compared to rural areas, a phenomenon known as the urban heat island effect. This effect exaggerates daytime maximum temperatures and nighttime heat retention in urban areas, which increases heat exposure in urban environments and especially impacts vulnerable populations. Vulnerability to heat-related illnesses is determined by a combination of risk factors, such as demographics, socioeconomic status, and preexisting health conditions. This project supported the Philadelphia Department of Public Health and Office of Sustainability by identifying priority areas for cooling interventions, such as heat danger educational outreach and urban tree planting. The team developed heat vulnerability scores for each census tract within Philadelphia. Remotely sensed land surface temperature, normalized difference vegetation index, normalized difference built-up index, normalized difference water index, and albedo data were calculated from Aqua Moderate Resolution Imaging Spectroradiometer and Landsat 8 Operational Land Imager/Thermal Infrared Sensor instruments. These variables were weighted against socioeconomic variables and preexisting health conditions using a principal component analysis. A total of 74 census tracts clustered were identified as high-risk areas for heat-related illnesses. 15 of these census tracts also had very low tree density (lower 20th percentile) and should be targeted for tree planting initiatives. The findings of this project will help target interventions to mitigate heat-related health issues and improve the overall wellness of Philadelphia residents.</a:t>
            </a:r>
          </a:p>
        </p:txBody>
      </p:sp>
      <p:sp>
        <p:nvSpPr>
          <p:cNvPr id="100" name="Chevron 99">
            <a:extLst>
              <a:ext uri="{FF2B5EF4-FFF2-40B4-BE49-F238E27FC236}">
                <a16:creationId xmlns:a16="http://schemas.microsoft.com/office/drawing/2014/main" id="{22BD4DC7-8B57-5044-BB30-0616F6614492}"/>
              </a:ext>
            </a:extLst>
          </p:cNvPr>
          <p:cNvSpPr/>
          <p:nvPr/>
        </p:nvSpPr>
        <p:spPr>
          <a:xfrm>
            <a:off x="8720283" y="14736869"/>
            <a:ext cx="6497277" cy="3436710"/>
          </a:xfrm>
          <a:prstGeom prst="chevron">
            <a:avLst/>
          </a:prstGeom>
          <a:solidFill>
            <a:srgbClr val="C69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itle 3"/>
          <p:cNvSpPr txBox="1">
            <a:spLocks/>
          </p:cNvSpPr>
          <p:nvPr/>
        </p:nvSpPr>
        <p:spPr>
          <a:xfrm>
            <a:off x="24925421" y="4735287"/>
            <a:ext cx="1468585" cy="2838271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964135"/>
                </a:solidFill>
                <a:latin typeface="Century Gothic" panose="020B0502020202020204" pitchFamily="34" charset="0"/>
              </a:rPr>
              <a:t>Philadelphia </a:t>
            </a:r>
            <a:r>
              <a:rPr lang="en-US" sz="10000" dirty="0">
                <a:solidFill>
                  <a:srgbClr val="964135"/>
                </a:solidFill>
                <a:latin typeface="Century Gothic" panose="020B0502020202020204" pitchFamily="34" charset="0"/>
              </a:rPr>
              <a:t>Health &amp; Air Quality</a:t>
            </a:r>
          </a:p>
        </p:txBody>
      </p:sp>
      <p:sp>
        <p:nvSpPr>
          <p:cNvPr id="7" name="TextBox 6">
            <a:extLst>
              <a:ext uri="{FF2B5EF4-FFF2-40B4-BE49-F238E27FC236}">
                <a16:creationId xmlns:a16="http://schemas.microsoft.com/office/drawing/2014/main" id="{CCC7B32D-56A6-A142-9D9D-634BA508AE2E}"/>
              </a:ext>
            </a:extLst>
          </p:cNvPr>
          <p:cNvSpPr txBox="1"/>
          <p:nvPr/>
        </p:nvSpPr>
        <p:spPr>
          <a:xfrm>
            <a:off x="12340815" y="33930797"/>
            <a:ext cx="9752076" cy="830997"/>
          </a:xfrm>
          <a:prstGeom prst="rect">
            <a:avLst/>
          </a:prstGeom>
          <a:noFill/>
        </p:spPr>
        <p:txBody>
          <a:bodyPr wrap="square" rtlCol="0">
            <a:spAutoFit/>
          </a:bodyPr>
          <a:lstStyle/>
          <a:p>
            <a:pPr algn="r"/>
            <a:r>
              <a:rPr lang="en-US" sz="4800" dirty="0">
                <a:solidFill>
                  <a:srgbClr val="964135"/>
                </a:solidFill>
                <a:latin typeface="Century Gothic" panose="020B0502020202020204" pitchFamily="34" charset="0"/>
              </a:rPr>
              <a:t>Arizona - Tempe</a:t>
            </a:r>
          </a:p>
        </p:txBody>
      </p:sp>
      <p:sp>
        <p:nvSpPr>
          <p:cNvPr id="8" name="Text Placeholder 42">
            <a:extLst>
              <a:ext uri="{FF2B5EF4-FFF2-40B4-BE49-F238E27FC236}">
                <a16:creationId xmlns:a16="http://schemas.microsoft.com/office/drawing/2014/main" id="{DB94A2AB-67B7-7042-8EA0-DE68E3BB3DB9}"/>
              </a:ext>
            </a:extLst>
          </p:cNvPr>
          <p:cNvSpPr txBox="1">
            <a:spLocks/>
          </p:cNvSpPr>
          <p:nvPr/>
        </p:nvSpPr>
        <p:spPr>
          <a:xfrm>
            <a:off x="4704381" y="800100"/>
            <a:ext cx="19262524" cy="3009900"/>
          </a:xfrm>
          <a:prstGeom prst="rect">
            <a:avLst/>
          </a:prstGeom>
        </p:spPr>
        <p:txBody>
          <a:bodyPr anchor="ctr">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chemeClr val="accent1"/>
                </a:solidFill>
                <a:latin typeface="Century Gothic" panose="020B0502020202020204" pitchFamily="34" charset="0"/>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a:solidFill>
                  <a:schemeClr val="tx1"/>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964135"/>
              </a:buClr>
              <a:buSzPts val="5400"/>
            </a:pPr>
            <a:r>
              <a:rPr lang="en-US" sz="5000" dirty="0">
                <a:solidFill>
                  <a:srgbClr val="964135"/>
                </a:solidFill>
                <a:latin typeface="Century Gothic"/>
                <a:ea typeface="Century Gothic"/>
                <a:cs typeface="Century Gothic"/>
                <a:sym typeface="Century Gothic"/>
              </a:rPr>
              <a:t>Assessing Land Surface Temperature, Vegetation Cover, and Compounding Vulnerability Factors </a:t>
            </a:r>
            <a:r>
              <a:rPr lang="en-US" sz="5000" dirty="0" smtClean="0">
                <a:solidFill>
                  <a:srgbClr val="964135"/>
                </a:solidFill>
                <a:latin typeface="Century Gothic"/>
                <a:ea typeface="Century Gothic"/>
                <a:cs typeface="Century Gothic"/>
                <a:sym typeface="Century Gothic"/>
              </a:rPr>
              <a:t>to </a:t>
            </a:r>
            <a:r>
              <a:rPr lang="en-US" sz="5000" dirty="0">
                <a:solidFill>
                  <a:srgbClr val="964135"/>
                </a:solidFill>
                <a:latin typeface="Century Gothic"/>
                <a:ea typeface="Century Gothic"/>
                <a:cs typeface="Century Gothic"/>
                <a:sym typeface="Century Gothic"/>
              </a:rPr>
              <a:t>Identify High Priority Areas for Cooling </a:t>
            </a:r>
            <a:r>
              <a:rPr lang="en-US" sz="5000" dirty="0" smtClean="0">
                <a:solidFill>
                  <a:srgbClr val="964135"/>
                </a:solidFill>
                <a:latin typeface="Century Gothic"/>
                <a:ea typeface="Century Gothic"/>
                <a:cs typeface="Century Gothic"/>
                <a:sym typeface="Century Gothic"/>
              </a:rPr>
              <a:t>Initiatives </a:t>
            </a:r>
            <a:r>
              <a:rPr lang="en-US" sz="5000" dirty="0">
                <a:solidFill>
                  <a:srgbClr val="964135"/>
                </a:solidFill>
                <a:latin typeface="Century Gothic"/>
                <a:ea typeface="Century Gothic"/>
                <a:cs typeface="Century Gothic"/>
                <a:sym typeface="Century Gothic"/>
              </a:rPr>
              <a:t>in Philadelphia, Pennsylvania</a:t>
            </a:r>
          </a:p>
        </p:txBody>
      </p:sp>
      <p:sp>
        <p:nvSpPr>
          <p:cNvPr id="35" name="TextBox 34">
            <a:extLst>
              <a:ext uri="{FF2B5EF4-FFF2-40B4-BE49-F238E27FC236}">
                <a16:creationId xmlns:a16="http://schemas.microsoft.com/office/drawing/2014/main" id="{1E09F9D8-C002-1442-ACAE-5563A1CB966F}"/>
              </a:ext>
            </a:extLst>
          </p:cNvPr>
          <p:cNvSpPr txBox="1"/>
          <p:nvPr/>
        </p:nvSpPr>
        <p:spPr>
          <a:xfrm>
            <a:off x="924394" y="4437957"/>
            <a:ext cx="2475358"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Abstract</a:t>
            </a:r>
          </a:p>
        </p:txBody>
      </p:sp>
      <p:sp>
        <p:nvSpPr>
          <p:cNvPr id="38" name="Text Placeholder 16">
            <a:extLst>
              <a:ext uri="{FF2B5EF4-FFF2-40B4-BE49-F238E27FC236}">
                <a16:creationId xmlns:a16="http://schemas.microsoft.com/office/drawing/2014/main" id="{7735D678-F608-5940-BC93-72C0B6736AC4}"/>
              </a:ext>
            </a:extLst>
          </p:cNvPr>
          <p:cNvSpPr txBox="1">
            <a:spLocks/>
          </p:cNvSpPr>
          <p:nvPr/>
        </p:nvSpPr>
        <p:spPr>
          <a:xfrm>
            <a:off x="10551407" y="5208895"/>
            <a:ext cx="13703449" cy="355513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sz="2800" b="1" dirty="0">
                <a:solidFill>
                  <a:srgbClr val="964135"/>
                </a:solidFill>
                <a:latin typeface="Garamond" panose="02020404030301010803" pitchFamily="18" charset="0"/>
              </a:rPr>
              <a:t>Assess heat vulnerability </a:t>
            </a:r>
            <a:r>
              <a:rPr lang="en-US" sz="2800" dirty="0">
                <a:solidFill>
                  <a:schemeClr val="tx1">
                    <a:lumMod val="75000"/>
                    <a:lumOff val="25000"/>
                  </a:schemeClr>
                </a:solidFill>
                <a:latin typeface="Garamond" panose="02020404030301010803" pitchFamily="18" charset="0"/>
              </a:rPr>
              <a:t>within Philadelphia based on socioeconomic data, health data, and environmental factors derived from Earth observations</a:t>
            </a:r>
          </a:p>
          <a:p>
            <a:pPr>
              <a:lnSpc>
                <a:spcPct val="100000"/>
              </a:lnSpc>
              <a:spcBef>
                <a:spcPts val="0"/>
              </a:spcBef>
              <a:spcAft>
                <a:spcPts val="600"/>
              </a:spcAft>
              <a:buClr>
                <a:srgbClr val="964135"/>
              </a:buClr>
            </a:pPr>
            <a:r>
              <a:rPr lang="en-US" sz="2800" b="1" dirty="0">
                <a:solidFill>
                  <a:srgbClr val="964135"/>
                </a:solidFill>
                <a:latin typeface="Garamond" panose="02020404030301010803" pitchFamily="18" charset="0"/>
              </a:rPr>
              <a:t>Identify priority areas </a:t>
            </a:r>
            <a:r>
              <a:rPr lang="en-US" sz="2800" dirty="0">
                <a:solidFill>
                  <a:schemeClr val="tx1">
                    <a:lumMod val="75000"/>
                    <a:lumOff val="25000"/>
                  </a:schemeClr>
                </a:solidFill>
                <a:latin typeface="Garamond" panose="02020404030301010803" pitchFamily="18" charset="0"/>
              </a:rPr>
              <a:t>for heat mitigation and resilience-building strategies through principal component analysis </a:t>
            </a:r>
          </a:p>
          <a:p>
            <a:pPr>
              <a:lnSpc>
                <a:spcPct val="100000"/>
              </a:lnSpc>
              <a:spcBef>
                <a:spcPts val="0"/>
              </a:spcBef>
              <a:spcAft>
                <a:spcPts val="600"/>
              </a:spcAft>
              <a:buClr>
                <a:srgbClr val="964135"/>
              </a:buClr>
            </a:pPr>
            <a:r>
              <a:rPr lang="en-US" sz="2800" b="1" dirty="0">
                <a:solidFill>
                  <a:srgbClr val="964135"/>
                </a:solidFill>
                <a:latin typeface="Garamond" panose="02020404030301010803" pitchFamily="18" charset="0"/>
              </a:rPr>
              <a:t>Provide Heat Vulnerability Index map </a:t>
            </a:r>
            <a:r>
              <a:rPr lang="en-US" sz="2800" dirty="0">
                <a:solidFill>
                  <a:schemeClr val="tx1">
                    <a:lumMod val="75000"/>
                    <a:lumOff val="25000"/>
                  </a:schemeClr>
                </a:solidFill>
                <a:latin typeface="Garamond" panose="02020404030301010803" pitchFamily="18" charset="0"/>
              </a:rPr>
              <a:t>to be made available to the public</a:t>
            </a:r>
          </a:p>
          <a:p>
            <a:pPr>
              <a:lnSpc>
                <a:spcPct val="100000"/>
              </a:lnSpc>
              <a:spcBef>
                <a:spcPts val="0"/>
              </a:spcBef>
              <a:spcAft>
                <a:spcPts val="600"/>
              </a:spcAft>
              <a:buClr>
                <a:srgbClr val="964135"/>
              </a:buClr>
            </a:pPr>
            <a:r>
              <a:rPr lang="en-US" sz="2800" b="1" dirty="0">
                <a:solidFill>
                  <a:srgbClr val="964135"/>
                </a:solidFill>
                <a:latin typeface="Garamond" panose="02020404030301010803" pitchFamily="18" charset="0"/>
              </a:rPr>
              <a:t>Highlight tree planting </a:t>
            </a:r>
            <a:r>
              <a:rPr lang="en-US" sz="2800" dirty="0">
                <a:solidFill>
                  <a:schemeClr val="tx1">
                    <a:lumMod val="75000"/>
                    <a:lumOff val="25000"/>
                  </a:schemeClr>
                </a:solidFill>
                <a:latin typeface="Garamond" panose="02020404030301010803" pitchFamily="18" charset="0"/>
              </a:rPr>
              <a:t>initiative opportunities in vulnerable census tracts</a:t>
            </a:r>
          </a:p>
        </p:txBody>
      </p:sp>
      <p:sp>
        <p:nvSpPr>
          <p:cNvPr id="43" name="TextBox 42">
            <a:extLst>
              <a:ext uri="{FF2B5EF4-FFF2-40B4-BE49-F238E27FC236}">
                <a16:creationId xmlns:a16="http://schemas.microsoft.com/office/drawing/2014/main" id="{2FA18D74-515D-E147-9A3F-2CA270F236BD}"/>
              </a:ext>
            </a:extLst>
          </p:cNvPr>
          <p:cNvSpPr txBox="1"/>
          <p:nvPr/>
        </p:nvSpPr>
        <p:spPr>
          <a:xfrm>
            <a:off x="10521951" y="4468364"/>
            <a:ext cx="6610706" cy="769441"/>
          </a:xfrm>
          <a:prstGeom prst="rect">
            <a:avLst/>
          </a:prstGeom>
          <a:noFill/>
        </p:spPr>
        <p:txBody>
          <a:bodyPr wrap="square" rtlCol="0">
            <a:spAutoFit/>
          </a:bodyPr>
          <a:lstStyle/>
          <a:p>
            <a:r>
              <a:rPr lang="en-US" sz="4400" b="1" dirty="0">
                <a:solidFill>
                  <a:srgbClr val="964135"/>
                </a:solidFill>
                <a:latin typeface="Century Gothic" panose="020B0502020202020204" pitchFamily="34" charset="0"/>
              </a:rPr>
              <a:t>Objectives</a:t>
            </a:r>
          </a:p>
        </p:txBody>
      </p:sp>
      <p:sp>
        <p:nvSpPr>
          <p:cNvPr id="45" name="TextBox 44">
            <a:extLst>
              <a:ext uri="{FF2B5EF4-FFF2-40B4-BE49-F238E27FC236}">
                <a16:creationId xmlns:a16="http://schemas.microsoft.com/office/drawing/2014/main" id="{8C2F6467-8691-E649-92B4-804436DC48AC}"/>
              </a:ext>
            </a:extLst>
          </p:cNvPr>
          <p:cNvSpPr txBox="1"/>
          <p:nvPr/>
        </p:nvSpPr>
        <p:spPr>
          <a:xfrm>
            <a:off x="907457" y="13924759"/>
            <a:ext cx="3849131"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Methodology</a:t>
            </a:r>
          </a:p>
        </p:txBody>
      </p:sp>
      <p:sp>
        <p:nvSpPr>
          <p:cNvPr id="47" name="TextBox 46">
            <a:extLst>
              <a:ext uri="{FF2B5EF4-FFF2-40B4-BE49-F238E27FC236}">
                <a16:creationId xmlns:a16="http://schemas.microsoft.com/office/drawing/2014/main" id="{1C9529B2-F3E4-9347-B50D-4C6C30F6379A}"/>
              </a:ext>
            </a:extLst>
          </p:cNvPr>
          <p:cNvSpPr txBox="1"/>
          <p:nvPr/>
        </p:nvSpPr>
        <p:spPr>
          <a:xfrm>
            <a:off x="10521951" y="8762274"/>
            <a:ext cx="317266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Study Area</a:t>
            </a:r>
          </a:p>
        </p:txBody>
      </p:sp>
      <p:sp>
        <p:nvSpPr>
          <p:cNvPr id="49" name="TextBox 48">
            <a:extLst>
              <a:ext uri="{FF2B5EF4-FFF2-40B4-BE49-F238E27FC236}">
                <a16:creationId xmlns:a16="http://schemas.microsoft.com/office/drawing/2014/main" id="{C4C6BBD5-3DC0-DD4B-B1A1-E90118D650EA}"/>
              </a:ext>
            </a:extLst>
          </p:cNvPr>
          <p:cNvSpPr txBox="1"/>
          <p:nvPr/>
        </p:nvSpPr>
        <p:spPr>
          <a:xfrm>
            <a:off x="17824442" y="8765053"/>
            <a:ext cx="5272597"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Earth Observations</a:t>
            </a:r>
          </a:p>
        </p:txBody>
      </p:sp>
      <p:sp>
        <p:nvSpPr>
          <p:cNvPr id="51" name="TextBox 50">
            <a:extLst>
              <a:ext uri="{FF2B5EF4-FFF2-40B4-BE49-F238E27FC236}">
                <a16:creationId xmlns:a16="http://schemas.microsoft.com/office/drawing/2014/main" id="{795BE288-5056-EC41-BDC7-5E2ED9A0E8FC}"/>
              </a:ext>
            </a:extLst>
          </p:cNvPr>
          <p:cNvSpPr txBox="1"/>
          <p:nvPr/>
        </p:nvSpPr>
        <p:spPr>
          <a:xfrm>
            <a:off x="950848" y="18184221"/>
            <a:ext cx="2012089"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Results</a:t>
            </a:r>
          </a:p>
        </p:txBody>
      </p:sp>
      <p:sp>
        <p:nvSpPr>
          <p:cNvPr id="52" name="Text Placeholder 16">
            <a:extLst>
              <a:ext uri="{FF2B5EF4-FFF2-40B4-BE49-F238E27FC236}">
                <a16:creationId xmlns:a16="http://schemas.microsoft.com/office/drawing/2014/main" id="{691CBEA6-0A83-B542-AE88-E9C84807F471}"/>
              </a:ext>
            </a:extLst>
          </p:cNvPr>
          <p:cNvSpPr txBox="1">
            <a:spLocks/>
          </p:cNvSpPr>
          <p:nvPr/>
        </p:nvSpPr>
        <p:spPr>
          <a:xfrm>
            <a:off x="932522" y="27205426"/>
            <a:ext cx="14317309" cy="278175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sz="2800" dirty="0" smtClean="0">
                <a:solidFill>
                  <a:schemeClr val="tx1">
                    <a:lumMod val="75000"/>
                    <a:lumOff val="25000"/>
                  </a:schemeClr>
                </a:solidFill>
                <a:latin typeface="Garamond" panose="02020404030301010803" pitchFamily="18" charset="0"/>
              </a:rPr>
              <a:t>The highest </a:t>
            </a:r>
            <a:r>
              <a:rPr lang="en-US" sz="2800" dirty="0">
                <a:solidFill>
                  <a:schemeClr val="tx1">
                    <a:lumMod val="75000"/>
                    <a:lumOff val="25000"/>
                  </a:schemeClr>
                </a:solidFill>
                <a:latin typeface="Garamond" panose="02020404030301010803" pitchFamily="18" charset="0"/>
              </a:rPr>
              <a:t>heat exposure in Philadelphia is in densely populated residential </a:t>
            </a:r>
            <a:r>
              <a:rPr lang="en-US" sz="2800" dirty="0" smtClean="0">
                <a:solidFill>
                  <a:schemeClr val="tx1">
                    <a:lumMod val="75000"/>
                    <a:lumOff val="25000"/>
                  </a:schemeClr>
                </a:solidFill>
                <a:latin typeface="Garamond" panose="02020404030301010803" pitchFamily="18" charset="0"/>
              </a:rPr>
              <a:t>areas.</a:t>
            </a:r>
            <a:endParaRPr lang="en-US" sz="28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964135"/>
              </a:buClr>
            </a:pPr>
            <a:r>
              <a:rPr lang="en-US" sz="2800" dirty="0" smtClean="0">
                <a:solidFill>
                  <a:schemeClr val="tx1">
                    <a:lumMod val="75000"/>
                    <a:lumOff val="25000"/>
                  </a:schemeClr>
                </a:solidFill>
                <a:latin typeface="Garamond" panose="02020404030301010803" pitchFamily="18" charset="0"/>
              </a:rPr>
              <a:t>4 </a:t>
            </a:r>
            <a:r>
              <a:rPr lang="en-US" sz="2800" dirty="0">
                <a:solidFill>
                  <a:schemeClr val="tx1">
                    <a:lumMod val="75000"/>
                    <a:lumOff val="25000"/>
                  </a:schemeClr>
                </a:solidFill>
                <a:latin typeface="Garamond" panose="02020404030301010803" pitchFamily="18" charset="0"/>
              </a:rPr>
              <a:t>principal components (PC1 – socioeconomic factors and chronic health conditions, PC2 – heat exposure and satellite-derived environmental variables, PC3 </a:t>
            </a:r>
            <a:r>
              <a:rPr lang="en-US" sz="2800">
                <a:solidFill>
                  <a:schemeClr val="tx1">
                    <a:lumMod val="75000"/>
                    <a:lumOff val="25000"/>
                  </a:schemeClr>
                </a:solidFill>
                <a:latin typeface="Garamond" panose="02020404030301010803" pitchFamily="18" charset="0"/>
              </a:rPr>
              <a:t>– </a:t>
            </a:r>
            <a:r>
              <a:rPr lang="en-US" sz="2800" smtClean="0">
                <a:solidFill>
                  <a:schemeClr val="tx1">
                    <a:lumMod val="75000"/>
                    <a:lumOff val="25000"/>
                  </a:schemeClr>
                </a:solidFill>
                <a:latin typeface="Garamond" panose="02020404030301010803" pitchFamily="18" charset="0"/>
              </a:rPr>
              <a:t>age </a:t>
            </a:r>
            <a:r>
              <a:rPr lang="en-US" sz="2800" dirty="0">
                <a:solidFill>
                  <a:schemeClr val="tx1">
                    <a:lumMod val="75000"/>
                    <a:lumOff val="25000"/>
                  </a:schemeClr>
                </a:solidFill>
                <a:latin typeface="Garamond" panose="02020404030301010803" pitchFamily="18" charset="0"/>
              </a:rPr>
              <a:t>and age related illness, PC4 – socio-cultural drivers of heat vulnerability) explain 80% of variance in data.</a:t>
            </a:r>
          </a:p>
          <a:p>
            <a:pPr>
              <a:lnSpc>
                <a:spcPct val="100000"/>
              </a:lnSpc>
              <a:spcBef>
                <a:spcPts val="0"/>
              </a:spcBef>
              <a:spcAft>
                <a:spcPts val="600"/>
              </a:spcAft>
              <a:buClr>
                <a:srgbClr val="964135"/>
              </a:buClr>
            </a:pPr>
            <a:r>
              <a:rPr lang="en-US" sz="2800" dirty="0" smtClean="0">
                <a:solidFill>
                  <a:schemeClr val="tx1">
                    <a:lumMod val="75000"/>
                    <a:lumOff val="25000"/>
                  </a:schemeClr>
                </a:solidFill>
                <a:latin typeface="Garamond" panose="02020404030301010803" pitchFamily="18" charset="0"/>
              </a:rPr>
              <a:t>74 </a:t>
            </a:r>
            <a:r>
              <a:rPr lang="en-US" sz="2800" dirty="0">
                <a:solidFill>
                  <a:schemeClr val="tx1">
                    <a:lumMod val="75000"/>
                    <a:lumOff val="25000"/>
                  </a:schemeClr>
                </a:solidFill>
                <a:latin typeface="Garamond" panose="02020404030301010803" pitchFamily="18" charset="0"/>
              </a:rPr>
              <a:t>census tracts with very high HVI would benefit most from resilience building and cooling interventions</a:t>
            </a:r>
          </a:p>
          <a:p>
            <a:pPr>
              <a:lnSpc>
                <a:spcPct val="100000"/>
              </a:lnSpc>
              <a:spcBef>
                <a:spcPts val="0"/>
              </a:spcBef>
              <a:spcAft>
                <a:spcPts val="600"/>
              </a:spcAft>
              <a:buClr>
                <a:srgbClr val="964135"/>
              </a:buClr>
            </a:pPr>
            <a:r>
              <a:rPr lang="en-US" sz="2800" dirty="0">
                <a:solidFill>
                  <a:schemeClr val="tx1">
                    <a:lumMod val="75000"/>
                    <a:lumOff val="25000"/>
                  </a:schemeClr>
                </a:solidFill>
                <a:latin typeface="Garamond" panose="02020404030301010803" pitchFamily="18" charset="0"/>
              </a:rPr>
              <a:t>15 census tracts would benefit most from tree planting initiatives</a:t>
            </a:r>
          </a:p>
        </p:txBody>
      </p:sp>
      <p:sp>
        <p:nvSpPr>
          <p:cNvPr id="53" name="TextBox 52">
            <a:extLst>
              <a:ext uri="{FF2B5EF4-FFF2-40B4-BE49-F238E27FC236}">
                <a16:creationId xmlns:a16="http://schemas.microsoft.com/office/drawing/2014/main" id="{3A62E210-8A6E-D34C-9E05-7B82914A6814}"/>
              </a:ext>
            </a:extLst>
          </p:cNvPr>
          <p:cNvSpPr txBox="1"/>
          <p:nvPr/>
        </p:nvSpPr>
        <p:spPr>
          <a:xfrm>
            <a:off x="938228" y="26438004"/>
            <a:ext cx="3486852"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Conclusions</a:t>
            </a:r>
          </a:p>
        </p:txBody>
      </p:sp>
      <p:sp>
        <p:nvSpPr>
          <p:cNvPr id="54" name="Text Placeholder 16">
            <a:extLst>
              <a:ext uri="{FF2B5EF4-FFF2-40B4-BE49-F238E27FC236}">
                <a16:creationId xmlns:a16="http://schemas.microsoft.com/office/drawing/2014/main" id="{CD73F9B8-ABC1-1F41-AE91-37F33A9DC64D}"/>
              </a:ext>
            </a:extLst>
          </p:cNvPr>
          <p:cNvSpPr txBox="1">
            <a:spLocks/>
          </p:cNvSpPr>
          <p:nvPr/>
        </p:nvSpPr>
        <p:spPr>
          <a:xfrm>
            <a:off x="20001149" y="30032313"/>
            <a:ext cx="4496874" cy="3102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b="1" u="sng" dirty="0">
                <a:solidFill>
                  <a:schemeClr val="tx1">
                    <a:lumMod val="75000"/>
                    <a:lumOff val="25000"/>
                  </a:schemeClr>
                </a:solidFill>
                <a:latin typeface="Garamond" panose="02020404030301010803" pitchFamily="18" charset="0"/>
              </a:rPr>
              <a:t>Partners:</a:t>
            </a:r>
            <a:r>
              <a:rPr lang="en-US" sz="2400" b="1" dirty="0">
                <a:solidFill>
                  <a:schemeClr val="tx1">
                    <a:lumMod val="75000"/>
                    <a:lumOff val="25000"/>
                  </a:schemeClr>
                </a:solidFill>
                <a:latin typeface="Garamond" panose="02020404030301010803" pitchFamily="18" charset="0"/>
              </a:rPr>
              <a:t/>
            </a:r>
            <a:br>
              <a:rPr lang="en-US" sz="2400" b="1" dirty="0">
                <a:solidFill>
                  <a:schemeClr val="tx1">
                    <a:lumMod val="75000"/>
                    <a:lumOff val="25000"/>
                  </a:schemeClr>
                </a:solidFill>
                <a:latin typeface="Garamond" panose="02020404030301010803" pitchFamily="18" charset="0"/>
              </a:rPr>
            </a:br>
            <a:r>
              <a:rPr lang="en-US" sz="2400" dirty="0">
                <a:solidFill>
                  <a:schemeClr val="tx1">
                    <a:lumMod val="75000"/>
                    <a:lumOff val="25000"/>
                  </a:schemeClr>
                </a:solidFill>
                <a:latin typeface="Garamond" panose="02020404030301010803" pitchFamily="18" charset="0"/>
              </a:rPr>
              <a:t>Philadelphia Department of Public Health: </a:t>
            </a:r>
            <a:r>
              <a:rPr lang="en-US" sz="2400" b="1" dirty="0">
                <a:solidFill>
                  <a:schemeClr val="tx1">
                    <a:lumMod val="75000"/>
                    <a:lumOff val="25000"/>
                  </a:schemeClr>
                </a:solidFill>
                <a:latin typeface="Garamond" panose="02020404030301010803" pitchFamily="18" charset="0"/>
              </a:rPr>
              <a:t>Jason Hammer, Jessica </a:t>
            </a:r>
            <a:r>
              <a:rPr lang="en-US" sz="2400" b="1" dirty="0" err="1">
                <a:solidFill>
                  <a:schemeClr val="tx1">
                    <a:lumMod val="75000"/>
                    <a:lumOff val="25000"/>
                  </a:schemeClr>
                </a:solidFill>
                <a:latin typeface="Garamond" panose="02020404030301010803" pitchFamily="18" charset="0"/>
              </a:rPr>
              <a:t>Caum</a:t>
            </a:r>
            <a:r>
              <a:rPr lang="en-US" sz="2400" b="1" dirty="0">
                <a:solidFill>
                  <a:schemeClr val="tx1">
                    <a:lumMod val="75000"/>
                    <a:lumOff val="25000"/>
                  </a:schemeClr>
                </a:solidFill>
                <a:latin typeface="Garamond" panose="02020404030301010803" pitchFamily="18" charset="0"/>
              </a:rPr>
              <a:t>, &amp; Alexandra </a:t>
            </a:r>
            <a:r>
              <a:rPr lang="en-US" sz="2400" b="1" dirty="0" err="1">
                <a:solidFill>
                  <a:schemeClr val="tx1">
                    <a:lumMod val="75000"/>
                    <a:lumOff val="25000"/>
                  </a:schemeClr>
                </a:solidFill>
                <a:latin typeface="Garamond" panose="02020404030301010803" pitchFamily="18" charset="0"/>
              </a:rPr>
              <a:t>Skula</a:t>
            </a:r>
            <a:r>
              <a:rPr lang="en-US" sz="2400" b="1" dirty="0">
                <a:solidFill>
                  <a:schemeClr val="tx1">
                    <a:lumMod val="75000"/>
                    <a:lumOff val="25000"/>
                  </a:schemeClr>
                </a:solidFill>
                <a:latin typeface="Garamond" panose="02020404030301010803" pitchFamily="18" charset="0"/>
              </a:rPr>
              <a:t> </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City of Philadelphia, Office of Sustainability: </a:t>
            </a:r>
            <a:r>
              <a:rPr lang="en-US" sz="2400" b="1" dirty="0">
                <a:solidFill>
                  <a:schemeClr val="tx1">
                    <a:lumMod val="75000"/>
                    <a:lumOff val="25000"/>
                  </a:schemeClr>
                </a:solidFill>
                <a:latin typeface="Garamond" panose="02020404030301010803" pitchFamily="18" charset="0"/>
              </a:rPr>
              <a:t>Saleem Chapman</a:t>
            </a:r>
            <a:endParaRPr lang="en-US" sz="2400" dirty="0">
              <a:solidFill>
                <a:schemeClr val="tx1">
                  <a:lumMod val="75000"/>
                  <a:lumOff val="25000"/>
                </a:schemeClr>
              </a:solidFill>
              <a:latin typeface="Garamond" panose="02020404030301010803" pitchFamily="18" charset="0"/>
            </a:endParaRPr>
          </a:p>
        </p:txBody>
      </p:sp>
      <p:sp>
        <p:nvSpPr>
          <p:cNvPr id="55" name="TextBox 54">
            <a:extLst>
              <a:ext uri="{FF2B5EF4-FFF2-40B4-BE49-F238E27FC236}">
                <a16:creationId xmlns:a16="http://schemas.microsoft.com/office/drawing/2014/main" id="{278133B7-1010-7C41-954B-770A4C1824BE}"/>
              </a:ext>
            </a:extLst>
          </p:cNvPr>
          <p:cNvSpPr txBox="1"/>
          <p:nvPr/>
        </p:nvSpPr>
        <p:spPr>
          <a:xfrm>
            <a:off x="15285318" y="29269884"/>
            <a:ext cx="5687776"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Acknowledgements</a:t>
            </a:r>
          </a:p>
        </p:txBody>
      </p:sp>
      <p:sp>
        <p:nvSpPr>
          <p:cNvPr id="57" name="TextBox 56">
            <a:extLst>
              <a:ext uri="{FF2B5EF4-FFF2-40B4-BE49-F238E27FC236}">
                <a16:creationId xmlns:a16="http://schemas.microsoft.com/office/drawing/2014/main" id="{35F04D17-159C-EA4E-9393-C3A943C5C23C}"/>
              </a:ext>
            </a:extLst>
          </p:cNvPr>
          <p:cNvSpPr txBox="1"/>
          <p:nvPr/>
        </p:nvSpPr>
        <p:spPr>
          <a:xfrm>
            <a:off x="15285318" y="26438004"/>
            <a:ext cx="4403770"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Project Partners</a:t>
            </a:r>
          </a:p>
        </p:txBody>
      </p:sp>
      <p:sp>
        <p:nvSpPr>
          <p:cNvPr id="58" name="TextBox 57">
            <a:extLst>
              <a:ext uri="{FF2B5EF4-FFF2-40B4-BE49-F238E27FC236}">
                <a16:creationId xmlns:a16="http://schemas.microsoft.com/office/drawing/2014/main" id="{800BAEA5-7DF3-7B4C-848E-F499B639D6B0}"/>
              </a:ext>
            </a:extLst>
          </p:cNvPr>
          <p:cNvSpPr txBox="1"/>
          <p:nvPr/>
        </p:nvSpPr>
        <p:spPr>
          <a:xfrm>
            <a:off x="837754" y="30361273"/>
            <a:ext cx="4542503" cy="769441"/>
          </a:xfrm>
          <a:prstGeom prst="rect">
            <a:avLst/>
          </a:prstGeom>
          <a:noFill/>
        </p:spPr>
        <p:txBody>
          <a:bodyPr wrap="none" rtlCol="0">
            <a:spAutoFit/>
          </a:bodyPr>
          <a:lstStyle/>
          <a:p>
            <a:r>
              <a:rPr lang="en-US" sz="4400" b="1" dirty="0">
                <a:solidFill>
                  <a:srgbClr val="964135"/>
                </a:solidFill>
                <a:latin typeface="Century Gothic" panose="020B0502020202020204" pitchFamily="34" charset="0"/>
              </a:rPr>
              <a:t>Team Members</a:t>
            </a:r>
          </a:p>
        </p:txBody>
      </p:sp>
      <p:grpSp>
        <p:nvGrpSpPr>
          <p:cNvPr id="40" name="Group 39"/>
          <p:cNvGrpSpPr/>
          <p:nvPr/>
        </p:nvGrpSpPr>
        <p:grpSpPr>
          <a:xfrm>
            <a:off x="850209" y="31208885"/>
            <a:ext cx="13060179" cy="2757629"/>
            <a:chOff x="926409" y="31208885"/>
            <a:chExt cx="13060179" cy="2757629"/>
          </a:xfrm>
        </p:grpSpPr>
        <p:sp>
          <p:nvSpPr>
            <p:cNvPr id="84" name="Google Shape;49;p1"/>
            <p:cNvSpPr txBox="1"/>
            <p:nvPr/>
          </p:nvSpPr>
          <p:spPr>
            <a:xfrm>
              <a:off x="926409" y="33043225"/>
              <a:ext cx="3464594"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u="none" dirty="0">
                  <a:solidFill>
                    <a:srgbClr val="3F3F3F"/>
                  </a:solidFill>
                  <a:latin typeface="Garamond"/>
                  <a:ea typeface="Garamond"/>
                  <a:cs typeface="Garamond"/>
                  <a:sym typeface="Garamond"/>
                </a:rPr>
                <a:t>Brandy Nisbet-Wilcox</a:t>
              </a:r>
            </a:p>
            <a:p>
              <a:pPr marL="0" marR="0" lvl="0" indent="0" algn="ctr" rtl="0">
                <a:lnSpc>
                  <a:spcPct val="100000"/>
                </a:lnSpc>
                <a:spcBef>
                  <a:spcPts val="0"/>
                </a:spcBef>
                <a:spcAft>
                  <a:spcPts val="0"/>
                </a:spcAft>
                <a:buClr>
                  <a:srgbClr val="3F3F3F"/>
                </a:buClr>
                <a:buSzPts val="2700"/>
                <a:buFont typeface="Arial"/>
                <a:buNone/>
              </a:pPr>
              <a:r>
                <a:rPr lang="en-US" sz="2700" b="1" u="none" dirty="0">
                  <a:solidFill>
                    <a:srgbClr val="3F3F3F"/>
                  </a:solidFill>
                  <a:latin typeface="Garamond"/>
                  <a:ea typeface="Garamond"/>
                  <a:cs typeface="Garamond"/>
                  <a:sym typeface="Garamond"/>
                </a:rPr>
                <a:t>Project Lead</a:t>
              </a:r>
              <a:endParaRPr b="1" dirty="0"/>
            </a:p>
          </p:txBody>
        </p:sp>
        <p:grpSp>
          <p:nvGrpSpPr>
            <p:cNvPr id="39" name="Group 38"/>
            <p:cNvGrpSpPr/>
            <p:nvPr/>
          </p:nvGrpSpPr>
          <p:grpSpPr>
            <a:xfrm>
              <a:off x="1727853" y="31208885"/>
              <a:ext cx="1861706" cy="1851128"/>
              <a:chOff x="1687811" y="31208886"/>
              <a:chExt cx="1861706" cy="1851128"/>
            </a:xfrm>
          </p:grpSpPr>
          <p:pic>
            <p:nvPicPr>
              <p:cNvPr id="83" name="Google Shape;48;p1"/>
              <p:cNvPicPr preferRelativeResize="0"/>
              <p:nvPr/>
            </p:nvPicPr>
            <p:blipFill rotWithShape="1">
              <a:blip r:embed="rId3">
                <a:alphaModFix/>
              </a:blip>
              <a:srcRect/>
              <a:stretch/>
            </p:blipFill>
            <p:spPr>
              <a:xfrm>
                <a:off x="1687811" y="31208886"/>
                <a:ext cx="1861706" cy="1851128"/>
              </a:xfrm>
              <a:prstGeom prst="rect">
                <a:avLst/>
              </a:prstGeom>
              <a:noFill/>
              <a:ln>
                <a:noFill/>
              </a:ln>
            </p:spPr>
          </p:pic>
          <p:pic>
            <p:nvPicPr>
              <p:cNvPr id="73" name="Picture 72">
                <a:extLst>
                  <a:ext uri="{FF2B5EF4-FFF2-40B4-BE49-F238E27FC236}">
                    <a16:creationId xmlns:a16="http://schemas.microsoft.com/office/drawing/2014/main" id="{A50C6693-D94D-47DF-8B8B-F5799D16024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890675" y="31406461"/>
                <a:ext cx="1455977" cy="1455978"/>
              </a:xfrm>
              <a:prstGeom prst="flowChartConnector">
                <a:avLst/>
              </a:prstGeom>
            </p:spPr>
          </p:pic>
        </p:grpSp>
        <p:sp>
          <p:nvSpPr>
            <p:cNvPr id="78" name="Google Shape;58;p1"/>
            <p:cNvSpPr txBox="1"/>
            <p:nvPr/>
          </p:nvSpPr>
          <p:spPr>
            <a:xfrm>
              <a:off x="4728159" y="33043225"/>
              <a:ext cx="2507516" cy="4492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u="none" dirty="0">
                  <a:solidFill>
                    <a:srgbClr val="3F3F3F"/>
                  </a:solidFill>
                  <a:latin typeface="Garamond"/>
                  <a:ea typeface="Garamond"/>
                  <a:cs typeface="Garamond"/>
                  <a:sym typeface="Garamond"/>
                </a:rPr>
                <a:t>Samuel Meltzer</a:t>
              </a:r>
              <a:endParaRPr dirty="0"/>
            </a:p>
          </p:txBody>
        </p:sp>
        <p:grpSp>
          <p:nvGrpSpPr>
            <p:cNvPr id="34" name="Group 33"/>
            <p:cNvGrpSpPr/>
            <p:nvPr/>
          </p:nvGrpSpPr>
          <p:grpSpPr>
            <a:xfrm>
              <a:off x="5044238" y="31208885"/>
              <a:ext cx="1861706" cy="1851128"/>
              <a:chOff x="5454437" y="31208886"/>
              <a:chExt cx="1861706" cy="1851128"/>
            </a:xfrm>
          </p:grpSpPr>
          <p:pic>
            <p:nvPicPr>
              <p:cNvPr id="77" name="Google Shape;57;p1"/>
              <p:cNvPicPr preferRelativeResize="0"/>
              <p:nvPr/>
            </p:nvPicPr>
            <p:blipFill rotWithShape="1">
              <a:blip r:embed="rId3">
                <a:alphaModFix/>
              </a:blip>
              <a:srcRect/>
              <a:stretch/>
            </p:blipFill>
            <p:spPr>
              <a:xfrm>
                <a:off x="5454437" y="31208886"/>
                <a:ext cx="1861706" cy="1851128"/>
              </a:xfrm>
              <a:prstGeom prst="rect">
                <a:avLst/>
              </a:prstGeom>
              <a:noFill/>
              <a:ln>
                <a:noFill/>
              </a:ln>
            </p:spPr>
          </p:pic>
          <p:pic>
            <p:nvPicPr>
              <p:cNvPr id="74" name="Picture 73">
                <a:extLst>
                  <a:ext uri="{FF2B5EF4-FFF2-40B4-BE49-F238E27FC236}">
                    <a16:creationId xmlns:a16="http://schemas.microsoft.com/office/drawing/2014/main" id="{B9D94AA5-2FE5-4B24-BF8D-F5EE297C335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657301" y="31406461"/>
                <a:ext cx="1455977" cy="1455977"/>
              </a:xfrm>
              <a:prstGeom prst="flowChartConnector">
                <a:avLst/>
              </a:prstGeom>
            </p:spPr>
          </p:pic>
        </p:grpSp>
        <p:sp>
          <p:nvSpPr>
            <p:cNvPr id="82" name="Google Shape;52;p1"/>
            <p:cNvSpPr txBox="1"/>
            <p:nvPr/>
          </p:nvSpPr>
          <p:spPr>
            <a:xfrm>
              <a:off x="8037785" y="33043225"/>
              <a:ext cx="2507516" cy="4492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u="none" dirty="0">
                  <a:solidFill>
                    <a:srgbClr val="3F3F3F"/>
                  </a:solidFill>
                  <a:latin typeface="Garamond"/>
                  <a:ea typeface="Garamond"/>
                  <a:cs typeface="Garamond"/>
                  <a:sym typeface="Garamond"/>
                </a:rPr>
                <a:t>Spencer Nelson</a:t>
              </a:r>
              <a:endParaRPr dirty="0"/>
            </a:p>
          </p:txBody>
        </p:sp>
        <p:grpSp>
          <p:nvGrpSpPr>
            <p:cNvPr id="36" name="Group 35"/>
            <p:cNvGrpSpPr/>
            <p:nvPr/>
          </p:nvGrpSpPr>
          <p:grpSpPr>
            <a:xfrm>
              <a:off x="8360623" y="31208885"/>
              <a:ext cx="1861706" cy="1851128"/>
              <a:chOff x="8547091" y="31177889"/>
              <a:chExt cx="1861706" cy="1851128"/>
            </a:xfrm>
          </p:grpSpPr>
          <p:pic>
            <p:nvPicPr>
              <p:cNvPr id="81" name="Google Shape;51;p1"/>
              <p:cNvPicPr preferRelativeResize="0"/>
              <p:nvPr/>
            </p:nvPicPr>
            <p:blipFill rotWithShape="1">
              <a:blip r:embed="rId3">
                <a:alphaModFix/>
              </a:blip>
              <a:srcRect/>
              <a:stretch/>
            </p:blipFill>
            <p:spPr>
              <a:xfrm>
                <a:off x="8547091" y="31177889"/>
                <a:ext cx="1861706" cy="1851128"/>
              </a:xfrm>
              <a:prstGeom prst="rect">
                <a:avLst/>
              </a:prstGeom>
              <a:noFill/>
              <a:ln>
                <a:noFill/>
              </a:ln>
            </p:spPr>
          </p:pic>
          <p:pic>
            <p:nvPicPr>
              <p:cNvPr id="75" name="Picture 74">
                <a:extLst>
                  <a:ext uri="{FF2B5EF4-FFF2-40B4-BE49-F238E27FC236}">
                    <a16:creationId xmlns:a16="http://schemas.microsoft.com/office/drawing/2014/main" id="{E5718419-D65C-4EB3-BCE8-0DB5076136E3}"/>
                  </a:ext>
                </a:extLst>
              </p:cNvPr>
              <p:cNvPicPr>
                <a:picLocks noChangeAspect="1"/>
              </p:cNvPicPr>
              <p:nvPr/>
            </p:nvPicPr>
            <p:blipFill rotWithShape="1">
              <a:blip r:embed="rId6">
                <a:extLst>
                  <a:ext uri="{28A0092B-C50C-407E-A947-70E740481C1C}">
                    <a14:useLocalDpi xmlns:a14="http://schemas.microsoft.com/office/drawing/2010/main"/>
                  </a:ext>
                </a:extLst>
              </a:blip>
              <a:srcRect l="-88"/>
              <a:stretch/>
            </p:blipFill>
            <p:spPr>
              <a:xfrm>
                <a:off x="8749955" y="31376946"/>
                <a:ext cx="1455977" cy="1455978"/>
              </a:xfrm>
              <a:prstGeom prst="flowChartConnector">
                <a:avLst/>
              </a:prstGeom>
            </p:spPr>
          </p:pic>
        </p:grpSp>
        <p:sp>
          <p:nvSpPr>
            <p:cNvPr id="80" name="Google Shape;55;p1"/>
            <p:cNvSpPr txBox="1"/>
            <p:nvPr/>
          </p:nvSpPr>
          <p:spPr>
            <a:xfrm>
              <a:off x="11238919" y="33043225"/>
              <a:ext cx="2747669" cy="5077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2700"/>
                <a:buFont typeface="Arial"/>
                <a:buNone/>
              </a:pPr>
              <a:r>
                <a:rPr lang="en-US" sz="2700" b="1" u="none" dirty="0">
                  <a:solidFill>
                    <a:schemeClr val="tx1">
                      <a:lumMod val="75000"/>
                      <a:lumOff val="25000"/>
                    </a:schemeClr>
                  </a:solidFill>
                  <a:latin typeface="Garamond"/>
                  <a:ea typeface="Garamond"/>
                  <a:cs typeface="Garamond"/>
                  <a:sym typeface="Garamond"/>
                </a:rPr>
                <a:t>Charlotte Wagner</a:t>
              </a:r>
              <a:endParaRPr dirty="0">
                <a:solidFill>
                  <a:schemeClr val="tx1">
                    <a:lumMod val="75000"/>
                    <a:lumOff val="25000"/>
                  </a:schemeClr>
                </a:solidFill>
              </a:endParaRPr>
            </a:p>
          </p:txBody>
        </p:sp>
        <p:grpSp>
          <p:nvGrpSpPr>
            <p:cNvPr id="37" name="Group 36"/>
            <p:cNvGrpSpPr/>
            <p:nvPr/>
          </p:nvGrpSpPr>
          <p:grpSpPr>
            <a:xfrm>
              <a:off x="11677009" y="31208885"/>
              <a:ext cx="1861705" cy="1851128"/>
              <a:chOff x="11677009" y="31177889"/>
              <a:chExt cx="1861705" cy="1851128"/>
            </a:xfrm>
          </p:grpSpPr>
          <p:pic>
            <p:nvPicPr>
              <p:cNvPr id="79" name="Google Shape;54;p1"/>
              <p:cNvPicPr preferRelativeResize="0"/>
              <p:nvPr/>
            </p:nvPicPr>
            <p:blipFill rotWithShape="1">
              <a:blip r:embed="rId3">
                <a:alphaModFix/>
              </a:blip>
              <a:srcRect/>
              <a:stretch/>
            </p:blipFill>
            <p:spPr>
              <a:xfrm>
                <a:off x="11677009" y="31177889"/>
                <a:ext cx="1861705" cy="1851128"/>
              </a:xfrm>
              <a:prstGeom prst="rect">
                <a:avLst/>
              </a:prstGeom>
              <a:noFill/>
              <a:ln>
                <a:noFill/>
              </a:ln>
            </p:spPr>
          </p:pic>
          <p:pic>
            <p:nvPicPr>
              <p:cNvPr id="76" name="Picture 75">
                <a:extLst>
                  <a:ext uri="{FF2B5EF4-FFF2-40B4-BE49-F238E27FC236}">
                    <a16:creationId xmlns:a16="http://schemas.microsoft.com/office/drawing/2014/main" id="{1D8E9B8F-49A9-4AF7-93FB-15C00928B622}"/>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1879873" y="31376675"/>
                <a:ext cx="1455977" cy="1455977"/>
              </a:xfrm>
              <a:prstGeom prst="flowChartConnector">
                <a:avLst/>
              </a:prstGeom>
            </p:spPr>
          </p:pic>
        </p:grpSp>
      </p:grpSp>
      <p:sp>
        <p:nvSpPr>
          <p:cNvPr id="85" name="Text Placeholder 16">
            <a:extLst>
              <a:ext uri="{FF2B5EF4-FFF2-40B4-BE49-F238E27FC236}">
                <a16:creationId xmlns:a16="http://schemas.microsoft.com/office/drawing/2014/main" id="{7735D678-F608-5940-BC93-72C0B6736AC4}"/>
              </a:ext>
            </a:extLst>
          </p:cNvPr>
          <p:cNvSpPr txBox="1">
            <a:spLocks/>
          </p:cNvSpPr>
          <p:nvPr/>
        </p:nvSpPr>
        <p:spPr>
          <a:xfrm>
            <a:off x="15285318" y="27205426"/>
            <a:ext cx="7539731" cy="111580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964135"/>
              </a:buClr>
            </a:pPr>
            <a:r>
              <a:rPr lang="en-US" dirty="0">
                <a:solidFill>
                  <a:schemeClr val="tx1">
                    <a:lumMod val="75000"/>
                    <a:lumOff val="25000"/>
                  </a:schemeClr>
                </a:solidFill>
                <a:latin typeface="Garamond" panose="02020404030301010803" pitchFamily="18" charset="0"/>
              </a:rPr>
              <a:t>Philadelphia Department of Public Health </a:t>
            </a:r>
          </a:p>
          <a:p>
            <a:pPr>
              <a:lnSpc>
                <a:spcPct val="100000"/>
              </a:lnSpc>
              <a:spcBef>
                <a:spcPts val="0"/>
              </a:spcBef>
              <a:spcAft>
                <a:spcPts val="600"/>
              </a:spcAft>
              <a:buClr>
                <a:srgbClr val="964135"/>
              </a:buClr>
            </a:pPr>
            <a:r>
              <a:rPr lang="en-US" dirty="0">
                <a:solidFill>
                  <a:schemeClr val="tx1">
                    <a:lumMod val="75000"/>
                    <a:lumOff val="25000"/>
                  </a:schemeClr>
                </a:solidFill>
                <a:latin typeface="Garamond" panose="02020404030301010803" pitchFamily="18" charset="0"/>
              </a:rPr>
              <a:t>City of Philadelphia, Office of Sustainability</a:t>
            </a:r>
            <a:endParaRPr lang="en-US" b="1" dirty="0">
              <a:solidFill>
                <a:schemeClr val="tx1">
                  <a:lumMod val="75000"/>
                  <a:lumOff val="25000"/>
                </a:schemeClr>
              </a:solidFill>
              <a:latin typeface="Garamond" panose="02020404030301010803" pitchFamily="18" charset="0"/>
            </a:endParaRPr>
          </a:p>
        </p:txBody>
      </p:sp>
      <p:sp>
        <p:nvSpPr>
          <p:cNvPr id="99" name="Chevron 98">
            <a:extLst>
              <a:ext uri="{FF2B5EF4-FFF2-40B4-BE49-F238E27FC236}">
                <a16:creationId xmlns:a16="http://schemas.microsoft.com/office/drawing/2014/main" id="{53971684-F6C1-AC48-ADD0-EC3D5D006FEB}"/>
              </a:ext>
            </a:extLst>
          </p:cNvPr>
          <p:cNvSpPr/>
          <p:nvPr/>
        </p:nvSpPr>
        <p:spPr>
          <a:xfrm>
            <a:off x="4177967" y="14736864"/>
            <a:ext cx="6276114" cy="3439459"/>
          </a:xfrm>
          <a:prstGeom prst="chevron">
            <a:avLst/>
          </a:prstGeom>
          <a:solidFill>
            <a:srgbClr val="DBB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Rectangle 113">
            <a:extLst>
              <a:ext uri="{FF2B5EF4-FFF2-40B4-BE49-F238E27FC236}">
                <a16:creationId xmlns:a16="http://schemas.microsoft.com/office/drawing/2014/main" id="{321B9229-002D-BB4B-8882-ABB3046F27DB}"/>
              </a:ext>
            </a:extLst>
          </p:cNvPr>
          <p:cNvSpPr/>
          <p:nvPr/>
        </p:nvSpPr>
        <p:spPr>
          <a:xfrm>
            <a:off x="935144" y="14736865"/>
            <a:ext cx="2105282" cy="3439458"/>
          </a:xfrm>
          <a:prstGeom prst="rect">
            <a:avLst/>
          </a:prstGeom>
          <a:solidFill>
            <a:srgbClr val="E6C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hevron 100">
            <a:extLst>
              <a:ext uri="{FF2B5EF4-FFF2-40B4-BE49-F238E27FC236}">
                <a16:creationId xmlns:a16="http://schemas.microsoft.com/office/drawing/2014/main" id="{1806A44C-A222-984E-AEFA-037940EC3699}"/>
              </a:ext>
            </a:extLst>
          </p:cNvPr>
          <p:cNvSpPr/>
          <p:nvPr/>
        </p:nvSpPr>
        <p:spPr>
          <a:xfrm>
            <a:off x="13483762" y="14736869"/>
            <a:ext cx="6389267" cy="3436710"/>
          </a:xfrm>
          <a:prstGeom prst="chevron">
            <a:avLst/>
          </a:prstGeom>
          <a:solidFill>
            <a:srgbClr val="B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Chevron 101">
            <a:extLst>
              <a:ext uri="{FF2B5EF4-FFF2-40B4-BE49-F238E27FC236}">
                <a16:creationId xmlns:a16="http://schemas.microsoft.com/office/drawing/2014/main" id="{9BF84236-2E86-7B4B-B91C-A2208E0533D0}"/>
              </a:ext>
            </a:extLst>
          </p:cNvPr>
          <p:cNvSpPr/>
          <p:nvPr/>
        </p:nvSpPr>
        <p:spPr>
          <a:xfrm>
            <a:off x="981298" y="14736868"/>
            <a:ext cx="4930467" cy="3439458"/>
          </a:xfrm>
          <a:prstGeom prst="chevron">
            <a:avLst/>
          </a:prstGeom>
          <a:solidFill>
            <a:srgbClr val="E6C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solidFill>
                <a:schemeClr val="tx1"/>
              </a:solidFill>
            </a:endParaRPr>
          </a:p>
        </p:txBody>
      </p:sp>
      <p:grpSp>
        <p:nvGrpSpPr>
          <p:cNvPr id="23" name="Group 22">
            <a:extLst>
              <a:ext uri="{FF2B5EF4-FFF2-40B4-BE49-F238E27FC236}">
                <a16:creationId xmlns:a16="http://schemas.microsoft.com/office/drawing/2014/main" id="{7AAE95C1-5BD0-F542-9D77-58E7B684D7BD}"/>
              </a:ext>
            </a:extLst>
          </p:cNvPr>
          <p:cNvGrpSpPr/>
          <p:nvPr/>
        </p:nvGrpSpPr>
        <p:grpSpPr>
          <a:xfrm>
            <a:off x="15043511" y="15008247"/>
            <a:ext cx="4148331" cy="1325784"/>
            <a:chOff x="14741522" y="15740471"/>
            <a:chExt cx="4148331" cy="1325784"/>
          </a:xfrm>
        </p:grpSpPr>
        <p:sp>
          <p:nvSpPr>
            <p:cNvPr id="107" name="TextBox 106">
              <a:extLst>
                <a:ext uri="{FF2B5EF4-FFF2-40B4-BE49-F238E27FC236}">
                  <a16:creationId xmlns:a16="http://schemas.microsoft.com/office/drawing/2014/main" id="{0F6B171D-2A27-8C46-8BA5-ABDC0B41E266}"/>
                </a:ext>
              </a:extLst>
            </p:cNvPr>
            <p:cNvSpPr txBox="1"/>
            <p:nvPr/>
          </p:nvSpPr>
          <p:spPr>
            <a:xfrm>
              <a:off x="14741522" y="15740471"/>
              <a:ext cx="3979937" cy="615553"/>
            </a:xfrm>
            <a:prstGeom prst="rect">
              <a:avLst/>
            </a:prstGeom>
            <a:noFill/>
            <a:ln>
              <a:noFill/>
            </a:ln>
          </p:spPr>
          <p:txBody>
            <a:bodyPr wrap="square" rtlCol="0">
              <a:spAutoFit/>
            </a:bodyPr>
            <a:lstStyle/>
            <a:p>
              <a:r>
                <a:rPr lang="en-US" sz="3400" b="1" dirty="0">
                  <a:solidFill>
                    <a:schemeClr val="tx1">
                      <a:lumMod val="75000"/>
                      <a:lumOff val="25000"/>
                    </a:schemeClr>
                  </a:solidFill>
                  <a:latin typeface="Garamond" panose="02020404030301010803" pitchFamily="18" charset="0"/>
                </a:rPr>
                <a:t>HVI</a:t>
              </a:r>
            </a:p>
          </p:txBody>
        </p:sp>
        <p:sp>
          <p:nvSpPr>
            <p:cNvPr id="109" name="TextBox 108">
              <a:extLst>
                <a:ext uri="{FF2B5EF4-FFF2-40B4-BE49-F238E27FC236}">
                  <a16:creationId xmlns:a16="http://schemas.microsoft.com/office/drawing/2014/main" id="{781D290D-88DD-5B44-B089-1055115B8849}"/>
                </a:ext>
              </a:extLst>
            </p:cNvPr>
            <p:cNvSpPr txBox="1"/>
            <p:nvPr/>
          </p:nvSpPr>
          <p:spPr>
            <a:xfrm>
              <a:off x="15079232" y="16235258"/>
              <a:ext cx="3810621" cy="830997"/>
            </a:xfrm>
            <a:prstGeom prst="rect">
              <a:avLst/>
            </a:prstGeom>
            <a:noFill/>
            <a:ln>
              <a:noFill/>
            </a:ln>
          </p:spPr>
          <p:txBody>
            <a:bodyPr wrap="square" rtlCol="0">
              <a:spAutoFit/>
            </a:bodyPr>
            <a:lstStyle/>
            <a:p>
              <a:r>
                <a:rPr lang="en-US" sz="2400" dirty="0">
                  <a:solidFill>
                    <a:schemeClr val="tx1">
                      <a:lumMod val="75000"/>
                      <a:lumOff val="25000"/>
                    </a:schemeClr>
                  </a:solidFill>
                  <a:latin typeface="Garamond" panose="02020404030301010803" pitchFamily="18" charset="0"/>
                </a:rPr>
                <a:t>Heat Vulnerability Index from select principal components </a:t>
              </a:r>
            </a:p>
          </p:txBody>
        </p:sp>
      </p:grpSp>
      <p:grpSp>
        <p:nvGrpSpPr>
          <p:cNvPr id="44" name="Group 43">
            <a:extLst>
              <a:ext uri="{FF2B5EF4-FFF2-40B4-BE49-F238E27FC236}">
                <a16:creationId xmlns:a16="http://schemas.microsoft.com/office/drawing/2014/main" id="{3B0805AE-A21E-894C-92C1-D593DD724E8D}"/>
              </a:ext>
            </a:extLst>
          </p:cNvPr>
          <p:cNvGrpSpPr/>
          <p:nvPr/>
        </p:nvGrpSpPr>
        <p:grpSpPr>
          <a:xfrm>
            <a:off x="1056456" y="15037232"/>
            <a:ext cx="4173824" cy="1325784"/>
            <a:chOff x="1125036" y="16045271"/>
            <a:chExt cx="4173824" cy="1325784"/>
          </a:xfrm>
        </p:grpSpPr>
        <p:sp>
          <p:nvSpPr>
            <p:cNvPr id="103" name="TextBox 102">
              <a:extLst>
                <a:ext uri="{FF2B5EF4-FFF2-40B4-BE49-F238E27FC236}">
                  <a16:creationId xmlns:a16="http://schemas.microsoft.com/office/drawing/2014/main" id="{D9665E38-5738-AF4C-A87C-F2BB38FD5C21}"/>
                </a:ext>
              </a:extLst>
            </p:cNvPr>
            <p:cNvSpPr txBox="1"/>
            <p:nvPr/>
          </p:nvSpPr>
          <p:spPr>
            <a:xfrm>
              <a:off x="1125036" y="16045271"/>
              <a:ext cx="3584313" cy="615553"/>
            </a:xfrm>
            <a:prstGeom prst="rect">
              <a:avLst/>
            </a:prstGeom>
            <a:noFill/>
            <a:ln>
              <a:noFill/>
            </a:ln>
          </p:spPr>
          <p:txBody>
            <a:bodyPr wrap="square" rtlCol="0">
              <a:spAutoFit/>
            </a:bodyPr>
            <a:lstStyle/>
            <a:p>
              <a:r>
                <a:rPr lang="en-US" sz="3400" b="1" dirty="0">
                  <a:solidFill>
                    <a:schemeClr val="tx1">
                      <a:lumMod val="75000"/>
                      <a:lumOff val="25000"/>
                    </a:schemeClr>
                  </a:solidFill>
                  <a:latin typeface="Garamond" panose="02020404030301010803" pitchFamily="18" charset="0"/>
                </a:rPr>
                <a:t>Retrieve Data</a:t>
              </a:r>
            </a:p>
          </p:txBody>
        </p:sp>
        <p:sp>
          <p:nvSpPr>
            <p:cNvPr id="116" name="TextBox 115">
              <a:extLst>
                <a:ext uri="{FF2B5EF4-FFF2-40B4-BE49-F238E27FC236}">
                  <a16:creationId xmlns:a16="http://schemas.microsoft.com/office/drawing/2014/main" id="{B89A95D0-07FF-B04B-8432-C8D013E5A66F}"/>
                </a:ext>
              </a:extLst>
            </p:cNvPr>
            <p:cNvSpPr txBox="1"/>
            <p:nvPr/>
          </p:nvSpPr>
          <p:spPr>
            <a:xfrm>
              <a:off x="1440643" y="16540058"/>
              <a:ext cx="3858217" cy="830997"/>
            </a:xfrm>
            <a:prstGeom prst="rect">
              <a:avLst/>
            </a:prstGeom>
            <a:noFill/>
            <a:ln>
              <a:noFill/>
            </a:ln>
          </p:spPr>
          <p:txBody>
            <a:bodyPr wrap="square" rtlCol="0">
              <a:spAutoFit/>
            </a:bodyPr>
            <a:lstStyle/>
            <a:p>
              <a:r>
                <a:rPr lang="en-US" sz="2400" dirty="0">
                  <a:solidFill>
                    <a:schemeClr val="tx1">
                      <a:lumMod val="75000"/>
                      <a:lumOff val="25000"/>
                    </a:schemeClr>
                  </a:solidFill>
                  <a:latin typeface="Garamond" panose="02020404030301010803" pitchFamily="18" charset="0"/>
                </a:rPr>
                <a:t>Socioeconomic data, health data, and Earth observations</a:t>
              </a:r>
            </a:p>
          </p:txBody>
        </p:sp>
      </p:grpSp>
      <p:grpSp>
        <p:nvGrpSpPr>
          <p:cNvPr id="24" name="Group 23">
            <a:extLst>
              <a:ext uri="{FF2B5EF4-FFF2-40B4-BE49-F238E27FC236}">
                <a16:creationId xmlns:a16="http://schemas.microsoft.com/office/drawing/2014/main" id="{2C14186D-2645-2B41-8850-DA291C7BA82F}"/>
              </a:ext>
            </a:extLst>
          </p:cNvPr>
          <p:cNvGrpSpPr/>
          <p:nvPr/>
        </p:nvGrpSpPr>
        <p:grpSpPr>
          <a:xfrm>
            <a:off x="5809752" y="15023415"/>
            <a:ext cx="3813728" cy="1325784"/>
            <a:chOff x="10445048" y="15740471"/>
            <a:chExt cx="3813728" cy="1325784"/>
          </a:xfrm>
        </p:grpSpPr>
        <p:sp>
          <p:nvSpPr>
            <p:cNvPr id="117" name="TextBox 116">
              <a:extLst>
                <a:ext uri="{FF2B5EF4-FFF2-40B4-BE49-F238E27FC236}">
                  <a16:creationId xmlns:a16="http://schemas.microsoft.com/office/drawing/2014/main" id="{30EC03FD-021F-014C-82A7-64F61CD92872}"/>
                </a:ext>
              </a:extLst>
            </p:cNvPr>
            <p:cNvSpPr txBox="1"/>
            <p:nvPr/>
          </p:nvSpPr>
          <p:spPr>
            <a:xfrm>
              <a:off x="10755954" y="16235258"/>
              <a:ext cx="3502822" cy="830997"/>
            </a:xfrm>
            <a:prstGeom prst="rect">
              <a:avLst/>
            </a:prstGeom>
            <a:noFill/>
            <a:ln>
              <a:noFill/>
            </a:ln>
          </p:spPr>
          <p:txBody>
            <a:bodyPr wrap="square" rtlCol="0">
              <a:spAutoFit/>
            </a:bodyPr>
            <a:lstStyle/>
            <a:p>
              <a:r>
                <a:rPr lang="en-US" sz="2400" dirty="0">
                  <a:solidFill>
                    <a:schemeClr val="tx1">
                      <a:lumMod val="75000"/>
                      <a:lumOff val="25000"/>
                    </a:schemeClr>
                  </a:solidFill>
                  <a:latin typeface="Garamond" panose="02020404030301010803" pitchFamily="18" charset="0"/>
                </a:rPr>
                <a:t>M</a:t>
              </a:r>
              <a:r>
                <a:rPr lang="en-US" sz="2400" dirty="0" smtClean="0">
                  <a:solidFill>
                    <a:schemeClr val="tx1">
                      <a:lumMod val="75000"/>
                      <a:lumOff val="25000"/>
                    </a:schemeClr>
                  </a:solidFill>
                  <a:latin typeface="Garamond" panose="02020404030301010803" pitchFamily="18" charset="0"/>
                </a:rPr>
                <a:t>edian </a:t>
              </a:r>
              <a:r>
                <a:rPr lang="en-US" sz="2400" dirty="0">
                  <a:solidFill>
                    <a:schemeClr val="tx1">
                      <a:lumMod val="75000"/>
                      <a:lumOff val="25000"/>
                    </a:schemeClr>
                  </a:solidFill>
                  <a:latin typeface="Garamond" panose="02020404030301010803" pitchFamily="18" charset="0"/>
                </a:rPr>
                <a:t>across time &amp;  </a:t>
              </a:r>
            </a:p>
            <a:p>
              <a:r>
                <a:rPr lang="en-US" sz="2400" dirty="0">
                  <a:solidFill>
                    <a:schemeClr val="tx1">
                      <a:lumMod val="75000"/>
                      <a:lumOff val="25000"/>
                    </a:schemeClr>
                  </a:solidFill>
                  <a:latin typeface="Garamond" panose="02020404030301010803" pitchFamily="18" charset="0"/>
                </a:rPr>
                <a:t>mean by census tract</a:t>
              </a:r>
            </a:p>
          </p:txBody>
        </p:sp>
        <p:sp>
          <p:nvSpPr>
            <p:cNvPr id="118" name="TextBox 117">
              <a:extLst>
                <a:ext uri="{FF2B5EF4-FFF2-40B4-BE49-F238E27FC236}">
                  <a16:creationId xmlns:a16="http://schemas.microsoft.com/office/drawing/2014/main" id="{06EE6EA6-B28E-E44A-B28E-302ED73A0388}"/>
                </a:ext>
              </a:extLst>
            </p:cNvPr>
            <p:cNvSpPr txBox="1"/>
            <p:nvPr/>
          </p:nvSpPr>
          <p:spPr>
            <a:xfrm>
              <a:off x="10445048" y="15740471"/>
              <a:ext cx="3315218" cy="615553"/>
            </a:xfrm>
            <a:prstGeom prst="rect">
              <a:avLst/>
            </a:prstGeom>
            <a:noFill/>
            <a:ln>
              <a:noFill/>
            </a:ln>
          </p:spPr>
          <p:txBody>
            <a:bodyPr wrap="square" rtlCol="0">
              <a:spAutoFit/>
            </a:bodyPr>
            <a:lstStyle/>
            <a:p>
              <a:r>
                <a:rPr lang="en-US" sz="3400" b="1" dirty="0">
                  <a:solidFill>
                    <a:schemeClr val="tx1">
                      <a:lumMod val="75000"/>
                      <a:lumOff val="25000"/>
                    </a:schemeClr>
                  </a:solidFill>
                  <a:latin typeface="Garamond" panose="02020404030301010803" pitchFamily="18" charset="0"/>
                </a:rPr>
                <a:t>Aggregate Pixels</a:t>
              </a:r>
              <a:endParaRPr lang="en-US" sz="3400" dirty="0">
                <a:solidFill>
                  <a:schemeClr val="tx1">
                    <a:lumMod val="75000"/>
                    <a:lumOff val="25000"/>
                  </a:schemeClr>
                </a:solidFill>
                <a:latin typeface="Garamond" panose="02020404030301010803" pitchFamily="18" charset="0"/>
              </a:endParaRPr>
            </a:p>
          </p:txBody>
        </p:sp>
      </p:grpSp>
      <p:sp>
        <p:nvSpPr>
          <p:cNvPr id="111" name="Chevron 110">
            <a:extLst>
              <a:ext uri="{FF2B5EF4-FFF2-40B4-BE49-F238E27FC236}">
                <a16:creationId xmlns:a16="http://schemas.microsoft.com/office/drawing/2014/main" id="{091B2EA4-B30B-544A-BC00-6CB3EC232836}"/>
              </a:ext>
            </a:extLst>
          </p:cNvPr>
          <p:cNvSpPr/>
          <p:nvPr/>
        </p:nvSpPr>
        <p:spPr>
          <a:xfrm>
            <a:off x="18139230" y="14736867"/>
            <a:ext cx="6130470" cy="3436710"/>
          </a:xfrm>
          <a:prstGeom prst="chevron">
            <a:avLst/>
          </a:prstGeom>
          <a:solidFill>
            <a:srgbClr val="AB6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64135"/>
              </a:solidFill>
            </a:endParaRPr>
          </a:p>
        </p:txBody>
      </p:sp>
      <p:grpSp>
        <p:nvGrpSpPr>
          <p:cNvPr id="26" name="Group 25">
            <a:extLst>
              <a:ext uri="{FF2B5EF4-FFF2-40B4-BE49-F238E27FC236}">
                <a16:creationId xmlns:a16="http://schemas.microsoft.com/office/drawing/2014/main" id="{B02E2600-B913-F04F-A95B-8057B81C69C0}"/>
              </a:ext>
            </a:extLst>
          </p:cNvPr>
          <p:cNvGrpSpPr/>
          <p:nvPr/>
        </p:nvGrpSpPr>
        <p:grpSpPr>
          <a:xfrm>
            <a:off x="19736739" y="15000520"/>
            <a:ext cx="3987318" cy="1695116"/>
            <a:chOff x="20015191" y="15740471"/>
            <a:chExt cx="3987318" cy="1695116"/>
          </a:xfrm>
        </p:grpSpPr>
        <p:sp>
          <p:nvSpPr>
            <p:cNvPr id="113" name="TextBox 112">
              <a:extLst>
                <a:ext uri="{FF2B5EF4-FFF2-40B4-BE49-F238E27FC236}">
                  <a16:creationId xmlns:a16="http://schemas.microsoft.com/office/drawing/2014/main" id="{4F1EAC0F-139B-EF4D-9F2A-4846E9B163F9}"/>
                </a:ext>
              </a:extLst>
            </p:cNvPr>
            <p:cNvSpPr txBox="1"/>
            <p:nvPr/>
          </p:nvSpPr>
          <p:spPr>
            <a:xfrm>
              <a:off x="20344909" y="16235258"/>
              <a:ext cx="3657600" cy="1200329"/>
            </a:xfrm>
            <a:prstGeom prst="rect">
              <a:avLst/>
            </a:prstGeom>
            <a:noFill/>
            <a:ln>
              <a:noFill/>
            </a:ln>
          </p:spPr>
          <p:txBody>
            <a:bodyPr wrap="square" rtlCol="0">
              <a:spAutoFit/>
            </a:bodyPr>
            <a:lstStyle/>
            <a:p>
              <a:r>
                <a:rPr lang="en-US" sz="2400" dirty="0">
                  <a:solidFill>
                    <a:schemeClr val="tx1">
                      <a:lumMod val="75000"/>
                      <a:lumOff val="25000"/>
                    </a:schemeClr>
                  </a:solidFill>
                  <a:latin typeface="Garamond" panose="02020404030301010803" pitchFamily="18" charset="0"/>
                </a:rPr>
                <a:t>Priority map of street trees based on HVI and street tree density</a:t>
              </a:r>
            </a:p>
          </p:txBody>
        </p:sp>
        <p:sp>
          <p:nvSpPr>
            <p:cNvPr id="120" name="TextBox 119">
              <a:extLst>
                <a:ext uri="{FF2B5EF4-FFF2-40B4-BE49-F238E27FC236}">
                  <a16:creationId xmlns:a16="http://schemas.microsoft.com/office/drawing/2014/main" id="{99468CA4-8D8B-C04F-8922-64BA72D90701}"/>
                </a:ext>
              </a:extLst>
            </p:cNvPr>
            <p:cNvSpPr txBox="1"/>
            <p:nvPr/>
          </p:nvSpPr>
          <p:spPr>
            <a:xfrm>
              <a:off x="20015191" y="15740471"/>
              <a:ext cx="3979937" cy="615553"/>
            </a:xfrm>
            <a:prstGeom prst="rect">
              <a:avLst/>
            </a:prstGeom>
            <a:noFill/>
            <a:ln>
              <a:noFill/>
            </a:ln>
          </p:spPr>
          <p:txBody>
            <a:bodyPr wrap="square" rtlCol="0">
              <a:spAutoFit/>
            </a:bodyPr>
            <a:lstStyle/>
            <a:p>
              <a:r>
                <a:rPr lang="en-US" sz="3400" b="1" dirty="0">
                  <a:solidFill>
                    <a:schemeClr val="tx1">
                      <a:lumMod val="75000"/>
                      <a:lumOff val="25000"/>
                    </a:schemeClr>
                  </a:solidFill>
                  <a:latin typeface="Garamond" panose="02020404030301010803" pitchFamily="18" charset="0"/>
                </a:rPr>
                <a:t>Street Trees</a:t>
              </a:r>
            </a:p>
          </p:txBody>
        </p:sp>
      </p:grpSp>
      <p:pic>
        <p:nvPicPr>
          <p:cNvPr id="161" name="Picture 160">
            <a:extLst>
              <a:ext uri="{FF2B5EF4-FFF2-40B4-BE49-F238E27FC236}">
                <a16:creationId xmlns:a16="http://schemas.microsoft.com/office/drawing/2014/main" id="{E6174328-A918-EC45-8E2B-7A4FF7BBFFB8}"/>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t="22505"/>
          <a:stretch/>
        </p:blipFill>
        <p:spPr>
          <a:xfrm>
            <a:off x="9215265" y="18941984"/>
            <a:ext cx="7310503" cy="7435890"/>
          </a:xfrm>
          <a:prstGeom prst="rect">
            <a:avLst/>
          </a:prstGeom>
        </p:spPr>
      </p:pic>
      <p:sp>
        <p:nvSpPr>
          <p:cNvPr id="162" name="TextBox 161">
            <a:extLst>
              <a:ext uri="{FF2B5EF4-FFF2-40B4-BE49-F238E27FC236}">
                <a16:creationId xmlns:a16="http://schemas.microsoft.com/office/drawing/2014/main" id="{2D690DC3-5BE6-FC41-BAD8-795DFAA715D2}"/>
              </a:ext>
            </a:extLst>
          </p:cNvPr>
          <p:cNvSpPr txBox="1"/>
          <p:nvPr/>
        </p:nvSpPr>
        <p:spPr>
          <a:xfrm>
            <a:off x="10945538" y="25845202"/>
            <a:ext cx="2789838"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0            2             4 miles</a:t>
            </a:r>
          </a:p>
        </p:txBody>
      </p:sp>
      <p:sp>
        <p:nvSpPr>
          <p:cNvPr id="163" name="TextBox 162">
            <a:extLst>
              <a:ext uri="{FF2B5EF4-FFF2-40B4-BE49-F238E27FC236}">
                <a16:creationId xmlns:a16="http://schemas.microsoft.com/office/drawing/2014/main" id="{F2F72EA8-5480-C74F-93B9-3082AD7ED36B}"/>
              </a:ext>
            </a:extLst>
          </p:cNvPr>
          <p:cNvSpPr txBox="1"/>
          <p:nvPr/>
        </p:nvSpPr>
        <p:spPr>
          <a:xfrm>
            <a:off x="13017562" y="23422844"/>
            <a:ext cx="2765924" cy="338554"/>
          </a:xfrm>
          <a:prstGeom prst="rect">
            <a:avLst/>
          </a:prstGeom>
          <a:noFill/>
        </p:spPr>
        <p:txBody>
          <a:bodyPr wrap="square" rtlCol="0">
            <a:spAutoFit/>
          </a:bodyPr>
          <a:lstStyle/>
          <a:p>
            <a:r>
              <a:rPr lang="en-US" sz="1600" b="1" dirty="0">
                <a:solidFill>
                  <a:schemeClr val="tx1">
                    <a:lumMod val="75000"/>
                    <a:lumOff val="25000"/>
                  </a:schemeClr>
                </a:solidFill>
                <a:latin typeface="Garamond" panose="02020404030301010803" pitchFamily="18" charset="0"/>
              </a:rPr>
              <a:t>By Census Tract</a:t>
            </a:r>
          </a:p>
        </p:txBody>
      </p:sp>
      <p:sp>
        <p:nvSpPr>
          <p:cNvPr id="164" name="TextBox 163">
            <a:extLst>
              <a:ext uri="{FF2B5EF4-FFF2-40B4-BE49-F238E27FC236}">
                <a16:creationId xmlns:a16="http://schemas.microsoft.com/office/drawing/2014/main" id="{D8EAAB70-56F4-4E42-AC58-DA05479951FF}"/>
              </a:ext>
            </a:extLst>
          </p:cNvPr>
          <p:cNvSpPr txBox="1"/>
          <p:nvPr/>
        </p:nvSpPr>
        <p:spPr>
          <a:xfrm>
            <a:off x="13458399" y="23689056"/>
            <a:ext cx="1884249" cy="2272417"/>
          </a:xfrm>
          <a:prstGeom prst="rect">
            <a:avLst/>
          </a:prstGeom>
          <a:noFill/>
        </p:spPr>
        <p:txBody>
          <a:bodyPr wrap="square" rtlCol="0">
            <a:spAutoFit/>
          </a:bodyPr>
          <a:lstStyle/>
          <a:p>
            <a:pPr>
              <a:lnSpc>
                <a:spcPts val="1800"/>
              </a:lnSpc>
              <a:spcAft>
                <a:spcPts val="100"/>
              </a:spcAft>
            </a:pPr>
            <a:r>
              <a:rPr lang="en-US" sz="1600" dirty="0">
                <a:solidFill>
                  <a:schemeClr val="tx1">
                    <a:lumMod val="75000"/>
                    <a:lumOff val="25000"/>
                  </a:schemeClr>
                </a:solidFill>
                <a:latin typeface="Garamond" panose="02020404030301010803" pitchFamily="18" charset="0"/>
              </a:rPr>
              <a:t>Very High</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High</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Medium</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Low</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Very Low</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No Data</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City of Philadelphia</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Water</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Parks</a:t>
            </a:r>
          </a:p>
        </p:txBody>
      </p:sp>
      <p:sp>
        <p:nvSpPr>
          <p:cNvPr id="160" name="TextBox 159">
            <a:extLst>
              <a:ext uri="{FF2B5EF4-FFF2-40B4-BE49-F238E27FC236}">
                <a16:creationId xmlns:a16="http://schemas.microsoft.com/office/drawing/2014/main" id="{14F3B41C-6819-394C-A496-FDF591523450}"/>
              </a:ext>
            </a:extLst>
          </p:cNvPr>
          <p:cNvSpPr txBox="1"/>
          <p:nvPr/>
        </p:nvSpPr>
        <p:spPr>
          <a:xfrm>
            <a:off x="9457669" y="18932682"/>
            <a:ext cx="4601901" cy="584775"/>
          </a:xfrm>
          <a:prstGeom prst="rect">
            <a:avLst/>
          </a:prstGeom>
          <a:noFill/>
        </p:spPr>
        <p:txBody>
          <a:bodyPr wrap="none" rtlCol="0">
            <a:spAutoFit/>
          </a:bodyPr>
          <a:lstStyle/>
          <a:p>
            <a:r>
              <a:rPr lang="en-US" sz="3200" b="1" dirty="0">
                <a:solidFill>
                  <a:schemeClr val="tx1">
                    <a:lumMod val="75000"/>
                    <a:lumOff val="25000"/>
                  </a:schemeClr>
                </a:solidFill>
                <a:latin typeface="Garamond" panose="02020404030301010803" pitchFamily="18" charset="0"/>
              </a:rPr>
              <a:t>Heat Vulnerability Index </a:t>
            </a:r>
          </a:p>
        </p:txBody>
      </p:sp>
      <p:grpSp>
        <p:nvGrpSpPr>
          <p:cNvPr id="22" name="Group 21"/>
          <p:cNvGrpSpPr/>
          <p:nvPr/>
        </p:nvGrpSpPr>
        <p:grpSpPr>
          <a:xfrm>
            <a:off x="17303402" y="18954614"/>
            <a:ext cx="7156025" cy="7435890"/>
            <a:chOff x="17303402" y="19426565"/>
            <a:chExt cx="7156025" cy="7435890"/>
          </a:xfrm>
        </p:grpSpPr>
        <p:pic>
          <p:nvPicPr>
            <p:cNvPr id="166" name="Picture 165">
              <a:extLst>
                <a:ext uri="{FF2B5EF4-FFF2-40B4-BE49-F238E27FC236}">
                  <a16:creationId xmlns:a16="http://schemas.microsoft.com/office/drawing/2014/main" id="{6641A46A-A85E-AE43-B536-1E29BABBC2EA}"/>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a:ext>
              </a:extLst>
            </a:blip>
            <a:srcRect t="21891"/>
            <a:stretch/>
          </p:blipFill>
          <p:spPr>
            <a:xfrm>
              <a:off x="17303402" y="19426565"/>
              <a:ext cx="7156025" cy="7435890"/>
            </a:xfrm>
            <a:prstGeom prst="rect">
              <a:avLst/>
            </a:prstGeom>
          </p:spPr>
        </p:pic>
        <p:sp>
          <p:nvSpPr>
            <p:cNvPr id="167" name="TextBox 166">
              <a:extLst>
                <a:ext uri="{FF2B5EF4-FFF2-40B4-BE49-F238E27FC236}">
                  <a16:creationId xmlns:a16="http://schemas.microsoft.com/office/drawing/2014/main" id="{1504DA41-CBE0-644A-A698-F25549FE4699}"/>
                </a:ext>
              </a:extLst>
            </p:cNvPr>
            <p:cNvSpPr txBox="1"/>
            <p:nvPr/>
          </p:nvSpPr>
          <p:spPr>
            <a:xfrm>
              <a:off x="18977857" y="26311881"/>
              <a:ext cx="2789838"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0            2             4 miles</a:t>
              </a:r>
            </a:p>
          </p:txBody>
        </p:sp>
        <p:sp>
          <p:nvSpPr>
            <p:cNvPr id="168" name="TextBox 167">
              <a:extLst>
                <a:ext uri="{FF2B5EF4-FFF2-40B4-BE49-F238E27FC236}">
                  <a16:creationId xmlns:a16="http://schemas.microsoft.com/office/drawing/2014/main" id="{038511F1-39E3-BB4A-9C51-AF26E4993BD8}"/>
                </a:ext>
              </a:extLst>
            </p:cNvPr>
            <p:cNvSpPr txBox="1"/>
            <p:nvPr/>
          </p:nvSpPr>
          <p:spPr>
            <a:xfrm>
              <a:off x="21080731" y="23913690"/>
              <a:ext cx="2765924" cy="338554"/>
            </a:xfrm>
            <a:prstGeom prst="rect">
              <a:avLst/>
            </a:prstGeom>
            <a:noFill/>
          </p:spPr>
          <p:txBody>
            <a:bodyPr wrap="square" rtlCol="0">
              <a:spAutoFit/>
            </a:bodyPr>
            <a:lstStyle/>
            <a:p>
              <a:r>
                <a:rPr lang="en-US" sz="1600" b="1" dirty="0">
                  <a:solidFill>
                    <a:schemeClr val="tx1">
                      <a:lumMod val="75000"/>
                      <a:lumOff val="25000"/>
                    </a:schemeClr>
                  </a:solidFill>
                  <a:latin typeface="Garamond" panose="02020404030301010803" pitchFamily="18" charset="0"/>
                </a:rPr>
                <a:t>Trees per 100 yards of Street</a:t>
              </a:r>
            </a:p>
          </p:txBody>
        </p:sp>
        <p:sp>
          <p:nvSpPr>
            <p:cNvPr id="169" name="TextBox 168">
              <a:extLst>
                <a:ext uri="{FF2B5EF4-FFF2-40B4-BE49-F238E27FC236}">
                  <a16:creationId xmlns:a16="http://schemas.microsoft.com/office/drawing/2014/main" id="{2EAD1117-229E-014A-898D-E1A98C6F6295}"/>
                </a:ext>
              </a:extLst>
            </p:cNvPr>
            <p:cNvSpPr txBox="1"/>
            <p:nvPr/>
          </p:nvSpPr>
          <p:spPr>
            <a:xfrm>
              <a:off x="21565996" y="24141435"/>
              <a:ext cx="1884249" cy="2272417"/>
            </a:xfrm>
            <a:prstGeom prst="rect">
              <a:avLst/>
            </a:prstGeom>
            <a:noFill/>
          </p:spPr>
          <p:txBody>
            <a:bodyPr wrap="square" rtlCol="0">
              <a:spAutoFit/>
            </a:bodyPr>
            <a:lstStyle/>
            <a:p>
              <a:pPr>
                <a:lnSpc>
                  <a:spcPts val="1800"/>
                </a:lnSpc>
                <a:spcAft>
                  <a:spcPts val="100"/>
                </a:spcAft>
              </a:pPr>
              <a:r>
                <a:rPr lang="en-US" sz="1600" dirty="0">
                  <a:solidFill>
                    <a:schemeClr val="tx1">
                      <a:lumMod val="75000"/>
                      <a:lumOff val="25000"/>
                    </a:schemeClr>
                  </a:solidFill>
                  <a:latin typeface="Garamond" panose="02020404030301010803" pitchFamily="18" charset="0"/>
                </a:rPr>
                <a:t>0.46 to 1.34</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1.35 to 1.80</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1.81 to 2.57</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2.58 to 4.19</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4.20 to 9.90</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HVI&lt;Very High</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City of Philadelphia</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Water</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Parks</a:t>
              </a:r>
            </a:p>
          </p:txBody>
        </p:sp>
        <p:sp>
          <p:nvSpPr>
            <p:cNvPr id="170" name="TextBox 169">
              <a:extLst>
                <a:ext uri="{FF2B5EF4-FFF2-40B4-BE49-F238E27FC236}">
                  <a16:creationId xmlns:a16="http://schemas.microsoft.com/office/drawing/2014/main" id="{9C377F5B-E60D-3D4B-A8D0-3E146B22EFE1}"/>
                </a:ext>
              </a:extLst>
            </p:cNvPr>
            <p:cNvSpPr txBox="1"/>
            <p:nvPr/>
          </p:nvSpPr>
          <p:spPr>
            <a:xfrm>
              <a:off x="17520953" y="19436718"/>
              <a:ext cx="4551567" cy="584775"/>
            </a:xfrm>
            <a:prstGeom prst="rect">
              <a:avLst/>
            </a:prstGeom>
            <a:noFill/>
          </p:spPr>
          <p:txBody>
            <a:bodyPr wrap="none" rtlCol="0">
              <a:spAutoFit/>
            </a:bodyPr>
            <a:lstStyle/>
            <a:p>
              <a:r>
                <a:rPr lang="en-US" sz="3200" b="1" dirty="0">
                  <a:solidFill>
                    <a:schemeClr val="tx1">
                      <a:lumMod val="75000"/>
                      <a:lumOff val="25000"/>
                    </a:schemeClr>
                  </a:solidFill>
                  <a:latin typeface="Garamond" panose="02020404030301010803" pitchFamily="18" charset="0"/>
                </a:rPr>
                <a:t>Street Tree Priority Areas</a:t>
              </a:r>
            </a:p>
          </p:txBody>
        </p:sp>
      </p:grpSp>
      <p:sp>
        <p:nvSpPr>
          <p:cNvPr id="33" name="TextBox 32">
            <a:extLst>
              <a:ext uri="{FF2B5EF4-FFF2-40B4-BE49-F238E27FC236}">
                <a16:creationId xmlns:a16="http://schemas.microsoft.com/office/drawing/2014/main" id="{1B58288C-0F49-4C48-8D28-8D6DC2A256D9}"/>
              </a:ext>
            </a:extLst>
          </p:cNvPr>
          <p:cNvSpPr txBox="1"/>
          <p:nvPr/>
        </p:nvSpPr>
        <p:spPr>
          <a:xfrm>
            <a:off x="-3810000" y="10728960"/>
            <a:ext cx="184731" cy="369332"/>
          </a:xfrm>
          <a:prstGeom prst="rect">
            <a:avLst/>
          </a:prstGeom>
          <a:noFill/>
        </p:spPr>
        <p:txBody>
          <a:bodyPr wrap="none" rtlCol="0">
            <a:spAutoFit/>
          </a:bodyPr>
          <a:lstStyle/>
          <a:p>
            <a:endParaRPr lang="en-US" dirty="0"/>
          </a:p>
        </p:txBody>
      </p:sp>
      <p:grpSp>
        <p:nvGrpSpPr>
          <p:cNvPr id="6" name="Group 5"/>
          <p:cNvGrpSpPr/>
          <p:nvPr/>
        </p:nvGrpSpPr>
        <p:grpSpPr>
          <a:xfrm>
            <a:off x="17869532" y="9690912"/>
            <a:ext cx="6400168" cy="4199819"/>
            <a:chOff x="17869532" y="9690912"/>
            <a:chExt cx="6400168" cy="4199819"/>
          </a:xfrm>
        </p:grpSpPr>
        <p:sp>
          <p:nvSpPr>
            <p:cNvPr id="121" name="Rounded Rectangle 120">
              <a:extLst>
                <a:ext uri="{FF2B5EF4-FFF2-40B4-BE49-F238E27FC236}">
                  <a16:creationId xmlns:a16="http://schemas.microsoft.com/office/drawing/2014/main" id="{B7DEF563-115B-894B-8D71-316C1E327160}"/>
                </a:ext>
              </a:extLst>
            </p:cNvPr>
            <p:cNvSpPr/>
            <p:nvPr/>
          </p:nvSpPr>
          <p:spPr>
            <a:xfrm>
              <a:off x="18167471" y="11789375"/>
              <a:ext cx="2819154" cy="2101356"/>
            </a:xfrm>
            <a:prstGeom prst="roundRect">
              <a:avLst/>
            </a:prstGeom>
            <a:solidFill>
              <a:srgbClr val="F4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lumMod val="75000"/>
                      <a:lumOff val="25000"/>
                    </a:schemeClr>
                  </a:solidFill>
                  <a:latin typeface="Garamond" panose="02020404030301010803" pitchFamily="18" charset="0"/>
                </a:rPr>
                <a:t>Daytime LST</a:t>
              </a:r>
            </a:p>
            <a:p>
              <a:pPr algn="ctr"/>
              <a:r>
                <a:rPr lang="en-US" sz="2700" dirty="0">
                  <a:solidFill>
                    <a:schemeClr val="tx1">
                      <a:lumMod val="75000"/>
                      <a:lumOff val="25000"/>
                    </a:schemeClr>
                  </a:solidFill>
                  <a:latin typeface="Garamond" panose="02020404030301010803" pitchFamily="18" charset="0"/>
                </a:rPr>
                <a:t>Albedo</a:t>
              </a:r>
            </a:p>
            <a:p>
              <a:pPr algn="ctr"/>
              <a:r>
                <a:rPr lang="en-US" sz="2700" dirty="0">
                  <a:solidFill>
                    <a:schemeClr val="tx1">
                      <a:lumMod val="75000"/>
                      <a:lumOff val="25000"/>
                    </a:schemeClr>
                  </a:solidFill>
                  <a:latin typeface="Garamond" panose="02020404030301010803" pitchFamily="18" charset="0"/>
                </a:rPr>
                <a:t>NDVI</a:t>
              </a:r>
            </a:p>
            <a:p>
              <a:pPr algn="ctr"/>
              <a:r>
                <a:rPr lang="en-US" sz="2700" dirty="0">
                  <a:solidFill>
                    <a:schemeClr val="tx1">
                      <a:lumMod val="75000"/>
                      <a:lumOff val="25000"/>
                    </a:schemeClr>
                  </a:solidFill>
                  <a:latin typeface="Garamond" panose="02020404030301010803" pitchFamily="18" charset="0"/>
                </a:rPr>
                <a:t>NDBI</a:t>
              </a:r>
            </a:p>
          </p:txBody>
        </p:sp>
        <p:pic>
          <p:nvPicPr>
            <p:cNvPr id="2" name="Picture 1"/>
            <p:cNvPicPr>
              <a:picLocks noChangeAspect="1"/>
            </p:cNvPicPr>
            <p:nvPr/>
          </p:nvPicPr>
          <p:blipFill rotWithShape="1">
            <a:blip r:embed="rId10">
              <a:extLst>
                <a:ext uri="{28A0092B-C50C-407E-A947-70E740481C1C}">
                  <a14:useLocalDpi xmlns:a14="http://schemas.microsoft.com/office/drawing/2010/main"/>
                </a:ext>
              </a:extLst>
            </a:blip>
            <a:srcRect r="16052"/>
            <a:stretch/>
          </p:blipFill>
          <p:spPr>
            <a:xfrm>
              <a:off x="18364103" y="9690912"/>
              <a:ext cx="2481683" cy="1368695"/>
            </a:xfrm>
            <a:prstGeom prst="rect">
              <a:avLst/>
            </a:prstGeom>
          </p:spPr>
        </p:pic>
        <p:sp>
          <p:nvSpPr>
            <p:cNvPr id="115" name="Rounded Rectangle 114">
              <a:extLst>
                <a:ext uri="{FF2B5EF4-FFF2-40B4-BE49-F238E27FC236}">
                  <a16:creationId xmlns:a16="http://schemas.microsoft.com/office/drawing/2014/main" id="{4EBC9AFC-BA83-094C-8788-4721254425E2}"/>
                </a:ext>
              </a:extLst>
            </p:cNvPr>
            <p:cNvSpPr/>
            <p:nvPr/>
          </p:nvSpPr>
          <p:spPr>
            <a:xfrm>
              <a:off x="21447507" y="11785600"/>
              <a:ext cx="2684695" cy="2105131"/>
            </a:xfrm>
            <a:prstGeom prst="roundRect">
              <a:avLst/>
            </a:prstGeom>
            <a:solidFill>
              <a:srgbClr val="F4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lumMod val="75000"/>
                      <a:lumOff val="25000"/>
                    </a:schemeClr>
                  </a:solidFill>
                  <a:latin typeface="Garamond" panose="02020404030301010803" pitchFamily="18" charset="0"/>
                </a:rPr>
                <a:t>NDWI</a:t>
              </a:r>
            </a:p>
            <a:p>
              <a:pPr algn="ctr"/>
              <a:r>
                <a:rPr lang="en-US" sz="2700" dirty="0">
                  <a:solidFill>
                    <a:schemeClr val="tx1">
                      <a:lumMod val="75000"/>
                      <a:lumOff val="25000"/>
                    </a:schemeClr>
                  </a:solidFill>
                  <a:latin typeface="Garamond" panose="02020404030301010803" pitchFamily="18" charset="0"/>
                </a:rPr>
                <a:t>Nighttime LST</a:t>
              </a:r>
            </a:p>
          </p:txBody>
        </p:sp>
        <p:pic>
          <p:nvPicPr>
            <p:cNvPr id="122" name="Picture 121">
              <a:extLst>
                <a:ext uri="{FF2B5EF4-FFF2-40B4-BE49-F238E27FC236}">
                  <a16:creationId xmlns:a16="http://schemas.microsoft.com/office/drawing/2014/main" id="{F5651C88-FB1E-0A48-914E-50384CE95984}"/>
                </a:ext>
              </a:extLst>
            </p:cNvPr>
            <p:cNvPicPr>
              <a:picLocks noChangeAspect="1"/>
            </p:cNvPicPr>
            <p:nvPr/>
          </p:nvPicPr>
          <p:blipFill rotWithShape="1">
            <a:blip r:embed="rId11">
              <a:extLst>
                <a:ext uri="{28A0092B-C50C-407E-A947-70E740481C1C}">
                  <a14:useLocalDpi xmlns:a14="http://schemas.microsoft.com/office/drawing/2010/main"/>
                </a:ext>
              </a:extLst>
            </a:blip>
            <a:srcRect l="5524" t="138" r="-2286" b="1"/>
            <a:stretch/>
          </p:blipFill>
          <p:spPr>
            <a:xfrm>
              <a:off x="21419488" y="9704028"/>
              <a:ext cx="2796525" cy="1359855"/>
            </a:xfrm>
            <a:prstGeom prst="rect">
              <a:avLst/>
            </a:prstGeom>
          </p:spPr>
        </p:pic>
        <p:sp>
          <p:nvSpPr>
            <p:cNvPr id="10" name="TextBox 9">
              <a:extLst>
                <a:ext uri="{FF2B5EF4-FFF2-40B4-BE49-F238E27FC236}">
                  <a16:creationId xmlns:a16="http://schemas.microsoft.com/office/drawing/2014/main" id="{4B69F764-3B0C-D847-A26F-FC6D3C2076DE}"/>
                </a:ext>
              </a:extLst>
            </p:cNvPr>
            <p:cNvSpPr txBox="1"/>
            <p:nvPr/>
          </p:nvSpPr>
          <p:spPr>
            <a:xfrm>
              <a:off x="17869532" y="11174684"/>
              <a:ext cx="3470825" cy="523220"/>
            </a:xfrm>
            <a:prstGeom prst="rect">
              <a:avLst/>
            </a:prstGeom>
            <a:noFill/>
          </p:spPr>
          <p:txBody>
            <a:bodyPr wrap="square" rtlCol="0">
              <a:spAutoFit/>
            </a:bodyPr>
            <a:lstStyle/>
            <a:p>
              <a:pPr algn="ctr"/>
              <a:r>
                <a:rPr lang="en-US" sz="2800" dirty="0">
                  <a:solidFill>
                    <a:schemeClr val="tx1">
                      <a:lumMod val="75000"/>
                      <a:lumOff val="25000"/>
                    </a:schemeClr>
                  </a:solidFill>
                  <a:latin typeface="Garamond" panose="02020404030301010803" pitchFamily="18" charset="0"/>
                </a:rPr>
                <a:t>Landsat 8 OLI/TIRS</a:t>
              </a:r>
            </a:p>
          </p:txBody>
        </p:sp>
        <p:sp>
          <p:nvSpPr>
            <p:cNvPr id="104" name="TextBox 103">
              <a:extLst>
                <a:ext uri="{FF2B5EF4-FFF2-40B4-BE49-F238E27FC236}">
                  <a16:creationId xmlns:a16="http://schemas.microsoft.com/office/drawing/2014/main" id="{44EF0B06-7431-3D46-9182-1B951DA40ADC}"/>
                </a:ext>
              </a:extLst>
            </p:cNvPr>
            <p:cNvSpPr txBox="1"/>
            <p:nvPr/>
          </p:nvSpPr>
          <p:spPr>
            <a:xfrm>
              <a:off x="21365801" y="11174684"/>
              <a:ext cx="2903899" cy="523220"/>
            </a:xfrm>
            <a:prstGeom prst="rect">
              <a:avLst/>
            </a:prstGeom>
            <a:noFill/>
          </p:spPr>
          <p:txBody>
            <a:bodyPr wrap="square" rtlCol="0">
              <a:spAutoFit/>
            </a:bodyPr>
            <a:lstStyle/>
            <a:p>
              <a:pPr algn="ctr"/>
              <a:r>
                <a:rPr lang="en-US" sz="2800" dirty="0">
                  <a:solidFill>
                    <a:schemeClr val="tx1">
                      <a:lumMod val="75000"/>
                      <a:lumOff val="25000"/>
                    </a:schemeClr>
                  </a:solidFill>
                  <a:latin typeface="Garamond" panose="02020404030301010803" pitchFamily="18" charset="0"/>
                </a:rPr>
                <a:t>Aqua MODIS</a:t>
              </a:r>
            </a:p>
          </p:txBody>
        </p:sp>
      </p:grpSp>
      <p:grpSp>
        <p:nvGrpSpPr>
          <p:cNvPr id="154" name="Group 153">
            <a:extLst>
              <a:ext uri="{FF2B5EF4-FFF2-40B4-BE49-F238E27FC236}">
                <a16:creationId xmlns:a16="http://schemas.microsoft.com/office/drawing/2014/main" id="{16AF1CE4-751E-FD47-8B1F-03851F28F646}"/>
              </a:ext>
            </a:extLst>
          </p:cNvPr>
          <p:cNvGrpSpPr/>
          <p:nvPr/>
        </p:nvGrpSpPr>
        <p:grpSpPr>
          <a:xfrm>
            <a:off x="10319003" y="15008247"/>
            <a:ext cx="4163410" cy="1695116"/>
            <a:chOff x="14741522" y="15740471"/>
            <a:chExt cx="4163410" cy="1695116"/>
          </a:xfrm>
        </p:grpSpPr>
        <p:sp>
          <p:nvSpPr>
            <p:cNvPr id="155" name="TextBox 154">
              <a:extLst>
                <a:ext uri="{FF2B5EF4-FFF2-40B4-BE49-F238E27FC236}">
                  <a16:creationId xmlns:a16="http://schemas.microsoft.com/office/drawing/2014/main" id="{8C05C67A-07F7-C343-8A92-C31F99D417C7}"/>
                </a:ext>
              </a:extLst>
            </p:cNvPr>
            <p:cNvSpPr txBox="1"/>
            <p:nvPr/>
          </p:nvSpPr>
          <p:spPr>
            <a:xfrm>
              <a:off x="14741522" y="15740471"/>
              <a:ext cx="3979937" cy="615553"/>
            </a:xfrm>
            <a:prstGeom prst="rect">
              <a:avLst/>
            </a:prstGeom>
            <a:noFill/>
            <a:ln>
              <a:noFill/>
            </a:ln>
          </p:spPr>
          <p:txBody>
            <a:bodyPr wrap="square" rtlCol="0">
              <a:spAutoFit/>
            </a:bodyPr>
            <a:lstStyle/>
            <a:p>
              <a:r>
                <a:rPr lang="en-US" sz="3400" b="1" dirty="0">
                  <a:solidFill>
                    <a:schemeClr val="tx1">
                      <a:lumMod val="75000"/>
                      <a:lumOff val="25000"/>
                    </a:schemeClr>
                  </a:solidFill>
                  <a:latin typeface="Garamond" panose="02020404030301010803" pitchFamily="18" charset="0"/>
                </a:rPr>
                <a:t>PCA</a:t>
              </a:r>
            </a:p>
          </p:txBody>
        </p:sp>
        <p:sp>
          <p:nvSpPr>
            <p:cNvPr id="156" name="TextBox 155">
              <a:extLst>
                <a:ext uri="{FF2B5EF4-FFF2-40B4-BE49-F238E27FC236}">
                  <a16:creationId xmlns:a16="http://schemas.microsoft.com/office/drawing/2014/main" id="{858D0B8C-4C84-8D4A-B6A8-28C51BB2AE88}"/>
                </a:ext>
              </a:extLst>
            </p:cNvPr>
            <p:cNvSpPr txBox="1"/>
            <p:nvPr/>
          </p:nvSpPr>
          <p:spPr>
            <a:xfrm>
              <a:off x="15079232" y="16235258"/>
              <a:ext cx="3825700" cy="1200329"/>
            </a:xfrm>
            <a:prstGeom prst="rect">
              <a:avLst/>
            </a:prstGeom>
            <a:noFill/>
            <a:ln>
              <a:noFill/>
            </a:ln>
          </p:spPr>
          <p:txBody>
            <a:bodyPr wrap="square" rtlCol="0">
              <a:spAutoFit/>
            </a:bodyPr>
            <a:lstStyle/>
            <a:p>
              <a:r>
                <a:rPr lang="en-US" sz="2400" dirty="0">
                  <a:solidFill>
                    <a:schemeClr val="tx1">
                      <a:lumMod val="75000"/>
                      <a:lumOff val="25000"/>
                    </a:schemeClr>
                  </a:solidFill>
                  <a:latin typeface="Garamond" panose="02020404030301010803" pitchFamily="18" charset="0"/>
                </a:rPr>
                <a:t>Principal Component Analysis – summarize data patterns into key components</a:t>
              </a:r>
            </a:p>
          </p:txBody>
        </p:sp>
      </p:grpSp>
      <p:pic>
        <p:nvPicPr>
          <p:cNvPr id="159" name="Picture 158">
            <a:extLst>
              <a:ext uri="{FF2B5EF4-FFF2-40B4-BE49-F238E27FC236}">
                <a16:creationId xmlns:a16="http://schemas.microsoft.com/office/drawing/2014/main" id="{37063877-7260-864C-9270-16D80602CBF6}"/>
              </a:ext>
            </a:extLst>
          </p:cNvPr>
          <p:cNvPicPr>
            <a:picLocks noChangeAspect="1"/>
          </p:cNvPicPr>
          <p:nvPr/>
        </p:nvPicPr>
        <p:blipFill rotWithShape="1">
          <a:blip r:embed="rId11">
            <a:duotone>
              <a:prstClr val="black"/>
              <a:schemeClr val="tx2">
                <a:tint val="45000"/>
                <a:satMod val="400000"/>
              </a:schemeClr>
            </a:duotone>
            <a:extLst>
              <a:ext uri="{28A0092B-C50C-407E-A947-70E740481C1C}">
                <a14:useLocalDpi xmlns:a14="http://schemas.microsoft.com/office/drawing/2010/main"/>
              </a:ext>
            </a:extLst>
          </a:blip>
          <a:srcRect t="-1139" r="-2286"/>
          <a:stretch/>
        </p:blipFill>
        <p:spPr>
          <a:xfrm>
            <a:off x="1152622" y="16531790"/>
            <a:ext cx="2155320" cy="1004126"/>
          </a:xfrm>
          <a:prstGeom prst="rect">
            <a:avLst/>
          </a:prstGeom>
        </p:spPr>
      </p:pic>
      <p:pic>
        <p:nvPicPr>
          <p:cNvPr id="48" name="Picture 47">
            <a:extLst>
              <a:ext uri="{FF2B5EF4-FFF2-40B4-BE49-F238E27FC236}">
                <a16:creationId xmlns:a16="http://schemas.microsoft.com/office/drawing/2014/main" id="{67CB3DF6-3A82-5C4D-9E30-A3EDBB91CC92}"/>
              </a:ext>
            </a:extLst>
          </p:cNvPr>
          <p:cNvPicPr>
            <a:picLocks noChangeAspect="1"/>
          </p:cNvPicPr>
          <p:nvPr/>
        </p:nvPicPr>
        <p:blipFill>
          <a:blip r:embed="rId12">
            <a:grayscl/>
          </a:blip>
          <a:stretch>
            <a:fillRect/>
          </a:stretch>
        </p:blipFill>
        <p:spPr>
          <a:xfrm>
            <a:off x="3388863" y="16573202"/>
            <a:ext cx="1452719" cy="576548"/>
          </a:xfrm>
          <a:prstGeom prst="rect">
            <a:avLst/>
          </a:prstGeom>
        </p:spPr>
      </p:pic>
      <p:grpSp>
        <p:nvGrpSpPr>
          <p:cNvPr id="65" name="Group 64">
            <a:extLst>
              <a:ext uri="{FF2B5EF4-FFF2-40B4-BE49-F238E27FC236}">
                <a16:creationId xmlns:a16="http://schemas.microsoft.com/office/drawing/2014/main" id="{C433B2A1-21D9-1644-81F4-15935F348C02}"/>
              </a:ext>
            </a:extLst>
          </p:cNvPr>
          <p:cNvGrpSpPr/>
          <p:nvPr/>
        </p:nvGrpSpPr>
        <p:grpSpPr>
          <a:xfrm>
            <a:off x="11048006" y="16707515"/>
            <a:ext cx="1797808" cy="1507190"/>
            <a:chOff x="11523379" y="17123038"/>
            <a:chExt cx="1797808" cy="1507190"/>
          </a:xfrm>
        </p:grpSpPr>
        <p:pic>
          <p:nvPicPr>
            <p:cNvPr id="173" name="Picture 172">
              <a:extLst>
                <a:ext uri="{FF2B5EF4-FFF2-40B4-BE49-F238E27FC236}">
                  <a16:creationId xmlns:a16="http://schemas.microsoft.com/office/drawing/2014/main" id="{4878AA83-4018-3643-A59D-91D4A94C14FE}"/>
                </a:ext>
              </a:extLst>
            </p:cNvPr>
            <p:cNvPicPr>
              <a:picLocks noChangeAspect="1"/>
            </p:cNvPicPr>
            <p:nvPr/>
          </p:nvPicPr>
          <p:blipFill rotWithShape="1">
            <a:blip r:embed="rId13"/>
            <a:srcRect l="-1742" t="-76" r="26516" b="11340"/>
            <a:stretch/>
          </p:blipFill>
          <p:spPr>
            <a:xfrm>
              <a:off x="11745144" y="17123038"/>
              <a:ext cx="1576043" cy="1083074"/>
            </a:xfrm>
            <a:prstGeom prst="rect">
              <a:avLst/>
            </a:prstGeom>
          </p:spPr>
        </p:pic>
        <p:sp>
          <p:nvSpPr>
            <p:cNvPr id="50" name="Rectangle 49">
              <a:extLst>
                <a:ext uri="{FF2B5EF4-FFF2-40B4-BE49-F238E27FC236}">
                  <a16:creationId xmlns:a16="http://schemas.microsoft.com/office/drawing/2014/main" id="{40519A5A-D0F1-5F47-8ADA-0677E07FBED4}"/>
                </a:ext>
              </a:extLst>
            </p:cNvPr>
            <p:cNvSpPr/>
            <p:nvPr/>
          </p:nvSpPr>
          <p:spPr>
            <a:xfrm rot="16200000">
              <a:off x="11209414" y="17603398"/>
              <a:ext cx="997261" cy="369332"/>
            </a:xfrm>
            <a:prstGeom prst="rect">
              <a:avLst/>
            </a:prstGeom>
          </p:spPr>
          <p:txBody>
            <a:bodyPr wrap="none">
              <a:spAutoFit/>
            </a:bodyPr>
            <a:lstStyle/>
            <a:p>
              <a:r>
                <a:rPr lang="en-US" dirty="0">
                  <a:solidFill>
                    <a:schemeClr val="tx1">
                      <a:lumMod val="75000"/>
                      <a:lumOff val="25000"/>
                    </a:schemeClr>
                  </a:solidFill>
                  <a:latin typeface="Garamond" panose="02020404030301010803" pitchFamily="18" charset="0"/>
                </a:rPr>
                <a:t>Variables</a:t>
              </a:r>
              <a:endParaRPr lang="en-US" dirty="0"/>
            </a:p>
          </p:txBody>
        </p:sp>
        <p:sp>
          <p:nvSpPr>
            <p:cNvPr id="174" name="Rectangle 173">
              <a:extLst>
                <a:ext uri="{FF2B5EF4-FFF2-40B4-BE49-F238E27FC236}">
                  <a16:creationId xmlns:a16="http://schemas.microsoft.com/office/drawing/2014/main" id="{C8743EE0-FD2A-7D48-B1F0-14E292021F1F}"/>
                </a:ext>
              </a:extLst>
            </p:cNvPr>
            <p:cNvSpPr/>
            <p:nvPr/>
          </p:nvSpPr>
          <p:spPr>
            <a:xfrm>
              <a:off x="11891611" y="18260896"/>
              <a:ext cx="1342034" cy="369332"/>
            </a:xfrm>
            <a:prstGeom prst="rect">
              <a:avLst/>
            </a:prstGeom>
          </p:spPr>
          <p:txBody>
            <a:bodyPr wrap="none">
              <a:spAutoFit/>
            </a:bodyPr>
            <a:lstStyle/>
            <a:p>
              <a:r>
                <a:rPr lang="en-US" dirty="0">
                  <a:solidFill>
                    <a:schemeClr val="tx1">
                      <a:lumMod val="75000"/>
                      <a:lumOff val="25000"/>
                    </a:schemeClr>
                  </a:solidFill>
                  <a:latin typeface="Garamond" panose="02020404030301010803" pitchFamily="18" charset="0"/>
                </a:rPr>
                <a:t>Components</a:t>
              </a:r>
              <a:endParaRPr lang="en-US" dirty="0"/>
            </a:p>
          </p:txBody>
        </p:sp>
        <p:cxnSp>
          <p:nvCxnSpPr>
            <p:cNvPr id="59" name="Straight Arrow Connector 58">
              <a:extLst>
                <a:ext uri="{FF2B5EF4-FFF2-40B4-BE49-F238E27FC236}">
                  <a16:creationId xmlns:a16="http://schemas.microsoft.com/office/drawing/2014/main" id="{4039A73B-8905-BE46-9D50-AB3FB9AF30CA}"/>
                </a:ext>
              </a:extLst>
            </p:cNvPr>
            <p:cNvCxnSpPr>
              <a:cxnSpLocks/>
            </p:cNvCxnSpPr>
            <p:nvPr/>
          </p:nvCxnSpPr>
          <p:spPr>
            <a:xfrm>
              <a:off x="11986911" y="18296045"/>
              <a:ext cx="1334276" cy="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C35569C-2704-5441-974B-F194F8EC8260}"/>
                </a:ext>
              </a:extLst>
            </p:cNvPr>
            <p:cNvCxnSpPr>
              <a:cxnSpLocks/>
            </p:cNvCxnSpPr>
            <p:nvPr/>
          </p:nvCxnSpPr>
          <p:spPr>
            <a:xfrm flipV="1">
              <a:off x="11868883" y="17123038"/>
              <a:ext cx="0" cy="1083075"/>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279176" y="16916414"/>
            <a:ext cx="2344981" cy="713424"/>
            <a:chOff x="6279176" y="17093396"/>
            <a:chExt cx="2344981" cy="713424"/>
          </a:xfrm>
          <a:solidFill>
            <a:schemeClr val="tx1">
              <a:lumMod val="75000"/>
              <a:lumOff val="25000"/>
            </a:schemeClr>
          </a:solidFill>
        </p:grpSpPr>
        <p:sp>
          <p:nvSpPr>
            <p:cNvPr id="66" name="Regular Pentagon 65">
              <a:extLst>
                <a:ext uri="{FF2B5EF4-FFF2-40B4-BE49-F238E27FC236}">
                  <a16:creationId xmlns:a16="http://schemas.microsoft.com/office/drawing/2014/main" id="{E1A1F648-01CF-FC4D-87A1-95D9927E83CF}"/>
                </a:ext>
              </a:extLst>
            </p:cNvPr>
            <p:cNvSpPr/>
            <p:nvPr/>
          </p:nvSpPr>
          <p:spPr>
            <a:xfrm>
              <a:off x="7797957" y="17093396"/>
              <a:ext cx="826200" cy="713424"/>
            </a:xfrm>
            <a:prstGeom prst="pentagon">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68" name="Straight Connector 67">
              <a:extLst>
                <a:ext uri="{FF2B5EF4-FFF2-40B4-BE49-F238E27FC236}">
                  <a16:creationId xmlns:a16="http://schemas.microsoft.com/office/drawing/2014/main" id="{6EEF4ACE-3AB6-7B4A-A5B8-C7BA1E2303EE}"/>
                </a:ext>
              </a:extLst>
            </p:cNvPr>
            <p:cNvCxnSpPr>
              <a:cxnSpLocks/>
            </p:cNvCxnSpPr>
            <p:nvPr/>
          </p:nvCxnSpPr>
          <p:spPr>
            <a:xfrm>
              <a:off x="6434086" y="17104884"/>
              <a:ext cx="0" cy="690448"/>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DECC755-A507-3E4F-90AC-CD5088C10471}"/>
                </a:ext>
              </a:extLst>
            </p:cNvPr>
            <p:cNvCxnSpPr>
              <a:cxnSpLocks/>
            </p:cNvCxnSpPr>
            <p:nvPr/>
          </p:nvCxnSpPr>
          <p:spPr>
            <a:xfrm>
              <a:off x="6639993" y="17104884"/>
              <a:ext cx="0" cy="690448"/>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3215996-0C63-A54A-8CD0-09AA3AB2C2F3}"/>
                </a:ext>
              </a:extLst>
            </p:cNvPr>
            <p:cNvCxnSpPr>
              <a:cxnSpLocks/>
            </p:cNvCxnSpPr>
            <p:nvPr/>
          </p:nvCxnSpPr>
          <p:spPr>
            <a:xfrm>
              <a:off x="6845900" y="17104884"/>
              <a:ext cx="0" cy="690448"/>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EAE366D-7C94-2240-B7EF-99E8E00219D8}"/>
                </a:ext>
              </a:extLst>
            </p:cNvPr>
            <p:cNvCxnSpPr>
              <a:cxnSpLocks/>
            </p:cNvCxnSpPr>
            <p:nvPr/>
          </p:nvCxnSpPr>
          <p:spPr>
            <a:xfrm flipV="1">
              <a:off x="6279176" y="17237541"/>
              <a:ext cx="708949" cy="2613"/>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D49B0EA-BFDD-6243-9BF2-3C55A08F87DC}"/>
                </a:ext>
              </a:extLst>
            </p:cNvPr>
            <p:cNvCxnSpPr>
              <a:cxnSpLocks/>
            </p:cNvCxnSpPr>
            <p:nvPr/>
          </p:nvCxnSpPr>
          <p:spPr>
            <a:xfrm flipV="1">
              <a:off x="6279176" y="17451498"/>
              <a:ext cx="708949" cy="2613"/>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58EE96D-61CC-D642-87B4-319D4D8A3707}"/>
                </a:ext>
              </a:extLst>
            </p:cNvPr>
            <p:cNvCxnSpPr>
              <a:cxnSpLocks/>
            </p:cNvCxnSpPr>
            <p:nvPr/>
          </p:nvCxnSpPr>
          <p:spPr>
            <a:xfrm flipV="1">
              <a:off x="6279176" y="17665455"/>
              <a:ext cx="708949" cy="2613"/>
            </a:xfrm>
            <a:prstGeom prst="line">
              <a:avLst/>
            </a:prstGeom>
            <a:grpFill/>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368D2801-CB13-9540-98C6-0C87ADCC8B5E}"/>
                </a:ext>
              </a:extLst>
            </p:cNvPr>
            <p:cNvCxnSpPr>
              <a:cxnSpLocks/>
            </p:cNvCxnSpPr>
            <p:nvPr/>
          </p:nvCxnSpPr>
          <p:spPr>
            <a:xfrm flipV="1">
              <a:off x="7171053" y="17449305"/>
              <a:ext cx="471807" cy="1606"/>
            </a:xfrm>
            <a:prstGeom prst="straightConnector1">
              <a:avLst/>
            </a:prstGeom>
            <a:grpFill/>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E02659C2-ED2B-BB4A-9984-79560E82C5A3}"/>
              </a:ext>
            </a:extLst>
          </p:cNvPr>
          <p:cNvGrpSpPr/>
          <p:nvPr/>
        </p:nvGrpSpPr>
        <p:grpSpPr>
          <a:xfrm>
            <a:off x="16130909" y="16282328"/>
            <a:ext cx="1776687" cy="1891249"/>
            <a:chOff x="16426274" y="16883936"/>
            <a:chExt cx="1563349" cy="1705164"/>
          </a:xfrm>
        </p:grpSpPr>
        <p:grpSp>
          <p:nvGrpSpPr>
            <p:cNvPr id="185" name="Group 184">
              <a:extLst>
                <a:ext uri="{FF2B5EF4-FFF2-40B4-BE49-F238E27FC236}">
                  <a16:creationId xmlns:a16="http://schemas.microsoft.com/office/drawing/2014/main" id="{B61D1013-3801-794B-8DB4-BACA24E33458}"/>
                </a:ext>
              </a:extLst>
            </p:cNvPr>
            <p:cNvGrpSpPr/>
            <p:nvPr/>
          </p:nvGrpSpPr>
          <p:grpSpPr>
            <a:xfrm>
              <a:off x="16426274" y="16957480"/>
              <a:ext cx="1543543" cy="1631620"/>
              <a:chOff x="16426274" y="16957480"/>
              <a:chExt cx="1543543" cy="1631620"/>
            </a:xfrm>
          </p:grpSpPr>
          <p:pic>
            <p:nvPicPr>
              <p:cNvPr id="182" name="Picture 181">
                <a:extLst>
                  <a:ext uri="{FF2B5EF4-FFF2-40B4-BE49-F238E27FC236}">
                    <a16:creationId xmlns:a16="http://schemas.microsoft.com/office/drawing/2014/main" id="{E87D1DD1-9B65-0643-B9CA-99003714F980}"/>
                  </a:ext>
                </a:extLst>
              </p:cNvPr>
              <p:cNvPicPr>
                <a:picLocks noChangeAspect="1"/>
              </p:cNvPicPr>
              <p:nvPr/>
            </p:nvPicPr>
            <p:blipFill rotWithShape="1">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saturation sat="33000"/>
                        </a14:imgEffect>
                      </a14:imgLayer>
                    </a14:imgProps>
                  </a:ext>
                  <a:ext uri="{28A0092B-C50C-407E-A947-70E740481C1C}">
                    <a14:useLocalDpi xmlns:a14="http://schemas.microsoft.com/office/drawing/2010/main"/>
                  </a:ext>
                </a:extLst>
              </a:blip>
              <a:srcRect t="22505"/>
              <a:stretch/>
            </p:blipFill>
            <p:spPr>
              <a:xfrm>
                <a:off x="16426274" y="16957480"/>
                <a:ext cx="1543543" cy="1547984"/>
              </a:xfrm>
              <a:prstGeom prst="rect">
                <a:avLst/>
              </a:prstGeom>
            </p:spPr>
          </p:pic>
          <p:sp>
            <p:nvSpPr>
              <p:cNvPr id="183" name="Rectangle 182">
                <a:extLst>
                  <a:ext uri="{FF2B5EF4-FFF2-40B4-BE49-F238E27FC236}">
                    <a16:creationId xmlns:a16="http://schemas.microsoft.com/office/drawing/2014/main" id="{3B6F2EC7-1DFC-A64D-ABD2-B3FC579FA150}"/>
                  </a:ext>
                </a:extLst>
              </p:cNvPr>
              <p:cNvSpPr/>
              <p:nvPr/>
            </p:nvSpPr>
            <p:spPr>
              <a:xfrm>
                <a:off x="17189536" y="17903441"/>
                <a:ext cx="207121" cy="511517"/>
              </a:xfrm>
              <a:prstGeom prst="rect">
                <a:avLst/>
              </a:prstGeom>
              <a:solidFill>
                <a:srgbClr val="B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737EDC21-B2F6-6247-B262-E26B2DE8E2C1}"/>
                  </a:ext>
                </a:extLst>
              </p:cNvPr>
              <p:cNvSpPr/>
              <p:nvPr/>
            </p:nvSpPr>
            <p:spPr>
              <a:xfrm>
                <a:off x="16787767" y="18420489"/>
                <a:ext cx="608890" cy="168611"/>
              </a:xfrm>
              <a:prstGeom prst="rect">
                <a:avLst/>
              </a:prstGeom>
              <a:solidFill>
                <a:srgbClr val="B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6" name="Rectangle 185">
              <a:extLst>
                <a:ext uri="{FF2B5EF4-FFF2-40B4-BE49-F238E27FC236}">
                  <a16:creationId xmlns:a16="http://schemas.microsoft.com/office/drawing/2014/main" id="{37893CAF-DB89-5A42-BB15-D685E6A20515}"/>
                </a:ext>
              </a:extLst>
            </p:cNvPr>
            <p:cNvSpPr/>
            <p:nvPr/>
          </p:nvSpPr>
          <p:spPr>
            <a:xfrm>
              <a:off x="17665372" y="16883936"/>
              <a:ext cx="324251" cy="171351"/>
            </a:xfrm>
            <a:prstGeom prst="rect">
              <a:avLst/>
            </a:prstGeom>
            <a:solidFill>
              <a:srgbClr val="B67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Text Placeholder 16">
            <a:extLst>
              <a:ext uri="{FF2B5EF4-FFF2-40B4-BE49-F238E27FC236}">
                <a16:creationId xmlns:a16="http://schemas.microsoft.com/office/drawing/2014/main" id="{354383EB-118A-1A4F-9856-4872BA61B1AF}"/>
              </a:ext>
            </a:extLst>
          </p:cNvPr>
          <p:cNvSpPr txBox="1">
            <a:spLocks/>
          </p:cNvSpPr>
          <p:nvPr/>
        </p:nvSpPr>
        <p:spPr>
          <a:xfrm>
            <a:off x="15285318" y="30186574"/>
            <a:ext cx="4767641" cy="310243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b="1" u="sng" dirty="0">
                <a:solidFill>
                  <a:schemeClr val="tx1">
                    <a:lumMod val="75000"/>
                    <a:lumOff val="25000"/>
                  </a:schemeClr>
                </a:solidFill>
                <a:latin typeface="Garamond" panose="02020404030301010803" pitchFamily="18" charset="0"/>
              </a:rPr>
              <a:t>NASA DEVELOP:</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Dr. David </a:t>
            </a:r>
            <a:r>
              <a:rPr lang="en-US" sz="2400" b="1" dirty="0" err="1">
                <a:solidFill>
                  <a:schemeClr val="tx1">
                    <a:lumMod val="75000"/>
                    <a:lumOff val="25000"/>
                  </a:schemeClr>
                </a:solidFill>
                <a:latin typeface="Garamond" panose="02020404030301010803" pitchFamily="18" charset="0"/>
              </a:rPr>
              <a:t>Hondula</a:t>
            </a:r>
            <a:r>
              <a:rPr lang="en-US" sz="2400" dirty="0">
                <a:solidFill>
                  <a:schemeClr val="tx1">
                    <a:lumMod val="75000"/>
                    <a:lumOff val="25000"/>
                  </a:schemeClr>
                </a:solidFill>
                <a:latin typeface="Garamond" panose="02020404030301010803" pitchFamily="18" charset="0"/>
              </a:rPr>
              <a:t> - Science </a:t>
            </a:r>
            <a:br>
              <a:rPr lang="en-US" sz="2400" dirty="0">
                <a:solidFill>
                  <a:schemeClr val="tx1">
                    <a:lumMod val="75000"/>
                    <a:lumOff val="25000"/>
                  </a:schemeClr>
                </a:solidFill>
                <a:latin typeface="Garamond" panose="02020404030301010803" pitchFamily="18" charset="0"/>
              </a:rPr>
            </a:br>
            <a:r>
              <a:rPr lang="en-US" sz="2400" dirty="0">
                <a:solidFill>
                  <a:schemeClr val="tx1">
                    <a:lumMod val="75000"/>
                    <a:lumOff val="25000"/>
                  </a:schemeClr>
                </a:solidFill>
                <a:latin typeface="Garamond" panose="02020404030301010803" pitchFamily="18" charset="0"/>
              </a:rPr>
              <a:t>Advisor, Arizona State University</a:t>
            </a:r>
          </a:p>
          <a:p>
            <a:pPr>
              <a:lnSpc>
                <a:spcPct val="100000"/>
              </a:lnSpc>
              <a:spcBef>
                <a:spcPts val="0"/>
              </a:spcBef>
              <a:spcAft>
                <a:spcPts val="600"/>
              </a:spcAft>
            </a:pPr>
            <a:r>
              <a:rPr lang="en-US" sz="2400" b="1" dirty="0">
                <a:solidFill>
                  <a:schemeClr val="tx1">
                    <a:lumMod val="75000"/>
                    <a:lumOff val="25000"/>
                  </a:schemeClr>
                </a:solidFill>
                <a:latin typeface="Garamond" panose="02020404030301010803" pitchFamily="18" charset="0"/>
              </a:rPr>
              <a:t>Crystal </a:t>
            </a:r>
            <a:r>
              <a:rPr lang="en-US" sz="2400" b="1" dirty="0" err="1">
                <a:solidFill>
                  <a:schemeClr val="tx1">
                    <a:lumMod val="75000"/>
                    <a:lumOff val="25000"/>
                  </a:schemeClr>
                </a:solidFill>
                <a:latin typeface="Garamond" panose="02020404030301010803" pitchFamily="18" charset="0"/>
              </a:rPr>
              <a:t>Wespestad</a:t>
            </a:r>
            <a:r>
              <a:rPr lang="en-US" sz="2400" dirty="0">
                <a:solidFill>
                  <a:schemeClr val="tx1">
                    <a:lumMod val="75000"/>
                    <a:lumOff val="25000"/>
                  </a:schemeClr>
                </a:solidFill>
                <a:latin typeface="Garamond" panose="02020404030301010803" pitchFamily="18" charset="0"/>
              </a:rPr>
              <a:t> - NASA DEVELOP Fellow/Lead</a:t>
            </a:r>
          </a:p>
        </p:txBody>
      </p:sp>
      <p:grpSp>
        <p:nvGrpSpPr>
          <p:cNvPr id="20" name="Group 19"/>
          <p:cNvGrpSpPr/>
          <p:nvPr/>
        </p:nvGrpSpPr>
        <p:grpSpPr>
          <a:xfrm>
            <a:off x="1040453" y="18922529"/>
            <a:ext cx="7397178" cy="7435890"/>
            <a:chOff x="1040453" y="19394480"/>
            <a:chExt cx="7397178" cy="7435890"/>
          </a:xfrm>
        </p:grpSpPr>
        <p:pic>
          <p:nvPicPr>
            <p:cNvPr id="152" name="Picture 151" descr="A close up of a map&#10;&#10;Description automatically generated">
              <a:extLst>
                <a:ext uri="{FF2B5EF4-FFF2-40B4-BE49-F238E27FC236}">
                  <a16:creationId xmlns:a16="http://schemas.microsoft.com/office/drawing/2014/main" id="{32352D5C-D6F8-254E-AACD-BA74DE7D6939}"/>
                </a:ext>
              </a:extLst>
            </p:cNvPr>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t="22323"/>
            <a:stretch/>
          </p:blipFill>
          <p:spPr>
            <a:xfrm>
              <a:off x="1040453" y="19394480"/>
              <a:ext cx="7397178" cy="7435890"/>
            </a:xfrm>
            <a:prstGeom prst="rect">
              <a:avLst/>
            </a:prstGeom>
          </p:spPr>
        </p:pic>
        <p:sp>
          <p:nvSpPr>
            <p:cNvPr id="153" name="TextBox 152">
              <a:extLst>
                <a:ext uri="{FF2B5EF4-FFF2-40B4-BE49-F238E27FC236}">
                  <a16:creationId xmlns:a16="http://schemas.microsoft.com/office/drawing/2014/main" id="{6AD3309D-0D03-614E-92E8-24AEA566071C}"/>
                </a:ext>
              </a:extLst>
            </p:cNvPr>
            <p:cNvSpPr txBox="1"/>
            <p:nvPr/>
          </p:nvSpPr>
          <p:spPr>
            <a:xfrm>
              <a:off x="1170517" y="19404633"/>
              <a:ext cx="4821833" cy="584775"/>
            </a:xfrm>
            <a:prstGeom prst="rect">
              <a:avLst/>
            </a:prstGeom>
            <a:noFill/>
          </p:spPr>
          <p:txBody>
            <a:bodyPr wrap="none" rtlCol="0">
              <a:spAutoFit/>
            </a:bodyPr>
            <a:lstStyle/>
            <a:p>
              <a:r>
                <a:rPr lang="en-US" sz="3200" b="1" dirty="0">
                  <a:solidFill>
                    <a:schemeClr val="tx1">
                      <a:lumMod val="75000"/>
                      <a:lumOff val="25000"/>
                    </a:schemeClr>
                  </a:solidFill>
                  <a:latin typeface="Garamond" panose="02020404030301010803" pitchFamily="18" charset="0"/>
                </a:rPr>
                <a:t>Land Surface Temperature</a:t>
              </a:r>
            </a:p>
          </p:txBody>
        </p:sp>
        <p:sp>
          <p:nvSpPr>
            <p:cNvPr id="157" name="TextBox 156">
              <a:extLst>
                <a:ext uri="{FF2B5EF4-FFF2-40B4-BE49-F238E27FC236}">
                  <a16:creationId xmlns:a16="http://schemas.microsoft.com/office/drawing/2014/main" id="{31AAB079-DF03-1A42-A916-00F11B28A0CF}"/>
                </a:ext>
              </a:extLst>
            </p:cNvPr>
            <p:cNvSpPr txBox="1"/>
            <p:nvPr/>
          </p:nvSpPr>
          <p:spPr>
            <a:xfrm>
              <a:off x="5419729" y="24148790"/>
              <a:ext cx="1884249" cy="2272417"/>
            </a:xfrm>
            <a:prstGeom prst="rect">
              <a:avLst/>
            </a:prstGeom>
            <a:noFill/>
          </p:spPr>
          <p:txBody>
            <a:bodyPr wrap="square" rtlCol="0">
              <a:spAutoFit/>
            </a:bodyPr>
            <a:lstStyle/>
            <a:p>
              <a:pPr>
                <a:lnSpc>
                  <a:spcPts val="1800"/>
                </a:lnSpc>
                <a:spcAft>
                  <a:spcPts val="100"/>
                </a:spcAft>
              </a:pPr>
              <a:r>
                <a:rPr lang="en-US" sz="1600" dirty="0">
                  <a:solidFill>
                    <a:schemeClr val="tx1">
                      <a:lumMod val="75000"/>
                      <a:lumOff val="25000"/>
                    </a:schemeClr>
                  </a:solidFill>
                  <a:latin typeface="Garamond" panose="02020404030301010803" pitchFamily="18" charset="0"/>
                </a:rPr>
                <a:t>4.492 to 10.881</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2.057 to 4.491</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-0.567 to 2.056</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-5.191 to -0.568</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-18.727 to -4.192</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No Data</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City of Philadelphia</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Water</a:t>
              </a:r>
            </a:p>
            <a:p>
              <a:pPr>
                <a:lnSpc>
                  <a:spcPts val="1800"/>
                </a:lnSpc>
                <a:spcAft>
                  <a:spcPts val="100"/>
                </a:spcAft>
              </a:pPr>
              <a:r>
                <a:rPr lang="en-US" sz="1600" dirty="0">
                  <a:solidFill>
                    <a:schemeClr val="tx1">
                      <a:lumMod val="75000"/>
                      <a:lumOff val="25000"/>
                    </a:schemeClr>
                  </a:solidFill>
                  <a:latin typeface="Garamond" panose="02020404030301010803" pitchFamily="18" charset="0"/>
                </a:rPr>
                <a:t>Parks</a:t>
              </a:r>
            </a:p>
          </p:txBody>
        </p:sp>
        <p:sp>
          <p:nvSpPr>
            <p:cNvPr id="158" name="TextBox 157">
              <a:extLst>
                <a:ext uri="{FF2B5EF4-FFF2-40B4-BE49-F238E27FC236}">
                  <a16:creationId xmlns:a16="http://schemas.microsoft.com/office/drawing/2014/main" id="{951781C8-226B-F844-B365-214713AA95F0}"/>
                </a:ext>
              </a:extLst>
            </p:cNvPr>
            <p:cNvSpPr txBox="1"/>
            <p:nvPr/>
          </p:nvSpPr>
          <p:spPr>
            <a:xfrm>
              <a:off x="4986231" y="23911541"/>
              <a:ext cx="2765924" cy="338554"/>
            </a:xfrm>
            <a:prstGeom prst="rect">
              <a:avLst/>
            </a:prstGeom>
            <a:noFill/>
          </p:spPr>
          <p:txBody>
            <a:bodyPr wrap="square" rtlCol="0">
              <a:spAutoFit/>
            </a:bodyPr>
            <a:lstStyle/>
            <a:p>
              <a:r>
                <a:rPr lang="en-US" sz="1600" b="1" dirty="0">
                  <a:solidFill>
                    <a:schemeClr val="tx1">
                      <a:lumMod val="75000"/>
                      <a:lumOff val="25000"/>
                    </a:schemeClr>
                  </a:solidFill>
                  <a:latin typeface="Garamond" panose="02020404030301010803" pitchFamily="18" charset="0"/>
                </a:rPr>
                <a:t>Difference from Mean (◦F)</a:t>
              </a:r>
            </a:p>
          </p:txBody>
        </p:sp>
        <p:sp>
          <p:nvSpPr>
            <p:cNvPr id="197" name="TextBox 196">
              <a:extLst>
                <a:ext uri="{FF2B5EF4-FFF2-40B4-BE49-F238E27FC236}">
                  <a16:creationId xmlns:a16="http://schemas.microsoft.com/office/drawing/2014/main" id="{4A4EB931-7EAE-2D41-9017-D561B817C819}"/>
                </a:ext>
              </a:extLst>
            </p:cNvPr>
            <p:cNvSpPr txBox="1"/>
            <p:nvPr/>
          </p:nvSpPr>
          <p:spPr>
            <a:xfrm>
              <a:off x="2797288" y="26305718"/>
              <a:ext cx="2789838" cy="338554"/>
            </a:xfrm>
            <a:prstGeom prst="rect">
              <a:avLst/>
            </a:prstGeom>
            <a:noFill/>
          </p:spPr>
          <p:txBody>
            <a:bodyPr wrap="square" rtlCol="0">
              <a:spAutoFit/>
            </a:bodyPr>
            <a:lstStyle/>
            <a:p>
              <a:r>
                <a:rPr lang="en-US" sz="1600" dirty="0">
                  <a:solidFill>
                    <a:schemeClr val="tx1">
                      <a:lumMod val="75000"/>
                      <a:lumOff val="25000"/>
                    </a:schemeClr>
                  </a:solidFill>
                  <a:latin typeface="Garamond" panose="02020404030301010803" pitchFamily="18" charset="0"/>
                </a:rPr>
                <a:t>0            2             4 miles</a:t>
              </a:r>
            </a:p>
          </p:txBody>
        </p:sp>
      </p:grpSp>
      <p:pic>
        <p:nvPicPr>
          <p:cNvPr id="240" name="Picture 239">
            <a:extLst>
              <a:ext uri="{FF2B5EF4-FFF2-40B4-BE49-F238E27FC236}">
                <a16:creationId xmlns:a16="http://schemas.microsoft.com/office/drawing/2014/main" id="{82AFA6F7-4047-9449-898E-42CF88F598F2}"/>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2625238" y="17227393"/>
            <a:ext cx="1038115" cy="783655"/>
          </a:xfrm>
          <a:prstGeom prst="rect">
            <a:avLst/>
          </a:prstGeom>
        </p:spPr>
      </p:pic>
      <p:sp>
        <p:nvSpPr>
          <p:cNvPr id="230" name="Rectangle 229">
            <a:extLst>
              <a:ext uri="{FF2B5EF4-FFF2-40B4-BE49-F238E27FC236}">
                <a16:creationId xmlns:a16="http://schemas.microsoft.com/office/drawing/2014/main" id="{E08BC499-8E2A-B449-A533-BA37564A3E1F}"/>
              </a:ext>
            </a:extLst>
          </p:cNvPr>
          <p:cNvSpPr/>
          <p:nvPr/>
        </p:nvSpPr>
        <p:spPr>
          <a:xfrm>
            <a:off x="10780391" y="10267170"/>
            <a:ext cx="492349" cy="662108"/>
          </a:xfrm>
          <a:prstGeom prst="rect">
            <a:avLst/>
          </a:prstGeom>
          <a:solidFill>
            <a:srgbClr val="FCF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187A45A9-11E2-F041-AC0E-A4F9E1D9CC72}"/>
              </a:ext>
            </a:extLst>
          </p:cNvPr>
          <p:cNvSpPr/>
          <p:nvPr/>
        </p:nvSpPr>
        <p:spPr>
          <a:xfrm>
            <a:off x="16583362" y="13514830"/>
            <a:ext cx="492349" cy="190381"/>
          </a:xfrm>
          <a:prstGeom prst="rect">
            <a:avLst/>
          </a:prstGeom>
          <a:solidFill>
            <a:srgbClr val="F4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7" name="Group 236">
            <a:extLst>
              <a:ext uri="{FF2B5EF4-FFF2-40B4-BE49-F238E27FC236}">
                <a16:creationId xmlns:a16="http://schemas.microsoft.com/office/drawing/2014/main" id="{18748817-5639-BE40-9D2A-1359766702E5}"/>
              </a:ext>
            </a:extLst>
          </p:cNvPr>
          <p:cNvGrpSpPr/>
          <p:nvPr/>
        </p:nvGrpSpPr>
        <p:grpSpPr>
          <a:xfrm>
            <a:off x="10493536" y="9469930"/>
            <a:ext cx="7040670" cy="4416285"/>
            <a:chOff x="10565008" y="9337052"/>
            <a:chExt cx="7040670" cy="4416285"/>
          </a:xfrm>
        </p:grpSpPr>
        <p:pic>
          <p:nvPicPr>
            <p:cNvPr id="211" name="Google Shape;106;p2">
              <a:extLst>
                <a:ext uri="{FF2B5EF4-FFF2-40B4-BE49-F238E27FC236}">
                  <a16:creationId xmlns:a16="http://schemas.microsoft.com/office/drawing/2014/main" id="{71FC0F5A-0B96-554D-941D-10B816478F97}"/>
                </a:ext>
              </a:extLst>
            </p:cNvPr>
            <p:cNvPicPr preferRelativeResize="0"/>
            <p:nvPr/>
          </p:nvPicPr>
          <p:blipFill rotWithShape="1">
            <a:blip r:embed="rId19">
              <a:alphaModFix/>
              <a:duotone>
                <a:schemeClr val="accent2">
                  <a:shade val="45000"/>
                  <a:satMod val="135000"/>
                </a:schemeClr>
                <a:prstClr val="white"/>
              </a:duotone>
            </a:blip>
            <a:srcRect l="8678" t="18804" r="11696" b="44152"/>
            <a:stretch/>
          </p:blipFill>
          <p:spPr>
            <a:xfrm>
              <a:off x="10669036" y="9533639"/>
              <a:ext cx="6933198" cy="4219698"/>
            </a:xfrm>
            <a:prstGeom prst="roundRect">
              <a:avLst>
                <a:gd name="adj" fmla="val 7793"/>
              </a:avLst>
            </a:prstGeom>
            <a:noFill/>
            <a:ln>
              <a:noFill/>
            </a:ln>
          </p:spPr>
        </p:pic>
        <p:sp>
          <p:nvSpPr>
            <p:cNvPr id="203" name="Google Shape;112;p2">
              <a:extLst>
                <a:ext uri="{FF2B5EF4-FFF2-40B4-BE49-F238E27FC236}">
                  <a16:creationId xmlns:a16="http://schemas.microsoft.com/office/drawing/2014/main" id="{14AADEC2-06A4-584B-9307-6CA39908D9A3}"/>
                </a:ext>
              </a:extLst>
            </p:cNvPr>
            <p:cNvSpPr txBox="1"/>
            <p:nvPr/>
          </p:nvSpPr>
          <p:spPr>
            <a:xfrm>
              <a:off x="10672479" y="9337052"/>
              <a:ext cx="6933199" cy="565349"/>
            </a:xfrm>
            <a:prstGeom prst="rect">
              <a:avLst/>
            </a:prstGeom>
            <a:noFill/>
            <a:ln>
              <a:noFill/>
            </a:ln>
          </p:spPr>
          <p:txBody>
            <a:bodyPr spcFirstLastPara="1" wrap="square" lIns="91425" tIns="91425" rIns="91425" bIns="91425" anchor="t" anchorCtr="0">
              <a:noAutofit/>
            </a:bodyPr>
            <a:lstStyle/>
            <a:p>
              <a:pPr algn="ctr" defTabSz="914400">
                <a:spcBef>
                  <a:spcPts val="600"/>
                </a:spcBef>
                <a:buClr>
                  <a:srgbClr val="000000"/>
                </a:buClr>
                <a:buSzPts val="2000"/>
                <a:buFont typeface="Arial"/>
                <a:buNone/>
              </a:pPr>
              <a:r>
                <a:rPr lang="en-US" sz="2400" b="1" kern="0" dirty="0">
                  <a:solidFill>
                    <a:schemeClr val="tx1">
                      <a:lumMod val="75000"/>
                      <a:lumOff val="25000"/>
                    </a:schemeClr>
                  </a:solidFill>
                  <a:latin typeface="Garamond" panose="02020404030301010803" pitchFamily="18" charset="0"/>
                  <a:ea typeface="Century Gothic"/>
                  <a:cs typeface="Century Gothic"/>
                  <a:sym typeface="Century Gothic"/>
                </a:rPr>
                <a:t>Philadelphia, Pennsylvania, US</a:t>
              </a:r>
              <a:endParaRPr sz="2400" b="1" kern="0" dirty="0">
                <a:solidFill>
                  <a:schemeClr val="tx1">
                    <a:lumMod val="75000"/>
                    <a:lumOff val="25000"/>
                  </a:schemeClr>
                </a:solidFill>
                <a:latin typeface="Garamond" panose="02020404030301010803" pitchFamily="18" charset="0"/>
                <a:ea typeface="Century Gothic"/>
                <a:cs typeface="Century Gothic"/>
                <a:sym typeface="Century Gothic"/>
              </a:endParaRPr>
            </a:p>
          </p:txBody>
        </p:sp>
        <p:cxnSp>
          <p:nvCxnSpPr>
            <p:cNvPr id="204" name="Google Shape;113;p2">
              <a:extLst>
                <a:ext uri="{FF2B5EF4-FFF2-40B4-BE49-F238E27FC236}">
                  <a16:creationId xmlns:a16="http://schemas.microsoft.com/office/drawing/2014/main" id="{0E92FB27-EB54-F24B-AE58-51312C7DBA7D}"/>
                </a:ext>
              </a:extLst>
            </p:cNvPr>
            <p:cNvCxnSpPr>
              <a:cxnSpLocks/>
            </p:cNvCxnSpPr>
            <p:nvPr/>
          </p:nvCxnSpPr>
          <p:spPr>
            <a:xfrm flipH="1">
              <a:off x="12120904" y="10699812"/>
              <a:ext cx="1544141" cy="1371600"/>
            </a:xfrm>
            <a:prstGeom prst="straightConnector1">
              <a:avLst/>
            </a:prstGeom>
            <a:noFill/>
            <a:ln w="9525" cap="flat" cmpd="sng">
              <a:solidFill>
                <a:srgbClr val="AB675D"/>
              </a:solidFill>
              <a:prstDash val="solid"/>
              <a:round/>
              <a:headEnd type="none" w="sm" len="sm"/>
              <a:tailEnd type="none" w="sm" len="sm"/>
            </a:ln>
          </p:spPr>
        </p:cxnSp>
        <p:cxnSp>
          <p:nvCxnSpPr>
            <p:cNvPr id="205" name="Google Shape;114;p2">
              <a:extLst>
                <a:ext uri="{FF2B5EF4-FFF2-40B4-BE49-F238E27FC236}">
                  <a16:creationId xmlns:a16="http://schemas.microsoft.com/office/drawing/2014/main" id="{85940953-B3FA-B647-9474-F39780415E5C}"/>
                </a:ext>
              </a:extLst>
            </p:cNvPr>
            <p:cNvCxnSpPr>
              <a:cxnSpLocks/>
            </p:cNvCxnSpPr>
            <p:nvPr/>
          </p:nvCxnSpPr>
          <p:spPr>
            <a:xfrm flipH="1" flipV="1">
              <a:off x="11958672" y="12366380"/>
              <a:ext cx="1914770" cy="735381"/>
            </a:xfrm>
            <a:prstGeom prst="straightConnector1">
              <a:avLst/>
            </a:prstGeom>
            <a:noFill/>
            <a:ln w="9525" cap="flat" cmpd="sng">
              <a:solidFill>
                <a:srgbClr val="AB675D"/>
              </a:solidFill>
              <a:prstDash val="solid"/>
              <a:round/>
              <a:headEnd type="none" w="sm" len="sm"/>
              <a:tailEnd type="none" w="sm" len="sm"/>
            </a:ln>
          </p:spPr>
        </p:cxnSp>
        <p:grpSp>
          <p:nvGrpSpPr>
            <p:cNvPr id="206" name="Google Shape;116;p2">
              <a:extLst>
                <a:ext uri="{FF2B5EF4-FFF2-40B4-BE49-F238E27FC236}">
                  <a16:creationId xmlns:a16="http://schemas.microsoft.com/office/drawing/2014/main" id="{DD92248C-83AB-EA4F-A605-1E64E1D2A6AA}"/>
                </a:ext>
              </a:extLst>
            </p:cNvPr>
            <p:cNvGrpSpPr/>
            <p:nvPr/>
          </p:nvGrpSpPr>
          <p:grpSpPr>
            <a:xfrm>
              <a:off x="10565008" y="13185742"/>
              <a:ext cx="3608624" cy="467923"/>
              <a:chOff x="506769" y="3451123"/>
              <a:chExt cx="2224065" cy="286673"/>
            </a:xfrm>
          </p:grpSpPr>
          <p:pic>
            <p:nvPicPr>
              <p:cNvPr id="207" name="Google Shape;117;p2">
                <a:extLst>
                  <a:ext uri="{FF2B5EF4-FFF2-40B4-BE49-F238E27FC236}">
                    <a16:creationId xmlns:a16="http://schemas.microsoft.com/office/drawing/2014/main" id="{A40451D0-DA67-084F-A431-29FDBE217E25}"/>
                  </a:ext>
                </a:extLst>
              </p:cNvPr>
              <p:cNvPicPr preferRelativeResize="0"/>
              <p:nvPr/>
            </p:nvPicPr>
            <p:blipFill rotWithShape="1">
              <a:blip r:embed="rId19">
                <a:clrChange>
                  <a:clrFrom>
                    <a:srgbClr val="D0CFD4"/>
                  </a:clrFrom>
                  <a:clrTo>
                    <a:srgbClr val="D0CFD4">
                      <a:alpha val="0"/>
                    </a:srgbClr>
                  </a:clrTo>
                </a:clrChange>
                <a:alphaModFix/>
              </a:blip>
              <a:srcRect l="39018" t="65182" r="25378" b="30708"/>
              <a:stretch/>
            </p:blipFill>
            <p:spPr>
              <a:xfrm>
                <a:off x="506769" y="3451123"/>
                <a:ext cx="1910613" cy="286673"/>
              </a:xfrm>
              <a:prstGeom prst="round2SameRect">
                <a:avLst>
                  <a:gd name="adj1" fmla="val 8572"/>
                  <a:gd name="adj2" fmla="val 0"/>
                </a:avLst>
              </a:prstGeom>
              <a:noFill/>
              <a:ln>
                <a:noFill/>
              </a:ln>
            </p:spPr>
          </p:pic>
          <p:sp>
            <p:nvSpPr>
              <p:cNvPr id="208" name="Google Shape;118;p2">
                <a:extLst>
                  <a:ext uri="{FF2B5EF4-FFF2-40B4-BE49-F238E27FC236}">
                    <a16:creationId xmlns:a16="http://schemas.microsoft.com/office/drawing/2014/main" id="{BF0E2AF2-9547-FC45-93B9-B3C3D70331A9}"/>
                  </a:ext>
                </a:extLst>
              </p:cNvPr>
              <p:cNvSpPr txBox="1"/>
              <p:nvPr/>
            </p:nvSpPr>
            <p:spPr>
              <a:xfrm>
                <a:off x="597136" y="3474067"/>
                <a:ext cx="2133698" cy="262858"/>
              </a:xfrm>
              <a:prstGeom prst="rect">
                <a:avLst/>
              </a:prstGeom>
              <a:noFill/>
              <a:ln>
                <a:noFill/>
              </a:ln>
            </p:spPr>
            <p:txBody>
              <a:bodyPr spcFirstLastPara="1" wrap="square" lIns="91425" tIns="45700" rIns="91425" bIns="45700" anchor="t" anchorCtr="0">
                <a:noAutofit/>
              </a:bodyPr>
              <a:lstStyle/>
              <a:p>
                <a:pPr defTabSz="914400">
                  <a:buClr>
                    <a:srgbClr val="000000"/>
                  </a:buClr>
                  <a:buFont typeface="Arial"/>
                  <a:buNone/>
                </a:pPr>
                <a:r>
                  <a:rPr lang="en-US" sz="1400" kern="0" dirty="0">
                    <a:solidFill>
                      <a:schemeClr val="tx1">
                        <a:lumMod val="75000"/>
                        <a:lumOff val="25000"/>
                      </a:schemeClr>
                    </a:solidFill>
                    <a:latin typeface="Garamond" panose="02020404030301010803" pitchFamily="18" charset="0"/>
                    <a:ea typeface="Century Gothic"/>
                    <a:cs typeface="Century Gothic"/>
                    <a:sym typeface="Century Gothic"/>
                  </a:rPr>
                  <a:t>0            40           80         120         160 miles</a:t>
                </a:r>
                <a:endParaRPr sz="1400" kern="0" dirty="0">
                  <a:solidFill>
                    <a:schemeClr val="tx1">
                      <a:lumMod val="75000"/>
                      <a:lumOff val="25000"/>
                    </a:schemeClr>
                  </a:solidFill>
                  <a:latin typeface="Garamond" panose="02020404030301010803" pitchFamily="18" charset="0"/>
                  <a:cs typeface="Arial"/>
                  <a:sym typeface="Arial"/>
                </a:endParaRPr>
              </a:p>
            </p:txBody>
          </p:sp>
        </p:grpSp>
        <p:pic>
          <p:nvPicPr>
            <p:cNvPr id="228" name="Picture 227">
              <a:extLst>
                <a:ext uri="{FF2B5EF4-FFF2-40B4-BE49-F238E27FC236}">
                  <a16:creationId xmlns:a16="http://schemas.microsoft.com/office/drawing/2014/main" id="{D127F891-B0C0-2341-8EB6-96DB397D6A7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l="79636" t="22453" r="13582" b="72461"/>
            <a:stretch/>
          </p:blipFill>
          <p:spPr>
            <a:xfrm>
              <a:off x="17030288" y="13079638"/>
              <a:ext cx="492349" cy="477925"/>
            </a:xfrm>
            <a:prstGeom prst="rect">
              <a:avLst/>
            </a:prstGeom>
          </p:spPr>
        </p:pic>
        <p:sp>
          <p:nvSpPr>
            <p:cNvPr id="30" name="TextBox 29">
              <a:extLst>
                <a:ext uri="{FF2B5EF4-FFF2-40B4-BE49-F238E27FC236}">
                  <a16:creationId xmlns:a16="http://schemas.microsoft.com/office/drawing/2014/main" id="{C4B5EC42-223D-A84A-82FC-1CD62259AD57}"/>
                </a:ext>
              </a:extLst>
            </p:cNvPr>
            <p:cNvSpPr txBox="1"/>
            <p:nvPr/>
          </p:nvSpPr>
          <p:spPr>
            <a:xfrm>
              <a:off x="10740855" y="10084841"/>
              <a:ext cx="2670159" cy="830997"/>
            </a:xfrm>
            <a:prstGeom prst="rect">
              <a:avLst/>
            </a:prstGeom>
            <a:noFill/>
          </p:spPr>
          <p:txBody>
            <a:bodyPr wrap="square" rtlCol="0">
              <a:spAutoFit/>
            </a:bodyPr>
            <a:lstStyle/>
            <a:p>
              <a:r>
                <a:rPr lang="en-US" sz="2400" b="1" dirty="0">
                  <a:solidFill>
                    <a:schemeClr val="tx1">
                      <a:lumMod val="75000"/>
                      <a:lumOff val="25000"/>
                    </a:schemeClr>
                  </a:solidFill>
                  <a:latin typeface="Garamond" panose="02020404030301010803" pitchFamily="18" charset="0"/>
                </a:rPr>
                <a:t>Study Period:</a:t>
              </a:r>
              <a:br>
                <a:rPr lang="en-US" sz="2400" b="1" dirty="0">
                  <a:solidFill>
                    <a:schemeClr val="tx1">
                      <a:lumMod val="75000"/>
                      <a:lumOff val="25000"/>
                    </a:schemeClr>
                  </a:solidFill>
                  <a:latin typeface="Garamond" panose="02020404030301010803" pitchFamily="18" charset="0"/>
                </a:rPr>
              </a:br>
              <a:r>
                <a:rPr lang="en-US" sz="2400" b="1" dirty="0">
                  <a:solidFill>
                    <a:schemeClr val="tx1">
                      <a:lumMod val="75000"/>
                      <a:lumOff val="25000"/>
                    </a:schemeClr>
                  </a:solidFill>
                  <a:latin typeface="Garamond" panose="02020404030301010803" pitchFamily="18" charset="0"/>
                </a:rPr>
                <a:t>Summer 2017-2019</a:t>
              </a:r>
            </a:p>
          </p:txBody>
        </p:sp>
        <p:grpSp>
          <p:nvGrpSpPr>
            <p:cNvPr id="235" name="Group 234">
              <a:extLst>
                <a:ext uri="{FF2B5EF4-FFF2-40B4-BE49-F238E27FC236}">
                  <a16:creationId xmlns:a16="http://schemas.microsoft.com/office/drawing/2014/main" id="{FE2C5B63-DF7E-9A42-A5A0-F05686E0AE4C}"/>
                </a:ext>
              </a:extLst>
            </p:cNvPr>
            <p:cNvGrpSpPr/>
            <p:nvPr/>
          </p:nvGrpSpPr>
          <p:grpSpPr>
            <a:xfrm>
              <a:off x="13233196" y="9848195"/>
              <a:ext cx="3927282" cy="3759755"/>
              <a:chOff x="13233196" y="9773792"/>
              <a:chExt cx="3927282" cy="3759755"/>
            </a:xfrm>
          </p:grpSpPr>
          <p:grpSp>
            <p:nvGrpSpPr>
              <p:cNvPr id="201" name="Google Shape;108;p2">
                <a:extLst>
                  <a:ext uri="{FF2B5EF4-FFF2-40B4-BE49-F238E27FC236}">
                    <a16:creationId xmlns:a16="http://schemas.microsoft.com/office/drawing/2014/main" id="{023BB025-3F1B-CD48-946C-1258565E60CA}"/>
                  </a:ext>
                </a:extLst>
              </p:cNvPr>
              <p:cNvGrpSpPr/>
              <p:nvPr/>
            </p:nvGrpSpPr>
            <p:grpSpPr>
              <a:xfrm>
                <a:off x="13233196" y="9773792"/>
                <a:ext cx="3927282" cy="3759755"/>
                <a:chOff x="2794642" y="-2631303"/>
                <a:chExt cx="6196672" cy="5902177"/>
              </a:xfrm>
            </p:grpSpPr>
            <p:pic>
              <p:nvPicPr>
                <p:cNvPr id="209" name="Google Shape;109;p2">
                  <a:extLst>
                    <a:ext uri="{FF2B5EF4-FFF2-40B4-BE49-F238E27FC236}">
                      <a16:creationId xmlns:a16="http://schemas.microsoft.com/office/drawing/2014/main" id="{7727B599-68A6-4A4D-90B7-6152C22CC1F4}"/>
                    </a:ext>
                  </a:extLst>
                </p:cNvPr>
                <p:cNvPicPr preferRelativeResize="0"/>
                <p:nvPr/>
              </p:nvPicPr>
              <p:blipFill rotWithShape="1">
                <a:blip r:embed="rId20">
                  <a:alphaModFix/>
                  <a:duotone>
                    <a:schemeClr val="accent2">
                      <a:shade val="45000"/>
                      <a:satMod val="135000"/>
                    </a:schemeClr>
                    <a:prstClr val="white"/>
                  </a:duotone>
                </a:blip>
                <a:srcRect l="16302" t="24620" r="8852" b="20290"/>
                <a:stretch/>
              </p:blipFill>
              <p:spPr>
                <a:xfrm>
                  <a:off x="2794642" y="-2631303"/>
                  <a:ext cx="6196672" cy="5902177"/>
                </a:xfrm>
                <a:prstGeom prst="flowChartConnector">
                  <a:avLst/>
                </a:prstGeom>
                <a:noFill/>
                <a:ln w="9525" cap="flat" cmpd="sng">
                  <a:noFill/>
                  <a:prstDash val="solid"/>
                  <a:round/>
                  <a:headEnd type="none" w="sm" len="sm"/>
                  <a:tailEnd type="none" w="sm" len="sm"/>
                </a:ln>
              </p:spPr>
            </p:pic>
            <p:sp>
              <p:nvSpPr>
                <p:cNvPr id="210" name="Google Shape;110;p2">
                  <a:extLst>
                    <a:ext uri="{FF2B5EF4-FFF2-40B4-BE49-F238E27FC236}">
                      <a16:creationId xmlns:a16="http://schemas.microsoft.com/office/drawing/2014/main" id="{F5F5577D-296A-AF44-85EC-1CDB9C79B7BD}"/>
                    </a:ext>
                  </a:extLst>
                </p:cNvPr>
                <p:cNvSpPr txBox="1"/>
                <p:nvPr/>
              </p:nvSpPr>
              <p:spPr>
                <a:xfrm>
                  <a:off x="4600201" y="2645808"/>
                  <a:ext cx="3171599" cy="469976"/>
                </a:xfrm>
                <a:prstGeom prst="rect">
                  <a:avLst/>
                </a:prstGeom>
                <a:noFill/>
                <a:ln>
                  <a:noFill/>
                </a:ln>
                <a:effectLst/>
              </p:spPr>
              <p:txBody>
                <a:bodyPr spcFirstLastPara="1" wrap="square" lIns="91425" tIns="45700" rIns="91425" bIns="45700" anchor="t" anchorCtr="0">
                  <a:noAutofit/>
                </a:bodyPr>
                <a:lstStyle/>
                <a:p>
                  <a:pPr defTabSz="914400">
                    <a:lnSpc>
                      <a:spcPct val="80000"/>
                    </a:lnSpc>
                    <a:buClr>
                      <a:srgbClr val="000000"/>
                    </a:buClr>
                    <a:buFont typeface="Arial"/>
                    <a:buNone/>
                  </a:pPr>
                  <a:r>
                    <a:rPr lang="en-US" sz="1200" kern="0" dirty="0">
                      <a:solidFill>
                        <a:srgbClr val="3F3F3F"/>
                      </a:solidFill>
                      <a:latin typeface="Garamond" panose="02020404030301010803" pitchFamily="18" charset="0"/>
                      <a:ea typeface="Century Gothic"/>
                      <a:cs typeface="Century Gothic"/>
                      <a:sym typeface="Century Gothic"/>
                    </a:rPr>
                    <a:t>0     2       4      6       8 </a:t>
                  </a:r>
                  <a:r>
                    <a:rPr lang="en-US" sz="1200" kern="0" dirty="0">
                      <a:solidFill>
                        <a:schemeClr val="tx1">
                          <a:lumMod val="75000"/>
                          <a:lumOff val="25000"/>
                        </a:schemeClr>
                      </a:solidFill>
                      <a:latin typeface="Garamond" panose="02020404030301010803" pitchFamily="18" charset="0"/>
                      <a:ea typeface="Century Gothic"/>
                      <a:cs typeface="Century Gothic"/>
                      <a:sym typeface="Century Gothic"/>
                    </a:rPr>
                    <a:t>miles</a:t>
                  </a:r>
                  <a:r>
                    <a:rPr lang="en-US" sz="1200" kern="0" dirty="0">
                      <a:solidFill>
                        <a:srgbClr val="3F3F3F"/>
                      </a:solidFill>
                      <a:latin typeface="Garamond" panose="02020404030301010803" pitchFamily="18" charset="0"/>
                      <a:ea typeface="Century Gothic"/>
                      <a:cs typeface="Century Gothic"/>
                      <a:sym typeface="Century Gothic"/>
                    </a:rPr>
                    <a:t>  </a:t>
                  </a:r>
                  <a:endParaRPr sz="1200" kern="0" dirty="0">
                    <a:solidFill>
                      <a:srgbClr val="000000"/>
                    </a:solidFill>
                    <a:latin typeface="Garamond" panose="02020404030301010803" pitchFamily="18" charset="0"/>
                    <a:cs typeface="Arial"/>
                    <a:sym typeface="Arial"/>
                  </a:endParaRPr>
                </a:p>
              </p:txBody>
            </p:sp>
          </p:grpSp>
          <p:pic>
            <p:nvPicPr>
              <p:cNvPr id="224" name="Google Shape;117;p2">
                <a:extLst>
                  <a:ext uri="{FF2B5EF4-FFF2-40B4-BE49-F238E27FC236}">
                    <a16:creationId xmlns:a16="http://schemas.microsoft.com/office/drawing/2014/main" id="{A8C9CBA6-EA28-624A-9433-4A8B85051129}"/>
                  </a:ext>
                </a:extLst>
              </p:cNvPr>
              <p:cNvPicPr preferRelativeResize="0"/>
              <p:nvPr/>
            </p:nvPicPr>
            <p:blipFill rotWithShape="1">
              <a:blip r:embed="rId19">
                <a:clrChange>
                  <a:clrFrom>
                    <a:srgbClr val="D0CFD4"/>
                  </a:clrFrom>
                  <a:clrTo>
                    <a:srgbClr val="D0CFD4">
                      <a:alpha val="0"/>
                    </a:srgbClr>
                  </a:clrTo>
                </a:clrChange>
                <a:alphaModFix/>
              </a:blip>
              <a:srcRect l="39018" t="65182" r="25378" b="30708"/>
              <a:stretch/>
            </p:blipFill>
            <p:spPr>
              <a:xfrm>
                <a:off x="14368900" y="13149715"/>
                <a:ext cx="1500789" cy="259688"/>
              </a:xfrm>
              <a:prstGeom prst="round2SameRect">
                <a:avLst>
                  <a:gd name="adj1" fmla="val 8572"/>
                  <a:gd name="adj2" fmla="val 0"/>
                </a:avLst>
              </a:prstGeom>
              <a:noFill/>
              <a:ln>
                <a:noFill/>
              </a:ln>
            </p:spPr>
          </p:pic>
        </p:grpSp>
      </p:grpSp>
      <p:sp>
        <p:nvSpPr>
          <p:cNvPr id="238" name="Rectangle 237">
            <a:extLst>
              <a:ext uri="{FF2B5EF4-FFF2-40B4-BE49-F238E27FC236}">
                <a16:creationId xmlns:a16="http://schemas.microsoft.com/office/drawing/2014/main" id="{008399C1-763F-424D-9BAC-A7507A44C053}"/>
              </a:ext>
            </a:extLst>
          </p:cNvPr>
          <p:cNvSpPr/>
          <p:nvPr/>
        </p:nvSpPr>
        <p:spPr>
          <a:xfrm>
            <a:off x="16596657" y="13613422"/>
            <a:ext cx="492349" cy="150567"/>
          </a:xfrm>
          <a:prstGeom prst="rect">
            <a:avLst/>
          </a:prstGeom>
          <a:solidFill>
            <a:srgbClr val="F4D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1" name="Google Shape;117;p2">
            <a:extLst>
              <a:ext uri="{FF2B5EF4-FFF2-40B4-BE49-F238E27FC236}">
                <a16:creationId xmlns:a16="http://schemas.microsoft.com/office/drawing/2014/main" id="{E8CBEA82-A155-5E4D-AE6F-EE42E858C3DF}"/>
              </a:ext>
            </a:extLst>
          </p:cNvPr>
          <p:cNvPicPr preferRelativeResize="0"/>
          <p:nvPr/>
        </p:nvPicPr>
        <p:blipFill rotWithShape="1">
          <a:blip r:embed="rId19">
            <a:clrChange>
              <a:clrFrom>
                <a:srgbClr val="D0CFD4"/>
              </a:clrFrom>
              <a:clrTo>
                <a:srgbClr val="D0CFD4">
                  <a:alpha val="0"/>
                </a:srgbClr>
              </a:clrTo>
            </a:clrChange>
            <a:alphaModFix/>
            <a:duotone>
              <a:schemeClr val="accent3">
                <a:shade val="45000"/>
                <a:satMod val="135000"/>
              </a:schemeClr>
              <a:prstClr val="white"/>
            </a:duotone>
          </a:blip>
          <a:srcRect l="39018" t="65182" r="25378" b="30708"/>
          <a:stretch/>
        </p:blipFill>
        <p:spPr>
          <a:xfrm>
            <a:off x="10493535" y="13319724"/>
            <a:ext cx="3100037" cy="467922"/>
          </a:xfrm>
          <a:prstGeom prst="round2SameRect">
            <a:avLst>
              <a:gd name="adj1" fmla="val 8572"/>
              <a:gd name="adj2" fmla="val 0"/>
            </a:avLst>
          </a:prstGeom>
          <a:noFill/>
          <a:ln>
            <a:noFill/>
          </a:ln>
        </p:spPr>
      </p:pic>
      <p:pic>
        <p:nvPicPr>
          <p:cNvPr id="143" name="Google Shape;109;p2">
            <a:extLst>
              <a:ext uri="{FF2B5EF4-FFF2-40B4-BE49-F238E27FC236}">
                <a16:creationId xmlns:a16="http://schemas.microsoft.com/office/drawing/2014/main" id="{D0072152-5CB9-E246-A991-0A46E92AE064}"/>
              </a:ext>
            </a:extLst>
          </p:cNvPr>
          <p:cNvPicPr preferRelativeResize="0"/>
          <p:nvPr/>
        </p:nvPicPr>
        <p:blipFill rotWithShape="1">
          <a:blip r:embed="rId20">
            <a:alphaModFix/>
            <a:duotone>
              <a:schemeClr val="accent2">
                <a:shade val="45000"/>
                <a:satMod val="135000"/>
              </a:schemeClr>
              <a:prstClr val="white"/>
            </a:duotone>
          </a:blip>
          <a:srcRect l="28134" t="74353" r="46211" b="24596"/>
          <a:stretch/>
        </p:blipFill>
        <p:spPr>
          <a:xfrm>
            <a:off x="13853927" y="13304362"/>
            <a:ext cx="1422545" cy="71619"/>
          </a:xfrm>
          <a:prstGeom prst="rect">
            <a:avLst/>
          </a:prstGeom>
          <a:noFill/>
          <a:ln w="9525" cap="flat" cmpd="sng">
            <a:noFill/>
            <a:prstDash val="solid"/>
            <a:round/>
            <a:headEnd type="none" w="sm" len="sm"/>
            <a:tailEnd type="none" w="sm" len="sm"/>
          </a:ln>
        </p:spPr>
      </p:pic>
      <p:sp>
        <p:nvSpPr>
          <p:cNvPr id="3" name="Oval 2">
            <a:extLst>
              <a:ext uri="{FF2B5EF4-FFF2-40B4-BE49-F238E27FC236}">
                <a16:creationId xmlns:a16="http://schemas.microsoft.com/office/drawing/2014/main" id="{7A04A8F4-BFA4-3247-8FB8-E2CF53C1DC51}"/>
              </a:ext>
            </a:extLst>
          </p:cNvPr>
          <p:cNvSpPr/>
          <p:nvPr/>
        </p:nvSpPr>
        <p:spPr>
          <a:xfrm>
            <a:off x="13156179" y="9985208"/>
            <a:ext cx="3919532" cy="3751484"/>
          </a:xfrm>
          <a:prstGeom prst="ellipse">
            <a:avLst/>
          </a:prstGeom>
          <a:noFill/>
          <a:ln w="3175">
            <a:solidFill>
              <a:srgbClr val="B17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duous tree">
            <a:extLst>
              <a:ext uri="{FF2B5EF4-FFF2-40B4-BE49-F238E27FC236}">
                <a16:creationId xmlns:a16="http://schemas.microsoft.com/office/drawing/2014/main" id="{48A72769-1BF8-E046-BCD4-50085B1877E3}"/>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20059802" y="16818411"/>
            <a:ext cx="914400" cy="914400"/>
          </a:xfrm>
          <a:prstGeom prst="rect">
            <a:avLst/>
          </a:prstGeom>
          <a:noFill/>
          <a:ln>
            <a:noFill/>
          </a:ln>
        </p:spPr>
      </p:pic>
      <p:pic>
        <p:nvPicPr>
          <p:cNvPr id="136" name="Graphic 135" descr="Deciduous tree">
            <a:extLst>
              <a:ext uri="{FF2B5EF4-FFF2-40B4-BE49-F238E27FC236}">
                <a16:creationId xmlns:a16="http://schemas.microsoft.com/office/drawing/2014/main" id="{8F76E2C4-1AE0-9246-B5C6-3F66C3093A95}"/>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20615097" y="16818411"/>
            <a:ext cx="914400" cy="914400"/>
          </a:xfrm>
          <a:prstGeom prst="rect">
            <a:avLst/>
          </a:prstGeom>
          <a:noFill/>
          <a:ln>
            <a:noFill/>
          </a:ln>
        </p:spPr>
      </p:pic>
      <p:cxnSp>
        <p:nvCxnSpPr>
          <p:cNvPr id="13" name="Straight Connector 12">
            <a:extLst>
              <a:ext uri="{FF2B5EF4-FFF2-40B4-BE49-F238E27FC236}">
                <a16:creationId xmlns:a16="http://schemas.microsoft.com/office/drawing/2014/main" id="{452AD74C-2236-884A-AD51-3A2C00CF44BD}"/>
              </a:ext>
            </a:extLst>
          </p:cNvPr>
          <p:cNvCxnSpPr>
            <a:cxnSpLocks/>
          </p:cNvCxnSpPr>
          <p:nvPr/>
        </p:nvCxnSpPr>
        <p:spPr>
          <a:xfrm>
            <a:off x="20225351" y="17747654"/>
            <a:ext cx="1231299" cy="0"/>
          </a:xfrm>
          <a:prstGeom prst="line">
            <a:avLst/>
          </a:prstGeom>
          <a:ln w="1270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52AD74C-2236-884A-AD51-3A2C00CF44BD}"/>
              </a:ext>
            </a:extLst>
          </p:cNvPr>
          <p:cNvCxnSpPr>
            <a:cxnSpLocks/>
          </p:cNvCxnSpPr>
          <p:nvPr/>
        </p:nvCxnSpPr>
        <p:spPr>
          <a:xfrm>
            <a:off x="21441376" y="17747654"/>
            <a:ext cx="802674" cy="0"/>
          </a:xfrm>
          <a:prstGeom prst="line">
            <a:avLst/>
          </a:prstGeom>
          <a:ln w="1270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8932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2889</TotalTime>
  <Words>739</Words>
  <Application>Microsoft Office PowerPoint</Application>
  <PresentationFormat>Custom</PresentationFormat>
  <Paragraphs>96</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145</cp:revision>
  <dcterms:created xsi:type="dcterms:W3CDTF">2019-11-06T20:00:51Z</dcterms:created>
  <dcterms:modified xsi:type="dcterms:W3CDTF">2020-04-09T15:07:33Z</dcterms:modified>
</cp:coreProperties>
</file>