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342" r:id="rId2"/>
    <p:sldId id="338" r:id="rId3"/>
    <p:sldId id="367" r:id="rId4"/>
    <p:sldId id="370" r:id="rId5"/>
    <p:sldId id="307" r:id="rId6"/>
    <p:sldId id="314" r:id="rId7"/>
    <p:sldId id="371" r:id="rId8"/>
    <p:sldId id="316" r:id="rId9"/>
    <p:sldId id="318" r:id="rId10"/>
    <p:sldId id="376" r:id="rId11"/>
    <p:sldId id="375" r:id="rId12"/>
    <p:sldId id="373" r:id="rId13"/>
    <p:sldId id="374" r:id="rId14"/>
    <p:sldId id="377" r:id="rId15"/>
    <p:sldId id="319" r:id="rId16"/>
    <p:sldId id="321" r:id="rId17"/>
    <p:sldId id="322" r:id="rId18"/>
    <p:sldId id="328" r:id="rId19"/>
    <p:sldId id="378" r:id="rId20"/>
    <p:sldId id="379" r:id="rId21"/>
    <p:sldId id="380" r:id="rId22"/>
    <p:sldId id="381" r:id="rId23"/>
    <p:sldId id="382" r:id="rId24"/>
    <p:sldId id="384" r:id="rId25"/>
    <p:sldId id="385" r:id="rId26"/>
    <p:sldId id="3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342"/>
            <p14:sldId id="338"/>
            <p14:sldId id="367"/>
            <p14:sldId id="370"/>
            <p14:sldId id="307"/>
            <p14:sldId id="314"/>
            <p14:sldId id="371"/>
            <p14:sldId id="316"/>
            <p14:sldId id="318"/>
            <p14:sldId id="376"/>
            <p14:sldId id="375"/>
            <p14:sldId id="373"/>
            <p14:sldId id="374"/>
            <p14:sldId id="377"/>
            <p14:sldId id="319"/>
            <p14:sldId id="321"/>
            <p14:sldId id="322"/>
            <p14:sldId id="328"/>
            <p14:sldId id="378"/>
            <p14:sldId id="379"/>
            <p14:sldId id="380"/>
            <p14:sldId id="381"/>
            <p14:sldId id="382"/>
            <p14:sldId id="384"/>
            <p14:sldId id="385"/>
            <p14:sldId id="3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roddle, Madison P. (LARC-E3)[SSAI DEVELOP]" initials="BMP(D" lastIdx="3" clrIdx="6">
    <p:extLst>
      <p:ext uri="{19B8F6BF-5375-455C-9EA6-DF929625EA0E}">
        <p15:presenceInfo xmlns:p15="http://schemas.microsoft.com/office/powerpoint/2012/main" userId="S-1-5-21-330711430-3775241029-4075259233-855781" providerId="AD"/>
      </p:ext>
    </p:extLst>
  </p:cmAuthor>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 id="8" name="Shelby Ingram" initials="SI" lastIdx="11" clrIdx="7">
    <p:extLst>
      <p:ext uri="{19B8F6BF-5375-455C-9EA6-DF929625EA0E}">
        <p15:presenceInfo xmlns:p15="http://schemas.microsoft.com/office/powerpoint/2012/main" userId="S::singram2@alumni.unca.edu::8bee7dc8-b439-4079-b22d-2e408aac4a2f" providerId="AD"/>
      </p:ext>
    </p:extLst>
  </p:cmAuthor>
  <p:cmAuthor id="2" name="crms" initials="c" lastIdx="47" clrIdx="1">
    <p:extLst>
      <p:ext uri="{19B8F6BF-5375-455C-9EA6-DF929625EA0E}">
        <p15:presenceInfo xmlns:p15="http://schemas.microsoft.com/office/powerpoint/2012/main" userId="crms" providerId="None"/>
      </p:ext>
    </p:extLst>
  </p:cmAuthor>
  <p:cmAuthor id="3" name="Frier, Patrick (LARC-E3)[SSAI DEVELOP]" initials="FP(D" lastIdx="3" clrIdx="2">
    <p:extLst>
      <p:ext uri="{19B8F6BF-5375-455C-9EA6-DF929625EA0E}">
        <p15:presenceInfo xmlns:p15="http://schemas.microsoft.com/office/powerpoint/2012/main" userId="S-1-5-21-330711430-3775241029-4075259233-821484" providerId="AD"/>
      </p:ext>
    </p:extLst>
  </p:cmAuthor>
  <p:cmAuthor id="4" name="Shelby I" initials="SI" lastIdx="45" clrIdx="3">
    <p:extLst>
      <p:ext uri="{19B8F6BF-5375-455C-9EA6-DF929625EA0E}">
        <p15:presenceInfo xmlns:p15="http://schemas.microsoft.com/office/powerpoint/2012/main" userId="0e14de7fa584a2c7" providerId="Windows Live"/>
      </p:ext>
    </p:extLst>
  </p:cmAuthor>
  <p:cmAuthor id="5" name="Andrew Furey" initials="AF" lastIdx="1" clrIdx="4">
    <p:extLst>
      <p:ext uri="{19B8F6BF-5375-455C-9EA6-DF929625EA0E}">
        <p15:presenceInfo xmlns:p15="http://schemas.microsoft.com/office/powerpoint/2012/main" userId="32fec826b0276a71" providerId="Windows Live"/>
      </p:ext>
    </p:extLst>
  </p:cmAuthor>
  <p:cmAuthor id="6" name="Samantha Elyse Trust" initials="SET" lastIdx="1" clrIdx="5">
    <p:extLst>
      <p:ext uri="{19B8F6BF-5375-455C-9EA6-DF929625EA0E}">
        <p15:presenceInfo xmlns:p15="http://schemas.microsoft.com/office/powerpoint/2012/main" userId="S-1-5-21-1379256483-1747903074-2057407929-4355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52EF"/>
    <a:srgbClr val="533BE9"/>
    <a:srgbClr val="8771F2"/>
    <a:srgbClr val="AEA2F8"/>
    <a:srgbClr val="B6A9FD"/>
    <a:srgbClr val="D3EFCD"/>
    <a:srgbClr val="7EB761"/>
    <a:srgbClr val="2E8652"/>
    <a:srgbClr val="2A8855"/>
    <a:srgbClr val="F7D4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14" autoAdjust="0"/>
    <p:restoredTop sz="81317" autoAdjust="0"/>
  </p:normalViewPr>
  <p:slideViewPr>
    <p:cSldViewPr snapToGrid="0" showGuides="1">
      <p:cViewPr varScale="1">
        <p:scale>
          <a:sx n="66" d="100"/>
          <a:sy n="66" d="100"/>
        </p:scale>
        <p:origin x="43" y="485"/>
      </p:cViewPr>
      <p:guideLst/>
    </p:cSldViewPr>
  </p:slideViewPr>
  <p:notesTextViewPr>
    <p:cViewPr>
      <p:scale>
        <a:sx n="3" d="2"/>
        <a:sy n="3" d="2"/>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8/23/2019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dirty="0"/>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8/23/2019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dirty="0"/>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exels.com/photo/leopard-on-brown-log-15516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photos/fOwbUzvySOw"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photos/xotmnyN3gdc"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photos/0b3VIVMgkN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photos/CLjJLym3Xk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a:t>
            </a:r>
          </a:p>
          <a:p>
            <a:endParaRPr lang="en-US" dirty="0"/>
          </a:p>
          <a:p>
            <a:r>
              <a:rPr lang="en-US" dirty="0"/>
              <a:t>We are the Talamanca-Osa Ecological Forecasting II Team. </a:t>
            </a:r>
          </a:p>
          <a:p>
            <a:endParaRPr lang="en-US" dirty="0"/>
          </a:p>
          <a:p>
            <a:r>
              <a:rPr lang="en-US" dirty="0"/>
              <a:t>Introduce our backgrounds. </a:t>
            </a:r>
          </a:p>
        </p:txBody>
      </p:sp>
      <p:sp>
        <p:nvSpPr>
          <p:cNvPr id="4" name="Slide Number Placeholder 3"/>
          <p:cNvSpPr>
            <a:spLocks noGrp="1"/>
          </p:cNvSpPr>
          <p:nvPr>
            <p:ph type="sldNum" sz="quarter" idx="10"/>
          </p:nvPr>
        </p:nvSpPr>
        <p:spPr/>
        <p:txBody>
          <a:bodyPr/>
          <a:lstStyle/>
          <a:p>
            <a:fld id="{66EE4239-191D-4388-B0F5-1C5222233620}" type="slidenum">
              <a:rPr lang="en-US" smtClean="0"/>
              <a:t>1</a:t>
            </a:fld>
            <a:endParaRPr lang="en-US" dirty="0"/>
          </a:p>
        </p:txBody>
      </p:sp>
    </p:spTree>
    <p:extLst>
      <p:ext uri="{BB962C8B-B14F-4D97-AF65-F5344CB8AC3E}">
        <p14:creationId xmlns:p14="http://schemas.microsoft.com/office/powerpoint/2010/main" val="3233320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1987 to 1997, palm plantations and exposed soil/urban decreased by 1.31 percent and 3.63 percent respectively, while grassland/pasture increased by 8.40 percent. African oil palms are replanted every 25 to 30 years. In preparation for planting, non-productive stands are cleared and left fallow, or are ploughed for the sewing of a legume cover crop to fix Nitrogen in the soil 1997 could have been a replanting year, this would account for the observed decrease in African oil palm and exposed soil and an increase in grasslands (planted legumes) occurring around the Inter-American Highway. which aligns with 2012 through 2019 trends in palm plantation expansion. Aligning with current 2019 trends, historical palm plantations are expanding around the Inter-American Highway.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Consequently, primary forest also decreased from 1987 to 1997 by 6.08 percent. This reduction could be accounted to the clearing of lands for palm plantations before environmental policies like Forest Law 7575 of 1996 were enacted.</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dirty="0"/>
          </a:p>
        </p:txBody>
      </p:sp>
    </p:spTree>
    <p:extLst>
      <p:ext uri="{BB962C8B-B14F-4D97-AF65-F5344CB8AC3E}">
        <p14:creationId xmlns:p14="http://schemas.microsoft.com/office/powerpoint/2010/main" val="1559275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From 2019 to 2030,</a:t>
            </a:r>
            <a:r>
              <a:rPr lang="en-US" sz="1200" b="0" i="0" u="none" strike="noStrike" kern="1200" baseline="0" dirty="0">
                <a:solidFill>
                  <a:schemeClr val="tx1"/>
                </a:solidFill>
                <a:effectLst/>
                <a:latin typeface="+mn-lt"/>
                <a:ea typeface="+mn-ea"/>
                <a:cs typeface="+mn-cs"/>
              </a:rPr>
              <a:t> we expect to see </a:t>
            </a:r>
            <a:r>
              <a:rPr lang="en-US" sz="1200" b="0" i="0" u="none" strike="noStrike" kern="1200" dirty="0">
                <a:solidFill>
                  <a:schemeClr val="tx1"/>
                </a:solidFill>
                <a:effectLst/>
                <a:latin typeface="+mn-lt"/>
                <a:ea typeface="+mn-ea"/>
                <a:cs typeface="+mn-cs"/>
              </a:rPr>
              <a:t>palm plantations</a:t>
            </a:r>
            <a:r>
              <a:rPr lang="en-US" sz="1200" b="0" i="0" u="none" strike="noStrike" kern="1200" baseline="0" dirty="0">
                <a:solidFill>
                  <a:schemeClr val="tx1"/>
                </a:solidFill>
                <a:effectLst/>
                <a:latin typeface="+mn-lt"/>
                <a:ea typeface="+mn-ea"/>
                <a:cs typeface="+mn-cs"/>
              </a:rPr>
              <a:t> continuously expand around the Inter-American Highway and the northern </a:t>
            </a:r>
            <a:r>
              <a:rPr lang="en-US" sz="1200" b="0" i="0" u="none" strike="noStrike" kern="1200" baseline="0" dirty="0" err="1">
                <a:solidFill>
                  <a:schemeClr val="tx1"/>
                </a:solidFill>
                <a:effectLst/>
                <a:latin typeface="+mn-lt"/>
                <a:ea typeface="+mn-ea"/>
                <a:cs typeface="+mn-cs"/>
              </a:rPr>
              <a:t>Osa</a:t>
            </a:r>
            <a:r>
              <a:rPr lang="en-US" sz="1200" b="0" i="0" u="none" strike="noStrike" kern="1200" baseline="0" dirty="0">
                <a:solidFill>
                  <a:schemeClr val="tx1"/>
                </a:solidFill>
                <a:effectLst/>
                <a:latin typeface="+mn-lt"/>
                <a:ea typeface="+mn-ea"/>
                <a:cs typeface="+mn-cs"/>
              </a:rPr>
              <a:t> Peninsula, along the gulf. Consequently, we expect to see a significant reduction of secondary forests in the northern </a:t>
            </a:r>
            <a:r>
              <a:rPr lang="en-US" sz="1200" b="0" i="0" u="none" strike="noStrike" kern="1200" baseline="0" dirty="0" err="1">
                <a:solidFill>
                  <a:schemeClr val="tx1"/>
                </a:solidFill>
                <a:effectLst/>
                <a:latin typeface="+mn-lt"/>
                <a:ea typeface="+mn-ea"/>
                <a:cs typeface="+mn-cs"/>
              </a:rPr>
              <a:t>Osa</a:t>
            </a:r>
            <a:r>
              <a:rPr lang="en-US" sz="1200" b="0" i="0" u="none" strike="noStrike" kern="1200" baseline="0" dirty="0">
                <a:solidFill>
                  <a:schemeClr val="tx1"/>
                </a:solidFill>
                <a:effectLst/>
                <a:latin typeface="+mn-lt"/>
                <a:ea typeface="+mn-ea"/>
                <a:cs typeface="+mn-cs"/>
              </a:rPr>
              <a:t> region as it is being replaced with oil palm. </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Grasslands and pastures and primary forest seem to remain constant throughout the study region. </a:t>
            </a:r>
          </a:p>
          <a:p>
            <a:pPr rtl="0"/>
            <a:r>
              <a:rPr lang="en-US" b="0" dirty="0">
                <a:effectLst/>
              </a:rPr>
              <a:t/>
            </a:r>
            <a:br>
              <a:rPr lang="en-US" b="0" dirty="0">
                <a:effectLst/>
              </a:rPr>
            </a:br>
            <a:endParaRPr lang="en-US" b="0"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dirty="0"/>
          </a:p>
        </p:txBody>
      </p:sp>
    </p:spTree>
    <p:extLst>
      <p:ext uri="{BB962C8B-B14F-4D97-AF65-F5344CB8AC3E}">
        <p14:creationId xmlns:p14="http://schemas.microsoft.com/office/powerpoint/2010/main" val="214811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calculate</a:t>
            </a:r>
            <a:r>
              <a:rPr lang="en-US" b="0" baseline="0" dirty="0"/>
              <a:t> risk of human-jaguar conflict, we used ancillary datasets, including distance to cities, distance to roads, human population count, slope, elevation, and land use and land cover from 2030 as inputs. Based on discussions with our partners, each of the 6 </a:t>
            </a:r>
            <a:r>
              <a:rPr lang="en-US" b="0" baseline="0" dirty="0" err="1"/>
              <a:t>rasters</a:t>
            </a:r>
            <a:r>
              <a:rPr lang="en-US" b="0" baseline="0" dirty="0"/>
              <a:t> shown on the left were reclassified and assigned risk values on a scale of 1-5, 5 being highest risk of conflict. Each raster was then assigned a weight of influence using the raster calculator to achieve the map shown on the right. The resulting map shows that areas of higher risk are those closer to roads and human settlements. Areas of very high and moderate risk make up about 15% of the study area, while the majority of the study area is of moderate risk at 66%. </a:t>
            </a:r>
            <a:endParaRPr lang="en-US" b="0"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dirty="0"/>
          </a:p>
        </p:txBody>
      </p:sp>
    </p:spTree>
    <p:extLst>
      <p:ext uri="{BB962C8B-B14F-4D97-AF65-F5344CB8AC3E}">
        <p14:creationId xmlns:p14="http://schemas.microsoft.com/office/powerpoint/2010/main" val="2713028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Using a similar approach of assigning values and weights,</a:t>
            </a:r>
            <a:r>
              <a:rPr lang="en-US" b="0" baseline="0" dirty="0"/>
              <a:t> we created a resistance raster to be used as an input to Linkage Mapper. </a:t>
            </a:r>
            <a:endParaRPr lang="en-US" b="0" dirty="0"/>
          </a:p>
          <a:p>
            <a:r>
              <a:rPr lang="en-US" dirty="0"/>
              <a:t>From</a:t>
            </a:r>
            <a:r>
              <a:rPr lang="en-US" baseline="0" dirty="0"/>
              <a:t> </a:t>
            </a:r>
            <a:r>
              <a:rPr lang="en-US" dirty="0"/>
              <a:t>Linkage</a:t>
            </a:r>
            <a:r>
              <a:rPr lang="en-US" baseline="0" dirty="0"/>
              <a:t> Mapper, we created a map connecting the parks with a least cost path, avoiding areas of pineapple and palm plantations, which are complete barriers to movement. After building the network and mapping linkages, we used </a:t>
            </a:r>
            <a:r>
              <a:rPr lang="en-US" baseline="0" dirty="0" err="1"/>
              <a:t>pinchpoint</a:t>
            </a:r>
            <a:r>
              <a:rPr lang="en-US" baseline="0" dirty="0"/>
              <a:t> mapper to map the flow of current through the resistance raster layer. The resulting layer, in shades of pink, yellow and green, indicate multiple diffuse pathways to connect the habitat cores, rather than one single least-cost path. Magenta shows higher levels of current allowed to flow through the layer, indicating a more optimal corridor, while the yellow and green indicate less optimal pathways for facilitating jaguar movement.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dirty="0"/>
          </a:p>
        </p:txBody>
      </p:sp>
    </p:spTree>
    <p:extLst>
      <p:ext uri="{BB962C8B-B14F-4D97-AF65-F5344CB8AC3E}">
        <p14:creationId xmlns:p14="http://schemas.microsoft.com/office/powerpoint/2010/main" val="2684897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t>Unfortunately, there</a:t>
            </a:r>
            <a:r>
              <a:rPr lang="en-US" b="0" baseline="0" dirty="0"/>
              <a:t> were several errors and uncertainties we came across during our analyses. </a:t>
            </a:r>
          </a:p>
          <a:p>
            <a:pPr rtl="0"/>
            <a:r>
              <a:rPr lang="en-US" b="0" baseline="0" dirty="0"/>
              <a:t>One being, the inaccuracy of the r</a:t>
            </a:r>
            <a:r>
              <a:rPr lang="en-US" b="0" dirty="0"/>
              <a:t>ate of change;</a:t>
            </a:r>
            <a:r>
              <a:rPr lang="en-US" b="0" baseline="0" dirty="0"/>
              <a:t> the rate of change wa</a:t>
            </a:r>
            <a:r>
              <a:rPr lang="en-US" b="0" dirty="0"/>
              <a:t>s based on the historical data inputs provided. Therefore, the amount of change between 1987 and 2030 is based on the notion that change happens to the same extent and at the same pace as the changes between 1987 and 1997. This provides uncertainty in our final forecasted 2030 result as final land cover categories may not represent the full extent to which each category changed. Additionally, legend categories must be identical in both historical inputs so land cover that was non existent in an earlier date will not be included in a later date and vice versa. </a:t>
            </a:r>
          </a:p>
          <a:p>
            <a:pPr rtl="0"/>
            <a:r>
              <a:rPr lang="en-US" b="0" dirty="0"/>
              <a:t>This</a:t>
            </a:r>
            <a:r>
              <a:rPr lang="en-US" b="0" baseline="0" dirty="0"/>
              <a:t> applies to the classification and forecasting of pineapple and it is therefore not as accurate as it could be.</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Image Credit: Arizona Center for Nature Conservation, </a:t>
            </a:r>
            <a:r>
              <a:rPr lang="en-US" sz="1200" b="1" kern="1200" dirty="0">
                <a:solidFill>
                  <a:schemeClr val="tx1"/>
                </a:solidFill>
                <a:latin typeface="+mn-lt"/>
                <a:ea typeface="+mn-ea"/>
                <a:cs typeface="+mn-cs"/>
              </a:rPr>
              <a:t>given permission by partner</a:t>
            </a:r>
          </a:p>
          <a:p>
            <a:pPr rtl="0"/>
            <a:endParaRPr lang="en-US" b="1" dirty="0"/>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dirty="0"/>
          </a:p>
        </p:txBody>
      </p:sp>
    </p:spTree>
    <p:extLst>
      <p:ext uri="{BB962C8B-B14F-4D97-AF65-F5344CB8AC3E}">
        <p14:creationId xmlns:p14="http://schemas.microsoft.com/office/powerpoint/2010/main" val="583634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Between 2019 and 2030, palm plantations</a:t>
            </a:r>
            <a:r>
              <a:rPr lang="en-US" sz="1200" b="0" i="0" kern="1200" baseline="0" dirty="0">
                <a:solidFill>
                  <a:schemeClr val="tx1"/>
                </a:solidFill>
                <a:effectLst/>
                <a:latin typeface="+mn-lt"/>
                <a:ea typeface="+mn-ea"/>
                <a:cs typeface="+mn-cs"/>
              </a:rPr>
              <a:t> are expected to increase by 3.7% due to the global demand and economically valuable traits of oil palm.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a:t>
            </a:r>
            <a:r>
              <a:rPr lang="en-US" sz="1200" b="0" i="0" kern="1200" baseline="0" dirty="0">
                <a:solidFill>
                  <a:schemeClr val="tx1"/>
                </a:solidFill>
                <a:effectLst/>
                <a:latin typeface="+mn-lt"/>
                <a:ea typeface="+mn-ea"/>
                <a:cs typeface="+mn-cs"/>
              </a:rPr>
              <a:t> also expect to see a decrease in secondary forest on the </a:t>
            </a:r>
            <a:r>
              <a:rPr lang="en-US" sz="1200" b="0" i="0" kern="1200" baseline="0" dirty="0" err="1">
                <a:solidFill>
                  <a:schemeClr val="tx1"/>
                </a:solidFill>
                <a:effectLst/>
                <a:latin typeface="+mn-lt"/>
                <a:ea typeface="+mn-ea"/>
                <a:cs typeface="+mn-cs"/>
              </a:rPr>
              <a:t>Osa</a:t>
            </a:r>
            <a:r>
              <a:rPr lang="en-US" sz="1200" b="0" i="0" kern="1200" baseline="0" dirty="0">
                <a:solidFill>
                  <a:schemeClr val="tx1"/>
                </a:solidFill>
                <a:effectLst/>
                <a:latin typeface="+mn-lt"/>
                <a:ea typeface="+mn-ea"/>
                <a:cs typeface="+mn-cs"/>
              </a:rPr>
              <a:t> Peninsula due to these expanding palm plantations.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a:t>
            </a:r>
            <a:r>
              <a:rPr lang="en-US" sz="1200" b="0" i="0" kern="1200" baseline="0" dirty="0">
                <a:solidFill>
                  <a:schemeClr val="tx1"/>
                </a:solidFill>
                <a:effectLst/>
                <a:latin typeface="+mn-lt"/>
                <a:ea typeface="+mn-ea"/>
                <a:cs typeface="+mn-cs"/>
              </a:rPr>
              <a:t> our human-jaguar conflict risk assessment, we verified that risk is higher around major roads, like the Pan-American and Inter-American Highways, and highly developed areas.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Lastly, Linkage Mapper was effective in identifying a least cost path between parks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to ensure mobility of jaguars.</a:t>
            </a:r>
            <a:r>
              <a:rPr lang="en-US" dirty="0"/>
              <a:t/>
            </a:r>
            <a:br>
              <a:rPr lang="en-US" dirty="0"/>
            </a:b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Image Credit: Arizona Center for Nature Conservation, </a:t>
            </a:r>
            <a:r>
              <a:rPr lang="en-US" sz="1200" b="1" kern="1200" dirty="0">
                <a:solidFill>
                  <a:schemeClr val="tx1"/>
                </a:solidFill>
                <a:latin typeface="+mn-lt"/>
                <a:ea typeface="+mn-ea"/>
                <a:cs typeface="+mn-cs"/>
              </a:rPr>
              <a:t>given permission by partner</a:t>
            </a:r>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dirty="0"/>
          </a:p>
        </p:txBody>
      </p:sp>
    </p:spTree>
    <p:extLst>
      <p:ext uri="{BB962C8B-B14F-4D97-AF65-F5344CB8AC3E}">
        <p14:creationId xmlns:p14="http://schemas.microsoft.com/office/powerpoint/2010/main" val="184468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Combined use of </a:t>
            </a:r>
            <a:r>
              <a:rPr lang="en-US" sz="1200" b="0" i="0" kern="1200" dirty="0" err="1">
                <a:solidFill>
                  <a:schemeClr val="tx1"/>
                </a:solidFill>
                <a:effectLst/>
                <a:latin typeface="+mn-lt"/>
                <a:ea typeface="+mn-ea"/>
                <a:cs typeface="+mn-cs"/>
              </a:rPr>
              <a:t>Fragstats</a:t>
            </a:r>
            <a:r>
              <a:rPr lang="en-US" sz="1200" b="0" i="0" kern="1200" dirty="0">
                <a:solidFill>
                  <a:schemeClr val="tx1"/>
                </a:solidFill>
                <a:effectLst/>
                <a:latin typeface="+mn-lt"/>
                <a:ea typeface="+mn-ea"/>
                <a:cs typeface="+mn-cs"/>
              </a:rPr>
              <a:t> and Linkage Mapper in ArcGIS will be useful in both recognizing the importance of habitat patterns to jaguar population distributions and how these landscape patterns interact.</a:t>
            </a:r>
            <a:endParaRPr lang="en-US" b="1" dirty="0"/>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Prey availability is the</a:t>
            </a:r>
            <a:r>
              <a:rPr lang="en-US" sz="1200" kern="1200" baseline="0" dirty="0">
                <a:solidFill>
                  <a:schemeClr val="tx1"/>
                </a:solidFill>
                <a:latin typeface="+mn-lt"/>
                <a:ea typeface="+mn-ea"/>
                <a:cs typeface="+mn-cs"/>
              </a:rPr>
              <a:t> biggest driver in jaguar presence. Adding a prey distribution map as a risk assessment and corridor model input would help increase overall accuracy. This could be done by through extensive ground survey work and the expansion of the </a:t>
            </a:r>
            <a:r>
              <a:rPr lang="en-US" sz="1200" kern="1200" baseline="0" dirty="0" err="1">
                <a:solidFill>
                  <a:schemeClr val="tx1"/>
                </a:solidFill>
                <a:latin typeface="+mn-lt"/>
                <a:ea typeface="+mn-ea"/>
                <a:cs typeface="+mn-cs"/>
              </a:rPr>
              <a:t>Osa</a:t>
            </a:r>
            <a:r>
              <a:rPr lang="en-US" sz="1200" kern="1200" baseline="0" dirty="0">
                <a:solidFill>
                  <a:schemeClr val="tx1"/>
                </a:solidFill>
                <a:latin typeface="+mn-lt"/>
                <a:ea typeface="+mn-ea"/>
                <a:cs typeface="+mn-cs"/>
              </a:rPr>
              <a:t>-wide camera trap network to the northern region.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Image Credit: </a:t>
            </a:r>
            <a:r>
              <a:rPr lang="en-US" sz="1200" kern="1200" dirty="0" err="1">
                <a:solidFill>
                  <a:schemeClr val="tx1"/>
                </a:solidFill>
                <a:latin typeface="+mn-lt"/>
                <a:ea typeface="+mn-ea"/>
                <a:cs typeface="+mn-cs"/>
              </a:rPr>
              <a:t>Osa</a:t>
            </a:r>
            <a:r>
              <a:rPr lang="en-US" sz="1200" kern="1200" dirty="0">
                <a:solidFill>
                  <a:schemeClr val="tx1"/>
                </a:solidFill>
                <a:latin typeface="+mn-lt"/>
                <a:ea typeface="+mn-ea"/>
                <a:cs typeface="+mn-cs"/>
              </a:rPr>
              <a:t> Conservation, </a:t>
            </a:r>
            <a:r>
              <a:rPr lang="en-US" sz="1200" b="1" kern="1200" dirty="0">
                <a:solidFill>
                  <a:schemeClr val="tx1"/>
                </a:solidFill>
                <a:latin typeface="+mn-lt"/>
                <a:ea typeface="+mn-ea"/>
                <a:cs typeface="+mn-cs"/>
              </a:rPr>
              <a:t>given permission by partner</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dirty="0"/>
          </a:p>
        </p:txBody>
      </p:sp>
    </p:spTree>
    <p:extLst>
      <p:ext uri="{BB962C8B-B14F-4D97-AF65-F5344CB8AC3E}">
        <p14:creationId xmlns:p14="http://schemas.microsoft.com/office/powerpoint/2010/main" val="3170686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are grateful to our project partners, research director Dr. Jan </a:t>
            </a:r>
            <a:r>
              <a:rPr lang="en-US" sz="1200" b="0" i="0" u="none" strike="noStrike" kern="1200" dirty="0" err="1">
                <a:solidFill>
                  <a:schemeClr val="tx1"/>
                </a:solidFill>
                <a:effectLst/>
                <a:latin typeface="+mn-lt"/>
                <a:ea typeface="+mn-ea"/>
                <a:cs typeface="+mn-cs"/>
              </a:rPr>
              <a:t>Schipper</a:t>
            </a:r>
            <a:r>
              <a:rPr lang="en-US" sz="1200" b="0" i="0" u="none" strike="noStrike" kern="1200" dirty="0">
                <a:solidFill>
                  <a:schemeClr val="tx1"/>
                </a:solidFill>
                <a:effectLst/>
                <a:latin typeface="+mn-lt"/>
                <a:ea typeface="+mn-ea"/>
                <a:cs typeface="+mn-cs"/>
              </a:rPr>
              <a:t> and his research assistants at the Arizona Center for Nature Conservation – Phoenix Zoo, as well as,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Hilary </a:t>
            </a:r>
            <a:r>
              <a:rPr lang="en-US" sz="1200" b="0" i="0" u="none" strike="noStrike" kern="1200" dirty="0" err="1">
                <a:solidFill>
                  <a:schemeClr val="tx1"/>
                </a:solidFill>
                <a:effectLst/>
                <a:latin typeface="+mn-lt"/>
                <a:ea typeface="+mn-ea"/>
                <a:cs typeface="+mn-cs"/>
              </a:rPr>
              <a:t>Brumberg</a:t>
            </a:r>
            <a:r>
              <a:rPr lang="en-US" sz="1200" b="0" i="0" u="none" strike="noStrike" kern="1200" dirty="0">
                <a:solidFill>
                  <a:schemeClr val="tx1"/>
                </a:solidFill>
                <a:effectLst/>
                <a:latin typeface="+mn-lt"/>
                <a:ea typeface="+mn-ea"/>
                <a:cs typeface="+mn-cs"/>
              </a:rPr>
              <a:t> at </a:t>
            </a:r>
            <a:r>
              <a:rPr lang="en-US" sz="1200" b="0" i="0" u="none" strike="noStrike" kern="1200" dirty="0" err="1">
                <a:solidFill>
                  <a:schemeClr val="tx1"/>
                </a:solidFill>
                <a:effectLst/>
                <a:latin typeface="+mn-lt"/>
                <a:ea typeface="+mn-ea"/>
                <a:cs typeface="+mn-cs"/>
              </a:rPr>
              <a:t>Osa</a:t>
            </a:r>
            <a:r>
              <a:rPr lang="en-US" sz="1200" b="0" i="0" u="none" strike="noStrike" kern="1200" dirty="0">
                <a:solidFill>
                  <a:schemeClr val="tx1"/>
                </a:solidFill>
                <a:effectLst/>
                <a:latin typeface="+mn-lt"/>
                <a:ea typeface="+mn-ea"/>
                <a:cs typeface="+mn-cs"/>
              </a:rPr>
              <a:t> Conservation.</a:t>
            </a:r>
          </a:p>
          <a:p>
            <a:r>
              <a:rPr lang="en-US" sz="1200" b="0" i="0" u="none" strike="noStrike" kern="1200" dirty="0">
                <a:solidFill>
                  <a:schemeClr val="tx1"/>
                </a:solidFill>
                <a:effectLst/>
                <a:latin typeface="+mn-lt"/>
                <a:ea typeface="+mn-ea"/>
                <a:cs typeface="+mn-cs"/>
              </a:rPr>
              <a:t>We would</a:t>
            </a:r>
            <a:r>
              <a:rPr lang="en-US" sz="1200" b="0" i="0" u="none" strike="noStrike" kern="1200" baseline="0" dirty="0">
                <a:solidFill>
                  <a:schemeClr val="tx1"/>
                </a:solidFill>
                <a:effectLst/>
                <a:latin typeface="+mn-lt"/>
                <a:ea typeface="+mn-ea"/>
                <a:cs typeface="+mn-cs"/>
              </a:rPr>
              <a:t> also like to thank</a:t>
            </a:r>
            <a:r>
              <a:rPr lang="en-US" sz="1200" b="0" i="0" u="none" strike="noStrike" kern="1200" dirty="0">
                <a:solidFill>
                  <a:schemeClr val="tx1"/>
                </a:solidFill>
                <a:effectLst/>
                <a:latin typeface="+mn-lt"/>
                <a:ea typeface="+mn-ea"/>
                <a:cs typeface="+mn-cs"/>
              </a:rPr>
              <a:t> Dr. Marguerite Madden, Dr. Steve Padgett-Vazquez,</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Dr. Sergio </a:t>
            </a:r>
            <a:r>
              <a:rPr lang="en-US" sz="1200" b="0" i="0" u="none" strike="noStrike" kern="1200" dirty="0" err="1">
                <a:solidFill>
                  <a:schemeClr val="tx1"/>
                </a:solidFill>
                <a:effectLst/>
                <a:latin typeface="+mn-lt"/>
                <a:ea typeface="+mn-ea"/>
                <a:cs typeface="+mn-cs"/>
              </a:rPr>
              <a:t>Bernardes</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rPr>
              <a:t>Shelby Ingram whose knowledge and expertise were instrumental throughout</a:t>
            </a:r>
            <a:r>
              <a:rPr lang="en-US" sz="1200" b="0" i="0" u="none" strike="noStrike" kern="1200" baseline="0" dirty="0">
                <a:solidFill>
                  <a:schemeClr val="tx1"/>
                </a:solidFill>
                <a:effectLst/>
                <a:latin typeface="+mn-lt"/>
                <a:ea typeface="+mn-ea"/>
                <a:cs typeface="+mn-cs"/>
              </a:rPr>
              <a:t> our study.</a:t>
            </a:r>
            <a:r>
              <a:rPr lang="en-US" sz="1200" b="0" i="0" u="none" strike="noStrike"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dirty="0"/>
          </a:p>
        </p:txBody>
      </p:sp>
    </p:spTree>
    <p:extLst>
      <p:ext uri="{BB962C8B-B14F-4D97-AF65-F5344CB8AC3E}">
        <p14:creationId xmlns:p14="http://schemas.microsoft.com/office/powerpoint/2010/main" val="1352417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Image Credit:</a:t>
            </a:r>
            <a:r>
              <a:rPr lang="en-US" sz="1200" kern="1200" baseline="0" dirty="0">
                <a:solidFill>
                  <a:schemeClr val="tx1"/>
                </a:solidFill>
                <a:latin typeface="+mn-lt"/>
                <a:ea typeface="+mn-ea"/>
                <a:cs typeface="+mn-cs"/>
              </a:rPr>
              <a:t> </a:t>
            </a:r>
            <a:r>
              <a:rPr lang="en-US" dirty="0">
                <a:hlinkClick r:id="rId3"/>
              </a:rPr>
              <a:t>https://www.pexels.com/photo/leopard-on-brown-log-155164/</a:t>
            </a:r>
            <a:r>
              <a:rPr lang="en-US" dirty="0"/>
              <a:t>, </a:t>
            </a:r>
            <a:r>
              <a:rPr lang="en-US" b="1" dirty="0"/>
              <a:t>royalty fee</a:t>
            </a:r>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dirty="0"/>
          </a:p>
        </p:txBody>
      </p:sp>
    </p:spTree>
    <p:extLst>
      <p:ext uri="{BB962C8B-B14F-4D97-AF65-F5344CB8AC3E}">
        <p14:creationId xmlns:p14="http://schemas.microsoft.com/office/powerpoint/2010/main" val="3760168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dirty="0"/>
          </a:p>
        </p:txBody>
      </p:sp>
    </p:spTree>
    <p:extLst>
      <p:ext uri="{BB962C8B-B14F-4D97-AF65-F5344CB8AC3E}">
        <p14:creationId xmlns:p14="http://schemas.microsoft.com/office/powerpoint/2010/main" val="114381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Jaguars, also known as, </a:t>
            </a:r>
            <a:r>
              <a:rPr lang="en-US" sz="1200" i="1" kern="1200" dirty="0" err="1">
                <a:solidFill>
                  <a:schemeClr val="tx1"/>
                </a:solidFill>
                <a:effectLst/>
                <a:latin typeface="+mn-lt"/>
                <a:ea typeface="+mn-ea"/>
                <a:cs typeface="+mn-cs"/>
              </a:rPr>
              <a:t>Panthera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onca</a:t>
            </a:r>
            <a:r>
              <a:rPr lang="en-US" sz="1200" kern="1200" dirty="0">
                <a:solidFill>
                  <a:schemeClr val="tx1"/>
                </a:solidFill>
                <a:effectLst/>
                <a:latin typeface="+mn-lt"/>
                <a:ea typeface="+mn-ea"/>
                <a:cs typeface="+mn-cs"/>
              </a:rPr>
              <a:t>, are currently endangered in Costa Rica due to habitat fragmentation from decades of deforestation and agricultural development. In the southern Puntarenas province, there are two existing, yet isolated populations of jaguars in different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national parks.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species has any chance of survival, their habitats need to be expanded and connected. Our project focused on creating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wildlife corridor by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connecting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forest fragments to allow these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 populations to reconnect.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Credit: Edward Quick</a:t>
            </a:r>
          </a:p>
          <a:p>
            <a:r>
              <a:rPr lang="en-US" sz="1200" kern="1200" dirty="0">
                <a:solidFill>
                  <a:schemeClr val="tx1"/>
                </a:solidFill>
                <a:effectLst/>
                <a:latin typeface="+mn-lt"/>
                <a:ea typeface="+mn-ea"/>
                <a:cs typeface="+mn-cs"/>
              </a:rPr>
              <a:t>Image Source: </a:t>
            </a:r>
            <a:r>
              <a:rPr lang="en-US" sz="1200" kern="1200" dirty="0" err="1">
                <a:solidFill>
                  <a:schemeClr val="tx1"/>
                </a:solidFill>
                <a:effectLst/>
                <a:latin typeface="+mn-lt"/>
                <a:ea typeface="+mn-ea"/>
                <a:cs typeface="+mn-cs"/>
              </a:rPr>
              <a:t>Unsplash</a:t>
            </a:r>
            <a:r>
              <a:rPr lang="en-US" sz="1200" kern="1200" dirty="0">
                <a:solidFill>
                  <a:schemeClr val="tx1"/>
                </a:solidFill>
                <a:effectLst/>
                <a:latin typeface="+mn-lt"/>
                <a:ea typeface="+mn-ea"/>
                <a:cs typeface="+mn-cs"/>
              </a:rPr>
              <a:t>, </a:t>
            </a:r>
            <a:r>
              <a:rPr lang="en-US" dirty="0">
                <a:hlinkClick r:id="rId3"/>
              </a:rPr>
              <a:t>https://unsplash.com/photos/fOwbUzvySOw</a:t>
            </a:r>
            <a:r>
              <a:rPr lang="en-US" baseline="0" dirty="0"/>
              <a:t>, </a:t>
            </a:r>
            <a:r>
              <a:rPr lang="en-US" sz="1200" b="1" kern="1200" dirty="0">
                <a:solidFill>
                  <a:schemeClr val="tx1"/>
                </a:solidFill>
                <a:effectLst/>
                <a:latin typeface="+mn-lt"/>
                <a:ea typeface="+mn-ea"/>
                <a:cs typeface="+mn-cs"/>
              </a:rPr>
              <a:t>royalty free</a:t>
            </a:r>
          </a:p>
          <a:p>
            <a:endParaRPr lang="en-US" b="1" baseline="0" dirty="0"/>
          </a:p>
          <a:p>
            <a:endParaRPr lang="en-US" b="0" dirty="0"/>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dirty="0"/>
          </a:p>
        </p:txBody>
      </p:sp>
    </p:spTree>
    <p:extLst>
      <p:ext uri="{BB962C8B-B14F-4D97-AF65-F5344CB8AC3E}">
        <p14:creationId xmlns:p14="http://schemas.microsoft.com/office/powerpoint/2010/main" val="3096805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20</a:t>
            </a:fld>
            <a:endParaRPr lang="en-US" dirty="0"/>
          </a:p>
        </p:txBody>
      </p:sp>
    </p:spTree>
    <p:extLst>
      <p:ext uri="{BB962C8B-B14F-4D97-AF65-F5344CB8AC3E}">
        <p14:creationId xmlns:p14="http://schemas.microsoft.com/office/powerpoint/2010/main" val="2909569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dirty="0"/>
          </a:p>
        </p:txBody>
      </p:sp>
    </p:spTree>
    <p:extLst>
      <p:ext uri="{BB962C8B-B14F-4D97-AF65-F5344CB8AC3E}">
        <p14:creationId xmlns:p14="http://schemas.microsoft.com/office/powerpoint/2010/main" val="3883037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dirty="0"/>
          </a:p>
        </p:txBody>
      </p:sp>
    </p:spTree>
    <p:extLst>
      <p:ext uri="{BB962C8B-B14F-4D97-AF65-F5344CB8AC3E}">
        <p14:creationId xmlns:p14="http://schemas.microsoft.com/office/powerpoint/2010/main" val="1930991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dirty="0"/>
          </a:p>
        </p:txBody>
      </p:sp>
    </p:spTree>
    <p:extLst>
      <p:ext uri="{BB962C8B-B14F-4D97-AF65-F5344CB8AC3E}">
        <p14:creationId xmlns:p14="http://schemas.microsoft.com/office/powerpoint/2010/main" val="3597690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24</a:t>
            </a:fld>
            <a:endParaRPr lang="en-US" dirty="0"/>
          </a:p>
        </p:txBody>
      </p:sp>
    </p:spTree>
    <p:extLst>
      <p:ext uri="{BB962C8B-B14F-4D97-AF65-F5344CB8AC3E}">
        <p14:creationId xmlns:p14="http://schemas.microsoft.com/office/powerpoint/2010/main" val="808346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25</a:t>
            </a:fld>
            <a:endParaRPr lang="en-US" dirty="0"/>
          </a:p>
        </p:txBody>
      </p:sp>
    </p:spTree>
    <p:extLst>
      <p:ext uri="{BB962C8B-B14F-4D97-AF65-F5344CB8AC3E}">
        <p14:creationId xmlns:p14="http://schemas.microsoft.com/office/powerpoint/2010/main" val="2221531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26</a:t>
            </a:fld>
            <a:endParaRPr lang="en-US" dirty="0"/>
          </a:p>
        </p:txBody>
      </p:sp>
    </p:spTree>
    <p:extLst>
      <p:ext uri="{BB962C8B-B14F-4D97-AF65-F5344CB8AC3E}">
        <p14:creationId xmlns:p14="http://schemas.microsoft.com/office/powerpoint/2010/main" val="1454241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study area includes three national parks: La Amistad International Peace Park highlighted in blue, Corcovado National Park</a:t>
            </a:r>
            <a:r>
              <a:rPr lang="en-US" sz="1200" kern="1200" baseline="0" dirty="0">
                <a:solidFill>
                  <a:schemeClr val="tx1"/>
                </a:solidFill>
                <a:effectLst/>
                <a:latin typeface="+mn-lt"/>
                <a:ea typeface="+mn-ea"/>
                <a:cs typeface="+mn-cs"/>
              </a:rPr>
              <a:t> highlighted </a:t>
            </a:r>
            <a:r>
              <a:rPr lang="en-US" sz="1200" kern="1200" dirty="0">
                <a:solidFill>
                  <a:schemeClr val="tx1"/>
                </a:solidFill>
                <a:effectLst/>
                <a:latin typeface="+mn-lt"/>
                <a:ea typeface="+mn-ea"/>
                <a:cs typeface="+mn-cs"/>
              </a:rPr>
              <a:t>in green, and </a:t>
            </a:r>
            <a:r>
              <a:rPr lang="en-US" sz="1200" kern="1200" dirty="0" err="1">
                <a:solidFill>
                  <a:schemeClr val="tx1"/>
                </a:solidFill>
                <a:effectLst/>
                <a:latin typeface="+mn-lt"/>
                <a:ea typeface="+mn-ea"/>
                <a:cs typeface="+mn-cs"/>
              </a:rPr>
              <a:t>Piedras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Blancas</a:t>
            </a:r>
            <a:r>
              <a:rPr lang="en-US" sz="1200" kern="1200" dirty="0">
                <a:solidFill>
                  <a:schemeClr val="tx1"/>
                </a:solidFill>
                <a:effectLst/>
                <a:latin typeface="+mn-lt"/>
                <a:ea typeface="+mn-ea"/>
                <a:cs typeface="+mn-cs"/>
              </a:rPr>
              <a:t> National Park highlighted in pink. Our main goal was to locate optimal corridors between La Amistad and Corcovado, based on historic land use</a:t>
            </a:r>
            <a:r>
              <a:rPr lang="en-US" sz="1200" kern="1200" baseline="0" dirty="0">
                <a:solidFill>
                  <a:schemeClr val="tx1"/>
                </a:solidFill>
                <a:effectLst/>
                <a:latin typeface="+mn-lt"/>
                <a:ea typeface="+mn-ea"/>
                <a:cs typeface="+mn-cs"/>
              </a:rPr>
              <a:t> and land </a:t>
            </a:r>
            <a:r>
              <a:rPr lang="en-US" sz="1200" kern="1200" dirty="0">
                <a:solidFill>
                  <a:schemeClr val="tx1"/>
                </a:solidFill>
                <a:effectLst/>
                <a:latin typeface="+mn-lt"/>
                <a:ea typeface="+mn-ea"/>
                <a:cs typeface="+mn-cs"/>
              </a:rPr>
              <a:t>cover data from January 1987 through Jun</a:t>
            </a:r>
            <a:r>
              <a:rPr lang="en-US" sz="1200" kern="1200" baseline="0" dirty="0">
                <a:solidFill>
                  <a:schemeClr val="tx1"/>
                </a:solidFill>
                <a:effectLst/>
                <a:latin typeface="+mn-lt"/>
                <a:ea typeface="+mn-ea"/>
                <a:cs typeface="+mn-cs"/>
              </a:rPr>
              <a:t>e </a:t>
            </a:r>
            <a:r>
              <a:rPr lang="en-US" sz="1200" kern="1200" dirty="0">
                <a:solidFill>
                  <a:schemeClr val="tx1"/>
                </a:solidFill>
                <a:effectLst/>
                <a:latin typeface="+mn-lt"/>
                <a:ea typeface="+mn-ea"/>
                <a:cs typeface="+mn-cs"/>
              </a:rPr>
              <a:t>2019,</a:t>
            </a:r>
            <a:r>
              <a:rPr lang="en-US" sz="1200" kern="1200" baseline="0" dirty="0">
                <a:solidFill>
                  <a:schemeClr val="tx1"/>
                </a:solidFill>
                <a:effectLst/>
                <a:latin typeface="+mn-lt"/>
                <a:ea typeface="+mn-ea"/>
                <a:cs typeface="+mn-cs"/>
              </a:rPr>
              <a:t> in conjunction with additional datasets.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dirty="0"/>
          </a:p>
        </p:txBody>
      </p:sp>
    </p:spTree>
    <p:extLst>
      <p:ext uri="{BB962C8B-B14F-4D97-AF65-F5344CB8AC3E}">
        <p14:creationId xmlns:p14="http://schemas.microsoft.com/office/powerpoint/2010/main" val="4105234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provide expertise about jaguars and conditions in Costa Rica, we collaborated with two non-profit organizations,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Arizona Center for Nature Conservation based in Phoenix, Arizona and </a:t>
            </a:r>
            <a:r>
              <a:rPr lang="en-US" sz="1200" kern="1200" dirty="0" err="1">
                <a:solidFill>
                  <a:schemeClr val="tx1"/>
                </a:solidFill>
                <a:effectLst/>
                <a:latin typeface="+mn-lt"/>
                <a:ea typeface="+mn-ea"/>
                <a:cs typeface="+mn-cs"/>
              </a:rPr>
              <a:t>Osa</a:t>
            </a:r>
            <a:r>
              <a:rPr lang="en-US" sz="1200" kern="1200" dirty="0">
                <a:solidFill>
                  <a:schemeClr val="tx1"/>
                </a:solidFill>
                <a:effectLst/>
                <a:latin typeface="+mn-lt"/>
                <a:ea typeface="+mn-ea"/>
                <a:cs typeface="+mn-cs"/>
              </a:rPr>
              <a:t> Conservation, based in Costa Rica. These organizations are working to promote educational outreach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wildlife friendly agriculture and to establish a jaguar monitoring system using a network of camera traps. </a:t>
            </a:r>
          </a:p>
          <a:p>
            <a:endParaRPr lang="en-US" dirty="0"/>
          </a:p>
          <a:p>
            <a:r>
              <a:rPr lang="en-US" dirty="0"/>
              <a:t>Image Credit: Arizona</a:t>
            </a:r>
            <a:r>
              <a:rPr lang="en-US" baseline="0" dirty="0"/>
              <a:t> Center for Nature Conservation, </a:t>
            </a:r>
            <a:r>
              <a:rPr lang="en-US" b="1" baseline="0" dirty="0"/>
              <a:t>given permission by partner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Osa </a:t>
            </a:r>
            <a:r>
              <a:rPr lang="en-US" baseline="0" dirty="0"/>
              <a:t>Conservation, </a:t>
            </a:r>
            <a:r>
              <a:rPr lang="en-US" b="1" baseline="0" dirty="0"/>
              <a:t>given permission by partner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Image Credit: Isabelle </a:t>
            </a:r>
            <a:r>
              <a:rPr lang="en-US" b="0" baseline="0" dirty="0" err="1"/>
              <a:t>Juskova</a:t>
            </a:r>
            <a:r>
              <a:rPr lang="en-US"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Image Source: </a:t>
            </a:r>
            <a:r>
              <a:rPr lang="en-US" dirty="0">
                <a:hlinkClick r:id="rId3"/>
              </a:rPr>
              <a:t>https://unsplash.com/photos/xotmnyN3gdc</a:t>
            </a:r>
            <a:r>
              <a:rPr lang="en-US" dirty="0"/>
              <a:t>, </a:t>
            </a:r>
            <a:r>
              <a:rPr lang="en-US" b="1" dirty="0"/>
              <a:t>Royalty-free</a:t>
            </a:r>
            <a:endParaRPr lang="en-US" b="0"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dirty="0"/>
          </a:p>
        </p:txBody>
      </p:sp>
    </p:spTree>
    <p:extLst>
      <p:ext uri="{BB962C8B-B14F-4D97-AF65-F5344CB8AC3E}">
        <p14:creationId xmlns:p14="http://schemas.microsoft.com/office/powerpoint/2010/main" val="139578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community concerns include </a:t>
            </a:r>
            <a:r>
              <a:rPr lang="en-US" sz="1200" b="0" i="0" u="none" strike="noStrike" kern="1200" dirty="0">
                <a:solidFill>
                  <a:schemeClr val="tx1"/>
                </a:solidFill>
                <a:effectLst/>
                <a:latin typeface="+mn-lt"/>
                <a:ea typeface="+mn-ea"/>
                <a:cs typeface="+mn-cs"/>
              </a:rPr>
              <a:t>deforestation, urbanization and agricultural development which</a:t>
            </a:r>
            <a:r>
              <a:rPr lang="en-US" sz="1200" b="0" i="0" u="none" strike="noStrike" kern="1200" baseline="0" dirty="0">
                <a:solidFill>
                  <a:schemeClr val="tx1"/>
                </a:solidFill>
                <a:effectLst/>
                <a:latin typeface="+mn-lt"/>
                <a:ea typeface="+mn-ea"/>
                <a:cs typeface="+mn-cs"/>
              </a:rPr>
              <a:t> fragment habitats and act </a:t>
            </a:r>
            <a:r>
              <a:rPr lang="en-US" sz="1200" kern="1200" dirty="0">
                <a:solidFill>
                  <a:schemeClr val="tx1"/>
                </a:solidFill>
                <a:effectLst/>
                <a:latin typeface="+mn-lt"/>
                <a:ea typeface="+mn-ea"/>
                <a:cs typeface="+mn-cs"/>
              </a:rPr>
              <a:t>as barriers to jaguar movement. Due to the decreased habitat size, jaguars and humans are forced together more often, leading to hunting and retaliatory killings. As an apex predator and keystone species, the death of jaguars causes a negative trophic cascade, greatly affecting species like, the agouti and the white lipped peccary. </a:t>
            </a:r>
          </a:p>
          <a:p>
            <a:endParaRPr lang="en-US" dirty="0"/>
          </a:p>
          <a:p>
            <a:r>
              <a:rPr lang="en-US" dirty="0"/>
              <a:t>Image Credit:</a:t>
            </a:r>
            <a:r>
              <a:rPr lang="en-US" baseline="0" dirty="0"/>
              <a:t> Colin Watts </a:t>
            </a:r>
          </a:p>
          <a:p>
            <a:r>
              <a:rPr lang="en-US" baseline="0" dirty="0"/>
              <a:t>Retrieved from </a:t>
            </a:r>
            <a:r>
              <a:rPr lang="en-US" dirty="0">
                <a:hlinkClick r:id="rId3"/>
              </a:rPr>
              <a:t>https://unsplash.com/photos/0b3VIVMgkNs</a:t>
            </a:r>
            <a:r>
              <a:rPr lang="en-US" dirty="0"/>
              <a:t> </a:t>
            </a:r>
            <a:r>
              <a:rPr lang="en-US" b="1" dirty="0"/>
              <a:t>Royalty-free</a:t>
            </a:r>
            <a:endParaRPr lang="en-US" b="1" baseline="0" dirty="0"/>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dirty="0"/>
          </a:p>
        </p:txBody>
      </p:sp>
    </p:spTree>
    <p:extLst>
      <p:ext uri="{BB962C8B-B14F-4D97-AF65-F5344CB8AC3E}">
        <p14:creationId xmlns:p14="http://schemas.microsoft.com/office/powerpoint/2010/main" val="740944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first objective was to continue land use</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land cover analyses started in term one, using historical</a:t>
            </a:r>
            <a:r>
              <a:rPr lang="en-US" sz="1200" kern="1200" baseline="0" dirty="0">
                <a:solidFill>
                  <a:schemeClr val="tx1"/>
                </a:solidFill>
                <a:effectLst/>
                <a:latin typeface="+mn-lt"/>
                <a:ea typeface="+mn-ea"/>
                <a:cs typeface="+mn-cs"/>
              </a:rPr>
              <a:t> data from 1987 and 1997 t</a:t>
            </a:r>
            <a:r>
              <a:rPr lang="en-US" sz="1200" kern="1200" dirty="0">
                <a:solidFill>
                  <a:schemeClr val="tx1"/>
                </a:solidFill>
                <a:effectLst/>
                <a:latin typeface="+mn-lt"/>
                <a:ea typeface="+mn-ea"/>
                <a:cs typeface="+mn-cs"/>
              </a:rPr>
              <a:t>o project land use</a:t>
            </a:r>
            <a:r>
              <a:rPr lang="en-US" sz="1200" kern="1200" baseline="0" dirty="0">
                <a:solidFill>
                  <a:schemeClr val="tx1"/>
                </a:solidFill>
                <a:effectLst/>
                <a:latin typeface="+mn-lt"/>
                <a:ea typeface="+mn-ea"/>
                <a:cs typeface="+mn-cs"/>
              </a:rPr>
              <a:t> and l</a:t>
            </a:r>
            <a:r>
              <a:rPr lang="en-US" sz="1200" kern="1200" dirty="0">
                <a:solidFill>
                  <a:schemeClr val="tx1"/>
                </a:solidFill>
                <a:effectLst/>
                <a:latin typeface="+mn-lt"/>
                <a:ea typeface="+mn-ea"/>
                <a:cs typeface="+mn-cs"/>
              </a:rPr>
              <a:t>and cover to the year 2030. We also created a map based on environmental and human use factors that highlighted areas of conflict between humans and jaguars,</a:t>
            </a:r>
            <a:r>
              <a:rPr lang="en-US" sz="1200" kern="1200" baseline="0" dirty="0">
                <a:solidFill>
                  <a:schemeClr val="tx1"/>
                </a:solidFill>
                <a:effectLst/>
                <a:latin typeface="+mn-lt"/>
                <a:ea typeface="+mn-ea"/>
                <a:cs typeface="+mn-cs"/>
              </a:rPr>
              <a:t> particularly areas </a:t>
            </a:r>
            <a:r>
              <a:rPr lang="en-US" sz="1200" kern="1200" dirty="0">
                <a:solidFill>
                  <a:schemeClr val="tx1"/>
                </a:solidFill>
                <a:effectLst/>
                <a:latin typeface="+mn-lt"/>
                <a:ea typeface="+mn-ea"/>
                <a:cs typeface="+mn-cs"/>
              </a:rPr>
              <a:t>where jaguars are at a higher risk of being killed.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we used those maps, in conjunction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other environmental inputs, to model potential corridors between protected lands to aid jaguar movement. </a:t>
            </a:r>
          </a:p>
          <a:p>
            <a:pPr rtl="0"/>
            <a:r>
              <a:rPr lang="en-US" dirty="0"/>
              <a:t/>
            </a:r>
            <a:br>
              <a:rPr lang="en-US" dirty="0"/>
            </a:br>
            <a:endParaRPr lang="en-US" dirty="0"/>
          </a:p>
          <a:p>
            <a:r>
              <a:rPr lang="en-US" dirty="0"/>
              <a:t>Image Credit:</a:t>
            </a:r>
            <a:r>
              <a:rPr lang="en-US" baseline="0" dirty="0"/>
              <a:t> Adolfo Felix </a:t>
            </a:r>
          </a:p>
          <a:p>
            <a:r>
              <a:rPr lang="en-US" baseline="0" dirty="0"/>
              <a:t>Retrieved From: </a:t>
            </a:r>
            <a:r>
              <a:rPr lang="en-US" baseline="0" dirty="0" err="1"/>
              <a:t>Unsplash</a:t>
            </a:r>
            <a:r>
              <a:rPr lang="en-US" baseline="0" dirty="0"/>
              <a:t>, </a:t>
            </a:r>
            <a:r>
              <a:rPr lang="en-US" dirty="0">
                <a:hlinkClick r:id="rId3"/>
              </a:rPr>
              <a:t>https://unsplash.com/photos/CLjJLym3Xks</a:t>
            </a:r>
            <a:r>
              <a:rPr lang="en-US" baseline="0" dirty="0"/>
              <a:t>, </a:t>
            </a:r>
            <a:r>
              <a:rPr lang="en-US" b="1" baseline="0" dirty="0"/>
              <a:t>Royalty Free</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dirty="0"/>
          </a:p>
        </p:txBody>
      </p:sp>
    </p:spTree>
    <p:extLst>
      <p:ext uri="{BB962C8B-B14F-4D97-AF65-F5344CB8AC3E}">
        <p14:creationId xmlns:p14="http://schemas.microsoft.com/office/powerpoint/2010/main" val="356231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used three</a:t>
            </a:r>
            <a:r>
              <a:rPr lang="en-US" sz="1200" kern="1200" baseline="0" dirty="0">
                <a:solidFill>
                  <a:schemeClr val="tx1"/>
                </a:solidFill>
                <a:effectLst/>
                <a:latin typeface="+mn-lt"/>
                <a:ea typeface="+mn-ea"/>
                <a:cs typeface="+mn-cs"/>
              </a:rPr>
              <a:t> NASA Earth observations in our analyses: Landsat 5 Thematic Mapper and Landsat 8 Operational Land Imager to classify land use and land cover.  These classifications were verified using high temporal and spatial resolution data from </a:t>
            </a:r>
            <a:r>
              <a:rPr lang="en-US" sz="1200" kern="1200" baseline="0" dirty="0" err="1">
                <a:solidFill>
                  <a:schemeClr val="tx1"/>
                </a:solidFill>
                <a:effectLst/>
                <a:latin typeface="+mn-lt"/>
                <a:ea typeface="+mn-ea"/>
                <a:cs typeface="+mn-cs"/>
              </a:rPr>
              <a:t>PlanetScope</a:t>
            </a:r>
            <a:r>
              <a:rPr lang="en-US" sz="1200" kern="1200" baseline="0" dirty="0">
                <a:solidFill>
                  <a:schemeClr val="tx1"/>
                </a:solidFill>
                <a:effectLst/>
                <a:latin typeface="+mn-lt"/>
                <a:ea typeface="+mn-ea"/>
                <a:cs typeface="+mn-cs"/>
              </a:rPr>
              <a:t>. In addition, Terra ASTER was used</a:t>
            </a:r>
            <a:r>
              <a:rPr lang="en-US" sz="1200" kern="1200" dirty="0">
                <a:solidFill>
                  <a:schemeClr val="tx1"/>
                </a:solidFill>
                <a:effectLst/>
                <a:latin typeface="+mn-lt"/>
                <a:ea typeface="+mn-ea"/>
                <a:cs typeface="+mn-cs"/>
              </a:rPr>
              <a:t> for elevation inputs for our human-jaguar conflict map</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potential corridor 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r>
              <a:rPr lang="en-US" dirty="0"/>
              <a:t>Image</a:t>
            </a:r>
            <a:r>
              <a:rPr lang="en-US" baseline="0" dirty="0"/>
              <a:t> Credit: </a:t>
            </a:r>
            <a:r>
              <a:rPr lang="en-US" dirty="0">
                <a:hlinkClick r:id="rId3"/>
              </a:rPr>
              <a:t>http://www.devpedia.developexchange.com/dp/index.php?title=List_of_Satellite_Pictures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dirty="0"/>
          </a:p>
        </p:txBody>
      </p:sp>
    </p:spTree>
    <p:extLst>
      <p:ext uri="{BB962C8B-B14F-4D97-AF65-F5344CB8AC3E}">
        <p14:creationId xmlns:p14="http://schemas.microsoft.com/office/powerpoint/2010/main" val="2438176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Google</a:t>
            </a:r>
            <a:r>
              <a:rPr lang="en-US" sz="1200" kern="1200" baseline="0" dirty="0">
                <a:solidFill>
                  <a:schemeClr val="tx1"/>
                </a:solidFill>
                <a:effectLst/>
                <a:latin typeface="+mn-lt"/>
                <a:ea typeface="+mn-ea"/>
                <a:cs typeface="+mn-cs"/>
              </a:rPr>
              <a:t> Earth Engine, we analyzed Landsat 5 and 8 data to evaluate changes in land use and land cover from 1987 through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TerrSet</a:t>
            </a:r>
            <a:r>
              <a:rPr lang="en-US" sz="1200" kern="1200" dirty="0">
                <a:solidFill>
                  <a:schemeClr val="tx1"/>
                </a:solidFill>
                <a:effectLst/>
                <a:latin typeface="+mn-lt"/>
                <a:ea typeface="+mn-ea"/>
                <a:cs typeface="+mn-cs"/>
              </a:rPr>
              <a:t> Land Change Modeler, we used</a:t>
            </a:r>
            <a:r>
              <a:rPr lang="en-US" sz="1200" kern="1200" baseline="0" dirty="0">
                <a:solidFill>
                  <a:schemeClr val="tx1"/>
                </a:solidFill>
                <a:effectLst/>
                <a:latin typeface="+mn-lt"/>
                <a:ea typeface="+mn-ea"/>
                <a:cs typeface="+mn-cs"/>
              </a:rPr>
              <a:t> maps from 1987 and 1997 to forecast to 2019. By comparing our forecasted 2019 land use map to the actual 2019 map produced by last term, we were able to create a confidence interval for forecasting.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using the 1987 and 2019</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maps, we projected land use </a:t>
            </a:r>
            <a:r>
              <a:rPr lang="en-US" sz="1200" kern="1200" baseline="0" dirty="0">
                <a:solidFill>
                  <a:schemeClr val="tx1"/>
                </a:solidFill>
                <a:effectLst/>
                <a:latin typeface="+mn-lt"/>
                <a:ea typeface="+mn-ea"/>
                <a:cs typeface="+mn-cs"/>
              </a:rPr>
              <a:t>to the year </a:t>
            </a:r>
            <a:r>
              <a:rPr lang="en-US" sz="1200" kern="1200" dirty="0">
                <a:solidFill>
                  <a:schemeClr val="tx1"/>
                </a:solidFill>
                <a:effectLst/>
                <a:latin typeface="+mn-lt"/>
                <a:ea typeface="+mn-ea"/>
                <a:cs typeface="+mn-cs"/>
              </a:rPr>
              <a:t>2030</a:t>
            </a:r>
            <a:r>
              <a:rPr lang="en-US" sz="1200" kern="1200" baseline="0" dirty="0">
                <a:solidFill>
                  <a:schemeClr val="tx1"/>
                </a:solidFill>
                <a:effectLst/>
                <a:latin typeface="+mn-lt"/>
                <a:ea typeface="+mn-ea"/>
                <a:cs typeface="+mn-cs"/>
              </a:rPr>
              <a:t> with the given confidence. </a:t>
            </a:r>
            <a:r>
              <a:rPr lang="en-US" sz="1200" kern="1200" dirty="0">
                <a:solidFill>
                  <a:schemeClr val="tx1"/>
                </a:solidFill>
                <a:effectLst/>
                <a:latin typeface="+mn-lt"/>
                <a:ea typeface="+mn-ea"/>
                <a:cs typeface="+mn-cs"/>
              </a:rPr>
              <a:t>Once</a:t>
            </a:r>
            <a:r>
              <a:rPr lang="en-US" sz="1200" kern="1200" baseline="0" dirty="0">
                <a:solidFill>
                  <a:schemeClr val="tx1"/>
                </a:solidFill>
                <a:effectLst/>
                <a:latin typeface="+mn-lt"/>
                <a:ea typeface="+mn-ea"/>
                <a:cs typeface="+mn-cs"/>
              </a:rPr>
              <a:t> we had this, </a:t>
            </a:r>
            <a:r>
              <a:rPr lang="en-US" sz="1200" kern="1200" dirty="0">
                <a:solidFill>
                  <a:schemeClr val="tx1"/>
                </a:solidFill>
                <a:effectLst/>
                <a:latin typeface="+mn-lt"/>
                <a:ea typeface="+mn-ea"/>
                <a:cs typeface="+mn-cs"/>
              </a:rPr>
              <a:t>we included several other input </a:t>
            </a:r>
            <a:r>
              <a:rPr lang="en-US" sz="1200" kern="1200" dirty="0" err="1">
                <a:solidFill>
                  <a:schemeClr val="tx1"/>
                </a:solidFill>
                <a:effectLst/>
                <a:latin typeface="+mn-lt"/>
                <a:ea typeface="+mn-ea"/>
                <a:cs typeface="+mn-cs"/>
              </a:rPr>
              <a:t>rasters</a:t>
            </a:r>
            <a:r>
              <a:rPr lang="en-US" sz="1200" kern="1200" dirty="0">
                <a:solidFill>
                  <a:schemeClr val="tx1"/>
                </a:solidFill>
                <a:effectLst/>
                <a:latin typeface="+mn-lt"/>
                <a:ea typeface="+mn-ea"/>
                <a:cs typeface="+mn-cs"/>
              </a:rPr>
              <a:t>, like elevation, slope, and distance to roads and settlements, to create a human-jaguar conflict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risk</a:t>
            </a:r>
            <a:r>
              <a:rPr lang="en-US" sz="1200" kern="1200" baseline="0" dirty="0">
                <a:solidFill>
                  <a:schemeClr val="tx1"/>
                </a:solidFill>
                <a:effectLst/>
                <a:latin typeface="+mn-lt"/>
                <a:ea typeface="+mn-ea"/>
                <a:cs typeface="+mn-cs"/>
              </a:rPr>
              <a:t> map.</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a:t>
            </a:r>
            <a:r>
              <a:rPr lang="en-US" sz="1200" kern="1200" baseline="0" dirty="0">
                <a:solidFill>
                  <a:schemeClr val="tx1"/>
                </a:solidFill>
                <a:effectLst/>
                <a:latin typeface="+mn-lt"/>
                <a:ea typeface="+mn-ea"/>
                <a:cs typeface="+mn-cs"/>
              </a:rPr>
              <a:t> we</a:t>
            </a:r>
            <a:r>
              <a:rPr lang="en-US" sz="1200" kern="1200" dirty="0">
                <a:solidFill>
                  <a:schemeClr val="tx1"/>
                </a:solidFill>
                <a:effectLst/>
                <a:latin typeface="+mn-lt"/>
                <a:ea typeface="+mn-ea"/>
                <a:cs typeface="+mn-cs"/>
              </a:rPr>
              <a:t> used Linkage Mapper to map an optimal corridor between projected</a:t>
            </a:r>
            <a:r>
              <a:rPr lang="en-US" sz="1200" kern="1200" baseline="0" dirty="0">
                <a:solidFill>
                  <a:schemeClr val="tx1"/>
                </a:solidFill>
                <a:effectLst/>
                <a:latin typeface="+mn-lt"/>
                <a:ea typeface="+mn-ea"/>
                <a:cs typeface="+mn-cs"/>
              </a:rPr>
              <a:t> 2030 forest fragments, </a:t>
            </a:r>
            <a:r>
              <a:rPr lang="en-US" sz="1200" kern="1200" dirty="0">
                <a:solidFill>
                  <a:schemeClr val="tx1"/>
                </a:solidFill>
                <a:effectLst/>
                <a:latin typeface="+mn-lt"/>
                <a:ea typeface="+mn-ea"/>
                <a:cs typeface="+mn-cs"/>
              </a:rPr>
              <a:t>using least cost</a:t>
            </a:r>
            <a:r>
              <a:rPr lang="en-US" sz="1200" kern="1200" baseline="0" dirty="0">
                <a:solidFill>
                  <a:schemeClr val="tx1"/>
                </a:solidFill>
                <a:effectLst/>
                <a:latin typeface="+mn-lt"/>
                <a:ea typeface="+mn-ea"/>
                <a:cs typeface="+mn-cs"/>
              </a:rPr>
              <a:t> paths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dirty="0"/>
          </a:p>
        </p:txBody>
      </p:sp>
    </p:spTree>
    <p:extLst>
      <p:ext uri="{BB962C8B-B14F-4D97-AF65-F5344CB8AC3E}">
        <p14:creationId xmlns:p14="http://schemas.microsoft.com/office/powerpoint/2010/main" val="1880521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Next,</a:t>
            </a:r>
            <a:r>
              <a:rPr lang="en-US" b="0" baseline="0" dirty="0"/>
              <a:t> we’ll talk about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Image Credit: Arizona Center for Nature Conservation, </a:t>
            </a:r>
            <a:r>
              <a:rPr lang="en-US" b="1" baseline="0" dirty="0"/>
              <a:t>Permission from Partner</a:t>
            </a:r>
            <a:endParaRPr lang="en-US" b="1"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9</a:t>
            </a:fld>
            <a:endParaRPr lang="en-US" dirty="0"/>
          </a:p>
        </p:txBody>
      </p:sp>
    </p:spTree>
    <p:extLst>
      <p:ext uri="{BB962C8B-B14F-4D97-AF65-F5344CB8AC3E}">
        <p14:creationId xmlns:p14="http://schemas.microsoft.com/office/powerpoint/2010/main" val="1020385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rot="10800000" flipV="1">
            <a:off x="-1" y="6593264"/>
            <a:ext cx="12192003"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hasCustomPrompt="1"/>
          </p:nvPr>
        </p:nvSpPr>
        <p:spPr>
          <a:xfrm>
            <a:off x="507332" y="442119"/>
            <a:ext cx="11189368" cy="510381"/>
          </a:xfrm>
        </p:spPr>
        <p:txBody>
          <a:bodyPr/>
          <a:lstStyle>
            <a:lvl1pPr>
              <a:defRPr b="1">
                <a:solidFill>
                  <a:srgbClr val="2E8652"/>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2E8652"/>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2E86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18669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95300" y="419099"/>
            <a:ext cx="10515600" cy="457201"/>
          </a:xfrm>
        </p:spPr>
        <p:txBody>
          <a:bodyPr/>
          <a:lstStyle>
            <a:lvl1pPr>
              <a:defRPr b="1">
                <a:solidFill>
                  <a:srgbClr val="2E8652"/>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2E8652"/>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2E8652"/>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2149" y="381000"/>
            <a:ext cx="2114549" cy="426502"/>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2E86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exagon 31"/>
          <p:cNvSpPr/>
          <p:nvPr userDrawn="1"/>
        </p:nvSpPr>
        <p:spPr>
          <a:xfrm>
            <a:off x="9465270" y="5257798"/>
            <a:ext cx="1839440" cy="1600202"/>
          </a:xfrm>
          <a:prstGeom prst="hexagon">
            <a:avLst>
              <a:gd name="adj" fmla="val 28832"/>
              <a:gd name="vf" fmla="val 115470"/>
            </a:avLst>
          </a:prstGeom>
          <a:solidFill>
            <a:srgbClr val="2E86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2E865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2E8652"/>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13344" y="190501"/>
            <a:ext cx="11183356" cy="571499"/>
          </a:xfrm>
        </p:spPr>
        <p:txBody>
          <a:bodyPr/>
          <a:lstStyle>
            <a:lvl1pPr>
              <a:defRPr b="1">
                <a:solidFill>
                  <a:srgbClr val="2E8652"/>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2E865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2E86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0" y="6172200"/>
            <a:ext cx="12192000" cy="337387"/>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289384" y="366103"/>
            <a:ext cx="10515600" cy="395898"/>
          </a:xfrm>
        </p:spPr>
        <p:txBody>
          <a:bodyPr/>
          <a:lstStyle>
            <a:lvl1pPr>
              <a:defRPr b="1">
                <a:solidFill>
                  <a:srgbClr val="2E8652"/>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1186372"/>
            <a:ext cx="11696700" cy="114553"/>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hasCustomPrompt="1"/>
          </p:nvPr>
        </p:nvSpPr>
        <p:spPr>
          <a:xfrm>
            <a:off x="495300" y="381001"/>
            <a:ext cx="9473988" cy="419100"/>
          </a:xfrm>
        </p:spPr>
        <p:txBody>
          <a:bodyPr/>
          <a:lstStyle>
            <a:lvl1pPr>
              <a:defRPr b="1">
                <a:solidFill>
                  <a:srgbClr val="2E8652"/>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8/23/2019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dirty="0"/>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0.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9C6B3BA-AD33-4661-A29D-5710F6FA45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7391402" cy="6858000"/>
          </a:xfrm>
          <a:prstGeom prst="rect">
            <a:avLst/>
          </a:prstGeom>
        </p:spPr>
      </p:pic>
      <p:grpSp>
        <p:nvGrpSpPr>
          <p:cNvPr id="14" name="Group 13"/>
          <p:cNvGrpSpPr/>
          <p:nvPr/>
        </p:nvGrpSpPr>
        <p:grpSpPr>
          <a:xfrm>
            <a:off x="7569616" y="4134575"/>
            <a:ext cx="2375614" cy="1333367"/>
            <a:chOff x="8046764" y="3614399"/>
            <a:chExt cx="2375614" cy="1333367"/>
          </a:xfrm>
        </p:grpSpPr>
        <p:sp>
          <p:nvSpPr>
            <p:cNvPr id="15" name="TextBox 14"/>
            <p:cNvSpPr txBox="1"/>
            <p:nvPr userDrawn="1"/>
          </p:nvSpPr>
          <p:spPr>
            <a:xfrm>
              <a:off x="8046764" y="3614399"/>
              <a:ext cx="2375614"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Samuel </a:t>
              </a:r>
              <a:r>
                <a:rPr lang="en-US" sz="1500" dirty="0" err="1">
                  <a:solidFill>
                    <a:schemeClr val="tx1">
                      <a:lumMod val="75000"/>
                      <a:lumOff val="25000"/>
                    </a:schemeClr>
                  </a:solidFill>
                  <a:latin typeface="Century Gothic" panose="020B0502020202020204" pitchFamily="34" charset="0"/>
                </a:rPr>
                <a:t>Furey</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46764" y="4287867"/>
              <a:ext cx="1606530"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Samantha Trust</a:t>
              </a:r>
            </a:p>
          </p:txBody>
        </p:sp>
        <p:sp>
          <p:nvSpPr>
            <p:cNvPr id="17" name="Rectangle 16"/>
            <p:cNvSpPr/>
            <p:nvPr userDrawn="1"/>
          </p:nvSpPr>
          <p:spPr>
            <a:xfrm>
              <a:off x="8046764" y="4624601"/>
              <a:ext cx="881973"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Iris </a:t>
              </a:r>
              <a:r>
                <a:rPr lang="en-US" sz="1500" dirty="0" err="1">
                  <a:solidFill>
                    <a:schemeClr val="tx1">
                      <a:lumMod val="75000"/>
                      <a:lumOff val="25000"/>
                    </a:schemeClr>
                  </a:solidFill>
                  <a:latin typeface="Century Gothic" panose="020B0502020202020204" pitchFamily="34" charset="0"/>
                </a:rPr>
                <a:t>Fynn</a:t>
              </a:r>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46764" y="3951133"/>
              <a:ext cx="1386918"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Olivia Landry</a:t>
              </a:r>
            </a:p>
          </p:txBody>
        </p:sp>
      </p:grpSp>
      <p:sp>
        <p:nvSpPr>
          <p:cNvPr id="37" name="Title 1"/>
          <p:cNvSpPr txBox="1">
            <a:spLocks/>
          </p:cNvSpPr>
          <p:nvPr/>
        </p:nvSpPr>
        <p:spPr>
          <a:xfrm>
            <a:off x="7569616" y="1176734"/>
            <a:ext cx="3889378" cy="1421928"/>
          </a:xfrm>
          <a:prstGeom prst="rect">
            <a:avLst/>
          </a:prstGeom>
        </p:spPr>
        <p:txBody>
          <a:bodyPr wrap="square" anchor="ctr">
            <a:sp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2E8652"/>
                </a:solidFill>
              </a:rPr>
              <a:t>TALAMANCA-OSA ECOLOGICAL FORECASTING II </a:t>
            </a:r>
            <a:endParaRPr lang="en-US" sz="3200" spc="0" baseline="0" dirty="0">
              <a:solidFill>
                <a:srgbClr val="2E8652"/>
              </a:solidFill>
            </a:endParaRPr>
          </a:p>
        </p:txBody>
      </p:sp>
      <p:sp>
        <p:nvSpPr>
          <p:cNvPr id="38" name="Subtitle 2"/>
          <p:cNvSpPr txBox="1">
            <a:spLocks/>
          </p:cNvSpPr>
          <p:nvPr/>
        </p:nvSpPr>
        <p:spPr>
          <a:xfrm>
            <a:off x="7569616" y="2696426"/>
            <a:ext cx="4622384" cy="122200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Assessing Habitat Suitability and Human-Jaguar Conflict Areas to Identify Potential Jaguar Corridors Connecting La Amistad and Corcovado National Parks in Costa Rica</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53428"/>
            <a:ext cx="12192000" cy="715571"/>
          </a:xfrm>
          <a:prstGeom prst="rect">
            <a:avLst/>
          </a:prstGeom>
        </p:spPr>
      </p:pic>
      <p:sp>
        <p:nvSpPr>
          <p:cNvPr id="3" name="TextBox 2"/>
          <p:cNvSpPr txBox="1"/>
          <p:nvPr/>
        </p:nvSpPr>
        <p:spPr>
          <a:xfrm>
            <a:off x="3155090" y="6215822"/>
            <a:ext cx="7136613" cy="369332"/>
          </a:xfrm>
          <a:prstGeom prst="rect">
            <a:avLst/>
          </a:prstGeom>
          <a:noFill/>
        </p:spPr>
        <p:txBody>
          <a:bodyPr wrap="square" rtlCol="0" anchor="ctr">
            <a:spAutoFit/>
          </a:bodyPr>
          <a:lstStyle/>
          <a:p>
            <a:pPr algn="r"/>
            <a:r>
              <a:rPr lang="en-US" dirty="0">
                <a:solidFill>
                  <a:schemeClr val="bg1"/>
                </a:solidFill>
              </a:rPr>
              <a:t>Georgia – Athens| Summer 2019</a:t>
            </a:r>
          </a:p>
        </p:txBody>
      </p:sp>
    </p:spTree>
    <p:extLst>
      <p:ext uri="{BB962C8B-B14F-4D97-AF65-F5344CB8AC3E}">
        <p14:creationId xmlns:p14="http://schemas.microsoft.com/office/powerpoint/2010/main" val="40315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6432" y="132737"/>
            <a:ext cx="10994834" cy="618631"/>
          </a:xfrm>
        </p:spPr>
        <p:txBody>
          <a:bodyPr wrap="square">
            <a:spAutoFit/>
          </a:bodyPr>
          <a:lstStyle/>
          <a:p>
            <a:pPr algn="ctr"/>
            <a:r>
              <a:rPr lang="en-US" sz="3800" b="0" dirty="0">
                <a:latin typeface="Century Gothic" panose="020B0502020202020204" pitchFamily="34" charset="0"/>
              </a:rPr>
              <a:t>Historical Land Use and Land Cover</a:t>
            </a:r>
          </a:p>
        </p:txBody>
      </p:sp>
      <p:pic>
        <p:nvPicPr>
          <p:cNvPr id="53" name="Picture 5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64287" y="1231177"/>
            <a:ext cx="4466979" cy="3761668"/>
          </a:xfrm>
          <a:prstGeom prst="rect">
            <a:avLst/>
          </a:prstGeom>
        </p:spPr>
      </p:pic>
      <p:pic>
        <p:nvPicPr>
          <p:cNvPr id="54" name="Picture 5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41752" y="1231177"/>
            <a:ext cx="4465122" cy="3758184"/>
          </a:xfrm>
          <a:prstGeom prst="rect">
            <a:avLst/>
          </a:prstGeom>
        </p:spPr>
      </p:pic>
      <p:grpSp>
        <p:nvGrpSpPr>
          <p:cNvPr id="86" name="Group 85">
            <a:extLst>
              <a:ext uri="{FF2B5EF4-FFF2-40B4-BE49-F238E27FC236}">
                <a16:creationId xmlns:a16="http://schemas.microsoft.com/office/drawing/2014/main" id="{5F6582E6-176E-417C-A081-7FA66D465A26}"/>
              </a:ext>
            </a:extLst>
          </p:cNvPr>
          <p:cNvGrpSpPr/>
          <p:nvPr/>
        </p:nvGrpSpPr>
        <p:grpSpPr>
          <a:xfrm>
            <a:off x="708986" y="1889038"/>
            <a:ext cx="2831336" cy="2227005"/>
            <a:chOff x="7603403" y="21954607"/>
            <a:chExt cx="2366640" cy="2252254"/>
          </a:xfrm>
        </p:grpSpPr>
        <p:sp>
          <p:nvSpPr>
            <p:cNvPr id="87" name="TextBox 154">
              <a:extLst>
                <a:ext uri="{FF2B5EF4-FFF2-40B4-BE49-F238E27FC236}">
                  <a16:creationId xmlns:a16="http://schemas.microsoft.com/office/drawing/2014/main" id="{71B42F52-ED65-45A1-BC1D-EC0E758FD149}"/>
                </a:ext>
              </a:extLst>
            </p:cNvPr>
            <p:cNvSpPr txBox="1"/>
            <p:nvPr/>
          </p:nvSpPr>
          <p:spPr>
            <a:xfrm>
              <a:off x="7806369" y="23024050"/>
              <a:ext cx="2163674" cy="118281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48668">
                <a:defRPr/>
              </a:pPr>
              <a:r>
                <a:rPr lang="en-US" sz="1400" kern="0" dirty="0">
                  <a:solidFill>
                    <a:schemeClr val="tx1">
                      <a:lumMod val="75000"/>
                      <a:lumOff val="25000"/>
                    </a:schemeClr>
                  </a:solidFill>
                  <a:latin typeface="Century Gothic" panose="020B0502020202020204" pitchFamily="34" charset="0"/>
                </a:rPr>
                <a:t>Palm Plantation</a:t>
              </a:r>
            </a:p>
            <a:p>
              <a:pPr defTabSz="548668">
                <a:defRPr/>
              </a:pPr>
              <a:r>
                <a:rPr lang="en-US" sz="1400" kern="0" dirty="0" err="1">
                  <a:solidFill>
                    <a:schemeClr val="tx1">
                      <a:lumMod val="75000"/>
                      <a:lumOff val="25000"/>
                    </a:schemeClr>
                  </a:solidFill>
                  <a:latin typeface="Century Gothic" panose="020B0502020202020204" pitchFamily="34" charset="0"/>
                </a:rPr>
                <a:t>Páramos</a:t>
              </a:r>
              <a:endParaRPr lang="en-US" sz="1400" kern="0" dirty="0">
                <a:solidFill>
                  <a:schemeClr val="tx1">
                    <a:lumMod val="75000"/>
                    <a:lumOff val="25000"/>
                  </a:schemeClr>
                </a:solidFill>
                <a:latin typeface="Century Gothic" panose="020B0502020202020204" pitchFamily="34" charset="0"/>
              </a:endParaRPr>
            </a:p>
            <a:p>
              <a:pPr defTabSz="548668">
                <a:defRPr/>
              </a:pPr>
              <a:r>
                <a:rPr lang="en-US" sz="1400" kern="0" dirty="0">
                  <a:solidFill>
                    <a:schemeClr val="tx1">
                      <a:lumMod val="75000"/>
                      <a:lumOff val="25000"/>
                    </a:schemeClr>
                  </a:solidFill>
                  <a:latin typeface="Century Gothic" panose="020B0502020202020204" pitchFamily="34" charset="0"/>
                </a:rPr>
                <a:t>Primary Forest</a:t>
              </a:r>
            </a:p>
            <a:p>
              <a:pPr defTabSz="548668">
                <a:defRPr/>
              </a:pPr>
              <a:r>
                <a:rPr lang="en-US" sz="1400" kern="0" dirty="0">
                  <a:solidFill>
                    <a:schemeClr val="tx1">
                      <a:lumMod val="75000"/>
                      <a:lumOff val="25000"/>
                    </a:schemeClr>
                  </a:solidFill>
                  <a:latin typeface="Century Gothic" panose="020B0502020202020204" pitchFamily="34" charset="0"/>
                </a:rPr>
                <a:t>Secondary Forest</a:t>
              </a:r>
            </a:p>
            <a:p>
              <a:pPr defTabSz="548668">
                <a:defRPr/>
              </a:pPr>
              <a:r>
                <a:rPr lang="en-US" sz="1400" kern="0" dirty="0">
                  <a:solidFill>
                    <a:schemeClr val="tx1">
                      <a:lumMod val="75000"/>
                      <a:lumOff val="25000"/>
                    </a:schemeClr>
                  </a:solidFill>
                  <a:latin typeface="Century Gothic" panose="020B0502020202020204" pitchFamily="34" charset="0"/>
                </a:rPr>
                <a:t>Water</a:t>
              </a:r>
            </a:p>
          </p:txBody>
        </p:sp>
        <p:sp>
          <p:nvSpPr>
            <p:cNvPr id="88" name="Rectangle 87">
              <a:extLst>
                <a:ext uri="{FF2B5EF4-FFF2-40B4-BE49-F238E27FC236}">
                  <a16:creationId xmlns:a16="http://schemas.microsoft.com/office/drawing/2014/main" id="{F308920A-877F-4E19-A957-0C0474202CA6}"/>
                </a:ext>
              </a:extLst>
            </p:cNvPr>
            <p:cNvSpPr/>
            <p:nvPr/>
          </p:nvSpPr>
          <p:spPr>
            <a:xfrm>
              <a:off x="7603857" y="23096115"/>
              <a:ext cx="178528" cy="159155"/>
            </a:xfrm>
            <a:prstGeom prst="rect">
              <a:avLst/>
            </a:prstGeom>
            <a:solidFill>
              <a:srgbClr val="FFFC03"/>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89" name="Rectangle 88">
              <a:extLst>
                <a:ext uri="{FF2B5EF4-FFF2-40B4-BE49-F238E27FC236}">
                  <a16:creationId xmlns:a16="http://schemas.microsoft.com/office/drawing/2014/main" id="{D93724E2-CA3C-4BFF-B30A-7B8E04797586}"/>
                </a:ext>
              </a:extLst>
            </p:cNvPr>
            <p:cNvSpPr/>
            <p:nvPr/>
          </p:nvSpPr>
          <p:spPr>
            <a:xfrm>
              <a:off x="7603857" y="23313205"/>
              <a:ext cx="178528" cy="159155"/>
            </a:xfrm>
            <a:prstGeom prst="rect">
              <a:avLst/>
            </a:prstGeom>
            <a:solidFill>
              <a:srgbClr val="F21BEC"/>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1" name="Rectangle 90">
              <a:extLst>
                <a:ext uri="{FF2B5EF4-FFF2-40B4-BE49-F238E27FC236}">
                  <a16:creationId xmlns:a16="http://schemas.microsoft.com/office/drawing/2014/main" id="{F323C9E0-9521-40C2-8952-55BDD40F1FD9}"/>
                </a:ext>
              </a:extLst>
            </p:cNvPr>
            <p:cNvSpPr/>
            <p:nvPr/>
          </p:nvSpPr>
          <p:spPr>
            <a:xfrm>
              <a:off x="7605438" y="23530296"/>
              <a:ext cx="178528" cy="159155"/>
            </a:xfrm>
            <a:prstGeom prst="rect">
              <a:avLst/>
            </a:prstGeom>
            <a:solidFill>
              <a:srgbClr val="22620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2" name="Rectangle 91">
              <a:extLst>
                <a:ext uri="{FF2B5EF4-FFF2-40B4-BE49-F238E27FC236}">
                  <a16:creationId xmlns:a16="http://schemas.microsoft.com/office/drawing/2014/main" id="{01B6EA75-2F80-47BE-B524-9016E064F826}"/>
                </a:ext>
              </a:extLst>
            </p:cNvPr>
            <p:cNvSpPr/>
            <p:nvPr/>
          </p:nvSpPr>
          <p:spPr>
            <a:xfrm>
              <a:off x="7605438" y="23737113"/>
              <a:ext cx="178528" cy="159155"/>
            </a:xfrm>
            <a:prstGeom prst="rect">
              <a:avLst/>
            </a:prstGeom>
            <a:solidFill>
              <a:srgbClr val="4FBF0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3" name="Rectangle 92">
              <a:extLst>
                <a:ext uri="{FF2B5EF4-FFF2-40B4-BE49-F238E27FC236}">
                  <a16:creationId xmlns:a16="http://schemas.microsoft.com/office/drawing/2014/main" id="{43F74089-DB1B-41FC-A012-6227846BEE0F}"/>
                </a:ext>
              </a:extLst>
            </p:cNvPr>
            <p:cNvSpPr/>
            <p:nvPr/>
          </p:nvSpPr>
          <p:spPr>
            <a:xfrm>
              <a:off x="7605438" y="23943928"/>
              <a:ext cx="178528" cy="159155"/>
            </a:xfrm>
            <a:prstGeom prst="rect">
              <a:avLst/>
            </a:prstGeom>
            <a:solidFill>
              <a:srgbClr val="0558E4"/>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grpSp>
          <p:nvGrpSpPr>
            <p:cNvPr id="94" name="Group 93">
              <a:extLst>
                <a:ext uri="{FF2B5EF4-FFF2-40B4-BE49-F238E27FC236}">
                  <a16:creationId xmlns:a16="http://schemas.microsoft.com/office/drawing/2014/main" id="{2768B8CD-2EDB-4878-8C58-ECDEA1471E05}"/>
                </a:ext>
              </a:extLst>
            </p:cNvPr>
            <p:cNvGrpSpPr/>
            <p:nvPr/>
          </p:nvGrpSpPr>
          <p:grpSpPr>
            <a:xfrm>
              <a:off x="7603403" y="21954607"/>
              <a:ext cx="2350305" cy="1182811"/>
              <a:chOff x="1299267" y="25746792"/>
              <a:chExt cx="2350305" cy="1182811"/>
            </a:xfrm>
          </p:grpSpPr>
          <p:sp>
            <p:nvSpPr>
              <p:cNvPr id="95" name="Rectangle 94">
                <a:extLst>
                  <a:ext uri="{FF2B5EF4-FFF2-40B4-BE49-F238E27FC236}">
                    <a16:creationId xmlns:a16="http://schemas.microsoft.com/office/drawing/2014/main" id="{B9A837C1-1961-491A-A335-7DE2A96D3C79}"/>
                  </a:ext>
                </a:extLst>
              </p:cNvPr>
              <p:cNvSpPr/>
              <p:nvPr/>
            </p:nvSpPr>
            <p:spPr>
              <a:xfrm>
                <a:off x="1299271" y="26670085"/>
                <a:ext cx="178528" cy="159155"/>
              </a:xfrm>
              <a:prstGeom prst="rect">
                <a:avLst/>
              </a:prstGeom>
              <a:solidFill>
                <a:srgbClr val="6BB4FF"/>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6" name="Rectangle 95">
                <a:extLst>
                  <a:ext uri="{FF2B5EF4-FFF2-40B4-BE49-F238E27FC236}">
                    <a16:creationId xmlns:a16="http://schemas.microsoft.com/office/drawing/2014/main" id="{C86367A3-9DCB-43A0-B47A-899DAF54D771}"/>
                  </a:ext>
                </a:extLst>
              </p:cNvPr>
              <p:cNvSpPr/>
              <p:nvPr/>
            </p:nvSpPr>
            <p:spPr>
              <a:xfrm>
                <a:off x="1299267" y="25830983"/>
                <a:ext cx="178529" cy="167529"/>
              </a:xfrm>
              <a:prstGeom prst="rect">
                <a:avLst/>
              </a:prstGeom>
              <a:solidFill>
                <a:srgbClr val="FF6C0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7" name="Rectangle 96">
                <a:extLst>
                  <a:ext uri="{FF2B5EF4-FFF2-40B4-BE49-F238E27FC236}">
                    <a16:creationId xmlns:a16="http://schemas.microsoft.com/office/drawing/2014/main" id="{ADDA830F-A195-4D05-A537-F7BEE52CF61B}"/>
                  </a:ext>
                </a:extLst>
              </p:cNvPr>
              <p:cNvSpPr/>
              <p:nvPr/>
            </p:nvSpPr>
            <p:spPr>
              <a:xfrm>
                <a:off x="1299267" y="26039487"/>
                <a:ext cx="178529" cy="167529"/>
              </a:xfrm>
              <a:prstGeom prst="rect">
                <a:avLst/>
              </a:prstGeom>
              <a:solidFill>
                <a:srgbClr val="9A5519"/>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8" name="Rectangle 97">
                <a:extLst>
                  <a:ext uri="{FF2B5EF4-FFF2-40B4-BE49-F238E27FC236}">
                    <a16:creationId xmlns:a16="http://schemas.microsoft.com/office/drawing/2014/main" id="{29357B4B-AFCF-4B53-BDF2-2A390796F6C5}"/>
                  </a:ext>
                </a:extLst>
              </p:cNvPr>
              <p:cNvSpPr/>
              <p:nvPr/>
            </p:nvSpPr>
            <p:spPr>
              <a:xfrm>
                <a:off x="1299267" y="26258266"/>
                <a:ext cx="178529" cy="167529"/>
              </a:xfrm>
              <a:prstGeom prst="rect">
                <a:avLst/>
              </a:prstGeom>
              <a:solidFill>
                <a:srgbClr val="C7FFC5"/>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9" name="Rectangle 98">
                <a:extLst>
                  <a:ext uri="{FF2B5EF4-FFF2-40B4-BE49-F238E27FC236}">
                    <a16:creationId xmlns:a16="http://schemas.microsoft.com/office/drawing/2014/main" id="{90E433D7-0AF7-46E3-AC40-454B47FB6D6F}"/>
                  </a:ext>
                </a:extLst>
              </p:cNvPr>
              <p:cNvSpPr/>
              <p:nvPr/>
            </p:nvSpPr>
            <p:spPr>
              <a:xfrm>
                <a:off x="1299267" y="26466770"/>
                <a:ext cx="178529" cy="167529"/>
              </a:xfrm>
              <a:prstGeom prst="rect">
                <a:avLst/>
              </a:prstGeom>
              <a:solidFill>
                <a:srgbClr val="03FDC7"/>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100" name="TextBox 230">
                <a:extLst>
                  <a:ext uri="{FF2B5EF4-FFF2-40B4-BE49-F238E27FC236}">
                    <a16:creationId xmlns:a16="http://schemas.microsoft.com/office/drawing/2014/main" id="{DF15C3FB-3903-487D-AA77-264A5D44FB9F}"/>
                  </a:ext>
                </a:extLst>
              </p:cNvPr>
              <p:cNvSpPr txBox="1"/>
              <p:nvPr/>
            </p:nvSpPr>
            <p:spPr>
              <a:xfrm>
                <a:off x="1477795" y="25746792"/>
                <a:ext cx="2171777" cy="118281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48668">
                  <a:defRPr/>
                </a:pPr>
                <a:r>
                  <a:rPr lang="en-US" sz="1400" kern="0" dirty="0">
                    <a:solidFill>
                      <a:schemeClr val="tx1">
                        <a:lumMod val="75000"/>
                        <a:lumOff val="25000"/>
                      </a:schemeClr>
                    </a:solidFill>
                    <a:latin typeface="Century Gothic" panose="020B0502020202020204" pitchFamily="34" charset="0"/>
                  </a:rPr>
                  <a:t>Coffee</a:t>
                </a:r>
              </a:p>
              <a:p>
                <a:pPr defTabSz="548668">
                  <a:defRPr/>
                </a:pPr>
                <a:r>
                  <a:rPr lang="en-US" sz="1400" kern="0" dirty="0">
                    <a:solidFill>
                      <a:schemeClr val="tx1">
                        <a:lumMod val="75000"/>
                        <a:lumOff val="25000"/>
                      </a:schemeClr>
                    </a:solidFill>
                    <a:latin typeface="Century Gothic" panose="020B0502020202020204" pitchFamily="34" charset="0"/>
                  </a:rPr>
                  <a:t>Exposed Soil/Urban</a:t>
                </a:r>
              </a:p>
              <a:p>
                <a:pPr defTabSz="548668">
                  <a:defRPr/>
                </a:pPr>
                <a:r>
                  <a:rPr lang="en-US" sz="1400" kern="0" dirty="0">
                    <a:solidFill>
                      <a:schemeClr val="tx1">
                        <a:lumMod val="75000"/>
                        <a:lumOff val="25000"/>
                      </a:schemeClr>
                    </a:solidFill>
                    <a:latin typeface="Century Gothic" panose="020B0502020202020204" pitchFamily="34" charset="0"/>
                  </a:rPr>
                  <a:t>Grassland/Pasture</a:t>
                </a:r>
              </a:p>
              <a:p>
                <a:pPr defTabSz="548668">
                  <a:defRPr/>
                </a:pPr>
                <a:r>
                  <a:rPr lang="en-US" sz="1400" kern="0" dirty="0">
                    <a:solidFill>
                      <a:schemeClr val="tx1">
                        <a:lumMod val="75000"/>
                        <a:lumOff val="25000"/>
                      </a:schemeClr>
                    </a:solidFill>
                    <a:latin typeface="Century Gothic" panose="020B0502020202020204" pitchFamily="34" charset="0"/>
                  </a:rPr>
                  <a:t>Mangrove</a:t>
                </a:r>
              </a:p>
              <a:p>
                <a:pPr defTabSz="548668">
                  <a:defRPr/>
                </a:pPr>
                <a:r>
                  <a:rPr lang="en-US" sz="1400" kern="0" dirty="0">
                    <a:solidFill>
                      <a:schemeClr val="tx1">
                        <a:lumMod val="75000"/>
                        <a:lumOff val="25000"/>
                      </a:schemeClr>
                    </a:solidFill>
                    <a:latin typeface="Century Gothic" panose="020B0502020202020204" pitchFamily="34" charset="0"/>
                  </a:rPr>
                  <a:t>Wetland</a:t>
                </a:r>
              </a:p>
            </p:txBody>
          </p:sp>
        </p:grpSp>
      </p:grpSp>
      <p:grpSp>
        <p:nvGrpSpPr>
          <p:cNvPr id="77" name="Group 76"/>
          <p:cNvGrpSpPr/>
          <p:nvPr/>
        </p:nvGrpSpPr>
        <p:grpSpPr>
          <a:xfrm>
            <a:off x="2941752" y="4414622"/>
            <a:ext cx="4055412" cy="974325"/>
            <a:chOff x="1401296" y="2438397"/>
            <a:chExt cx="4055412" cy="974325"/>
          </a:xfrm>
        </p:grpSpPr>
        <p:sp>
          <p:nvSpPr>
            <p:cNvPr id="78" name="TextBox 77"/>
            <p:cNvSpPr txBox="1"/>
            <p:nvPr/>
          </p:nvSpPr>
          <p:spPr>
            <a:xfrm>
              <a:off x="1874787" y="3104945"/>
              <a:ext cx="3581921"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Land Use &amp; Land Cover 1987</a:t>
              </a:r>
            </a:p>
          </p:txBody>
        </p:sp>
        <p:grpSp>
          <p:nvGrpSpPr>
            <p:cNvPr id="79" name="Group 78"/>
            <p:cNvGrpSpPr/>
            <p:nvPr/>
          </p:nvGrpSpPr>
          <p:grpSpPr>
            <a:xfrm>
              <a:off x="1401296" y="2438397"/>
              <a:ext cx="3621919" cy="719387"/>
              <a:chOff x="1401296" y="2438397"/>
              <a:chExt cx="3621919" cy="719387"/>
            </a:xfrm>
          </p:grpSpPr>
          <p:grpSp>
            <p:nvGrpSpPr>
              <p:cNvPr id="80" name="Group 79">
                <a:extLst>
                  <a:ext uri="{FF2B5EF4-FFF2-40B4-BE49-F238E27FC236}">
                    <a16:creationId xmlns:a16="http://schemas.microsoft.com/office/drawing/2014/main" id="{BB724421-3680-4895-86A2-ACD1AF9E09E1}"/>
                  </a:ext>
                </a:extLst>
              </p:cNvPr>
              <p:cNvGrpSpPr/>
              <p:nvPr/>
            </p:nvGrpSpPr>
            <p:grpSpPr>
              <a:xfrm>
                <a:off x="1401296" y="2438397"/>
                <a:ext cx="291815" cy="494522"/>
                <a:chOff x="16233167" y="24574905"/>
                <a:chExt cx="707666" cy="1199241"/>
              </a:xfrm>
            </p:grpSpPr>
            <p:pic>
              <p:nvPicPr>
                <p:cNvPr id="85" name="Picture 84">
                  <a:extLst>
                    <a:ext uri="{FF2B5EF4-FFF2-40B4-BE49-F238E27FC236}">
                      <a16:creationId xmlns:a16="http://schemas.microsoft.com/office/drawing/2014/main" id="{36071F8D-46C8-4A4A-936B-907F0F242F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22" t="65514" r="81960" b="29180"/>
                <a:stretch/>
              </p:blipFill>
              <p:spPr>
                <a:xfrm>
                  <a:off x="16233167" y="25004705"/>
                  <a:ext cx="707666" cy="769441"/>
                </a:xfrm>
                <a:prstGeom prst="rect">
                  <a:avLst/>
                </a:prstGeom>
              </p:spPr>
            </p:pic>
            <p:sp>
              <p:nvSpPr>
                <p:cNvPr id="101" name="TextBox 267">
                  <a:extLst>
                    <a:ext uri="{FF2B5EF4-FFF2-40B4-BE49-F238E27FC236}">
                      <a16:creationId xmlns:a16="http://schemas.microsoft.com/office/drawing/2014/main" id="{E4A6475A-749D-4917-8142-DE354748C4B6}"/>
                    </a:ext>
                  </a:extLst>
                </p:cNvPr>
                <p:cNvSpPr txBox="1"/>
                <p:nvPr/>
              </p:nvSpPr>
              <p:spPr>
                <a:xfrm>
                  <a:off x="16317852" y="24574905"/>
                  <a:ext cx="359419" cy="55977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chemeClr val="tx1">
                          <a:lumMod val="75000"/>
                          <a:lumOff val="25000"/>
                        </a:schemeClr>
                      </a:solidFill>
                      <a:latin typeface="Century Gothic" panose="020B0502020202020204" pitchFamily="34" charset="0"/>
                    </a:rPr>
                    <a:t>N</a:t>
                  </a:r>
                </a:p>
              </p:txBody>
            </p:sp>
          </p:grpSp>
          <p:grpSp>
            <p:nvGrpSpPr>
              <p:cNvPr id="81" name="Group 80">
                <a:extLst>
                  <a:ext uri="{FF2B5EF4-FFF2-40B4-BE49-F238E27FC236}">
                    <a16:creationId xmlns:a16="http://schemas.microsoft.com/office/drawing/2014/main" id="{66ACAB10-AFA5-4BAD-891B-BC1B98805E27}"/>
                  </a:ext>
                </a:extLst>
              </p:cNvPr>
              <p:cNvGrpSpPr/>
              <p:nvPr/>
            </p:nvGrpSpPr>
            <p:grpSpPr>
              <a:xfrm>
                <a:off x="1605716" y="2559852"/>
                <a:ext cx="3417499" cy="597932"/>
                <a:chOff x="14458361" y="26178972"/>
                <a:chExt cx="3478347" cy="597932"/>
              </a:xfrm>
            </p:grpSpPr>
            <p:pic>
              <p:nvPicPr>
                <p:cNvPr id="82" name="Picture 81">
                  <a:extLst>
                    <a:ext uri="{FF2B5EF4-FFF2-40B4-BE49-F238E27FC236}">
                      <a16:creationId xmlns:a16="http://schemas.microsoft.com/office/drawing/2014/main" id="{89B20925-F34A-4945-A2B9-BC448608DA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71780" y="26401220"/>
                  <a:ext cx="1084096" cy="88454"/>
                </a:xfrm>
                <a:prstGeom prst="rect">
                  <a:avLst/>
                </a:prstGeom>
              </p:spPr>
            </p:pic>
            <p:sp>
              <p:nvSpPr>
                <p:cNvPr id="83" name="Rectangle 82">
                  <a:extLst>
                    <a:ext uri="{FF2B5EF4-FFF2-40B4-BE49-F238E27FC236}">
                      <a16:creationId xmlns:a16="http://schemas.microsoft.com/office/drawing/2014/main" id="{BBBB2599-310B-46AA-A5DC-9235F78BC28D}"/>
                    </a:ext>
                  </a:extLst>
                </p:cNvPr>
                <p:cNvSpPr/>
                <p:nvPr/>
              </p:nvSpPr>
              <p:spPr>
                <a:xfrm>
                  <a:off x="15600191" y="26312087"/>
                  <a:ext cx="521427" cy="464817"/>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15000"/>
                    </a:lnSpc>
                    <a:spcBef>
                      <a:spcPts val="0"/>
                    </a:spcBef>
                    <a:spcAft>
                      <a:spcPts val="0"/>
                    </a:spcAft>
                  </a:pPr>
                  <a:r>
                    <a:rPr lang="en-US" sz="1400" kern="1200" dirty="0">
                      <a:solidFill>
                        <a:schemeClr val="tx1">
                          <a:lumMod val="75000"/>
                          <a:lumOff val="25000"/>
                        </a:schemeClr>
                      </a:solidFill>
                      <a:effectLst/>
                      <a:latin typeface="Century Gothic" panose="020B0502020202020204" pitchFamily="34" charset="0"/>
                      <a:ea typeface="Century Gothic" panose="020B0502020202020204" pitchFamily="34" charset="0"/>
                      <a:cs typeface="Century Gothic" panose="020B0502020202020204" pitchFamily="34" charset="0"/>
                    </a:rPr>
                    <a:t>Km</a:t>
                  </a:r>
                  <a:endParaRPr lang="en-US" sz="14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p:txBody>
            </p:sp>
            <p:sp>
              <p:nvSpPr>
                <p:cNvPr id="84" name="Rectangle 83">
                  <a:extLst>
                    <a:ext uri="{FF2B5EF4-FFF2-40B4-BE49-F238E27FC236}">
                      <a16:creationId xmlns:a16="http://schemas.microsoft.com/office/drawing/2014/main" id="{08E46AFF-F47C-490F-AD87-B78BFD10EABD}"/>
                    </a:ext>
                  </a:extLst>
                </p:cNvPr>
                <p:cNvSpPr/>
                <p:nvPr/>
              </p:nvSpPr>
              <p:spPr>
                <a:xfrm>
                  <a:off x="14458361" y="26178972"/>
                  <a:ext cx="3478347" cy="289090"/>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15000"/>
                    </a:lnSpc>
                    <a:spcBef>
                      <a:spcPts val="0"/>
                    </a:spcBef>
                    <a:spcAft>
                      <a:spcPts val="0"/>
                    </a:spcAft>
                  </a:pPr>
                  <a:r>
                    <a:rPr lang="en-US" sz="1400" dirty="0">
                      <a:solidFill>
                        <a:schemeClr val="tx1">
                          <a:lumMod val="75000"/>
                          <a:lumOff val="25000"/>
                        </a:schemeClr>
                      </a:solidFill>
                      <a:effectLst/>
                      <a:latin typeface="Century Gothic" panose="020B0502020202020204" pitchFamily="34" charset="0"/>
                      <a:ea typeface="Times New Roman" panose="02020603050405020304" pitchFamily="18" charset="0"/>
                    </a:rPr>
                    <a:t>0  10 20      40 </a:t>
                  </a:r>
                </a:p>
              </p:txBody>
            </p:sp>
          </p:grpSp>
        </p:grpSp>
      </p:grpSp>
      <p:grpSp>
        <p:nvGrpSpPr>
          <p:cNvPr id="102" name="Group 101"/>
          <p:cNvGrpSpPr/>
          <p:nvPr/>
        </p:nvGrpSpPr>
        <p:grpSpPr>
          <a:xfrm>
            <a:off x="7450527" y="4441710"/>
            <a:ext cx="3897776" cy="920148"/>
            <a:chOff x="1401296" y="2438397"/>
            <a:chExt cx="3897776" cy="920148"/>
          </a:xfrm>
        </p:grpSpPr>
        <p:sp>
          <p:nvSpPr>
            <p:cNvPr id="103" name="TextBox 102"/>
            <p:cNvSpPr txBox="1"/>
            <p:nvPr/>
          </p:nvSpPr>
          <p:spPr>
            <a:xfrm>
              <a:off x="1717151" y="3050768"/>
              <a:ext cx="3581921"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Land Use &amp; Land Cover 1997</a:t>
              </a:r>
            </a:p>
          </p:txBody>
        </p:sp>
        <p:grpSp>
          <p:nvGrpSpPr>
            <p:cNvPr id="104" name="Group 103"/>
            <p:cNvGrpSpPr/>
            <p:nvPr/>
          </p:nvGrpSpPr>
          <p:grpSpPr>
            <a:xfrm>
              <a:off x="1401296" y="2438397"/>
              <a:ext cx="1838580" cy="719387"/>
              <a:chOff x="1401296" y="2438397"/>
              <a:chExt cx="1838580" cy="719387"/>
            </a:xfrm>
          </p:grpSpPr>
          <p:grpSp>
            <p:nvGrpSpPr>
              <p:cNvPr id="105" name="Group 104">
                <a:extLst>
                  <a:ext uri="{FF2B5EF4-FFF2-40B4-BE49-F238E27FC236}">
                    <a16:creationId xmlns:a16="http://schemas.microsoft.com/office/drawing/2014/main" id="{BB724421-3680-4895-86A2-ACD1AF9E09E1}"/>
                  </a:ext>
                </a:extLst>
              </p:cNvPr>
              <p:cNvGrpSpPr/>
              <p:nvPr/>
            </p:nvGrpSpPr>
            <p:grpSpPr>
              <a:xfrm>
                <a:off x="1401296" y="2438397"/>
                <a:ext cx="291815" cy="494522"/>
                <a:chOff x="16233167" y="24574905"/>
                <a:chExt cx="707666" cy="1199241"/>
              </a:xfrm>
            </p:grpSpPr>
            <p:pic>
              <p:nvPicPr>
                <p:cNvPr id="110" name="Picture 109">
                  <a:extLst>
                    <a:ext uri="{FF2B5EF4-FFF2-40B4-BE49-F238E27FC236}">
                      <a16:creationId xmlns:a16="http://schemas.microsoft.com/office/drawing/2014/main" id="{36071F8D-46C8-4A4A-936B-907F0F242F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22" t="65514" r="81960" b="29180"/>
                <a:stretch/>
              </p:blipFill>
              <p:spPr>
                <a:xfrm>
                  <a:off x="16233167" y="25004705"/>
                  <a:ext cx="707666" cy="769441"/>
                </a:xfrm>
                <a:prstGeom prst="rect">
                  <a:avLst/>
                </a:prstGeom>
              </p:spPr>
            </p:pic>
            <p:sp>
              <p:nvSpPr>
                <p:cNvPr id="111" name="TextBox 267">
                  <a:extLst>
                    <a:ext uri="{FF2B5EF4-FFF2-40B4-BE49-F238E27FC236}">
                      <a16:creationId xmlns:a16="http://schemas.microsoft.com/office/drawing/2014/main" id="{E4A6475A-749D-4917-8142-DE354748C4B6}"/>
                    </a:ext>
                  </a:extLst>
                </p:cNvPr>
                <p:cNvSpPr txBox="1"/>
                <p:nvPr/>
              </p:nvSpPr>
              <p:spPr>
                <a:xfrm>
                  <a:off x="16317852" y="24574905"/>
                  <a:ext cx="359419" cy="55977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chemeClr val="tx1">
                          <a:lumMod val="75000"/>
                          <a:lumOff val="25000"/>
                        </a:schemeClr>
                      </a:solidFill>
                      <a:latin typeface="Century Gothic" panose="020B0502020202020204" pitchFamily="34" charset="0"/>
                    </a:rPr>
                    <a:t>N</a:t>
                  </a:r>
                </a:p>
              </p:txBody>
            </p:sp>
          </p:grpSp>
          <p:grpSp>
            <p:nvGrpSpPr>
              <p:cNvPr id="106" name="Group 105">
                <a:extLst>
                  <a:ext uri="{FF2B5EF4-FFF2-40B4-BE49-F238E27FC236}">
                    <a16:creationId xmlns:a16="http://schemas.microsoft.com/office/drawing/2014/main" id="{66ACAB10-AFA5-4BAD-891B-BC1B98805E27}"/>
                  </a:ext>
                </a:extLst>
              </p:cNvPr>
              <p:cNvGrpSpPr/>
              <p:nvPr/>
            </p:nvGrpSpPr>
            <p:grpSpPr>
              <a:xfrm>
                <a:off x="1717150" y="2692967"/>
                <a:ext cx="1522726" cy="464817"/>
                <a:chOff x="14571780" y="26312087"/>
                <a:chExt cx="1549838" cy="464817"/>
              </a:xfrm>
            </p:grpSpPr>
            <p:pic>
              <p:nvPicPr>
                <p:cNvPr id="107" name="Picture 106">
                  <a:extLst>
                    <a:ext uri="{FF2B5EF4-FFF2-40B4-BE49-F238E27FC236}">
                      <a16:creationId xmlns:a16="http://schemas.microsoft.com/office/drawing/2014/main" id="{89B20925-F34A-4945-A2B9-BC448608DA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71780" y="26401220"/>
                  <a:ext cx="1084096" cy="88454"/>
                </a:xfrm>
                <a:prstGeom prst="rect">
                  <a:avLst/>
                </a:prstGeom>
              </p:spPr>
            </p:pic>
            <p:sp>
              <p:nvSpPr>
                <p:cNvPr id="108" name="Rectangle 107">
                  <a:extLst>
                    <a:ext uri="{FF2B5EF4-FFF2-40B4-BE49-F238E27FC236}">
                      <a16:creationId xmlns:a16="http://schemas.microsoft.com/office/drawing/2014/main" id="{BBBB2599-310B-46AA-A5DC-9235F78BC28D}"/>
                    </a:ext>
                  </a:extLst>
                </p:cNvPr>
                <p:cNvSpPr/>
                <p:nvPr/>
              </p:nvSpPr>
              <p:spPr>
                <a:xfrm>
                  <a:off x="15600191" y="26312087"/>
                  <a:ext cx="521427" cy="464817"/>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15000"/>
                    </a:lnSpc>
                    <a:spcBef>
                      <a:spcPts val="0"/>
                    </a:spcBef>
                    <a:spcAft>
                      <a:spcPts val="0"/>
                    </a:spcAft>
                  </a:pPr>
                  <a:r>
                    <a:rPr lang="en-US" sz="1400" kern="1200" dirty="0">
                      <a:solidFill>
                        <a:schemeClr val="tx1">
                          <a:lumMod val="75000"/>
                          <a:lumOff val="25000"/>
                        </a:schemeClr>
                      </a:solidFill>
                      <a:effectLst/>
                      <a:latin typeface="Century Gothic" panose="020B0502020202020204" pitchFamily="34" charset="0"/>
                      <a:ea typeface="Century Gothic" panose="020B0502020202020204" pitchFamily="34" charset="0"/>
                      <a:cs typeface="Century Gothic" panose="020B0502020202020204" pitchFamily="34" charset="0"/>
                    </a:rPr>
                    <a:t>Km</a:t>
                  </a:r>
                  <a:endParaRPr lang="en-US" sz="14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p:txBody>
            </p:sp>
          </p:grpSp>
        </p:grpSp>
      </p:grpSp>
      <p:sp>
        <p:nvSpPr>
          <p:cNvPr id="40" name="Rectangle 39">
            <a:extLst>
              <a:ext uri="{FF2B5EF4-FFF2-40B4-BE49-F238E27FC236}">
                <a16:creationId xmlns:a16="http://schemas.microsoft.com/office/drawing/2014/main" id="{08E46AFF-F47C-490F-AD87-B78BFD10EABD}"/>
              </a:ext>
            </a:extLst>
          </p:cNvPr>
          <p:cNvSpPr/>
          <p:nvPr/>
        </p:nvSpPr>
        <p:spPr>
          <a:xfrm>
            <a:off x="7647419" y="4562052"/>
            <a:ext cx="3417499" cy="289090"/>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15000"/>
              </a:lnSpc>
              <a:spcBef>
                <a:spcPts val="0"/>
              </a:spcBef>
              <a:spcAft>
                <a:spcPts val="0"/>
              </a:spcAft>
            </a:pPr>
            <a:r>
              <a:rPr lang="en-US" sz="1400" dirty="0">
                <a:solidFill>
                  <a:schemeClr val="tx1">
                    <a:lumMod val="75000"/>
                    <a:lumOff val="25000"/>
                  </a:schemeClr>
                </a:solidFill>
                <a:effectLst/>
                <a:latin typeface="Century Gothic" panose="020B0502020202020204" pitchFamily="34" charset="0"/>
                <a:ea typeface="Times New Roman" panose="02020603050405020304" pitchFamily="18" charset="0"/>
              </a:rPr>
              <a:t>0  10 20      40 </a:t>
            </a:r>
          </a:p>
        </p:txBody>
      </p:sp>
    </p:spTree>
    <p:extLst>
      <p:ext uri="{BB962C8B-B14F-4D97-AF65-F5344CB8AC3E}">
        <p14:creationId xmlns:p14="http://schemas.microsoft.com/office/powerpoint/2010/main" val="1469292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6432" y="132737"/>
            <a:ext cx="10994834" cy="618631"/>
          </a:xfrm>
        </p:spPr>
        <p:txBody>
          <a:bodyPr wrap="square">
            <a:spAutoFit/>
          </a:bodyPr>
          <a:lstStyle/>
          <a:p>
            <a:pPr algn="ctr"/>
            <a:r>
              <a:rPr lang="en-US" sz="3800" b="0" dirty="0">
                <a:latin typeface="Century Gothic" panose="020B0502020202020204" pitchFamily="34" charset="0"/>
              </a:rPr>
              <a:t>Projected 2030 Land Use and Land Cover</a:t>
            </a:r>
          </a:p>
        </p:txBody>
      </p:sp>
      <p:grpSp>
        <p:nvGrpSpPr>
          <p:cNvPr id="64" name="Group 63">
            <a:extLst>
              <a:ext uri="{FF2B5EF4-FFF2-40B4-BE49-F238E27FC236}">
                <a16:creationId xmlns:a16="http://schemas.microsoft.com/office/drawing/2014/main" id="{91574AE0-DC91-457A-BA7E-0B7061FF459D}"/>
              </a:ext>
            </a:extLst>
          </p:cNvPr>
          <p:cNvGrpSpPr/>
          <p:nvPr/>
        </p:nvGrpSpPr>
        <p:grpSpPr>
          <a:xfrm>
            <a:off x="4795299" y="844969"/>
            <a:ext cx="6650502" cy="5473708"/>
            <a:chOff x="6373346" y="3419475"/>
            <a:chExt cx="3697465" cy="3143386"/>
          </a:xfrm>
        </p:grpSpPr>
        <p:sp>
          <p:nvSpPr>
            <p:cNvPr id="65" name="TextBox 64">
              <a:extLst>
                <a:ext uri="{FF2B5EF4-FFF2-40B4-BE49-F238E27FC236}">
                  <a16:creationId xmlns:a16="http://schemas.microsoft.com/office/drawing/2014/main" id="{DAF4EE00-7292-4CAB-828D-995FC8280F16}"/>
                </a:ext>
              </a:extLst>
            </p:cNvPr>
            <p:cNvSpPr txBox="1"/>
            <p:nvPr/>
          </p:nvSpPr>
          <p:spPr>
            <a:xfrm>
              <a:off x="6408268" y="6286465"/>
              <a:ext cx="3581919" cy="176747"/>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panose="020B0502020202020204" pitchFamily="34" charset="0"/>
                </a:rPr>
                <a:t>Projected Land Use &amp; Land Cover 2030</a:t>
              </a:r>
            </a:p>
          </p:txBody>
        </p:sp>
        <p:grpSp>
          <p:nvGrpSpPr>
            <p:cNvPr id="66" name="Group 65">
              <a:extLst>
                <a:ext uri="{FF2B5EF4-FFF2-40B4-BE49-F238E27FC236}">
                  <a16:creationId xmlns:a16="http://schemas.microsoft.com/office/drawing/2014/main" id="{BA78CEFB-DEA1-41DA-A6AA-C440D41EE0F5}"/>
                </a:ext>
              </a:extLst>
            </p:cNvPr>
            <p:cNvGrpSpPr/>
            <p:nvPr/>
          </p:nvGrpSpPr>
          <p:grpSpPr>
            <a:xfrm>
              <a:off x="6373346" y="3419475"/>
              <a:ext cx="3697465" cy="3143386"/>
              <a:chOff x="6373346" y="3419475"/>
              <a:chExt cx="3697465" cy="3143386"/>
            </a:xfrm>
          </p:grpSpPr>
          <p:pic>
            <p:nvPicPr>
              <p:cNvPr id="67" name="Picture 66">
                <a:extLst>
                  <a:ext uri="{FF2B5EF4-FFF2-40B4-BE49-F238E27FC236}">
                    <a16:creationId xmlns:a16="http://schemas.microsoft.com/office/drawing/2014/main" id="{0C93E084-18C0-43C3-AE7C-60D729BC59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73346" y="3419475"/>
                <a:ext cx="3685616" cy="2847975"/>
              </a:xfrm>
              <a:prstGeom prst="rect">
                <a:avLst/>
              </a:prstGeom>
            </p:spPr>
          </p:pic>
          <p:grpSp>
            <p:nvGrpSpPr>
              <p:cNvPr id="68" name="Group 67">
                <a:extLst>
                  <a:ext uri="{FF2B5EF4-FFF2-40B4-BE49-F238E27FC236}">
                    <a16:creationId xmlns:a16="http://schemas.microsoft.com/office/drawing/2014/main" id="{C594629D-D4EA-4091-97A7-09B5E33C3BAA}"/>
                  </a:ext>
                </a:extLst>
              </p:cNvPr>
              <p:cNvGrpSpPr/>
              <p:nvPr/>
            </p:nvGrpSpPr>
            <p:grpSpPr>
              <a:xfrm>
                <a:off x="6373346" y="5822212"/>
                <a:ext cx="291815" cy="436178"/>
                <a:chOff x="16233167" y="24716391"/>
                <a:chExt cx="707666" cy="1057755"/>
              </a:xfrm>
            </p:grpSpPr>
            <p:pic>
              <p:nvPicPr>
                <p:cNvPr id="73" name="Picture 72">
                  <a:extLst>
                    <a:ext uri="{FF2B5EF4-FFF2-40B4-BE49-F238E27FC236}">
                      <a16:creationId xmlns:a16="http://schemas.microsoft.com/office/drawing/2014/main" id="{CA3B273F-AC9E-442D-A52A-21C05DCE8D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233167" y="25004705"/>
                  <a:ext cx="707666" cy="769441"/>
                </a:xfrm>
                <a:prstGeom prst="rect">
                  <a:avLst/>
                </a:prstGeom>
              </p:spPr>
            </p:pic>
            <p:sp>
              <p:nvSpPr>
                <p:cNvPr id="74" name="TextBox 267">
                  <a:extLst>
                    <a:ext uri="{FF2B5EF4-FFF2-40B4-BE49-F238E27FC236}">
                      <a16:creationId xmlns:a16="http://schemas.microsoft.com/office/drawing/2014/main" id="{E8E65501-A4FE-4552-94CA-70A2579C341A}"/>
                    </a:ext>
                  </a:extLst>
                </p:cNvPr>
                <p:cNvSpPr txBox="1"/>
                <p:nvPr/>
              </p:nvSpPr>
              <p:spPr>
                <a:xfrm>
                  <a:off x="16419798" y="24716391"/>
                  <a:ext cx="359417" cy="36432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latin typeface="Century Gothic" panose="020B0502020202020204" pitchFamily="34" charset="0"/>
                    </a:rPr>
                    <a:t>N</a:t>
                  </a:r>
                </a:p>
              </p:txBody>
            </p:sp>
          </p:grpSp>
          <p:grpSp>
            <p:nvGrpSpPr>
              <p:cNvPr id="69" name="Group 68">
                <a:extLst>
                  <a:ext uri="{FF2B5EF4-FFF2-40B4-BE49-F238E27FC236}">
                    <a16:creationId xmlns:a16="http://schemas.microsoft.com/office/drawing/2014/main" id="{A7EFDEBB-896C-4434-B65A-FAD225EE97D3}"/>
                  </a:ext>
                </a:extLst>
              </p:cNvPr>
              <p:cNvGrpSpPr/>
              <p:nvPr/>
            </p:nvGrpSpPr>
            <p:grpSpPr>
              <a:xfrm>
                <a:off x="6653312" y="5987868"/>
                <a:ext cx="3417499" cy="574993"/>
                <a:chOff x="14523192" y="26289427"/>
                <a:chExt cx="3478347" cy="574993"/>
              </a:xfrm>
            </p:grpSpPr>
            <p:pic>
              <p:nvPicPr>
                <p:cNvPr id="70" name="Picture 69">
                  <a:extLst>
                    <a:ext uri="{FF2B5EF4-FFF2-40B4-BE49-F238E27FC236}">
                      <a16:creationId xmlns:a16="http://schemas.microsoft.com/office/drawing/2014/main" id="{08FFA125-D851-49EF-8901-5D6A9960D1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71780" y="26401220"/>
                  <a:ext cx="1084096" cy="88454"/>
                </a:xfrm>
                <a:prstGeom prst="rect">
                  <a:avLst/>
                </a:prstGeom>
              </p:spPr>
            </p:pic>
            <p:sp>
              <p:nvSpPr>
                <p:cNvPr id="71" name="Rectangle 70">
                  <a:extLst>
                    <a:ext uri="{FF2B5EF4-FFF2-40B4-BE49-F238E27FC236}">
                      <a16:creationId xmlns:a16="http://schemas.microsoft.com/office/drawing/2014/main" id="{8CA7FB37-9736-491B-8EAE-102481B0EE27}"/>
                    </a:ext>
                  </a:extLst>
                </p:cNvPr>
                <p:cNvSpPr/>
                <p:nvPr/>
              </p:nvSpPr>
              <p:spPr>
                <a:xfrm>
                  <a:off x="15638519" y="26399603"/>
                  <a:ext cx="521427" cy="464817"/>
                </a:xfrm>
                <a:prstGeom prst="rect">
                  <a:avLst/>
                </a:prstGeom>
                <a:noFill/>
                <a:ln>
                  <a:noFill/>
                </a:ln>
              </p:spPr>
              <p:txBody>
                <a:bodyPr spcFirstLastPara="1" wrap="square" lIns="54855" tIns="27420" rIns="54855" bIns="2742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5000"/>
                    </a:lnSpc>
                  </a:pPr>
                  <a:r>
                    <a:rPr lang="en-US" sz="1400" dirty="0">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rPr>
                    <a:t>Km</a:t>
                  </a:r>
                  <a:endParaRPr lang="en-US" sz="1400" dirty="0">
                    <a:solidFill>
                      <a:schemeClr val="tx1">
                        <a:lumMod val="75000"/>
                        <a:lumOff val="25000"/>
                      </a:schemeClr>
                    </a:solidFill>
                    <a:latin typeface="Times New Roman" panose="02020603050405020304" pitchFamily="18" charset="0"/>
                    <a:ea typeface="Times New Roman" panose="02020603050405020304" pitchFamily="18" charset="0"/>
                  </a:endParaRPr>
                </a:p>
              </p:txBody>
            </p:sp>
            <p:sp>
              <p:nvSpPr>
                <p:cNvPr id="72" name="Rectangle 71">
                  <a:extLst>
                    <a:ext uri="{FF2B5EF4-FFF2-40B4-BE49-F238E27FC236}">
                      <a16:creationId xmlns:a16="http://schemas.microsoft.com/office/drawing/2014/main" id="{A85C9CBF-2419-4DB9-8EC0-BA5FC4281C8A}"/>
                    </a:ext>
                  </a:extLst>
                </p:cNvPr>
                <p:cNvSpPr/>
                <p:nvPr/>
              </p:nvSpPr>
              <p:spPr>
                <a:xfrm>
                  <a:off x="14523192" y="26289427"/>
                  <a:ext cx="3478347" cy="289090"/>
                </a:xfrm>
                <a:prstGeom prst="rect">
                  <a:avLst/>
                </a:prstGeom>
                <a:noFill/>
                <a:ln>
                  <a:noFill/>
                </a:ln>
              </p:spPr>
              <p:txBody>
                <a:bodyPr spcFirstLastPara="1" wrap="square" lIns="54855" tIns="27420" rIns="54855" bIns="2742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5000"/>
                    </a:lnSpc>
                  </a:pPr>
                  <a:r>
                    <a:rPr lang="en-US" sz="1400" dirty="0">
                      <a:solidFill>
                        <a:schemeClr val="tx1">
                          <a:lumMod val="75000"/>
                          <a:lumOff val="25000"/>
                        </a:schemeClr>
                      </a:solidFill>
                      <a:latin typeface="Century Gothic" panose="020B0502020202020204" pitchFamily="34" charset="0"/>
                      <a:ea typeface="Times New Roman" panose="02020603050405020304" pitchFamily="18" charset="0"/>
                    </a:rPr>
                    <a:t>0       10     20               40 </a:t>
                  </a:r>
                </a:p>
              </p:txBody>
            </p:sp>
          </p:grpSp>
        </p:grpSp>
      </p:grpSp>
      <p:grpSp>
        <p:nvGrpSpPr>
          <p:cNvPr id="86" name="Group 85">
            <a:extLst>
              <a:ext uri="{FF2B5EF4-FFF2-40B4-BE49-F238E27FC236}">
                <a16:creationId xmlns:a16="http://schemas.microsoft.com/office/drawing/2014/main" id="{5F6582E6-176E-417C-A081-7FA66D465A26}"/>
              </a:ext>
            </a:extLst>
          </p:cNvPr>
          <p:cNvGrpSpPr/>
          <p:nvPr/>
        </p:nvGrpSpPr>
        <p:grpSpPr>
          <a:xfrm>
            <a:off x="1266941" y="2103392"/>
            <a:ext cx="2831335" cy="2443207"/>
            <a:chOff x="7603403" y="21954607"/>
            <a:chExt cx="2366639" cy="2470137"/>
          </a:xfrm>
        </p:grpSpPr>
        <p:sp>
          <p:nvSpPr>
            <p:cNvPr id="87" name="TextBox 154">
              <a:extLst>
                <a:ext uri="{FF2B5EF4-FFF2-40B4-BE49-F238E27FC236}">
                  <a16:creationId xmlns:a16="http://schemas.microsoft.com/office/drawing/2014/main" id="{71B42F52-ED65-45A1-BC1D-EC0E758FD149}"/>
                </a:ext>
              </a:extLst>
            </p:cNvPr>
            <p:cNvSpPr txBox="1"/>
            <p:nvPr/>
          </p:nvSpPr>
          <p:spPr>
            <a:xfrm>
              <a:off x="7806368" y="23024047"/>
              <a:ext cx="2163674" cy="14006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48668">
                <a:defRPr/>
              </a:pPr>
              <a:r>
                <a:rPr lang="en-US" sz="1400" kern="0" dirty="0">
                  <a:solidFill>
                    <a:schemeClr val="tx1">
                      <a:lumMod val="75000"/>
                      <a:lumOff val="25000"/>
                    </a:schemeClr>
                  </a:solidFill>
                  <a:latin typeface="Century Gothic" panose="020B0502020202020204" pitchFamily="34" charset="0"/>
                </a:rPr>
                <a:t>Palm Plantation</a:t>
              </a:r>
            </a:p>
            <a:p>
              <a:pPr defTabSz="548668">
                <a:defRPr/>
              </a:pPr>
              <a:r>
                <a:rPr lang="en-US" sz="1400" kern="0" dirty="0" err="1">
                  <a:solidFill>
                    <a:schemeClr val="tx1">
                      <a:lumMod val="75000"/>
                      <a:lumOff val="25000"/>
                    </a:schemeClr>
                  </a:solidFill>
                  <a:latin typeface="Century Gothic" panose="020B0502020202020204" pitchFamily="34" charset="0"/>
                </a:rPr>
                <a:t>Páramos</a:t>
              </a:r>
              <a:endParaRPr lang="en-US" sz="1400" kern="0" dirty="0">
                <a:solidFill>
                  <a:schemeClr val="tx1">
                    <a:lumMod val="75000"/>
                    <a:lumOff val="25000"/>
                  </a:schemeClr>
                </a:solidFill>
                <a:latin typeface="Century Gothic" panose="020B0502020202020204" pitchFamily="34" charset="0"/>
              </a:endParaRPr>
            </a:p>
            <a:p>
              <a:pPr defTabSz="548668">
                <a:defRPr/>
              </a:pPr>
              <a:r>
                <a:rPr lang="en-US" sz="1400" kern="0" dirty="0">
                  <a:solidFill>
                    <a:schemeClr val="tx1">
                      <a:lumMod val="75000"/>
                      <a:lumOff val="25000"/>
                    </a:schemeClr>
                  </a:solidFill>
                  <a:latin typeface="Century Gothic" panose="020B0502020202020204" pitchFamily="34" charset="0"/>
                </a:rPr>
                <a:t>Pineapple</a:t>
              </a:r>
            </a:p>
            <a:p>
              <a:pPr defTabSz="548668">
                <a:defRPr/>
              </a:pPr>
              <a:r>
                <a:rPr lang="en-US" sz="1400" kern="0" dirty="0">
                  <a:solidFill>
                    <a:schemeClr val="tx1">
                      <a:lumMod val="75000"/>
                      <a:lumOff val="25000"/>
                    </a:schemeClr>
                  </a:solidFill>
                  <a:latin typeface="Century Gothic" panose="020B0502020202020204" pitchFamily="34" charset="0"/>
                </a:rPr>
                <a:t>Primary Forest</a:t>
              </a:r>
            </a:p>
            <a:p>
              <a:pPr defTabSz="548668">
                <a:defRPr/>
              </a:pPr>
              <a:r>
                <a:rPr lang="en-US" sz="1400" kern="0" dirty="0">
                  <a:solidFill>
                    <a:schemeClr val="tx1">
                      <a:lumMod val="75000"/>
                      <a:lumOff val="25000"/>
                    </a:schemeClr>
                  </a:solidFill>
                  <a:latin typeface="Century Gothic" panose="020B0502020202020204" pitchFamily="34" charset="0"/>
                </a:rPr>
                <a:t>Secondary Forest</a:t>
              </a:r>
            </a:p>
            <a:p>
              <a:pPr defTabSz="548668">
                <a:defRPr/>
              </a:pPr>
              <a:r>
                <a:rPr lang="en-US" sz="1400" kern="0" dirty="0">
                  <a:solidFill>
                    <a:schemeClr val="tx1">
                      <a:lumMod val="75000"/>
                      <a:lumOff val="25000"/>
                    </a:schemeClr>
                  </a:solidFill>
                  <a:latin typeface="Century Gothic" panose="020B0502020202020204" pitchFamily="34" charset="0"/>
                </a:rPr>
                <a:t>Water</a:t>
              </a:r>
            </a:p>
          </p:txBody>
        </p:sp>
        <p:sp>
          <p:nvSpPr>
            <p:cNvPr id="88" name="Rectangle 87">
              <a:extLst>
                <a:ext uri="{FF2B5EF4-FFF2-40B4-BE49-F238E27FC236}">
                  <a16:creationId xmlns:a16="http://schemas.microsoft.com/office/drawing/2014/main" id="{F308920A-877F-4E19-A957-0C0474202CA6}"/>
                </a:ext>
              </a:extLst>
            </p:cNvPr>
            <p:cNvSpPr/>
            <p:nvPr/>
          </p:nvSpPr>
          <p:spPr>
            <a:xfrm>
              <a:off x="7603857" y="23096115"/>
              <a:ext cx="178528" cy="159155"/>
            </a:xfrm>
            <a:prstGeom prst="rect">
              <a:avLst/>
            </a:prstGeom>
            <a:solidFill>
              <a:srgbClr val="FFFC03"/>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89" name="Rectangle 88">
              <a:extLst>
                <a:ext uri="{FF2B5EF4-FFF2-40B4-BE49-F238E27FC236}">
                  <a16:creationId xmlns:a16="http://schemas.microsoft.com/office/drawing/2014/main" id="{D93724E2-CA3C-4BFF-B30A-7B8E04797586}"/>
                </a:ext>
              </a:extLst>
            </p:cNvPr>
            <p:cNvSpPr/>
            <p:nvPr/>
          </p:nvSpPr>
          <p:spPr>
            <a:xfrm>
              <a:off x="7603857" y="23313205"/>
              <a:ext cx="178528" cy="159155"/>
            </a:xfrm>
            <a:prstGeom prst="rect">
              <a:avLst/>
            </a:prstGeom>
            <a:solidFill>
              <a:srgbClr val="F21BEC"/>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0" name="Rectangle 89">
              <a:extLst>
                <a:ext uri="{FF2B5EF4-FFF2-40B4-BE49-F238E27FC236}">
                  <a16:creationId xmlns:a16="http://schemas.microsoft.com/office/drawing/2014/main" id="{DEF22B67-623A-4F80-9A91-9CB4E20F1121}"/>
                </a:ext>
              </a:extLst>
            </p:cNvPr>
            <p:cNvSpPr/>
            <p:nvPr/>
          </p:nvSpPr>
          <p:spPr>
            <a:xfrm>
              <a:off x="7603857" y="23530295"/>
              <a:ext cx="178528" cy="159155"/>
            </a:xfrm>
            <a:prstGeom prst="rect">
              <a:avLst/>
            </a:prstGeom>
            <a:solidFill>
              <a:srgbClr val="A603F7"/>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1" name="Rectangle 90">
              <a:extLst>
                <a:ext uri="{FF2B5EF4-FFF2-40B4-BE49-F238E27FC236}">
                  <a16:creationId xmlns:a16="http://schemas.microsoft.com/office/drawing/2014/main" id="{F323C9E0-9521-40C2-8952-55BDD40F1FD9}"/>
                </a:ext>
              </a:extLst>
            </p:cNvPr>
            <p:cNvSpPr/>
            <p:nvPr/>
          </p:nvSpPr>
          <p:spPr>
            <a:xfrm>
              <a:off x="7603857" y="23747385"/>
              <a:ext cx="178528" cy="159155"/>
            </a:xfrm>
            <a:prstGeom prst="rect">
              <a:avLst/>
            </a:prstGeom>
            <a:solidFill>
              <a:srgbClr val="22620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2" name="Rectangle 91">
              <a:extLst>
                <a:ext uri="{FF2B5EF4-FFF2-40B4-BE49-F238E27FC236}">
                  <a16:creationId xmlns:a16="http://schemas.microsoft.com/office/drawing/2014/main" id="{01B6EA75-2F80-47BE-B524-9016E064F826}"/>
                </a:ext>
              </a:extLst>
            </p:cNvPr>
            <p:cNvSpPr/>
            <p:nvPr/>
          </p:nvSpPr>
          <p:spPr>
            <a:xfrm>
              <a:off x="7603857" y="23954201"/>
              <a:ext cx="178528" cy="159155"/>
            </a:xfrm>
            <a:prstGeom prst="rect">
              <a:avLst/>
            </a:prstGeom>
            <a:solidFill>
              <a:srgbClr val="4FBF0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3" name="Rectangle 92">
              <a:extLst>
                <a:ext uri="{FF2B5EF4-FFF2-40B4-BE49-F238E27FC236}">
                  <a16:creationId xmlns:a16="http://schemas.microsoft.com/office/drawing/2014/main" id="{43F74089-DB1B-41FC-A012-6227846BEE0F}"/>
                </a:ext>
              </a:extLst>
            </p:cNvPr>
            <p:cNvSpPr/>
            <p:nvPr/>
          </p:nvSpPr>
          <p:spPr>
            <a:xfrm>
              <a:off x="7603857" y="24161017"/>
              <a:ext cx="178528" cy="159155"/>
            </a:xfrm>
            <a:prstGeom prst="rect">
              <a:avLst/>
            </a:prstGeom>
            <a:solidFill>
              <a:srgbClr val="0558E4"/>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grpSp>
          <p:nvGrpSpPr>
            <p:cNvPr id="94" name="Group 93">
              <a:extLst>
                <a:ext uri="{FF2B5EF4-FFF2-40B4-BE49-F238E27FC236}">
                  <a16:creationId xmlns:a16="http://schemas.microsoft.com/office/drawing/2014/main" id="{2768B8CD-2EDB-4878-8C58-ECDEA1471E05}"/>
                </a:ext>
              </a:extLst>
            </p:cNvPr>
            <p:cNvGrpSpPr/>
            <p:nvPr/>
          </p:nvGrpSpPr>
          <p:grpSpPr>
            <a:xfrm>
              <a:off x="7603403" y="21954607"/>
              <a:ext cx="2350305" cy="1182811"/>
              <a:chOff x="1299267" y="25746792"/>
              <a:chExt cx="2350305" cy="1182811"/>
            </a:xfrm>
          </p:grpSpPr>
          <p:sp>
            <p:nvSpPr>
              <p:cNvPr id="95" name="Rectangle 94">
                <a:extLst>
                  <a:ext uri="{FF2B5EF4-FFF2-40B4-BE49-F238E27FC236}">
                    <a16:creationId xmlns:a16="http://schemas.microsoft.com/office/drawing/2014/main" id="{B9A837C1-1961-491A-A335-7DE2A96D3C79}"/>
                  </a:ext>
                </a:extLst>
              </p:cNvPr>
              <p:cNvSpPr/>
              <p:nvPr/>
            </p:nvSpPr>
            <p:spPr>
              <a:xfrm>
                <a:off x="1299271" y="26670085"/>
                <a:ext cx="178528" cy="159155"/>
              </a:xfrm>
              <a:prstGeom prst="rect">
                <a:avLst/>
              </a:prstGeom>
              <a:solidFill>
                <a:srgbClr val="6BB4FF"/>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6" name="Rectangle 95">
                <a:extLst>
                  <a:ext uri="{FF2B5EF4-FFF2-40B4-BE49-F238E27FC236}">
                    <a16:creationId xmlns:a16="http://schemas.microsoft.com/office/drawing/2014/main" id="{C86367A3-9DCB-43A0-B47A-899DAF54D771}"/>
                  </a:ext>
                </a:extLst>
              </p:cNvPr>
              <p:cNvSpPr/>
              <p:nvPr/>
            </p:nvSpPr>
            <p:spPr>
              <a:xfrm>
                <a:off x="1299267" y="25830983"/>
                <a:ext cx="178529" cy="167529"/>
              </a:xfrm>
              <a:prstGeom prst="rect">
                <a:avLst/>
              </a:prstGeom>
              <a:solidFill>
                <a:srgbClr val="FF6C0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7" name="Rectangle 96">
                <a:extLst>
                  <a:ext uri="{FF2B5EF4-FFF2-40B4-BE49-F238E27FC236}">
                    <a16:creationId xmlns:a16="http://schemas.microsoft.com/office/drawing/2014/main" id="{ADDA830F-A195-4D05-A537-F7BEE52CF61B}"/>
                  </a:ext>
                </a:extLst>
              </p:cNvPr>
              <p:cNvSpPr/>
              <p:nvPr/>
            </p:nvSpPr>
            <p:spPr>
              <a:xfrm>
                <a:off x="1299267" y="26039487"/>
                <a:ext cx="178529" cy="167529"/>
              </a:xfrm>
              <a:prstGeom prst="rect">
                <a:avLst/>
              </a:prstGeom>
              <a:solidFill>
                <a:srgbClr val="9A5519"/>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8" name="Rectangle 97">
                <a:extLst>
                  <a:ext uri="{FF2B5EF4-FFF2-40B4-BE49-F238E27FC236}">
                    <a16:creationId xmlns:a16="http://schemas.microsoft.com/office/drawing/2014/main" id="{29357B4B-AFCF-4B53-BDF2-2A390796F6C5}"/>
                  </a:ext>
                </a:extLst>
              </p:cNvPr>
              <p:cNvSpPr/>
              <p:nvPr/>
            </p:nvSpPr>
            <p:spPr>
              <a:xfrm>
                <a:off x="1299267" y="26258266"/>
                <a:ext cx="178529" cy="167529"/>
              </a:xfrm>
              <a:prstGeom prst="rect">
                <a:avLst/>
              </a:prstGeom>
              <a:solidFill>
                <a:srgbClr val="C7FFC5"/>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99" name="Rectangle 98">
                <a:extLst>
                  <a:ext uri="{FF2B5EF4-FFF2-40B4-BE49-F238E27FC236}">
                    <a16:creationId xmlns:a16="http://schemas.microsoft.com/office/drawing/2014/main" id="{90E433D7-0AF7-46E3-AC40-454B47FB6D6F}"/>
                  </a:ext>
                </a:extLst>
              </p:cNvPr>
              <p:cNvSpPr/>
              <p:nvPr/>
            </p:nvSpPr>
            <p:spPr>
              <a:xfrm>
                <a:off x="1299267" y="26466770"/>
                <a:ext cx="178529" cy="167529"/>
              </a:xfrm>
              <a:prstGeom prst="rect">
                <a:avLst/>
              </a:prstGeom>
              <a:solidFill>
                <a:srgbClr val="03FDC7"/>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100" name="TextBox 230">
                <a:extLst>
                  <a:ext uri="{FF2B5EF4-FFF2-40B4-BE49-F238E27FC236}">
                    <a16:creationId xmlns:a16="http://schemas.microsoft.com/office/drawing/2014/main" id="{DF15C3FB-3903-487D-AA77-264A5D44FB9F}"/>
                  </a:ext>
                </a:extLst>
              </p:cNvPr>
              <p:cNvSpPr txBox="1"/>
              <p:nvPr/>
            </p:nvSpPr>
            <p:spPr>
              <a:xfrm>
                <a:off x="1477795" y="25746792"/>
                <a:ext cx="2171777" cy="118281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48668">
                  <a:defRPr/>
                </a:pPr>
                <a:r>
                  <a:rPr lang="en-US" sz="1400" kern="0" dirty="0">
                    <a:solidFill>
                      <a:schemeClr val="tx1">
                        <a:lumMod val="75000"/>
                        <a:lumOff val="25000"/>
                      </a:schemeClr>
                    </a:solidFill>
                    <a:latin typeface="Century Gothic" panose="020B0502020202020204" pitchFamily="34" charset="0"/>
                  </a:rPr>
                  <a:t>Coffee</a:t>
                </a:r>
              </a:p>
              <a:p>
                <a:pPr defTabSz="548668">
                  <a:defRPr/>
                </a:pPr>
                <a:r>
                  <a:rPr lang="en-US" sz="1400" kern="0" dirty="0">
                    <a:solidFill>
                      <a:schemeClr val="tx1">
                        <a:lumMod val="75000"/>
                        <a:lumOff val="25000"/>
                      </a:schemeClr>
                    </a:solidFill>
                    <a:latin typeface="Century Gothic" panose="020B0502020202020204" pitchFamily="34" charset="0"/>
                  </a:rPr>
                  <a:t>Exposed Soil/Urban</a:t>
                </a:r>
              </a:p>
              <a:p>
                <a:pPr defTabSz="548668">
                  <a:defRPr/>
                </a:pPr>
                <a:r>
                  <a:rPr lang="en-US" sz="1400" kern="0" dirty="0">
                    <a:solidFill>
                      <a:schemeClr val="tx1">
                        <a:lumMod val="75000"/>
                        <a:lumOff val="25000"/>
                      </a:schemeClr>
                    </a:solidFill>
                    <a:latin typeface="Century Gothic" panose="020B0502020202020204" pitchFamily="34" charset="0"/>
                  </a:rPr>
                  <a:t>Grassland/Pasture</a:t>
                </a:r>
              </a:p>
              <a:p>
                <a:pPr defTabSz="548668">
                  <a:defRPr/>
                </a:pPr>
                <a:r>
                  <a:rPr lang="en-US" sz="1400" kern="0" dirty="0">
                    <a:solidFill>
                      <a:schemeClr val="tx1">
                        <a:lumMod val="75000"/>
                        <a:lumOff val="25000"/>
                      </a:schemeClr>
                    </a:solidFill>
                    <a:latin typeface="Century Gothic" panose="020B0502020202020204" pitchFamily="34" charset="0"/>
                  </a:rPr>
                  <a:t>Mangrove</a:t>
                </a:r>
              </a:p>
              <a:p>
                <a:pPr defTabSz="548668">
                  <a:defRPr/>
                </a:pPr>
                <a:r>
                  <a:rPr lang="en-US" sz="1400" kern="0" dirty="0">
                    <a:solidFill>
                      <a:schemeClr val="tx1">
                        <a:lumMod val="75000"/>
                        <a:lumOff val="25000"/>
                      </a:schemeClr>
                    </a:solidFill>
                    <a:latin typeface="Century Gothic" panose="020B0502020202020204" pitchFamily="34" charset="0"/>
                  </a:rPr>
                  <a:t>Wetland</a:t>
                </a:r>
              </a:p>
            </p:txBody>
          </p:sp>
        </p:grpSp>
      </p:grpSp>
    </p:spTree>
    <p:extLst>
      <p:ext uri="{BB962C8B-B14F-4D97-AF65-F5344CB8AC3E}">
        <p14:creationId xmlns:p14="http://schemas.microsoft.com/office/powerpoint/2010/main" val="3192521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CD70CBEB-2107-4EA0-B0C1-CE64963495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77262" y="1261645"/>
            <a:ext cx="2814114" cy="2201910"/>
          </a:xfrm>
          <a:prstGeom prst="rect">
            <a:avLst/>
          </a:prstGeom>
        </p:spPr>
      </p:pic>
      <p:sp>
        <p:nvSpPr>
          <p:cNvPr id="4" name="Title 3"/>
          <p:cNvSpPr>
            <a:spLocks noGrp="1"/>
          </p:cNvSpPr>
          <p:nvPr>
            <p:ph type="title"/>
          </p:nvPr>
        </p:nvSpPr>
        <p:spPr>
          <a:xfrm>
            <a:off x="1099953" y="128092"/>
            <a:ext cx="10820297" cy="1144929"/>
          </a:xfrm>
        </p:spPr>
        <p:txBody>
          <a:bodyPr wrap="square">
            <a:spAutoFit/>
          </a:bodyPr>
          <a:lstStyle/>
          <a:p>
            <a:pPr algn="ctr"/>
            <a:r>
              <a:rPr lang="en-US" sz="3800" b="0" dirty="0">
                <a:latin typeface="Century Gothic" panose="020B0502020202020204" pitchFamily="34" charset="0"/>
              </a:rPr>
              <a:t>Projected 2030 Human-Jaguar Risk Assessment</a:t>
            </a:r>
          </a:p>
        </p:txBody>
      </p:sp>
      <p:pic>
        <p:nvPicPr>
          <p:cNvPr id="63" name="Picture 62">
            <a:extLst>
              <a:ext uri="{FF2B5EF4-FFF2-40B4-BE49-F238E27FC236}">
                <a16:creationId xmlns:a16="http://schemas.microsoft.com/office/drawing/2014/main" id="{69E95AC0-333E-4554-955D-DCE6D6E0A0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5249" y="1261645"/>
            <a:ext cx="2814114" cy="2201910"/>
          </a:xfrm>
          <a:prstGeom prst="rect">
            <a:avLst/>
          </a:prstGeom>
        </p:spPr>
      </p:pic>
      <p:pic>
        <p:nvPicPr>
          <p:cNvPr id="65" name="Picture 64">
            <a:extLst>
              <a:ext uri="{FF2B5EF4-FFF2-40B4-BE49-F238E27FC236}">
                <a16:creationId xmlns:a16="http://schemas.microsoft.com/office/drawing/2014/main" id="{EC54FDA7-2657-4FC9-844E-D5ED0B81D7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77262" y="2424443"/>
            <a:ext cx="2814114" cy="2201910"/>
          </a:xfrm>
          <a:prstGeom prst="rect">
            <a:avLst/>
          </a:prstGeom>
        </p:spPr>
      </p:pic>
      <p:pic>
        <p:nvPicPr>
          <p:cNvPr id="66" name="Picture 65">
            <a:extLst>
              <a:ext uri="{FF2B5EF4-FFF2-40B4-BE49-F238E27FC236}">
                <a16:creationId xmlns:a16="http://schemas.microsoft.com/office/drawing/2014/main" id="{A5079CCC-F50C-4B65-83D9-D0B4CB8A441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5249" y="2424443"/>
            <a:ext cx="2814114" cy="2201910"/>
          </a:xfrm>
          <a:prstGeom prst="rect">
            <a:avLst/>
          </a:prstGeom>
        </p:spPr>
      </p:pic>
      <p:pic>
        <p:nvPicPr>
          <p:cNvPr id="68" name="Picture 67">
            <a:extLst>
              <a:ext uri="{FF2B5EF4-FFF2-40B4-BE49-F238E27FC236}">
                <a16:creationId xmlns:a16="http://schemas.microsoft.com/office/drawing/2014/main" id="{F18F2B9B-FD0A-43EE-AF64-19E364CD5D3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77262" y="3560250"/>
            <a:ext cx="2814114" cy="2201910"/>
          </a:xfrm>
          <a:prstGeom prst="rect">
            <a:avLst/>
          </a:prstGeom>
        </p:spPr>
      </p:pic>
      <p:sp>
        <p:nvSpPr>
          <p:cNvPr id="69" name="TextBox 68">
            <a:extLst>
              <a:ext uri="{FF2B5EF4-FFF2-40B4-BE49-F238E27FC236}">
                <a16:creationId xmlns:a16="http://schemas.microsoft.com/office/drawing/2014/main" id="{F0B9665E-3542-4E5A-A2E2-88B252190B55}"/>
              </a:ext>
            </a:extLst>
          </p:cNvPr>
          <p:cNvSpPr txBox="1"/>
          <p:nvPr/>
        </p:nvSpPr>
        <p:spPr>
          <a:xfrm>
            <a:off x="2159000" y="5639816"/>
            <a:ext cx="2481752" cy="276999"/>
          </a:xfrm>
          <a:prstGeom prst="rect">
            <a:avLst/>
          </a:prstGeom>
          <a:noFill/>
        </p:spPr>
        <p:txBody>
          <a:bodyPr wrap="square" rtlCol="0">
            <a:spAutoFit/>
          </a:bodyPr>
          <a:lstStyle/>
          <a:p>
            <a:pPr algn="r"/>
            <a:r>
              <a:rPr lang="en-US" sz="1200" b="1" dirty="0">
                <a:solidFill>
                  <a:schemeClr val="tx1">
                    <a:lumMod val="75000"/>
                    <a:lumOff val="25000"/>
                  </a:schemeClr>
                </a:solidFill>
                <a:latin typeface="Century Gothic" panose="020B0502020202020204" pitchFamily="34" charset="0"/>
              </a:rPr>
              <a:t>Reclassified Risk Value </a:t>
            </a:r>
            <a:r>
              <a:rPr lang="en-US" sz="1200" b="1" dirty="0" err="1">
                <a:solidFill>
                  <a:schemeClr val="tx1">
                    <a:lumMod val="75000"/>
                    <a:lumOff val="25000"/>
                  </a:schemeClr>
                </a:solidFill>
                <a:latin typeface="Century Gothic" panose="020B0502020202020204" pitchFamily="34" charset="0"/>
              </a:rPr>
              <a:t>Rasters</a:t>
            </a:r>
            <a:endParaRPr lang="en-US" sz="1200" b="1" dirty="0">
              <a:solidFill>
                <a:schemeClr val="tx1">
                  <a:lumMod val="75000"/>
                  <a:lumOff val="25000"/>
                </a:schemeClr>
              </a:solidFill>
              <a:latin typeface="Century Gothic" panose="020B0502020202020204" pitchFamily="34" charset="0"/>
            </a:endParaRPr>
          </a:p>
        </p:txBody>
      </p:sp>
      <p:sp>
        <p:nvSpPr>
          <p:cNvPr id="71" name="TextBox 70">
            <a:extLst>
              <a:ext uri="{FF2B5EF4-FFF2-40B4-BE49-F238E27FC236}">
                <a16:creationId xmlns:a16="http://schemas.microsoft.com/office/drawing/2014/main" id="{2CE5B1AB-C668-4C48-8D07-7A3775A7E2A1}"/>
              </a:ext>
            </a:extLst>
          </p:cNvPr>
          <p:cNvSpPr txBox="1"/>
          <p:nvPr/>
        </p:nvSpPr>
        <p:spPr>
          <a:xfrm>
            <a:off x="7106750" y="5628737"/>
            <a:ext cx="3166974" cy="276999"/>
          </a:xfrm>
          <a:prstGeom prst="rect">
            <a:avLst/>
          </a:prstGeom>
          <a:noFill/>
        </p:spPr>
        <p:txBody>
          <a:bodyPr wrap="square" rtlCol="0">
            <a:spAutoFit/>
          </a:bodyPr>
          <a:lstStyle/>
          <a:p>
            <a:pPr algn="r"/>
            <a:r>
              <a:rPr lang="en-US" sz="1200" b="1" dirty="0">
                <a:solidFill>
                  <a:schemeClr val="tx1">
                    <a:lumMod val="75000"/>
                    <a:lumOff val="25000"/>
                  </a:schemeClr>
                </a:solidFill>
                <a:latin typeface="Century Gothic" panose="020B0502020202020204" pitchFamily="34" charset="0"/>
              </a:rPr>
              <a:t>Human-Jaguar Conflict Risk Assessment</a:t>
            </a:r>
          </a:p>
        </p:txBody>
      </p:sp>
      <p:grpSp>
        <p:nvGrpSpPr>
          <p:cNvPr id="6" name="Group 5"/>
          <p:cNvGrpSpPr/>
          <p:nvPr/>
        </p:nvGrpSpPr>
        <p:grpSpPr>
          <a:xfrm>
            <a:off x="6031296" y="1640756"/>
            <a:ext cx="6160704" cy="4112839"/>
            <a:chOff x="6031296" y="1640756"/>
            <a:chExt cx="6160704" cy="4112839"/>
          </a:xfrm>
        </p:grpSpPr>
        <p:pic>
          <p:nvPicPr>
            <p:cNvPr id="70" name="Picture 69">
              <a:extLst>
                <a:ext uri="{FF2B5EF4-FFF2-40B4-BE49-F238E27FC236}">
                  <a16:creationId xmlns:a16="http://schemas.microsoft.com/office/drawing/2014/main" id="{626D7864-56B6-4A75-A1D5-D139797DED0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31296" y="1640756"/>
              <a:ext cx="5004425" cy="3915725"/>
            </a:xfrm>
            <a:prstGeom prst="rect">
              <a:avLst/>
            </a:prstGeom>
          </p:spPr>
        </p:pic>
        <p:grpSp>
          <p:nvGrpSpPr>
            <p:cNvPr id="5" name="Group 4"/>
            <p:cNvGrpSpPr/>
            <p:nvPr/>
          </p:nvGrpSpPr>
          <p:grpSpPr>
            <a:xfrm>
              <a:off x="9284287" y="4635097"/>
              <a:ext cx="2907713" cy="1118498"/>
              <a:chOff x="9284287" y="4635097"/>
              <a:chExt cx="2907713" cy="1118498"/>
            </a:xfrm>
          </p:grpSpPr>
          <p:grpSp>
            <p:nvGrpSpPr>
              <p:cNvPr id="73" name="Group 72">
                <a:extLst>
                  <a:ext uri="{FF2B5EF4-FFF2-40B4-BE49-F238E27FC236}">
                    <a16:creationId xmlns:a16="http://schemas.microsoft.com/office/drawing/2014/main" id="{42C874B6-1F05-433D-A533-208C19FE07DA}"/>
                  </a:ext>
                </a:extLst>
              </p:cNvPr>
              <p:cNvGrpSpPr/>
              <p:nvPr/>
            </p:nvGrpSpPr>
            <p:grpSpPr>
              <a:xfrm>
                <a:off x="10682936" y="4635097"/>
                <a:ext cx="362488" cy="622003"/>
                <a:chOff x="16233167" y="24476956"/>
                <a:chExt cx="707666" cy="1199212"/>
              </a:xfrm>
            </p:grpSpPr>
            <p:pic>
              <p:nvPicPr>
                <p:cNvPr id="74" name="Picture 73">
                  <a:extLst>
                    <a:ext uri="{FF2B5EF4-FFF2-40B4-BE49-F238E27FC236}">
                      <a16:creationId xmlns:a16="http://schemas.microsoft.com/office/drawing/2014/main" id="{50A894AD-330F-4A24-A25F-EF5D861BF1D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6233167" y="24906729"/>
                  <a:ext cx="707666" cy="769439"/>
                </a:xfrm>
                <a:prstGeom prst="rect">
                  <a:avLst/>
                </a:prstGeom>
              </p:spPr>
            </p:pic>
            <p:sp>
              <p:nvSpPr>
                <p:cNvPr id="75" name="TextBox 267">
                  <a:extLst>
                    <a:ext uri="{FF2B5EF4-FFF2-40B4-BE49-F238E27FC236}">
                      <a16:creationId xmlns:a16="http://schemas.microsoft.com/office/drawing/2014/main" id="{9B838A39-BF29-4D88-9E71-83C7893B047D}"/>
                    </a:ext>
                  </a:extLst>
                </p:cNvPr>
                <p:cNvSpPr txBox="1"/>
                <p:nvPr/>
              </p:nvSpPr>
              <p:spPr>
                <a:xfrm>
                  <a:off x="16340951" y="24476956"/>
                  <a:ext cx="359416" cy="48954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latin typeface="Century Gothic" panose="020B0502020202020204" pitchFamily="34" charset="0"/>
                    </a:rPr>
                    <a:t>N</a:t>
                  </a:r>
                </a:p>
              </p:txBody>
            </p:sp>
          </p:grpSp>
          <p:grpSp>
            <p:nvGrpSpPr>
              <p:cNvPr id="76" name="Group 75">
                <a:extLst>
                  <a:ext uri="{FF2B5EF4-FFF2-40B4-BE49-F238E27FC236}">
                    <a16:creationId xmlns:a16="http://schemas.microsoft.com/office/drawing/2014/main" id="{0CC50B92-DB58-4ED6-8A09-CED8779D2503}"/>
                  </a:ext>
                </a:extLst>
              </p:cNvPr>
              <p:cNvGrpSpPr/>
              <p:nvPr/>
            </p:nvGrpSpPr>
            <p:grpSpPr>
              <a:xfrm>
                <a:off x="9284287" y="5226099"/>
                <a:ext cx="2907713" cy="527496"/>
                <a:chOff x="14458361" y="26167542"/>
                <a:chExt cx="3478347" cy="612272"/>
              </a:xfrm>
            </p:grpSpPr>
            <p:pic>
              <p:nvPicPr>
                <p:cNvPr id="77" name="Picture 76">
                  <a:extLst>
                    <a:ext uri="{FF2B5EF4-FFF2-40B4-BE49-F238E27FC236}">
                      <a16:creationId xmlns:a16="http://schemas.microsoft.com/office/drawing/2014/main" id="{BFB6F0E5-068F-4520-8A31-F02B3D31BBB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571779" y="26388377"/>
                  <a:ext cx="1705706" cy="101297"/>
                </a:xfrm>
                <a:prstGeom prst="rect">
                  <a:avLst/>
                </a:prstGeom>
              </p:spPr>
            </p:pic>
            <p:sp>
              <p:nvSpPr>
                <p:cNvPr id="78" name="Rectangle 77">
                  <a:extLst>
                    <a:ext uri="{FF2B5EF4-FFF2-40B4-BE49-F238E27FC236}">
                      <a16:creationId xmlns:a16="http://schemas.microsoft.com/office/drawing/2014/main" id="{D3E5A901-2855-4BEE-89B2-7BCA2A03548B}"/>
                    </a:ext>
                  </a:extLst>
                </p:cNvPr>
                <p:cNvSpPr/>
                <p:nvPr/>
              </p:nvSpPr>
              <p:spPr>
                <a:xfrm>
                  <a:off x="16234406" y="26314997"/>
                  <a:ext cx="486486" cy="464817"/>
                </a:xfrm>
                <a:prstGeom prst="rect">
                  <a:avLst/>
                </a:prstGeom>
                <a:noFill/>
                <a:ln>
                  <a:noFill/>
                </a:ln>
              </p:spPr>
              <p:txBody>
                <a:bodyPr spcFirstLastPara="1" wrap="square" lIns="54855" tIns="27420" rIns="54855" bIns="2742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5000"/>
                    </a:lnSpc>
                  </a:pPr>
                  <a:r>
                    <a:rPr lang="en-US" sz="1150" dirty="0">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rPr>
                    <a:t>Km</a:t>
                  </a:r>
                  <a:endParaRPr lang="en-US" sz="1150" dirty="0">
                    <a:solidFill>
                      <a:schemeClr val="tx1">
                        <a:lumMod val="75000"/>
                        <a:lumOff val="25000"/>
                      </a:schemeClr>
                    </a:solidFill>
                    <a:latin typeface="Times New Roman" panose="02020603050405020304" pitchFamily="18" charset="0"/>
                    <a:ea typeface="Times New Roman" panose="02020603050405020304" pitchFamily="18" charset="0"/>
                  </a:endParaRPr>
                </a:p>
              </p:txBody>
            </p:sp>
            <p:sp>
              <p:nvSpPr>
                <p:cNvPr id="79" name="Rectangle 78">
                  <a:extLst>
                    <a:ext uri="{FF2B5EF4-FFF2-40B4-BE49-F238E27FC236}">
                      <a16:creationId xmlns:a16="http://schemas.microsoft.com/office/drawing/2014/main" id="{B1A57AF5-D8E8-49C5-8563-D55ED7EDC612}"/>
                    </a:ext>
                  </a:extLst>
                </p:cNvPr>
                <p:cNvSpPr/>
                <p:nvPr/>
              </p:nvSpPr>
              <p:spPr>
                <a:xfrm>
                  <a:off x="14458361" y="26167542"/>
                  <a:ext cx="3478347" cy="289090"/>
                </a:xfrm>
                <a:prstGeom prst="rect">
                  <a:avLst/>
                </a:prstGeom>
                <a:noFill/>
                <a:ln>
                  <a:noFill/>
                </a:ln>
              </p:spPr>
              <p:txBody>
                <a:bodyPr spcFirstLastPara="1" wrap="square" lIns="54855" tIns="27420" rIns="54855" bIns="2742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5000"/>
                    </a:lnSpc>
                  </a:pPr>
                  <a:r>
                    <a:rPr lang="en-US" sz="1400" dirty="0">
                      <a:solidFill>
                        <a:schemeClr val="tx1">
                          <a:lumMod val="75000"/>
                          <a:lumOff val="25000"/>
                        </a:schemeClr>
                      </a:solidFill>
                      <a:latin typeface="Century Gothic" panose="020B0502020202020204" pitchFamily="34" charset="0"/>
                      <a:ea typeface="Times New Roman" panose="02020603050405020304" pitchFamily="18" charset="0"/>
                    </a:rPr>
                    <a:t>0   10    20          40 </a:t>
                  </a:r>
                </a:p>
              </p:txBody>
            </p:sp>
          </p:grpSp>
        </p:grpSp>
        <p:grpSp>
          <p:nvGrpSpPr>
            <p:cNvPr id="3" name="Group 2"/>
            <p:cNvGrpSpPr/>
            <p:nvPr/>
          </p:nvGrpSpPr>
          <p:grpSpPr>
            <a:xfrm>
              <a:off x="6070243" y="4570626"/>
              <a:ext cx="1883482" cy="994891"/>
              <a:chOff x="6070243" y="4570626"/>
              <a:chExt cx="1883482" cy="994891"/>
            </a:xfrm>
          </p:grpSpPr>
          <p:grpSp>
            <p:nvGrpSpPr>
              <p:cNvPr id="80" name="Group 79">
                <a:extLst>
                  <a:ext uri="{FF2B5EF4-FFF2-40B4-BE49-F238E27FC236}">
                    <a16:creationId xmlns:a16="http://schemas.microsoft.com/office/drawing/2014/main" id="{30571C3C-46A9-42BF-8D66-99ADA9870D3C}"/>
                  </a:ext>
                </a:extLst>
              </p:cNvPr>
              <p:cNvGrpSpPr/>
              <p:nvPr/>
            </p:nvGrpSpPr>
            <p:grpSpPr>
              <a:xfrm>
                <a:off x="6070243" y="4627979"/>
                <a:ext cx="311990" cy="885798"/>
                <a:chOff x="14195641" y="25128403"/>
                <a:chExt cx="178528" cy="1028159"/>
              </a:xfrm>
            </p:grpSpPr>
            <p:sp>
              <p:nvSpPr>
                <p:cNvPr id="81" name="Rectangle 80">
                  <a:extLst>
                    <a:ext uri="{FF2B5EF4-FFF2-40B4-BE49-F238E27FC236}">
                      <a16:creationId xmlns:a16="http://schemas.microsoft.com/office/drawing/2014/main" id="{C9B8AEA5-0099-4848-B36D-664027C96513}"/>
                    </a:ext>
                  </a:extLst>
                </p:cNvPr>
                <p:cNvSpPr/>
                <p:nvPr/>
              </p:nvSpPr>
              <p:spPr>
                <a:xfrm>
                  <a:off x="14195641" y="25558291"/>
                  <a:ext cx="178528" cy="159155"/>
                </a:xfrm>
                <a:prstGeom prst="rect">
                  <a:avLst/>
                </a:prstGeom>
                <a:solidFill>
                  <a:srgbClr val="CF705F"/>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grpSp>
              <p:nvGrpSpPr>
                <p:cNvPr id="82" name="Group 81">
                  <a:extLst>
                    <a:ext uri="{FF2B5EF4-FFF2-40B4-BE49-F238E27FC236}">
                      <a16:creationId xmlns:a16="http://schemas.microsoft.com/office/drawing/2014/main" id="{C6F5641D-17C2-4D20-B265-921791B35411}"/>
                    </a:ext>
                  </a:extLst>
                </p:cNvPr>
                <p:cNvGrpSpPr/>
                <p:nvPr/>
              </p:nvGrpSpPr>
              <p:grpSpPr>
                <a:xfrm>
                  <a:off x="14195641" y="25128403"/>
                  <a:ext cx="178528" cy="1028159"/>
                  <a:chOff x="14195641" y="25128403"/>
                  <a:chExt cx="178528" cy="1028159"/>
                </a:xfrm>
              </p:grpSpPr>
              <p:sp>
                <p:nvSpPr>
                  <p:cNvPr id="83" name="Rectangle 82">
                    <a:extLst>
                      <a:ext uri="{FF2B5EF4-FFF2-40B4-BE49-F238E27FC236}">
                        <a16:creationId xmlns:a16="http://schemas.microsoft.com/office/drawing/2014/main" id="{9DD55EA0-6B96-4566-BD0C-1BF1FF9BFF5F}"/>
                      </a:ext>
                    </a:extLst>
                  </p:cNvPr>
                  <p:cNvSpPr/>
                  <p:nvPr/>
                </p:nvSpPr>
                <p:spPr>
                  <a:xfrm>
                    <a:off x="14195641" y="25778618"/>
                    <a:ext cx="178528" cy="159155"/>
                  </a:xfrm>
                  <a:prstGeom prst="rect">
                    <a:avLst/>
                  </a:prstGeom>
                  <a:solidFill>
                    <a:srgbClr val="B0413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84" name="Rectangle 83">
                    <a:extLst>
                      <a:ext uri="{FF2B5EF4-FFF2-40B4-BE49-F238E27FC236}">
                        <a16:creationId xmlns:a16="http://schemas.microsoft.com/office/drawing/2014/main" id="{F2D76D44-3D2C-4107-A873-F5F9835F2B8F}"/>
                      </a:ext>
                    </a:extLst>
                  </p:cNvPr>
                  <p:cNvSpPr/>
                  <p:nvPr/>
                </p:nvSpPr>
                <p:spPr>
                  <a:xfrm>
                    <a:off x="14195641" y="25128403"/>
                    <a:ext cx="178528" cy="159155"/>
                  </a:xfrm>
                  <a:prstGeom prst="rect">
                    <a:avLst/>
                  </a:prstGeom>
                  <a:solidFill>
                    <a:srgbClr val="FFE0E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85" name="Rectangle 84">
                    <a:extLst>
                      <a:ext uri="{FF2B5EF4-FFF2-40B4-BE49-F238E27FC236}">
                        <a16:creationId xmlns:a16="http://schemas.microsoft.com/office/drawing/2014/main" id="{1DED8602-E884-40D7-8EDC-806981C87B3D}"/>
                      </a:ext>
                    </a:extLst>
                  </p:cNvPr>
                  <p:cNvSpPr/>
                  <p:nvPr/>
                </p:nvSpPr>
                <p:spPr>
                  <a:xfrm>
                    <a:off x="14195641" y="25343347"/>
                    <a:ext cx="178528" cy="159155"/>
                  </a:xfrm>
                  <a:prstGeom prst="rect">
                    <a:avLst/>
                  </a:prstGeom>
                  <a:solidFill>
                    <a:srgbClr val="EBA499"/>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sp>
                <p:nvSpPr>
                  <p:cNvPr id="86" name="Rectangle 85">
                    <a:extLst>
                      <a:ext uri="{FF2B5EF4-FFF2-40B4-BE49-F238E27FC236}">
                        <a16:creationId xmlns:a16="http://schemas.microsoft.com/office/drawing/2014/main" id="{37EA9718-D771-480F-8CDF-2A26D3D400C4}"/>
                      </a:ext>
                    </a:extLst>
                  </p:cNvPr>
                  <p:cNvSpPr/>
                  <p:nvPr/>
                </p:nvSpPr>
                <p:spPr>
                  <a:xfrm>
                    <a:off x="14195641" y="25997407"/>
                    <a:ext cx="178528" cy="159155"/>
                  </a:xfrm>
                  <a:prstGeom prst="rect">
                    <a:avLst/>
                  </a:prstGeom>
                  <a:solidFill>
                    <a:srgbClr val="8F0A0A"/>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prstClr val="white"/>
                      </a:solidFill>
                      <a:latin typeface="Calibri" panose="020F0502020204030204"/>
                    </a:endParaRPr>
                  </a:p>
                </p:txBody>
              </p:sp>
            </p:grpSp>
          </p:grpSp>
          <p:sp>
            <p:nvSpPr>
              <p:cNvPr id="87" name="Rectangle 86">
                <a:extLst>
                  <a:ext uri="{FF2B5EF4-FFF2-40B4-BE49-F238E27FC236}">
                    <a16:creationId xmlns:a16="http://schemas.microsoft.com/office/drawing/2014/main" id="{59FD873C-25EF-4CEF-AB2D-BDD61F5BF6AA}"/>
                  </a:ext>
                </a:extLst>
              </p:cNvPr>
              <p:cNvSpPr/>
              <p:nvPr/>
            </p:nvSpPr>
            <p:spPr>
              <a:xfrm>
                <a:off x="6347193" y="4570626"/>
                <a:ext cx="737703" cy="261611"/>
              </a:xfrm>
              <a:prstGeom prst="rect">
                <a:avLst/>
              </a:prstGeom>
            </p:spPr>
            <p:txBody>
              <a:bodyPr wrap="none">
                <a:spAutoFit/>
              </a:bodyPr>
              <a:lstStyle/>
              <a:p>
                <a:pPr>
                  <a:spcAft>
                    <a:spcPts val="360"/>
                  </a:spcAft>
                </a:pPr>
                <a:r>
                  <a:rPr lang="en-US" sz="1100" dirty="0">
                    <a:solidFill>
                      <a:schemeClr val="tx1">
                        <a:lumMod val="95000"/>
                        <a:lumOff val="5000"/>
                      </a:schemeClr>
                    </a:solidFill>
                    <a:latin typeface="Century Gothic" panose="020B0502020202020204" pitchFamily="34" charset="0"/>
                  </a:rPr>
                  <a:t>Low Risk</a:t>
                </a:r>
              </a:p>
            </p:txBody>
          </p:sp>
          <p:sp>
            <p:nvSpPr>
              <p:cNvPr id="88" name="Rectangle 87">
                <a:extLst>
                  <a:ext uri="{FF2B5EF4-FFF2-40B4-BE49-F238E27FC236}">
                    <a16:creationId xmlns:a16="http://schemas.microsoft.com/office/drawing/2014/main" id="{93037A98-5A77-4F63-A229-7B634201556E}"/>
                  </a:ext>
                </a:extLst>
              </p:cNvPr>
              <p:cNvSpPr/>
              <p:nvPr/>
            </p:nvSpPr>
            <p:spPr>
              <a:xfrm>
                <a:off x="6347196" y="4751266"/>
                <a:ext cx="1606529" cy="261611"/>
              </a:xfrm>
              <a:prstGeom prst="rect">
                <a:avLst/>
              </a:prstGeom>
            </p:spPr>
            <p:txBody>
              <a:bodyPr wrap="none">
                <a:spAutoFit/>
              </a:bodyPr>
              <a:lstStyle/>
              <a:p>
                <a:r>
                  <a:rPr lang="en-US" sz="1100" dirty="0">
                    <a:solidFill>
                      <a:schemeClr val="tx1">
                        <a:lumMod val="95000"/>
                        <a:lumOff val="5000"/>
                      </a:schemeClr>
                    </a:solidFill>
                    <a:latin typeface="Century Gothic" panose="020B0502020202020204" pitchFamily="34" charset="0"/>
                  </a:rPr>
                  <a:t>Moderately Low Risk </a:t>
                </a:r>
                <a:endParaRPr lang="en-US" sz="1100" dirty="0">
                  <a:solidFill>
                    <a:schemeClr val="tx1">
                      <a:lumMod val="95000"/>
                      <a:lumOff val="5000"/>
                    </a:schemeClr>
                  </a:solidFill>
                </a:endParaRPr>
              </a:p>
            </p:txBody>
          </p:sp>
          <p:sp>
            <p:nvSpPr>
              <p:cNvPr id="89" name="Rectangle 88">
                <a:extLst>
                  <a:ext uri="{FF2B5EF4-FFF2-40B4-BE49-F238E27FC236}">
                    <a16:creationId xmlns:a16="http://schemas.microsoft.com/office/drawing/2014/main" id="{B1211E79-D0B4-424E-8396-C2CDB2921BCC}"/>
                  </a:ext>
                </a:extLst>
              </p:cNvPr>
              <p:cNvSpPr/>
              <p:nvPr/>
            </p:nvSpPr>
            <p:spPr>
              <a:xfrm>
                <a:off x="6347193" y="4938664"/>
                <a:ext cx="1149675" cy="261611"/>
              </a:xfrm>
              <a:prstGeom prst="rect">
                <a:avLst/>
              </a:prstGeom>
            </p:spPr>
            <p:txBody>
              <a:bodyPr wrap="none">
                <a:spAutoFit/>
              </a:bodyPr>
              <a:lstStyle/>
              <a:p>
                <a:pPr>
                  <a:spcAft>
                    <a:spcPts val="360"/>
                  </a:spcAft>
                </a:pPr>
                <a:r>
                  <a:rPr lang="en-US" sz="1100" dirty="0">
                    <a:solidFill>
                      <a:schemeClr val="tx1">
                        <a:lumMod val="95000"/>
                        <a:lumOff val="5000"/>
                      </a:schemeClr>
                    </a:solidFill>
                    <a:latin typeface="Century Gothic" panose="020B0502020202020204" pitchFamily="34" charset="0"/>
                  </a:rPr>
                  <a:t>Moderate Risk</a:t>
                </a:r>
              </a:p>
            </p:txBody>
          </p:sp>
          <p:sp>
            <p:nvSpPr>
              <p:cNvPr id="90" name="Rectangle 89">
                <a:extLst>
                  <a:ext uri="{FF2B5EF4-FFF2-40B4-BE49-F238E27FC236}">
                    <a16:creationId xmlns:a16="http://schemas.microsoft.com/office/drawing/2014/main" id="{A38F1C25-A658-4FCB-8759-35A06D5BD456}"/>
                  </a:ext>
                </a:extLst>
              </p:cNvPr>
              <p:cNvSpPr/>
              <p:nvPr/>
            </p:nvSpPr>
            <p:spPr>
              <a:xfrm>
                <a:off x="6347196" y="5123450"/>
                <a:ext cx="1598514" cy="261611"/>
              </a:xfrm>
              <a:prstGeom prst="rect">
                <a:avLst/>
              </a:prstGeom>
            </p:spPr>
            <p:txBody>
              <a:bodyPr wrap="none">
                <a:spAutoFit/>
              </a:bodyPr>
              <a:lstStyle/>
              <a:p>
                <a:pPr>
                  <a:spcAft>
                    <a:spcPts val="360"/>
                  </a:spcAft>
                </a:pPr>
                <a:r>
                  <a:rPr lang="en-US" sz="1100" dirty="0">
                    <a:solidFill>
                      <a:schemeClr val="tx1">
                        <a:lumMod val="95000"/>
                        <a:lumOff val="5000"/>
                      </a:schemeClr>
                    </a:solidFill>
                    <a:latin typeface="Century Gothic" panose="020B0502020202020204" pitchFamily="34" charset="0"/>
                  </a:rPr>
                  <a:t>Moderately High Risk</a:t>
                </a:r>
              </a:p>
            </p:txBody>
          </p:sp>
          <p:sp>
            <p:nvSpPr>
              <p:cNvPr id="91" name="Rectangle 90">
                <a:extLst>
                  <a:ext uri="{FF2B5EF4-FFF2-40B4-BE49-F238E27FC236}">
                    <a16:creationId xmlns:a16="http://schemas.microsoft.com/office/drawing/2014/main" id="{A60D7C1A-5DEE-4069-ABB0-4F6BF2A7B746}"/>
                  </a:ext>
                </a:extLst>
              </p:cNvPr>
              <p:cNvSpPr/>
              <p:nvPr/>
            </p:nvSpPr>
            <p:spPr>
              <a:xfrm>
                <a:off x="6347196" y="5303906"/>
                <a:ext cx="1114408" cy="261611"/>
              </a:xfrm>
              <a:prstGeom prst="rect">
                <a:avLst/>
              </a:prstGeom>
            </p:spPr>
            <p:txBody>
              <a:bodyPr wrap="none">
                <a:spAutoFit/>
              </a:bodyPr>
              <a:lstStyle/>
              <a:p>
                <a:pPr>
                  <a:spcAft>
                    <a:spcPts val="360"/>
                  </a:spcAft>
                </a:pPr>
                <a:r>
                  <a:rPr lang="en-US" sz="1100" dirty="0">
                    <a:solidFill>
                      <a:schemeClr val="tx1">
                        <a:lumMod val="95000"/>
                        <a:lumOff val="5000"/>
                      </a:schemeClr>
                    </a:solidFill>
                    <a:latin typeface="Century Gothic" panose="020B0502020202020204" pitchFamily="34" charset="0"/>
                  </a:rPr>
                  <a:t>Very High Risk</a:t>
                </a:r>
              </a:p>
            </p:txBody>
          </p:sp>
        </p:grpSp>
      </p:grpSp>
      <p:sp>
        <p:nvSpPr>
          <p:cNvPr id="72" name="Striped Right Arrow 20">
            <a:extLst>
              <a:ext uri="{FF2B5EF4-FFF2-40B4-BE49-F238E27FC236}">
                <a16:creationId xmlns:a16="http://schemas.microsoft.com/office/drawing/2014/main" id="{875CC63D-0E0B-447D-996B-BDF6AC43A357}"/>
              </a:ext>
            </a:extLst>
          </p:cNvPr>
          <p:cNvSpPr/>
          <p:nvPr/>
        </p:nvSpPr>
        <p:spPr>
          <a:xfrm>
            <a:off x="5735657" y="3401670"/>
            <a:ext cx="591280" cy="393895"/>
          </a:xfrm>
          <a:prstGeom prst="strip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400"/>
          </a:p>
        </p:txBody>
      </p:sp>
      <p:pic>
        <p:nvPicPr>
          <p:cNvPr id="64" name="Picture 63">
            <a:extLst>
              <a:ext uri="{FF2B5EF4-FFF2-40B4-BE49-F238E27FC236}">
                <a16:creationId xmlns:a16="http://schemas.microsoft.com/office/drawing/2014/main" id="{F48586B8-86B9-445A-902C-96BC8AFC853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85249" y="3560250"/>
            <a:ext cx="2814114" cy="2201910"/>
          </a:xfrm>
          <a:prstGeom prst="rect">
            <a:avLst/>
          </a:prstGeom>
        </p:spPr>
      </p:pic>
    </p:spTree>
    <p:extLst>
      <p:ext uri="{BB962C8B-B14F-4D97-AF65-F5344CB8AC3E}">
        <p14:creationId xmlns:p14="http://schemas.microsoft.com/office/powerpoint/2010/main" val="356876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left)">
                                      <p:cBhvr>
                                        <p:cTn id="33" dur="500"/>
                                        <p:tgtEl>
                                          <p:spTgt spid="72"/>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1" grpId="0"/>
      <p:bldP spid="7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5972" y="106802"/>
            <a:ext cx="11177498" cy="1144929"/>
          </a:xfrm>
        </p:spPr>
        <p:txBody>
          <a:bodyPr wrap="square">
            <a:spAutoFit/>
          </a:bodyPr>
          <a:lstStyle/>
          <a:p>
            <a:pPr algn="ctr"/>
            <a:r>
              <a:rPr lang="en-US" sz="3800" b="0" dirty="0">
                <a:latin typeface="Century Gothic" panose="020B0502020202020204" pitchFamily="34" charset="0"/>
              </a:rPr>
              <a:t>Corridor Connecting La Amistad and Corcovado National Parks</a:t>
            </a:r>
          </a:p>
        </p:txBody>
      </p:sp>
      <p:pic>
        <p:nvPicPr>
          <p:cNvPr id="254" name="Picture 253">
            <a:extLst>
              <a:ext uri="{FF2B5EF4-FFF2-40B4-BE49-F238E27FC236}">
                <a16:creationId xmlns:a16="http://schemas.microsoft.com/office/drawing/2014/main" id="{03D1B996-0535-4DCD-8C0D-0F05D394F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85" y="1350884"/>
            <a:ext cx="5790955" cy="4474829"/>
          </a:xfrm>
          <a:prstGeom prst="rect">
            <a:avLst/>
          </a:prstGeom>
        </p:spPr>
      </p:pic>
      <p:pic>
        <p:nvPicPr>
          <p:cNvPr id="40" name="Picture 39">
            <a:extLst>
              <a:ext uri="{FF2B5EF4-FFF2-40B4-BE49-F238E27FC236}">
                <a16:creationId xmlns:a16="http://schemas.microsoft.com/office/drawing/2014/main" id="{03D1B996-0535-4DCD-8C0D-0F05D394F97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80745" y="1350884"/>
            <a:ext cx="5790955" cy="4474828"/>
          </a:xfrm>
          <a:prstGeom prst="rect">
            <a:avLst/>
          </a:prstGeom>
        </p:spPr>
      </p:pic>
      <p:grpSp>
        <p:nvGrpSpPr>
          <p:cNvPr id="255" name="Group 254">
            <a:extLst>
              <a:ext uri="{FF2B5EF4-FFF2-40B4-BE49-F238E27FC236}">
                <a16:creationId xmlns:a16="http://schemas.microsoft.com/office/drawing/2014/main" id="{12E9E576-BF8C-4F1E-BD26-D02FDA970048}"/>
              </a:ext>
            </a:extLst>
          </p:cNvPr>
          <p:cNvGrpSpPr/>
          <p:nvPr/>
        </p:nvGrpSpPr>
        <p:grpSpPr>
          <a:xfrm>
            <a:off x="11435311" y="4887780"/>
            <a:ext cx="421273" cy="630783"/>
            <a:chOff x="16233167" y="24709955"/>
            <a:chExt cx="707666" cy="1064191"/>
          </a:xfrm>
        </p:grpSpPr>
        <p:pic>
          <p:nvPicPr>
            <p:cNvPr id="256" name="Picture 255">
              <a:extLst>
                <a:ext uri="{FF2B5EF4-FFF2-40B4-BE49-F238E27FC236}">
                  <a16:creationId xmlns:a16="http://schemas.microsoft.com/office/drawing/2014/main" id="{EA5AF9B5-D8FE-4B23-8BC1-49280EF187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22" t="65514" r="81960" b="29180"/>
            <a:stretch/>
          </p:blipFill>
          <p:spPr>
            <a:xfrm>
              <a:off x="16233167" y="25004705"/>
              <a:ext cx="707666" cy="769441"/>
            </a:xfrm>
            <a:prstGeom prst="rect">
              <a:avLst/>
            </a:prstGeom>
          </p:spPr>
        </p:pic>
        <p:sp>
          <p:nvSpPr>
            <p:cNvPr id="257" name="TextBox 267">
              <a:extLst>
                <a:ext uri="{FF2B5EF4-FFF2-40B4-BE49-F238E27FC236}">
                  <a16:creationId xmlns:a16="http://schemas.microsoft.com/office/drawing/2014/main" id="{BA54FF7C-2F29-4FA1-9710-AF8106E6C017}"/>
                </a:ext>
              </a:extLst>
            </p:cNvPr>
            <p:cNvSpPr txBox="1"/>
            <p:nvPr/>
          </p:nvSpPr>
          <p:spPr>
            <a:xfrm>
              <a:off x="16371198" y="24709955"/>
              <a:ext cx="359418" cy="42838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latin typeface="Century Gothic" panose="020B0502020202020204" pitchFamily="34" charset="0"/>
                </a:rPr>
                <a:t>N</a:t>
              </a:r>
            </a:p>
          </p:txBody>
        </p:sp>
      </p:grpSp>
      <p:grpSp>
        <p:nvGrpSpPr>
          <p:cNvPr id="258" name="Group 257">
            <a:extLst>
              <a:ext uri="{FF2B5EF4-FFF2-40B4-BE49-F238E27FC236}">
                <a16:creationId xmlns:a16="http://schemas.microsoft.com/office/drawing/2014/main" id="{D3FB9357-0A86-465E-998B-5009B7152089}"/>
              </a:ext>
            </a:extLst>
          </p:cNvPr>
          <p:cNvGrpSpPr/>
          <p:nvPr/>
        </p:nvGrpSpPr>
        <p:grpSpPr>
          <a:xfrm>
            <a:off x="9866748" y="5449323"/>
            <a:ext cx="3379257" cy="606598"/>
            <a:chOff x="14495632" y="26179915"/>
            <a:chExt cx="3478347" cy="616117"/>
          </a:xfrm>
        </p:grpSpPr>
        <p:pic>
          <p:nvPicPr>
            <p:cNvPr id="259" name="Picture 258">
              <a:extLst>
                <a:ext uri="{FF2B5EF4-FFF2-40B4-BE49-F238E27FC236}">
                  <a16:creationId xmlns:a16="http://schemas.microsoft.com/office/drawing/2014/main" id="{B2884F9E-C9E2-4F3C-9349-914E647DD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71779" y="26388377"/>
              <a:ext cx="1705706" cy="101297"/>
            </a:xfrm>
            <a:prstGeom prst="rect">
              <a:avLst/>
            </a:prstGeom>
          </p:spPr>
        </p:pic>
        <p:sp>
          <p:nvSpPr>
            <p:cNvPr id="260" name="Rectangle 259">
              <a:extLst>
                <a:ext uri="{FF2B5EF4-FFF2-40B4-BE49-F238E27FC236}">
                  <a16:creationId xmlns:a16="http://schemas.microsoft.com/office/drawing/2014/main" id="{A9CC4E2A-1B36-44D9-A500-6FA7FD71F6F7}"/>
                </a:ext>
              </a:extLst>
            </p:cNvPr>
            <p:cNvSpPr/>
            <p:nvPr/>
          </p:nvSpPr>
          <p:spPr>
            <a:xfrm>
              <a:off x="16234805" y="26331215"/>
              <a:ext cx="521427" cy="464817"/>
            </a:xfrm>
            <a:prstGeom prst="rect">
              <a:avLst/>
            </a:prstGeom>
            <a:noFill/>
            <a:ln>
              <a:noFill/>
            </a:ln>
          </p:spPr>
          <p:txBody>
            <a:bodyPr spcFirstLastPara="1" wrap="square" lIns="54855" tIns="27420" rIns="54855" bIns="2742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5000"/>
                </a:lnSpc>
              </a:pPr>
              <a:r>
                <a:rPr lang="en-US" sz="1400" dirty="0">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rPr>
                <a:t>Km</a:t>
              </a:r>
              <a:endParaRPr lang="en-US" sz="1400" dirty="0">
                <a:solidFill>
                  <a:schemeClr val="tx1">
                    <a:lumMod val="75000"/>
                    <a:lumOff val="25000"/>
                  </a:schemeClr>
                </a:solidFill>
                <a:latin typeface="Times New Roman" panose="02020603050405020304" pitchFamily="18" charset="0"/>
                <a:ea typeface="Times New Roman" panose="02020603050405020304" pitchFamily="18" charset="0"/>
              </a:endParaRPr>
            </a:p>
          </p:txBody>
        </p:sp>
        <p:sp>
          <p:nvSpPr>
            <p:cNvPr id="261" name="Rectangle 260">
              <a:extLst>
                <a:ext uri="{FF2B5EF4-FFF2-40B4-BE49-F238E27FC236}">
                  <a16:creationId xmlns:a16="http://schemas.microsoft.com/office/drawing/2014/main" id="{9ADE04FA-86CF-4A77-AF7D-D83B8F24CB48}"/>
                </a:ext>
              </a:extLst>
            </p:cNvPr>
            <p:cNvSpPr/>
            <p:nvPr/>
          </p:nvSpPr>
          <p:spPr>
            <a:xfrm>
              <a:off x="14495632" y="26179915"/>
              <a:ext cx="3478347" cy="289090"/>
            </a:xfrm>
            <a:prstGeom prst="rect">
              <a:avLst/>
            </a:prstGeom>
            <a:noFill/>
            <a:ln>
              <a:noFill/>
            </a:ln>
          </p:spPr>
          <p:txBody>
            <a:bodyPr spcFirstLastPara="1" wrap="square" lIns="54855" tIns="27420" rIns="54855" bIns="2742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5000"/>
                </a:lnSpc>
              </a:pPr>
              <a:r>
                <a:rPr lang="en-US" sz="1400" dirty="0">
                  <a:solidFill>
                    <a:schemeClr val="tx1">
                      <a:lumMod val="75000"/>
                      <a:lumOff val="25000"/>
                    </a:schemeClr>
                  </a:solidFill>
                  <a:latin typeface="Century Gothic" panose="020B0502020202020204" pitchFamily="34" charset="0"/>
                  <a:ea typeface="Times New Roman" panose="02020603050405020304" pitchFamily="18" charset="0"/>
                </a:rPr>
                <a:t>0     10    20            40 </a:t>
              </a:r>
            </a:p>
          </p:txBody>
        </p:sp>
      </p:grpSp>
      <p:grpSp>
        <p:nvGrpSpPr>
          <p:cNvPr id="8" name="Group 7"/>
          <p:cNvGrpSpPr/>
          <p:nvPr/>
        </p:nvGrpSpPr>
        <p:grpSpPr>
          <a:xfrm>
            <a:off x="6145747" y="4919807"/>
            <a:ext cx="1887388" cy="922389"/>
            <a:chOff x="179578" y="3379627"/>
            <a:chExt cx="1887388" cy="922389"/>
          </a:xfrm>
        </p:grpSpPr>
        <p:grpSp>
          <p:nvGrpSpPr>
            <p:cNvPr id="262" name="Group 261">
              <a:extLst>
                <a:ext uri="{FF2B5EF4-FFF2-40B4-BE49-F238E27FC236}">
                  <a16:creationId xmlns:a16="http://schemas.microsoft.com/office/drawing/2014/main" id="{E3EF5593-29A1-4467-9316-EA7C39406DBB}"/>
                </a:ext>
              </a:extLst>
            </p:cNvPr>
            <p:cNvGrpSpPr/>
            <p:nvPr/>
          </p:nvGrpSpPr>
          <p:grpSpPr>
            <a:xfrm>
              <a:off x="179578" y="3379627"/>
              <a:ext cx="1587609" cy="277001"/>
              <a:chOff x="3487051" y="5421828"/>
              <a:chExt cx="1605578" cy="281347"/>
            </a:xfrm>
          </p:grpSpPr>
          <p:sp>
            <p:nvSpPr>
              <p:cNvPr id="263" name="Rectangle 262">
                <a:extLst>
                  <a:ext uri="{FF2B5EF4-FFF2-40B4-BE49-F238E27FC236}">
                    <a16:creationId xmlns:a16="http://schemas.microsoft.com/office/drawing/2014/main" id="{1BD9E63B-4CA0-4E69-A5F8-16C72CA5EA45}"/>
                  </a:ext>
                </a:extLst>
              </p:cNvPr>
              <p:cNvSpPr/>
              <p:nvPr/>
            </p:nvSpPr>
            <p:spPr>
              <a:xfrm>
                <a:off x="3487051" y="5477884"/>
                <a:ext cx="366689" cy="159155"/>
              </a:xfrm>
              <a:prstGeom prst="rect">
                <a:avLst/>
              </a:prstGeom>
              <a:solidFill>
                <a:srgbClr val="255C00"/>
              </a:solidFill>
              <a:ln w="12700" cap="flat" cmpd="sng" algn="ctr">
                <a:solidFill>
                  <a:srgbClr val="CF9D18"/>
                </a:solid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080" kern="0" dirty="0">
                  <a:solidFill>
                    <a:schemeClr val="tx1">
                      <a:lumMod val="95000"/>
                      <a:lumOff val="5000"/>
                    </a:schemeClr>
                  </a:solidFill>
                  <a:latin typeface="Calibri" panose="020F0502020204030204"/>
                </a:endParaRPr>
              </a:p>
            </p:txBody>
          </p:sp>
          <p:sp>
            <p:nvSpPr>
              <p:cNvPr id="264" name="Rectangle 263">
                <a:extLst>
                  <a:ext uri="{FF2B5EF4-FFF2-40B4-BE49-F238E27FC236}">
                    <a16:creationId xmlns:a16="http://schemas.microsoft.com/office/drawing/2014/main" id="{386856D5-7E9C-41F4-B9BF-27416D02F9FF}"/>
                  </a:ext>
                </a:extLst>
              </p:cNvPr>
              <p:cNvSpPr/>
              <p:nvPr/>
            </p:nvSpPr>
            <p:spPr>
              <a:xfrm>
                <a:off x="3835917" y="5421828"/>
                <a:ext cx="1256712" cy="281347"/>
              </a:xfrm>
              <a:prstGeom prst="rect">
                <a:avLst/>
              </a:prstGeom>
            </p:spPr>
            <p:txBody>
              <a:bodyPr wrap="none">
                <a:spAutoFit/>
              </a:bodyPr>
              <a:lstStyle/>
              <a:p>
                <a:pPr>
                  <a:spcAft>
                    <a:spcPts val="360"/>
                  </a:spcAft>
                </a:pPr>
                <a:r>
                  <a:rPr lang="en-US" sz="1200" dirty="0">
                    <a:solidFill>
                      <a:schemeClr val="tx1">
                        <a:lumMod val="95000"/>
                        <a:lumOff val="5000"/>
                      </a:schemeClr>
                    </a:solidFill>
                    <a:latin typeface="Century Gothic" panose="020B0502020202020204" pitchFamily="34" charset="0"/>
                  </a:rPr>
                  <a:t>National Parks</a:t>
                </a:r>
              </a:p>
            </p:txBody>
          </p:sp>
        </p:grpSp>
        <p:grpSp>
          <p:nvGrpSpPr>
            <p:cNvPr id="265" name="Group 264">
              <a:extLst>
                <a:ext uri="{FF2B5EF4-FFF2-40B4-BE49-F238E27FC236}">
                  <a16:creationId xmlns:a16="http://schemas.microsoft.com/office/drawing/2014/main" id="{0CBAC690-9C8A-43D8-976E-236B27E23D6A}"/>
                </a:ext>
              </a:extLst>
            </p:cNvPr>
            <p:cNvGrpSpPr/>
            <p:nvPr/>
          </p:nvGrpSpPr>
          <p:grpSpPr>
            <a:xfrm>
              <a:off x="179946" y="3569868"/>
              <a:ext cx="1887020" cy="276999"/>
              <a:chOff x="3475492" y="5195432"/>
              <a:chExt cx="1908379" cy="281345"/>
            </a:xfrm>
          </p:grpSpPr>
          <p:cxnSp>
            <p:nvCxnSpPr>
              <p:cNvPr id="266" name="Straight Connector 265">
                <a:extLst>
                  <a:ext uri="{FF2B5EF4-FFF2-40B4-BE49-F238E27FC236}">
                    <a16:creationId xmlns:a16="http://schemas.microsoft.com/office/drawing/2014/main" id="{A0324E24-A21D-4A81-A396-8ACE087BE0C8}"/>
                  </a:ext>
                </a:extLst>
              </p:cNvPr>
              <p:cNvCxnSpPr/>
              <p:nvPr/>
            </p:nvCxnSpPr>
            <p:spPr>
              <a:xfrm>
                <a:off x="3475492" y="5340652"/>
                <a:ext cx="360425" cy="0"/>
              </a:xfrm>
              <a:prstGeom prst="line">
                <a:avLst/>
              </a:prstGeom>
              <a:ln w="28575">
                <a:solidFill>
                  <a:srgbClr val="3A3C35"/>
                </a:solidFill>
              </a:ln>
            </p:spPr>
            <p:style>
              <a:lnRef idx="1">
                <a:schemeClr val="accent1"/>
              </a:lnRef>
              <a:fillRef idx="0">
                <a:schemeClr val="accent1"/>
              </a:fillRef>
              <a:effectRef idx="0">
                <a:schemeClr val="accent1"/>
              </a:effectRef>
              <a:fontRef idx="minor">
                <a:schemeClr val="tx1"/>
              </a:fontRef>
            </p:style>
          </p:cxnSp>
          <p:sp>
            <p:nvSpPr>
              <p:cNvPr id="267" name="Rectangle 266">
                <a:extLst>
                  <a:ext uri="{FF2B5EF4-FFF2-40B4-BE49-F238E27FC236}">
                    <a16:creationId xmlns:a16="http://schemas.microsoft.com/office/drawing/2014/main" id="{4614FE29-F2F3-4F46-92D1-A6FE992FA73A}"/>
                  </a:ext>
                </a:extLst>
              </p:cNvPr>
              <p:cNvSpPr/>
              <p:nvPr/>
            </p:nvSpPr>
            <p:spPr>
              <a:xfrm>
                <a:off x="3827245" y="5195432"/>
                <a:ext cx="1556626" cy="281345"/>
              </a:xfrm>
              <a:prstGeom prst="rect">
                <a:avLst/>
              </a:prstGeom>
            </p:spPr>
            <p:txBody>
              <a:bodyPr wrap="none">
                <a:spAutoFit/>
              </a:bodyPr>
              <a:lstStyle/>
              <a:p>
                <a:pPr>
                  <a:spcAft>
                    <a:spcPts val="360"/>
                  </a:spcAft>
                </a:pPr>
                <a:r>
                  <a:rPr lang="en-US" sz="1200" dirty="0">
                    <a:solidFill>
                      <a:schemeClr val="tx1">
                        <a:lumMod val="95000"/>
                        <a:lumOff val="5000"/>
                      </a:schemeClr>
                    </a:solidFill>
                    <a:latin typeface="Century Gothic" panose="020B0502020202020204" pitchFamily="34" charset="0"/>
                  </a:rPr>
                  <a:t>Proposed Corridor</a:t>
                </a:r>
              </a:p>
            </p:txBody>
          </p:sp>
        </p:grpSp>
        <p:grpSp>
          <p:nvGrpSpPr>
            <p:cNvPr id="268" name="Group 267">
              <a:extLst>
                <a:ext uri="{FF2B5EF4-FFF2-40B4-BE49-F238E27FC236}">
                  <a16:creationId xmlns:a16="http://schemas.microsoft.com/office/drawing/2014/main" id="{79CDC0DB-E588-4D76-8853-AED00A55B666}"/>
                </a:ext>
              </a:extLst>
            </p:cNvPr>
            <p:cNvGrpSpPr/>
            <p:nvPr/>
          </p:nvGrpSpPr>
          <p:grpSpPr>
            <a:xfrm>
              <a:off x="179953" y="3747237"/>
              <a:ext cx="1574432" cy="554779"/>
              <a:chOff x="3475492" y="4730716"/>
              <a:chExt cx="1592247" cy="563486"/>
            </a:xfrm>
          </p:grpSpPr>
          <p:pic>
            <p:nvPicPr>
              <p:cNvPr id="269" name="Picture 268">
                <a:extLst>
                  <a:ext uri="{FF2B5EF4-FFF2-40B4-BE49-F238E27FC236}">
                    <a16:creationId xmlns:a16="http://schemas.microsoft.com/office/drawing/2014/main" id="{3DED8FD1-1318-4027-A1D7-5818D1CE87C1}"/>
                  </a:ext>
                </a:extLst>
              </p:cNvPr>
              <p:cNvPicPr>
                <a:picLocks noChangeAspect="1"/>
              </p:cNvPicPr>
              <p:nvPr/>
            </p:nvPicPr>
            <p:blipFill rotWithShape="1">
              <a:blip r:embed="rId7"/>
              <a:srcRect l="11418" t="7666" r="12234" b="11118"/>
              <a:stretch/>
            </p:blipFill>
            <p:spPr>
              <a:xfrm>
                <a:off x="3475492" y="4821695"/>
                <a:ext cx="360424" cy="368517"/>
              </a:xfrm>
              <a:prstGeom prst="rect">
                <a:avLst/>
              </a:prstGeom>
            </p:spPr>
          </p:pic>
          <p:sp>
            <p:nvSpPr>
              <p:cNvPr id="270" name="Rectangle 269">
                <a:extLst>
                  <a:ext uri="{FF2B5EF4-FFF2-40B4-BE49-F238E27FC236}">
                    <a16:creationId xmlns:a16="http://schemas.microsoft.com/office/drawing/2014/main" id="{650F7A2F-CB30-415D-A1CA-BDCAAFAAB9FD}"/>
                  </a:ext>
                </a:extLst>
              </p:cNvPr>
              <p:cNvSpPr/>
              <p:nvPr/>
            </p:nvSpPr>
            <p:spPr>
              <a:xfrm>
                <a:off x="3827241" y="4730716"/>
                <a:ext cx="1240498" cy="281346"/>
              </a:xfrm>
              <a:prstGeom prst="rect">
                <a:avLst/>
              </a:prstGeom>
            </p:spPr>
            <p:txBody>
              <a:bodyPr wrap="none">
                <a:spAutoFit/>
              </a:bodyPr>
              <a:lstStyle/>
              <a:p>
                <a:pPr>
                  <a:spcAft>
                    <a:spcPts val="360"/>
                  </a:spcAft>
                </a:pPr>
                <a:r>
                  <a:rPr lang="en-US" sz="1200" dirty="0">
                    <a:solidFill>
                      <a:schemeClr val="tx1">
                        <a:lumMod val="95000"/>
                        <a:lumOff val="5000"/>
                      </a:schemeClr>
                    </a:solidFill>
                    <a:latin typeface="Century Gothic" panose="020B0502020202020204" pitchFamily="34" charset="0"/>
                  </a:rPr>
                  <a:t>Most Optimal </a:t>
                </a:r>
              </a:p>
            </p:txBody>
          </p:sp>
          <p:sp>
            <p:nvSpPr>
              <p:cNvPr id="271" name="Rectangle 270">
                <a:extLst>
                  <a:ext uri="{FF2B5EF4-FFF2-40B4-BE49-F238E27FC236}">
                    <a16:creationId xmlns:a16="http://schemas.microsoft.com/office/drawing/2014/main" id="{49D0D083-4B5C-43D4-9A78-7027D88B9564}"/>
                  </a:ext>
                </a:extLst>
              </p:cNvPr>
              <p:cNvSpPr/>
              <p:nvPr/>
            </p:nvSpPr>
            <p:spPr>
              <a:xfrm>
                <a:off x="3827239" y="5012856"/>
                <a:ext cx="1230771" cy="281346"/>
              </a:xfrm>
              <a:prstGeom prst="rect">
                <a:avLst/>
              </a:prstGeom>
            </p:spPr>
            <p:txBody>
              <a:bodyPr wrap="none">
                <a:spAutoFit/>
              </a:bodyPr>
              <a:lstStyle/>
              <a:p>
                <a:pPr>
                  <a:spcAft>
                    <a:spcPts val="360"/>
                  </a:spcAft>
                </a:pPr>
                <a:r>
                  <a:rPr lang="en-US" sz="1200" dirty="0">
                    <a:solidFill>
                      <a:schemeClr val="tx1">
                        <a:lumMod val="95000"/>
                        <a:lumOff val="5000"/>
                      </a:schemeClr>
                    </a:solidFill>
                    <a:latin typeface="Century Gothic" panose="020B0502020202020204" pitchFamily="34" charset="0"/>
                  </a:rPr>
                  <a:t>Least Optimal</a:t>
                </a:r>
              </a:p>
            </p:txBody>
          </p:sp>
        </p:grpSp>
      </p:grpSp>
      <p:grpSp>
        <p:nvGrpSpPr>
          <p:cNvPr id="2" name="Group 1"/>
          <p:cNvGrpSpPr/>
          <p:nvPr/>
        </p:nvGrpSpPr>
        <p:grpSpPr>
          <a:xfrm>
            <a:off x="301134" y="4839022"/>
            <a:ext cx="2420489" cy="994890"/>
            <a:chOff x="6070243" y="4570626"/>
            <a:chExt cx="2420489" cy="994890"/>
          </a:xfrm>
        </p:grpSpPr>
        <p:sp>
          <p:nvSpPr>
            <p:cNvPr id="22" name="Rectangle 21">
              <a:extLst>
                <a:ext uri="{FF2B5EF4-FFF2-40B4-BE49-F238E27FC236}">
                  <a16:creationId xmlns:a16="http://schemas.microsoft.com/office/drawing/2014/main" id="{C9B8AEA5-0099-4848-B36D-664027C96513}"/>
                </a:ext>
              </a:extLst>
            </p:cNvPr>
            <p:cNvSpPr/>
            <p:nvPr/>
          </p:nvSpPr>
          <p:spPr>
            <a:xfrm>
              <a:off x="6070243" y="4998344"/>
              <a:ext cx="311990" cy="137118"/>
            </a:xfrm>
            <a:prstGeom prst="rect">
              <a:avLst/>
            </a:prstGeom>
            <a:solidFill>
              <a:srgbClr val="8771F2"/>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schemeClr val="tx1">
                    <a:lumMod val="95000"/>
                    <a:lumOff val="5000"/>
                  </a:schemeClr>
                </a:solidFill>
                <a:latin typeface="Calibri" panose="020F0502020204030204"/>
              </a:endParaRPr>
            </a:p>
          </p:txBody>
        </p:sp>
        <p:sp>
          <p:nvSpPr>
            <p:cNvPr id="23" name="Rectangle 22">
              <a:extLst>
                <a:ext uri="{FF2B5EF4-FFF2-40B4-BE49-F238E27FC236}">
                  <a16:creationId xmlns:a16="http://schemas.microsoft.com/office/drawing/2014/main" id="{9DD55EA0-6B96-4566-BD0C-1BF1FF9BFF5F}"/>
                </a:ext>
              </a:extLst>
            </p:cNvPr>
            <p:cNvSpPr/>
            <p:nvPr/>
          </p:nvSpPr>
          <p:spPr>
            <a:xfrm>
              <a:off x="6070243" y="5188164"/>
              <a:ext cx="311990" cy="137118"/>
            </a:xfrm>
            <a:prstGeom prst="rect">
              <a:avLst/>
            </a:prstGeom>
            <a:solidFill>
              <a:srgbClr val="6E52EF"/>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schemeClr val="tx1">
                    <a:lumMod val="95000"/>
                    <a:lumOff val="5000"/>
                  </a:schemeClr>
                </a:solidFill>
                <a:latin typeface="Calibri" panose="020F0502020204030204"/>
              </a:endParaRPr>
            </a:p>
          </p:txBody>
        </p:sp>
        <p:sp>
          <p:nvSpPr>
            <p:cNvPr id="24" name="Rectangle 23">
              <a:extLst>
                <a:ext uri="{FF2B5EF4-FFF2-40B4-BE49-F238E27FC236}">
                  <a16:creationId xmlns:a16="http://schemas.microsoft.com/office/drawing/2014/main" id="{F2D76D44-3D2C-4107-A873-F5F9835F2B8F}"/>
                </a:ext>
              </a:extLst>
            </p:cNvPr>
            <p:cNvSpPr/>
            <p:nvPr/>
          </p:nvSpPr>
          <p:spPr>
            <a:xfrm>
              <a:off x="6070243" y="4627979"/>
              <a:ext cx="311990" cy="137118"/>
            </a:xfrm>
            <a:prstGeom prst="rect">
              <a:avLst/>
            </a:prstGeom>
            <a:solidFill>
              <a:srgbClr val="B6A9FD"/>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schemeClr val="tx1">
                    <a:lumMod val="95000"/>
                    <a:lumOff val="5000"/>
                  </a:schemeClr>
                </a:solidFill>
                <a:latin typeface="Calibri" panose="020F0502020204030204"/>
              </a:endParaRPr>
            </a:p>
          </p:txBody>
        </p:sp>
        <p:sp>
          <p:nvSpPr>
            <p:cNvPr id="25" name="Rectangle 24">
              <a:extLst>
                <a:ext uri="{FF2B5EF4-FFF2-40B4-BE49-F238E27FC236}">
                  <a16:creationId xmlns:a16="http://schemas.microsoft.com/office/drawing/2014/main" id="{1DED8602-E884-40D7-8EDC-806981C87B3D}"/>
                </a:ext>
              </a:extLst>
            </p:cNvPr>
            <p:cNvSpPr/>
            <p:nvPr/>
          </p:nvSpPr>
          <p:spPr>
            <a:xfrm>
              <a:off x="6070243" y="4813161"/>
              <a:ext cx="311990" cy="137118"/>
            </a:xfrm>
            <a:prstGeom prst="rect">
              <a:avLst/>
            </a:prstGeom>
            <a:solidFill>
              <a:srgbClr val="AEA2F8"/>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schemeClr val="tx1">
                    <a:lumMod val="95000"/>
                    <a:lumOff val="5000"/>
                  </a:schemeClr>
                </a:solidFill>
                <a:latin typeface="Calibri" panose="020F0502020204030204"/>
              </a:endParaRPr>
            </a:p>
          </p:txBody>
        </p:sp>
        <p:sp>
          <p:nvSpPr>
            <p:cNvPr id="26" name="Rectangle 25">
              <a:extLst>
                <a:ext uri="{FF2B5EF4-FFF2-40B4-BE49-F238E27FC236}">
                  <a16:creationId xmlns:a16="http://schemas.microsoft.com/office/drawing/2014/main" id="{37EA9718-D771-480F-8CDF-2A26D3D400C4}"/>
                </a:ext>
              </a:extLst>
            </p:cNvPr>
            <p:cNvSpPr/>
            <p:nvPr/>
          </p:nvSpPr>
          <p:spPr>
            <a:xfrm>
              <a:off x="6070243" y="5376659"/>
              <a:ext cx="311990" cy="137118"/>
            </a:xfrm>
            <a:prstGeom prst="rect">
              <a:avLst/>
            </a:prstGeom>
            <a:solidFill>
              <a:srgbClr val="533BE9"/>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68">
                <a:defRPr/>
              </a:pPr>
              <a:endParaRPr lang="en-US" sz="1400" kern="0" dirty="0">
                <a:solidFill>
                  <a:schemeClr val="tx1">
                    <a:lumMod val="95000"/>
                    <a:lumOff val="5000"/>
                  </a:schemeClr>
                </a:solidFill>
                <a:latin typeface="Calibri" panose="020F0502020204030204"/>
              </a:endParaRPr>
            </a:p>
          </p:txBody>
        </p:sp>
        <p:sp>
          <p:nvSpPr>
            <p:cNvPr id="27" name="Rectangle 26">
              <a:extLst>
                <a:ext uri="{FF2B5EF4-FFF2-40B4-BE49-F238E27FC236}">
                  <a16:creationId xmlns:a16="http://schemas.microsoft.com/office/drawing/2014/main" id="{59FD873C-25EF-4CEF-AB2D-BDD61F5BF6AA}"/>
                </a:ext>
              </a:extLst>
            </p:cNvPr>
            <p:cNvSpPr/>
            <p:nvPr/>
          </p:nvSpPr>
          <p:spPr>
            <a:xfrm>
              <a:off x="6347193" y="4570626"/>
              <a:ext cx="1226618" cy="261610"/>
            </a:xfrm>
            <a:prstGeom prst="rect">
              <a:avLst/>
            </a:prstGeom>
          </p:spPr>
          <p:txBody>
            <a:bodyPr wrap="none">
              <a:spAutoFit/>
            </a:bodyPr>
            <a:lstStyle/>
            <a:p>
              <a:pPr>
                <a:spcAft>
                  <a:spcPts val="360"/>
                </a:spcAft>
              </a:pPr>
              <a:r>
                <a:rPr lang="en-US" sz="1100" dirty="0">
                  <a:solidFill>
                    <a:schemeClr val="tx1">
                      <a:lumMod val="95000"/>
                      <a:lumOff val="5000"/>
                    </a:schemeClr>
                  </a:solidFill>
                  <a:latin typeface="Century Gothic" panose="020B0502020202020204" pitchFamily="34" charset="0"/>
                </a:rPr>
                <a:t>Low Resistance</a:t>
              </a:r>
            </a:p>
          </p:txBody>
        </p:sp>
        <p:sp>
          <p:nvSpPr>
            <p:cNvPr id="28" name="Rectangle 27">
              <a:extLst>
                <a:ext uri="{FF2B5EF4-FFF2-40B4-BE49-F238E27FC236}">
                  <a16:creationId xmlns:a16="http://schemas.microsoft.com/office/drawing/2014/main" id="{93037A98-5A77-4F63-A229-7B634201556E}"/>
                </a:ext>
              </a:extLst>
            </p:cNvPr>
            <p:cNvSpPr/>
            <p:nvPr/>
          </p:nvSpPr>
          <p:spPr>
            <a:xfrm>
              <a:off x="6347196" y="4751266"/>
              <a:ext cx="2143536" cy="261610"/>
            </a:xfrm>
            <a:prstGeom prst="rect">
              <a:avLst/>
            </a:prstGeom>
          </p:spPr>
          <p:txBody>
            <a:bodyPr wrap="none">
              <a:spAutoFit/>
            </a:bodyPr>
            <a:lstStyle/>
            <a:p>
              <a:r>
                <a:rPr lang="en-US" sz="1100" dirty="0">
                  <a:solidFill>
                    <a:schemeClr val="tx1">
                      <a:lumMod val="95000"/>
                      <a:lumOff val="5000"/>
                    </a:schemeClr>
                  </a:solidFill>
                  <a:latin typeface="Century Gothic" panose="020B0502020202020204" pitchFamily="34" charset="0"/>
                </a:rPr>
                <a:t>Moderately Low Resistance </a:t>
              </a:r>
              <a:endParaRPr lang="en-US" sz="1100" dirty="0">
                <a:solidFill>
                  <a:schemeClr val="tx1">
                    <a:lumMod val="95000"/>
                    <a:lumOff val="5000"/>
                  </a:schemeClr>
                </a:solidFill>
              </a:endParaRPr>
            </a:p>
          </p:txBody>
        </p:sp>
        <p:sp>
          <p:nvSpPr>
            <p:cNvPr id="29" name="Rectangle 28">
              <a:extLst>
                <a:ext uri="{FF2B5EF4-FFF2-40B4-BE49-F238E27FC236}">
                  <a16:creationId xmlns:a16="http://schemas.microsoft.com/office/drawing/2014/main" id="{B1211E79-D0B4-424E-8396-C2CDB2921BCC}"/>
                </a:ext>
              </a:extLst>
            </p:cNvPr>
            <p:cNvSpPr/>
            <p:nvPr/>
          </p:nvSpPr>
          <p:spPr>
            <a:xfrm>
              <a:off x="6347193" y="4938664"/>
              <a:ext cx="1638590" cy="261610"/>
            </a:xfrm>
            <a:prstGeom prst="rect">
              <a:avLst/>
            </a:prstGeom>
          </p:spPr>
          <p:txBody>
            <a:bodyPr wrap="none">
              <a:spAutoFit/>
            </a:bodyPr>
            <a:lstStyle/>
            <a:p>
              <a:pPr>
                <a:spcAft>
                  <a:spcPts val="360"/>
                </a:spcAft>
              </a:pPr>
              <a:r>
                <a:rPr lang="en-US" sz="1100" dirty="0">
                  <a:solidFill>
                    <a:schemeClr val="tx1">
                      <a:lumMod val="95000"/>
                      <a:lumOff val="5000"/>
                    </a:schemeClr>
                  </a:solidFill>
                  <a:latin typeface="Century Gothic" panose="020B0502020202020204" pitchFamily="34" charset="0"/>
                </a:rPr>
                <a:t>Moderate Resistance</a:t>
              </a:r>
            </a:p>
          </p:txBody>
        </p:sp>
        <p:sp>
          <p:nvSpPr>
            <p:cNvPr id="30" name="Rectangle 29">
              <a:extLst>
                <a:ext uri="{FF2B5EF4-FFF2-40B4-BE49-F238E27FC236}">
                  <a16:creationId xmlns:a16="http://schemas.microsoft.com/office/drawing/2014/main" id="{A38F1C25-A658-4FCB-8759-35A06D5BD456}"/>
                </a:ext>
              </a:extLst>
            </p:cNvPr>
            <p:cNvSpPr/>
            <p:nvPr/>
          </p:nvSpPr>
          <p:spPr>
            <a:xfrm>
              <a:off x="6347196" y="5123450"/>
              <a:ext cx="2087431" cy="261610"/>
            </a:xfrm>
            <a:prstGeom prst="rect">
              <a:avLst/>
            </a:prstGeom>
          </p:spPr>
          <p:txBody>
            <a:bodyPr wrap="none">
              <a:spAutoFit/>
            </a:bodyPr>
            <a:lstStyle/>
            <a:p>
              <a:pPr>
                <a:spcAft>
                  <a:spcPts val="360"/>
                </a:spcAft>
              </a:pPr>
              <a:r>
                <a:rPr lang="en-US" sz="1100" dirty="0">
                  <a:solidFill>
                    <a:schemeClr val="tx1">
                      <a:lumMod val="95000"/>
                      <a:lumOff val="5000"/>
                    </a:schemeClr>
                  </a:solidFill>
                  <a:latin typeface="Century Gothic" panose="020B0502020202020204" pitchFamily="34" charset="0"/>
                </a:rPr>
                <a:t>Moderately High Resistance</a:t>
              </a:r>
            </a:p>
          </p:txBody>
        </p:sp>
        <p:sp>
          <p:nvSpPr>
            <p:cNvPr id="31" name="Rectangle 30">
              <a:extLst>
                <a:ext uri="{FF2B5EF4-FFF2-40B4-BE49-F238E27FC236}">
                  <a16:creationId xmlns:a16="http://schemas.microsoft.com/office/drawing/2014/main" id="{A60D7C1A-5DEE-4069-ABB0-4F6BF2A7B746}"/>
                </a:ext>
              </a:extLst>
            </p:cNvPr>
            <p:cNvSpPr/>
            <p:nvPr/>
          </p:nvSpPr>
          <p:spPr>
            <a:xfrm>
              <a:off x="6347196" y="5303906"/>
              <a:ext cx="1603324" cy="261610"/>
            </a:xfrm>
            <a:prstGeom prst="rect">
              <a:avLst/>
            </a:prstGeom>
          </p:spPr>
          <p:txBody>
            <a:bodyPr wrap="none">
              <a:spAutoFit/>
            </a:bodyPr>
            <a:lstStyle/>
            <a:p>
              <a:pPr>
                <a:spcAft>
                  <a:spcPts val="360"/>
                </a:spcAft>
              </a:pPr>
              <a:r>
                <a:rPr lang="en-US" sz="1100" dirty="0">
                  <a:solidFill>
                    <a:schemeClr val="tx1">
                      <a:lumMod val="95000"/>
                      <a:lumOff val="5000"/>
                    </a:schemeClr>
                  </a:solidFill>
                  <a:latin typeface="Century Gothic" panose="020B0502020202020204" pitchFamily="34" charset="0"/>
                </a:rPr>
                <a:t>Very High Resistance</a:t>
              </a:r>
            </a:p>
          </p:txBody>
        </p:sp>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424" y="1350884"/>
            <a:ext cx="5790955" cy="4474828"/>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0190" y="1350884"/>
            <a:ext cx="5790984" cy="4474852"/>
          </a:xfrm>
          <a:prstGeom prst="rect">
            <a:avLst/>
          </a:prstGeom>
        </p:spPr>
      </p:pic>
      <p:grpSp>
        <p:nvGrpSpPr>
          <p:cNvPr id="36" name="Group 35">
            <a:extLst>
              <a:ext uri="{FF2B5EF4-FFF2-40B4-BE49-F238E27FC236}">
                <a16:creationId xmlns:a16="http://schemas.microsoft.com/office/drawing/2014/main" id="{12E9E576-BF8C-4F1E-BD26-D02FDA970048}"/>
              </a:ext>
            </a:extLst>
          </p:cNvPr>
          <p:cNvGrpSpPr/>
          <p:nvPr/>
        </p:nvGrpSpPr>
        <p:grpSpPr>
          <a:xfrm>
            <a:off x="5588584" y="4869110"/>
            <a:ext cx="421273" cy="630783"/>
            <a:chOff x="16233167" y="24709955"/>
            <a:chExt cx="707666" cy="1064191"/>
          </a:xfrm>
        </p:grpSpPr>
        <p:pic>
          <p:nvPicPr>
            <p:cNvPr id="37" name="Picture 36">
              <a:extLst>
                <a:ext uri="{FF2B5EF4-FFF2-40B4-BE49-F238E27FC236}">
                  <a16:creationId xmlns:a16="http://schemas.microsoft.com/office/drawing/2014/main" id="{EA5AF9B5-D8FE-4B23-8BC1-49280EF187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22" t="65514" r="81960" b="29180"/>
            <a:stretch/>
          </p:blipFill>
          <p:spPr>
            <a:xfrm>
              <a:off x="16233167" y="25004705"/>
              <a:ext cx="707666" cy="769441"/>
            </a:xfrm>
            <a:prstGeom prst="rect">
              <a:avLst/>
            </a:prstGeom>
          </p:spPr>
        </p:pic>
        <p:sp>
          <p:nvSpPr>
            <p:cNvPr id="38" name="TextBox 267">
              <a:extLst>
                <a:ext uri="{FF2B5EF4-FFF2-40B4-BE49-F238E27FC236}">
                  <a16:creationId xmlns:a16="http://schemas.microsoft.com/office/drawing/2014/main" id="{BA54FF7C-2F29-4FA1-9710-AF8106E6C017}"/>
                </a:ext>
              </a:extLst>
            </p:cNvPr>
            <p:cNvSpPr txBox="1"/>
            <p:nvPr/>
          </p:nvSpPr>
          <p:spPr>
            <a:xfrm>
              <a:off x="16371198" y="24709955"/>
              <a:ext cx="359418" cy="42838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latin typeface="Century Gothic" panose="020B0502020202020204" pitchFamily="34" charset="0"/>
                </a:rPr>
                <a:t>N</a:t>
              </a:r>
            </a:p>
          </p:txBody>
        </p:sp>
      </p:grpSp>
      <p:grpSp>
        <p:nvGrpSpPr>
          <p:cNvPr id="39" name="Group 38">
            <a:extLst>
              <a:ext uri="{FF2B5EF4-FFF2-40B4-BE49-F238E27FC236}">
                <a16:creationId xmlns:a16="http://schemas.microsoft.com/office/drawing/2014/main" id="{D3FB9357-0A86-465E-998B-5009B7152089}"/>
              </a:ext>
            </a:extLst>
          </p:cNvPr>
          <p:cNvGrpSpPr/>
          <p:nvPr/>
        </p:nvGrpSpPr>
        <p:grpSpPr>
          <a:xfrm>
            <a:off x="4020021" y="5417969"/>
            <a:ext cx="3379257" cy="619286"/>
            <a:chOff x="14495632" y="26167028"/>
            <a:chExt cx="3478347" cy="629004"/>
          </a:xfrm>
        </p:grpSpPr>
        <p:pic>
          <p:nvPicPr>
            <p:cNvPr id="41" name="Picture 40">
              <a:extLst>
                <a:ext uri="{FF2B5EF4-FFF2-40B4-BE49-F238E27FC236}">
                  <a16:creationId xmlns:a16="http://schemas.microsoft.com/office/drawing/2014/main" id="{B2884F9E-C9E2-4F3C-9349-914E647DD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71779" y="26388377"/>
              <a:ext cx="1705706" cy="101297"/>
            </a:xfrm>
            <a:prstGeom prst="rect">
              <a:avLst/>
            </a:prstGeom>
          </p:spPr>
        </p:pic>
        <p:sp>
          <p:nvSpPr>
            <p:cNvPr id="42" name="Rectangle 41">
              <a:extLst>
                <a:ext uri="{FF2B5EF4-FFF2-40B4-BE49-F238E27FC236}">
                  <a16:creationId xmlns:a16="http://schemas.microsoft.com/office/drawing/2014/main" id="{A9CC4E2A-1B36-44D9-A500-6FA7FD71F6F7}"/>
                </a:ext>
              </a:extLst>
            </p:cNvPr>
            <p:cNvSpPr/>
            <p:nvPr/>
          </p:nvSpPr>
          <p:spPr>
            <a:xfrm>
              <a:off x="16234805" y="26331215"/>
              <a:ext cx="521427" cy="464817"/>
            </a:xfrm>
            <a:prstGeom prst="rect">
              <a:avLst/>
            </a:prstGeom>
            <a:noFill/>
            <a:ln>
              <a:noFill/>
            </a:ln>
          </p:spPr>
          <p:txBody>
            <a:bodyPr spcFirstLastPara="1" wrap="square" lIns="54855" tIns="27420" rIns="54855" bIns="2742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5000"/>
                </a:lnSpc>
              </a:pPr>
              <a:r>
                <a:rPr lang="en-US" sz="1400" dirty="0">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rPr>
                <a:t>Km</a:t>
              </a:r>
              <a:endParaRPr lang="en-US" sz="1400" dirty="0">
                <a:solidFill>
                  <a:schemeClr val="tx1">
                    <a:lumMod val="75000"/>
                    <a:lumOff val="25000"/>
                  </a:schemeClr>
                </a:solidFill>
                <a:latin typeface="Times New Roman" panose="02020603050405020304" pitchFamily="18" charset="0"/>
                <a:ea typeface="Times New Roman" panose="02020603050405020304" pitchFamily="18" charset="0"/>
              </a:endParaRPr>
            </a:p>
          </p:txBody>
        </p:sp>
        <p:sp>
          <p:nvSpPr>
            <p:cNvPr id="43" name="Rectangle 42">
              <a:extLst>
                <a:ext uri="{FF2B5EF4-FFF2-40B4-BE49-F238E27FC236}">
                  <a16:creationId xmlns:a16="http://schemas.microsoft.com/office/drawing/2014/main" id="{9ADE04FA-86CF-4A77-AF7D-D83B8F24CB48}"/>
                </a:ext>
              </a:extLst>
            </p:cNvPr>
            <p:cNvSpPr/>
            <p:nvPr/>
          </p:nvSpPr>
          <p:spPr>
            <a:xfrm>
              <a:off x="14495632" y="26167028"/>
              <a:ext cx="3478347" cy="289090"/>
            </a:xfrm>
            <a:prstGeom prst="rect">
              <a:avLst/>
            </a:prstGeom>
            <a:noFill/>
            <a:ln>
              <a:noFill/>
            </a:ln>
          </p:spPr>
          <p:txBody>
            <a:bodyPr spcFirstLastPara="1" wrap="square" lIns="54855" tIns="27420" rIns="54855" bIns="2742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5000"/>
                </a:lnSpc>
              </a:pPr>
              <a:r>
                <a:rPr lang="en-US" sz="1400" dirty="0">
                  <a:solidFill>
                    <a:schemeClr val="tx1">
                      <a:lumMod val="75000"/>
                      <a:lumOff val="25000"/>
                    </a:schemeClr>
                  </a:solidFill>
                  <a:latin typeface="Century Gothic" panose="020B0502020202020204" pitchFamily="34" charset="0"/>
                  <a:ea typeface="Times New Roman" panose="02020603050405020304" pitchFamily="18" charset="0"/>
                </a:rPr>
                <a:t>0     10    20             40 </a:t>
              </a:r>
            </a:p>
          </p:txBody>
        </p:sp>
      </p:grpSp>
    </p:spTree>
    <p:extLst>
      <p:ext uri="{BB962C8B-B14F-4D97-AF65-F5344CB8AC3E}">
        <p14:creationId xmlns:p14="http://schemas.microsoft.com/office/powerpoint/2010/main" val="197638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5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Errors and Uncertainties </a:t>
            </a:r>
          </a:p>
        </p:txBody>
      </p:sp>
      <p:pic>
        <p:nvPicPr>
          <p:cNvPr id="12" name="Picture 11">
            <a:extLst>
              <a:ext uri="{FF2B5EF4-FFF2-40B4-BE49-F238E27FC236}">
                <a16:creationId xmlns:a16="http://schemas.microsoft.com/office/drawing/2014/main" id="{7EF0C90D-5EC2-43AD-BFDF-15603AE731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l="856" t="24257" r="-27" b="41431"/>
          <a:stretch/>
        </p:blipFill>
        <p:spPr>
          <a:xfrm>
            <a:off x="-12193" y="3260035"/>
            <a:ext cx="12216385" cy="2932948"/>
          </a:xfrm>
          <a:prstGeom prst="rect">
            <a:avLst/>
          </a:prstGeom>
        </p:spPr>
      </p:pic>
      <p:sp>
        <p:nvSpPr>
          <p:cNvPr id="13" name="TextBox 12">
            <a:extLst>
              <a:ext uri="{FF2B5EF4-FFF2-40B4-BE49-F238E27FC236}">
                <a16:creationId xmlns:a16="http://schemas.microsoft.com/office/drawing/2014/main" id="{DE28CD76-20C7-4781-812B-45C36A6A7112}"/>
              </a:ext>
            </a:extLst>
          </p:cNvPr>
          <p:cNvSpPr txBox="1"/>
          <p:nvPr/>
        </p:nvSpPr>
        <p:spPr>
          <a:xfrm>
            <a:off x="9814397" y="5669763"/>
            <a:ext cx="2374900" cy="523220"/>
          </a:xfrm>
          <a:prstGeom prst="rect">
            <a:avLst/>
          </a:prstGeom>
          <a:noFill/>
        </p:spPr>
        <p:txBody>
          <a:bodyPr wrap="square" rtlCol="0">
            <a:spAutoFit/>
          </a:bodyPr>
          <a:lstStyle/>
          <a:p>
            <a:pPr algn="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Credit: Arizona Center for Nature Conservation </a:t>
            </a:r>
          </a:p>
        </p:txBody>
      </p:sp>
      <p:sp>
        <p:nvSpPr>
          <p:cNvPr id="6" name="Content Placeholder 7"/>
          <p:cNvSpPr>
            <a:spLocks noGrp="1"/>
          </p:cNvSpPr>
          <p:nvPr>
            <p:ph sz="quarter" idx="14"/>
          </p:nvPr>
        </p:nvSpPr>
        <p:spPr>
          <a:xfrm>
            <a:off x="492176" y="1051782"/>
            <a:ext cx="10934700" cy="2119947"/>
          </a:xfrm>
        </p:spPr>
        <p:txBody>
          <a:bodyPr>
            <a:normAutofit/>
          </a:bodyPr>
          <a:lstStyle/>
          <a:p>
            <a:pPr>
              <a:spcBef>
                <a:spcPts val="0"/>
              </a:spcBef>
              <a:spcAft>
                <a:spcPts val="1800"/>
              </a:spcAft>
              <a:buClr>
                <a:srgbClr val="2E8652"/>
              </a:buClr>
              <a:buFont typeface="Webdings" panose="05030102010509060703" pitchFamily="18" charset="2"/>
              <a:buChar char="4"/>
            </a:pPr>
            <a:r>
              <a:rPr lang="en-US" sz="1900" dirty="0">
                <a:solidFill>
                  <a:schemeClr val="tx1">
                    <a:lumMod val="75000"/>
                    <a:lumOff val="25000"/>
                  </a:schemeClr>
                </a:solidFill>
                <a:latin typeface="Century Gothic" panose="020B0502020202020204" pitchFamily="34" charset="0"/>
              </a:rPr>
              <a:t>When using </a:t>
            </a:r>
            <a:r>
              <a:rPr lang="en-US" sz="1900" b="1" dirty="0" err="1">
                <a:solidFill>
                  <a:schemeClr val="tx1">
                    <a:lumMod val="75000"/>
                    <a:lumOff val="25000"/>
                  </a:schemeClr>
                </a:solidFill>
                <a:latin typeface="Century Gothic" panose="020B0502020202020204" pitchFamily="34" charset="0"/>
              </a:rPr>
              <a:t>TerrSet</a:t>
            </a:r>
            <a:r>
              <a:rPr lang="en-US" sz="1900" b="1" dirty="0">
                <a:solidFill>
                  <a:schemeClr val="tx1">
                    <a:lumMod val="75000"/>
                    <a:lumOff val="25000"/>
                  </a:schemeClr>
                </a:solidFill>
                <a:latin typeface="Century Gothic" panose="020B0502020202020204" pitchFamily="34" charset="0"/>
              </a:rPr>
              <a:t> Land Change Modeler </a:t>
            </a:r>
            <a:r>
              <a:rPr lang="en-US" sz="1900" dirty="0">
                <a:solidFill>
                  <a:schemeClr val="tx1">
                    <a:lumMod val="75000"/>
                    <a:lumOff val="25000"/>
                  </a:schemeClr>
                </a:solidFill>
                <a:latin typeface="Century Gothic" panose="020B0502020202020204" pitchFamily="34" charset="0"/>
              </a:rPr>
              <a:t>the future changes used during forecasting are assumed to change at the </a:t>
            </a:r>
            <a:r>
              <a:rPr lang="en-US" sz="1900" b="1" dirty="0">
                <a:solidFill>
                  <a:schemeClr val="tx1">
                    <a:lumMod val="75000"/>
                    <a:lumOff val="25000"/>
                  </a:schemeClr>
                </a:solidFill>
                <a:latin typeface="Century Gothic" panose="020B0502020202020204" pitchFamily="34" charset="0"/>
              </a:rPr>
              <a:t>same rate </a:t>
            </a:r>
            <a:r>
              <a:rPr lang="en-US" sz="1900" dirty="0">
                <a:solidFill>
                  <a:schemeClr val="tx1">
                    <a:lumMod val="75000"/>
                    <a:lumOff val="25000"/>
                  </a:schemeClr>
                </a:solidFill>
                <a:latin typeface="Century Gothic" panose="020B0502020202020204" pitchFamily="34" charset="0"/>
              </a:rPr>
              <a:t>as change in the historical data provided </a:t>
            </a:r>
          </a:p>
          <a:p>
            <a:pPr>
              <a:spcBef>
                <a:spcPts val="0"/>
              </a:spcBef>
              <a:spcAft>
                <a:spcPts val="1800"/>
              </a:spcAft>
              <a:buClr>
                <a:srgbClr val="2E8652"/>
              </a:buClr>
              <a:buFont typeface="Webdings" panose="05030102010509060703" pitchFamily="18" charset="2"/>
              <a:buChar char="4"/>
            </a:pPr>
            <a:r>
              <a:rPr lang="en-US" sz="1900" dirty="0">
                <a:solidFill>
                  <a:schemeClr val="tx1">
                    <a:lumMod val="75000"/>
                    <a:lumOff val="25000"/>
                  </a:schemeClr>
                </a:solidFill>
                <a:latin typeface="Century Gothic" panose="020B0502020202020204" pitchFamily="34" charset="0"/>
              </a:rPr>
              <a:t>Legend </a:t>
            </a:r>
            <a:r>
              <a:rPr lang="en-US" sz="1900" b="1" dirty="0">
                <a:solidFill>
                  <a:schemeClr val="tx1">
                    <a:lumMod val="75000"/>
                    <a:lumOff val="25000"/>
                  </a:schemeClr>
                </a:solidFill>
                <a:latin typeface="Century Gothic" panose="020B0502020202020204" pitchFamily="34" charset="0"/>
              </a:rPr>
              <a:t>categories must be identical </a:t>
            </a:r>
            <a:r>
              <a:rPr lang="en-US" sz="1900" dirty="0">
                <a:solidFill>
                  <a:schemeClr val="tx1">
                    <a:lumMod val="75000"/>
                    <a:lumOff val="25000"/>
                  </a:schemeClr>
                </a:solidFill>
                <a:latin typeface="Century Gothic" panose="020B0502020202020204" pitchFamily="34" charset="0"/>
              </a:rPr>
              <a:t>in both land cover dates in order to </a:t>
            </a:r>
            <a:r>
              <a:rPr lang="en-US" sz="1900" b="1" dirty="0">
                <a:solidFill>
                  <a:schemeClr val="tx1">
                    <a:lumMod val="75000"/>
                    <a:lumOff val="25000"/>
                  </a:schemeClr>
                </a:solidFill>
                <a:latin typeface="Century Gothic" panose="020B0502020202020204" pitchFamily="34" charset="0"/>
              </a:rPr>
              <a:t>project accurately</a:t>
            </a:r>
          </a:p>
          <a:p>
            <a:pPr>
              <a:spcBef>
                <a:spcPts val="0"/>
              </a:spcBef>
              <a:spcAft>
                <a:spcPts val="1800"/>
              </a:spcAft>
              <a:buClr>
                <a:srgbClr val="2E8652"/>
              </a:buClr>
              <a:buFont typeface="Webdings" panose="05030102010509060703" pitchFamily="18" charset="2"/>
              <a:buChar char="4"/>
            </a:pPr>
            <a:r>
              <a:rPr lang="en-US" sz="1900" b="1" dirty="0">
                <a:solidFill>
                  <a:schemeClr val="tx1">
                    <a:lumMod val="75000"/>
                    <a:lumOff val="25000"/>
                  </a:schemeClr>
                </a:solidFill>
                <a:latin typeface="Century Gothic" panose="020B0502020202020204" pitchFamily="34" charset="0"/>
              </a:rPr>
              <a:t>Pineapple was not forecasted </a:t>
            </a:r>
            <a:r>
              <a:rPr lang="en-US" sz="1900" dirty="0">
                <a:solidFill>
                  <a:schemeClr val="tx1">
                    <a:lumMod val="75000"/>
                    <a:lumOff val="25000"/>
                  </a:schemeClr>
                </a:solidFill>
                <a:latin typeface="Century Gothic" panose="020B0502020202020204" pitchFamily="34" charset="0"/>
              </a:rPr>
              <a:t>to 2030 as it was non existent in our study area in 1987</a:t>
            </a:r>
          </a:p>
          <a:p>
            <a:pPr marL="342900" indent="-342900">
              <a:lnSpc>
                <a:spcPct val="120000"/>
              </a:lnSpc>
              <a:spcBef>
                <a:spcPts val="0"/>
              </a:spcBef>
              <a:spcAft>
                <a:spcPts val="600"/>
              </a:spcAft>
              <a:buClr>
                <a:srgbClr val="2E8652"/>
              </a:buClr>
              <a:buFont typeface="Webdings" panose="05030102010509060703" pitchFamily="18" charset="2"/>
              <a:buChar char="4"/>
            </a:pPr>
            <a:endParaRPr lang="en-US" sz="1900" dirty="0">
              <a:solidFill>
                <a:schemeClr val="tx1">
                  <a:lumMod val="75000"/>
                  <a:lumOff val="25000"/>
                </a:schemeClr>
              </a:solidFill>
              <a:latin typeface="Century Gothic" panose="020B0502020202020204" pitchFamily="34" charset="0"/>
            </a:endParaRPr>
          </a:p>
          <a:p>
            <a:pPr marL="0" indent="0">
              <a:lnSpc>
                <a:spcPct val="120000"/>
              </a:lnSpc>
              <a:spcBef>
                <a:spcPts val="0"/>
              </a:spcBef>
              <a:spcAft>
                <a:spcPts val="600"/>
              </a:spcAft>
              <a:buClr>
                <a:srgbClr val="2E8652"/>
              </a:buClr>
              <a:buNone/>
            </a:pPr>
            <a:endParaRPr lang="en-US" sz="19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66741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Conclusions</a:t>
            </a:r>
          </a:p>
        </p:txBody>
      </p:sp>
      <p:pic>
        <p:nvPicPr>
          <p:cNvPr id="7" name="Picture 6">
            <a:extLst>
              <a:ext uri="{FF2B5EF4-FFF2-40B4-BE49-F238E27FC236}">
                <a16:creationId xmlns:a16="http://schemas.microsoft.com/office/drawing/2014/main" id="{4111D581-876C-4263-A9FA-A72171AD41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057649"/>
            <a:ext cx="12192000" cy="2124075"/>
          </a:xfrm>
          <a:prstGeom prst="rect">
            <a:avLst/>
          </a:prstGeom>
        </p:spPr>
      </p:pic>
      <p:sp>
        <p:nvSpPr>
          <p:cNvPr id="6" name="TextBox 5">
            <a:extLst>
              <a:ext uri="{FF2B5EF4-FFF2-40B4-BE49-F238E27FC236}">
                <a16:creationId xmlns:a16="http://schemas.microsoft.com/office/drawing/2014/main" id="{A48798F4-8215-4F48-AC2A-FDF8A2DDC284}"/>
              </a:ext>
            </a:extLst>
          </p:cNvPr>
          <p:cNvSpPr txBox="1"/>
          <p:nvPr/>
        </p:nvSpPr>
        <p:spPr>
          <a:xfrm>
            <a:off x="9817100" y="5694254"/>
            <a:ext cx="2374900" cy="523220"/>
          </a:xfrm>
          <a:prstGeom prst="rect">
            <a:avLst/>
          </a:prstGeom>
          <a:noFill/>
        </p:spPr>
        <p:txBody>
          <a:bodyPr wrap="square" rtlCol="0">
            <a:spAutoFit/>
          </a:bodyPr>
          <a:lstStyle/>
          <a:p>
            <a:pPr algn="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Credit: Arizona Center for Nature Conservation</a:t>
            </a:r>
          </a:p>
        </p:txBody>
      </p:sp>
      <p:sp>
        <p:nvSpPr>
          <p:cNvPr id="8" name="Content Placeholder 7"/>
          <p:cNvSpPr>
            <a:spLocks noGrp="1"/>
          </p:cNvSpPr>
          <p:nvPr>
            <p:ph sz="quarter" idx="14"/>
          </p:nvPr>
        </p:nvSpPr>
        <p:spPr>
          <a:xfrm>
            <a:off x="340241" y="1001392"/>
            <a:ext cx="11712059" cy="2983833"/>
          </a:xfrm>
        </p:spPr>
        <p:txBody>
          <a:bodyPr>
            <a:noAutofit/>
          </a:bodyPr>
          <a:lstStyle/>
          <a:p>
            <a:pPr>
              <a:spcBef>
                <a:spcPts val="0"/>
              </a:spcBef>
              <a:spcAft>
                <a:spcPts val="1800"/>
              </a:spcAft>
              <a:buClr>
                <a:srgbClr val="238754"/>
              </a:buClr>
              <a:buFont typeface="Webdings" panose="05030102010509060703" pitchFamily="18" charset="2"/>
              <a:buChar char=""/>
            </a:pPr>
            <a:r>
              <a:rPr lang="en-US" sz="1700" dirty="0">
                <a:solidFill>
                  <a:schemeClr val="tx1">
                    <a:lumMod val="75000"/>
                    <a:lumOff val="25000"/>
                  </a:schemeClr>
                </a:solidFill>
                <a:latin typeface="Century Gothic" panose="020B0502020202020204" pitchFamily="34" charset="0"/>
              </a:rPr>
              <a:t>Between 2019 and 2030</a:t>
            </a:r>
          </a:p>
          <a:p>
            <a:pPr marL="228600" lvl="1">
              <a:spcBef>
                <a:spcPts val="0"/>
              </a:spcBef>
              <a:spcAft>
                <a:spcPts val="1800"/>
              </a:spcAft>
              <a:buClr>
                <a:srgbClr val="238754"/>
              </a:buClr>
              <a:buFont typeface="Webdings" panose="05030102010509060703" pitchFamily="18" charset="2"/>
              <a:buChar char=""/>
            </a:pPr>
            <a:r>
              <a:rPr lang="en-US" sz="1600" b="1" dirty="0">
                <a:solidFill>
                  <a:schemeClr val="tx1">
                    <a:lumMod val="75000"/>
                    <a:lumOff val="25000"/>
                  </a:schemeClr>
                </a:solidFill>
                <a:latin typeface="Century Gothic" panose="020B0502020202020204" pitchFamily="34" charset="0"/>
              </a:rPr>
              <a:t>Palm plantation </a:t>
            </a:r>
            <a:r>
              <a:rPr lang="en-US" sz="1600" dirty="0">
                <a:solidFill>
                  <a:schemeClr val="tx1">
                    <a:lumMod val="75000"/>
                    <a:lumOff val="25000"/>
                  </a:schemeClr>
                </a:solidFill>
                <a:latin typeface="Century Gothic" panose="020B0502020202020204" pitchFamily="34" charset="0"/>
              </a:rPr>
              <a:t>will</a:t>
            </a:r>
            <a:r>
              <a:rPr lang="en-US" sz="1600" b="1" dirty="0">
                <a:solidFill>
                  <a:schemeClr val="tx1">
                    <a:lumMod val="75000"/>
                    <a:lumOff val="25000"/>
                  </a:schemeClr>
                </a:solidFill>
                <a:latin typeface="Century Gothic" panose="020B0502020202020204" pitchFamily="34" charset="0"/>
              </a:rPr>
              <a:t> increase </a:t>
            </a:r>
            <a:r>
              <a:rPr lang="en-US" sz="1600" dirty="0">
                <a:solidFill>
                  <a:schemeClr val="tx1">
                    <a:lumMod val="75000"/>
                    <a:lumOff val="25000"/>
                  </a:schemeClr>
                </a:solidFill>
                <a:latin typeface="Century Gothic" panose="020B0502020202020204" pitchFamily="34" charset="0"/>
              </a:rPr>
              <a:t>by </a:t>
            </a:r>
            <a:r>
              <a:rPr lang="en-US" sz="1600" b="1" dirty="0">
                <a:solidFill>
                  <a:schemeClr val="tx1">
                    <a:lumMod val="75000"/>
                    <a:lumOff val="25000"/>
                  </a:schemeClr>
                </a:solidFill>
                <a:latin typeface="Century Gothic" panose="020B0502020202020204" pitchFamily="34" charset="0"/>
              </a:rPr>
              <a:t>3.7%, </a:t>
            </a:r>
            <a:r>
              <a:rPr lang="en-US" sz="1600" dirty="0">
                <a:solidFill>
                  <a:schemeClr val="tx1">
                    <a:lumMod val="75000"/>
                    <a:lumOff val="25000"/>
                  </a:schemeClr>
                </a:solidFill>
                <a:latin typeface="Century Gothic" panose="020B0502020202020204" pitchFamily="34" charset="0"/>
              </a:rPr>
              <a:t>with a slight increase around the Pan-American Highway and a </a:t>
            </a:r>
            <a:r>
              <a:rPr lang="en-US" sz="1600" b="1" dirty="0">
                <a:solidFill>
                  <a:schemeClr val="tx1">
                    <a:lumMod val="75000"/>
                    <a:lumOff val="25000"/>
                  </a:schemeClr>
                </a:solidFill>
                <a:latin typeface="Century Gothic" panose="020B0502020202020204" pitchFamily="34" charset="0"/>
              </a:rPr>
              <a:t>significant </a:t>
            </a:r>
            <a:r>
              <a:rPr lang="en-US" sz="1600" dirty="0">
                <a:solidFill>
                  <a:schemeClr val="tx1">
                    <a:lumMod val="75000"/>
                    <a:lumOff val="25000"/>
                  </a:schemeClr>
                </a:solidFill>
                <a:latin typeface="Century Gothic" panose="020B0502020202020204" pitchFamily="34" charset="0"/>
              </a:rPr>
              <a:t>increase in the northern </a:t>
            </a:r>
            <a:r>
              <a:rPr lang="en-US" sz="1600" dirty="0" err="1">
                <a:solidFill>
                  <a:schemeClr val="tx1">
                    <a:lumMod val="75000"/>
                    <a:lumOff val="25000"/>
                  </a:schemeClr>
                </a:solidFill>
                <a:latin typeface="Century Gothic" panose="020B0502020202020204" pitchFamily="34" charset="0"/>
              </a:rPr>
              <a:t>Osa</a:t>
            </a:r>
            <a:r>
              <a:rPr lang="en-US" sz="1600" dirty="0">
                <a:solidFill>
                  <a:schemeClr val="tx1">
                    <a:lumMod val="75000"/>
                    <a:lumOff val="25000"/>
                  </a:schemeClr>
                </a:solidFill>
                <a:latin typeface="Century Gothic" panose="020B0502020202020204" pitchFamily="34" charset="0"/>
              </a:rPr>
              <a:t> region. </a:t>
            </a:r>
          </a:p>
          <a:p>
            <a:pPr marL="228600" lvl="1">
              <a:spcBef>
                <a:spcPts val="0"/>
              </a:spcBef>
              <a:spcAft>
                <a:spcPts val="1800"/>
              </a:spcAft>
              <a:buClr>
                <a:srgbClr val="238754"/>
              </a:buClr>
              <a:buFont typeface="Webdings" panose="05030102010509060703" pitchFamily="18" charset="2"/>
              <a:buChar char=""/>
            </a:pPr>
            <a:r>
              <a:rPr lang="en-US" sz="1600" b="1" dirty="0">
                <a:solidFill>
                  <a:schemeClr val="tx1">
                    <a:lumMod val="75000"/>
                    <a:lumOff val="25000"/>
                  </a:schemeClr>
                </a:solidFill>
                <a:latin typeface="Century Gothic" panose="020B0502020202020204" pitchFamily="34" charset="0"/>
              </a:rPr>
              <a:t>Secondary forest </a:t>
            </a:r>
            <a:r>
              <a:rPr lang="en-US" sz="1600" dirty="0">
                <a:solidFill>
                  <a:schemeClr val="tx1">
                    <a:lumMod val="75000"/>
                    <a:lumOff val="25000"/>
                  </a:schemeClr>
                </a:solidFill>
                <a:latin typeface="Century Gothic" panose="020B0502020202020204" pitchFamily="34" charset="0"/>
              </a:rPr>
              <a:t>will </a:t>
            </a:r>
            <a:r>
              <a:rPr lang="en-US" sz="1600" b="1" dirty="0">
                <a:solidFill>
                  <a:schemeClr val="tx1">
                    <a:lumMod val="75000"/>
                    <a:lumOff val="25000"/>
                  </a:schemeClr>
                </a:solidFill>
                <a:latin typeface="Century Gothic" panose="020B0502020202020204" pitchFamily="34" charset="0"/>
              </a:rPr>
              <a:t>decrease </a:t>
            </a:r>
            <a:r>
              <a:rPr lang="en-US" sz="1600" dirty="0">
                <a:solidFill>
                  <a:schemeClr val="tx1">
                    <a:lumMod val="75000"/>
                    <a:lumOff val="25000"/>
                  </a:schemeClr>
                </a:solidFill>
                <a:latin typeface="Century Gothic" panose="020B0502020202020204" pitchFamily="34" charset="0"/>
              </a:rPr>
              <a:t>by </a:t>
            </a:r>
            <a:r>
              <a:rPr lang="en-US" sz="1600" b="1" dirty="0">
                <a:solidFill>
                  <a:schemeClr val="tx1">
                    <a:lumMod val="75000"/>
                    <a:lumOff val="25000"/>
                  </a:schemeClr>
                </a:solidFill>
                <a:latin typeface="Century Gothic" panose="020B0502020202020204" pitchFamily="34" charset="0"/>
              </a:rPr>
              <a:t>4.3% </a:t>
            </a:r>
            <a:r>
              <a:rPr lang="en-US" sz="1600" dirty="0">
                <a:solidFill>
                  <a:schemeClr val="tx1">
                    <a:lumMod val="75000"/>
                    <a:lumOff val="25000"/>
                  </a:schemeClr>
                </a:solidFill>
                <a:latin typeface="Century Gothic" panose="020B0502020202020204" pitchFamily="34" charset="0"/>
              </a:rPr>
              <a:t>as it is replaced with palm plantations in the northern </a:t>
            </a:r>
            <a:r>
              <a:rPr lang="en-US" sz="1600" dirty="0" err="1">
                <a:solidFill>
                  <a:schemeClr val="tx1">
                    <a:lumMod val="75000"/>
                    <a:lumOff val="25000"/>
                  </a:schemeClr>
                </a:solidFill>
                <a:latin typeface="Century Gothic" panose="020B0502020202020204" pitchFamily="34" charset="0"/>
              </a:rPr>
              <a:t>Osa</a:t>
            </a:r>
            <a:r>
              <a:rPr lang="en-US" sz="1600" dirty="0">
                <a:solidFill>
                  <a:schemeClr val="tx1">
                    <a:lumMod val="75000"/>
                    <a:lumOff val="25000"/>
                  </a:schemeClr>
                </a:solidFill>
                <a:latin typeface="Century Gothic" panose="020B0502020202020204" pitchFamily="34" charset="0"/>
              </a:rPr>
              <a:t>, </a:t>
            </a:r>
            <a:r>
              <a:rPr lang="en-US" sz="1600" b="1" dirty="0">
                <a:solidFill>
                  <a:schemeClr val="tx1">
                    <a:lumMod val="75000"/>
                    <a:lumOff val="25000"/>
                  </a:schemeClr>
                </a:solidFill>
                <a:latin typeface="Century Gothic" panose="020B0502020202020204" pitchFamily="34" charset="0"/>
              </a:rPr>
              <a:t>encroaching on Corcovado  </a:t>
            </a:r>
          </a:p>
          <a:p>
            <a:pPr>
              <a:spcBef>
                <a:spcPts val="0"/>
              </a:spcBef>
              <a:spcAft>
                <a:spcPts val="1800"/>
              </a:spcAft>
              <a:buClr>
                <a:srgbClr val="238754"/>
              </a:buClr>
              <a:buFont typeface="Webdings" panose="05030102010509060703" pitchFamily="18" charset="2"/>
              <a:buChar char=""/>
            </a:pPr>
            <a:r>
              <a:rPr lang="en-US" sz="1700" dirty="0">
                <a:solidFill>
                  <a:schemeClr val="tx1">
                    <a:lumMod val="75000"/>
                    <a:lumOff val="25000"/>
                  </a:schemeClr>
                </a:solidFill>
                <a:latin typeface="Century Gothic" panose="020B0502020202020204" pitchFamily="34" charset="0"/>
              </a:rPr>
              <a:t>There is a projected </a:t>
            </a:r>
            <a:r>
              <a:rPr lang="en-US" sz="1700" b="1" dirty="0">
                <a:solidFill>
                  <a:schemeClr val="tx1">
                    <a:lumMod val="75000"/>
                    <a:lumOff val="25000"/>
                  </a:schemeClr>
                </a:solidFill>
                <a:latin typeface="Century Gothic" panose="020B0502020202020204" pitchFamily="34" charset="0"/>
              </a:rPr>
              <a:t>higher</a:t>
            </a:r>
            <a:r>
              <a:rPr lang="en-US" sz="1700" dirty="0">
                <a:solidFill>
                  <a:schemeClr val="tx1">
                    <a:lumMod val="75000"/>
                    <a:lumOff val="25000"/>
                  </a:schemeClr>
                </a:solidFill>
                <a:latin typeface="Century Gothic" panose="020B0502020202020204" pitchFamily="34" charset="0"/>
              </a:rPr>
              <a:t> human-jaguar conflict </a:t>
            </a:r>
            <a:r>
              <a:rPr lang="en-US" sz="1700" b="1" dirty="0">
                <a:solidFill>
                  <a:schemeClr val="tx1">
                    <a:lumMod val="75000"/>
                    <a:lumOff val="25000"/>
                  </a:schemeClr>
                </a:solidFill>
                <a:latin typeface="Century Gothic" panose="020B0502020202020204" pitchFamily="34" charset="0"/>
              </a:rPr>
              <a:t>risk</a:t>
            </a:r>
            <a:r>
              <a:rPr lang="en-US" sz="1700" dirty="0">
                <a:solidFill>
                  <a:schemeClr val="tx1">
                    <a:lumMod val="75000"/>
                    <a:lumOff val="25000"/>
                  </a:schemeClr>
                </a:solidFill>
                <a:latin typeface="Century Gothic" panose="020B0502020202020204" pitchFamily="34" charset="0"/>
              </a:rPr>
              <a:t> around the </a:t>
            </a:r>
            <a:r>
              <a:rPr lang="en-US" sz="1700" b="1" dirty="0">
                <a:solidFill>
                  <a:schemeClr val="tx1">
                    <a:lumMod val="75000"/>
                    <a:lumOff val="25000"/>
                  </a:schemeClr>
                </a:solidFill>
                <a:latin typeface="Century Gothic" panose="020B0502020202020204" pitchFamily="34" charset="0"/>
              </a:rPr>
              <a:t>Pan-American Highway </a:t>
            </a:r>
            <a:r>
              <a:rPr lang="en-US" sz="1700" dirty="0">
                <a:solidFill>
                  <a:schemeClr val="tx1">
                    <a:lumMod val="75000"/>
                    <a:lumOff val="25000"/>
                  </a:schemeClr>
                </a:solidFill>
                <a:latin typeface="Century Gothic" panose="020B0502020202020204" pitchFamily="34" charset="0"/>
              </a:rPr>
              <a:t>and in </a:t>
            </a:r>
            <a:r>
              <a:rPr lang="en-US" sz="1700" b="1" dirty="0">
                <a:solidFill>
                  <a:schemeClr val="tx1">
                    <a:lumMod val="75000"/>
                    <a:lumOff val="25000"/>
                  </a:schemeClr>
                </a:solidFill>
                <a:latin typeface="Century Gothic" panose="020B0502020202020204" pitchFamily="34" charset="0"/>
              </a:rPr>
              <a:t>populated areas</a:t>
            </a:r>
            <a:r>
              <a:rPr lang="en-US" sz="1700" dirty="0">
                <a:solidFill>
                  <a:schemeClr val="tx1">
                    <a:lumMod val="75000"/>
                    <a:lumOff val="25000"/>
                  </a:schemeClr>
                </a:solidFill>
                <a:latin typeface="Century Gothic" panose="020B0502020202020204" pitchFamily="34" charset="0"/>
              </a:rPr>
              <a:t>, specifically in Playa Pan Dulce, </a:t>
            </a:r>
            <a:r>
              <a:rPr lang="en-US" sz="1700" dirty="0" err="1">
                <a:solidFill>
                  <a:schemeClr val="tx1">
                    <a:lumMod val="75000"/>
                    <a:lumOff val="25000"/>
                  </a:schemeClr>
                </a:solidFill>
                <a:latin typeface="Century Gothic" panose="020B0502020202020204" pitchFamily="34" charset="0"/>
              </a:rPr>
              <a:t>Pavones</a:t>
            </a:r>
            <a:r>
              <a:rPr lang="en-US" sz="1700" dirty="0">
                <a:solidFill>
                  <a:schemeClr val="tx1">
                    <a:lumMod val="75000"/>
                    <a:lumOff val="25000"/>
                  </a:schemeClr>
                </a:solidFill>
                <a:latin typeface="Century Gothic" panose="020B0502020202020204" pitchFamily="34" charset="0"/>
              </a:rPr>
              <a:t>, Puerto Jiménez, </a:t>
            </a:r>
            <a:r>
              <a:rPr lang="en-US" sz="1700" dirty="0" err="1">
                <a:solidFill>
                  <a:schemeClr val="tx1">
                    <a:lumMod val="75000"/>
                    <a:lumOff val="25000"/>
                  </a:schemeClr>
                </a:solidFill>
                <a:latin typeface="Century Gothic" panose="020B0502020202020204" pitchFamily="34" charset="0"/>
              </a:rPr>
              <a:t>Golfito</a:t>
            </a:r>
            <a:r>
              <a:rPr lang="en-US" sz="1700" dirty="0">
                <a:solidFill>
                  <a:schemeClr val="tx1">
                    <a:lumMod val="75000"/>
                    <a:lumOff val="25000"/>
                  </a:schemeClr>
                </a:solidFill>
                <a:latin typeface="Century Gothic" panose="020B0502020202020204" pitchFamily="34" charset="0"/>
              </a:rPr>
              <a:t>, Paso Canoas and San Vito. </a:t>
            </a:r>
          </a:p>
          <a:p>
            <a:pPr>
              <a:spcBef>
                <a:spcPts val="0"/>
              </a:spcBef>
              <a:spcAft>
                <a:spcPts val="1800"/>
              </a:spcAft>
              <a:buClr>
                <a:srgbClr val="238754"/>
              </a:buClr>
              <a:buFont typeface="Webdings" panose="05030102010509060703" pitchFamily="18" charset="2"/>
              <a:buChar char=""/>
            </a:pPr>
            <a:r>
              <a:rPr lang="en-US" sz="1700" dirty="0">
                <a:solidFill>
                  <a:schemeClr val="tx1">
                    <a:lumMod val="75000"/>
                    <a:lumOff val="25000"/>
                  </a:schemeClr>
                </a:solidFill>
                <a:latin typeface="Century Gothic" panose="020B0502020202020204" pitchFamily="34" charset="0"/>
              </a:rPr>
              <a:t>Corridors modeled in Linkage Mapper </a:t>
            </a:r>
            <a:r>
              <a:rPr lang="en-US" sz="1700" b="1" dirty="0">
                <a:solidFill>
                  <a:schemeClr val="tx1">
                    <a:lumMod val="75000"/>
                    <a:lumOff val="25000"/>
                  </a:schemeClr>
                </a:solidFill>
                <a:latin typeface="Century Gothic" panose="020B0502020202020204" pitchFamily="34" charset="0"/>
              </a:rPr>
              <a:t>showed two potential corridors </a:t>
            </a:r>
            <a:r>
              <a:rPr lang="en-US" sz="1700" dirty="0">
                <a:solidFill>
                  <a:schemeClr val="tx1">
                    <a:lumMod val="75000"/>
                    <a:lumOff val="25000"/>
                  </a:schemeClr>
                </a:solidFill>
                <a:latin typeface="Century Gothic" panose="020B0502020202020204" pitchFamily="34" charset="0"/>
              </a:rPr>
              <a:t>through the </a:t>
            </a:r>
            <a:r>
              <a:rPr lang="en-US" sz="1700" b="1" dirty="0">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rPr>
              <a:t>Buenos Aires Canton</a:t>
            </a:r>
            <a:r>
              <a:rPr lang="en-US" sz="1700" dirty="0">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rPr>
              <a:t> area</a:t>
            </a:r>
            <a:endParaRPr lang="en-US" sz="17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78082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Future Work </a:t>
            </a:r>
          </a:p>
        </p:txBody>
      </p:sp>
      <p:sp>
        <p:nvSpPr>
          <p:cNvPr id="8" name="Content Placeholder 7"/>
          <p:cNvSpPr>
            <a:spLocks noGrp="1"/>
          </p:cNvSpPr>
          <p:nvPr>
            <p:ph sz="quarter" idx="14"/>
          </p:nvPr>
        </p:nvSpPr>
        <p:spPr>
          <a:xfrm>
            <a:off x="368300" y="988662"/>
            <a:ext cx="10934700" cy="2859438"/>
          </a:xfrm>
        </p:spPr>
        <p:txBody>
          <a:bodyPr>
            <a:normAutofit/>
          </a:bodyPr>
          <a:lstStyle/>
          <a:p>
            <a:pPr>
              <a:spcBef>
                <a:spcPts val="0"/>
              </a:spcBef>
              <a:spcAft>
                <a:spcPts val="1800"/>
              </a:spcAft>
              <a:buClr>
                <a:srgbClr val="2E8652"/>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Forecast using historical data in addition to more recent land use and land cover data</a:t>
            </a:r>
          </a:p>
          <a:p>
            <a:pPr>
              <a:spcBef>
                <a:spcPts val="0"/>
              </a:spcBef>
              <a:spcAft>
                <a:spcPts val="1800"/>
              </a:spcAft>
              <a:buClr>
                <a:srgbClr val="2E8652"/>
              </a:buClr>
              <a:buFont typeface="Webdings" panose="05030102010509060703" pitchFamily="18" charset="2"/>
              <a:buChar char="4"/>
            </a:pPr>
            <a:r>
              <a:rPr lang="en-US" sz="2000" dirty="0"/>
              <a:t>Later work should incorporate the use of </a:t>
            </a:r>
            <a:r>
              <a:rPr lang="en-US" sz="2000" dirty="0" err="1"/>
              <a:t>Fragstats</a:t>
            </a:r>
            <a:r>
              <a:rPr lang="en-US" sz="2000" dirty="0"/>
              <a:t> metrics in identifying patterns and relationships between the land cover types. </a:t>
            </a:r>
          </a:p>
          <a:p>
            <a:pPr>
              <a:spcBef>
                <a:spcPts val="0"/>
              </a:spcBef>
              <a:spcAft>
                <a:spcPts val="1800"/>
              </a:spcAft>
              <a:buClr>
                <a:srgbClr val="2E8652"/>
              </a:buClr>
              <a:buFont typeface="Webdings" panose="05030102010509060703" pitchFamily="18" charset="2"/>
              <a:buChar char="4"/>
            </a:pPr>
            <a:r>
              <a:rPr lang="en-US" sz="2000" dirty="0"/>
              <a:t>Model potential jaguar corridors and risk assessments using jaguar prey availability data </a:t>
            </a: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E8652"/>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p:txBody>
      </p:sp>
      <p:pic>
        <p:nvPicPr>
          <p:cNvPr id="7" name="Picture 6">
            <a:extLst>
              <a:ext uri="{FF2B5EF4-FFF2-40B4-BE49-F238E27FC236}">
                <a16:creationId xmlns:a16="http://schemas.microsoft.com/office/drawing/2014/main" id="{5D3D0CDD-8162-4E19-A65A-ADCB7367BE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8" y="4059411"/>
            <a:ext cx="12188952" cy="2123671"/>
          </a:xfrm>
          <a:prstGeom prst="rect">
            <a:avLst/>
          </a:prstGeom>
        </p:spPr>
      </p:pic>
      <p:sp>
        <p:nvSpPr>
          <p:cNvPr id="6" name="TextBox 5">
            <a:extLst>
              <a:ext uri="{FF2B5EF4-FFF2-40B4-BE49-F238E27FC236}">
                <a16:creationId xmlns:a16="http://schemas.microsoft.com/office/drawing/2014/main" id="{A48798F4-8215-4F48-AC2A-FDF8A2DDC284}"/>
              </a:ext>
            </a:extLst>
          </p:cNvPr>
          <p:cNvSpPr txBox="1"/>
          <p:nvPr/>
        </p:nvSpPr>
        <p:spPr>
          <a:xfrm>
            <a:off x="9817100" y="5875305"/>
            <a:ext cx="2374900" cy="307777"/>
          </a:xfrm>
          <a:prstGeom prst="rect">
            <a:avLst/>
          </a:prstGeom>
          <a:noFill/>
        </p:spPr>
        <p:txBody>
          <a:bodyPr wrap="square" rtlCol="0">
            <a:spAutoFit/>
          </a:bodyPr>
          <a:lstStyle/>
          <a:p>
            <a:pPr algn="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Credit: Osa Conservation </a:t>
            </a:r>
          </a:p>
        </p:txBody>
      </p:sp>
    </p:spTree>
    <p:extLst>
      <p:ext uri="{BB962C8B-B14F-4D97-AF65-F5344CB8AC3E}">
        <p14:creationId xmlns:p14="http://schemas.microsoft.com/office/powerpoint/2010/main" val="1736149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Acknowledgements</a:t>
            </a:r>
          </a:p>
        </p:txBody>
      </p:sp>
      <p:sp>
        <p:nvSpPr>
          <p:cNvPr id="8" name="Content Placeholder 7"/>
          <p:cNvSpPr>
            <a:spLocks noGrp="1"/>
          </p:cNvSpPr>
          <p:nvPr>
            <p:ph sz="quarter" idx="14"/>
          </p:nvPr>
        </p:nvSpPr>
        <p:spPr>
          <a:xfrm>
            <a:off x="379095" y="1131283"/>
            <a:ext cx="5806440" cy="4880676"/>
          </a:xfrm>
        </p:spPr>
        <p:txBody>
          <a:bodyPr>
            <a:noAutofit/>
          </a:bodyPr>
          <a:lstStyle/>
          <a:p>
            <a:pPr marL="0" indent="0">
              <a:buNone/>
            </a:pPr>
            <a:r>
              <a:rPr lang="en-US" sz="2000" b="1" dirty="0">
                <a:solidFill>
                  <a:srgbClr val="2E8652"/>
                </a:solidFill>
                <a:latin typeface="Century Gothic" panose="020B0502020202020204" pitchFamily="34" charset="0"/>
              </a:rPr>
              <a:t>Science Advisors – University of Georgia</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b="1" dirty="0">
                <a:solidFill>
                  <a:schemeClr val="tx1">
                    <a:lumMod val="75000"/>
                    <a:lumOff val="25000"/>
                  </a:schemeClr>
                </a:solidFill>
                <a:latin typeface="Century Gothic" panose="020B0502020202020204" pitchFamily="34" charset="0"/>
              </a:rPr>
              <a:t>Dr. Marguerite Madden</a:t>
            </a:r>
            <a:r>
              <a:rPr lang="en-US" sz="1800" dirty="0">
                <a:solidFill>
                  <a:schemeClr val="tx1">
                    <a:lumMod val="75000"/>
                    <a:lumOff val="25000"/>
                  </a:schemeClr>
                </a:solidFill>
                <a:latin typeface="Century Gothic" panose="020B0502020202020204" pitchFamily="34" charset="0"/>
              </a:rPr>
              <a:t>, Director – Center for Geospatial Research</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b="1" dirty="0">
                <a:solidFill>
                  <a:schemeClr val="tx1">
                    <a:lumMod val="75000"/>
                    <a:lumOff val="25000"/>
                  </a:schemeClr>
                </a:solidFill>
              </a:rPr>
              <a:t>Dr. Steve Padgett-Vazquez, </a:t>
            </a:r>
            <a:r>
              <a:rPr lang="en-US" sz="1800" dirty="0">
                <a:solidFill>
                  <a:schemeClr val="tx1">
                    <a:lumMod val="75000"/>
                    <a:lumOff val="25000"/>
                  </a:schemeClr>
                </a:solidFill>
              </a:rPr>
              <a:t>University of Georgia</a:t>
            </a:r>
            <a:endParaRPr lang="en-US" sz="18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2E8652"/>
              </a:buClr>
              <a:buNone/>
            </a:pPr>
            <a:endParaRPr lang="en-US" sz="2000" b="1" dirty="0">
              <a:solidFill>
                <a:srgbClr val="2E8652"/>
              </a:solidFill>
              <a:latin typeface="Century Gothic" panose="020B0502020202020204" pitchFamily="34" charset="0"/>
            </a:endParaRPr>
          </a:p>
          <a:p>
            <a:pPr marL="0" indent="0">
              <a:lnSpc>
                <a:spcPct val="100000"/>
              </a:lnSpc>
              <a:spcBef>
                <a:spcPts val="0"/>
              </a:spcBef>
              <a:spcAft>
                <a:spcPts val="600"/>
              </a:spcAft>
              <a:buClr>
                <a:srgbClr val="2E8652"/>
              </a:buClr>
              <a:buNone/>
            </a:pPr>
            <a:r>
              <a:rPr lang="en-US" sz="2000" b="1" dirty="0">
                <a:solidFill>
                  <a:srgbClr val="2E8652"/>
                </a:solidFill>
                <a:latin typeface="Century Gothic" panose="020B0502020202020204" pitchFamily="34" charset="0"/>
              </a:rPr>
              <a:t>Contributors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err="1">
                <a:solidFill>
                  <a:schemeClr val="tx1">
                    <a:lumMod val="75000"/>
                    <a:lumOff val="25000"/>
                  </a:schemeClr>
                </a:solidFill>
                <a:latin typeface="Century Gothic" panose="020B0502020202020204" pitchFamily="34" charset="0"/>
              </a:rPr>
              <a:t>Osa</a:t>
            </a:r>
            <a:r>
              <a:rPr lang="en-US" sz="1800" dirty="0">
                <a:solidFill>
                  <a:schemeClr val="tx1">
                    <a:lumMod val="75000"/>
                    <a:lumOff val="25000"/>
                  </a:schemeClr>
                </a:solidFill>
                <a:latin typeface="Century Gothic" panose="020B0502020202020204" pitchFamily="34" charset="0"/>
              </a:rPr>
              <a:t> Peninsula Water Resources II Team</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Talamanca-</a:t>
            </a:r>
            <a:r>
              <a:rPr lang="en-US" sz="1800" dirty="0" err="1">
                <a:solidFill>
                  <a:schemeClr val="tx1">
                    <a:lumMod val="75000"/>
                    <a:lumOff val="25000"/>
                  </a:schemeClr>
                </a:solidFill>
                <a:latin typeface="Century Gothic" panose="020B0502020202020204" pitchFamily="34" charset="0"/>
              </a:rPr>
              <a:t>Osa</a:t>
            </a:r>
            <a:r>
              <a:rPr lang="en-US" sz="1800" dirty="0">
                <a:solidFill>
                  <a:schemeClr val="tx1">
                    <a:lumMod val="75000"/>
                    <a:lumOff val="25000"/>
                  </a:schemeClr>
                </a:solidFill>
                <a:latin typeface="Century Gothic" panose="020B0502020202020204" pitchFamily="34" charset="0"/>
              </a:rPr>
              <a:t> Ecological Forecasting I Team</a:t>
            </a:r>
          </a:p>
          <a:p>
            <a:pPr marL="0" indent="0">
              <a:buNone/>
            </a:pPr>
            <a:endParaRPr lang="en-US" sz="1800" b="1" dirty="0">
              <a:solidFill>
                <a:srgbClr val="2E8652"/>
              </a:solidFill>
              <a:latin typeface="Century Gothic" panose="020B0502020202020204" pitchFamily="34" charset="0"/>
            </a:endParaRPr>
          </a:p>
          <a:p>
            <a:pPr marL="0" indent="0">
              <a:buNone/>
            </a:pPr>
            <a:r>
              <a:rPr lang="en-US" sz="1800" b="1" dirty="0">
                <a:solidFill>
                  <a:srgbClr val="2E8652"/>
                </a:solidFill>
                <a:latin typeface="Century Gothic" panose="020B0502020202020204" pitchFamily="34" charset="0"/>
              </a:rPr>
              <a:t>GA – Athens Node Leadership </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b="1" dirty="0">
                <a:solidFill>
                  <a:schemeClr val="tx1">
                    <a:lumMod val="75000"/>
                    <a:lumOff val="25000"/>
                  </a:schemeClr>
                </a:solidFill>
                <a:latin typeface="Century Gothic" panose="020B0502020202020204" pitchFamily="34" charset="0"/>
              </a:rPr>
              <a:t>Shelby Ingram</a:t>
            </a:r>
            <a:r>
              <a:rPr lang="en-US" sz="1800" dirty="0">
                <a:solidFill>
                  <a:schemeClr val="tx1">
                    <a:lumMod val="75000"/>
                    <a:lumOff val="25000"/>
                  </a:schemeClr>
                </a:solidFill>
                <a:latin typeface="Century Gothic" panose="020B0502020202020204" pitchFamily="34" charset="0"/>
              </a:rPr>
              <a:t>, Acting Center Lead/Project Coordination Fellow</a:t>
            </a:r>
          </a:p>
          <a:p>
            <a:pPr marL="0" indent="0">
              <a:lnSpc>
                <a:spcPct val="100000"/>
              </a:lnSpc>
              <a:spcBef>
                <a:spcPts val="0"/>
              </a:spcBef>
              <a:spcAft>
                <a:spcPts val="600"/>
              </a:spcAft>
              <a:buClr>
                <a:srgbClr val="2E8652"/>
              </a:buClr>
              <a:buNone/>
            </a:pPr>
            <a:endParaRPr lang="en-US" sz="1800" dirty="0">
              <a:solidFill>
                <a:schemeClr val="tx1">
                  <a:lumMod val="75000"/>
                  <a:lumOff val="25000"/>
                </a:schemeClr>
              </a:solidFill>
              <a:latin typeface="Century Gothic" panose="020B0502020202020204" pitchFamily="34" charset="0"/>
            </a:endParaRPr>
          </a:p>
        </p:txBody>
      </p:sp>
      <p:sp>
        <p:nvSpPr>
          <p:cNvPr id="6" name="Content Placeholder 7">
            <a:extLst>
              <a:ext uri="{FF2B5EF4-FFF2-40B4-BE49-F238E27FC236}">
                <a16:creationId xmlns:a16="http://schemas.microsoft.com/office/drawing/2014/main" id="{BD4D441D-1AE7-4B25-AABE-20BA50959B87}"/>
              </a:ext>
            </a:extLst>
          </p:cNvPr>
          <p:cNvSpPr txBox="1">
            <a:spLocks/>
          </p:cNvSpPr>
          <p:nvPr/>
        </p:nvSpPr>
        <p:spPr>
          <a:xfrm>
            <a:off x="6185535" y="1131284"/>
            <a:ext cx="5806440" cy="4880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E8652"/>
              </a:buClr>
              <a:buNone/>
            </a:pPr>
            <a:r>
              <a:rPr lang="en-US" sz="2000" b="1" dirty="0">
                <a:solidFill>
                  <a:srgbClr val="2E8652"/>
                </a:solidFill>
                <a:latin typeface="Century Gothic" panose="020B0502020202020204" pitchFamily="34" charset="0"/>
              </a:rPr>
              <a:t>Project Partners</a:t>
            </a:r>
          </a:p>
          <a:p>
            <a:pPr marL="0" indent="0">
              <a:lnSpc>
                <a:spcPct val="100000"/>
              </a:lnSpc>
              <a:spcBef>
                <a:spcPts val="0"/>
              </a:spcBef>
              <a:spcAft>
                <a:spcPts val="600"/>
              </a:spcAft>
              <a:buClr>
                <a:srgbClr val="2E8652"/>
              </a:buClr>
              <a:buNone/>
            </a:pPr>
            <a:r>
              <a:rPr lang="en-US" sz="2000" dirty="0">
                <a:solidFill>
                  <a:srgbClr val="2E8652"/>
                </a:solidFill>
                <a:latin typeface="Century Gothic" panose="020B0502020202020204" pitchFamily="34" charset="0"/>
              </a:rPr>
              <a:t>Arizona Center for Nature Conservation</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b="1" dirty="0">
                <a:solidFill>
                  <a:schemeClr val="tx1">
                    <a:lumMod val="75000"/>
                    <a:lumOff val="25000"/>
                  </a:schemeClr>
                </a:solidFill>
                <a:latin typeface="Century Gothic" panose="020B0502020202020204" pitchFamily="34" charset="0"/>
              </a:rPr>
              <a:t>Dr. Jan Schipper</a:t>
            </a:r>
            <a:r>
              <a:rPr lang="en-US" sz="1800" dirty="0">
                <a:solidFill>
                  <a:schemeClr val="tx1">
                    <a:lumMod val="75000"/>
                    <a:lumOff val="25000"/>
                  </a:schemeClr>
                </a:solidFill>
                <a:latin typeface="Century Gothic" panose="020B0502020202020204" pitchFamily="34" charset="0"/>
              </a:rPr>
              <a:t>, Field Conservation Research Director</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b="1" dirty="0">
                <a:solidFill>
                  <a:schemeClr val="tx1">
                    <a:lumMod val="75000"/>
                    <a:lumOff val="25000"/>
                  </a:schemeClr>
                </a:solidFill>
                <a:latin typeface="Century Gothic" panose="020B0502020202020204" pitchFamily="34" charset="0"/>
              </a:rPr>
              <a:t>Annie Johnson, Chelsey Tellez</a:t>
            </a:r>
            <a:r>
              <a:rPr lang="en-US" sz="1800" dirty="0">
                <a:solidFill>
                  <a:schemeClr val="tx1">
                    <a:lumMod val="75000"/>
                    <a:lumOff val="25000"/>
                  </a:schemeClr>
                </a:solidFill>
                <a:latin typeface="Century Gothic" panose="020B0502020202020204" pitchFamily="34" charset="0"/>
              </a:rPr>
              <a:t>, </a:t>
            </a:r>
            <a:r>
              <a:rPr lang="en-US" sz="1800" b="1" dirty="0" err="1">
                <a:solidFill>
                  <a:schemeClr val="tx1">
                    <a:lumMod val="75000"/>
                    <a:lumOff val="25000"/>
                  </a:schemeClr>
                </a:solidFill>
                <a:latin typeface="Century Gothic" panose="020B0502020202020204" pitchFamily="34" charset="0"/>
              </a:rPr>
              <a:t>Kyli</a:t>
            </a:r>
            <a:r>
              <a:rPr lang="en-US" sz="1800" b="1" dirty="0">
                <a:solidFill>
                  <a:schemeClr val="tx1">
                    <a:lumMod val="75000"/>
                    <a:lumOff val="25000"/>
                  </a:schemeClr>
                </a:solidFill>
                <a:latin typeface="Century Gothic" panose="020B0502020202020204" pitchFamily="34" charset="0"/>
              </a:rPr>
              <a:t> Danton </a:t>
            </a:r>
            <a:r>
              <a:rPr lang="en-US" sz="1800" dirty="0">
                <a:solidFill>
                  <a:schemeClr val="tx1">
                    <a:lumMod val="75000"/>
                    <a:lumOff val="25000"/>
                  </a:schemeClr>
                </a:solidFill>
                <a:latin typeface="Century Gothic" panose="020B0502020202020204" pitchFamily="34" charset="0"/>
              </a:rPr>
              <a:t>and </a:t>
            </a:r>
            <a:r>
              <a:rPr lang="en-US" sz="1800" b="1" dirty="0">
                <a:solidFill>
                  <a:schemeClr val="tx1">
                    <a:lumMod val="75000"/>
                    <a:lumOff val="25000"/>
                  </a:schemeClr>
                </a:solidFill>
                <a:latin typeface="Century Gothic" panose="020B0502020202020204" pitchFamily="34" charset="0"/>
              </a:rPr>
              <a:t>Kinley Ragan</a:t>
            </a:r>
            <a:r>
              <a:rPr lang="en-US" sz="1800" dirty="0">
                <a:solidFill>
                  <a:schemeClr val="tx1">
                    <a:lumMod val="75000"/>
                    <a:lumOff val="25000"/>
                  </a:schemeClr>
                </a:solidFill>
                <a:latin typeface="Century Gothic" panose="020B0502020202020204" pitchFamily="34" charset="0"/>
              </a:rPr>
              <a:t>, Field Conservation Research Assistants</a:t>
            </a:r>
          </a:p>
          <a:p>
            <a:pPr marL="0" indent="0">
              <a:lnSpc>
                <a:spcPct val="100000"/>
              </a:lnSpc>
              <a:spcBef>
                <a:spcPts val="0"/>
              </a:spcBef>
              <a:spcAft>
                <a:spcPts val="600"/>
              </a:spcAft>
              <a:buClr>
                <a:srgbClr val="2E8652"/>
              </a:buClr>
              <a:buNone/>
            </a:pPr>
            <a:endParaRPr lang="en-US" sz="22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2E8652"/>
              </a:buClr>
              <a:buNone/>
            </a:pPr>
            <a:r>
              <a:rPr lang="en-US" sz="2000" dirty="0">
                <a:solidFill>
                  <a:srgbClr val="2E8652"/>
                </a:solidFill>
                <a:latin typeface="Century Gothic" panose="020B0502020202020204" pitchFamily="34" charset="0"/>
              </a:rPr>
              <a:t>Osa Conservation</a:t>
            </a:r>
          </a:p>
          <a:p>
            <a:pPr marL="342900" indent="-342900">
              <a:lnSpc>
                <a:spcPct val="100000"/>
              </a:lnSpc>
              <a:spcBef>
                <a:spcPts val="0"/>
              </a:spcBef>
              <a:spcAft>
                <a:spcPts val="600"/>
              </a:spcAft>
              <a:buClr>
                <a:srgbClr val="2E8652"/>
              </a:buClr>
              <a:buFont typeface="Webdings" panose="05030102010509060703" pitchFamily="18" charset="2"/>
              <a:buChar char="4"/>
            </a:pPr>
            <a:r>
              <a:rPr lang="en-US" sz="1800" b="1" dirty="0">
                <a:solidFill>
                  <a:schemeClr val="tx1">
                    <a:lumMod val="75000"/>
                    <a:lumOff val="25000"/>
                  </a:schemeClr>
                </a:solidFill>
                <a:latin typeface="Century Gothic" panose="020B0502020202020204" pitchFamily="34" charset="0"/>
              </a:rPr>
              <a:t>Hilary Brumberg</a:t>
            </a:r>
            <a:r>
              <a:rPr lang="en-US" sz="1800" dirty="0">
                <a:solidFill>
                  <a:schemeClr val="tx1">
                    <a:lumMod val="75000"/>
                    <a:lumOff val="25000"/>
                  </a:schemeClr>
                </a:solidFill>
                <a:latin typeface="Century Gothic" panose="020B0502020202020204" pitchFamily="34" charset="0"/>
              </a:rPr>
              <a:t>, Healthy Rivers Program Coordinator</a:t>
            </a:r>
          </a:p>
        </p:txBody>
      </p:sp>
    </p:spTree>
    <p:extLst>
      <p:ext uri="{BB962C8B-B14F-4D97-AF65-F5344CB8AC3E}">
        <p14:creationId xmlns:p14="http://schemas.microsoft.com/office/powerpoint/2010/main" val="259845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8798F4-8215-4F48-AC2A-FDF8A2DDC284}"/>
              </a:ext>
            </a:extLst>
          </p:cNvPr>
          <p:cNvSpPr txBox="1"/>
          <p:nvPr/>
        </p:nvSpPr>
        <p:spPr>
          <a:xfrm>
            <a:off x="8051800" y="5429638"/>
            <a:ext cx="2374900" cy="307777"/>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Credit: Osa Conservation </a:t>
            </a:r>
          </a:p>
        </p:txBody>
      </p:sp>
      <p:sp>
        <p:nvSpPr>
          <p:cNvPr id="8" name="Title 3"/>
          <p:cNvSpPr txBox="1">
            <a:spLocks/>
          </p:cNvSpPr>
          <p:nvPr/>
        </p:nvSpPr>
        <p:spPr>
          <a:xfrm>
            <a:off x="3495152" y="286438"/>
            <a:ext cx="5201696" cy="10895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kern="1200">
                <a:solidFill>
                  <a:srgbClr val="2E8652"/>
                </a:solidFill>
                <a:latin typeface="+mj-lt"/>
                <a:ea typeface="+mj-ea"/>
                <a:cs typeface="+mj-cs"/>
              </a:defRPr>
            </a:lvl1pPr>
          </a:lstStyle>
          <a:p>
            <a:pPr algn="ctr"/>
            <a:r>
              <a:rPr lang="en-US" sz="7200" dirty="0">
                <a:latin typeface="Century Gothic" panose="020B0502020202020204" pitchFamily="34" charset="0"/>
              </a:rPr>
              <a:t>Questions?</a:t>
            </a:r>
          </a:p>
        </p:txBody>
      </p:sp>
      <p:sp>
        <p:nvSpPr>
          <p:cNvPr id="5" name="TextBox 4">
            <a:extLst>
              <a:ext uri="{FF2B5EF4-FFF2-40B4-BE49-F238E27FC236}">
                <a16:creationId xmlns:a16="http://schemas.microsoft.com/office/drawing/2014/main" id="{A48798F4-8215-4F48-AC2A-FDF8A2DDC284}"/>
              </a:ext>
            </a:extLst>
          </p:cNvPr>
          <p:cNvSpPr txBox="1"/>
          <p:nvPr/>
        </p:nvSpPr>
        <p:spPr>
          <a:xfrm>
            <a:off x="9775981" y="5668018"/>
            <a:ext cx="2374900" cy="523220"/>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Credit: Arizona Center for Nature Conservation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71600"/>
            <a:ext cx="12192000" cy="4819650"/>
          </a:xfrm>
          <a:prstGeom prst="rect">
            <a:avLst/>
          </a:prstGeom>
        </p:spPr>
      </p:pic>
      <p:sp>
        <p:nvSpPr>
          <p:cNvPr id="9" name="TextBox 8">
            <a:extLst>
              <a:ext uri="{FF2B5EF4-FFF2-40B4-BE49-F238E27FC236}">
                <a16:creationId xmlns:a16="http://schemas.microsoft.com/office/drawing/2014/main" id="{A48798F4-8215-4F48-AC2A-FDF8A2DDC284}"/>
              </a:ext>
            </a:extLst>
          </p:cNvPr>
          <p:cNvSpPr txBox="1"/>
          <p:nvPr/>
        </p:nvSpPr>
        <p:spPr>
          <a:xfrm>
            <a:off x="10896600" y="5883461"/>
            <a:ext cx="1276662" cy="307777"/>
          </a:xfrm>
          <a:prstGeom prst="rect">
            <a:avLst/>
          </a:prstGeom>
          <a:noFill/>
        </p:spPr>
        <p:txBody>
          <a:bodyPr wrap="square" rtlCol="0">
            <a:spAutoFit/>
          </a:bodyPr>
          <a:lstStyle/>
          <a:p>
            <a:pPr algn="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Credit: Flickr</a:t>
            </a:r>
          </a:p>
        </p:txBody>
      </p:sp>
    </p:spTree>
    <p:extLst>
      <p:ext uri="{BB962C8B-B14F-4D97-AF65-F5344CB8AC3E}">
        <p14:creationId xmlns:p14="http://schemas.microsoft.com/office/powerpoint/2010/main" val="2459945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Appendices</a:t>
            </a:r>
          </a:p>
        </p:txBody>
      </p:sp>
      <p:sp>
        <p:nvSpPr>
          <p:cNvPr id="6" name="Content Placeholder 7"/>
          <p:cNvSpPr>
            <a:spLocks noGrp="1"/>
          </p:cNvSpPr>
          <p:nvPr>
            <p:ph sz="quarter" idx="14"/>
          </p:nvPr>
        </p:nvSpPr>
        <p:spPr>
          <a:xfrm>
            <a:off x="386407" y="1052035"/>
            <a:ext cx="10934700" cy="5448353"/>
          </a:xfrm>
        </p:spPr>
        <p:txBody>
          <a:bodyPr>
            <a:normAutofit/>
          </a:bodyPr>
          <a:lstStyle/>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Appendix A</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1600" dirty="0">
                <a:latin typeface="Garamond" panose="02020404030301010803" pitchFamily="18" charset="0"/>
                <a:ea typeface="Times New Roman" panose="02020603050405020304" pitchFamily="18" charset="0"/>
                <a:cs typeface="Times New Roman" panose="02020603050405020304" pitchFamily="18" charset="0"/>
              </a:rPr>
              <a:t>Surface reflectance bands and wavelengths used to calculate NDVI and EVI</a:t>
            </a:r>
            <a:endParaRPr lang="en-US" sz="16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Appendix B</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1600" dirty="0">
                <a:latin typeface="Garamond" panose="02020404030301010803" pitchFamily="18" charset="0"/>
                <a:ea typeface="Times New Roman" panose="02020603050405020304" pitchFamily="18" charset="0"/>
                <a:cs typeface="Times New Roman" panose="02020603050405020304" pitchFamily="18" charset="0"/>
              </a:rPr>
              <a:t>Equations used to calculate NDBI, NDMI, NDWI, TCB, TCG, TCW</a:t>
            </a:r>
            <a:endParaRPr lang="en-US" sz="16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Appendix C</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16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Partner and literature sources for elevation cut offs for land use and land cover classification</a:t>
            </a:r>
            <a:endParaRPr lang="en-US" sz="16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Appendix D</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1600" dirty="0">
                <a:latin typeface="Garamond" panose="02020404030301010803" pitchFamily="18" charset="0"/>
                <a:ea typeface="Times New Roman" panose="02020603050405020304" pitchFamily="18" charset="0"/>
                <a:cs typeface="Times New Roman" panose="02020603050405020304" pitchFamily="18" charset="0"/>
              </a:rPr>
              <a:t>Transition Potential Maps used for </a:t>
            </a:r>
            <a:r>
              <a:rPr lang="en-US" sz="1600" dirty="0" err="1">
                <a:latin typeface="Garamond" panose="02020404030301010803" pitchFamily="18" charset="0"/>
                <a:ea typeface="Times New Roman" panose="02020603050405020304" pitchFamily="18" charset="0"/>
                <a:cs typeface="Times New Roman" panose="02020603050405020304" pitchFamily="18" charset="0"/>
              </a:rPr>
              <a:t>TerrSet</a:t>
            </a:r>
            <a:endParaRPr lang="en-US" sz="16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Appendix 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1600" dirty="0">
                <a:latin typeface="Garamond" panose="02020404030301010803" pitchFamily="18" charset="0"/>
                <a:ea typeface="Times New Roman" panose="02020603050405020304" pitchFamily="18" charset="0"/>
                <a:cs typeface="Times New Roman" panose="02020603050405020304" pitchFamily="18" charset="0"/>
              </a:rPr>
              <a:t>V</a:t>
            </a:r>
            <a:r>
              <a:rPr lang="en-US" sz="16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alues and weights assigned for human-jaguar conflict risk map</a:t>
            </a:r>
            <a:endParaRPr lang="en-US" sz="16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Appendix F</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1600" dirty="0">
                <a:latin typeface="Garamond" panose="02020404030301010803" pitchFamily="18" charset="0"/>
                <a:ea typeface="Times New Roman" panose="02020603050405020304" pitchFamily="18" charset="0"/>
                <a:cs typeface="Times New Roman" panose="02020603050405020304" pitchFamily="18" charset="0"/>
              </a:rPr>
              <a:t>V</a:t>
            </a:r>
            <a:r>
              <a:rPr lang="en-US" sz="16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alues and weights assigned for resistance raster used as an input for Linkage Mapper</a:t>
            </a:r>
            <a:endParaRPr lang="en-US" sz="16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Appendix G</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1600" dirty="0" err="1">
                <a:latin typeface="Garamond" panose="02020404030301010803" pitchFamily="18" charset="0"/>
                <a:ea typeface="Times New Roman" panose="02020603050405020304" pitchFamily="18" charset="0"/>
                <a:cs typeface="Times New Roman" panose="02020603050405020304" pitchFamily="18" charset="0"/>
              </a:rPr>
              <a:t>Cantones</a:t>
            </a:r>
            <a:r>
              <a:rPr lang="en-US" sz="1600" dirty="0">
                <a:latin typeface="Garamond" panose="02020404030301010803" pitchFamily="18" charset="0"/>
                <a:ea typeface="Times New Roman" panose="02020603050405020304" pitchFamily="18" charset="0"/>
                <a:cs typeface="Times New Roman" panose="02020603050405020304" pitchFamily="18" charset="0"/>
              </a:rPr>
              <a:t> (</a:t>
            </a:r>
            <a:r>
              <a:rPr lang="en-US" sz="1600" dirty="0" err="1">
                <a:latin typeface="Garamond" panose="02020404030301010803" pitchFamily="18" charset="0"/>
                <a:ea typeface="Times New Roman" panose="02020603050405020304" pitchFamily="18" charset="0"/>
                <a:cs typeface="Times New Roman" panose="02020603050405020304" pitchFamily="18" charset="0"/>
              </a:rPr>
              <a:t>poltical</a:t>
            </a:r>
            <a:r>
              <a:rPr lang="en-US" sz="1600" dirty="0">
                <a:latin typeface="Garamond" panose="02020404030301010803" pitchFamily="18" charset="0"/>
                <a:ea typeface="Times New Roman" panose="02020603050405020304" pitchFamily="18" charset="0"/>
                <a:cs typeface="Times New Roman" panose="02020603050405020304" pitchFamily="18" charset="0"/>
              </a:rPr>
              <a:t> districts) within Study Area</a:t>
            </a:r>
          </a:p>
          <a:p>
            <a:pPr marL="457200" lvl="1" indent="0">
              <a:lnSpc>
                <a:spcPct val="100000"/>
              </a:lnSpc>
              <a:spcBef>
                <a:spcPts val="0"/>
              </a:spcBef>
              <a:spcAft>
                <a:spcPts val="600"/>
              </a:spcAft>
              <a:buClr>
                <a:srgbClr val="2E8652"/>
              </a:buClr>
              <a:buNone/>
            </a:pPr>
            <a:endParaRPr lang="en-US" sz="1600" dirty="0">
              <a:solidFill>
                <a:schemeClr val="tx1">
                  <a:lumMod val="75000"/>
                  <a:lumOff val="25000"/>
                </a:schemeClr>
              </a:solidFill>
              <a:latin typeface="Century Gothic" panose="020B0502020202020204" pitchFamily="34" charset="0"/>
            </a:endParaRPr>
          </a:p>
          <a:p>
            <a:pPr marL="800100" lvl="1" indent="-342900">
              <a:lnSpc>
                <a:spcPct val="100000"/>
              </a:lnSpc>
              <a:spcBef>
                <a:spcPts val="0"/>
              </a:spcBef>
              <a:spcAft>
                <a:spcPts val="600"/>
              </a:spcAft>
              <a:buClr>
                <a:srgbClr val="2E8652"/>
              </a:buClr>
              <a:buFont typeface="Webdings" panose="05030102010509060703" pitchFamily="18" charset="2"/>
              <a:buChar char="4"/>
            </a:pPr>
            <a:endParaRPr lang="en-US" sz="16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E8652"/>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103155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09265" y="1375044"/>
            <a:ext cx="4882865" cy="4880310"/>
          </a:xfrm>
        </p:spPr>
        <p:txBody>
          <a:bodyPr wrap="square">
            <a:spAutoFit/>
          </a:bodyPr>
          <a:lstStyle/>
          <a:p>
            <a:pPr>
              <a:spcBef>
                <a:spcPts val="0"/>
              </a:spcBef>
              <a:spcAft>
                <a:spcPts val="1800"/>
              </a:spcAft>
              <a:buClr>
                <a:srgbClr val="2E8652"/>
              </a:buClr>
              <a:buFont typeface="Webdings" panose="05030102010509060703" pitchFamily="18" charset="2"/>
              <a:buChar char=""/>
            </a:pPr>
            <a:r>
              <a:rPr lang="en-US" sz="2000" dirty="0">
                <a:solidFill>
                  <a:schemeClr val="tx1">
                    <a:lumMod val="75000"/>
                    <a:lumOff val="25000"/>
                  </a:schemeClr>
                </a:solidFill>
                <a:latin typeface="Century Gothic" panose="020B0502020202020204" pitchFamily="34" charset="0"/>
              </a:rPr>
              <a:t>Jaguars listed as </a:t>
            </a:r>
            <a:r>
              <a:rPr lang="en-US" sz="2000" b="1" dirty="0">
                <a:solidFill>
                  <a:schemeClr val="tx1">
                    <a:lumMod val="75000"/>
                    <a:lumOff val="25000"/>
                  </a:schemeClr>
                </a:solidFill>
                <a:latin typeface="Century Gothic" panose="020B0502020202020204" pitchFamily="34" charset="0"/>
              </a:rPr>
              <a:t>Near Threatened </a:t>
            </a:r>
            <a:r>
              <a:rPr lang="en-US" sz="2000" dirty="0">
                <a:solidFill>
                  <a:schemeClr val="tx1">
                    <a:lumMod val="75000"/>
                    <a:lumOff val="25000"/>
                  </a:schemeClr>
                </a:solidFill>
                <a:latin typeface="Century Gothic" panose="020B0502020202020204" pitchFamily="34" charset="0"/>
              </a:rPr>
              <a:t>on the International Union for Conservation of Nature (IUCN) Red List</a:t>
            </a:r>
          </a:p>
          <a:p>
            <a:pPr>
              <a:spcBef>
                <a:spcPts val="0"/>
              </a:spcBef>
              <a:spcAft>
                <a:spcPts val="1800"/>
              </a:spcAft>
              <a:buClr>
                <a:srgbClr val="2E8652"/>
              </a:buClr>
              <a:buFont typeface="Webdings" panose="05030102010509060703" pitchFamily="18" charset="2"/>
              <a:buChar char=""/>
            </a:pPr>
            <a:r>
              <a:rPr lang="en-US" sz="2000" b="1" dirty="0">
                <a:solidFill>
                  <a:schemeClr val="tx1">
                    <a:lumMod val="75000"/>
                    <a:lumOff val="25000"/>
                  </a:schemeClr>
                </a:solidFill>
                <a:latin typeface="Century Gothic" panose="020B0502020202020204" pitchFamily="34" charset="0"/>
              </a:rPr>
              <a:t>Endangered</a:t>
            </a:r>
            <a:r>
              <a:rPr lang="en-US" sz="2000" dirty="0">
                <a:solidFill>
                  <a:schemeClr val="tx1">
                    <a:lumMod val="75000"/>
                    <a:lumOff val="25000"/>
                  </a:schemeClr>
                </a:solidFill>
                <a:latin typeface="Century Gothic" panose="020B0502020202020204" pitchFamily="34" charset="0"/>
              </a:rPr>
              <a:t> throughout Costa Rica</a:t>
            </a:r>
          </a:p>
          <a:p>
            <a:pPr>
              <a:spcBef>
                <a:spcPts val="0"/>
              </a:spcBef>
              <a:spcAft>
                <a:spcPts val="1800"/>
              </a:spcAft>
              <a:buClr>
                <a:srgbClr val="2E8652"/>
              </a:buClr>
              <a:buFont typeface="Webdings" panose="05030102010509060703" pitchFamily="18" charset="2"/>
              <a:buChar char=""/>
            </a:pPr>
            <a:r>
              <a:rPr lang="en-US" sz="2000" dirty="0">
                <a:solidFill>
                  <a:schemeClr val="tx1">
                    <a:lumMod val="75000"/>
                    <a:lumOff val="25000"/>
                  </a:schemeClr>
                </a:solidFill>
                <a:latin typeface="Century Gothic" panose="020B0502020202020204" pitchFamily="34" charset="0"/>
              </a:rPr>
              <a:t>Two isolated populations:</a:t>
            </a:r>
          </a:p>
          <a:p>
            <a:pPr marL="617220" indent="-342900">
              <a:lnSpc>
                <a:spcPts val="2040"/>
              </a:lnSpc>
              <a:spcBef>
                <a:spcPts val="0"/>
              </a:spcBef>
              <a:spcAft>
                <a:spcPts val="1800"/>
              </a:spcAft>
              <a:buClr>
                <a:srgbClr val="2E8652"/>
              </a:buClr>
            </a:pPr>
            <a:r>
              <a:rPr lang="en-US" sz="2000" b="1" dirty="0">
                <a:solidFill>
                  <a:schemeClr val="tx1">
                    <a:lumMod val="75000"/>
                    <a:lumOff val="25000"/>
                  </a:schemeClr>
                </a:solidFill>
                <a:latin typeface="Century Gothic" panose="020B0502020202020204" pitchFamily="34" charset="0"/>
              </a:rPr>
              <a:t>Talamanca Mountains </a:t>
            </a:r>
          </a:p>
          <a:p>
            <a:pPr marL="617220" indent="-342900">
              <a:lnSpc>
                <a:spcPts val="2040"/>
              </a:lnSpc>
              <a:spcBef>
                <a:spcPts val="0"/>
              </a:spcBef>
              <a:spcAft>
                <a:spcPts val="1800"/>
              </a:spcAft>
              <a:buClr>
                <a:srgbClr val="2E8652"/>
              </a:buClr>
            </a:pPr>
            <a:r>
              <a:rPr lang="en-US" sz="2000" b="1" dirty="0" err="1">
                <a:solidFill>
                  <a:schemeClr val="tx1">
                    <a:lumMod val="75000"/>
                    <a:lumOff val="25000"/>
                  </a:schemeClr>
                </a:solidFill>
                <a:latin typeface="Century Gothic" panose="020B0502020202020204" pitchFamily="34" charset="0"/>
              </a:rPr>
              <a:t>Osa</a:t>
            </a:r>
            <a:r>
              <a:rPr lang="en-US" sz="2000" b="1" dirty="0">
                <a:solidFill>
                  <a:schemeClr val="tx1">
                    <a:lumMod val="75000"/>
                    <a:lumOff val="25000"/>
                  </a:schemeClr>
                </a:solidFill>
                <a:latin typeface="Century Gothic" panose="020B0502020202020204" pitchFamily="34" charset="0"/>
              </a:rPr>
              <a:t> Peninsula  </a:t>
            </a:r>
            <a:endParaRPr lang="en-US" sz="2000" dirty="0">
              <a:solidFill>
                <a:schemeClr val="tx1">
                  <a:lumMod val="75000"/>
                  <a:lumOff val="25000"/>
                </a:schemeClr>
              </a:solidFill>
              <a:latin typeface="Century Gothic" panose="020B0502020202020204" pitchFamily="34" charset="0"/>
            </a:endParaRPr>
          </a:p>
          <a:p>
            <a:pPr>
              <a:spcBef>
                <a:spcPts val="0"/>
              </a:spcBef>
              <a:spcAft>
                <a:spcPts val="1800"/>
              </a:spcAft>
              <a:buClr>
                <a:srgbClr val="2E8652"/>
              </a:buClr>
              <a:buFont typeface="Webdings" panose="05030102010509060703" pitchFamily="18" charset="2"/>
              <a:buChar char=""/>
            </a:pPr>
            <a:r>
              <a:rPr lang="en-US" sz="2000" b="1" dirty="0">
                <a:solidFill>
                  <a:schemeClr val="tx1">
                    <a:lumMod val="75000"/>
                    <a:lumOff val="25000"/>
                  </a:schemeClr>
                </a:solidFill>
                <a:latin typeface="Century Gothic" panose="020B0502020202020204" pitchFamily="34" charset="0"/>
              </a:rPr>
              <a:t>Corridor</a:t>
            </a:r>
            <a:r>
              <a:rPr lang="en-US" sz="2000" dirty="0">
                <a:solidFill>
                  <a:schemeClr val="tx1">
                    <a:lumMod val="75000"/>
                    <a:lumOff val="25000"/>
                  </a:schemeClr>
                </a:solidFill>
                <a:latin typeface="Century Gothic" panose="020B0502020202020204" pitchFamily="34" charset="0"/>
              </a:rPr>
              <a:t> connects national parks and links habitat fragments</a:t>
            </a:r>
            <a:endParaRPr lang="en-US" sz="2000" b="1" dirty="0">
              <a:solidFill>
                <a:schemeClr val="tx1">
                  <a:lumMod val="75000"/>
                  <a:lumOff val="25000"/>
                </a:schemeClr>
              </a:solidFill>
              <a:latin typeface="Century Gothic" panose="020B0502020202020204" pitchFamily="34" charset="0"/>
            </a:endParaRPr>
          </a:p>
          <a:p>
            <a:pPr>
              <a:spcBef>
                <a:spcPts val="0"/>
              </a:spcBef>
              <a:spcAft>
                <a:spcPts val="1800"/>
              </a:spcAft>
              <a:buClr>
                <a:srgbClr val="2E8652"/>
              </a:buClr>
              <a:buFont typeface="Webdings" panose="05030102010509060703" pitchFamily="18" charset="2"/>
              <a:buChar char=""/>
            </a:pPr>
            <a:endParaRPr lang="en-US" sz="2000" dirty="0">
              <a:solidFill>
                <a:schemeClr val="tx1">
                  <a:lumMod val="75000"/>
                  <a:lumOff val="25000"/>
                </a:schemeClr>
              </a:solidFill>
              <a:latin typeface="Century Gothic" panose="020B0502020202020204" pitchFamily="34" charset="0"/>
            </a:endParaRPr>
          </a:p>
          <a:p>
            <a:pPr>
              <a:spcBef>
                <a:spcPts val="0"/>
              </a:spcBef>
              <a:spcAft>
                <a:spcPts val="1800"/>
              </a:spcAft>
              <a:buClr>
                <a:srgbClr val="2E8652"/>
              </a:buClr>
              <a:buFont typeface="Webdings" panose="05030102010509060703" pitchFamily="18" charset="2"/>
              <a:buChar char=""/>
            </a:pPr>
            <a:endParaRPr lang="en-US" sz="1200" dirty="0">
              <a:solidFill>
                <a:schemeClr val="tx1">
                  <a:lumMod val="75000"/>
                  <a:lumOff val="25000"/>
                </a:schemeClr>
              </a:solidFill>
              <a:latin typeface="Century Gothic" panose="020B0502020202020204" pitchFamily="34" charset="0"/>
            </a:endParaRPr>
          </a:p>
        </p:txBody>
      </p:sp>
      <p:sp>
        <p:nvSpPr>
          <p:cNvPr id="4" name="Title 3"/>
          <p:cNvSpPr>
            <a:spLocks noGrp="1"/>
          </p:cNvSpPr>
          <p:nvPr>
            <p:ph type="title"/>
          </p:nvPr>
        </p:nvSpPr>
        <p:spPr>
          <a:xfrm>
            <a:off x="1676400" y="151264"/>
            <a:ext cx="10515600" cy="685799"/>
          </a:xfrm>
        </p:spPr>
        <p:txBody>
          <a:bodyPr>
            <a:normAutofit fontScale="90000"/>
          </a:bodyPr>
          <a:lstStyle/>
          <a:p>
            <a:r>
              <a:rPr lang="en-US" dirty="0"/>
              <a:t>Background</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9264" y="1282699"/>
            <a:ext cx="6952735" cy="4894847"/>
          </a:xfrm>
          <a:prstGeom prst="rect">
            <a:avLst/>
          </a:prstGeom>
        </p:spPr>
      </p:pic>
      <p:sp>
        <p:nvSpPr>
          <p:cNvPr id="6" name="TextBox 5">
            <a:extLst>
              <a:ext uri="{FF2B5EF4-FFF2-40B4-BE49-F238E27FC236}">
                <a16:creationId xmlns:a16="http://schemas.microsoft.com/office/drawing/2014/main" id="{7F762520-0CC6-4400-8CA9-74419AE6EFE8}"/>
              </a:ext>
            </a:extLst>
          </p:cNvPr>
          <p:cNvSpPr txBox="1"/>
          <p:nvPr/>
        </p:nvSpPr>
        <p:spPr>
          <a:xfrm>
            <a:off x="5195663" y="5869771"/>
            <a:ext cx="6887072" cy="307776"/>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Credit: Edward Quick</a:t>
            </a:r>
          </a:p>
        </p:txBody>
      </p:sp>
    </p:spTree>
    <p:extLst>
      <p:ext uri="{BB962C8B-B14F-4D97-AF65-F5344CB8AC3E}">
        <p14:creationId xmlns:p14="http://schemas.microsoft.com/office/powerpoint/2010/main" val="2728105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Appendix A</a:t>
            </a:r>
          </a:p>
        </p:txBody>
      </p:sp>
      <p:graphicFrame>
        <p:nvGraphicFramePr>
          <p:cNvPr id="5" name="Table 4"/>
          <p:cNvGraphicFramePr>
            <a:graphicFrameLocks noGrp="1"/>
          </p:cNvGraphicFramePr>
          <p:nvPr>
            <p:extLst>
              <p:ext uri="{D42A27DB-BD31-4B8C-83A1-F6EECF244321}">
                <p14:modId xmlns:p14="http://schemas.microsoft.com/office/powerpoint/2010/main" val="626638949"/>
              </p:ext>
            </p:extLst>
          </p:nvPr>
        </p:nvGraphicFramePr>
        <p:xfrm>
          <a:off x="2103422" y="1937102"/>
          <a:ext cx="7985156" cy="2983797"/>
        </p:xfrm>
        <a:graphic>
          <a:graphicData uri="http://schemas.openxmlformats.org/drawingml/2006/table">
            <a:tbl>
              <a:tblPr firstRow="1" firstCol="1" bandRow="1">
                <a:tableStyleId>{5940675A-B579-460E-94D1-54222C63F5DA}</a:tableStyleId>
              </a:tblPr>
              <a:tblGrid>
                <a:gridCol w="2112344">
                  <a:extLst>
                    <a:ext uri="{9D8B030D-6E8A-4147-A177-3AD203B41FA5}">
                      <a16:colId xmlns:a16="http://schemas.microsoft.com/office/drawing/2014/main" val="20000"/>
                    </a:ext>
                  </a:extLst>
                </a:gridCol>
                <a:gridCol w="1499988">
                  <a:extLst>
                    <a:ext uri="{9D8B030D-6E8A-4147-A177-3AD203B41FA5}">
                      <a16:colId xmlns:a16="http://schemas.microsoft.com/office/drawing/2014/main" val="20001"/>
                    </a:ext>
                  </a:extLst>
                </a:gridCol>
                <a:gridCol w="1548143">
                  <a:extLst>
                    <a:ext uri="{9D8B030D-6E8A-4147-A177-3AD203B41FA5}">
                      <a16:colId xmlns:a16="http://schemas.microsoft.com/office/drawing/2014/main" val="20002"/>
                    </a:ext>
                  </a:extLst>
                </a:gridCol>
                <a:gridCol w="1312753">
                  <a:extLst>
                    <a:ext uri="{9D8B030D-6E8A-4147-A177-3AD203B41FA5}">
                      <a16:colId xmlns:a16="http://schemas.microsoft.com/office/drawing/2014/main" val="20003"/>
                    </a:ext>
                  </a:extLst>
                </a:gridCol>
                <a:gridCol w="1511928">
                  <a:extLst>
                    <a:ext uri="{9D8B030D-6E8A-4147-A177-3AD203B41FA5}">
                      <a16:colId xmlns:a16="http://schemas.microsoft.com/office/drawing/2014/main" val="20004"/>
                    </a:ext>
                  </a:extLst>
                </a:gridCol>
              </a:tblGrid>
              <a:tr h="488887">
                <a:tc rowSpan="2">
                  <a:txBody>
                    <a:bodyPr/>
                    <a:lstStyle/>
                    <a:p>
                      <a:pPr marL="0" marR="0">
                        <a:lnSpc>
                          <a:spcPct val="115000"/>
                        </a:lnSpc>
                        <a:spcBef>
                          <a:spcPts val="0"/>
                        </a:spcBef>
                        <a:spcAft>
                          <a:spcPts val="0"/>
                        </a:spcAft>
                      </a:pPr>
                      <a:r>
                        <a:rPr lang="en-US" sz="1400" dirty="0">
                          <a:effectLst/>
                        </a:rPr>
                        <a:t> </a:t>
                      </a:r>
                    </a:p>
                    <a:p>
                      <a:pPr marL="0" marR="0" algn="ctr">
                        <a:lnSpc>
                          <a:spcPct val="115000"/>
                        </a:lnSpc>
                        <a:spcBef>
                          <a:spcPts val="0"/>
                        </a:spcBef>
                        <a:spcAft>
                          <a:spcPts val="0"/>
                        </a:spcAft>
                      </a:pPr>
                      <a:r>
                        <a:rPr lang="en-US" sz="1400" dirty="0">
                          <a:effectLst/>
                        </a:rPr>
                        <a:t>Surface Reflectance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gridSpan="2">
                  <a:txBody>
                    <a:bodyPr/>
                    <a:lstStyle/>
                    <a:p>
                      <a:pPr marL="0" marR="0" algn="ctr">
                        <a:lnSpc>
                          <a:spcPct val="115000"/>
                        </a:lnSpc>
                        <a:spcBef>
                          <a:spcPts val="0"/>
                        </a:spcBef>
                        <a:spcAft>
                          <a:spcPts val="0"/>
                        </a:spcAft>
                      </a:pPr>
                      <a:r>
                        <a:rPr lang="en-US" sz="1400" dirty="0">
                          <a:effectLst/>
                        </a:rPr>
                        <a:t>Landsat 5 TM</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1400" dirty="0">
                          <a:effectLst/>
                        </a:rPr>
                        <a:t>Landsat 8 OLI</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hMerge="1">
                  <a:txBody>
                    <a:bodyPr/>
                    <a:lstStyle/>
                    <a:p>
                      <a:endParaRPr lang="en-US"/>
                    </a:p>
                  </a:txBody>
                  <a:tcPr/>
                </a:tc>
                <a:extLst>
                  <a:ext uri="{0D108BD9-81ED-4DB2-BD59-A6C34878D82A}">
                    <a16:rowId xmlns:a16="http://schemas.microsoft.com/office/drawing/2014/main" val="10000"/>
                  </a:ext>
                </a:extLst>
              </a:tr>
              <a:tr h="624689">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rPr>
                        <a:t>Band</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gn="ctr">
                        <a:lnSpc>
                          <a:spcPct val="115000"/>
                        </a:lnSpc>
                        <a:spcBef>
                          <a:spcPts val="0"/>
                        </a:spcBef>
                        <a:spcAft>
                          <a:spcPts val="0"/>
                        </a:spcAft>
                      </a:pPr>
                      <a:r>
                        <a:rPr lang="en-US" sz="1400" dirty="0">
                          <a:effectLst/>
                        </a:rPr>
                        <a:t>Wavelength </a:t>
                      </a:r>
                    </a:p>
                    <a:p>
                      <a:pPr marL="0" marR="0" algn="ctr">
                        <a:lnSpc>
                          <a:spcPct val="115000"/>
                        </a:lnSpc>
                        <a:spcBef>
                          <a:spcPts val="0"/>
                        </a:spcBef>
                        <a:spcAft>
                          <a:spcPts val="0"/>
                        </a:spcAft>
                      </a:pPr>
                      <a:r>
                        <a:rPr lang="en-US" sz="1400" dirty="0">
                          <a:effectLst/>
                        </a:rPr>
                        <a:t>(</a:t>
                      </a:r>
                      <a:r>
                        <a:rPr lang="en-US" sz="1400" dirty="0" err="1">
                          <a:effectLst/>
                        </a:rPr>
                        <a:t>μm</a:t>
                      </a:r>
                      <a:r>
                        <a:rPr lang="en-US" sz="1400" dirty="0">
                          <a:effectLst/>
                        </a:rPr>
                        <a: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gn="ctr">
                        <a:lnSpc>
                          <a:spcPct val="115000"/>
                        </a:lnSpc>
                        <a:spcBef>
                          <a:spcPts val="0"/>
                        </a:spcBef>
                        <a:spcAft>
                          <a:spcPts val="0"/>
                        </a:spcAft>
                      </a:pPr>
                      <a:r>
                        <a:rPr lang="en-US" sz="1400">
                          <a:effectLst/>
                        </a:rPr>
                        <a:t>Band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gn="ctr">
                        <a:lnSpc>
                          <a:spcPct val="115000"/>
                        </a:lnSpc>
                        <a:spcBef>
                          <a:spcPts val="0"/>
                        </a:spcBef>
                        <a:spcAft>
                          <a:spcPts val="0"/>
                        </a:spcAft>
                      </a:pPr>
                      <a:r>
                        <a:rPr lang="en-US" sz="1400" dirty="0">
                          <a:effectLst/>
                        </a:rPr>
                        <a:t>Wavelength (</a:t>
                      </a:r>
                      <a:r>
                        <a:rPr lang="en-US" sz="1400" dirty="0" err="1">
                          <a:effectLst/>
                        </a:rPr>
                        <a:t>μm</a:t>
                      </a:r>
                      <a:r>
                        <a:rPr lang="en-US" sz="1400" dirty="0">
                          <a:effectLst/>
                        </a:rPr>
                        <a: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extLst>
                  <a:ext uri="{0D108BD9-81ED-4DB2-BD59-A6C34878D82A}">
                    <a16:rowId xmlns:a16="http://schemas.microsoft.com/office/drawing/2014/main" val="10001"/>
                  </a:ext>
                </a:extLst>
              </a:tr>
              <a:tr h="541859">
                <a:tc>
                  <a:txBody>
                    <a:bodyPr/>
                    <a:lstStyle/>
                    <a:p>
                      <a:pPr marL="0" marR="0" algn="l">
                        <a:lnSpc>
                          <a:spcPct val="115000"/>
                        </a:lnSpc>
                        <a:spcBef>
                          <a:spcPts val="0"/>
                        </a:spcBef>
                        <a:spcAft>
                          <a:spcPts val="0"/>
                        </a:spcAft>
                      </a:pPr>
                      <a:r>
                        <a:rPr lang="en-US" sz="1400" dirty="0">
                          <a:effectLst/>
                        </a:rPr>
                        <a:t>Blue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nSpc>
                          <a:spcPct val="115000"/>
                        </a:lnSpc>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nSpc>
                          <a:spcPct val="115000"/>
                        </a:lnSpc>
                        <a:spcBef>
                          <a:spcPts val="0"/>
                        </a:spcBef>
                        <a:spcAft>
                          <a:spcPts val="0"/>
                        </a:spcAft>
                      </a:pPr>
                      <a:r>
                        <a:rPr lang="en-US" sz="1400">
                          <a:effectLst/>
                        </a:rPr>
                        <a:t>0.45 - 0.52</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nSpc>
                          <a:spcPct val="115000"/>
                        </a:lnSpc>
                        <a:spcBef>
                          <a:spcPts val="0"/>
                        </a:spcBef>
                        <a:spcAft>
                          <a:spcPts val="0"/>
                        </a:spcAft>
                      </a:pPr>
                      <a:r>
                        <a:rPr lang="en-US" sz="1400">
                          <a:effectLst/>
                        </a:rPr>
                        <a:t>2</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nSpc>
                          <a:spcPct val="115000"/>
                        </a:lnSpc>
                        <a:spcBef>
                          <a:spcPts val="0"/>
                        </a:spcBef>
                        <a:spcAft>
                          <a:spcPts val="0"/>
                        </a:spcAft>
                      </a:pPr>
                      <a:r>
                        <a:rPr lang="en-US" sz="1400">
                          <a:effectLst/>
                        </a:rPr>
                        <a:t>0.452 - 0.512</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extLst>
                  <a:ext uri="{0D108BD9-81ED-4DB2-BD59-A6C34878D82A}">
                    <a16:rowId xmlns:a16="http://schemas.microsoft.com/office/drawing/2014/main" val="10002"/>
                  </a:ext>
                </a:extLst>
              </a:tr>
              <a:tr h="552261">
                <a:tc>
                  <a:txBody>
                    <a:bodyPr/>
                    <a:lstStyle/>
                    <a:p>
                      <a:pPr marL="0" marR="0" algn="l">
                        <a:lnSpc>
                          <a:spcPct val="115000"/>
                        </a:lnSpc>
                        <a:spcBef>
                          <a:spcPts val="0"/>
                        </a:spcBef>
                        <a:spcAft>
                          <a:spcPts val="0"/>
                        </a:spcAft>
                      </a:pPr>
                      <a:r>
                        <a:rPr lang="en-US" sz="1400">
                          <a:effectLst/>
                        </a:rPr>
                        <a:t>Red</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nSpc>
                          <a:spcPct val="115000"/>
                        </a:lnSpc>
                        <a:spcBef>
                          <a:spcPts val="0"/>
                        </a:spcBef>
                        <a:spcAft>
                          <a:spcPts val="0"/>
                        </a:spcAft>
                      </a:pPr>
                      <a:r>
                        <a:rPr lang="en-US" sz="1400">
                          <a:effectLst/>
                        </a:rPr>
                        <a:t>3</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nSpc>
                          <a:spcPct val="115000"/>
                        </a:lnSpc>
                        <a:spcBef>
                          <a:spcPts val="0"/>
                        </a:spcBef>
                        <a:spcAft>
                          <a:spcPts val="0"/>
                        </a:spcAft>
                      </a:pPr>
                      <a:r>
                        <a:rPr lang="en-US" sz="1400">
                          <a:effectLst/>
                        </a:rPr>
                        <a:t>0.63 - 0.69</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nSpc>
                          <a:spcPct val="115000"/>
                        </a:lnSpc>
                        <a:spcBef>
                          <a:spcPts val="0"/>
                        </a:spcBef>
                        <a:spcAft>
                          <a:spcPts val="0"/>
                        </a:spcAft>
                      </a:pPr>
                      <a:r>
                        <a:rPr lang="en-US" sz="1400" dirty="0">
                          <a:effectLst/>
                        </a:rPr>
                        <a:t>4</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nSpc>
                          <a:spcPct val="115000"/>
                        </a:lnSpc>
                        <a:spcBef>
                          <a:spcPts val="0"/>
                        </a:spcBef>
                        <a:spcAft>
                          <a:spcPts val="0"/>
                        </a:spcAft>
                      </a:pPr>
                      <a:r>
                        <a:rPr lang="en-US" sz="1400">
                          <a:effectLst/>
                        </a:rPr>
                        <a:t>0.636 - 0.673</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extLst>
                  <a:ext uri="{0D108BD9-81ED-4DB2-BD59-A6C34878D82A}">
                    <a16:rowId xmlns:a16="http://schemas.microsoft.com/office/drawing/2014/main" val="10003"/>
                  </a:ext>
                </a:extLst>
              </a:tr>
              <a:tr h="776101">
                <a:tc>
                  <a:txBody>
                    <a:bodyPr/>
                    <a:lstStyle/>
                    <a:p>
                      <a:pPr marL="0" marR="0" algn="l">
                        <a:lnSpc>
                          <a:spcPct val="115000"/>
                        </a:lnSpc>
                        <a:spcBef>
                          <a:spcPts val="0"/>
                        </a:spcBef>
                        <a:spcAft>
                          <a:spcPts val="0"/>
                        </a:spcAft>
                      </a:pPr>
                      <a:r>
                        <a:rPr lang="en-US" sz="1400" dirty="0">
                          <a:effectLst/>
                        </a:rPr>
                        <a:t>NIR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nSpc>
                          <a:spcPct val="115000"/>
                        </a:lnSpc>
                        <a:spcBef>
                          <a:spcPts val="0"/>
                        </a:spcBef>
                        <a:spcAft>
                          <a:spcPts val="0"/>
                        </a:spcAft>
                      </a:pPr>
                      <a:r>
                        <a:rPr lang="en-US" sz="1400" dirty="0">
                          <a:effectLst/>
                        </a:rPr>
                        <a:t>4</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nSpc>
                          <a:spcPct val="115000"/>
                        </a:lnSpc>
                        <a:spcBef>
                          <a:spcPts val="0"/>
                        </a:spcBef>
                        <a:spcAft>
                          <a:spcPts val="0"/>
                        </a:spcAft>
                      </a:pPr>
                      <a:r>
                        <a:rPr lang="en-US" sz="1400">
                          <a:effectLst/>
                        </a:rPr>
                        <a:t>0.77 - 0.90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nSpc>
                          <a:spcPct val="115000"/>
                        </a:lnSpc>
                        <a:spcBef>
                          <a:spcPts val="0"/>
                        </a:spcBef>
                        <a:spcAft>
                          <a:spcPts val="0"/>
                        </a:spcAft>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tc>
                  <a:txBody>
                    <a:bodyPr/>
                    <a:lstStyle/>
                    <a:p>
                      <a:pPr marL="0" marR="0">
                        <a:lnSpc>
                          <a:spcPct val="115000"/>
                        </a:lnSpc>
                        <a:spcBef>
                          <a:spcPts val="0"/>
                        </a:spcBef>
                        <a:spcAft>
                          <a:spcPts val="0"/>
                        </a:spcAft>
                      </a:pPr>
                      <a:r>
                        <a:rPr lang="en-US" sz="1400" dirty="0">
                          <a:effectLst/>
                        </a:rPr>
                        <a:t>0.851 - 0.879</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942" marR="27942" marT="27942" marB="27942" anchor="ctr"/>
                </a:tc>
                <a:extLst>
                  <a:ext uri="{0D108BD9-81ED-4DB2-BD59-A6C34878D82A}">
                    <a16:rowId xmlns:a16="http://schemas.microsoft.com/office/drawing/2014/main" val="10004"/>
                  </a:ext>
                </a:extLst>
              </a:tr>
            </a:tbl>
          </a:graphicData>
        </a:graphic>
      </p:graphicFrame>
      <p:sp>
        <p:nvSpPr>
          <p:cNvPr id="2" name="Rectangle 1"/>
          <p:cNvSpPr/>
          <p:nvPr/>
        </p:nvSpPr>
        <p:spPr>
          <a:xfrm>
            <a:off x="2103422" y="1225304"/>
            <a:ext cx="7511358" cy="711798"/>
          </a:xfrm>
          <a:prstGeom prst="rect">
            <a:avLst/>
          </a:prstGeom>
        </p:spPr>
        <p:txBody>
          <a:bodyPr wrap="square">
            <a:spAutoFit/>
          </a:bodyPr>
          <a:lstStyle/>
          <a:p>
            <a:pPr>
              <a:lnSpc>
                <a:spcPct val="115000"/>
              </a:lnSpc>
            </a:pPr>
            <a:r>
              <a:rPr lang="en-US" dirty="0">
                <a:latin typeface="Garamond" panose="02020404030301010803" pitchFamily="18" charset="0"/>
                <a:ea typeface="Times New Roman" panose="02020603050405020304" pitchFamily="18" charset="0"/>
                <a:cs typeface="Times New Roman" panose="02020603050405020304" pitchFamily="18" charset="0"/>
              </a:rPr>
              <a:t>Table A1</a:t>
            </a:r>
          </a:p>
          <a:p>
            <a:pPr>
              <a:lnSpc>
                <a:spcPct val="115000"/>
              </a:lnSpc>
            </a:pPr>
            <a:r>
              <a:rPr lang="en-US" i="1" dirty="0">
                <a:latin typeface="Garamond" panose="02020404030301010803" pitchFamily="18" charset="0"/>
                <a:ea typeface="Times New Roman" panose="02020603050405020304" pitchFamily="18" charset="0"/>
                <a:cs typeface="Times New Roman" panose="02020603050405020304" pitchFamily="18" charset="0"/>
              </a:rPr>
              <a:t>Surface reflectance bands and wavelengths used to calculate NDVI and EVI</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5749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633743" y="1202180"/>
                <a:ext cx="6527548" cy="1547475"/>
              </a:xfrm>
              <a:prstGeom prst="rect">
                <a:avLst/>
              </a:prstGeom>
            </p:spPr>
            <p:txBody>
              <a:bodyPr wrap="square">
                <a:spAutoFit/>
              </a:bodyPr>
              <a:lstStyle/>
              <a:p>
                <a:pPr algn="just">
                  <a:lnSpc>
                    <a:spcPct val="115000"/>
                  </a:lnSpc>
                </a:pPr>
                <a:r>
                  <a:rPr lang="en-US" dirty="0">
                    <a:latin typeface="Garamond" panose="02020404030301010803" pitchFamily="18" charset="0"/>
                    <a:ea typeface="Times New Roman" panose="02020603050405020304" pitchFamily="18" charset="0"/>
                    <a:cs typeface="Times New Roman" panose="02020603050405020304" pitchFamily="18" charset="0"/>
                  </a:rPr>
                  <a:t> </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n-US" sz="1400" dirty="0">
                    <a:effectLst/>
                    <a:latin typeface="Garamond" panose="02020404030301010803" pitchFamily="18" charset="0"/>
                    <a:ea typeface="Times New Roman" panose="02020603050405020304" pitchFamily="18" charset="0"/>
                    <a:cs typeface="Times New Roman" panose="02020603050405020304" pitchFamily="18" charset="0"/>
                  </a:rPr>
                  <a:t>Normalized Difference Built Index (NDBI)</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n-US" sz="14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2286000" marR="0" algn="ctr">
                  <a:lnSpc>
                    <a:spcPct val="115000"/>
                  </a:lnSpc>
                  <a:spcBef>
                    <a:spcPts val="0"/>
                  </a:spcBef>
                  <a:spcAft>
                    <a:spcPts val="0"/>
                  </a:spcAft>
                </a:pPr>
                <a14:m>
                  <m:oMath xmlns:m="http://schemas.openxmlformats.org/officeDocument/2006/math">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ND</m:t>
                    </m:r>
                    <m:r>
                      <m:rPr>
                        <m:nor/>
                      </m:rPr>
                      <a:rPr lang="en-US" sz="1400" smtClean="0">
                        <a:solidFill>
                          <a:srgbClr val="000000"/>
                        </a:solidFill>
                        <a:effectLst/>
                        <a:latin typeface="Garamond" panose="02020404030301010803" pitchFamily="18" charset="0"/>
                        <a:ea typeface="Arial" panose="020B0604020202020204" pitchFamily="34" charset="0"/>
                        <a:cs typeface="Arial" panose="020B0604020202020204" pitchFamily="34" charset="0"/>
                      </a:rPr>
                      <m:t>BI</m:t>
                    </m:r>
                    <m:r>
                      <m:rPr>
                        <m:nor/>
                      </m:rPr>
                      <a:rPr lang="en-US" sz="1400" smtClean="0">
                        <a:solidFill>
                          <a:srgbClr val="000000"/>
                        </a:solidFill>
                        <a:effectLst/>
                        <a:latin typeface="Garamond" panose="02020404030301010803" pitchFamily="18" charset="0"/>
                        <a:ea typeface="Arial" panose="020B0604020202020204" pitchFamily="34" charset="0"/>
                        <a:cs typeface="Arial" panose="020B0604020202020204" pitchFamily="34" charset="0"/>
                      </a:rPr>
                      <m:t> = </m:t>
                    </m:r>
                    <m:f>
                      <m:fPr>
                        <m:ctrlPr>
                          <a:rPr lang="en-US" sz="1400" i="1" smtClean="0">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fPr>
                      <m:num>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SWIR</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 </m:t>
                        </m:r>
                        <m:r>
                          <m:rPr>
                            <m:nor/>
                          </m:rPr>
                          <a:rPr lang="en-US" sz="1400" i="1">
                            <a:solidFill>
                              <a:srgbClr val="000000"/>
                            </a:solidFill>
                            <a:effectLst/>
                            <a:latin typeface="Garamond" panose="02020404030301010803" pitchFamily="18" charset="0"/>
                            <a:ea typeface="Arial" panose="020B0604020202020204" pitchFamily="34" charset="0"/>
                            <a:cs typeface="Arial" panose="020B0604020202020204" pitchFamily="34" charset="0"/>
                          </a:rPr>
                          <m:t>−</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 </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NIR</m:t>
                        </m:r>
                      </m:num>
                      <m:den>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SWIR</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 + </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NIR</m:t>
                        </m:r>
                      </m:den>
                    </m:f>
                  </m:oMath>
                </a14:m>
                <a:r>
                  <a:rPr lang="en-US" sz="1400" i="1" dirty="0">
                    <a:solidFill>
                      <a:srgbClr val="000000"/>
                    </a:solidFill>
                    <a:effectLst/>
                    <a:latin typeface="Garamond" panose="02020404030301010803" pitchFamily="18" charset="0"/>
                    <a:ea typeface="Times New Roman" panose="02020603050405020304" pitchFamily="18" charset="0"/>
                    <a:cs typeface="Arial" panose="020B0604020202020204" pitchFamily="34" charset="0"/>
                  </a:rPr>
                  <a:t>	</a:t>
                </a:r>
                <a:r>
                  <a:rPr lang="en-US" sz="1400" dirty="0">
                    <a:solidFill>
                      <a:srgbClr val="000000"/>
                    </a:solidFill>
                    <a:effectLst/>
                    <a:latin typeface="Garamond" panose="02020404030301010803" pitchFamily="18"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33743" y="1202180"/>
                <a:ext cx="6527548" cy="1547475"/>
              </a:xfrm>
              <a:prstGeom prst="rect">
                <a:avLst/>
              </a:prstGeom>
              <a:blipFill rotWithShape="0">
                <a:blip r:embed="rId3"/>
                <a:stretch>
                  <a:fillRect l="-280"/>
                </a:stretch>
              </a:blipFill>
            </p:spPr>
            <p:txBody>
              <a:bodyPr/>
              <a:lstStyle/>
              <a:p>
                <a:r>
                  <a:rPr lang="en-US">
                    <a:noFill/>
                  </a:rPr>
                  <a:t> </a:t>
                </a:r>
              </a:p>
            </p:txBody>
          </p:sp>
        </mc:Fallback>
      </mc:AlternateContent>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Appendix B</a:t>
            </a:r>
          </a:p>
        </p:txBody>
      </p:sp>
      <mc:AlternateContent xmlns:mc="http://schemas.openxmlformats.org/markup-compatibility/2006" xmlns:a14="http://schemas.microsoft.com/office/drawing/2010/main">
        <mc:Choice Requires="a14">
          <p:sp>
            <p:nvSpPr>
              <p:cNvPr id="2" name="Rectangle 1"/>
              <p:cNvSpPr/>
              <p:nvPr/>
            </p:nvSpPr>
            <p:spPr>
              <a:xfrm>
                <a:off x="5896823" y="1410878"/>
                <a:ext cx="5302313" cy="1383777"/>
              </a:xfrm>
              <a:prstGeom prst="rect">
                <a:avLst/>
              </a:prstGeom>
            </p:spPr>
            <p:txBody>
              <a:bodyPr wrap="square">
                <a:spAutoFit/>
              </a:bodyPr>
              <a:lstStyle/>
              <a:p>
                <a:pPr>
                  <a:lnSpc>
                    <a:spcPct val="150000"/>
                  </a:lnSpc>
                </a:pPr>
                <a:r>
                  <a:rPr lang="en-US" sz="1400" dirty="0">
                    <a:latin typeface="Garamond" panose="02020404030301010803" pitchFamily="18" charset="0"/>
                  </a:rPr>
                  <a:t>Tasseled Cap Brightness (TCB)</a:t>
                </a:r>
              </a:p>
              <a:p>
                <a:pPr>
                  <a:lnSpc>
                    <a:spcPct val="150000"/>
                  </a:lnSpc>
                </a:pPr>
                <a14:m>
                  <m:oMath xmlns:m="http://schemas.openxmlformats.org/officeDocument/2006/math">
                    <m:r>
                      <m:rPr>
                        <m:nor/>
                      </m:rPr>
                      <a:rPr lang="en-US" sz="1400">
                        <a:latin typeface="Garamond" panose="02020404030301010803" pitchFamily="18" charset="0"/>
                      </a:rPr>
                      <m:t>TCB</m:t>
                    </m:r>
                    <m:r>
                      <m:rPr>
                        <m:nor/>
                      </m:rPr>
                      <a:rPr lang="en-US" sz="1400">
                        <a:latin typeface="Garamond" panose="02020404030301010803" pitchFamily="18" charset="0"/>
                      </a:rPr>
                      <m:t>=  (0.2043</m:t>
                    </m:r>
                    <m:r>
                      <m:rPr>
                        <m:nor/>
                      </m:rPr>
                      <a:rPr lang="en-US" sz="1400" i="1">
                        <a:latin typeface="Garamond" panose="02020404030301010803" pitchFamily="18" charset="0"/>
                      </a:rPr>
                      <m:t>∗</m:t>
                    </m:r>
                    <m:r>
                      <m:rPr>
                        <m:nor/>
                      </m:rPr>
                      <a:rPr lang="en-US" sz="1400">
                        <a:latin typeface="Garamond" panose="02020404030301010803" pitchFamily="18" charset="0"/>
                      </a:rPr>
                      <m:t>BLUE</m:t>
                    </m:r>
                    <m:r>
                      <m:rPr>
                        <m:nor/>
                      </m:rPr>
                      <a:rPr lang="en-US" sz="1400">
                        <a:latin typeface="Garamond" panose="02020404030301010803" pitchFamily="18" charset="0"/>
                      </a:rPr>
                      <m:t>)+(0.4158</m:t>
                    </m:r>
                    <m:r>
                      <m:rPr>
                        <m:nor/>
                      </m:rPr>
                      <a:rPr lang="en-US" sz="1400" i="1">
                        <a:latin typeface="Garamond" panose="02020404030301010803" pitchFamily="18" charset="0"/>
                      </a:rPr>
                      <m:t>∗</m:t>
                    </m:r>
                    <m:r>
                      <m:rPr>
                        <m:nor/>
                      </m:rPr>
                      <a:rPr lang="en-US" sz="1400">
                        <a:latin typeface="Garamond" panose="02020404030301010803" pitchFamily="18" charset="0"/>
                      </a:rPr>
                      <m:t>GREEN</m:t>
                    </m:r>
                    <m:r>
                      <m:rPr>
                        <m:nor/>
                      </m:rPr>
                      <a:rPr lang="en-US" sz="1400">
                        <a:latin typeface="Garamond" panose="02020404030301010803" pitchFamily="18" charset="0"/>
                      </a:rPr>
                      <m:t>)+(0.5524 </m:t>
                    </m:r>
                    <m:r>
                      <m:rPr>
                        <m:nor/>
                      </m:rPr>
                      <a:rPr lang="en-US" sz="1400" i="1">
                        <a:latin typeface="Garamond" panose="02020404030301010803" pitchFamily="18" charset="0"/>
                      </a:rPr>
                      <m:t>∗</m:t>
                    </m:r>
                    <m:r>
                      <m:rPr>
                        <m:nor/>
                      </m:rPr>
                      <a:rPr lang="en-US" sz="1400">
                        <a:latin typeface="Garamond" panose="02020404030301010803" pitchFamily="18" charset="0"/>
                      </a:rPr>
                      <m:t> </m:t>
                    </m:r>
                    <m:r>
                      <m:rPr>
                        <m:nor/>
                      </m:rPr>
                      <a:rPr lang="en-US" sz="1400">
                        <a:latin typeface="Garamond" panose="02020404030301010803" pitchFamily="18" charset="0"/>
                      </a:rPr>
                      <m:t>RED</m:t>
                    </m:r>
                    <m:r>
                      <m:rPr>
                        <m:nor/>
                      </m:rPr>
                      <a:rPr lang="en-US" sz="1400">
                        <a:latin typeface="Garamond" panose="02020404030301010803" pitchFamily="18" charset="0"/>
                      </a:rPr>
                      <m:t>)+(0.5741 </m:t>
                    </m:r>
                    <m:r>
                      <m:rPr>
                        <m:nor/>
                      </m:rPr>
                      <a:rPr lang="en-US" sz="1400" i="1">
                        <a:latin typeface="Garamond" panose="02020404030301010803" pitchFamily="18" charset="0"/>
                      </a:rPr>
                      <m:t>∗</m:t>
                    </m:r>
                    <m:r>
                      <m:rPr>
                        <m:nor/>
                      </m:rPr>
                      <a:rPr lang="en-US" sz="1400">
                        <a:latin typeface="Garamond" panose="02020404030301010803" pitchFamily="18" charset="0"/>
                      </a:rPr>
                      <m:t> </m:t>
                    </m:r>
                    <m:r>
                      <m:rPr>
                        <m:nor/>
                      </m:rPr>
                      <a:rPr lang="en-US" sz="1400">
                        <a:latin typeface="Garamond" panose="02020404030301010803" pitchFamily="18" charset="0"/>
                      </a:rPr>
                      <m:t>NIR</m:t>
                    </m:r>
                    <m:r>
                      <m:rPr>
                        <m:nor/>
                      </m:rPr>
                      <a:rPr lang="en-US" sz="1400">
                        <a:latin typeface="Garamond" panose="02020404030301010803" pitchFamily="18" charset="0"/>
                      </a:rPr>
                      <m:t>)+(0.3124 </m:t>
                    </m:r>
                    <m:r>
                      <m:rPr>
                        <m:nor/>
                      </m:rPr>
                      <a:rPr lang="en-US" sz="1400" i="1">
                        <a:latin typeface="Garamond" panose="02020404030301010803" pitchFamily="18" charset="0"/>
                      </a:rPr>
                      <m:t>∗</m:t>
                    </m:r>
                    <m:r>
                      <m:rPr>
                        <m:nor/>
                      </m:rPr>
                      <a:rPr lang="en-US" sz="1400">
                        <a:latin typeface="Garamond" panose="02020404030301010803" pitchFamily="18" charset="0"/>
                      </a:rPr>
                      <m:t> </m:t>
                    </m:r>
                    <m:r>
                      <m:rPr>
                        <m:nor/>
                      </m:rPr>
                      <a:rPr lang="en-US" sz="1400">
                        <a:latin typeface="Garamond" panose="02020404030301010803" pitchFamily="18" charset="0"/>
                      </a:rPr>
                      <m:t>SWIR</m:t>
                    </m:r>
                    <m:r>
                      <m:rPr>
                        <m:nor/>
                      </m:rPr>
                      <a:rPr lang="en-US" sz="1400">
                        <a:latin typeface="Garamond" panose="02020404030301010803" pitchFamily="18" charset="0"/>
                      </a:rPr>
                      <m:t>1)+(0.2303 </m:t>
                    </m:r>
                    <m:r>
                      <m:rPr>
                        <m:nor/>
                      </m:rPr>
                      <a:rPr lang="en-US" sz="1400" i="1">
                        <a:latin typeface="Garamond" panose="02020404030301010803" pitchFamily="18" charset="0"/>
                      </a:rPr>
                      <m:t>∗</m:t>
                    </m:r>
                    <m:r>
                      <m:rPr>
                        <m:nor/>
                      </m:rPr>
                      <a:rPr lang="en-US" sz="1400">
                        <a:latin typeface="Garamond" panose="02020404030301010803" pitchFamily="18" charset="0"/>
                      </a:rPr>
                      <m:t> </m:t>
                    </m:r>
                    <m:r>
                      <m:rPr>
                        <m:nor/>
                      </m:rPr>
                      <a:rPr lang="en-US" sz="1400">
                        <a:latin typeface="Garamond" panose="02020404030301010803" pitchFamily="18" charset="0"/>
                      </a:rPr>
                      <m:t>SWIR</m:t>
                    </m:r>
                    <m:r>
                      <m:rPr>
                        <m:nor/>
                      </m:rPr>
                      <a:rPr lang="en-US" sz="1400">
                        <a:latin typeface="Garamond" panose="02020404030301010803" pitchFamily="18" charset="0"/>
                      </a:rPr>
                      <m:t>2</m:t>
                    </m:r>
                    <m:r>
                      <a:rPr lang="en-US" sz="1400" b="0" i="1" smtClean="0">
                        <a:latin typeface="Cambria Math" panose="02040503050406030204" pitchFamily="18" charset="0"/>
                      </a:rPr>
                      <m:t>)</m:t>
                    </m:r>
                  </m:oMath>
                </a14:m>
                <a:r>
                  <a:rPr lang="en-US" sz="1400" i="1" dirty="0">
                    <a:latin typeface="Garamond" panose="02020404030301010803" pitchFamily="18" charset="0"/>
                  </a:rPr>
                  <a:t>	</a:t>
                </a:r>
                <a:r>
                  <a:rPr lang="en-US" sz="1400" dirty="0">
                    <a:latin typeface="Garamond" panose="02020404030301010803" pitchFamily="18" charset="0"/>
                  </a:rPr>
                  <a:t>				</a:t>
                </a:r>
                <a:endParaRPr lang="en-US" sz="1400" dirty="0">
                  <a:effectLst/>
                  <a:latin typeface="Garamond" panose="02020404030301010803" pitchFamily="18" charset="0"/>
                  <a:ea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896823" y="1410878"/>
                <a:ext cx="5302313" cy="1383777"/>
              </a:xfrm>
              <a:prstGeom prst="rect">
                <a:avLst/>
              </a:prstGeom>
              <a:blipFill rotWithShape="0">
                <a:blip r:embed="rId4"/>
                <a:stretch>
                  <a:fillRect l="-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896823" y="2690206"/>
                <a:ext cx="5008811" cy="1708160"/>
              </a:xfrm>
              <a:prstGeom prst="rect">
                <a:avLst/>
              </a:prstGeom>
            </p:spPr>
            <p:txBody>
              <a:bodyPr wrap="square">
                <a:spAutoFit/>
              </a:bodyPr>
              <a:lstStyle/>
              <a:p>
                <a:pPr>
                  <a:lnSpc>
                    <a:spcPct val="150000"/>
                  </a:lnSpc>
                </a:pPr>
                <a:r>
                  <a:rPr lang="en-US" sz="1400" dirty="0">
                    <a:latin typeface="Garamond" panose="02020404030301010803" pitchFamily="18" charset="0"/>
                  </a:rPr>
                  <a:t>Tasseled Cap Greenness (TCG)</a:t>
                </a:r>
              </a:p>
              <a:p>
                <a:pPr>
                  <a:lnSpc>
                    <a:spcPct val="150000"/>
                  </a:lnSpc>
                </a:pPr>
                <a14:m>
                  <m:oMathPara xmlns:m="http://schemas.openxmlformats.org/officeDocument/2006/math">
                    <m:oMathParaPr>
                      <m:jc m:val="centerGroup"/>
                    </m:oMathParaPr>
                    <m:oMath xmlns:m="http://schemas.openxmlformats.org/officeDocument/2006/math">
                      <m:r>
                        <m:rPr>
                          <m:nor/>
                        </m:rPr>
                        <a:rPr lang="en-US" sz="1400">
                          <a:latin typeface="Garamond" panose="02020404030301010803" pitchFamily="18" charset="0"/>
                        </a:rPr>
                        <m:t>TC</m:t>
                      </m:r>
                      <m:r>
                        <m:rPr>
                          <m:nor/>
                        </m:rPr>
                        <a:rPr lang="en-US" sz="1400" b="0" i="0" smtClean="0">
                          <a:latin typeface="Garamond" panose="02020404030301010803" pitchFamily="18" charset="0"/>
                        </a:rPr>
                        <m:t>G</m:t>
                      </m:r>
                      <m:r>
                        <m:rPr>
                          <m:nor/>
                        </m:rPr>
                        <a:rPr lang="en-US" sz="1400">
                          <a:latin typeface="Garamond" panose="02020404030301010803" pitchFamily="18" charset="0"/>
                        </a:rPr>
                        <m:t>=(</m:t>
                      </m:r>
                      <m:r>
                        <m:rPr>
                          <m:nor/>
                        </m:rPr>
                        <a:rPr lang="en-US" sz="1400" i="1">
                          <a:latin typeface="Garamond" panose="02020404030301010803" pitchFamily="18" charset="0"/>
                        </a:rPr>
                        <m:t>−</m:t>
                      </m:r>
                      <m:r>
                        <m:rPr>
                          <m:nor/>
                        </m:rPr>
                        <a:rPr lang="en-US" sz="1400">
                          <a:latin typeface="Garamond" panose="02020404030301010803" pitchFamily="18" charset="0"/>
                        </a:rPr>
                        <m:t>0.1603</m:t>
                      </m:r>
                      <m:r>
                        <m:rPr>
                          <m:nor/>
                        </m:rPr>
                        <a:rPr lang="en-US" sz="1400" i="1">
                          <a:latin typeface="Garamond" panose="02020404030301010803" pitchFamily="18" charset="0"/>
                        </a:rPr>
                        <m:t>∗</m:t>
                      </m:r>
                      <m:r>
                        <m:rPr>
                          <m:nor/>
                        </m:rPr>
                        <a:rPr lang="en-US" sz="1400">
                          <a:latin typeface="Garamond" panose="02020404030301010803" pitchFamily="18" charset="0"/>
                        </a:rPr>
                        <m:t>BLUE</m:t>
                      </m:r>
                      <m:r>
                        <m:rPr>
                          <m:nor/>
                        </m:rPr>
                        <a:rPr lang="en-US" sz="1400">
                          <a:latin typeface="Garamond" panose="02020404030301010803" pitchFamily="18" charset="0"/>
                        </a:rPr>
                        <m:t>)+(0.2819</m:t>
                      </m:r>
                      <m:r>
                        <m:rPr>
                          <m:nor/>
                        </m:rPr>
                        <a:rPr lang="en-US" sz="1400" i="1">
                          <a:latin typeface="Garamond" panose="02020404030301010803" pitchFamily="18" charset="0"/>
                        </a:rPr>
                        <m:t>∗</m:t>
                      </m:r>
                      <m:r>
                        <m:rPr>
                          <m:nor/>
                        </m:rPr>
                        <a:rPr lang="en-US" sz="1400">
                          <a:latin typeface="Garamond" panose="02020404030301010803" pitchFamily="18" charset="0"/>
                        </a:rPr>
                        <m:t>GREEN</m:t>
                      </m:r>
                      <m:r>
                        <m:rPr>
                          <m:nor/>
                        </m:rPr>
                        <a:rPr lang="en-US" sz="1400">
                          <a:latin typeface="Garamond" panose="02020404030301010803" pitchFamily="18" charset="0"/>
                        </a:rPr>
                        <m:t>)+(</m:t>
                      </m:r>
                      <m:r>
                        <m:rPr>
                          <m:nor/>
                        </m:rPr>
                        <a:rPr lang="en-US" sz="1400" i="1">
                          <a:latin typeface="Garamond" panose="02020404030301010803" pitchFamily="18" charset="0"/>
                        </a:rPr>
                        <m:t>−</m:t>
                      </m:r>
                      <m:r>
                        <m:rPr>
                          <m:nor/>
                        </m:rPr>
                        <a:rPr lang="en-US" sz="1400">
                          <a:latin typeface="Garamond" panose="02020404030301010803" pitchFamily="18" charset="0"/>
                        </a:rPr>
                        <m:t>0.4934</m:t>
                      </m:r>
                      <m:r>
                        <m:rPr>
                          <m:nor/>
                        </m:rPr>
                        <a:rPr lang="en-US" sz="1400" i="1">
                          <a:latin typeface="Garamond" panose="02020404030301010803" pitchFamily="18" charset="0"/>
                        </a:rPr>
                        <m:t>∗</m:t>
                      </m:r>
                      <m:r>
                        <m:rPr>
                          <m:nor/>
                        </m:rPr>
                        <a:rPr lang="en-US" sz="1400">
                          <a:latin typeface="Garamond" panose="02020404030301010803" pitchFamily="18" charset="0"/>
                        </a:rPr>
                        <m:t>RED</m:t>
                      </m:r>
                      <m:r>
                        <m:rPr>
                          <m:nor/>
                        </m:rPr>
                        <a:rPr lang="en-US" sz="1400">
                          <a:latin typeface="Garamond" panose="02020404030301010803" pitchFamily="18" charset="0"/>
                        </a:rPr>
                        <m:t>)+(0.7940</m:t>
                      </m:r>
                      <m:r>
                        <m:rPr>
                          <m:nor/>
                        </m:rPr>
                        <a:rPr lang="en-US" sz="1400" i="1">
                          <a:latin typeface="Garamond" panose="02020404030301010803" pitchFamily="18" charset="0"/>
                        </a:rPr>
                        <m:t>∗</m:t>
                      </m:r>
                      <m:r>
                        <m:rPr>
                          <m:nor/>
                        </m:rPr>
                        <a:rPr lang="en-US" sz="1400">
                          <a:latin typeface="Garamond" panose="02020404030301010803" pitchFamily="18" charset="0"/>
                        </a:rPr>
                        <m:t>NIR</m:t>
                      </m:r>
                      <m:r>
                        <m:rPr>
                          <m:nor/>
                        </m:rPr>
                        <a:rPr lang="en-US" sz="1400">
                          <a:latin typeface="Garamond" panose="02020404030301010803" pitchFamily="18" charset="0"/>
                        </a:rPr>
                        <m:t>)</m:t>
                      </m:r>
                    </m:oMath>
                  </m:oMathPara>
                </a14:m>
                <a:endParaRPr lang="en-US" sz="1400" dirty="0">
                  <a:latin typeface="Garamond" panose="02020404030301010803" pitchFamily="18" charset="0"/>
                </a:endParaRPr>
              </a:p>
              <a:p>
                <a:pPr>
                  <a:lnSpc>
                    <a:spcPct val="150000"/>
                  </a:lnSpc>
                </a:pPr>
                <a14:m>
                  <m:oMath xmlns:m="http://schemas.openxmlformats.org/officeDocument/2006/math">
                    <m:r>
                      <m:rPr>
                        <m:nor/>
                      </m:rPr>
                      <a:rPr lang="en-US" sz="1400">
                        <a:latin typeface="Garamond" panose="02020404030301010803" pitchFamily="18" charset="0"/>
                      </a:rPr>
                      <m:t>+(</m:t>
                    </m:r>
                    <m:r>
                      <m:rPr>
                        <m:nor/>
                      </m:rPr>
                      <a:rPr lang="en-US" sz="1400" i="1">
                        <a:latin typeface="Garamond" panose="02020404030301010803" pitchFamily="18" charset="0"/>
                      </a:rPr>
                      <m:t>−</m:t>
                    </m:r>
                    <m:r>
                      <m:rPr>
                        <m:nor/>
                      </m:rPr>
                      <a:rPr lang="en-US" sz="1400">
                        <a:latin typeface="Garamond" panose="02020404030301010803" pitchFamily="18" charset="0"/>
                      </a:rPr>
                      <m:t>0.0002</m:t>
                    </m:r>
                    <m:r>
                      <m:rPr>
                        <m:nor/>
                      </m:rPr>
                      <a:rPr lang="en-US" sz="1400" i="1">
                        <a:latin typeface="Garamond" panose="02020404030301010803" pitchFamily="18" charset="0"/>
                      </a:rPr>
                      <m:t>∗</m:t>
                    </m:r>
                    <m:r>
                      <m:rPr>
                        <m:nor/>
                      </m:rPr>
                      <a:rPr lang="en-US" sz="1400">
                        <a:latin typeface="Garamond" panose="02020404030301010803" pitchFamily="18" charset="0"/>
                      </a:rPr>
                      <m:t>SWIR</m:t>
                    </m:r>
                    <m:r>
                      <m:rPr>
                        <m:nor/>
                      </m:rPr>
                      <a:rPr lang="en-US" sz="1400">
                        <a:latin typeface="Garamond" panose="02020404030301010803" pitchFamily="18" charset="0"/>
                      </a:rPr>
                      <m:t>1)+(</m:t>
                    </m:r>
                    <m:r>
                      <m:rPr>
                        <m:nor/>
                      </m:rPr>
                      <a:rPr lang="en-US" sz="1400" i="1">
                        <a:latin typeface="Garamond" panose="02020404030301010803" pitchFamily="18" charset="0"/>
                      </a:rPr>
                      <m:t>−</m:t>
                    </m:r>
                    <m:r>
                      <m:rPr>
                        <m:nor/>
                      </m:rPr>
                      <a:rPr lang="en-US" sz="1400">
                        <a:latin typeface="Garamond" panose="02020404030301010803" pitchFamily="18" charset="0"/>
                      </a:rPr>
                      <m:t>0.1446 </m:t>
                    </m:r>
                    <m:r>
                      <m:rPr>
                        <m:nor/>
                      </m:rPr>
                      <a:rPr lang="en-US" sz="1400" i="1">
                        <a:latin typeface="Garamond" panose="02020404030301010803" pitchFamily="18" charset="0"/>
                      </a:rPr>
                      <m:t>∗</m:t>
                    </m:r>
                    <m:r>
                      <m:rPr>
                        <m:nor/>
                      </m:rPr>
                      <a:rPr lang="en-US" sz="1400">
                        <a:latin typeface="Garamond" panose="02020404030301010803" pitchFamily="18" charset="0"/>
                      </a:rPr>
                      <m:t> </m:t>
                    </m:r>
                    <m:r>
                      <m:rPr>
                        <m:nor/>
                      </m:rPr>
                      <a:rPr lang="en-US" sz="1400">
                        <a:latin typeface="Garamond" panose="02020404030301010803" pitchFamily="18" charset="0"/>
                      </a:rPr>
                      <m:t>SWIR</m:t>
                    </m:r>
                    <m:r>
                      <m:rPr>
                        <m:nor/>
                      </m:rPr>
                      <a:rPr lang="en-US" sz="1400" smtClean="0">
                        <a:latin typeface="Garamond" panose="02020404030301010803" pitchFamily="18" charset="0"/>
                      </a:rPr>
                      <m:t>2)</m:t>
                    </m:r>
                  </m:oMath>
                </a14:m>
                <a:r>
                  <a:rPr lang="en-US" sz="1400" dirty="0">
                    <a:latin typeface="Garamond" panose="02020404030301010803" pitchFamily="18" charset="0"/>
                  </a:rPr>
                  <a:t>				 </a:t>
                </a:r>
              </a:p>
              <a:p>
                <a:pPr>
                  <a:lnSpc>
                    <a:spcPct val="150000"/>
                  </a:lnSpc>
                </a:pPr>
                <a:r>
                  <a:rPr lang="en-US" sz="1400" i="1" dirty="0">
                    <a:latin typeface="Garamond" panose="02020404030301010803" pitchFamily="18" charset="0"/>
                  </a:rPr>
                  <a:t>	</a:t>
                </a:r>
                <a:r>
                  <a:rPr lang="en-US" sz="1400" dirty="0">
                    <a:latin typeface="Garamond" panose="02020404030301010803" pitchFamily="18" charset="0"/>
                  </a:rPr>
                  <a:t>				</a:t>
                </a:r>
                <a:endParaRPr lang="en-US" sz="1400" dirty="0">
                  <a:effectLst/>
                  <a:latin typeface="Garamond" panose="02020404030301010803" pitchFamily="18" charset="0"/>
                  <a:ea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896823" y="2690206"/>
                <a:ext cx="5008811" cy="1708160"/>
              </a:xfrm>
              <a:prstGeom prst="rect">
                <a:avLst/>
              </a:prstGeom>
              <a:blipFill rotWithShape="0">
                <a:blip r:embed="rId5"/>
                <a:stretch>
                  <a:fillRect l="-365" r="-116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96822" y="3301835"/>
                <a:ext cx="5302313" cy="2030108"/>
              </a:xfrm>
              <a:prstGeom prst="rect">
                <a:avLst/>
              </a:prstGeom>
            </p:spPr>
            <p:txBody>
              <a:bodyPr wrap="square">
                <a:spAutoFit/>
              </a:bodyPr>
              <a:lstStyle/>
              <a:p>
                <a:pPr>
                  <a:lnSpc>
                    <a:spcPct val="150000"/>
                  </a:lnSpc>
                </a:pPr>
                <a:r>
                  <a:rPr lang="en-US" sz="1400" dirty="0">
                    <a:latin typeface="Garamond" panose="02020404030301010803" pitchFamily="18" charset="0"/>
                  </a:rPr>
                  <a:t>				 </a:t>
                </a:r>
              </a:p>
              <a:p>
                <a:pPr>
                  <a:lnSpc>
                    <a:spcPct val="150000"/>
                  </a:lnSpc>
                </a:pPr>
                <a:endParaRPr lang="en-US" sz="1400" dirty="0">
                  <a:latin typeface="Garamond" panose="02020404030301010803" pitchFamily="18" charset="0"/>
                </a:endParaRPr>
              </a:p>
              <a:p>
                <a:pPr>
                  <a:lnSpc>
                    <a:spcPct val="150000"/>
                  </a:lnSpc>
                </a:pPr>
                <a:r>
                  <a:rPr lang="en-US" sz="1400" dirty="0">
                    <a:latin typeface="Garamond" panose="02020404030301010803" pitchFamily="18" charset="0"/>
                  </a:rPr>
                  <a:t>Tasseled Cap Wetness (TCW)</a:t>
                </a:r>
              </a:p>
              <a:p>
                <a:pPr>
                  <a:lnSpc>
                    <a:spcPct val="150000"/>
                  </a:lnSpc>
                </a:pPr>
                <a14:m>
                  <m:oMath xmlns:m="http://schemas.openxmlformats.org/officeDocument/2006/math">
                    <m:r>
                      <m:rPr>
                        <m:nor/>
                      </m:rPr>
                      <a:rPr lang="en-US" sz="1400">
                        <a:latin typeface="Garamond" panose="02020404030301010803" pitchFamily="18" charset="0"/>
                      </a:rPr>
                      <m:t>TC</m:t>
                    </m:r>
                    <m:r>
                      <m:rPr>
                        <m:nor/>
                      </m:rPr>
                      <a:rPr lang="en-US" sz="1400" b="0" i="0" smtClean="0">
                        <a:latin typeface="Garamond" panose="02020404030301010803" pitchFamily="18" charset="0"/>
                      </a:rPr>
                      <m:t>W</m:t>
                    </m:r>
                    <m:r>
                      <m:rPr>
                        <m:nor/>
                      </m:rPr>
                      <a:rPr lang="en-US" sz="1400">
                        <a:latin typeface="Garamond" panose="02020404030301010803" pitchFamily="18" charset="0"/>
                      </a:rPr>
                      <m:t>=  (0.0315</m:t>
                    </m:r>
                    <m:r>
                      <m:rPr>
                        <m:nor/>
                      </m:rPr>
                      <a:rPr lang="en-US" sz="1400" i="1">
                        <a:latin typeface="Garamond" panose="02020404030301010803" pitchFamily="18" charset="0"/>
                      </a:rPr>
                      <m:t>∗</m:t>
                    </m:r>
                    <m:r>
                      <m:rPr>
                        <m:nor/>
                      </m:rPr>
                      <a:rPr lang="en-US" sz="1400">
                        <a:latin typeface="Garamond" panose="02020404030301010803" pitchFamily="18" charset="0"/>
                      </a:rPr>
                      <m:t>BLUE</m:t>
                    </m:r>
                    <m:r>
                      <m:rPr>
                        <m:nor/>
                      </m:rPr>
                      <a:rPr lang="en-US" sz="1400">
                        <a:latin typeface="Garamond" panose="02020404030301010803" pitchFamily="18" charset="0"/>
                      </a:rPr>
                      <m:t>)+(0.2021</m:t>
                    </m:r>
                    <m:r>
                      <m:rPr>
                        <m:nor/>
                      </m:rPr>
                      <a:rPr lang="en-US" sz="1400" i="1">
                        <a:latin typeface="Garamond" panose="02020404030301010803" pitchFamily="18" charset="0"/>
                      </a:rPr>
                      <m:t>∗</m:t>
                    </m:r>
                    <m:r>
                      <m:rPr>
                        <m:nor/>
                      </m:rPr>
                      <a:rPr lang="en-US" sz="1400">
                        <a:latin typeface="Garamond" panose="02020404030301010803" pitchFamily="18" charset="0"/>
                      </a:rPr>
                      <m:t>GREEN</m:t>
                    </m:r>
                    <m:r>
                      <m:rPr>
                        <m:nor/>
                      </m:rPr>
                      <a:rPr lang="en-US" sz="1400">
                        <a:latin typeface="Garamond" panose="02020404030301010803" pitchFamily="18" charset="0"/>
                      </a:rPr>
                      <m:t>)+(0.3102</m:t>
                    </m:r>
                    <m:r>
                      <m:rPr>
                        <m:nor/>
                      </m:rPr>
                      <a:rPr lang="en-US" sz="1400" i="1">
                        <a:latin typeface="Garamond" panose="02020404030301010803" pitchFamily="18" charset="0"/>
                      </a:rPr>
                      <m:t>∗</m:t>
                    </m:r>
                    <m:r>
                      <m:rPr>
                        <m:nor/>
                      </m:rPr>
                      <a:rPr lang="en-US" sz="1400">
                        <a:latin typeface="Garamond" panose="02020404030301010803" pitchFamily="18" charset="0"/>
                      </a:rPr>
                      <m:t>RED</m:t>
                    </m:r>
                    <m:r>
                      <m:rPr>
                        <m:nor/>
                      </m:rPr>
                      <a:rPr lang="en-US" sz="1400">
                        <a:latin typeface="Garamond" panose="02020404030301010803" pitchFamily="18" charset="0"/>
                      </a:rPr>
                      <m:t>)+ (0.1594</m:t>
                    </m:r>
                    <m:r>
                      <m:rPr>
                        <m:nor/>
                      </m:rPr>
                      <a:rPr lang="en-US" sz="1400" i="1">
                        <a:latin typeface="Garamond" panose="02020404030301010803" pitchFamily="18" charset="0"/>
                      </a:rPr>
                      <m:t>∗</m:t>
                    </m:r>
                    <m:r>
                      <m:rPr>
                        <m:nor/>
                      </m:rPr>
                      <a:rPr lang="en-US" sz="1400">
                        <a:latin typeface="Garamond" panose="02020404030301010803" pitchFamily="18" charset="0"/>
                      </a:rPr>
                      <m:t>NIR</m:t>
                    </m:r>
                    <m:r>
                      <m:rPr>
                        <m:nor/>
                      </m:rPr>
                      <a:rPr lang="en-US" sz="1400">
                        <a:latin typeface="Garamond" panose="02020404030301010803" pitchFamily="18" charset="0"/>
                      </a:rPr>
                      <m:t>)+(</m:t>
                    </m:r>
                    <m:r>
                      <m:rPr>
                        <m:nor/>
                      </m:rPr>
                      <a:rPr lang="en-US" sz="1400" i="1">
                        <a:latin typeface="Garamond" panose="02020404030301010803" pitchFamily="18" charset="0"/>
                      </a:rPr>
                      <m:t>−</m:t>
                    </m:r>
                    <m:r>
                      <m:rPr>
                        <m:nor/>
                      </m:rPr>
                      <a:rPr lang="en-US" sz="1400">
                        <a:latin typeface="Garamond" panose="02020404030301010803" pitchFamily="18" charset="0"/>
                      </a:rPr>
                      <m:t>0.6806</m:t>
                    </m:r>
                    <m:r>
                      <m:rPr>
                        <m:nor/>
                      </m:rPr>
                      <a:rPr lang="en-US" sz="1400" i="1">
                        <a:latin typeface="Garamond" panose="02020404030301010803" pitchFamily="18" charset="0"/>
                      </a:rPr>
                      <m:t>∗</m:t>
                    </m:r>
                    <m:r>
                      <m:rPr>
                        <m:nor/>
                      </m:rPr>
                      <a:rPr lang="en-US" sz="1400">
                        <a:latin typeface="Garamond" panose="02020404030301010803" pitchFamily="18" charset="0"/>
                      </a:rPr>
                      <m:t>SWIR</m:t>
                    </m:r>
                    <m:r>
                      <m:rPr>
                        <m:nor/>
                      </m:rPr>
                      <a:rPr lang="en-US" sz="1400">
                        <a:latin typeface="Garamond" panose="02020404030301010803" pitchFamily="18" charset="0"/>
                      </a:rPr>
                      <m:t>1)+(</m:t>
                    </m:r>
                    <m:r>
                      <m:rPr>
                        <m:nor/>
                      </m:rPr>
                      <a:rPr lang="en-US" sz="1400" i="1">
                        <a:latin typeface="Garamond" panose="02020404030301010803" pitchFamily="18" charset="0"/>
                      </a:rPr>
                      <m:t>−</m:t>
                    </m:r>
                    <m:r>
                      <m:rPr>
                        <m:nor/>
                      </m:rPr>
                      <a:rPr lang="en-US" sz="1400">
                        <a:latin typeface="Garamond" panose="02020404030301010803" pitchFamily="18" charset="0"/>
                      </a:rPr>
                      <m:t>0.6109</m:t>
                    </m:r>
                    <m:r>
                      <m:rPr>
                        <m:nor/>
                      </m:rPr>
                      <a:rPr lang="en-US" sz="1400" i="1">
                        <a:latin typeface="Garamond" panose="02020404030301010803" pitchFamily="18" charset="0"/>
                      </a:rPr>
                      <m:t>∗</m:t>
                    </m:r>
                    <m:r>
                      <m:rPr>
                        <m:nor/>
                      </m:rPr>
                      <a:rPr lang="en-US" sz="1400">
                        <a:latin typeface="Garamond" panose="02020404030301010803" pitchFamily="18" charset="0"/>
                      </a:rPr>
                      <m:t>SWIR</m:t>
                    </m:r>
                    <m:r>
                      <m:rPr>
                        <m:nor/>
                      </m:rPr>
                      <a:rPr lang="en-US" sz="1400">
                        <a:latin typeface="Garamond" panose="02020404030301010803" pitchFamily="18" charset="0"/>
                      </a:rPr>
                      <m:t>2)</m:t>
                    </m:r>
                  </m:oMath>
                </a14:m>
                <a:r>
                  <a:rPr lang="en-US" sz="1400" i="1" dirty="0">
                    <a:latin typeface="Garamond" panose="02020404030301010803" pitchFamily="18" charset="0"/>
                  </a:rPr>
                  <a:t>	</a:t>
                </a:r>
                <a:r>
                  <a:rPr lang="en-US" sz="1400" dirty="0">
                    <a:latin typeface="Garamond" panose="02020404030301010803" pitchFamily="18" charset="0"/>
                  </a:rPr>
                  <a:t>				</a:t>
                </a:r>
                <a:endParaRPr lang="en-US" sz="1400" dirty="0">
                  <a:effectLst/>
                  <a:latin typeface="Garamond" panose="02020404030301010803" pitchFamily="18" charset="0"/>
                  <a:ea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896822" y="3301835"/>
                <a:ext cx="5302313" cy="2030108"/>
              </a:xfrm>
              <a:prstGeom prst="rect">
                <a:avLst/>
              </a:prstGeom>
              <a:blipFill rotWithShape="0">
                <a:blip r:embed="rId6"/>
                <a:stretch>
                  <a:fillRect l="-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33743" y="2760868"/>
                <a:ext cx="6527548" cy="1145314"/>
              </a:xfrm>
              <a:prstGeom prst="rect">
                <a:avLst/>
              </a:prstGeom>
            </p:spPr>
            <p:txBody>
              <a:bodyPr wrap="square">
                <a:spAutoFit/>
              </a:bodyPr>
              <a:lstStyle/>
              <a:p>
                <a:pPr algn="just">
                  <a:lnSpc>
                    <a:spcPct val="115000"/>
                  </a:lnSpc>
                </a:pPr>
                <a:r>
                  <a:rPr lang="en-US" sz="1400" dirty="0">
                    <a:effectLst/>
                    <a:latin typeface="Garamond" panose="02020404030301010803" pitchFamily="18" charset="0"/>
                    <a:ea typeface="Times New Roman" panose="02020603050405020304" pitchFamily="18" charset="0"/>
                    <a:cs typeface="Times New Roman" panose="02020603050405020304" pitchFamily="18" charset="0"/>
                  </a:rPr>
                  <a:t>Normalized Difference Moisture Index (NDMI)</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n-US" sz="14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14:m>
                  <m:oMath xmlns:m="http://schemas.openxmlformats.org/officeDocument/2006/math">
                    <m:r>
                      <m:rPr>
                        <m:nor/>
                      </m:rPr>
                      <a:rPr lang="en-US" sz="1400" b="0" i="0" smtClean="0">
                        <a:solidFill>
                          <a:srgbClr val="000000"/>
                        </a:solidFill>
                        <a:effectLst/>
                        <a:latin typeface="Garamond" panose="02020404030301010803" pitchFamily="18" charset="0"/>
                        <a:ea typeface="Arial" panose="020B0604020202020204" pitchFamily="34" charset="0"/>
                        <a:cs typeface="Arial" panose="020B0604020202020204" pitchFamily="34" charset="0"/>
                      </a:rPr>
                      <m:t>                                                            </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NDMI</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 = </m:t>
                    </m:r>
                    <m:f>
                      <m:fPr>
                        <m:ctrlPr>
                          <a:rPr lang="en-US" sz="1400"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fPr>
                      <m:num>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NIR</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 </m:t>
                        </m:r>
                        <m:r>
                          <m:rPr>
                            <m:nor/>
                          </m:rPr>
                          <a:rPr lang="en-US" sz="1400" i="1">
                            <a:solidFill>
                              <a:srgbClr val="000000"/>
                            </a:solidFill>
                            <a:effectLst/>
                            <a:latin typeface="Garamond" panose="02020404030301010803" pitchFamily="18" charset="0"/>
                            <a:ea typeface="Arial" panose="020B0604020202020204" pitchFamily="34" charset="0"/>
                            <a:cs typeface="Arial" panose="020B0604020202020204" pitchFamily="34" charset="0"/>
                          </a:rPr>
                          <m:t>−</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 </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SWIR</m:t>
                        </m:r>
                      </m:num>
                      <m:den>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NIR</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 + </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SWIR</m:t>
                        </m:r>
                      </m:den>
                    </m:f>
                  </m:oMath>
                </a14:m>
                <a:r>
                  <a:rPr lang="en-US" sz="1400" i="1" dirty="0">
                    <a:solidFill>
                      <a:srgbClr val="000000"/>
                    </a:solidFill>
                    <a:effectLst/>
                    <a:latin typeface="Garamond" panose="02020404030301010803" pitchFamily="18" charset="0"/>
                    <a:ea typeface="Times New Roman" panose="02020603050405020304" pitchFamily="18" charset="0"/>
                    <a:cs typeface="Arial" panose="020B0604020202020204" pitchFamily="34" charset="0"/>
                  </a:rPr>
                  <a:t>	</a:t>
                </a:r>
                <a:r>
                  <a:rPr lang="en-US" sz="1400" dirty="0">
                    <a:solidFill>
                      <a:srgbClr val="000000"/>
                    </a:solidFill>
                    <a:effectLst/>
                    <a:latin typeface="Garamond" panose="02020404030301010803" pitchFamily="18"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33743" y="2760868"/>
                <a:ext cx="6527548" cy="1145314"/>
              </a:xfrm>
              <a:prstGeom prst="rect">
                <a:avLst/>
              </a:prstGeom>
              <a:blipFill rotWithShape="0">
                <a:blip r:embed="rId7"/>
                <a:stretch>
                  <a:fillRect l="-2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33743" y="3745433"/>
                <a:ext cx="6527548" cy="1475469"/>
              </a:xfrm>
              <a:prstGeom prst="rect">
                <a:avLst/>
              </a:prstGeom>
            </p:spPr>
            <p:txBody>
              <a:bodyPr wrap="square">
                <a:spAutoFit/>
              </a:bodyPr>
              <a:lstStyle/>
              <a:p>
                <a:pPr algn="just">
                  <a:lnSpc>
                    <a:spcPct val="115000"/>
                  </a:lnSpc>
                </a:pPr>
                <a:endParaRPr lang="en-US" sz="1400" dirty="0">
                  <a:effectLst/>
                  <a:latin typeface="Garamond" panose="02020404030301010803" pitchFamily="18" charset="0"/>
                  <a:ea typeface="Times New Roman" panose="02020603050405020304" pitchFamily="18" charset="0"/>
                  <a:cs typeface="Times New Roman" panose="02020603050405020304" pitchFamily="18" charset="0"/>
                </a:endParaRPr>
              </a:p>
              <a:p>
                <a:pPr algn="just">
                  <a:lnSpc>
                    <a:spcPct val="115000"/>
                  </a:lnSpc>
                </a:pPr>
                <a:r>
                  <a:rPr lang="en-US" sz="1400" dirty="0">
                    <a:effectLst/>
                    <a:latin typeface="Garamond" panose="02020404030301010803" pitchFamily="18" charset="0"/>
                    <a:ea typeface="Times New Roman" panose="02020603050405020304" pitchFamily="18" charset="0"/>
                    <a:cs typeface="Times New Roman" panose="02020603050405020304" pitchFamily="18" charset="0"/>
                  </a:rPr>
                  <a:t>Normalized Difference Water Index (NDWI)</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n-US" sz="14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2286000" marR="0" algn="ctr">
                  <a:lnSpc>
                    <a:spcPct val="115000"/>
                  </a:lnSpc>
                  <a:spcBef>
                    <a:spcPts val="0"/>
                  </a:spcBef>
                  <a:spcAft>
                    <a:spcPts val="0"/>
                  </a:spcAft>
                </a:pPr>
                <a14:m>
                  <m:oMath xmlns:m="http://schemas.openxmlformats.org/officeDocument/2006/math">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NDWI</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 = </m:t>
                    </m:r>
                    <m:f>
                      <m:fPr>
                        <m:ctrlPr>
                          <a:rPr lang="en-US" sz="1400"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fPr>
                      <m:num>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Green</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 </m:t>
                        </m:r>
                        <m:r>
                          <m:rPr>
                            <m:nor/>
                          </m:rPr>
                          <a:rPr lang="en-US" sz="1400" i="1">
                            <a:solidFill>
                              <a:srgbClr val="000000"/>
                            </a:solidFill>
                            <a:effectLst/>
                            <a:latin typeface="Garamond" panose="02020404030301010803" pitchFamily="18" charset="0"/>
                            <a:ea typeface="Arial" panose="020B0604020202020204" pitchFamily="34" charset="0"/>
                            <a:cs typeface="Arial" panose="020B0604020202020204" pitchFamily="34" charset="0"/>
                          </a:rPr>
                          <m:t>−</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 </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NIR</m:t>
                        </m:r>
                      </m:num>
                      <m:den>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Green</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 + </m:t>
                        </m:r>
                        <m:r>
                          <m:rPr>
                            <m:nor/>
                          </m:rPr>
                          <a:rPr lang="en-US" sz="1400">
                            <a:solidFill>
                              <a:srgbClr val="000000"/>
                            </a:solidFill>
                            <a:effectLst/>
                            <a:latin typeface="Garamond" panose="02020404030301010803" pitchFamily="18" charset="0"/>
                            <a:ea typeface="Arial" panose="020B0604020202020204" pitchFamily="34" charset="0"/>
                            <a:cs typeface="Arial" panose="020B0604020202020204" pitchFamily="34" charset="0"/>
                          </a:rPr>
                          <m:t>NIR</m:t>
                        </m:r>
                      </m:den>
                    </m:f>
                  </m:oMath>
                </a14:m>
                <a:r>
                  <a:rPr lang="en-US" sz="1400" i="1" dirty="0">
                    <a:solidFill>
                      <a:srgbClr val="000000"/>
                    </a:solidFill>
                    <a:effectLst/>
                    <a:latin typeface="Garamond" panose="02020404030301010803" pitchFamily="18" charset="0"/>
                    <a:ea typeface="Times New Roman" panose="02020603050405020304" pitchFamily="18" charset="0"/>
                    <a:cs typeface="Arial" panose="020B0604020202020204" pitchFamily="34" charset="0"/>
                  </a:rPr>
                  <a:t>	</a:t>
                </a:r>
                <a:r>
                  <a:rPr lang="en-US" sz="1400" dirty="0">
                    <a:solidFill>
                      <a:srgbClr val="000000"/>
                    </a:solidFill>
                    <a:effectLst/>
                    <a:latin typeface="Garamond" panose="02020404030301010803" pitchFamily="18"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33743" y="3745433"/>
                <a:ext cx="6527548" cy="1475469"/>
              </a:xfrm>
              <a:prstGeom prst="rect">
                <a:avLst/>
              </a:prstGeom>
              <a:blipFill rotWithShape="0">
                <a:blip r:embed="rId8"/>
                <a:stretch>
                  <a:fillRect l="-280"/>
                </a:stretch>
              </a:blipFill>
            </p:spPr>
            <p:txBody>
              <a:bodyPr/>
              <a:lstStyle/>
              <a:p>
                <a:r>
                  <a:rPr lang="en-US">
                    <a:noFill/>
                  </a:rPr>
                  <a:t> </a:t>
                </a:r>
              </a:p>
            </p:txBody>
          </p:sp>
        </mc:Fallback>
      </mc:AlternateContent>
      <p:sp>
        <p:nvSpPr>
          <p:cNvPr id="10" name="Rectangle 9"/>
          <p:cNvSpPr/>
          <p:nvPr/>
        </p:nvSpPr>
        <p:spPr>
          <a:xfrm>
            <a:off x="3110620" y="5442804"/>
            <a:ext cx="5970760" cy="410882"/>
          </a:xfrm>
          <a:prstGeom prst="rect">
            <a:avLst/>
          </a:prstGeom>
        </p:spPr>
        <p:txBody>
          <a:bodyPr wrap="square">
            <a:spAutoFit/>
          </a:bodyPr>
          <a:lstStyle/>
          <a:p>
            <a:pPr>
              <a:lnSpc>
                <a:spcPct val="115000"/>
              </a:lnSpc>
            </a:pPr>
            <a:r>
              <a:rPr lang="en-US" i="1" dirty="0">
                <a:latin typeface="Garamond" panose="02020404030301010803" pitchFamily="18" charset="0"/>
                <a:ea typeface="Times New Roman" panose="02020603050405020304" pitchFamily="18" charset="0"/>
                <a:cs typeface="Times New Roman" panose="02020603050405020304" pitchFamily="18" charset="0"/>
              </a:rPr>
              <a:t>Equations used to calculate NDBI, NDMI, NDWI, TCB, TCG, TCW </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357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Appendix C</a:t>
            </a:r>
          </a:p>
        </p:txBody>
      </p:sp>
      <p:graphicFrame>
        <p:nvGraphicFramePr>
          <p:cNvPr id="5" name="Table 4"/>
          <p:cNvGraphicFramePr>
            <a:graphicFrameLocks noGrp="1"/>
          </p:cNvGraphicFramePr>
          <p:nvPr>
            <p:extLst>
              <p:ext uri="{D42A27DB-BD31-4B8C-83A1-F6EECF244321}">
                <p14:modId xmlns:p14="http://schemas.microsoft.com/office/powerpoint/2010/main" val="1903565665"/>
              </p:ext>
            </p:extLst>
          </p:nvPr>
        </p:nvGraphicFramePr>
        <p:xfrm>
          <a:off x="853571" y="1629431"/>
          <a:ext cx="10484857" cy="3889703"/>
        </p:xfrm>
        <a:graphic>
          <a:graphicData uri="http://schemas.openxmlformats.org/drawingml/2006/table">
            <a:tbl>
              <a:tblPr firstRow="1" firstCol="1" bandRow="1">
                <a:tableStyleId>{5940675A-B579-460E-94D1-54222C63F5DA}</a:tableStyleId>
              </a:tblPr>
              <a:tblGrid>
                <a:gridCol w="2346697">
                  <a:extLst>
                    <a:ext uri="{9D8B030D-6E8A-4147-A177-3AD203B41FA5}">
                      <a16:colId xmlns:a16="http://schemas.microsoft.com/office/drawing/2014/main" val="20000"/>
                    </a:ext>
                  </a:extLst>
                </a:gridCol>
                <a:gridCol w="2388870">
                  <a:extLst>
                    <a:ext uri="{9D8B030D-6E8A-4147-A177-3AD203B41FA5}">
                      <a16:colId xmlns:a16="http://schemas.microsoft.com/office/drawing/2014/main" val="20001"/>
                    </a:ext>
                  </a:extLst>
                </a:gridCol>
                <a:gridCol w="2205990">
                  <a:extLst>
                    <a:ext uri="{9D8B030D-6E8A-4147-A177-3AD203B41FA5}">
                      <a16:colId xmlns:a16="http://schemas.microsoft.com/office/drawing/2014/main" val="20002"/>
                    </a:ext>
                  </a:extLst>
                </a:gridCol>
                <a:gridCol w="2023110">
                  <a:extLst>
                    <a:ext uri="{9D8B030D-6E8A-4147-A177-3AD203B41FA5}">
                      <a16:colId xmlns:a16="http://schemas.microsoft.com/office/drawing/2014/main" val="20003"/>
                    </a:ext>
                  </a:extLst>
                </a:gridCol>
                <a:gridCol w="1520190">
                  <a:extLst>
                    <a:ext uri="{9D8B030D-6E8A-4147-A177-3AD203B41FA5}">
                      <a16:colId xmlns:a16="http://schemas.microsoft.com/office/drawing/2014/main" val="20004"/>
                    </a:ext>
                  </a:extLst>
                </a:gridCol>
              </a:tblGrid>
              <a:tr h="614543">
                <a:tc>
                  <a:txBody>
                    <a:bodyPr/>
                    <a:lstStyle/>
                    <a:p>
                      <a:pPr marL="0" marR="0" algn="ctr">
                        <a:lnSpc>
                          <a:spcPct val="115000"/>
                        </a:lnSpc>
                        <a:spcBef>
                          <a:spcPts val="0"/>
                        </a:spcBef>
                        <a:spcAft>
                          <a:spcPts val="0"/>
                        </a:spcAft>
                      </a:pPr>
                      <a:r>
                        <a:rPr lang="en-US" sz="1400" dirty="0">
                          <a:effectLst/>
                        </a:rPr>
                        <a:t>Class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gn="ctr">
                        <a:lnSpc>
                          <a:spcPct val="115000"/>
                        </a:lnSpc>
                        <a:spcBef>
                          <a:spcPts val="0"/>
                        </a:spcBef>
                        <a:spcAft>
                          <a:spcPts val="0"/>
                        </a:spcAft>
                      </a:pPr>
                      <a:r>
                        <a:rPr lang="en-US" sz="1400">
                          <a:effectLst/>
                        </a:rPr>
                        <a:t>Elevation Restrictions in Code</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gn="ctr">
                        <a:lnSpc>
                          <a:spcPct val="115000"/>
                        </a:lnSpc>
                        <a:spcBef>
                          <a:spcPts val="0"/>
                        </a:spcBef>
                        <a:spcAft>
                          <a:spcPts val="0"/>
                        </a:spcAft>
                      </a:pPr>
                      <a:r>
                        <a:rPr lang="en-US" sz="1400" dirty="0">
                          <a:effectLst/>
                        </a:rPr>
                        <a:t>Elevation Range from Literature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gn="ctr">
                        <a:lnSpc>
                          <a:spcPct val="115000"/>
                        </a:lnSpc>
                        <a:spcBef>
                          <a:spcPts val="0"/>
                        </a:spcBef>
                        <a:spcAft>
                          <a:spcPts val="0"/>
                        </a:spcAft>
                      </a:pPr>
                      <a:r>
                        <a:rPr lang="en-US" sz="1400">
                          <a:effectLst/>
                        </a:rPr>
                        <a:t>Partner Source</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gn="ctr">
                        <a:lnSpc>
                          <a:spcPct val="115000"/>
                        </a:lnSpc>
                        <a:spcBef>
                          <a:spcPts val="0"/>
                        </a:spcBef>
                        <a:spcAft>
                          <a:spcPts val="0"/>
                        </a:spcAft>
                      </a:pPr>
                      <a:r>
                        <a:rPr lang="en-US" sz="1400">
                          <a:effectLst/>
                        </a:rPr>
                        <a:t>Literature Source</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extLst>
                  <a:ext uri="{0D108BD9-81ED-4DB2-BD59-A6C34878D82A}">
                    <a16:rowId xmlns:a16="http://schemas.microsoft.com/office/drawing/2014/main" val="10000"/>
                  </a:ext>
                </a:extLst>
              </a:tr>
              <a:tr h="485645">
                <a:tc>
                  <a:txBody>
                    <a:bodyPr/>
                    <a:lstStyle/>
                    <a:p>
                      <a:pPr marL="0" marR="0">
                        <a:lnSpc>
                          <a:spcPct val="115000"/>
                        </a:lnSpc>
                        <a:spcBef>
                          <a:spcPts val="0"/>
                        </a:spcBef>
                        <a:spcAft>
                          <a:spcPts val="0"/>
                        </a:spcAft>
                      </a:pPr>
                      <a:r>
                        <a:rPr lang="en-US" sz="1400" dirty="0">
                          <a:effectLst/>
                        </a:rPr>
                        <a:t>Grassland/Pasture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dirty="0">
                          <a:effectLst/>
                        </a:rPr>
                        <a:t>Less than 2000 m</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~1500 m</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Dr. Jan Schipper</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Holl &amp; Quiros-Nietzen 1999</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extLst>
                  <a:ext uri="{0D108BD9-81ED-4DB2-BD59-A6C34878D82A}">
                    <a16:rowId xmlns:a16="http://schemas.microsoft.com/office/drawing/2014/main" val="10001"/>
                  </a:ext>
                </a:extLst>
              </a:tr>
              <a:tr h="356747">
                <a:tc>
                  <a:txBody>
                    <a:bodyPr/>
                    <a:lstStyle/>
                    <a:p>
                      <a:pPr marL="0" marR="0">
                        <a:lnSpc>
                          <a:spcPct val="115000"/>
                        </a:lnSpc>
                        <a:spcBef>
                          <a:spcPts val="0"/>
                        </a:spcBef>
                        <a:spcAft>
                          <a:spcPts val="0"/>
                        </a:spcAft>
                      </a:pPr>
                      <a:r>
                        <a:rPr lang="en-US" sz="1400" dirty="0">
                          <a:effectLst/>
                        </a:rPr>
                        <a:t>Paramos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dirty="0">
                          <a:effectLst/>
                        </a:rPr>
                        <a:t>Greater than 2000 m</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dirty="0">
                          <a:effectLst/>
                        </a:rPr>
                        <a:t>3100 to 3300 m</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Dr. Jan Schipper</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Kappelle &amp; Horn 2016</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extLst>
                  <a:ext uri="{0D108BD9-81ED-4DB2-BD59-A6C34878D82A}">
                    <a16:rowId xmlns:a16="http://schemas.microsoft.com/office/drawing/2014/main" val="10002"/>
                  </a:ext>
                </a:extLst>
              </a:tr>
              <a:tr h="292297">
                <a:tc>
                  <a:txBody>
                    <a:bodyPr/>
                    <a:lstStyle/>
                    <a:p>
                      <a:pPr marL="0" marR="0">
                        <a:lnSpc>
                          <a:spcPct val="115000"/>
                        </a:lnSpc>
                        <a:spcBef>
                          <a:spcPts val="0"/>
                        </a:spcBef>
                        <a:spcAft>
                          <a:spcPts val="0"/>
                        </a:spcAft>
                      </a:pPr>
                      <a:r>
                        <a:rPr lang="en-US" sz="1400" dirty="0">
                          <a:effectLst/>
                        </a:rPr>
                        <a:t>Coffee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dirty="0">
                          <a:effectLst/>
                        </a:rPr>
                        <a:t>Greater than 870 m</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1000 to 1300 m</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Dr. Jan Schipper</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Avelino et al. 2005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extLst>
                  <a:ext uri="{0D108BD9-81ED-4DB2-BD59-A6C34878D82A}">
                    <a16:rowId xmlns:a16="http://schemas.microsoft.com/office/drawing/2014/main" val="10003"/>
                  </a:ext>
                </a:extLst>
              </a:tr>
              <a:tr h="292297">
                <a:tc>
                  <a:txBody>
                    <a:bodyPr/>
                    <a:lstStyle/>
                    <a:p>
                      <a:pPr marL="0" marR="0">
                        <a:lnSpc>
                          <a:spcPct val="115000"/>
                        </a:lnSpc>
                        <a:spcBef>
                          <a:spcPts val="0"/>
                        </a:spcBef>
                        <a:spcAft>
                          <a:spcPts val="0"/>
                        </a:spcAft>
                      </a:pPr>
                      <a:r>
                        <a:rPr lang="en-US" sz="1400">
                          <a:effectLst/>
                        </a:rPr>
                        <a:t>Mangrove</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dirty="0">
                          <a:effectLst/>
                        </a:rPr>
                        <a:t>Less than 500 m</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less than 200 m</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Jiménez, J. A. 2016</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Jiménez, J. A. 2016</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extLst>
                  <a:ext uri="{0D108BD9-81ED-4DB2-BD59-A6C34878D82A}">
                    <a16:rowId xmlns:a16="http://schemas.microsoft.com/office/drawing/2014/main" val="10004"/>
                  </a:ext>
                </a:extLst>
              </a:tr>
              <a:tr h="292297">
                <a:tc>
                  <a:txBody>
                    <a:bodyPr/>
                    <a:lstStyle/>
                    <a:p>
                      <a:pPr marL="0" marR="0">
                        <a:lnSpc>
                          <a:spcPct val="115000"/>
                        </a:lnSpc>
                        <a:spcBef>
                          <a:spcPts val="0"/>
                        </a:spcBef>
                        <a:spcAft>
                          <a:spcPts val="0"/>
                        </a:spcAft>
                      </a:pPr>
                      <a:r>
                        <a:rPr lang="en-US" sz="1400">
                          <a:effectLst/>
                        </a:rPr>
                        <a:t>Melina/Teak on the Osa Peninsula</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dirty="0">
                          <a:effectLst/>
                        </a:rPr>
                        <a:t>Less than 120 m</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dirty="0">
                          <a:effectLst/>
                        </a:rPr>
                        <a:t>N/A</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Hilary Brumberg</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N/A</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extLst>
                  <a:ext uri="{0D108BD9-81ED-4DB2-BD59-A6C34878D82A}">
                    <a16:rowId xmlns:a16="http://schemas.microsoft.com/office/drawing/2014/main" val="10005"/>
                  </a:ext>
                </a:extLst>
              </a:tr>
              <a:tr h="292297">
                <a:tc>
                  <a:txBody>
                    <a:bodyPr/>
                    <a:lstStyle/>
                    <a:p>
                      <a:pPr marL="0" marR="0">
                        <a:lnSpc>
                          <a:spcPct val="115000"/>
                        </a:lnSpc>
                        <a:spcBef>
                          <a:spcPts val="0"/>
                        </a:spcBef>
                        <a:spcAft>
                          <a:spcPts val="0"/>
                        </a:spcAft>
                      </a:pPr>
                      <a:r>
                        <a:rPr lang="en-US" sz="1400">
                          <a:effectLst/>
                        </a:rPr>
                        <a:t>Wetland</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dirty="0">
                          <a:effectLst/>
                        </a:rPr>
                        <a:t>Less than 500 m</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less than 200 m</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a:effectLst/>
                        </a:rPr>
                        <a:t>Jiménez, J. A. 2016</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tc>
                  <a:txBody>
                    <a:bodyPr/>
                    <a:lstStyle/>
                    <a:p>
                      <a:pPr marL="0" marR="0">
                        <a:lnSpc>
                          <a:spcPct val="115000"/>
                        </a:lnSpc>
                        <a:spcBef>
                          <a:spcPts val="0"/>
                        </a:spcBef>
                        <a:spcAft>
                          <a:spcPts val="0"/>
                        </a:spcAft>
                      </a:pPr>
                      <a:r>
                        <a:rPr lang="en-US" sz="1400" dirty="0">
                          <a:effectLst/>
                        </a:rPr>
                        <a:t>Jiménez, J. A. 2016</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7" marR="38107" marT="38107" marB="38107" anchor="ctr"/>
                </a:tc>
                <a:extLst>
                  <a:ext uri="{0D108BD9-81ED-4DB2-BD59-A6C34878D82A}">
                    <a16:rowId xmlns:a16="http://schemas.microsoft.com/office/drawing/2014/main" val="10006"/>
                  </a:ext>
                </a:extLst>
              </a:tr>
            </a:tbl>
          </a:graphicData>
        </a:graphic>
      </p:graphicFrame>
      <p:sp>
        <p:nvSpPr>
          <p:cNvPr id="11" name="Rectangle 10"/>
          <p:cNvSpPr/>
          <p:nvPr/>
        </p:nvSpPr>
        <p:spPr>
          <a:xfrm>
            <a:off x="853571" y="917633"/>
            <a:ext cx="8326170" cy="711798"/>
          </a:xfrm>
          <a:prstGeom prst="rect">
            <a:avLst/>
          </a:prstGeom>
        </p:spPr>
        <p:txBody>
          <a:bodyPr wrap="square">
            <a:spAutoFit/>
          </a:bodyPr>
          <a:lstStyle/>
          <a:p>
            <a:pPr>
              <a:lnSpc>
                <a:spcPct val="115000"/>
              </a:lnSpc>
            </a:pPr>
            <a:r>
              <a:rPr lang="en-US" dirty="0">
                <a:latin typeface="Garamond" panose="02020404030301010803" pitchFamily="18" charset="0"/>
                <a:ea typeface="Times New Roman" panose="02020603050405020304" pitchFamily="18" charset="0"/>
                <a:cs typeface="Times New Roman" panose="02020603050405020304" pitchFamily="18" charset="0"/>
              </a:rPr>
              <a:t>Table C1 </a:t>
            </a:r>
          </a:p>
          <a:p>
            <a:pPr>
              <a:lnSpc>
                <a:spcPct val="115000"/>
              </a:lnSpc>
            </a:pPr>
            <a:r>
              <a:rPr lang="en-US" i="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Partner and literature sources for elevation cut offs for land use and land cover classification</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52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Appendix D</a:t>
            </a:r>
          </a:p>
        </p:txBody>
      </p:sp>
      <p:sp>
        <p:nvSpPr>
          <p:cNvPr id="11" name="Rectangle 10"/>
          <p:cNvSpPr/>
          <p:nvPr/>
        </p:nvSpPr>
        <p:spPr>
          <a:xfrm>
            <a:off x="3731843" y="5214182"/>
            <a:ext cx="5019991" cy="393249"/>
          </a:xfrm>
          <a:prstGeom prst="rect">
            <a:avLst/>
          </a:prstGeom>
        </p:spPr>
        <p:txBody>
          <a:bodyPr wrap="square">
            <a:spAutoFit/>
          </a:bodyPr>
          <a:lstStyle/>
          <a:p>
            <a:pPr>
              <a:lnSpc>
                <a:spcPct val="115000"/>
              </a:lnSpc>
              <a:spcAft>
                <a:spcPts val="1000"/>
              </a:spcAft>
            </a:pPr>
            <a:r>
              <a:rPr lang="en-US" i="1" dirty="0">
                <a:latin typeface="Garamond" panose="02020404030301010803" pitchFamily="18" charset="0"/>
                <a:ea typeface="Times New Roman" panose="02020603050405020304" pitchFamily="18" charset="0"/>
                <a:cs typeface="Times New Roman" panose="02020603050405020304" pitchFamily="18" charset="0"/>
              </a:rPr>
              <a:t>Figure D1. </a:t>
            </a:r>
            <a:r>
              <a:rPr lang="en-US" dirty="0">
                <a:latin typeface="Garamond" panose="02020404030301010803" pitchFamily="18" charset="0"/>
                <a:ea typeface="Times New Roman" panose="02020603050405020304" pitchFamily="18" charset="0"/>
                <a:cs typeface="Times New Roman" panose="02020603050405020304" pitchFamily="18" charset="0"/>
              </a:rPr>
              <a:t>Transition Potential Maps used for </a:t>
            </a:r>
            <a:r>
              <a:rPr lang="en-US" dirty="0" err="1">
                <a:latin typeface="Garamond" panose="02020404030301010803" pitchFamily="18" charset="0"/>
                <a:ea typeface="Times New Roman" panose="02020603050405020304" pitchFamily="18" charset="0"/>
                <a:cs typeface="Times New Roman" panose="02020603050405020304" pitchFamily="18" charset="0"/>
              </a:rPr>
              <a:t>TerrSet</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6" name="Group 5"/>
          <p:cNvGrpSpPr/>
          <p:nvPr/>
        </p:nvGrpSpPr>
        <p:grpSpPr>
          <a:xfrm>
            <a:off x="432397" y="1066304"/>
            <a:ext cx="4148805" cy="5059997"/>
            <a:chOff x="504825" y="495935"/>
            <a:chExt cx="4148805" cy="5059997"/>
          </a:xfrm>
        </p:grpSpPr>
        <p:pic>
          <p:nvPicPr>
            <p:cNvPr id="7" name="Picture 6"/>
            <p:cNvPicPr/>
            <p:nvPr/>
          </p:nvPicPr>
          <p:blipFill rotWithShape="1">
            <a:blip r:embed="rId3" cstate="print">
              <a:extLst>
                <a:ext uri="{28A0092B-C50C-407E-A947-70E740481C1C}">
                  <a14:useLocalDpi xmlns:a14="http://schemas.microsoft.com/office/drawing/2010/main"/>
                </a:ext>
              </a:extLst>
            </a:blip>
            <a:srcRect/>
            <a:stretch/>
          </p:blipFill>
          <p:spPr bwMode="auto">
            <a:xfrm>
              <a:off x="504825" y="495935"/>
              <a:ext cx="3886200" cy="3180080"/>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1378903" y="3871595"/>
              <a:ext cx="2133600" cy="738664"/>
            </a:xfrm>
            <a:prstGeom prst="rect">
              <a:avLst/>
            </a:prstGeom>
          </p:spPr>
          <p:txBody>
            <a:bodyPr wrap="square">
              <a:spAutoFit/>
            </a:bodyPr>
            <a:lstStyle/>
            <a:p>
              <a:pPr algn="ct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Transition from Grassland/Pasture to Exposed Soil/Urban </a:t>
              </a:r>
              <a:endParaRPr lang="en-US" sz="1400" dirty="0"/>
            </a:p>
          </p:txBody>
        </p:sp>
        <p:grpSp>
          <p:nvGrpSpPr>
            <p:cNvPr id="9" name="Canvas 221"/>
            <p:cNvGrpSpPr/>
            <p:nvPr/>
          </p:nvGrpSpPr>
          <p:grpSpPr>
            <a:xfrm>
              <a:off x="685611" y="2926645"/>
              <a:ext cx="2533165" cy="2629287"/>
              <a:chOff x="1905" y="-234315"/>
              <a:chExt cx="3028950" cy="3143885"/>
            </a:xfrm>
          </p:grpSpPr>
          <p:sp>
            <p:nvSpPr>
              <p:cNvPr id="18" name="Rectangle 17"/>
              <p:cNvSpPr/>
              <p:nvPr/>
            </p:nvSpPr>
            <p:spPr>
              <a:xfrm>
                <a:off x="1793875" y="2061845"/>
                <a:ext cx="1236980" cy="847725"/>
              </a:xfrm>
              <a:prstGeom prst="rect">
                <a:avLst/>
              </a:prstGeom>
              <a:noFill/>
              <a:ln>
                <a:noFill/>
              </a:ln>
            </p:spPr>
          </p:sp>
          <p:grpSp>
            <p:nvGrpSpPr>
              <p:cNvPr id="19" name="Group 18"/>
              <p:cNvGrpSpPr>
                <a:grpSpLocks/>
              </p:cNvGrpSpPr>
              <p:nvPr/>
            </p:nvGrpSpPr>
            <p:grpSpPr bwMode="auto">
              <a:xfrm>
                <a:off x="1905" y="-234315"/>
                <a:ext cx="739775" cy="790575"/>
                <a:chOff x="3" y="-369"/>
                <a:chExt cx="1165" cy="1245"/>
              </a:xfrm>
            </p:grpSpPr>
            <p:sp>
              <p:nvSpPr>
                <p:cNvPr id="35" name="Rectangle 34"/>
                <p:cNvSpPr>
                  <a:spLocks noChangeArrowheads="1"/>
                </p:cNvSpPr>
                <p:nvPr/>
              </p:nvSpPr>
              <p:spPr bwMode="auto">
                <a:xfrm>
                  <a:off x="124" y="-369"/>
                  <a:ext cx="981"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pPr>
                  <a:r>
                    <a:rPr lang="en-US" sz="10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Percent </a:t>
                  </a:r>
                </a:p>
                <a:p>
                  <a:pPr marL="0" marR="0">
                    <a:lnSpc>
                      <a:spcPct val="107000"/>
                    </a:lnSpc>
                    <a:spcBef>
                      <a:spcPts val="0"/>
                    </a:spcBef>
                  </a:pPr>
                  <a:r>
                    <a:rPr lang="en-US" sz="10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Change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6" name="Line 10"/>
                <p:cNvCxnSpPr>
                  <a:cxnSpLocks noChangeShapeType="1"/>
                </p:cNvCxnSpPr>
                <p:nvPr/>
              </p:nvCxnSpPr>
              <p:spPr bwMode="auto">
                <a:xfrm>
                  <a:off x="517" y="370"/>
                  <a:ext cx="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37" name="Rectangle 36"/>
                <p:cNvSpPr>
                  <a:spLocks noChangeArrowheads="1"/>
                </p:cNvSpPr>
                <p:nvPr/>
              </p:nvSpPr>
              <p:spPr bwMode="auto">
                <a:xfrm>
                  <a:off x="3" y="370"/>
                  <a:ext cx="514" cy="2"/>
                </a:xfrm>
                <a:prstGeom prst="rect">
                  <a:avLst/>
                </a:prstGeom>
                <a:solidFill>
                  <a:srgbClr val="E8101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 name="Rectangle 37"/>
                <p:cNvSpPr>
                  <a:spLocks noChangeArrowheads="1"/>
                </p:cNvSpPr>
                <p:nvPr/>
              </p:nvSpPr>
              <p:spPr bwMode="auto">
                <a:xfrm>
                  <a:off x="3" y="372"/>
                  <a:ext cx="514" cy="3"/>
                </a:xfrm>
                <a:prstGeom prst="rect">
                  <a:avLst/>
                </a:prstGeom>
                <a:solidFill>
                  <a:srgbClr val="E815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 name="Rectangle 38"/>
                <p:cNvSpPr>
                  <a:spLocks noChangeArrowheads="1"/>
                </p:cNvSpPr>
                <p:nvPr/>
              </p:nvSpPr>
              <p:spPr bwMode="auto">
                <a:xfrm>
                  <a:off x="3" y="375"/>
                  <a:ext cx="514" cy="3"/>
                </a:xfrm>
                <a:prstGeom prst="rect">
                  <a:avLst/>
                </a:prstGeom>
                <a:solidFill>
                  <a:srgbClr val="E818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 name="Rectangle 39"/>
                <p:cNvSpPr>
                  <a:spLocks noChangeArrowheads="1"/>
                </p:cNvSpPr>
                <p:nvPr/>
              </p:nvSpPr>
              <p:spPr bwMode="auto">
                <a:xfrm>
                  <a:off x="3" y="378"/>
                  <a:ext cx="514" cy="2"/>
                </a:xfrm>
                <a:prstGeom prst="rect">
                  <a:avLst/>
                </a:prstGeom>
                <a:solidFill>
                  <a:srgbClr val="EB1C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 name="Rectangle 40"/>
                <p:cNvSpPr>
                  <a:spLocks noChangeArrowheads="1"/>
                </p:cNvSpPr>
                <p:nvPr/>
              </p:nvSpPr>
              <p:spPr bwMode="auto">
                <a:xfrm>
                  <a:off x="3" y="380"/>
                  <a:ext cx="514" cy="3"/>
                </a:xfrm>
                <a:prstGeom prst="rect">
                  <a:avLst/>
                </a:prstGeom>
                <a:solidFill>
                  <a:srgbClr val="EB20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 name="Rectangle 41"/>
                <p:cNvSpPr>
                  <a:spLocks noChangeArrowheads="1"/>
                </p:cNvSpPr>
                <p:nvPr/>
              </p:nvSpPr>
              <p:spPr bwMode="auto">
                <a:xfrm>
                  <a:off x="3" y="383"/>
                  <a:ext cx="514" cy="3"/>
                </a:xfrm>
                <a:prstGeom prst="rect">
                  <a:avLst/>
                </a:prstGeom>
                <a:solidFill>
                  <a:srgbClr val="EB23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 name="Rectangle 42"/>
                <p:cNvSpPr>
                  <a:spLocks noChangeArrowheads="1"/>
                </p:cNvSpPr>
                <p:nvPr/>
              </p:nvSpPr>
              <p:spPr bwMode="auto">
                <a:xfrm>
                  <a:off x="3" y="386"/>
                  <a:ext cx="514" cy="2"/>
                </a:xfrm>
                <a:prstGeom prst="rect">
                  <a:avLst/>
                </a:prstGeom>
                <a:solidFill>
                  <a:srgbClr val="EB291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 name="Rectangle 43"/>
                <p:cNvSpPr>
                  <a:spLocks noChangeArrowheads="1"/>
                </p:cNvSpPr>
                <p:nvPr/>
              </p:nvSpPr>
              <p:spPr bwMode="auto">
                <a:xfrm>
                  <a:off x="3" y="388"/>
                  <a:ext cx="514" cy="3"/>
                </a:xfrm>
                <a:prstGeom prst="rect">
                  <a:avLst/>
                </a:prstGeom>
                <a:solidFill>
                  <a:srgbClr val="EB291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 name="Rectangle 44"/>
                <p:cNvSpPr>
                  <a:spLocks noChangeArrowheads="1"/>
                </p:cNvSpPr>
                <p:nvPr/>
              </p:nvSpPr>
              <p:spPr bwMode="auto">
                <a:xfrm>
                  <a:off x="3" y="391"/>
                  <a:ext cx="514" cy="3"/>
                </a:xfrm>
                <a:prstGeom prst="rect">
                  <a:avLst/>
                </a:prstGeom>
                <a:solidFill>
                  <a:srgbClr val="EB2D1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6" name="Rectangle 45"/>
                <p:cNvSpPr>
                  <a:spLocks noChangeArrowheads="1"/>
                </p:cNvSpPr>
                <p:nvPr/>
              </p:nvSpPr>
              <p:spPr bwMode="auto">
                <a:xfrm>
                  <a:off x="3" y="394"/>
                  <a:ext cx="514" cy="2"/>
                </a:xfrm>
                <a:prstGeom prst="rect">
                  <a:avLst/>
                </a:prstGeom>
                <a:solidFill>
                  <a:srgbClr val="ED311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7" name="Rectangle 46"/>
                <p:cNvSpPr>
                  <a:spLocks noChangeArrowheads="1"/>
                </p:cNvSpPr>
                <p:nvPr/>
              </p:nvSpPr>
              <p:spPr bwMode="auto">
                <a:xfrm>
                  <a:off x="3" y="396"/>
                  <a:ext cx="514" cy="3"/>
                </a:xfrm>
                <a:prstGeom prst="rect">
                  <a:avLst/>
                </a:prstGeom>
                <a:solidFill>
                  <a:srgbClr val="ED311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 name="Rectangle 47"/>
                <p:cNvSpPr>
                  <a:spLocks noChangeArrowheads="1"/>
                </p:cNvSpPr>
                <p:nvPr/>
              </p:nvSpPr>
              <p:spPr bwMode="auto">
                <a:xfrm>
                  <a:off x="3" y="399"/>
                  <a:ext cx="514" cy="3"/>
                </a:xfrm>
                <a:prstGeom prst="rect">
                  <a:avLst/>
                </a:prstGeom>
                <a:solidFill>
                  <a:srgbClr val="ED36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9" name="Rectangle 48"/>
                <p:cNvSpPr>
                  <a:spLocks noChangeArrowheads="1"/>
                </p:cNvSpPr>
                <p:nvPr/>
              </p:nvSpPr>
              <p:spPr bwMode="auto">
                <a:xfrm>
                  <a:off x="3" y="402"/>
                  <a:ext cx="514" cy="3"/>
                </a:xfrm>
                <a:prstGeom prst="rect">
                  <a:avLst/>
                </a:prstGeom>
                <a:solidFill>
                  <a:srgbClr val="ED3A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 name="Rectangle 49"/>
                <p:cNvSpPr>
                  <a:spLocks noChangeArrowheads="1"/>
                </p:cNvSpPr>
                <p:nvPr/>
              </p:nvSpPr>
              <p:spPr bwMode="auto">
                <a:xfrm>
                  <a:off x="3" y="405"/>
                  <a:ext cx="514" cy="2"/>
                </a:xfrm>
                <a:prstGeom prst="rect">
                  <a:avLst/>
                </a:prstGeom>
                <a:solidFill>
                  <a:srgbClr val="ED3A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 name="Rectangle 50"/>
                <p:cNvSpPr>
                  <a:spLocks noChangeArrowheads="1"/>
                </p:cNvSpPr>
                <p:nvPr/>
              </p:nvSpPr>
              <p:spPr bwMode="auto">
                <a:xfrm>
                  <a:off x="3" y="407"/>
                  <a:ext cx="514" cy="3"/>
                </a:xfrm>
                <a:prstGeom prst="rect">
                  <a:avLst/>
                </a:prstGeom>
                <a:solidFill>
                  <a:srgbClr val="ED3D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 name="Rectangle 51"/>
                <p:cNvSpPr>
                  <a:spLocks noChangeArrowheads="1"/>
                </p:cNvSpPr>
                <p:nvPr/>
              </p:nvSpPr>
              <p:spPr bwMode="auto">
                <a:xfrm>
                  <a:off x="3" y="410"/>
                  <a:ext cx="514" cy="3"/>
                </a:xfrm>
                <a:prstGeom prst="rect">
                  <a:avLst/>
                </a:prstGeom>
                <a:solidFill>
                  <a:srgbClr val="F040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 name="Rectangle 52"/>
                <p:cNvSpPr>
                  <a:spLocks noChangeArrowheads="1"/>
                </p:cNvSpPr>
                <p:nvPr/>
              </p:nvSpPr>
              <p:spPr bwMode="auto">
                <a:xfrm>
                  <a:off x="3" y="413"/>
                  <a:ext cx="514" cy="2"/>
                </a:xfrm>
                <a:prstGeom prst="rect">
                  <a:avLst/>
                </a:prstGeom>
                <a:solidFill>
                  <a:srgbClr val="F043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 name="Rectangle 53"/>
                <p:cNvSpPr>
                  <a:spLocks noChangeArrowheads="1"/>
                </p:cNvSpPr>
                <p:nvPr/>
              </p:nvSpPr>
              <p:spPr bwMode="auto">
                <a:xfrm>
                  <a:off x="3" y="415"/>
                  <a:ext cx="514" cy="3"/>
                </a:xfrm>
                <a:prstGeom prst="rect">
                  <a:avLst/>
                </a:prstGeom>
                <a:solidFill>
                  <a:srgbClr val="F043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 name="Rectangle 54"/>
                <p:cNvSpPr>
                  <a:spLocks noChangeArrowheads="1"/>
                </p:cNvSpPr>
                <p:nvPr/>
              </p:nvSpPr>
              <p:spPr bwMode="auto">
                <a:xfrm>
                  <a:off x="3" y="418"/>
                  <a:ext cx="514" cy="3"/>
                </a:xfrm>
                <a:prstGeom prst="rect">
                  <a:avLst/>
                </a:prstGeom>
                <a:solidFill>
                  <a:srgbClr val="F047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 name="Rectangle 55"/>
                <p:cNvSpPr>
                  <a:spLocks noChangeArrowheads="1"/>
                </p:cNvSpPr>
                <p:nvPr/>
              </p:nvSpPr>
              <p:spPr bwMode="auto">
                <a:xfrm>
                  <a:off x="3" y="421"/>
                  <a:ext cx="514" cy="2"/>
                </a:xfrm>
                <a:prstGeom prst="rect">
                  <a:avLst/>
                </a:prstGeom>
                <a:solidFill>
                  <a:srgbClr val="F047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 name="Rectangle 56"/>
                <p:cNvSpPr>
                  <a:spLocks noChangeArrowheads="1"/>
                </p:cNvSpPr>
                <p:nvPr/>
              </p:nvSpPr>
              <p:spPr bwMode="auto">
                <a:xfrm>
                  <a:off x="3" y="423"/>
                  <a:ext cx="514" cy="3"/>
                </a:xfrm>
                <a:prstGeom prst="rect">
                  <a:avLst/>
                </a:prstGeom>
                <a:solidFill>
                  <a:srgbClr val="F04C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 name="Rectangle 57"/>
                <p:cNvSpPr>
                  <a:spLocks noChangeArrowheads="1"/>
                </p:cNvSpPr>
                <p:nvPr/>
              </p:nvSpPr>
              <p:spPr bwMode="auto">
                <a:xfrm>
                  <a:off x="3" y="426"/>
                  <a:ext cx="514" cy="3"/>
                </a:xfrm>
                <a:prstGeom prst="rect">
                  <a:avLst/>
                </a:prstGeom>
                <a:solidFill>
                  <a:srgbClr val="F24D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 name="Rectangle 58"/>
                <p:cNvSpPr>
                  <a:spLocks noChangeArrowheads="1"/>
                </p:cNvSpPr>
                <p:nvPr/>
              </p:nvSpPr>
              <p:spPr bwMode="auto">
                <a:xfrm>
                  <a:off x="3" y="429"/>
                  <a:ext cx="514" cy="2"/>
                </a:xfrm>
                <a:prstGeom prst="rect">
                  <a:avLst/>
                </a:prstGeom>
                <a:solidFill>
                  <a:srgbClr val="F251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0" name="Rectangle 59"/>
                <p:cNvSpPr>
                  <a:spLocks noChangeArrowheads="1"/>
                </p:cNvSpPr>
                <p:nvPr/>
              </p:nvSpPr>
              <p:spPr bwMode="auto">
                <a:xfrm>
                  <a:off x="3" y="431"/>
                  <a:ext cx="514" cy="3"/>
                </a:xfrm>
                <a:prstGeom prst="rect">
                  <a:avLst/>
                </a:prstGeom>
                <a:solidFill>
                  <a:srgbClr val="F251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 name="Rectangle 60"/>
                <p:cNvSpPr>
                  <a:spLocks noChangeArrowheads="1"/>
                </p:cNvSpPr>
                <p:nvPr/>
              </p:nvSpPr>
              <p:spPr bwMode="auto">
                <a:xfrm>
                  <a:off x="3" y="434"/>
                  <a:ext cx="514" cy="3"/>
                </a:xfrm>
                <a:prstGeom prst="rect">
                  <a:avLst/>
                </a:prstGeom>
                <a:solidFill>
                  <a:srgbClr val="F2562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 name="Rectangle 61"/>
                <p:cNvSpPr>
                  <a:spLocks noChangeArrowheads="1"/>
                </p:cNvSpPr>
                <p:nvPr/>
              </p:nvSpPr>
              <p:spPr bwMode="auto">
                <a:xfrm>
                  <a:off x="3" y="437"/>
                  <a:ext cx="514" cy="2"/>
                </a:xfrm>
                <a:prstGeom prst="rect">
                  <a:avLst/>
                </a:prstGeom>
                <a:solidFill>
                  <a:srgbClr val="F2562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 name="Rectangle 62"/>
                <p:cNvSpPr>
                  <a:spLocks noChangeArrowheads="1"/>
                </p:cNvSpPr>
                <p:nvPr/>
              </p:nvSpPr>
              <p:spPr bwMode="auto">
                <a:xfrm>
                  <a:off x="3" y="439"/>
                  <a:ext cx="514" cy="3"/>
                </a:xfrm>
                <a:prstGeom prst="rect">
                  <a:avLst/>
                </a:prstGeom>
                <a:solidFill>
                  <a:srgbClr val="F2592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 name="Rectangle 63"/>
                <p:cNvSpPr>
                  <a:spLocks noChangeArrowheads="1"/>
                </p:cNvSpPr>
                <p:nvPr/>
              </p:nvSpPr>
              <p:spPr bwMode="auto">
                <a:xfrm>
                  <a:off x="3" y="442"/>
                  <a:ext cx="514" cy="3"/>
                </a:xfrm>
                <a:prstGeom prst="rect">
                  <a:avLst/>
                </a:prstGeom>
                <a:solidFill>
                  <a:srgbClr val="F2592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 name="Rectangle 64"/>
                <p:cNvSpPr>
                  <a:spLocks noChangeArrowheads="1"/>
                </p:cNvSpPr>
                <p:nvPr/>
              </p:nvSpPr>
              <p:spPr bwMode="auto">
                <a:xfrm>
                  <a:off x="3" y="445"/>
                  <a:ext cx="514" cy="2"/>
                </a:xfrm>
                <a:prstGeom prst="rect">
                  <a:avLst/>
                </a:prstGeom>
                <a:solidFill>
                  <a:srgbClr val="F55C2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 name="Rectangle 65"/>
                <p:cNvSpPr>
                  <a:spLocks noChangeArrowheads="1"/>
                </p:cNvSpPr>
                <p:nvPr/>
              </p:nvSpPr>
              <p:spPr bwMode="auto">
                <a:xfrm>
                  <a:off x="3" y="447"/>
                  <a:ext cx="514" cy="3"/>
                </a:xfrm>
                <a:prstGeom prst="rect">
                  <a:avLst/>
                </a:prstGeom>
                <a:solidFill>
                  <a:srgbClr val="F5602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 name="Rectangle 66"/>
                <p:cNvSpPr>
                  <a:spLocks noChangeArrowheads="1"/>
                </p:cNvSpPr>
                <p:nvPr/>
              </p:nvSpPr>
              <p:spPr bwMode="auto">
                <a:xfrm>
                  <a:off x="3" y="450"/>
                  <a:ext cx="514" cy="3"/>
                </a:xfrm>
                <a:prstGeom prst="rect">
                  <a:avLst/>
                </a:prstGeom>
                <a:solidFill>
                  <a:srgbClr val="F5602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 name="Rectangle 67"/>
                <p:cNvSpPr>
                  <a:spLocks noChangeArrowheads="1"/>
                </p:cNvSpPr>
                <p:nvPr/>
              </p:nvSpPr>
              <p:spPr bwMode="auto">
                <a:xfrm>
                  <a:off x="3" y="453"/>
                  <a:ext cx="514" cy="2"/>
                </a:xfrm>
                <a:prstGeom prst="rect">
                  <a:avLst/>
                </a:prstGeom>
                <a:solidFill>
                  <a:srgbClr val="F5632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9" name="Rectangle 68"/>
                <p:cNvSpPr>
                  <a:spLocks noChangeArrowheads="1"/>
                </p:cNvSpPr>
                <p:nvPr/>
              </p:nvSpPr>
              <p:spPr bwMode="auto">
                <a:xfrm>
                  <a:off x="3" y="455"/>
                  <a:ext cx="514" cy="3"/>
                </a:xfrm>
                <a:prstGeom prst="rect">
                  <a:avLst/>
                </a:prstGeom>
                <a:solidFill>
                  <a:srgbClr val="F5652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0" name="Rectangle 69"/>
                <p:cNvSpPr>
                  <a:spLocks noChangeArrowheads="1"/>
                </p:cNvSpPr>
                <p:nvPr/>
              </p:nvSpPr>
              <p:spPr bwMode="auto">
                <a:xfrm>
                  <a:off x="3" y="458"/>
                  <a:ext cx="514" cy="3"/>
                </a:xfrm>
                <a:prstGeom prst="rect">
                  <a:avLst/>
                </a:prstGeom>
                <a:solidFill>
                  <a:srgbClr val="F5682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1" name="Rectangle 70"/>
                <p:cNvSpPr>
                  <a:spLocks noChangeArrowheads="1"/>
                </p:cNvSpPr>
                <p:nvPr/>
              </p:nvSpPr>
              <p:spPr bwMode="auto">
                <a:xfrm>
                  <a:off x="3" y="461"/>
                  <a:ext cx="514" cy="2"/>
                </a:xfrm>
                <a:prstGeom prst="rect">
                  <a:avLst/>
                </a:prstGeom>
                <a:solidFill>
                  <a:srgbClr val="F5682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2" name="Rectangle 71"/>
                <p:cNvSpPr>
                  <a:spLocks noChangeArrowheads="1"/>
                </p:cNvSpPr>
                <p:nvPr/>
              </p:nvSpPr>
              <p:spPr bwMode="auto">
                <a:xfrm>
                  <a:off x="3" y="463"/>
                  <a:ext cx="514" cy="3"/>
                </a:xfrm>
                <a:prstGeom prst="rect">
                  <a:avLst/>
                </a:prstGeom>
                <a:solidFill>
                  <a:srgbClr val="F56C2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3" name="Rectangle 72"/>
                <p:cNvSpPr>
                  <a:spLocks noChangeArrowheads="1"/>
                </p:cNvSpPr>
                <p:nvPr/>
              </p:nvSpPr>
              <p:spPr bwMode="auto">
                <a:xfrm>
                  <a:off x="3" y="466"/>
                  <a:ext cx="514" cy="3"/>
                </a:xfrm>
                <a:prstGeom prst="rect">
                  <a:avLst/>
                </a:prstGeom>
                <a:solidFill>
                  <a:srgbClr val="F76E2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4" name="Rectangle 73"/>
                <p:cNvSpPr>
                  <a:spLocks noChangeArrowheads="1"/>
                </p:cNvSpPr>
                <p:nvPr/>
              </p:nvSpPr>
              <p:spPr bwMode="auto">
                <a:xfrm>
                  <a:off x="3" y="469"/>
                  <a:ext cx="514" cy="2"/>
                </a:xfrm>
                <a:prstGeom prst="rect">
                  <a:avLst/>
                </a:prstGeom>
                <a:solidFill>
                  <a:srgbClr val="F76E2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5" name="Rectangle 74"/>
                <p:cNvSpPr>
                  <a:spLocks noChangeArrowheads="1"/>
                </p:cNvSpPr>
                <p:nvPr/>
              </p:nvSpPr>
              <p:spPr bwMode="auto">
                <a:xfrm>
                  <a:off x="3" y="471"/>
                  <a:ext cx="514" cy="3"/>
                </a:xfrm>
                <a:prstGeom prst="rect">
                  <a:avLst/>
                </a:prstGeom>
                <a:solidFill>
                  <a:srgbClr val="F7722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6" name="Rectangle 75"/>
                <p:cNvSpPr>
                  <a:spLocks noChangeArrowheads="1"/>
                </p:cNvSpPr>
                <p:nvPr/>
              </p:nvSpPr>
              <p:spPr bwMode="auto">
                <a:xfrm>
                  <a:off x="3" y="474"/>
                  <a:ext cx="514" cy="3"/>
                </a:xfrm>
                <a:prstGeom prst="rect">
                  <a:avLst/>
                </a:prstGeom>
                <a:solidFill>
                  <a:srgbClr val="F7722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7" name="Rectangle 76"/>
                <p:cNvSpPr>
                  <a:spLocks noChangeArrowheads="1"/>
                </p:cNvSpPr>
                <p:nvPr/>
              </p:nvSpPr>
              <p:spPr bwMode="auto">
                <a:xfrm>
                  <a:off x="3" y="477"/>
                  <a:ext cx="514" cy="3"/>
                </a:xfrm>
                <a:prstGeom prst="rect">
                  <a:avLst/>
                </a:prstGeom>
                <a:solidFill>
                  <a:srgbClr val="F7772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8" name="Rectangle 77"/>
                <p:cNvSpPr>
                  <a:spLocks noChangeArrowheads="1"/>
                </p:cNvSpPr>
                <p:nvPr/>
              </p:nvSpPr>
              <p:spPr bwMode="auto">
                <a:xfrm>
                  <a:off x="3" y="480"/>
                  <a:ext cx="514" cy="2"/>
                </a:xfrm>
                <a:prstGeom prst="rect">
                  <a:avLst/>
                </a:prstGeom>
                <a:solidFill>
                  <a:srgbClr val="F7772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9" name="Rectangle 78"/>
                <p:cNvSpPr>
                  <a:spLocks noChangeArrowheads="1"/>
                </p:cNvSpPr>
                <p:nvPr/>
              </p:nvSpPr>
              <p:spPr bwMode="auto">
                <a:xfrm>
                  <a:off x="3" y="482"/>
                  <a:ext cx="514" cy="3"/>
                </a:xfrm>
                <a:prstGeom prst="rect">
                  <a:avLst/>
                </a:prstGeom>
                <a:solidFill>
                  <a:srgbClr val="F77A2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0" name="Rectangle 79"/>
                <p:cNvSpPr>
                  <a:spLocks noChangeArrowheads="1"/>
                </p:cNvSpPr>
                <p:nvPr/>
              </p:nvSpPr>
              <p:spPr bwMode="auto">
                <a:xfrm>
                  <a:off x="3" y="485"/>
                  <a:ext cx="514" cy="3"/>
                </a:xfrm>
                <a:prstGeom prst="rect">
                  <a:avLst/>
                </a:prstGeom>
                <a:solidFill>
                  <a:srgbClr val="F77C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1" name="Rectangle 80"/>
                <p:cNvSpPr>
                  <a:spLocks noChangeArrowheads="1"/>
                </p:cNvSpPr>
                <p:nvPr/>
              </p:nvSpPr>
              <p:spPr bwMode="auto">
                <a:xfrm>
                  <a:off x="3" y="488"/>
                  <a:ext cx="514" cy="2"/>
                </a:xfrm>
                <a:prstGeom prst="rect">
                  <a:avLst/>
                </a:prstGeom>
                <a:solidFill>
                  <a:srgbClr val="F77F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2" name="Rectangle 81"/>
                <p:cNvSpPr>
                  <a:spLocks noChangeArrowheads="1"/>
                </p:cNvSpPr>
                <p:nvPr/>
              </p:nvSpPr>
              <p:spPr bwMode="auto">
                <a:xfrm>
                  <a:off x="3" y="490"/>
                  <a:ext cx="514" cy="3"/>
                </a:xfrm>
                <a:prstGeom prst="rect">
                  <a:avLst/>
                </a:prstGeom>
                <a:solidFill>
                  <a:srgbClr val="F77F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3" name="Rectangle 82"/>
                <p:cNvSpPr>
                  <a:spLocks noChangeArrowheads="1"/>
                </p:cNvSpPr>
                <p:nvPr/>
              </p:nvSpPr>
              <p:spPr bwMode="auto">
                <a:xfrm>
                  <a:off x="3" y="493"/>
                  <a:ext cx="514" cy="3"/>
                </a:xfrm>
                <a:prstGeom prst="rect">
                  <a:avLst/>
                </a:prstGeom>
                <a:solidFill>
                  <a:srgbClr val="FA80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4" name="Rectangle 83"/>
                <p:cNvSpPr>
                  <a:spLocks noChangeArrowheads="1"/>
                </p:cNvSpPr>
                <p:nvPr/>
              </p:nvSpPr>
              <p:spPr bwMode="auto">
                <a:xfrm>
                  <a:off x="3" y="496"/>
                  <a:ext cx="514" cy="2"/>
                </a:xfrm>
                <a:prstGeom prst="rect">
                  <a:avLst/>
                </a:prstGeom>
                <a:solidFill>
                  <a:srgbClr val="F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5" name="Rectangle 84"/>
                <p:cNvSpPr>
                  <a:spLocks noChangeArrowheads="1"/>
                </p:cNvSpPr>
                <p:nvPr/>
              </p:nvSpPr>
              <p:spPr bwMode="auto">
                <a:xfrm>
                  <a:off x="3" y="498"/>
                  <a:ext cx="514" cy="3"/>
                </a:xfrm>
                <a:prstGeom prst="rect">
                  <a:avLst/>
                </a:prstGeom>
                <a:solidFill>
                  <a:srgbClr val="F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6" name="Rectangle 85"/>
                <p:cNvSpPr>
                  <a:spLocks noChangeArrowheads="1"/>
                </p:cNvSpPr>
                <p:nvPr/>
              </p:nvSpPr>
              <p:spPr bwMode="auto">
                <a:xfrm>
                  <a:off x="3" y="501"/>
                  <a:ext cx="514" cy="3"/>
                </a:xfrm>
                <a:prstGeom prst="rect">
                  <a:avLst/>
                </a:prstGeom>
                <a:solidFill>
                  <a:srgbClr val="FA893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7" name="Rectangle 86"/>
                <p:cNvSpPr>
                  <a:spLocks noChangeArrowheads="1"/>
                </p:cNvSpPr>
                <p:nvPr/>
              </p:nvSpPr>
              <p:spPr bwMode="auto">
                <a:xfrm>
                  <a:off x="3" y="504"/>
                  <a:ext cx="514" cy="2"/>
                </a:xfrm>
                <a:prstGeom prst="rect">
                  <a:avLst/>
                </a:prstGeom>
                <a:solidFill>
                  <a:srgbClr val="FA8A3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8" name="Rectangle 87"/>
                <p:cNvSpPr>
                  <a:spLocks noChangeArrowheads="1"/>
                </p:cNvSpPr>
                <p:nvPr/>
              </p:nvSpPr>
              <p:spPr bwMode="auto">
                <a:xfrm>
                  <a:off x="3" y="506"/>
                  <a:ext cx="514" cy="3"/>
                </a:xfrm>
                <a:prstGeom prst="rect">
                  <a:avLst/>
                </a:prstGeom>
                <a:solidFill>
                  <a:srgbClr val="FA8D3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9" name="Rectangle 88"/>
                <p:cNvSpPr>
                  <a:spLocks noChangeArrowheads="1"/>
                </p:cNvSpPr>
                <p:nvPr/>
              </p:nvSpPr>
              <p:spPr bwMode="auto">
                <a:xfrm>
                  <a:off x="3" y="509"/>
                  <a:ext cx="514" cy="3"/>
                </a:xfrm>
                <a:prstGeom prst="rect">
                  <a:avLst/>
                </a:prstGeom>
                <a:solidFill>
                  <a:srgbClr val="FA8D3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0" name="Rectangle 89"/>
                <p:cNvSpPr>
                  <a:spLocks noChangeArrowheads="1"/>
                </p:cNvSpPr>
                <p:nvPr/>
              </p:nvSpPr>
              <p:spPr bwMode="auto">
                <a:xfrm>
                  <a:off x="3" y="512"/>
                  <a:ext cx="514" cy="2"/>
                </a:xfrm>
                <a:prstGeom prst="rect">
                  <a:avLst/>
                </a:prstGeom>
                <a:solidFill>
                  <a:srgbClr val="FA913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1" name="Rectangle 90"/>
                <p:cNvSpPr>
                  <a:spLocks noChangeArrowheads="1"/>
                </p:cNvSpPr>
                <p:nvPr/>
              </p:nvSpPr>
              <p:spPr bwMode="auto">
                <a:xfrm>
                  <a:off x="3" y="514"/>
                  <a:ext cx="514" cy="3"/>
                </a:xfrm>
                <a:prstGeom prst="rect">
                  <a:avLst/>
                </a:prstGeom>
                <a:solidFill>
                  <a:srgbClr val="FA923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2" name="Rectangle 91"/>
                <p:cNvSpPr>
                  <a:spLocks noChangeArrowheads="1"/>
                </p:cNvSpPr>
                <p:nvPr/>
              </p:nvSpPr>
              <p:spPr bwMode="auto">
                <a:xfrm>
                  <a:off x="3" y="517"/>
                  <a:ext cx="514" cy="3"/>
                </a:xfrm>
                <a:prstGeom prst="rect">
                  <a:avLst/>
                </a:prstGeom>
                <a:solidFill>
                  <a:srgbClr val="FA953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3" name="Rectangle 92"/>
                <p:cNvSpPr>
                  <a:spLocks noChangeArrowheads="1"/>
                </p:cNvSpPr>
                <p:nvPr/>
              </p:nvSpPr>
              <p:spPr bwMode="auto">
                <a:xfrm>
                  <a:off x="3" y="520"/>
                  <a:ext cx="514" cy="2"/>
                </a:xfrm>
                <a:prstGeom prst="rect">
                  <a:avLst/>
                </a:prstGeom>
                <a:solidFill>
                  <a:srgbClr val="FA953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4" name="Rectangle 93"/>
                <p:cNvSpPr>
                  <a:spLocks noChangeArrowheads="1"/>
                </p:cNvSpPr>
                <p:nvPr/>
              </p:nvSpPr>
              <p:spPr bwMode="auto">
                <a:xfrm>
                  <a:off x="3" y="522"/>
                  <a:ext cx="514" cy="3"/>
                </a:xfrm>
                <a:prstGeom prst="rect">
                  <a:avLst/>
                </a:prstGeom>
                <a:solidFill>
                  <a:srgbClr val="FA9A3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5" name="Rectangle 94"/>
                <p:cNvSpPr>
                  <a:spLocks noChangeArrowheads="1"/>
                </p:cNvSpPr>
                <p:nvPr/>
              </p:nvSpPr>
              <p:spPr bwMode="auto">
                <a:xfrm>
                  <a:off x="3" y="525"/>
                  <a:ext cx="514" cy="3"/>
                </a:xfrm>
                <a:prstGeom prst="rect">
                  <a:avLst/>
                </a:prstGeom>
                <a:solidFill>
                  <a:srgbClr val="FA9A3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6" name="Rectangle 95"/>
                <p:cNvSpPr>
                  <a:spLocks noChangeArrowheads="1"/>
                </p:cNvSpPr>
                <p:nvPr/>
              </p:nvSpPr>
              <p:spPr bwMode="auto">
                <a:xfrm>
                  <a:off x="3" y="528"/>
                  <a:ext cx="514" cy="2"/>
                </a:xfrm>
                <a:prstGeom prst="rect">
                  <a:avLst/>
                </a:prstGeom>
                <a:solidFill>
                  <a:srgbClr val="FC9B3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7" name="Rectangle 96"/>
                <p:cNvSpPr>
                  <a:spLocks noChangeArrowheads="1"/>
                </p:cNvSpPr>
                <p:nvPr/>
              </p:nvSpPr>
              <p:spPr bwMode="auto">
                <a:xfrm>
                  <a:off x="3" y="530"/>
                  <a:ext cx="514" cy="3"/>
                </a:xfrm>
                <a:prstGeom prst="rect">
                  <a:avLst/>
                </a:prstGeom>
                <a:solidFill>
                  <a:srgbClr val="FCA0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8" name="Rectangle 97"/>
                <p:cNvSpPr>
                  <a:spLocks noChangeArrowheads="1"/>
                </p:cNvSpPr>
                <p:nvPr/>
              </p:nvSpPr>
              <p:spPr bwMode="auto">
                <a:xfrm>
                  <a:off x="3" y="533"/>
                  <a:ext cx="514" cy="3"/>
                </a:xfrm>
                <a:prstGeom prst="rect">
                  <a:avLst/>
                </a:prstGeom>
                <a:solidFill>
                  <a:srgbClr val="FCA0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9" name="Rectangle 98"/>
                <p:cNvSpPr>
                  <a:spLocks noChangeArrowheads="1"/>
                </p:cNvSpPr>
                <p:nvPr/>
              </p:nvSpPr>
              <p:spPr bwMode="auto">
                <a:xfrm>
                  <a:off x="3" y="536"/>
                  <a:ext cx="514" cy="2"/>
                </a:xfrm>
                <a:prstGeom prst="rect">
                  <a:avLst/>
                </a:prstGeom>
                <a:solidFill>
                  <a:srgbClr val="FCA3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0" name="Rectangle 99"/>
                <p:cNvSpPr>
                  <a:spLocks noChangeArrowheads="1"/>
                </p:cNvSpPr>
                <p:nvPr/>
              </p:nvSpPr>
              <p:spPr bwMode="auto">
                <a:xfrm>
                  <a:off x="3" y="538"/>
                  <a:ext cx="514" cy="3"/>
                </a:xfrm>
                <a:prstGeom prst="rect">
                  <a:avLst/>
                </a:prstGeom>
                <a:solidFill>
                  <a:srgbClr val="FCA4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1" name="Rectangle 100"/>
                <p:cNvSpPr>
                  <a:spLocks noChangeArrowheads="1"/>
                </p:cNvSpPr>
                <p:nvPr/>
              </p:nvSpPr>
              <p:spPr bwMode="auto">
                <a:xfrm>
                  <a:off x="3" y="541"/>
                  <a:ext cx="514" cy="3"/>
                </a:xfrm>
                <a:prstGeom prst="rect">
                  <a:avLst/>
                </a:prstGeom>
                <a:solidFill>
                  <a:srgbClr val="FCA7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2" name="Rectangle 101"/>
                <p:cNvSpPr>
                  <a:spLocks noChangeArrowheads="1"/>
                </p:cNvSpPr>
                <p:nvPr/>
              </p:nvSpPr>
              <p:spPr bwMode="auto">
                <a:xfrm>
                  <a:off x="3" y="544"/>
                  <a:ext cx="514" cy="2"/>
                </a:xfrm>
                <a:prstGeom prst="rect">
                  <a:avLst/>
                </a:prstGeom>
                <a:solidFill>
                  <a:srgbClr val="FCA7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3" name="Rectangle 102"/>
                <p:cNvSpPr>
                  <a:spLocks noChangeArrowheads="1"/>
                </p:cNvSpPr>
                <p:nvPr/>
              </p:nvSpPr>
              <p:spPr bwMode="auto">
                <a:xfrm>
                  <a:off x="3" y="546"/>
                  <a:ext cx="514" cy="3"/>
                </a:xfrm>
                <a:prstGeom prst="rect">
                  <a:avLst/>
                </a:prstGeom>
                <a:solidFill>
                  <a:srgbClr val="FCAB4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4" name="Rectangle 103"/>
                <p:cNvSpPr>
                  <a:spLocks noChangeArrowheads="1"/>
                </p:cNvSpPr>
                <p:nvPr/>
              </p:nvSpPr>
              <p:spPr bwMode="auto">
                <a:xfrm>
                  <a:off x="3" y="549"/>
                  <a:ext cx="514" cy="3"/>
                </a:xfrm>
                <a:prstGeom prst="rect">
                  <a:avLst/>
                </a:prstGeom>
                <a:solidFill>
                  <a:srgbClr val="FCAB4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5" name="Rectangle 104"/>
                <p:cNvSpPr>
                  <a:spLocks noChangeArrowheads="1"/>
                </p:cNvSpPr>
                <p:nvPr/>
              </p:nvSpPr>
              <p:spPr bwMode="auto">
                <a:xfrm>
                  <a:off x="3" y="552"/>
                  <a:ext cx="514" cy="3"/>
                </a:xfrm>
                <a:prstGeom prst="rect">
                  <a:avLst/>
                </a:prstGeom>
                <a:solidFill>
                  <a:srgbClr val="FCAF4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6" name="Rectangle 105"/>
                <p:cNvSpPr>
                  <a:spLocks noChangeArrowheads="1"/>
                </p:cNvSpPr>
                <p:nvPr/>
              </p:nvSpPr>
              <p:spPr bwMode="auto">
                <a:xfrm>
                  <a:off x="3" y="555"/>
                  <a:ext cx="514" cy="2"/>
                </a:xfrm>
                <a:prstGeom prst="rect">
                  <a:avLst/>
                </a:prstGeom>
                <a:solidFill>
                  <a:srgbClr val="FCB34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7" name="Rectangle 106"/>
                <p:cNvSpPr>
                  <a:spLocks noChangeArrowheads="1"/>
                </p:cNvSpPr>
                <p:nvPr/>
              </p:nvSpPr>
              <p:spPr bwMode="auto">
                <a:xfrm>
                  <a:off x="3" y="557"/>
                  <a:ext cx="514" cy="3"/>
                </a:xfrm>
                <a:prstGeom prst="rect">
                  <a:avLst/>
                </a:prstGeom>
                <a:solidFill>
                  <a:srgbClr val="FCB34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8" name="Rectangle 107"/>
                <p:cNvSpPr>
                  <a:spLocks noChangeArrowheads="1"/>
                </p:cNvSpPr>
                <p:nvPr/>
              </p:nvSpPr>
              <p:spPr bwMode="auto">
                <a:xfrm>
                  <a:off x="3" y="560"/>
                  <a:ext cx="514" cy="3"/>
                </a:xfrm>
                <a:prstGeom prst="rect">
                  <a:avLst/>
                </a:prstGeom>
                <a:solidFill>
                  <a:srgbClr val="FCB64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9" name="Rectangle 108"/>
                <p:cNvSpPr>
                  <a:spLocks noChangeArrowheads="1"/>
                </p:cNvSpPr>
                <p:nvPr/>
              </p:nvSpPr>
              <p:spPr bwMode="auto">
                <a:xfrm>
                  <a:off x="3" y="563"/>
                  <a:ext cx="514" cy="2"/>
                </a:xfrm>
                <a:prstGeom prst="rect">
                  <a:avLst/>
                </a:prstGeom>
                <a:solidFill>
                  <a:srgbClr val="FCB7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0" name="Rectangle 109"/>
                <p:cNvSpPr>
                  <a:spLocks noChangeArrowheads="1"/>
                </p:cNvSpPr>
                <p:nvPr/>
              </p:nvSpPr>
              <p:spPr bwMode="auto">
                <a:xfrm>
                  <a:off x="3" y="565"/>
                  <a:ext cx="514" cy="3"/>
                </a:xfrm>
                <a:prstGeom prst="rect">
                  <a:avLst/>
                </a:prstGeom>
                <a:solidFill>
                  <a:srgbClr val="FCBA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1" name="Rectangle 110"/>
                <p:cNvSpPr>
                  <a:spLocks noChangeArrowheads="1"/>
                </p:cNvSpPr>
                <p:nvPr/>
              </p:nvSpPr>
              <p:spPr bwMode="auto">
                <a:xfrm>
                  <a:off x="3" y="568"/>
                  <a:ext cx="514" cy="3"/>
                </a:xfrm>
                <a:prstGeom prst="rect">
                  <a:avLst/>
                </a:prstGeom>
                <a:solidFill>
                  <a:srgbClr val="FCBA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2" name="Rectangle 111"/>
                <p:cNvSpPr>
                  <a:spLocks noChangeArrowheads="1"/>
                </p:cNvSpPr>
                <p:nvPr/>
              </p:nvSpPr>
              <p:spPr bwMode="auto">
                <a:xfrm>
                  <a:off x="3" y="571"/>
                  <a:ext cx="514" cy="2"/>
                </a:xfrm>
                <a:prstGeom prst="rect">
                  <a:avLst/>
                </a:prstGeom>
                <a:solidFill>
                  <a:srgbClr val="FCBE4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3" name="Rectangle 112"/>
                <p:cNvSpPr>
                  <a:spLocks noChangeArrowheads="1"/>
                </p:cNvSpPr>
                <p:nvPr/>
              </p:nvSpPr>
              <p:spPr bwMode="auto">
                <a:xfrm>
                  <a:off x="3" y="573"/>
                  <a:ext cx="514" cy="3"/>
                </a:xfrm>
                <a:prstGeom prst="rect">
                  <a:avLst/>
                </a:prstGeom>
                <a:solidFill>
                  <a:srgbClr val="FCBE4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4" name="Rectangle 113"/>
                <p:cNvSpPr>
                  <a:spLocks noChangeArrowheads="1"/>
                </p:cNvSpPr>
                <p:nvPr/>
              </p:nvSpPr>
              <p:spPr bwMode="auto">
                <a:xfrm>
                  <a:off x="3" y="576"/>
                  <a:ext cx="514" cy="3"/>
                </a:xfrm>
                <a:prstGeom prst="rect">
                  <a:avLst/>
                </a:prstGeom>
                <a:solidFill>
                  <a:srgbClr val="FCC14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5" name="Rectangle 114"/>
                <p:cNvSpPr>
                  <a:spLocks noChangeArrowheads="1"/>
                </p:cNvSpPr>
                <p:nvPr/>
              </p:nvSpPr>
              <p:spPr bwMode="auto">
                <a:xfrm>
                  <a:off x="3" y="579"/>
                  <a:ext cx="514" cy="2"/>
                </a:xfrm>
                <a:prstGeom prst="rect">
                  <a:avLst/>
                </a:prstGeom>
                <a:solidFill>
                  <a:srgbClr val="FCC44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6" name="Rectangle 115"/>
                <p:cNvSpPr>
                  <a:spLocks noChangeArrowheads="1"/>
                </p:cNvSpPr>
                <p:nvPr/>
              </p:nvSpPr>
              <p:spPr bwMode="auto">
                <a:xfrm>
                  <a:off x="3" y="581"/>
                  <a:ext cx="514" cy="3"/>
                </a:xfrm>
                <a:prstGeom prst="rect">
                  <a:avLst/>
                </a:prstGeom>
                <a:solidFill>
                  <a:srgbClr val="FCC44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7" name="Rectangle 116"/>
                <p:cNvSpPr>
                  <a:spLocks noChangeArrowheads="1"/>
                </p:cNvSpPr>
                <p:nvPr/>
              </p:nvSpPr>
              <p:spPr bwMode="auto">
                <a:xfrm>
                  <a:off x="3" y="584"/>
                  <a:ext cx="514" cy="3"/>
                </a:xfrm>
                <a:prstGeom prst="rect">
                  <a:avLst/>
                </a:prstGeom>
                <a:solidFill>
                  <a:srgbClr val="FCC74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8" name="Rectangle 117"/>
                <p:cNvSpPr>
                  <a:spLocks noChangeArrowheads="1"/>
                </p:cNvSpPr>
                <p:nvPr/>
              </p:nvSpPr>
              <p:spPr bwMode="auto">
                <a:xfrm>
                  <a:off x="3" y="587"/>
                  <a:ext cx="514" cy="2"/>
                </a:xfrm>
                <a:prstGeom prst="rect">
                  <a:avLst/>
                </a:prstGeom>
                <a:solidFill>
                  <a:srgbClr val="FCC84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9" name="Rectangle 118"/>
                <p:cNvSpPr>
                  <a:spLocks noChangeArrowheads="1"/>
                </p:cNvSpPr>
                <p:nvPr/>
              </p:nvSpPr>
              <p:spPr bwMode="auto">
                <a:xfrm>
                  <a:off x="3" y="589"/>
                  <a:ext cx="514" cy="3"/>
                </a:xfrm>
                <a:prstGeom prst="rect">
                  <a:avLst/>
                </a:prstGeom>
                <a:solidFill>
                  <a:srgbClr val="FCCB4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0" name="Rectangle 119"/>
                <p:cNvSpPr>
                  <a:spLocks noChangeArrowheads="1"/>
                </p:cNvSpPr>
                <p:nvPr/>
              </p:nvSpPr>
              <p:spPr bwMode="auto">
                <a:xfrm>
                  <a:off x="3" y="592"/>
                  <a:ext cx="514" cy="3"/>
                </a:xfrm>
                <a:prstGeom prst="rect">
                  <a:avLst/>
                </a:prstGeom>
                <a:solidFill>
                  <a:srgbClr val="FCCE4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1" name="Rectangle 120"/>
                <p:cNvSpPr>
                  <a:spLocks noChangeArrowheads="1"/>
                </p:cNvSpPr>
                <p:nvPr/>
              </p:nvSpPr>
              <p:spPr bwMode="auto">
                <a:xfrm>
                  <a:off x="3" y="595"/>
                  <a:ext cx="514" cy="2"/>
                </a:xfrm>
                <a:prstGeom prst="rect">
                  <a:avLst/>
                </a:prstGeom>
                <a:solidFill>
                  <a:srgbClr val="FCCF5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2" name="Rectangle 121"/>
                <p:cNvSpPr>
                  <a:spLocks noChangeArrowheads="1"/>
                </p:cNvSpPr>
                <p:nvPr/>
              </p:nvSpPr>
              <p:spPr bwMode="auto">
                <a:xfrm>
                  <a:off x="3" y="597"/>
                  <a:ext cx="514" cy="3"/>
                </a:xfrm>
                <a:prstGeom prst="rect">
                  <a:avLst/>
                </a:prstGeom>
                <a:solidFill>
                  <a:srgbClr val="FCD25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3" name="Rectangle 122"/>
                <p:cNvSpPr>
                  <a:spLocks noChangeArrowheads="1"/>
                </p:cNvSpPr>
                <p:nvPr/>
              </p:nvSpPr>
              <p:spPr bwMode="auto">
                <a:xfrm>
                  <a:off x="3" y="600"/>
                  <a:ext cx="514" cy="3"/>
                </a:xfrm>
                <a:prstGeom prst="rect">
                  <a:avLst/>
                </a:prstGeom>
                <a:solidFill>
                  <a:srgbClr val="FCD55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4" name="Rectangle 123"/>
                <p:cNvSpPr>
                  <a:spLocks noChangeArrowheads="1"/>
                </p:cNvSpPr>
                <p:nvPr/>
              </p:nvSpPr>
              <p:spPr bwMode="auto">
                <a:xfrm>
                  <a:off x="3" y="603"/>
                  <a:ext cx="514" cy="2"/>
                </a:xfrm>
                <a:prstGeom prst="rect">
                  <a:avLst/>
                </a:prstGeom>
                <a:solidFill>
                  <a:srgbClr val="FCD55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5" name="Rectangle 124"/>
                <p:cNvSpPr>
                  <a:spLocks noChangeArrowheads="1"/>
                </p:cNvSpPr>
                <p:nvPr/>
              </p:nvSpPr>
              <p:spPr bwMode="auto">
                <a:xfrm>
                  <a:off x="3" y="605"/>
                  <a:ext cx="514" cy="3"/>
                </a:xfrm>
                <a:prstGeom prst="rect">
                  <a:avLst/>
                </a:prstGeom>
                <a:solidFill>
                  <a:srgbClr val="FCD85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6" name="Rectangle 125"/>
                <p:cNvSpPr>
                  <a:spLocks noChangeArrowheads="1"/>
                </p:cNvSpPr>
                <p:nvPr/>
              </p:nvSpPr>
              <p:spPr bwMode="auto">
                <a:xfrm>
                  <a:off x="3" y="608"/>
                  <a:ext cx="514" cy="3"/>
                </a:xfrm>
                <a:prstGeom prst="rect">
                  <a:avLst/>
                </a:prstGeom>
                <a:solidFill>
                  <a:srgbClr val="FCDB5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7" name="Rectangle 126"/>
                <p:cNvSpPr>
                  <a:spLocks noChangeArrowheads="1"/>
                </p:cNvSpPr>
                <p:nvPr/>
              </p:nvSpPr>
              <p:spPr bwMode="auto">
                <a:xfrm>
                  <a:off x="3" y="611"/>
                  <a:ext cx="514" cy="2"/>
                </a:xfrm>
                <a:prstGeom prst="rect">
                  <a:avLst/>
                </a:prstGeom>
                <a:solidFill>
                  <a:srgbClr val="FCDB5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8" name="Rectangle 127"/>
                <p:cNvSpPr>
                  <a:spLocks noChangeArrowheads="1"/>
                </p:cNvSpPr>
                <p:nvPr/>
              </p:nvSpPr>
              <p:spPr bwMode="auto">
                <a:xfrm>
                  <a:off x="3" y="613"/>
                  <a:ext cx="514" cy="3"/>
                </a:xfrm>
                <a:prstGeom prst="rect">
                  <a:avLst/>
                </a:prstGeom>
                <a:solidFill>
                  <a:srgbClr val="FCDE5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9" name="Rectangle 128"/>
                <p:cNvSpPr>
                  <a:spLocks noChangeArrowheads="1"/>
                </p:cNvSpPr>
                <p:nvPr/>
              </p:nvSpPr>
              <p:spPr bwMode="auto">
                <a:xfrm>
                  <a:off x="3" y="616"/>
                  <a:ext cx="514" cy="3"/>
                </a:xfrm>
                <a:prstGeom prst="rect">
                  <a:avLst/>
                </a:prstGeom>
                <a:solidFill>
                  <a:srgbClr val="FCE15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0" name="Rectangle 129"/>
                <p:cNvSpPr>
                  <a:spLocks noChangeArrowheads="1"/>
                </p:cNvSpPr>
                <p:nvPr/>
              </p:nvSpPr>
              <p:spPr bwMode="auto">
                <a:xfrm>
                  <a:off x="3" y="619"/>
                  <a:ext cx="514" cy="2"/>
                </a:xfrm>
                <a:prstGeom prst="rect">
                  <a:avLst/>
                </a:prstGeom>
                <a:solidFill>
                  <a:srgbClr val="FCE45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1" name="Rectangle 130"/>
                <p:cNvSpPr>
                  <a:spLocks noChangeArrowheads="1"/>
                </p:cNvSpPr>
                <p:nvPr/>
              </p:nvSpPr>
              <p:spPr bwMode="auto">
                <a:xfrm>
                  <a:off x="3" y="621"/>
                  <a:ext cx="514" cy="3"/>
                </a:xfrm>
                <a:prstGeom prst="rect">
                  <a:avLst/>
                </a:prstGeom>
                <a:solidFill>
                  <a:srgbClr val="FCE45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2" name="Rectangle 131"/>
                <p:cNvSpPr>
                  <a:spLocks noChangeArrowheads="1"/>
                </p:cNvSpPr>
                <p:nvPr/>
              </p:nvSpPr>
              <p:spPr bwMode="auto">
                <a:xfrm>
                  <a:off x="3" y="624"/>
                  <a:ext cx="514" cy="3"/>
                </a:xfrm>
                <a:prstGeom prst="rect">
                  <a:avLst/>
                </a:prstGeom>
                <a:solidFill>
                  <a:srgbClr val="FCE75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3" name="Rectangle 132"/>
                <p:cNvSpPr>
                  <a:spLocks noChangeArrowheads="1"/>
                </p:cNvSpPr>
                <p:nvPr/>
              </p:nvSpPr>
              <p:spPr bwMode="auto">
                <a:xfrm>
                  <a:off x="3" y="627"/>
                  <a:ext cx="514" cy="3"/>
                </a:xfrm>
                <a:prstGeom prst="rect">
                  <a:avLst/>
                </a:prstGeom>
                <a:solidFill>
                  <a:srgbClr val="FCEA5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4" name="Rectangle 133"/>
                <p:cNvSpPr>
                  <a:spLocks noChangeArrowheads="1"/>
                </p:cNvSpPr>
                <p:nvPr/>
              </p:nvSpPr>
              <p:spPr bwMode="auto">
                <a:xfrm>
                  <a:off x="3" y="630"/>
                  <a:ext cx="514" cy="2"/>
                </a:xfrm>
                <a:prstGeom prst="rect">
                  <a:avLst/>
                </a:prstGeom>
                <a:solidFill>
                  <a:srgbClr val="FCED5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5" name="Rectangle 134"/>
                <p:cNvSpPr>
                  <a:spLocks noChangeArrowheads="1"/>
                </p:cNvSpPr>
                <p:nvPr/>
              </p:nvSpPr>
              <p:spPr bwMode="auto">
                <a:xfrm>
                  <a:off x="3" y="632"/>
                  <a:ext cx="514" cy="3"/>
                </a:xfrm>
                <a:prstGeom prst="rect">
                  <a:avLst/>
                </a:prstGeom>
                <a:solidFill>
                  <a:srgbClr val="FAED5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6" name="Rectangle 135"/>
                <p:cNvSpPr>
                  <a:spLocks noChangeArrowheads="1"/>
                </p:cNvSpPr>
                <p:nvPr/>
              </p:nvSpPr>
              <p:spPr bwMode="auto">
                <a:xfrm>
                  <a:off x="3" y="635"/>
                  <a:ext cx="514" cy="3"/>
                </a:xfrm>
                <a:prstGeom prst="rect">
                  <a:avLst/>
                </a:prstGeom>
                <a:solidFill>
                  <a:srgbClr val="FAF05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7" name="Rectangle 136"/>
                <p:cNvSpPr>
                  <a:spLocks noChangeArrowheads="1"/>
                </p:cNvSpPr>
                <p:nvPr/>
              </p:nvSpPr>
              <p:spPr bwMode="auto">
                <a:xfrm>
                  <a:off x="3" y="638"/>
                  <a:ext cx="514" cy="2"/>
                </a:xfrm>
                <a:prstGeom prst="rect">
                  <a:avLst/>
                </a:prstGeom>
                <a:solidFill>
                  <a:srgbClr val="FAF05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8" name="Rectangle 137"/>
                <p:cNvSpPr>
                  <a:spLocks noChangeArrowheads="1"/>
                </p:cNvSpPr>
                <p:nvPr/>
              </p:nvSpPr>
              <p:spPr bwMode="auto">
                <a:xfrm>
                  <a:off x="3" y="640"/>
                  <a:ext cx="514" cy="3"/>
                </a:xfrm>
                <a:prstGeom prst="rect">
                  <a:avLst/>
                </a:prstGeom>
                <a:solidFill>
                  <a:srgbClr val="FAF26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9" name="Rectangle 138"/>
                <p:cNvSpPr>
                  <a:spLocks noChangeArrowheads="1"/>
                </p:cNvSpPr>
                <p:nvPr/>
              </p:nvSpPr>
              <p:spPr bwMode="auto">
                <a:xfrm>
                  <a:off x="3" y="643"/>
                  <a:ext cx="514" cy="3"/>
                </a:xfrm>
                <a:prstGeom prst="rect">
                  <a:avLst/>
                </a:prstGeom>
                <a:solidFill>
                  <a:srgbClr val="FAF56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0" name="Rectangle 139"/>
                <p:cNvSpPr>
                  <a:spLocks noChangeArrowheads="1"/>
                </p:cNvSpPr>
                <p:nvPr/>
              </p:nvSpPr>
              <p:spPr bwMode="auto">
                <a:xfrm>
                  <a:off x="3" y="646"/>
                  <a:ext cx="514" cy="2"/>
                </a:xfrm>
                <a:prstGeom prst="rect">
                  <a:avLst/>
                </a:prstGeom>
                <a:solidFill>
                  <a:srgbClr val="FAF76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1" name="Rectangle 140"/>
                <p:cNvSpPr>
                  <a:spLocks noChangeArrowheads="1"/>
                </p:cNvSpPr>
                <p:nvPr/>
              </p:nvSpPr>
              <p:spPr bwMode="auto">
                <a:xfrm>
                  <a:off x="3" y="648"/>
                  <a:ext cx="514" cy="3"/>
                </a:xfrm>
                <a:prstGeom prst="rect">
                  <a:avLst/>
                </a:prstGeom>
                <a:solidFill>
                  <a:srgbClr val="FAFA6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2" name="Rectangle 141"/>
                <p:cNvSpPr>
                  <a:spLocks noChangeArrowheads="1"/>
                </p:cNvSpPr>
                <p:nvPr/>
              </p:nvSpPr>
              <p:spPr bwMode="auto">
                <a:xfrm>
                  <a:off x="662" y="265"/>
                  <a:ext cx="506"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99%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3" name="Line 117"/>
                <p:cNvCxnSpPr>
                  <a:cxnSpLocks noChangeShapeType="1"/>
                </p:cNvCxnSpPr>
                <p:nvPr/>
              </p:nvCxnSpPr>
              <p:spPr bwMode="auto">
                <a:xfrm>
                  <a:off x="517" y="632"/>
                  <a:ext cx="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144" name="Rectangle 143"/>
                <p:cNvSpPr>
                  <a:spLocks noChangeArrowheads="1"/>
                </p:cNvSpPr>
                <p:nvPr/>
              </p:nvSpPr>
              <p:spPr bwMode="auto">
                <a:xfrm>
                  <a:off x="3" y="632"/>
                  <a:ext cx="514" cy="3"/>
                </a:xfrm>
                <a:prstGeom prst="rect">
                  <a:avLst/>
                </a:prstGeom>
                <a:solidFill>
                  <a:srgbClr val="FAFA6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5" name="Rectangle 144"/>
                <p:cNvSpPr>
                  <a:spLocks noChangeArrowheads="1"/>
                </p:cNvSpPr>
                <p:nvPr/>
              </p:nvSpPr>
              <p:spPr bwMode="auto">
                <a:xfrm>
                  <a:off x="3" y="635"/>
                  <a:ext cx="514" cy="3"/>
                </a:xfrm>
                <a:prstGeom prst="rect">
                  <a:avLst/>
                </a:prstGeom>
                <a:solidFill>
                  <a:srgbClr val="FAFA6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6" name="Rectangle 145"/>
                <p:cNvSpPr>
                  <a:spLocks noChangeArrowheads="1"/>
                </p:cNvSpPr>
                <p:nvPr/>
              </p:nvSpPr>
              <p:spPr bwMode="auto">
                <a:xfrm>
                  <a:off x="3" y="638"/>
                  <a:ext cx="514" cy="2"/>
                </a:xfrm>
                <a:prstGeom prst="rect">
                  <a:avLst/>
                </a:prstGeom>
                <a:solidFill>
                  <a:srgbClr val="F7F76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7" name="Rectangle 146"/>
                <p:cNvSpPr>
                  <a:spLocks noChangeArrowheads="1"/>
                </p:cNvSpPr>
                <p:nvPr/>
              </p:nvSpPr>
              <p:spPr bwMode="auto">
                <a:xfrm>
                  <a:off x="3" y="640"/>
                  <a:ext cx="514" cy="3"/>
                </a:xfrm>
                <a:prstGeom prst="rect">
                  <a:avLst/>
                </a:prstGeom>
                <a:solidFill>
                  <a:srgbClr val="F5F76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8" name="Rectangle 147"/>
                <p:cNvSpPr>
                  <a:spLocks noChangeArrowheads="1"/>
                </p:cNvSpPr>
                <p:nvPr/>
              </p:nvSpPr>
              <p:spPr bwMode="auto">
                <a:xfrm>
                  <a:off x="3" y="643"/>
                  <a:ext cx="514" cy="3"/>
                </a:xfrm>
                <a:prstGeom prst="rect">
                  <a:avLst/>
                </a:prstGeom>
                <a:solidFill>
                  <a:srgbClr val="F2F56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9" name="Rectangle 148"/>
                <p:cNvSpPr>
                  <a:spLocks noChangeArrowheads="1"/>
                </p:cNvSpPr>
                <p:nvPr/>
              </p:nvSpPr>
              <p:spPr bwMode="auto">
                <a:xfrm>
                  <a:off x="3" y="646"/>
                  <a:ext cx="514" cy="2"/>
                </a:xfrm>
                <a:prstGeom prst="rect">
                  <a:avLst/>
                </a:prstGeom>
                <a:solidFill>
                  <a:srgbClr val="F2F56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50" name="Rectangle 149"/>
                <p:cNvSpPr>
                  <a:spLocks noChangeArrowheads="1"/>
                </p:cNvSpPr>
                <p:nvPr/>
              </p:nvSpPr>
              <p:spPr bwMode="auto">
                <a:xfrm>
                  <a:off x="3" y="648"/>
                  <a:ext cx="514" cy="3"/>
                </a:xfrm>
                <a:prstGeom prst="rect">
                  <a:avLst/>
                </a:prstGeom>
                <a:solidFill>
                  <a:srgbClr val="EEF26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51" name="Rectangle 150"/>
                <p:cNvSpPr>
                  <a:spLocks noChangeArrowheads="1"/>
                </p:cNvSpPr>
                <p:nvPr/>
              </p:nvSpPr>
              <p:spPr bwMode="auto">
                <a:xfrm>
                  <a:off x="3" y="651"/>
                  <a:ext cx="514" cy="3"/>
                </a:xfrm>
                <a:prstGeom prst="rect">
                  <a:avLst/>
                </a:prstGeom>
                <a:solidFill>
                  <a:srgbClr val="EEF26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52" name="Rectangle 151"/>
                <p:cNvSpPr>
                  <a:spLocks noChangeArrowheads="1"/>
                </p:cNvSpPr>
                <p:nvPr/>
              </p:nvSpPr>
              <p:spPr bwMode="auto">
                <a:xfrm>
                  <a:off x="3" y="654"/>
                  <a:ext cx="514" cy="2"/>
                </a:xfrm>
                <a:prstGeom prst="rect">
                  <a:avLst/>
                </a:prstGeom>
                <a:solidFill>
                  <a:srgbClr val="EBF06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53" name="Rectangle 152"/>
                <p:cNvSpPr>
                  <a:spLocks noChangeArrowheads="1"/>
                </p:cNvSpPr>
                <p:nvPr/>
              </p:nvSpPr>
              <p:spPr bwMode="auto">
                <a:xfrm>
                  <a:off x="3" y="656"/>
                  <a:ext cx="514" cy="3"/>
                </a:xfrm>
                <a:prstGeom prst="rect">
                  <a:avLst/>
                </a:prstGeom>
                <a:solidFill>
                  <a:srgbClr val="EBF06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54" name="Rectangle 153"/>
                <p:cNvSpPr>
                  <a:spLocks noChangeArrowheads="1"/>
                </p:cNvSpPr>
                <p:nvPr/>
              </p:nvSpPr>
              <p:spPr bwMode="auto">
                <a:xfrm>
                  <a:off x="3" y="659"/>
                  <a:ext cx="514" cy="3"/>
                </a:xfrm>
                <a:prstGeom prst="rect">
                  <a:avLst/>
                </a:prstGeom>
                <a:solidFill>
                  <a:srgbClr val="E9F07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55" name="Rectangle 154"/>
                <p:cNvSpPr>
                  <a:spLocks noChangeArrowheads="1"/>
                </p:cNvSpPr>
                <p:nvPr/>
              </p:nvSpPr>
              <p:spPr bwMode="auto">
                <a:xfrm>
                  <a:off x="3" y="662"/>
                  <a:ext cx="514" cy="2"/>
                </a:xfrm>
                <a:prstGeom prst="rect">
                  <a:avLst/>
                </a:prstGeom>
                <a:solidFill>
                  <a:srgbClr val="E7ED7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56" name="Rectangle 155"/>
                <p:cNvSpPr>
                  <a:spLocks noChangeArrowheads="1"/>
                </p:cNvSpPr>
                <p:nvPr/>
              </p:nvSpPr>
              <p:spPr bwMode="auto">
                <a:xfrm>
                  <a:off x="3" y="664"/>
                  <a:ext cx="514" cy="3"/>
                </a:xfrm>
                <a:prstGeom prst="rect">
                  <a:avLst/>
                </a:prstGeom>
                <a:solidFill>
                  <a:srgbClr val="E7ED7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57" name="Rectangle 156"/>
                <p:cNvSpPr>
                  <a:spLocks noChangeArrowheads="1"/>
                </p:cNvSpPr>
                <p:nvPr/>
              </p:nvSpPr>
              <p:spPr bwMode="auto">
                <a:xfrm>
                  <a:off x="3" y="667"/>
                  <a:ext cx="514" cy="3"/>
                </a:xfrm>
                <a:prstGeom prst="rect">
                  <a:avLst/>
                </a:prstGeom>
                <a:solidFill>
                  <a:srgbClr val="E3EB7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58" name="Rectangle 157"/>
                <p:cNvSpPr>
                  <a:spLocks noChangeArrowheads="1"/>
                </p:cNvSpPr>
                <p:nvPr/>
              </p:nvSpPr>
              <p:spPr bwMode="auto">
                <a:xfrm>
                  <a:off x="3" y="670"/>
                  <a:ext cx="514" cy="2"/>
                </a:xfrm>
                <a:prstGeom prst="rect">
                  <a:avLst/>
                </a:prstGeom>
                <a:solidFill>
                  <a:srgbClr val="E3EB7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59" name="Rectangle 158"/>
                <p:cNvSpPr>
                  <a:spLocks noChangeArrowheads="1"/>
                </p:cNvSpPr>
                <p:nvPr/>
              </p:nvSpPr>
              <p:spPr bwMode="auto">
                <a:xfrm>
                  <a:off x="3" y="672"/>
                  <a:ext cx="514" cy="3"/>
                </a:xfrm>
                <a:prstGeom prst="rect">
                  <a:avLst/>
                </a:prstGeom>
                <a:solidFill>
                  <a:srgbClr val="DEE87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60" name="Rectangle 159"/>
                <p:cNvSpPr>
                  <a:spLocks noChangeArrowheads="1"/>
                </p:cNvSpPr>
                <p:nvPr/>
              </p:nvSpPr>
              <p:spPr bwMode="auto">
                <a:xfrm>
                  <a:off x="3" y="675"/>
                  <a:ext cx="514" cy="3"/>
                </a:xfrm>
                <a:prstGeom prst="rect">
                  <a:avLst/>
                </a:prstGeom>
                <a:solidFill>
                  <a:srgbClr val="DFE87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61" name="Rectangle 160"/>
                <p:cNvSpPr>
                  <a:spLocks noChangeArrowheads="1"/>
                </p:cNvSpPr>
                <p:nvPr/>
              </p:nvSpPr>
              <p:spPr bwMode="auto">
                <a:xfrm>
                  <a:off x="3" y="678"/>
                  <a:ext cx="514" cy="2"/>
                </a:xfrm>
                <a:prstGeom prst="rect">
                  <a:avLst/>
                </a:prstGeom>
                <a:solidFill>
                  <a:srgbClr val="DFE87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62" name="Rectangle 161"/>
                <p:cNvSpPr>
                  <a:spLocks noChangeArrowheads="1"/>
                </p:cNvSpPr>
                <p:nvPr/>
              </p:nvSpPr>
              <p:spPr bwMode="auto">
                <a:xfrm>
                  <a:off x="3" y="680"/>
                  <a:ext cx="514" cy="3"/>
                </a:xfrm>
                <a:prstGeom prst="rect">
                  <a:avLst/>
                </a:prstGeom>
                <a:solidFill>
                  <a:srgbClr val="DBE67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63" name="Rectangle 162"/>
                <p:cNvSpPr>
                  <a:spLocks noChangeArrowheads="1"/>
                </p:cNvSpPr>
                <p:nvPr/>
              </p:nvSpPr>
              <p:spPr bwMode="auto">
                <a:xfrm>
                  <a:off x="3" y="683"/>
                  <a:ext cx="514" cy="3"/>
                </a:xfrm>
                <a:prstGeom prst="rect">
                  <a:avLst/>
                </a:prstGeom>
                <a:solidFill>
                  <a:srgbClr val="DBE67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64" name="Rectangle 163"/>
                <p:cNvSpPr>
                  <a:spLocks noChangeArrowheads="1"/>
                </p:cNvSpPr>
                <p:nvPr/>
              </p:nvSpPr>
              <p:spPr bwMode="auto">
                <a:xfrm>
                  <a:off x="3" y="686"/>
                  <a:ext cx="514" cy="2"/>
                </a:xfrm>
                <a:prstGeom prst="rect">
                  <a:avLst/>
                </a:prstGeom>
                <a:solidFill>
                  <a:srgbClr val="D7E37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65" name="Rectangle 164"/>
                <p:cNvSpPr>
                  <a:spLocks noChangeArrowheads="1"/>
                </p:cNvSpPr>
                <p:nvPr/>
              </p:nvSpPr>
              <p:spPr bwMode="auto">
                <a:xfrm>
                  <a:off x="3" y="688"/>
                  <a:ext cx="514" cy="3"/>
                </a:xfrm>
                <a:prstGeom prst="rect">
                  <a:avLst/>
                </a:prstGeom>
                <a:solidFill>
                  <a:srgbClr val="D7E37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66" name="Rectangle 165"/>
                <p:cNvSpPr>
                  <a:spLocks noChangeArrowheads="1"/>
                </p:cNvSpPr>
                <p:nvPr/>
              </p:nvSpPr>
              <p:spPr bwMode="auto">
                <a:xfrm>
                  <a:off x="3" y="691"/>
                  <a:ext cx="514" cy="3"/>
                </a:xfrm>
                <a:prstGeom prst="rect">
                  <a:avLst/>
                </a:prstGeom>
                <a:solidFill>
                  <a:srgbClr val="D3E07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67" name="Rectangle 166"/>
                <p:cNvSpPr>
                  <a:spLocks noChangeArrowheads="1"/>
                </p:cNvSpPr>
                <p:nvPr/>
              </p:nvSpPr>
              <p:spPr bwMode="auto">
                <a:xfrm>
                  <a:off x="3" y="694"/>
                  <a:ext cx="514" cy="2"/>
                </a:xfrm>
                <a:prstGeom prst="rect">
                  <a:avLst/>
                </a:prstGeom>
                <a:solidFill>
                  <a:srgbClr val="D3E07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68" name="Rectangle 167"/>
                <p:cNvSpPr>
                  <a:spLocks noChangeArrowheads="1"/>
                </p:cNvSpPr>
                <p:nvPr/>
              </p:nvSpPr>
              <p:spPr bwMode="auto">
                <a:xfrm>
                  <a:off x="3" y="696"/>
                  <a:ext cx="514" cy="3"/>
                </a:xfrm>
                <a:prstGeom prst="rect">
                  <a:avLst/>
                </a:prstGeom>
                <a:solidFill>
                  <a:srgbClr val="D2E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69" name="Rectangle 168"/>
                <p:cNvSpPr>
                  <a:spLocks noChangeArrowheads="1"/>
                </p:cNvSpPr>
                <p:nvPr/>
              </p:nvSpPr>
              <p:spPr bwMode="auto">
                <a:xfrm>
                  <a:off x="3" y="699"/>
                  <a:ext cx="514" cy="3"/>
                </a:xfrm>
                <a:prstGeom prst="rect">
                  <a:avLst/>
                </a:prstGeom>
                <a:solidFill>
                  <a:srgbClr val="CEDE8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70" name="Rectangle 169"/>
                <p:cNvSpPr>
                  <a:spLocks noChangeArrowheads="1"/>
                </p:cNvSpPr>
                <p:nvPr/>
              </p:nvSpPr>
              <p:spPr bwMode="auto">
                <a:xfrm>
                  <a:off x="3" y="702"/>
                  <a:ext cx="514" cy="3"/>
                </a:xfrm>
                <a:prstGeom prst="rect">
                  <a:avLst/>
                </a:prstGeom>
                <a:solidFill>
                  <a:srgbClr val="CEDE8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71" name="Rectangle 170"/>
                <p:cNvSpPr>
                  <a:spLocks noChangeArrowheads="1"/>
                </p:cNvSpPr>
                <p:nvPr/>
              </p:nvSpPr>
              <p:spPr bwMode="auto">
                <a:xfrm>
                  <a:off x="3" y="705"/>
                  <a:ext cx="514" cy="2"/>
                </a:xfrm>
                <a:prstGeom prst="rect">
                  <a:avLst/>
                </a:prstGeom>
                <a:solidFill>
                  <a:srgbClr val="CBDB8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72" name="Rectangle 171"/>
                <p:cNvSpPr>
                  <a:spLocks noChangeArrowheads="1"/>
                </p:cNvSpPr>
                <p:nvPr/>
              </p:nvSpPr>
              <p:spPr bwMode="auto">
                <a:xfrm>
                  <a:off x="3" y="707"/>
                  <a:ext cx="514" cy="3"/>
                </a:xfrm>
                <a:prstGeom prst="rect">
                  <a:avLst/>
                </a:prstGeom>
                <a:solidFill>
                  <a:srgbClr val="CADB8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73" name="Rectangle 172"/>
                <p:cNvSpPr>
                  <a:spLocks noChangeArrowheads="1"/>
                </p:cNvSpPr>
                <p:nvPr/>
              </p:nvSpPr>
              <p:spPr bwMode="auto">
                <a:xfrm>
                  <a:off x="3" y="710"/>
                  <a:ext cx="514" cy="3"/>
                </a:xfrm>
                <a:prstGeom prst="rect">
                  <a:avLst/>
                </a:prstGeom>
                <a:solidFill>
                  <a:srgbClr val="C8D98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74" name="Rectangle 173"/>
                <p:cNvSpPr>
                  <a:spLocks noChangeArrowheads="1"/>
                </p:cNvSpPr>
                <p:nvPr/>
              </p:nvSpPr>
              <p:spPr bwMode="auto">
                <a:xfrm>
                  <a:off x="3" y="713"/>
                  <a:ext cx="514" cy="2"/>
                </a:xfrm>
                <a:prstGeom prst="rect">
                  <a:avLst/>
                </a:prstGeom>
                <a:solidFill>
                  <a:srgbClr val="C6D98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75" name="Rectangle 174"/>
                <p:cNvSpPr>
                  <a:spLocks noChangeArrowheads="1"/>
                </p:cNvSpPr>
                <p:nvPr/>
              </p:nvSpPr>
              <p:spPr bwMode="auto">
                <a:xfrm>
                  <a:off x="3" y="715"/>
                  <a:ext cx="514" cy="3"/>
                </a:xfrm>
                <a:prstGeom prst="rect">
                  <a:avLst/>
                </a:prstGeom>
                <a:solidFill>
                  <a:srgbClr val="C6D98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76" name="Rectangle 175"/>
                <p:cNvSpPr>
                  <a:spLocks noChangeArrowheads="1"/>
                </p:cNvSpPr>
                <p:nvPr/>
              </p:nvSpPr>
              <p:spPr bwMode="auto">
                <a:xfrm>
                  <a:off x="3" y="718"/>
                  <a:ext cx="514" cy="3"/>
                </a:xfrm>
                <a:prstGeom prst="rect">
                  <a:avLst/>
                </a:prstGeom>
                <a:solidFill>
                  <a:srgbClr val="C2D68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77" name="Rectangle 176"/>
                <p:cNvSpPr>
                  <a:spLocks noChangeArrowheads="1"/>
                </p:cNvSpPr>
                <p:nvPr/>
              </p:nvSpPr>
              <p:spPr bwMode="auto">
                <a:xfrm>
                  <a:off x="3" y="721"/>
                  <a:ext cx="514" cy="2"/>
                </a:xfrm>
                <a:prstGeom prst="rect">
                  <a:avLst/>
                </a:prstGeom>
                <a:solidFill>
                  <a:srgbClr val="C2D68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78" name="Rectangle 177"/>
                <p:cNvSpPr>
                  <a:spLocks noChangeArrowheads="1"/>
                </p:cNvSpPr>
                <p:nvPr/>
              </p:nvSpPr>
              <p:spPr bwMode="auto">
                <a:xfrm>
                  <a:off x="3" y="723"/>
                  <a:ext cx="514" cy="3"/>
                </a:xfrm>
                <a:prstGeom prst="rect">
                  <a:avLst/>
                </a:prstGeom>
                <a:solidFill>
                  <a:srgbClr val="BFD48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79" name="Rectangle 178"/>
                <p:cNvSpPr>
                  <a:spLocks noChangeArrowheads="1"/>
                </p:cNvSpPr>
                <p:nvPr/>
              </p:nvSpPr>
              <p:spPr bwMode="auto">
                <a:xfrm>
                  <a:off x="3" y="726"/>
                  <a:ext cx="514" cy="3"/>
                </a:xfrm>
                <a:prstGeom prst="rect">
                  <a:avLst/>
                </a:prstGeom>
                <a:solidFill>
                  <a:srgbClr val="BDD48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80" name="Rectangle 179"/>
                <p:cNvSpPr>
                  <a:spLocks noChangeArrowheads="1"/>
                </p:cNvSpPr>
                <p:nvPr/>
              </p:nvSpPr>
              <p:spPr bwMode="auto">
                <a:xfrm>
                  <a:off x="3" y="729"/>
                  <a:ext cx="514" cy="2"/>
                </a:xfrm>
                <a:prstGeom prst="rect">
                  <a:avLst/>
                </a:prstGeom>
                <a:solidFill>
                  <a:srgbClr val="BDD4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81" name="Rectangle 180"/>
                <p:cNvSpPr>
                  <a:spLocks noChangeArrowheads="1"/>
                </p:cNvSpPr>
                <p:nvPr/>
              </p:nvSpPr>
              <p:spPr bwMode="auto">
                <a:xfrm>
                  <a:off x="3" y="731"/>
                  <a:ext cx="514" cy="3"/>
                </a:xfrm>
                <a:prstGeom prst="rect">
                  <a:avLst/>
                </a:prstGeom>
                <a:solidFill>
                  <a:srgbClr val="BAD1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82" name="Rectangle 181"/>
                <p:cNvSpPr>
                  <a:spLocks noChangeArrowheads="1"/>
                </p:cNvSpPr>
                <p:nvPr/>
              </p:nvSpPr>
              <p:spPr bwMode="auto">
                <a:xfrm>
                  <a:off x="3" y="734"/>
                  <a:ext cx="514" cy="3"/>
                </a:xfrm>
                <a:prstGeom prst="rect">
                  <a:avLst/>
                </a:prstGeom>
                <a:solidFill>
                  <a:srgbClr val="BAD18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83" name="Rectangle 182"/>
                <p:cNvSpPr>
                  <a:spLocks noChangeArrowheads="1"/>
                </p:cNvSpPr>
                <p:nvPr/>
              </p:nvSpPr>
              <p:spPr bwMode="auto">
                <a:xfrm>
                  <a:off x="3" y="737"/>
                  <a:ext cx="514" cy="2"/>
                </a:xfrm>
                <a:prstGeom prst="rect">
                  <a:avLst/>
                </a:prstGeom>
                <a:solidFill>
                  <a:srgbClr val="B6CF8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84" name="Rectangle 183"/>
                <p:cNvSpPr>
                  <a:spLocks noChangeArrowheads="1"/>
                </p:cNvSpPr>
                <p:nvPr/>
              </p:nvSpPr>
              <p:spPr bwMode="auto">
                <a:xfrm>
                  <a:off x="3" y="739"/>
                  <a:ext cx="514" cy="3"/>
                </a:xfrm>
                <a:prstGeom prst="rect">
                  <a:avLst/>
                </a:prstGeom>
                <a:solidFill>
                  <a:srgbClr val="B5CF8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85" name="Rectangle 184"/>
                <p:cNvSpPr>
                  <a:spLocks noChangeArrowheads="1"/>
                </p:cNvSpPr>
                <p:nvPr/>
              </p:nvSpPr>
              <p:spPr bwMode="auto">
                <a:xfrm>
                  <a:off x="3" y="742"/>
                  <a:ext cx="514" cy="3"/>
                </a:xfrm>
                <a:prstGeom prst="rect">
                  <a:avLst/>
                </a:prstGeom>
                <a:solidFill>
                  <a:srgbClr val="B1CC8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86" name="Rectangle 185"/>
                <p:cNvSpPr>
                  <a:spLocks noChangeArrowheads="1"/>
                </p:cNvSpPr>
                <p:nvPr/>
              </p:nvSpPr>
              <p:spPr bwMode="auto">
                <a:xfrm>
                  <a:off x="3" y="745"/>
                  <a:ext cx="514" cy="2"/>
                </a:xfrm>
                <a:prstGeom prst="rect">
                  <a:avLst/>
                </a:prstGeom>
                <a:solidFill>
                  <a:srgbClr val="B1CC9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87" name="Rectangle 186"/>
                <p:cNvSpPr>
                  <a:spLocks noChangeArrowheads="1"/>
                </p:cNvSpPr>
                <p:nvPr/>
              </p:nvSpPr>
              <p:spPr bwMode="auto">
                <a:xfrm>
                  <a:off x="3" y="747"/>
                  <a:ext cx="514" cy="3"/>
                </a:xfrm>
                <a:prstGeom prst="rect">
                  <a:avLst/>
                </a:prstGeom>
                <a:solidFill>
                  <a:srgbClr val="B0CC9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88" name="Rectangle 187"/>
                <p:cNvSpPr>
                  <a:spLocks noChangeArrowheads="1"/>
                </p:cNvSpPr>
                <p:nvPr/>
              </p:nvSpPr>
              <p:spPr bwMode="auto">
                <a:xfrm>
                  <a:off x="3" y="750"/>
                  <a:ext cx="514" cy="3"/>
                </a:xfrm>
                <a:prstGeom prst="rect">
                  <a:avLst/>
                </a:prstGeom>
                <a:solidFill>
                  <a:srgbClr val="ADC99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89" name="Rectangle 188"/>
                <p:cNvSpPr>
                  <a:spLocks noChangeArrowheads="1"/>
                </p:cNvSpPr>
                <p:nvPr/>
              </p:nvSpPr>
              <p:spPr bwMode="auto">
                <a:xfrm>
                  <a:off x="3" y="753"/>
                  <a:ext cx="514" cy="2"/>
                </a:xfrm>
                <a:prstGeom prst="rect">
                  <a:avLst/>
                </a:prstGeom>
                <a:solidFill>
                  <a:srgbClr val="ADC99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90" name="Rectangle 189"/>
                <p:cNvSpPr>
                  <a:spLocks noChangeArrowheads="1"/>
                </p:cNvSpPr>
                <p:nvPr/>
              </p:nvSpPr>
              <p:spPr bwMode="auto">
                <a:xfrm>
                  <a:off x="3" y="755"/>
                  <a:ext cx="514" cy="3"/>
                </a:xfrm>
                <a:prstGeom prst="rect">
                  <a:avLst/>
                </a:prstGeom>
                <a:solidFill>
                  <a:srgbClr val="A9C79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91" name="Rectangle 190"/>
                <p:cNvSpPr>
                  <a:spLocks noChangeArrowheads="1"/>
                </p:cNvSpPr>
                <p:nvPr/>
              </p:nvSpPr>
              <p:spPr bwMode="auto">
                <a:xfrm>
                  <a:off x="3" y="758"/>
                  <a:ext cx="514" cy="3"/>
                </a:xfrm>
                <a:prstGeom prst="rect">
                  <a:avLst/>
                </a:prstGeom>
                <a:solidFill>
                  <a:srgbClr val="A7C79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92" name="Rectangle 191"/>
                <p:cNvSpPr>
                  <a:spLocks noChangeArrowheads="1"/>
                </p:cNvSpPr>
                <p:nvPr/>
              </p:nvSpPr>
              <p:spPr bwMode="auto">
                <a:xfrm>
                  <a:off x="3" y="761"/>
                  <a:ext cx="514" cy="2"/>
                </a:xfrm>
                <a:prstGeom prst="rect">
                  <a:avLst/>
                </a:prstGeom>
                <a:solidFill>
                  <a:srgbClr val="A7C79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93" name="Rectangle 192"/>
                <p:cNvSpPr>
                  <a:spLocks noChangeArrowheads="1"/>
                </p:cNvSpPr>
                <p:nvPr/>
              </p:nvSpPr>
              <p:spPr bwMode="auto">
                <a:xfrm>
                  <a:off x="3" y="763"/>
                  <a:ext cx="514" cy="3"/>
                </a:xfrm>
                <a:prstGeom prst="rect">
                  <a:avLst/>
                </a:prstGeom>
                <a:solidFill>
                  <a:srgbClr val="A4C49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94" name="Rectangle 193"/>
                <p:cNvSpPr>
                  <a:spLocks noChangeArrowheads="1"/>
                </p:cNvSpPr>
                <p:nvPr/>
              </p:nvSpPr>
              <p:spPr bwMode="auto">
                <a:xfrm>
                  <a:off x="3" y="766"/>
                  <a:ext cx="514" cy="3"/>
                </a:xfrm>
                <a:prstGeom prst="rect">
                  <a:avLst/>
                </a:prstGeom>
                <a:solidFill>
                  <a:srgbClr val="A3C4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95" name="Rectangle 194"/>
                <p:cNvSpPr>
                  <a:spLocks noChangeArrowheads="1"/>
                </p:cNvSpPr>
                <p:nvPr/>
              </p:nvSpPr>
              <p:spPr bwMode="auto">
                <a:xfrm>
                  <a:off x="3" y="769"/>
                  <a:ext cx="514" cy="2"/>
                </a:xfrm>
                <a:prstGeom prst="rect">
                  <a:avLst/>
                </a:prstGeom>
                <a:solidFill>
                  <a:srgbClr val="A1C2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96" name="Rectangle 195"/>
                <p:cNvSpPr>
                  <a:spLocks noChangeArrowheads="1"/>
                </p:cNvSpPr>
                <p:nvPr/>
              </p:nvSpPr>
              <p:spPr bwMode="auto">
                <a:xfrm>
                  <a:off x="3" y="771"/>
                  <a:ext cx="514" cy="3"/>
                </a:xfrm>
                <a:prstGeom prst="rect">
                  <a:avLst/>
                </a:prstGeom>
                <a:solidFill>
                  <a:srgbClr val="A0C29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97" name="Rectangle 196"/>
                <p:cNvSpPr>
                  <a:spLocks noChangeArrowheads="1"/>
                </p:cNvSpPr>
                <p:nvPr/>
              </p:nvSpPr>
              <p:spPr bwMode="auto">
                <a:xfrm>
                  <a:off x="3" y="774"/>
                  <a:ext cx="514" cy="3"/>
                </a:xfrm>
                <a:prstGeom prst="rect">
                  <a:avLst/>
                </a:prstGeom>
                <a:solidFill>
                  <a:srgbClr val="9FC29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98" name="Rectangle 197"/>
                <p:cNvSpPr>
                  <a:spLocks noChangeArrowheads="1"/>
                </p:cNvSpPr>
                <p:nvPr/>
              </p:nvSpPr>
              <p:spPr bwMode="auto">
                <a:xfrm>
                  <a:off x="3" y="777"/>
                  <a:ext cx="514" cy="3"/>
                </a:xfrm>
                <a:prstGeom prst="rect">
                  <a:avLst/>
                </a:prstGeom>
                <a:solidFill>
                  <a:srgbClr val="9BBF9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99" name="Rectangle 198"/>
                <p:cNvSpPr>
                  <a:spLocks noChangeArrowheads="1"/>
                </p:cNvSpPr>
                <p:nvPr/>
              </p:nvSpPr>
              <p:spPr bwMode="auto">
                <a:xfrm>
                  <a:off x="3" y="780"/>
                  <a:ext cx="514" cy="2"/>
                </a:xfrm>
                <a:prstGeom prst="rect">
                  <a:avLst/>
                </a:prstGeom>
                <a:solidFill>
                  <a:srgbClr val="99BF9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0" name="Rectangle 199"/>
                <p:cNvSpPr>
                  <a:spLocks noChangeArrowheads="1"/>
                </p:cNvSpPr>
                <p:nvPr/>
              </p:nvSpPr>
              <p:spPr bwMode="auto">
                <a:xfrm>
                  <a:off x="3" y="782"/>
                  <a:ext cx="514" cy="3"/>
                </a:xfrm>
                <a:prstGeom prst="rect">
                  <a:avLst/>
                </a:prstGeom>
                <a:solidFill>
                  <a:srgbClr val="97BD9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1" name="Rectangle 200"/>
                <p:cNvSpPr>
                  <a:spLocks noChangeArrowheads="1"/>
                </p:cNvSpPr>
                <p:nvPr/>
              </p:nvSpPr>
              <p:spPr bwMode="auto">
                <a:xfrm>
                  <a:off x="3" y="785"/>
                  <a:ext cx="514" cy="3"/>
                </a:xfrm>
                <a:prstGeom prst="rect">
                  <a:avLst/>
                </a:prstGeom>
                <a:solidFill>
                  <a:srgbClr val="95BD9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2" name="Rectangle 201"/>
                <p:cNvSpPr>
                  <a:spLocks noChangeArrowheads="1"/>
                </p:cNvSpPr>
                <p:nvPr/>
              </p:nvSpPr>
              <p:spPr bwMode="auto">
                <a:xfrm>
                  <a:off x="3" y="788"/>
                  <a:ext cx="514" cy="2"/>
                </a:xfrm>
                <a:prstGeom prst="rect">
                  <a:avLst/>
                </a:prstGeom>
                <a:solidFill>
                  <a:srgbClr val="95BDA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3" name="Rectangle 202"/>
                <p:cNvSpPr>
                  <a:spLocks noChangeArrowheads="1"/>
                </p:cNvSpPr>
                <p:nvPr/>
              </p:nvSpPr>
              <p:spPr bwMode="auto">
                <a:xfrm>
                  <a:off x="3" y="790"/>
                  <a:ext cx="514" cy="3"/>
                </a:xfrm>
                <a:prstGeom prst="rect">
                  <a:avLst/>
                </a:prstGeom>
                <a:solidFill>
                  <a:srgbClr val="91BAA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4" name="Rectangle 203"/>
                <p:cNvSpPr>
                  <a:spLocks noChangeArrowheads="1"/>
                </p:cNvSpPr>
                <p:nvPr/>
              </p:nvSpPr>
              <p:spPr bwMode="auto">
                <a:xfrm>
                  <a:off x="3" y="793"/>
                  <a:ext cx="514" cy="3"/>
                </a:xfrm>
                <a:prstGeom prst="rect">
                  <a:avLst/>
                </a:prstGeom>
                <a:solidFill>
                  <a:srgbClr val="91BAA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5" name="Rectangle 204"/>
                <p:cNvSpPr>
                  <a:spLocks noChangeArrowheads="1"/>
                </p:cNvSpPr>
                <p:nvPr/>
              </p:nvSpPr>
              <p:spPr bwMode="auto">
                <a:xfrm>
                  <a:off x="3" y="796"/>
                  <a:ext cx="514" cy="2"/>
                </a:xfrm>
                <a:prstGeom prst="rect">
                  <a:avLst/>
                </a:prstGeom>
                <a:solidFill>
                  <a:srgbClr val="8FBAA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6" name="Rectangle 205"/>
                <p:cNvSpPr>
                  <a:spLocks noChangeArrowheads="1"/>
                </p:cNvSpPr>
                <p:nvPr/>
              </p:nvSpPr>
              <p:spPr bwMode="auto">
                <a:xfrm>
                  <a:off x="3" y="798"/>
                  <a:ext cx="514" cy="3"/>
                </a:xfrm>
                <a:prstGeom prst="rect">
                  <a:avLst/>
                </a:prstGeom>
                <a:solidFill>
                  <a:srgbClr val="8CB8A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7" name="Rectangle 206"/>
                <p:cNvSpPr>
                  <a:spLocks noChangeArrowheads="1"/>
                </p:cNvSpPr>
                <p:nvPr/>
              </p:nvSpPr>
              <p:spPr bwMode="auto">
                <a:xfrm>
                  <a:off x="3" y="801"/>
                  <a:ext cx="514" cy="3"/>
                </a:xfrm>
                <a:prstGeom prst="rect">
                  <a:avLst/>
                </a:prstGeom>
                <a:solidFill>
                  <a:srgbClr val="8CB8A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8" name="Rectangle 207"/>
                <p:cNvSpPr>
                  <a:spLocks noChangeArrowheads="1"/>
                </p:cNvSpPr>
                <p:nvPr/>
              </p:nvSpPr>
              <p:spPr bwMode="auto">
                <a:xfrm>
                  <a:off x="3" y="804"/>
                  <a:ext cx="514" cy="2"/>
                </a:xfrm>
                <a:prstGeom prst="rect">
                  <a:avLst/>
                </a:prstGeom>
                <a:solidFill>
                  <a:srgbClr val="88B5A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9" name="Rectangle 208"/>
                <p:cNvSpPr>
                  <a:spLocks noChangeArrowheads="1"/>
                </p:cNvSpPr>
                <p:nvPr/>
              </p:nvSpPr>
              <p:spPr bwMode="auto">
                <a:xfrm>
                  <a:off x="3" y="806"/>
                  <a:ext cx="514" cy="3"/>
                </a:xfrm>
                <a:prstGeom prst="rect">
                  <a:avLst/>
                </a:prstGeom>
                <a:solidFill>
                  <a:srgbClr val="86B5A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0" name="Rectangle 209"/>
                <p:cNvSpPr>
                  <a:spLocks noChangeArrowheads="1"/>
                </p:cNvSpPr>
                <p:nvPr/>
              </p:nvSpPr>
              <p:spPr bwMode="auto">
                <a:xfrm>
                  <a:off x="3" y="809"/>
                  <a:ext cx="514" cy="3"/>
                </a:xfrm>
                <a:prstGeom prst="rect">
                  <a:avLst/>
                </a:prstGeom>
                <a:solidFill>
                  <a:srgbClr val="86B5A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1" name="Rectangle 210"/>
                <p:cNvSpPr>
                  <a:spLocks noChangeArrowheads="1"/>
                </p:cNvSpPr>
                <p:nvPr/>
              </p:nvSpPr>
              <p:spPr bwMode="auto">
                <a:xfrm>
                  <a:off x="3" y="812"/>
                  <a:ext cx="514" cy="2"/>
                </a:xfrm>
                <a:prstGeom prst="rect">
                  <a:avLst/>
                </a:prstGeom>
                <a:solidFill>
                  <a:srgbClr val="82B3A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2" name="Rectangle 211"/>
                <p:cNvSpPr>
                  <a:spLocks noChangeArrowheads="1"/>
                </p:cNvSpPr>
                <p:nvPr/>
              </p:nvSpPr>
              <p:spPr bwMode="auto">
                <a:xfrm>
                  <a:off x="3" y="814"/>
                  <a:ext cx="514" cy="3"/>
                </a:xfrm>
                <a:prstGeom prst="rect">
                  <a:avLst/>
                </a:prstGeom>
                <a:solidFill>
                  <a:srgbClr val="81B3A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3" name="Rectangle 212"/>
                <p:cNvSpPr>
                  <a:spLocks noChangeArrowheads="1"/>
                </p:cNvSpPr>
                <p:nvPr/>
              </p:nvSpPr>
              <p:spPr bwMode="auto">
                <a:xfrm>
                  <a:off x="3" y="817"/>
                  <a:ext cx="514" cy="3"/>
                </a:xfrm>
                <a:prstGeom prst="rect">
                  <a:avLst/>
                </a:prstGeom>
                <a:solidFill>
                  <a:srgbClr val="7FB0A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4" name="Rectangle 213"/>
                <p:cNvSpPr>
                  <a:spLocks noChangeArrowheads="1"/>
                </p:cNvSpPr>
                <p:nvPr/>
              </p:nvSpPr>
              <p:spPr bwMode="auto">
                <a:xfrm>
                  <a:off x="3" y="820"/>
                  <a:ext cx="514" cy="2"/>
                </a:xfrm>
                <a:prstGeom prst="rect">
                  <a:avLst/>
                </a:prstGeom>
                <a:solidFill>
                  <a:srgbClr val="7DB0A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5" name="Rectangle 214"/>
                <p:cNvSpPr>
                  <a:spLocks noChangeArrowheads="1"/>
                </p:cNvSpPr>
                <p:nvPr/>
              </p:nvSpPr>
              <p:spPr bwMode="auto">
                <a:xfrm>
                  <a:off x="3" y="822"/>
                  <a:ext cx="514" cy="3"/>
                </a:xfrm>
                <a:prstGeom prst="rect">
                  <a:avLst/>
                </a:prstGeom>
                <a:solidFill>
                  <a:srgbClr val="7BB0A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6" name="Rectangle 215"/>
                <p:cNvSpPr>
                  <a:spLocks noChangeArrowheads="1"/>
                </p:cNvSpPr>
                <p:nvPr/>
              </p:nvSpPr>
              <p:spPr bwMode="auto">
                <a:xfrm>
                  <a:off x="3" y="825"/>
                  <a:ext cx="514" cy="3"/>
                </a:xfrm>
                <a:prstGeom prst="rect">
                  <a:avLst/>
                </a:prstGeom>
                <a:solidFill>
                  <a:srgbClr val="78ADA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7" name="Rectangle 216"/>
                <p:cNvSpPr>
                  <a:spLocks noChangeArrowheads="1"/>
                </p:cNvSpPr>
                <p:nvPr/>
              </p:nvSpPr>
              <p:spPr bwMode="auto">
                <a:xfrm>
                  <a:off x="3" y="828"/>
                  <a:ext cx="514" cy="2"/>
                </a:xfrm>
                <a:prstGeom prst="rect">
                  <a:avLst/>
                </a:prstGeom>
                <a:solidFill>
                  <a:srgbClr val="76ADA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8" name="Rectangle 217"/>
                <p:cNvSpPr>
                  <a:spLocks noChangeArrowheads="1"/>
                </p:cNvSpPr>
                <p:nvPr/>
              </p:nvSpPr>
              <p:spPr bwMode="auto">
                <a:xfrm>
                  <a:off x="3" y="830"/>
                  <a:ext cx="514" cy="3"/>
                </a:xfrm>
                <a:prstGeom prst="rect">
                  <a:avLst/>
                </a:prstGeom>
                <a:solidFill>
                  <a:srgbClr val="74ABA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9" name="Rectangle 218"/>
                <p:cNvSpPr>
                  <a:spLocks noChangeArrowheads="1"/>
                </p:cNvSpPr>
                <p:nvPr/>
              </p:nvSpPr>
              <p:spPr bwMode="auto">
                <a:xfrm>
                  <a:off x="3" y="833"/>
                  <a:ext cx="514" cy="3"/>
                </a:xfrm>
                <a:prstGeom prst="rect">
                  <a:avLst/>
                </a:prstGeom>
                <a:solidFill>
                  <a:srgbClr val="72ACB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20" name="Rectangle 219"/>
                <p:cNvSpPr>
                  <a:spLocks noChangeArrowheads="1"/>
                </p:cNvSpPr>
                <p:nvPr/>
              </p:nvSpPr>
              <p:spPr bwMode="auto">
                <a:xfrm>
                  <a:off x="3" y="836"/>
                  <a:ext cx="514" cy="2"/>
                </a:xfrm>
                <a:prstGeom prst="rect">
                  <a:avLst/>
                </a:prstGeom>
                <a:solidFill>
                  <a:srgbClr val="71ABB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21" name="Rectangle 220"/>
                <p:cNvSpPr>
                  <a:spLocks noChangeArrowheads="1"/>
                </p:cNvSpPr>
                <p:nvPr/>
              </p:nvSpPr>
              <p:spPr bwMode="auto">
                <a:xfrm>
                  <a:off x="3" y="838"/>
                  <a:ext cx="514" cy="3"/>
                </a:xfrm>
                <a:prstGeom prst="rect">
                  <a:avLst/>
                </a:prstGeom>
                <a:solidFill>
                  <a:srgbClr val="6DA8B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22" name="Rectangle 221"/>
                <p:cNvSpPr>
                  <a:spLocks noChangeArrowheads="1"/>
                </p:cNvSpPr>
                <p:nvPr/>
              </p:nvSpPr>
              <p:spPr bwMode="auto">
                <a:xfrm>
                  <a:off x="3" y="841"/>
                  <a:ext cx="514" cy="3"/>
                </a:xfrm>
                <a:prstGeom prst="rect">
                  <a:avLst/>
                </a:prstGeom>
                <a:solidFill>
                  <a:srgbClr val="6DA9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23" name="Rectangle 222"/>
                <p:cNvSpPr>
                  <a:spLocks noChangeArrowheads="1"/>
                </p:cNvSpPr>
                <p:nvPr/>
              </p:nvSpPr>
              <p:spPr bwMode="auto">
                <a:xfrm>
                  <a:off x="3" y="844"/>
                  <a:ext cx="514" cy="2"/>
                </a:xfrm>
                <a:prstGeom prst="rect">
                  <a:avLst/>
                </a:prstGeom>
                <a:solidFill>
                  <a:srgbClr val="69A8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24" name="Rectangle 223"/>
                <p:cNvSpPr>
                  <a:spLocks noChangeArrowheads="1"/>
                </p:cNvSpPr>
                <p:nvPr/>
              </p:nvSpPr>
              <p:spPr bwMode="auto">
                <a:xfrm>
                  <a:off x="3" y="846"/>
                  <a:ext cx="514" cy="3"/>
                </a:xfrm>
                <a:prstGeom prst="rect">
                  <a:avLst/>
                </a:prstGeom>
                <a:solidFill>
                  <a:srgbClr val="68A6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25" name="Rectangle 224"/>
                <p:cNvSpPr>
                  <a:spLocks noChangeArrowheads="1"/>
                </p:cNvSpPr>
                <p:nvPr/>
              </p:nvSpPr>
              <p:spPr bwMode="auto">
                <a:xfrm>
                  <a:off x="3" y="849"/>
                  <a:ext cx="514" cy="3"/>
                </a:xfrm>
                <a:prstGeom prst="rect">
                  <a:avLst/>
                </a:prstGeom>
                <a:solidFill>
                  <a:srgbClr val="65A6B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26" name="Rectangle 225"/>
                <p:cNvSpPr>
                  <a:spLocks noChangeArrowheads="1"/>
                </p:cNvSpPr>
                <p:nvPr/>
              </p:nvSpPr>
              <p:spPr bwMode="auto">
                <a:xfrm>
                  <a:off x="3" y="852"/>
                  <a:ext cx="514" cy="3"/>
                </a:xfrm>
                <a:prstGeom prst="rect">
                  <a:avLst/>
                </a:prstGeom>
                <a:solidFill>
                  <a:srgbClr val="64A5B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27" name="Rectangle 226"/>
                <p:cNvSpPr>
                  <a:spLocks noChangeArrowheads="1"/>
                </p:cNvSpPr>
                <p:nvPr/>
              </p:nvSpPr>
              <p:spPr bwMode="auto">
                <a:xfrm>
                  <a:off x="3" y="855"/>
                  <a:ext cx="514" cy="2"/>
                </a:xfrm>
                <a:prstGeom prst="rect">
                  <a:avLst/>
                </a:prstGeom>
                <a:solidFill>
                  <a:srgbClr val="60A3B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28" name="Rectangle 227"/>
                <p:cNvSpPr>
                  <a:spLocks noChangeArrowheads="1"/>
                </p:cNvSpPr>
                <p:nvPr/>
              </p:nvSpPr>
              <p:spPr bwMode="auto">
                <a:xfrm>
                  <a:off x="3" y="857"/>
                  <a:ext cx="514" cy="3"/>
                </a:xfrm>
                <a:prstGeom prst="rect">
                  <a:avLst/>
                </a:prstGeom>
                <a:solidFill>
                  <a:srgbClr val="5FA3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29" name="Rectangle 228"/>
                <p:cNvSpPr>
                  <a:spLocks noChangeArrowheads="1"/>
                </p:cNvSpPr>
                <p:nvPr/>
              </p:nvSpPr>
              <p:spPr bwMode="auto">
                <a:xfrm>
                  <a:off x="3" y="860"/>
                  <a:ext cx="514" cy="3"/>
                </a:xfrm>
                <a:prstGeom prst="rect">
                  <a:avLst/>
                </a:prstGeom>
                <a:solidFill>
                  <a:srgbClr val="5CA2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30" name="Rectangle 229"/>
                <p:cNvSpPr>
                  <a:spLocks noChangeArrowheads="1"/>
                </p:cNvSpPr>
                <p:nvPr/>
              </p:nvSpPr>
              <p:spPr bwMode="auto">
                <a:xfrm>
                  <a:off x="3" y="863"/>
                  <a:ext cx="514" cy="2"/>
                </a:xfrm>
                <a:prstGeom prst="rect">
                  <a:avLst/>
                </a:prstGeom>
                <a:solidFill>
                  <a:srgbClr val="5AA0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31" name="Rectangle 230"/>
                <p:cNvSpPr>
                  <a:spLocks noChangeArrowheads="1"/>
                </p:cNvSpPr>
                <p:nvPr/>
              </p:nvSpPr>
              <p:spPr bwMode="auto">
                <a:xfrm>
                  <a:off x="3" y="865"/>
                  <a:ext cx="514" cy="3"/>
                </a:xfrm>
                <a:prstGeom prst="rect">
                  <a:avLst/>
                </a:prstGeom>
                <a:solidFill>
                  <a:srgbClr val="57A0B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32" name="Rectangle 231"/>
                <p:cNvSpPr>
                  <a:spLocks noChangeArrowheads="1"/>
                </p:cNvSpPr>
                <p:nvPr/>
              </p:nvSpPr>
              <p:spPr bwMode="auto">
                <a:xfrm>
                  <a:off x="3" y="868"/>
                  <a:ext cx="514" cy="3"/>
                </a:xfrm>
                <a:prstGeom prst="rect">
                  <a:avLst/>
                </a:prstGeom>
                <a:solidFill>
                  <a:srgbClr val="569FB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33" name="Rectangle 232"/>
                <p:cNvSpPr>
                  <a:spLocks noChangeArrowheads="1"/>
                </p:cNvSpPr>
                <p:nvPr/>
              </p:nvSpPr>
              <p:spPr bwMode="auto">
                <a:xfrm>
                  <a:off x="3" y="871"/>
                  <a:ext cx="514" cy="2"/>
                </a:xfrm>
                <a:prstGeom prst="rect">
                  <a:avLst/>
                </a:prstGeom>
                <a:solidFill>
                  <a:srgbClr val="529DB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34" name="Rectangle 233"/>
                <p:cNvSpPr>
                  <a:spLocks noChangeArrowheads="1"/>
                </p:cNvSpPr>
                <p:nvPr/>
              </p:nvSpPr>
              <p:spPr bwMode="auto">
                <a:xfrm>
                  <a:off x="3" y="873"/>
                  <a:ext cx="514" cy="3"/>
                </a:xfrm>
                <a:prstGeom prst="rect">
                  <a:avLst/>
                </a:prstGeom>
                <a:solidFill>
                  <a:srgbClr val="519EB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0" name="Rectangle 19"/>
              <p:cNvSpPr>
                <a:spLocks noChangeArrowheads="1"/>
              </p:cNvSpPr>
              <p:nvPr/>
            </p:nvSpPr>
            <p:spPr bwMode="auto">
              <a:xfrm>
                <a:off x="1905" y="556260"/>
                <a:ext cx="326390" cy="1905"/>
              </a:xfrm>
              <a:prstGeom prst="rect">
                <a:avLst/>
              </a:prstGeom>
              <a:solidFill>
                <a:srgbClr val="4D9DB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 name="Rectangle 20"/>
              <p:cNvSpPr>
                <a:spLocks noChangeArrowheads="1"/>
              </p:cNvSpPr>
              <p:nvPr/>
            </p:nvSpPr>
            <p:spPr bwMode="auto">
              <a:xfrm>
                <a:off x="1905" y="558165"/>
                <a:ext cx="326390" cy="1270"/>
              </a:xfrm>
              <a:prstGeom prst="rect">
                <a:avLst/>
              </a:prstGeom>
              <a:solidFill>
                <a:srgbClr val="4B9BB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2" name="Rectangle 21"/>
              <p:cNvSpPr>
                <a:spLocks noChangeArrowheads="1"/>
              </p:cNvSpPr>
              <p:nvPr/>
            </p:nvSpPr>
            <p:spPr bwMode="auto">
              <a:xfrm>
                <a:off x="1905" y="559435"/>
                <a:ext cx="326390" cy="1905"/>
              </a:xfrm>
              <a:prstGeom prst="rect">
                <a:avLst/>
              </a:prstGeom>
              <a:solidFill>
                <a:srgbClr val="499C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3" name="Rectangle 22"/>
              <p:cNvSpPr>
                <a:spLocks noChangeArrowheads="1"/>
              </p:cNvSpPr>
              <p:nvPr/>
            </p:nvSpPr>
            <p:spPr bwMode="auto">
              <a:xfrm>
                <a:off x="1905" y="561340"/>
                <a:ext cx="326390" cy="1905"/>
              </a:xfrm>
              <a:prstGeom prst="rect">
                <a:avLst/>
              </a:prstGeom>
              <a:solidFill>
                <a:srgbClr val="4598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4" name="Rectangle 23"/>
              <p:cNvSpPr>
                <a:spLocks noChangeArrowheads="1"/>
              </p:cNvSpPr>
              <p:nvPr/>
            </p:nvSpPr>
            <p:spPr bwMode="auto">
              <a:xfrm>
                <a:off x="1905" y="563245"/>
                <a:ext cx="326390" cy="1270"/>
              </a:xfrm>
              <a:prstGeom prst="rect">
                <a:avLst/>
              </a:prstGeom>
              <a:solidFill>
                <a:srgbClr val="4398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 name="Rectangle 24"/>
              <p:cNvSpPr>
                <a:spLocks noChangeArrowheads="1"/>
              </p:cNvSpPr>
              <p:nvPr/>
            </p:nvSpPr>
            <p:spPr bwMode="auto">
              <a:xfrm>
                <a:off x="1905" y="564515"/>
                <a:ext cx="326390" cy="1905"/>
              </a:xfrm>
              <a:prstGeom prst="rect">
                <a:avLst/>
              </a:prstGeom>
              <a:solidFill>
                <a:srgbClr val="4099C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Rectangle 25"/>
              <p:cNvSpPr>
                <a:spLocks noChangeArrowheads="1"/>
              </p:cNvSpPr>
              <p:nvPr/>
            </p:nvSpPr>
            <p:spPr bwMode="auto">
              <a:xfrm>
                <a:off x="1905" y="566420"/>
                <a:ext cx="326390" cy="1905"/>
              </a:xfrm>
              <a:prstGeom prst="rect">
                <a:avLst/>
              </a:prstGeom>
              <a:solidFill>
                <a:srgbClr val="3C97C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 name="Rectangle 26"/>
              <p:cNvSpPr>
                <a:spLocks noChangeArrowheads="1"/>
              </p:cNvSpPr>
              <p:nvPr/>
            </p:nvSpPr>
            <p:spPr bwMode="auto">
              <a:xfrm>
                <a:off x="1905" y="568325"/>
                <a:ext cx="326390" cy="1270"/>
              </a:xfrm>
              <a:prstGeom prst="rect">
                <a:avLst/>
              </a:prstGeom>
              <a:solidFill>
                <a:srgbClr val="3A97C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 name="Rectangle 27"/>
              <p:cNvSpPr>
                <a:spLocks noChangeArrowheads="1"/>
              </p:cNvSpPr>
              <p:nvPr/>
            </p:nvSpPr>
            <p:spPr bwMode="auto">
              <a:xfrm>
                <a:off x="1905" y="569595"/>
                <a:ext cx="326390" cy="1905"/>
              </a:xfrm>
              <a:prstGeom prst="rect">
                <a:avLst/>
              </a:prstGeom>
              <a:solidFill>
                <a:srgbClr val="3795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 name="Rectangle 28"/>
              <p:cNvSpPr>
                <a:spLocks noChangeArrowheads="1"/>
              </p:cNvSpPr>
              <p:nvPr/>
            </p:nvSpPr>
            <p:spPr bwMode="auto">
              <a:xfrm>
                <a:off x="1905" y="571500"/>
                <a:ext cx="326390" cy="1905"/>
              </a:xfrm>
              <a:prstGeom prst="rect">
                <a:avLst/>
              </a:prstGeom>
              <a:solidFill>
                <a:srgbClr val="3394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 name="Rectangle 29"/>
              <p:cNvSpPr>
                <a:spLocks noChangeArrowheads="1"/>
              </p:cNvSpPr>
              <p:nvPr/>
            </p:nvSpPr>
            <p:spPr bwMode="auto">
              <a:xfrm>
                <a:off x="1905" y="573405"/>
                <a:ext cx="326390" cy="1270"/>
              </a:xfrm>
              <a:prstGeom prst="rect">
                <a:avLst/>
              </a:prstGeom>
              <a:solidFill>
                <a:srgbClr val="2F93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 name="Rectangle 30"/>
              <p:cNvSpPr>
                <a:spLocks noChangeArrowheads="1"/>
              </p:cNvSpPr>
              <p:nvPr/>
            </p:nvSpPr>
            <p:spPr bwMode="auto">
              <a:xfrm>
                <a:off x="1905" y="574675"/>
                <a:ext cx="326390" cy="1905"/>
              </a:xfrm>
              <a:prstGeom prst="rect">
                <a:avLst/>
              </a:prstGeom>
              <a:solidFill>
                <a:srgbClr val="2C93C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 name="Rectangle 31"/>
              <p:cNvSpPr>
                <a:spLocks noChangeArrowheads="1"/>
              </p:cNvSpPr>
              <p:nvPr/>
            </p:nvSpPr>
            <p:spPr bwMode="auto">
              <a:xfrm>
                <a:off x="1905" y="576580"/>
                <a:ext cx="326390" cy="1905"/>
              </a:xfrm>
              <a:prstGeom prst="rect">
                <a:avLst/>
              </a:prstGeom>
              <a:solidFill>
                <a:srgbClr val="2892C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cxnSp>
            <p:nvCxnSpPr>
              <p:cNvPr id="33" name="Line 223"/>
              <p:cNvCxnSpPr>
                <a:cxnSpLocks noChangeShapeType="1"/>
              </p:cNvCxnSpPr>
              <p:nvPr/>
            </p:nvCxnSpPr>
            <p:spPr bwMode="auto">
              <a:xfrm>
                <a:off x="328295" y="576580"/>
                <a:ext cx="2921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34" name="Rectangle 33"/>
              <p:cNvSpPr>
                <a:spLocks noChangeArrowheads="1"/>
              </p:cNvSpPr>
              <p:nvPr/>
            </p:nvSpPr>
            <p:spPr bwMode="auto">
              <a:xfrm>
                <a:off x="420370" y="511810"/>
                <a:ext cx="214674" cy="196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spcAft>
                    <a:spcPts val="800"/>
                  </a:spcAft>
                </a:pPr>
                <a:r>
                  <a:rPr lang="en-US"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 9"/>
            <p:cNvGrpSpPr/>
            <p:nvPr/>
          </p:nvGrpSpPr>
          <p:grpSpPr>
            <a:xfrm>
              <a:off x="1236131" y="3291308"/>
              <a:ext cx="3417499" cy="605832"/>
              <a:chOff x="8363631" y="3519738"/>
              <a:chExt cx="3417499" cy="605832"/>
            </a:xfrm>
          </p:grpSpPr>
          <p:pic>
            <p:nvPicPr>
              <p:cNvPr id="15" name="Picture 14">
                <a:extLst>
                  <a:ext uri="{FF2B5EF4-FFF2-40B4-BE49-F238E27FC236}">
                    <a16:creationId xmlns:a16="http://schemas.microsoft.com/office/drawing/2014/main" id="{89B20925-F34A-4945-A2B9-BC448608DA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75065" y="3753416"/>
                <a:ext cx="1204695" cy="88454"/>
              </a:xfrm>
              <a:prstGeom prst="rect">
                <a:avLst/>
              </a:prstGeom>
            </p:spPr>
          </p:pic>
          <p:sp>
            <p:nvSpPr>
              <p:cNvPr id="16" name="Rectangle 15">
                <a:extLst>
                  <a:ext uri="{FF2B5EF4-FFF2-40B4-BE49-F238E27FC236}">
                    <a16:creationId xmlns:a16="http://schemas.microsoft.com/office/drawing/2014/main" id="{BBBB2599-310B-46AA-A5DC-9235F78BC28D}"/>
                  </a:ext>
                </a:extLst>
              </p:cNvPr>
              <p:cNvSpPr/>
              <p:nvPr/>
            </p:nvSpPr>
            <p:spPr>
              <a:xfrm>
                <a:off x="9628634" y="3660753"/>
                <a:ext cx="512305" cy="464817"/>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15000"/>
                  </a:lnSpc>
                  <a:spcBef>
                    <a:spcPts val="0"/>
                  </a:spcBef>
                  <a:spcAft>
                    <a:spcPts val="0"/>
                  </a:spcAft>
                </a:pPr>
                <a:r>
                  <a:rPr lang="en-US" sz="1000" kern="1200" dirty="0">
                    <a:solidFill>
                      <a:schemeClr val="tx1">
                        <a:lumMod val="75000"/>
                        <a:lumOff val="25000"/>
                      </a:schemeClr>
                    </a:solidFill>
                    <a:effectLst/>
                    <a:latin typeface="Century Gothic" panose="020B0502020202020204" pitchFamily="34" charset="0"/>
                    <a:ea typeface="Century Gothic" panose="020B0502020202020204" pitchFamily="34" charset="0"/>
                    <a:cs typeface="Century Gothic" panose="020B0502020202020204" pitchFamily="34" charset="0"/>
                  </a:rPr>
                  <a:t>Km</a:t>
                </a:r>
                <a:endParaRPr lang="en-US" sz="10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p:txBody>
          </p:sp>
          <p:sp>
            <p:nvSpPr>
              <p:cNvPr id="17" name="Rectangle 16">
                <a:extLst>
                  <a:ext uri="{FF2B5EF4-FFF2-40B4-BE49-F238E27FC236}">
                    <a16:creationId xmlns:a16="http://schemas.microsoft.com/office/drawing/2014/main" id="{08E46AFF-F47C-490F-AD87-B78BFD10EABD}"/>
                  </a:ext>
                </a:extLst>
              </p:cNvPr>
              <p:cNvSpPr/>
              <p:nvPr/>
            </p:nvSpPr>
            <p:spPr>
              <a:xfrm>
                <a:off x="8363631" y="3519738"/>
                <a:ext cx="3417499" cy="289090"/>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15000"/>
                  </a:lnSpc>
                  <a:spcBef>
                    <a:spcPts val="0"/>
                  </a:spcBef>
                  <a:spcAft>
                    <a:spcPts val="0"/>
                  </a:spcAft>
                </a:pPr>
                <a:r>
                  <a:rPr lang="en-US" sz="1100" dirty="0">
                    <a:solidFill>
                      <a:schemeClr val="tx1">
                        <a:lumMod val="75000"/>
                        <a:lumOff val="25000"/>
                      </a:schemeClr>
                    </a:solidFill>
                    <a:effectLst/>
                    <a:latin typeface="Century Gothic" panose="020B0502020202020204" pitchFamily="34" charset="0"/>
                    <a:ea typeface="Times New Roman" panose="02020603050405020304" pitchFamily="18" charset="0"/>
                  </a:rPr>
                  <a:t>0     10    20          40 </a:t>
                </a:r>
              </a:p>
            </p:txBody>
          </p:sp>
        </p:grpSp>
        <p:grpSp>
          <p:nvGrpSpPr>
            <p:cNvPr id="12" name="Group 11">
              <a:extLst>
                <a:ext uri="{FF2B5EF4-FFF2-40B4-BE49-F238E27FC236}">
                  <a16:creationId xmlns:a16="http://schemas.microsoft.com/office/drawing/2014/main" id="{BB724421-3680-4895-86A2-ACD1AF9E09E1}"/>
                </a:ext>
              </a:extLst>
            </p:cNvPr>
            <p:cNvGrpSpPr/>
            <p:nvPr/>
          </p:nvGrpSpPr>
          <p:grpSpPr>
            <a:xfrm>
              <a:off x="3634084" y="3025150"/>
              <a:ext cx="380090" cy="644122"/>
              <a:chOff x="16233167" y="24574896"/>
              <a:chExt cx="707666" cy="1199250"/>
            </a:xfrm>
          </p:grpSpPr>
          <p:pic>
            <p:nvPicPr>
              <p:cNvPr id="13" name="Picture 12">
                <a:extLst>
                  <a:ext uri="{FF2B5EF4-FFF2-40B4-BE49-F238E27FC236}">
                    <a16:creationId xmlns:a16="http://schemas.microsoft.com/office/drawing/2014/main" id="{36071F8D-46C8-4A4A-936B-907F0F242F4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233167" y="25004705"/>
                <a:ext cx="707666" cy="769441"/>
              </a:xfrm>
              <a:prstGeom prst="rect">
                <a:avLst/>
              </a:prstGeom>
            </p:spPr>
          </p:pic>
          <p:sp>
            <p:nvSpPr>
              <p:cNvPr id="14" name="TextBox 267">
                <a:extLst>
                  <a:ext uri="{FF2B5EF4-FFF2-40B4-BE49-F238E27FC236}">
                    <a16:creationId xmlns:a16="http://schemas.microsoft.com/office/drawing/2014/main" id="{E4A6475A-749D-4917-8142-DE354748C4B6}"/>
                  </a:ext>
                </a:extLst>
              </p:cNvPr>
              <p:cNvSpPr txBox="1"/>
              <p:nvPr/>
            </p:nvSpPr>
            <p:spPr>
              <a:xfrm>
                <a:off x="16340951" y="24574896"/>
                <a:ext cx="359419" cy="4870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latin typeface="Century Gothic" panose="020B0502020202020204" pitchFamily="34" charset="0"/>
                  </a:rPr>
                  <a:t>N</a:t>
                </a:r>
              </a:p>
            </p:txBody>
          </p:sp>
        </p:grpSp>
      </p:grpSp>
      <p:grpSp>
        <p:nvGrpSpPr>
          <p:cNvPr id="235" name="Group 234"/>
          <p:cNvGrpSpPr/>
          <p:nvPr/>
        </p:nvGrpSpPr>
        <p:grpSpPr>
          <a:xfrm>
            <a:off x="4161435" y="1066304"/>
            <a:ext cx="3890645" cy="5059997"/>
            <a:chOff x="4233863" y="495935"/>
            <a:chExt cx="3890645" cy="5059997"/>
          </a:xfrm>
        </p:grpSpPr>
        <p:pic>
          <p:nvPicPr>
            <p:cNvPr id="236" name="Picture 235"/>
            <p:cNvPicPr/>
            <p:nvPr/>
          </p:nvPicPr>
          <p:blipFill rotWithShape="1">
            <a:blip r:embed="rId6" cstate="print">
              <a:extLst>
                <a:ext uri="{28A0092B-C50C-407E-A947-70E740481C1C}">
                  <a14:useLocalDpi xmlns:a14="http://schemas.microsoft.com/office/drawing/2010/main"/>
                </a:ext>
              </a:extLst>
            </a:blip>
            <a:srcRect/>
            <a:stretch/>
          </p:blipFill>
          <p:spPr bwMode="auto">
            <a:xfrm>
              <a:off x="4233863" y="495935"/>
              <a:ext cx="3890645" cy="3118485"/>
            </a:xfrm>
            <a:prstGeom prst="rect">
              <a:avLst/>
            </a:prstGeom>
            <a:ln>
              <a:noFill/>
            </a:ln>
            <a:extLst>
              <a:ext uri="{53640926-AAD7-44D8-BBD7-CCE9431645EC}">
                <a14:shadowObscured xmlns:a14="http://schemas.microsoft.com/office/drawing/2010/main"/>
              </a:ext>
            </a:extLst>
          </p:spPr>
        </p:pic>
        <p:sp>
          <p:nvSpPr>
            <p:cNvPr id="237" name="Rectangle 236"/>
            <p:cNvSpPr/>
            <p:nvPr/>
          </p:nvSpPr>
          <p:spPr>
            <a:xfrm>
              <a:off x="5244703" y="3871595"/>
              <a:ext cx="1868965" cy="738664"/>
            </a:xfrm>
            <a:prstGeom prst="rect">
              <a:avLst/>
            </a:prstGeom>
          </p:spPr>
          <p:txBody>
            <a:bodyPr wrap="square">
              <a:spAutoFit/>
            </a:bodyPr>
            <a:lstStyle/>
            <a:p>
              <a:pPr algn="ct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Transition from Grassland/Pasture to Palm Plantation</a:t>
              </a:r>
              <a:endParaRPr lang="en-US" sz="1400" dirty="0"/>
            </a:p>
          </p:txBody>
        </p:sp>
        <p:grpSp>
          <p:nvGrpSpPr>
            <p:cNvPr id="238" name="Canvas 221"/>
            <p:cNvGrpSpPr/>
            <p:nvPr/>
          </p:nvGrpSpPr>
          <p:grpSpPr>
            <a:xfrm>
              <a:off x="4485149" y="2955322"/>
              <a:ext cx="2535289" cy="2600610"/>
              <a:chOff x="-635" y="-200025"/>
              <a:chExt cx="3031490" cy="3109595"/>
            </a:xfrm>
          </p:grpSpPr>
          <p:sp>
            <p:nvSpPr>
              <p:cNvPr id="246" name="Rectangle 245"/>
              <p:cNvSpPr/>
              <p:nvPr/>
            </p:nvSpPr>
            <p:spPr>
              <a:xfrm>
                <a:off x="1793875" y="2061845"/>
                <a:ext cx="1236980" cy="847725"/>
              </a:xfrm>
              <a:prstGeom prst="rect">
                <a:avLst/>
              </a:prstGeom>
              <a:noFill/>
              <a:ln>
                <a:noFill/>
              </a:ln>
            </p:spPr>
          </p:sp>
          <p:grpSp>
            <p:nvGrpSpPr>
              <p:cNvPr id="247" name="Group 246"/>
              <p:cNvGrpSpPr>
                <a:grpSpLocks/>
              </p:cNvGrpSpPr>
              <p:nvPr/>
            </p:nvGrpSpPr>
            <p:grpSpPr bwMode="auto">
              <a:xfrm>
                <a:off x="-635" y="-200025"/>
                <a:ext cx="742315" cy="756285"/>
                <a:chOff x="-1" y="-315"/>
                <a:chExt cx="1169" cy="1191"/>
              </a:xfrm>
            </p:grpSpPr>
            <p:sp>
              <p:nvSpPr>
                <p:cNvPr id="263" name="Rectangle 262"/>
                <p:cNvSpPr>
                  <a:spLocks noChangeArrowheads="1"/>
                </p:cNvSpPr>
                <p:nvPr/>
              </p:nvSpPr>
              <p:spPr bwMode="auto">
                <a:xfrm>
                  <a:off x="-1" y="-315"/>
                  <a:ext cx="981"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pPr>
                  <a:r>
                    <a:rPr lang="en-US" sz="10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Percent </a:t>
                  </a:r>
                </a:p>
                <a:p>
                  <a:pPr marL="0" marR="0">
                    <a:lnSpc>
                      <a:spcPct val="107000"/>
                    </a:lnSpc>
                    <a:spcBef>
                      <a:spcPts val="0"/>
                    </a:spcBef>
                  </a:pPr>
                  <a:r>
                    <a:rPr lang="en-US" sz="10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Change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64" name="Line 10"/>
                <p:cNvCxnSpPr>
                  <a:cxnSpLocks noChangeShapeType="1"/>
                </p:cNvCxnSpPr>
                <p:nvPr/>
              </p:nvCxnSpPr>
              <p:spPr bwMode="auto">
                <a:xfrm>
                  <a:off x="517" y="370"/>
                  <a:ext cx="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265" name="Rectangle 264"/>
                <p:cNvSpPr>
                  <a:spLocks noChangeArrowheads="1"/>
                </p:cNvSpPr>
                <p:nvPr/>
              </p:nvSpPr>
              <p:spPr bwMode="auto">
                <a:xfrm>
                  <a:off x="3" y="370"/>
                  <a:ext cx="514" cy="2"/>
                </a:xfrm>
                <a:prstGeom prst="rect">
                  <a:avLst/>
                </a:prstGeom>
                <a:solidFill>
                  <a:srgbClr val="E8101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6" name="Rectangle 265"/>
                <p:cNvSpPr>
                  <a:spLocks noChangeArrowheads="1"/>
                </p:cNvSpPr>
                <p:nvPr/>
              </p:nvSpPr>
              <p:spPr bwMode="auto">
                <a:xfrm>
                  <a:off x="3" y="372"/>
                  <a:ext cx="514" cy="3"/>
                </a:xfrm>
                <a:prstGeom prst="rect">
                  <a:avLst/>
                </a:prstGeom>
                <a:solidFill>
                  <a:srgbClr val="E815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7" name="Rectangle 266"/>
                <p:cNvSpPr>
                  <a:spLocks noChangeArrowheads="1"/>
                </p:cNvSpPr>
                <p:nvPr/>
              </p:nvSpPr>
              <p:spPr bwMode="auto">
                <a:xfrm>
                  <a:off x="3" y="375"/>
                  <a:ext cx="514" cy="3"/>
                </a:xfrm>
                <a:prstGeom prst="rect">
                  <a:avLst/>
                </a:prstGeom>
                <a:solidFill>
                  <a:srgbClr val="E818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8" name="Rectangle 267"/>
                <p:cNvSpPr>
                  <a:spLocks noChangeArrowheads="1"/>
                </p:cNvSpPr>
                <p:nvPr/>
              </p:nvSpPr>
              <p:spPr bwMode="auto">
                <a:xfrm>
                  <a:off x="3" y="378"/>
                  <a:ext cx="514" cy="2"/>
                </a:xfrm>
                <a:prstGeom prst="rect">
                  <a:avLst/>
                </a:prstGeom>
                <a:solidFill>
                  <a:srgbClr val="EB1C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9" name="Rectangle 268"/>
                <p:cNvSpPr>
                  <a:spLocks noChangeArrowheads="1"/>
                </p:cNvSpPr>
                <p:nvPr/>
              </p:nvSpPr>
              <p:spPr bwMode="auto">
                <a:xfrm>
                  <a:off x="3" y="380"/>
                  <a:ext cx="514" cy="3"/>
                </a:xfrm>
                <a:prstGeom prst="rect">
                  <a:avLst/>
                </a:prstGeom>
                <a:solidFill>
                  <a:srgbClr val="EB20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0" name="Rectangle 269"/>
                <p:cNvSpPr>
                  <a:spLocks noChangeArrowheads="1"/>
                </p:cNvSpPr>
                <p:nvPr/>
              </p:nvSpPr>
              <p:spPr bwMode="auto">
                <a:xfrm>
                  <a:off x="3" y="383"/>
                  <a:ext cx="514" cy="3"/>
                </a:xfrm>
                <a:prstGeom prst="rect">
                  <a:avLst/>
                </a:prstGeom>
                <a:solidFill>
                  <a:srgbClr val="EB23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1" name="Rectangle 270"/>
                <p:cNvSpPr>
                  <a:spLocks noChangeArrowheads="1"/>
                </p:cNvSpPr>
                <p:nvPr/>
              </p:nvSpPr>
              <p:spPr bwMode="auto">
                <a:xfrm>
                  <a:off x="3" y="386"/>
                  <a:ext cx="514" cy="2"/>
                </a:xfrm>
                <a:prstGeom prst="rect">
                  <a:avLst/>
                </a:prstGeom>
                <a:solidFill>
                  <a:srgbClr val="EB291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2" name="Rectangle 271"/>
                <p:cNvSpPr>
                  <a:spLocks noChangeArrowheads="1"/>
                </p:cNvSpPr>
                <p:nvPr/>
              </p:nvSpPr>
              <p:spPr bwMode="auto">
                <a:xfrm>
                  <a:off x="3" y="388"/>
                  <a:ext cx="514" cy="3"/>
                </a:xfrm>
                <a:prstGeom prst="rect">
                  <a:avLst/>
                </a:prstGeom>
                <a:solidFill>
                  <a:srgbClr val="EB291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3" name="Rectangle 272"/>
                <p:cNvSpPr>
                  <a:spLocks noChangeArrowheads="1"/>
                </p:cNvSpPr>
                <p:nvPr/>
              </p:nvSpPr>
              <p:spPr bwMode="auto">
                <a:xfrm>
                  <a:off x="3" y="391"/>
                  <a:ext cx="514" cy="3"/>
                </a:xfrm>
                <a:prstGeom prst="rect">
                  <a:avLst/>
                </a:prstGeom>
                <a:solidFill>
                  <a:srgbClr val="EB2D1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4" name="Rectangle 273"/>
                <p:cNvSpPr>
                  <a:spLocks noChangeArrowheads="1"/>
                </p:cNvSpPr>
                <p:nvPr/>
              </p:nvSpPr>
              <p:spPr bwMode="auto">
                <a:xfrm>
                  <a:off x="3" y="394"/>
                  <a:ext cx="514" cy="2"/>
                </a:xfrm>
                <a:prstGeom prst="rect">
                  <a:avLst/>
                </a:prstGeom>
                <a:solidFill>
                  <a:srgbClr val="ED311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5" name="Rectangle 274"/>
                <p:cNvSpPr>
                  <a:spLocks noChangeArrowheads="1"/>
                </p:cNvSpPr>
                <p:nvPr/>
              </p:nvSpPr>
              <p:spPr bwMode="auto">
                <a:xfrm>
                  <a:off x="3" y="396"/>
                  <a:ext cx="514" cy="3"/>
                </a:xfrm>
                <a:prstGeom prst="rect">
                  <a:avLst/>
                </a:prstGeom>
                <a:solidFill>
                  <a:srgbClr val="ED311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6" name="Rectangle 275"/>
                <p:cNvSpPr>
                  <a:spLocks noChangeArrowheads="1"/>
                </p:cNvSpPr>
                <p:nvPr/>
              </p:nvSpPr>
              <p:spPr bwMode="auto">
                <a:xfrm>
                  <a:off x="3" y="399"/>
                  <a:ext cx="514" cy="3"/>
                </a:xfrm>
                <a:prstGeom prst="rect">
                  <a:avLst/>
                </a:prstGeom>
                <a:solidFill>
                  <a:srgbClr val="ED36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7" name="Rectangle 276"/>
                <p:cNvSpPr>
                  <a:spLocks noChangeArrowheads="1"/>
                </p:cNvSpPr>
                <p:nvPr/>
              </p:nvSpPr>
              <p:spPr bwMode="auto">
                <a:xfrm>
                  <a:off x="3" y="402"/>
                  <a:ext cx="514" cy="3"/>
                </a:xfrm>
                <a:prstGeom prst="rect">
                  <a:avLst/>
                </a:prstGeom>
                <a:solidFill>
                  <a:srgbClr val="ED3A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8" name="Rectangle 277"/>
                <p:cNvSpPr>
                  <a:spLocks noChangeArrowheads="1"/>
                </p:cNvSpPr>
                <p:nvPr/>
              </p:nvSpPr>
              <p:spPr bwMode="auto">
                <a:xfrm>
                  <a:off x="3" y="405"/>
                  <a:ext cx="514" cy="2"/>
                </a:xfrm>
                <a:prstGeom prst="rect">
                  <a:avLst/>
                </a:prstGeom>
                <a:solidFill>
                  <a:srgbClr val="ED3A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9" name="Rectangle 278"/>
                <p:cNvSpPr>
                  <a:spLocks noChangeArrowheads="1"/>
                </p:cNvSpPr>
                <p:nvPr/>
              </p:nvSpPr>
              <p:spPr bwMode="auto">
                <a:xfrm>
                  <a:off x="3" y="407"/>
                  <a:ext cx="514" cy="3"/>
                </a:xfrm>
                <a:prstGeom prst="rect">
                  <a:avLst/>
                </a:prstGeom>
                <a:solidFill>
                  <a:srgbClr val="ED3D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0" name="Rectangle 279"/>
                <p:cNvSpPr>
                  <a:spLocks noChangeArrowheads="1"/>
                </p:cNvSpPr>
                <p:nvPr/>
              </p:nvSpPr>
              <p:spPr bwMode="auto">
                <a:xfrm>
                  <a:off x="3" y="410"/>
                  <a:ext cx="514" cy="3"/>
                </a:xfrm>
                <a:prstGeom prst="rect">
                  <a:avLst/>
                </a:prstGeom>
                <a:solidFill>
                  <a:srgbClr val="F040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1" name="Rectangle 280"/>
                <p:cNvSpPr>
                  <a:spLocks noChangeArrowheads="1"/>
                </p:cNvSpPr>
                <p:nvPr/>
              </p:nvSpPr>
              <p:spPr bwMode="auto">
                <a:xfrm>
                  <a:off x="3" y="413"/>
                  <a:ext cx="514" cy="2"/>
                </a:xfrm>
                <a:prstGeom prst="rect">
                  <a:avLst/>
                </a:prstGeom>
                <a:solidFill>
                  <a:srgbClr val="F043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2" name="Rectangle 281"/>
                <p:cNvSpPr>
                  <a:spLocks noChangeArrowheads="1"/>
                </p:cNvSpPr>
                <p:nvPr/>
              </p:nvSpPr>
              <p:spPr bwMode="auto">
                <a:xfrm>
                  <a:off x="3" y="415"/>
                  <a:ext cx="514" cy="3"/>
                </a:xfrm>
                <a:prstGeom prst="rect">
                  <a:avLst/>
                </a:prstGeom>
                <a:solidFill>
                  <a:srgbClr val="F043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3" name="Rectangle 282"/>
                <p:cNvSpPr>
                  <a:spLocks noChangeArrowheads="1"/>
                </p:cNvSpPr>
                <p:nvPr/>
              </p:nvSpPr>
              <p:spPr bwMode="auto">
                <a:xfrm>
                  <a:off x="3" y="418"/>
                  <a:ext cx="514" cy="3"/>
                </a:xfrm>
                <a:prstGeom prst="rect">
                  <a:avLst/>
                </a:prstGeom>
                <a:solidFill>
                  <a:srgbClr val="F047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4" name="Rectangle 283"/>
                <p:cNvSpPr>
                  <a:spLocks noChangeArrowheads="1"/>
                </p:cNvSpPr>
                <p:nvPr/>
              </p:nvSpPr>
              <p:spPr bwMode="auto">
                <a:xfrm>
                  <a:off x="3" y="421"/>
                  <a:ext cx="514" cy="2"/>
                </a:xfrm>
                <a:prstGeom prst="rect">
                  <a:avLst/>
                </a:prstGeom>
                <a:solidFill>
                  <a:srgbClr val="F047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5" name="Rectangle 284"/>
                <p:cNvSpPr>
                  <a:spLocks noChangeArrowheads="1"/>
                </p:cNvSpPr>
                <p:nvPr/>
              </p:nvSpPr>
              <p:spPr bwMode="auto">
                <a:xfrm>
                  <a:off x="3" y="423"/>
                  <a:ext cx="514" cy="3"/>
                </a:xfrm>
                <a:prstGeom prst="rect">
                  <a:avLst/>
                </a:prstGeom>
                <a:solidFill>
                  <a:srgbClr val="F04C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6" name="Rectangle 285"/>
                <p:cNvSpPr>
                  <a:spLocks noChangeArrowheads="1"/>
                </p:cNvSpPr>
                <p:nvPr/>
              </p:nvSpPr>
              <p:spPr bwMode="auto">
                <a:xfrm>
                  <a:off x="3" y="426"/>
                  <a:ext cx="514" cy="3"/>
                </a:xfrm>
                <a:prstGeom prst="rect">
                  <a:avLst/>
                </a:prstGeom>
                <a:solidFill>
                  <a:srgbClr val="F24D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7" name="Rectangle 286"/>
                <p:cNvSpPr>
                  <a:spLocks noChangeArrowheads="1"/>
                </p:cNvSpPr>
                <p:nvPr/>
              </p:nvSpPr>
              <p:spPr bwMode="auto">
                <a:xfrm>
                  <a:off x="3" y="429"/>
                  <a:ext cx="514" cy="2"/>
                </a:xfrm>
                <a:prstGeom prst="rect">
                  <a:avLst/>
                </a:prstGeom>
                <a:solidFill>
                  <a:srgbClr val="F251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8" name="Rectangle 287"/>
                <p:cNvSpPr>
                  <a:spLocks noChangeArrowheads="1"/>
                </p:cNvSpPr>
                <p:nvPr/>
              </p:nvSpPr>
              <p:spPr bwMode="auto">
                <a:xfrm>
                  <a:off x="3" y="431"/>
                  <a:ext cx="514" cy="3"/>
                </a:xfrm>
                <a:prstGeom prst="rect">
                  <a:avLst/>
                </a:prstGeom>
                <a:solidFill>
                  <a:srgbClr val="F251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9" name="Rectangle 288"/>
                <p:cNvSpPr>
                  <a:spLocks noChangeArrowheads="1"/>
                </p:cNvSpPr>
                <p:nvPr/>
              </p:nvSpPr>
              <p:spPr bwMode="auto">
                <a:xfrm>
                  <a:off x="3" y="434"/>
                  <a:ext cx="514" cy="3"/>
                </a:xfrm>
                <a:prstGeom prst="rect">
                  <a:avLst/>
                </a:prstGeom>
                <a:solidFill>
                  <a:srgbClr val="F2562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0" name="Rectangle 289"/>
                <p:cNvSpPr>
                  <a:spLocks noChangeArrowheads="1"/>
                </p:cNvSpPr>
                <p:nvPr/>
              </p:nvSpPr>
              <p:spPr bwMode="auto">
                <a:xfrm>
                  <a:off x="3" y="437"/>
                  <a:ext cx="514" cy="2"/>
                </a:xfrm>
                <a:prstGeom prst="rect">
                  <a:avLst/>
                </a:prstGeom>
                <a:solidFill>
                  <a:srgbClr val="F2562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1" name="Rectangle 290"/>
                <p:cNvSpPr>
                  <a:spLocks noChangeArrowheads="1"/>
                </p:cNvSpPr>
                <p:nvPr/>
              </p:nvSpPr>
              <p:spPr bwMode="auto">
                <a:xfrm>
                  <a:off x="3" y="439"/>
                  <a:ext cx="514" cy="3"/>
                </a:xfrm>
                <a:prstGeom prst="rect">
                  <a:avLst/>
                </a:prstGeom>
                <a:solidFill>
                  <a:srgbClr val="F2592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2" name="Rectangle 291"/>
                <p:cNvSpPr>
                  <a:spLocks noChangeArrowheads="1"/>
                </p:cNvSpPr>
                <p:nvPr/>
              </p:nvSpPr>
              <p:spPr bwMode="auto">
                <a:xfrm>
                  <a:off x="3" y="442"/>
                  <a:ext cx="514" cy="3"/>
                </a:xfrm>
                <a:prstGeom prst="rect">
                  <a:avLst/>
                </a:prstGeom>
                <a:solidFill>
                  <a:srgbClr val="F2592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3" name="Rectangle 292"/>
                <p:cNvSpPr>
                  <a:spLocks noChangeArrowheads="1"/>
                </p:cNvSpPr>
                <p:nvPr/>
              </p:nvSpPr>
              <p:spPr bwMode="auto">
                <a:xfrm>
                  <a:off x="3" y="445"/>
                  <a:ext cx="514" cy="2"/>
                </a:xfrm>
                <a:prstGeom prst="rect">
                  <a:avLst/>
                </a:prstGeom>
                <a:solidFill>
                  <a:srgbClr val="F55C2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4" name="Rectangle 293"/>
                <p:cNvSpPr>
                  <a:spLocks noChangeArrowheads="1"/>
                </p:cNvSpPr>
                <p:nvPr/>
              </p:nvSpPr>
              <p:spPr bwMode="auto">
                <a:xfrm>
                  <a:off x="3" y="447"/>
                  <a:ext cx="514" cy="3"/>
                </a:xfrm>
                <a:prstGeom prst="rect">
                  <a:avLst/>
                </a:prstGeom>
                <a:solidFill>
                  <a:srgbClr val="F5602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5" name="Rectangle 294"/>
                <p:cNvSpPr>
                  <a:spLocks noChangeArrowheads="1"/>
                </p:cNvSpPr>
                <p:nvPr/>
              </p:nvSpPr>
              <p:spPr bwMode="auto">
                <a:xfrm>
                  <a:off x="3" y="450"/>
                  <a:ext cx="514" cy="3"/>
                </a:xfrm>
                <a:prstGeom prst="rect">
                  <a:avLst/>
                </a:prstGeom>
                <a:solidFill>
                  <a:srgbClr val="F5602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6" name="Rectangle 295"/>
                <p:cNvSpPr>
                  <a:spLocks noChangeArrowheads="1"/>
                </p:cNvSpPr>
                <p:nvPr/>
              </p:nvSpPr>
              <p:spPr bwMode="auto">
                <a:xfrm>
                  <a:off x="3" y="453"/>
                  <a:ext cx="514" cy="2"/>
                </a:xfrm>
                <a:prstGeom prst="rect">
                  <a:avLst/>
                </a:prstGeom>
                <a:solidFill>
                  <a:srgbClr val="F5632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7" name="Rectangle 296"/>
                <p:cNvSpPr>
                  <a:spLocks noChangeArrowheads="1"/>
                </p:cNvSpPr>
                <p:nvPr/>
              </p:nvSpPr>
              <p:spPr bwMode="auto">
                <a:xfrm>
                  <a:off x="3" y="455"/>
                  <a:ext cx="514" cy="3"/>
                </a:xfrm>
                <a:prstGeom prst="rect">
                  <a:avLst/>
                </a:prstGeom>
                <a:solidFill>
                  <a:srgbClr val="F5652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8" name="Rectangle 297"/>
                <p:cNvSpPr>
                  <a:spLocks noChangeArrowheads="1"/>
                </p:cNvSpPr>
                <p:nvPr/>
              </p:nvSpPr>
              <p:spPr bwMode="auto">
                <a:xfrm>
                  <a:off x="3" y="458"/>
                  <a:ext cx="514" cy="3"/>
                </a:xfrm>
                <a:prstGeom prst="rect">
                  <a:avLst/>
                </a:prstGeom>
                <a:solidFill>
                  <a:srgbClr val="F5682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9" name="Rectangle 298"/>
                <p:cNvSpPr>
                  <a:spLocks noChangeArrowheads="1"/>
                </p:cNvSpPr>
                <p:nvPr/>
              </p:nvSpPr>
              <p:spPr bwMode="auto">
                <a:xfrm>
                  <a:off x="3" y="461"/>
                  <a:ext cx="514" cy="2"/>
                </a:xfrm>
                <a:prstGeom prst="rect">
                  <a:avLst/>
                </a:prstGeom>
                <a:solidFill>
                  <a:srgbClr val="F5682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0" name="Rectangle 299"/>
                <p:cNvSpPr>
                  <a:spLocks noChangeArrowheads="1"/>
                </p:cNvSpPr>
                <p:nvPr/>
              </p:nvSpPr>
              <p:spPr bwMode="auto">
                <a:xfrm>
                  <a:off x="3" y="463"/>
                  <a:ext cx="514" cy="3"/>
                </a:xfrm>
                <a:prstGeom prst="rect">
                  <a:avLst/>
                </a:prstGeom>
                <a:solidFill>
                  <a:srgbClr val="F56C2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1" name="Rectangle 300"/>
                <p:cNvSpPr>
                  <a:spLocks noChangeArrowheads="1"/>
                </p:cNvSpPr>
                <p:nvPr/>
              </p:nvSpPr>
              <p:spPr bwMode="auto">
                <a:xfrm>
                  <a:off x="3" y="466"/>
                  <a:ext cx="514" cy="3"/>
                </a:xfrm>
                <a:prstGeom prst="rect">
                  <a:avLst/>
                </a:prstGeom>
                <a:solidFill>
                  <a:srgbClr val="F76E2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2" name="Rectangle 301"/>
                <p:cNvSpPr>
                  <a:spLocks noChangeArrowheads="1"/>
                </p:cNvSpPr>
                <p:nvPr/>
              </p:nvSpPr>
              <p:spPr bwMode="auto">
                <a:xfrm>
                  <a:off x="3" y="469"/>
                  <a:ext cx="514" cy="2"/>
                </a:xfrm>
                <a:prstGeom prst="rect">
                  <a:avLst/>
                </a:prstGeom>
                <a:solidFill>
                  <a:srgbClr val="F76E2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3" name="Rectangle 302"/>
                <p:cNvSpPr>
                  <a:spLocks noChangeArrowheads="1"/>
                </p:cNvSpPr>
                <p:nvPr/>
              </p:nvSpPr>
              <p:spPr bwMode="auto">
                <a:xfrm>
                  <a:off x="3" y="471"/>
                  <a:ext cx="514" cy="3"/>
                </a:xfrm>
                <a:prstGeom prst="rect">
                  <a:avLst/>
                </a:prstGeom>
                <a:solidFill>
                  <a:srgbClr val="F7722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4" name="Rectangle 303"/>
                <p:cNvSpPr>
                  <a:spLocks noChangeArrowheads="1"/>
                </p:cNvSpPr>
                <p:nvPr/>
              </p:nvSpPr>
              <p:spPr bwMode="auto">
                <a:xfrm>
                  <a:off x="3" y="474"/>
                  <a:ext cx="514" cy="3"/>
                </a:xfrm>
                <a:prstGeom prst="rect">
                  <a:avLst/>
                </a:prstGeom>
                <a:solidFill>
                  <a:srgbClr val="F7722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5" name="Rectangle 304"/>
                <p:cNvSpPr>
                  <a:spLocks noChangeArrowheads="1"/>
                </p:cNvSpPr>
                <p:nvPr/>
              </p:nvSpPr>
              <p:spPr bwMode="auto">
                <a:xfrm>
                  <a:off x="3" y="477"/>
                  <a:ext cx="514" cy="3"/>
                </a:xfrm>
                <a:prstGeom prst="rect">
                  <a:avLst/>
                </a:prstGeom>
                <a:solidFill>
                  <a:srgbClr val="F7772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6" name="Rectangle 305"/>
                <p:cNvSpPr>
                  <a:spLocks noChangeArrowheads="1"/>
                </p:cNvSpPr>
                <p:nvPr/>
              </p:nvSpPr>
              <p:spPr bwMode="auto">
                <a:xfrm>
                  <a:off x="3" y="480"/>
                  <a:ext cx="514" cy="2"/>
                </a:xfrm>
                <a:prstGeom prst="rect">
                  <a:avLst/>
                </a:prstGeom>
                <a:solidFill>
                  <a:srgbClr val="F7772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7" name="Rectangle 306"/>
                <p:cNvSpPr>
                  <a:spLocks noChangeArrowheads="1"/>
                </p:cNvSpPr>
                <p:nvPr/>
              </p:nvSpPr>
              <p:spPr bwMode="auto">
                <a:xfrm>
                  <a:off x="3" y="482"/>
                  <a:ext cx="514" cy="3"/>
                </a:xfrm>
                <a:prstGeom prst="rect">
                  <a:avLst/>
                </a:prstGeom>
                <a:solidFill>
                  <a:srgbClr val="F77A2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8" name="Rectangle 307"/>
                <p:cNvSpPr>
                  <a:spLocks noChangeArrowheads="1"/>
                </p:cNvSpPr>
                <p:nvPr/>
              </p:nvSpPr>
              <p:spPr bwMode="auto">
                <a:xfrm>
                  <a:off x="3" y="485"/>
                  <a:ext cx="514" cy="3"/>
                </a:xfrm>
                <a:prstGeom prst="rect">
                  <a:avLst/>
                </a:prstGeom>
                <a:solidFill>
                  <a:srgbClr val="F77C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9" name="Rectangle 308"/>
                <p:cNvSpPr>
                  <a:spLocks noChangeArrowheads="1"/>
                </p:cNvSpPr>
                <p:nvPr/>
              </p:nvSpPr>
              <p:spPr bwMode="auto">
                <a:xfrm>
                  <a:off x="3" y="488"/>
                  <a:ext cx="514" cy="2"/>
                </a:xfrm>
                <a:prstGeom prst="rect">
                  <a:avLst/>
                </a:prstGeom>
                <a:solidFill>
                  <a:srgbClr val="F77F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0" name="Rectangle 309"/>
                <p:cNvSpPr>
                  <a:spLocks noChangeArrowheads="1"/>
                </p:cNvSpPr>
                <p:nvPr/>
              </p:nvSpPr>
              <p:spPr bwMode="auto">
                <a:xfrm>
                  <a:off x="3" y="490"/>
                  <a:ext cx="514" cy="3"/>
                </a:xfrm>
                <a:prstGeom prst="rect">
                  <a:avLst/>
                </a:prstGeom>
                <a:solidFill>
                  <a:srgbClr val="F77F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1" name="Rectangle 310"/>
                <p:cNvSpPr>
                  <a:spLocks noChangeArrowheads="1"/>
                </p:cNvSpPr>
                <p:nvPr/>
              </p:nvSpPr>
              <p:spPr bwMode="auto">
                <a:xfrm>
                  <a:off x="3" y="493"/>
                  <a:ext cx="514" cy="3"/>
                </a:xfrm>
                <a:prstGeom prst="rect">
                  <a:avLst/>
                </a:prstGeom>
                <a:solidFill>
                  <a:srgbClr val="FA80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2" name="Rectangle 311"/>
                <p:cNvSpPr>
                  <a:spLocks noChangeArrowheads="1"/>
                </p:cNvSpPr>
                <p:nvPr/>
              </p:nvSpPr>
              <p:spPr bwMode="auto">
                <a:xfrm>
                  <a:off x="3" y="496"/>
                  <a:ext cx="514" cy="2"/>
                </a:xfrm>
                <a:prstGeom prst="rect">
                  <a:avLst/>
                </a:prstGeom>
                <a:solidFill>
                  <a:srgbClr val="F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3" name="Rectangle 312"/>
                <p:cNvSpPr>
                  <a:spLocks noChangeArrowheads="1"/>
                </p:cNvSpPr>
                <p:nvPr/>
              </p:nvSpPr>
              <p:spPr bwMode="auto">
                <a:xfrm>
                  <a:off x="3" y="498"/>
                  <a:ext cx="514" cy="3"/>
                </a:xfrm>
                <a:prstGeom prst="rect">
                  <a:avLst/>
                </a:prstGeom>
                <a:solidFill>
                  <a:srgbClr val="F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4" name="Rectangle 313"/>
                <p:cNvSpPr>
                  <a:spLocks noChangeArrowheads="1"/>
                </p:cNvSpPr>
                <p:nvPr/>
              </p:nvSpPr>
              <p:spPr bwMode="auto">
                <a:xfrm>
                  <a:off x="3" y="501"/>
                  <a:ext cx="514" cy="3"/>
                </a:xfrm>
                <a:prstGeom prst="rect">
                  <a:avLst/>
                </a:prstGeom>
                <a:solidFill>
                  <a:srgbClr val="FA893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5" name="Rectangle 314"/>
                <p:cNvSpPr>
                  <a:spLocks noChangeArrowheads="1"/>
                </p:cNvSpPr>
                <p:nvPr/>
              </p:nvSpPr>
              <p:spPr bwMode="auto">
                <a:xfrm>
                  <a:off x="3" y="504"/>
                  <a:ext cx="514" cy="2"/>
                </a:xfrm>
                <a:prstGeom prst="rect">
                  <a:avLst/>
                </a:prstGeom>
                <a:solidFill>
                  <a:srgbClr val="FA8A3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6" name="Rectangle 315"/>
                <p:cNvSpPr>
                  <a:spLocks noChangeArrowheads="1"/>
                </p:cNvSpPr>
                <p:nvPr/>
              </p:nvSpPr>
              <p:spPr bwMode="auto">
                <a:xfrm>
                  <a:off x="3" y="506"/>
                  <a:ext cx="514" cy="3"/>
                </a:xfrm>
                <a:prstGeom prst="rect">
                  <a:avLst/>
                </a:prstGeom>
                <a:solidFill>
                  <a:srgbClr val="FA8D3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7" name="Rectangle 316"/>
                <p:cNvSpPr>
                  <a:spLocks noChangeArrowheads="1"/>
                </p:cNvSpPr>
                <p:nvPr/>
              </p:nvSpPr>
              <p:spPr bwMode="auto">
                <a:xfrm>
                  <a:off x="3" y="509"/>
                  <a:ext cx="514" cy="3"/>
                </a:xfrm>
                <a:prstGeom prst="rect">
                  <a:avLst/>
                </a:prstGeom>
                <a:solidFill>
                  <a:srgbClr val="FA8D3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8" name="Rectangle 317"/>
                <p:cNvSpPr>
                  <a:spLocks noChangeArrowheads="1"/>
                </p:cNvSpPr>
                <p:nvPr/>
              </p:nvSpPr>
              <p:spPr bwMode="auto">
                <a:xfrm>
                  <a:off x="3" y="512"/>
                  <a:ext cx="514" cy="2"/>
                </a:xfrm>
                <a:prstGeom prst="rect">
                  <a:avLst/>
                </a:prstGeom>
                <a:solidFill>
                  <a:srgbClr val="FA913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9" name="Rectangle 318"/>
                <p:cNvSpPr>
                  <a:spLocks noChangeArrowheads="1"/>
                </p:cNvSpPr>
                <p:nvPr/>
              </p:nvSpPr>
              <p:spPr bwMode="auto">
                <a:xfrm>
                  <a:off x="3" y="514"/>
                  <a:ext cx="514" cy="3"/>
                </a:xfrm>
                <a:prstGeom prst="rect">
                  <a:avLst/>
                </a:prstGeom>
                <a:solidFill>
                  <a:srgbClr val="FA923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0" name="Rectangle 319"/>
                <p:cNvSpPr>
                  <a:spLocks noChangeArrowheads="1"/>
                </p:cNvSpPr>
                <p:nvPr/>
              </p:nvSpPr>
              <p:spPr bwMode="auto">
                <a:xfrm>
                  <a:off x="3" y="517"/>
                  <a:ext cx="514" cy="3"/>
                </a:xfrm>
                <a:prstGeom prst="rect">
                  <a:avLst/>
                </a:prstGeom>
                <a:solidFill>
                  <a:srgbClr val="FA953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1" name="Rectangle 320"/>
                <p:cNvSpPr>
                  <a:spLocks noChangeArrowheads="1"/>
                </p:cNvSpPr>
                <p:nvPr/>
              </p:nvSpPr>
              <p:spPr bwMode="auto">
                <a:xfrm>
                  <a:off x="3" y="520"/>
                  <a:ext cx="514" cy="2"/>
                </a:xfrm>
                <a:prstGeom prst="rect">
                  <a:avLst/>
                </a:prstGeom>
                <a:solidFill>
                  <a:srgbClr val="FA953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2" name="Rectangle 321"/>
                <p:cNvSpPr>
                  <a:spLocks noChangeArrowheads="1"/>
                </p:cNvSpPr>
                <p:nvPr/>
              </p:nvSpPr>
              <p:spPr bwMode="auto">
                <a:xfrm>
                  <a:off x="3" y="522"/>
                  <a:ext cx="514" cy="3"/>
                </a:xfrm>
                <a:prstGeom prst="rect">
                  <a:avLst/>
                </a:prstGeom>
                <a:solidFill>
                  <a:srgbClr val="FA9A3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3" name="Rectangle 322"/>
                <p:cNvSpPr>
                  <a:spLocks noChangeArrowheads="1"/>
                </p:cNvSpPr>
                <p:nvPr/>
              </p:nvSpPr>
              <p:spPr bwMode="auto">
                <a:xfrm>
                  <a:off x="3" y="525"/>
                  <a:ext cx="514" cy="3"/>
                </a:xfrm>
                <a:prstGeom prst="rect">
                  <a:avLst/>
                </a:prstGeom>
                <a:solidFill>
                  <a:srgbClr val="FA9A3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4" name="Rectangle 323"/>
                <p:cNvSpPr>
                  <a:spLocks noChangeArrowheads="1"/>
                </p:cNvSpPr>
                <p:nvPr/>
              </p:nvSpPr>
              <p:spPr bwMode="auto">
                <a:xfrm>
                  <a:off x="3" y="528"/>
                  <a:ext cx="514" cy="2"/>
                </a:xfrm>
                <a:prstGeom prst="rect">
                  <a:avLst/>
                </a:prstGeom>
                <a:solidFill>
                  <a:srgbClr val="FC9B3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5" name="Rectangle 324"/>
                <p:cNvSpPr>
                  <a:spLocks noChangeArrowheads="1"/>
                </p:cNvSpPr>
                <p:nvPr/>
              </p:nvSpPr>
              <p:spPr bwMode="auto">
                <a:xfrm>
                  <a:off x="3" y="530"/>
                  <a:ext cx="514" cy="3"/>
                </a:xfrm>
                <a:prstGeom prst="rect">
                  <a:avLst/>
                </a:prstGeom>
                <a:solidFill>
                  <a:srgbClr val="FCA0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6" name="Rectangle 325"/>
                <p:cNvSpPr>
                  <a:spLocks noChangeArrowheads="1"/>
                </p:cNvSpPr>
                <p:nvPr/>
              </p:nvSpPr>
              <p:spPr bwMode="auto">
                <a:xfrm>
                  <a:off x="3" y="533"/>
                  <a:ext cx="514" cy="3"/>
                </a:xfrm>
                <a:prstGeom prst="rect">
                  <a:avLst/>
                </a:prstGeom>
                <a:solidFill>
                  <a:srgbClr val="FCA0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7" name="Rectangle 326"/>
                <p:cNvSpPr>
                  <a:spLocks noChangeArrowheads="1"/>
                </p:cNvSpPr>
                <p:nvPr/>
              </p:nvSpPr>
              <p:spPr bwMode="auto">
                <a:xfrm>
                  <a:off x="3" y="536"/>
                  <a:ext cx="514" cy="2"/>
                </a:xfrm>
                <a:prstGeom prst="rect">
                  <a:avLst/>
                </a:prstGeom>
                <a:solidFill>
                  <a:srgbClr val="FCA3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8" name="Rectangle 327"/>
                <p:cNvSpPr>
                  <a:spLocks noChangeArrowheads="1"/>
                </p:cNvSpPr>
                <p:nvPr/>
              </p:nvSpPr>
              <p:spPr bwMode="auto">
                <a:xfrm>
                  <a:off x="3" y="538"/>
                  <a:ext cx="514" cy="3"/>
                </a:xfrm>
                <a:prstGeom prst="rect">
                  <a:avLst/>
                </a:prstGeom>
                <a:solidFill>
                  <a:srgbClr val="FCA4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9" name="Rectangle 328"/>
                <p:cNvSpPr>
                  <a:spLocks noChangeArrowheads="1"/>
                </p:cNvSpPr>
                <p:nvPr/>
              </p:nvSpPr>
              <p:spPr bwMode="auto">
                <a:xfrm>
                  <a:off x="3" y="541"/>
                  <a:ext cx="514" cy="3"/>
                </a:xfrm>
                <a:prstGeom prst="rect">
                  <a:avLst/>
                </a:prstGeom>
                <a:solidFill>
                  <a:srgbClr val="FCA7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0" name="Rectangle 329"/>
                <p:cNvSpPr>
                  <a:spLocks noChangeArrowheads="1"/>
                </p:cNvSpPr>
                <p:nvPr/>
              </p:nvSpPr>
              <p:spPr bwMode="auto">
                <a:xfrm>
                  <a:off x="3" y="544"/>
                  <a:ext cx="514" cy="2"/>
                </a:xfrm>
                <a:prstGeom prst="rect">
                  <a:avLst/>
                </a:prstGeom>
                <a:solidFill>
                  <a:srgbClr val="FCA7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1" name="Rectangle 330"/>
                <p:cNvSpPr>
                  <a:spLocks noChangeArrowheads="1"/>
                </p:cNvSpPr>
                <p:nvPr/>
              </p:nvSpPr>
              <p:spPr bwMode="auto">
                <a:xfrm>
                  <a:off x="3" y="546"/>
                  <a:ext cx="514" cy="3"/>
                </a:xfrm>
                <a:prstGeom prst="rect">
                  <a:avLst/>
                </a:prstGeom>
                <a:solidFill>
                  <a:srgbClr val="FCAB4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2" name="Rectangle 331"/>
                <p:cNvSpPr>
                  <a:spLocks noChangeArrowheads="1"/>
                </p:cNvSpPr>
                <p:nvPr/>
              </p:nvSpPr>
              <p:spPr bwMode="auto">
                <a:xfrm>
                  <a:off x="3" y="549"/>
                  <a:ext cx="514" cy="3"/>
                </a:xfrm>
                <a:prstGeom prst="rect">
                  <a:avLst/>
                </a:prstGeom>
                <a:solidFill>
                  <a:srgbClr val="FCAB4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3" name="Rectangle 332"/>
                <p:cNvSpPr>
                  <a:spLocks noChangeArrowheads="1"/>
                </p:cNvSpPr>
                <p:nvPr/>
              </p:nvSpPr>
              <p:spPr bwMode="auto">
                <a:xfrm>
                  <a:off x="3" y="552"/>
                  <a:ext cx="514" cy="3"/>
                </a:xfrm>
                <a:prstGeom prst="rect">
                  <a:avLst/>
                </a:prstGeom>
                <a:solidFill>
                  <a:srgbClr val="FCAF4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4" name="Rectangle 333"/>
                <p:cNvSpPr>
                  <a:spLocks noChangeArrowheads="1"/>
                </p:cNvSpPr>
                <p:nvPr/>
              </p:nvSpPr>
              <p:spPr bwMode="auto">
                <a:xfrm>
                  <a:off x="3" y="555"/>
                  <a:ext cx="514" cy="2"/>
                </a:xfrm>
                <a:prstGeom prst="rect">
                  <a:avLst/>
                </a:prstGeom>
                <a:solidFill>
                  <a:srgbClr val="FCB34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5" name="Rectangle 334"/>
                <p:cNvSpPr>
                  <a:spLocks noChangeArrowheads="1"/>
                </p:cNvSpPr>
                <p:nvPr/>
              </p:nvSpPr>
              <p:spPr bwMode="auto">
                <a:xfrm>
                  <a:off x="3" y="557"/>
                  <a:ext cx="514" cy="3"/>
                </a:xfrm>
                <a:prstGeom prst="rect">
                  <a:avLst/>
                </a:prstGeom>
                <a:solidFill>
                  <a:srgbClr val="FCB34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6" name="Rectangle 335"/>
                <p:cNvSpPr>
                  <a:spLocks noChangeArrowheads="1"/>
                </p:cNvSpPr>
                <p:nvPr/>
              </p:nvSpPr>
              <p:spPr bwMode="auto">
                <a:xfrm>
                  <a:off x="3" y="560"/>
                  <a:ext cx="514" cy="3"/>
                </a:xfrm>
                <a:prstGeom prst="rect">
                  <a:avLst/>
                </a:prstGeom>
                <a:solidFill>
                  <a:srgbClr val="FCB64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7" name="Rectangle 336"/>
                <p:cNvSpPr>
                  <a:spLocks noChangeArrowheads="1"/>
                </p:cNvSpPr>
                <p:nvPr/>
              </p:nvSpPr>
              <p:spPr bwMode="auto">
                <a:xfrm>
                  <a:off x="3" y="563"/>
                  <a:ext cx="514" cy="2"/>
                </a:xfrm>
                <a:prstGeom prst="rect">
                  <a:avLst/>
                </a:prstGeom>
                <a:solidFill>
                  <a:srgbClr val="FCB7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8" name="Rectangle 337"/>
                <p:cNvSpPr>
                  <a:spLocks noChangeArrowheads="1"/>
                </p:cNvSpPr>
                <p:nvPr/>
              </p:nvSpPr>
              <p:spPr bwMode="auto">
                <a:xfrm>
                  <a:off x="3" y="565"/>
                  <a:ext cx="514" cy="3"/>
                </a:xfrm>
                <a:prstGeom prst="rect">
                  <a:avLst/>
                </a:prstGeom>
                <a:solidFill>
                  <a:srgbClr val="FCBA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9" name="Rectangle 338"/>
                <p:cNvSpPr>
                  <a:spLocks noChangeArrowheads="1"/>
                </p:cNvSpPr>
                <p:nvPr/>
              </p:nvSpPr>
              <p:spPr bwMode="auto">
                <a:xfrm>
                  <a:off x="3" y="568"/>
                  <a:ext cx="514" cy="3"/>
                </a:xfrm>
                <a:prstGeom prst="rect">
                  <a:avLst/>
                </a:prstGeom>
                <a:solidFill>
                  <a:srgbClr val="FCBA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0" name="Rectangle 339"/>
                <p:cNvSpPr>
                  <a:spLocks noChangeArrowheads="1"/>
                </p:cNvSpPr>
                <p:nvPr/>
              </p:nvSpPr>
              <p:spPr bwMode="auto">
                <a:xfrm>
                  <a:off x="3" y="571"/>
                  <a:ext cx="514" cy="2"/>
                </a:xfrm>
                <a:prstGeom prst="rect">
                  <a:avLst/>
                </a:prstGeom>
                <a:solidFill>
                  <a:srgbClr val="FCBE4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1" name="Rectangle 340"/>
                <p:cNvSpPr>
                  <a:spLocks noChangeArrowheads="1"/>
                </p:cNvSpPr>
                <p:nvPr/>
              </p:nvSpPr>
              <p:spPr bwMode="auto">
                <a:xfrm>
                  <a:off x="3" y="573"/>
                  <a:ext cx="514" cy="3"/>
                </a:xfrm>
                <a:prstGeom prst="rect">
                  <a:avLst/>
                </a:prstGeom>
                <a:solidFill>
                  <a:srgbClr val="FCBE4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2" name="Rectangle 341"/>
                <p:cNvSpPr>
                  <a:spLocks noChangeArrowheads="1"/>
                </p:cNvSpPr>
                <p:nvPr/>
              </p:nvSpPr>
              <p:spPr bwMode="auto">
                <a:xfrm>
                  <a:off x="3" y="576"/>
                  <a:ext cx="514" cy="3"/>
                </a:xfrm>
                <a:prstGeom prst="rect">
                  <a:avLst/>
                </a:prstGeom>
                <a:solidFill>
                  <a:srgbClr val="FCC14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3" name="Rectangle 342"/>
                <p:cNvSpPr>
                  <a:spLocks noChangeArrowheads="1"/>
                </p:cNvSpPr>
                <p:nvPr/>
              </p:nvSpPr>
              <p:spPr bwMode="auto">
                <a:xfrm>
                  <a:off x="3" y="579"/>
                  <a:ext cx="514" cy="2"/>
                </a:xfrm>
                <a:prstGeom prst="rect">
                  <a:avLst/>
                </a:prstGeom>
                <a:solidFill>
                  <a:srgbClr val="FCC44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4" name="Rectangle 343"/>
                <p:cNvSpPr>
                  <a:spLocks noChangeArrowheads="1"/>
                </p:cNvSpPr>
                <p:nvPr/>
              </p:nvSpPr>
              <p:spPr bwMode="auto">
                <a:xfrm>
                  <a:off x="3" y="581"/>
                  <a:ext cx="514" cy="3"/>
                </a:xfrm>
                <a:prstGeom prst="rect">
                  <a:avLst/>
                </a:prstGeom>
                <a:solidFill>
                  <a:srgbClr val="FCC44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5" name="Rectangle 344"/>
                <p:cNvSpPr>
                  <a:spLocks noChangeArrowheads="1"/>
                </p:cNvSpPr>
                <p:nvPr/>
              </p:nvSpPr>
              <p:spPr bwMode="auto">
                <a:xfrm>
                  <a:off x="3" y="584"/>
                  <a:ext cx="514" cy="3"/>
                </a:xfrm>
                <a:prstGeom prst="rect">
                  <a:avLst/>
                </a:prstGeom>
                <a:solidFill>
                  <a:srgbClr val="FCC74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6" name="Rectangle 345"/>
                <p:cNvSpPr>
                  <a:spLocks noChangeArrowheads="1"/>
                </p:cNvSpPr>
                <p:nvPr/>
              </p:nvSpPr>
              <p:spPr bwMode="auto">
                <a:xfrm>
                  <a:off x="3" y="587"/>
                  <a:ext cx="514" cy="2"/>
                </a:xfrm>
                <a:prstGeom prst="rect">
                  <a:avLst/>
                </a:prstGeom>
                <a:solidFill>
                  <a:srgbClr val="FCC84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7" name="Rectangle 346"/>
                <p:cNvSpPr>
                  <a:spLocks noChangeArrowheads="1"/>
                </p:cNvSpPr>
                <p:nvPr/>
              </p:nvSpPr>
              <p:spPr bwMode="auto">
                <a:xfrm>
                  <a:off x="3" y="589"/>
                  <a:ext cx="514" cy="3"/>
                </a:xfrm>
                <a:prstGeom prst="rect">
                  <a:avLst/>
                </a:prstGeom>
                <a:solidFill>
                  <a:srgbClr val="FCCB4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8" name="Rectangle 347"/>
                <p:cNvSpPr>
                  <a:spLocks noChangeArrowheads="1"/>
                </p:cNvSpPr>
                <p:nvPr/>
              </p:nvSpPr>
              <p:spPr bwMode="auto">
                <a:xfrm>
                  <a:off x="3" y="592"/>
                  <a:ext cx="514" cy="3"/>
                </a:xfrm>
                <a:prstGeom prst="rect">
                  <a:avLst/>
                </a:prstGeom>
                <a:solidFill>
                  <a:srgbClr val="FCCE4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9" name="Rectangle 348"/>
                <p:cNvSpPr>
                  <a:spLocks noChangeArrowheads="1"/>
                </p:cNvSpPr>
                <p:nvPr/>
              </p:nvSpPr>
              <p:spPr bwMode="auto">
                <a:xfrm>
                  <a:off x="3" y="595"/>
                  <a:ext cx="514" cy="2"/>
                </a:xfrm>
                <a:prstGeom prst="rect">
                  <a:avLst/>
                </a:prstGeom>
                <a:solidFill>
                  <a:srgbClr val="FCCF5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50" name="Rectangle 349"/>
                <p:cNvSpPr>
                  <a:spLocks noChangeArrowheads="1"/>
                </p:cNvSpPr>
                <p:nvPr/>
              </p:nvSpPr>
              <p:spPr bwMode="auto">
                <a:xfrm>
                  <a:off x="3" y="597"/>
                  <a:ext cx="514" cy="3"/>
                </a:xfrm>
                <a:prstGeom prst="rect">
                  <a:avLst/>
                </a:prstGeom>
                <a:solidFill>
                  <a:srgbClr val="FCD25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51" name="Rectangle 350"/>
                <p:cNvSpPr>
                  <a:spLocks noChangeArrowheads="1"/>
                </p:cNvSpPr>
                <p:nvPr/>
              </p:nvSpPr>
              <p:spPr bwMode="auto">
                <a:xfrm>
                  <a:off x="3" y="600"/>
                  <a:ext cx="514" cy="3"/>
                </a:xfrm>
                <a:prstGeom prst="rect">
                  <a:avLst/>
                </a:prstGeom>
                <a:solidFill>
                  <a:srgbClr val="FCD55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52" name="Rectangle 351"/>
                <p:cNvSpPr>
                  <a:spLocks noChangeArrowheads="1"/>
                </p:cNvSpPr>
                <p:nvPr/>
              </p:nvSpPr>
              <p:spPr bwMode="auto">
                <a:xfrm>
                  <a:off x="3" y="603"/>
                  <a:ext cx="514" cy="2"/>
                </a:xfrm>
                <a:prstGeom prst="rect">
                  <a:avLst/>
                </a:prstGeom>
                <a:solidFill>
                  <a:srgbClr val="FCD55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53" name="Rectangle 352"/>
                <p:cNvSpPr>
                  <a:spLocks noChangeArrowheads="1"/>
                </p:cNvSpPr>
                <p:nvPr/>
              </p:nvSpPr>
              <p:spPr bwMode="auto">
                <a:xfrm>
                  <a:off x="3" y="605"/>
                  <a:ext cx="514" cy="3"/>
                </a:xfrm>
                <a:prstGeom prst="rect">
                  <a:avLst/>
                </a:prstGeom>
                <a:solidFill>
                  <a:srgbClr val="FCD85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54" name="Rectangle 353"/>
                <p:cNvSpPr>
                  <a:spLocks noChangeArrowheads="1"/>
                </p:cNvSpPr>
                <p:nvPr/>
              </p:nvSpPr>
              <p:spPr bwMode="auto">
                <a:xfrm>
                  <a:off x="3" y="608"/>
                  <a:ext cx="514" cy="3"/>
                </a:xfrm>
                <a:prstGeom prst="rect">
                  <a:avLst/>
                </a:prstGeom>
                <a:solidFill>
                  <a:srgbClr val="FCDB5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55" name="Rectangle 354"/>
                <p:cNvSpPr>
                  <a:spLocks noChangeArrowheads="1"/>
                </p:cNvSpPr>
                <p:nvPr/>
              </p:nvSpPr>
              <p:spPr bwMode="auto">
                <a:xfrm>
                  <a:off x="3" y="611"/>
                  <a:ext cx="514" cy="2"/>
                </a:xfrm>
                <a:prstGeom prst="rect">
                  <a:avLst/>
                </a:prstGeom>
                <a:solidFill>
                  <a:srgbClr val="FCDB5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56" name="Rectangle 355"/>
                <p:cNvSpPr>
                  <a:spLocks noChangeArrowheads="1"/>
                </p:cNvSpPr>
                <p:nvPr/>
              </p:nvSpPr>
              <p:spPr bwMode="auto">
                <a:xfrm>
                  <a:off x="3" y="613"/>
                  <a:ext cx="514" cy="3"/>
                </a:xfrm>
                <a:prstGeom prst="rect">
                  <a:avLst/>
                </a:prstGeom>
                <a:solidFill>
                  <a:srgbClr val="FCDE5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57" name="Rectangle 356"/>
                <p:cNvSpPr>
                  <a:spLocks noChangeArrowheads="1"/>
                </p:cNvSpPr>
                <p:nvPr/>
              </p:nvSpPr>
              <p:spPr bwMode="auto">
                <a:xfrm>
                  <a:off x="3" y="616"/>
                  <a:ext cx="514" cy="3"/>
                </a:xfrm>
                <a:prstGeom prst="rect">
                  <a:avLst/>
                </a:prstGeom>
                <a:solidFill>
                  <a:srgbClr val="FCE15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58" name="Rectangle 357"/>
                <p:cNvSpPr>
                  <a:spLocks noChangeArrowheads="1"/>
                </p:cNvSpPr>
                <p:nvPr/>
              </p:nvSpPr>
              <p:spPr bwMode="auto">
                <a:xfrm>
                  <a:off x="3" y="619"/>
                  <a:ext cx="514" cy="2"/>
                </a:xfrm>
                <a:prstGeom prst="rect">
                  <a:avLst/>
                </a:prstGeom>
                <a:solidFill>
                  <a:srgbClr val="FCE45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59" name="Rectangle 358"/>
                <p:cNvSpPr>
                  <a:spLocks noChangeArrowheads="1"/>
                </p:cNvSpPr>
                <p:nvPr/>
              </p:nvSpPr>
              <p:spPr bwMode="auto">
                <a:xfrm>
                  <a:off x="3" y="621"/>
                  <a:ext cx="514" cy="3"/>
                </a:xfrm>
                <a:prstGeom prst="rect">
                  <a:avLst/>
                </a:prstGeom>
                <a:solidFill>
                  <a:srgbClr val="FCE45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60" name="Rectangle 359"/>
                <p:cNvSpPr>
                  <a:spLocks noChangeArrowheads="1"/>
                </p:cNvSpPr>
                <p:nvPr/>
              </p:nvSpPr>
              <p:spPr bwMode="auto">
                <a:xfrm>
                  <a:off x="3" y="624"/>
                  <a:ext cx="514" cy="3"/>
                </a:xfrm>
                <a:prstGeom prst="rect">
                  <a:avLst/>
                </a:prstGeom>
                <a:solidFill>
                  <a:srgbClr val="FCE75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61" name="Rectangle 360"/>
                <p:cNvSpPr>
                  <a:spLocks noChangeArrowheads="1"/>
                </p:cNvSpPr>
                <p:nvPr/>
              </p:nvSpPr>
              <p:spPr bwMode="auto">
                <a:xfrm>
                  <a:off x="3" y="627"/>
                  <a:ext cx="514" cy="3"/>
                </a:xfrm>
                <a:prstGeom prst="rect">
                  <a:avLst/>
                </a:prstGeom>
                <a:solidFill>
                  <a:srgbClr val="FCEA5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62" name="Rectangle 361"/>
                <p:cNvSpPr>
                  <a:spLocks noChangeArrowheads="1"/>
                </p:cNvSpPr>
                <p:nvPr/>
              </p:nvSpPr>
              <p:spPr bwMode="auto">
                <a:xfrm>
                  <a:off x="3" y="630"/>
                  <a:ext cx="514" cy="2"/>
                </a:xfrm>
                <a:prstGeom prst="rect">
                  <a:avLst/>
                </a:prstGeom>
                <a:solidFill>
                  <a:srgbClr val="FCED5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63" name="Rectangle 362"/>
                <p:cNvSpPr>
                  <a:spLocks noChangeArrowheads="1"/>
                </p:cNvSpPr>
                <p:nvPr/>
              </p:nvSpPr>
              <p:spPr bwMode="auto">
                <a:xfrm>
                  <a:off x="3" y="632"/>
                  <a:ext cx="514" cy="3"/>
                </a:xfrm>
                <a:prstGeom prst="rect">
                  <a:avLst/>
                </a:prstGeom>
                <a:solidFill>
                  <a:srgbClr val="FAED5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64" name="Rectangle 363"/>
                <p:cNvSpPr>
                  <a:spLocks noChangeArrowheads="1"/>
                </p:cNvSpPr>
                <p:nvPr/>
              </p:nvSpPr>
              <p:spPr bwMode="auto">
                <a:xfrm>
                  <a:off x="3" y="635"/>
                  <a:ext cx="514" cy="3"/>
                </a:xfrm>
                <a:prstGeom prst="rect">
                  <a:avLst/>
                </a:prstGeom>
                <a:solidFill>
                  <a:srgbClr val="FAF05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65" name="Rectangle 364"/>
                <p:cNvSpPr>
                  <a:spLocks noChangeArrowheads="1"/>
                </p:cNvSpPr>
                <p:nvPr/>
              </p:nvSpPr>
              <p:spPr bwMode="auto">
                <a:xfrm>
                  <a:off x="3" y="638"/>
                  <a:ext cx="514" cy="2"/>
                </a:xfrm>
                <a:prstGeom prst="rect">
                  <a:avLst/>
                </a:prstGeom>
                <a:solidFill>
                  <a:srgbClr val="FAF05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66" name="Rectangle 365"/>
                <p:cNvSpPr>
                  <a:spLocks noChangeArrowheads="1"/>
                </p:cNvSpPr>
                <p:nvPr/>
              </p:nvSpPr>
              <p:spPr bwMode="auto">
                <a:xfrm>
                  <a:off x="3" y="640"/>
                  <a:ext cx="514" cy="3"/>
                </a:xfrm>
                <a:prstGeom prst="rect">
                  <a:avLst/>
                </a:prstGeom>
                <a:solidFill>
                  <a:srgbClr val="FAF26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67" name="Rectangle 366"/>
                <p:cNvSpPr>
                  <a:spLocks noChangeArrowheads="1"/>
                </p:cNvSpPr>
                <p:nvPr/>
              </p:nvSpPr>
              <p:spPr bwMode="auto">
                <a:xfrm>
                  <a:off x="3" y="643"/>
                  <a:ext cx="514" cy="3"/>
                </a:xfrm>
                <a:prstGeom prst="rect">
                  <a:avLst/>
                </a:prstGeom>
                <a:solidFill>
                  <a:srgbClr val="FAF56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68" name="Rectangle 367"/>
                <p:cNvSpPr>
                  <a:spLocks noChangeArrowheads="1"/>
                </p:cNvSpPr>
                <p:nvPr/>
              </p:nvSpPr>
              <p:spPr bwMode="auto">
                <a:xfrm>
                  <a:off x="3" y="646"/>
                  <a:ext cx="514" cy="2"/>
                </a:xfrm>
                <a:prstGeom prst="rect">
                  <a:avLst/>
                </a:prstGeom>
                <a:solidFill>
                  <a:srgbClr val="FAF76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69" name="Rectangle 368"/>
                <p:cNvSpPr>
                  <a:spLocks noChangeArrowheads="1"/>
                </p:cNvSpPr>
                <p:nvPr/>
              </p:nvSpPr>
              <p:spPr bwMode="auto">
                <a:xfrm>
                  <a:off x="3" y="648"/>
                  <a:ext cx="514" cy="3"/>
                </a:xfrm>
                <a:prstGeom prst="rect">
                  <a:avLst/>
                </a:prstGeom>
                <a:solidFill>
                  <a:srgbClr val="FAFA6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70" name="Rectangle 369"/>
                <p:cNvSpPr>
                  <a:spLocks noChangeArrowheads="1"/>
                </p:cNvSpPr>
                <p:nvPr/>
              </p:nvSpPr>
              <p:spPr bwMode="auto">
                <a:xfrm>
                  <a:off x="662" y="265"/>
                  <a:ext cx="506"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0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99%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71" name="Line 117"/>
                <p:cNvCxnSpPr>
                  <a:cxnSpLocks noChangeShapeType="1"/>
                </p:cNvCxnSpPr>
                <p:nvPr/>
              </p:nvCxnSpPr>
              <p:spPr bwMode="auto">
                <a:xfrm>
                  <a:off x="517" y="632"/>
                  <a:ext cx="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372" name="Rectangle 371"/>
                <p:cNvSpPr>
                  <a:spLocks noChangeArrowheads="1"/>
                </p:cNvSpPr>
                <p:nvPr/>
              </p:nvSpPr>
              <p:spPr bwMode="auto">
                <a:xfrm>
                  <a:off x="3" y="632"/>
                  <a:ext cx="514" cy="3"/>
                </a:xfrm>
                <a:prstGeom prst="rect">
                  <a:avLst/>
                </a:prstGeom>
                <a:solidFill>
                  <a:srgbClr val="FAFA6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73" name="Rectangle 372"/>
                <p:cNvSpPr>
                  <a:spLocks noChangeArrowheads="1"/>
                </p:cNvSpPr>
                <p:nvPr/>
              </p:nvSpPr>
              <p:spPr bwMode="auto">
                <a:xfrm>
                  <a:off x="3" y="635"/>
                  <a:ext cx="514" cy="3"/>
                </a:xfrm>
                <a:prstGeom prst="rect">
                  <a:avLst/>
                </a:prstGeom>
                <a:solidFill>
                  <a:srgbClr val="FAFA6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74" name="Rectangle 373"/>
                <p:cNvSpPr>
                  <a:spLocks noChangeArrowheads="1"/>
                </p:cNvSpPr>
                <p:nvPr/>
              </p:nvSpPr>
              <p:spPr bwMode="auto">
                <a:xfrm>
                  <a:off x="3" y="638"/>
                  <a:ext cx="514" cy="2"/>
                </a:xfrm>
                <a:prstGeom prst="rect">
                  <a:avLst/>
                </a:prstGeom>
                <a:solidFill>
                  <a:srgbClr val="F7F76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75" name="Rectangle 374"/>
                <p:cNvSpPr>
                  <a:spLocks noChangeArrowheads="1"/>
                </p:cNvSpPr>
                <p:nvPr/>
              </p:nvSpPr>
              <p:spPr bwMode="auto">
                <a:xfrm>
                  <a:off x="3" y="640"/>
                  <a:ext cx="514" cy="3"/>
                </a:xfrm>
                <a:prstGeom prst="rect">
                  <a:avLst/>
                </a:prstGeom>
                <a:solidFill>
                  <a:srgbClr val="F5F76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76" name="Rectangle 375"/>
                <p:cNvSpPr>
                  <a:spLocks noChangeArrowheads="1"/>
                </p:cNvSpPr>
                <p:nvPr/>
              </p:nvSpPr>
              <p:spPr bwMode="auto">
                <a:xfrm>
                  <a:off x="3" y="643"/>
                  <a:ext cx="514" cy="3"/>
                </a:xfrm>
                <a:prstGeom prst="rect">
                  <a:avLst/>
                </a:prstGeom>
                <a:solidFill>
                  <a:srgbClr val="F2F56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77" name="Rectangle 376"/>
                <p:cNvSpPr>
                  <a:spLocks noChangeArrowheads="1"/>
                </p:cNvSpPr>
                <p:nvPr/>
              </p:nvSpPr>
              <p:spPr bwMode="auto">
                <a:xfrm>
                  <a:off x="3" y="646"/>
                  <a:ext cx="514" cy="2"/>
                </a:xfrm>
                <a:prstGeom prst="rect">
                  <a:avLst/>
                </a:prstGeom>
                <a:solidFill>
                  <a:srgbClr val="F2F56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78" name="Rectangle 377"/>
                <p:cNvSpPr>
                  <a:spLocks noChangeArrowheads="1"/>
                </p:cNvSpPr>
                <p:nvPr/>
              </p:nvSpPr>
              <p:spPr bwMode="auto">
                <a:xfrm>
                  <a:off x="3" y="648"/>
                  <a:ext cx="514" cy="3"/>
                </a:xfrm>
                <a:prstGeom prst="rect">
                  <a:avLst/>
                </a:prstGeom>
                <a:solidFill>
                  <a:srgbClr val="EEF26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79" name="Rectangle 378"/>
                <p:cNvSpPr>
                  <a:spLocks noChangeArrowheads="1"/>
                </p:cNvSpPr>
                <p:nvPr/>
              </p:nvSpPr>
              <p:spPr bwMode="auto">
                <a:xfrm>
                  <a:off x="3" y="651"/>
                  <a:ext cx="514" cy="3"/>
                </a:xfrm>
                <a:prstGeom prst="rect">
                  <a:avLst/>
                </a:prstGeom>
                <a:solidFill>
                  <a:srgbClr val="EEF26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0" name="Rectangle 379"/>
                <p:cNvSpPr>
                  <a:spLocks noChangeArrowheads="1"/>
                </p:cNvSpPr>
                <p:nvPr/>
              </p:nvSpPr>
              <p:spPr bwMode="auto">
                <a:xfrm>
                  <a:off x="3" y="654"/>
                  <a:ext cx="514" cy="2"/>
                </a:xfrm>
                <a:prstGeom prst="rect">
                  <a:avLst/>
                </a:prstGeom>
                <a:solidFill>
                  <a:srgbClr val="EBF06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1" name="Rectangle 380"/>
                <p:cNvSpPr>
                  <a:spLocks noChangeArrowheads="1"/>
                </p:cNvSpPr>
                <p:nvPr/>
              </p:nvSpPr>
              <p:spPr bwMode="auto">
                <a:xfrm>
                  <a:off x="3" y="656"/>
                  <a:ext cx="514" cy="3"/>
                </a:xfrm>
                <a:prstGeom prst="rect">
                  <a:avLst/>
                </a:prstGeom>
                <a:solidFill>
                  <a:srgbClr val="EBF06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2" name="Rectangle 381"/>
                <p:cNvSpPr>
                  <a:spLocks noChangeArrowheads="1"/>
                </p:cNvSpPr>
                <p:nvPr/>
              </p:nvSpPr>
              <p:spPr bwMode="auto">
                <a:xfrm>
                  <a:off x="3" y="659"/>
                  <a:ext cx="514" cy="3"/>
                </a:xfrm>
                <a:prstGeom prst="rect">
                  <a:avLst/>
                </a:prstGeom>
                <a:solidFill>
                  <a:srgbClr val="E9F07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3" name="Rectangle 382"/>
                <p:cNvSpPr>
                  <a:spLocks noChangeArrowheads="1"/>
                </p:cNvSpPr>
                <p:nvPr/>
              </p:nvSpPr>
              <p:spPr bwMode="auto">
                <a:xfrm>
                  <a:off x="3" y="662"/>
                  <a:ext cx="514" cy="2"/>
                </a:xfrm>
                <a:prstGeom prst="rect">
                  <a:avLst/>
                </a:prstGeom>
                <a:solidFill>
                  <a:srgbClr val="E7ED7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4" name="Rectangle 383"/>
                <p:cNvSpPr>
                  <a:spLocks noChangeArrowheads="1"/>
                </p:cNvSpPr>
                <p:nvPr/>
              </p:nvSpPr>
              <p:spPr bwMode="auto">
                <a:xfrm>
                  <a:off x="3" y="664"/>
                  <a:ext cx="514" cy="3"/>
                </a:xfrm>
                <a:prstGeom prst="rect">
                  <a:avLst/>
                </a:prstGeom>
                <a:solidFill>
                  <a:srgbClr val="E7ED7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5" name="Rectangle 384"/>
                <p:cNvSpPr>
                  <a:spLocks noChangeArrowheads="1"/>
                </p:cNvSpPr>
                <p:nvPr/>
              </p:nvSpPr>
              <p:spPr bwMode="auto">
                <a:xfrm>
                  <a:off x="3" y="667"/>
                  <a:ext cx="514" cy="3"/>
                </a:xfrm>
                <a:prstGeom prst="rect">
                  <a:avLst/>
                </a:prstGeom>
                <a:solidFill>
                  <a:srgbClr val="E3EB7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6" name="Rectangle 385"/>
                <p:cNvSpPr>
                  <a:spLocks noChangeArrowheads="1"/>
                </p:cNvSpPr>
                <p:nvPr/>
              </p:nvSpPr>
              <p:spPr bwMode="auto">
                <a:xfrm>
                  <a:off x="3" y="670"/>
                  <a:ext cx="514" cy="2"/>
                </a:xfrm>
                <a:prstGeom prst="rect">
                  <a:avLst/>
                </a:prstGeom>
                <a:solidFill>
                  <a:srgbClr val="E3EB7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7" name="Rectangle 386"/>
                <p:cNvSpPr>
                  <a:spLocks noChangeArrowheads="1"/>
                </p:cNvSpPr>
                <p:nvPr/>
              </p:nvSpPr>
              <p:spPr bwMode="auto">
                <a:xfrm>
                  <a:off x="3" y="672"/>
                  <a:ext cx="514" cy="3"/>
                </a:xfrm>
                <a:prstGeom prst="rect">
                  <a:avLst/>
                </a:prstGeom>
                <a:solidFill>
                  <a:srgbClr val="DEE87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8" name="Rectangle 387"/>
                <p:cNvSpPr>
                  <a:spLocks noChangeArrowheads="1"/>
                </p:cNvSpPr>
                <p:nvPr/>
              </p:nvSpPr>
              <p:spPr bwMode="auto">
                <a:xfrm>
                  <a:off x="3" y="675"/>
                  <a:ext cx="514" cy="3"/>
                </a:xfrm>
                <a:prstGeom prst="rect">
                  <a:avLst/>
                </a:prstGeom>
                <a:solidFill>
                  <a:srgbClr val="DFE87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9" name="Rectangle 388"/>
                <p:cNvSpPr>
                  <a:spLocks noChangeArrowheads="1"/>
                </p:cNvSpPr>
                <p:nvPr/>
              </p:nvSpPr>
              <p:spPr bwMode="auto">
                <a:xfrm>
                  <a:off x="3" y="678"/>
                  <a:ext cx="514" cy="2"/>
                </a:xfrm>
                <a:prstGeom prst="rect">
                  <a:avLst/>
                </a:prstGeom>
                <a:solidFill>
                  <a:srgbClr val="DFE87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0" name="Rectangle 389"/>
                <p:cNvSpPr>
                  <a:spLocks noChangeArrowheads="1"/>
                </p:cNvSpPr>
                <p:nvPr/>
              </p:nvSpPr>
              <p:spPr bwMode="auto">
                <a:xfrm>
                  <a:off x="3" y="680"/>
                  <a:ext cx="514" cy="3"/>
                </a:xfrm>
                <a:prstGeom prst="rect">
                  <a:avLst/>
                </a:prstGeom>
                <a:solidFill>
                  <a:srgbClr val="DBE67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1" name="Rectangle 390"/>
                <p:cNvSpPr>
                  <a:spLocks noChangeArrowheads="1"/>
                </p:cNvSpPr>
                <p:nvPr/>
              </p:nvSpPr>
              <p:spPr bwMode="auto">
                <a:xfrm>
                  <a:off x="3" y="683"/>
                  <a:ext cx="514" cy="3"/>
                </a:xfrm>
                <a:prstGeom prst="rect">
                  <a:avLst/>
                </a:prstGeom>
                <a:solidFill>
                  <a:srgbClr val="DBE67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2" name="Rectangle 391"/>
                <p:cNvSpPr>
                  <a:spLocks noChangeArrowheads="1"/>
                </p:cNvSpPr>
                <p:nvPr/>
              </p:nvSpPr>
              <p:spPr bwMode="auto">
                <a:xfrm>
                  <a:off x="3" y="686"/>
                  <a:ext cx="514" cy="2"/>
                </a:xfrm>
                <a:prstGeom prst="rect">
                  <a:avLst/>
                </a:prstGeom>
                <a:solidFill>
                  <a:srgbClr val="D7E37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3" name="Rectangle 392"/>
                <p:cNvSpPr>
                  <a:spLocks noChangeArrowheads="1"/>
                </p:cNvSpPr>
                <p:nvPr/>
              </p:nvSpPr>
              <p:spPr bwMode="auto">
                <a:xfrm>
                  <a:off x="3" y="688"/>
                  <a:ext cx="514" cy="3"/>
                </a:xfrm>
                <a:prstGeom prst="rect">
                  <a:avLst/>
                </a:prstGeom>
                <a:solidFill>
                  <a:srgbClr val="D7E37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4" name="Rectangle 393"/>
                <p:cNvSpPr>
                  <a:spLocks noChangeArrowheads="1"/>
                </p:cNvSpPr>
                <p:nvPr/>
              </p:nvSpPr>
              <p:spPr bwMode="auto">
                <a:xfrm>
                  <a:off x="3" y="691"/>
                  <a:ext cx="514" cy="3"/>
                </a:xfrm>
                <a:prstGeom prst="rect">
                  <a:avLst/>
                </a:prstGeom>
                <a:solidFill>
                  <a:srgbClr val="D3E07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5" name="Rectangle 394"/>
                <p:cNvSpPr>
                  <a:spLocks noChangeArrowheads="1"/>
                </p:cNvSpPr>
                <p:nvPr/>
              </p:nvSpPr>
              <p:spPr bwMode="auto">
                <a:xfrm>
                  <a:off x="3" y="694"/>
                  <a:ext cx="514" cy="2"/>
                </a:xfrm>
                <a:prstGeom prst="rect">
                  <a:avLst/>
                </a:prstGeom>
                <a:solidFill>
                  <a:srgbClr val="D3E07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6" name="Rectangle 395"/>
                <p:cNvSpPr>
                  <a:spLocks noChangeArrowheads="1"/>
                </p:cNvSpPr>
                <p:nvPr/>
              </p:nvSpPr>
              <p:spPr bwMode="auto">
                <a:xfrm>
                  <a:off x="3" y="696"/>
                  <a:ext cx="514" cy="3"/>
                </a:xfrm>
                <a:prstGeom prst="rect">
                  <a:avLst/>
                </a:prstGeom>
                <a:solidFill>
                  <a:srgbClr val="D2E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7" name="Rectangle 396"/>
                <p:cNvSpPr>
                  <a:spLocks noChangeArrowheads="1"/>
                </p:cNvSpPr>
                <p:nvPr/>
              </p:nvSpPr>
              <p:spPr bwMode="auto">
                <a:xfrm>
                  <a:off x="3" y="699"/>
                  <a:ext cx="514" cy="3"/>
                </a:xfrm>
                <a:prstGeom prst="rect">
                  <a:avLst/>
                </a:prstGeom>
                <a:solidFill>
                  <a:srgbClr val="CEDE8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8" name="Rectangle 397"/>
                <p:cNvSpPr>
                  <a:spLocks noChangeArrowheads="1"/>
                </p:cNvSpPr>
                <p:nvPr/>
              </p:nvSpPr>
              <p:spPr bwMode="auto">
                <a:xfrm>
                  <a:off x="3" y="702"/>
                  <a:ext cx="514" cy="3"/>
                </a:xfrm>
                <a:prstGeom prst="rect">
                  <a:avLst/>
                </a:prstGeom>
                <a:solidFill>
                  <a:srgbClr val="CEDE8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9" name="Rectangle 398"/>
                <p:cNvSpPr>
                  <a:spLocks noChangeArrowheads="1"/>
                </p:cNvSpPr>
                <p:nvPr/>
              </p:nvSpPr>
              <p:spPr bwMode="auto">
                <a:xfrm>
                  <a:off x="3" y="705"/>
                  <a:ext cx="514" cy="2"/>
                </a:xfrm>
                <a:prstGeom prst="rect">
                  <a:avLst/>
                </a:prstGeom>
                <a:solidFill>
                  <a:srgbClr val="CBDB8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0" name="Rectangle 399"/>
                <p:cNvSpPr>
                  <a:spLocks noChangeArrowheads="1"/>
                </p:cNvSpPr>
                <p:nvPr/>
              </p:nvSpPr>
              <p:spPr bwMode="auto">
                <a:xfrm>
                  <a:off x="3" y="707"/>
                  <a:ext cx="514" cy="3"/>
                </a:xfrm>
                <a:prstGeom prst="rect">
                  <a:avLst/>
                </a:prstGeom>
                <a:solidFill>
                  <a:srgbClr val="CADB8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1" name="Rectangle 400"/>
                <p:cNvSpPr>
                  <a:spLocks noChangeArrowheads="1"/>
                </p:cNvSpPr>
                <p:nvPr/>
              </p:nvSpPr>
              <p:spPr bwMode="auto">
                <a:xfrm>
                  <a:off x="3" y="710"/>
                  <a:ext cx="514" cy="3"/>
                </a:xfrm>
                <a:prstGeom prst="rect">
                  <a:avLst/>
                </a:prstGeom>
                <a:solidFill>
                  <a:srgbClr val="C8D98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2" name="Rectangle 401"/>
                <p:cNvSpPr>
                  <a:spLocks noChangeArrowheads="1"/>
                </p:cNvSpPr>
                <p:nvPr/>
              </p:nvSpPr>
              <p:spPr bwMode="auto">
                <a:xfrm>
                  <a:off x="3" y="713"/>
                  <a:ext cx="514" cy="2"/>
                </a:xfrm>
                <a:prstGeom prst="rect">
                  <a:avLst/>
                </a:prstGeom>
                <a:solidFill>
                  <a:srgbClr val="C6D98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3" name="Rectangle 402"/>
                <p:cNvSpPr>
                  <a:spLocks noChangeArrowheads="1"/>
                </p:cNvSpPr>
                <p:nvPr/>
              </p:nvSpPr>
              <p:spPr bwMode="auto">
                <a:xfrm>
                  <a:off x="3" y="715"/>
                  <a:ext cx="514" cy="3"/>
                </a:xfrm>
                <a:prstGeom prst="rect">
                  <a:avLst/>
                </a:prstGeom>
                <a:solidFill>
                  <a:srgbClr val="C6D98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4" name="Rectangle 403"/>
                <p:cNvSpPr>
                  <a:spLocks noChangeArrowheads="1"/>
                </p:cNvSpPr>
                <p:nvPr/>
              </p:nvSpPr>
              <p:spPr bwMode="auto">
                <a:xfrm>
                  <a:off x="3" y="718"/>
                  <a:ext cx="514" cy="3"/>
                </a:xfrm>
                <a:prstGeom prst="rect">
                  <a:avLst/>
                </a:prstGeom>
                <a:solidFill>
                  <a:srgbClr val="C2D68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5" name="Rectangle 404"/>
                <p:cNvSpPr>
                  <a:spLocks noChangeArrowheads="1"/>
                </p:cNvSpPr>
                <p:nvPr/>
              </p:nvSpPr>
              <p:spPr bwMode="auto">
                <a:xfrm>
                  <a:off x="3" y="721"/>
                  <a:ext cx="514" cy="2"/>
                </a:xfrm>
                <a:prstGeom prst="rect">
                  <a:avLst/>
                </a:prstGeom>
                <a:solidFill>
                  <a:srgbClr val="C2D68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6" name="Rectangle 405"/>
                <p:cNvSpPr>
                  <a:spLocks noChangeArrowheads="1"/>
                </p:cNvSpPr>
                <p:nvPr/>
              </p:nvSpPr>
              <p:spPr bwMode="auto">
                <a:xfrm>
                  <a:off x="3" y="723"/>
                  <a:ext cx="514" cy="3"/>
                </a:xfrm>
                <a:prstGeom prst="rect">
                  <a:avLst/>
                </a:prstGeom>
                <a:solidFill>
                  <a:srgbClr val="BFD48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7" name="Rectangle 406"/>
                <p:cNvSpPr>
                  <a:spLocks noChangeArrowheads="1"/>
                </p:cNvSpPr>
                <p:nvPr/>
              </p:nvSpPr>
              <p:spPr bwMode="auto">
                <a:xfrm>
                  <a:off x="3" y="726"/>
                  <a:ext cx="514" cy="3"/>
                </a:xfrm>
                <a:prstGeom prst="rect">
                  <a:avLst/>
                </a:prstGeom>
                <a:solidFill>
                  <a:srgbClr val="BDD48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8" name="Rectangle 407"/>
                <p:cNvSpPr>
                  <a:spLocks noChangeArrowheads="1"/>
                </p:cNvSpPr>
                <p:nvPr/>
              </p:nvSpPr>
              <p:spPr bwMode="auto">
                <a:xfrm>
                  <a:off x="3" y="729"/>
                  <a:ext cx="514" cy="2"/>
                </a:xfrm>
                <a:prstGeom prst="rect">
                  <a:avLst/>
                </a:prstGeom>
                <a:solidFill>
                  <a:srgbClr val="BDD4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9" name="Rectangle 408"/>
                <p:cNvSpPr>
                  <a:spLocks noChangeArrowheads="1"/>
                </p:cNvSpPr>
                <p:nvPr/>
              </p:nvSpPr>
              <p:spPr bwMode="auto">
                <a:xfrm>
                  <a:off x="3" y="731"/>
                  <a:ext cx="514" cy="3"/>
                </a:xfrm>
                <a:prstGeom prst="rect">
                  <a:avLst/>
                </a:prstGeom>
                <a:solidFill>
                  <a:srgbClr val="BAD1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0" name="Rectangle 409"/>
                <p:cNvSpPr>
                  <a:spLocks noChangeArrowheads="1"/>
                </p:cNvSpPr>
                <p:nvPr/>
              </p:nvSpPr>
              <p:spPr bwMode="auto">
                <a:xfrm>
                  <a:off x="3" y="734"/>
                  <a:ext cx="514" cy="3"/>
                </a:xfrm>
                <a:prstGeom prst="rect">
                  <a:avLst/>
                </a:prstGeom>
                <a:solidFill>
                  <a:srgbClr val="BAD18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1" name="Rectangle 410"/>
                <p:cNvSpPr>
                  <a:spLocks noChangeArrowheads="1"/>
                </p:cNvSpPr>
                <p:nvPr/>
              </p:nvSpPr>
              <p:spPr bwMode="auto">
                <a:xfrm>
                  <a:off x="3" y="737"/>
                  <a:ext cx="514" cy="2"/>
                </a:xfrm>
                <a:prstGeom prst="rect">
                  <a:avLst/>
                </a:prstGeom>
                <a:solidFill>
                  <a:srgbClr val="B6CF8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2" name="Rectangle 411"/>
                <p:cNvSpPr>
                  <a:spLocks noChangeArrowheads="1"/>
                </p:cNvSpPr>
                <p:nvPr/>
              </p:nvSpPr>
              <p:spPr bwMode="auto">
                <a:xfrm>
                  <a:off x="3" y="739"/>
                  <a:ext cx="514" cy="3"/>
                </a:xfrm>
                <a:prstGeom prst="rect">
                  <a:avLst/>
                </a:prstGeom>
                <a:solidFill>
                  <a:srgbClr val="B5CF8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3" name="Rectangle 412"/>
                <p:cNvSpPr>
                  <a:spLocks noChangeArrowheads="1"/>
                </p:cNvSpPr>
                <p:nvPr/>
              </p:nvSpPr>
              <p:spPr bwMode="auto">
                <a:xfrm>
                  <a:off x="3" y="742"/>
                  <a:ext cx="514" cy="3"/>
                </a:xfrm>
                <a:prstGeom prst="rect">
                  <a:avLst/>
                </a:prstGeom>
                <a:solidFill>
                  <a:srgbClr val="B1CC8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4" name="Rectangle 413"/>
                <p:cNvSpPr>
                  <a:spLocks noChangeArrowheads="1"/>
                </p:cNvSpPr>
                <p:nvPr/>
              </p:nvSpPr>
              <p:spPr bwMode="auto">
                <a:xfrm>
                  <a:off x="3" y="745"/>
                  <a:ext cx="514" cy="2"/>
                </a:xfrm>
                <a:prstGeom prst="rect">
                  <a:avLst/>
                </a:prstGeom>
                <a:solidFill>
                  <a:srgbClr val="B1CC9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5" name="Rectangle 414"/>
                <p:cNvSpPr>
                  <a:spLocks noChangeArrowheads="1"/>
                </p:cNvSpPr>
                <p:nvPr/>
              </p:nvSpPr>
              <p:spPr bwMode="auto">
                <a:xfrm>
                  <a:off x="3" y="747"/>
                  <a:ext cx="514" cy="3"/>
                </a:xfrm>
                <a:prstGeom prst="rect">
                  <a:avLst/>
                </a:prstGeom>
                <a:solidFill>
                  <a:srgbClr val="B0CC9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6" name="Rectangle 415"/>
                <p:cNvSpPr>
                  <a:spLocks noChangeArrowheads="1"/>
                </p:cNvSpPr>
                <p:nvPr/>
              </p:nvSpPr>
              <p:spPr bwMode="auto">
                <a:xfrm>
                  <a:off x="3" y="750"/>
                  <a:ext cx="514" cy="3"/>
                </a:xfrm>
                <a:prstGeom prst="rect">
                  <a:avLst/>
                </a:prstGeom>
                <a:solidFill>
                  <a:srgbClr val="ADC99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7" name="Rectangle 416"/>
                <p:cNvSpPr>
                  <a:spLocks noChangeArrowheads="1"/>
                </p:cNvSpPr>
                <p:nvPr/>
              </p:nvSpPr>
              <p:spPr bwMode="auto">
                <a:xfrm>
                  <a:off x="3" y="753"/>
                  <a:ext cx="514" cy="2"/>
                </a:xfrm>
                <a:prstGeom prst="rect">
                  <a:avLst/>
                </a:prstGeom>
                <a:solidFill>
                  <a:srgbClr val="ADC99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8" name="Rectangle 417"/>
                <p:cNvSpPr>
                  <a:spLocks noChangeArrowheads="1"/>
                </p:cNvSpPr>
                <p:nvPr/>
              </p:nvSpPr>
              <p:spPr bwMode="auto">
                <a:xfrm>
                  <a:off x="3" y="755"/>
                  <a:ext cx="514" cy="3"/>
                </a:xfrm>
                <a:prstGeom prst="rect">
                  <a:avLst/>
                </a:prstGeom>
                <a:solidFill>
                  <a:srgbClr val="A9C79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9" name="Rectangle 418"/>
                <p:cNvSpPr>
                  <a:spLocks noChangeArrowheads="1"/>
                </p:cNvSpPr>
                <p:nvPr/>
              </p:nvSpPr>
              <p:spPr bwMode="auto">
                <a:xfrm>
                  <a:off x="3" y="758"/>
                  <a:ext cx="514" cy="3"/>
                </a:xfrm>
                <a:prstGeom prst="rect">
                  <a:avLst/>
                </a:prstGeom>
                <a:solidFill>
                  <a:srgbClr val="A7C79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0" name="Rectangle 419"/>
                <p:cNvSpPr>
                  <a:spLocks noChangeArrowheads="1"/>
                </p:cNvSpPr>
                <p:nvPr/>
              </p:nvSpPr>
              <p:spPr bwMode="auto">
                <a:xfrm>
                  <a:off x="3" y="761"/>
                  <a:ext cx="514" cy="2"/>
                </a:xfrm>
                <a:prstGeom prst="rect">
                  <a:avLst/>
                </a:prstGeom>
                <a:solidFill>
                  <a:srgbClr val="A7C79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1" name="Rectangle 420"/>
                <p:cNvSpPr>
                  <a:spLocks noChangeArrowheads="1"/>
                </p:cNvSpPr>
                <p:nvPr/>
              </p:nvSpPr>
              <p:spPr bwMode="auto">
                <a:xfrm>
                  <a:off x="3" y="763"/>
                  <a:ext cx="514" cy="3"/>
                </a:xfrm>
                <a:prstGeom prst="rect">
                  <a:avLst/>
                </a:prstGeom>
                <a:solidFill>
                  <a:srgbClr val="A4C49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2" name="Rectangle 421"/>
                <p:cNvSpPr>
                  <a:spLocks noChangeArrowheads="1"/>
                </p:cNvSpPr>
                <p:nvPr/>
              </p:nvSpPr>
              <p:spPr bwMode="auto">
                <a:xfrm>
                  <a:off x="3" y="766"/>
                  <a:ext cx="514" cy="3"/>
                </a:xfrm>
                <a:prstGeom prst="rect">
                  <a:avLst/>
                </a:prstGeom>
                <a:solidFill>
                  <a:srgbClr val="A3C4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3" name="Rectangle 422"/>
                <p:cNvSpPr>
                  <a:spLocks noChangeArrowheads="1"/>
                </p:cNvSpPr>
                <p:nvPr/>
              </p:nvSpPr>
              <p:spPr bwMode="auto">
                <a:xfrm>
                  <a:off x="3" y="769"/>
                  <a:ext cx="514" cy="2"/>
                </a:xfrm>
                <a:prstGeom prst="rect">
                  <a:avLst/>
                </a:prstGeom>
                <a:solidFill>
                  <a:srgbClr val="A1C2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4" name="Rectangle 423"/>
                <p:cNvSpPr>
                  <a:spLocks noChangeArrowheads="1"/>
                </p:cNvSpPr>
                <p:nvPr/>
              </p:nvSpPr>
              <p:spPr bwMode="auto">
                <a:xfrm>
                  <a:off x="3" y="771"/>
                  <a:ext cx="514" cy="3"/>
                </a:xfrm>
                <a:prstGeom prst="rect">
                  <a:avLst/>
                </a:prstGeom>
                <a:solidFill>
                  <a:srgbClr val="A0C29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5" name="Rectangle 424"/>
                <p:cNvSpPr>
                  <a:spLocks noChangeArrowheads="1"/>
                </p:cNvSpPr>
                <p:nvPr/>
              </p:nvSpPr>
              <p:spPr bwMode="auto">
                <a:xfrm>
                  <a:off x="3" y="774"/>
                  <a:ext cx="514" cy="3"/>
                </a:xfrm>
                <a:prstGeom prst="rect">
                  <a:avLst/>
                </a:prstGeom>
                <a:solidFill>
                  <a:srgbClr val="9FC29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6" name="Rectangle 425"/>
                <p:cNvSpPr>
                  <a:spLocks noChangeArrowheads="1"/>
                </p:cNvSpPr>
                <p:nvPr/>
              </p:nvSpPr>
              <p:spPr bwMode="auto">
                <a:xfrm>
                  <a:off x="3" y="777"/>
                  <a:ext cx="514" cy="3"/>
                </a:xfrm>
                <a:prstGeom prst="rect">
                  <a:avLst/>
                </a:prstGeom>
                <a:solidFill>
                  <a:srgbClr val="9BBF9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7" name="Rectangle 426"/>
                <p:cNvSpPr>
                  <a:spLocks noChangeArrowheads="1"/>
                </p:cNvSpPr>
                <p:nvPr/>
              </p:nvSpPr>
              <p:spPr bwMode="auto">
                <a:xfrm>
                  <a:off x="3" y="780"/>
                  <a:ext cx="514" cy="2"/>
                </a:xfrm>
                <a:prstGeom prst="rect">
                  <a:avLst/>
                </a:prstGeom>
                <a:solidFill>
                  <a:srgbClr val="99BF9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8" name="Rectangle 427"/>
                <p:cNvSpPr>
                  <a:spLocks noChangeArrowheads="1"/>
                </p:cNvSpPr>
                <p:nvPr/>
              </p:nvSpPr>
              <p:spPr bwMode="auto">
                <a:xfrm>
                  <a:off x="3" y="782"/>
                  <a:ext cx="514" cy="3"/>
                </a:xfrm>
                <a:prstGeom prst="rect">
                  <a:avLst/>
                </a:prstGeom>
                <a:solidFill>
                  <a:srgbClr val="97BD9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9" name="Rectangle 428"/>
                <p:cNvSpPr>
                  <a:spLocks noChangeArrowheads="1"/>
                </p:cNvSpPr>
                <p:nvPr/>
              </p:nvSpPr>
              <p:spPr bwMode="auto">
                <a:xfrm>
                  <a:off x="3" y="785"/>
                  <a:ext cx="514" cy="3"/>
                </a:xfrm>
                <a:prstGeom prst="rect">
                  <a:avLst/>
                </a:prstGeom>
                <a:solidFill>
                  <a:srgbClr val="95BD9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0" name="Rectangle 429"/>
                <p:cNvSpPr>
                  <a:spLocks noChangeArrowheads="1"/>
                </p:cNvSpPr>
                <p:nvPr/>
              </p:nvSpPr>
              <p:spPr bwMode="auto">
                <a:xfrm>
                  <a:off x="3" y="788"/>
                  <a:ext cx="514" cy="2"/>
                </a:xfrm>
                <a:prstGeom prst="rect">
                  <a:avLst/>
                </a:prstGeom>
                <a:solidFill>
                  <a:srgbClr val="95BDA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1" name="Rectangle 430"/>
                <p:cNvSpPr>
                  <a:spLocks noChangeArrowheads="1"/>
                </p:cNvSpPr>
                <p:nvPr/>
              </p:nvSpPr>
              <p:spPr bwMode="auto">
                <a:xfrm>
                  <a:off x="3" y="790"/>
                  <a:ext cx="514" cy="3"/>
                </a:xfrm>
                <a:prstGeom prst="rect">
                  <a:avLst/>
                </a:prstGeom>
                <a:solidFill>
                  <a:srgbClr val="91BAA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2" name="Rectangle 431"/>
                <p:cNvSpPr>
                  <a:spLocks noChangeArrowheads="1"/>
                </p:cNvSpPr>
                <p:nvPr/>
              </p:nvSpPr>
              <p:spPr bwMode="auto">
                <a:xfrm>
                  <a:off x="3" y="793"/>
                  <a:ext cx="514" cy="3"/>
                </a:xfrm>
                <a:prstGeom prst="rect">
                  <a:avLst/>
                </a:prstGeom>
                <a:solidFill>
                  <a:srgbClr val="91BAA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3" name="Rectangle 432"/>
                <p:cNvSpPr>
                  <a:spLocks noChangeArrowheads="1"/>
                </p:cNvSpPr>
                <p:nvPr/>
              </p:nvSpPr>
              <p:spPr bwMode="auto">
                <a:xfrm>
                  <a:off x="3" y="796"/>
                  <a:ext cx="514" cy="2"/>
                </a:xfrm>
                <a:prstGeom prst="rect">
                  <a:avLst/>
                </a:prstGeom>
                <a:solidFill>
                  <a:srgbClr val="8FBAA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4" name="Rectangle 433"/>
                <p:cNvSpPr>
                  <a:spLocks noChangeArrowheads="1"/>
                </p:cNvSpPr>
                <p:nvPr/>
              </p:nvSpPr>
              <p:spPr bwMode="auto">
                <a:xfrm>
                  <a:off x="3" y="798"/>
                  <a:ext cx="514" cy="3"/>
                </a:xfrm>
                <a:prstGeom prst="rect">
                  <a:avLst/>
                </a:prstGeom>
                <a:solidFill>
                  <a:srgbClr val="8CB8A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5" name="Rectangle 434"/>
                <p:cNvSpPr>
                  <a:spLocks noChangeArrowheads="1"/>
                </p:cNvSpPr>
                <p:nvPr/>
              </p:nvSpPr>
              <p:spPr bwMode="auto">
                <a:xfrm>
                  <a:off x="3" y="801"/>
                  <a:ext cx="514" cy="3"/>
                </a:xfrm>
                <a:prstGeom prst="rect">
                  <a:avLst/>
                </a:prstGeom>
                <a:solidFill>
                  <a:srgbClr val="8CB8A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6" name="Rectangle 435"/>
                <p:cNvSpPr>
                  <a:spLocks noChangeArrowheads="1"/>
                </p:cNvSpPr>
                <p:nvPr/>
              </p:nvSpPr>
              <p:spPr bwMode="auto">
                <a:xfrm>
                  <a:off x="3" y="804"/>
                  <a:ext cx="514" cy="2"/>
                </a:xfrm>
                <a:prstGeom prst="rect">
                  <a:avLst/>
                </a:prstGeom>
                <a:solidFill>
                  <a:srgbClr val="88B5A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7" name="Rectangle 436"/>
                <p:cNvSpPr>
                  <a:spLocks noChangeArrowheads="1"/>
                </p:cNvSpPr>
                <p:nvPr/>
              </p:nvSpPr>
              <p:spPr bwMode="auto">
                <a:xfrm>
                  <a:off x="3" y="806"/>
                  <a:ext cx="514" cy="3"/>
                </a:xfrm>
                <a:prstGeom prst="rect">
                  <a:avLst/>
                </a:prstGeom>
                <a:solidFill>
                  <a:srgbClr val="86B5A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8" name="Rectangle 437"/>
                <p:cNvSpPr>
                  <a:spLocks noChangeArrowheads="1"/>
                </p:cNvSpPr>
                <p:nvPr/>
              </p:nvSpPr>
              <p:spPr bwMode="auto">
                <a:xfrm>
                  <a:off x="3" y="809"/>
                  <a:ext cx="514" cy="3"/>
                </a:xfrm>
                <a:prstGeom prst="rect">
                  <a:avLst/>
                </a:prstGeom>
                <a:solidFill>
                  <a:srgbClr val="86B5A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9" name="Rectangle 438"/>
                <p:cNvSpPr>
                  <a:spLocks noChangeArrowheads="1"/>
                </p:cNvSpPr>
                <p:nvPr/>
              </p:nvSpPr>
              <p:spPr bwMode="auto">
                <a:xfrm>
                  <a:off x="3" y="812"/>
                  <a:ext cx="514" cy="2"/>
                </a:xfrm>
                <a:prstGeom prst="rect">
                  <a:avLst/>
                </a:prstGeom>
                <a:solidFill>
                  <a:srgbClr val="82B3A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0" name="Rectangle 439"/>
                <p:cNvSpPr>
                  <a:spLocks noChangeArrowheads="1"/>
                </p:cNvSpPr>
                <p:nvPr/>
              </p:nvSpPr>
              <p:spPr bwMode="auto">
                <a:xfrm>
                  <a:off x="3" y="814"/>
                  <a:ext cx="514" cy="3"/>
                </a:xfrm>
                <a:prstGeom prst="rect">
                  <a:avLst/>
                </a:prstGeom>
                <a:solidFill>
                  <a:srgbClr val="81B3A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1" name="Rectangle 440"/>
                <p:cNvSpPr>
                  <a:spLocks noChangeArrowheads="1"/>
                </p:cNvSpPr>
                <p:nvPr/>
              </p:nvSpPr>
              <p:spPr bwMode="auto">
                <a:xfrm>
                  <a:off x="3" y="817"/>
                  <a:ext cx="514" cy="3"/>
                </a:xfrm>
                <a:prstGeom prst="rect">
                  <a:avLst/>
                </a:prstGeom>
                <a:solidFill>
                  <a:srgbClr val="7FB0A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2" name="Rectangle 441"/>
                <p:cNvSpPr>
                  <a:spLocks noChangeArrowheads="1"/>
                </p:cNvSpPr>
                <p:nvPr/>
              </p:nvSpPr>
              <p:spPr bwMode="auto">
                <a:xfrm>
                  <a:off x="3" y="820"/>
                  <a:ext cx="514" cy="2"/>
                </a:xfrm>
                <a:prstGeom prst="rect">
                  <a:avLst/>
                </a:prstGeom>
                <a:solidFill>
                  <a:srgbClr val="7DB0A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3" name="Rectangle 442"/>
                <p:cNvSpPr>
                  <a:spLocks noChangeArrowheads="1"/>
                </p:cNvSpPr>
                <p:nvPr/>
              </p:nvSpPr>
              <p:spPr bwMode="auto">
                <a:xfrm>
                  <a:off x="3" y="822"/>
                  <a:ext cx="514" cy="3"/>
                </a:xfrm>
                <a:prstGeom prst="rect">
                  <a:avLst/>
                </a:prstGeom>
                <a:solidFill>
                  <a:srgbClr val="7BB0A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4" name="Rectangle 443"/>
                <p:cNvSpPr>
                  <a:spLocks noChangeArrowheads="1"/>
                </p:cNvSpPr>
                <p:nvPr/>
              </p:nvSpPr>
              <p:spPr bwMode="auto">
                <a:xfrm>
                  <a:off x="3" y="825"/>
                  <a:ext cx="514" cy="3"/>
                </a:xfrm>
                <a:prstGeom prst="rect">
                  <a:avLst/>
                </a:prstGeom>
                <a:solidFill>
                  <a:srgbClr val="78ADA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5" name="Rectangle 444"/>
                <p:cNvSpPr>
                  <a:spLocks noChangeArrowheads="1"/>
                </p:cNvSpPr>
                <p:nvPr/>
              </p:nvSpPr>
              <p:spPr bwMode="auto">
                <a:xfrm>
                  <a:off x="3" y="828"/>
                  <a:ext cx="514" cy="2"/>
                </a:xfrm>
                <a:prstGeom prst="rect">
                  <a:avLst/>
                </a:prstGeom>
                <a:solidFill>
                  <a:srgbClr val="76ADA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6" name="Rectangle 445"/>
                <p:cNvSpPr>
                  <a:spLocks noChangeArrowheads="1"/>
                </p:cNvSpPr>
                <p:nvPr/>
              </p:nvSpPr>
              <p:spPr bwMode="auto">
                <a:xfrm>
                  <a:off x="3" y="830"/>
                  <a:ext cx="514" cy="3"/>
                </a:xfrm>
                <a:prstGeom prst="rect">
                  <a:avLst/>
                </a:prstGeom>
                <a:solidFill>
                  <a:srgbClr val="74ABA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7" name="Rectangle 446"/>
                <p:cNvSpPr>
                  <a:spLocks noChangeArrowheads="1"/>
                </p:cNvSpPr>
                <p:nvPr/>
              </p:nvSpPr>
              <p:spPr bwMode="auto">
                <a:xfrm>
                  <a:off x="3" y="833"/>
                  <a:ext cx="514" cy="3"/>
                </a:xfrm>
                <a:prstGeom prst="rect">
                  <a:avLst/>
                </a:prstGeom>
                <a:solidFill>
                  <a:srgbClr val="72ACB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8" name="Rectangle 447"/>
                <p:cNvSpPr>
                  <a:spLocks noChangeArrowheads="1"/>
                </p:cNvSpPr>
                <p:nvPr/>
              </p:nvSpPr>
              <p:spPr bwMode="auto">
                <a:xfrm>
                  <a:off x="3" y="836"/>
                  <a:ext cx="514" cy="2"/>
                </a:xfrm>
                <a:prstGeom prst="rect">
                  <a:avLst/>
                </a:prstGeom>
                <a:solidFill>
                  <a:srgbClr val="71ABB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9" name="Rectangle 448"/>
                <p:cNvSpPr>
                  <a:spLocks noChangeArrowheads="1"/>
                </p:cNvSpPr>
                <p:nvPr/>
              </p:nvSpPr>
              <p:spPr bwMode="auto">
                <a:xfrm>
                  <a:off x="3" y="838"/>
                  <a:ext cx="514" cy="3"/>
                </a:xfrm>
                <a:prstGeom prst="rect">
                  <a:avLst/>
                </a:prstGeom>
                <a:solidFill>
                  <a:srgbClr val="6DA8B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0" name="Rectangle 449"/>
                <p:cNvSpPr>
                  <a:spLocks noChangeArrowheads="1"/>
                </p:cNvSpPr>
                <p:nvPr/>
              </p:nvSpPr>
              <p:spPr bwMode="auto">
                <a:xfrm>
                  <a:off x="3" y="841"/>
                  <a:ext cx="514" cy="3"/>
                </a:xfrm>
                <a:prstGeom prst="rect">
                  <a:avLst/>
                </a:prstGeom>
                <a:solidFill>
                  <a:srgbClr val="6DA9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1" name="Rectangle 450"/>
                <p:cNvSpPr>
                  <a:spLocks noChangeArrowheads="1"/>
                </p:cNvSpPr>
                <p:nvPr/>
              </p:nvSpPr>
              <p:spPr bwMode="auto">
                <a:xfrm>
                  <a:off x="3" y="844"/>
                  <a:ext cx="514" cy="2"/>
                </a:xfrm>
                <a:prstGeom prst="rect">
                  <a:avLst/>
                </a:prstGeom>
                <a:solidFill>
                  <a:srgbClr val="69A8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2" name="Rectangle 451"/>
                <p:cNvSpPr>
                  <a:spLocks noChangeArrowheads="1"/>
                </p:cNvSpPr>
                <p:nvPr/>
              </p:nvSpPr>
              <p:spPr bwMode="auto">
                <a:xfrm>
                  <a:off x="3" y="846"/>
                  <a:ext cx="514" cy="3"/>
                </a:xfrm>
                <a:prstGeom prst="rect">
                  <a:avLst/>
                </a:prstGeom>
                <a:solidFill>
                  <a:srgbClr val="68A6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3" name="Rectangle 452"/>
                <p:cNvSpPr>
                  <a:spLocks noChangeArrowheads="1"/>
                </p:cNvSpPr>
                <p:nvPr/>
              </p:nvSpPr>
              <p:spPr bwMode="auto">
                <a:xfrm>
                  <a:off x="3" y="849"/>
                  <a:ext cx="514" cy="3"/>
                </a:xfrm>
                <a:prstGeom prst="rect">
                  <a:avLst/>
                </a:prstGeom>
                <a:solidFill>
                  <a:srgbClr val="65A6B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4" name="Rectangle 453"/>
                <p:cNvSpPr>
                  <a:spLocks noChangeArrowheads="1"/>
                </p:cNvSpPr>
                <p:nvPr/>
              </p:nvSpPr>
              <p:spPr bwMode="auto">
                <a:xfrm>
                  <a:off x="3" y="852"/>
                  <a:ext cx="514" cy="3"/>
                </a:xfrm>
                <a:prstGeom prst="rect">
                  <a:avLst/>
                </a:prstGeom>
                <a:solidFill>
                  <a:srgbClr val="64A5B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5" name="Rectangle 454"/>
                <p:cNvSpPr>
                  <a:spLocks noChangeArrowheads="1"/>
                </p:cNvSpPr>
                <p:nvPr/>
              </p:nvSpPr>
              <p:spPr bwMode="auto">
                <a:xfrm>
                  <a:off x="3" y="855"/>
                  <a:ext cx="514" cy="2"/>
                </a:xfrm>
                <a:prstGeom prst="rect">
                  <a:avLst/>
                </a:prstGeom>
                <a:solidFill>
                  <a:srgbClr val="60A3B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6" name="Rectangle 455"/>
                <p:cNvSpPr>
                  <a:spLocks noChangeArrowheads="1"/>
                </p:cNvSpPr>
                <p:nvPr/>
              </p:nvSpPr>
              <p:spPr bwMode="auto">
                <a:xfrm>
                  <a:off x="3" y="857"/>
                  <a:ext cx="514" cy="3"/>
                </a:xfrm>
                <a:prstGeom prst="rect">
                  <a:avLst/>
                </a:prstGeom>
                <a:solidFill>
                  <a:srgbClr val="5FA3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7" name="Rectangle 456"/>
                <p:cNvSpPr>
                  <a:spLocks noChangeArrowheads="1"/>
                </p:cNvSpPr>
                <p:nvPr/>
              </p:nvSpPr>
              <p:spPr bwMode="auto">
                <a:xfrm>
                  <a:off x="3" y="860"/>
                  <a:ext cx="514" cy="3"/>
                </a:xfrm>
                <a:prstGeom prst="rect">
                  <a:avLst/>
                </a:prstGeom>
                <a:solidFill>
                  <a:srgbClr val="5CA2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8" name="Rectangle 457"/>
                <p:cNvSpPr>
                  <a:spLocks noChangeArrowheads="1"/>
                </p:cNvSpPr>
                <p:nvPr/>
              </p:nvSpPr>
              <p:spPr bwMode="auto">
                <a:xfrm>
                  <a:off x="3" y="863"/>
                  <a:ext cx="514" cy="2"/>
                </a:xfrm>
                <a:prstGeom prst="rect">
                  <a:avLst/>
                </a:prstGeom>
                <a:solidFill>
                  <a:srgbClr val="5AA0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9" name="Rectangle 458"/>
                <p:cNvSpPr>
                  <a:spLocks noChangeArrowheads="1"/>
                </p:cNvSpPr>
                <p:nvPr/>
              </p:nvSpPr>
              <p:spPr bwMode="auto">
                <a:xfrm>
                  <a:off x="3" y="865"/>
                  <a:ext cx="514" cy="3"/>
                </a:xfrm>
                <a:prstGeom prst="rect">
                  <a:avLst/>
                </a:prstGeom>
                <a:solidFill>
                  <a:srgbClr val="57A0B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60" name="Rectangle 459"/>
                <p:cNvSpPr>
                  <a:spLocks noChangeArrowheads="1"/>
                </p:cNvSpPr>
                <p:nvPr/>
              </p:nvSpPr>
              <p:spPr bwMode="auto">
                <a:xfrm>
                  <a:off x="3" y="868"/>
                  <a:ext cx="514" cy="3"/>
                </a:xfrm>
                <a:prstGeom prst="rect">
                  <a:avLst/>
                </a:prstGeom>
                <a:solidFill>
                  <a:srgbClr val="569FB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61" name="Rectangle 460"/>
                <p:cNvSpPr>
                  <a:spLocks noChangeArrowheads="1"/>
                </p:cNvSpPr>
                <p:nvPr/>
              </p:nvSpPr>
              <p:spPr bwMode="auto">
                <a:xfrm>
                  <a:off x="3" y="871"/>
                  <a:ext cx="514" cy="2"/>
                </a:xfrm>
                <a:prstGeom prst="rect">
                  <a:avLst/>
                </a:prstGeom>
                <a:solidFill>
                  <a:srgbClr val="529DB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62" name="Rectangle 461"/>
                <p:cNvSpPr>
                  <a:spLocks noChangeArrowheads="1"/>
                </p:cNvSpPr>
                <p:nvPr/>
              </p:nvSpPr>
              <p:spPr bwMode="auto">
                <a:xfrm>
                  <a:off x="3" y="873"/>
                  <a:ext cx="514" cy="3"/>
                </a:xfrm>
                <a:prstGeom prst="rect">
                  <a:avLst/>
                </a:prstGeom>
                <a:solidFill>
                  <a:srgbClr val="519EB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48" name="Rectangle 247"/>
              <p:cNvSpPr>
                <a:spLocks noChangeArrowheads="1"/>
              </p:cNvSpPr>
              <p:nvPr/>
            </p:nvSpPr>
            <p:spPr bwMode="auto">
              <a:xfrm>
                <a:off x="1905" y="556260"/>
                <a:ext cx="326390" cy="1905"/>
              </a:xfrm>
              <a:prstGeom prst="rect">
                <a:avLst/>
              </a:prstGeom>
              <a:solidFill>
                <a:srgbClr val="4D9DB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49" name="Rectangle 248"/>
              <p:cNvSpPr>
                <a:spLocks noChangeArrowheads="1"/>
              </p:cNvSpPr>
              <p:nvPr/>
            </p:nvSpPr>
            <p:spPr bwMode="auto">
              <a:xfrm>
                <a:off x="1905" y="558165"/>
                <a:ext cx="326390" cy="1270"/>
              </a:xfrm>
              <a:prstGeom prst="rect">
                <a:avLst/>
              </a:prstGeom>
              <a:solidFill>
                <a:srgbClr val="4B9BB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0" name="Rectangle 249"/>
              <p:cNvSpPr>
                <a:spLocks noChangeArrowheads="1"/>
              </p:cNvSpPr>
              <p:nvPr/>
            </p:nvSpPr>
            <p:spPr bwMode="auto">
              <a:xfrm>
                <a:off x="1905" y="559435"/>
                <a:ext cx="326390" cy="1905"/>
              </a:xfrm>
              <a:prstGeom prst="rect">
                <a:avLst/>
              </a:prstGeom>
              <a:solidFill>
                <a:srgbClr val="499C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1" name="Rectangle 250"/>
              <p:cNvSpPr>
                <a:spLocks noChangeArrowheads="1"/>
              </p:cNvSpPr>
              <p:nvPr/>
            </p:nvSpPr>
            <p:spPr bwMode="auto">
              <a:xfrm>
                <a:off x="1905" y="561340"/>
                <a:ext cx="326390" cy="1905"/>
              </a:xfrm>
              <a:prstGeom prst="rect">
                <a:avLst/>
              </a:prstGeom>
              <a:solidFill>
                <a:srgbClr val="4598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2" name="Rectangle 251"/>
              <p:cNvSpPr>
                <a:spLocks noChangeArrowheads="1"/>
              </p:cNvSpPr>
              <p:nvPr/>
            </p:nvSpPr>
            <p:spPr bwMode="auto">
              <a:xfrm>
                <a:off x="1905" y="563245"/>
                <a:ext cx="326390" cy="1270"/>
              </a:xfrm>
              <a:prstGeom prst="rect">
                <a:avLst/>
              </a:prstGeom>
              <a:solidFill>
                <a:srgbClr val="4398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3" name="Rectangle 252"/>
              <p:cNvSpPr>
                <a:spLocks noChangeArrowheads="1"/>
              </p:cNvSpPr>
              <p:nvPr/>
            </p:nvSpPr>
            <p:spPr bwMode="auto">
              <a:xfrm>
                <a:off x="1905" y="564515"/>
                <a:ext cx="326390" cy="1905"/>
              </a:xfrm>
              <a:prstGeom prst="rect">
                <a:avLst/>
              </a:prstGeom>
              <a:solidFill>
                <a:srgbClr val="4099C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4" name="Rectangle 253"/>
              <p:cNvSpPr>
                <a:spLocks noChangeArrowheads="1"/>
              </p:cNvSpPr>
              <p:nvPr/>
            </p:nvSpPr>
            <p:spPr bwMode="auto">
              <a:xfrm>
                <a:off x="1905" y="566420"/>
                <a:ext cx="326390" cy="1905"/>
              </a:xfrm>
              <a:prstGeom prst="rect">
                <a:avLst/>
              </a:prstGeom>
              <a:solidFill>
                <a:srgbClr val="3C97C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5" name="Rectangle 254"/>
              <p:cNvSpPr>
                <a:spLocks noChangeArrowheads="1"/>
              </p:cNvSpPr>
              <p:nvPr/>
            </p:nvSpPr>
            <p:spPr bwMode="auto">
              <a:xfrm>
                <a:off x="1905" y="568325"/>
                <a:ext cx="326390" cy="1270"/>
              </a:xfrm>
              <a:prstGeom prst="rect">
                <a:avLst/>
              </a:prstGeom>
              <a:solidFill>
                <a:srgbClr val="3A97C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6" name="Rectangle 255"/>
              <p:cNvSpPr>
                <a:spLocks noChangeArrowheads="1"/>
              </p:cNvSpPr>
              <p:nvPr/>
            </p:nvSpPr>
            <p:spPr bwMode="auto">
              <a:xfrm>
                <a:off x="1905" y="569595"/>
                <a:ext cx="326390" cy="1905"/>
              </a:xfrm>
              <a:prstGeom prst="rect">
                <a:avLst/>
              </a:prstGeom>
              <a:solidFill>
                <a:srgbClr val="3795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7" name="Rectangle 256"/>
              <p:cNvSpPr>
                <a:spLocks noChangeArrowheads="1"/>
              </p:cNvSpPr>
              <p:nvPr/>
            </p:nvSpPr>
            <p:spPr bwMode="auto">
              <a:xfrm>
                <a:off x="1905" y="571500"/>
                <a:ext cx="326390" cy="1905"/>
              </a:xfrm>
              <a:prstGeom prst="rect">
                <a:avLst/>
              </a:prstGeom>
              <a:solidFill>
                <a:srgbClr val="3394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8" name="Rectangle 257"/>
              <p:cNvSpPr>
                <a:spLocks noChangeArrowheads="1"/>
              </p:cNvSpPr>
              <p:nvPr/>
            </p:nvSpPr>
            <p:spPr bwMode="auto">
              <a:xfrm>
                <a:off x="1905" y="573405"/>
                <a:ext cx="326390" cy="1270"/>
              </a:xfrm>
              <a:prstGeom prst="rect">
                <a:avLst/>
              </a:prstGeom>
              <a:solidFill>
                <a:srgbClr val="2F93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9" name="Rectangle 258"/>
              <p:cNvSpPr>
                <a:spLocks noChangeArrowheads="1"/>
              </p:cNvSpPr>
              <p:nvPr/>
            </p:nvSpPr>
            <p:spPr bwMode="auto">
              <a:xfrm>
                <a:off x="1905" y="574675"/>
                <a:ext cx="326390" cy="1905"/>
              </a:xfrm>
              <a:prstGeom prst="rect">
                <a:avLst/>
              </a:prstGeom>
              <a:solidFill>
                <a:srgbClr val="2C93C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0" name="Rectangle 259"/>
              <p:cNvSpPr>
                <a:spLocks noChangeArrowheads="1"/>
              </p:cNvSpPr>
              <p:nvPr/>
            </p:nvSpPr>
            <p:spPr bwMode="auto">
              <a:xfrm>
                <a:off x="1905" y="576580"/>
                <a:ext cx="326390" cy="1905"/>
              </a:xfrm>
              <a:prstGeom prst="rect">
                <a:avLst/>
              </a:prstGeom>
              <a:solidFill>
                <a:srgbClr val="2892C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cxnSp>
            <p:nvCxnSpPr>
              <p:cNvPr id="261" name="Line 223"/>
              <p:cNvCxnSpPr>
                <a:cxnSpLocks noChangeShapeType="1"/>
              </p:cNvCxnSpPr>
              <p:nvPr/>
            </p:nvCxnSpPr>
            <p:spPr bwMode="auto">
              <a:xfrm>
                <a:off x="328295" y="576580"/>
                <a:ext cx="2921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262" name="Rectangle 261"/>
              <p:cNvSpPr>
                <a:spLocks noChangeArrowheads="1"/>
              </p:cNvSpPr>
              <p:nvPr/>
            </p:nvSpPr>
            <p:spPr bwMode="auto">
              <a:xfrm>
                <a:off x="420370" y="511810"/>
                <a:ext cx="16891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spcAft>
                    <a:spcPts val="800"/>
                  </a:spcAft>
                </a:pPr>
                <a:r>
                  <a:rPr lang="en-US" sz="10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39" name="Group 238"/>
            <p:cNvGrpSpPr/>
            <p:nvPr/>
          </p:nvGrpSpPr>
          <p:grpSpPr>
            <a:xfrm>
              <a:off x="5136142" y="3432323"/>
              <a:ext cx="1665874" cy="464817"/>
              <a:chOff x="8475065" y="3660753"/>
              <a:chExt cx="1665874" cy="464817"/>
            </a:xfrm>
          </p:grpSpPr>
          <p:pic>
            <p:nvPicPr>
              <p:cNvPr id="243" name="Picture 242">
                <a:extLst>
                  <a:ext uri="{FF2B5EF4-FFF2-40B4-BE49-F238E27FC236}">
                    <a16:creationId xmlns:a16="http://schemas.microsoft.com/office/drawing/2014/main" id="{89B20925-F34A-4945-A2B9-BC448608DA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75065" y="3753416"/>
                <a:ext cx="1204695" cy="88454"/>
              </a:xfrm>
              <a:prstGeom prst="rect">
                <a:avLst/>
              </a:prstGeom>
            </p:spPr>
          </p:pic>
          <p:sp>
            <p:nvSpPr>
              <p:cNvPr id="244" name="Rectangle 243">
                <a:extLst>
                  <a:ext uri="{FF2B5EF4-FFF2-40B4-BE49-F238E27FC236}">
                    <a16:creationId xmlns:a16="http://schemas.microsoft.com/office/drawing/2014/main" id="{BBBB2599-310B-46AA-A5DC-9235F78BC28D}"/>
                  </a:ext>
                </a:extLst>
              </p:cNvPr>
              <p:cNvSpPr/>
              <p:nvPr/>
            </p:nvSpPr>
            <p:spPr>
              <a:xfrm>
                <a:off x="9628634" y="3660753"/>
                <a:ext cx="512305" cy="464817"/>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15000"/>
                  </a:lnSpc>
                  <a:spcBef>
                    <a:spcPts val="0"/>
                  </a:spcBef>
                  <a:spcAft>
                    <a:spcPts val="0"/>
                  </a:spcAft>
                </a:pPr>
                <a:r>
                  <a:rPr lang="en-US" sz="1000" kern="1200" dirty="0">
                    <a:solidFill>
                      <a:schemeClr val="tx1">
                        <a:lumMod val="75000"/>
                        <a:lumOff val="25000"/>
                      </a:schemeClr>
                    </a:solidFill>
                    <a:effectLst/>
                    <a:latin typeface="Century Gothic" panose="020B0502020202020204" pitchFamily="34" charset="0"/>
                    <a:ea typeface="Century Gothic" panose="020B0502020202020204" pitchFamily="34" charset="0"/>
                    <a:cs typeface="Century Gothic" panose="020B0502020202020204" pitchFamily="34" charset="0"/>
                  </a:rPr>
                  <a:t>Km</a:t>
                </a:r>
                <a:endParaRPr lang="en-US" sz="10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p:txBody>
          </p:sp>
        </p:grpSp>
        <p:grpSp>
          <p:nvGrpSpPr>
            <p:cNvPr id="240" name="Group 239">
              <a:extLst>
                <a:ext uri="{FF2B5EF4-FFF2-40B4-BE49-F238E27FC236}">
                  <a16:creationId xmlns:a16="http://schemas.microsoft.com/office/drawing/2014/main" id="{BB724421-3680-4895-86A2-ACD1AF9E09E1}"/>
                </a:ext>
              </a:extLst>
            </p:cNvPr>
            <p:cNvGrpSpPr/>
            <p:nvPr/>
          </p:nvGrpSpPr>
          <p:grpSpPr>
            <a:xfrm>
              <a:off x="7233968" y="3025150"/>
              <a:ext cx="380090" cy="644122"/>
              <a:chOff x="16233167" y="24574896"/>
              <a:chExt cx="707666" cy="1199250"/>
            </a:xfrm>
          </p:grpSpPr>
          <p:pic>
            <p:nvPicPr>
              <p:cNvPr id="241" name="Picture 240">
                <a:extLst>
                  <a:ext uri="{FF2B5EF4-FFF2-40B4-BE49-F238E27FC236}">
                    <a16:creationId xmlns:a16="http://schemas.microsoft.com/office/drawing/2014/main" id="{36071F8D-46C8-4A4A-936B-907F0F242F4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233167" y="25004705"/>
                <a:ext cx="707666" cy="769441"/>
              </a:xfrm>
              <a:prstGeom prst="rect">
                <a:avLst/>
              </a:prstGeom>
            </p:spPr>
          </p:pic>
          <p:sp>
            <p:nvSpPr>
              <p:cNvPr id="242" name="TextBox 267">
                <a:extLst>
                  <a:ext uri="{FF2B5EF4-FFF2-40B4-BE49-F238E27FC236}">
                    <a16:creationId xmlns:a16="http://schemas.microsoft.com/office/drawing/2014/main" id="{E4A6475A-749D-4917-8142-DE354748C4B6}"/>
                  </a:ext>
                </a:extLst>
              </p:cNvPr>
              <p:cNvSpPr txBox="1"/>
              <p:nvPr/>
            </p:nvSpPr>
            <p:spPr>
              <a:xfrm>
                <a:off x="16340951" y="24574896"/>
                <a:ext cx="359419" cy="4870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latin typeface="Century Gothic" panose="020B0502020202020204" pitchFamily="34" charset="0"/>
                  </a:rPr>
                  <a:t>N</a:t>
                </a:r>
              </a:p>
            </p:txBody>
          </p:sp>
        </p:grpSp>
      </p:grpSp>
      <p:grpSp>
        <p:nvGrpSpPr>
          <p:cNvPr id="463" name="Group 462"/>
          <p:cNvGrpSpPr/>
          <p:nvPr/>
        </p:nvGrpSpPr>
        <p:grpSpPr>
          <a:xfrm>
            <a:off x="7894918" y="1066304"/>
            <a:ext cx="4162981" cy="5059997"/>
            <a:chOff x="7967346" y="495935"/>
            <a:chExt cx="4162981" cy="5059997"/>
          </a:xfrm>
        </p:grpSpPr>
        <p:pic>
          <p:nvPicPr>
            <p:cNvPr id="464" name="Picture 463"/>
            <p:cNvPicPr/>
            <p:nvPr/>
          </p:nvPicPr>
          <p:blipFill rotWithShape="1">
            <a:blip r:embed="rId7" cstate="print">
              <a:extLst>
                <a:ext uri="{28A0092B-C50C-407E-A947-70E740481C1C}">
                  <a14:useLocalDpi xmlns:a14="http://schemas.microsoft.com/office/drawing/2010/main" val="0"/>
                </a:ext>
              </a:extLst>
            </a:blip>
            <a:srcRect l="10480" t="4359" r="23072" b="6918"/>
            <a:stretch/>
          </p:blipFill>
          <p:spPr bwMode="auto">
            <a:xfrm>
              <a:off x="7967346" y="495935"/>
              <a:ext cx="3948430" cy="3196590"/>
            </a:xfrm>
            <a:prstGeom prst="rect">
              <a:avLst/>
            </a:prstGeom>
            <a:ln>
              <a:noFill/>
            </a:ln>
            <a:extLst>
              <a:ext uri="{53640926-AAD7-44D8-BBD7-CCE9431645EC}">
                <a14:shadowObscured xmlns:a14="http://schemas.microsoft.com/office/drawing/2010/main"/>
              </a:ext>
            </a:extLst>
          </p:spPr>
        </p:pic>
        <p:sp>
          <p:nvSpPr>
            <p:cNvPr id="465" name="Rectangle 464"/>
            <p:cNvSpPr/>
            <p:nvPr/>
          </p:nvSpPr>
          <p:spPr>
            <a:xfrm>
              <a:off x="8845868" y="3854349"/>
              <a:ext cx="2021268" cy="738664"/>
            </a:xfrm>
            <a:prstGeom prst="rect">
              <a:avLst/>
            </a:prstGeom>
          </p:spPr>
          <p:txBody>
            <a:bodyPr wrap="square">
              <a:spAutoFit/>
            </a:bodyPr>
            <a:lstStyle/>
            <a:p>
              <a:pPr algn="ctr"/>
              <a:r>
                <a:rPr lang="en-US" sz="1400" dirty="0">
                  <a:effectLst/>
                  <a:latin typeface="+mj-lt"/>
                  <a:ea typeface="Calibri" panose="020F0502020204030204" pitchFamily="34" charset="0"/>
                  <a:cs typeface="Times New Roman" panose="02020603050405020304" pitchFamily="18" charset="0"/>
                </a:rPr>
                <a:t>Transition from Secondary Forest to Grassland/Pasture </a:t>
              </a:r>
              <a:endParaRPr lang="en-US" sz="1400" dirty="0">
                <a:latin typeface="+mj-lt"/>
              </a:endParaRPr>
            </a:p>
          </p:txBody>
        </p:sp>
        <p:grpSp>
          <p:nvGrpSpPr>
            <p:cNvPr id="466" name="Canvas 221"/>
            <p:cNvGrpSpPr/>
            <p:nvPr/>
          </p:nvGrpSpPr>
          <p:grpSpPr>
            <a:xfrm>
              <a:off x="8145702" y="2954791"/>
              <a:ext cx="2533165" cy="2601141"/>
              <a:chOff x="1905" y="-200660"/>
              <a:chExt cx="3028950" cy="3110230"/>
            </a:xfrm>
          </p:grpSpPr>
          <p:sp>
            <p:nvSpPr>
              <p:cNvPr id="474" name="Rectangle 473"/>
              <p:cNvSpPr/>
              <p:nvPr/>
            </p:nvSpPr>
            <p:spPr>
              <a:xfrm>
                <a:off x="1793875" y="2061845"/>
                <a:ext cx="1236980" cy="847725"/>
              </a:xfrm>
              <a:prstGeom prst="rect">
                <a:avLst/>
              </a:prstGeom>
              <a:noFill/>
              <a:ln>
                <a:noFill/>
              </a:ln>
            </p:spPr>
          </p:sp>
          <p:grpSp>
            <p:nvGrpSpPr>
              <p:cNvPr id="475" name="Group 474"/>
              <p:cNvGrpSpPr>
                <a:grpSpLocks/>
              </p:cNvGrpSpPr>
              <p:nvPr/>
            </p:nvGrpSpPr>
            <p:grpSpPr bwMode="auto">
              <a:xfrm>
                <a:off x="1905" y="-200660"/>
                <a:ext cx="739775" cy="756920"/>
                <a:chOff x="3" y="-316"/>
                <a:chExt cx="1165" cy="1192"/>
              </a:xfrm>
            </p:grpSpPr>
            <p:sp>
              <p:nvSpPr>
                <p:cNvPr id="491" name="Rectangle 490"/>
                <p:cNvSpPr>
                  <a:spLocks noChangeArrowheads="1"/>
                </p:cNvSpPr>
                <p:nvPr/>
              </p:nvSpPr>
              <p:spPr bwMode="auto">
                <a:xfrm>
                  <a:off x="47" y="-316"/>
                  <a:ext cx="981"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pPr>
                  <a:r>
                    <a:rPr lang="en-US" sz="10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Percent </a:t>
                  </a:r>
                </a:p>
                <a:p>
                  <a:pPr marL="0" marR="0">
                    <a:lnSpc>
                      <a:spcPct val="107000"/>
                    </a:lnSpc>
                    <a:spcBef>
                      <a:spcPts val="0"/>
                    </a:spcBef>
                  </a:pPr>
                  <a:r>
                    <a:rPr lang="en-US" sz="10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Change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92" name="Line 10"/>
                <p:cNvCxnSpPr>
                  <a:cxnSpLocks noChangeShapeType="1"/>
                </p:cNvCxnSpPr>
                <p:nvPr/>
              </p:nvCxnSpPr>
              <p:spPr bwMode="auto">
                <a:xfrm>
                  <a:off x="517" y="370"/>
                  <a:ext cx="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493" name="Rectangle 492"/>
                <p:cNvSpPr>
                  <a:spLocks noChangeArrowheads="1"/>
                </p:cNvSpPr>
                <p:nvPr/>
              </p:nvSpPr>
              <p:spPr bwMode="auto">
                <a:xfrm>
                  <a:off x="3" y="370"/>
                  <a:ext cx="514" cy="2"/>
                </a:xfrm>
                <a:prstGeom prst="rect">
                  <a:avLst/>
                </a:prstGeom>
                <a:solidFill>
                  <a:srgbClr val="E8101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94" name="Rectangle 493"/>
                <p:cNvSpPr>
                  <a:spLocks noChangeArrowheads="1"/>
                </p:cNvSpPr>
                <p:nvPr/>
              </p:nvSpPr>
              <p:spPr bwMode="auto">
                <a:xfrm>
                  <a:off x="3" y="372"/>
                  <a:ext cx="514" cy="3"/>
                </a:xfrm>
                <a:prstGeom prst="rect">
                  <a:avLst/>
                </a:prstGeom>
                <a:solidFill>
                  <a:srgbClr val="E815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95" name="Rectangle 494"/>
                <p:cNvSpPr>
                  <a:spLocks noChangeArrowheads="1"/>
                </p:cNvSpPr>
                <p:nvPr/>
              </p:nvSpPr>
              <p:spPr bwMode="auto">
                <a:xfrm>
                  <a:off x="3" y="375"/>
                  <a:ext cx="514" cy="3"/>
                </a:xfrm>
                <a:prstGeom prst="rect">
                  <a:avLst/>
                </a:prstGeom>
                <a:solidFill>
                  <a:srgbClr val="E818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96" name="Rectangle 495"/>
                <p:cNvSpPr>
                  <a:spLocks noChangeArrowheads="1"/>
                </p:cNvSpPr>
                <p:nvPr/>
              </p:nvSpPr>
              <p:spPr bwMode="auto">
                <a:xfrm>
                  <a:off x="3" y="378"/>
                  <a:ext cx="514" cy="2"/>
                </a:xfrm>
                <a:prstGeom prst="rect">
                  <a:avLst/>
                </a:prstGeom>
                <a:solidFill>
                  <a:srgbClr val="EB1C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97" name="Rectangle 496"/>
                <p:cNvSpPr>
                  <a:spLocks noChangeArrowheads="1"/>
                </p:cNvSpPr>
                <p:nvPr/>
              </p:nvSpPr>
              <p:spPr bwMode="auto">
                <a:xfrm>
                  <a:off x="3" y="380"/>
                  <a:ext cx="514" cy="3"/>
                </a:xfrm>
                <a:prstGeom prst="rect">
                  <a:avLst/>
                </a:prstGeom>
                <a:solidFill>
                  <a:srgbClr val="EB20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98" name="Rectangle 497"/>
                <p:cNvSpPr>
                  <a:spLocks noChangeArrowheads="1"/>
                </p:cNvSpPr>
                <p:nvPr/>
              </p:nvSpPr>
              <p:spPr bwMode="auto">
                <a:xfrm>
                  <a:off x="3" y="383"/>
                  <a:ext cx="514" cy="3"/>
                </a:xfrm>
                <a:prstGeom prst="rect">
                  <a:avLst/>
                </a:prstGeom>
                <a:solidFill>
                  <a:srgbClr val="EB231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99" name="Rectangle 498"/>
                <p:cNvSpPr>
                  <a:spLocks noChangeArrowheads="1"/>
                </p:cNvSpPr>
                <p:nvPr/>
              </p:nvSpPr>
              <p:spPr bwMode="auto">
                <a:xfrm>
                  <a:off x="3" y="386"/>
                  <a:ext cx="514" cy="2"/>
                </a:xfrm>
                <a:prstGeom prst="rect">
                  <a:avLst/>
                </a:prstGeom>
                <a:solidFill>
                  <a:srgbClr val="EB291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0" name="Rectangle 499"/>
                <p:cNvSpPr>
                  <a:spLocks noChangeArrowheads="1"/>
                </p:cNvSpPr>
                <p:nvPr/>
              </p:nvSpPr>
              <p:spPr bwMode="auto">
                <a:xfrm>
                  <a:off x="3" y="388"/>
                  <a:ext cx="514" cy="3"/>
                </a:xfrm>
                <a:prstGeom prst="rect">
                  <a:avLst/>
                </a:prstGeom>
                <a:solidFill>
                  <a:srgbClr val="EB291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1" name="Rectangle 500"/>
                <p:cNvSpPr>
                  <a:spLocks noChangeArrowheads="1"/>
                </p:cNvSpPr>
                <p:nvPr/>
              </p:nvSpPr>
              <p:spPr bwMode="auto">
                <a:xfrm>
                  <a:off x="3" y="391"/>
                  <a:ext cx="514" cy="3"/>
                </a:xfrm>
                <a:prstGeom prst="rect">
                  <a:avLst/>
                </a:prstGeom>
                <a:solidFill>
                  <a:srgbClr val="EB2D1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2" name="Rectangle 501"/>
                <p:cNvSpPr>
                  <a:spLocks noChangeArrowheads="1"/>
                </p:cNvSpPr>
                <p:nvPr/>
              </p:nvSpPr>
              <p:spPr bwMode="auto">
                <a:xfrm>
                  <a:off x="3" y="394"/>
                  <a:ext cx="514" cy="2"/>
                </a:xfrm>
                <a:prstGeom prst="rect">
                  <a:avLst/>
                </a:prstGeom>
                <a:solidFill>
                  <a:srgbClr val="ED311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3" name="Rectangle 502"/>
                <p:cNvSpPr>
                  <a:spLocks noChangeArrowheads="1"/>
                </p:cNvSpPr>
                <p:nvPr/>
              </p:nvSpPr>
              <p:spPr bwMode="auto">
                <a:xfrm>
                  <a:off x="3" y="396"/>
                  <a:ext cx="514" cy="3"/>
                </a:xfrm>
                <a:prstGeom prst="rect">
                  <a:avLst/>
                </a:prstGeom>
                <a:solidFill>
                  <a:srgbClr val="ED311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4" name="Rectangle 503"/>
                <p:cNvSpPr>
                  <a:spLocks noChangeArrowheads="1"/>
                </p:cNvSpPr>
                <p:nvPr/>
              </p:nvSpPr>
              <p:spPr bwMode="auto">
                <a:xfrm>
                  <a:off x="3" y="399"/>
                  <a:ext cx="514" cy="3"/>
                </a:xfrm>
                <a:prstGeom prst="rect">
                  <a:avLst/>
                </a:prstGeom>
                <a:solidFill>
                  <a:srgbClr val="ED36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5" name="Rectangle 504"/>
                <p:cNvSpPr>
                  <a:spLocks noChangeArrowheads="1"/>
                </p:cNvSpPr>
                <p:nvPr/>
              </p:nvSpPr>
              <p:spPr bwMode="auto">
                <a:xfrm>
                  <a:off x="3" y="402"/>
                  <a:ext cx="514" cy="3"/>
                </a:xfrm>
                <a:prstGeom prst="rect">
                  <a:avLst/>
                </a:prstGeom>
                <a:solidFill>
                  <a:srgbClr val="ED3A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6" name="Rectangle 505"/>
                <p:cNvSpPr>
                  <a:spLocks noChangeArrowheads="1"/>
                </p:cNvSpPr>
                <p:nvPr/>
              </p:nvSpPr>
              <p:spPr bwMode="auto">
                <a:xfrm>
                  <a:off x="3" y="405"/>
                  <a:ext cx="514" cy="2"/>
                </a:xfrm>
                <a:prstGeom prst="rect">
                  <a:avLst/>
                </a:prstGeom>
                <a:solidFill>
                  <a:srgbClr val="ED3A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7" name="Rectangle 506"/>
                <p:cNvSpPr>
                  <a:spLocks noChangeArrowheads="1"/>
                </p:cNvSpPr>
                <p:nvPr/>
              </p:nvSpPr>
              <p:spPr bwMode="auto">
                <a:xfrm>
                  <a:off x="3" y="407"/>
                  <a:ext cx="514" cy="3"/>
                </a:xfrm>
                <a:prstGeom prst="rect">
                  <a:avLst/>
                </a:prstGeom>
                <a:solidFill>
                  <a:srgbClr val="ED3D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8" name="Rectangle 507"/>
                <p:cNvSpPr>
                  <a:spLocks noChangeArrowheads="1"/>
                </p:cNvSpPr>
                <p:nvPr/>
              </p:nvSpPr>
              <p:spPr bwMode="auto">
                <a:xfrm>
                  <a:off x="3" y="410"/>
                  <a:ext cx="514" cy="3"/>
                </a:xfrm>
                <a:prstGeom prst="rect">
                  <a:avLst/>
                </a:prstGeom>
                <a:solidFill>
                  <a:srgbClr val="F040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9" name="Rectangle 508"/>
                <p:cNvSpPr>
                  <a:spLocks noChangeArrowheads="1"/>
                </p:cNvSpPr>
                <p:nvPr/>
              </p:nvSpPr>
              <p:spPr bwMode="auto">
                <a:xfrm>
                  <a:off x="3" y="413"/>
                  <a:ext cx="514" cy="2"/>
                </a:xfrm>
                <a:prstGeom prst="rect">
                  <a:avLst/>
                </a:prstGeom>
                <a:solidFill>
                  <a:srgbClr val="F043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0" name="Rectangle 509"/>
                <p:cNvSpPr>
                  <a:spLocks noChangeArrowheads="1"/>
                </p:cNvSpPr>
                <p:nvPr/>
              </p:nvSpPr>
              <p:spPr bwMode="auto">
                <a:xfrm>
                  <a:off x="3" y="415"/>
                  <a:ext cx="514" cy="3"/>
                </a:xfrm>
                <a:prstGeom prst="rect">
                  <a:avLst/>
                </a:prstGeom>
                <a:solidFill>
                  <a:srgbClr val="F043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1" name="Rectangle 510"/>
                <p:cNvSpPr>
                  <a:spLocks noChangeArrowheads="1"/>
                </p:cNvSpPr>
                <p:nvPr/>
              </p:nvSpPr>
              <p:spPr bwMode="auto">
                <a:xfrm>
                  <a:off x="3" y="418"/>
                  <a:ext cx="514" cy="3"/>
                </a:xfrm>
                <a:prstGeom prst="rect">
                  <a:avLst/>
                </a:prstGeom>
                <a:solidFill>
                  <a:srgbClr val="F047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2" name="Rectangle 511"/>
                <p:cNvSpPr>
                  <a:spLocks noChangeArrowheads="1"/>
                </p:cNvSpPr>
                <p:nvPr/>
              </p:nvSpPr>
              <p:spPr bwMode="auto">
                <a:xfrm>
                  <a:off x="3" y="421"/>
                  <a:ext cx="514" cy="2"/>
                </a:xfrm>
                <a:prstGeom prst="rect">
                  <a:avLst/>
                </a:prstGeom>
                <a:solidFill>
                  <a:srgbClr val="F0471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3" name="Rectangle 512"/>
                <p:cNvSpPr>
                  <a:spLocks noChangeArrowheads="1"/>
                </p:cNvSpPr>
                <p:nvPr/>
              </p:nvSpPr>
              <p:spPr bwMode="auto">
                <a:xfrm>
                  <a:off x="3" y="423"/>
                  <a:ext cx="514" cy="3"/>
                </a:xfrm>
                <a:prstGeom prst="rect">
                  <a:avLst/>
                </a:prstGeom>
                <a:solidFill>
                  <a:srgbClr val="F04C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4" name="Rectangle 513"/>
                <p:cNvSpPr>
                  <a:spLocks noChangeArrowheads="1"/>
                </p:cNvSpPr>
                <p:nvPr/>
              </p:nvSpPr>
              <p:spPr bwMode="auto">
                <a:xfrm>
                  <a:off x="3" y="426"/>
                  <a:ext cx="514" cy="3"/>
                </a:xfrm>
                <a:prstGeom prst="rect">
                  <a:avLst/>
                </a:prstGeom>
                <a:solidFill>
                  <a:srgbClr val="F24D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5" name="Rectangle 514"/>
                <p:cNvSpPr>
                  <a:spLocks noChangeArrowheads="1"/>
                </p:cNvSpPr>
                <p:nvPr/>
              </p:nvSpPr>
              <p:spPr bwMode="auto">
                <a:xfrm>
                  <a:off x="3" y="429"/>
                  <a:ext cx="514" cy="2"/>
                </a:xfrm>
                <a:prstGeom prst="rect">
                  <a:avLst/>
                </a:prstGeom>
                <a:solidFill>
                  <a:srgbClr val="F251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6" name="Rectangle 515"/>
                <p:cNvSpPr>
                  <a:spLocks noChangeArrowheads="1"/>
                </p:cNvSpPr>
                <p:nvPr/>
              </p:nvSpPr>
              <p:spPr bwMode="auto">
                <a:xfrm>
                  <a:off x="3" y="431"/>
                  <a:ext cx="514" cy="3"/>
                </a:xfrm>
                <a:prstGeom prst="rect">
                  <a:avLst/>
                </a:prstGeom>
                <a:solidFill>
                  <a:srgbClr val="F251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7" name="Rectangle 516"/>
                <p:cNvSpPr>
                  <a:spLocks noChangeArrowheads="1"/>
                </p:cNvSpPr>
                <p:nvPr/>
              </p:nvSpPr>
              <p:spPr bwMode="auto">
                <a:xfrm>
                  <a:off x="3" y="434"/>
                  <a:ext cx="514" cy="3"/>
                </a:xfrm>
                <a:prstGeom prst="rect">
                  <a:avLst/>
                </a:prstGeom>
                <a:solidFill>
                  <a:srgbClr val="F2562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8" name="Rectangle 517"/>
                <p:cNvSpPr>
                  <a:spLocks noChangeArrowheads="1"/>
                </p:cNvSpPr>
                <p:nvPr/>
              </p:nvSpPr>
              <p:spPr bwMode="auto">
                <a:xfrm>
                  <a:off x="3" y="437"/>
                  <a:ext cx="514" cy="2"/>
                </a:xfrm>
                <a:prstGeom prst="rect">
                  <a:avLst/>
                </a:prstGeom>
                <a:solidFill>
                  <a:srgbClr val="F2562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9" name="Rectangle 518"/>
                <p:cNvSpPr>
                  <a:spLocks noChangeArrowheads="1"/>
                </p:cNvSpPr>
                <p:nvPr/>
              </p:nvSpPr>
              <p:spPr bwMode="auto">
                <a:xfrm>
                  <a:off x="3" y="439"/>
                  <a:ext cx="514" cy="3"/>
                </a:xfrm>
                <a:prstGeom prst="rect">
                  <a:avLst/>
                </a:prstGeom>
                <a:solidFill>
                  <a:srgbClr val="F2592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0" name="Rectangle 519"/>
                <p:cNvSpPr>
                  <a:spLocks noChangeArrowheads="1"/>
                </p:cNvSpPr>
                <p:nvPr/>
              </p:nvSpPr>
              <p:spPr bwMode="auto">
                <a:xfrm>
                  <a:off x="3" y="442"/>
                  <a:ext cx="514" cy="3"/>
                </a:xfrm>
                <a:prstGeom prst="rect">
                  <a:avLst/>
                </a:prstGeom>
                <a:solidFill>
                  <a:srgbClr val="F2592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1" name="Rectangle 520"/>
                <p:cNvSpPr>
                  <a:spLocks noChangeArrowheads="1"/>
                </p:cNvSpPr>
                <p:nvPr/>
              </p:nvSpPr>
              <p:spPr bwMode="auto">
                <a:xfrm>
                  <a:off x="3" y="445"/>
                  <a:ext cx="514" cy="2"/>
                </a:xfrm>
                <a:prstGeom prst="rect">
                  <a:avLst/>
                </a:prstGeom>
                <a:solidFill>
                  <a:srgbClr val="F55C2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2" name="Rectangle 521"/>
                <p:cNvSpPr>
                  <a:spLocks noChangeArrowheads="1"/>
                </p:cNvSpPr>
                <p:nvPr/>
              </p:nvSpPr>
              <p:spPr bwMode="auto">
                <a:xfrm>
                  <a:off x="3" y="447"/>
                  <a:ext cx="514" cy="3"/>
                </a:xfrm>
                <a:prstGeom prst="rect">
                  <a:avLst/>
                </a:prstGeom>
                <a:solidFill>
                  <a:srgbClr val="F5602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3" name="Rectangle 522"/>
                <p:cNvSpPr>
                  <a:spLocks noChangeArrowheads="1"/>
                </p:cNvSpPr>
                <p:nvPr/>
              </p:nvSpPr>
              <p:spPr bwMode="auto">
                <a:xfrm>
                  <a:off x="3" y="450"/>
                  <a:ext cx="514" cy="3"/>
                </a:xfrm>
                <a:prstGeom prst="rect">
                  <a:avLst/>
                </a:prstGeom>
                <a:solidFill>
                  <a:srgbClr val="F5602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4" name="Rectangle 523"/>
                <p:cNvSpPr>
                  <a:spLocks noChangeArrowheads="1"/>
                </p:cNvSpPr>
                <p:nvPr/>
              </p:nvSpPr>
              <p:spPr bwMode="auto">
                <a:xfrm>
                  <a:off x="3" y="453"/>
                  <a:ext cx="514" cy="2"/>
                </a:xfrm>
                <a:prstGeom prst="rect">
                  <a:avLst/>
                </a:prstGeom>
                <a:solidFill>
                  <a:srgbClr val="F5632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5" name="Rectangle 524"/>
                <p:cNvSpPr>
                  <a:spLocks noChangeArrowheads="1"/>
                </p:cNvSpPr>
                <p:nvPr/>
              </p:nvSpPr>
              <p:spPr bwMode="auto">
                <a:xfrm>
                  <a:off x="3" y="455"/>
                  <a:ext cx="514" cy="3"/>
                </a:xfrm>
                <a:prstGeom prst="rect">
                  <a:avLst/>
                </a:prstGeom>
                <a:solidFill>
                  <a:srgbClr val="F5652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6" name="Rectangle 525"/>
                <p:cNvSpPr>
                  <a:spLocks noChangeArrowheads="1"/>
                </p:cNvSpPr>
                <p:nvPr/>
              </p:nvSpPr>
              <p:spPr bwMode="auto">
                <a:xfrm>
                  <a:off x="3" y="458"/>
                  <a:ext cx="514" cy="3"/>
                </a:xfrm>
                <a:prstGeom prst="rect">
                  <a:avLst/>
                </a:prstGeom>
                <a:solidFill>
                  <a:srgbClr val="F5682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7" name="Rectangle 526"/>
                <p:cNvSpPr>
                  <a:spLocks noChangeArrowheads="1"/>
                </p:cNvSpPr>
                <p:nvPr/>
              </p:nvSpPr>
              <p:spPr bwMode="auto">
                <a:xfrm>
                  <a:off x="3" y="461"/>
                  <a:ext cx="514" cy="2"/>
                </a:xfrm>
                <a:prstGeom prst="rect">
                  <a:avLst/>
                </a:prstGeom>
                <a:solidFill>
                  <a:srgbClr val="F5682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8" name="Rectangle 527"/>
                <p:cNvSpPr>
                  <a:spLocks noChangeArrowheads="1"/>
                </p:cNvSpPr>
                <p:nvPr/>
              </p:nvSpPr>
              <p:spPr bwMode="auto">
                <a:xfrm>
                  <a:off x="3" y="463"/>
                  <a:ext cx="514" cy="3"/>
                </a:xfrm>
                <a:prstGeom prst="rect">
                  <a:avLst/>
                </a:prstGeom>
                <a:solidFill>
                  <a:srgbClr val="F56C2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9" name="Rectangle 528"/>
                <p:cNvSpPr>
                  <a:spLocks noChangeArrowheads="1"/>
                </p:cNvSpPr>
                <p:nvPr/>
              </p:nvSpPr>
              <p:spPr bwMode="auto">
                <a:xfrm>
                  <a:off x="3" y="466"/>
                  <a:ext cx="514" cy="3"/>
                </a:xfrm>
                <a:prstGeom prst="rect">
                  <a:avLst/>
                </a:prstGeom>
                <a:solidFill>
                  <a:srgbClr val="F76E2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0" name="Rectangle 529"/>
                <p:cNvSpPr>
                  <a:spLocks noChangeArrowheads="1"/>
                </p:cNvSpPr>
                <p:nvPr/>
              </p:nvSpPr>
              <p:spPr bwMode="auto">
                <a:xfrm>
                  <a:off x="3" y="469"/>
                  <a:ext cx="514" cy="2"/>
                </a:xfrm>
                <a:prstGeom prst="rect">
                  <a:avLst/>
                </a:prstGeom>
                <a:solidFill>
                  <a:srgbClr val="F76E2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1" name="Rectangle 530"/>
                <p:cNvSpPr>
                  <a:spLocks noChangeArrowheads="1"/>
                </p:cNvSpPr>
                <p:nvPr/>
              </p:nvSpPr>
              <p:spPr bwMode="auto">
                <a:xfrm>
                  <a:off x="3" y="471"/>
                  <a:ext cx="514" cy="3"/>
                </a:xfrm>
                <a:prstGeom prst="rect">
                  <a:avLst/>
                </a:prstGeom>
                <a:solidFill>
                  <a:srgbClr val="F7722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2" name="Rectangle 531"/>
                <p:cNvSpPr>
                  <a:spLocks noChangeArrowheads="1"/>
                </p:cNvSpPr>
                <p:nvPr/>
              </p:nvSpPr>
              <p:spPr bwMode="auto">
                <a:xfrm>
                  <a:off x="3" y="474"/>
                  <a:ext cx="514" cy="3"/>
                </a:xfrm>
                <a:prstGeom prst="rect">
                  <a:avLst/>
                </a:prstGeom>
                <a:solidFill>
                  <a:srgbClr val="F7722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3" name="Rectangle 532"/>
                <p:cNvSpPr>
                  <a:spLocks noChangeArrowheads="1"/>
                </p:cNvSpPr>
                <p:nvPr/>
              </p:nvSpPr>
              <p:spPr bwMode="auto">
                <a:xfrm>
                  <a:off x="3" y="477"/>
                  <a:ext cx="514" cy="3"/>
                </a:xfrm>
                <a:prstGeom prst="rect">
                  <a:avLst/>
                </a:prstGeom>
                <a:solidFill>
                  <a:srgbClr val="F7772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4" name="Rectangle 533"/>
                <p:cNvSpPr>
                  <a:spLocks noChangeArrowheads="1"/>
                </p:cNvSpPr>
                <p:nvPr/>
              </p:nvSpPr>
              <p:spPr bwMode="auto">
                <a:xfrm>
                  <a:off x="3" y="480"/>
                  <a:ext cx="514" cy="2"/>
                </a:xfrm>
                <a:prstGeom prst="rect">
                  <a:avLst/>
                </a:prstGeom>
                <a:solidFill>
                  <a:srgbClr val="F7772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5" name="Rectangle 534"/>
                <p:cNvSpPr>
                  <a:spLocks noChangeArrowheads="1"/>
                </p:cNvSpPr>
                <p:nvPr/>
              </p:nvSpPr>
              <p:spPr bwMode="auto">
                <a:xfrm>
                  <a:off x="3" y="482"/>
                  <a:ext cx="514" cy="3"/>
                </a:xfrm>
                <a:prstGeom prst="rect">
                  <a:avLst/>
                </a:prstGeom>
                <a:solidFill>
                  <a:srgbClr val="F77A2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6" name="Rectangle 535"/>
                <p:cNvSpPr>
                  <a:spLocks noChangeArrowheads="1"/>
                </p:cNvSpPr>
                <p:nvPr/>
              </p:nvSpPr>
              <p:spPr bwMode="auto">
                <a:xfrm>
                  <a:off x="3" y="485"/>
                  <a:ext cx="514" cy="3"/>
                </a:xfrm>
                <a:prstGeom prst="rect">
                  <a:avLst/>
                </a:prstGeom>
                <a:solidFill>
                  <a:srgbClr val="F77C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7" name="Rectangle 536"/>
                <p:cNvSpPr>
                  <a:spLocks noChangeArrowheads="1"/>
                </p:cNvSpPr>
                <p:nvPr/>
              </p:nvSpPr>
              <p:spPr bwMode="auto">
                <a:xfrm>
                  <a:off x="3" y="488"/>
                  <a:ext cx="514" cy="2"/>
                </a:xfrm>
                <a:prstGeom prst="rect">
                  <a:avLst/>
                </a:prstGeom>
                <a:solidFill>
                  <a:srgbClr val="F77F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8" name="Rectangle 537"/>
                <p:cNvSpPr>
                  <a:spLocks noChangeArrowheads="1"/>
                </p:cNvSpPr>
                <p:nvPr/>
              </p:nvSpPr>
              <p:spPr bwMode="auto">
                <a:xfrm>
                  <a:off x="3" y="490"/>
                  <a:ext cx="514" cy="3"/>
                </a:xfrm>
                <a:prstGeom prst="rect">
                  <a:avLst/>
                </a:prstGeom>
                <a:solidFill>
                  <a:srgbClr val="F77F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9" name="Rectangle 538"/>
                <p:cNvSpPr>
                  <a:spLocks noChangeArrowheads="1"/>
                </p:cNvSpPr>
                <p:nvPr/>
              </p:nvSpPr>
              <p:spPr bwMode="auto">
                <a:xfrm>
                  <a:off x="3" y="493"/>
                  <a:ext cx="514" cy="3"/>
                </a:xfrm>
                <a:prstGeom prst="rect">
                  <a:avLst/>
                </a:prstGeom>
                <a:solidFill>
                  <a:srgbClr val="FA80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0" name="Rectangle 539"/>
                <p:cNvSpPr>
                  <a:spLocks noChangeArrowheads="1"/>
                </p:cNvSpPr>
                <p:nvPr/>
              </p:nvSpPr>
              <p:spPr bwMode="auto">
                <a:xfrm>
                  <a:off x="3" y="496"/>
                  <a:ext cx="514" cy="2"/>
                </a:xfrm>
                <a:prstGeom prst="rect">
                  <a:avLst/>
                </a:prstGeom>
                <a:solidFill>
                  <a:srgbClr val="F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1" name="Rectangle 540"/>
                <p:cNvSpPr>
                  <a:spLocks noChangeArrowheads="1"/>
                </p:cNvSpPr>
                <p:nvPr/>
              </p:nvSpPr>
              <p:spPr bwMode="auto">
                <a:xfrm>
                  <a:off x="3" y="498"/>
                  <a:ext cx="514" cy="3"/>
                </a:xfrm>
                <a:prstGeom prst="rect">
                  <a:avLst/>
                </a:prstGeom>
                <a:solidFill>
                  <a:srgbClr val="F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2" name="Rectangle 541"/>
                <p:cNvSpPr>
                  <a:spLocks noChangeArrowheads="1"/>
                </p:cNvSpPr>
                <p:nvPr/>
              </p:nvSpPr>
              <p:spPr bwMode="auto">
                <a:xfrm>
                  <a:off x="3" y="501"/>
                  <a:ext cx="514" cy="3"/>
                </a:xfrm>
                <a:prstGeom prst="rect">
                  <a:avLst/>
                </a:prstGeom>
                <a:solidFill>
                  <a:srgbClr val="FA893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3" name="Rectangle 542"/>
                <p:cNvSpPr>
                  <a:spLocks noChangeArrowheads="1"/>
                </p:cNvSpPr>
                <p:nvPr/>
              </p:nvSpPr>
              <p:spPr bwMode="auto">
                <a:xfrm>
                  <a:off x="3" y="504"/>
                  <a:ext cx="514" cy="2"/>
                </a:xfrm>
                <a:prstGeom prst="rect">
                  <a:avLst/>
                </a:prstGeom>
                <a:solidFill>
                  <a:srgbClr val="FA8A3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4" name="Rectangle 543"/>
                <p:cNvSpPr>
                  <a:spLocks noChangeArrowheads="1"/>
                </p:cNvSpPr>
                <p:nvPr/>
              </p:nvSpPr>
              <p:spPr bwMode="auto">
                <a:xfrm>
                  <a:off x="3" y="506"/>
                  <a:ext cx="514" cy="3"/>
                </a:xfrm>
                <a:prstGeom prst="rect">
                  <a:avLst/>
                </a:prstGeom>
                <a:solidFill>
                  <a:srgbClr val="FA8D3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5" name="Rectangle 544"/>
                <p:cNvSpPr>
                  <a:spLocks noChangeArrowheads="1"/>
                </p:cNvSpPr>
                <p:nvPr/>
              </p:nvSpPr>
              <p:spPr bwMode="auto">
                <a:xfrm>
                  <a:off x="3" y="509"/>
                  <a:ext cx="514" cy="3"/>
                </a:xfrm>
                <a:prstGeom prst="rect">
                  <a:avLst/>
                </a:prstGeom>
                <a:solidFill>
                  <a:srgbClr val="FA8D3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6" name="Rectangle 545"/>
                <p:cNvSpPr>
                  <a:spLocks noChangeArrowheads="1"/>
                </p:cNvSpPr>
                <p:nvPr/>
              </p:nvSpPr>
              <p:spPr bwMode="auto">
                <a:xfrm>
                  <a:off x="3" y="512"/>
                  <a:ext cx="514" cy="2"/>
                </a:xfrm>
                <a:prstGeom prst="rect">
                  <a:avLst/>
                </a:prstGeom>
                <a:solidFill>
                  <a:srgbClr val="FA913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7" name="Rectangle 546"/>
                <p:cNvSpPr>
                  <a:spLocks noChangeArrowheads="1"/>
                </p:cNvSpPr>
                <p:nvPr/>
              </p:nvSpPr>
              <p:spPr bwMode="auto">
                <a:xfrm>
                  <a:off x="3" y="514"/>
                  <a:ext cx="514" cy="3"/>
                </a:xfrm>
                <a:prstGeom prst="rect">
                  <a:avLst/>
                </a:prstGeom>
                <a:solidFill>
                  <a:srgbClr val="FA923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8" name="Rectangle 547"/>
                <p:cNvSpPr>
                  <a:spLocks noChangeArrowheads="1"/>
                </p:cNvSpPr>
                <p:nvPr/>
              </p:nvSpPr>
              <p:spPr bwMode="auto">
                <a:xfrm>
                  <a:off x="3" y="517"/>
                  <a:ext cx="514" cy="3"/>
                </a:xfrm>
                <a:prstGeom prst="rect">
                  <a:avLst/>
                </a:prstGeom>
                <a:solidFill>
                  <a:srgbClr val="FA953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9" name="Rectangle 548"/>
                <p:cNvSpPr>
                  <a:spLocks noChangeArrowheads="1"/>
                </p:cNvSpPr>
                <p:nvPr/>
              </p:nvSpPr>
              <p:spPr bwMode="auto">
                <a:xfrm>
                  <a:off x="3" y="520"/>
                  <a:ext cx="514" cy="2"/>
                </a:xfrm>
                <a:prstGeom prst="rect">
                  <a:avLst/>
                </a:prstGeom>
                <a:solidFill>
                  <a:srgbClr val="FA953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0" name="Rectangle 549"/>
                <p:cNvSpPr>
                  <a:spLocks noChangeArrowheads="1"/>
                </p:cNvSpPr>
                <p:nvPr/>
              </p:nvSpPr>
              <p:spPr bwMode="auto">
                <a:xfrm>
                  <a:off x="3" y="522"/>
                  <a:ext cx="514" cy="3"/>
                </a:xfrm>
                <a:prstGeom prst="rect">
                  <a:avLst/>
                </a:prstGeom>
                <a:solidFill>
                  <a:srgbClr val="FA9A3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1" name="Rectangle 550"/>
                <p:cNvSpPr>
                  <a:spLocks noChangeArrowheads="1"/>
                </p:cNvSpPr>
                <p:nvPr/>
              </p:nvSpPr>
              <p:spPr bwMode="auto">
                <a:xfrm>
                  <a:off x="3" y="525"/>
                  <a:ext cx="514" cy="3"/>
                </a:xfrm>
                <a:prstGeom prst="rect">
                  <a:avLst/>
                </a:prstGeom>
                <a:solidFill>
                  <a:srgbClr val="FA9A3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2" name="Rectangle 551"/>
                <p:cNvSpPr>
                  <a:spLocks noChangeArrowheads="1"/>
                </p:cNvSpPr>
                <p:nvPr/>
              </p:nvSpPr>
              <p:spPr bwMode="auto">
                <a:xfrm>
                  <a:off x="3" y="528"/>
                  <a:ext cx="514" cy="2"/>
                </a:xfrm>
                <a:prstGeom prst="rect">
                  <a:avLst/>
                </a:prstGeom>
                <a:solidFill>
                  <a:srgbClr val="FC9B3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3" name="Rectangle 552"/>
                <p:cNvSpPr>
                  <a:spLocks noChangeArrowheads="1"/>
                </p:cNvSpPr>
                <p:nvPr/>
              </p:nvSpPr>
              <p:spPr bwMode="auto">
                <a:xfrm>
                  <a:off x="3" y="530"/>
                  <a:ext cx="514" cy="3"/>
                </a:xfrm>
                <a:prstGeom prst="rect">
                  <a:avLst/>
                </a:prstGeom>
                <a:solidFill>
                  <a:srgbClr val="FCA0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4" name="Rectangle 553"/>
                <p:cNvSpPr>
                  <a:spLocks noChangeArrowheads="1"/>
                </p:cNvSpPr>
                <p:nvPr/>
              </p:nvSpPr>
              <p:spPr bwMode="auto">
                <a:xfrm>
                  <a:off x="3" y="533"/>
                  <a:ext cx="514" cy="3"/>
                </a:xfrm>
                <a:prstGeom prst="rect">
                  <a:avLst/>
                </a:prstGeom>
                <a:solidFill>
                  <a:srgbClr val="FCA0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5" name="Rectangle 554"/>
                <p:cNvSpPr>
                  <a:spLocks noChangeArrowheads="1"/>
                </p:cNvSpPr>
                <p:nvPr/>
              </p:nvSpPr>
              <p:spPr bwMode="auto">
                <a:xfrm>
                  <a:off x="3" y="536"/>
                  <a:ext cx="514" cy="2"/>
                </a:xfrm>
                <a:prstGeom prst="rect">
                  <a:avLst/>
                </a:prstGeom>
                <a:solidFill>
                  <a:srgbClr val="FCA3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6" name="Rectangle 555"/>
                <p:cNvSpPr>
                  <a:spLocks noChangeArrowheads="1"/>
                </p:cNvSpPr>
                <p:nvPr/>
              </p:nvSpPr>
              <p:spPr bwMode="auto">
                <a:xfrm>
                  <a:off x="3" y="538"/>
                  <a:ext cx="514" cy="3"/>
                </a:xfrm>
                <a:prstGeom prst="rect">
                  <a:avLst/>
                </a:prstGeom>
                <a:solidFill>
                  <a:srgbClr val="FCA4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7" name="Rectangle 556"/>
                <p:cNvSpPr>
                  <a:spLocks noChangeArrowheads="1"/>
                </p:cNvSpPr>
                <p:nvPr/>
              </p:nvSpPr>
              <p:spPr bwMode="auto">
                <a:xfrm>
                  <a:off x="3" y="541"/>
                  <a:ext cx="514" cy="3"/>
                </a:xfrm>
                <a:prstGeom prst="rect">
                  <a:avLst/>
                </a:prstGeom>
                <a:solidFill>
                  <a:srgbClr val="FCA7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8" name="Rectangle 557"/>
                <p:cNvSpPr>
                  <a:spLocks noChangeArrowheads="1"/>
                </p:cNvSpPr>
                <p:nvPr/>
              </p:nvSpPr>
              <p:spPr bwMode="auto">
                <a:xfrm>
                  <a:off x="3" y="544"/>
                  <a:ext cx="514" cy="2"/>
                </a:xfrm>
                <a:prstGeom prst="rect">
                  <a:avLst/>
                </a:prstGeom>
                <a:solidFill>
                  <a:srgbClr val="FCA7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9" name="Rectangle 558"/>
                <p:cNvSpPr>
                  <a:spLocks noChangeArrowheads="1"/>
                </p:cNvSpPr>
                <p:nvPr/>
              </p:nvSpPr>
              <p:spPr bwMode="auto">
                <a:xfrm>
                  <a:off x="3" y="546"/>
                  <a:ext cx="514" cy="3"/>
                </a:xfrm>
                <a:prstGeom prst="rect">
                  <a:avLst/>
                </a:prstGeom>
                <a:solidFill>
                  <a:srgbClr val="FCAB4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0" name="Rectangle 559"/>
                <p:cNvSpPr>
                  <a:spLocks noChangeArrowheads="1"/>
                </p:cNvSpPr>
                <p:nvPr/>
              </p:nvSpPr>
              <p:spPr bwMode="auto">
                <a:xfrm>
                  <a:off x="3" y="549"/>
                  <a:ext cx="514" cy="3"/>
                </a:xfrm>
                <a:prstGeom prst="rect">
                  <a:avLst/>
                </a:prstGeom>
                <a:solidFill>
                  <a:srgbClr val="FCAB4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1" name="Rectangle 560"/>
                <p:cNvSpPr>
                  <a:spLocks noChangeArrowheads="1"/>
                </p:cNvSpPr>
                <p:nvPr/>
              </p:nvSpPr>
              <p:spPr bwMode="auto">
                <a:xfrm>
                  <a:off x="3" y="552"/>
                  <a:ext cx="514" cy="3"/>
                </a:xfrm>
                <a:prstGeom prst="rect">
                  <a:avLst/>
                </a:prstGeom>
                <a:solidFill>
                  <a:srgbClr val="FCAF4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2" name="Rectangle 561"/>
                <p:cNvSpPr>
                  <a:spLocks noChangeArrowheads="1"/>
                </p:cNvSpPr>
                <p:nvPr/>
              </p:nvSpPr>
              <p:spPr bwMode="auto">
                <a:xfrm>
                  <a:off x="3" y="555"/>
                  <a:ext cx="514" cy="2"/>
                </a:xfrm>
                <a:prstGeom prst="rect">
                  <a:avLst/>
                </a:prstGeom>
                <a:solidFill>
                  <a:srgbClr val="FCB34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3" name="Rectangle 562"/>
                <p:cNvSpPr>
                  <a:spLocks noChangeArrowheads="1"/>
                </p:cNvSpPr>
                <p:nvPr/>
              </p:nvSpPr>
              <p:spPr bwMode="auto">
                <a:xfrm>
                  <a:off x="3" y="557"/>
                  <a:ext cx="514" cy="3"/>
                </a:xfrm>
                <a:prstGeom prst="rect">
                  <a:avLst/>
                </a:prstGeom>
                <a:solidFill>
                  <a:srgbClr val="FCB34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4" name="Rectangle 563"/>
                <p:cNvSpPr>
                  <a:spLocks noChangeArrowheads="1"/>
                </p:cNvSpPr>
                <p:nvPr/>
              </p:nvSpPr>
              <p:spPr bwMode="auto">
                <a:xfrm>
                  <a:off x="3" y="560"/>
                  <a:ext cx="514" cy="3"/>
                </a:xfrm>
                <a:prstGeom prst="rect">
                  <a:avLst/>
                </a:prstGeom>
                <a:solidFill>
                  <a:srgbClr val="FCB64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5" name="Rectangle 564"/>
                <p:cNvSpPr>
                  <a:spLocks noChangeArrowheads="1"/>
                </p:cNvSpPr>
                <p:nvPr/>
              </p:nvSpPr>
              <p:spPr bwMode="auto">
                <a:xfrm>
                  <a:off x="3" y="563"/>
                  <a:ext cx="514" cy="2"/>
                </a:xfrm>
                <a:prstGeom prst="rect">
                  <a:avLst/>
                </a:prstGeom>
                <a:solidFill>
                  <a:srgbClr val="FCB7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6" name="Rectangle 565"/>
                <p:cNvSpPr>
                  <a:spLocks noChangeArrowheads="1"/>
                </p:cNvSpPr>
                <p:nvPr/>
              </p:nvSpPr>
              <p:spPr bwMode="auto">
                <a:xfrm>
                  <a:off x="3" y="565"/>
                  <a:ext cx="514" cy="3"/>
                </a:xfrm>
                <a:prstGeom prst="rect">
                  <a:avLst/>
                </a:prstGeom>
                <a:solidFill>
                  <a:srgbClr val="FCBA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7" name="Rectangle 566"/>
                <p:cNvSpPr>
                  <a:spLocks noChangeArrowheads="1"/>
                </p:cNvSpPr>
                <p:nvPr/>
              </p:nvSpPr>
              <p:spPr bwMode="auto">
                <a:xfrm>
                  <a:off x="3" y="568"/>
                  <a:ext cx="514" cy="3"/>
                </a:xfrm>
                <a:prstGeom prst="rect">
                  <a:avLst/>
                </a:prstGeom>
                <a:solidFill>
                  <a:srgbClr val="FCBA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8" name="Rectangle 567"/>
                <p:cNvSpPr>
                  <a:spLocks noChangeArrowheads="1"/>
                </p:cNvSpPr>
                <p:nvPr/>
              </p:nvSpPr>
              <p:spPr bwMode="auto">
                <a:xfrm>
                  <a:off x="3" y="571"/>
                  <a:ext cx="514" cy="2"/>
                </a:xfrm>
                <a:prstGeom prst="rect">
                  <a:avLst/>
                </a:prstGeom>
                <a:solidFill>
                  <a:srgbClr val="FCBE4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9" name="Rectangle 568"/>
                <p:cNvSpPr>
                  <a:spLocks noChangeArrowheads="1"/>
                </p:cNvSpPr>
                <p:nvPr/>
              </p:nvSpPr>
              <p:spPr bwMode="auto">
                <a:xfrm>
                  <a:off x="3" y="573"/>
                  <a:ext cx="514" cy="3"/>
                </a:xfrm>
                <a:prstGeom prst="rect">
                  <a:avLst/>
                </a:prstGeom>
                <a:solidFill>
                  <a:srgbClr val="FCBE4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0" name="Rectangle 569"/>
                <p:cNvSpPr>
                  <a:spLocks noChangeArrowheads="1"/>
                </p:cNvSpPr>
                <p:nvPr/>
              </p:nvSpPr>
              <p:spPr bwMode="auto">
                <a:xfrm>
                  <a:off x="3" y="576"/>
                  <a:ext cx="514" cy="3"/>
                </a:xfrm>
                <a:prstGeom prst="rect">
                  <a:avLst/>
                </a:prstGeom>
                <a:solidFill>
                  <a:srgbClr val="FCC14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1" name="Rectangle 570"/>
                <p:cNvSpPr>
                  <a:spLocks noChangeArrowheads="1"/>
                </p:cNvSpPr>
                <p:nvPr/>
              </p:nvSpPr>
              <p:spPr bwMode="auto">
                <a:xfrm>
                  <a:off x="3" y="579"/>
                  <a:ext cx="514" cy="2"/>
                </a:xfrm>
                <a:prstGeom prst="rect">
                  <a:avLst/>
                </a:prstGeom>
                <a:solidFill>
                  <a:srgbClr val="FCC44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2" name="Rectangle 571"/>
                <p:cNvSpPr>
                  <a:spLocks noChangeArrowheads="1"/>
                </p:cNvSpPr>
                <p:nvPr/>
              </p:nvSpPr>
              <p:spPr bwMode="auto">
                <a:xfrm>
                  <a:off x="3" y="581"/>
                  <a:ext cx="514" cy="3"/>
                </a:xfrm>
                <a:prstGeom prst="rect">
                  <a:avLst/>
                </a:prstGeom>
                <a:solidFill>
                  <a:srgbClr val="FCC44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3" name="Rectangle 572"/>
                <p:cNvSpPr>
                  <a:spLocks noChangeArrowheads="1"/>
                </p:cNvSpPr>
                <p:nvPr/>
              </p:nvSpPr>
              <p:spPr bwMode="auto">
                <a:xfrm>
                  <a:off x="3" y="584"/>
                  <a:ext cx="514" cy="3"/>
                </a:xfrm>
                <a:prstGeom prst="rect">
                  <a:avLst/>
                </a:prstGeom>
                <a:solidFill>
                  <a:srgbClr val="FCC74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4" name="Rectangle 573"/>
                <p:cNvSpPr>
                  <a:spLocks noChangeArrowheads="1"/>
                </p:cNvSpPr>
                <p:nvPr/>
              </p:nvSpPr>
              <p:spPr bwMode="auto">
                <a:xfrm>
                  <a:off x="3" y="587"/>
                  <a:ext cx="514" cy="2"/>
                </a:xfrm>
                <a:prstGeom prst="rect">
                  <a:avLst/>
                </a:prstGeom>
                <a:solidFill>
                  <a:srgbClr val="FCC84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5" name="Rectangle 574"/>
                <p:cNvSpPr>
                  <a:spLocks noChangeArrowheads="1"/>
                </p:cNvSpPr>
                <p:nvPr/>
              </p:nvSpPr>
              <p:spPr bwMode="auto">
                <a:xfrm>
                  <a:off x="3" y="589"/>
                  <a:ext cx="514" cy="3"/>
                </a:xfrm>
                <a:prstGeom prst="rect">
                  <a:avLst/>
                </a:prstGeom>
                <a:solidFill>
                  <a:srgbClr val="FCCB4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6" name="Rectangle 575"/>
                <p:cNvSpPr>
                  <a:spLocks noChangeArrowheads="1"/>
                </p:cNvSpPr>
                <p:nvPr/>
              </p:nvSpPr>
              <p:spPr bwMode="auto">
                <a:xfrm>
                  <a:off x="3" y="592"/>
                  <a:ext cx="514" cy="3"/>
                </a:xfrm>
                <a:prstGeom prst="rect">
                  <a:avLst/>
                </a:prstGeom>
                <a:solidFill>
                  <a:srgbClr val="FCCE4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7" name="Rectangle 576"/>
                <p:cNvSpPr>
                  <a:spLocks noChangeArrowheads="1"/>
                </p:cNvSpPr>
                <p:nvPr/>
              </p:nvSpPr>
              <p:spPr bwMode="auto">
                <a:xfrm>
                  <a:off x="3" y="595"/>
                  <a:ext cx="514" cy="2"/>
                </a:xfrm>
                <a:prstGeom prst="rect">
                  <a:avLst/>
                </a:prstGeom>
                <a:solidFill>
                  <a:srgbClr val="FCCF5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8" name="Rectangle 577"/>
                <p:cNvSpPr>
                  <a:spLocks noChangeArrowheads="1"/>
                </p:cNvSpPr>
                <p:nvPr/>
              </p:nvSpPr>
              <p:spPr bwMode="auto">
                <a:xfrm>
                  <a:off x="3" y="597"/>
                  <a:ext cx="514" cy="3"/>
                </a:xfrm>
                <a:prstGeom prst="rect">
                  <a:avLst/>
                </a:prstGeom>
                <a:solidFill>
                  <a:srgbClr val="FCD25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9" name="Rectangle 578"/>
                <p:cNvSpPr>
                  <a:spLocks noChangeArrowheads="1"/>
                </p:cNvSpPr>
                <p:nvPr/>
              </p:nvSpPr>
              <p:spPr bwMode="auto">
                <a:xfrm>
                  <a:off x="3" y="600"/>
                  <a:ext cx="514" cy="3"/>
                </a:xfrm>
                <a:prstGeom prst="rect">
                  <a:avLst/>
                </a:prstGeom>
                <a:solidFill>
                  <a:srgbClr val="FCD55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0" name="Rectangle 579"/>
                <p:cNvSpPr>
                  <a:spLocks noChangeArrowheads="1"/>
                </p:cNvSpPr>
                <p:nvPr/>
              </p:nvSpPr>
              <p:spPr bwMode="auto">
                <a:xfrm>
                  <a:off x="3" y="603"/>
                  <a:ext cx="514" cy="2"/>
                </a:xfrm>
                <a:prstGeom prst="rect">
                  <a:avLst/>
                </a:prstGeom>
                <a:solidFill>
                  <a:srgbClr val="FCD55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1" name="Rectangle 580"/>
                <p:cNvSpPr>
                  <a:spLocks noChangeArrowheads="1"/>
                </p:cNvSpPr>
                <p:nvPr/>
              </p:nvSpPr>
              <p:spPr bwMode="auto">
                <a:xfrm>
                  <a:off x="3" y="605"/>
                  <a:ext cx="514" cy="3"/>
                </a:xfrm>
                <a:prstGeom prst="rect">
                  <a:avLst/>
                </a:prstGeom>
                <a:solidFill>
                  <a:srgbClr val="FCD85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2" name="Rectangle 581"/>
                <p:cNvSpPr>
                  <a:spLocks noChangeArrowheads="1"/>
                </p:cNvSpPr>
                <p:nvPr/>
              </p:nvSpPr>
              <p:spPr bwMode="auto">
                <a:xfrm>
                  <a:off x="3" y="608"/>
                  <a:ext cx="514" cy="3"/>
                </a:xfrm>
                <a:prstGeom prst="rect">
                  <a:avLst/>
                </a:prstGeom>
                <a:solidFill>
                  <a:srgbClr val="FCDB5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3" name="Rectangle 582"/>
                <p:cNvSpPr>
                  <a:spLocks noChangeArrowheads="1"/>
                </p:cNvSpPr>
                <p:nvPr/>
              </p:nvSpPr>
              <p:spPr bwMode="auto">
                <a:xfrm>
                  <a:off x="3" y="611"/>
                  <a:ext cx="514" cy="2"/>
                </a:xfrm>
                <a:prstGeom prst="rect">
                  <a:avLst/>
                </a:prstGeom>
                <a:solidFill>
                  <a:srgbClr val="FCDB5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4" name="Rectangle 583"/>
                <p:cNvSpPr>
                  <a:spLocks noChangeArrowheads="1"/>
                </p:cNvSpPr>
                <p:nvPr/>
              </p:nvSpPr>
              <p:spPr bwMode="auto">
                <a:xfrm>
                  <a:off x="3" y="613"/>
                  <a:ext cx="514" cy="3"/>
                </a:xfrm>
                <a:prstGeom prst="rect">
                  <a:avLst/>
                </a:prstGeom>
                <a:solidFill>
                  <a:srgbClr val="FCDE5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5" name="Rectangle 584"/>
                <p:cNvSpPr>
                  <a:spLocks noChangeArrowheads="1"/>
                </p:cNvSpPr>
                <p:nvPr/>
              </p:nvSpPr>
              <p:spPr bwMode="auto">
                <a:xfrm>
                  <a:off x="3" y="616"/>
                  <a:ext cx="514" cy="3"/>
                </a:xfrm>
                <a:prstGeom prst="rect">
                  <a:avLst/>
                </a:prstGeom>
                <a:solidFill>
                  <a:srgbClr val="FCE15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6" name="Rectangle 585"/>
                <p:cNvSpPr>
                  <a:spLocks noChangeArrowheads="1"/>
                </p:cNvSpPr>
                <p:nvPr/>
              </p:nvSpPr>
              <p:spPr bwMode="auto">
                <a:xfrm>
                  <a:off x="3" y="619"/>
                  <a:ext cx="514" cy="2"/>
                </a:xfrm>
                <a:prstGeom prst="rect">
                  <a:avLst/>
                </a:prstGeom>
                <a:solidFill>
                  <a:srgbClr val="FCE45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7" name="Rectangle 586"/>
                <p:cNvSpPr>
                  <a:spLocks noChangeArrowheads="1"/>
                </p:cNvSpPr>
                <p:nvPr/>
              </p:nvSpPr>
              <p:spPr bwMode="auto">
                <a:xfrm>
                  <a:off x="3" y="621"/>
                  <a:ext cx="514" cy="3"/>
                </a:xfrm>
                <a:prstGeom prst="rect">
                  <a:avLst/>
                </a:prstGeom>
                <a:solidFill>
                  <a:srgbClr val="FCE45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8" name="Rectangle 587"/>
                <p:cNvSpPr>
                  <a:spLocks noChangeArrowheads="1"/>
                </p:cNvSpPr>
                <p:nvPr/>
              </p:nvSpPr>
              <p:spPr bwMode="auto">
                <a:xfrm>
                  <a:off x="3" y="624"/>
                  <a:ext cx="514" cy="3"/>
                </a:xfrm>
                <a:prstGeom prst="rect">
                  <a:avLst/>
                </a:prstGeom>
                <a:solidFill>
                  <a:srgbClr val="FCE75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9" name="Rectangle 588"/>
                <p:cNvSpPr>
                  <a:spLocks noChangeArrowheads="1"/>
                </p:cNvSpPr>
                <p:nvPr/>
              </p:nvSpPr>
              <p:spPr bwMode="auto">
                <a:xfrm>
                  <a:off x="3" y="627"/>
                  <a:ext cx="514" cy="3"/>
                </a:xfrm>
                <a:prstGeom prst="rect">
                  <a:avLst/>
                </a:prstGeom>
                <a:solidFill>
                  <a:srgbClr val="FCEA5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0" name="Rectangle 589"/>
                <p:cNvSpPr>
                  <a:spLocks noChangeArrowheads="1"/>
                </p:cNvSpPr>
                <p:nvPr/>
              </p:nvSpPr>
              <p:spPr bwMode="auto">
                <a:xfrm>
                  <a:off x="3" y="630"/>
                  <a:ext cx="514" cy="2"/>
                </a:xfrm>
                <a:prstGeom prst="rect">
                  <a:avLst/>
                </a:prstGeom>
                <a:solidFill>
                  <a:srgbClr val="FCED5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1" name="Rectangle 590"/>
                <p:cNvSpPr>
                  <a:spLocks noChangeArrowheads="1"/>
                </p:cNvSpPr>
                <p:nvPr/>
              </p:nvSpPr>
              <p:spPr bwMode="auto">
                <a:xfrm>
                  <a:off x="3" y="632"/>
                  <a:ext cx="514" cy="3"/>
                </a:xfrm>
                <a:prstGeom prst="rect">
                  <a:avLst/>
                </a:prstGeom>
                <a:solidFill>
                  <a:srgbClr val="FAED5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2" name="Rectangle 591"/>
                <p:cNvSpPr>
                  <a:spLocks noChangeArrowheads="1"/>
                </p:cNvSpPr>
                <p:nvPr/>
              </p:nvSpPr>
              <p:spPr bwMode="auto">
                <a:xfrm>
                  <a:off x="3" y="635"/>
                  <a:ext cx="514" cy="3"/>
                </a:xfrm>
                <a:prstGeom prst="rect">
                  <a:avLst/>
                </a:prstGeom>
                <a:solidFill>
                  <a:srgbClr val="FAF05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3" name="Rectangle 592"/>
                <p:cNvSpPr>
                  <a:spLocks noChangeArrowheads="1"/>
                </p:cNvSpPr>
                <p:nvPr/>
              </p:nvSpPr>
              <p:spPr bwMode="auto">
                <a:xfrm>
                  <a:off x="3" y="638"/>
                  <a:ext cx="514" cy="2"/>
                </a:xfrm>
                <a:prstGeom prst="rect">
                  <a:avLst/>
                </a:prstGeom>
                <a:solidFill>
                  <a:srgbClr val="FAF05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4" name="Rectangle 593"/>
                <p:cNvSpPr>
                  <a:spLocks noChangeArrowheads="1"/>
                </p:cNvSpPr>
                <p:nvPr/>
              </p:nvSpPr>
              <p:spPr bwMode="auto">
                <a:xfrm>
                  <a:off x="3" y="640"/>
                  <a:ext cx="514" cy="3"/>
                </a:xfrm>
                <a:prstGeom prst="rect">
                  <a:avLst/>
                </a:prstGeom>
                <a:solidFill>
                  <a:srgbClr val="FAF26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5" name="Rectangle 594"/>
                <p:cNvSpPr>
                  <a:spLocks noChangeArrowheads="1"/>
                </p:cNvSpPr>
                <p:nvPr/>
              </p:nvSpPr>
              <p:spPr bwMode="auto">
                <a:xfrm>
                  <a:off x="3" y="643"/>
                  <a:ext cx="514" cy="3"/>
                </a:xfrm>
                <a:prstGeom prst="rect">
                  <a:avLst/>
                </a:prstGeom>
                <a:solidFill>
                  <a:srgbClr val="FAF56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6" name="Rectangle 595"/>
                <p:cNvSpPr>
                  <a:spLocks noChangeArrowheads="1"/>
                </p:cNvSpPr>
                <p:nvPr/>
              </p:nvSpPr>
              <p:spPr bwMode="auto">
                <a:xfrm>
                  <a:off x="3" y="646"/>
                  <a:ext cx="514" cy="2"/>
                </a:xfrm>
                <a:prstGeom prst="rect">
                  <a:avLst/>
                </a:prstGeom>
                <a:solidFill>
                  <a:srgbClr val="FAF76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7" name="Rectangle 596"/>
                <p:cNvSpPr>
                  <a:spLocks noChangeArrowheads="1"/>
                </p:cNvSpPr>
                <p:nvPr/>
              </p:nvSpPr>
              <p:spPr bwMode="auto">
                <a:xfrm>
                  <a:off x="3" y="648"/>
                  <a:ext cx="514" cy="3"/>
                </a:xfrm>
                <a:prstGeom prst="rect">
                  <a:avLst/>
                </a:prstGeom>
                <a:solidFill>
                  <a:srgbClr val="FAFA6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8" name="Rectangle 597"/>
                <p:cNvSpPr>
                  <a:spLocks noChangeArrowheads="1"/>
                </p:cNvSpPr>
                <p:nvPr/>
              </p:nvSpPr>
              <p:spPr bwMode="auto">
                <a:xfrm>
                  <a:off x="662" y="265"/>
                  <a:ext cx="506"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000">
                      <a:solidFill>
                        <a:srgbClr val="000000"/>
                      </a:solidFill>
                      <a:effectLst/>
                      <a:latin typeface="Century Gothic" panose="020B0502020202020204" pitchFamily="34" charset="0"/>
                      <a:ea typeface="Calibri" panose="020F0502020204030204" pitchFamily="34" charset="0"/>
                      <a:cs typeface="Arial" panose="020B0604020202020204" pitchFamily="34" charset="0"/>
                    </a:rPr>
                    <a:t>99%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99" name="Line 117"/>
                <p:cNvCxnSpPr>
                  <a:cxnSpLocks noChangeShapeType="1"/>
                </p:cNvCxnSpPr>
                <p:nvPr/>
              </p:nvCxnSpPr>
              <p:spPr bwMode="auto">
                <a:xfrm>
                  <a:off x="517" y="632"/>
                  <a:ext cx="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600" name="Rectangle 599"/>
                <p:cNvSpPr>
                  <a:spLocks noChangeArrowheads="1"/>
                </p:cNvSpPr>
                <p:nvPr/>
              </p:nvSpPr>
              <p:spPr bwMode="auto">
                <a:xfrm>
                  <a:off x="3" y="632"/>
                  <a:ext cx="514" cy="3"/>
                </a:xfrm>
                <a:prstGeom prst="rect">
                  <a:avLst/>
                </a:prstGeom>
                <a:solidFill>
                  <a:srgbClr val="FAFA6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01" name="Rectangle 600"/>
                <p:cNvSpPr>
                  <a:spLocks noChangeArrowheads="1"/>
                </p:cNvSpPr>
                <p:nvPr/>
              </p:nvSpPr>
              <p:spPr bwMode="auto">
                <a:xfrm>
                  <a:off x="3" y="635"/>
                  <a:ext cx="514" cy="3"/>
                </a:xfrm>
                <a:prstGeom prst="rect">
                  <a:avLst/>
                </a:prstGeom>
                <a:solidFill>
                  <a:srgbClr val="FAFA6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02" name="Rectangle 601"/>
                <p:cNvSpPr>
                  <a:spLocks noChangeArrowheads="1"/>
                </p:cNvSpPr>
                <p:nvPr/>
              </p:nvSpPr>
              <p:spPr bwMode="auto">
                <a:xfrm>
                  <a:off x="3" y="638"/>
                  <a:ext cx="514" cy="2"/>
                </a:xfrm>
                <a:prstGeom prst="rect">
                  <a:avLst/>
                </a:prstGeom>
                <a:solidFill>
                  <a:srgbClr val="F7F76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03" name="Rectangle 602"/>
                <p:cNvSpPr>
                  <a:spLocks noChangeArrowheads="1"/>
                </p:cNvSpPr>
                <p:nvPr/>
              </p:nvSpPr>
              <p:spPr bwMode="auto">
                <a:xfrm>
                  <a:off x="3" y="640"/>
                  <a:ext cx="514" cy="3"/>
                </a:xfrm>
                <a:prstGeom prst="rect">
                  <a:avLst/>
                </a:prstGeom>
                <a:solidFill>
                  <a:srgbClr val="F5F76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04" name="Rectangle 603"/>
                <p:cNvSpPr>
                  <a:spLocks noChangeArrowheads="1"/>
                </p:cNvSpPr>
                <p:nvPr/>
              </p:nvSpPr>
              <p:spPr bwMode="auto">
                <a:xfrm>
                  <a:off x="3" y="643"/>
                  <a:ext cx="514" cy="3"/>
                </a:xfrm>
                <a:prstGeom prst="rect">
                  <a:avLst/>
                </a:prstGeom>
                <a:solidFill>
                  <a:srgbClr val="F2F56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05" name="Rectangle 604"/>
                <p:cNvSpPr>
                  <a:spLocks noChangeArrowheads="1"/>
                </p:cNvSpPr>
                <p:nvPr/>
              </p:nvSpPr>
              <p:spPr bwMode="auto">
                <a:xfrm>
                  <a:off x="3" y="646"/>
                  <a:ext cx="514" cy="2"/>
                </a:xfrm>
                <a:prstGeom prst="rect">
                  <a:avLst/>
                </a:prstGeom>
                <a:solidFill>
                  <a:srgbClr val="F2F56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06" name="Rectangle 605"/>
                <p:cNvSpPr>
                  <a:spLocks noChangeArrowheads="1"/>
                </p:cNvSpPr>
                <p:nvPr/>
              </p:nvSpPr>
              <p:spPr bwMode="auto">
                <a:xfrm>
                  <a:off x="3" y="648"/>
                  <a:ext cx="514" cy="3"/>
                </a:xfrm>
                <a:prstGeom prst="rect">
                  <a:avLst/>
                </a:prstGeom>
                <a:solidFill>
                  <a:srgbClr val="EEF26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07" name="Rectangle 606"/>
                <p:cNvSpPr>
                  <a:spLocks noChangeArrowheads="1"/>
                </p:cNvSpPr>
                <p:nvPr/>
              </p:nvSpPr>
              <p:spPr bwMode="auto">
                <a:xfrm>
                  <a:off x="3" y="651"/>
                  <a:ext cx="514" cy="3"/>
                </a:xfrm>
                <a:prstGeom prst="rect">
                  <a:avLst/>
                </a:prstGeom>
                <a:solidFill>
                  <a:srgbClr val="EEF26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08" name="Rectangle 607"/>
                <p:cNvSpPr>
                  <a:spLocks noChangeArrowheads="1"/>
                </p:cNvSpPr>
                <p:nvPr/>
              </p:nvSpPr>
              <p:spPr bwMode="auto">
                <a:xfrm>
                  <a:off x="3" y="654"/>
                  <a:ext cx="514" cy="2"/>
                </a:xfrm>
                <a:prstGeom prst="rect">
                  <a:avLst/>
                </a:prstGeom>
                <a:solidFill>
                  <a:srgbClr val="EBF06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09" name="Rectangle 608"/>
                <p:cNvSpPr>
                  <a:spLocks noChangeArrowheads="1"/>
                </p:cNvSpPr>
                <p:nvPr/>
              </p:nvSpPr>
              <p:spPr bwMode="auto">
                <a:xfrm>
                  <a:off x="3" y="656"/>
                  <a:ext cx="514" cy="3"/>
                </a:xfrm>
                <a:prstGeom prst="rect">
                  <a:avLst/>
                </a:prstGeom>
                <a:solidFill>
                  <a:srgbClr val="EBF06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0" name="Rectangle 609"/>
                <p:cNvSpPr>
                  <a:spLocks noChangeArrowheads="1"/>
                </p:cNvSpPr>
                <p:nvPr/>
              </p:nvSpPr>
              <p:spPr bwMode="auto">
                <a:xfrm>
                  <a:off x="3" y="659"/>
                  <a:ext cx="514" cy="3"/>
                </a:xfrm>
                <a:prstGeom prst="rect">
                  <a:avLst/>
                </a:prstGeom>
                <a:solidFill>
                  <a:srgbClr val="E9F07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1" name="Rectangle 610"/>
                <p:cNvSpPr>
                  <a:spLocks noChangeArrowheads="1"/>
                </p:cNvSpPr>
                <p:nvPr/>
              </p:nvSpPr>
              <p:spPr bwMode="auto">
                <a:xfrm>
                  <a:off x="3" y="662"/>
                  <a:ext cx="514" cy="2"/>
                </a:xfrm>
                <a:prstGeom prst="rect">
                  <a:avLst/>
                </a:prstGeom>
                <a:solidFill>
                  <a:srgbClr val="E7ED7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2" name="Rectangle 611"/>
                <p:cNvSpPr>
                  <a:spLocks noChangeArrowheads="1"/>
                </p:cNvSpPr>
                <p:nvPr/>
              </p:nvSpPr>
              <p:spPr bwMode="auto">
                <a:xfrm>
                  <a:off x="3" y="664"/>
                  <a:ext cx="514" cy="3"/>
                </a:xfrm>
                <a:prstGeom prst="rect">
                  <a:avLst/>
                </a:prstGeom>
                <a:solidFill>
                  <a:srgbClr val="E7ED7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3" name="Rectangle 612"/>
                <p:cNvSpPr>
                  <a:spLocks noChangeArrowheads="1"/>
                </p:cNvSpPr>
                <p:nvPr/>
              </p:nvSpPr>
              <p:spPr bwMode="auto">
                <a:xfrm>
                  <a:off x="3" y="667"/>
                  <a:ext cx="514" cy="3"/>
                </a:xfrm>
                <a:prstGeom prst="rect">
                  <a:avLst/>
                </a:prstGeom>
                <a:solidFill>
                  <a:srgbClr val="E3EB7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4" name="Rectangle 613"/>
                <p:cNvSpPr>
                  <a:spLocks noChangeArrowheads="1"/>
                </p:cNvSpPr>
                <p:nvPr/>
              </p:nvSpPr>
              <p:spPr bwMode="auto">
                <a:xfrm>
                  <a:off x="3" y="670"/>
                  <a:ext cx="514" cy="2"/>
                </a:xfrm>
                <a:prstGeom prst="rect">
                  <a:avLst/>
                </a:prstGeom>
                <a:solidFill>
                  <a:srgbClr val="E3EB7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5" name="Rectangle 614"/>
                <p:cNvSpPr>
                  <a:spLocks noChangeArrowheads="1"/>
                </p:cNvSpPr>
                <p:nvPr/>
              </p:nvSpPr>
              <p:spPr bwMode="auto">
                <a:xfrm>
                  <a:off x="3" y="672"/>
                  <a:ext cx="514" cy="3"/>
                </a:xfrm>
                <a:prstGeom prst="rect">
                  <a:avLst/>
                </a:prstGeom>
                <a:solidFill>
                  <a:srgbClr val="DEE87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6" name="Rectangle 615"/>
                <p:cNvSpPr>
                  <a:spLocks noChangeArrowheads="1"/>
                </p:cNvSpPr>
                <p:nvPr/>
              </p:nvSpPr>
              <p:spPr bwMode="auto">
                <a:xfrm>
                  <a:off x="3" y="675"/>
                  <a:ext cx="514" cy="3"/>
                </a:xfrm>
                <a:prstGeom prst="rect">
                  <a:avLst/>
                </a:prstGeom>
                <a:solidFill>
                  <a:srgbClr val="DFE87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7" name="Rectangle 616"/>
                <p:cNvSpPr>
                  <a:spLocks noChangeArrowheads="1"/>
                </p:cNvSpPr>
                <p:nvPr/>
              </p:nvSpPr>
              <p:spPr bwMode="auto">
                <a:xfrm>
                  <a:off x="3" y="678"/>
                  <a:ext cx="514" cy="2"/>
                </a:xfrm>
                <a:prstGeom prst="rect">
                  <a:avLst/>
                </a:prstGeom>
                <a:solidFill>
                  <a:srgbClr val="DFE87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8" name="Rectangle 617"/>
                <p:cNvSpPr>
                  <a:spLocks noChangeArrowheads="1"/>
                </p:cNvSpPr>
                <p:nvPr/>
              </p:nvSpPr>
              <p:spPr bwMode="auto">
                <a:xfrm>
                  <a:off x="3" y="680"/>
                  <a:ext cx="514" cy="3"/>
                </a:xfrm>
                <a:prstGeom prst="rect">
                  <a:avLst/>
                </a:prstGeom>
                <a:solidFill>
                  <a:srgbClr val="DBE67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9" name="Rectangle 618"/>
                <p:cNvSpPr>
                  <a:spLocks noChangeArrowheads="1"/>
                </p:cNvSpPr>
                <p:nvPr/>
              </p:nvSpPr>
              <p:spPr bwMode="auto">
                <a:xfrm>
                  <a:off x="3" y="683"/>
                  <a:ext cx="514" cy="3"/>
                </a:xfrm>
                <a:prstGeom prst="rect">
                  <a:avLst/>
                </a:prstGeom>
                <a:solidFill>
                  <a:srgbClr val="DBE67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0" name="Rectangle 619"/>
                <p:cNvSpPr>
                  <a:spLocks noChangeArrowheads="1"/>
                </p:cNvSpPr>
                <p:nvPr/>
              </p:nvSpPr>
              <p:spPr bwMode="auto">
                <a:xfrm>
                  <a:off x="3" y="686"/>
                  <a:ext cx="514" cy="2"/>
                </a:xfrm>
                <a:prstGeom prst="rect">
                  <a:avLst/>
                </a:prstGeom>
                <a:solidFill>
                  <a:srgbClr val="D7E37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1" name="Rectangle 620"/>
                <p:cNvSpPr>
                  <a:spLocks noChangeArrowheads="1"/>
                </p:cNvSpPr>
                <p:nvPr/>
              </p:nvSpPr>
              <p:spPr bwMode="auto">
                <a:xfrm>
                  <a:off x="3" y="688"/>
                  <a:ext cx="514" cy="3"/>
                </a:xfrm>
                <a:prstGeom prst="rect">
                  <a:avLst/>
                </a:prstGeom>
                <a:solidFill>
                  <a:srgbClr val="D7E37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2" name="Rectangle 621"/>
                <p:cNvSpPr>
                  <a:spLocks noChangeArrowheads="1"/>
                </p:cNvSpPr>
                <p:nvPr/>
              </p:nvSpPr>
              <p:spPr bwMode="auto">
                <a:xfrm>
                  <a:off x="3" y="691"/>
                  <a:ext cx="514" cy="3"/>
                </a:xfrm>
                <a:prstGeom prst="rect">
                  <a:avLst/>
                </a:prstGeom>
                <a:solidFill>
                  <a:srgbClr val="D3E07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3" name="Rectangle 622"/>
                <p:cNvSpPr>
                  <a:spLocks noChangeArrowheads="1"/>
                </p:cNvSpPr>
                <p:nvPr/>
              </p:nvSpPr>
              <p:spPr bwMode="auto">
                <a:xfrm>
                  <a:off x="3" y="694"/>
                  <a:ext cx="514" cy="2"/>
                </a:xfrm>
                <a:prstGeom prst="rect">
                  <a:avLst/>
                </a:prstGeom>
                <a:solidFill>
                  <a:srgbClr val="D3E07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4" name="Rectangle 623"/>
                <p:cNvSpPr>
                  <a:spLocks noChangeArrowheads="1"/>
                </p:cNvSpPr>
                <p:nvPr/>
              </p:nvSpPr>
              <p:spPr bwMode="auto">
                <a:xfrm>
                  <a:off x="3" y="696"/>
                  <a:ext cx="514" cy="3"/>
                </a:xfrm>
                <a:prstGeom prst="rect">
                  <a:avLst/>
                </a:prstGeom>
                <a:solidFill>
                  <a:srgbClr val="D2E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5" name="Rectangle 624"/>
                <p:cNvSpPr>
                  <a:spLocks noChangeArrowheads="1"/>
                </p:cNvSpPr>
                <p:nvPr/>
              </p:nvSpPr>
              <p:spPr bwMode="auto">
                <a:xfrm>
                  <a:off x="3" y="699"/>
                  <a:ext cx="514" cy="3"/>
                </a:xfrm>
                <a:prstGeom prst="rect">
                  <a:avLst/>
                </a:prstGeom>
                <a:solidFill>
                  <a:srgbClr val="CEDE8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6" name="Rectangle 625"/>
                <p:cNvSpPr>
                  <a:spLocks noChangeArrowheads="1"/>
                </p:cNvSpPr>
                <p:nvPr/>
              </p:nvSpPr>
              <p:spPr bwMode="auto">
                <a:xfrm>
                  <a:off x="3" y="702"/>
                  <a:ext cx="514" cy="3"/>
                </a:xfrm>
                <a:prstGeom prst="rect">
                  <a:avLst/>
                </a:prstGeom>
                <a:solidFill>
                  <a:srgbClr val="CEDE8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7" name="Rectangle 626"/>
                <p:cNvSpPr>
                  <a:spLocks noChangeArrowheads="1"/>
                </p:cNvSpPr>
                <p:nvPr/>
              </p:nvSpPr>
              <p:spPr bwMode="auto">
                <a:xfrm>
                  <a:off x="3" y="705"/>
                  <a:ext cx="514" cy="2"/>
                </a:xfrm>
                <a:prstGeom prst="rect">
                  <a:avLst/>
                </a:prstGeom>
                <a:solidFill>
                  <a:srgbClr val="CBDB8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8" name="Rectangle 627"/>
                <p:cNvSpPr>
                  <a:spLocks noChangeArrowheads="1"/>
                </p:cNvSpPr>
                <p:nvPr/>
              </p:nvSpPr>
              <p:spPr bwMode="auto">
                <a:xfrm>
                  <a:off x="3" y="707"/>
                  <a:ext cx="514" cy="3"/>
                </a:xfrm>
                <a:prstGeom prst="rect">
                  <a:avLst/>
                </a:prstGeom>
                <a:solidFill>
                  <a:srgbClr val="CADB8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9" name="Rectangle 628"/>
                <p:cNvSpPr>
                  <a:spLocks noChangeArrowheads="1"/>
                </p:cNvSpPr>
                <p:nvPr/>
              </p:nvSpPr>
              <p:spPr bwMode="auto">
                <a:xfrm>
                  <a:off x="3" y="710"/>
                  <a:ext cx="514" cy="3"/>
                </a:xfrm>
                <a:prstGeom prst="rect">
                  <a:avLst/>
                </a:prstGeom>
                <a:solidFill>
                  <a:srgbClr val="C8D98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0" name="Rectangle 629"/>
                <p:cNvSpPr>
                  <a:spLocks noChangeArrowheads="1"/>
                </p:cNvSpPr>
                <p:nvPr/>
              </p:nvSpPr>
              <p:spPr bwMode="auto">
                <a:xfrm>
                  <a:off x="3" y="713"/>
                  <a:ext cx="514" cy="2"/>
                </a:xfrm>
                <a:prstGeom prst="rect">
                  <a:avLst/>
                </a:prstGeom>
                <a:solidFill>
                  <a:srgbClr val="C6D98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1" name="Rectangle 630"/>
                <p:cNvSpPr>
                  <a:spLocks noChangeArrowheads="1"/>
                </p:cNvSpPr>
                <p:nvPr/>
              </p:nvSpPr>
              <p:spPr bwMode="auto">
                <a:xfrm>
                  <a:off x="3" y="715"/>
                  <a:ext cx="514" cy="3"/>
                </a:xfrm>
                <a:prstGeom prst="rect">
                  <a:avLst/>
                </a:prstGeom>
                <a:solidFill>
                  <a:srgbClr val="C6D98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2" name="Rectangle 631"/>
                <p:cNvSpPr>
                  <a:spLocks noChangeArrowheads="1"/>
                </p:cNvSpPr>
                <p:nvPr/>
              </p:nvSpPr>
              <p:spPr bwMode="auto">
                <a:xfrm>
                  <a:off x="3" y="718"/>
                  <a:ext cx="514" cy="3"/>
                </a:xfrm>
                <a:prstGeom prst="rect">
                  <a:avLst/>
                </a:prstGeom>
                <a:solidFill>
                  <a:srgbClr val="C2D68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3" name="Rectangle 632"/>
                <p:cNvSpPr>
                  <a:spLocks noChangeArrowheads="1"/>
                </p:cNvSpPr>
                <p:nvPr/>
              </p:nvSpPr>
              <p:spPr bwMode="auto">
                <a:xfrm>
                  <a:off x="3" y="721"/>
                  <a:ext cx="514" cy="2"/>
                </a:xfrm>
                <a:prstGeom prst="rect">
                  <a:avLst/>
                </a:prstGeom>
                <a:solidFill>
                  <a:srgbClr val="C2D68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4" name="Rectangle 633"/>
                <p:cNvSpPr>
                  <a:spLocks noChangeArrowheads="1"/>
                </p:cNvSpPr>
                <p:nvPr/>
              </p:nvSpPr>
              <p:spPr bwMode="auto">
                <a:xfrm>
                  <a:off x="3" y="723"/>
                  <a:ext cx="514" cy="3"/>
                </a:xfrm>
                <a:prstGeom prst="rect">
                  <a:avLst/>
                </a:prstGeom>
                <a:solidFill>
                  <a:srgbClr val="BFD48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5" name="Rectangle 634"/>
                <p:cNvSpPr>
                  <a:spLocks noChangeArrowheads="1"/>
                </p:cNvSpPr>
                <p:nvPr/>
              </p:nvSpPr>
              <p:spPr bwMode="auto">
                <a:xfrm>
                  <a:off x="3" y="726"/>
                  <a:ext cx="514" cy="3"/>
                </a:xfrm>
                <a:prstGeom prst="rect">
                  <a:avLst/>
                </a:prstGeom>
                <a:solidFill>
                  <a:srgbClr val="BDD48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6" name="Rectangle 635"/>
                <p:cNvSpPr>
                  <a:spLocks noChangeArrowheads="1"/>
                </p:cNvSpPr>
                <p:nvPr/>
              </p:nvSpPr>
              <p:spPr bwMode="auto">
                <a:xfrm>
                  <a:off x="3" y="729"/>
                  <a:ext cx="514" cy="2"/>
                </a:xfrm>
                <a:prstGeom prst="rect">
                  <a:avLst/>
                </a:prstGeom>
                <a:solidFill>
                  <a:srgbClr val="BDD4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7" name="Rectangle 636"/>
                <p:cNvSpPr>
                  <a:spLocks noChangeArrowheads="1"/>
                </p:cNvSpPr>
                <p:nvPr/>
              </p:nvSpPr>
              <p:spPr bwMode="auto">
                <a:xfrm>
                  <a:off x="3" y="731"/>
                  <a:ext cx="514" cy="3"/>
                </a:xfrm>
                <a:prstGeom prst="rect">
                  <a:avLst/>
                </a:prstGeom>
                <a:solidFill>
                  <a:srgbClr val="BAD1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8" name="Rectangle 637"/>
                <p:cNvSpPr>
                  <a:spLocks noChangeArrowheads="1"/>
                </p:cNvSpPr>
                <p:nvPr/>
              </p:nvSpPr>
              <p:spPr bwMode="auto">
                <a:xfrm>
                  <a:off x="3" y="734"/>
                  <a:ext cx="514" cy="3"/>
                </a:xfrm>
                <a:prstGeom prst="rect">
                  <a:avLst/>
                </a:prstGeom>
                <a:solidFill>
                  <a:srgbClr val="BAD18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9" name="Rectangle 638"/>
                <p:cNvSpPr>
                  <a:spLocks noChangeArrowheads="1"/>
                </p:cNvSpPr>
                <p:nvPr/>
              </p:nvSpPr>
              <p:spPr bwMode="auto">
                <a:xfrm>
                  <a:off x="3" y="737"/>
                  <a:ext cx="514" cy="2"/>
                </a:xfrm>
                <a:prstGeom prst="rect">
                  <a:avLst/>
                </a:prstGeom>
                <a:solidFill>
                  <a:srgbClr val="B6CF8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0" name="Rectangle 639"/>
                <p:cNvSpPr>
                  <a:spLocks noChangeArrowheads="1"/>
                </p:cNvSpPr>
                <p:nvPr/>
              </p:nvSpPr>
              <p:spPr bwMode="auto">
                <a:xfrm>
                  <a:off x="3" y="739"/>
                  <a:ext cx="514" cy="3"/>
                </a:xfrm>
                <a:prstGeom prst="rect">
                  <a:avLst/>
                </a:prstGeom>
                <a:solidFill>
                  <a:srgbClr val="B5CF8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1" name="Rectangle 640"/>
                <p:cNvSpPr>
                  <a:spLocks noChangeArrowheads="1"/>
                </p:cNvSpPr>
                <p:nvPr/>
              </p:nvSpPr>
              <p:spPr bwMode="auto">
                <a:xfrm>
                  <a:off x="3" y="742"/>
                  <a:ext cx="514" cy="3"/>
                </a:xfrm>
                <a:prstGeom prst="rect">
                  <a:avLst/>
                </a:prstGeom>
                <a:solidFill>
                  <a:srgbClr val="B1CC8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2" name="Rectangle 641"/>
                <p:cNvSpPr>
                  <a:spLocks noChangeArrowheads="1"/>
                </p:cNvSpPr>
                <p:nvPr/>
              </p:nvSpPr>
              <p:spPr bwMode="auto">
                <a:xfrm>
                  <a:off x="3" y="745"/>
                  <a:ext cx="514" cy="2"/>
                </a:xfrm>
                <a:prstGeom prst="rect">
                  <a:avLst/>
                </a:prstGeom>
                <a:solidFill>
                  <a:srgbClr val="B1CC9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3" name="Rectangle 642"/>
                <p:cNvSpPr>
                  <a:spLocks noChangeArrowheads="1"/>
                </p:cNvSpPr>
                <p:nvPr/>
              </p:nvSpPr>
              <p:spPr bwMode="auto">
                <a:xfrm>
                  <a:off x="3" y="747"/>
                  <a:ext cx="514" cy="3"/>
                </a:xfrm>
                <a:prstGeom prst="rect">
                  <a:avLst/>
                </a:prstGeom>
                <a:solidFill>
                  <a:srgbClr val="B0CC9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4" name="Rectangle 643"/>
                <p:cNvSpPr>
                  <a:spLocks noChangeArrowheads="1"/>
                </p:cNvSpPr>
                <p:nvPr/>
              </p:nvSpPr>
              <p:spPr bwMode="auto">
                <a:xfrm>
                  <a:off x="3" y="750"/>
                  <a:ext cx="514" cy="3"/>
                </a:xfrm>
                <a:prstGeom prst="rect">
                  <a:avLst/>
                </a:prstGeom>
                <a:solidFill>
                  <a:srgbClr val="ADC99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5" name="Rectangle 644"/>
                <p:cNvSpPr>
                  <a:spLocks noChangeArrowheads="1"/>
                </p:cNvSpPr>
                <p:nvPr/>
              </p:nvSpPr>
              <p:spPr bwMode="auto">
                <a:xfrm>
                  <a:off x="3" y="753"/>
                  <a:ext cx="514" cy="2"/>
                </a:xfrm>
                <a:prstGeom prst="rect">
                  <a:avLst/>
                </a:prstGeom>
                <a:solidFill>
                  <a:srgbClr val="ADC99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6" name="Rectangle 645"/>
                <p:cNvSpPr>
                  <a:spLocks noChangeArrowheads="1"/>
                </p:cNvSpPr>
                <p:nvPr/>
              </p:nvSpPr>
              <p:spPr bwMode="auto">
                <a:xfrm>
                  <a:off x="3" y="755"/>
                  <a:ext cx="514" cy="3"/>
                </a:xfrm>
                <a:prstGeom prst="rect">
                  <a:avLst/>
                </a:prstGeom>
                <a:solidFill>
                  <a:srgbClr val="A9C79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7" name="Rectangle 646"/>
                <p:cNvSpPr>
                  <a:spLocks noChangeArrowheads="1"/>
                </p:cNvSpPr>
                <p:nvPr/>
              </p:nvSpPr>
              <p:spPr bwMode="auto">
                <a:xfrm>
                  <a:off x="3" y="758"/>
                  <a:ext cx="514" cy="3"/>
                </a:xfrm>
                <a:prstGeom prst="rect">
                  <a:avLst/>
                </a:prstGeom>
                <a:solidFill>
                  <a:srgbClr val="A7C79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8" name="Rectangle 647"/>
                <p:cNvSpPr>
                  <a:spLocks noChangeArrowheads="1"/>
                </p:cNvSpPr>
                <p:nvPr/>
              </p:nvSpPr>
              <p:spPr bwMode="auto">
                <a:xfrm>
                  <a:off x="3" y="761"/>
                  <a:ext cx="514" cy="2"/>
                </a:xfrm>
                <a:prstGeom prst="rect">
                  <a:avLst/>
                </a:prstGeom>
                <a:solidFill>
                  <a:srgbClr val="A7C79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9" name="Rectangle 648"/>
                <p:cNvSpPr>
                  <a:spLocks noChangeArrowheads="1"/>
                </p:cNvSpPr>
                <p:nvPr/>
              </p:nvSpPr>
              <p:spPr bwMode="auto">
                <a:xfrm>
                  <a:off x="3" y="763"/>
                  <a:ext cx="514" cy="3"/>
                </a:xfrm>
                <a:prstGeom prst="rect">
                  <a:avLst/>
                </a:prstGeom>
                <a:solidFill>
                  <a:srgbClr val="A4C49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0" name="Rectangle 649"/>
                <p:cNvSpPr>
                  <a:spLocks noChangeArrowheads="1"/>
                </p:cNvSpPr>
                <p:nvPr/>
              </p:nvSpPr>
              <p:spPr bwMode="auto">
                <a:xfrm>
                  <a:off x="3" y="766"/>
                  <a:ext cx="514" cy="3"/>
                </a:xfrm>
                <a:prstGeom prst="rect">
                  <a:avLst/>
                </a:prstGeom>
                <a:solidFill>
                  <a:srgbClr val="A3C4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1" name="Rectangle 650"/>
                <p:cNvSpPr>
                  <a:spLocks noChangeArrowheads="1"/>
                </p:cNvSpPr>
                <p:nvPr/>
              </p:nvSpPr>
              <p:spPr bwMode="auto">
                <a:xfrm>
                  <a:off x="3" y="769"/>
                  <a:ext cx="514" cy="2"/>
                </a:xfrm>
                <a:prstGeom prst="rect">
                  <a:avLst/>
                </a:prstGeom>
                <a:solidFill>
                  <a:srgbClr val="A1C2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2" name="Rectangle 651"/>
                <p:cNvSpPr>
                  <a:spLocks noChangeArrowheads="1"/>
                </p:cNvSpPr>
                <p:nvPr/>
              </p:nvSpPr>
              <p:spPr bwMode="auto">
                <a:xfrm>
                  <a:off x="3" y="771"/>
                  <a:ext cx="514" cy="3"/>
                </a:xfrm>
                <a:prstGeom prst="rect">
                  <a:avLst/>
                </a:prstGeom>
                <a:solidFill>
                  <a:srgbClr val="A0C29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3" name="Rectangle 652"/>
                <p:cNvSpPr>
                  <a:spLocks noChangeArrowheads="1"/>
                </p:cNvSpPr>
                <p:nvPr/>
              </p:nvSpPr>
              <p:spPr bwMode="auto">
                <a:xfrm>
                  <a:off x="3" y="774"/>
                  <a:ext cx="514" cy="3"/>
                </a:xfrm>
                <a:prstGeom prst="rect">
                  <a:avLst/>
                </a:prstGeom>
                <a:solidFill>
                  <a:srgbClr val="9FC29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4" name="Rectangle 653"/>
                <p:cNvSpPr>
                  <a:spLocks noChangeArrowheads="1"/>
                </p:cNvSpPr>
                <p:nvPr/>
              </p:nvSpPr>
              <p:spPr bwMode="auto">
                <a:xfrm>
                  <a:off x="3" y="777"/>
                  <a:ext cx="514" cy="3"/>
                </a:xfrm>
                <a:prstGeom prst="rect">
                  <a:avLst/>
                </a:prstGeom>
                <a:solidFill>
                  <a:srgbClr val="9BBF9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5" name="Rectangle 654"/>
                <p:cNvSpPr>
                  <a:spLocks noChangeArrowheads="1"/>
                </p:cNvSpPr>
                <p:nvPr/>
              </p:nvSpPr>
              <p:spPr bwMode="auto">
                <a:xfrm>
                  <a:off x="3" y="780"/>
                  <a:ext cx="514" cy="2"/>
                </a:xfrm>
                <a:prstGeom prst="rect">
                  <a:avLst/>
                </a:prstGeom>
                <a:solidFill>
                  <a:srgbClr val="99BF9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6" name="Rectangle 655"/>
                <p:cNvSpPr>
                  <a:spLocks noChangeArrowheads="1"/>
                </p:cNvSpPr>
                <p:nvPr/>
              </p:nvSpPr>
              <p:spPr bwMode="auto">
                <a:xfrm>
                  <a:off x="3" y="782"/>
                  <a:ext cx="514" cy="3"/>
                </a:xfrm>
                <a:prstGeom prst="rect">
                  <a:avLst/>
                </a:prstGeom>
                <a:solidFill>
                  <a:srgbClr val="97BD9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7" name="Rectangle 656"/>
                <p:cNvSpPr>
                  <a:spLocks noChangeArrowheads="1"/>
                </p:cNvSpPr>
                <p:nvPr/>
              </p:nvSpPr>
              <p:spPr bwMode="auto">
                <a:xfrm>
                  <a:off x="3" y="785"/>
                  <a:ext cx="514" cy="3"/>
                </a:xfrm>
                <a:prstGeom prst="rect">
                  <a:avLst/>
                </a:prstGeom>
                <a:solidFill>
                  <a:srgbClr val="95BD9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8" name="Rectangle 657"/>
                <p:cNvSpPr>
                  <a:spLocks noChangeArrowheads="1"/>
                </p:cNvSpPr>
                <p:nvPr/>
              </p:nvSpPr>
              <p:spPr bwMode="auto">
                <a:xfrm>
                  <a:off x="3" y="788"/>
                  <a:ext cx="514" cy="2"/>
                </a:xfrm>
                <a:prstGeom prst="rect">
                  <a:avLst/>
                </a:prstGeom>
                <a:solidFill>
                  <a:srgbClr val="95BDA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9" name="Rectangle 658"/>
                <p:cNvSpPr>
                  <a:spLocks noChangeArrowheads="1"/>
                </p:cNvSpPr>
                <p:nvPr/>
              </p:nvSpPr>
              <p:spPr bwMode="auto">
                <a:xfrm>
                  <a:off x="3" y="790"/>
                  <a:ext cx="514" cy="3"/>
                </a:xfrm>
                <a:prstGeom prst="rect">
                  <a:avLst/>
                </a:prstGeom>
                <a:solidFill>
                  <a:srgbClr val="91BAA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0" name="Rectangle 659"/>
                <p:cNvSpPr>
                  <a:spLocks noChangeArrowheads="1"/>
                </p:cNvSpPr>
                <p:nvPr/>
              </p:nvSpPr>
              <p:spPr bwMode="auto">
                <a:xfrm>
                  <a:off x="3" y="793"/>
                  <a:ext cx="514" cy="3"/>
                </a:xfrm>
                <a:prstGeom prst="rect">
                  <a:avLst/>
                </a:prstGeom>
                <a:solidFill>
                  <a:srgbClr val="91BAA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1" name="Rectangle 660"/>
                <p:cNvSpPr>
                  <a:spLocks noChangeArrowheads="1"/>
                </p:cNvSpPr>
                <p:nvPr/>
              </p:nvSpPr>
              <p:spPr bwMode="auto">
                <a:xfrm>
                  <a:off x="3" y="796"/>
                  <a:ext cx="514" cy="2"/>
                </a:xfrm>
                <a:prstGeom prst="rect">
                  <a:avLst/>
                </a:prstGeom>
                <a:solidFill>
                  <a:srgbClr val="8FBAA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2" name="Rectangle 661"/>
                <p:cNvSpPr>
                  <a:spLocks noChangeArrowheads="1"/>
                </p:cNvSpPr>
                <p:nvPr/>
              </p:nvSpPr>
              <p:spPr bwMode="auto">
                <a:xfrm>
                  <a:off x="3" y="798"/>
                  <a:ext cx="514" cy="3"/>
                </a:xfrm>
                <a:prstGeom prst="rect">
                  <a:avLst/>
                </a:prstGeom>
                <a:solidFill>
                  <a:srgbClr val="8CB8A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3" name="Rectangle 662"/>
                <p:cNvSpPr>
                  <a:spLocks noChangeArrowheads="1"/>
                </p:cNvSpPr>
                <p:nvPr/>
              </p:nvSpPr>
              <p:spPr bwMode="auto">
                <a:xfrm>
                  <a:off x="3" y="801"/>
                  <a:ext cx="514" cy="3"/>
                </a:xfrm>
                <a:prstGeom prst="rect">
                  <a:avLst/>
                </a:prstGeom>
                <a:solidFill>
                  <a:srgbClr val="8CB8A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4" name="Rectangle 663"/>
                <p:cNvSpPr>
                  <a:spLocks noChangeArrowheads="1"/>
                </p:cNvSpPr>
                <p:nvPr/>
              </p:nvSpPr>
              <p:spPr bwMode="auto">
                <a:xfrm>
                  <a:off x="3" y="804"/>
                  <a:ext cx="514" cy="2"/>
                </a:xfrm>
                <a:prstGeom prst="rect">
                  <a:avLst/>
                </a:prstGeom>
                <a:solidFill>
                  <a:srgbClr val="88B5A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5" name="Rectangle 664"/>
                <p:cNvSpPr>
                  <a:spLocks noChangeArrowheads="1"/>
                </p:cNvSpPr>
                <p:nvPr/>
              </p:nvSpPr>
              <p:spPr bwMode="auto">
                <a:xfrm>
                  <a:off x="3" y="806"/>
                  <a:ext cx="514" cy="3"/>
                </a:xfrm>
                <a:prstGeom prst="rect">
                  <a:avLst/>
                </a:prstGeom>
                <a:solidFill>
                  <a:srgbClr val="86B5A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6" name="Rectangle 665"/>
                <p:cNvSpPr>
                  <a:spLocks noChangeArrowheads="1"/>
                </p:cNvSpPr>
                <p:nvPr/>
              </p:nvSpPr>
              <p:spPr bwMode="auto">
                <a:xfrm>
                  <a:off x="3" y="809"/>
                  <a:ext cx="514" cy="3"/>
                </a:xfrm>
                <a:prstGeom prst="rect">
                  <a:avLst/>
                </a:prstGeom>
                <a:solidFill>
                  <a:srgbClr val="86B5A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7" name="Rectangle 666"/>
                <p:cNvSpPr>
                  <a:spLocks noChangeArrowheads="1"/>
                </p:cNvSpPr>
                <p:nvPr/>
              </p:nvSpPr>
              <p:spPr bwMode="auto">
                <a:xfrm>
                  <a:off x="3" y="812"/>
                  <a:ext cx="514" cy="2"/>
                </a:xfrm>
                <a:prstGeom prst="rect">
                  <a:avLst/>
                </a:prstGeom>
                <a:solidFill>
                  <a:srgbClr val="82B3A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8" name="Rectangle 667"/>
                <p:cNvSpPr>
                  <a:spLocks noChangeArrowheads="1"/>
                </p:cNvSpPr>
                <p:nvPr/>
              </p:nvSpPr>
              <p:spPr bwMode="auto">
                <a:xfrm>
                  <a:off x="3" y="814"/>
                  <a:ext cx="514" cy="3"/>
                </a:xfrm>
                <a:prstGeom prst="rect">
                  <a:avLst/>
                </a:prstGeom>
                <a:solidFill>
                  <a:srgbClr val="81B3A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9" name="Rectangle 668"/>
                <p:cNvSpPr>
                  <a:spLocks noChangeArrowheads="1"/>
                </p:cNvSpPr>
                <p:nvPr/>
              </p:nvSpPr>
              <p:spPr bwMode="auto">
                <a:xfrm>
                  <a:off x="3" y="817"/>
                  <a:ext cx="514" cy="3"/>
                </a:xfrm>
                <a:prstGeom prst="rect">
                  <a:avLst/>
                </a:prstGeom>
                <a:solidFill>
                  <a:srgbClr val="7FB0A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0" name="Rectangle 669"/>
                <p:cNvSpPr>
                  <a:spLocks noChangeArrowheads="1"/>
                </p:cNvSpPr>
                <p:nvPr/>
              </p:nvSpPr>
              <p:spPr bwMode="auto">
                <a:xfrm>
                  <a:off x="3" y="820"/>
                  <a:ext cx="514" cy="2"/>
                </a:xfrm>
                <a:prstGeom prst="rect">
                  <a:avLst/>
                </a:prstGeom>
                <a:solidFill>
                  <a:srgbClr val="7DB0A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1" name="Rectangle 670"/>
                <p:cNvSpPr>
                  <a:spLocks noChangeArrowheads="1"/>
                </p:cNvSpPr>
                <p:nvPr/>
              </p:nvSpPr>
              <p:spPr bwMode="auto">
                <a:xfrm>
                  <a:off x="3" y="822"/>
                  <a:ext cx="514" cy="3"/>
                </a:xfrm>
                <a:prstGeom prst="rect">
                  <a:avLst/>
                </a:prstGeom>
                <a:solidFill>
                  <a:srgbClr val="7BB0A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2" name="Rectangle 671"/>
                <p:cNvSpPr>
                  <a:spLocks noChangeArrowheads="1"/>
                </p:cNvSpPr>
                <p:nvPr/>
              </p:nvSpPr>
              <p:spPr bwMode="auto">
                <a:xfrm>
                  <a:off x="3" y="825"/>
                  <a:ext cx="514" cy="3"/>
                </a:xfrm>
                <a:prstGeom prst="rect">
                  <a:avLst/>
                </a:prstGeom>
                <a:solidFill>
                  <a:srgbClr val="78ADA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3" name="Rectangle 672"/>
                <p:cNvSpPr>
                  <a:spLocks noChangeArrowheads="1"/>
                </p:cNvSpPr>
                <p:nvPr/>
              </p:nvSpPr>
              <p:spPr bwMode="auto">
                <a:xfrm>
                  <a:off x="3" y="828"/>
                  <a:ext cx="514" cy="2"/>
                </a:xfrm>
                <a:prstGeom prst="rect">
                  <a:avLst/>
                </a:prstGeom>
                <a:solidFill>
                  <a:srgbClr val="76ADA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4" name="Rectangle 673"/>
                <p:cNvSpPr>
                  <a:spLocks noChangeArrowheads="1"/>
                </p:cNvSpPr>
                <p:nvPr/>
              </p:nvSpPr>
              <p:spPr bwMode="auto">
                <a:xfrm>
                  <a:off x="3" y="830"/>
                  <a:ext cx="514" cy="3"/>
                </a:xfrm>
                <a:prstGeom prst="rect">
                  <a:avLst/>
                </a:prstGeom>
                <a:solidFill>
                  <a:srgbClr val="74ABA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5" name="Rectangle 674"/>
                <p:cNvSpPr>
                  <a:spLocks noChangeArrowheads="1"/>
                </p:cNvSpPr>
                <p:nvPr/>
              </p:nvSpPr>
              <p:spPr bwMode="auto">
                <a:xfrm>
                  <a:off x="3" y="833"/>
                  <a:ext cx="514" cy="3"/>
                </a:xfrm>
                <a:prstGeom prst="rect">
                  <a:avLst/>
                </a:prstGeom>
                <a:solidFill>
                  <a:srgbClr val="72ACB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6" name="Rectangle 675"/>
                <p:cNvSpPr>
                  <a:spLocks noChangeArrowheads="1"/>
                </p:cNvSpPr>
                <p:nvPr/>
              </p:nvSpPr>
              <p:spPr bwMode="auto">
                <a:xfrm>
                  <a:off x="3" y="836"/>
                  <a:ext cx="514" cy="2"/>
                </a:xfrm>
                <a:prstGeom prst="rect">
                  <a:avLst/>
                </a:prstGeom>
                <a:solidFill>
                  <a:srgbClr val="71ABB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7" name="Rectangle 676"/>
                <p:cNvSpPr>
                  <a:spLocks noChangeArrowheads="1"/>
                </p:cNvSpPr>
                <p:nvPr/>
              </p:nvSpPr>
              <p:spPr bwMode="auto">
                <a:xfrm>
                  <a:off x="3" y="838"/>
                  <a:ext cx="514" cy="3"/>
                </a:xfrm>
                <a:prstGeom prst="rect">
                  <a:avLst/>
                </a:prstGeom>
                <a:solidFill>
                  <a:srgbClr val="6DA8B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8" name="Rectangle 677"/>
                <p:cNvSpPr>
                  <a:spLocks noChangeArrowheads="1"/>
                </p:cNvSpPr>
                <p:nvPr/>
              </p:nvSpPr>
              <p:spPr bwMode="auto">
                <a:xfrm>
                  <a:off x="3" y="841"/>
                  <a:ext cx="514" cy="3"/>
                </a:xfrm>
                <a:prstGeom prst="rect">
                  <a:avLst/>
                </a:prstGeom>
                <a:solidFill>
                  <a:srgbClr val="6DA9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9" name="Rectangle 678"/>
                <p:cNvSpPr>
                  <a:spLocks noChangeArrowheads="1"/>
                </p:cNvSpPr>
                <p:nvPr/>
              </p:nvSpPr>
              <p:spPr bwMode="auto">
                <a:xfrm>
                  <a:off x="3" y="844"/>
                  <a:ext cx="514" cy="2"/>
                </a:xfrm>
                <a:prstGeom prst="rect">
                  <a:avLst/>
                </a:prstGeom>
                <a:solidFill>
                  <a:srgbClr val="69A8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0" name="Rectangle 679"/>
                <p:cNvSpPr>
                  <a:spLocks noChangeArrowheads="1"/>
                </p:cNvSpPr>
                <p:nvPr/>
              </p:nvSpPr>
              <p:spPr bwMode="auto">
                <a:xfrm>
                  <a:off x="3" y="846"/>
                  <a:ext cx="514" cy="3"/>
                </a:xfrm>
                <a:prstGeom prst="rect">
                  <a:avLst/>
                </a:prstGeom>
                <a:solidFill>
                  <a:srgbClr val="68A6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1" name="Rectangle 680"/>
                <p:cNvSpPr>
                  <a:spLocks noChangeArrowheads="1"/>
                </p:cNvSpPr>
                <p:nvPr/>
              </p:nvSpPr>
              <p:spPr bwMode="auto">
                <a:xfrm>
                  <a:off x="3" y="849"/>
                  <a:ext cx="514" cy="3"/>
                </a:xfrm>
                <a:prstGeom prst="rect">
                  <a:avLst/>
                </a:prstGeom>
                <a:solidFill>
                  <a:srgbClr val="65A6B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2" name="Rectangle 681"/>
                <p:cNvSpPr>
                  <a:spLocks noChangeArrowheads="1"/>
                </p:cNvSpPr>
                <p:nvPr/>
              </p:nvSpPr>
              <p:spPr bwMode="auto">
                <a:xfrm>
                  <a:off x="3" y="852"/>
                  <a:ext cx="514" cy="3"/>
                </a:xfrm>
                <a:prstGeom prst="rect">
                  <a:avLst/>
                </a:prstGeom>
                <a:solidFill>
                  <a:srgbClr val="64A5B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3" name="Rectangle 682"/>
                <p:cNvSpPr>
                  <a:spLocks noChangeArrowheads="1"/>
                </p:cNvSpPr>
                <p:nvPr/>
              </p:nvSpPr>
              <p:spPr bwMode="auto">
                <a:xfrm>
                  <a:off x="3" y="855"/>
                  <a:ext cx="514" cy="2"/>
                </a:xfrm>
                <a:prstGeom prst="rect">
                  <a:avLst/>
                </a:prstGeom>
                <a:solidFill>
                  <a:srgbClr val="60A3B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4" name="Rectangle 683"/>
                <p:cNvSpPr>
                  <a:spLocks noChangeArrowheads="1"/>
                </p:cNvSpPr>
                <p:nvPr/>
              </p:nvSpPr>
              <p:spPr bwMode="auto">
                <a:xfrm>
                  <a:off x="3" y="857"/>
                  <a:ext cx="514" cy="3"/>
                </a:xfrm>
                <a:prstGeom prst="rect">
                  <a:avLst/>
                </a:prstGeom>
                <a:solidFill>
                  <a:srgbClr val="5FA3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5" name="Rectangle 684"/>
                <p:cNvSpPr>
                  <a:spLocks noChangeArrowheads="1"/>
                </p:cNvSpPr>
                <p:nvPr/>
              </p:nvSpPr>
              <p:spPr bwMode="auto">
                <a:xfrm>
                  <a:off x="3" y="860"/>
                  <a:ext cx="514" cy="3"/>
                </a:xfrm>
                <a:prstGeom prst="rect">
                  <a:avLst/>
                </a:prstGeom>
                <a:solidFill>
                  <a:srgbClr val="5CA2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6" name="Rectangle 685"/>
                <p:cNvSpPr>
                  <a:spLocks noChangeArrowheads="1"/>
                </p:cNvSpPr>
                <p:nvPr/>
              </p:nvSpPr>
              <p:spPr bwMode="auto">
                <a:xfrm>
                  <a:off x="3" y="863"/>
                  <a:ext cx="514" cy="2"/>
                </a:xfrm>
                <a:prstGeom prst="rect">
                  <a:avLst/>
                </a:prstGeom>
                <a:solidFill>
                  <a:srgbClr val="5AA0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7" name="Rectangle 686"/>
                <p:cNvSpPr>
                  <a:spLocks noChangeArrowheads="1"/>
                </p:cNvSpPr>
                <p:nvPr/>
              </p:nvSpPr>
              <p:spPr bwMode="auto">
                <a:xfrm>
                  <a:off x="3" y="865"/>
                  <a:ext cx="514" cy="3"/>
                </a:xfrm>
                <a:prstGeom prst="rect">
                  <a:avLst/>
                </a:prstGeom>
                <a:solidFill>
                  <a:srgbClr val="57A0B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8" name="Rectangle 687"/>
                <p:cNvSpPr>
                  <a:spLocks noChangeArrowheads="1"/>
                </p:cNvSpPr>
                <p:nvPr/>
              </p:nvSpPr>
              <p:spPr bwMode="auto">
                <a:xfrm>
                  <a:off x="3" y="868"/>
                  <a:ext cx="514" cy="3"/>
                </a:xfrm>
                <a:prstGeom prst="rect">
                  <a:avLst/>
                </a:prstGeom>
                <a:solidFill>
                  <a:srgbClr val="569FB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9" name="Rectangle 688"/>
                <p:cNvSpPr>
                  <a:spLocks noChangeArrowheads="1"/>
                </p:cNvSpPr>
                <p:nvPr/>
              </p:nvSpPr>
              <p:spPr bwMode="auto">
                <a:xfrm>
                  <a:off x="3" y="871"/>
                  <a:ext cx="514" cy="2"/>
                </a:xfrm>
                <a:prstGeom prst="rect">
                  <a:avLst/>
                </a:prstGeom>
                <a:solidFill>
                  <a:srgbClr val="529DB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90" name="Rectangle 689"/>
                <p:cNvSpPr>
                  <a:spLocks noChangeArrowheads="1"/>
                </p:cNvSpPr>
                <p:nvPr/>
              </p:nvSpPr>
              <p:spPr bwMode="auto">
                <a:xfrm>
                  <a:off x="3" y="873"/>
                  <a:ext cx="514" cy="3"/>
                </a:xfrm>
                <a:prstGeom prst="rect">
                  <a:avLst/>
                </a:prstGeom>
                <a:solidFill>
                  <a:srgbClr val="519EB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476" name="Rectangle 475"/>
              <p:cNvSpPr>
                <a:spLocks noChangeArrowheads="1"/>
              </p:cNvSpPr>
              <p:nvPr/>
            </p:nvSpPr>
            <p:spPr bwMode="auto">
              <a:xfrm>
                <a:off x="1905" y="556260"/>
                <a:ext cx="326390" cy="1905"/>
              </a:xfrm>
              <a:prstGeom prst="rect">
                <a:avLst/>
              </a:prstGeom>
              <a:solidFill>
                <a:srgbClr val="4D9DB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77" name="Rectangle 476"/>
              <p:cNvSpPr>
                <a:spLocks noChangeArrowheads="1"/>
              </p:cNvSpPr>
              <p:nvPr/>
            </p:nvSpPr>
            <p:spPr bwMode="auto">
              <a:xfrm>
                <a:off x="1905" y="558165"/>
                <a:ext cx="326390" cy="1270"/>
              </a:xfrm>
              <a:prstGeom prst="rect">
                <a:avLst/>
              </a:prstGeom>
              <a:solidFill>
                <a:srgbClr val="4B9BB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78" name="Rectangle 477"/>
              <p:cNvSpPr>
                <a:spLocks noChangeArrowheads="1"/>
              </p:cNvSpPr>
              <p:nvPr/>
            </p:nvSpPr>
            <p:spPr bwMode="auto">
              <a:xfrm>
                <a:off x="1905" y="559435"/>
                <a:ext cx="326390" cy="1905"/>
              </a:xfrm>
              <a:prstGeom prst="rect">
                <a:avLst/>
              </a:prstGeom>
              <a:solidFill>
                <a:srgbClr val="499C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79" name="Rectangle 478"/>
              <p:cNvSpPr>
                <a:spLocks noChangeArrowheads="1"/>
              </p:cNvSpPr>
              <p:nvPr/>
            </p:nvSpPr>
            <p:spPr bwMode="auto">
              <a:xfrm>
                <a:off x="1905" y="561340"/>
                <a:ext cx="326390" cy="1905"/>
              </a:xfrm>
              <a:prstGeom prst="rect">
                <a:avLst/>
              </a:prstGeom>
              <a:solidFill>
                <a:srgbClr val="4598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0" name="Rectangle 479"/>
              <p:cNvSpPr>
                <a:spLocks noChangeArrowheads="1"/>
              </p:cNvSpPr>
              <p:nvPr/>
            </p:nvSpPr>
            <p:spPr bwMode="auto">
              <a:xfrm>
                <a:off x="1905" y="563245"/>
                <a:ext cx="326390" cy="1270"/>
              </a:xfrm>
              <a:prstGeom prst="rect">
                <a:avLst/>
              </a:prstGeom>
              <a:solidFill>
                <a:srgbClr val="4398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1" name="Rectangle 480"/>
              <p:cNvSpPr>
                <a:spLocks noChangeArrowheads="1"/>
              </p:cNvSpPr>
              <p:nvPr/>
            </p:nvSpPr>
            <p:spPr bwMode="auto">
              <a:xfrm>
                <a:off x="1905" y="564515"/>
                <a:ext cx="326390" cy="1905"/>
              </a:xfrm>
              <a:prstGeom prst="rect">
                <a:avLst/>
              </a:prstGeom>
              <a:solidFill>
                <a:srgbClr val="4099C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2" name="Rectangle 481"/>
              <p:cNvSpPr>
                <a:spLocks noChangeArrowheads="1"/>
              </p:cNvSpPr>
              <p:nvPr/>
            </p:nvSpPr>
            <p:spPr bwMode="auto">
              <a:xfrm>
                <a:off x="1905" y="566420"/>
                <a:ext cx="326390" cy="1905"/>
              </a:xfrm>
              <a:prstGeom prst="rect">
                <a:avLst/>
              </a:prstGeom>
              <a:solidFill>
                <a:srgbClr val="3C97C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3" name="Rectangle 482"/>
              <p:cNvSpPr>
                <a:spLocks noChangeArrowheads="1"/>
              </p:cNvSpPr>
              <p:nvPr/>
            </p:nvSpPr>
            <p:spPr bwMode="auto">
              <a:xfrm>
                <a:off x="1905" y="568325"/>
                <a:ext cx="326390" cy="1270"/>
              </a:xfrm>
              <a:prstGeom prst="rect">
                <a:avLst/>
              </a:prstGeom>
              <a:solidFill>
                <a:srgbClr val="3A97C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4" name="Rectangle 483"/>
              <p:cNvSpPr>
                <a:spLocks noChangeArrowheads="1"/>
              </p:cNvSpPr>
              <p:nvPr/>
            </p:nvSpPr>
            <p:spPr bwMode="auto">
              <a:xfrm>
                <a:off x="1905" y="569595"/>
                <a:ext cx="326390" cy="1905"/>
              </a:xfrm>
              <a:prstGeom prst="rect">
                <a:avLst/>
              </a:prstGeom>
              <a:solidFill>
                <a:srgbClr val="3795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5" name="Rectangle 484"/>
              <p:cNvSpPr>
                <a:spLocks noChangeArrowheads="1"/>
              </p:cNvSpPr>
              <p:nvPr/>
            </p:nvSpPr>
            <p:spPr bwMode="auto">
              <a:xfrm>
                <a:off x="1905" y="571500"/>
                <a:ext cx="326390" cy="1905"/>
              </a:xfrm>
              <a:prstGeom prst="rect">
                <a:avLst/>
              </a:prstGeom>
              <a:solidFill>
                <a:srgbClr val="3394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6" name="Rectangle 485"/>
              <p:cNvSpPr>
                <a:spLocks noChangeArrowheads="1"/>
              </p:cNvSpPr>
              <p:nvPr/>
            </p:nvSpPr>
            <p:spPr bwMode="auto">
              <a:xfrm>
                <a:off x="1905" y="573405"/>
                <a:ext cx="326390" cy="1270"/>
              </a:xfrm>
              <a:prstGeom prst="rect">
                <a:avLst/>
              </a:prstGeom>
              <a:solidFill>
                <a:srgbClr val="2F93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7" name="Rectangle 486"/>
              <p:cNvSpPr>
                <a:spLocks noChangeArrowheads="1"/>
              </p:cNvSpPr>
              <p:nvPr/>
            </p:nvSpPr>
            <p:spPr bwMode="auto">
              <a:xfrm>
                <a:off x="1905" y="574675"/>
                <a:ext cx="326390" cy="1905"/>
              </a:xfrm>
              <a:prstGeom prst="rect">
                <a:avLst/>
              </a:prstGeom>
              <a:solidFill>
                <a:srgbClr val="2C93C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8" name="Rectangle 487"/>
              <p:cNvSpPr>
                <a:spLocks noChangeArrowheads="1"/>
              </p:cNvSpPr>
              <p:nvPr/>
            </p:nvSpPr>
            <p:spPr bwMode="auto">
              <a:xfrm>
                <a:off x="1905" y="576580"/>
                <a:ext cx="326390" cy="1905"/>
              </a:xfrm>
              <a:prstGeom prst="rect">
                <a:avLst/>
              </a:prstGeom>
              <a:solidFill>
                <a:srgbClr val="2892C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cxnSp>
            <p:nvCxnSpPr>
              <p:cNvPr id="489" name="Line 223"/>
              <p:cNvCxnSpPr>
                <a:cxnSpLocks noChangeShapeType="1"/>
              </p:cNvCxnSpPr>
              <p:nvPr/>
            </p:nvCxnSpPr>
            <p:spPr bwMode="auto">
              <a:xfrm>
                <a:off x="328295" y="576580"/>
                <a:ext cx="2921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490" name="Rectangle 489"/>
              <p:cNvSpPr>
                <a:spLocks noChangeArrowheads="1"/>
              </p:cNvSpPr>
              <p:nvPr/>
            </p:nvSpPr>
            <p:spPr bwMode="auto">
              <a:xfrm>
                <a:off x="420370" y="511810"/>
                <a:ext cx="16891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spcAft>
                    <a:spcPts val="800"/>
                  </a:spcAft>
                </a:pPr>
                <a:r>
                  <a:rPr lang="en-US" sz="10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67" name="Group 466"/>
            <p:cNvGrpSpPr/>
            <p:nvPr/>
          </p:nvGrpSpPr>
          <p:grpSpPr>
            <a:xfrm>
              <a:off x="8712828" y="3268448"/>
              <a:ext cx="3417499" cy="628692"/>
              <a:chOff x="8363631" y="3496878"/>
              <a:chExt cx="3417499" cy="628692"/>
            </a:xfrm>
          </p:grpSpPr>
          <p:pic>
            <p:nvPicPr>
              <p:cNvPr id="471" name="Picture 470">
                <a:extLst>
                  <a:ext uri="{FF2B5EF4-FFF2-40B4-BE49-F238E27FC236}">
                    <a16:creationId xmlns:a16="http://schemas.microsoft.com/office/drawing/2014/main" id="{89B20925-F34A-4945-A2B9-BC448608DA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5065" y="3753416"/>
                <a:ext cx="1204695" cy="88454"/>
              </a:xfrm>
              <a:prstGeom prst="rect">
                <a:avLst/>
              </a:prstGeom>
            </p:spPr>
          </p:pic>
          <p:sp>
            <p:nvSpPr>
              <p:cNvPr id="472" name="Rectangle 471">
                <a:extLst>
                  <a:ext uri="{FF2B5EF4-FFF2-40B4-BE49-F238E27FC236}">
                    <a16:creationId xmlns:a16="http://schemas.microsoft.com/office/drawing/2014/main" id="{BBBB2599-310B-46AA-A5DC-9235F78BC28D}"/>
                  </a:ext>
                </a:extLst>
              </p:cNvPr>
              <p:cNvSpPr/>
              <p:nvPr/>
            </p:nvSpPr>
            <p:spPr>
              <a:xfrm>
                <a:off x="9628634" y="3660753"/>
                <a:ext cx="512305" cy="464817"/>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15000"/>
                  </a:lnSpc>
                  <a:spcBef>
                    <a:spcPts val="0"/>
                  </a:spcBef>
                  <a:spcAft>
                    <a:spcPts val="0"/>
                  </a:spcAft>
                </a:pPr>
                <a:r>
                  <a:rPr lang="en-US" sz="1000" kern="1200" dirty="0">
                    <a:solidFill>
                      <a:schemeClr val="tx1">
                        <a:lumMod val="75000"/>
                        <a:lumOff val="25000"/>
                      </a:schemeClr>
                    </a:solidFill>
                    <a:effectLst/>
                    <a:latin typeface="Century Gothic" panose="020B0502020202020204" pitchFamily="34" charset="0"/>
                    <a:ea typeface="Century Gothic" panose="020B0502020202020204" pitchFamily="34" charset="0"/>
                    <a:cs typeface="Century Gothic" panose="020B0502020202020204" pitchFamily="34" charset="0"/>
                  </a:rPr>
                  <a:t>Km</a:t>
                </a:r>
                <a:endParaRPr lang="en-US" sz="10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p:txBody>
          </p:sp>
          <p:sp>
            <p:nvSpPr>
              <p:cNvPr id="473" name="Rectangle 472">
                <a:extLst>
                  <a:ext uri="{FF2B5EF4-FFF2-40B4-BE49-F238E27FC236}">
                    <a16:creationId xmlns:a16="http://schemas.microsoft.com/office/drawing/2014/main" id="{08E46AFF-F47C-490F-AD87-B78BFD10EABD}"/>
                  </a:ext>
                </a:extLst>
              </p:cNvPr>
              <p:cNvSpPr/>
              <p:nvPr/>
            </p:nvSpPr>
            <p:spPr>
              <a:xfrm>
                <a:off x="8363631" y="3496878"/>
                <a:ext cx="3417499" cy="289090"/>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15000"/>
                  </a:lnSpc>
                  <a:spcBef>
                    <a:spcPts val="0"/>
                  </a:spcBef>
                  <a:spcAft>
                    <a:spcPts val="0"/>
                  </a:spcAft>
                </a:pPr>
                <a:r>
                  <a:rPr lang="en-US" sz="1200" dirty="0">
                    <a:solidFill>
                      <a:schemeClr val="tx1">
                        <a:lumMod val="75000"/>
                        <a:lumOff val="25000"/>
                      </a:schemeClr>
                    </a:solidFill>
                    <a:effectLst/>
                    <a:latin typeface="Century Gothic" panose="020B0502020202020204" pitchFamily="34" charset="0"/>
                    <a:ea typeface="Times New Roman" panose="02020603050405020304" pitchFamily="18" charset="0"/>
                  </a:rPr>
                  <a:t>0    10   20         40 </a:t>
                </a:r>
              </a:p>
            </p:txBody>
          </p:sp>
        </p:grpSp>
        <p:grpSp>
          <p:nvGrpSpPr>
            <p:cNvPr id="468" name="Group 467">
              <a:extLst>
                <a:ext uri="{FF2B5EF4-FFF2-40B4-BE49-F238E27FC236}">
                  <a16:creationId xmlns:a16="http://schemas.microsoft.com/office/drawing/2014/main" id="{BB724421-3680-4895-86A2-ACD1AF9E09E1}"/>
                </a:ext>
              </a:extLst>
            </p:cNvPr>
            <p:cNvGrpSpPr/>
            <p:nvPr/>
          </p:nvGrpSpPr>
          <p:grpSpPr>
            <a:xfrm>
              <a:off x="11179809" y="3025150"/>
              <a:ext cx="380090" cy="644122"/>
              <a:chOff x="16233167" y="24574896"/>
              <a:chExt cx="707666" cy="1199250"/>
            </a:xfrm>
          </p:grpSpPr>
          <p:pic>
            <p:nvPicPr>
              <p:cNvPr id="469" name="Picture 468">
                <a:extLst>
                  <a:ext uri="{FF2B5EF4-FFF2-40B4-BE49-F238E27FC236}">
                    <a16:creationId xmlns:a16="http://schemas.microsoft.com/office/drawing/2014/main" id="{36071F8D-46C8-4A4A-936B-907F0F242F4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722" t="65514" r="81960" b="29180"/>
              <a:stretch/>
            </p:blipFill>
            <p:spPr>
              <a:xfrm>
                <a:off x="16233167" y="25004705"/>
                <a:ext cx="707666" cy="769441"/>
              </a:xfrm>
              <a:prstGeom prst="rect">
                <a:avLst/>
              </a:prstGeom>
            </p:spPr>
          </p:pic>
          <p:sp>
            <p:nvSpPr>
              <p:cNvPr id="470" name="TextBox 267">
                <a:extLst>
                  <a:ext uri="{FF2B5EF4-FFF2-40B4-BE49-F238E27FC236}">
                    <a16:creationId xmlns:a16="http://schemas.microsoft.com/office/drawing/2014/main" id="{E4A6475A-749D-4917-8142-DE354748C4B6}"/>
                  </a:ext>
                </a:extLst>
              </p:cNvPr>
              <p:cNvSpPr txBox="1"/>
              <p:nvPr/>
            </p:nvSpPr>
            <p:spPr>
              <a:xfrm>
                <a:off x="16340951" y="24574896"/>
                <a:ext cx="359419" cy="4870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latin typeface="Century Gothic" panose="020B0502020202020204" pitchFamily="34" charset="0"/>
                  </a:rPr>
                  <a:t>N</a:t>
                </a:r>
              </a:p>
            </p:txBody>
          </p:sp>
        </p:grpSp>
      </p:grpSp>
      <p:sp>
        <p:nvSpPr>
          <p:cNvPr id="691" name="Rectangle 690">
            <a:extLst>
              <a:ext uri="{FF2B5EF4-FFF2-40B4-BE49-F238E27FC236}">
                <a16:creationId xmlns:a16="http://schemas.microsoft.com/office/drawing/2014/main" id="{08E46AFF-F47C-490F-AD87-B78BFD10EABD}"/>
              </a:ext>
            </a:extLst>
          </p:cNvPr>
          <p:cNvSpPr/>
          <p:nvPr/>
        </p:nvSpPr>
        <p:spPr>
          <a:xfrm>
            <a:off x="4950314" y="3879101"/>
            <a:ext cx="3417499" cy="289090"/>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15000"/>
              </a:lnSpc>
              <a:spcBef>
                <a:spcPts val="0"/>
              </a:spcBef>
              <a:spcAft>
                <a:spcPts val="0"/>
              </a:spcAft>
            </a:pPr>
            <a:r>
              <a:rPr lang="en-US" sz="1100" dirty="0">
                <a:solidFill>
                  <a:schemeClr val="tx1">
                    <a:lumMod val="75000"/>
                    <a:lumOff val="25000"/>
                  </a:schemeClr>
                </a:solidFill>
                <a:effectLst/>
                <a:latin typeface="Century Gothic" panose="020B0502020202020204" pitchFamily="34" charset="0"/>
                <a:ea typeface="Times New Roman" panose="02020603050405020304" pitchFamily="18" charset="0"/>
              </a:rPr>
              <a:t>0     10    20          40 </a:t>
            </a:r>
          </a:p>
        </p:txBody>
      </p:sp>
    </p:spTree>
    <p:extLst>
      <p:ext uri="{BB962C8B-B14F-4D97-AF65-F5344CB8AC3E}">
        <p14:creationId xmlns:p14="http://schemas.microsoft.com/office/powerpoint/2010/main" val="69022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Appendix E</a:t>
            </a:r>
          </a:p>
        </p:txBody>
      </p:sp>
      <p:sp>
        <p:nvSpPr>
          <p:cNvPr id="11" name="Rectangle 10"/>
          <p:cNvSpPr/>
          <p:nvPr/>
        </p:nvSpPr>
        <p:spPr>
          <a:xfrm>
            <a:off x="4416752" y="4496749"/>
            <a:ext cx="3326394" cy="1047979"/>
          </a:xfrm>
          <a:prstGeom prst="rect">
            <a:avLst/>
          </a:prstGeom>
        </p:spPr>
        <p:txBody>
          <a:bodyPr wrap="square">
            <a:spAutoFit/>
          </a:bodyPr>
          <a:lstStyle/>
          <a:p>
            <a:pPr algn="ctr">
              <a:lnSpc>
                <a:spcPct val="115000"/>
              </a:lnSpc>
              <a:spcAft>
                <a:spcPts val="1000"/>
              </a:spcAft>
            </a:pPr>
            <a:r>
              <a:rPr lang="en-US" dirty="0">
                <a:latin typeface="Garamond" panose="02020404030301010803" pitchFamily="18" charset="0"/>
                <a:ea typeface="Times New Roman" panose="02020603050405020304" pitchFamily="18" charset="0"/>
                <a:cs typeface="Times New Roman" panose="02020603050405020304" pitchFamily="18" charset="0"/>
              </a:rPr>
              <a:t>Tables E1- E7. V</a:t>
            </a:r>
            <a:r>
              <a:rPr lang="en-US" i="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alues and weights assigned for human-jaguar conflict risk map</a:t>
            </a:r>
            <a:endParaRPr lang="en-US" dirty="0">
              <a:effectLst/>
              <a:latin typeface="Garamond" panose="02020404030301010803" pitchFamily="18" charset="0"/>
              <a:ea typeface="Times New Roman" panose="02020603050405020304" pitchFamily="18" charset="0"/>
              <a:cs typeface="Times New Roman" panose="02020603050405020304" pitchFamily="18" charset="0"/>
            </a:endParaRPr>
          </a:p>
        </p:txBody>
      </p:sp>
      <p:graphicFrame>
        <p:nvGraphicFramePr>
          <p:cNvPr id="691" name="Table 690"/>
          <p:cNvGraphicFramePr>
            <a:graphicFrameLocks noGrp="1"/>
          </p:cNvGraphicFramePr>
          <p:nvPr>
            <p:extLst>
              <p:ext uri="{D42A27DB-BD31-4B8C-83A1-F6EECF244321}">
                <p14:modId xmlns:p14="http://schemas.microsoft.com/office/powerpoint/2010/main" val="2354709425"/>
              </p:ext>
            </p:extLst>
          </p:nvPr>
        </p:nvGraphicFramePr>
        <p:xfrm>
          <a:off x="1446374" y="958118"/>
          <a:ext cx="2285173" cy="1485900"/>
        </p:xfrm>
        <a:graphic>
          <a:graphicData uri="http://schemas.openxmlformats.org/drawingml/2006/table">
            <a:tbl>
              <a:tblPr firstRow="1" bandRow="1">
                <a:tableStyleId>{5940675A-B579-460E-94D1-54222C63F5DA}</a:tableStyleId>
              </a:tblPr>
              <a:tblGrid>
                <a:gridCol w="998061">
                  <a:extLst>
                    <a:ext uri="{9D8B030D-6E8A-4147-A177-3AD203B41FA5}">
                      <a16:colId xmlns:a16="http://schemas.microsoft.com/office/drawing/2014/main" val="20000"/>
                    </a:ext>
                  </a:extLst>
                </a:gridCol>
                <a:gridCol w="1287112">
                  <a:extLst>
                    <a:ext uri="{9D8B030D-6E8A-4147-A177-3AD203B41FA5}">
                      <a16:colId xmlns:a16="http://schemas.microsoft.com/office/drawing/2014/main" val="20001"/>
                    </a:ext>
                  </a:extLst>
                </a:gridCol>
              </a:tblGrid>
              <a:tr h="241987">
                <a:tc>
                  <a:txBody>
                    <a:bodyPr/>
                    <a:lstStyle/>
                    <a:p>
                      <a:pPr algn="ctr"/>
                      <a:r>
                        <a:rPr lang="en-US" sz="1050" b="1" dirty="0">
                          <a:latin typeface="Garamond" panose="02020404030301010803" pitchFamily="18" charset="0"/>
                        </a:rPr>
                        <a:t>Elevation (m)</a:t>
                      </a:r>
                    </a:p>
                  </a:txBody>
                  <a:tcPr/>
                </a:tc>
                <a:tc>
                  <a:txBody>
                    <a:bodyPr/>
                    <a:lstStyle/>
                    <a:p>
                      <a:pPr algn="ctr"/>
                      <a:r>
                        <a:rPr lang="en-US" sz="1050" b="1" dirty="0">
                          <a:latin typeface="Garamond" panose="02020404030301010803" pitchFamily="18" charset="0"/>
                        </a:rPr>
                        <a:t>Suitability Value (0-3, 3 being</a:t>
                      </a:r>
                      <a:r>
                        <a:rPr lang="en-US" sz="1050" b="1" baseline="0" dirty="0">
                          <a:latin typeface="Garamond" panose="02020404030301010803" pitchFamily="18" charset="0"/>
                        </a:rPr>
                        <a:t> most suitable</a:t>
                      </a:r>
                      <a:r>
                        <a:rPr lang="en-US" sz="1050" b="1" dirty="0">
                          <a:latin typeface="Garamond" panose="02020404030301010803" pitchFamily="18" charset="0"/>
                        </a:rPr>
                        <a:t>)</a:t>
                      </a:r>
                    </a:p>
                  </a:txBody>
                  <a:tcPr/>
                </a:tc>
                <a:extLst>
                  <a:ext uri="{0D108BD9-81ED-4DB2-BD59-A6C34878D82A}">
                    <a16:rowId xmlns:a16="http://schemas.microsoft.com/office/drawing/2014/main" val="10000"/>
                  </a:ext>
                </a:extLst>
              </a:tr>
              <a:tr h="200250">
                <a:tc>
                  <a:txBody>
                    <a:bodyPr/>
                    <a:lstStyle/>
                    <a:p>
                      <a:r>
                        <a:rPr lang="en-US" sz="900" dirty="0">
                          <a:latin typeface="Garamond" panose="02020404030301010803" pitchFamily="18" charset="0"/>
                        </a:rPr>
                        <a:t>0-1000</a:t>
                      </a:r>
                    </a:p>
                  </a:txBody>
                  <a:tcPr/>
                </a:tc>
                <a:tc>
                  <a:txBody>
                    <a:bodyPr/>
                    <a:lstStyle/>
                    <a:p>
                      <a:r>
                        <a:rPr lang="en-US" sz="900" dirty="0">
                          <a:latin typeface="Garamond" panose="02020404030301010803" pitchFamily="18" charset="0"/>
                        </a:rPr>
                        <a:t>3</a:t>
                      </a:r>
                    </a:p>
                  </a:txBody>
                  <a:tcPr/>
                </a:tc>
                <a:extLst>
                  <a:ext uri="{0D108BD9-81ED-4DB2-BD59-A6C34878D82A}">
                    <a16:rowId xmlns:a16="http://schemas.microsoft.com/office/drawing/2014/main" val="10001"/>
                  </a:ext>
                </a:extLst>
              </a:tr>
              <a:tr h="208075">
                <a:tc>
                  <a:txBody>
                    <a:bodyPr/>
                    <a:lstStyle/>
                    <a:p>
                      <a:r>
                        <a:rPr lang="en-US" sz="900" dirty="0">
                          <a:latin typeface="Garamond" panose="02020404030301010803" pitchFamily="18" charset="0"/>
                        </a:rPr>
                        <a:t>1000-2000</a:t>
                      </a:r>
                    </a:p>
                  </a:txBody>
                  <a:tcPr/>
                </a:tc>
                <a:tc>
                  <a:txBody>
                    <a:bodyPr/>
                    <a:lstStyle/>
                    <a:p>
                      <a:r>
                        <a:rPr lang="en-US" sz="900" dirty="0">
                          <a:latin typeface="Garamond" panose="02020404030301010803" pitchFamily="18" charset="0"/>
                        </a:rPr>
                        <a:t>2</a:t>
                      </a:r>
                    </a:p>
                  </a:txBody>
                  <a:tcPr/>
                </a:tc>
                <a:extLst>
                  <a:ext uri="{0D108BD9-81ED-4DB2-BD59-A6C34878D82A}">
                    <a16:rowId xmlns:a16="http://schemas.microsoft.com/office/drawing/2014/main" val="10002"/>
                  </a:ext>
                </a:extLst>
              </a:tr>
              <a:tr h="228464">
                <a:tc>
                  <a:txBody>
                    <a:bodyPr/>
                    <a:lstStyle/>
                    <a:p>
                      <a:r>
                        <a:rPr lang="en-US" sz="900" dirty="0">
                          <a:latin typeface="Garamond" panose="02020404030301010803" pitchFamily="18" charset="0"/>
                        </a:rPr>
                        <a:t>2000-3000</a:t>
                      </a:r>
                    </a:p>
                  </a:txBody>
                  <a:tcPr/>
                </a:tc>
                <a:tc>
                  <a:txBody>
                    <a:bodyPr/>
                    <a:lstStyle/>
                    <a:p>
                      <a:r>
                        <a:rPr lang="en-US" sz="900" dirty="0">
                          <a:latin typeface="Garamond" panose="02020404030301010803" pitchFamily="18" charset="0"/>
                        </a:rPr>
                        <a:t>1</a:t>
                      </a:r>
                    </a:p>
                  </a:txBody>
                  <a:tcPr/>
                </a:tc>
                <a:extLst>
                  <a:ext uri="{0D108BD9-81ED-4DB2-BD59-A6C34878D82A}">
                    <a16:rowId xmlns:a16="http://schemas.microsoft.com/office/drawing/2014/main" val="10003"/>
                  </a:ext>
                </a:extLst>
              </a:tr>
              <a:tr h="224139">
                <a:tc>
                  <a:txBody>
                    <a:bodyPr/>
                    <a:lstStyle/>
                    <a:p>
                      <a:r>
                        <a:rPr lang="en-US" sz="900" dirty="0">
                          <a:latin typeface="Garamond" panose="02020404030301010803" pitchFamily="18" charset="0"/>
                        </a:rPr>
                        <a:t>&gt;3000</a:t>
                      </a:r>
                    </a:p>
                  </a:txBody>
                  <a:tcPr/>
                </a:tc>
                <a:tc>
                  <a:txBody>
                    <a:bodyPr/>
                    <a:lstStyle/>
                    <a:p>
                      <a:r>
                        <a:rPr lang="en-US" sz="900" dirty="0">
                          <a:latin typeface="Garamond" panose="02020404030301010803" pitchFamily="18" charset="0"/>
                        </a:rPr>
                        <a:t>1</a:t>
                      </a:r>
                    </a:p>
                  </a:txBody>
                  <a:tcPr/>
                </a:tc>
                <a:extLst>
                  <a:ext uri="{0D108BD9-81ED-4DB2-BD59-A6C34878D82A}">
                    <a16:rowId xmlns:a16="http://schemas.microsoft.com/office/drawing/2014/main" val="10004"/>
                  </a:ext>
                </a:extLst>
              </a:tr>
            </a:tbl>
          </a:graphicData>
        </a:graphic>
      </p:graphicFrame>
      <p:graphicFrame>
        <p:nvGraphicFramePr>
          <p:cNvPr id="692" name="Table 691"/>
          <p:cNvGraphicFramePr>
            <a:graphicFrameLocks noGrp="1"/>
          </p:cNvGraphicFramePr>
          <p:nvPr>
            <p:extLst>
              <p:ext uri="{D42A27DB-BD31-4B8C-83A1-F6EECF244321}">
                <p14:modId xmlns:p14="http://schemas.microsoft.com/office/powerpoint/2010/main" val="3006204379"/>
              </p:ext>
            </p:extLst>
          </p:nvPr>
        </p:nvGraphicFramePr>
        <p:xfrm>
          <a:off x="1446374" y="2633560"/>
          <a:ext cx="2285173" cy="1577340"/>
        </p:xfrm>
        <a:graphic>
          <a:graphicData uri="http://schemas.openxmlformats.org/drawingml/2006/table">
            <a:tbl>
              <a:tblPr firstRow="1" bandRow="1">
                <a:tableStyleId>{5940675A-B579-460E-94D1-54222C63F5DA}</a:tableStyleId>
              </a:tblPr>
              <a:tblGrid>
                <a:gridCol w="998120">
                  <a:extLst>
                    <a:ext uri="{9D8B030D-6E8A-4147-A177-3AD203B41FA5}">
                      <a16:colId xmlns:a16="http://schemas.microsoft.com/office/drawing/2014/main" val="20000"/>
                    </a:ext>
                  </a:extLst>
                </a:gridCol>
                <a:gridCol w="1287053">
                  <a:extLst>
                    <a:ext uri="{9D8B030D-6E8A-4147-A177-3AD203B41FA5}">
                      <a16:colId xmlns:a16="http://schemas.microsoft.com/office/drawing/2014/main" val="20001"/>
                    </a:ext>
                  </a:extLst>
                </a:gridCol>
              </a:tblGrid>
              <a:tr h="241987">
                <a:tc>
                  <a:txBody>
                    <a:bodyPr/>
                    <a:lstStyle/>
                    <a:p>
                      <a:pPr algn="ctr"/>
                      <a:r>
                        <a:rPr lang="en-US" sz="1050" b="1" dirty="0">
                          <a:latin typeface="Garamond" panose="02020404030301010803" pitchFamily="18" charset="0"/>
                        </a:rPr>
                        <a:t>Slope (degrees)</a:t>
                      </a:r>
                    </a:p>
                  </a:txBody>
                  <a:tcPr anchor="ctr"/>
                </a:tc>
                <a:tc>
                  <a:txBody>
                    <a:bodyPr/>
                    <a:lstStyle/>
                    <a:p>
                      <a:pPr algn="ctr"/>
                      <a:r>
                        <a:rPr lang="en-US" sz="1050" b="1" dirty="0">
                          <a:latin typeface="Garamond" panose="02020404030301010803" pitchFamily="18" charset="0"/>
                        </a:rPr>
                        <a:t>Suitability Value (0-3, 3 being</a:t>
                      </a:r>
                      <a:r>
                        <a:rPr lang="en-US" sz="1050" b="1" baseline="0" dirty="0">
                          <a:latin typeface="Garamond" panose="02020404030301010803" pitchFamily="18" charset="0"/>
                        </a:rPr>
                        <a:t> most suitable</a:t>
                      </a:r>
                      <a:r>
                        <a:rPr lang="en-US" sz="1050" b="1" dirty="0">
                          <a:latin typeface="Garamond" panose="02020404030301010803" pitchFamily="18" charset="0"/>
                        </a:rPr>
                        <a:t>)</a:t>
                      </a:r>
                    </a:p>
                  </a:txBody>
                  <a:tcPr anchor="ctr"/>
                </a:tc>
                <a:extLst>
                  <a:ext uri="{0D108BD9-81ED-4DB2-BD59-A6C34878D82A}">
                    <a16:rowId xmlns:a16="http://schemas.microsoft.com/office/drawing/2014/main" val="10000"/>
                  </a:ext>
                </a:extLst>
              </a:tr>
              <a:tr h="200250">
                <a:tc>
                  <a:txBody>
                    <a:bodyPr/>
                    <a:lstStyle/>
                    <a:p>
                      <a:r>
                        <a:rPr lang="en-US" sz="1050" dirty="0">
                          <a:latin typeface="Garamond" panose="02020404030301010803" pitchFamily="18" charset="0"/>
                        </a:rPr>
                        <a:t>0-15</a:t>
                      </a:r>
                    </a:p>
                  </a:txBody>
                  <a:tcPr/>
                </a:tc>
                <a:tc>
                  <a:txBody>
                    <a:bodyPr/>
                    <a:lstStyle/>
                    <a:p>
                      <a:r>
                        <a:rPr lang="en-US" sz="1050" dirty="0">
                          <a:latin typeface="Garamond" panose="02020404030301010803" pitchFamily="18" charset="0"/>
                        </a:rPr>
                        <a:t>3</a:t>
                      </a:r>
                    </a:p>
                  </a:txBody>
                  <a:tcPr/>
                </a:tc>
                <a:extLst>
                  <a:ext uri="{0D108BD9-81ED-4DB2-BD59-A6C34878D82A}">
                    <a16:rowId xmlns:a16="http://schemas.microsoft.com/office/drawing/2014/main" val="10001"/>
                  </a:ext>
                </a:extLst>
              </a:tr>
              <a:tr h="228876">
                <a:tc>
                  <a:txBody>
                    <a:bodyPr/>
                    <a:lstStyle/>
                    <a:p>
                      <a:r>
                        <a:rPr lang="en-US" sz="1050" dirty="0">
                          <a:latin typeface="Garamond" panose="02020404030301010803" pitchFamily="18" charset="0"/>
                        </a:rPr>
                        <a:t>15-30</a:t>
                      </a:r>
                    </a:p>
                  </a:txBody>
                  <a:tcPr/>
                </a:tc>
                <a:tc>
                  <a:txBody>
                    <a:bodyPr/>
                    <a:lstStyle/>
                    <a:p>
                      <a:r>
                        <a:rPr lang="en-US" sz="1050" dirty="0">
                          <a:latin typeface="Garamond" panose="02020404030301010803" pitchFamily="18" charset="0"/>
                        </a:rPr>
                        <a:t>2</a:t>
                      </a:r>
                    </a:p>
                  </a:txBody>
                  <a:tcPr/>
                </a:tc>
                <a:extLst>
                  <a:ext uri="{0D108BD9-81ED-4DB2-BD59-A6C34878D82A}">
                    <a16:rowId xmlns:a16="http://schemas.microsoft.com/office/drawing/2014/main" val="10002"/>
                  </a:ext>
                </a:extLst>
              </a:tr>
              <a:tr h="208075">
                <a:tc>
                  <a:txBody>
                    <a:bodyPr/>
                    <a:lstStyle/>
                    <a:p>
                      <a:r>
                        <a:rPr lang="en-US" sz="1050" dirty="0">
                          <a:latin typeface="Garamond" panose="02020404030301010803" pitchFamily="18" charset="0"/>
                        </a:rPr>
                        <a:t>30-45</a:t>
                      </a:r>
                    </a:p>
                  </a:txBody>
                  <a:tcPr/>
                </a:tc>
                <a:tc>
                  <a:txBody>
                    <a:bodyPr/>
                    <a:lstStyle/>
                    <a:p>
                      <a:r>
                        <a:rPr lang="en-US" sz="1050" dirty="0">
                          <a:latin typeface="Garamond" panose="02020404030301010803" pitchFamily="18" charset="0"/>
                        </a:rPr>
                        <a:t>1</a:t>
                      </a:r>
                    </a:p>
                  </a:txBody>
                  <a:tcPr/>
                </a:tc>
                <a:extLst>
                  <a:ext uri="{0D108BD9-81ED-4DB2-BD59-A6C34878D82A}">
                    <a16:rowId xmlns:a16="http://schemas.microsoft.com/office/drawing/2014/main" val="10003"/>
                  </a:ext>
                </a:extLst>
              </a:tr>
              <a:tr h="228464">
                <a:tc>
                  <a:txBody>
                    <a:bodyPr/>
                    <a:lstStyle/>
                    <a:p>
                      <a:r>
                        <a:rPr lang="en-US" sz="1050" dirty="0">
                          <a:latin typeface="Garamond" panose="02020404030301010803" pitchFamily="18" charset="0"/>
                        </a:rPr>
                        <a:t>&gt;45</a:t>
                      </a:r>
                    </a:p>
                  </a:txBody>
                  <a:tcPr/>
                </a:tc>
                <a:tc>
                  <a:txBody>
                    <a:bodyPr/>
                    <a:lstStyle/>
                    <a:p>
                      <a:r>
                        <a:rPr lang="en-US" sz="1050" dirty="0">
                          <a:latin typeface="Garamond" panose="02020404030301010803" pitchFamily="18" charset="0"/>
                        </a:rPr>
                        <a:t>0</a:t>
                      </a:r>
                    </a:p>
                  </a:txBody>
                  <a:tcPr/>
                </a:tc>
                <a:extLst>
                  <a:ext uri="{0D108BD9-81ED-4DB2-BD59-A6C34878D82A}">
                    <a16:rowId xmlns:a16="http://schemas.microsoft.com/office/drawing/2014/main" val="10004"/>
                  </a:ext>
                </a:extLst>
              </a:tr>
            </a:tbl>
          </a:graphicData>
        </a:graphic>
      </p:graphicFrame>
      <p:graphicFrame>
        <p:nvGraphicFramePr>
          <p:cNvPr id="693" name="Table 692"/>
          <p:cNvGraphicFramePr>
            <a:graphicFrameLocks noGrp="1"/>
          </p:cNvGraphicFramePr>
          <p:nvPr>
            <p:extLst>
              <p:ext uri="{D42A27DB-BD31-4B8C-83A1-F6EECF244321}">
                <p14:modId xmlns:p14="http://schemas.microsoft.com/office/powerpoint/2010/main" val="2329873844"/>
              </p:ext>
            </p:extLst>
          </p:nvPr>
        </p:nvGraphicFramePr>
        <p:xfrm>
          <a:off x="1446374" y="4409038"/>
          <a:ext cx="2285173" cy="1629999"/>
        </p:xfrm>
        <a:graphic>
          <a:graphicData uri="http://schemas.openxmlformats.org/drawingml/2006/table">
            <a:tbl>
              <a:tblPr firstRow="1" bandRow="1">
                <a:tableStyleId>{5940675A-B579-460E-94D1-54222C63F5DA}</a:tableStyleId>
              </a:tblPr>
              <a:tblGrid>
                <a:gridCol w="988666">
                  <a:extLst>
                    <a:ext uri="{9D8B030D-6E8A-4147-A177-3AD203B41FA5}">
                      <a16:colId xmlns:a16="http://schemas.microsoft.com/office/drawing/2014/main" val="20000"/>
                    </a:ext>
                  </a:extLst>
                </a:gridCol>
                <a:gridCol w="1296507">
                  <a:extLst>
                    <a:ext uri="{9D8B030D-6E8A-4147-A177-3AD203B41FA5}">
                      <a16:colId xmlns:a16="http://schemas.microsoft.com/office/drawing/2014/main" val="20001"/>
                    </a:ext>
                  </a:extLst>
                </a:gridCol>
              </a:tblGrid>
              <a:tr h="624159">
                <a:tc>
                  <a:txBody>
                    <a:bodyPr/>
                    <a:lstStyle/>
                    <a:p>
                      <a:r>
                        <a:rPr lang="en-US" sz="1050" b="1" dirty="0">
                          <a:latin typeface="Garamond" panose="02020404030301010803" pitchFamily="18" charset="0"/>
                        </a:rPr>
                        <a:t>Pop. Count</a:t>
                      </a:r>
                      <a:r>
                        <a:rPr lang="en-US" sz="1050" b="1" baseline="0" dirty="0">
                          <a:latin typeface="Garamond" panose="02020404030301010803" pitchFamily="18" charset="0"/>
                        </a:rPr>
                        <a:t> (persons/sq. km)</a:t>
                      </a:r>
                      <a:endParaRPr lang="en-US" sz="1050" b="1" dirty="0">
                        <a:latin typeface="Garamond" panose="02020404030301010803" pitchFamily="18" charset="0"/>
                      </a:endParaRPr>
                    </a:p>
                  </a:txBody>
                  <a:tcPr/>
                </a:tc>
                <a:tc>
                  <a:txBody>
                    <a:bodyPr/>
                    <a:lstStyle/>
                    <a:p>
                      <a:r>
                        <a:rPr lang="en-US" sz="1050" b="1" dirty="0">
                          <a:latin typeface="Garamond" panose="02020404030301010803" pitchFamily="18" charset="0"/>
                        </a:rPr>
                        <a:t>Risk</a:t>
                      </a:r>
                      <a:r>
                        <a:rPr lang="en-US" sz="1050" b="1" baseline="0" dirty="0">
                          <a:latin typeface="Garamond" panose="02020404030301010803" pitchFamily="18" charset="0"/>
                        </a:rPr>
                        <a:t> </a:t>
                      </a:r>
                      <a:r>
                        <a:rPr lang="en-US" sz="1050" b="1" dirty="0">
                          <a:latin typeface="Garamond" panose="02020404030301010803" pitchFamily="18" charset="0"/>
                        </a:rPr>
                        <a:t>Value (0-3, 3 having highest</a:t>
                      </a:r>
                      <a:r>
                        <a:rPr lang="en-US" sz="1050" b="1" baseline="0" dirty="0">
                          <a:latin typeface="Garamond" panose="02020404030301010803" pitchFamily="18" charset="0"/>
                        </a:rPr>
                        <a:t> risk</a:t>
                      </a:r>
                      <a:r>
                        <a:rPr lang="en-US" sz="1050" b="1" dirty="0">
                          <a:latin typeface="Garamond" panose="02020404030301010803" pitchFamily="18" charset="0"/>
                        </a:rPr>
                        <a:t>)</a:t>
                      </a:r>
                    </a:p>
                  </a:txBody>
                  <a:tcPr/>
                </a:tc>
                <a:extLst>
                  <a:ext uri="{0D108BD9-81ED-4DB2-BD59-A6C34878D82A}">
                    <a16:rowId xmlns:a16="http://schemas.microsoft.com/office/drawing/2014/main" val="10000"/>
                  </a:ext>
                </a:extLst>
              </a:tr>
              <a:tr h="200250">
                <a:tc>
                  <a:txBody>
                    <a:bodyPr/>
                    <a:lstStyle/>
                    <a:p>
                      <a:r>
                        <a:rPr lang="en-US" sz="1050" dirty="0">
                          <a:latin typeface="Garamond" panose="02020404030301010803" pitchFamily="18" charset="0"/>
                        </a:rPr>
                        <a:t>0</a:t>
                      </a:r>
                    </a:p>
                  </a:txBody>
                  <a:tcPr/>
                </a:tc>
                <a:tc>
                  <a:txBody>
                    <a:bodyPr/>
                    <a:lstStyle/>
                    <a:p>
                      <a:r>
                        <a:rPr lang="en-US" sz="1050" dirty="0">
                          <a:latin typeface="Garamond" panose="02020404030301010803" pitchFamily="18" charset="0"/>
                        </a:rPr>
                        <a:t>0</a:t>
                      </a:r>
                    </a:p>
                  </a:txBody>
                  <a:tcPr/>
                </a:tc>
                <a:extLst>
                  <a:ext uri="{0D108BD9-81ED-4DB2-BD59-A6C34878D82A}">
                    <a16:rowId xmlns:a16="http://schemas.microsoft.com/office/drawing/2014/main" val="10001"/>
                  </a:ext>
                </a:extLst>
              </a:tr>
              <a:tr h="228876">
                <a:tc>
                  <a:txBody>
                    <a:bodyPr/>
                    <a:lstStyle/>
                    <a:p>
                      <a:r>
                        <a:rPr lang="en-US" sz="1050" dirty="0">
                          <a:latin typeface="Garamond" panose="02020404030301010803" pitchFamily="18" charset="0"/>
                        </a:rPr>
                        <a:t>0-5</a:t>
                      </a:r>
                    </a:p>
                  </a:txBody>
                  <a:tcPr/>
                </a:tc>
                <a:tc>
                  <a:txBody>
                    <a:bodyPr/>
                    <a:lstStyle/>
                    <a:p>
                      <a:r>
                        <a:rPr lang="en-US" sz="1050" dirty="0">
                          <a:latin typeface="Garamond" panose="02020404030301010803" pitchFamily="18" charset="0"/>
                        </a:rPr>
                        <a:t>1</a:t>
                      </a:r>
                    </a:p>
                  </a:txBody>
                  <a:tcPr/>
                </a:tc>
                <a:extLst>
                  <a:ext uri="{0D108BD9-81ED-4DB2-BD59-A6C34878D82A}">
                    <a16:rowId xmlns:a16="http://schemas.microsoft.com/office/drawing/2014/main" val="10002"/>
                  </a:ext>
                </a:extLst>
              </a:tr>
              <a:tr h="208075">
                <a:tc>
                  <a:txBody>
                    <a:bodyPr/>
                    <a:lstStyle/>
                    <a:p>
                      <a:r>
                        <a:rPr lang="en-US" sz="1050" dirty="0">
                          <a:latin typeface="Garamond" panose="02020404030301010803" pitchFamily="18" charset="0"/>
                        </a:rPr>
                        <a:t>5-25</a:t>
                      </a:r>
                    </a:p>
                  </a:txBody>
                  <a:tcPr/>
                </a:tc>
                <a:tc>
                  <a:txBody>
                    <a:bodyPr/>
                    <a:lstStyle/>
                    <a:p>
                      <a:r>
                        <a:rPr lang="en-US" sz="1050" dirty="0">
                          <a:latin typeface="Garamond" panose="02020404030301010803" pitchFamily="18" charset="0"/>
                        </a:rPr>
                        <a:t>2</a:t>
                      </a:r>
                    </a:p>
                  </a:txBody>
                  <a:tcPr/>
                </a:tc>
                <a:extLst>
                  <a:ext uri="{0D108BD9-81ED-4DB2-BD59-A6C34878D82A}">
                    <a16:rowId xmlns:a16="http://schemas.microsoft.com/office/drawing/2014/main" val="10003"/>
                  </a:ext>
                </a:extLst>
              </a:tr>
              <a:tr h="228464">
                <a:tc>
                  <a:txBody>
                    <a:bodyPr/>
                    <a:lstStyle/>
                    <a:p>
                      <a:r>
                        <a:rPr lang="en-US" sz="1050" dirty="0">
                          <a:latin typeface="Garamond" panose="02020404030301010803" pitchFamily="18" charset="0"/>
                        </a:rPr>
                        <a:t>25-150</a:t>
                      </a:r>
                    </a:p>
                  </a:txBody>
                  <a:tcPr/>
                </a:tc>
                <a:tc>
                  <a:txBody>
                    <a:bodyPr/>
                    <a:lstStyle/>
                    <a:p>
                      <a:r>
                        <a:rPr lang="en-US" sz="1050" dirty="0">
                          <a:latin typeface="Garamond" panose="02020404030301010803" pitchFamily="18" charset="0"/>
                        </a:rPr>
                        <a:t>3</a:t>
                      </a:r>
                    </a:p>
                  </a:txBody>
                  <a:tcPr/>
                </a:tc>
                <a:extLst>
                  <a:ext uri="{0D108BD9-81ED-4DB2-BD59-A6C34878D82A}">
                    <a16:rowId xmlns:a16="http://schemas.microsoft.com/office/drawing/2014/main" val="10004"/>
                  </a:ext>
                </a:extLst>
              </a:tr>
            </a:tbl>
          </a:graphicData>
        </a:graphic>
      </p:graphicFrame>
      <p:graphicFrame>
        <p:nvGraphicFramePr>
          <p:cNvPr id="697" name="Table 696"/>
          <p:cNvGraphicFramePr>
            <a:graphicFrameLocks noGrp="1"/>
          </p:cNvGraphicFramePr>
          <p:nvPr>
            <p:extLst>
              <p:ext uri="{D42A27DB-BD31-4B8C-83A1-F6EECF244321}">
                <p14:modId xmlns:p14="http://schemas.microsoft.com/office/powerpoint/2010/main" val="1409670106"/>
              </p:ext>
            </p:extLst>
          </p:nvPr>
        </p:nvGraphicFramePr>
        <p:xfrm>
          <a:off x="4291890" y="942949"/>
          <a:ext cx="3576119" cy="3044990"/>
        </p:xfrm>
        <a:graphic>
          <a:graphicData uri="http://schemas.openxmlformats.org/drawingml/2006/table">
            <a:tbl>
              <a:tblPr firstRow="1" bandRow="1">
                <a:tableStyleId>{5940675A-B579-460E-94D1-54222C63F5DA}</a:tableStyleId>
              </a:tblPr>
              <a:tblGrid>
                <a:gridCol w="1833391">
                  <a:extLst>
                    <a:ext uri="{9D8B030D-6E8A-4147-A177-3AD203B41FA5}">
                      <a16:colId xmlns:a16="http://schemas.microsoft.com/office/drawing/2014/main" val="20000"/>
                    </a:ext>
                  </a:extLst>
                </a:gridCol>
                <a:gridCol w="1742728">
                  <a:extLst>
                    <a:ext uri="{9D8B030D-6E8A-4147-A177-3AD203B41FA5}">
                      <a16:colId xmlns:a16="http://schemas.microsoft.com/office/drawing/2014/main" val="20001"/>
                    </a:ext>
                  </a:extLst>
                </a:gridCol>
              </a:tblGrid>
              <a:tr h="517151">
                <a:tc>
                  <a:txBody>
                    <a:bodyPr/>
                    <a:lstStyle/>
                    <a:p>
                      <a:pPr marL="0" marR="0" algn="ctr">
                        <a:lnSpc>
                          <a:spcPct val="115000"/>
                        </a:lnSpc>
                        <a:spcBef>
                          <a:spcPts val="0"/>
                        </a:spcBef>
                        <a:spcAft>
                          <a:spcPts val="0"/>
                        </a:spcAft>
                      </a:pPr>
                      <a:r>
                        <a:rPr lang="en-US" sz="1050" b="1" dirty="0">
                          <a:effectLst/>
                          <a:latin typeface="Garamond" panose="02020404030301010803" pitchFamily="18" charset="0"/>
                          <a:ea typeface="Times New Roman" panose="02020603050405020304" pitchFamily="18" charset="0"/>
                          <a:cs typeface="Times New Roman" panose="02020603050405020304" pitchFamily="18" charset="0"/>
                        </a:rPr>
                        <a:t>Land Cover Type</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50" b="1" dirty="0">
                          <a:effectLst/>
                          <a:latin typeface="Garamond" panose="02020404030301010803" pitchFamily="18" charset="0"/>
                          <a:ea typeface="Times New Roman" panose="02020603050405020304" pitchFamily="18" charset="0"/>
                          <a:cs typeface="Times New Roman" panose="02020603050405020304" pitchFamily="18" charset="0"/>
                        </a:rPr>
                        <a:t>Suitability Value (1-5, 5 being most suitable for jaguars)</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27547">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Pineapple</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1</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27547">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Palm Plantation</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27547">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Mangrove</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27547">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Water</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27547">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Grassland/Pasture</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27547">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Exposed Soil/Urban</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1</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27547">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Primary Forests</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5</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27547">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Secondary Forests</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5</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27547">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Wetland</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4</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227547">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Coffee</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4</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227547">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Paramos</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1</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540281879"/>
              </p:ext>
            </p:extLst>
          </p:nvPr>
        </p:nvGraphicFramePr>
        <p:xfrm>
          <a:off x="8100545" y="4602846"/>
          <a:ext cx="3957955" cy="1479617"/>
        </p:xfrm>
        <a:graphic>
          <a:graphicData uri="http://schemas.openxmlformats.org/drawingml/2006/table">
            <a:tbl>
              <a:tblPr firstRow="1" firstCol="1" bandRow="1">
                <a:tableStyleId>{5940675A-B579-460E-94D1-54222C63F5DA}</a:tableStyleId>
              </a:tblPr>
              <a:tblGrid>
                <a:gridCol w="1978661">
                  <a:extLst>
                    <a:ext uri="{9D8B030D-6E8A-4147-A177-3AD203B41FA5}">
                      <a16:colId xmlns:a16="http://schemas.microsoft.com/office/drawing/2014/main" val="20000"/>
                    </a:ext>
                  </a:extLst>
                </a:gridCol>
                <a:gridCol w="1979294">
                  <a:extLst>
                    <a:ext uri="{9D8B030D-6E8A-4147-A177-3AD203B41FA5}">
                      <a16:colId xmlns:a16="http://schemas.microsoft.com/office/drawing/2014/main" val="20001"/>
                    </a:ext>
                  </a:extLst>
                </a:gridCol>
              </a:tblGrid>
              <a:tr h="327039">
                <a:tc>
                  <a:txBody>
                    <a:bodyPr/>
                    <a:lstStyle/>
                    <a:p>
                      <a:pPr marL="0" marR="0" algn="ctr">
                        <a:lnSpc>
                          <a:spcPct val="115000"/>
                        </a:lnSpc>
                        <a:spcBef>
                          <a:spcPts val="0"/>
                        </a:spcBef>
                        <a:spcAft>
                          <a:spcPts val="0"/>
                        </a:spcAft>
                      </a:pPr>
                      <a:r>
                        <a:rPr lang="en-US" sz="1100" b="1" dirty="0">
                          <a:effectLst/>
                          <a:latin typeface="Garamond" panose="02020404030301010803" pitchFamily="18" charset="0"/>
                        </a:rPr>
                        <a:t>Layer Name</a:t>
                      </a:r>
                      <a:endParaRPr lang="en-US" sz="11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b="1" dirty="0">
                          <a:effectLst/>
                          <a:latin typeface="Garamond" panose="02020404030301010803" pitchFamily="18" charset="0"/>
                        </a:rPr>
                        <a:t>Weight of Influence (%, must add to 100)</a:t>
                      </a:r>
                      <a:endParaRPr lang="en-US" sz="11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59632">
                <a:tc>
                  <a:txBody>
                    <a:bodyPr/>
                    <a:lstStyle/>
                    <a:p>
                      <a:pPr marL="0" marR="0" algn="ctr">
                        <a:lnSpc>
                          <a:spcPct val="115000"/>
                        </a:lnSpc>
                        <a:spcBef>
                          <a:spcPts val="0"/>
                        </a:spcBef>
                        <a:spcAft>
                          <a:spcPts val="0"/>
                        </a:spcAft>
                        <a:tabLst>
                          <a:tab pos="790575" algn="l"/>
                          <a:tab pos="920750" algn="ctr"/>
                        </a:tabLst>
                      </a:pPr>
                      <a:r>
                        <a:rPr lang="en-US" sz="1100">
                          <a:effectLst/>
                          <a:latin typeface="Garamond" panose="02020404030301010803" pitchFamily="18" charset="0"/>
                        </a:rPr>
                        <a:t>Slope</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10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59632">
                <a:tc>
                  <a:txBody>
                    <a:bodyPr/>
                    <a:lstStyle/>
                    <a:p>
                      <a:pPr marL="0" marR="0" algn="ctr">
                        <a:lnSpc>
                          <a:spcPct val="115000"/>
                        </a:lnSpc>
                        <a:spcBef>
                          <a:spcPts val="0"/>
                        </a:spcBef>
                        <a:spcAft>
                          <a:spcPts val="0"/>
                        </a:spcAft>
                      </a:pPr>
                      <a:r>
                        <a:rPr lang="en-US" sz="1100" dirty="0">
                          <a:effectLst/>
                          <a:latin typeface="Garamond" panose="02020404030301010803" pitchFamily="18" charset="0"/>
                        </a:rPr>
                        <a:t>Elevation</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rPr>
                        <a:t>10</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59632">
                <a:tc>
                  <a:txBody>
                    <a:bodyPr/>
                    <a:lstStyle/>
                    <a:p>
                      <a:pPr marL="0" marR="0" algn="ctr">
                        <a:lnSpc>
                          <a:spcPct val="115000"/>
                        </a:lnSpc>
                        <a:spcBef>
                          <a:spcPts val="0"/>
                        </a:spcBef>
                        <a:spcAft>
                          <a:spcPts val="0"/>
                        </a:spcAft>
                      </a:pPr>
                      <a:r>
                        <a:rPr lang="en-US" sz="1100">
                          <a:effectLst/>
                          <a:latin typeface="Garamond" panose="02020404030301010803" pitchFamily="18" charset="0"/>
                        </a:rPr>
                        <a:t>LULC</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30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59632">
                <a:tc>
                  <a:txBody>
                    <a:bodyPr/>
                    <a:lstStyle/>
                    <a:p>
                      <a:pPr marL="0" marR="0" algn="ctr">
                        <a:lnSpc>
                          <a:spcPct val="115000"/>
                        </a:lnSpc>
                        <a:spcBef>
                          <a:spcPts val="0"/>
                        </a:spcBef>
                        <a:spcAft>
                          <a:spcPts val="0"/>
                        </a:spcAft>
                      </a:pPr>
                      <a:r>
                        <a:rPr lang="en-US" sz="1100">
                          <a:effectLst/>
                          <a:latin typeface="Garamond" panose="02020404030301010803" pitchFamily="18" charset="0"/>
                        </a:rPr>
                        <a:t>Population</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rPr>
                        <a:t>10</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59632">
                <a:tc>
                  <a:txBody>
                    <a:bodyPr/>
                    <a:lstStyle/>
                    <a:p>
                      <a:pPr marL="0" marR="0" algn="ctr">
                        <a:lnSpc>
                          <a:spcPct val="115000"/>
                        </a:lnSpc>
                        <a:spcBef>
                          <a:spcPts val="0"/>
                        </a:spcBef>
                        <a:spcAft>
                          <a:spcPts val="0"/>
                        </a:spcAft>
                      </a:pPr>
                      <a:r>
                        <a:rPr lang="en-US" sz="1100">
                          <a:effectLst/>
                          <a:latin typeface="Garamond" panose="02020404030301010803" pitchFamily="18" charset="0"/>
                        </a:rPr>
                        <a:t>Cities</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20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59632">
                <a:tc>
                  <a:txBody>
                    <a:bodyPr/>
                    <a:lstStyle/>
                    <a:p>
                      <a:pPr marL="0" marR="0" algn="ctr">
                        <a:lnSpc>
                          <a:spcPct val="115000"/>
                        </a:lnSpc>
                        <a:spcBef>
                          <a:spcPts val="0"/>
                        </a:spcBef>
                        <a:spcAft>
                          <a:spcPts val="0"/>
                        </a:spcAft>
                      </a:pPr>
                      <a:r>
                        <a:rPr lang="en-US" sz="1100">
                          <a:effectLst/>
                          <a:latin typeface="Garamond" panose="02020404030301010803" pitchFamily="18" charset="0"/>
                        </a:rPr>
                        <a:t>Roads</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rPr>
                        <a:t>20</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02747741"/>
              </p:ext>
            </p:extLst>
          </p:nvPr>
        </p:nvGraphicFramePr>
        <p:xfrm>
          <a:off x="8100546" y="942949"/>
          <a:ext cx="3957955" cy="1646368"/>
        </p:xfrm>
        <a:graphic>
          <a:graphicData uri="http://schemas.openxmlformats.org/drawingml/2006/table">
            <a:tbl>
              <a:tblPr firstRow="1" firstCol="1" bandRow="1">
                <a:tableStyleId>{5940675A-B579-460E-94D1-54222C63F5DA}</a:tableStyleId>
              </a:tblPr>
              <a:tblGrid>
                <a:gridCol w="1978660">
                  <a:extLst>
                    <a:ext uri="{9D8B030D-6E8A-4147-A177-3AD203B41FA5}">
                      <a16:colId xmlns:a16="http://schemas.microsoft.com/office/drawing/2014/main" val="20000"/>
                    </a:ext>
                  </a:extLst>
                </a:gridCol>
                <a:gridCol w="1979295">
                  <a:extLst>
                    <a:ext uri="{9D8B030D-6E8A-4147-A177-3AD203B41FA5}">
                      <a16:colId xmlns:a16="http://schemas.microsoft.com/office/drawing/2014/main" val="20001"/>
                    </a:ext>
                  </a:extLst>
                </a:gridCol>
              </a:tblGrid>
              <a:tr h="0">
                <a:tc>
                  <a:txBody>
                    <a:bodyPr/>
                    <a:lstStyle/>
                    <a:p>
                      <a:pPr marL="0" marR="0" algn="ctr">
                        <a:lnSpc>
                          <a:spcPct val="115000"/>
                        </a:lnSpc>
                        <a:spcBef>
                          <a:spcPts val="0"/>
                        </a:spcBef>
                        <a:spcAft>
                          <a:spcPts val="0"/>
                        </a:spcAft>
                      </a:pPr>
                      <a:r>
                        <a:rPr lang="en-US" sz="1050" b="1" dirty="0">
                          <a:effectLst/>
                          <a:latin typeface="Garamond" panose="02020404030301010803" pitchFamily="18" charset="0"/>
                        </a:rPr>
                        <a:t>Bivariate Key Values (based on distance and size of settlement)</a:t>
                      </a:r>
                      <a:endParaRPr lang="en-US" sz="105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50" b="1" dirty="0">
                          <a:effectLst/>
                          <a:latin typeface="Garamond" panose="02020404030301010803" pitchFamily="18" charset="0"/>
                        </a:rPr>
                        <a:t>Risk Value (1-5, 5 being highest risk of conflict with humans)</a:t>
                      </a:r>
                      <a:endParaRPr lang="en-US" sz="105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marL="0" marR="0" algn="ctr">
                        <a:lnSpc>
                          <a:spcPct val="115000"/>
                        </a:lnSpc>
                        <a:spcBef>
                          <a:spcPts val="0"/>
                        </a:spcBef>
                        <a:spcAft>
                          <a:spcPts val="0"/>
                        </a:spcAft>
                        <a:tabLst>
                          <a:tab pos="790575" algn="l"/>
                          <a:tab pos="920750" algn="ctr"/>
                        </a:tabLst>
                      </a:pPr>
                      <a:r>
                        <a:rPr lang="en-US" sz="1100">
                          <a:effectLst/>
                          <a:latin typeface="Garamond" panose="02020404030301010803" pitchFamily="18" charset="0"/>
                        </a:rPr>
                        <a:t>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1</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1</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1</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2</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2</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3</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3</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4</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4</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5</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5</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6</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rPr>
                        <a:t>5</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graphicFrame>
        <p:nvGraphicFramePr>
          <p:cNvPr id="699" name="Table 698"/>
          <p:cNvGraphicFramePr>
            <a:graphicFrameLocks noGrp="1"/>
          </p:cNvGraphicFramePr>
          <p:nvPr>
            <p:extLst>
              <p:ext uri="{D42A27DB-BD31-4B8C-83A1-F6EECF244321}">
                <p14:modId xmlns:p14="http://schemas.microsoft.com/office/powerpoint/2010/main" val="3017325190"/>
              </p:ext>
            </p:extLst>
          </p:nvPr>
        </p:nvGraphicFramePr>
        <p:xfrm>
          <a:off x="8100546" y="2741562"/>
          <a:ext cx="3957955" cy="1646368"/>
        </p:xfrm>
        <a:graphic>
          <a:graphicData uri="http://schemas.openxmlformats.org/drawingml/2006/table">
            <a:tbl>
              <a:tblPr firstRow="1" firstCol="1" bandRow="1">
                <a:tableStyleId>{5940675A-B579-460E-94D1-54222C63F5DA}</a:tableStyleId>
              </a:tblPr>
              <a:tblGrid>
                <a:gridCol w="1978660">
                  <a:extLst>
                    <a:ext uri="{9D8B030D-6E8A-4147-A177-3AD203B41FA5}">
                      <a16:colId xmlns:a16="http://schemas.microsoft.com/office/drawing/2014/main" val="20000"/>
                    </a:ext>
                  </a:extLst>
                </a:gridCol>
                <a:gridCol w="1979295">
                  <a:extLst>
                    <a:ext uri="{9D8B030D-6E8A-4147-A177-3AD203B41FA5}">
                      <a16:colId xmlns:a16="http://schemas.microsoft.com/office/drawing/2014/main" val="20001"/>
                    </a:ext>
                  </a:extLst>
                </a:gridCol>
              </a:tblGrid>
              <a:tr h="0">
                <a:tc>
                  <a:txBody>
                    <a:bodyPr/>
                    <a:lstStyle/>
                    <a:p>
                      <a:pPr marL="0" marR="0" algn="ctr">
                        <a:lnSpc>
                          <a:spcPct val="115000"/>
                        </a:lnSpc>
                        <a:spcBef>
                          <a:spcPts val="0"/>
                        </a:spcBef>
                        <a:spcAft>
                          <a:spcPts val="0"/>
                        </a:spcAft>
                      </a:pPr>
                      <a:r>
                        <a:rPr lang="en-US" sz="1050" b="1" dirty="0">
                          <a:effectLst/>
                          <a:latin typeface="Garamond" panose="02020404030301010803" pitchFamily="18" charset="0"/>
                        </a:rPr>
                        <a:t>Bivariate Key Values (based on distance and size of road)</a:t>
                      </a:r>
                      <a:endParaRPr lang="en-US" sz="105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50" b="1" dirty="0">
                          <a:effectLst/>
                          <a:latin typeface="Garamond" panose="02020404030301010803" pitchFamily="18" charset="0"/>
                        </a:rPr>
                        <a:t>Risk Value (1-5, 5 being highest risk of conflict with humans)</a:t>
                      </a:r>
                      <a:endParaRPr lang="en-US" sz="105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marL="0" marR="0" algn="ctr">
                        <a:lnSpc>
                          <a:spcPct val="115000"/>
                        </a:lnSpc>
                        <a:spcBef>
                          <a:spcPts val="0"/>
                        </a:spcBef>
                        <a:spcAft>
                          <a:spcPts val="0"/>
                        </a:spcAft>
                        <a:tabLst>
                          <a:tab pos="790575" algn="l"/>
                          <a:tab pos="920750" algn="ctr"/>
                        </a:tabLst>
                      </a:pPr>
                      <a:r>
                        <a:rPr lang="en-US" sz="1100">
                          <a:effectLst/>
                          <a:latin typeface="Garamond" panose="02020404030301010803" pitchFamily="18" charset="0"/>
                        </a:rPr>
                        <a:t>0</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1</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1</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1</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2</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2</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3</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3</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4</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4</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5</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latin typeface="Garamond" panose="02020404030301010803" pitchFamily="18" charset="0"/>
                        </a:rPr>
                        <a:t>5</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6</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rPr>
                        <a:t>5</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94246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Appendix F</a:t>
            </a:r>
          </a:p>
        </p:txBody>
      </p:sp>
      <p:sp>
        <p:nvSpPr>
          <p:cNvPr id="11" name="Rectangle 10"/>
          <p:cNvSpPr/>
          <p:nvPr/>
        </p:nvSpPr>
        <p:spPr>
          <a:xfrm>
            <a:off x="4676048" y="4484872"/>
            <a:ext cx="3326394" cy="1047979"/>
          </a:xfrm>
          <a:prstGeom prst="rect">
            <a:avLst/>
          </a:prstGeom>
        </p:spPr>
        <p:txBody>
          <a:bodyPr wrap="square">
            <a:spAutoFit/>
          </a:bodyPr>
          <a:lstStyle/>
          <a:p>
            <a:pPr algn="ctr">
              <a:lnSpc>
                <a:spcPct val="115000"/>
              </a:lnSpc>
              <a:spcAft>
                <a:spcPts val="1000"/>
              </a:spcAft>
            </a:pPr>
            <a:r>
              <a:rPr lang="en-US" dirty="0">
                <a:latin typeface="Garamond" panose="02020404030301010803" pitchFamily="18" charset="0"/>
                <a:ea typeface="Times New Roman" panose="02020603050405020304" pitchFamily="18" charset="0"/>
                <a:cs typeface="Times New Roman" panose="02020603050405020304" pitchFamily="18" charset="0"/>
              </a:rPr>
              <a:t>Tables F1- F7. V</a:t>
            </a:r>
            <a:r>
              <a:rPr lang="en-US" i="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alues and weights assigned for resistance raster used as an input for Linkage Mapper</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691" name="Table 690"/>
          <p:cNvGraphicFramePr>
            <a:graphicFrameLocks noGrp="1"/>
          </p:cNvGraphicFramePr>
          <p:nvPr>
            <p:extLst>
              <p:ext uri="{D42A27DB-BD31-4B8C-83A1-F6EECF244321}">
                <p14:modId xmlns:p14="http://schemas.microsoft.com/office/powerpoint/2010/main" val="3216097686"/>
              </p:ext>
            </p:extLst>
          </p:nvPr>
        </p:nvGraphicFramePr>
        <p:xfrm>
          <a:off x="362139" y="958118"/>
          <a:ext cx="3739081" cy="1417320"/>
        </p:xfrm>
        <a:graphic>
          <a:graphicData uri="http://schemas.openxmlformats.org/drawingml/2006/table">
            <a:tbl>
              <a:tblPr firstRow="1" bandRow="1">
                <a:tableStyleId>{5940675A-B579-460E-94D1-54222C63F5DA}</a:tableStyleId>
              </a:tblPr>
              <a:tblGrid>
                <a:gridCol w="1633063">
                  <a:extLst>
                    <a:ext uri="{9D8B030D-6E8A-4147-A177-3AD203B41FA5}">
                      <a16:colId xmlns:a16="http://schemas.microsoft.com/office/drawing/2014/main" val="20000"/>
                    </a:ext>
                  </a:extLst>
                </a:gridCol>
                <a:gridCol w="2106018">
                  <a:extLst>
                    <a:ext uri="{9D8B030D-6E8A-4147-A177-3AD203B41FA5}">
                      <a16:colId xmlns:a16="http://schemas.microsoft.com/office/drawing/2014/main" val="20001"/>
                    </a:ext>
                  </a:extLst>
                </a:gridCol>
              </a:tblGrid>
              <a:tr h="241987">
                <a:tc>
                  <a:txBody>
                    <a:bodyPr/>
                    <a:lstStyle/>
                    <a:p>
                      <a:pPr algn="ctr"/>
                      <a:r>
                        <a:rPr lang="en-US" sz="900" b="1" dirty="0">
                          <a:latin typeface="Garamond" panose="02020404030301010803" pitchFamily="18" charset="0"/>
                        </a:rPr>
                        <a:t>Elevation (m)</a:t>
                      </a:r>
                    </a:p>
                  </a:txBody>
                  <a:tcPr/>
                </a:tc>
                <a:tc>
                  <a:txBody>
                    <a:bodyPr/>
                    <a:lstStyle/>
                    <a:p>
                      <a:pPr algn="ctr"/>
                      <a:r>
                        <a:rPr lang="en-US" sz="900" b="1" dirty="0">
                          <a:latin typeface="Garamond" panose="02020404030301010803" pitchFamily="18" charset="0"/>
                        </a:rPr>
                        <a:t>Resistance Value (1-10, 10 being highest resistance to movement of jaguars)</a:t>
                      </a:r>
                    </a:p>
                  </a:txBody>
                  <a:tcPr/>
                </a:tc>
                <a:extLst>
                  <a:ext uri="{0D108BD9-81ED-4DB2-BD59-A6C34878D82A}">
                    <a16:rowId xmlns:a16="http://schemas.microsoft.com/office/drawing/2014/main" val="10000"/>
                  </a:ext>
                </a:extLst>
              </a:tr>
              <a:tr h="200250">
                <a:tc>
                  <a:txBody>
                    <a:bodyPr/>
                    <a:lstStyle/>
                    <a:p>
                      <a:r>
                        <a:rPr lang="en-US" sz="900" dirty="0">
                          <a:latin typeface="Garamond" panose="02020404030301010803" pitchFamily="18" charset="0"/>
                        </a:rPr>
                        <a:t>0-1000</a:t>
                      </a:r>
                    </a:p>
                  </a:txBody>
                  <a:tcPr/>
                </a:tc>
                <a:tc>
                  <a:txBody>
                    <a:bodyPr/>
                    <a:lstStyle/>
                    <a:p>
                      <a:r>
                        <a:rPr lang="en-US" sz="900" dirty="0">
                          <a:latin typeface="Garamond" panose="02020404030301010803" pitchFamily="18" charset="0"/>
                        </a:rPr>
                        <a:t>0</a:t>
                      </a:r>
                    </a:p>
                  </a:txBody>
                  <a:tcPr/>
                </a:tc>
                <a:extLst>
                  <a:ext uri="{0D108BD9-81ED-4DB2-BD59-A6C34878D82A}">
                    <a16:rowId xmlns:a16="http://schemas.microsoft.com/office/drawing/2014/main" val="10001"/>
                  </a:ext>
                </a:extLst>
              </a:tr>
              <a:tr h="208075">
                <a:tc>
                  <a:txBody>
                    <a:bodyPr/>
                    <a:lstStyle/>
                    <a:p>
                      <a:r>
                        <a:rPr lang="en-US" sz="900">
                          <a:latin typeface="Garamond" panose="02020404030301010803" pitchFamily="18" charset="0"/>
                        </a:rPr>
                        <a:t>1000-2000</a:t>
                      </a:r>
                      <a:endParaRPr lang="en-US" sz="900" dirty="0">
                        <a:latin typeface="Garamond" panose="02020404030301010803" pitchFamily="18" charset="0"/>
                      </a:endParaRPr>
                    </a:p>
                  </a:txBody>
                  <a:tcPr/>
                </a:tc>
                <a:tc>
                  <a:txBody>
                    <a:bodyPr/>
                    <a:lstStyle/>
                    <a:p>
                      <a:r>
                        <a:rPr lang="en-US" sz="900" dirty="0">
                          <a:latin typeface="Garamond" panose="02020404030301010803" pitchFamily="18" charset="0"/>
                        </a:rPr>
                        <a:t>2</a:t>
                      </a:r>
                    </a:p>
                  </a:txBody>
                  <a:tcPr/>
                </a:tc>
                <a:extLst>
                  <a:ext uri="{0D108BD9-81ED-4DB2-BD59-A6C34878D82A}">
                    <a16:rowId xmlns:a16="http://schemas.microsoft.com/office/drawing/2014/main" val="10002"/>
                  </a:ext>
                </a:extLst>
              </a:tr>
              <a:tr h="228464">
                <a:tc>
                  <a:txBody>
                    <a:bodyPr/>
                    <a:lstStyle/>
                    <a:p>
                      <a:r>
                        <a:rPr lang="en-US" sz="900">
                          <a:latin typeface="Garamond" panose="02020404030301010803" pitchFamily="18" charset="0"/>
                        </a:rPr>
                        <a:t>2000-3000</a:t>
                      </a:r>
                      <a:endParaRPr lang="en-US" sz="900" dirty="0">
                        <a:latin typeface="Garamond" panose="02020404030301010803" pitchFamily="18" charset="0"/>
                      </a:endParaRPr>
                    </a:p>
                  </a:txBody>
                  <a:tcPr/>
                </a:tc>
                <a:tc>
                  <a:txBody>
                    <a:bodyPr/>
                    <a:lstStyle/>
                    <a:p>
                      <a:r>
                        <a:rPr lang="en-US" sz="900" dirty="0">
                          <a:latin typeface="Garamond" panose="02020404030301010803" pitchFamily="18" charset="0"/>
                        </a:rPr>
                        <a:t>6</a:t>
                      </a:r>
                    </a:p>
                  </a:txBody>
                  <a:tcPr/>
                </a:tc>
                <a:extLst>
                  <a:ext uri="{0D108BD9-81ED-4DB2-BD59-A6C34878D82A}">
                    <a16:rowId xmlns:a16="http://schemas.microsoft.com/office/drawing/2014/main" val="10003"/>
                  </a:ext>
                </a:extLst>
              </a:tr>
              <a:tr h="224139">
                <a:tc>
                  <a:txBody>
                    <a:bodyPr/>
                    <a:lstStyle/>
                    <a:p>
                      <a:r>
                        <a:rPr lang="en-US" sz="900">
                          <a:latin typeface="Garamond" panose="02020404030301010803" pitchFamily="18" charset="0"/>
                        </a:rPr>
                        <a:t>&gt;3000</a:t>
                      </a:r>
                      <a:endParaRPr lang="en-US" sz="900" dirty="0">
                        <a:latin typeface="Garamond" panose="02020404030301010803" pitchFamily="18" charset="0"/>
                      </a:endParaRPr>
                    </a:p>
                  </a:txBody>
                  <a:tcPr/>
                </a:tc>
                <a:tc>
                  <a:txBody>
                    <a:bodyPr/>
                    <a:lstStyle/>
                    <a:p>
                      <a:r>
                        <a:rPr lang="en-US" sz="900" dirty="0">
                          <a:latin typeface="Garamond" panose="02020404030301010803" pitchFamily="18" charset="0"/>
                        </a:rPr>
                        <a:t>10</a:t>
                      </a:r>
                    </a:p>
                  </a:txBody>
                  <a:tcPr/>
                </a:tc>
                <a:extLst>
                  <a:ext uri="{0D108BD9-81ED-4DB2-BD59-A6C34878D82A}">
                    <a16:rowId xmlns:a16="http://schemas.microsoft.com/office/drawing/2014/main" val="10004"/>
                  </a:ext>
                </a:extLst>
              </a:tr>
            </a:tbl>
          </a:graphicData>
        </a:graphic>
      </p:graphicFrame>
      <p:graphicFrame>
        <p:nvGraphicFramePr>
          <p:cNvPr id="692" name="Table 691"/>
          <p:cNvGraphicFramePr>
            <a:graphicFrameLocks noGrp="1"/>
          </p:cNvGraphicFramePr>
          <p:nvPr>
            <p:extLst>
              <p:ext uri="{D42A27DB-BD31-4B8C-83A1-F6EECF244321}">
                <p14:modId xmlns:p14="http://schemas.microsoft.com/office/powerpoint/2010/main" val="2629439751"/>
              </p:ext>
            </p:extLst>
          </p:nvPr>
        </p:nvGraphicFramePr>
        <p:xfrm>
          <a:off x="362139" y="2420265"/>
          <a:ext cx="3739081" cy="1760220"/>
        </p:xfrm>
        <a:graphic>
          <a:graphicData uri="http://schemas.openxmlformats.org/drawingml/2006/table">
            <a:tbl>
              <a:tblPr firstRow="1" bandRow="1">
                <a:tableStyleId>{5940675A-B579-460E-94D1-54222C63F5DA}</a:tableStyleId>
              </a:tblPr>
              <a:tblGrid>
                <a:gridCol w="1633160">
                  <a:extLst>
                    <a:ext uri="{9D8B030D-6E8A-4147-A177-3AD203B41FA5}">
                      <a16:colId xmlns:a16="http://schemas.microsoft.com/office/drawing/2014/main" val="20000"/>
                    </a:ext>
                  </a:extLst>
                </a:gridCol>
                <a:gridCol w="2105921">
                  <a:extLst>
                    <a:ext uri="{9D8B030D-6E8A-4147-A177-3AD203B41FA5}">
                      <a16:colId xmlns:a16="http://schemas.microsoft.com/office/drawing/2014/main" val="20001"/>
                    </a:ext>
                  </a:extLst>
                </a:gridCol>
              </a:tblGrid>
              <a:tr h="241987">
                <a:tc>
                  <a:txBody>
                    <a:bodyPr/>
                    <a:lstStyle/>
                    <a:p>
                      <a:pPr algn="ctr"/>
                      <a:r>
                        <a:rPr lang="en-US" sz="900" b="1" dirty="0">
                          <a:latin typeface="Garamond" panose="02020404030301010803" pitchFamily="18" charset="0"/>
                        </a:rPr>
                        <a:t>Slope (degrees)</a:t>
                      </a:r>
                    </a:p>
                  </a:txBody>
                  <a:tcPr anchor="ctr"/>
                </a:tc>
                <a:tc>
                  <a:txBody>
                    <a:bodyPr/>
                    <a:lstStyle/>
                    <a:p>
                      <a:pPr algn="ctr"/>
                      <a:r>
                        <a:rPr lang="en-US" sz="900" b="1" dirty="0">
                          <a:latin typeface="Garamond" panose="02020404030301010803" pitchFamily="18" charset="0"/>
                        </a:rPr>
                        <a:t>Resistance Value (1-10, 10 being highest resistance to movement of jaguars)</a:t>
                      </a:r>
                    </a:p>
                  </a:txBody>
                  <a:tcPr anchor="ctr"/>
                </a:tc>
                <a:extLst>
                  <a:ext uri="{0D108BD9-81ED-4DB2-BD59-A6C34878D82A}">
                    <a16:rowId xmlns:a16="http://schemas.microsoft.com/office/drawing/2014/main" val="10000"/>
                  </a:ext>
                </a:extLst>
              </a:tr>
              <a:tr h="200250">
                <a:tc>
                  <a:txBody>
                    <a:bodyPr/>
                    <a:lstStyle/>
                    <a:p>
                      <a:r>
                        <a:rPr lang="en-US" sz="1050" dirty="0">
                          <a:latin typeface="Garamond" panose="02020404030301010803" pitchFamily="18" charset="0"/>
                        </a:rPr>
                        <a:t>0-15</a:t>
                      </a:r>
                    </a:p>
                  </a:txBody>
                  <a:tcPr/>
                </a:tc>
                <a:tc>
                  <a:txBody>
                    <a:bodyPr/>
                    <a:lstStyle/>
                    <a:p>
                      <a:r>
                        <a:rPr lang="en-US" sz="1050" dirty="0">
                          <a:latin typeface="Garamond" panose="02020404030301010803" pitchFamily="18" charset="0"/>
                        </a:rPr>
                        <a:t>0</a:t>
                      </a:r>
                    </a:p>
                  </a:txBody>
                  <a:tcPr/>
                </a:tc>
                <a:extLst>
                  <a:ext uri="{0D108BD9-81ED-4DB2-BD59-A6C34878D82A}">
                    <a16:rowId xmlns:a16="http://schemas.microsoft.com/office/drawing/2014/main" val="10001"/>
                  </a:ext>
                </a:extLst>
              </a:tr>
              <a:tr h="228876">
                <a:tc>
                  <a:txBody>
                    <a:bodyPr/>
                    <a:lstStyle/>
                    <a:p>
                      <a:r>
                        <a:rPr lang="en-US" sz="1050" dirty="0">
                          <a:latin typeface="Garamond" panose="02020404030301010803" pitchFamily="18" charset="0"/>
                        </a:rPr>
                        <a:t>15-30</a:t>
                      </a:r>
                    </a:p>
                  </a:txBody>
                  <a:tcPr/>
                </a:tc>
                <a:tc>
                  <a:txBody>
                    <a:bodyPr/>
                    <a:lstStyle/>
                    <a:p>
                      <a:r>
                        <a:rPr lang="en-US" sz="1050" dirty="0">
                          <a:latin typeface="Garamond" panose="02020404030301010803" pitchFamily="18" charset="0"/>
                        </a:rPr>
                        <a:t>2</a:t>
                      </a:r>
                    </a:p>
                  </a:txBody>
                  <a:tcPr/>
                </a:tc>
                <a:extLst>
                  <a:ext uri="{0D108BD9-81ED-4DB2-BD59-A6C34878D82A}">
                    <a16:rowId xmlns:a16="http://schemas.microsoft.com/office/drawing/2014/main" val="10002"/>
                  </a:ext>
                </a:extLst>
              </a:tr>
              <a:tr h="208075">
                <a:tc>
                  <a:txBody>
                    <a:bodyPr/>
                    <a:lstStyle/>
                    <a:p>
                      <a:r>
                        <a:rPr lang="en-US" sz="1050" dirty="0">
                          <a:latin typeface="Garamond" panose="02020404030301010803" pitchFamily="18" charset="0"/>
                        </a:rPr>
                        <a:t>30-45</a:t>
                      </a:r>
                    </a:p>
                  </a:txBody>
                  <a:tcPr/>
                </a:tc>
                <a:tc>
                  <a:txBody>
                    <a:bodyPr/>
                    <a:lstStyle/>
                    <a:p>
                      <a:r>
                        <a:rPr lang="en-US" sz="1050" dirty="0">
                          <a:latin typeface="Garamond" panose="02020404030301010803" pitchFamily="18" charset="0"/>
                        </a:rPr>
                        <a:t>5</a:t>
                      </a:r>
                    </a:p>
                  </a:txBody>
                  <a:tcPr/>
                </a:tc>
                <a:extLst>
                  <a:ext uri="{0D108BD9-81ED-4DB2-BD59-A6C34878D82A}">
                    <a16:rowId xmlns:a16="http://schemas.microsoft.com/office/drawing/2014/main" val="10003"/>
                  </a:ext>
                </a:extLst>
              </a:tr>
              <a:tr h="228464">
                <a:tc>
                  <a:txBody>
                    <a:bodyPr/>
                    <a:lstStyle/>
                    <a:p>
                      <a:r>
                        <a:rPr lang="en-US" sz="1050" dirty="0">
                          <a:latin typeface="Garamond" panose="02020404030301010803" pitchFamily="18" charset="0"/>
                        </a:rPr>
                        <a:t>45-60</a:t>
                      </a:r>
                    </a:p>
                  </a:txBody>
                  <a:tcPr/>
                </a:tc>
                <a:tc>
                  <a:txBody>
                    <a:bodyPr/>
                    <a:lstStyle/>
                    <a:p>
                      <a:r>
                        <a:rPr lang="en-US" sz="1050" dirty="0">
                          <a:latin typeface="Garamond" panose="02020404030301010803" pitchFamily="18" charset="0"/>
                        </a:rPr>
                        <a:t>7</a:t>
                      </a:r>
                    </a:p>
                  </a:txBody>
                  <a:tcPr/>
                </a:tc>
                <a:extLst>
                  <a:ext uri="{0D108BD9-81ED-4DB2-BD59-A6C34878D82A}">
                    <a16:rowId xmlns:a16="http://schemas.microsoft.com/office/drawing/2014/main" val="10004"/>
                  </a:ext>
                </a:extLst>
              </a:tr>
              <a:tr h="228464">
                <a:tc>
                  <a:txBody>
                    <a:bodyPr/>
                    <a:lstStyle/>
                    <a:p>
                      <a:r>
                        <a:rPr lang="en-US" sz="1050" dirty="0">
                          <a:latin typeface="Garamond" panose="02020404030301010803" pitchFamily="18" charset="0"/>
                        </a:rPr>
                        <a:t>&gt;60</a:t>
                      </a:r>
                    </a:p>
                  </a:txBody>
                  <a:tcPr/>
                </a:tc>
                <a:tc>
                  <a:txBody>
                    <a:bodyPr/>
                    <a:lstStyle/>
                    <a:p>
                      <a:r>
                        <a:rPr lang="en-US" sz="1050" dirty="0">
                          <a:latin typeface="Garamond" panose="02020404030301010803" pitchFamily="18" charset="0"/>
                        </a:rPr>
                        <a:t>10</a:t>
                      </a:r>
                    </a:p>
                  </a:txBody>
                  <a:tcPr/>
                </a:tc>
                <a:extLst>
                  <a:ext uri="{0D108BD9-81ED-4DB2-BD59-A6C34878D82A}">
                    <a16:rowId xmlns:a16="http://schemas.microsoft.com/office/drawing/2014/main" val="10005"/>
                  </a:ext>
                </a:extLst>
              </a:tr>
            </a:tbl>
          </a:graphicData>
        </a:graphic>
      </p:graphicFrame>
      <p:graphicFrame>
        <p:nvGraphicFramePr>
          <p:cNvPr id="693" name="Table 692"/>
          <p:cNvGraphicFramePr>
            <a:graphicFrameLocks noGrp="1"/>
          </p:cNvGraphicFramePr>
          <p:nvPr>
            <p:extLst>
              <p:ext uri="{D42A27DB-BD31-4B8C-83A1-F6EECF244321}">
                <p14:modId xmlns:p14="http://schemas.microsoft.com/office/powerpoint/2010/main" val="3983561923"/>
              </p:ext>
            </p:extLst>
          </p:nvPr>
        </p:nvGraphicFramePr>
        <p:xfrm>
          <a:off x="362139" y="4247717"/>
          <a:ext cx="3739081" cy="1898614"/>
        </p:xfrm>
        <a:graphic>
          <a:graphicData uri="http://schemas.openxmlformats.org/drawingml/2006/table">
            <a:tbl>
              <a:tblPr firstRow="1" bandRow="1">
                <a:tableStyleId>{5940675A-B579-460E-94D1-54222C63F5DA}</a:tableStyleId>
              </a:tblPr>
              <a:tblGrid>
                <a:gridCol w="1617690">
                  <a:extLst>
                    <a:ext uri="{9D8B030D-6E8A-4147-A177-3AD203B41FA5}">
                      <a16:colId xmlns:a16="http://schemas.microsoft.com/office/drawing/2014/main" val="20000"/>
                    </a:ext>
                  </a:extLst>
                </a:gridCol>
                <a:gridCol w="2121391">
                  <a:extLst>
                    <a:ext uri="{9D8B030D-6E8A-4147-A177-3AD203B41FA5}">
                      <a16:colId xmlns:a16="http://schemas.microsoft.com/office/drawing/2014/main" val="20001"/>
                    </a:ext>
                  </a:extLst>
                </a:gridCol>
              </a:tblGrid>
              <a:tr h="347557">
                <a:tc>
                  <a:txBody>
                    <a:bodyPr/>
                    <a:lstStyle/>
                    <a:p>
                      <a:pPr marL="0" marR="0" algn="ctr">
                        <a:lnSpc>
                          <a:spcPct val="115000"/>
                        </a:lnSpc>
                        <a:spcBef>
                          <a:spcPts val="0"/>
                        </a:spcBef>
                        <a:spcAft>
                          <a:spcPts val="0"/>
                        </a:spcAft>
                      </a:pPr>
                      <a:r>
                        <a:rPr lang="en-US" sz="900" b="1" dirty="0">
                          <a:effectLst/>
                          <a:latin typeface="Garamond" panose="02020404030301010803" pitchFamily="18" charset="0"/>
                          <a:ea typeface="Times New Roman" panose="02020603050405020304" pitchFamily="18" charset="0"/>
                          <a:cs typeface="Times New Roman" panose="02020603050405020304" pitchFamily="18" charset="0"/>
                        </a:rPr>
                        <a:t>Distance to River (km)</a:t>
                      </a:r>
                      <a:endParaRPr lang="en-US"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900" b="1" dirty="0">
                          <a:effectLst/>
                          <a:latin typeface="Garamond" panose="02020404030301010803" pitchFamily="18" charset="0"/>
                          <a:ea typeface="Times New Roman" panose="02020603050405020304" pitchFamily="18" charset="0"/>
                          <a:cs typeface="Times New Roman" panose="02020603050405020304" pitchFamily="18" charset="0"/>
                        </a:rPr>
                        <a:t>Resistance Value (1-10, 10 being highest resistance to movement of jaguars)</a:t>
                      </a:r>
                      <a:endParaRPr lang="en-US"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00250">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0-.5km</a:t>
                      </a: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0</a:t>
                      </a:r>
                    </a:p>
                  </a:txBody>
                  <a:tcPr marL="68580" marR="68580" marT="0" marB="0"/>
                </a:tc>
                <a:extLst>
                  <a:ext uri="{0D108BD9-81ED-4DB2-BD59-A6C34878D82A}">
                    <a16:rowId xmlns:a16="http://schemas.microsoft.com/office/drawing/2014/main" val="10001"/>
                  </a:ext>
                </a:extLst>
              </a:tr>
              <a:tr h="228876">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.5-1km</a:t>
                      </a: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1</a:t>
                      </a:r>
                    </a:p>
                  </a:txBody>
                  <a:tcPr marL="68580" marR="68580" marT="0" marB="0"/>
                </a:tc>
                <a:extLst>
                  <a:ext uri="{0D108BD9-81ED-4DB2-BD59-A6C34878D82A}">
                    <a16:rowId xmlns:a16="http://schemas.microsoft.com/office/drawing/2014/main" val="10002"/>
                  </a:ext>
                </a:extLst>
              </a:tr>
              <a:tr h="208075">
                <a:tc>
                  <a:txBody>
                    <a:bodyPr/>
                    <a:lstStyle/>
                    <a:p>
                      <a:pPr marL="0" marR="0" algn="ctr">
                        <a:lnSpc>
                          <a:spcPct val="115000"/>
                        </a:lnSpc>
                        <a:spcBef>
                          <a:spcPts val="0"/>
                        </a:spcBef>
                        <a:spcAft>
                          <a:spcPts val="0"/>
                        </a:spcAft>
                      </a:pPr>
                      <a:r>
                        <a:rPr lang="en-US" sz="1100">
                          <a:effectLst/>
                          <a:latin typeface="Garamond" panose="02020404030301010803" pitchFamily="18" charset="0"/>
                          <a:ea typeface="Times New Roman" panose="02020603050405020304" pitchFamily="18" charset="0"/>
                          <a:cs typeface="Times New Roman" panose="02020603050405020304" pitchFamily="18" charset="0"/>
                        </a:rPr>
                        <a:t>1-2km</a:t>
                      </a: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2</a:t>
                      </a:r>
                    </a:p>
                  </a:txBody>
                  <a:tcPr marL="68580" marR="68580" marT="0" marB="0"/>
                </a:tc>
                <a:extLst>
                  <a:ext uri="{0D108BD9-81ED-4DB2-BD59-A6C34878D82A}">
                    <a16:rowId xmlns:a16="http://schemas.microsoft.com/office/drawing/2014/main" val="10003"/>
                  </a:ext>
                </a:extLst>
              </a:tr>
              <a:tr h="228464">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2-4km</a:t>
                      </a: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3</a:t>
                      </a:r>
                    </a:p>
                  </a:txBody>
                  <a:tcPr marL="68580" marR="68580" marT="0" marB="0"/>
                </a:tc>
                <a:extLst>
                  <a:ext uri="{0D108BD9-81ED-4DB2-BD59-A6C34878D82A}">
                    <a16:rowId xmlns:a16="http://schemas.microsoft.com/office/drawing/2014/main" val="10004"/>
                  </a:ext>
                </a:extLst>
              </a:tr>
              <a:tr h="228464">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4-8km</a:t>
                      </a: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4</a:t>
                      </a:r>
                    </a:p>
                  </a:txBody>
                  <a:tcPr marL="68580" marR="68580" marT="0" marB="0"/>
                </a:tc>
                <a:extLst>
                  <a:ext uri="{0D108BD9-81ED-4DB2-BD59-A6C34878D82A}">
                    <a16:rowId xmlns:a16="http://schemas.microsoft.com/office/drawing/2014/main" val="10005"/>
                  </a:ext>
                </a:extLst>
              </a:tr>
              <a:tr h="228464">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8-16km</a:t>
                      </a: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5</a:t>
                      </a:r>
                    </a:p>
                  </a:txBody>
                  <a:tcPr marL="68580" marR="68580" marT="0" marB="0"/>
                </a:tc>
                <a:extLst>
                  <a:ext uri="{0D108BD9-81ED-4DB2-BD59-A6C34878D82A}">
                    <a16:rowId xmlns:a16="http://schemas.microsoft.com/office/drawing/2014/main" val="10006"/>
                  </a:ext>
                </a:extLst>
              </a:tr>
              <a:tr h="228464">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&gt;32km</a:t>
                      </a: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5</a:t>
                      </a:r>
                    </a:p>
                  </a:txBody>
                  <a:tcPr marL="68580" marR="68580" marT="0" marB="0"/>
                </a:tc>
                <a:extLst>
                  <a:ext uri="{0D108BD9-81ED-4DB2-BD59-A6C34878D82A}">
                    <a16:rowId xmlns:a16="http://schemas.microsoft.com/office/drawing/2014/main" val="10007"/>
                  </a:ext>
                </a:extLst>
              </a:tr>
            </a:tbl>
          </a:graphicData>
        </a:graphic>
      </p:graphicFrame>
      <p:graphicFrame>
        <p:nvGraphicFramePr>
          <p:cNvPr id="697" name="Table 696"/>
          <p:cNvGraphicFramePr>
            <a:graphicFrameLocks noGrp="1"/>
          </p:cNvGraphicFramePr>
          <p:nvPr>
            <p:extLst>
              <p:ext uri="{D42A27DB-BD31-4B8C-83A1-F6EECF244321}">
                <p14:modId xmlns:p14="http://schemas.microsoft.com/office/powerpoint/2010/main" val="3037108244"/>
              </p:ext>
            </p:extLst>
          </p:nvPr>
        </p:nvGraphicFramePr>
        <p:xfrm>
          <a:off x="4458912" y="942949"/>
          <a:ext cx="3576119" cy="3070771"/>
        </p:xfrm>
        <a:graphic>
          <a:graphicData uri="http://schemas.openxmlformats.org/drawingml/2006/table">
            <a:tbl>
              <a:tblPr firstRow="1" bandRow="1">
                <a:tableStyleId>{5940675A-B579-460E-94D1-54222C63F5DA}</a:tableStyleId>
              </a:tblPr>
              <a:tblGrid>
                <a:gridCol w="1833391">
                  <a:extLst>
                    <a:ext uri="{9D8B030D-6E8A-4147-A177-3AD203B41FA5}">
                      <a16:colId xmlns:a16="http://schemas.microsoft.com/office/drawing/2014/main" val="20000"/>
                    </a:ext>
                  </a:extLst>
                </a:gridCol>
                <a:gridCol w="1742728">
                  <a:extLst>
                    <a:ext uri="{9D8B030D-6E8A-4147-A177-3AD203B41FA5}">
                      <a16:colId xmlns:a16="http://schemas.microsoft.com/office/drawing/2014/main" val="20001"/>
                    </a:ext>
                  </a:extLst>
                </a:gridCol>
              </a:tblGrid>
              <a:tr h="517151">
                <a:tc>
                  <a:txBody>
                    <a:bodyPr/>
                    <a:lstStyle/>
                    <a:p>
                      <a:pPr marL="0" marR="0" algn="ctr">
                        <a:lnSpc>
                          <a:spcPct val="115000"/>
                        </a:lnSpc>
                        <a:spcBef>
                          <a:spcPts val="0"/>
                        </a:spcBef>
                        <a:spcAft>
                          <a:spcPts val="0"/>
                        </a:spcAft>
                      </a:pPr>
                      <a:r>
                        <a:rPr lang="en-US" sz="1100" b="1" dirty="0">
                          <a:effectLst/>
                          <a:latin typeface="Garamond" panose="02020404030301010803" pitchFamily="18" charset="0"/>
                          <a:ea typeface="Times New Roman" panose="02020603050405020304" pitchFamily="18" charset="0"/>
                          <a:cs typeface="Times New Roman" panose="02020603050405020304" pitchFamily="18" charset="0"/>
                        </a:rPr>
                        <a:t>Land Cover Type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b="1" dirty="0">
                          <a:effectLst/>
                          <a:latin typeface="Garamond" panose="02020404030301010803" pitchFamily="18" charset="0"/>
                          <a:ea typeface="Times New Roman" panose="02020603050405020304" pitchFamily="18" charset="0"/>
                          <a:cs typeface="Times New Roman" panose="02020603050405020304" pitchFamily="18" charset="0"/>
                        </a:rPr>
                        <a:t>Resistance Value (1-10, 10 being highest resistance to movement of jaguars)</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27547">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Pineapple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10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27547">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Palm Plantation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6</a:t>
                      </a:r>
                    </a:p>
                  </a:txBody>
                  <a:tcPr marL="68580" marR="68580" marT="0" marB="0"/>
                </a:tc>
                <a:extLst>
                  <a:ext uri="{0D108BD9-81ED-4DB2-BD59-A6C34878D82A}">
                    <a16:rowId xmlns:a16="http://schemas.microsoft.com/office/drawing/2014/main" val="10002"/>
                  </a:ext>
                </a:extLst>
              </a:tr>
              <a:tr h="227547">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Mangrove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5</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27547">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Water</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9</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27547">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Grassland/Pasture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5</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27547">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Exposed Soil/Urban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10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27547">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Primary Forests</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27547">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Secondary Forests</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1</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27547">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Wetland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3</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227547">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Coffee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4</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227547">
                <a:tc>
                  <a:txBody>
                    <a:bodyPr/>
                    <a:lstStyle/>
                    <a:p>
                      <a:pPr marL="0" marR="0" algn="ctr">
                        <a:lnSpc>
                          <a:spcPct val="115000"/>
                        </a:lnSpc>
                        <a:spcBef>
                          <a:spcPts val="0"/>
                        </a:spcBef>
                        <a:spcAft>
                          <a:spcPts val="0"/>
                        </a:spcAft>
                      </a:pPr>
                      <a:r>
                        <a:rPr lang="en-US" sz="1100" dirty="0" err="1">
                          <a:effectLst/>
                          <a:latin typeface="Garamond" panose="02020404030301010803" pitchFamily="18" charset="0"/>
                          <a:ea typeface="Times New Roman" panose="02020603050405020304" pitchFamily="18" charset="0"/>
                          <a:cs typeface="Times New Roman" panose="02020603050405020304" pitchFamily="18" charset="0"/>
                        </a:rPr>
                        <a:t>Paramos</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10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906244662"/>
              </p:ext>
            </p:extLst>
          </p:nvPr>
        </p:nvGraphicFramePr>
        <p:xfrm>
          <a:off x="8538001" y="4484872"/>
          <a:ext cx="3331675" cy="1479617"/>
        </p:xfrm>
        <a:graphic>
          <a:graphicData uri="http://schemas.openxmlformats.org/drawingml/2006/table">
            <a:tbl>
              <a:tblPr firstRow="1" firstCol="1" bandRow="1">
                <a:tableStyleId>{5940675A-B579-460E-94D1-54222C63F5DA}</a:tableStyleId>
              </a:tblPr>
              <a:tblGrid>
                <a:gridCol w="1665571">
                  <a:extLst>
                    <a:ext uri="{9D8B030D-6E8A-4147-A177-3AD203B41FA5}">
                      <a16:colId xmlns:a16="http://schemas.microsoft.com/office/drawing/2014/main" val="20000"/>
                    </a:ext>
                  </a:extLst>
                </a:gridCol>
                <a:gridCol w="1666104">
                  <a:extLst>
                    <a:ext uri="{9D8B030D-6E8A-4147-A177-3AD203B41FA5}">
                      <a16:colId xmlns:a16="http://schemas.microsoft.com/office/drawing/2014/main" val="20001"/>
                    </a:ext>
                  </a:extLst>
                </a:gridCol>
              </a:tblGrid>
              <a:tr h="0">
                <a:tc>
                  <a:txBody>
                    <a:bodyPr/>
                    <a:lstStyle/>
                    <a:p>
                      <a:pPr marL="0" marR="0" algn="ctr">
                        <a:lnSpc>
                          <a:spcPct val="115000"/>
                        </a:lnSpc>
                        <a:spcBef>
                          <a:spcPts val="0"/>
                        </a:spcBef>
                        <a:spcAft>
                          <a:spcPts val="0"/>
                        </a:spcAft>
                      </a:pPr>
                      <a:r>
                        <a:rPr lang="en-US" sz="1100" b="1" dirty="0">
                          <a:effectLst/>
                          <a:latin typeface="Garamond" panose="02020404030301010803" pitchFamily="18" charset="0"/>
                        </a:rPr>
                        <a:t>Layer Name</a:t>
                      </a:r>
                      <a:endParaRPr lang="en-US" sz="11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b="1" dirty="0">
                          <a:effectLst/>
                          <a:latin typeface="Garamond" panose="02020404030301010803" pitchFamily="18" charset="0"/>
                        </a:rPr>
                        <a:t>Weight of Influence (%, must add to 100)</a:t>
                      </a:r>
                      <a:endParaRPr lang="en-US" sz="11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marL="0" marR="0" algn="ctr">
                        <a:lnSpc>
                          <a:spcPct val="115000"/>
                        </a:lnSpc>
                        <a:spcBef>
                          <a:spcPts val="0"/>
                        </a:spcBef>
                        <a:spcAft>
                          <a:spcPts val="0"/>
                        </a:spcAft>
                        <a:tabLst>
                          <a:tab pos="790575" algn="l"/>
                          <a:tab pos="920750" algn="ctr"/>
                        </a:tabLst>
                      </a:pPr>
                      <a:r>
                        <a:rPr lang="en-US" sz="1100" dirty="0">
                          <a:effectLst/>
                          <a:latin typeface="Garamond" panose="02020404030301010803" pitchFamily="18" charset="0"/>
                        </a:rPr>
                        <a:t>Slope</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rPr>
                        <a:t>5</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Elevation</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5</a:t>
                      </a:r>
                    </a:p>
                  </a:txBody>
                  <a:tcPr marL="68580" marR="68580" marT="0" marB="0"/>
                </a:tc>
                <a:extLst>
                  <a:ext uri="{0D108BD9-81ED-4DB2-BD59-A6C34878D82A}">
                    <a16:rowId xmlns:a16="http://schemas.microsoft.com/office/drawing/2014/main" val="10002"/>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LULC</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rPr>
                        <a:t>40</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marL="0" marR="0" algn="ctr">
                        <a:lnSpc>
                          <a:spcPct val="115000"/>
                        </a:lnSpc>
                        <a:spcBef>
                          <a:spcPts val="0"/>
                        </a:spcBef>
                        <a:spcAft>
                          <a:spcPts val="0"/>
                        </a:spcAft>
                      </a:pPr>
                      <a:r>
                        <a:rPr lang="en-US" sz="1100" dirty="0">
                          <a:effectLst/>
                          <a:latin typeface="Garamond" panose="02020404030301010803" pitchFamily="18" charset="0"/>
                        </a:rPr>
                        <a:t>Distance</a:t>
                      </a:r>
                      <a:r>
                        <a:rPr lang="en-US" sz="1100" baseline="0" dirty="0">
                          <a:effectLst/>
                          <a:latin typeface="Garamond" panose="02020404030301010803" pitchFamily="18" charset="0"/>
                        </a:rPr>
                        <a:t> to Rivers</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rPr>
                        <a:t>10</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Cities</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rPr>
                        <a:t>20</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marL="0" marR="0" algn="ctr">
                        <a:lnSpc>
                          <a:spcPct val="115000"/>
                        </a:lnSpc>
                        <a:spcBef>
                          <a:spcPts val="0"/>
                        </a:spcBef>
                        <a:spcAft>
                          <a:spcPts val="0"/>
                        </a:spcAft>
                      </a:pPr>
                      <a:r>
                        <a:rPr lang="en-US" sz="1100">
                          <a:effectLst/>
                          <a:latin typeface="Garamond" panose="02020404030301010803" pitchFamily="18" charset="0"/>
                        </a:rPr>
                        <a:t>Roads</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latin typeface="Garamond" panose="02020404030301010803" pitchFamily="18" charset="0"/>
                        </a:rPr>
                        <a:t>20</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738040067"/>
              </p:ext>
            </p:extLst>
          </p:nvPr>
        </p:nvGraphicFramePr>
        <p:xfrm>
          <a:off x="8392724" y="942949"/>
          <a:ext cx="3648386" cy="1635383"/>
        </p:xfrm>
        <a:graphic>
          <a:graphicData uri="http://schemas.openxmlformats.org/drawingml/2006/table">
            <a:tbl>
              <a:tblPr firstRow="1" firstCol="1" bandRow="1">
                <a:tableStyleId>{5940675A-B579-460E-94D1-54222C63F5DA}</a:tableStyleId>
              </a:tblPr>
              <a:tblGrid>
                <a:gridCol w="1823900">
                  <a:extLst>
                    <a:ext uri="{9D8B030D-6E8A-4147-A177-3AD203B41FA5}">
                      <a16:colId xmlns:a16="http://schemas.microsoft.com/office/drawing/2014/main" val="20000"/>
                    </a:ext>
                  </a:extLst>
                </a:gridCol>
                <a:gridCol w="1824486">
                  <a:extLst>
                    <a:ext uri="{9D8B030D-6E8A-4147-A177-3AD203B41FA5}">
                      <a16:colId xmlns:a16="http://schemas.microsoft.com/office/drawing/2014/main" val="20001"/>
                    </a:ext>
                  </a:extLst>
                </a:gridCol>
              </a:tblGrid>
              <a:tr h="0">
                <a:tc>
                  <a:txBody>
                    <a:bodyPr/>
                    <a:lstStyle/>
                    <a:p>
                      <a:pPr marL="0" marR="0" algn="ctr">
                        <a:lnSpc>
                          <a:spcPct val="115000"/>
                        </a:lnSpc>
                        <a:spcBef>
                          <a:spcPts val="0"/>
                        </a:spcBef>
                        <a:spcAft>
                          <a:spcPts val="0"/>
                        </a:spcAft>
                      </a:pPr>
                      <a:r>
                        <a:rPr lang="en-US" sz="900" b="1" dirty="0">
                          <a:effectLst/>
                          <a:latin typeface="Garamond" panose="02020404030301010803" pitchFamily="18" charset="0"/>
                        </a:rPr>
                        <a:t>Bivariate Key Values (based on distance and size of settlement)</a:t>
                      </a:r>
                      <a:endParaRPr lang="en-US" sz="9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900" b="1" dirty="0">
                          <a:effectLst/>
                          <a:latin typeface="Garamond" panose="02020404030301010803" pitchFamily="18" charset="0"/>
                        </a:rPr>
                        <a:t>Resistance Value (1-10, 10 being highest resistance to movement of jaguars)</a:t>
                      </a:r>
                      <a:endParaRPr lang="en-US" sz="9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marL="0" marR="0" algn="ctr">
                        <a:lnSpc>
                          <a:spcPct val="115000"/>
                        </a:lnSpc>
                        <a:spcBef>
                          <a:spcPts val="0"/>
                        </a:spcBef>
                        <a:spcAft>
                          <a:spcPts val="0"/>
                        </a:spcAft>
                        <a:tabLst>
                          <a:tab pos="790575" algn="l"/>
                          <a:tab pos="920750" algn="ctr"/>
                        </a:tabLst>
                      </a:pPr>
                      <a:r>
                        <a:rPr lang="en-US" sz="1000">
                          <a:effectLst/>
                          <a:latin typeface="Garamond" panose="02020404030301010803" pitchFamily="18" charset="0"/>
                        </a:rPr>
                        <a:t>0</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a:effectLst/>
                          <a:latin typeface="Garamond" panose="02020404030301010803" pitchFamily="18" charset="0"/>
                        </a:rPr>
                        <a:t>0</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marL="0" marR="0" algn="ctr">
                        <a:lnSpc>
                          <a:spcPct val="115000"/>
                        </a:lnSpc>
                        <a:spcBef>
                          <a:spcPts val="0"/>
                        </a:spcBef>
                        <a:spcAft>
                          <a:spcPts val="0"/>
                        </a:spcAft>
                      </a:pPr>
                      <a:r>
                        <a:rPr lang="en-US" sz="1000">
                          <a:effectLst/>
                          <a:latin typeface="Garamond" panose="02020404030301010803" pitchFamily="18" charset="0"/>
                        </a:rPr>
                        <a:t>1</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a:effectLst/>
                          <a:latin typeface="Garamond" panose="02020404030301010803" pitchFamily="18" charset="0"/>
                        </a:rPr>
                        <a:t>2</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marL="0" marR="0" algn="ctr">
                        <a:lnSpc>
                          <a:spcPct val="115000"/>
                        </a:lnSpc>
                        <a:spcBef>
                          <a:spcPts val="0"/>
                        </a:spcBef>
                        <a:spcAft>
                          <a:spcPts val="0"/>
                        </a:spcAft>
                      </a:pPr>
                      <a:r>
                        <a:rPr lang="en-US" sz="1000">
                          <a:effectLst/>
                          <a:latin typeface="Garamond" panose="02020404030301010803" pitchFamily="18" charset="0"/>
                        </a:rPr>
                        <a:t>2</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a:effectLst/>
                          <a:latin typeface="Garamond" panose="02020404030301010803" pitchFamily="18" charset="0"/>
                        </a:rPr>
                        <a:t>4</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marL="0" marR="0" algn="ctr">
                        <a:lnSpc>
                          <a:spcPct val="115000"/>
                        </a:lnSpc>
                        <a:spcBef>
                          <a:spcPts val="0"/>
                        </a:spcBef>
                        <a:spcAft>
                          <a:spcPts val="0"/>
                        </a:spcAft>
                      </a:pPr>
                      <a:r>
                        <a:rPr lang="en-US" sz="1000">
                          <a:effectLst/>
                          <a:latin typeface="Garamond" panose="02020404030301010803" pitchFamily="18" charset="0"/>
                        </a:rPr>
                        <a:t>3</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dirty="0">
                          <a:effectLst/>
                          <a:latin typeface="Garamond" panose="02020404030301010803" pitchFamily="18" charset="0"/>
                        </a:rPr>
                        <a:t>6</a:t>
                      </a:r>
                      <a:endParaRPr lang="en-US" sz="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marL="0" marR="0" algn="ctr">
                        <a:lnSpc>
                          <a:spcPct val="115000"/>
                        </a:lnSpc>
                        <a:spcBef>
                          <a:spcPts val="0"/>
                        </a:spcBef>
                        <a:spcAft>
                          <a:spcPts val="0"/>
                        </a:spcAft>
                      </a:pPr>
                      <a:r>
                        <a:rPr lang="en-US" sz="1000">
                          <a:effectLst/>
                          <a:latin typeface="Garamond" panose="02020404030301010803" pitchFamily="18" charset="0"/>
                        </a:rPr>
                        <a:t>4</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a:effectLst/>
                          <a:latin typeface="Garamond" panose="02020404030301010803" pitchFamily="18" charset="0"/>
                        </a:rPr>
                        <a:t>8</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marL="0" marR="0" algn="ctr">
                        <a:lnSpc>
                          <a:spcPct val="115000"/>
                        </a:lnSpc>
                        <a:spcBef>
                          <a:spcPts val="0"/>
                        </a:spcBef>
                        <a:spcAft>
                          <a:spcPts val="0"/>
                        </a:spcAft>
                      </a:pPr>
                      <a:r>
                        <a:rPr lang="en-US" sz="1000">
                          <a:effectLst/>
                          <a:latin typeface="Garamond" panose="02020404030301010803" pitchFamily="18" charset="0"/>
                        </a:rPr>
                        <a:t>5</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a:effectLst/>
                          <a:latin typeface="Garamond" panose="02020404030301010803" pitchFamily="18" charset="0"/>
                        </a:rPr>
                        <a:t>10</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marL="0" marR="0" algn="ctr">
                        <a:lnSpc>
                          <a:spcPct val="115000"/>
                        </a:lnSpc>
                        <a:spcBef>
                          <a:spcPts val="0"/>
                        </a:spcBef>
                        <a:spcAft>
                          <a:spcPts val="0"/>
                        </a:spcAft>
                      </a:pPr>
                      <a:r>
                        <a:rPr lang="en-US" sz="1000">
                          <a:effectLst/>
                          <a:latin typeface="Garamond" panose="02020404030301010803" pitchFamily="18" charset="0"/>
                        </a:rPr>
                        <a:t>6</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dirty="0">
                          <a:effectLst/>
                          <a:latin typeface="Garamond" panose="02020404030301010803" pitchFamily="18" charset="0"/>
                        </a:rPr>
                        <a:t>10</a:t>
                      </a:r>
                      <a:endParaRPr lang="en-US" sz="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173395617"/>
              </p:ext>
            </p:extLst>
          </p:nvPr>
        </p:nvGraphicFramePr>
        <p:xfrm>
          <a:off x="8379645" y="2718389"/>
          <a:ext cx="3648386" cy="1635383"/>
        </p:xfrm>
        <a:graphic>
          <a:graphicData uri="http://schemas.openxmlformats.org/drawingml/2006/table">
            <a:tbl>
              <a:tblPr firstRow="1" firstCol="1" bandRow="1">
                <a:tableStyleId>{5940675A-B579-460E-94D1-54222C63F5DA}</a:tableStyleId>
              </a:tblPr>
              <a:tblGrid>
                <a:gridCol w="1823900">
                  <a:extLst>
                    <a:ext uri="{9D8B030D-6E8A-4147-A177-3AD203B41FA5}">
                      <a16:colId xmlns:a16="http://schemas.microsoft.com/office/drawing/2014/main" val="20000"/>
                    </a:ext>
                  </a:extLst>
                </a:gridCol>
                <a:gridCol w="1824486">
                  <a:extLst>
                    <a:ext uri="{9D8B030D-6E8A-4147-A177-3AD203B41FA5}">
                      <a16:colId xmlns:a16="http://schemas.microsoft.com/office/drawing/2014/main" val="20001"/>
                    </a:ext>
                  </a:extLst>
                </a:gridCol>
              </a:tblGrid>
              <a:tr h="0">
                <a:tc>
                  <a:txBody>
                    <a:bodyPr/>
                    <a:lstStyle/>
                    <a:p>
                      <a:pPr marL="0" marR="0" algn="ctr">
                        <a:lnSpc>
                          <a:spcPct val="115000"/>
                        </a:lnSpc>
                        <a:spcBef>
                          <a:spcPts val="0"/>
                        </a:spcBef>
                        <a:spcAft>
                          <a:spcPts val="0"/>
                        </a:spcAft>
                      </a:pPr>
                      <a:r>
                        <a:rPr lang="en-US" sz="900" b="1" dirty="0">
                          <a:effectLst/>
                          <a:latin typeface="Garamond" panose="02020404030301010803" pitchFamily="18" charset="0"/>
                        </a:rPr>
                        <a:t>Bivariate Key Values (based on distance and size road)</a:t>
                      </a:r>
                      <a:endParaRPr lang="en-US" sz="9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900" b="1" dirty="0">
                          <a:effectLst/>
                          <a:latin typeface="Garamond" panose="02020404030301010803" pitchFamily="18" charset="0"/>
                        </a:rPr>
                        <a:t>Resistance Value (1-10, 10 being highest resistance to movement of jaguars)</a:t>
                      </a:r>
                      <a:endParaRPr lang="en-US" sz="9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marL="0" marR="0" algn="ctr">
                        <a:lnSpc>
                          <a:spcPct val="115000"/>
                        </a:lnSpc>
                        <a:spcBef>
                          <a:spcPts val="0"/>
                        </a:spcBef>
                        <a:spcAft>
                          <a:spcPts val="0"/>
                        </a:spcAft>
                        <a:tabLst>
                          <a:tab pos="790575" algn="l"/>
                          <a:tab pos="920750" algn="ctr"/>
                        </a:tabLst>
                      </a:pPr>
                      <a:r>
                        <a:rPr lang="en-US" sz="1000">
                          <a:effectLst/>
                          <a:latin typeface="Garamond" panose="02020404030301010803" pitchFamily="18" charset="0"/>
                        </a:rPr>
                        <a:t>0</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a:effectLst/>
                          <a:latin typeface="Garamond" panose="02020404030301010803" pitchFamily="18" charset="0"/>
                        </a:rPr>
                        <a:t>0</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marL="0" marR="0" algn="ctr">
                        <a:lnSpc>
                          <a:spcPct val="115000"/>
                        </a:lnSpc>
                        <a:spcBef>
                          <a:spcPts val="0"/>
                        </a:spcBef>
                        <a:spcAft>
                          <a:spcPts val="0"/>
                        </a:spcAft>
                      </a:pPr>
                      <a:r>
                        <a:rPr lang="en-US" sz="1000">
                          <a:effectLst/>
                          <a:latin typeface="Garamond" panose="02020404030301010803" pitchFamily="18" charset="0"/>
                        </a:rPr>
                        <a:t>1</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a:effectLst/>
                          <a:latin typeface="Garamond" panose="02020404030301010803" pitchFamily="18" charset="0"/>
                        </a:rPr>
                        <a:t>2</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marL="0" marR="0" algn="ctr">
                        <a:lnSpc>
                          <a:spcPct val="115000"/>
                        </a:lnSpc>
                        <a:spcBef>
                          <a:spcPts val="0"/>
                        </a:spcBef>
                        <a:spcAft>
                          <a:spcPts val="0"/>
                        </a:spcAft>
                      </a:pPr>
                      <a:r>
                        <a:rPr lang="en-US" sz="1000">
                          <a:effectLst/>
                          <a:latin typeface="Garamond" panose="02020404030301010803" pitchFamily="18" charset="0"/>
                        </a:rPr>
                        <a:t>2</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a:effectLst/>
                          <a:latin typeface="Garamond" panose="02020404030301010803" pitchFamily="18" charset="0"/>
                        </a:rPr>
                        <a:t>4</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marL="0" marR="0" algn="ctr">
                        <a:lnSpc>
                          <a:spcPct val="115000"/>
                        </a:lnSpc>
                        <a:spcBef>
                          <a:spcPts val="0"/>
                        </a:spcBef>
                        <a:spcAft>
                          <a:spcPts val="0"/>
                        </a:spcAft>
                      </a:pPr>
                      <a:r>
                        <a:rPr lang="en-US" sz="1000" dirty="0">
                          <a:effectLst/>
                          <a:latin typeface="Garamond" panose="02020404030301010803" pitchFamily="18" charset="0"/>
                        </a:rPr>
                        <a:t>3</a:t>
                      </a:r>
                      <a:endParaRPr lang="en-US" sz="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dirty="0">
                          <a:effectLst/>
                          <a:latin typeface="Garamond" panose="02020404030301010803" pitchFamily="18" charset="0"/>
                        </a:rPr>
                        <a:t>6</a:t>
                      </a:r>
                      <a:endParaRPr lang="en-US" sz="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marL="0" marR="0" algn="ctr">
                        <a:lnSpc>
                          <a:spcPct val="115000"/>
                        </a:lnSpc>
                        <a:spcBef>
                          <a:spcPts val="0"/>
                        </a:spcBef>
                        <a:spcAft>
                          <a:spcPts val="0"/>
                        </a:spcAft>
                      </a:pPr>
                      <a:r>
                        <a:rPr lang="en-US" sz="1000">
                          <a:effectLst/>
                          <a:latin typeface="Garamond" panose="02020404030301010803" pitchFamily="18" charset="0"/>
                        </a:rPr>
                        <a:t>4</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a:effectLst/>
                          <a:latin typeface="Garamond" panose="02020404030301010803" pitchFamily="18" charset="0"/>
                        </a:rPr>
                        <a:t>8</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marL="0" marR="0" algn="ctr">
                        <a:lnSpc>
                          <a:spcPct val="115000"/>
                        </a:lnSpc>
                        <a:spcBef>
                          <a:spcPts val="0"/>
                        </a:spcBef>
                        <a:spcAft>
                          <a:spcPts val="0"/>
                        </a:spcAft>
                      </a:pPr>
                      <a:r>
                        <a:rPr lang="en-US" sz="1000">
                          <a:effectLst/>
                          <a:latin typeface="Garamond" panose="02020404030301010803" pitchFamily="18" charset="0"/>
                        </a:rPr>
                        <a:t>5</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a:effectLst/>
                          <a:latin typeface="Garamond" panose="02020404030301010803" pitchFamily="18" charset="0"/>
                        </a:rPr>
                        <a:t>10</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marL="0" marR="0" algn="ctr">
                        <a:lnSpc>
                          <a:spcPct val="115000"/>
                        </a:lnSpc>
                        <a:spcBef>
                          <a:spcPts val="0"/>
                        </a:spcBef>
                        <a:spcAft>
                          <a:spcPts val="0"/>
                        </a:spcAft>
                      </a:pPr>
                      <a:r>
                        <a:rPr lang="en-US" sz="1000">
                          <a:effectLst/>
                          <a:latin typeface="Garamond" panose="02020404030301010803" pitchFamily="18" charset="0"/>
                        </a:rPr>
                        <a:t>6</a:t>
                      </a:r>
                      <a:endParaRPr lang="en-US"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dirty="0">
                          <a:effectLst/>
                          <a:latin typeface="Garamond" panose="02020404030301010803" pitchFamily="18" charset="0"/>
                        </a:rPr>
                        <a:t>10</a:t>
                      </a:r>
                      <a:endParaRPr lang="en-US" sz="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21667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Appendix G</a:t>
            </a:r>
          </a:p>
        </p:txBody>
      </p:sp>
      <p:sp>
        <p:nvSpPr>
          <p:cNvPr id="11" name="Rectangle 10"/>
          <p:cNvSpPr/>
          <p:nvPr/>
        </p:nvSpPr>
        <p:spPr>
          <a:xfrm>
            <a:off x="3220815" y="5672687"/>
            <a:ext cx="6016161" cy="393249"/>
          </a:xfrm>
          <a:prstGeom prst="rect">
            <a:avLst/>
          </a:prstGeom>
        </p:spPr>
        <p:txBody>
          <a:bodyPr wrap="square">
            <a:spAutoFit/>
          </a:bodyPr>
          <a:lstStyle/>
          <a:p>
            <a:pPr algn="ctr">
              <a:lnSpc>
                <a:spcPct val="115000"/>
              </a:lnSpc>
              <a:spcAft>
                <a:spcPts val="1000"/>
              </a:spcAft>
            </a:pPr>
            <a:r>
              <a:rPr lang="en-US" i="1" dirty="0">
                <a:latin typeface="Garamond" panose="02020404030301010803" pitchFamily="18" charset="0"/>
                <a:ea typeface="Times New Roman" panose="02020603050405020304" pitchFamily="18" charset="0"/>
                <a:cs typeface="Times New Roman" panose="02020603050405020304" pitchFamily="18" charset="0"/>
              </a:rPr>
              <a:t>Figure G1. </a:t>
            </a:r>
            <a:r>
              <a:rPr lang="en-US" dirty="0" err="1">
                <a:latin typeface="Garamond" panose="02020404030301010803" pitchFamily="18" charset="0"/>
                <a:ea typeface="Times New Roman" panose="02020603050405020304" pitchFamily="18" charset="0"/>
                <a:cs typeface="Times New Roman" panose="02020603050405020304" pitchFamily="18" charset="0"/>
              </a:rPr>
              <a:t>Cantones</a:t>
            </a:r>
            <a:r>
              <a:rPr lang="en-US" dirty="0">
                <a:latin typeface="Garamond" panose="02020404030301010803" pitchFamily="18" charset="0"/>
                <a:ea typeface="Times New Roman" panose="02020603050405020304" pitchFamily="18" charset="0"/>
                <a:cs typeface="Times New Roman" panose="02020603050405020304" pitchFamily="18" charset="0"/>
              </a:rPr>
              <a:t> (political districts) of Study Area</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12" name="Group 11"/>
          <p:cNvGrpSpPr/>
          <p:nvPr/>
        </p:nvGrpSpPr>
        <p:grpSpPr>
          <a:xfrm>
            <a:off x="3287990" y="1042088"/>
            <a:ext cx="7240813" cy="4773832"/>
            <a:chOff x="3423051" y="1159636"/>
            <a:chExt cx="7240813" cy="4773832"/>
          </a:xfrm>
        </p:grpSpPr>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23051" y="1159636"/>
              <a:ext cx="5881813" cy="4545038"/>
            </a:xfrm>
            <a:prstGeom prst="rect">
              <a:avLst/>
            </a:prstGeom>
          </p:spPr>
        </p:pic>
        <p:grpSp>
          <p:nvGrpSpPr>
            <p:cNvPr id="15" name="Group 14">
              <a:extLst>
                <a:ext uri="{FF2B5EF4-FFF2-40B4-BE49-F238E27FC236}">
                  <a16:creationId xmlns:a16="http://schemas.microsoft.com/office/drawing/2014/main" id="{BB724421-3680-4895-86A2-ACD1AF9E09E1}"/>
                </a:ext>
              </a:extLst>
            </p:cNvPr>
            <p:cNvGrpSpPr/>
            <p:nvPr/>
          </p:nvGrpSpPr>
          <p:grpSpPr>
            <a:xfrm>
              <a:off x="8890225" y="4694156"/>
              <a:ext cx="426040" cy="721991"/>
              <a:chOff x="16233167" y="24574896"/>
              <a:chExt cx="707666" cy="1199250"/>
            </a:xfrm>
          </p:grpSpPr>
          <p:pic>
            <p:nvPicPr>
              <p:cNvPr id="34" name="Picture 33">
                <a:extLst>
                  <a:ext uri="{FF2B5EF4-FFF2-40B4-BE49-F238E27FC236}">
                    <a16:creationId xmlns:a16="http://schemas.microsoft.com/office/drawing/2014/main" id="{36071F8D-46C8-4A4A-936B-907F0F242F4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233167" y="25004705"/>
                <a:ext cx="707666" cy="769441"/>
              </a:xfrm>
              <a:prstGeom prst="rect">
                <a:avLst/>
              </a:prstGeom>
            </p:spPr>
          </p:pic>
          <p:sp>
            <p:nvSpPr>
              <p:cNvPr id="35" name="TextBox 267">
                <a:extLst>
                  <a:ext uri="{FF2B5EF4-FFF2-40B4-BE49-F238E27FC236}">
                    <a16:creationId xmlns:a16="http://schemas.microsoft.com/office/drawing/2014/main" id="{E4A6475A-749D-4917-8142-DE354748C4B6}"/>
                  </a:ext>
                </a:extLst>
              </p:cNvPr>
              <p:cNvSpPr txBox="1"/>
              <p:nvPr/>
            </p:nvSpPr>
            <p:spPr>
              <a:xfrm>
                <a:off x="16340951" y="24574896"/>
                <a:ext cx="359419" cy="46010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latin typeface="Century Gothic" panose="020B0502020202020204" pitchFamily="34" charset="0"/>
                  </a:rPr>
                  <a:t>N</a:t>
                </a:r>
              </a:p>
            </p:txBody>
          </p:sp>
        </p:grpSp>
        <p:grpSp>
          <p:nvGrpSpPr>
            <p:cNvPr id="16" name="Group 15">
              <a:extLst>
                <a:ext uri="{FF2B5EF4-FFF2-40B4-BE49-F238E27FC236}">
                  <a16:creationId xmlns:a16="http://schemas.microsoft.com/office/drawing/2014/main" id="{66ACAB10-AFA5-4BAD-891B-BC1B98805E27}"/>
                </a:ext>
              </a:extLst>
            </p:cNvPr>
            <p:cNvGrpSpPr/>
            <p:nvPr/>
          </p:nvGrpSpPr>
          <p:grpSpPr>
            <a:xfrm>
              <a:off x="7246365" y="5321196"/>
              <a:ext cx="3417499" cy="612272"/>
              <a:chOff x="14458361" y="26167542"/>
              <a:chExt cx="3478347" cy="612272"/>
            </a:xfrm>
          </p:grpSpPr>
          <p:pic>
            <p:nvPicPr>
              <p:cNvPr id="31" name="Picture 30">
                <a:extLst>
                  <a:ext uri="{FF2B5EF4-FFF2-40B4-BE49-F238E27FC236}">
                    <a16:creationId xmlns:a16="http://schemas.microsoft.com/office/drawing/2014/main" id="{89B20925-F34A-4945-A2B9-BC448608DA8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571779" y="26388377"/>
                <a:ext cx="1705706" cy="101297"/>
              </a:xfrm>
              <a:prstGeom prst="rect">
                <a:avLst/>
              </a:prstGeom>
            </p:spPr>
          </p:pic>
          <p:sp>
            <p:nvSpPr>
              <p:cNvPr id="32" name="Rectangle 31">
                <a:extLst>
                  <a:ext uri="{FF2B5EF4-FFF2-40B4-BE49-F238E27FC236}">
                    <a16:creationId xmlns:a16="http://schemas.microsoft.com/office/drawing/2014/main" id="{BBBB2599-310B-46AA-A5DC-9235F78BC28D}"/>
                  </a:ext>
                </a:extLst>
              </p:cNvPr>
              <p:cNvSpPr/>
              <p:nvPr/>
            </p:nvSpPr>
            <p:spPr>
              <a:xfrm>
                <a:off x="16197534" y="26314997"/>
                <a:ext cx="521427" cy="464817"/>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15000"/>
                  </a:lnSpc>
                  <a:spcBef>
                    <a:spcPts val="0"/>
                  </a:spcBef>
                  <a:spcAft>
                    <a:spcPts val="0"/>
                  </a:spcAft>
                </a:pPr>
                <a:r>
                  <a:rPr lang="en-US" sz="1100" kern="1200" dirty="0">
                    <a:solidFill>
                      <a:schemeClr val="tx1">
                        <a:lumMod val="75000"/>
                        <a:lumOff val="25000"/>
                      </a:schemeClr>
                    </a:solidFill>
                    <a:effectLst/>
                    <a:latin typeface="Century Gothic" panose="020B0502020202020204" pitchFamily="34" charset="0"/>
                    <a:ea typeface="Century Gothic" panose="020B0502020202020204" pitchFamily="34" charset="0"/>
                    <a:cs typeface="Century Gothic" panose="020B0502020202020204" pitchFamily="34" charset="0"/>
                  </a:rPr>
                  <a:t>Km</a:t>
                </a:r>
                <a:endParaRPr lang="en-US" sz="11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p:txBody>
          </p:sp>
          <p:sp>
            <p:nvSpPr>
              <p:cNvPr id="33" name="Rectangle 32">
                <a:extLst>
                  <a:ext uri="{FF2B5EF4-FFF2-40B4-BE49-F238E27FC236}">
                    <a16:creationId xmlns:a16="http://schemas.microsoft.com/office/drawing/2014/main" id="{08E46AFF-F47C-490F-AD87-B78BFD10EABD}"/>
                  </a:ext>
                </a:extLst>
              </p:cNvPr>
              <p:cNvSpPr/>
              <p:nvPr/>
            </p:nvSpPr>
            <p:spPr>
              <a:xfrm>
                <a:off x="14458361" y="26167542"/>
                <a:ext cx="3478347" cy="289090"/>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15000"/>
                  </a:lnSpc>
                  <a:spcBef>
                    <a:spcPts val="0"/>
                  </a:spcBef>
                  <a:spcAft>
                    <a:spcPts val="0"/>
                  </a:spcAft>
                </a:pPr>
                <a:r>
                  <a:rPr lang="en-US" sz="1200" dirty="0">
                    <a:solidFill>
                      <a:schemeClr val="tx1">
                        <a:lumMod val="75000"/>
                        <a:lumOff val="25000"/>
                      </a:schemeClr>
                    </a:solidFill>
                    <a:effectLst/>
                    <a:latin typeface="Century Gothic" panose="020B0502020202020204" pitchFamily="34" charset="0"/>
                    <a:ea typeface="Times New Roman" panose="02020603050405020304" pitchFamily="18" charset="0"/>
                  </a:rPr>
                  <a:t>0      10      20               40 </a:t>
                </a:r>
              </a:p>
            </p:txBody>
          </p:sp>
        </p:grpSp>
        <p:grpSp>
          <p:nvGrpSpPr>
            <p:cNvPr id="17" name="Group 16">
              <a:extLst>
                <a:ext uri="{FF2B5EF4-FFF2-40B4-BE49-F238E27FC236}">
                  <a16:creationId xmlns:a16="http://schemas.microsoft.com/office/drawing/2014/main" id="{0D92C8D8-68B4-4832-B155-22E74022F545}"/>
                </a:ext>
              </a:extLst>
            </p:cNvPr>
            <p:cNvGrpSpPr/>
            <p:nvPr/>
          </p:nvGrpSpPr>
          <p:grpSpPr>
            <a:xfrm>
              <a:off x="3507126" y="4587551"/>
              <a:ext cx="366689" cy="1028159"/>
              <a:chOff x="14195641" y="25128403"/>
              <a:chExt cx="178528" cy="1028159"/>
            </a:xfrm>
          </p:grpSpPr>
          <p:sp>
            <p:nvSpPr>
              <p:cNvPr id="25" name="Rectangle 24">
                <a:extLst>
                  <a:ext uri="{FF2B5EF4-FFF2-40B4-BE49-F238E27FC236}">
                    <a16:creationId xmlns:a16="http://schemas.microsoft.com/office/drawing/2014/main" id="{B807AA72-02E2-4C12-A018-7D9238B27D2E}"/>
                  </a:ext>
                </a:extLst>
              </p:cNvPr>
              <p:cNvSpPr/>
              <p:nvPr/>
            </p:nvSpPr>
            <p:spPr>
              <a:xfrm>
                <a:off x="14195641" y="25558291"/>
                <a:ext cx="178528" cy="159155"/>
              </a:xfrm>
              <a:prstGeom prst="rect">
                <a:avLst/>
              </a:prstGeom>
              <a:solidFill>
                <a:srgbClr val="C7BBBB"/>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BFE2ADE7-BF86-4F39-BA70-EA00501E8A69}"/>
                  </a:ext>
                </a:extLst>
              </p:cNvPr>
              <p:cNvGrpSpPr/>
              <p:nvPr/>
            </p:nvGrpSpPr>
            <p:grpSpPr>
              <a:xfrm>
                <a:off x="14195641" y="25128403"/>
                <a:ext cx="178528" cy="1028159"/>
                <a:chOff x="14195641" y="25128403"/>
                <a:chExt cx="178528" cy="1028159"/>
              </a:xfrm>
            </p:grpSpPr>
            <p:sp>
              <p:nvSpPr>
                <p:cNvPr id="27" name="Rectangle 26">
                  <a:extLst>
                    <a:ext uri="{FF2B5EF4-FFF2-40B4-BE49-F238E27FC236}">
                      <a16:creationId xmlns:a16="http://schemas.microsoft.com/office/drawing/2014/main" id="{15A1ACF5-39D8-43F2-8A34-4E3FB1286BA7}"/>
                    </a:ext>
                  </a:extLst>
                </p:cNvPr>
                <p:cNvSpPr/>
                <p:nvPr/>
              </p:nvSpPr>
              <p:spPr>
                <a:xfrm>
                  <a:off x="14195641" y="25778618"/>
                  <a:ext cx="178528" cy="159155"/>
                </a:xfrm>
                <a:prstGeom prst="rect">
                  <a:avLst/>
                </a:prstGeom>
                <a:solidFill>
                  <a:srgbClr val="65606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C57A704-1629-4426-9FEF-22730B484832}"/>
                    </a:ext>
                  </a:extLst>
                </p:cNvPr>
                <p:cNvSpPr/>
                <p:nvPr/>
              </p:nvSpPr>
              <p:spPr>
                <a:xfrm>
                  <a:off x="14195641" y="25128403"/>
                  <a:ext cx="178528" cy="159155"/>
                </a:xfrm>
                <a:prstGeom prst="rect">
                  <a:avLst/>
                </a:prstGeom>
                <a:solidFill>
                  <a:srgbClr val="FBE1E0"/>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575CE26-8D80-4B81-80E9-BAFAC48346B2}"/>
                    </a:ext>
                  </a:extLst>
                </p:cNvPr>
                <p:cNvSpPr/>
                <p:nvPr/>
              </p:nvSpPr>
              <p:spPr>
                <a:xfrm>
                  <a:off x="14195641" y="25343347"/>
                  <a:ext cx="178528" cy="159155"/>
                </a:xfrm>
                <a:prstGeom prst="rect">
                  <a:avLst/>
                </a:prstGeom>
                <a:solidFill>
                  <a:srgbClr val="8A7C7C"/>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94168CB-A9C6-4E63-9672-E485A34AD284}"/>
                    </a:ext>
                  </a:extLst>
                </p:cNvPr>
                <p:cNvSpPr/>
                <p:nvPr/>
              </p:nvSpPr>
              <p:spPr>
                <a:xfrm>
                  <a:off x="14195641" y="25997407"/>
                  <a:ext cx="178528" cy="159155"/>
                </a:xfrm>
                <a:prstGeom prst="rect">
                  <a:avLst/>
                </a:prstGeom>
                <a:solidFill>
                  <a:srgbClr val="4F4647"/>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8" name="Rectangle 17">
              <a:extLst>
                <a:ext uri="{FF2B5EF4-FFF2-40B4-BE49-F238E27FC236}">
                  <a16:creationId xmlns:a16="http://schemas.microsoft.com/office/drawing/2014/main" id="{594168CB-A9C6-4E63-9672-E485A34AD284}"/>
                </a:ext>
              </a:extLst>
            </p:cNvPr>
            <p:cNvSpPr/>
            <p:nvPr/>
          </p:nvSpPr>
          <p:spPr>
            <a:xfrm>
              <a:off x="3507125" y="4367224"/>
              <a:ext cx="366689" cy="159155"/>
            </a:xfrm>
            <a:prstGeom prst="rect">
              <a:avLst/>
            </a:prstGeom>
            <a:solidFill>
              <a:srgbClr val="A69C9B"/>
            </a:solidFill>
            <a:ln w="12700" cap="flat" cmpd="sng" algn="ctr">
              <a:solidFill>
                <a:schemeClr val="bg1">
                  <a:lumMod val="50000"/>
                </a:schemeClr>
              </a:solid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3867550" y="4315996"/>
              <a:ext cx="457176" cy="261610"/>
            </a:xfrm>
            <a:prstGeom prst="rect">
              <a:avLst/>
            </a:prstGeom>
          </p:spPr>
          <p:txBody>
            <a:bodyPr wrap="none">
              <a:spAutoFit/>
            </a:bodyPr>
            <a:lstStyle/>
            <a:p>
              <a:pPr>
                <a:spcAft>
                  <a:spcPts val="600"/>
                </a:spcAft>
              </a:pPr>
              <a:r>
                <a:rPr lang="en-US" sz="1100" dirty="0" err="1">
                  <a:solidFill>
                    <a:schemeClr val="tx1">
                      <a:lumMod val="75000"/>
                      <a:lumOff val="25000"/>
                    </a:schemeClr>
                  </a:solidFill>
                  <a:latin typeface="Century Gothic" panose="020B0502020202020204" pitchFamily="34" charset="0"/>
                </a:rPr>
                <a:t>Osa</a:t>
              </a:r>
              <a:endParaRPr lang="en-US" sz="1100" dirty="0">
                <a:solidFill>
                  <a:schemeClr val="tx1">
                    <a:lumMod val="75000"/>
                    <a:lumOff val="25000"/>
                  </a:schemeClr>
                </a:solidFill>
                <a:latin typeface="Century Gothic" panose="020B0502020202020204" pitchFamily="34" charset="0"/>
              </a:endParaRPr>
            </a:p>
          </p:txBody>
        </p:sp>
        <p:sp>
          <p:nvSpPr>
            <p:cNvPr id="20" name="Rectangle 19"/>
            <p:cNvSpPr/>
            <p:nvPr/>
          </p:nvSpPr>
          <p:spPr>
            <a:xfrm>
              <a:off x="3867550" y="4536051"/>
              <a:ext cx="644728" cy="261610"/>
            </a:xfrm>
            <a:prstGeom prst="rect">
              <a:avLst/>
            </a:prstGeom>
          </p:spPr>
          <p:txBody>
            <a:bodyPr wrap="none">
              <a:spAutoFit/>
            </a:bodyPr>
            <a:lstStyle/>
            <a:p>
              <a:pPr>
                <a:spcAft>
                  <a:spcPts val="600"/>
                </a:spcAft>
              </a:pPr>
              <a:r>
                <a:rPr lang="en-US" sz="1100" dirty="0" err="1">
                  <a:solidFill>
                    <a:schemeClr val="tx1">
                      <a:lumMod val="75000"/>
                      <a:lumOff val="25000"/>
                    </a:schemeClr>
                  </a:solidFill>
                  <a:latin typeface="Century Gothic" panose="020B0502020202020204" pitchFamily="34" charset="0"/>
                </a:rPr>
                <a:t>Golfito</a:t>
              </a:r>
              <a:endParaRPr lang="en-US" sz="1100" dirty="0">
                <a:solidFill>
                  <a:schemeClr val="tx1">
                    <a:lumMod val="75000"/>
                    <a:lumOff val="25000"/>
                  </a:schemeClr>
                </a:solidFill>
                <a:latin typeface="Century Gothic" panose="020B0502020202020204" pitchFamily="34" charset="0"/>
              </a:endParaRPr>
            </a:p>
          </p:txBody>
        </p:sp>
        <p:sp>
          <p:nvSpPr>
            <p:cNvPr id="21" name="Rectangle 20"/>
            <p:cNvSpPr/>
            <p:nvPr/>
          </p:nvSpPr>
          <p:spPr>
            <a:xfrm>
              <a:off x="3867550" y="4735722"/>
              <a:ext cx="835485" cy="261610"/>
            </a:xfrm>
            <a:prstGeom prst="rect">
              <a:avLst/>
            </a:prstGeom>
          </p:spPr>
          <p:txBody>
            <a:bodyPr wrap="none">
              <a:spAutoFit/>
            </a:bodyPr>
            <a:lstStyle/>
            <a:p>
              <a:pPr>
                <a:spcAft>
                  <a:spcPts val="600"/>
                </a:spcAft>
              </a:pPr>
              <a:r>
                <a:rPr lang="en-US" sz="1100" dirty="0" err="1">
                  <a:solidFill>
                    <a:schemeClr val="tx1">
                      <a:lumMod val="75000"/>
                      <a:lumOff val="25000"/>
                    </a:schemeClr>
                  </a:solidFill>
                  <a:latin typeface="Century Gothic" panose="020B0502020202020204" pitchFamily="34" charset="0"/>
                </a:rPr>
                <a:t>Coto</a:t>
              </a:r>
              <a:r>
                <a:rPr lang="en-US" sz="1100" dirty="0">
                  <a:solidFill>
                    <a:schemeClr val="tx1">
                      <a:lumMod val="75000"/>
                      <a:lumOff val="25000"/>
                    </a:schemeClr>
                  </a:solidFill>
                  <a:latin typeface="Century Gothic" panose="020B0502020202020204" pitchFamily="34" charset="0"/>
                </a:rPr>
                <a:t> </a:t>
              </a:r>
              <a:r>
                <a:rPr lang="en-US" sz="1100" dirty="0" err="1">
                  <a:solidFill>
                    <a:schemeClr val="tx1">
                      <a:lumMod val="75000"/>
                      <a:lumOff val="25000"/>
                    </a:schemeClr>
                  </a:solidFill>
                  <a:latin typeface="Century Gothic" panose="020B0502020202020204" pitchFamily="34" charset="0"/>
                </a:rPr>
                <a:t>Brus</a:t>
              </a:r>
              <a:endParaRPr lang="en-US" sz="1100" dirty="0">
                <a:solidFill>
                  <a:schemeClr val="tx1">
                    <a:lumMod val="75000"/>
                    <a:lumOff val="25000"/>
                  </a:schemeClr>
                </a:solidFill>
                <a:latin typeface="Century Gothic" panose="020B0502020202020204" pitchFamily="34" charset="0"/>
              </a:endParaRPr>
            </a:p>
          </p:txBody>
        </p:sp>
        <p:sp>
          <p:nvSpPr>
            <p:cNvPr id="22" name="Rectangle 21"/>
            <p:cNvSpPr/>
            <p:nvPr/>
          </p:nvSpPr>
          <p:spPr>
            <a:xfrm>
              <a:off x="3867550" y="4966098"/>
              <a:ext cx="1035861" cy="261610"/>
            </a:xfrm>
            <a:prstGeom prst="rect">
              <a:avLst/>
            </a:prstGeom>
          </p:spPr>
          <p:txBody>
            <a:bodyPr wrap="none">
              <a:spAutoFit/>
            </a:bodyPr>
            <a:lstStyle/>
            <a:p>
              <a:pPr>
                <a:spcAft>
                  <a:spcPts val="600"/>
                </a:spcAft>
              </a:pPr>
              <a:r>
                <a:rPr lang="en-US" sz="1100" dirty="0">
                  <a:solidFill>
                    <a:schemeClr val="tx1">
                      <a:lumMod val="75000"/>
                      <a:lumOff val="25000"/>
                    </a:schemeClr>
                  </a:solidFill>
                  <a:latin typeface="Century Gothic" panose="020B0502020202020204" pitchFamily="34" charset="0"/>
                </a:rPr>
                <a:t>Buenos Aires</a:t>
              </a:r>
            </a:p>
          </p:txBody>
        </p:sp>
        <p:sp>
          <p:nvSpPr>
            <p:cNvPr id="23" name="Rectangle 22"/>
            <p:cNvSpPr/>
            <p:nvPr/>
          </p:nvSpPr>
          <p:spPr>
            <a:xfrm>
              <a:off x="3867550" y="5176594"/>
              <a:ext cx="968535" cy="261610"/>
            </a:xfrm>
            <a:prstGeom prst="rect">
              <a:avLst/>
            </a:prstGeom>
          </p:spPr>
          <p:txBody>
            <a:bodyPr wrap="none">
              <a:spAutoFit/>
            </a:bodyPr>
            <a:lstStyle/>
            <a:p>
              <a:pPr>
                <a:spcAft>
                  <a:spcPts val="600"/>
                </a:spcAft>
              </a:pPr>
              <a:r>
                <a:rPr lang="en-US" sz="1100" dirty="0">
                  <a:solidFill>
                    <a:schemeClr val="tx1">
                      <a:lumMod val="75000"/>
                      <a:lumOff val="25000"/>
                    </a:schemeClr>
                  </a:solidFill>
                  <a:latin typeface="Century Gothic" panose="020B0502020202020204" pitchFamily="34" charset="0"/>
                </a:rPr>
                <a:t>Talamanca</a:t>
              </a:r>
            </a:p>
          </p:txBody>
        </p:sp>
        <p:sp>
          <p:nvSpPr>
            <p:cNvPr id="24" name="Rectangle 23"/>
            <p:cNvSpPr/>
            <p:nvPr/>
          </p:nvSpPr>
          <p:spPr>
            <a:xfrm>
              <a:off x="3867550" y="5387514"/>
              <a:ext cx="944489" cy="261610"/>
            </a:xfrm>
            <a:prstGeom prst="rect">
              <a:avLst/>
            </a:prstGeom>
          </p:spPr>
          <p:txBody>
            <a:bodyPr wrap="none">
              <a:spAutoFit/>
            </a:bodyPr>
            <a:lstStyle/>
            <a:p>
              <a:pPr>
                <a:spcAft>
                  <a:spcPts val="600"/>
                </a:spcAft>
              </a:pPr>
              <a:r>
                <a:rPr lang="en-US" sz="1100" dirty="0" err="1">
                  <a:solidFill>
                    <a:schemeClr val="tx1">
                      <a:lumMod val="75000"/>
                      <a:lumOff val="25000"/>
                    </a:schemeClr>
                  </a:solidFill>
                  <a:latin typeface="Century Gothic" panose="020B0502020202020204" pitchFamily="34" charset="0"/>
                </a:rPr>
                <a:t>Corredores</a:t>
              </a:r>
              <a:endParaRPr lang="en-US" sz="1100"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3689316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9B069E-6F85-4057-9ECF-76EB2E792F95}"/>
              </a:ext>
            </a:extLst>
          </p:cNvPr>
          <p:cNvSpPr/>
          <p:nvPr/>
        </p:nvSpPr>
        <p:spPr>
          <a:xfrm>
            <a:off x="715289" y="2460085"/>
            <a:ext cx="6032138" cy="1757219"/>
          </a:xfrm>
          <a:prstGeom prst="rect">
            <a:avLst/>
          </a:prstGeom>
          <a:solidFill>
            <a:srgbClr val="7EB761">
              <a:alpha val="54000"/>
            </a:srgbClr>
          </a:solidFill>
          <a:ln>
            <a:solidFill>
              <a:srgbClr val="7EB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289384" y="366103"/>
            <a:ext cx="10515600" cy="395898"/>
          </a:xfrm>
        </p:spPr>
        <p:txBody>
          <a:bodyPr>
            <a:normAutofit fontScale="90000"/>
          </a:bodyPr>
          <a:lstStyle/>
          <a:p>
            <a:r>
              <a:rPr lang="en-US" dirty="0">
                <a:latin typeface="Century Gothic" panose="020B0502020202020204" pitchFamily="34" charset="0"/>
              </a:rPr>
              <a:t>Study Area</a:t>
            </a:r>
          </a:p>
        </p:txBody>
      </p:sp>
      <p:sp>
        <p:nvSpPr>
          <p:cNvPr id="8" name="Content Placeholder 7"/>
          <p:cNvSpPr>
            <a:spLocks noGrp="1"/>
          </p:cNvSpPr>
          <p:nvPr>
            <p:ph sz="quarter" idx="14"/>
          </p:nvPr>
        </p:nvSpPr>
        <p:spPr>
          <a:xfrm>
            <a:off x="392006" y="1150982"/>
            <a:ext cx="7153402" cy="2994316"/>
          </a:xfrm>
        </p:spPr>
        <p:txBody>
          <a:bodyPr>
            <a:normAutofit/>
          </a:bodyPr>
          <a:lstStyle/>
          <a:p>
            <a:pPr marL="342900" indent="-342900">
              <a:lnSpc>
                <a:spcPct val="100000"/>
              </a:lnSpc>
              <a:spcBef>
                <a:spcPts val="0"/>
              </a:spcBef>
              <a:spcAft>
                <a:spcPts val="600"/>
              </a:spcAft>
              <a:buClr>
                <a:srgbClr val="2E8652"/>
              </a:buClr>
              <a:buFont typeface="Webdings" panose="05030102010509060703" pitchFamily="18" charset="2"/>
              <a:buChar char="4"/>
            </a:pPr>
            <a:endParaRPr lang="en-US" sz="2200" dirty="0">
              <a:solidFill>
                <a:schemeClr val="tx1">
                  <a:lumMod val="75000"/>
                  <a:lumOff val="25000"/>
                </a:schemeClr>
              </a:solidFill>
              <a:latin typeface="Century Gothic" panose="020B0502020202020204" pitchFamily="34" charset="0"/>
            </a:endParaRPr>
          </a:p>
          <a:p>
            <a:pPr>
              <a:spcBef>
                <a:spcPts val="0"/>
              </a:spcBef>
              <a:spcAft>
                <a:spcPts val="1800"/>
              </a:spcAft>
              <a:buClr>
                <a:srgbClr val="2E8652"/>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Study area encompasses </a:t>
            </a:r>
            <a:r>
              <a:rPr lang="en-US" sz="2200" b="1" dirty="0">
                <a:solidFill>
                  <a:schemeClr val="tx1">
                    <a:lumMod val="75000"/>
                    <a:lumOff val="25000"/>
                  </a:schemeClr>
                </a:solidFill>
                <a:latin typeface="Century Gothic" panose="020B0502020202020204" pitchFamily="34" charset="0"/>
              </a:rPr>
              <a:t>5382</a:t>
            </a:r>
            <a:r>
              <a:rPr lang="en-US" sz="2200" dirty="0">
                <a:solidFill>
                  <a:schemeClr val="tx1">
                    <a:lumMod val="75000"/>
                    <a:lumOff val="25000"/>
                  </a:schemeClr>
                </a:solidFill>
                <a:latin typeface="Century Gothic" panose="020B0502020202020204" pitchFamily="34" charset="0"/>
              </a:rPr>
              <a:t> </a:t>
            </a:r>
            <a:r>
              <a:rPr lang="en-US" sz="2200" b="1" dirty="0">
                <a:solidFill>
                  <a:schemeClr val="tx1">
                    <a:lumMod val="75000"/>
                    <a:lumOff val="25000"/>
                  </a:schemeClr>
                </a:solidFill>
                <a:latin typeface="Century Gothic" panose="020B0502020202020204" pitchFamily="34" charset="0"/>
              </a:rPr>
              <a:t>km</a:t>
            </a:r>
            <a:r>
              <a:rPr lang="en-US" sz="2200" b="1" baseline="30000" dirty="0">
                <a:solidFill>
                  <a:schemeClr val="tx1">
                    <a:lumMod val="75000"/>
                    <a:lumOff val="25000"/>
                  </a:schemeClr>
                </a:solidFill>
                <a:latin typeface="Century Gothic" panose="020B0502020202020204" pitchFamily="34" charset="0"/>
              </a:rPr>
              <a:t>2  </a:t>
            </a:r>
            <a:r>
              <a:rPr lang="en-US" sz="2200" dirty="0">
                <a:solidFill>
                  <a:schemeClr val="tx1">
                    <a:lumMod val="75000"/>
                    <a:lumOff val="25000"/>
                  </a:schemeClr>
                </a:solidFill>
                <a:latin typeface="Century Gothic" panose="020B0502020202020204" pitchFamily="34" charset="0"/>
              </a:rPr>
              <a:t>including the </a:t>
            </a:r>
            <a:r>
              <a:rPr lang="en-US" sz="2200" b="1" dirty="0">
                <a:solidFill>
                  <a:schemeClr val="tx1">
                    <a:lumMod val="75000"/>
                    <a:lumOff val="25000"/>
                  </a:schemeClr>
                </a:solidFill>
                <a:latin typeface="Century Gothic" panose="020B0502020202020204" pitchFamily="34" charset="0"/>
              </a:rPr>
              <a:t>Talamanca Mountains </a:t>
            </a:r>
            <a:r>
              <a:rPr lang="en-US" sz="2200" dirty="0">
                <a:solidFill>
                  <a:schemeClr val="tx1">
                    <a:lumMod val="75000"/>
                    <a:lumOff val="25000"/>
                  </a:schemeClr>
                </a:solidFill>
                <a:latin typeface="Century Gothic" panose="020B0502020202020204" pitchFamily="34" charset="0"/>
              </a:rPr>
              <a:t>and the </a:t>
            </a:r>
            <a:r>
              <a:rPr lang="en-US" sz="2200" b="1" dirty="0">
                <a:solidFill>
                  <a:schemeClr val="tx1">
                    <a:lumMod val="75000"/>
                    <a:lumOff val="25000"/>
                  </a:schemeClr>
                </a:solidFill>
                <a:latin typeface="Century Gothic" panose="020B0502020202020204" pitchFamily="34" charset="0"/>
              </a:rPr>
              <a:t>Osa Peninsula </a:t>
            </a:r>
          </a:p>
          <a:p>
            <a:pPr marL="0" indent="0">
              <a:lnSpc>
                <a:spcPct val="100000"/>
              </a:lnSpc>
              <a:spcBef>
                <a:spcPts val="0"/>
              </a:spcBef>
              <a:spcAft>
                <a:spcPts val="600"/>
              </a:spcAft>
              <a:buClr>
                <a:srgbClr val="2E8652"/>
              </a:buClr>
              <a:buNone/>
            </a:pPr>
            <a:endParaRPr lang="en-US" sz="2200" dirty="0">
              <a:solidFill>
                <a:schemeClr val="tx1">
                  <a:lumMod val="75000"/>
                  <a:lumOff val="25000"/>
                </a:schemeClr>
              </a:solidFill>
              <a:latin typeface="Century Gothic" panose="020B0502020202020204" pitchFamily="34" charset="0"/>
            </a:endParaRP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La Amistad International Peace Park</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200" dirty="0" err="1">
                <a:solidFill>
                  <a:schemeClr val="tx1">
                    <a:lumMod val="75000"/>
                    <a:lumOff val="25000"/>
                  </a:schemeClr>
                </a:solidFill>
                <a:latin typeface="Century Gothic" panose="020B0502020202020204" pitchFamily="34" charset="0"/>
              </a:rPr>
              <a:t>Piedras</a:t>
            </a:r>
            <a:r>
              <a:rPr lang="en-US" sz="2200" dirty="0">
                <a:solidFill>
                  <a:schemeClr val="tx1">
                    <a:lumMod val="75000"/>
                    <a:lumOff val="25000"/>
                  </a:schemeClr>
                </a:solidFill>
                <a:latin typeface="Century Gothic" panose="020B0502020202020204" pitchFamily="34" charset="0"/>
              </a:rPr>
              <a:t> </a:t>
            </a:r>
            <a:r>
              <a:rPr lang="en-US" sz="2200" dirty="0" err="1">
                <a:solidFill>
                  <a:schemeClr val="tx1">
                    <a:lumMod val="75000"/>
                    <a:lumOff val="25000"/>
                  </a:schemeClr>
                </a:solidFill>
                <a:latin typeface="Century Gothic" panose="020B0502020202020204" pitchFamily="34" charset="0"/>
              </a:rPr>
              <a:t>Blancas</a:t>
            </a:r>
            <a:r>
              <a:rPr lang="en-US" sz="2200" dirty="0">
                <a:solidFill>
                  <a:schemeClr val="tx1">
                    <a:lumMod val="75000"/>
                    <a:lumOff val="25000"/>
                  </a:schemeClr>
                </a:solidFill>
                <a:latin typeface="Century Gothic" panose="020B0502020202020204" pitchFamily="34" charset="0"/>
              </a:rPr>
              <a:t> National Park</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Corcovado National Park </a:t>
            </a:r>
          </a:p>
          <a:p>
            <a:pPr marL="800100" lvl="1" indent="-342900">
              <a:lnSpc>
                <a:spcPct val="100000"/>
              </a:lnSpc>
              <a:spcBef>
                <a:spcPts val="0"/>
              </a:spcBef>
              <a:spcAft>
                <a:spcPts val="600"/>
              </a:spcAft>
              <a:buClr>
                <a:srgbClr val="2E8652"/>
              </a:buClr>
              <a:buFont typeface="Webdings" panose="05030102010509060703" pitchFamily="18" charset="2"/>
              <a:buChar char="4"/>
            </a:pPr>
            <a:endParaRPr lang="en-US" sz="2200" dirty="0">
              <a:solidFill>
                <a:schemeClr val="tx1">
                  <a:lumMod val="75000"/>
                  <a:lumOff val="25000"/>
                </a:schemeClr>
              </a:solidFill>
              <a:latin typeface="Century Gothic" panose="020B0502020202020204" pitchFamily="34" charset="0"/>
            </a:endParaRPr>
          </a:p>
          <a:p>
            <a:pPr marL="457200" lvl="1" indent="0">
              <a:lnSpc>
                <a:spcPct val="100000"/>
              </a:lnSpc>
              <a:spcBef>
                <a:spcPts val="0"/>
              </a:spcBef>
              <a:spcAft>
                <a:spcPts val="600"/>
              </a:spcAft>
              <a:buClr>
                <a:srgbClr val="2E8652"/>
              </a:buClr>
              <a:buNone/>
            </a:pPr>
            <a:endParaRPr lang="en-US" sz="2200" dirty="0">
              <a:solidFill>
                <a:schemeClr val="tx1">
                  <a:lumMod val="75000"/>
                  <a:lumOff val="25000"/>
                </a:schemeClr>
              </a:solidFill>
              <a:latin typeface="Century Gothic" panose="020B0502020202020204" pitchFamily="34" charset="0"/>
            </a:endParaRPr>
          </a:p>
          <a:p>
            <a:pPr marL="457200" lvl="1" indent="0">
              <a:lnSpc>
                <a:spcPct val="100000"/>
              </a:lnSpc>
              <a:spcBef>
                <a:spcPts val="0"/>
              </a:spcBef>
              <a:spcAft>
                <a:spcPts val="600"/>
              </a:spcAft>
              <a:buClr>
                <a:srgbClr val="2E8652"/>
              </a:buClr>
              <a:buNone/>
            </a:pPr>
            <a:endParaRPr lang="en-US" sz="2200" dirty="0">
              <a:solidFill>
                <a:schemeClr val="tx1">
                  <a:lumMod val="75000"/>
                  <a:lumOff val="25000"/>
                </a:schemeClr>
              </a:solidFill>
              <a:latin typeface="Century Gothic" panose="020B0502020202020204" pitchFamily="34" charset="0"/>
            </a:endParaRPr>
          </a:p>
        </p:txBody>
      </p:sp>
      <p:sp>
        <p:nvSpPr>
          <p:cNvPr id="11" name="Rectangle 10"/>
          <p:cNvSpPr/>
          <p:nvPr/>
        </p:nvSpPr>
        <p:spPr>
          <a:xfrm>
            <a:off x="392006" y="4420033"/>
            <a:ext cx="6096000" cy="1271117"/>
          </a:xfrm>
          <a:prstGeom prst="rect">
            <a:avLst/>
          </a:prstGeom>
        </p:spPr>
        <p:txBody>
          <a:bodyPr>
            <a:spAutoFit/>
          </a:bodyPr>
          <a:lstStyle/>
          <a:p>
            <a:pPr marL="228600" indent="-228600">
              <a:lnSpc>
                <a:spcPct val="90000"/>
              </a:lnSpc>
              <a:spcAft>
                <a:spcPts val="1800"/>
              </a:spcAft>
              <a:buClr>
                <a:srgbClr val="2E8652"/>
              </a:buClr>
              <a:buFont typeface="Webdings" panose="05030102010509060703" pitchFamily="18" charset="2"/>
              <a:buChar char="4"/>
            </a:pPr>
            <a:r>
              <a:rPr lang="en-US" sz="2200" b="1" dirty="0">
                <a:solidFill>
                  <a:schemeClr val="tx1">
                    <a:lumMod val="75000"/>
                    <a:lumOff val="25000"/>
                  </a:schemeClr>
                </a:solidFill>
              </a:rPr>
              <a:t>Study Period: </a:t>
            </a:r>
            <a:r>
              <a:rPr lang="en-US" sz="2200" dirty="0">
                <a:solidFill>
                  <a:schemeClr val="tx1">
                    <a:lumMod val="75000"/>
                    <a:lumOff val="25000"/>
                  </a:schemeClr>
                </a:solidFill>
              </a:rPr>
              <a:t>January</a:t>
            </a:r>
            <a:r>
              <a:rPr lang="en-US" sz="2200" b="1" dirty="0">
                <a:solidFill>
                  <a:schemeClr val="tx1">
                    <a:lumMod val="75000"/>
                    <a:lumOff val="25000"/>
                  </a:schemeClr>
                </a:solidFill>
              </a:rPr>
              <a:t> </a:t>
            </a:r>
            <a:r>
              <a:rPr lang="en-US" sz="2200" dirty="0">
                <a:solidFill>
                  <a:schemeClr val="tx1">
                    <a:lumMod val="75000"/>
                    <a:lumOff val="25000"/>
                  </a:schemeClr>
                </a:solidFill>
              </a:rPr>
              <a:t>1987 to June 2019, Forecasting to 2030</a:t>
            </a:r>
          </a:p>
          <a:p>
            <a:pPr marL="342900" indent="-342900">
              <a:lnSpc>
                <a:spcPct val="100000"/>
              </a:lnSpc>
              <a:spcBef>
                <a:spcPts val="0"/>
              </a:spcBef>
              <a:spcAft>
                <a:spcPts val="600"/>
              </a:spcAft>
              <a:buClr>
                <a:srgbClr val="2E8652"/>
              </a:buClr>
              <a:buFont typeface="Webdings" panose="05030102010509060703" pitchFamily="18" charset="2"/>
              <a:buChar char="4"/>
            </a:pPr>
            <a:endParaRPr lang="en-US" sz="2200" b="1" dirty="0">
              <a:solidFill>
                <a:schemeClr val="tx1">
                  <a:lumMod val="75000"/>
                  <a:lumOff val="25000"/>
                </a:schemeClr>
              </a:solidFill>
              <a:latin typeface="Century Gothic" panose="020B0502020202020204" pitchFamily="34" charset="0"/>
            </a:endParaRPr>
          </a:p>
        </p:txBody>
      </p:sp>
      <p:pic>
        <p:nvPicPr>
          <p:cNvPr id="2063" name="Picture 1">
            <a:extLst>
              <a:ext uri="{FF2B5EF4-FFF2-40B4-BE49-F238E27FC236}">
                <a16:creationId xmlns:a16="http://schemas.microsoft.com/office/drawing/2014/main" id="{A51673DB-953C-44FE-A389-9919F17F7E1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68691" y="258512"/>
            <a:ext cx="4084638" cy="569118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6">
            <a:extLst>
              <a:ext uri="{FF2B5EF4-FFF2-40B4-BE49-F238E27FC236}">
                <a16:creationId xmlns:a16="http://schemas.microsoft.com/office/drawing/2014/main" id="{F83A9B4E-26B6-4997-8EFF-B50A2CC4F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1616" y="5592512"/>
            <a:ext cx="323850" cy="3143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8">
            <a:extLst>
              <a:ext uri="{FF2B5EF4-FFF2-40B4-BE49-F238E27FC236}">
                <a16:creationId xmlns:a16="http://schemas.microsoft.com/office/drawing/2014/main" id="{47E24307-3D58-4FD0-81AF-8BED591DF405}"/>
              </a:ext>
            </a:extLst>
          </p:cNvPr>
          <p:cNvSpPr>
            <a:spLocks noChangeArrowheads="1"/>
          </p:cNvSpPr>
          <p:nvPr/>
        </p:nvSpPr>
        <p:spPr bwMode="auto">
          <a:xfrm>
            <a:off x="7903616" y="4925762"/>
            <a:ext cx="2765425" cy="990600"/>
          </a:xfrm>
          <a:prstGeom prst="rect">
            <a:avLst/>
          </a:prstGeom>
          <a:solidFill>
            <a:srgbClr val="FFFFFF"/>
          </a:solidFill>
          <a:ln w="25400">
            <a:solidFill>
              <a:srgbClr val="FFFFFF"/>
            </a:solidFill>
            <a:round/>
            <a:headEnd type="none" w="sm" len="sm"/>
            <a:tailEnd type="none" w="sm" len="sm"/>
          </a:ln>
        </p:spPr>
        <p:txBody>
          <a:bodyPr vert="horz" wrap="square" lIns="91425" tIns="91425" rIns="91425" bIns="91425"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79">
            <a:extLst>
              <a:ext uri="{FF2B5EF4-FFF2-40B4-BE49-F238E27FC236}">
                <a16:creationId xmlns:a16="http://schemas.microsoft.com/office/drawing/2014/main" id="{58E8EAFC-9D97-4723-BB57-6B535DC0EEF9}"/>
              </a:ext>
            </a:extLst>
          </p:cNvPr>
          <p:cNvSpPr>
            <a:spLocks noChangeArrowheads="1"/>
          </p:cNvSpPr>
          <p:nvPr/>
        </p:nvSpPr>
        <p:spPr bwMode="auto">
          <a:xfrm>
            <a:off x="7956004" y="5021012"/>
            <a:ext cx="88900" cy="92075"/>
          </a:xfrm>
          <a:prstGeom prst="rect">
            <a:avLst/>
          </a:prstGeom>
          <a:noFill/>
          <a:ln w="25400">
            <a:solidFill>
              <a:srgbClr val="E49907"/>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25" tIns="91425" rIns="91425" bIns="91425"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84">
            <a:extLst>
              <a:ext uri="{FF2B5EF4-FFF2-40B4-BE49-F238E27FC236}">
                <a16:creationId xmlns:a16="http://schemas.microsoft.com/office/drawing/2014/main" id="{2E09517F-99B3-43B2-9308-61A95B6CE378}"/>
              </a:ext>
            </a:extLst>
          </p:cNvPr>
          <p:cNvSpPr>
            <a:spLocks noChangeArrowheads="1"/>
          </p:cNvSpPr>
          <p:nvPr/>
        </p:nvSpPr>
        <p:spPr bwMode="auto">
          <a:xfrm>
            <a:off x="8000454" y="4925762"/>
            <a:ext cx="28384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698" rIns="91425" bIns="45698"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404040"/>
                </a:solidFill>
                <a:effectLst/>
                <a:latin typeface="+mj-lt"/>
                <a:ea typeface="Century Gothic" panose="020B0502020202020204" pitchFamily="34" charset="0"/>
                <a:cs typeface="Century Gothic" panose="020B0502020202020204" pitchFamily="34" charset="0"/>
              </a:rPr>
              <a:t>Study area</a:t>
            </a:r>
            <a:endParaRPr kumimoji="0" lang="en-US" altLang="en-US" sz="12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404040"/>
                </a:solidFill>
                <a:effectLst/>
                <a:latin typeface="+mj-lt"/>
                <a:ea typeface="Century Gothic" panose="020B0502020202020204" pitchFamily="34" charset="0"/>
                <a:cs typeface="Century Gothic" panose="020B0502020202020204" pitchFamily="34" charset="0"/>
              </a:rPr>
              <a:t>Corcovado National Park</a:t>
            </a:r>
            <a:endParaRPr kumimoji="0" lang="en-US" altLang="en-US" sz="12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err="1">
                <a:ln>
                  <a:noFill/>
                </a:ln>
                <a:solidFill>
                  <a:srgbClr val="404040"/>
                </a:solidFill>
                <a:effectLst/>
                <a:latin typeface="+mj-lt"/>
                <a:ea typeface="Century Gothic" panose="020B0502020202020204" pitchFamily="34" charset="0"/>
                <a:cs typeface="Century Gothic" panose="020B0502020202020204" pitchFamily="34" charset="0"/>
              </a:rPr>
              <a:t>Piedras</a:t>
            </a:r>
            <a:r>
              <a:rPr kumimoji="0" lang="en-US" altLang="en-US" sz="1400" b="0" i="0" u="none" strike="noStrike" cap="none" normalizeH="0" baseline="0" dirty="0">
                <a:ln>
                  <a:noFill/>
                </a:ln>
                <a:solidFill>
                  <a:srgbClr val="404040"/>
                </a:solidFill>
                <a:effectLst/>
                <a:latin typeface="+mj-lt"/>
                <a:ea typeface="Century Gothic" panose="020B0502020202020204" pitchFamily="34" charset="0"/>
                <a:cs typeface="Century Gothic" panose="020B0502020202020204" pitchFamily="34" charset="0"/>
              </a:rPr>
              <a:t> </a:t>
            </a:r>
            <a:r>
              <a:rPr kumimoji="0" lang="en-US" altLang="en-US" sz="1400" b="0" i="0" u="none" strike="noStrike" cap="none" normalizeH="0" baseline="0" dirty="0" err="1">
                <a:ln>
                  <a:noFill/>
                </a:ln>
                <a:solidFill>
                  <a:srgbClr val="404040"/>
                </a:solidFill>
                <a:effectLst/>
                <a:latin typeface="+mj-lt"/>
                <a:ea typeface="Century Gothic" panose="020B0502020202020204" pitchFamily="34" charset="0"/>
                <a:cs typeface="Century Gothic" panose="020B0502020202020204" pitchFamily="34" charset="0"/>
              </a:rPr>
              <a:t>Blancas</a:t>
            </a:r>
            <a:r>
              <a:rPr kumimoji="0" lang="en-US" altLang="en-US" sz="1400" b="0" i="0" u="none" strike="noStrike" cap="none" normalizeH="0" baseline="0" dirty="0">
                <a:ln>
                  <a:noFill/>
                </a:ln>
                <a:solidFill>
                  <a:srgbClr val="404040"/>
                </a:solidFill>
                <a:effectLst/>
                <a:latin typeface="+mj-lt"/>
                <a:ea typeface="Century Gothic" panose="020B0502020202020204" pitchFamily="34" charset="0"/>
                <a:cs typeface="Century Gothic" panose="020B0502020202020204" pitchFamily="34" charset="0"/>
              </a:rPr>
              <a:t> National Park</a:t>
            </a:r>
            <a:endParaRPr kumimoji="0" lang="en-US" altLang="en-US" sz="12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404040"/>
                </a:solidFill>
                <a:effectLst/>
                <a:latin typeface="+mj-lt"/>
                <a:ea typeface="Century Gothic" panose="020B0502020202020204" pitchFamily="34" charset="0"/>
                <a:cs typeface="Century Gothic" panose="020B0502020202020204" pitchFamily="34" charset="0"/>
              </a:rPr>
              <a:t>La Amistad National Park</a:t>
            </a:r>
            <a:endParaRPr kumimoji="0" lang="en-US" altLang="en-US" sz="1800" b="0" i="0" u="none" strike="noStrike" cap="none" normalizeH="0" baseline="0" dirty="0">
              <a:ln>
                <a:noFill/>
              </a:ln>
              <a:solidFill>
                <a:schemeClr val="tx1"/>
              </a:solidFill>
              <a:effectLst/>
              <a:latin typeface="+mj-lt"/>
            </a:endParaRPr>
          </a:p>
        </p:txBody>
      </p:sp>
      <p:sp>
        <p:nvSpPr>
          <p:cNvPr id="17" name="Rectangle 80">
            <a:extLst>
              <a:ext uri="{FF2B5EF4-FFF2-40B4-BE49-F238E27FC236}">
                <a16:creationId xmlns:a16="http://schemas.microsoft.com/office/drawing/2014/main" id="{604E8968-E26C-4C90-8847-14B91064AD1B}"/>
              </a:ext>
            </a:extLst>
          </p:cNvPr>
          <p:cNvSpPr>
            <a:spLocks noChangeArrowheads="1"/>
          </p:cNvSpPr>
          <p:nvPr/>
        </p:nvSpPr>
        <p:spPr bwMode="auto">
          <a:xfrm>
            <a:off x="7956004" y="5245322"/>
            <a:ext cx="88900" cy="92075"/>
          </a:xfrm>
          <a:prstGeom prst="rect">
            <a:avLst/>
          </a:prstGeom>
          <a:solidFill>
            <a:srgbClr val="D2FFBE"/>
          </a:solidFill>
          <a:ln w="9525">
            <a:solidFill>
              <a:srgbClr val="000000"/>
            </a:solidFill>
            <a:round/>
            <a:headEnd type="none" w="sm" len="sm"/>
            <a:tailEnd type="none" w="sm" len="sm"/>
          </a:ln>
        </p:spPr>
        <p:txBody>
          <a:bodyPr vert="horz" wrap="square" lIns="91425" tIns="91425" rIns="91425" bIns="91425"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81">
            <a:extLst>
              <a:ext uri="{FF2B5EF4-FFF2-40B4-BE49-F238E27FC236}">
                <a16:creationId xmlns:a16="http://schemas.microsoft.com/office/drawing/2014/main" id="{F807CA02-6ABD-490F-A0ED-BE6557A5CAF5}"/>
              </a:ext>
            </a:extLst>
          </p:cNvPr>
          <p:cNvSpPr>
            <a:spLocks noChangeArrowheads="1"/>
          </p:cNvSpPr>
          <p:nvPr/>
        </p:nvSpPr>
        <p:spPr bwMode="auto">
          <a:xfrm>
            <a:off x="7956004" y="5470747"/>
            <a:ext cx="88900" cy="92075"/>
          </a:xfrm>
          <a:prstGeom prst="rect">
            <a:avLst/>
          </a:prstGeom>
          <a:solidFill>
            <a:srgbClr val="FEBEBE"/>
          </a:solidFill>
          <a:ln w="9525">
            <a:solidFill>
              <a:srgbClr val="000000"/>
            </a:solidFill>
            <a:round/>
            <a:headEnd type="none" w="sm" len="sm"/>
            <a:tailEnd type="none" w="sm" len="sm"/>
          </a:ln>
        </p:spPr>
        <p:txBody>
          <a:bodyPr vert="horz" wrap="square" lIns="91425" tIns="91425" rIns="91425" bIns="91425"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82">
            <a:extLst>
              <a:ext uri="{FF2B5EF4-FFF2-40B4-BE49-F238E27FC236}">
                <a16:creationId xmlns:a16="http://schemas.microsoft.com/office/drawing/2014/main" id="{47D115E7-83EB-4667-B6F6-22AD65F30CEC}"/>
              </a:ext>
            </a:extLst>
          </p:cNvPr>
          <p:cNvSpPr>
            <a:spLocks noChangeArrowheads="1"/>
          </p:cNvSpPr>
          <p:nvPr/>
        </p:nvSpPr>
        <p:spPr bwMode="auto">
          <a:xfrm>
            <a:off x="7956004" y="5671716"/>
            <a:ext cx="88900" cy="92075"/>
          </a:xfrm>
          <a:prstGeom prst="rect">
            <a:avLst/>
          </a:prstGeom>
          <a:solidFill>
            <a:srgbClr val="BEE8FF"/>
          </a:solidFill>
          <a:ln w="9525">
            <a:solidFill>
              <a:srgbClr val="000000"/>
            </a:solidFill>
            <a:round/>
            <a:headEnd type="none" w="sm" len="sm"/>
            <a:tailEnd type="none" w="sm" len="sm"/>
          </a:ln>
        </p:spPr>
        <p:txBody>
          <a:bodyPr vert="horz" wrap="square" lIns="91425" tIns="91425" rIns="91425" bIns="91425"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75">
            <a:extLst>
              <a:ext uri="{FF2B5EF4-FFF2-40B4-BE49-F238E27FC236}">
                <a16:creationId xmlns:a16="http://schemas.microsoft.com/office/drawing/2014/main" id="{A82C6705-3BDC-4676-9019-6FBDDBF4D8E6}"/>
              </a:ext>
            </a:extLst>
          </p:cNvPr>
          <p:cNvSpPr>
            <a:spLocks noChangeArrowheads="1"/>
          </p:cNvSpPr>
          <p:nvPr/>
        </p:nvSpPr>
        <p:spPr bwMode="auto">
          <a:xfrm>
            <a:off x="11605666" y="5230562"/>
            <a:ext cx="298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698" rIns="91425" bIns="45698"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mj-lt"/>
                <a:ea typeface="Century Gothic" panose="020B0502020202020204" pitchFamily="34" charset="0"/>
                <a:cs typeface="Century Gothic" panose="020B0502020202020204" pitchFamily="34" charset="0"/>
              </a:rPr>
              <a:t>N</a:t>
            </a:r>
            <a:endParaRPr kumimoji="0" lang="en-US" altLang="en-US" sz="1800" b="0" i="0" u="none" strike="noStrike" cap="none" normalizeH="0" baseline="0" dirty="0">
              <a:ln>
                <a:noFill/>
              </a:ln>
              <a:solidFill>
                <a:schemeClr val="tx1"/>
              </a:solidFill>
              <a:effectLst/>
              <a:latin typeface="+mj-lt"/>
            </a:endParaRPr>
          </a:p>
        </p:txBody>
      </p:sp>
      <p:pic>
        <p:nvPicPr>
          <p:cNvPr id="2064" name="Picture 16" descr="CR_bound">
            <a:extLst>
              <a:ext uri="{FF2B5EF4-FFF2-40B4-BE49-F238E27FC236}">
                <a16:creationId xmlns:a16="http://schemas.microsoft.com/office/drawing/2014/main" id="{7652FD66-3BA9-4D9C-86C8-5C05231A2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285" t="30482" r="25682" b="26395"/>
          <a:stretch>
            <a:fillRect/>
          </a:stretch>
        </p:blipFill>
        <p:spPr bwMode="auto">
          <a:xfrm>
            <a:off x="7873454" y="261687"/>
            <a:ext cx="1641475" cy="152717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73">
            <a:extLst>
              <a:ext uri="{FF2B5EF4-FFF2-40B4-BE49-F238E27FC236}">
                <a16:creationId xmlns:a16="http://schemas.microsoft.com/office/drawing/2014/main" id="{EB3EF2CE-C16A-419B-8DE4-0DD8CB45729D}"/>
              </a:ext>
            </a:extLst>
          </p:cNvPr>
          <p:cNvSpPr>
            <a:spLocks noChangeArrowheads="1"/>
          </p:cNvSpPr>
          <p:nvPr/>
        </p:nvSpPr>
        <p:spPr bwMode="auto">
          <a:xfrm>
            <a:off x="9589541" y="4589212"/>
            <a:ext cx="5699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698" rIns="91425" bIns="45698"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FFFFFF"/>
                </a:solidFill>
                <a:effectLst/>
                <a:latin typeface="Arial" panose="020B0604020202020204" pitchFamily="34" charset="0"/>
                <a:ea typeface="Century Gothic" panose="020B0502020202020204" pitchFamily="34" charset="0"/>
                <a:cs typeface="Century Gothic" panose="020B0502020202020204" pitchFamily="34" charset="0"/>
              </a:rPr>
              <a:t>Km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52" name="Picture 4" descr="north arrow">
            <a:extLst>
              <a:ext uri="{FF2B5EF4-FFF2-40B4-BE49-F238E27FC236}">
                <a16:creationId xmlns:a16="http://schemas.microsoft.com/office/drawing/2014/main" id="{DB4F4CEB-32A3-4D1E-95C5-8D6527B9E0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21541" y="5503612"/>
            <a:ext cx="292100" cy="4302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5" descr="scale bar">
            <a:extLst>
              <a:ext uri="{FF2B5EF4-FFF2-40B4-BE49-F238E27FC236}">
                <a16:creationId xmlns:a16="http://schemas.microsoft.com/office/drawing/2014/main" id="{08E1CE66-33A7-4345-A507-BB3E1D9CCA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3779" y="4667000"/>
            <a:ext cx="1746250" cy="17938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71">
            <a:extLst>
              <a:ext uri="{FF2B5EF4-FFF2-40B4-BE49-F238E27FC236}">
                <a16:creationId xmlns:a16="http://schemas.microsoft.com/office/drawing/2014/main" id="{5F969164-F1D9-441D-96ED-519C6B4BE62C}"/>
              </a:ext>
            </a:extLst>
          </p:cNvPr>
          <p:cNvSpPr>
            <a:spLocks noChangeArrowheads="1"/>
          </p:cNvSpPr>
          <p:nvPr/>
        </p:nvSpPr>
        <p:spPr bwMode="auto">
          <a:xfrm>
            <a:off x="7871865" y="4428875"/>
            <a:ext cx="20669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698" rIns="91425" bIns="45698"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mj-lt"/>
                <a:ea typeface="Century Gothic" panose="020B0502020202020204" pitchFamily="34" charset="0"/>
                <a:cs typeface="Century Gothic" panose="020B0502020202020204" pitchFamily="34" charset="0"/>
              </a:rPr>
              <a:t>0  5  10     20          40 </a:t>
            </a:r>
            <a:endParaRPr kumimoji="0" lang="en-US" altLang="en-US" sz="1800" b="0" i="0" u="none" strike="noStrike" cap="none" normalizeH="0" baseline="0" dirty="0">
              <a:ln>
                <a:noFill/>
              </a:ln>
              <a:solidFill>
                <a:schemeClr val="tx1"/>
              </a:solidFill>
              <a:effectLst/>
              <a:latin typeface="+mj-lt"/>
            </a:endParaRPr>
          </a:p>
        </p:txBody>
      </p:sp>
      <p:sp>
        <p:nvSpPr>
          <p:cNvPr id="23" name="Rectangle 37">
            <a:extLst>
              <a:ext uri="{FF2B5EF4-FFF2-40B4-BE49-F238E27FC236}">
                <a16:creationId xmlns:a16="http://schemas.microsoft.com/office/drawing/2014/main" id="{89B31B9E-C908-4827-9BF3-19A16F4F814D}"/>
              </a:ext>
            </a:extLst>
          </p:cNvPr>
          <p:cNvSpPr>
            <a:spLocks noChangeArrowheads="1"/>
          </p:cNvSpPr>
          <p:nvPr/>
        </p:nvSpPr>
        <p:spPr bwMode="auto">
          <a:xfrm>
            <a:off x="8218413" y="575728"/>
            <a:ext cx="11588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698" rIns="91425" bIns="45698"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mj-lt"/>
                <a:ea typeface="Century Gothic" panose="020B0502020202020204" pitchFamily="34" charset="0"/>
                <a:cs typeface="Century Gothic" panose="020B0502020202020204" pitchFamily="34" charset="0"/>
              </a:rPr>
              <a:t>Costa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mj-lt"/>
                <a:ea typeface="Century Gothic" panose="020B0502020202020204" pitchFamily="34" charset="0"/>
                <a:cs typeface="Century Gothic" panose="020B0502020202020204" pitchFamily="34" charset="0"/>
              </a:rPr>
              <a:t>Rica</a:t>
            </a:r>
            <a:endParaRPr kumimoji="0" lang="en-US" altLang="en-US" sz="1800" b="0" i="0" u="none" strike="noStrike" cap="none" normalizeH="0" baseline="0" dirty="0">
              <a:ln>
                <a:noFill/>
              </a:ln>
              <a:solidFill>
                <a:schemeClr val="tx1"/>
              </a:solidFill>
              <a:effectLst/>
              <a:latin typeface="+mj-lt"/>
            </a:endParaRPr>
          </a:p>
        </p:txBody>
      </p:sp>
      <p:sp>
        <p:nvSpPr>
          <p:cNvPr id="24" name="Rectangle 17">
            <a:extLst>
              <a:ext uri="{FF2B5EF4-FFF2-40B4-BE49-F238E27FC236}">
                <a16:creationId xmlns:a16="http://schemas.microsoft.com/office/drawing/2014/main" id="{64A8DC00-827C-454D-A556-F202A78C1C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28">
            <a:extLst>
              <a:ext uri="{FF2B5EF4-FFF2-40B4-BE49-F238E27FC236}">
                <a16:creationId xmlns:a16="http://schemas.microsoft.com/office/drawing/2014/main" id="{A8EBEBB0-0109-4784-8400-E90F8CDF5519}"/>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20978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5603" y="-38099"/>
            <a:ext cx="4803648" cy="6215816"/>
          </a:xfrm>
          <a:prstGeom prst="rect">
            <a:avLst/>
          </a:prstGeom>
        </p:spPr>
      </p:pic>
      <p:pic>
        <p:nvPicPr>
          <p:cNvPr id="2050" name="Picture 2" descr="https://lh6.googleusercontent.com/8r2dNzn1gKeL2ZQ5HPCz2r-_QKiOrBW0jtDpd_v_exSaK88bAiiT3wgOVEYpzP0e7304z794ViEilPPJQrmmufjRPxTIqaUXbTQqpw7yArO9aDMpBL7eH6sZEXP3X59goQnVgbZuCeOLB7XcMg">
            <a:extLst>
              <a:ext uri="{FF2B5EF4-FFF2-40B4-BE49-F238E27FC236}">
                <a16:creationId xmlns:a16="http://schemas.microsoft.com/office/drawing/2014/main" id="{C1124FB9-1514-438C-81CA-B11D0DEB97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475" t="56758" r="40260" b="23087"/>
          <a:stretch/>
        </p:blipFill>
        <p:spPr bwMode="auto">
          <a:xfrm>
            <a:off x="6476552" y="3967811"/>
            <a:ext cx="1828800" cy="1828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Partners</a:t>
            </a:r>
          </a:p>
        </p:txBody>
      </p:sp>
      <p:sp>
        <p:nvSpPr>
          <p:cNvPr id="8" name="Content Placeholder 7"/>
          <p:cNvSpPr>
            <a:spLocks noGrp="1"/>
          </p:cNvSpPr>
          <p:nvPr>
            <p:ph sz="quarter" idx="14"/>
          </p:nvPr>
        </p:nvSpPr>
        <p:spPr>
          <a:xfrm>
            <a:off x="616602" y="1291584"/>
            <a:ext cx="5542897" cy="4883195"/>
          </a:xfrm>
        </p:spPr>
        <p:txBody>
          <a:bodyPr>
            <a:normAutofit/>
          </a:bodyPr>
          <a:lstStyle/>
          <a:p>
            <a:pPr>
              <a:spcBef>
                <a:spcPts val="0"/>
              </a:spcBef>
              <a:spcAft>
                <a:spcPts val="1800"/>
              </a:spcAft>
              <a:buClr>
                <a:srgbClr val="2E8652"/>
              </a:buClr>
              <a:buFont typeface="Webdings" panose="05030102010509060703" pitchFamily="18" charset="2"/>
              <a:buChar char="4"/>
            </a:pPr>
            <a:r>
              <a:rPr lang="en-US" sz="2400" b="1" dirty="0">
                <a:solidFill>
                  <a:srgbClr val="2E8652"/>
                </a:solidFill>
                <a:latin typeface="Century Gothic" panose="020B0502020202020204" pitchFamily="34" charset="0"/>
              </a:rPr>
              <a:t>Arizona Center for Nature Conservation </a:t>
            </a:r>
            <a:r>
              <a:rPr lang="en-US" sz="2400" b="1" dirty="0">
                <a:solidFill>
                  <a:srgbClr val="2E8652"/>
                </a:solidFill>
              </a:rPr>
              <a:t>– Phoenix Zoo</a:t>
            </a:r>
            <a:endParaRPr lang="en-US" sz="2400" b="1" dirty="0">
              <a:solidFill>
                <a:srgbClr val="2E8652"/>
              </a:solidFill>
              <a:latin typeface="Century Gothic" panose="020B0502020202020204" pitchFamily="34" charset="0"/>
            </a:endParaRPr>
          </a:p>
          <a:p>
            <a:pPr marL="457200" lvl="1" indent="0">
              <a:lnSpc>
                <a:spcPct val="100000"/>
              </a:lnSpc>
              <a:spcBef>
                <a:spcPts val="0"/>
              </a:spcBef>
              <a:spcAft>
                <a:spcPts val="600"/>
              </a:spcAft>
              <a:buClr>
                <a:srgbClr val="2E8652"/>
              </a:buClr>
              <a:buNone/>
            </a:pPr>
            <a:endParaRPr lang="en-US" sz="1100" dirty="0">
              <a:solidFill>
                <a:schemeClr val="tx1">
                  <a:lumMod val="75000"/>
                  <a:lumOff val="25000"/>
                </a:schemeClr>
              </a:solidFill>
              <a:latin typeface="Century Gothic" panose="020B0502020202020204" pitchFamily="34" charset="0"/>
            </a:endParaRPr>
          </a:p>
          <a:p>
            <a:pPr marL="457200" lvl="1" indent="0">
              <a:lnSpc>
                <a:spcPct val="100000"/>
              </a:lnSpc>
              <a:spcBef>
                <a:spcPts val="0"/>
              </a:spcBef>
              <a:spcAft>
                <a:spcPts val="600"/>
              </a:spcAft>
              <a:buClr>
                <a:srgbClr val="2E8652"/>
              </a:buClr>
              <a:buNone/>
            </a:pPr>
            <a:endParaRPr lang="en-US" sz="1100" dirty="0">
              <a:solidFill>
                <a:schemeClr val="tx1">
                  <a:lumMod val="75000"/>
                  <a:lumOff val="25000"/>
                </a:schemeClr>
              </a:solidFill>
              <a:latin typeface="Century Gothic" panose="020B0502020202020204" pitchFamily="34" charset="0"/>
            </a:endParaRPr>
          </a:p>
          <a:p>
            <a:pPr marL="457200" lvl="1" indent="0">
              <a:lnSpc>
                <a:spcPct val="100000"/>
              </a:lnSpc>
              <a:spcBef>
                <a:spcPts val="0"/>
              </a:spcBef>
              <a:spcAft>
                <a:spcPts val="600"/>
              </a:spcAft>
              <a:buClr>
                <a:srgbClr val="2E8652"/>
              </a:buClr>
              <a:buNone/>
            </a:pPr>
            <a:endParaRPr lang="en-US" sz="1100" dirty="0">
              <a:solidFill>
                <a:schemeClr val="tx1">
                  <a:lumMod val="75000"/>
                  <a:lumOff val="25000"/>
                </a:schemeClr>
              </a:solidFill>
              <a:latin typeface="Century Gothic" panose="020B0502020202020204" pitchFamily="34" charset="0"/>
            </a:endParaRPr>
          </a:p>
          <a:p>
            <a:pPr marL="457200" lvl="1" indent="0">
              <a:lnSpc>
                <a:spcPct val="100000"/>
              </a:lnSpc>
              <a:spcBef>
                <a:spcPts val="0"/>
              </a:spcBef>
              <a:spcAft>
                <a:spcPts val="600"/>
              </a:spcAft>
              <a:buClr>
                <a:srgbClr val="2E8652"/>
              </a:buClr>
              <a:buNone/>
            </a:pPr>
            <a:endParaRPr lang="en-US" sz="11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E8652"/>
              </a:buClr>
              <a:buFont typeface="Webdings" panose="05030102010509060703" pitchFamily="18" charset="2"/>
              <a:buChar char="4"/>
            </a:pPr>
            <a:endParaRPr lang="en-US" sz="2400" b="1" dirty="0">
              <a:solidFill>
                <a:srgbClr val="2E8652"/>
              </a:solidFill>
              <a:latin typeface="Century Gothic" panose="020B0502020202020204" pitchFamily="34" charset="0"/>
            </a:endParaRPr>
          </a:p>
          <a:p>
            <a:pPr marL="342900" indent="-342900">
              <a:lnSpc>
                <a:spcPct val="100000"/>
              </a:lnSpc>
              <a:spcBef>
                <a:spcPts val="0"/>
              </a:spcBef>
              <a:spcAft>
                <a:spcPts val="600"/>
              </a:spcAft>
              <a:buClr>
                <a:srgbClr val="2E8652"/>
              </a:buClr>
              <a:buFont typeface="Webdings" panose="05030102010509060703" pitchFamily="18" charset="2"/>
              <a:buChar char="4"/>
            </a:pPr>
            <a:endParaRPr lang="en-US" sz="2400" b="1" dirty="0">
              <a:solidFill>
                <a:srgbClr val="2E8652"/>
              </a:solidFill>
              <a:latin typeface="Century Gothic" panose="020B0502020202020204" pitchFamily="34" charset="0"/>
            </a:endParaRPr>
          </a:p>
          <a:p>
            <a:pPr marL="0" indent="0">
              <a:lnSpc>
                <a:spcPct val="100000"/>
              </a:lnSpc>
              <a:spcBef>
                <a:spcPts val="0"/>
              </a:spcBef>
              <a:spcAft>
                <a:spcPts val="600"/>
              </a:spcAft>
              <a:buClr>
                <a:srgbClr val="2E8652"/>
              </a:buClr>
              <a:buNone/>
            </a:pPr>
            <a:endParaRPr lang="en-US" sz="2400" b="1" dirty="0">
              <a:solidFill>
                <a:srgbClr val="2E8652"/>
              </a:solidFill>
              <a:latin typeface="Century Gothic" panose="020B0502020202020204" pitchFamily="34" charset="0"/>
            </a:endParaRPr>
          </a:p>
          <a:p>
            <a:pPr>
              <a:spcBef>
                <a:spcPts val="0"/>
              </a:spcBef>
              <a:spcAft>
                <a:spcPts val="1800"/>
              </a:spcAft>
              <a:buClr>
                <a:srgbClr val="2E8652"/>
              </a:buClr>
              <a:buFont typeface="Webdings" panose="05030102010509060703" pitchFamily="18" charset="2"/>
              <a:buChar char="4"/>
            </a:pPr>
            <a:r>
              <a:rPr lang="en-US" sz="2400" b="1" dirty="0" err="1">
                <a:solidFill>
                  <a:srgbClr val="2E8652"/>
                </a:solidFill>
                <a:latin typeface="Century Gothic" panose="020B0502020202020204" pitchFamily="34" charset="0"/>
              </a:rPr>
              <a:t>Osa</a:t>
            </a:r>
            <a:r>
              <a:rPr lang="en-US" sz="2400" b="1" dirty="0">
                <a:solidFill>
                  <a:srgbClr val="2E8652"/>
                </a:solidFill>
                <a:latin typeface="Century Gothic" panose="020B0502020202020204" pitchFamily="34" charset="0"/>
              </a:rPr>
              <a:t> Conservation</a:t>
            </a:r>
          </a:p>
          <a:p>
            <a:pPr marL="0" indent="0">
              <a:lnSpc>
                <a:spcPct val="100000"/>
              </a:lnSpc>
              <a:spcBef>
                <a:spcPts val="0"/>
              </a:spcBef>
              <a:spcAft>
                <a:spcPts val="600"/>
              </a:spcAft>
              <a:buClr>
                <a:srgbClr val="2E8652"/>
              </a:buClr>
              <a:buNone/>
            </a:pPr>
            <a:endParaRPr lang="en-US" sz="2400" b="1" dirty="0">
              <a:solidFill>
                <a:srgbClr val="2E8652"/>
              </a:solidFill>
              <a:latin typeface="Century Gothic" panose="020B0502020202020204" pitchFamily="34" charset="0"/>
            </a:endParaRPr>
          </a:p>
        </p:txBody>
      </p:sp>
      <p:sp>
        <p:nvSpPr>
          <p:cNvPr id="5" name="TextBox 4">
            <a:extLst>
              <a:ext uri="{FF2B5EF4-FFF2-40B4-BE49-F238E27FC236}">
                <a16:creationId xmlns:a16="http://schemas.microsoft.com/office/drawing/2014/main" id="{A48798F4-8215-4F48-AC2A-FDF8A2DDC284}"/>
              </a:ext>
            </a:extLst>
          </p:cNvPr>
          <p:cNvSpPr txBox="1"/>
          <p:nvPr/>
        </p:nvSpPr>
        <p:spPr>
          <a:xfrm>
            <a:off x="7342184" y="5760399"/>
            <a:ext cx="1620747" cy="461665"/>
          </a:xfrm>
          <a:prstGeom prst="rect">
            <a:avLst/>
          </a:prstGeom>
          <a:noFill/>
        </p:spPr>
        <p:txBody>
          <a:bodyPr wrap="square" rtlCol="0">
            <a:spAutoFit/>
          </a:bodyPr>
          <a:lstStyle/>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rPr>
              <a:t>Credit: Osa Conservation </a:t>
            </a:r>
          </a:p>
        </p:txBody>
      </p:sp>
      <p:pic>
        <p:nvPicPr>
          <p:cNvPr id="9" name="Picture 8">
            <a:extLst>
              <a:ext uri="{FF2B5EF4-FFF2-40B4-BE49-F238E27FC236}">
                <a16:creationId xmlns:a16="http://schemas.microsoft.com/office/drawing/2014/main" id="{8316FF95-3369-4CD4-A8B9-89BE7A8B078E}"/>
              </a:ext>
            </a:extLst>
          </p:cNvPr>
          <p:cNvPicPr>
            <a:picLocks noChangeAspect="1"/>
          </p:cNvPicPr>
          <p:nvPr/>
        </p:nvPicPr>
        <p:blipFill rotWithShape="1">
          <a:blip r:embed="rId5">
            <a:extLst>
              <a:ext uri="{28A0092B-C50C-407E-A947-70E740481C1C}">
                <a14:useLocalDpi xmlns:a14="http://schemas.microsoft.com/office/drawing/2010/main" val="0"/>
              </a:ext>
            </a:extLst>
          </a:blip>
          <a:srcRect t="9171" b="14640"/>
          <a:stretch/>
        </p:blipFill>
        <p:spPr>
          <a:xfrm>
            <a:off x="6476552" y="1377304"/>
            <a:ext cx="1828800" cy="1828800"/>
          </a:xfrm>
          <a:prstGeom prst="rect">
            <a:avLst/>
          </a:prstGeom>
          <a:ln>
            <a:noFill/>
          </a:ln>
          <a:effectLst>
            <a:outerShdw blurRad="190500" algn="tl" rotWithShape="0">
              <a:srgbClr val="000000">
                <a:alpha val="70000"/>
              </a:srgbClr>
            </a:outerShdw>
          </a:effectLst>
        </p:spPr>
      </p:pic>
      <p:sp>
        <p:nvSpPr>
          <p:cNvPr id="10" name="Content Placeholder 7">
            <a:extLst>
              <a:ext uri="{FF2B5EF4-FFF2-40B4-BE49-F238E27FC236}">
                <a16:creationId xmlns:a16="http://schemas.microsoft.com/office/drawing/2014/main" id="{FB408140-0C56-4D90-8D68-3C0A1B87E6E6}"/>
              </a:ext>
            </a:extLst>
          </p:cNvPr>
          <p:cNvSpPr txBox="1">
            <a:spLocks/>
          </p:cNvSpPr>
          <p:nvPr/>
        </p:nvSpPr>
        <p:spPr>
          <a:xfrm>
            <a:off x="7614967" y="1182961"/>
            <a:ext cx="3731218" cy="1633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0"/>
              </a:spcBef>
              <a:spcAft>
                <a:spcPts val="600"/>
              </a:spcAft>
              <a:buClr>
                <a:srgbClr val="2E8652"/>
              </a:buClr>
              <a:buFont typeface="Arial" panose="020B0604020202020204" pitchFamily="34" charset="0"/>
              <a:buNone/>
            </a:pPr>
            <a:endParaRPr lang="en-US" sz="2000" dirty="0">
              <a:solidFill>
                <a:schemeClr val="tx1">
                  <a:lumMod val="75000"/>
                  <a:lumOff val="25000"/>
                </a:schemeClr>
              </a:solidFill>
              <a:latin typeface="Century Gothic" panose="020B0502020202020204" pitchFamily="34" charset="0"/>
            </a:endParaRPr>
          </a:p>
        </p:txBody>
      </p:sp>
      <p:sp>
        <p:nvSpPr>
          <p:cNvPr id="21" name="Rectangle 20">
            <a:extLst>
              <a:ext uri="{FF2B5EF4-FFF2-40B4-BE49-F238E27FC236}">
                <a16:creationId xmlns:a16="http://schemas.microsoft.com/office/drawing/2014/main" id="{FC22BF4A-A7DE-4B0C-AD3B-437A43A904A1}"/>
              </a:ext>
            </a:extLst>
          </p:cNvPr>
          <p:cNvSpPr/>
          <p:nvPr/>
        </p:nvSpPr>
        <p:spPr>
          <a:xfrm>
            <a:off x="7342184" y="3206104"/>
            <a:ext cx="2060179" cy="461665"/>
          </a:xfrm>
          <a:prstGeom prst="rect">
            <a:avLst/>
          </a:prstGeom>
        </p:spPr>
        <p:txBody>
          <a:bodyPr wrap="none">
            <a:spAutoFit/>
          </a:bodyPr>
          <a:lstStyle/>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rPr>
              <a:t>Credit: Arizona Center </a:t>
            </a:r>
          </a:p>
          <a:p>
            <a:r>
              <a:rPr lang="en-US" sz="1200" dirty="0">
                <a:solidFill>
                  <a:schemeClr val="bg1"/>
                </a:solidFill>
                <a:effectLst>
                  <a:outerShdw blurRad="38100" dist="38100" dir="2700000" algn="tl">
                    <a:srgbClr val="000000">
                      <a:alpha val="43137"/>
                    </a:srgbClr>
                  </a:outerShdw>
                </a:effectLst>
                <a:latin typeface="Century Gothic" panose="020B0502020202020204" pitchFamily="34" charset="0"/>
              </a:rPr>
              <a:t>for Nature Conservation  </a:t>
            </a:r>
          </a:p>
        </p:txBody>
      </p:sp>
      <p:sp>
        <p:nvSpPr>
          <p:cNvPr id="12" name="TextBox 11">
            <a:extLst>
              <a:ext uri="{FF2B5EF4-FFF2-40B4-BE49-F238E27FC236}">
                <a16:creationId xmlns:a16="http://schemas.microsoft.com/office/drawing/2014/main" id="{A48798F4-8215-4F48-AC2A-FDF8A2DDC284}"/>
              </a:ext>
            </a:extLst>
          </p:cNvPr>
          <p:cNvSpPr txBox="1"/>
          <p:nvPr/>
        </p:nvSpPr>
        <p:spPr>
          <a:xfrm>
            <a:off x="9771639" y="5903214"/>
            <a:ext cx="2447992" cy="307777"/>
          </a:xfrm>
          <a:prstGeom prst="rect">
            <a:avLst/>
          </a:prstGeom>
          <a:noFill/>
        </p:spPr>
        <p:txBody>
          <a:bodyPr wrap="square" rtlCol="0">
            <a:spAutoFit/>
          </a:bodyPr>
          <a:lstStyle/>
          <a:p>
            <a:pPr algn="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Credit: Isabelle </a:t>
            </a:r>
            <a:r>
              <a:rPr lang="en-US" sz="1400" dirty="0" err="1">
                <a:solidFill>
                  <a:schemeClr val="bg1"/>
                </a:solidFill>
                <a:effectLst>
                  <a:outerShdw blurRad="38100" dist="38100" dir="2700000" algn="tl">
                    <a:srgbClr val="000000">
                      <a:alpha val="43137"/>
                    </a:srgbClr>
                  </a:outerShdw>
                </a:effectLst>
                <a:latin typeface="Century Gothic" panose="020B0502020202020204" pitchFamily="34" charset="0"/>
              </a:rPr>
              <a:t>Juskova</a:t>
            </a:r>
            <a:endParaRPr lang="en-US" sz="1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22490529"/>
              </p:ext>
            </p:extLst>
          </p:nvPr>
        </p:nvGraphicFramePr>
        <p:xfrm>
          <a:off x="701124" y="2088505"/>
          <a:ext cx="4655682" cy="2204095"/>
        </p:xfrm>
        <a:graphic>
          <a:graphicData uri="http://schemas.openxmlformats.org/drawingml/2006/table">
            <a:tbl>
              <a:tblPr firstRow="1" bandRow="1">
                <a:tableStyleId>{2D5ABB26-0587-4C30-8999-92F81FD0307C}</a:tableStyleId>
              </a:tblPr>
              <a:tblGrid>
                <a:gridCol w="2348513">
                  <a:extLst>
                    <a:ext uri="{9D8B030D-6E8A-4147-A177-3AD203B41FA5}">
                      <a16:colId xmlns:a16="http://schemas.microsoft.com/office/drawing/2014/main" val="1709222295"/>
                    </a:ext>
                  </a:extLst>
                </a:gridCol>
                <a:gridCol w="2307169">
                  <a:extLst>
                    <a:ext uri="{9D8B030D-6E8A-4147-A177-3AD203B41FA5}">
                      <a16:colId xmlns:a16="http://schemas.microsoft.com/office/drawing/2014/main" val="1790038205"/>
                    </a:ext>
                  </a:extLst>
                </a:gridCol>
              </a:tblGrid>
              <a:tr h="63958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schemeClr val="tx1">
                              <a:lumMod val="75000"/>
                              <a:lumOff val="25000"/>
                            </a:schemeClr>
                          </a:solidFill>
                        </a:rPr>
                        <a:t>   Dr. Jan </a:t>
                      </a:r>
                      <a:r>
                        <a:rPr lang="en-US" b="1" dirty="0" err="1">
                          <a:solidFill>
                            <a:schemeClr val="tx1">
                              <a:lumMod val="75000"/>
                              <a:lumOff val="25000"/>
                            </a:schemeClr>
                          </a:solidFill>
                        </a:rPr>
                        <a:t>Schipper</a:t>
                      </a:r>
                      <a:endParaRPr lang="en-US" b="1" dirty="0">
                        <a:solidFill>
                          <a:schemeClr val="tx1">
                            <a:lumMod val="75000"/>
                            <a:lumOff val="25000"/>
                          </a:schemeClr>
                        </a:solidFill>
                      </a:endParaRPr>
                    </a:p>
                    <a:p>
                      <a:pPr algn="r"/>
                      <a:endParaRPr lang="en-US" b="1"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lumMod val="75000"/>
                              <a:lumOff val="25000"/>
                            </a:schemeClr>
                          </a:solidFill>
                        </a:rPr>
                        <a:t>Field</a:t>
                      </a:r>
                      <a:r>
                        <a:rPr lang="en-US" b="0" baseline="0" dirty="0">
                          <a:solidFill>
                            <a:schemeClr val="tx1">
                              <a:lumMod val="75000"/>
                              <a:lumOff val="25000"/>
                            </a:schemeClr>
                          </a:solidFill>
                        </a:rPr>
                        <a:t> Conservation Research Director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 b="0"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2070992"/>
                  </a:ext>
                </a:extLst>
              </a:tr>
              <a:tr h="361934">
                <a:tc>
                  <a:txBody>
                    <a:bodyPr/>
                    <a:lstStyle/>
                    <a:p>
                      <a:pPr algn="r"/>
                      <a:r>
                        <a:rPr lang="en-US" b="1" dirty="0">
                          <a:solidFill>
                            <a:schemeClr val="tx1">
                              <a:lumMod val="75000"/>
                              <a:lumOff val="25000"/>
                            </a:schemeClr>
                          </a:solidFill>
                        </a:rPr>
                        <a:t>        Annie Johnson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lumMod val="75000"/>
                              <a:lumOff val="25000"/>
                            </a:schemeClr>
                          </a:solidFill>
                        </a:rPr>
                        <a:t>Research Assistants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9811081"/>
                  </a:ext>
                </a:extLst>
              </a:tr>
              <a:tr h="320687">
                <a:tc>
                  <a:txBody>
                    <a:bodyPr/>
                    <a:lstStyle/>
                    <a:p>
                      <a:pPr algn="r"/>
                      <a:r>
                        <a:rPr lang="en-US" b="1" dirty="0">
                          <a:solidFill>
                            <a:schemeClr val="tx1">
                              <a:lumMod val="75000"/>
                              <a:lumOff val="25000"/>
                            </a:schemeClr>
                          </a:solidFill>
                        </a:rPr>
                        <a:t>        Chelsey</a:t>
                      </a:r>
                      <a:r>
                        <a:rPr lang="en-US" b="1" baseline="0" dirty="0">
                          <a:solidFill>
                            <a:schemeClr val="tx1">
                              <a:lumMod val="75000"/>
                              <a:lumOff val="25000"/>
                            </a:schemeClr>
                          </a:solidFill>
                        </a:rPr>
                        <a:t> Tellez</a:t>
                      </a:r>
                      <a:endParaRPr lang="en-US" b="1"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8733150"/>
                  </a:ext>
                </a:extLst>
              </a:tr>
              <a:tr h="320687">
                <a:tc>
                  <a:txBody>
                    <a:bodyPr/>
                    <a:lstStyle/>
                    <a:p>
                      <a:pPr algn="r"/>
                      <a:r>
                        <a:rPr lang="en-US" b="1" dirty="0">
                          <a:solidFill>
                            <a:schemeClr val="tx1">
                              <a:lumMod val="75000"/>
                              <a:lumOff val="25000"/>
                            </a:schemeClr>
                          </a:solidFill>
                        </a:rPr>
                        <a:t>        </a:t>
                      </a:r>
                      <a:r>
                        <a:rPr lang="en-US" b="1" dirty="0" err="1">
                          <a:solidFill>
                            <a:schemeClr val="tx1">
                              <a:lumMod val="75000"/>
                              <a:lumOff val="25000"/>
                            </a:schemeClr>
                          </a:solidFill>
                        </a:rPr>
                        <a:t>Kyli</a:t>
                      </a:r>
                      <a:r>
                        <a:rPr lang="en-US" b="1" baseline="0" dirty="0">
                          <a:solidFill>
                            <a:schemeClr val="tx1">
                              <a:lumMod val="75000"/>
                              <a:lumOff val="25000"/>
                            </a:schemeClr>
                          </a:solidFill>
                        </a:rPr>
                        <a:t> Denton</a:t>
                      </a:r>
                      <a:endParaRPr lang="en-US" b="1"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3"/>
                  </a:ext>
                </a:extLst>
              </a:tr>
              <a:tr h="451495">
                <a:tc>
                  <a:txBody>
                    <a:bodyPr/>
                    <a:lstStyle/>
                    <a:p>
                      <a:pPr algn="r"/>
                      <a:r>
                        <a:rPr lang="en-US" b="1" baseline="0" dirty="0">
                          <a:solidFill>
                            <a:schemeClr val="tx1">
                              <a:lumMod val="75000"/>
                              <a:lumOff val="25000"/>
                            </a:schemeClr>
                          </a:solidFill>
                        </a:rPr>
                        <a:t>        Kinley Ragan </a:t>
                      </a:r>
                      <a:endParaRPr lang="en-US" b="1"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438920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4230286446"/>
              </p:ext>
            </p:extLst>
          </p:nvPr>
        </p:nvGraphicFramePr>
        <p:xfrm>
          <a:off x="469930" y="4952602"/>
          <a:ext cx="5118070" cy="640080"/>
        </p:xfrm>
        <a:graphic>
          <a:graphicData uri="http://schemas.openxmlformats.org/drawingml/2006/table">
            <a:tbl>
              <a:tblPr firstRow="1" bandRow="1">
                <a:tableStyleId>{2D5ABB26-0587-4C30-8999-92F81FD0307C}</a:tableStyleId>
              </a:tblPr>
              <a:tblGrid>
                <a:gridCol w="2559035">
                  <a:extLst>
                    <a:ext uri="{9D8B030D-6E8A-4147-A177-3AD203B41FA5}">
                      <a16:colId xmlns:a16="http://schemas.microsoft.com/office/drawing/2014/main" val="1709222295"/>
                    </a:ext>
                  </a:extLst>
                </a:gridCol>
                <a:gridCol w="2559035">
                  <a:extLst>
                    <a:ext uri="{9D8B030D-6E8A-4147-A177-3AD203B41FA5}">
                      <a16:colId xmlns:a16="http://schemas.microsoft.com/office/drawing/2014/main" val="1790038205"/>
                    </a:ext>
                  </a:extLst>
                </a:gridCol>
              </a:tblGrid>
              <a:tr h="370840">
                <a:tc>
                  <a:txBody>
                    <a:bodyPr/>
                    <a:lstStyle/>
                    <a:p>
                      <a:pPr algn="r"/>
                      <a:r>
                        <a:rPr lang="en-US" b="1" dirty="0">
                          <a:solidFill>
                            <a:schemeClr val="tx1">
                              <a:lumMod val="75000"/>
                              <a:lumOff val="25000"/>
                            </a:schemeClr>
                          </a:solidFill>
                        </a:rPr>
                        <a:t>Hilary</a:t>
                      </a:r>
                      <a:r>
                        <a:rPr lang="en-US" b="1" baseline="0" dirty="0">
                          <a:solidFill>
                            <a:schemeClr val="tx1">
                              <a:lumMod val="75000"/>
                              <a:lumOff val="25000"/>
                            </a:schemeClr>
                          </a:solidFill>
                        </a:rPr>
                        <a:t> </a:t>
                      </a:r>
                      <a:r>
                        <a:rPr lang="en-US" b="1" baseline="0" dirty="0" err="1">
                          <a:solidFill>
                            <a:schemeClr val="tx1">
                              <a:lumMod val="75000"/>
                              <a:lumOff val="25000"/>
                            </a:schemeClr>
                          </a:solidFill>
                        </a:rPr>
                        <a:t>Brumberg</a:t>
                      </a:r>
                      <a:endParaRPr lang="en-US" b="1" dirty="0">
                        <a:solidFill>
                          <a:schemeClr val="tx1">
                            <a:lumMod val="75000"/>
                            <a:lumOff val="25000"/>
                          </a:schemeClr>
                        </a:solidFill>
                      </a:endParaRPr>
                    </a:p>
                  </a:txBody>
                  <a:tcPr>
                    <a:lnL>
                      <a:noFill/>
                    </a:lnL>
                    <a:lnR>
                      <a:noFill/>
                    </a:lnR>
                    <a:lnT>
                      <a:noFill/>
                    </a:lnT>
                    <a:lnB>
                      <a:noFill/>
                    </a:lnB>
                    <a:lnTlToBr w="12700" cmpd="sng">
                      <a:noFill/>
                      <a:prstDash val="solid"/>
                    </a:lnTlToBr>
                    <a:lnBlToTr w="12700" cmpd="sng">
                      <a:noFill/>
                      <a:prstDash val="solid"/>
                    </a:lnBlToTr>
                  </a:tcPr>
                </a:tc>
                <a:tc>
                  <a:txBody>
                    <a:bodyPr/>
                    <a:lstStyle/>
                    <a:p>
                      <a:pPr algn="l"/>
                      <a:r>
                        <a:rPr lang="en-US" b="0" dirty="0">
                          <a:solidFill>
                            <a:schemeClr val="tx1">
                              <a:lumMod val="75000"/>
                              <a:lumOff val="25000"/>
                            </a:schemeClr>
                          </a:solidFill>
                        </a:rPr>
                        <a:t>Healthy</a:t>
                      </a:r>
                      <a:r>
                        <a:rPr lang="en-US" b="0" baseline="0" dirty="0">
                          <a:solidFill>
                            <a:schemeClr val="tx1">
                              <a:lumMod val="75000"/>
                              <a:lumOff val="25000"/>
                            </a:schemeClr>
                          </a:solidFill>
                        </a:rPr>
                        <a:t> Rivers Program Coordinator</a:t>
                      </a:r>
                      <a:endParaRPr lang="en-US" b="0" dirty="0">
                        <a:solidFill>
                          <a:schemeClr val="tx1">
                            <a:lumMod val="75000"/>
                            <a:lumOff val="25000"/>
                          </a:schemeClr>
                        </a:solidFil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72070992"/>
                  </a:ext>
                </a:extLst>
              </a:tr>
            </a:tbl>
          </a:graphicData>
        </a:graphic>
      </p:graphicFrame>
    </p:spTree>
    <p:extLst>
      <p:ext uri="{BB962C8B-B14F-4D97-AF65-F5344CB8AC3E}">
        <p14:creationId xmlns:p14="http://schemas.microsoft.com/office/powerpoint/2010/main" val="43298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Community Concerns</a:t>
            </a:r>
          </a:p>
        </p:txBody>
      </p:sp>
      <p:sp>
        <p:nvSpPr>
          <p:cNvPr id="8" name="Content Placeholder 7"/>
          <p:cNvSpPr>
            <a:spLocks noGrp="1"/>
          </p:cNvSpPr>
          <p:nvPr>
            <p:ph sz="quarter" idx="14"/>
          </p:nvPr>
        </p:nvSpPr>
        <p:spPr>
          <a:xfrm>
            <a:off x="368300" y="1318862"/>
            <a:ext cx="7020051" cy="4167538"/>
          </a:xfrm>
        </p:spPr>
        <p:txBody>
          <a:bodyPr>
            <a:normAutofit/>
          </a:bodyPr>
          <a:lstStyle/>
          <a:p>
            <a:pPr>
              <a:spcBef>
                <a:spcPts val="0"/>
              </a:spcBef>
              <a:spcAft>
                <a:spcPts val="1800"/>
              </a:spcAft>
              <a:buClr>
                <a:srgbClr val="2E8652"/>
              </a:buClr>
              <a:buFont typeface="Webdings" panose="05030102010509060703" pitchFamily="18" charset="2"/>
              <a:buChar char="4"/>
            </a:pPr>
            <a:r>
              <a:rPr lang="en-US" sz="2000" b="1" dirty="0">
                <a:solidFill>
                  <a:srgbClr val="2E8652"/>
                </a:solidFill>
                <a:latin typeface="Century Gothic" panose="020B0502020202020204" pitchFamily="34" charset="0"/>
              </a:rPr>
              <a:t>Jaguar Habitats &amp; Population: </a:t>
            </a:r>
            <a:r>
              <a:rPr lang="en-US" sz="2000" dirty="0">
                <a:solidFill>
                  <a:schemeClr val="tx1">
                    <a:lumMod val="75000"/>
                    <a:lumOff val="25000"/>
                  </a:schemeClr>
                </a:solidFill>
              </a:rPr>
              <a:t>Crops like pineapple and African oil palm plantations act as barriers to movement. Only an estimated 12 jaguars remain in Corcovado National Park.</a:t>
            </a:r>
          </a:p>
          <a:p>
            <a:pPr>
              <a:spcBef>
                <a:spcPts val="0"/>
              </a:spcBef>
              <a:spcAft>
                <a:spcPts val="1800"/>
              </a:spcAft>
              <a:buClr>
                <a:srgbClr val="2E8652"/>
              </a:buClr>
              <a:buFont typeface="Webdings" panose="05030102010509060703" pitchFamily="18" charset="2"/>
              <a:buChar char="4"/>
            </a:pPr>
            <a:r>
              <a:rPr lang="en-US" sz="2000" b="1" dirty="0">
                <a:solidFill>
                  <a:srgbClr val="2E8652"/>
                </a:solidFill>
                <a:latin typeface="Century Gothic" panose="020B0502020202020204" pitchFamily="34" charset="0"/>
              </a:rPr>
              <a:t>Human</a:t>
            </a:r>
            <a:r>
              <a:rPr lang="en-US" sz="2000" dirty="0">
                <a:solidFill>
                  <a:srgbClr val="2E8652"/>
                </a:solidFill>
              </a:rPr>
              <a:t>–</a:t>
            </a:r>
            <a:r>
              <a:rPr lang="en-US" sz="2000" b="1" dirty="0">
                <a:solidFill>
                  <a:srgbClr val="2E8652"/>
                </a:solidFill>
                <a:latin typeface="Century Gothic" panose="020B0502020202020204" pitchFamily="34" charset="0"/>
              </a:rPr>
              <a:t>Jaguar Conflicts: </a:t>
            </a:r>
            <a:r>
              <a:rPr lang="en-US" sz="2000" dirty="0">
                <a:solidFill>
                  <a:schemeClr val="tx1">
                    <a:lumMod val="75000"/>
                    <a:lumOff val="25000"/>
                  </a:schemeClr>
                </a:solidFill>
              </a:rPr>
              <a:t>Decreased habitat size drives jaguars closer to humans, increasing the likelihood of human-jaguar conflict and retaliatory hunting.  </a:t>
            </a:r>
            <a:endParaRPr lang="en-US" sz="2000" b="1" dirty="0">
              <a:solidFill>
                <a:schemeClr val="tx1">
                  <a:lumMod val="75000"/>
                  <a:lumOff val="25000"/>
                </a:schemeClr>
              </a:solidFill>
              <a:latin typeface="Century Gothic" panose="020B0502020202020204" pitchFamily="34" charset="0"/>
            </a:endParaRPr>
          </a:p>
          <a:p>
            <a:pPr>
              <a:spcBef>
                <a:spcPts val="0"/>
              </a:spcBef>
              <a:spcAft>
                <a:spcPts val="1800"/>
              </a:spcAft>
              <a:buClr>
                <a:srgbClr val="2E8652"/>
              </a:buClr>
              <a:buFont typeface="Webdings" panose="05030102010509060703" pitchFamily="18" charset="2"/>
              <a:buChar char="4"/>
            </a:pPr>
            <a:r>
              <a:rPr lang="en-US" sz="2000" b="1" dirty="0">
                <a:solidFill>
                  <a:srgbClr val="2E8652"/>
                </a:solidFill>
                <a:latin typeface="Century Gothic" panose="020B0502020202020204" pitchFamily="34" charset="0"/>
              </a:rPr>
              <a:t>Ecosystem Health: </a:t>
            </a:r>
            <a:r>
              <a:rPr lang="en-US" sz="2000" dirty="0">
                <a:solidFill>
                  <a:schemeClr val="tx1">
                    <a:lumMod val="75000"/>
                    <a:lumOff val="25000"/>
                  </a:schemeClr>
                </a:solidFill>
              </a:rPr>
              <a:t>Since jaguars are an apex predator and keystone species, the reduced number of individuals causes a negative trophic cascade.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8351" y="-12700"/>
            <a:ext cx="4829050" cy="6190310"/>
          </a:xfrm>
          <a:prstGeom prst="rect">
            <a:avLst/>
          </a:prstGeom>
        </p:spPr>
      </p:pic>
      <p:sp>
        <p:nvSpPr>
          <p:cNvPr id="6" name="TextBox 5">
            <a:extLst>
              <a:ext uri="{FF2B5EF4-FFF2-40B4-BE49-F238E27FC236}">
                <a16:creationId xmlns:a16="http://schemas.microsoft.com/office/drawing/2014/main" id="{7F762520-0CC6-4400-8CA9-74419AE6EFE8}"/>
              </a:ext>
            </a:extLst>
          </p:cNvPr>
          <p:cNvSpPr txBox="1"/>
          <p:nvPr/>
        </p:nvSpPr>
        <p:spPr>
          <a:xfrm>
            <a:off x="7388351" y="5901699"/>
            <a:ext cx="8256112" cy="307777"/>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Credit: Colin Watts</a:t>
            </a:r>
          </a:p>
        </p:txBody>
      </p:sp>
    </p:spTree>
    <p:extLst>
      <p:ext uri="{BB962C8B-B14F-4D97-AF65-F5344CB8AC3E}">
        <p14:creationId xmlns:p14="http://schemas.microsoft.com/office/powerpoint/2010/main" val="719971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06500"/>
            <a:ext cx="6843838" cy="4562559"/>
          </a:xfrm>
          <a:prstGeom prst="rect">
            <a:avLst/>
          </a:prstGeom>
        </p:spPr>
      </p:pic>
      <p:sp>
        <p:nvSpPr>
          <p:cNvPr id="4" name="Title 3"/>
          <p:cNvSpPr>
            <a:spLocks noGrp="1"/>
          </p:cNvSpPr>
          <p:nvPr>
            <p:ph type="title"/>
          </p:nvPr>
        </p:nvSpPr>
        <p:spPr/>
        <p:txBody>
          <a:bodyPr>
            <a:normAutofit fontScale="90000"/>
          </a:bodyPr>
          <a:lstStyle/>
          <a:p>
            <a:r>
              <a:rPr lang="en-US" dirty="0">
                <a:latin typeface="Century Gothic" panose="020B0502020202020204" pitchFamily="34" charset="0"/>
              </a:rPr>
              <a:t>Objectives</a:t>
            </a:r>
          </a:p>
        </p:txBody>
      </p:sp>
      <p:sp>
        <p:nvSpPr>
          <p:cNvPr id="8" name="Content Placeholder 7"/>
          <p:cNvSpPr>
            <a:spLocks noGrp="1"/>
          </p:cNvSpPr>
          <p:nvPr>
            <p:ph sz="quarter" idx="14"/>
          </p:nvPr>
        </p:nvSpPr>
        <p:spPr>
          <a:xfrm>
            <a:off x="6843838" y="1424194"/>
            <a:ext cx="5159043" cy="3527119"/>
          </a:xfrm>
        </p:spPr>
        <p:txBody>
          <a:bodyPr>
            <a:spAutoFit/>
          </a:bodyPr>
          <a:lstStyle/>
          <a:p>
            <a:pPr>
              <a:spcBef>
                <a:spcPts val="0"/>
              </a:spcBef>
              <a:spcAft>
                <a:spcPts val="1800"/>
              </a:spcAft>
              <a:buClr>
                <a:srgbClr val="2E8652"/>
              </a:buClr>
              <a:buFont typeface="Webdings" panose="05030102010509060703" pitchFamily="18" charset="2"/>
              <a:buChar char="4"/>
            </a:pPr>
            <a:r>
              <a:rPr lang="en-US" sz="1800" b="1" dirty="0">
                <a:solidFill>
                  <a:srgbClr val="2E8652"/>
                </a:solidFill>
                <a:latin typeface="Century Gothic" panose="020B0502020202020204" pitchFamily="34" charset="0"/>
              </a:rPr>
              <a:t>Conduct</a:t>
            </a:r>
            <a:r>
              <a:rPr lang="en-US" sz="1800" dirty="0">
                <a:latin typeface="Century Gothic" panose="020B0502020202020204" pitchFamily="34" charset="0"/>
              </a:rPr>
              <a:t> </a:t>
            </a:r>
            <a:r>
              <a:rPr lang="en-US" sz="1800" dirty="0">
                <a:solidFill>
                  <a:schemeClr val="tx1">
                    <a:lumMod val="75000"/>
                    <a:lumOff val="25000"/>
                  </a:schemeClr>
                </a:solidFill>
                <a:latin typeface="Century Gothic" panose="020B0502020202020204" pitchFamily="34" charset="0"/>
              </a:rPr>
              <a:t>historical land use and land cover analyses (</a:t>
            </a:r>
            <a:r>
              <a:rPr lang="en-US" sz="1800" b="1" dirty="0">
                <a:solidFill>
                  <a:schemeClr val="tx1">
                    <a:lumMod val="75000"/>
                    <a:lumOff val="25000"/>
                  </a:schemeClr>
                </a:solidFill>
                <a:latin typeface="Century Gothic" panose="020B0502020202020204" pitchFamily="34" charset="0"/>
              </a:rPr>
              <a:t>1987 </a:t>
            </a:r>
            <a:r>
              <a:rPr lang="en-US" sz="1800" dirty="0">
                <a:solidFill>
                  <a:schemeClr val="tx1">
                    <a:lumMod val="75000"/>
                    <a:lumOff val="25000"/>
                  </a:schemeClr>
                </a:solidFill>
                <a:latin typeface="Century Gothic" panose="020B0502020202020204" pitchFamily="34" charset="0"/>
              </a:rPr>
              <a:t>and</a:t>
            </a:r>
            <a:r>
              <a:rPr lang="en-US" sz="1800" b="1" dirty="0">
                <a:solidFill>
                  <a:schemeClr val="tx1">
                    <a:lumMod val="75000"/>
                    <a:lumOff val="25000"/>
                  </a:schemeClr>
                </a:solidFill>
                <a:latin typeface="Century Gothic" panose="020B0502020202020204" pitchFamily="34" charset="0"/>
              </a:rPr>
              <a:t> 1997</a:t>
            </a:r>
            <a:r>
              <a:rPr lang="en-US" sz="1800" dirty="0">
                <a:solidFill>
                  <a:schemeClr val="tx1">
                    <a:lumMod val="75000"/>
                    <a:lumOff val="25000"/>
                  </a:schemeClr>
                </a:solidFill>
                <a:latin typeface="Century Gothic" panose="020B0502020202020204" pitchFamily="34" charset="0"/>
              </a:rPr>
              <a:t>)</a:t>
            </a:r>
            <a:endParaRPr lang="en-US" sz="1800" b="1" dirty="0">
              <a:solidFill>
                <a:schemeClr val="tx1">
                  <a:lumMod val="75000"/>
                  <a:lumOff val="25000"/>
                </a:schemeClr>
              </a:solidFill>
              <a:latin typeface="Century Gothic" panose="020B0502020202020204" pitchFamily="34" charset="0"/>
            </a:endParaRPr>
          </a:p>
          <a:p>
            <a:pPr>
              <a:spcBef>
                <a:spcPts val="0"/>
              </a:spcBef>
              <a:spcAft>
                <a:spcPts val="1800"/>
              </a:spcAft>
              <a:buClr>
                <a:srgbClr val="2E8652"/>
              </a:buClr>
              <a:buFont typeface="Webdings" panose="05030102010509060703" pitchFamily="18" charset="2"/>
              <a:buChar char="4"/>
            </a:pPr>
            <a:r>
              <a:rPr lang="en-US" sz="1800" b="1" dirty="0">
                <a:solidFill>
                  <a:srgbClr val="2E8652"/>
                </a:solidFill>
                <a:latin typeface="Century Gothic" panose="020B0502020202020204" pitchFamily="34" charset="0"/>
              </a:rPr>
              <a:t>Forecast</a:t>
            </a:r>
            <a:r>
              <a:rPr lang="en-US" sz="1800" dirty="0">
                <a:latin typeface="Century Gothic" panose="020B0502020202020204" pitchFamily="34" charset="0"/>
              </a:rPr>
              <a:t> </a:t>
            </a:r>
            <a:r>
              <a:rPr lang="en-US" sz="1800" dirty="0">
                <a:solidFill>
                  <a:schemeClr val="tx1">
                    <a:lumMod val="75000"/>
                    <a:lumOff val="25000"/>
                  </a:schemeClr>
                </a:solidFill>
                <a:latin typeface="Century Gothic" panose="020B0502020202020204" pitchFamily="34" charset="0"/>
              </a:rPr>
              <a:t>land use and land cover classifications to year </a:t>
            </a:r>
            <a:r>
              <a:rPr lang="en-US" sz="1800" b="1" dirty="0">
                <a:solidFill>
                  <a:schemeClr val="tx1">
                    <a:lumMod val="75000"/>
                    <a:lumOff val="25000"/>
                  </a:schemeClr>
                </a:solidFill>
                <a:latin typeface="Century Gothic" panose="020B0502020202020204" pitchFamily="34" charset="0"/>
              </a:rPr>
              <a:t>2030</a:t>
            </a:r>
          </a:p>
          <a:p>
            <a:pPr>
              <a:spcBef>
                <a:spcPts val="0"/>
              </a:spcBef>
              <a:spcAft>
                <a:spcPts val="1800"/>
              </a:spcAft>
              <a:buClr>
                <a:srgbClr val="2E8652"/>
              </a:buClr>
              <a:buFont typeface="Webdings" panose="05030102010509060703" pitchFamily="18" charset="2"/>
              <a:buChar char="4"/>
            </a:pPr>
            <a:r>
              <a:rPr lang="en-US" sz="1800" b="1" dirty="0">
                <a:solidFill>
                  <a:srgbClr val="2E8652"/>
                </a:solidFill>
                <a:latin typeface="Century Gothic" panose="020B0502020202020204" pitchFamily="34" charset="0"/>
              </a:rPr>
              <a:t>Create</a:t>
            </a:r>
            <a:r>
              <a:rPr lang="en-US" sz="1800" dirty="0">
                <a:latin typeface="Century Gothic" panose="020B0502020202020204" pitchFamily="34" charset="0"/>
              </a:rPr>
              <a:t> </a:t>
            </a:r>
            <a:r>
              <a:rPr lang="en-US" sz="1800" dirty="0">
                <a:solidFill>
                  <a:schemeClr val="tx1">
                    <a:lumMod val="75000"/>
                    <a:lumOff val="25000"/>
                  </a:schemeClr>
                </a:solidFill>
                <a:latin typeface="Century Gothic" panose="020B0502020202020204" pitchFamily="34" charset="0"/>
              </a:rPr>
              <a:t>a human-jaguar conflict risk map based on environmental and human use factors</a:t>
            </a:r>
            <a:endParaRPr lang="en-US" sz="1800" dirty="0">
              <a:latin typeface="Century Gothic" panose="020B0502020202020204" pitchFamily="34" charset="0"/>
            </a:endParaRPr>
          </a:p>
          <a:p>
            <a:pPr>
              <a:spcBef>
                <a:spcPts val="0"/>
              </a:spcBef>
              <a:spcAft>
                <a:spcPts val="1800"/>
              </a:spcAft>
              <a:buClr>
                <a:srgbClr val="2E8652"/>
              </a:buClr>
              <a:buFont typeface="Webdings" panose="05030102010509060703" pitchFamily="18" charset="2"/>
              <a:buChar char="4"/>
            </a:pPr>
            <a:r>
              <a:rPr lang="en-US" sz="1800" b="1" dirty="0">
                <a:solidFill>
                  <a:srgbClr val="2E8652"/>
                </a:solidFill>
                <a:latin typeface="Century Gothic" panose="020B0502020202020204" pitchFamily="34" charset="0"/>
              </a:rPr>
              <a:t>Model</a:t>
            </a:r>
            <a:r>
              <a:rPr lang="en-US" sz="1800" dirty="0">
                <a:latin typeface="Century Gothic" panose="020B0502020202020204" pitchFamily="34" charset="0"/>
              </a:rPr>
              <a:t> </a:t>
            </a:r>
            <a:r>
              <a:rPr lang="en-US" sz="1800" dirty="0">
                <a:solidFill>
                  <a:schemeClr val="tx1">
                    <a:lumMod val="75000"/>
                    <a:lumOff val="25000"/>
                  </a:schemeClr>
                </a:solidFill>
                <a:latin typeface="Century Gothic" panose="020B0502020202020204" pitchFamily="34" charset="0"/>
              </a:rPr>
              <a:t>corridors to aid jaguar movement between Costa Rica’s La Amistad International Peace Park and Corcovado National Park</a:t>
            </a:r>
            <a:endParaRPr lang="en-US" sz="1800" b="1" dirty="0">
              <a:solidFill>
                <a:schemeClr val="tx1">
                  <a:lumMod val="75000"/>
                  <a:lumOff val="2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7F762520-0CC6-4400-8CA9-74419AE6EFE8}"/>
              </a:ext>
            </a:extLst>
          </p:cNvPr>
          <p:cNvSpPr txBox="1"/>
          <p:nvPr/>
        </p:nvSpPr>
        <p:spPr>
          <a:xfrm>
            <a:off x="-36212" y="5497494"/>
            <a:ext cx="8256112" cy="307777"/>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Credit: Adolfo Felix</a:t>
            </a:r>
          </a:p>
        </p:txBody>
      </p:sp>
    </p:spTree>
    <p:extLst>
      <p:ext uri="{BB962C8B-B14F-4D97-AF65-F5344CB8AC3E}">
        <p14:creationId xmlns:p14="http://schemas.microsoft.com/office/powerpoint/2010/main" val="389192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6" name="Group 5"/>
          <p:cNvGrpSpPr/>
          <p:nvPr/>
        </p:nvGrpSpPr>
        <p:grpSpPr>
          <a:xfrm>
            <a:off x="-15143" y="1883986"/>
            <a:ext cx="3091671" cy="3259243"/>
            <a:chOff x="-15143" y="1883986"/>
            <a:chExt cx="3091671" cy="3259243"/>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 y="3232498"/>
              <a:ext cx="1977738" cy="1910731"/>
            </a:xfrm>
            <a:prstGeom prst="rect">
              <a:avLst/>
            </a:prstGeom>
            <a:effectLst>
              <a:outerShdw blurRad="50800" dist="38100" dir="2700000" algn="tl" rotWithShape="0">
                <a:prstClr val="black">
                  <a:alpha val="40000"/>
                </a:prstClr>
              </a:outerShdw>
            </a:effectLst>
          </p:spPr>
        </p:pic>
        <p:sp>
          <p:nvSpPr>
            <p:cNvPr id="12" name="Rectangle 11"/>
            <p:cNvSpPr/>
            <p:nvPr/>
          </p:nvSpPr>
          <p:spPr>
            <a:xfrm>
              <a:off x="-15143" y="1883986"/>
              <a:ext cx="3091671" cy="830997"/>
            </a:xfrm>
            <a:prstGeom prst="rect">
              <a:avLst/>
            </a:prstGeom>
          </p:spPr>
          <p:txBody>
            <a:bodyPr wrap="square">
              <a:spAutoFit/>
            </a:bodyPr>
            <a:lstStyle/>
            <a:p>
              <a:pPr algn="ctr"/>
              <a:r>
                <a:rPr lang="en-US" sz="2400" b="1" dirty="0">
                  <a:solidFill>
                    <a:schemeClr val="bg1"/>
                  </a:solidFill>
                </a:rPr>
                <a:t>Landsat 5 Thematic Mapper (TM)</a:t>
              </a:r>
            </a:p>
          </p:txBody>
        </p:sp>
      </p:grpSp>
      <p:sp>
        <p:nvSpPr>
          <p:cNvPr id="8" name="TextBox 7"/>
          <p:cNvSpPr txBox="1"/>
          <p:nvPr/>
        </p:nvSpPr>
        <p:spPr>
          <a:xfrm>
            <a:off x="3514908" y="2900171"/>
            <a:ext cx="4968027" cy="523220"/>
          </a:xfrm>
          <a:prstGeom prst="rect">
            <a:avLst/>
          </a:prstGeom>
          <a:noFill/>
        </p:spPr>
        <p:txBody>
          <a:bodyPr wrap="none" rtlCol="0">
            <a:spAutoFit/>
          </a:bodyPr>
          <a:lstStyle/>
          <a:p>
            <a:r>
              <a:rPr lang="en-US" sz="2800" b="1" u="sng" dirty="0">
                <a:solidFill>
                  <a:schemeClr val="bg1"/>
                </a:solidFill>
              </a:rPr>
              <a:t>NASA Satellites and Sensors</a:t>
            </a:r>
          </a:p>
        </p:txBody>
      </p:sp>
      <p:sp>
        <p:nvSpPr>
          <p:cNvPr id="26" name="TextBox 25">
            <a:extLst>
              <a:ext uri="{FF2B5EF4-FFF2-40B4-BE49-F238E27FC236}">
                <a16:creationId xmlns:a16="http://schemas.microsoft.com/office/drawing/2014/main" id="{A48798F4-8215-4F48-AC2A-FDF8A2DDC284}"/>
              </a:ext>
            </a:extLst>
          </p:cNvPr>
          <p:cNvSpPr txBox="1"/>
          <p:nvPr/>
        </p:nvSpPr>
        <p:spPr>
          <a:xfrm>
            <a:off x="8635773" y="1883986"/>
            <a:ext cx="2374900" cy="307777"/>
          </a:xfrm>
          <a:prstGeom prst="rect">
            <a:avLst/>
          </a:prstGeom>
          <a:noFill/>
        </p:spPr>
        <p:txBody>
          <a:bodyPr wrap="square" rtlCol="0">
            <a:spAutoFit/>
          </a:bodyPr>
          <a:lstStyle/>
          <a:p>
            <a:pPr algn="r"/>
            <a:r>
              <a:rPr lang="en-US" sz="1400" dirty="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rPr>
              <a:t>Credit: Planet</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8498" y="3656414"/>
            <a:ext cx="1975104" cy="1486815"/>
          </a:xfrm>
          <a:prstGeom prst="rect">
            <a:avLst/>
          </a:prstGeom>
        </p:spPr>
      </p:pic>
      <p:sp>
        <p:nvSpPr>
          <p:cNvPr id="3" name="Rectangle 2"/>
          <p:cNvSpPr/>
          <p:nvPr/>
        </p:nvSpPr>
        <p:spPr>
          <a:xfrm>
            <a:off x="8989163" y="1257156"/>
            <a:ext cx="3173774" cy="1938992"/>
          </a:xfrm>
          <a:prstGeom prst="rect">
            <a:avLst/>
          </a:prstGeom>
        </p:spPr>
        <p:txBody>
          <a:bodyPr wrap="square">
            <a:spAutoFit/>
          </a:bodyPr>
          <a:lstStyle/>
          <a:p>
            <a:pPr algn="ctr"/>
            <a:r>
              <a:rPr lang="en-US" sz="2400" b="1" dirty="0">
                <a:solidFill>
                  <a:schemeClr val="bg1"/>
                </a:solidFill>
              </a:rPr>
              <a:t>Terra Advanced </a:t>
            </a:r>
            <a:r>
              <a:rPr lang="en-US" sz="2400" b="1" dirty="0" err="1">
                <a:solidFill>
                  <a:schemeClr val="bg1"/>
                </a:solidFill>
              </a:rPr>
              <a:t>Spaceborne</a:t>
            </a:r>
            <a:r>
              <a:rPr lang="en-US" sz="2400" b="1" dirty="0">
                <a:solidFill>
                  <a:schemeClr val="bg1"/>
                </a:solidFill>
              </a:rPr>
              <a:t> Thermal Emission and Reflection Radiometer (ASTER)</a:t>
            </a:r>
          </a:p>
        </p:txBody>
      </p:sp>
      <p:sp>
        <p:nvSpPr>
          <p:cNvPr id="13" name="Rectangle 12"/>
          <p:cNvSpPr/>
          <p:nvPr/>
        </p:nvSpPr>
        <p:spPr>
          <a:xfrm>
            <a:off x="4489092" y="3656414"/>
            <a:ext cx="3091671" cy="1200329"/>
          </a:xfrm>
          <a:prstGeom prst="rect">
            <a:avLst/>
          </a:prstGeom>
        </p:spPr>
        <p:txBody>
          <a:bodyPr wrap="square">
            <a:spAutoFit/>
          </a:bodyPr>
          <a:lstStyle/>
          <a:p>
            <a:pPr algn="ctr"/>
            <a:r>
              <a:rPr lang="en-US" sz="2400" b="1" dirty="0">
                <a:solidFill>
                  <a:schemeClr val="bg1"/>
                </a:solidFill>
              </a:rPr>
              <a:t>Landsat 8 Operational Land Imager (OLI)</a:t>
            </a:r>
          </a:p>
        </p:txBody>
      </p:sp>
      <p:pic>
        <p:nvPicPr>
          <p:cNvPr id="15" name="Picture 14" descr="https://landsat.gsfc.nasa.gov/wp-content/uploads/2013/01/ldcm_2012_CO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4157" y="4847085"/>
            <a:ext cx="3041540" cy="1710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129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9384" y="366103"/>
            <a:ext cx="10515600" cy="395898"/>
          </a:xfrm>
        </p:spPr>
        <p:txBody>
          <a:bodyPr>
            <a:normAutofit fontScale="90000"/>
          </a:bodyPr>
          <a:lstStyle/>
          <a:p>
            <a:r>
              <a:rPr lang="en-US" dirty="0">
                <a:latin typeface="Century Gothic" panose="020B0502020202020204" pitchFamily="34" charset="0"/>
              </a:rPr>
              <a:t>Methodology</a:t>
            </a:r>
          </a:p>
        </p:txBody>
      </p:sp>
      <p:grpSp>
        <p:nvGrpSpPr>
          <p:cNvPr id="183" name="Group 182">
            <a:extLst>
              <a:ext uri="{FF2B5EF4-FFF2-40B4-BE49-F238E27FC236}">
                <a16:creationId xmlns:a16="http://schemas.microsoft.com/office/drawing/2014/main" id="{EF435DC1-ED40-4C4E-889C-1C4E44BE63F9}"/>
              </a:ext>
            </a:extLst>
          </p:cNvPr>
          <p:cNvGrpSpPr/>
          <p:nvPr/>
        </p:nvGrpSpPr>
        <p:grpSpPr>
          <a:xfrm>
            <a:off x="193508" y="1004813"/>
            <a:ext cx="11804984" cy="5109550"/>
            <a:chOff x="186869" y="837941"/>
            <a:chExt cx="12028387" cy="5244983"/>
          </a:xfrm>
        </p:grpSpPr>
        <p:cxnSp>
          <p:nvCxnSpPr>
            <p:cNvPr id="184" name="Google Shape;86;p13">
              <a:extLst>
                <a:ext uri="{FF2B5EF4-FFF2-40B4-BE49-F238E27FC236}">
                  <a16:creationId xmlns:a16="http://schemas.microsoft.com/office/drawing/2014/main" id="{A9379407-1802-406B-B2BE-680D1E5AACEB}"/>
                </a:ext>
              </a:extLst>
            </p:cNvPr>
            <p:cNvCxnSpPr/>
            <p:nvPr/>
          </p:nvCxnSpPr>
          <p:spPr>
            <a:xfrm flipV="1">
              <a:off x="4289890" y="1992638"/>
              <a:ext cx="544326" cy="1"/>
            </a:xfrm>
            <a:prstGeom prst="straightConnector1">
              <a:avLst/>
            </a:prstGeom>
            <a:noFill/>
            <a:ln w="28575" cap="flat" cmpd="sng">
              <a:solidFill>
                <a:srgbClr val="44546A"/>
              </a:solidFill>
              <a:prstDash val="solid"/>
              <a:round/>
              <a:headEnd type="none" w="med" len="med"/>
              <a:tailEnd type="stealth" w="med" len="med"/>
            </a:ln>
          </p:spPr>
        </p:cxnSp>
        <p:sp>
          <p:nvSpPr>
            <p:cNvPr id="185" name="Google Shape;105;p13">
              <a:extLst>
                <a:ext uri="{FF2B5EF4-FFF2-40B4-BE49-F238E27FC236}">
                  <a16:creationId xmlns:a16="http://schemas.microsoft.com/office/drawing/2014/main" id="{ACAFD76B-1A6A-4CF6-BCAA-8EFF7AA50180}"/>
                </a:ext>
              </a:extLst>
            </p:cNvPr>
            <p:cNvSpPr/>
            <p:nvPr/>
          </p:nvSpPr>
          <p:spPr>
            <a:xfrm>
              <a:off x="4988044" y="1591259"/>
              <a:ext cx="2421622" cy="760790"/>
            </a:xfrm>
            <a:prstGeom prst="roundRect">
              <a:avLst>
                <a:gd name="adj" fmla="val 16667"/>
              </a:avLst>
            </a:prstGeom>
            <a:solidFill>
              <a:srgbClr val="D3EFCD"/>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Century Gothic"/>
                  <a:cs typeface="Century Gothic"/>
                  <a:sym typeface="Century Gothic"/>
                </a:rPr>
                <a:t>Land Use and Land Cover Maps</a:t>
              </a:r>
            </a:p>
          </p:txBody>
        </p:sp>
        <p:cxnSp>
          <p:nvCxnSpPr>
            <p:cNvPr id="186" name="Google Shape;86;p13">
              <a:extLst>
                <a:ext uri="{FF2B5EF4-FFF2-40B4-BE49-F238E27FC236}">
                  <a16:creationId xmlns:a16="http://schemas.microsoft.com/office/drawing/2014/main" id="{F6B1FC03-8149-481B-9768-2FEA71669A72}"/>
                </a:ext>
              </a:extLst>
            </p:cNvPr>
            <p:cNvCxnSpPr/>
            <p:nvPr/>
          </p:nvCxnSpPr>
          <p:spPr>
            <a:xfrm>
              <a:off x="2191177" y="1992638"/>
              <a:ext cx="929943" cy="0"/>
            </a:xfrm>
            <a:prstGeom prst="straightConnector1">
              <a:avLst/>
            </a:prstGeom>
            <a:noFill/>
            <a:ln w="28575" cap="flat" cmpd="sng">
              <a:solidFill>
                <a:srgbClr val="44546A"/>
              </a:solidFill>
              <a:prstDash val="solid"/>
              <a:round/>
              <a:headEnd type="none" w="med" len="med"/>
              <a:tailEnd type="stealth" w="med" len="med"/>
            </a:ln>
          </p:spPr>
        </p:cxnSp>
        <p:sp>
          <p:nvSpPr>
            <p:cNvPr id="187" name="Google Shape;59;p13">
              <a:extLst>
                <a:ext uri="{FF2B5EF4-FFF2-40B4-BE49-F238E27FC236}">
                  <a16:creationId xmlns:a16="http://schemas.microsoft.com/office/drawing/2014/main" id="{18CC770B-478B-4277-87A9-39221C233661}"/>
                </a:ext>
              </a:extLst>
            </p:cNvPr>
            <p:cNvSpPr/>
            <p:nvPr/>
          </p:nvSpPr>
          <p:spPr>
            <a:xfrm>
              <a:off x="249220" y="837941"/>
              <a:ext cx="1828800" cy="457200"/>
            </a:xfrm>
            <a:prstGeom prst="rect">
              <a:avLst/>
            </a:prstGeom>
            <a:solidFill>
              <a:srgbClr val="D0E0E3"/>
            </a:solidFill>
            <a:ln>
              <a:noFill/>
            </a:ln>
          </p:spPr>
          <p:txBody>
            <a:bodyPr spcFirstLastPara="1" wrap="square" lIns="91425" tIns="91425" rIns="91425" bIns="91425" anchor="ctr" anchorCtr="0">
              <a:noAutofit/>
            </a:bodyPr>
            <a:lstStyle/>
            <a:p>
              <a:pPr algn="ctr" defTabSz="3072384">
                <a:buClrTx/>
                <a:buFontTx/>
                <a:buNone/>
              </a:pPr>
              <a:endParaRPr lang="en" sz="1600" kern="12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188" name="Group 187">
              <a:extLst>
                <a:ext uri="{FF2B5EF4-FFF2-40B4-BE49-F238E27FC236}">
                  <a16:creationId xmlns:a16="http://schemas.microsoft.com/office/drawing/2014/main" id="{FD99DF14-B393-405A-8D8A-642144EB6000}"/>
                </a:ext>
              </a:extLst>
            </p:cNvPr>
            <p:cNvGrpSpPr/>
            <p:nvPr/>
          </p:nvGrpSpPr>
          <p:grpSpPr>
            <a:xfrm>
              <a:off x="371300" y="1346359"/>
              <a:ext cx="1597714" cy="338329"/>
              <a:chOff x="797401" y="3505193"/>
              <a:chExt cx="1597714" cy="338329"/>
            </a:xfrm>
          </p:grpSpPr>
          <p:grpSp>
            <p:nvGrpSpPr>
              <p:cNvPr id="225" name="Group 224">
                <a:extLst>
                  <a:ext uri="{FF2B5EF4-FFF2-40B4-BE49-F238E27FC236}">
                    <a16:creationId xmlns:a16="http://schemas.microsoft.com/office/drawing/2014/main" id="{E7B51A4D-E7A5-4BE4-9DCF-AF7EE8ABE378}"/>
                  </a:ext>
                </a:extLst>
              </p:cNvPr>
              <p:cNvGrpSpPr/>
              <p:nvPr/>
            </p:nvGrpSpPr>
            <p:grpSpPr>
              <a:xfrm>
                <a:off x="797401" y="3505193"/>
                <a:ext cx="1597714" cy="338329"/>
                <a:chOff x="797401" y="3505193"/>
                <a:chExt cx="1597714" cy="338329"/>
              </a:xfrm>
            </p:grpSpPr>
            <p:sp>
              <p:nvSpPr>
                <p:cNvPr id="227" name="Google Shape;60;p13">
                  <a:extLst>
                    <a:ext uri="{FF2B5EF4-FFF2-40B4-BE49-F238E27FC236}">
                      <a16:creationId xmlns:a16="http://schemas.microsoft.com/office/drawing/2014/main" id="{568EC419-DAAA-4DF3-BB49-EA888925F03E}"/>
                    </a:ext>
                  </a:extLst>
                </p:cNvPr>
                <p:cNvSpPr/>
                <p:nvPr/>
              </p:nvSpPr>
              <p:spPr>
                <a:xfrm>
                  <a:off x="797401" y="3505193"/>
                  <a:ext cx="850392" cy="338328"/>
                </a:xfrm>
                <a:prstGeom prst="homePlate">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a:cs typeface="Century Gothic"/>
                    <a:sym typeface="Century Gothic"/>
                  </a:endParaRPr>
                </a:p>
              </p:txBody>
            </p:sp>
            <p:sp>
              <p:nvSpPr>
                <p:cNvPr id="228" name="Google Shape;61;p13">
                  <a:extLst>
                    <a:ext uri="{FF2B5EF4-FFF2-40B4-BE49-F238E27FC236}">
                      <a16:creationId xmlns:a16="http://schemas.microsoft.com/office/drawing/2014/main" id="{61F5BCA2-F1F9-450A-AAA5-43A6FA0A971D}"/>
                    </a:ext>
                  </a:extLst>
                </p:cNvPr>
                <p:cNvSpPr/>
                <p:nvPr/>
              </p:nvSpPr>
              <p:spPr>
                <a:xfrm>
                  <a:off x="1544723" y="3505194"/>
                  <a:ext cx="850392" cy="338328"/>
                </a:xfrm>
                <a:prstGeom prst="chevron">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a:cs typeface="Century Gothic"/>
                    <a:sym typeface="Century Gothic"/>
                  </a:endParaRPr>
                </a:p>
              </p:txBody>
            </p:sp>
          </p:grpSp>
          <p:sp>
            <p:nvSpPr>
              <p:cNvPr id="226" name="TextBox 225">
                <a:extLst>
                  <a:ext uri="{FF2B5EF4-FFF2-40B4-BE49-F238E27FC236}">
                    <a16:creationId xmlns:a16="http://schemas.microsoft.com/office/drawing/2014/main" id="{8FFD1FCE-7E09-426A-902F-A230BF0B89D7}"/>
                  </a:ext>
                </a:extLst>
              </p:cNvPr>
              <p:cNvSpPr txBox="1"/>
              <p:nvPr/>
            </p:nvSpPr>
            <p:spPr>
              <a:xfrm>
                <a:off x="797791" y="3520584"/>
                <a:ext cx="1570258" cy="315935"/>
              </a:xfrm>
              <a:prstGeom prst="rect">
                <a:avLst/>
              </a:prstGeom>
              <a:noFill/>
            </p:spPr>
            <p:txBody>
              <a:bodyPr wrap="square" rtlCol="0">
                <a:spAutoFit/>
              </a:bodyPr>
              <a:lstStyle/>
              <a:p>
                <a:pPr defTabSz="3072384">
                  <a:buClrTx/>
                  <a:buFontTx/>
                  <a:buNone/>
                </a:pPr>
                <a:r>
                  <a:rPr lang="en-US" sz="1400" kern="1200" dirty="0">
                    <a:solidFill>
                      <a:prstClr val="black"/>
                    </a:solidFill>
                    <a:latin typeface="Century Gothic" panose="020B0502020202020204" pitchFamily="34" charset="0"/>
                  </a:rPr>
                  <a:t>  1987        1997      </a:t>
                </a:r>
              </a:p>
            </p:txBody>
          </p:sp>
        </p:grpSp>
        <p:sp>
          <p:nvSpPr>
            <p:cNvPr id="189" name="Cube 188">
              <a:extLst>
                <a:ext uri="{FF2B5EF4-FFF2-40B4-BE49-F238E27FC236}">
                  <a16:creationId xmlns:a16="http://schemas.microsoft.com/office/drawing/2014/main" id="{D0E8D546-BD9E-473F-AEA1-F785F3CF5FCD}"/>
                </a:ext>
              </a:extLst>
            </p:cNvPr>
            <p:cNvSpPr/>
            <p:nvPr/>
          </p:nvSpPr>
          <p:spPr>
            <a:xfrm>
              <a:off x="3287648" y="1570304"/>
              <a:ext cx="866169" cy="826141"/>
            </a:xfrm>
            <a:prstGeom prst="cub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latin typeface="Century Gothic" panose="020B0502020202020204" pitchFamily="34" charset="0"/>
                </a:rPr>
                <a:t>GEE</a:t>
              </a:r>
            </a:p>
          </p:txBody>
        </p:sp>
        <p:cxnSp>
          <p:nvCxnSpPr>
            <p:cNvPr id="190" name="Google Shape;86;p13">
              <a:extLst>
                <a:ext uri="{FF2B5EF4-FFF2-40B4-BE49-F238E27FC236}">
                  <a16:creationId xmlns:a16="http://schemas.microsoft.com/office/drawing/2014/main" id="{9413500A-DC39-463C-9BD2-B9C2A244B215}"/>
                </a:ext>
              </a:extLst>
            </p:cNvPr>
            <p:cNvCxnSpPr/>
            <p:nvPr/>
          </p:nvCxnSpPr>
          <p:spPr>
            <a:xfrm>
              <a:off x="6189481" y="2637060"/>
              <a:ext cx="9374" cy="671247"/>
            </a:xfrm>
            <a:prstGeom prst="straightConnector1">
              <a:avLst/>
            </a:prstGeom>
            <a:noFill/>
            <a:ln w="28575" cap="flat" cmpd="sng">
              <a:solidFill>
                <a:srgbClr val="44546A"/>
              </a:solidFill>
              <a:prstDash val="solid"/>
              <a:round/>
              <a:headEnd type="none" w="med" len="med"/>
              <a:tailEnd type="stealth" w="med" len="med"/>
            </a:ln>
          </p:spPr>
        </p:cxnSp>
        <p:cxnSp>
          <p:nvCxnSpPr>
            <p:cNvPr id="191" name="Straight Connector 190">
              <a:extLst>
                <a:ext uri="{FF2B5EF4-FFF2-40B4-BE49-F238E27FC236}">
                  <a16:creationId xmlns:a16="http://schemas.microsoft.com/office/drawing/2014/main" id="{67E2EAA4-5DFA-46B3-A494-D09E55F85B71}"/>
                </a:ext>
              </a:extLst>
            </p:cNvPr>
            <p:cNvCxnSpPr/>
            <p:nvPr/>
          </p:nvCxnSpPr>
          <p:spPr>
            <a:xfrm rot="5400000" flipH="1">
              <a:off x="9187103" y="4640819"/>
              <a:ext cx="365760" cy="3175"/>
            </a:xfrm>
            <a:prstGeom prst="line">
              <a:avLst/>
            </a:prstGeom>
            <a:ln w="28575">
              <a:solidFill>
                <a:srgbClr val="44546A"/>
              </a:solidFill>
            </a:ln>
          </p:spPr>
          <p:style>
            <a:lnRef idx="1">
              <a:schemeClr val="accent5"/>
            </a:lnRef>
            <a:fillRef idx="0">
              <a:schemeClr val="accent5"/>
            </a:fillRef>
            <a:effectRef idx="0">
              <a:schemeClr val="accent5"/>
            </a:effectRef>
            <a:fontRef idx="minor">
              <a:schemeClr val="tx1"/>
            </a:fontRef>
          </p:style>
        </p:cxnSp>
        <p:cxnSp>
          <p:nvCxnSpPr>
            <p:cNvPr id="192" name="Straight Connector 191">
              <a:extLst>
                <a:ext uri="{FF2B5EF4-FFF2-40B4-BE49-F238E27FC236}">
                  <a16:creationId xmlns:a16="http://schemas.microsoft.com/office/drawing/2014/main" id="{ACF73827-4E4C-4A51-AC3E-4B5971E1C23F}"/>
                </a:ext>
              </a:extLst>
            </p:cNvPr>
            <p:cNvCxnSpPr/>
            <p:nvPr/>
          </p:nvCxnSpPr>
          <p:spPr>
            <a:xfrm rot="5400000">
              <a:off x="9714030" y="4452934"/>
              <a:ext cx="0" cy="712470"/>
            </a:xfrm>
            <a:prstGeom prst="line">
              <a:avLst/>
            </a:prstGeom>
            <a:ln w="28575">
              <a:solidFill>
                <a:srgbClr val="44546A"/>
              </a:solidFill>
            </a:ln>
          </p:spPr>
          <p:style>
            <a:lnRef idx="1">
              <a:schemeClr val="accent5"/>
            </a:lnRef>
            <a:fillRef idx="0">
              <a:schemeClr val="accent5"/>
            </a:fillRef>
            <a:effectRef idx="0">
              <a:schemeClr val="accent5"/>
            </a:effectRef>
            <a:fontRef idx="minor">
              <a:schemeClr val="tx1"/>
            </a:fontRef>
          </p:style>
        </p:cxnSp>
        <p:sp>
          <p:nvSpPr>
            <p:cNvPr id="193" name="Google Shape;105;p13">
              <a:extLst>
                <a:ext uri="{FF2B5EF4-FFF2-40B4-BE49-F238E27FC236}">
                  <a16:creationId xmlns:a16="http://schemas.microsoft.com/office/drawing/2014/main" id="{B957BA3A-CE0E-439F-AD9C-E482C066C1C2}"/>
                </a:ext>
              </a:extLst>
            </p:cNvPr>
            <p:cNvSpPr/>
            <p:nvPr/>
          </p:nvSpPr>
          <p:spPr>
            <a:xfrm>
              <a:off x="7273229" y="5213836"/>
              <a:ext cx="2423160" cy="758952"/>
            </a:xfrm>
            <a:prstGeom prst="roundRect">
              <a:avLst>
                <a:gd name="adj" fmla="val 16667"/>
              </a:avLst>
            </a:prstGeom>
            <a:solidFill>
              <a:schemeClr val="accent4">
                <a:lumMod val="20000"/>
                <a:lumOff val="80000"/>
              </a:schemeClr>
            </a:solidFill>
            <a:ln>
              <a:noFill/>
            </a:ln>
          </p:spPr>
          <p:txBody>
            <a:bodyPr spcFirstLastPara="1" wrap="square" lIns="58283" tIns="58283" rIns="58283" bIns="58283" anchor="ctr" anchorCtr="0">
              <a:noAutofit/>
            </a:bodyPr>
            <a:lstStyle/>
            <a:p>
              <a:pPr marL="0" marR="0" algn="ctr">
                <a:spcBef>
                  <a:spcPts val="0"/>
                </a:spcBef>
                <a:spcAft>
                  <a:spcPts val="0"/>
                </a:spcAft>
              </a:pPr>
              <a:r>
                <a:rPr lang="en-US" sz="1600" kern="1200" dirty="0">
                  <a:solidFill>
                    <a:srgbClr val="404040"/>
                  </a:solidFill>
                  <a:effectLst/>
                  <a:latin typeface="Century Gothic" panose="020B0502020202020204" pitchFamily="34" charset="0"/>
                  <a:ea typeface="Century Gothic" panose="020B0502020202020204" pitchFamily="34" charset="0"/>
                  <a:cs typeface="Century Gothic" panose="020B0502020202020204" pitchFamily="34" charset="0"/>
                </a:rPr>
                <a:t>Jaguar Corridor Suitability </a:t>
              </a:r>
              <a:r>
                <a:rPr lang="en-US" sz="1600" dirty="0">
                  <a:solidFill>
                    <a:srgbClr val="404040"/>
                  </a:solidFill>
                  <a:latin typeface="Century Gothic" panose="020B0502020202020204" pitchFamily="34" charset="0"/>
                  <a:ea typeface="Century Gothic" panose="020B0502020202020204" pitchFamily="34" charset="0"/>
                  <a:cs typeface="Century Gothic" panose="020B0502020202020204" pitchFamily="34" charset="0"/>
                </a:rPr>
                <a:t>M</a:t>
              </a:r>
              <a:r>
                <a:rPr lang="en-US" sz="1600" kern="1200" dirty="0">
                  <a:solidFill>
                    <a:srgbClr val="404040"/>
                  </a:solidFill>
                  <a:effectLst/>
                  <a:latin typeface="Century Gothic" panose="020B0502020202020204" pitchFamily="34" charset="0"/>
                  <a:ea typeface="Century Gothic" panose="020B0502020202020204" pitchFamily="34" charset="0"/>
                  <a:cs typeface="Century Gothic" panose="020B0502020202020204" pitchFamily="34" charset="0"/>
                </a:rPr>
                <a:t>ap</a:t>
              </a:r>
              <a:endParaRPr lang="en-US" sz="1600" dirty="0">
                <a:effectLst/>
                <a:latin typeface="Century Gothic" panose="020B0502020202020204" pitchFamily="34" charset="0"/>
                <a:ea typeface="Times New Roman" panose="02020603050405020304" pitchFamily="18" charset="0"/>
              </a:endParaRPr>
            </a:p>
          </p:txBody>
        </p:sp>
        <p:sp>
          <p:nvSpPr>
            <p:cNvPr id="194" name="Google Shape;105;p13">
              <a:extLst>
                <a:ext uri="{FF2B5EF4-FFF2-40B4-BE49-F238E27FC236}">
                  <a16:creationId xmlns:a16="http://schemas.microsoft.com/office/drawing/2014/main" id="{67A29E5B-F781-4DEE-A0C7-195BA8DE2AAD}"/>
                </a:ext>
              </a:extLst>
            </p:cNvPr>
            <p:cNvSpPr/>
            <p:nvPr/>
          </p:nvSpPr>
          <p:spPr>
            <a:xfrm>
              <a:off x="9761644" y="3449300"/>
              <a:ext cx="1759013" cy="914400"/>
            </a:xfrm>
            <a:prstGeom prst="roundRect">
              <a:avLst>
                <a:gd name="adj" fmla="val 16667"/>
              </a:avLst>
            </a:prstGeom>
            <a:solidFill>
              <a:srgbClr val="D3EFCD"/>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Century Gothic"/>
                  <a:cs typeface="Century Gothic"/>
                  <a:sym typeface="Century Gothic"/>
                </a:rPr>
                <a:t>Ancillary</a:t>
              </a:r>
              <a:r>
                <a:rPr kumimoji="0" lang="en-US" sz="1600" b="0" i="0" u="none" strike="noStrike" kern="1200" cap="none" spc="0" normalizeH="0" noProof="0" dirty="0">
                  <a:ln>
                    <a:noFill/>
                  </a:ln>
                  <a:solidFill>
                    <a:schemeClr val="tx1">
                      <a:lumMod val="75000"/>
                      <a:lumOff val="25000"/>
                    </a:schemeClr>
                  </a:solidFill>
                  <a:effectLst/>
                  <a:uLnTx/>
                  <a:uFillTx/>
                  <a:latin typeface="Century Gothic" panose="020B0502020202020204" pitchFamily="34" charset="0"/>
                  <a:ea typeface="Century Gothic"/>
                  <a:cs typeface="Century Gothic"/>
                  <a:sym typeface="Century Gothic"/>
                </a:rPr>
                <a:t> Datasets</a:t>
              </a:r>
              <a:endPar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Century Gothic"/>
                <a:cs typeface="Century Gothic"/>
                <a:sym typeface="Century Gothic"/>
              </a:endParaRPr>
            </a:p>
          </p:txBody>
        </p:sp>
        <p:sp>
          <p:nvSpPr>
            <p:cNvPr id="195" name="Cube 194">
              <a:extLst>
                <a:ext uri="{FF2B5EF4-FFF2-40B4-BE49-F238E27FC236}">
                  <a16:creationId xmlns:a16="http://schemas.microsoft.com/office/drawing/2014/main" id="{904AA64E-AEC2-4CE2-B978-6F7611D8E363}"/>
                </a:ext>
              </a:extLst>
            </p:cNvPr>
            <p:cNvSpPr/>
            <p:nvPr/>
          </p:nvSpPr>
          <p:spPr>
            <a:xfrm>
              <a:off x="5456104" y="3576413"/>
              <a:ext cx="1419774" cy="677081"/>
            </a:xfrm>
            <a:prstGeom prst="cub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latin typeface="Century Gothic" panose="020B0502020202020204" pitchFamily="34" charset="0"/>
                </a:rPr>
                <a:t>TerrSet</a:t>
              </a:r>
            </a:p>
          </p:txBody>
        </p:sp>
        <p:sp>
          <p:nvSpPr>
            <p:cNvPr id="196" name="Google Shape;105;p13">
              <a:extLst>
                <a:ext uri="{FF2B5EF4-FFF2-40B4-BE49-F238E27FC236}">
                  <a16:creationId xmlns:a16="http://schemas.microsoft.com/office/drawing/2014/main" id="{330250DA-9C35-427E-A0F0-09AFF3745BF0}"/>
                </a:ext>
              </a:extLst>
            </p:cNvPr>
            <p:cNvSpPr/>
            <p:nvPr/>
          </p:nvSpPr>
          <p:spPr>
            <a:xfrm>
              <a:off x="7580660" y="3467641"/>
              <a:ext cx="2075356" cy="914647"/>
            </a:xfrm>
            <a:prstGeom prst="roundRect">
              <a:avLst>
                <a:gd name="adj" fmla="val 16667"/>
              </a:avLst>
            </a:prstGeom>
            <a:solidFill>
              <a:srgbClr val="D3EFCD"/>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Century Gothic"/>
                  <a:cs typeface="Century Gothic"/>
                  <a:sym typeface="Century Gothic"/>
                </a:rPr>
                <a:t>2030 Land</a:t>
              </a:r>
              <a:r>
                <a:rPr kumimoji="0" lang="en-US" sz="1600" b="0" i="0" u="none" strike="noStrike" kern="1200" cap="none" spc="0" normalizeH="0" noProof="0" dirty="0">
                  <a:ln>
                    <a:noFill/>
                  </a:ln>
                  <a:solidFill>
                    <a:schemeClr val="tx1">
                      <a:lumMod val="75000"/>
                      <a:lumOff val="25000"/>
                    </a:schemeClr>
                  </a:solidFill>
                  <a:effectLst/>
                  <a:uLnTx/>
                  <a:uFillTx/>
                  <a:latin typeface="Century Gothic" panose="020B0502020202020204" pitchFamily="34" charset="0"/>
                  <a:ea typeface="Century Gothic"/>
                  <a:cs typeface="Century Gothic"/>
                  <a:sym typeface="Century Gothic"/>
                </a:rPr>
                <a:t> Use and Land </a:t>
              </a:r>
              <a:r>
                <a:rPr lang="en-US" sz="1600" dirty="0">
                  <a:solidFill>
                    <a:schemeClr val="tx1">
                      <a:lumMod val="75000"/>
                      <a:lumOff val="25000"/>
                    </a:schemeClr>
                  </a:solidFill>
                  <a:latin typeface="Century Gothic" panose="020B0502020202020204" pitchFamily="34" charset="0"/>
                  <a:ea typeface="Century Gothic"/>
                  <a:cs typeface="Century Gothic"/>
                  <a:sym typeface="Century Gothic"/>
                </a:rPr>
                <a:t>Cover</a:t>
              </a:r>
              <a:r>
                <a:rPr kumimoji="0" lang="en-US" sz="1600" b="0" i="0" u="none" strike="noStrike" kern="1200" cap="none" spc="0" normalizeH="0" noProof="0" dirty="0">
                  <a:ln>
                    <a:noFill/>
                  </a:ln>
                  <a:solidFill>
                    <a:schemeClr val="tx1">
                      <a:lumMod val="75000"/>
                      <a:lumOff val="25000"/>
                    </a:schemeClr>
                  </a:solidFill>
                  <a:effectLst/>
                  <a:uLnTx/>
                  <a:uFillTx/>
                  <a:latin typeface="Century Gothic" panose="020B0502020202020204" pitchFamily="34" charset="0"/>
                  <a:ea typeface="Century Gothic"/>
                  <a:cs typeface="Century Gothic"/>
                  <a:sym typeface="Century Gothic"/>
                </a:rPr>
                <a:t> Map </a:t>
              </a:r>
              <a:endPar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Century Gothic"/>
                <a:cs typeface="Century Gothic"/>
                <a:sym typeface="Century Gothic"/>
              </a:endParaRPr>
            </a:p>
          </p:txBody>
        </p:sp>
        <p:cxnSp>
          <p:nvCxnSpPr>
            <p:cNvPr id="197" name="Google Shape;86;p13">
              <a:extLst>
                <a:ext uri="{FF2B5EF4-FFF2-40B4-BE49-F238E27FC236}">
                  <a16:creationId xmlns:a16="http://schemas.microsoft.com/office/drawing/2014/main" id="{7F65C43B-8B91-4677-A9A3-28B83C6613EB}"/>
                </a:ext>
              </a:extLst>
            </p:cNvPr>
            <p:cNvCxnSpPr/>
            <p:nvPr/>
          </p:nvCxnSpPr>
          <p:spPr>
            <a:xfrm flipV="1">
              <a:off x="4869650" y="3909565"/>
              <a:ext cx="544326" cy="1"/>
            </a:xfrm>
            <a:prstGeom prst="straightConnector1">
              <a:avLst/>
            </a:prstGeom>
            <a:noFill/>
            <a:ln w="28575" cap="flat" cmpd="sng">
              <a:solidFill>
                <a:srgbClr val="44546A"/>
              </a:solidFill>
              <a:prstDash val="solid"/>
              <a:round/>
              <a:headEnd type="none" w="med" len="med"/>
              <a:tailEnd type="stealth" w="med" len="med"/>
            </a:ln>
          </p:spPr>
        </p:cxnSp>
        <p:cxnSp>
          <p:nvCxnSpPr>
            <p:cNvPr id="198" name="Google Shape;86;p13">
              <a:extLst>
                <a:ext uri="{FF2B5EF4-FFF2-40B4-BE49-F238E27FC236}">
                  <a16:creationId xmlns:a16="http://schemas.microsoft.com/office/drawing/2014/main" id="{34B4B0A6-92F6-4B8B-87BF-4AF663DE58A2}"/>
                </a:ext>
              </a:extLst>
            </p:cNvPr>
            <p:cNvCxnSpPr/>
            <p:nvPr/>
          </p:nvCxnSpPr>
          <p:spPr>
            <a:xfrm flipV="1">
              <a:off x="2156289" y="3921172"/>
              <a:ext cx="544326" cy="1"/>
            </a:xfrm>
            <a:prstGeom prst="straightConnector1">
              <a:avLst/>
            </a:prstGeom>
            <a:noFill/>
            <a:ln w="28575" cap="flat" cmpd="sng">
              <a:solidFill>
                <a:srgbClr val="44546A"/>
              </a:solidFill>
              <a:prstDash val="solid"/>
              <a:round/>
              <a:headEnd type="none" w="med" len="med"/>
              <a:tailEnd type="stealth" w="med" len="med"/>
            </a:ln>
          </p:spPr>
        </p:cxnSp>
        <p:sp>
          <p:nvSpPr>
            <p:cNvPr id="199" name="Google Shape;105;p13">
              <a:extLst>
                <a:ext uri="{FF2B5EF4-FFF2-40B4-BE49-F238E27FC236}">
                  <a16:creationId xmlns:a16="http://schemas.microsoft.com/office/drawing/2014/main" id="{8D535144-01D9-468E-B02B-89229AFB3DB3}"/>
                </a:ext>
              </a:extLst>
            </p:cNvPr>
            <p:cNvSpPr/>
            <p:nvPr/>
          </p:nvSpPr>
          <p:spPr>
            <a:xfrm>
              <a:off x="271783" y="3444526"/>
              <a:ext cx="1759103" cy="911010"/>
            </a:xfrm>
            <a:prstGeom prst="roundRect">
              <a:avLst>
                <a:gd name="adj" fmla="val 16667"/>
              </a:avLst>
            </a:prstGeom>
            <a:solidFill>
              <a:srgbClr val="D0E0E3"/>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Century Gothic"/>
                  <a:cs typeface="Century Gothic"/>
                  <a:sym typeface="Century Gothic"/>
                </a:rPr>
                <a:t>Transition Potential Maps </a:t>
              </a:r>
            </a:p>
          </p:txBody>
        </p:sp>
        <p:cxnSp>
          <p:nvCxnSpPr>
            <p:cNvPr id="200" name="Google Shape;86;p13">
              <a:extLst>
                <a:ext uri="{FF2B5EF4-FFF2-40B4-BE49-F238E27FC236}">
                  <a16:creationId xmlns:a16="http://schemas.microsoft.com/office/drawing/2014/main" id="{40B4302A-71C6-4908-AEBD-F8CA98E921C1}"/>
                </a:ext>
              </a:extLst>
            </p:cNvPr>
            <p:cNvCxnSpPr/>
            <p:nvPr/>
          </p:nvCxnSpPr>
          <p:spPr>
            <a:xfrm flipV="1">
              <a:off x="6930706" y="3909564"/>
              <a:ext cx="544326" cy="1"/>
            </a:xfrm>
            <a:prstGeom prst="straightConnector1">
              <a:avLst/>
            </a:prstGeom>
            <a:noFill/>
            <a:ln w="28575" cap="flat" cmpd="sng">
              <a:solidFill>
                <a:srgbClr val="44546A"/>
              </a:solidFill>
              <a:prstDash val="solid"/>
              <a:round/>
              <a:headEnd type="none" w="med" len="med"/>
              <a:tailEnd type="stealth" w="med" len="med"/>
            </a:ln>
          </p:spPr>
        </p:cxnSp>
        <p:cxnSp>
          <p:nvCxnSpPr>
            <p:cNvPr id="201" name="Straight Connector 200">
              <a:extLst>
                <a:ext uri="{FF2B5EF4-FFF2-40B4-BE49-F238E27FC236}">
                  <a16:creationId xmlns:a16="http://schemas.microsoft.com/office/drawing/2014/main" id="{8AD6D50A-7CC4-4F2F-B92A-9807B64A78DA}"/>
                </a:ext>
              </a:extLst>
            </p:cNvPr>
            <p:cNvCxnSpPr/>
            <p:nvPr/>
          </p:nvCxnSpPr>
          <p:spPr>
            <a:xfrm rot="5400000" flipH="1">
              <a:off x="9877449" y="4640479"/>
              <a:ext cx="365760" cy="3175"/>
            </a:xfrm>
            <a:prstGeom prst="line">
              <a:avLst/>
            </a:prstGeom>
            <a:ln w="28575">
              <a:solidFill>
                <a:srgbClr val="44546A"/>
              </a:solidFill>
            </a:ln>
          </p:spPr>
          <p:style>
            <a:lnRef idx="1">
              <a:schemeClr val="accent5"/>
            </a:lnRef>
            <a:fillRef idx="0">
              <a:schemeClr val="accent5"/>
            </a:fillRef>
            <a:effectRef idx="0">
              <a:schemeClr val="accent5"/>
            </a:effectRef>
            <a:fontRef idx="minor">
              <a:schemeClr val="tx1"/>
            </a:fontRef>
          </p:style>
        </p:cxnSp>
        <p:cxnSp>
          <p:nvCxnSpPr>
            <p:cNvPr id="202" name="Straight Connector 201">
              <a:extLst>
                <a:ext uri="{FF2B5EF4-FFF2-40B4-BE49-F238E27FC236}">
                  <a16:creationId xmlns:a16="http://schemas.microsoft.com/office/drawing/2014/main" id="{0D1BBAC5-7472-4D9A-AE0F-BB4FBAE62EFB}"/>
                </a:ext>
              </a:extLst>
            </p:cNvPr>
            <p:cNvCxnSpPr/>
            <p:nvPr/>
          </p:nvCxnSpPr>
          <p:spPr>
            <a:xfrm flipH="1" flipV="1">
              <a:off x="9685642" y="4806593"/>
              <a:ext cx="3175" cy="150991"/>
            </a:xfrm>
            <a:prstGeom prst="line">
              <a:avLst/>
            </a:prstGeom>
            <a:ln w="28575">
              <a:solidFill>
                <a:srgbClr val="44546A"/>
              </a:solidFill>
            </a:ln>
          </p:spPr>
          <p:style>
            <a:lnRef idx="1">
              <a:schemeClr val="accent5"/>
            </a:lnRef>
            <a:fillRef idx="0">
              <a:schemeClr val="accent5"/>
            </a:fillRef>
            <a:effectRef idx="0">
              <a:schemeClr val="accent5"/>
            </a:effectRef>
            <a:fontRef idx="minor">
              <a:schemeClr val="tx1"/>
            </a:fontRef>
          </p:style>
        </p:cxnSp>
        <p:grpSp>
          <p:nvGrpSpPr>
            <p:cNvPr id="203" name="Group 202">
              <a:extLst>
                <a:ext uri="{FF2B5EF4-FFF2-40B4-BE49-F238E27FC236}">
                  <a16:creationId xmlns:a16="http://schemas.microsoft.com/office/drawing/2014/main" id="{47A0F5E0-4DF2-4190-B172-7D95CAE81E2A}"/>
                </a:ext>
              </a:extLst>
            </p:cNvPr>
            <p:cNvGrpSpPr/>
            <p:nvPr/>
          </p:nvGrpSpPr>
          <p:grpSpPr>
            <a:xfrm>
              <a:off x="249221" y="4453118"/>
              <a:ext cx="1828800" cy="1629806"/>
              <a:chOff x="616465" y="3758552"/>
              <a:chExt cx="1828800" cy="1629806"/>
            </a:xfrm>
          </p:grpSpPr>
          <p:sp>
            <p:nvSpPr>
              <p:cNvPr id="221" name="Google Shape;58;p13">
                <a:extLst>
                  <a:ext uri="{FF2B5EF4-FFF2-40B4-BE49-F238E27FC236}">
                    <a16:creationId xmlns:a16="http://schemas.microsoft.com/office/drawing/2014/main" id="{ECA6B807-D796-486E-AE82-575DE96F4191}"/>
                  </a:ext>
                </a:extLst>
              </p:cNvPr>
              <p:cNvSpPr/>
              <p:nvPr/>
            </p:nvSpPr>
            <p:spPr>
              <a:xfrm>
                <a:off x="616465" y="3758552"/>
                <a:ext cx="1828800" cy="1214322"/>
              </a:xfrm>
              <a:prstGeom prst="rect">
                <a:avLst/>
              </a:prstGeom>
              <a:solidFill>
                <a:srgbClr val="D0E0E3"/>
              </a:solidFill>
              <a:ln>
                <a:noFill/>
              </a:ln>
            </p:spPr>
            <p:txBody>
              <a:bodyPr spcFirstLastPara="1" wrap="square" lIns="91425" tIns="91425" rIns="91425" bIns="91425" anchor="ctr" anchorCtr="0">
                <a:noAutofit/>
              </a:bodyPr>
              <a:lstStyle/>
              <a:p>
                <a:pPr algn="ctr" defTabSz="3072384">
                  <a:buClrTx/>
                  <a:buFontTx/>
                  <a:buNone/>
                </a:pPr>
                <a:r>
                  <a:rPr lang="en" sz="1600" b="1" kern="1200" dirty="0">
                    <a:solidFill>
                      <a:schemeClr val="tx1">
                        <a:lumMod val="75000"/>
                        <a:lumOff val="25000"/>
                      </a:schemeClr>
                    </a:solidFill>
                    <a:latin typeface="Century Gothic" panose="020B0502020202020204" pitchFamily="34" charset="0"/>
                    <a:ea typeface="Century Gothic"/>
                    <a:cs typeface="Century Gothic"/>
                    <a:sym typeface="Century Gothic"/>
                  </a:rPr>
                  <a:t>Terra </a:t>
                </a:r>
                <a:r>
                  <a:rPr lang="en" sz="1600" kern="1200" dirty="0">
                    <a:solidFill>
                      <a:schemeClr val="tx1">
                        <a:lumMod val="75000"/>
                        <a:lumOff val="25000"/>
                      </a:schemeClr>
                    </a:solidFill>
                    <a:latin typeface="Century Gothic" panose="020B0502020202020204" pitchFamily="34" charset="0"/>
                    <a:ea typeface="Century Gothic"/>
                    <a:cs typeface="Century Gothic"/>
                    <a:sym typeface="Century Gothic"/>
                  </a:rPr>
                  <a:t>ASTER Digital Elevation Model</a:t>
                </a:r>
                <a:endParaRPr lang="en" sz="1600" b="1" kern="12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222" name="Group 221">
                <a:extLst>
                  <a:ext uri="{FF2B5EF4-FFF2-40B4-BE49-F238E27FC236}">
                    <a16:creationId xmlns:a16="http://schemas.microsoft.com/office/drawing/2014/main" id="{E5358269-9364-4B37-BFF9-444F39D435D4}"/>
                  </a:ext>
                </a:extLst>
              </p:cNvPr>
              <p:cNvGrpSpPr/>
              <p:nvPr/>
            </p:nvGrpSpPr>
            <p:grpSpPr>
              <a:xfrm>
                <a:off x="688783" y="5050030"/>
                <a:ext cx="1652785" cy="338328"/>
                <a:chOff x="1042343" y="5370911"/>
                <a:chExt cx="913718" cy="338328"/>
              </a:xfrm>
            </p:grpSpPr>
            <p:sp>
              <p:nvSpPr>
                <p:cNvPr id="223" name="Google Shape;60;p13">
                  <a:extLst>
                    <a:ext uri="{FF2B5EF4-FFF2-40B4-BE49-F238E27FC236}">
                      <a16:creationId xmlns:a16="http://schemas.microsoft.com/office/drawing/2014/main" id="{150FE797-04C5-4B41-8D48-A5FEEBFAE63C}"/>
                    </a:ext>
                  </a:extLst>
                </p:cNvPr>
                <p:cNvSpPr/>
                <p:nvPr/>
              </p:nvSpPr>
              <p:spPr>
                <a:xfrm>
                  <a:off x="1105669" y="5370911"/>
                  <a:ext cx="850392" cy="338328"/>
                </a:xfrm>
                <a:prstGeom prst="homePlate">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a:cs typeface="Century Gothic"/>
                    <a:sym typeface="Century Gothic"/>
                  </a:endParaRPr>
                </a:p>
              </p:txBody>
            </p:sp>
            <p:sp>
              <p:nvSpPr>
                <p:cNvPr id="224" name="TextBox 223">
                  <a:extLst>
                    <a:ext uri="{FF2B5EF4-FFF2-40B4-BE49-F238E27FC236}">
                      <a16:creationId xmlns:a16="http://schemas.microsoft.com/office/drawing/2014/main" id="{B1921203-770C-44F5-880E-5E92AB05010C}"/>
                    </a:ext>
                  </a:extLst>
                </p:cNvPr>
                <p:cNvSpPr txBox="1"/>
                <p:nvPr/>
              </p:nvSpPr>
              <p:spPr>
                <a:xfrm>
                  <a:off x="1042343" y="5380338"/>
                  <a:ext cx="886344" cy="315935"/>
                </a:xfrm>
                <a:prstGeom prst="rect">
                  <a:avLst/>
                </a:prstGeom>
                <a:noFill/>
              </p:spPr>
              <p:txBody>
                <a:bodyPr wrap="square" rtlCol="0">
                  <a:spAutoFit/>
                </a:bodyPr>
                <a:lstStyle/>
                <a:p>
                  <a:pPr algn="ctr" defTabSz="3072384">
                    <a:buClrTx/>
                    <a:buFontTx/>
                    <a:buNone/>
                  </a:pPr>
                  <a:r>
                    <a:rPr lang="en-US" sz="1200" kern="1200" dirty="0">
                      <a:solidFill>
                        <a:prstClr val="black"/>
                      </a:solidFill>
                      <a:latin typeface="Century Gothic" panose="020B0502020202020204" pitchFamily="34" charset="0"/>
                    </a:rPr>
                    <a:t>  </a:t>
                  </a:r>
                  <a:r>
                    <a:rPr lang="en-US" sz="1400" dirty="0">
                      <a:solidFill>
                        <a:prstClr val="black"/>
                      </a:solidFill>
                      <a:latin typeface="Century Gothic" panose="020B0502020202020204" pitchFamily="34" charset="0"/>
                    </a:rPr>
                    <a:t>1999 to 2011</a:t>
                  </a:r>
                  <a:endParaRPr lang="en-US" sz="1400" kern="1200" dirty="0">
                    <a:solidFill>
                      <a:prstClr val="black"/>
                    </a:solidFill>
                    <a:latin typeface="Century Gothic" panose="020B0502020202020204" pitchFamily="34" charset="0"/>
                  </a:endParaRPr>
                </a:p>
              </p:txBody>
            </p:sp>
          </p:grpSp>
        </p:grpSp>
        <p:cxnSp>
          <p:nvCxnSpPr>
            <p:cNvPr id="204" name="Google Shape;86;p13">
              <a:extLst>
                <a:ext uri="{FF2B5EF4-FFF2-40B4-BE49-F238E27FC236}">
                  <a16:creationId xmlns:a16="http://schemas.microsoft.com/office/drawing/2014/main" id="{C1F55450-E975-4486-806A-E30D7920E226}"/>
                </a:ext>
              </a:extLst>
            </p:cNvPr>
            <p:cNvCxnSpPr/>
            <p:nvPr/>
          </p:nvCxnSpPr>
          <p:spPr>
            <a:xfrm flipV="1">
              <a:off x="2156289" y="4248007"/>
              <a:ext cx="544326" cy="908357"/>
            </a:xfrm>
            <a:prstGeom prst="straightConnector1">
              <a:avLst/>
            </a:prstGeom>
            <a:noFill/>
            <a:ln w="28575" cap="flat" cmpd="sng">
              <a:solidFill>
                <a:srgbClr val="44546A"/>
              </a:solidFill>
              <a:prstDash val="solid"/>
              <a:round/>
              <a:headEnd type="none" w="med" len="med"/>
              <a:tailEnd type="stealth" w="med" len="med"/>
            </a:ln>
          </p:spPr>
        </p:cxnSp>
        <p:sp>
          <p:nvSpPr>
            <p:cNvPr id="205" name="Cube 204">
              <a:extLst>
                <a:ext uri="{FF2B5EF4-FFF2-40B4-BE49-F238E27FC236}">
                  <a16:creationId xmlns:a16="http://schemas.microsoft.com/office/drawing/2014/main" id="{DEC76D16-0E11-4428-9D1A-9944B69B030F}"/>
                </a:ext>
              </a:extLst>
            </p:cNvPr>
            <p:cNvSpPr/>
            <p:nvPr/>
          </p:nvSpPr>
          <p:spPr>
            <a:xfrm>
              <a:off x="2840213" y="3461630"/>
              <a:ext cx="1972839" cy="945690"/>
            </a:xfrm>
            <a:prstGeom prst="cub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latin typeface="Century Gothic" panose="020B0502020202020204" pitchFamily="34" charset="0"/>
                </a:rPr>
                <a:t>Land Change Modeler</a:t>
              </a:r>
            </a:p>
          </p:txBody>
        </p:sp>
        <p:sp>
          <p:nvSpPr>
            <p:cNvPr id="206" name="Google Shape;57;p13">
              <a:extLst>
                <a:ext uri="{FF2B5EF4-FFF2-40B4-BE49-F238E27FC236}">
                  <a16:creationId xmlns:a16="http://schemas.microsoft.com/office/drawing/2014/main" id="{FF10C91C-4CEE-4E1F-84FD-B9B4ACE76A38}"/>
                </a:ext>
              </a:extLst>
            </p:cNvPr>
            <p:cNvSpPr/>
            <p:nvPr/>
          </p:nvSpPr>
          <p:spPr>
            <a:xfrm>
              <a:off x="255111" y="1754775"/>
              <a:ext cx="1822910" cy="457200"/>
            </a:xfrm>
            <a:prstGeom prst="rect">
              <a:avLst/>
            </a:prstGeom>
            <a:solidFill>
              <a:srgbClr val="D0E0E3"/>
            </a:solidFill>
            <a:ln>
              <a:noFill/>
            </a:ln>
          </p:spPr>
          <p:txBody>
            <a:bodyPr spcFirstLastPara="1" wrap="square" lIns="91425" tIns="91425" rIns="91425" bIns="91425" anchor="ctr" anchorCtr="0">
              <a:noAutofit/>
            </a:bodyPr>
            <a:lstStyle/>
            <a:p>
              <a:pPr algn="ctr" defTabSz="3072384">
                <a:buClrTx/>
                <a:buFontTx/>
                <a:buNone/>
              </a:pPr>
              <a:endParaRPr lang="en" sz="1600" kern="1200" dirty="0">
                <a:solidFill>
                  <a:schemeClr val="tx1">
                    <a:lumMod val="75000"/>
                    <a:lumOff val="25000"/>
                  </a:schemeClr>
                </a:solidFill>
                <a:latin typeface="Century Gothic"/>
                <a:ea typeface="Century Gothic"/>
                <a:cs typeface="Century Gothic"/>
                <a:sym typeface="Century Gothic"/>
              </a:endParaRPr>
            </a:p>
          </p:txBody>
        </p:sp>
        <p:sp>
          <p:nvSpPr>
            <p:cNvPr id="207" name="Google Shape;58;p13">
              <a:extLst>
                <a:ext uri="{FF2B5EF4-FFF2-40B4-BE49-F238E27FC236}">
                  <a16:creationId xmlns:a16="http://schemas.microsoft.com/office/drawing/2014/main" id="{96CE39E2-702B-476C-B1CB-5DE9E0D188C6}"/>
                </a:ext>
              </a:extLst>
            </p:cNvPr>
            <p:cNvSpPr/>
            <p:nvPr/>
          </p:nvSpPr>
          <p:spPr>
            <a:xfrm>
              <a:off x="252251" y="2270860"/>
              <a:ext cx="1825769" cy="448839"/>
            </a:xfrm>
            <a:prstGeom prst="rect">
              <a:avLst/>
            </a:prstGeom>
            <a:solidFill>
              <a:srgbClr val="D0E0E3"/>
            </a:solidFill>
            <a:ln>
              <a:noFill/>
            </a:ln>
          </p:spPr>
          <p:txBody>
            <a:bodyPr spcFirstLastPara="1" wrap="square" lIns="91425" tIns="91425" rIns="91425" bIns="91425" anchor="ctr" anchorCtr="0">
              <a:noAutofit/>
            </a:bodyPr>
            <a:lstStyle/>
            <a:p>
              <a:pPr algn="ctr" defTabSz="3072384">
                <a:buClrTx/>
                <a:buFontTx/>
                <a:buNone/>
              </a:pPr>
              <a:endParaRPr lang="en" sz="1600" b="1" kern="1200" dirty="0">
                <a:solidFill>
                  <a:schemeClr val="tx1">
                    <a:lumMod val="75000"/>
                    <a:lumOff val="25000"/>
                  </a:schemeClr>
                </a:solidFill>
                <a:latin typeface="Century Gothic"/>
                <a:ea typeface="Century Gothic"/>
                <a:cs typeface="Century Gothic"/>
                <a:sym typeface="Century Gothic"/>
              </a:endParaRPr>
            </a:p>
          </p:txBody>
        </p:sp>
        <p:grpSp>
          <p:nvGrpSpPr>
            <p:cNvPr id="208" name="Group 207">
              <a:extLst>
                <a:ext uri="{FF2B5EF4-FFF2-40B4-BE49-F238E27FC236}">
                  <a16:creationId xmlns:a16="http://schemas.microsoft.com/office/drawing/2014/main" id="{DBF606E0-8FBD-4B05-9C3C-78050DCEB2E2}"/>
                </a:ext>
              </a:extLst>
            </p:cNvPr>
            <p:cNvGrpSpPr/>
            <p:nvPr/>
          </p:nvGrpSpPr>
          <p:grpSpPr>
            <a:xfrm>
              <a:off x="371300" y="2772579"/>
              <a:ext cx="1597714" cy="338329"/>
              <a:chOff x="797401" y="3505193"/>
              <a:chExt cx="1597714" cy="338329"/>
            </a:xfrm>
          </p:grpSpPr>
          <p:grpSp>
            <p:nvGrpSpPr>
              <p:cNvPr id="217" name="Group 216">
                <a:extLst>
                  <a:ext uri="{FF2B5EF4-FFF2-40B4-BE49-F238E27FC236}">
                    <a16:creationId xmlns:a16="http://schemas.microsoft.com/office/drawing/2014/main" id="{7889D770-200D-4F7F-98F1-C4D09493AF81}"/>
                  </a:ext>
                </a:extLst>
              </p:cNvPr>
              <p:cNvGrpSpPr/>
              <p:nvPr/>
            </p:nvGrpSpPr>
            <p:grpSpPr>
              <a:xfrm>
                <a:off x="797401" y="3505193"/>
                <a:ext cx="1597714" cy="338329"/>
                <a:chOff x="797401" y="3505193"/>
                <a:chExt cx="1597714" cy="338329"/>
              </a:xfrm>
            </p:grpSpPr>
            <p:sp>
              <p:nvSpPr>
                <p:cNvPr id="219" name="Google Shape;60;p13">
                  <a:extLst>
                    <a:ext uri="{FF2B5EF4-FFF2-40B4-BE49-F238E27FC236}">
                      <a16:creationId xmlns:a16="http://schemas.microsoft.com/office/drawing/2014/main" id="{0E65FDBA-B54B-461D-8CBB-8A0146AC62D6}"/>
                    </a:ext>
                  </a:extLst>
                </p:cNvPr>
                <p:cNvSpPr/>
                <p:nvPr/>
              </p:nvSpPr>
              <p:spPr>
                <a:xfrm>
                  <a:off x="797401" y="3505193"/>
                  <a:ext cx="850392" cy="338328"/>
                </a:xfrm>
                <a:prstGeom prst="homePlate">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a:cs typeface="Century Gothic"/>
                    <a:sym typeface="Century Gothic"/>
                  </a:endParaRPr>
                </a:p>
              </p:txBody>
            </p:sp>
            <p:sp>
              <p:nvSpPr>
                <p:cNvPr id="220" name="Google Shape;61;p13">
                  <a:extLst>
                    <a:ext uri="{FF2B5EF4-FFF2-40B4-BE49-F238E27FC236}">
                      <a16:creationId xmlns:a16="http://schemas.microsoft.com/office/drawing/2014/main" id="{4C0EB072-9A2F-42F9-9E6A-D6B7F3E2AF78}"/>
                    </a:ext>
                  </a:extLst>
                </p:cNvPr>
                <p:cNvSpPr/>
                <p:nvPr/>
              </p:nvSpPr>
              <p:spPr>
                <a:xfrm>
                  <a:off x="1544723" y="3505194"/>
                  <a:ext cx="850392" cy="338328"/>
                </a:xfrm>
                <a:prstGeom prst="chevron">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a:cs typeface="Century Gothic"/>
                    <a:sym typeface="Century Gothic"/>
                  </a:endParaRPr>
                </a:p>
              </p:txBody>
            </p:sp>
          </p:grpSp>
          <p:sp>
            <p:nvSpPr>
              <p:cNvPr id="218" name="TextBox 217">
                <a:extLst>
                  <a:ext uri="{FF2B5EF4-FFF2-40B4-BE49-F238E27FC236}">
                    <a16:creationId xmlns:a16="http://schemas.microsoft.com/office/drawing/2014/main" id="{42E0A108-060A-49EA-A2A2-38A43786A27C}"/>
                  </a:ext>
                </a:extLst>
              </p:cNvPr>
              <p:cNvSpPr txBox="1"/>
              <p:nvPr/>
            </p:nvSpPr>
            <p:spPr>
              <a:xfrm>
                <a:off x="797791" y="3520584"/>
                <a:ext cx="1570258" cy="315935"/>
              </a:xfrm>
              <a:prstGeom prst="rect">
                <a:avLst/>
              </a:prstGeom>
              <a:noFill/>
            </p:spPr>
            <p:txBody>
              <a:bodyPr wrap="square" rtlCol="0">
                <a:spAutoFit/>
              </a:bodyPr>
              <a:lstStyle/>
              <a:p>
                <a:pPr defTabSz="3072384">
                  <a:buClrTx/>
                  <a:buFontTx/>
                  <a:buNone/>
                </a:pPr>
                <a:r>
                  <a:rPr lang="en-US" sz="1200" kern="1200" dirty="0">
                    <a:solidFill>
                      <a:prstClr val="black"/>
                    </a:solidFill>
                    <a:latin typeface="Century Gothic" panose="020B0502020202020204" pitchFamily="34" charset="0"/>
                  </a:rPr>
                  <a:t> </a:t>
                </a:r>
                <a:r>
                  <a:rPr lang="en-US" sz="1400" kern="1200" dirty="0">
                    <a:solidFill>
                      <a:prstClr val="black"/>
                    </a:solidFill>
                    <a:latin typeface="Century Gothic" panose="020B0502020202020204" pitchFamily="34" charset="0"/>
                  </a:rPr>
                  <a:t> 2018        2019      </a:t>
                </a:r>
              </a:p>
            </p:txBody>
          </p:sp>
        </p:grpSp>
        <p:sp>
          <p:nvSpPr>
            <p:cNvPr id="209" name="TextBox 208">
              <a:extLst>
                <a:ext uri="{FF2B5EF4-FFF2-40B4-BE49-F238E27FC236}">
                  <a16:creationId xmlns:a16="http://schemas.microsoft.com/office/drawing/2014/main" id="{777343A8-1430-4A6B-9300-739AC6A6906C}"/>
                </a:ext>
              </a:extLst>
            </p:cNvPr>
            <p:cNvSpPr txBox="1"/>
            <p:nvPr/>
          </p:nvSpPr>
          <p:spPr>
            <a:xfrm>
              <a:off x="186869" y="881875"/>
              <a:ext cx="1953503" cy="347528"/>
            </a:xfrm>
            <a:prstGeom prst="rect">
              <a:avLst/>
            </a:prstGeom>
            <a:noFill/>
          </p:spPr>
          <p:txBody>
            <a:bodyPr wrap="square" rtlCol="0">
              <a:spAutoFit/>
            </a:bodyPr>
            <a:lstStyle/>
            <a:p>
              <a:pPr algn="ctr" defTabSz="3072384">
                <a:buClrTx/>
                <a:buFontTx/>
                <a:buNone/>
              </a:pPr>
              <a:r>
                <a:rPr lang="en" sz="1600" b="1" dirty="0">
                  <a:solidFill>
                    <a:schemeClr val="tx1">
                      <a:lumMod val="75000"/>
                      <a:lumOff val="25000"/>
                    </a:schemeClr>
                  </a:solidFill>
                  <a:latin typeface="Century Gothic" panose="020B0502020202020204" pitchFamily="34" charset="0"/>
                  <a:ea typeface="Century Gothic"/>
                  <a:cs typeface="Century Gothic"/>
                  <a:sym typeface="Century Gothic"/>
                </a:rPr>
                <a:t>Landsat </a:t>
              </a:r>
              <a:r>
                <a:rPr lang="en-US" sz="1600" b="1" dirty="0">
                  <a:solidFill>
                    <a:schemeClr val="tx1">
                      <a:lumMod val="75000"/>
                      <a:lumOff val="25000"/>
                    </a:schemeClr>
                  </a:solidFill>
                  <a:latin typeface="Century Gothic" panose="020B0502020202020204" pitchFamily="34" charset="0"/>
                  <a:ea typeface="Century Gothic"/>
                  <a:cs typeface="Century Gothic"/>
                  <a:sym typeface="Century Gothic"/>
                </a:rPr>
                <a:t>5 </a:t>
              </a:r>
              <a:r>
                <a:rPr lang="en-US" sz="1600" dirty="0">
                  <a:solidFill>
                    <a:schemeClr val="tx1">
                      <a:lumMod val="75000"/>
                      <a:lumOff val="25000"/>
                    </a:schemeClr>
                  </a:solidFill>
                  <a:latin typeface="Century Gothic" panose="020B0502020202020204" pitchFamily="34" charset="0"/>
                  <a:ea typeface="Century Gothic"/>
                  <a:cs typeface="Century Gothic"/>
                  <a:sym typeface="Century Gothic"/>
                </a:rPr>
                <a:t>TM</a:t>
              </a:r>
              <a:endParaRPr lang="en"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10" name="Rectangle 209">
              <a:extLst>
                <a:ext uri="{FF2B5EF4-FFF2-40B4-BE49-F238E27FC236}">
                  <a16:creationId xmlns:a16="http://schemas.microsoft.com/office/drawing/2014/main" id="{3C380022-3CA1-4118-829B-A1336D0E47B9}"/>
                </a:ext>
              </a:extLst>
            </p:cNvPr>
            <p:cNvSpPr/>
            <p:nvPr/>
          </p:nvSpPr>
          <p:spPr>
            <a:xfrm>
              <a:off x="396604" y="1795334"/>
              <a:ext cx="1534032" cy="347528"/>
            </a:xfrm>
            <a:prstGeom prst="rect">
              <a:avLst/>
            </a:prstGeom>
          </p:spPr>
          <p:txBody>
            <a:bodyPr wrap="none">
              <a:spAutoFit/>
            </a:bodyPr>
            <a:lstStyle/>
            <a:p>
              <a:pPr algn="ctr" defTabSz="3072384">
                <a:buClrTx/>
                <a:buFontTx/>
                <a:buNone/>
              </a:pPr>
              <a:r>
                <a:rPr lang="en" sz="1600" b="1" dirty="0">
                  <a:solidFill>
                    <a:schemeClr val="tx1">
                      <a:lumMod val="75000"/>
                      <a:lumOff val="25000"/>
                    </a:schemeClr>
                  </a:solidFill>
                  <a:latin typeface="Century Gothic"/>
                  <a:ea typeface="Century Gothic"/>
                  <a:cs typeface="Century Gothic"/>
                  <a:sym typeface="Century Gothic"/>
                </a:rPr>
                <a:t>Landsat 8</a:t>
              </a:r>
              <a:r>
                <a:rPr lang="en-US" sz="1600" dirty="0">
                  <a:solidFill>
                    <a:schemeClr val="tx1">
                      <a:lumMod val="75000"/>
                      <a:lumOff val="25000"/>
                    </a:schemeClr>
                  </a:solidFill>
                  <a:latin typeface="Century Gothic"/>
                  <a:ea typeface="Century Gothic"/>
                  <a:cs typeface="Century Gothic"/>
                  <a:sym typeface="Century Gothic"/>
                </a:rPr>
                <a:t> OLI</a:t>
              </a:r>
              <a:endParaRPr lang="en" sz="1600" dirty="0">
                <a:solidFill>
                  <a:schemeClr val="tx1">
                    <a:lumMod val="75000"/>
                    <a:lumOff val="25000"/>
                  </a:schemeClr>
                </a:solidFill>
                <a:latin typeface="Century Gothic"/>
                <a:ea typeface="Century Gothic"/>
                <a:cs typeface="Century Gothic"/>
                <a:sym typeface="Century Gothic"/>
              </a:endParaRPr>
            </a:p>
          </p:txBody>
        </p:sp>
        <p:sp>
          <p:nvSpPr>
            <p:cNvPr id="211" name="Rectangle 210">
              <a:extLst>
                <a:ext uri="{FF2B5EF4-FFF2-40B4-BE49-F238E27FC236}">
                  <a16:creationId xmlns:a16="http://schemas.microsoft.com/office/drawing/2014/main" id="{B38038DD-C7B2-4B7A-B266-2536F2952FED}"/>
                </a:ext>
              </a:extLst>
            </p:cNvPr>
            <p:cNvSpPr/>
            <p:nvPr/>
          </p:nvSpPr>
          <p:spPr>
            <a:xfrm>
              <a:off x="439070" y="2305665"/>
              <a:ext cx="1449098" cy="347528"/>
            </a:xfrm>
            <a:prstGeom prst="rect">
              <a:avLst/>
            </a:prstGeom>
          </p:spPr>
          <p:txBody>
            <a:bodyPr wrap="none">
              <a:spAutoFit/>
            </a:bodyPr>
            <a:lstStyle/>
            <a:p>
              <a:pPr algn="ctr" defTabSz="3072384">
                <a:buClrTx/>
                <a:buFontTx/>
                <a:buNone/>
              </a:pPr>
              <a:r>
                <a:rPr lang="en" sz="1600" b="1" dirty="0">
                  <a:solidFill>
                    <a:schemeClr val="tx1">
                      <a:lumMod val="75000"/>
                      <a:lumOff val="25000"/>
                    </a:schemeClr>
                  </a:solidFill>
                  <a:latin typeface="Century Gothic"/>
                  <a:ea typeface="Century Gothic"/>
                  <a:cs typeface="Century Gothic"/>
                  <a:sym typeface="Century Gothic"/>
                </a:rPr>
                <a:t>Planetscope</a:t>
              </a:r>
            </a:p>
          </p:txBody>
        </p:sp>
        <p:cxnSp>
          <p:nvCxnSpPr>
            <p:cNvPr id="212" name="Straight Connector 211">
              <a:extLst>
                <a:ext uri="{FF2B5EF4-FFF2-40B4-BE49-F238E27FC236}">
                  <a16:creationId xmlns:a16="http://schemas.microsoft.com/office/drawing/2014/main" id="{BDFAD3EA-304E-4D2D-9787-FC3A10409877}"/>
                </a:ext>
              </a:extLst>
            </p:cNvPr>
            <p:cNvCxnSpPr/>
            <p:nvPr/>
          </p:nvCxnSpPr>
          <p:spPr>
            <a:xfrm flipH="1" flipV="1">
              <a:off x="8450535" y="4942080"/>
              <a:ext cx="1270254" cy="3315"/>
            </a:xfrm>
            <a:prstGeom prst="line">
              <a:avLst/>
            </a:prstGeom>
            <a:ln w="28575">
              <a:solidFill>
                <a:srgbClr val="44546A"/>
              </a:solidFill>
            </a:ln>
          </p:spPr>
          <p:style>
            <a:lnRef idx="1">
              <a:schemeClr val="accent5"/>
            </a:lnRef>
            <a:fillRef idx="0">
              <a:schemeClr val="accent5"/>
            </a:fillRef>
            <a:effectRef idx="0">
              <a:schemeClr val="accent5"/>
            </a:effectRef>
            <a:fontRef idx="minor">
              <a:schemeClr val="tx1"/>
            </a:fontRef>
          </p:style>
        </p:cxnSp>
        <p:cxnSp>
          <p:nvCxnSpPr>
            <p:cNvPr id="213" name="Straight Connector 212">
              <a:extLst>
                <a:ext uri="{FF2B5EF4-FFF2-40B4-BE49-F238E27FC236}">
                  <a16:creationId xmlns:a16="http://schemas.microsoft.com/office/drawing/2014/main" id="{2355C196-426A-43A1-AB42-AFDC1CDD778D}"/>
                </a:ext>
              </a:extLst>
            </p:cNvPr>
            <p:cNvCxnSpPr/>
            <p:nvPr/>
          </p:nvCxnSpPr>
          <p:spPr>
            <a:xfrm>
              <a:off x="8459772" y="4929485"/>
              <a:ext cx="4508" cy="214071"/>
            </a:xfrm>
            <a:prstGeom prst="line">
              <a:avLst/>
            </a:prstGeom>
            <a:ln w="28575">
              <a:solidFill>
                <a:srgbClr val="44546A"/>
              </a:solidFill>
            </a:ln>
          </p:spPr>
          <p:style>
            <a:lnRef idx="1">
              <a:schemeClr val="accent5"/>
            </a:lnRef>
            <a:fillRef idx="0">
              <a:schemeClr val="accent5"/>
            </a:fillRef>
            <a:effectRef idx="0">
              <a:schemeClr val="accent5"/>
            </a:effectRef>
            <a:fontRef idx="minor">
              <a:schemeClr val="tx1"/>
            </a:fontRef>
          </p:style>
        </p:cxnSp>
        <p:sp>
          <p:nvSpPr>
            <p:cNvPr id="214" name="Google Shape;105;p13">
              <a:extLst>
                <a:ext uri="{FF2B5EF4-FFF2-40B4-BE49-F238E27FC236}">
                  <a16:creationId xmlns:a16="http://schemas.microsoft.com/office/drawing/2014/main" id="{793E7E19-C204-410F-AF7C-9DA79FC665D1}"/>
                </a:ext>
              </a:extLst>
            </p:cNvPr>
            <p:cNvSpPr/>
            <p:nvPr/>
          </p:nvSpPr>
          <p:spPr>
            <a:xfrm>
              <a:off x="9792096" y="5213836"/>
              <a:ext cx="2423160" cy="758952"/>
            </a:xfrm>
            <a:prstGeom prst="roundRect">
              <a:avLst>
                <a:gd name="adj" fmla="val 16667"/>
              </a:avLst>
            </a:prstGeom>
            <a:solidFill>
              <a:schemeClr val="accent4">
                <a:lumMod val="20000"/>
                <a:lumOff val="80000"/>
              </a:schemeClr>
            </a:solidFill>
            <a:ln>
              <a:noFill/>
            </a:ln>
          </p:spPr>
          <p:txBody>
            <a:bodyPr spcFirstLastPara="1" wrap="square" lIns="58283" tIns="58283" rIns="58283" bIns="58283" anchor="ctr" anchorCtr="0">
              <a:noAutofit/>
            </a:bodyPr>
            <a:lstStyle/>
            <a:p>
              <a:pPr marL="0" marR="0" algn="ctr">
                <a:spcBef>
                  <a:spcPts val="0"/>
                </a:spcBef>
                <a:spcAft>
                  <a:spcPts val="0"/>
                </a:spcAft>
              </a:pPr>
              <a:r>
                <a:rPr lang="en-US" sz="1600" dirty="0">
                  <a:effectLst/>
                  <a:latin typeface="Century Gothic" panose="020B0502020202020204" pitchFamily="34" charset="0"/>
                  <a:ea typeface="Times New Roman" panose="02020603050405020304" pitchFamily="18" charset="0"/>
                </a:rPr>
                <a:t>Human-Jaguar Conflict Risk Map</a:t>
              </a:r>
            </a:p>
          </p:txBody>
        </p:sp>
        <p:cxnSp>
          <p:nvCxnSpPr>
            <p:cNvPr id="215" name="Straight Connector 214">
              <a:extLst>
                <a:ext uri="{FF2B5EF4-FFF2-40B4-BE49-F238E27FC236}">
                  <a16:creationId xmlns:a16="http://schemas.microsoft.com/office/drawing/2014/main" id="{C7CB63DB-3954-4F01-90E8-EE3D640B9C91}"/>
                </a:ext>
              </a:extLst>
            </p:cNvPr>
            <p:cNvCxnSpPr/>
            <p:nvPr/>
          </p:nvCxnSpPr>
          <p:spPr>
            <a:xfrm flipH="1" flipV="1">
              <a:off x="9707764" y="4943717"/>
              <a:ext cx="1270254" cy="3315"/>
            </a:xfrm>
            <a:prstGeom prst="line">
              <a:avLst/>
            </a:prstGeom>
            <a:ln w="28575">
              <a:solidFill>
                <a:srgbClr val="44546A"/>
              </a:solidFill>
            </a:ln>
          </p:spPr>
          <p:style>
            <a:lnRef idx="1">
              <a:schemeClr val="accent5"/>
            </a:lnRef>
            <a:fillRef idx="0">
              <a:schemeClr val="accent5"/>
            </a:fillRef>
            <a:effectRef idx="0">
              <a:schemeClr val="accent5"/>
            </a:effectRef>
            <a:fontRef idx="minor">
              <a:schemeClr val="tx1"/>
            </a:fontRef>
          </p:style>
        </p:cxnSp>
        <p:cxnSp>
          <p:nvCxnSpPr>
            <p:cNvPr id="216" name="Straight Connector 215">
              <a:extLst>
                <a:ext uri="{FF2B5EF4-FFF2-40B4-BE49-F238E27FC236}">
                  <a16:creationId xmlns:a16="http://schemas.microsoft.com/office/drawing/2014/main" id="{639A3DD5-F206-4F46-B252-B90A4D79FFBA}"/>
                </a:ext>
              </a:extLst>
            </p:cNvPr>
            <p:cNvCxnSpPr/>
            <p:nvPr/>
          </p:nvCxnSpPr>
          <p:spPr>
            <a:xfrm>
              <a:off x="10964327" y="4942080"/>
              <a:ext cx="4508" cy="214071"/>
            </a:xfrm>
            <a:prstGeom prst="line">
              <a:avLst/>
            </a:prstGeom>
            <a:ln w="28575">
              <a:solidFill>
                <a:srgbClr val="44546A"/>
              </a:solidFill>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1626745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0946" y="286438"/>
            <a:ext cx="3470107" cy="1089529"/>
          </a:xfrm>
        </p:spPr>
        <p:txBody>
          <a:bodyPr wrap="square">
            <a:spAutoFit/>
          </a:bodyPr>
          <a:lstStyle/>
          <a:p>
            <a:pPr algn="ctr"/>
            <a:r>
              <a:rPr lang="en-US" sz="7200" b="0" dirty="0">
                <a:latin typeface="Century Gothic" panose="020B0502020202020204" pitchFamily="34" charset="0"/>
              </a:rPr>
              <a:t>Results</a:t>
            </a:r>
          </a:p>
        </p:txBody>
      </p:sp>
      <p:pic>
        <p:nvPicPr>
          <p:cNvPr id="3" name="Picture 2">
            <a:extLst>
              <a:ext uri="{FF2B5EF4-FFF2-40B4-BE49-F238E27FC236}">
                <a16:creationId xmlns:a16="http://schemas.microsoft.com/office/drawing/2014/main" id="{CDD79BC2-3EEF-46C2-8220-2A2B32CDA2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02" y="1600200"/>
            <a:ext cx="12192000" cy="4584032"/>
          </a:xfrm>
          <a:prstGeom prst="rect">
            <a:avLst/>
          </a:prstGeom>
        </p:spPr>
      </p:pic>
      <p:sp>
        <p:nvSpPr>
          <p:cNvPr id="5" name="TextBox 4">
            <a:extLst>
              <a:ext uri="{FF2B5EF4-FFF2-40B4-BE49-F238E27FC236}">
                <a16:creationId xmlns:a16="http://schemas.microsoft.com/office/drawing/2014/main" id="{BF45F966-300A-4668-9B46-3603A71F1DEE}"/>
              </a:ext>
            </a:extLst>
          </p:cNvPr>
          <p:cNvSpPr txBox="1"/>
          <p:nvPr/>
        </p:nvSpPr>
        <p:spPr>
          <a:xfrm>
            <a:off x="9816098" y="5661012"/>
            <a:ext cx="2374900" cy="523220"/>
          </a:xfrm>
          <a:prstGeom prst="rect">
            <a:avLst/>
          </a:prstGeom>
          <a:noFill/>
        </p:spPr>
        <p:txBody>
          <a:bodyPr wrap="square" rtlCol="0">
            <a:spAutoFit/>
          </a:bodyPr>
          <a:lstStyle/>
          <a:p>
            <a:pPr algn="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Credit: Arizona Center for Nature Conservation</a:t>
            </a:r>
          </a:p>
        </p:txBody>
      </p:sp>
    </p:spTree>
    <p:extLst>
      <p:ext uri="{BB962C8B-B14F-4D97-AF65-F5344CB8AC3E}">
        <p14:creationId xmlns:p14="http://schemas.microsoft.com/office/powerpoint/2010/main" val="173129292"/>
      </p:ext>
    </p:extLst>
  </p:cSld>
  <p:clrMapOvr>
    <a:masterClrMapping/>
  </p:clrMapOvr>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7355</TotalTime>
  <Words>3534</Words>
  <Application>Microsoft Office PowerPoint</Application>
  <PresentationFormat>Widescreen</PresentationFormat>
  <Paragraphs>651</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Cambria Math</vt:lpstr>
      <vt:lpstr>Century Gothic</vt:lpstr>
      <vt:lpstr>Garamond</vt:lpstr>
      <vt:lpstr>Times New Roman</vt:lpstr>
      <vt:lpstr>Webdings</vt:lpstr>
      <vt:lpstr>Office Theme</vt:lpstr>
      <vt:lpstr>PowerPoint Presentation</vt:lpstr>
      <vt:lpstr>Background</vt:lpstr>
      <vt:lpstr>Study Area</vt:lpstr>
      <vt:lpstr>Partners</vt:lpstr>
      <vt:lpstr>Community Concerns</vt:lpstr>
      <vt:lpstr>Objectives</vt:lpstr>
      <vt:lpstr>PowerPoint Presentation</vt:lpstr>
      <vt:lpstr>Methodology</vt:lpstr>
      <vt:lpstr>Results</vt:lpstr>
      <vt:lpstr>Historical Land Use and Land Cover</vt:lpstr>
      <vt:lpstr>Projected 2030 Land Use and Land Cover</vt:lpstr>
      <vt:lpstr>Projected 2030 Human-Jaguar Risk Assessment</vt:lpstr>
      <vt:lpstr>Corridor Connecting La Amistad and Corcovado National Parks</vt:lpstr>
      <vt:lpstr>Errors and Uncertainties </vt:lpstr>
      <vt:lpstr>Conclusions</vt:lpstr>
      <vt:lpstr>Future Work </vt:lpstr>
      <vt:lpstr>Acknowledgements</vt:lpstr>
      <vt:lpstr>PowerPoint Presentation</vt:lpstr>
      <vt:lpstr>Appendices</vt:lpstr>
      <vt:lpstr>Appendix A</vt:lpstr>
      <vt:lpstr>Appendix B</vt:lpstr>
      <vt:lpstr>Appendix C</vt:lpstr>
      <vt:lpstr>Appendix D</vt:lpstr>
      <vt:lpstr>Appendix E</vt:lpstr>
      <vt:lpstr>Appendix F</vt:lpstr>
      <vt:lpstr>Appendix G</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653</cp:revision>
  <dcterms:created xsi:type="dcterms:W3CDTF">2019-02-11T19:14:02Z</dcterms:created>
  <dcterms:modified xsi:type="dcterms:W3CDTF">2019-08-23T22:29:48Z</dcterms:modified>
</cp:coreProperties>
</file>