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embeddedFontLst>
    <p:embeddedFont>
      <p:font typeface="Helvetica Neue" panose="020B060402020202020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
      <p:font typeface="Questrial" panose="020B0604020202020204" charset="0"/>
      <p:regular r:id="rId23"/>
    </p:embeddedFont>
    <p:embeddedFont>
      <p:font typeface="Cambria" panose="02040503050406030204" pitchFamily="18" charset="0"/>
      <p:regular r:id="rId24"/>
      <p:bold r:id="rId25"/>
      <p:italic r:id="rId26"/>
      <p:boldItalic r:id="rId27"/>
    </p:embeddedFont>
    <p:embeddedFont>
      <p:font typeface="Webdings" panose="05030102010509060703" pitchFamily="18" charset="2"/>
      <p:regular r:id="rId28"/>
    </p:embeddedFont>
    <p:embeddedFont>
      <p:font typeface="Garamond" panose="02020404030301010803" pitchFamily="18" charset="0"/>
      <p:regular r:id="rId29"/>
      <p:bold r:id="rId30"/>
      <p: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C9C59B-DB3E-451B-9EFA-C921A0D1A918}">
  <a:tblStyle styleId="{0EC9C59B-DB3E-451B-9EFA-C921A0D1A918}" styleName="Table_0"/>
  <a:tblStyle styleId="{539F90C7-865D-432E-9AC0-03DC87D51BFA}"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BEBEB"/>
          </a:solidFill>
        </a:fill>
      </a:tcStyle>
    </a:wholeTbl>
    <a:band1H>
      <a:tcStyle>
        <a:tcBdr/>
        <a:fill>
          <a:solidFill>
            <a:srgbClr val="D5D4D4"/>
          </a:solidFill>
        </a:fill>
      </a:tcStyle>
    </a:band1H>
    <a:band1V>
      <a:tcStyle>
        <a:tcBdr/>
        <a:fill>
          <a:solidFill>
            <a:srgbClr val="D5D4D4"/>
          </a:solidFill>
        </a:fill>
      </a:tcStyle>
    </a:band1V>
    <a:lastCol>
      <a:tcTxStyle b="on" i="off">
        <a:font>
          <a:latin typeface="Century Gothic"/>
          <a:ea typeface="Century Gothic"/>
          <a:cs typeface="Century Gothic"/>
        </a:font>
        <a:schemeClr val="lt1"/>
      </a:tcTxStyle>
      <a:tcStyle>
        <a:tcBdr/>
        <a:fill>
          <a:solidFill>
            <a:schemeClr val="dk1"/>
          </a:solidFill>
        </a:fill>
      </a:tcStyle>
    </a:lastCol>
    <a:firstCol>
      <a:tcTxStyle b="on" i="off">
        <a:font>
          <a:latin typeface="Century Gothic"/>
          <a:ea typeface="Century Gothic"/>
          <a:cs typeface="Century Gothic"/>
        </a:font>
        <a:schemeClr val="lt1"/>
      </a:tcTxStyle>
      <a:tcStyle>
        <a:tcBdr/>
        <a:fill>
          <a:solidFill>
            <a:schemeClr val="dk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dk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378602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3" name="Shape 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34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a:solidFill>
                  <a:srgbClr val="000000"/>
                </a:solidFill>
                <a:latin typeface="Cambria"/>
                <a:ea typeface="Cambria"/>
                <a:cs typeface="Cambria"/>
                <a:sym typeface="Cambria"/>
              </a:rPr>
              <a:t>What is shown here is the averaged value of the three most important statistics for evaluating model performance from the 6 scenes of data (model runs), and there was low variation across runs.</a:t>
            </a:r>
          </a:p>
          <a:p>
            <a:pPr marL="171450" marR="0" lvl="0" indent="-171450" algn="l" rtl="0">
              <a:spcBef>
                <a:spcPts val="0"/>
              </a:spcBef>
              <a:buClr>
                <a:schemeClr val="dk1"/>
              </a:buClr>
              <a:buSzPct val="100000"/>
              <a:buFont typeface="Arial"/>
              <a:buChar char="•"/>
            </a:pPr>
            <a:r>
              <a:rPr lang="en-US">
                <a:solidFill>
                  <a:srgbClr val="000000"/>
                </a:solidFill>
                <a:latin typeface="Cambria"/>
                <a:ea typeface="Cambria"/>
                <a:cs typeface="Cambria"/>
                <a:sym typeface="Cambria"/>
              </a:rPr>
              <a:t>RMSE (root mean square error) which gives a measure of over/under predictions by the model. This was reasonably low, there were no extreme errors hiding in the predicted dataset.</a:t>
            </a:r>
          </a:p>
          <a:p>
            <a:pPr marL="171450" lvl="0" indent="-171450" rtl="0">
              <a:spcBef>
                <a:spcPts val="0"/>
              </a:spcBef>
              <a:spcAft>
                <a:spcPts val="1000"/>
              </a:spcAft>
              <a:buClr>
                <a:schemeClr val="dk1"/>
              </a:buClr>
              <a:buSzPct val="100000"/>
              <a:buFont typeface="Arial"/>
              <a:buChar char="•"/>
            </a:pPr>
            <a:r>
              <a:rPr lang="en-US">
                <a:solidFill>
                  <a:srgbClr val="000000"/>
                </a:solidFill>
                <a:latin typeface="Cambria"/>
                <a:ea typeface="Cambria"/>
                <a:cs typeface="Cambria"/>
                <a:sym typeface="Cambria"/>
              </a:rPr>
              <a:t> P- value: for all runs the P V&gt; .05, indicating that there is not a significant difference between observed values and those predicted by the model.</a:t>
            </a:r>
          </a:p>
          <a:p>
            <a:pPr marL="171450" lvl="0" indent="-171450" rtl="0">
              <a:spcBef>
                <a:spcPts val="0"/>
              </a:spcBef>
              <a:spcAft>
                <a:spcPts val="1000"/>
              </a:spcAft>
              <a:buClr>
                <a:schemeClr val="dk1"/>
              </a:buClr>
              <a:buSzPct val="100000"/>
              <a:buFont typeface="Arial"/>
              <a:buChar char="•"/>
            </a:pPr>
            <a:r>
              <a:rPr lang="en-US">
                <a:solidFill>
                  <a:srgbClr val="000000"/>
                </a:solidFill>
                <a:latin typeface="Cambria"/>
                <a:ea typeface="Cambria"/>
                <a:cs typeface="Cambria"/>
                <a:sym typeface="Cambria"/>
              </a:rPr>
              <a:t>Mean difference: Difference between the mean percent mortality observed and the the mean of percent mortality predicted was fairly small, around 1 %</a:t>
            </a:r>
          </a:p>
          <a:p>
            <a:pPr marR="0" lvl="0" algn="l" rtl="0">
              <a:spcBef>
                <a:spcPts val="0"/>
              </a:spcBef>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921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Modeling mortality for more recent years would make it possible to analyze distribution and severity through time and thus provide more current information to project partners. </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Future fieldwork could include independent validation of the model outputs on the physical landscape within known error rates.</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These map and data products supplement existing data products available to land managers at the USFS and will be useful in further monitoring of spruce mortality as well as its impact on wildlife habitats. </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reference data creation methodology that we refined in this project can be utilized by a wide variety of land managers and researchers interested in creating new land cover datasets.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Finally, our datasets and statistics will be given to Dr. Rick Lawrence, our partner at Montana State University’s Spatial Sciences Center, in an effort to provide insights on how to improve the zero-inflated model’s overall performance. </a:t>
            </a:r>
          </a:p>
          <a:p>
            <a:pPr marL="171450" marR="0" lvl="0"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http://www.forestryimages.org/browse/detail.cfm?imgnum=2181027</a:t>
            </a:r>
          </a:p>
        </p:txBody>
      </p:sp>
      <p:sp>
        <p:nvSpPr>
          <p:cNvPr id="240" name="Shape 24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74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This project was made possible through support and mentorship of select individuals and organizations. We extend a kind thanks to the following advisors and partners.</a:t>
            </a:r>
          </a:p>
        </p:txBody>
      </p:sp>
      <p:sp>
        <p:nvSpPr>
          <p:cNvPr id="249" name="Shape 24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741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study area stretches across more than 600 square kilometers of spruce-fir forests in western Colorado. The study is focused on spruce-fir communities dominated by Englemann spruce (</a:t>
            </a:r>
            <a:r>
              <a:rPr lang="en-US" sz="1200" b="0" i="1" u="none" strike="noStrike" cap="none">
                <a:solidFill>
                  <a:schemeClr val="dk1"/>
                </a:solidFill>
                <a:latin typeface="Calibri"/>
                <a:ea typeface="Calibri"/>
                <a:cs typeface="Calibri"/>
                <a:sym typeface="Calibri"/>
              </a:rPr>
              <a:t>Picea engelmannii</a:t>
            </a:r>
            <a:r>
              <a:rPr lang="en-US" sz="1200" b="0" i="0" u="none" strike="noStrike" cap="none">
                <a:solidFill>
                  <a:schemeClr val="dk1"/>
                </a:solidFill>
                <a:latin typeface="Calibri"/>
                <a:ea typeface="Calibri"/>
                <a:cs typeface="Calibri"/>
                <a:sym typeface="Calibri"/>
              </a:rPr>
              <a:t>), Douglas fir (</a:t>
            </a:r>
            <a:r>
              <a:rPr lang="en-US" sz="1200" b="0" i="1" u="none" strike="noStrike" cap="none">
                <a:solidFill>
                  <a:schemeClr val="dk1"/>
                </a:solidFill>
                <a:latin typeface="Calibri"/>
                <a:ea typeface="Calibri"/>
                <a:cs typeface="Calibri"/>
                <a:sym typeface="Calibri"/>
              </a:rPr>
              <a:t>Pseudotsuga menziesii), </a:t>
            </a:r>
            <a:r>
              <a:rPr lang="en-US" sz="1200" b="0" i="0" u="none" strike="noStrike" cap="none">
                <a:solidFill>
                  <a:schemeClr val="dk1"/>
                </a:solidFill>
                <a:latin typeface="Calibri"/>
                <a:ea typeface="Calibri"/>
                <a:cs typeface="Calibri"/>
                <a:sym typeface="Calibri"/>
              </a:rPr>
              <a:t>and subalpine fir (</a:t>
            </a:r>
            <a:r>
              <a:rPr lang="en-US" sz="1200" b="0" i="1" u="none" strike="noStrike" cap="none">
                <a:solidFill>
                  <a:schemeClr val="dk1"/>
                </a:solidFill>
                <a:latin typeface="Calibri"/>
                <a:ea typeface="Calibri"/>
                <a:cs typeface="Calibri"/>
                <a:sym typeface="Calibri"/>
              </a:rPr>
              <a:t>Abies lasiocarpa)</a:t>
            </a:r>
            <a:r>
              <a:rPr lang="en-US" sz="1200" b="0" i="0" u="none" strike="noStrike" cap="none">
                <a:solidFill>
                  <a:schemeClr val="dk1"/>
                </a:solidFill>
                <a:latin typeface="Calibri"/>
                <a:ea typeface="Calibri"/>
                <a:cs typeface="Calibri"/>
                <a:sym typeface="Calibri"/>
              </a:rPr>
              <a:t> in the subalpine zone (7,000-10,000 ft) of the Rocky Mountains.</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most recent USGS LANDFIRE Existing Vegetation Type dataset was used to narrow the study are to a specific forest type. To improve confidence in spruce tree presence, only the “Rocky Mountain Subalpine Dry-Mesic Spruce-Fir Forest and Woodland” and “Rocky Mountain Subalpine Dry-Mesic Spruce-Fir Forest and Woodland” classifications were used to build the forest layer. </a:t>
            </a:r>
          </a:p>
        </p:txBody>
      </p:sp>
      <p:sp>
        <p:nvSpPr>
          <p:cNvPr id="115" name="Shape 11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7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Current United States Forest Service (USFS) Gunnison District monitoring of spruce beetle killed trees relies on rough, subjective estimates from annual aerial surveys. Due to the constraints of this qualitative survey method and a low number of ground truth plots, these surveys produce low resolution maps with minimal accuracy. This project aims to address gaps in spruce beetle outbreak mapping research and produce a dataset that will provide forest management professionals with the tools and information necessary to make adaptive and efficient management decisions, including wildlife habitat assessments and biomass estimation.</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In order to produce these datasets, a more objective reference data collection method needs to be employed. One that is replicable and consistent from researcher to researcher.</a:t>
            </a:r>
          </a:p>
          <a:p>
            <a:pPr marL="0" marR="0" lvl="0" indent="0" algn="l" rtl="0">
              <a:spcBef>
                <a:spcPts val="0"/>
              </a:spcBef>
              <a:buSzPct val="25000"/>
              <a:buNone/>
            </a:pPr>
            <a:endParaRPr sz="1200" b="0" i="0" u="none" strike="noStrike" cap="none">
              <a:solidFill>
                <a:srgbClr val="323F4F"/>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rgbClr val="323F4F"/>
                </a:solidFill>
                <a:latin typeface="Calibri"/>
                <a:ea typeface="Calibri"/>
                <a:cs typeface="Calibri"/>
                <a:sym typeface="Calibri"/>
              </a:rPr>
              <a:t>Image Source: https://www.flickr.com/photos/ekilby/24600297443/ </a:t>
            </a:r>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43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spruce fir forests of Colorado provide recreational opportunities, natural resources, and critical habitat for multiple wildlife species, including the reintroduced Canadian lynx and endangered boreal toad. Since the late 90s, nearly 1.5 million acres of spruce-fir forests have been affected by spruce beetle outbreaks, causing widespread tree mortality. Though the beetles are native to Colorado, spruce beetle epidemics have become increasingly more frequent and severe in recent years, creating problems for land managers, recreators, and wildlife.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http://www.forestryimages.org/browse/detail.cfm?imgnum=5540364</a:t>
            </a:r>
          </a:p>
        </p:txBody>
      </p:sp>
      <p:sp>
        <p:nvSpPr>
          <p:cNvPr id="144" name="Shape 14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944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Raw bands from Landsat 5 and 8 were used to derive Tasseled-Cap Indices for brightness, greenness, and wetness. Other related indices used were normalized difference moisture index (NDMI) and normalized difference vegetation index (NDVI). A 30 meter digital elevation model (DEM) from SRTM was used for elevation data and to derive slope and aspect layers. </a:t>
            </a:r>
          </a:p>
        </p:txBody>
      </p:sp>
      <p:sp>
        <p:nvSpPr>
          <p:cNvPr id="153" name="Shape 15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847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team employed a zero-inflated model that draws on spruce mortality reference data and a satellite imagery stack to create percent cover maps of spruce mortality. Preparing data for the zero-inflated model, involved two main phases. Step one involved a unique methodology, where 2400 30m</a:t>
            </a:r>
            <a:r>
              <a:rPr lang="en-US" sz="1200" b="0" i="0" u="none" strike="noStrike" cap="none" baseline="30000">
                <a:solidFill>
                  <a:schemeClr val="dk1"/>
                </a:solidFill>
                <a:latin typeface="Calibri"/>
                <a:ea typeface="Calibri"/>
                <a:cs typeface="Calibri"/>
                <a:sym typeface="Calibri"/>
              </a:rPr>
              <a:t>2 </a:t>
            </a:r>
            <a:r>
              <a:rPr lang="en-US" sz="1200" b="0" i="0" u="none" strike="noStrike" cap="none">
                <a:solidFill>
                  <a:schemeClr val="dk1"/>
                </a:solidFill>
                <a:latin typeface="Calibri"/>
                <a:ea typeface="Calibri"/>
                <a:cs typeface="Calibri"/>
                <a:sym typeface="Calibri"/>
              </a:rPr>
              <a:t>grids were overlaid on high resolution imagery. Each point in the grid was used to uniformly determine the presence or absence of spruce mortality. Topographic data and vegetation indices from Landsat 5 and 8 were downloaded from Earth Explorer and stacked into composite images. Spectral values were extracted from these images at each grid location. </a:t>
            </a: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56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Image classification and reference data collection were performed using a 10 x 10 sampling grid created by the team using the “Imagery” basemap in ArcGIS. This basemap was developed by Microsoft and DigitalGlobe with resolutions up to 50 cm. To calibrate reference data across the team, a standardized scale of 1:300 was employed.</a:t>
            </a:r>
          </a:p>
          <a:p>
            <a:pPr marL="0" marR="0" lvl="0" indent="0" algn="l" rtl="0">
              <a:spcBef>
                <a:spcPts val="0"/>
              </a:spcBef>
              <a:buClr>
                <a:schemeClr val="dk1"/>
              </a:buClr>
              <a:buSzPct val="25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Each point in the grid was classified as one of the following, dead tree, living tree, living non-tree, or other (which included red phase trees, shadow, bare ground, and rock).</a:t>
            </a:r>
          </a:p>
          <a:p>
            <a:pPr marL="171450" marR="0" lvl="0" indent="-171450" algn="l" rtl="0">
              <a:spcBef>
                <a:spcPts val="0"/>
              </a:spcBef>
              <a:buClr>
                <a:schemeClr val="dk1"/>
              </a:buClr>
              <a:buSzPct val="100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100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Base layer credit: ESRI, DigitalGlobe, GeoEye, Earthstar Geographics, CNES/Airbus DS, USDA, USGS, AEX, Getmapping, Aerogrid, IGN, IGP, swisstopo, and the GIS User Community</a:t>
            </a:r>
          </a:p>
          <a:p>
            <a:pPr marL="0" marR="0" lvl="0" indent="0" algn="l" rtl="0">
              <a:spcBef>
                <a:spcPts val="0"/>
              </a:spcBef>
              <a:buClr>
                <a:schemeClr val="dk1"/>
              </a:buClr>
              <a:buSzPct val="25000"/>
              <a:buFont typeface="Arial"/>
              <a:buNone/>
            </a:pPr>
            <a:endParaRPr sz="10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244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Stacked image composites and the final input data files were modeled in RStudio with a two-step Zero-Inflated model. The reference data contained many points with a value of zero percent spruce mortality, and similar zero-laden vegetation cover datasets have been shown to bias results by incorrectly predicting absence and underestimating presence of the target vegetation cover. The zero-inflated modeling process minimizes these errors by modeling in two steps. </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Step one involved modeling the reference data as a binary presence/absence prediction map in a Support Vector Machine (SVM) algorithm. This produced a binary map of mortality presence or absence for each pixel. In the second step, the reference data was fed to a Random Forest (RF) model to create a continuous prediction (i.e. percent mortality at the pixel level) map of mortality for the study area. The two associated maps were then combined to create a map of percent spruce mortality only in pixels that the binary model predicted  presence of mortality. Any pixel predicted as having no spruce mortality in step 1 was reclassified as  ‘no data’ and eliminated from the map. This process was repeated for all six Landsat scenes and the resulting six maps were mosaicked to create the final map displaying percent mortality at each pixel (30m resolution) for the entire study area.   </a:t>
            </a:r>
          </a:p>
        </p:txBody>
      </p:sp>
      <p:sp>
        <p:nvSpPr>
          <p:cNvPr id="196" name="Shape 19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99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2011 maps of spruce mortality in western Colorado that were produced with this methodology provide a baseline study to our project partners that can assist in further assessments of spruce mortality in Colorado forests.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Note 2</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Base layer credit: ESRI, DigitalGlobe, GeoEye, Earthstar Geographics, CNES/Airbus DS, USDA, USGS, AEX, Getmapping, Aerogrid, IGN, IGP, swisstopo, and the GIS User Community</a:t>
            </a:r>
          </a:p>
        </p:txBody>
      </p:sp>
      <p:sp>
        <p:nvSpPr>
          <p:cNvPr id="224" name="Shape 22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5378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a:stretch/>
        </p:blipFill>
        <p:spPr>
          <a:xfrm>
            <a:off x="209804" y="1229946"/>
            <a:ext cx="914400" cy="914400"/>
          </a:xfrm>
          <a:prstGeom prst="rect">
            <a:avLst/>
          </a:prstGeom>
          <a:noFill/>
          <a:ln>
            <a:noFill/>
          </a:ln>
        </p:spPr>
      </p:pic>
      <p:cxnSp>
        <p:nvCxnSpPr>
          <p:cNvPr id="17" name="Shape 17"/>
          <p:cNvCxnSpPr/>
          <p:nvPr/>
        </p:nvCxnSpPr>
        <p:spPr>
          <a:xfrm>
            <a:off x="228600" y="3263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18" name="Shape 18"/>
          <p:cNvSpPr txBox="1">
            <a:spLocks noGrp="1"/>
          </p:cNvSpPr>
          <p:nvPr>
            <p:ph type="body" idx="1"/>
          </p:nvPr>
        </p:nvSpPr>
        <p:spPr>
          <a:xfrm>
            <a:off x="228600" y="2275125"/>
            <a:ext cx="8686800" cy="94051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2"/>
          </p:nvPr>
        </p:nvSpPr>
        <p:spPr>
          <a:xfrm>
            <a:off x="1183640" y="1263641"/>
            <a:ext cx="7731760" cy="88448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0" name="Shape 20"/>
          <p:cNvGrpSpPr/>
          <p:nvPr/>
        </p:nvGrpSpPr>
        <p:grpSpPr>
          <a:xfrm>
            <a:off x="0" y="-44450"/>
            <a:ext cx="9144000" cy="1077912"/>
            <a:chOff x="0" y="-44450"/>
            <a:chExt cx="9144000" cy="1077912"/>
          </a:xfrm>
        </p:grpSpPr>
        <p:sp>
          <p:nvSpPr>
            <p:cNvPr id="21" name="Shape 21"/>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2" name="Shape 22"/>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3" name="Shape 23"/>
            <p:cNvPicPr preferRelativeResize="0"/>
            <p:nvPr/>
          </p:nvPicPr>
          <p:blipFill rotWithShape="1">
            <a:blip r:embed="rId3">
              <a:alphaModFix/>
            </a:blip>
            <a:srcRect/>
            <a:stretch/>
          </p:blipFill>
          <p:spPr>
            <a:xfrm>
              <a:off x="8124825" y="-44450"/>
              <a:ext cx="935037" cy="1077912"/>
            </a:xfrm>
            <a:prstGeom prst="rect">
              <a:avLst/>
            </a:prstGeom>
            <a:noFill/>
            <a:ln>
              <a:noFill/>
            </a:ln>
          </p:spPr>
        </p:pic>
      </p:grpSp>
      <p:pic>
        <p:nvPicPr>
          <p:cNvPr id="24" name="Shape 24"/>
          <p:cNvPicPr preferRelativeResize="0"/>
          <p:nvPr/>
        </p:nvPicPr>
        <p:blipFill rotWithShape="1">
          <a:blip r:embed="rId4">
            <a:alphaModFix/>
          </a:blip>
          <a:srcRect t="35911" b="31299"/>
          <a:stretch/>
        </p:blipFill>
        <p:spPr>
          <a:xfrm>
            <a:off x="0" y="4602480"/>
            <a:ext cx="9144000" cy="2255519"/>
          </a:xfrm>
          <a:prstGeom prst="rect">
            <a:avLst/>
          </a:prstGeom>
          <a:noFill/>
          <a:ln>
            <a:noFill/>
          </a:ln>
        </p:spPr>
      </p:pic>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7"/>
        <p:cNvGrpSpPr/>
        <p:nvPr/>
      </p:nvGrpSpPr>
      <p:grpSpPr>
        <a:xfrm>
          <a:off x="0" y="0"/>
          <a:ext cx="0" cy="0"/>
          <a:chOff x="0" y="0"/>
          <a:chExt cx="0" cy="0"/>
        </a:xfrm>
      </p:grpSpPr>
      <p:sp>
        <p:nvSpPr>
          <p:cNvPr id="88" name="Shape 8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9" name="Shape 8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0" name="Shape 90"/>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1" name="Shape 9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2"/>
        <p:cNvGrpSpPr/>
        <p:nvPr/>
      </p:nvGrpSpPr>
      <p:grpSpPr>
        <a:xfrm>
          <a:off x="0" y="0"/>
          <a:ext cx="0" cy="0"/>
          <a:chOff x="0" y="0"/>
          <a:chExt cx="0" cy="0"/>
        </a:xfrm>
      </p:grpSpPr>
      <p:sp>
        <p:nvSpPr>
          <p:cNvPr id="93" name="Shape 9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4" name="Shape 9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5" name="Shape 95"/>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i="1">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6" name="Shape 9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a:solidFill>
                  <a:srgbClr val="BFBFBF"/>
                </a:solidFill>
                <a:latin typeface="Questrial"/>
                <a:ea typeface="Questrial"/>
                <a:cs typeface="Questrial"/>
                <a:sym typeface="Questrial"/>
              </a:rPr>
              <a:t>Acknowledgements</a:t>
            </a:r>
          </a:p>
        </p:txBody>
      </p:sp>
      <p:sp>
        <p:nvSpPr>
          <p:cNvPr id="97" name="Shape 97"/>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8" name="Shape 98"/>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0" name="Shape 100"/>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5" name="Shape 3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2" name="Shape 4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9" name="Shape 4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9" name="Shape 5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0" name="Shape 60"/>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6" name="Shape 6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7" name="Shape 67"/>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a:solidFill>
                  <a:srgbClr val="BFBFBF"/>
                </a:solidFill>
                <a:latin typeface="Questrial"/>
                <a:ea typeface="Questrial"/>
                <a:cs typeface="Questrial"/>
                <a:sym typeface="Questrial"/>
              </a:rPr>
              <a:t>Acknowledgements</a:t>
            </a:r>
          </a:p>
        </p:txBody>
      </p:sp>
      <p:sp>
        <p:nvSpPr>
          <p:cNvPr id="68" name="Shape 68"/>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i="1">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72" name="Shape 72"/>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5" name="Shape 7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6" name="Shape 76"/>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2" name="Shape 8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3" name="Shape 83"/>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5" name="Shape 85"/>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6" name="Shape 86"/>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body" idx="2"/>
          </p:nvPr>
        </p:nvSpPr>
        <p:spPr>
          <a:xfrm>
            <a:off x="1186473" y="1216820"/>
            <a:ext cx="6958278" cy="90804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Gunnison National Forest Agriculture</a:t>
            </a:r>
          </a:p>
        </p:txBody>
      </p:sp>
      <p:sp>
        <p:nvSpPr>
          <p:cNvPr id="106" name="Shape 106"/>
          <p:cNvSpPr txBox="1">
            <a:spLocks noGrp="1"/>
          </p:cNvSpPr>
          <p:nvPr>
            <p:ph type="body" idx="1"/>
          </p:nvPr>
        </p:nvSpPr>
        <p:spPr>
          <a:xfrm>
            <a:off x="228600" y="2322424"/>
            <a:ext cx="8686800" cy="940513"/>
          </a:xfrm>
          <a:prstGeom prst="rect">
            <a:avLst/>
          </a:prstGeom>
          <a:noFill/>
          <a:ln>
            <a:noFill/>
          </a:ln>
        </p:spPr>
        <p:txBody>
          <a:bodyPr lIns="91425" tIns="45700" rIns="91425" bIns="45700" anchor="t" anchorCtr="0">
            <a:noAutofit/>
          </a:bodyPr>
          <a:lstStyle/>
          <a:p>
            <a:pPr marL="0" marR="0" lvl="0" indent="0" algn="ctr" rtl="0">
              <a:lnSpc>
                <a:spcPct val="70000"/>
              </a:lnSpc>
              <a:spcBef>
                <a:spcPts val="0"/>
              </a:spcBef>
              <a:buClr>
                <a:schemeClr val="dk1"/>
              </a:buClr>
              <a:buSzPct val="25000"/>
              <a:buFont typeface="Arial"/>
              <a:buNone/>
            </a:pPr>
            <a:r>
              <a:rPr lang="en-US" sz="2590" b="0" i="1" u="none" strike="noStrike" cap="none" dirty="0">
                <a:solidFill>
                  <a:schemeClr val="dk1"/>
                </a:solidFill>
                <a:latin typeface="Century Gothic" panose="020B0502020202020204" pitchFamily="34" charset="0"/>
                <a:sym typeface="Questrial"/>
              </a:rPr>
              <a:t>Mapping Spruce Beetle Outbreak Severity and Distribution in Gunnison National Forest Using Landsat and Integrative Spatial Modeling</a:t>
            </a:r>
          </a:p>
        </p:txBody>
      </p:sp>
      <p:grpSp>
        <p:nvGrpSpPr>
          <p:cNvPr id="107" name="Shape 107"/>
          <p:cNvGrpSpPr/>
          <p:nvPr/>
        </p:nvGrpSpPr>
        <p:grpSpPr>
          <a:xfrm>
            <a:off x="2160740" y="3507790"/>
            <a:ext cx="4822519" cy="713917"/>
            <a:chOff x="1678488" y="3365896"/>
            <a:chExt cx="4822519" cy="713917"/>
          </a:xfrm>
        </p:grpSpPr>
        <p:sp>
          <p:nvSpPr>
            <p:cNvPr id="108" name="Shape 108"/>
            <p:cNvSpPr txBox="1"/>
            <p:nvPr/>
          </p:nvSpPr>
          <p:spPr>
            <a:xfrm>
              <a:off x="1678488" y="3365896"/>
              <a:ext cx="2783342" cy="32296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Eric Rounds (Project Lead)</a:t>
              </a:r>
            </a:p>
          </p:txBody>
        </p:sp>
        <p:sp>
          <p:nvSpPr>
            <p:cNvPr id="109" name="Shape 109"/>
            <p:cNvSpPr txBox="1"/>
            <p:nvPr/>
          </p:nvSpPr>
          <p:spPr>
            <a:xfrm>
              <a:off x="1678488" y="3738885"/>
              <a:ext cx="2069360" cy="34092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Oliver Miltenberger</a:t>
              </a:r>
            </a:p>
          </p:txBody>
        </p:sp>
        <p:sp>
          <p:nvSpPr>
            <p:cNvPr id="110" name="Shape 110"/>
            <p:cNvSpPr txBox="1"/>
            <p:nvPr/>
          </p:nvSpPr>
          <p:spPr>
            <a:xfrm>
              <a:off x="4665612" y="3365896"/>
              <a:ext cx="1447088" cy="32472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Sarah Carroll</a:t>
              </a:r>
            </a:p>
          </p:txBody>
        </p:sp>
        <p:sp>
          <p:nvSpPr>
            <p:cNvPr id="111" name="Shape 111"/>
            <p:cNvSpPr txBox="1"/>
            <p:nvPr/>
          </p:nvSpPr>
          <p:spPr>
            <a:xfrm>
              <a:off x="4665612" y="3738885"/>
              <a:ext cx="1835395" cy="34092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Peder Engelstad</a:t>
              </a:r>
            </a:p>
          </p:txBody>
        </p:sp>
      </p:gr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body" idx="2"/>
          </p:nvPr>
        </p:nvSpPr>
        <p:spPr>
          <a:xfrm>
            <a:off x="1256073" y="158333"/>
            <a:ext cx="6631854"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i="0" u="none" strike="noStrike" cap="none" dirty="0">
                <a:solidFill>
                  <a:schemeClr val="accent1"/>
                </a:solidFill>
                <a:latin typeface="Century Gothic" panose="020B0502020202020204" pitchFamily="34" charset="0"/>
                <a:sym typeface="Questrial"/>
              </a:rPr>
              <a:t>Errors and Uncertainty</a:t>
            </a:r>
          </a:p>
        </p:txBody>
      </p:sp>
      <p:sp>
        <p:nvSpPr>
          <p:cNvPr id="235" name="Shape 235"/>
          <p:cNvSpPr/>
          <p:nvPr/>
        </p:nvSpPr>
        <p:spPr>
          <a:xfrm>
            <a:off x="504497" y="1356208"/>
            <a:ext cx="8135006" cy="1631215"/>
          </a:xfrm>
          <a:prstGeom prst="rect">
            <a:avLst/>
          </a:prstGeom>
          <a:noFill/>
          <a:ln>
            <a:noFill/>
          </a:ln>
        </p:spPr>
        <p:txBody>
          <a:bodyPr lIns="91425" tIns="45700" rIns="91425" bIns="45700" anchor="t" anchorCtr="0">
            <a:noAutofit/>
          </a:bodyPr>
          <a:lstStyle/>
          <a:p>
            <a:pPr marL="342900" lvl="0" indent="-342900">
              <a:spcBef>
                <a:spcPts val="200"/>
              </a:spcBef>
              <a:buClr>
                <a:schemeClr val="accent1"/>
              </a:buClr>
              <a:buFont typeface="Webdings" panose="05030102010509060703" pitchFamily="18" charset="2"/>
              <a:buChar char="4"/>
            </a:pPr>
            <a:r>
              <a:rPr lang="en-US" sz="2000" dirty="0" smtClean="0">
                <a:solidFill>
                  <a:schemeClr val="dk1"/>
                </a:solidFill>
                <a:latin typeface="Century Gothic" panose="020B0502020202020204" pitchFamily="34" charset="0"/>
                <a:ea typeface="Questrial"/>
                <a:cs typeface="Questrial"/>
                <a:sym typeface="Questrial"/>
              </a:rPr>
              <a:t>Models </a:t>
            </a:r>
            <a:r>
              <a:rPr lang="en-US" sz="2000" dirty="0">
                <a:solidFill>
                  <a:schemeClr val="dk1"/>
                </a:solidFill>
                <a:latin typeface="Century Gothic" panose="020B0502020202020204" pitchFamily="34" charset="0"/>
                <a:ea typeface="Questrial"/>
                <a:cs typeface="Questrial"/>
                <a:sym typeface="Questrial"/>
              </a:rPr>
              <a:t>were </a:t>
            </a:r>
            <a:r>
              <a:rPr lang="en-US" sz="2000" b="1" dirty="0">
                <a:solidFill>
                  <a:schemeClr val="dk1"/>
                </a:solidFill>
                <a:latin typeface="Century Gothic" panose="020B0502020202020204" pitchFamily="34" charset="0"/>
                <a:ea typeface="Questrial"/>
                <a:cs typeface="Questrial"/>
                <a:sym typeface="Questrial"/>
              </a:rPr>
              <a:t>trained </a:t>
            </a:r>
            <a:r>
              <a:rPr lang="en-US" sz="2000" dirty="0">
                <a:solidFill>
                  <a:schemeClr val="dk1"/>
                </a:solidFill>
                <a:latin typeface="Century Gothic" panose="020B0502020202020204" pitchFamily="34" charset="0"/>
                <a:ea typeface="Questrial"/>
                <a:cs typeface="Questrial"/>
                <a:sym typeface="Questrial"/>
              </a:rPr>
              <a:t>with mortality reference data and corresponding spectral values ( no spatial reference</a:t>
            </a:r>
            <a:r>
              <a:rPr lang="en-US" sz="2000" dirty="0" smtClean="0">
                <a:solidFill>
                  <a:schemeClr val="dk1"/>
                </a:solidFill>
                <a:latin typeface="Century Gothic" panose="020B0502020202020204" pitchFamily="34" charset="0"/>
                <a:ea typeface="Questrial"/>
                <a:cs typeface="Questrial"/>
                <a:sym typeface="Questrial"/>
              </a:rPr>
              <a:t>)</a:t>
            </a:r>
          </a:p>
          <a:p>
            <a:pPr marL="342900" lvl="0" indent="-342900">
              <a:spcBef>
                <a:spcPts val="200"/>
              </a:spcBef>
              <a:buClr>
                <a:schemeClr val="accent1"/>
              </a:buClr>
              <a:buFont typeface="Webdings" panose="05030102010509060703" pitchFamily="18" charset="2"/>
              <a:buChar char="4"/>
            </a:pPr>
            <a:endParaRPr lang="en-US" sz="2000" dirty="0" smtClean="0">
              <a:solidFill>
                <a:schemeClr val="dk1"/>
              </a:solidFill>
              <a:latin typeface="Century Gothic" panose="020B0502020202020204" pitchFamily="34" charset="0"/>
              <a:ea typeface="Questrial"/>
              <a:cs typeface="Questrial"/>
              <a:sym typeface="Questrial"/>
            </a:endParaRPr>
          </a:p>
          <a:p>
            <a:pPr marL="342900" indent="-342900">
              <a:spcBef>
                <a:spcPts val="200"/>
              </a:spcBef>
              <a:buClr>
                <a:schemeClr val="accent1"/>
              </a:buClr>
              <a:buFont typeface="Webdings" panose="05030102010509060703" pitchFamily="18" charset="2"/>
              <a:buChar char="4"/>
            </a:pPr>
            <a:r>
              <a:rPr lang="en-US" sz="2000" dirty="0" smtClean="0">
                <a:solidFill>
                  <a:schemeClr val="dk1"/>
                </a:solidFill>
                <a:latin typeface="Century Gothic" panose="020B0502020202020204" pitchFamily="34" charset="0"/>
                <a:ea typeface="Questrial"/>
                <a:cs typeface="Questrial"/>
                <a:sym typeface="Questrial"/>
              </a:rPr>
              <a:t>Model </a:t>
            </a:r>
            <a:r>
              <a:rPr lang="en-US" sz="2000" dirty="0">
                <a:solidFill>
                  <a:schemeClr val="dk1"/>
                </a:solidFill>
                <a:latin typeface="Century Gothic" panose="020B0502020202020204" pitchFamily="34" charset="0"/>
                <a:ea typeface="Questrial"/>
                <a:cs typeface="Questrial"/>
                <a:sym typeface="Questrial"/>
              </a:rPr>
              <a:t>performance was </a:t>
            </a:r>
            <a:r>
              <a:rPr lang="en-US" sz="2000" b="1" dirty="0">
                <a:solidFill>
                  <a:schemeClr val="dk1"/>
                </a:solidFill>
                <a:latin typeface="Century Gothic" panose="020B0502020202020204" pitchFamily="34" charset="0"/>
                <a:ea typeface="Questrial"/>
                <a:cs typeface="Questrial"/>
                <a:sym typeface="Questrial"/>
              </a:rPr>
              <a:t>evaluated</a:t>
            </a:r>
            <a:r>
              <a:rPr lang="en-US" sz="2000" dirty="0">
                <a:solidFill>
                  <a:schemeClr val="dk1"/>
                </a:solidFill>
                <a:latin typeface="Century Gothic" panose="020B0502020202020204" pitchFamily="34" charset="0"/>
                <a:ea typeface="Questrial"/>
                <a:cs typeface="Questrial"/>
                <a:sym typeface="Questrial"/>
              </a:rPr>
              <a:t> with 10-fold cross validation and Wilcoxon’s signed-rank test statistics </a:t>
            </a:r>
            <a:endParaRPr lang="en-US" sz="2000" dirty="0" smtClean="0">
              <a:solidFill>
                <a:schemeClr val="dk1"/>
              </a:solidFill>
              <a:latin typeface="Century Gothic" panose="020B0502020202020204" pitchFamily="34" charset="0"/>
              <a:ea typeface="Questrial"/>
              <a:cs typeface="Questrial"/>
              <a:sym typeface="Questrial"/>
            </a:endParaRPr>
          </a:p>
          <a:p>
            <a:pPr marL="342900" marR="0" lvl="0" indent="-342900" algn="l" rtl="0">
              <a:spcBef>
                <a:spcPts val="0"/>
              </a:spcBef>
              <a:buClr>
                <a:schemeClr val="dk1"/>
              </a:buClr>
              <a:buSzPct val="100000"/>
              <a:buFont typeface="Arial"/>
              <a:buChar char="•"/>
            </a:pPr>
            <a:endParaRPr lang="en-US" sz="2000" dirty="0">
              <a:solidFill>
                <a:schemeClr val="dk1"/>
              </a:solidFill>
              <a:latin typeface="Century Gothic" panose="020B0502020202020204" pitchFamily="34" charset="0"/>
              <a:ea typeface="Questrial"/>
              <a:cs typeface="Questrial"/>
              <a:sym typeface="Questrial"/>
            </a:endParaRPr>
          </a:p>
        </p:txBody>
      </p:sp>
      <p:graphicFrame>
        <p:nvGraphicFramePr>
          <p:cNvPr id="236" name="Shape 236"/>
          <p:cNvGraphicFramePr/>
          <p:nvPr>
            <p:extLst>
              <p:ext uri="{D42A27DB-BD31-4B8C-83A1-F6EECF244321}">
                <p14:modId xmlns:p14="http://schemas.microsoft.com/office/powerpoint/2010/main" val="210768056"/>
              </p:ext>
            </p:extLst>
          </p:nvPr>
        </p:nvGraphicFramePr>
        <p:xfrm>
          <a:off x="841312" y="3733251"/>
          <a:ext cx="7461375" cy="1513150"/>
        </p:xfrm>
        <a:graphic>
          <a:graphicData uri="http://schemas.openxmlformats.org/drawingml/2006/table">
            <a:tbl>
              <a:tblPr>
                <a:noFill/>
                <a:tableStyleId>{539F90C7-865D-432E-9AC0-03DC87D51BFA}</a:tableStyleId>
              </a:tblPr>
              <a:tblGrid>
                <a:gridCol w="2487125"/>
                <a:gridCol w="2487125"/>
                <a:gridCol w="2487125"/>
              </a:tblGrid>
              <a:tr h="659550">
                <a:tc>
                  <a:txBody>
                    <a:bodyPr/>
                    <a:lstStyle/>
                    <a:p>
                      <a:pPr marL="0" marR="0" lvl="0" indent="0" algn="ctr" rtl="0">
                        <a:lnSpc>
                          <a:spcPct val="100000"/>
                        </a:lnSpc>
                        <a:spcBef>
                          <a:spcPts val="0"/>
                        </a:spcBef>
                        <a:spcAft>
                          <a:spcPts val="0"/>
                        </a:spcAft>
                        <a:buClr>
                          <a:srgbClr val="FBFBFB"/>
                        </a:buClr>
                        <a:buSzPct val="25000"/>
                        <a:buFont typeface="Arial"/>
                        <a:buNone/>
                      </a:pPr>
                      <a:r>
                        <a:rPr lang="en-US" sz="2000" b="1" u="none" strike="noStrike" cap="none" dirty="0">
                          <a:latin typeface="Century Gothic" panose="020B0502020202020204" pitchFamily="34" charset="0"/>
                        </a:rPr>
                        <a:t>Mean difference</a:t>
                      </a:r>
                    </a:p>
                  </a:txBody>
                  <a:tcPr marL="91425" marR="91425" marT="91425" marB="91425" anchor="ctr"/>
                </a:tc>
                <a:tc>
                  <a:txBody>
                    <a:bodyPr/>
                    <a:lstStyle/>
                    <a:p>
                      <a:pPr marL="0" marR="0" lvl="0" indent="0" algn="ctr" rtl="0">
                        <a:lnSpc>
                          <a:spcPct val="100000"/>
                        </a:lnSpc>
                        <a:spcBef>
                          <a:spcPts val="0"/>
                        </a:spcBef>
                        <a:spcAft>
                          <a:spcPts val="0"/>
                        </a:spcAft>
                        <a:buClr>
                          <a:srgbClr val="FBFBFB"/>
                        </a:buClr>
                        <a:buSzPct val="25000"/>
                        <a:buFont typeface="Arial"/>
                        <a:buNone/>
                      </a:pPr>
                      <a:r>
                        <a:rPr lang="en-US" sz="2000" b="1" u="none" strike="noStrike" cap="none" dirty="0">
                          <a:latin typeface="Century Gothic" panose="020B0502020202020204" pitchFamily="34" charset="0"/>
                        </a:rPr>
                        <a:t>P-value</a:t>
                      </a:r>
                    </a:p>
                  </a:txBody>
                  <a:tcPr marL="91425" marR="91425" marT="91425" marB="91425" anchor="ctr"/>
                </a:tc>
                <a:tc>
                  <a:txBody>
                    <a:bodyPr/>
                    <a:lstStyle/>
                    <a:p>
                      <a:pPr marL="0" marR="0" lvl="0" indent="0" algn="ctr" rtl="0">
                        <a:spcBef>
                          <a:spcPts val="0"/>
                        </a:spcBef>
                        <a:buClr>
                          <a:srgbClr val="FBFBFB"/>
                        </a:buClr>
                        <a:buSzPct val="25000"/>
                        <a:buFont typeface="Arial"/>
                        <a:buNone/>
                      </a:pPr>
                      <a:r>
                        <a:rPr lang="en-US" sz="2000" b="1" u="none" strike="noStrike" cap="none" dirty="0">
                          <a:latin typeface="Century Gothic" panose="020B0502020202020204" pitchFamily="34" charset="0"/>
                        </a:rPr>
                        <a:t>RMSE</a:t>
                      </a:r>
                    </a:p>
                  </a:txBody>
                  <a:tcPr marL="91425" marR="91425" marT="91425" marB="91425" anchor="ctr"/>
                </a:tc>
              </a:tr>
              <a:tr h="853600">
                <a:tc>
                  <a:txBody>
                    <a:bodyPr/>
                    <a:lstStyle/>
                    <a:p>
                      <a:pPr marL="0" marR="0" lvl="0" indent="0" algn="ctr" rtl="0">
                        <a:lnSpc>
                          <a:spcPct val="115000"/>
                        </a:lnSpc>
                        <a:spcBef>
                          <a:spcPts val="0"/>
                        </a:spcBef>
                        <a:buClr>
                          <a:srgbClr val="FBFBFB"/>
                        </a:buClr>
                        <a:buSzPct val="25000"/>
                        <a:buFont typeface="Arial"/>
                        <a:buNone/>
                      </a:pPr>
                      <a:r>
                        <a:rPr lang="en-US" sz="2000" u="none" strike="noStrike" cap="none" dirty="0">
                          <a:latin typeface="Century Gothic" panose="020B0502020202020204" pitchFamily="34" charset="0"/>
                        </a:rPr>
                        <a:t>1.17</a:t>
                      </a:r>
                    </a:p>
                  </a:txBody>
                  <a:tcPr marL="91425" marR="91425" marT="91425" marB="91425" anchor="ctr"/>
                </a:tc>
                <a:tc>
                  <a:txBody>
                    <a:bodyPr/>
                    <a:lstStyle/>
                    <a:p>
                      <a:pPr marL="0" marR="0" lvl="0" indent="0" algn="ctr" rtl="0">
                        <a:lnSpc>
                          <a:spcPct val="115000"/>
                        </a:lnSpc>
                        <a:spcBef>
                          <a:spcPts val="0"/>
                        </a:spcBef>
                        <a:spcAft>
                          <a:spcPts val="0"/>
                        </a:spcAft>
                        <a:buClr>
                          <a:srgbClr val="FBFBFB"/>
                        </a:buClr>
                        <a:buSzPct val="25000"/>
                        <a:buFont typeface="Arial"/>
                        <a:buNone/>
                      </a:pPr>
                      <a:r>
                        <a:rPr lang="en-US" sz="2000" u="none" strike="noStrike" cap="none" dirty="0">
                          <a:latin typeface="Century Gothic" panose="020B0502020202020204" pitchFamily="34" charset="0"/>
                        </a:rPr>
                        <a:t>0.19</a:t>
                      </a:r>
                    </a:p>
                  </a:txBody>
                  <a:tcPr marL="91425" marR="91425" marT="91425" marB="91425" anchor="ctr"/>
                </a:tc>
                <a:tc>
                  <a:txBody>
                    <a:bodyPr/>
                    <a:lstStyle/>
                    <a:p>
                      <a:pPr marL="0" marR="0" lvl="0" indent="0" algn="ctr" rtl="0">
                        <a:lnSpc>
                          <a:spcPct val="115000"/>
                        </a:lnSpc>
                        <a:spcBef>
                          <a:spcPts val="0"/>
                        </a:spcBef>
                        <a:spcAft>
                          <a:spcPts val="0"/>
                        </a:spcAft>
                        <a:buClr>
                          <a:srgbClr val="FBFBFB"/>
                        </a:buClr>
                        <a:buSzPct val="25000"/>
                        <a:buFont typeface="Arial"/>
                        <a:buNone/>
                      </a:pPr>
                      <a:r>
                        <a:rPr lang="en-US" sz="2000" u="none" strike="noStrike" cap="none" dirty="0">
                          <a:latin typeface="Century Gothic" panose="020B0502020202020204" pitchFamily="34" charset="0"/>
                        </a:rPr>
                        <a:t>8.62</a:t>
                      </a:r>
                    </a:p>
                  </a:txBody>
                  <a:tcPr marL="91425" marR="91425" marT="91425" marB="91425" anchor="ctr"/>
                </a:tc>
              </a:tr>
            </a:tbl>
          </a:graphicData>
        </a:graphic>
      </p:graphicFrame>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78829" y="1565915"/>
            <a:ext cx="6376102" cy="3726170"/>
          </a:xfrm>
          <a:prstGeom prst="rect">
            <a:avLst/>
          </a:prstGeom>
          <a:noFill/>
          <a:ln>
            <a:noFill/>
          </a:ln>
        </p:spPr>
        <p:txBody>
          <a:bodyPr lIns="91425" tIns="45700" rIns="91425" bIns="45700" anchor="t" anchorCtr="0">
            <a:noAutofit/>
          </a:bodyPr>
          <a:lstStyle/>
          <a:p>
            <a:pPr marL="342900" lvl="0" indent="-342900">
              <a:spcBef>
                <a:spcPts val="200"/>
              </a:spcBef>
              <a:buClr>
                <a:schemeClr val="accent1"/>
              </a:buClr>
              <a:buFont typeface="Webdings" panose="05030102010509060703" pitchFamily="18" charset="2"/>
              <a:buChar char="4"/>
            </a:pPr>
            <a:r>
              <a:rPr lang="en-US" dirty="0" smtClean="0"/>
              <a:t>Produce </a:t>
            </a:r>
            <a:r>
              <a:rPr lang="en-US" dirty="0"/>
              <a:t>percent spruce-fir mortality maps for recent years</a:t>
            </a:r>
            <a:r>
              <a:rPr lang="en-US" dirty="0" smtClean="0"/>
              <a:t>.</a:t>
            </a:r>
          </a:p>
          <a:p>
            <a:pPr marL="342900" lvl="0" indent="-342900">
              <a:spcBef>
                <a:spcPts val="200"/>
              </a:spcBef>
              <a:buClr>
                <a:schemeClr val="accent1"/>
              </a:buClr>
              <a:buFont typeface="Webdings" panose="05030102010509060703" pitchFamily="18" charset="2"/>
              <a:buChar char="4"/>
            </a:pPr>
            <a:endParaRPr lang="en-US" dirty="0"/>
          </a:p>
          <a:p>
            <a:pPr marL="342900" lvl="0" indent="-342900">
              <a:spcBef>
                <a:spcPts val="200"/>
              </a:spcBef>
              <a:buClr>
                <a:schemeClr val="accent1"/>
              </a:buClr>
              <a:buFont typeface="Webdings" panose="05030102010509060703" pitchFamily="18" charset="2"/>
              <a:buChar char="4"/>
            </a:pPr>
            <a:r>
              <a:rPr lang="en-US" dirty="0"/>
              <a:t>Independent validation dataset for spatial model outputs</a:t>
            </a:r>
            <a:r>
              <a:rPr lang="en-US" dirty="0" smtClean="0"/>
              <a:t>.</a:t>
            </a:r>
          </a:p>
          <a:p>
            <a:pPr marL="342900" lvl="0" indent="-342900">
              <a:spcBef>
                <a:spcPts val="200"/>
              </a:spcBef>
              <a:buClr>
                <a:schemeClr val="accent1"/>
              </a:buClr>
              <a:buFont typeface="Webdings" panose="05030102010509060703" pitchFamily="18" charset="2"/>
              <a:buChar char="4"/>
            </a:pPr>
            <a:endParaRPr lang="en-US" dirty="0"/>
          </a:p>
          <a:p>
            <a:pPr marL="342900" lvl="0" indent="-342900">
              <a:spcBef>
                <a:spcPts val="200"/>
              </a:spcBef>
              <a:buClr>
                <a:schemeClr val="accent1"/>
              </a:buClr>
              <a:buFont typeface="Webdings" panose="05030102010509060703" pitchFamily="18" charset="2"/>
              <a:buChar char="4"/>
            </a:pPr>
            <a:r>
              <a:rPr lang="en-US" dirty="0"/>
              <a:t>Utilize reference data collection methodology with new geospatial datasets.</a:t>
            </a:r>
          </a:p>
          <a:p>
            <a:pPr marL="342900" indent="-342900">
              <a:spcBef>
                <a:spcPts val="200"/>
              </a:spcBef>
              <a:buClr>
                <a:schemeClr val="accent1"/>
              </a:buClr>
              <a:buFont typeface="Webdings" panose="05030102010509060703" pitchFamily="18" charset="2"/>
              <a:buChar char="4"/>
            </a:pPr>
            <a:endParaRPr lang="en-US" sz="2000" b="0" i="0" u="none" strike="noStrike" cap="none" dirty="0" smtClean="0">
              <a:solidFill>
                <a:schemeClr val="dk1"/>
              </a:solidFill>
              <a:latin typeface="Questrial"/>
              <a:ea typeface="Questrial"/>
              <a:cs typeface="Questrial"/>
              <a:sym typeface="Questrial"/>
            </a:endParaRPr>
          </a:p>
          <a:p>
            <a:pPr marL="342900" indent="-342900">
              <a:spcBef>
                <a:spcPts val="200"/>
              </a:spcBef>
              <a:buClr>
                <a:schemeClr val="accent1"/>
              </a:buClr>
              <a:buFont typeface="Webdings" panose="05030102010509060703" pitchFamily="18" charset="2"/>
              <a:buChar char="4"/>
            </a:pPr>
            <a:r>
              <a:rPr lang="en-US" sz="2000" b="0" i="0" u="none" strike="noStrike" cap="none" dirty="0" smtClean="0">
                <a:solidFill>
                  <a:schemeClr val="dk1"/>
                </a:solidFill>
                <a:latin typeface="Questrial"/>
                <a:ea typeface="Questrial"/>
                <a:cs typeface="Questrial"/>
                <a:sym typeface="Questrial"/>
              </a:rPr>
              <a:t>Dataset </a:t>
            </a:r>
            <a:r>
              <a:rPr lang="en-US" sz="2000" b="0" i="0" u="none" strike="noStrike" cap="none" dirty="0">
                <a:solidFill>
                  <a:schemeClr val="dk1"/>
                </a:solidFill>
                <a:latin typeface="Questrial"/>
                <a:ea typeface="Questrial"/>
                <a:cs typeface="Questrial"/>
                <a:sym typeface="Questrial"/>
              </a:rPr>
              <a:t>and statistics feedback on Zero-Inflated model performance</a:t>
            </a:r>
            <a:r>
              <a:rPr lang="en-US" sz="2000" b="0" i="0" u="none" strike="noStrike" cap="none" dirty="0" smtClean="0">
                <a:solidFill>
                  <a:schemeClr val="dk1"/>
                </a:solidFill>
                <a:latin typeface="Questrial"/>
                <a:ea typeface="Questrial"/>
                <a:cs typeface="Questrial"/>
                <a:sym typeface="Questrial"/>
              </a:rPr>
              <a:t>.</a:t>
            </a:r>
            <a:r>
              <a:rPr lang="en-US" dirty="0"/>
              <a:t> </a:t>
            </a:r>
            <a:endParaRPr lang="en-US" dirty="0" smtClean="0"/>
          </a:p>
          <a:p>
            <a:pPr marL="342900" indent="-342900">
              <a:spcBef>
                <a:spcPts val="200"/>
              </a:spcBef>
              <a:buClr>
                <a:schemeClr val="accent1"/>
              </a:buClr>
              <a:buFont typeface="Webdings" panose="05030102010509060703" pitchFamily="18" charset="2"/>
              <a:buChar char="4"/>
            </a:pPr>
            <a:endParaRPr lang="en-US" dirty="0"/>
          </a:p>
        </p:txBody>
      </p:sp>
      <p:sp>
        <p:nvSpPr>
          <p:cNvPr id="243" name="Shape 243"/>
          <p:cNvSpPr txBox="1">
            <a:spLocks noGrp="1"/>
          </p:cNvSpPr>
          <p:nvPr>
            <p:ph type="body" idx="2"/>
          </p:nvPr>
        </p:nvSpPr>
        <p:spPr>
          <a:xfrm>
            <a:off x="0" y="162836"/>
            <a:ext cx="6472427" cy="117744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Future Directions</a:t>
            </a:r>
          </a:p>
        </p:txBody>
      </p:sp>
      <p:pic>
        <p:nvPicPr>
          <p:cNvPr id="244" name="Shape 244"/>
          <p:cNvPicPr preferRelativeResize="0">
            <a:picLocks noGrp="1"/>
          </p:cNvPicPr>
          <p:nvPr>
            <p:ph type="pic" idx="3"/>
          </p:nvPr>
        </p:nvPicPr>
        <p:blipFill rotWithShape="1">
          <a:blip r:embed="rId3">
            <a:alphaModFix/>
          </a:blip>
          <a:srcRect/>
          <a:stretch/>
        </p:blipFill>
        <p:spPr>
          <a:xfrm rot="-5400000">
            <a:off x="4431311" y="2132324"/>
            <a:ext cx="6858000" cy="2593347"/>
          </a:xfrm>
          <a:prstGeom prst="rect">
            <a:avLst/>
          </a:prstGeom>
          <a:noFill/>
          <a:ln>
            <a:noFill/>
          </a:ln>
        </p:spPr>
      </p:pic>
      <p:sp>
        <p:nvSpPr>
          <p:cNvPr id="245" name="Shape 245"/>
          <p:cNvSpPr txBox="1">
            <a:spLocks noGrp="1"/>
          </p:cNvSpPr>
          <p:nvPr>
            <p:ph type="body" idx="4"/>
          </p:nvPr>
        </p:nvSpPr>
        <p:spPr>
          <a:xfrm>
            <a:off x="4056186" y="6512886"/>
            <a:ext cx="2461846" cy="238464"/>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000" b="0" i="0" u="none" strike="noStrike" cap="none" dirty="0">
                <a:solidFill>
                  <a:schemeClr val="bg2">
                    <a:lumMod val="50000"/>
                  </a:schemeClr>
                </a:solidFill>
                <a:latin typeface="Questrial"/>
                <a:ea typeface="Questrial"/>
                <a:cs typeface="Questrial"/>
                <a:sym typeface="Questrial"/>
              </a:rPr>
              <a:t>Image Credit: Darren Blackford</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571206" y="1487070"/>
            <a:ext cx="8051583" cy="126055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Dr. Paul Evangelista (Natural Resources Ecology Lab, Colorado State University)</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Tony Vorster (Bioenergy Alliance Network of the Rockies)</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Brian Woodward (DEVELOP – Fort Collins Center Lead)</a:t>
            </a:r>
          </a:p>
          <a:p>
            <a:pPr marL="0" marR="0" lvl="0" indent="0" algn="l" rtl="0">
              <a:lnSpc>
                <a:spcPct val="90000"/>
              </a:lnSpc>
              <a:spcBef>
                <a:spcPts val="1000"/>
              </a:spcBef>
              <a:buClr>
                <a:schemeClr val="dk1"/>
              </a:buClr>
              <a:buSzPct val="25000"/>
              <a:buFont typeface="Arial"/>
              <a:buNone/>
            </a:pPr>
            <a:endParaRPr sz="1600" b="0" i="0" u="none" strike="noStrike" cap="none" dirty="0">
              <a:solidFill>
                <a:schemeClr val="dk1"/>
              </a:solidFill>
              <a:latin typeface="Century Gothic" panose="020B0502020202020204" pitchFamily="34" charset="0"/>
              <a:sym typeface="Questrial"/>
            </a:endParaRPr>
          </a:p>
        </p:txBody>
      </p:sp>
      <p:sp>
        <p:nvSpPr>
          <p:cNvPr id="252" name="Shape 252"/>
          <p:cNvSpPr txBox="1">
            <a:spLocks noGrp="1"/>
          </p:cNvSpPr>
          <p:nvPr>
            <p:ph type="body" idx="2"/>
          </p:nvPr>
        </p:nvSpPr>
        <p:spPr>
          <a:xfrm>
            <a:off x="571206" y="3191714"/>
            <a:ext cx="8051583" cy="20221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Bioenergy Alliance Network of the Rockies (BANR). POC: Anthony Vorster</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Montana State University, Spatial Sciences Center. POC: Dr. Rick Lawrence </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Colorado State University, Natural Resource Ecology Laboratory (NREL). POC: 	Nick Young</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USDA Forest Service, Gunnison Ranger District. POC: Matt Vasquez</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sym typeface="Questrial"/>
              </a:rPr>
              <a:t>USDA Forest Service, Rocky Mountain Research Station. POC: Dr. Mike </a:t>
            </a:r>
            <a:r>
              <a:rPr lang="en-US" sz="1600" b="0" i="0" u="none" strike="noStrike" cap="none" dirty="0" err="1">
                <a:solidFill>
                  <a:schemeClr val="dk1"/>
                </a:solidFill>
                <a:latin typeface="Century Gothic" panose="020B0502020202020204" pitchFamily="34" charset="0"/>
                <a:sym typeface="Questrial"/>
              </a:rPr>
              <a:t>Battaglia</a:t>
            </a:r>
            <a:endParaRPr lang="en-US" sz="1600" b="0" i="0" u="none" strike="noStrike" cap="none" dirty="0">
              <a:solidFill>
                <a:schemeClr val="dk1"/>
              </a:solidFill>
              <a:latin typeface="Century Gothic" panose="020B0502020202020204" pitchFamily="34" charset="0"/>
              <a:sym typeface="Questrial"/>
            </a:endParaRPr>
          </a:p>
          <a:p>
            <a:pPr marL="0" marR="0" lvl="0" indent="0" algn="l" rtl="0">
              <a:lnSpc>
                <a:spcPct val="90000"/>
              </a:lnSpc>
              <a:spcBef>
                <a:spcPts val="1000"/>
              </a:spcBef>
              <a:buClr>
                <a:schemeClr val="dk1"/>
              </a:buClr>
              <a:buSzPct val="25000"/>
              <a:buFont typeface="Arial"/>
              <a:buNone/>
            </a:pPr>
            <a:endParaRPr sz="1600" b="0" i="0" u="none" strike="noStrike" cap="none" dirty="0">
              <a:solidFill>
                <a:schemeClr val="dk1"/>
              </a:solidFill>
              <a:latin typeface="Century Gothic" panose="020B0502020202020204" pitchFamily="34" charset="0"/>
              <a:sym typeface="Questrial"/>
            </a:endParaRPr>
          </a:p>
        </p:txBody>
      </p:sp>
      <p:sp>
        <p:nvSpPr>
          <p:cNvPr id="253" name="Shape 253"/>
          <p:cNvSpPr txBox="1"/>
          <p:nvPr/>
        </p:nvSpPr>
        <p:spPr>
          <a:xfrm>
            <a:off x="571206" y="940212"/>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accent1"/>
                </a:solidFill>
                <a:latin typeface="Century Gothic" panose="020B0502020202020204" pitchFamily="34" charset="0"/>
                <a:ea typeface="Questrial"/>
                <a:cs typeface="Questrial"/>
                <a:sym typeface="Questrial"/>
              </a:rPr>
              <a:t>Advisors</a:t>
            </a:r>
          </a:p>
        </p:txBody>
      </p:sp>
      <p:sp>
        <p:nvSpPr>
          <p:cNvPr id="254" name="Shape 254"/>
          <p:cNvSpPr txBox="1"/>
          <p:nvPr/>
        </p:nvSpPr>
        <p:spPr>
          <a:xfrm>
            <a:off x="571206" y="2624539"/>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accent1"/>
                </a:solidFill>
                <a:latin typeface="Century Gothic" panose="020B0502020202020204" pitchFamily="34" charset="0"/>
                <a:ea typeface="Questrial"/>
                <a:cs typeface="Questrial"/>
                <a:sym typeface="Questrial"/>
              </a:rPr>
              <a:t>Partners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31657" y="1621341"/>
            <a:ext cx="2103284" cy="400271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1" i="0" u="sng" strike="noStrike" cap="none" dirty="0">
                <a:solidFill>
                  <a:schemeClr val="dk1"/>
                </a:solidFill>
                <a:latin typeface="Century Gothic" panose="020B0502020202020204" pitchFamily="34" charset="0"/>
                <a:sym typeface="Questrial"/>
              </a:rPr>
              <a:t>Location</a:t>
            </a:r>
          </a:p>
          <a:p>
            <a:pPr marL="0" marR="0" lvl="0" indent="0" algn="l" rtl="0">
              <a:lnSpc>
                <a:spcPct val="90000"/>
              </a:lnSpc>
              <a:spcBef>
                <a:spcPts val="1000"/>
              </a:spcBef>
              <a:spcAft>
                <a:spcPts val="0"/>
              </a:spcAft>
              <a:buClr>
                <a:schemeClr val="dk1"/>
              </a:buClr>
              <a:buSzPct val="25000"/>
              <a:buFont typeface="Arial"/>
              <a:buNone/>
            </a:pPr>
            <a:r>
              <a:rPr lang="en-US" sz="2000" b="1" i="0" u="none" strike="noStrike" cap="none" dirty="0">
                <a:solidFill>
                  <a:schemeClr val="dk1"/>
                </a:solidFill>
                <a:latin typeface="Century Gothic" panose="020B0502020202020204" pitchFamily="34" charset="0"/>
                <a:sym typeface="Questrial"/>
              </a:rPr>
              <a:t>Spruce-Fir Forests in Colorado</a:t>
            </a:r>
          </a:p>
          <a:p>
            <a:pPr marL="0" marR="0" lvl="0" indent="0" algn="l" rtl="0">
              <a:lnSpc>
                <a:spcPct val="90000"/>
              </a:lnSpc>
              <a:spcBef>
                <a:spcPts val="1000"/>
              </a:spcBef>
              <a:spcAft>
                <a:spcPts val="0"/>
              </a:spcAft>
              <a:buClr>
                <a:schemeClr val="dk1"/>
              </a:buClr>
              <a:buSzPct val="25000"/>
              <a:buFont typeface="Arial"/>
              <a:buNone/>
            </a:pPr>
            <a:endParaRPr sz="2000" b="1" i="0" u="none" strike="noStrike" cap="none" dirty="0">
              <a:solidFill>
                <a:schemeClr val="dk1"/>
              </a:solidFill>
              <a:latin typeface="Century Gothic" panose="020B0502020202020204" pitchFamily="34" charset="0"/>
              <a:sym typeface="Questrial"/>
            </a:endParaRPr>
          </a:p>
          <a:p>
            <a:pPr marL="0" marR="0" lvl="0" indent="0" algn="l" rtl="0">
              <a:lnSpc>
                <a:spcPct val="90000"/>
              </a:lnSpc>
              <a:spcBef>
                <a:spcPts val="1000"/>
              </a:spcBef>
              <a:spcAft>
                <a:spcPts val="0"/>
              </a:spcAft>
              <a:buClr>
                <a:schemeClr val="dk1"/>
              </a:buClr>
              <a:buSzPct val="25000"/>
              <a:buFont typeface="Arial"/>
              <a:buNone/>
            </a:pPr>
            <a:r>
              <a:rPr lang="en-US" sz="2000" b="1" i="0" u="sng" strike="noStrike" cap="none" dirty="0">
                <a:solidFill>
                  <a:schemeClr val="dk1"/>
                </a:solidFill>
                <a:latin typeface="Century Gothic" panose="020B0502020202020204" pitchFamily="34" charset="0"/>
                <a:sym typeface="Questrial"/>
              </a:rPr>
              <a:t>Time Period</a:t>
            </a:r>
          </a:p>
          <a:p>
            <a:pPr marL="0" marR="0" lvl="0" indent="0" algn="l" rtl="0">
              <a:lnSpc>
                <a:spcPct val="90000"/>
              </a:lnSpc>
              <a:spcBef>
                <a:spcPts val="1000"/>
              </a:spcBef>
              <a:spcAft>
                <a:spcPts val="0"/>
              </a:spcAft>
              <a:buClr>
                <a:schemeClr val="dk1"/>
              </a:buClr>
              <a:buSzPct val="25000"/>
              <a:buFont typeface="Arial"/>
              <a:buNone/>
            </a:pPr>
            <a:r>
              <a:rPr lang="en-US" sz="2000" b="1" i="0" u="none" strike="noStrike" cap="none" dirty="0">
                <a:solidFill>
                  <a:schemeClr val="dk1"/>
                </a:solidFill>
                <a:latin typeface="Century Gothic" panose="020B0502020202020204" pitchFamily="34" charset="0"/>
                <a:sym typeface="Questrial"/>
              </a:rPr>
              <a:t>September 2006 – October 2015</a:t>
            </a:r>
          </a:p>
          <a:p>
            <a:pPr marL="0" marR="0" lvl="0" indent="0" algn="l" rtl="0">
              <a:lnSpc>
                <a:spcPct val="90000"/>
              </a:lnSpc>
              <a:spcBef>
                <a:spcPts val="1000"/>
              </a:spcBef>
              <a:spcAft>
                <a:spcPts val="0"/>
              </a:spcAft>
              <a:buClr>
                <a:schemeClr val="dk1"/>
              </a:buClr>
              <a:buSzPct val="25000"/>
              <a:buFont typeface="Arial"/>
              <a:buNone/>
            </a:pPr>
            <a:endParaRPr sz="2000" b="0" i="0" u="none" strike="noStrike" cap="none" dirty="0">
              <a:solidFill>
                <a:schemeClr val="dk1"/>
              </a:solidFill>
              <a:latin typeface="Century Gothic" panose="020B0502020202020204" pitchFamily="34" charset="0"/>
              <a:sym typeface="Questrial"/>
            </a:endParaRPr>
          </a:p>
          <a:p>
            <a:pPr marL="0" marR="0" lvl="0" indent="0" algn="l" rtl="0">
              <a:lnSpc>
                <a:spcPct val="90000"/>
              </a:lnSpc>
              <a:spcBef>
                <a:spcPts val="1000"/>
              </a:spcBef>
              <a:buClr>
                <a:schemeClr val="dk1"/>
              </a:buClr>
              <a:buSzPct val="25000"/>
              <a:buFont typeface="Arial"/>
              <a:buNone/>
            </a:pPr>
            <a:endParaRPr sz="2000" b="0" i="0" u="none" strike="noStrike" cap="none" dirty="0">
              <a:solidFill>
                <a:schemeClr val="dk1"/>
              </a:solidFill>
              <a:latin typeface="Century Gothic" panose="020B0502020202020204" pitchFamily="34" charset="0"/>
              <a:sym typeface="Questrial"/>
            </a:endParaRPr>
          </a:p>
        </p:txBody>
      </p:sp>
      <p:sp>
        <p:nvSpPr>
          <p:cNvPr id="118" name="Shape 118"/>
          <p:cNvSpPr txBox="1">
            <a:spLocks noGrp="1"/>
          </p:cNvSpPr>
          <p:nvPr>
            <p:ph type="body" idx="2"/>
          </p:nvPr>
        </p:nvSpPr>
        <p:spPr>
          <a:xfrm>
            <a:off x="1249379" y="0"/>
            <a:ext cx="6645242" cy="896294"/>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Study Area &amp; Study Period</a:t>
            </a:r>
          </a:p>
        </p:txBody>
      </p:sp>
      <p:grpSp>
        <p:nvGrpSpPr>
          <p:cNvPr id="119" name="Shape 119"/>
          <p:cNvGrpSpPr/>
          <p:nvPr/>
        </p:nvGrpSpPr>
        <p:grpSpPr>
          <a:xfrm>
            <a:off x="108642" y="1163529"/>
            <a:ext cx="6781045" cy="5239898"/>
            <a:chOff x="108642" y="1163529"/>
            <a:chExt cx="6781045" cy="5239898"/>
          </a:xfrm>
        </p:grpSpPr>
        <p:pic>
          <p:nvPicPr>
            <p:cNvPr id="120" name="Shape 120"/>
            <p:cNvPicPr preferRelativeResize="0"/>
            <p:nvPr/>
          </p:nvPicPr>
          <p:blipFill rotWithShape="1">
            <a:blip r:embed="rId3">
              <a:alphaModFix/>
            </a:blip>
            <a:srcRect/>
            <a:stretch/>
          </p:blipFill>
          <p:spPr>
            <a:xfrm>
              <a:off x="108642" y="1163529"/>
              <a:ext cx="6781045" cy="5239898"/>
            </a:xfrm>
            <a:prstGeom prst="rect">
              <a:avLst/>
            </a:prstGeom>
            <a:noFill/>
            <a:ln>
              <a:noFill/>
            </a:ln>
          </p:spPr>
        </p:pic>
        <p:grpSp>
          <p:nvGrpSpPr>
            <p:cNvPr id="121" name="Shape 121"/>
            <p:cNvGrpSpPr/>
            <p:nvPr/>
          </p:nvGrpSpPr>
          <p:grpSpPr>
            <a:xfrm>
              <a:off x="271604" y="2889911"/>
              <a:ext cx="2254313" cy="1395147"/>
              <a:chOff x="271604" y="2618320"/>
              <a:chExt cx="2332934" cy="1443804"/>
            </a:xfrm>
          </p:grpSpPr>
          <p:sp>
            <p:nvSpPr>
              <p:cNvPr id="122" name="Shape 122"/>
              <p:cNvSpPr/>
              <p:nvPr/>
            </p:nvSpPr>
            <p:spPr>
              <a:xfrm>
                <a:off x="271604" y="2664564"/>
                <a:ext cx="2332934" cy="1397560"/>
              </a:xfrm>
              <a:prstGeom prst="rect">
                <a:avLst/>
              </a:prstGeom>
              <a:solidFill>
                <a:srgbClr val="FFEABE"/>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grpSp>
            <p:nvGrpSpPr>
              <p:cNvPr id="123" name="Shape 123"/>
              <p:cNvGrpSpPr/>
              <p:nvPr/>
            </p:nvGrpSpPr>
            <p:grpSpPr>
              <a:xfrm>
                <a:off x="334664" y="2618320"/>
                <a:ext cx="2245919" cy="1274201"/>
                <a:chOff x="3205581" y="2545681"/>
                <a:chExt cx="2910366" cy="1651163"/>
              </a:xfrm>
            </p:grpSpPr>
            <p:sp>
              <p:nvSpPr>
                <p:cNvPr id="124" name="Shape 124"/>
                <p:cNvSpPr/>
                <p:nvPr/>
              </p:nvSpPr>
              <p:spPr>
                <a:xfrm>
                  <a:off x="3205581" y="2545681"/>
                  <a:ext cx="1166776" cy="44265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2000" b="1">
                      <a:solidFill>
                        <a:srgbClr val="000000"/>
                      </a:solidFill>
                      <a:latin typeface="Questrial"/>
                      <a:ea typeface="Questrial"/>
                      <a:cs typeface="Questrial"/>
                      <a:sym typeface="Questrial"/>
                    </a:rPr>
                    <a:t>Legend</a:t>
                  </a:r>
                </a:p>
              </p:txBody>
            </p:sp>
            <p:sp>
              <p:nvSpPr>
                <p:cNvPr id="125" name="Shape 125"/>
                <p:cNvSpPr/>
                <p:nvPr/>
              </p:nvSpPr>
              <p:spPr>
                <a:xfrm>
                  <a:off x="3310898" y="3087343"/>
                  <a:ext cx="588645" cy="306561"/>
                </a:xfrm>
                <a:prstGeom prst="rect">
                  <a:avLst/>
                </a:prstGeom>
                <a:solidFill>
                  <a:srgbClr val="4CE6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26" name="Shape 126"/>
                <p:cNvSpPr/>
                <p:nvPr/>
              </p:nvSpPr>
              <p:spPr>
                <a:xfrm>
                  <a:off x="3981307" y="3087343"/>
                  <a:ext cx="1610118" cy="28479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1200">
                      <a:solidFill>
                        <a:srgbClr val="000000"/>
                      </a:solidFill>
                      <a:latin typeface="Questrial"/>
                      <a:ea typeface="Questrial"/>
                      <a:cs typeface="Questrial"/>
                      <a:sym typeface="Questrial"/>
                    </a:rPr>
                    <a:t>Spruce-Fir Forest</a:t>
                  </a:r>
                </a:p>
              </p:txBody>
            </p:sp>
            <p:sp>
              <p:nvSpPr>
                <p:cNvPr id="127" name="Shape 127"/>
                <p:cNvSpPr/>
                <p:nvPr/>
              </p:nvSpPr>
              <p:spPr>
                <a:xfrm>
                  <a:off x="3310898" y="3482932"/>
                  <a:ext cx="588645" cy="306561"/>
                </a:xfrm>
                <a:prstGeom prst="rect">
                  <a:avLst/>
                </a:prstGeom>
                <a:solidFill>
                  <a:srgbClr val="1A7E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28" name="Shape 128"/>
                <p:cNvSpPr/>
                <p:nvPr/>
              </p:nvSpPr>
              <p:spPr>
                <a:xfrm>
                  <a:off x="3981307" y="3482932"/>
                  <a:ext cx="2134639" cy="28479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1200">
                      <a:solidFill>
                        <a:srgbClr val="000000"/>
                      </a:solidFill>
                      <a:latin typeface="Questrial"/>
                      <a:ea typeface="Questrial"/>
                      <a:cs typeface="Questrial"/>
                      <a:sym typeface="Questrial"/>
                    </a:rPr>
                    <a:t>National Forest Lands</a:t>
                  </a:r>
                </a:p>
              </p:txBody>
            </p:sp>
            <p:sp>
              <p:nvSpPr>
                <p:cNvPr id="129" name="Shape 129"/>
                <p:cNvSpPr/>
                <p:nvPr/>
              </p:nvSpPr>
              <p:spPr>
                <a:xfrm>
                  <a:off x="3310898" y="3890283"/>
                  <a:ext cx="588645" cy="306561"/>
                </a:xfrm>
                <a:prstGeom prst="rect">
                  <a:avLst/>
                </a:prstGeom>
                <a:noFill/>
                <a:ln w="9525"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30" name="Shape 130"/>
                <p:cNvSpPr/>
                <p:nvPr/>
              </p:nvSpPr>
              <p:spPr>
                <a:xfrm>
                  <a:off x="3981307" y="3890283"/>
                  <a:ext cx="1098492" cy="28479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1200">
                      <a:solidFill>
                        <a:srgbClr val="000000"/>
                      </a:solidFill>
                      <a:latin typeface="Questrial"/>
                      <a:ea typeface="Questrial"/>
                      <a:cs typeface="Questrial"/>
                      <a:sym typeface="Questrial"/>
                    </a:rPr>
                    <a:t>Study Area</a:t>
                  </a:r>
                </a:p>
              </p:txBody>
            </p:sp>
          </p:grpSp>
        </p:grpSp>
        <p:pic>
          <p:nvPicPr>
            <p:cNvPr id="131" name="Shape 131"/>
            <p:cNvPicPr preferRelativeResize="0"/>
            <p:nvPr/>
          </p:nvPicPr>
          <p:blipFill rotWithShape="1">
            <a:blip r:embed="rId4">
              <a:alphaModFix/>
            </a:blip>
            <a:srcRect/>
            <a:stretch/>
          </p:blipFill>
          <p:spPr>
            <a:xfrm>
              <a:off x="209832" y="1257401"/>
              <a:ext cx="2062981" cy="1422423"/>
            </a:xfrm>
            <a:prstGeom prst="rect">
              <a:avLst/>
            </a:prstGeom>
            <a:noFill/>
            <a:ln>
              <a:noFill/>
            </a:ln>
          </p:spPr>
        </p:pic>
      </p:gr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4975026" y="1653435"/>
            <a:ext cx="3879724" cy="4722311"/>
          </a:xfrm>
          <a:prstGeom prst="rect">
            <a:avLst/>
          </a:prstGeom>
          <a:noFill/>
          <a:ln>
            <a:noFill/>
          </a:ln>
        </p:spPr>
        <p:txBody>
          <a:bodyPr lIns="91425" tIns="45700" rIns="91425" bIns="45700" anchor="t" anchorCtr="0">
            <a:noAutofit/>
          </a:bodyPr>
          <a:lstStyle/>
          <a:p>
            <a:pPr marL="342900" lvl="0" indent="-342900">
              <a:spcBef>
                <a:spcPts val="200"/>
              </a:spcBef>
              <a:buClr>
                <a:schemeClr val="accent1"/>
              </a:buClr>
              <a:buFont typeface="Webdings" panose="05030102010509060703" pitchFamily="18" charset="2"/>
              <a:buChar char="4"/>
            </a:pPr>
            <a:r>
              <a:rPr lang="en-US" dirty="0">
                <a:latin typeface="Century Gothic" panose="020B0502020202020204" pitchFamily="34" charset="0"/>
              </a:rPr>
              <a:t>Create spruce-fir mortality reference data using a objective, repeatable data collection </a:t>
            </a:r>
            <a:r>
              <a:rPr lang="en-US" dirty="0" smtClean="0">
                <a:latin typeface="Century Gothic" panose="020B0502020202020204" pitchFamily="34" charset="0"/>
              </a:rPr>
              <a:t>method</a:t>
            </a:r>
          </a:p>
          <a:p>
            <a:pPr marL="342900" lvl="0" indent="-342900">
              <a:spcBef>
                <a:spcPts val="200"/>
              </a:spcBef>
              <a:buClr>
                <a:schemeClr val="accent1"/>
              </a:buClr>
              <a:buFont typeface="Webdings" panose="05030102010509060703" pitchFamily="18" charset="2"/>
              <a:buChar char="4"/>
            </a:pPr>
            <a:endParaRPr lang="en-US" dirty="0">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dirty="0">
                <a:latin typeface="Century Gothic" panose="020B0502020202020204" pitchFamily="34" charset="0"/>
              </a:rPr>
              <a:t>Produce fine-scale maps of spruce-fir mortality extent and severity in Colorado’s spruce-fir forests</a:t>
            </a:r>
          </a:p>
          <a:p>
            <a:pPr marL="342900" indent="-342900">
              <a:spcBef>
                <a:spcPts val="200"/>
              </a:spcBef>
              <a:buClr>
                <a:schemeClr val="accent1"/>
              </a:buClr>
              <a:buFont typeface="Webdings" panose="05030102010509060703" pitchFamily="18" charset="2"/>
              <a:buChar char="4"/>
            </a:pPr>
            <a:endParaRPr lang="en-US" sz="2000" b="0" i="0" u="none" strike="noStrike" cap="none" dirty="0" smtClean="0">
              <a:solidFill>
                <a:schemeClr val="dk1"/>
              </a:solidFill>
              <a:latin typeface="Century Gothic" panose="020B0502020202020204" pitchFamily="34" charset="0"/>
              <a:sym typeface="Questrial"/>
            </a:endParaRPr>
          </a:p>
          <a:p>
            <a:pPr marL="342900" indent="-342900">
              <a:spcBef>
                <a:spcPts val="200"/>
              </a:spcBef>
              <a:buClr>
                <a:schemeClr val="accent1"/>
              </a:buClr>
              <a:buFont typeface="Webdings" panose="05030102010509060703" pitchFamily="18" charset="2"/>
              <a:buChar char="4"/>
            </a:pPr>
            <a:r>
              <a:rPr lang="en-US" sz="2000" b="0" i="0" u="none" strike="noStrike" cap="none" dirty="0" smtClean="0">
                <a:solidFill>
                  <a:schemeClr val="dk1"/>
                </a:solidFill>
                <a:latin typeface="Century Gothic" panose="020B0502020202020204" pitchFamily="34" charset="0"/>
                <a:sym typeface="Questrial"/>
              </a:rPr>
              <a:t>Inform </a:t>
            </a:r>
            <a:r>
              <a:rPr lang="en-US" sz="2000" b="0" i="0" u="none" strike="noStrike" cap="none" dirty="0">
                <a:solidFill>
                  <a:schemeClr val="dk1"/>
                </a:solidFill>
                <a:latin typeface="Century Gothic" panose="020B0502020202020204" pitchFamily="34" charset="0"/>
                <a:sym typeface="Questrial"/>
              </a:rPr>
              <a:t>forest management plans that address wildlife habitat analyses and biomass </a:t>
            </a:r>
            <a:r>
              <a:rPr lang="en-US" sz="2000" b="0" i="0" u="none" strike="noStrike" cap="none" dirty="0" err="1" smtClean="0">
                <a:solidFill>
                  <a:schemeClr val="dk1"/>
                </a:solidFill>
                <a:latin typeface="Century Gothic" panose="020B0502020202020204" pitchFamily="34" charset="0"/>
                <a:sym typeface="Questrial"/>
              </a:rPr>
              <a:t>estimation</a:t>
            </a:r>
            <a:r>
              <a:rPr lang="en-US" dirty="0" err="1"/>
              <a:t>Study</a:t>
            </a:r>
            <a:r>
              <a:rPr lang="en-US" dirty="0"/>
              <a:t> </a:t>
            </a:r>
            <a:r>
              <a:rPr lang="en-US" dirty="0" smtClean="0"/>
              <a:t>area</a:t>
            </a:r>
          </a:p>
          <a:p>
            <a:pPr marR="0" lvl="0" algn="l" rtl="0">
              <a:lnSpc>
                <a:spcPct val="90000"/>
              </a:lnSpc>
              <a:spcBef>
                <a:spcPts val="1000"/>
              </a:spcBef>
              <a:buClr>
                <a:schemeClr val="dk1"/>
              </a:buClr>
              <a:buSzPct val="100000"/>
            </a:pPr>
            <a:endParaRPr lang="en-US" sz="2000" b="0" i="0" u="none" strike="noStrike" cap="none" dirty="0">
              <a:solidFill>
                <a:schemeClr val="dk1"/>
              </a:solidFill>
              <a:latin typeface="Century Gothic" panose="020B0502020202020204" pitchFamily="34" charset="0"/>
              <a:sym typeface="Questrial"/>
            </a:endParaRPr>
          </a:p>
        </p:txBody>
      </p:sp>
      <p:sp>
        <p:nvSpPr>
          <p:cNvPr id="138" name="Shape 138"/>
          <p:cNvSpPr txBox="1">
            <a:spLocks noGrp="1"/>
          </p:cNvSpPr>
          <p:nvPr>
            <p:ph type="body" idx="2"/>
          </p:nvPr>
        </p:nvSpPr>
        <p:spPr>
          <a:xfrm>
            <a:off x="4975026" y="640079"/>
            <a:ext cx="3566159" cy="712731"/>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Objectives</a:t>
            </a:r>
          </a:p>
        </p:txBody>
      </p:sp>
      <p:pic>
        <p:nvPicPr>
          <p:cNvPr id="139" name="Shape 139"/>
          <p:cNvPicPr preferRelativeResize="0">
            <a:picLocks noGrp="1"/>
          </p:cNvPicPr>
          <p:nvPr>
            <p:ph type="pic" idx="3"/>
          </p:nvPr>
        </p:nvPicPr>
        <p:blipFill rotWithShape="1">
          <a:blip r:embed="rId3">
            <a:alphaModFix/>
          </a:blip>
          <a:srcRect/>
          <a:stretch/>
        </p:blipFill>
        <p:spPr>
          <a:xfrm>
            <a:off x="4093" y="0"/>
            <a:ext cx="4563814" cy="6858000"/>
          </a:xfrm>
          <a:prstGeom prst="rect">
            <a:avLst/>
          </a:prstGeom>
          <a:noFill/>
          <a:ln>
            <a:noFill/>
          </a:ln>
        </p:spPr>
      </p:pic>
      <p:sp>
        <p:nvSpPr>
          <p:cNvPr id="140" name="Shape 140"/>
          <p:cNvSpPr txBox="1">
            <a:spLocks noGrp="1"/>
          </p:cNvSpPr>
          <p:nvPr>
            <p:ph type="body" idx="4"/>
          </p:nvPr>
        </p:nvSpPr>
        <p:spPr>
          <a:xfrm>
            <a:off x="4724" y="6643700"/>
            <a:ext cx="4200524" cy="2619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200" b="0" i="0" u="none" strike="noStrike" cap="none">
                <a:solidFill>
                  <a:srgbClr val="585454"/>
                </a:solidFill>
                <a:latin typeface="Questrial"/>
                <a:ea typeface="Questrial"/>
                <a:cs typeface="Questrial"/>
                <a:sym typeface="Questrial"/>
              </a:rPr>
              <a:t>Image Credit: Eric Kilby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576072" y="4277867"/>
            <a:ext cx="7982711" cy="1981199"/>
          </a:xfrm>
          <a:prstGeom prst="rect">
            <a:avLst/>
          </a:prstGeom>
          <a:noFill/>
          <a:ln>
            <a:noFill/>
          </a:ln>
        </p:spPr>
        <p:txBody>
          <a:bodyPr lIns="91425" tIns="45700" rIns="91425" bIns="45700" anchor="t" anchorCtr="0">
            <a:noAutofit/>
          </a:bodyPr>
          <a:lstStyle/>
          <a:p>
            <a:pPr marL="342900" lvl="0" indent="-342900">
              <a:spcBef>
                <a:spcPts val="1200"/>
              </a:spcBef>
              <a:buClr>
                <a:schemeClr val="accent1"/>
              </a:buClr>
              <a:buFont typeface="Webdings" panose="05030102010509060703" pitchFamily="18" charset="2"/>
              <a:buChar char="4"/>
            </a:pPr>
            <a:r>
              <a:rPr lang="en-US" dirty="0">
                <a:latin typeface="Century Gothic" panose="020B0502020202020204" pitchFamily="34" charset="0"/>
              </a:rPr>
              <a:t>1.5 million acres of spruce forests in Colorado affected by spruce beetle since 1996</a:t>
            </a:r>
          </a:p>
          <a:p>
            <a:pPr marL="342900" lvl="0" indent="-342900">
              <a:spcBef>
                <a:spcPts val="1200"/>
              </a:spcBef>
              <a:buClr>
                <a:schemeClr val="accent1"/>
              </a:buClr>
              <a:buFont typeface="Webdings" panose="05030102010509060703" pitchFamily="18" charset="2"/>
              <a:buChar char="4"/>
            </a:pPr>
            <a:r>
              <a:rPr lang="en-US" dirty="0">
                <a:latin typeface="Century Gothic" panose="020B0502020202020204" pitchFamily="34" charset="0"/>
              </a:rPr>
              <a:t>Reduction in habitat coverage and quality</a:t>
            </a:r>
          </a:p>
          <a:p>
            <a:pPr marL="342900" lvl="0" indent="-342900">
              <a:spcBef>
                <a:spcPts val="1200"/>
              </a:spcBef>
              <a:buClr>
                <a:schemeClr val="accent1"/>
              </a:buClr>
              <a:buFont typeface="Webdings" panose="05030102010509060703" pitchFamily="18" charset="2"/>
              <a:buChar char="4"/>
            </a:pPr>
            <a:r>
              <a:rPr lang="en-US" dirty="0">
                <a:latin typeface="Century Gothic" panose="020B0502020202020204" pitchFamily="34" charset="0"/>
              </a:rPr>
              <a:t>Potential impact on wildfire regimes and intensity </a:t>
            </a:r>
            <a:endParaRPr lang="en-US" sz="2000" b="0" i="0" u="none" strike="noStrike" cap="none" dirty="0" smtClean="0">
              <a:solidFill>
                <a:schemeClr val="dk1"/>
              </a:solidFill>
              <a:latin typeface="Century Gothic" panose="020B0502020202020204" pitchFamily="34" charset="0"/>
              <a:sym typeface="Questrial"/>
            </a:endParaRPr>
          </a:p>
          <a:p>
            <a:pPr marL="342900" indent="-342900">
              <a:spcBef>
                <a:spcPts val="1200"/>
              </a:spcBef>
              <a:buClr>
                <a:schemeClr val="accent1"/>
              </a:buClr>
              <a:buFont typeface="Webdings" panose="05030102010509060703" pitchFamily="18" charset="2"/>
              <a:buChar char="4"/>
            </a:pPr>
            <a:r>
              <a:rPr lang="en-US" sz="2000" b="0" i="0" u="none" strike="noStrike" cap="none" dirty="0" smtClean="0">
                <a:solidFill>
                  <a:schemeClr val="dk1"/>
                </a:solidFill>
                <a:latin typeface="Century Gothic" panose="020B0502020202020204" pitchFamily="34" charset="0"/>
                <a:sym typeface="Questrial"/>
              </a:rPr>
              <a:t>Hazards </a:t>
            </a:r>
            <a:r>
              <a:rPr lang="en-US" sz="2000" b="0" i="0" u="none" strike="noStrike" cap="none" dirty="0">
                <a:solidFill>
                  <a:schemeClr val="dk1"/>
                </a:solidFill>
                <a:latin typeface="Century Gothic" panose="020B0502020202020204" pitchFamily="34" charset="0"/>
                <a:sym typeface="Questrial"/>
              </a:rPr>
              <a:t>to recreational </a:t>
            </a:r>
            <a:r>
              <a:rPr lang="en-US" sz="2000" b="0" i="0" u="none" strike="noStrike" cap="none" dirty="0" smtClean="0">
                <a:solidFill>
                  <a:schemeClr val="dk1"/>
                </a:solidFill>
                <a:latin typeface="Century Gothic" panose="020B0502020202020204" pitchFamily="34" charset="0"/>
                <a:sym typeface="Questrial"/>
              </a:rPr>
              <a:t>activity</a:t>
            </a:r>
            <a:endParaRPr lang="en-US" dirty="0"/>
          </a:p>
          <a:p>
            <a:pPr marL="342900" indent="-342900">
              <a:spcBef>
                <a:spcPts val="200"/>
              </a:spcBef>
              <a:buClr>
                <a:schemeClr val="accent1"/>
              </a:buClr>
              <a:buFont typeface="Webdings" panose="05030102010509060703" pitchFamily="18" charset="2"/>
              <a:buChar char="4"/>
            </a:pPr>
            <a:endParaRPr lang="en-US" dirty="0"/>
          </a:p>
          <a:p>
            <a:pPr marL="342900" marR="0" lvl="0" indent="-342900" algn="l" rtl="0">
              <a:lnSpc>
                <a:spcPct val="90000"/>
              </a:lnSpc>
              <a:spcBef>
                <a:spcPts val="1000"/>
              </a:spcBef>
              <a:buClr>
                <a:schemeClr val="dk1"/>
              </a:buClr>
              <a:buSzPct val="100000"/>
              <a:buFont typeface="Arial"/>
              <a:buChar char="•"/>
            </a:pPr>
            <a:endParaRPr lang="en-US" sz="2000" b="0" i="0" u="none" strike="noStrike" cap="none" dirty="0">
              <a:solidFill>
                <a:schemeClr val="dk1"/>
              </a:solidFill>
              <a:latin typeface="Century Gothic" panose="020B0502020202020204" pitchFamily="34" charset="0"/>
              <a:sym typeface="Questrial"/>
            </a:endParaRPr>
          </a:p>
        </p:txBody>
      </p:sp>
      <p:sp>
        <p:nvSpPr>
          <p:cNvPr id="147" name="Shape 147"/>
          <p:cNvSpPr txBox="1">
            <a:spLocks noGrp="1"/>
          </p:cNvSpPr>
          <p:nvPr>
            <p:ph type="body" idx="2"/>
          </p:nvPr>
        </p:nvSpPr>
        <p:spPr>
          <a:xfrm>
            <a:off x="576072" y="357378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Community Concerns</a:t>
            </a:r>
          </a:p>
        </p:txBody>
      </p:sp>
      <p:pic>
        <p:nvPicPr>
          <p:cNvPr id="148" name="Shape 148"/>
          <p:cNvPicPr preferRelativeResize="0">
            <a:picLocks noGrp="1"/>
          </p:cNvPicPr>
          <p:nvPr>
            <p:ph type="pic" idx="3"/>
          </p:nvPr>
        </p:nvPicPr>
        <p:blipFill rotWithShape="1">
          <a:blip r:embed="rId3">
            <a:alphaModFix/>
          </a:blip>
          <a:srcRect/>
          <a:stretch/>
        </p:blipFill>
        <p:spPr>
          <a:xfrm>
            <a:off x="0" y="0"/>
            <a:ext cx="9144000" cy="3429000"/>
          </a:xfrm>
          <a:prstGeom prst="rect">
            <a:avLst/>
          </a:prstGeom>
          <a:noFill/>
          <a:ln>
            <a:noFill/>
          </a:ln>
        </p:spPr>
      </p:pic>
      <p:sp>
        <p:nvSpPr>
          <p:cNvPr id="149" name="Shape 149"/>
          <p:cNvSpPr txBox="1">
            <a:spLocks noGrp="1"/>
          </p:cNvSpPr>
          <p:nvPr>
            <p:ph type="body" idx="4"/>
          </p:nvPr>
        </p:nvSpPr>
        <p:spPr>
          <a:xfrm>
            <a:off x="6637467" y="3429000"/>
            <a:ext cx="2506533" cy="28955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200" b="0" i="0" u="none" strike="noStrike" cap="none" dirty="0">
                <a:solidFill>
                  <a:schemeClr val="bg2">
                    <a:lumMod val="50000"/>
                  </a:schemeClr>
                </a:solidFill>
                <a:latin typeface="Questrial"/>
                <a:ea typeface="Questrial"/>
                <a:cs typeface="Questrial"/>
                <a:sym typeface="Questrial"/>
              </a:rPr>
              <a:t>Image Credit: William M. </a:t>
            </a:r>
            <a:r>
              <a:rPr lang="en-US" sz="1200" b="0" i="0" u="none" strike="noStrike" cap="none" dirty="0" err="1">
                <a:solidFill>
                  <a:schemeClr val="bg2">
                    <a:lumMod val="50000"/>
                  </a:schemeClr>
                </a:solidFill>
                <a:latin typeface="Questrial"/>
                <a:ea typeface="Questrial"/>
                <a:cs typeface="Questrial"/>
                <a:sym typeface="Questrial"/>
              </a:rPr>
              <a:t>Ciesla</a:t>
            </a:r>
            <a:endParaRPr lang="en-US" sz="1200" b="0" i="0" u="none" strike="noStrike" cap="none" dirty="0">
              <a:solidFill>
                <a:schemeClr val="bg2">
                  <a:lumMod val="50000"/>
                </a:schemeClr>
              </a:solidFill>
              <a:latin typeface="Questrial"/>
              <a:ea typeface="Questrial"/>
              <a:cs typeface="Questrial"/>
              <a:sym typeface="Questrial"/>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aphicFrame>
        <p:nvGraphicFramePr>
          <p:cNvPr id="155" name="Shape 155"/>
          <p:cNvGraphicFramePr/>
          <p:nvPr>
            <p:extLst>
              <p:ext uri="{D42A27DB-BD31-4B8C-83A1-F6EECF244321}">
                <p14:modId xmlns:p14="http://schemas.microsoft.com/office/powerpoint/2010/main" val="1647122430"/>
              </p:ext>
            </p:extLst>
          </p:nvPr>
        </p:nvGraphicFramePr>
        <p:xfrm>
          <a:off x="121309" y="1245391"/>
          <a:ext cx="8924725" cy="4672800"/>
        </p:xfrm>
        <a:graphic>
          <a:graphicData uri="http://schemas.openxmlformats.org/drawingml/2006/table">
            <a:tbl>
              <a:tblPr>
                <a:noFill/>
                <a:tableStyleId>{0EC9C59B-DB3E-451B-9EFA-C921A0D1A918}</a:tableStyleId>
              </a:tblPr>
              <a:tblGrid>
                <a:gridCol w="2261625"/>
                <a:gridCol w="1967025"/>
                <a:gridCol w="1531375"/>
                <a:gridCol w="1755800"/>
                <a:gridCol w="1408900"/>
              </a:tblGrid>
              <a:tr h="74140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dirty="0">
                          <a:solidFill>
                            <a:srgbClr val="767171"/>
                          </a:solidFill>
                          <a:latin typeface="Century Gothic" panose="020B0502020202020204" pitchFamily="34" charset="0"/>
                          <a:ea typeface="Questrial"/>
                          <a:cs typeface="Questrial"/>
                          <a:sym typeface="Questrial"/>
                        </a:rPr>
                        <a:t>Platform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Century Gothic" panose="020B0502020202020204" pitchFamily="34" charset="0"/>
                          <a:ea typeface="Questrial"/>
                          <a:cs typeface="Questrial"/>
                          <a:sym typeface="Questrial"/>
                        </a:rPr>
                        <a:t>Data Product</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Century Gothic" panose="020B0502020202020204" pitchFamily="34" charset="0"/>
                          <a:ea typeface="Questrial"/>
                          <a:cs typeface="Questrial"/>
                          <a:sym typeface="Questrial"/>
                        </a:rPr>
                        <a:t>Resolution</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Century Gothic" panose="020B0502020202020204" pitchFamily="34" charset="0"/>
                          <a:ea typeface="Questrial"/>
                          <a:cs typeface="Questrial"/>
                          <a:sym typeface="Questrial"/>
                        </a:rPr>
                        <a:t>Source</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b="1" u="none" strike="noStrike" cap="none">
                        <a:latin typeface="Questrial"/>
                        <a:ea typeface="Questrial"/>
                        <a:cs typeface="Questrial"/>
                        <a:sym typeface="Questrial"/>
                      </a:endParaRPr>
                    </a:p>
                  </a:txBody>
                  <a:tcPr marL="91425" marR="91425" marT="91425" marB="91425"/>
                </a:tc>
              </a:tr>
              <a:tr h="1265475">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dirty="0">
                          <a:solidFill>
                            <a:srgbClr val="767171"/>
                          </a:solidFill>
                          <a:latin typeface="Century Gothic" panose="020B0502020202020204" pitchFamily="34" charset="0"/>
                          <a:ea typeface="Questrial"/>
                          <a:cs typeface="Questrial"/>
                          <a:sym typeface="Questrial"/>
                        </a:rPr>
                        <a:t>Landsat 8</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dirty="0">
                          <a:solidFill>
                            <a:srgbClr val="767171"/>
                          </a:solidFill>
                          <a:latin typeface="Century Gothic" panose="020B0502020202020204" pitchFamily="34" charset="0"/>
                          <a:ea typeface="Questrial"/>
                          <a:cs typeface="Questrial"/>
                          <a:sym typeface="Questrial"/>
                        </a:rPr>
                        <a:t>OLI</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Century Gothic" panose="020B0502020202020204" pitchFamily="34" charset="0"/>
                          <a:ea typeface="Questrial"/>
                          <a:cs typeface="Questrial"/>
                          <a:sym typeface="Questrial"/>
                        </a:rPr>
                        <a:t>30 meter</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Century Gothic" panose="020B0502020202020204" pitchFamily="34" charset="0"/>
                          <a:ea typeface="Questrial"/>
                          <a:cs typeface="Questrial"/>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u="none" strike="noStrike" cap="none">
                        <a:latin typeface="Questrial"/>
                        <a:ea typeface="Questrial"/>
                        <a:cs typeface="Questrial"/>
                        <a:sym typeface="Questrial"/>
                      </a:endParaRPr>
                    </a:p>
                  </a:txBody>
                  <a:tcPr marL="91425" marR="91425" marT="91425" marB="91425"/>
                </a:tc>
              </a:tr>
              <a:tr h="121690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Century Gothic" panose="020B0502020202020204" pitchFamily="34" charset="0"/>
                          <a:ea typeface="Questrial"/>
                          <a:cs typeface="Questrial"/>
                          <a:sym typeface="Questrial"/>
                        </a:rPr>
                        <a:t>Landsat 5</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dirty="0">
                          <a:solidFill>
                            <a:srgbClr val="767171"/>
                          </a:solidFill>
                          <a:latin typeface="Century Gothic" panose="020B0502020202020204" pitchFamily="34" charset="0"/>
                          <a:ea typeface="Questrial"/>
                          <a:cs typeface="Questrial"/>
                          <a:sym typeface="Questrial"/>
                        </a:rPr>
                        <a:t>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dirty="0">
                          <a:solidFill>
                            <a:srgbClr val="767171"/>
                          </a:solidFill>
                          <a:latin typeface="Century Gothic" panose="020B0502020202020204" pitchFamily="34" charset="0"/>
                          <a:ea typeface="Questrial"/>
                          <a:cs typeface="Questrial"/>
                          <a:sym typeface="Questrial"/>
                        </a:rPr>
                        <a:t>30 meter</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dirty="0">
                          <a:solidFill>
                            <a:srgbClr val="767171"/>
                          </a:solidFill>
                          <a:latin typeface="Century Gothic" panose="020B0502020202020204" pitchFamily="34" charset="0"/>
                          <a:ea typeface="Questrial"/>
                          <a:cs typeface="Questrial"/>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u="none" strike="noStrike" cap="none">
                        <a:latin typeface="Questrial"/>
                        <a:ea typeface="Questrial"/>
                        <a:cs typeface="Questrial"/>
                        <a:sym typeface="Questrial"/>
                      </a:endParaRPr>
                    </a:p>
                  </a:txBody>
                  <a:tcPr marL="91425" marR="91425" marT="91425" marB="91425"/>
                </a:tc>
              </a:tr>
              <a:tr h="1449025">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Century Gothic" panose="020B0502020202020204" pitchFamily="34" charset="0"/>
                          <a:ea typeface="Questrial"/>
                          <a:cs typeface="Questrial"/>
                          <a:sym typeface="Questrial"/>
                        </a:rPr>
                        <a:t>SRTM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Century Gothic" panose="020B0502020202020204" pitchFamily="34" charset="0"/>
                          <a:ea typeface="Questrial"/>
                          <a:cs typeface="Questrial"/>
                          <a:sym typeface="Questrial"/>
                        </a:rPr>
                        <a:t>Digital Elevation Model</a:t>
                      </a:r>
                    </a:p>
                    <a:p>
                      <a:pPr marL="0" marR="0" lvl="0" indent="0" algn="l" rtl="0">
                        <a:lnSpc>
                          <a:spcPct val="100000"/>
                        </a:lnSpc>
                        <a:spcBef>
                          <a:spcPts val="0"/>
                        </a:spcBef>
                        <a:spcAft>
                          <a:spcPts val="0"/>
                        </a:spcAft>
                        <a:buClr>
                          <a:srgbClr val="000000"/>
                        </a:buClr>
                        <a:buSzPct val="25000"/>
                        <a:buFont typeface="Arial"/>
                        <a:buNone/>
                      </a:pPr>
                      <a:endParaRPr sz="2000" u="none" strike="noStrike" cap="none">
                        <a:solidFill>
                          <a:srgbClr val="767171"/>
                        </a:solidFill>
                        <a:latin typeface="Century Gothic" panose="020B0502020202020204" pitchFamily="34" charset="0"/>
                        <a:ea typeface="Questrial"/>
                        <a:cs typeface="Questrial"/>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Century Gothic" panose="020B0502020202020204" pitchFamily="34" charset="0"/>
                          <a:ea typeface="Questrial"/>
                          <a:cs typeface="Questrial"/>
                          <a:sym typeface="Questrial"/>
                        </a:rPr>
                        <a:t>30 meter</a:t>
                      </a:r>
                    </a:p>
                    <a:p>
                      <a:pPr marL="0" marR="0" lvl="0" indent="0" algn="l" rtl="0">
                        <a:lnSpc>
                          <a:spcPct val="100000"/>
                        </a:lnSpc>
                        <a:spcBef>
                          <a:spcPts val="0"/>
                        </a:spcBef>
                        <a:spcAft>
                          <a:spcPts val="0"/>
                        </a:spcAft>
                        <a:buClr>
                          <a:srgbClr val="000000"/>
                        </a:buClr>
                        <a:buSzPct val="25000"/>
                        <a:buFont typeface="Arial"/>
                        <a:buNone/>
                      </a:pPr>
                      <a:endParaRPr sz="2000" u="none" strike="noStrike" cap="none">
                        <a:solidFill>
                          <a:srgbClr val="767171"/>
                        </a:solidFill>
                        <a:latin typeface="Century Gothic" panose="020B0502020202020204" pitchFamily="34" charset="0"/>
                        <a:ea typeface="Questrial"/>
                        <a:cs typeface="Questrial"/>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dirty="0">
                          <a:solidFill>
                            <a:srgbClr val="767171"/>
                          </a:solidFill>
                          <a:latin typeface="Century Gothic" panose="020B0502020202020204" pitchFamily="34" charset="0"/>
                          <a:ea typeface="Questrial"/>
                          <a:cs typeface="Questrial"/>
                          <a:sym typeface="Questrial"/>
                        </a:rPr>
                        <a:t>USGS Earth Explorer</a:t>
                      </a:r>
                    </a:p>
                    <a:p>
                      <a:pPr marL="0" marR="0" lvl="0" indent="0" algn="l" rtl="0">
                        <a:lnSpc>
                          <a:spcPct val="100000"/>
                        </a:lnSpc>
                        <a:spcBef>
                          <a:spcPts val="0"/>
                        </a:spcBef>
                        <a:spcAft>
                          <a:spcPts val="0"/>
                        </a:spcAft>
                        <a:buClr>
                          <a:srgbClr val="000000"/>
                        </a:buClr>
                        <a:buSzPct val="25000"/>
                        <a:buFont typeface="Arial"/>
                        <a:buNone/>
                      </a:pPr>
                      <a:endParaRPr sz="2000" u="none" strike="noStrike" cap="none" dirty="0">
                        <a:solidFill>
                          <a:srgbClr val="767171"/>
                        </a:solidFill>
                        <a:latin typeface="Century Gothic" panose="020B0502020202020204" pitchFamily="34" charset="0"/>
                        <a:ea typeface="Questrial"/>
                        <a:cs typeface="Questrial"/>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u="none" strike="noStrike" cap="none">
                        <a:latin typeface="Questrial"/>
                        <a:ea typeface="Questrial"/>
                        <a:cs typeface="Questrial"/>
                        <a:sym typeface="Questrial"/>
                      </a:endParaRPr>
                    </a:p>
                  </a:txBody>
                  <a:tcPr marL="91425" marR="91425" marT="91425" marB="91425"/>
                </a:tc>
              </a:tr>
            </a:tbl>
          </a:graphicData>
        </a:graphic>
      </p:graphicFrame>
      <p:sp>
        <p:nvSpPr>
          <p:cNvPr id="156" name="Shape 156"/>
          <p:cNvSpPr txBox="1">
            <a:spLocks noGrp="1"/>
          </p:cNvSpPr>
          <p:nvPr>
            <p:ph type="body" idx="1"/>
          </p:nvPr>
        </p:nvSpPr>
        <p:spPr>
          <a:xfrm>
            <a:off x="0" y="59625"/>
            <a:ext cx="7982700" cy="633315"/>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25000"/>
              <a:buFont typeface="Questrial"/>
              <a:buNone/>
            </a:pPr>
            <a:r>
              <a:rPr lang="en-US" sz="4000" b="1" i="0" u="none" strike="noStrike" cap="none" dirty="0">
                <a:solidFill>
                  <a:schemeClr val="accent1"/>
                </a:solidFill>
                <a:latin typeface="Century Gothic" panose="020B0502020202020204" pitchFamily="34" charset="0"/>
                <a:sym typeface="Questrial"/>
              </a:rPr>
              <a:t>Earth Observations </a:t>
            </a:r>
          </a:p>
          <a:p>
            <a:pPr marL="0" marR="0" lvl="0" indent="0" algn="l" rtl="0">
              <a:lnSpc>
                <a:spcPct val="90000"/>
              </a:lnSpc>
              <a:spcBef>
                <a:spcPts val="0"/>
              </a:spcBef>
              <a:spcAft>
                <a:spcPts val="0"/>
              </a:spcAft>
              <a:buClr>
                <a:schemeClr val="accent1"/>
              </a:buClr>
              <a:buSzPct val="25000"/>
              <a:buFont typeface="Arial"/>
              <a:buNone/>
            </a:pPr>
            <a:endParaRPr sz="4000" b="0" i="0" u="none" strike="noStrike" cap="none" dirty="0">
              <a:solidFill>
                <a:srgbClr val="3B3838"/>
              </a:solidFill>
              <a:latin typeface="Century Gothic" panose="020B0502020202020204" pitchFamily="34" charset="0"/>
              <a:sym typeface="Questrial"/>
            </a:endParaRPr>
          </a:p>
        </p:txBody>
      </p:sp>
      <p:pic>
        <p:nvPicPr>
          <p:cNvPr id="157" name="Shape 157"/>
          <p:cNvPicPr preferRelativeResize="0"/>
          <p:nvPr/>
        </p:nvPicPr>
        <p:blipFill rotWithShape="1">
          <a:blip r:embed="rId3">
            <a:alphaModFix/>
          </a:blip>
          <a:srcRect/>
          <a:stretch/>
        </p:blipFill>
        <p:spPr>
          <a:xfrm>
            <a:off x="7813729" y="2104066"/>
            <a:ext cx="1215600" cy="968098"/>
          </a:xfrm>
          <a:prstGeom prst="rect">
            <a:avLst/>
          </a:prstGeom>
          <a:noFill/>
          <a:ln>
            <a:noFill/>
          </a:ln>
        </p:spPr>
      </p:pic>
      <p:pic>
        <p:nvPicPr>
          <p:cNvPr id="158" name="Shape 158"/>
          <p:cNvPicPr preferRelativeResize="0"/>
          <p:nvPr/>
        </p:nvPicPr>
        <p:blipFill rotWithShape="1">
          <a:blip r:embed="rId4">
            <a:alphaModFix/>
          </a:blip>
          <a:srcRect/>
          <a:stretch/>
        </p:blipFill>
        <p:spPr>
          <a:xfrm>
            <a:off x="7853260" y="3323819"/>
            <a:ext cx="1070998" cy="1034749"/>
          </a:xfrm>
          <a:prstGeom prst="rect">
            <a:avLst/>
          </a:prstGeom>
          <a:noFill/>
          <a:ln>
            <a:noFill/>
          </a:ln>
        </p:spPr>
      </p:pic>
      <p:pic>
        <p:nvPicPr>
          <p:cNvPr id="159" name="Shape 159"/>
          <p:cNvPicPr preferRelativeResize="0"/>
          <p:nvPr/>
        </p:nvPicPr>
        <p:blipFill rotWithShape="1">
          <a:blip r:embed="rId5">
            <a:alphaModFix/>
          </a:blip>
          <a:srcRect/>
          <a:stretch/>
        </p:blipFill>
        <p:spPr>
          <a:xfrm rot="5400000">
            <a:off x="7945153" y="4597055"/>
            <a:ext cx="952749" cy="10270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body" idx="2"/>
          </p:nvPr>
        </p:nvSpPr>
        <p:spPr>
          <a:xfrm>
            <a:off x="1256073" y="158333"/>
            <a:ext cx="6631854"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Methodology, Step One</a:t>
            </a:r>
          </a:p>
        </p:txBody>
      </p:sp>
      <p:grpSp>
        <p:nvGrpSpPr>
          <p:cNvPr id="2" name="Group 1"/>
          <p:cNvGrpSpPr/>
          <p:nvPr/>
        </p:nvGrpSpPr>
        <p:grpSpPr>
          <a:xfrm>
            <a:off x="185191" y="973809"/>
            <a:ext cx="2235280" cy="1246495"/>
            <a:chOff x="185191" y="973809"/>
            <a:chExt cx="2235280" cy="1246495"/>
          </a:xfrm>
        </p:grpSpPr>
        <p:sp>
          <p:nvSpPr>
            <p:cNvPr id="168" name="Shape 168"/>
            <p:cNvSpPr txBox="1"/>
            <p:nvPr/>
          </p:nvSpPr>
          <p:spPr>
            <a:xfrm>
              <a:off x="185191" y="973809"/>
              <a:ext cx="2235280" cy="1246495"/>
            </a:xfrm>
            <a:prstGeom prst="rect">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Century Gothic" panose="020B0502020202020204" pitchFamily="34" charset="0"/>
                  <a:ea typeface="Questrial"/>
                  <a:cs typeface="Questrial"/>
                  <a:sym typeface="Questrial"/>
                </a:rPr>
                <a:t>            Reference Data Creation    </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Century Gothic" panose="020B0502020202020204" pitchFamily="34" charset="0"/>
                  <a:ea typeface="Questrial"/>
                  <a:cs typeface="Questrial"/>
                  <a:sym typeface="Questrial"/>
                </a:rPr>
                <a:t>            Imagery Processing</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Century Gothic" panose="020B0502020202020204" pitchFamily="34" charset="0"/>
                  <a:ea typeface="Questrial"/>
                  <a:cs typeface="Questrial"/>
                  <a:sym typeface="Questrial"/>
                </a:rPr>
                <a:t>            Model Processes</a:t>
              </a:r>
              <a:br>
                <a:rPr lang="en-US" sz="1000" b="0" i="0" u="none" strike="noStrike" cap="none" dirty="0">
                  <a:solidFill>
                    <a:srgbClr val="767171"/>
                  </a:solidFill>
                  <a:latin typeface="Century Gothic" panose="020B0502020202020204" pitchFamily="34" charset="0"/>
                  <a:ea typeface="Questrial"/>
                  <a:cs typeface="Questrial"/>
                  <a:sym typeface="Questrial"/>
                </a:rPr>
              </a:br>
              <a:r>
                <a:rPr lang="en-US" sz="1000" b="0" i="0" u="none" strike="noStrike" cap="none" dirty="0">
                  <a:solidFill>
                    <a:srgbClr val="767171"/>
                  </a:solidFill>
                  <a:latin typeface="Century Gothic" panose="020B0502020202020204" pitchFamily="34" charset="0"/>
                  <a:ea typeface="Questrial"/>
                  <a:cs typeface="Questrial"/>
                  <a:sym typeface="Questrial"/>
                </a:rPr>
                <a:t>            Inputs</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Century Gothic" panose="020B0502020202020204" pitchFamily="34" charset="0"/>
                  <a:ea typeface="Questrial"/>
                  <a:cs typeface="Questrial"/>
                  <a:sym typeface="Questrial"/>
                </a:rPr>
                <a:t>            Outputs</a:t>
              </a:r>
            </a:p>
          </p:txBody>
        </p:sp>
        <p:grpSp>
          <p:nvGrpSpPr>
            <p:cNvPr id="169" name="Shape 169"/>
            <p:cNvGrpSpPr/>
            <p:nvPr/>
          </p:nvGrpSpPr>
          <p:grpSpPr>
            <a:xfrm>
              <a:off x="303259" y="1074924"/>
              <a:ext cx="268074" cy="595638"/>
              <a:chOff x="9357264" y="21451082"/>
              <a:chExt cx="402181" cy="916365"/>
            </a:xfrm>
          </p:grpSpPr>
          <p:sp>
            <p:nvSpPr>
              <p:cNvPr id="170" name="Shape 170"/>
              <p:cNvSpPr/>
              <p:nvPr/>
            </p:nvSpPr>
            <p:spPr>
              <a:xfrm>
                <a:off x="9357264" y="21827751"/>
                <a:ext cx="402181" cy="201091"/>
              </a:xfrm>
              <a:prstGeom prst="roundRect">
                <a:avLst>
                  <a:gd name="adj" fmla="val 16667"/>
                </a:avLst>
              </a:prstGeom>
              <a:solidFill>
                <a:srgbClr val="DBA2A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sp>
            <p:nvSpPr>
              <p:cNvPr id="171" name="Shape 171"/>
              <p:cNvSpPr/>
              <p:nvPr/>
            </p:nvSpPr>
            <p:spPr>
              <a:xfrm>
                <a:off x="9357264" y="22166356"/>
                <a:ext cx="402181" cy="201091"/>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sp>
            <p:nvSpPr>
              <p:cNvPr id="172" name="Shape 172"/>
              <p:cNvSpPr/>
              <p:nvPr/>
            </p:nvSpPr>
            <p:spPr>
              <a:xfrm>
                <a:off x="9357264" y="21451082"/>
                <a:ext cx="402181" cy="201091"/>
              </a:xfrm>
              <a:prstGeom prst="roundRect">
                <a:avLst>
                  <a:gd name="adj" fmla="val 16667"/>
                </a:avLst>
              </a:prstGeom>
              <a:solidFill>
                <a:srgbClr val="FFC00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grpSp>
        <p:sp>
          <p:nvSpPr>
            <p:cNvPr id="173" name="Shape 173"/>
            <p:cNvSpPr/>
            <p:nvPr/>
          </p:nvSpPr>
          <p:spPr>
            <a:xfrm>
              <a:off x="311319" y="1989086"/>
              <a:ext cx="268178" cy="130759"/>
            </a:xfrm>
            <a:prstGeom prst="roundRect">
              <a:avLst>
                <a:gd name="adj" fmla="val 16667"/>
              </a:avLst>
            </a:prstGeom>
            <a:solidFill>
              <a:srgbClr val="FFFF00">
                <a:alpha val="65882"/>
              </a:srgbClr>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000000"/>
                </a:solidFill>
                <a:latin typeface="Garamond"/>
                <a:ea typeface="Garamond"/>
                <a:cs typeface="Garamond"/>
                <a:sym typeface="Garamond"/>
              </a:endParaRPr>
            </a:p>
          </p:txBody>
        </p:sp>
        <p:sp>
          <p:nvSpPr>
            <p:cNvPr id="174" name="Shape 174"/>
            <p:cNvSpPr/>
            <p:nvPr/>
          </p:nvSpPr>
          <p:spPr>
            <a:xfrm>
              <a:off x="311319" y="1764576"/>
              <a:ext cx="268178" cy="130759"/>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3B3838"/>
                </a:solidFill>
                <a:latin typeface="Garamond"/>
                <a:ea typeface="Garamond"/>
                <a:cs typeface="Garamond"/>
                <a:sym typeface="Garamond"/>
              </a:endParaRPr>
            </a:p>
          </p:txBody>
        </p:sp>
      </p:grpSp>
      <p:grpSp>
        <p:nvGrpSpPr>
          <p:cNvPr id="175" name="Shape 175"/>
          <p:cNvGrpSpPr/>
          <p:nvPr/>
        </p:nvGrpSpPr>
        <p:grpSpPr>
          <a:xfrm>
            <a:off x="185190" y="2141849"/>
            <a:ext cx="8805175" cy="3579871"/>
            <a:chOff x="185191" y="1354078"/>
            <a:chExt cx="6208590" cy="2100210"/>
          </a:xfrm>
        </p:grpSpPr>
        <p:sp>
          <p:nvSpPr>
            <p:cNvPr id="176" name="Shape 176"/>
            <p:cNvSpPr/>
            <p:nvPr/>
          </p:nvSpPr>
          <p:spPr>
            <a:xfrm rot="900000">
              <a:off x="1290297" y="2395338"/>
              <a:ext cx="1688296"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400" b="0" i="0" u="none" strike="noStrike" cap="none">
                  <a:solidFill>
                    <a:srgbClr val="FFFFFF"/>
                  </a:solidFill>
                  <a:latin typeface="Century Gothic" panose="020B0502020202020204" pitchFamily="34" charset="0"/>
                  <a:ea typeface="Questrial"/>
                  <a:cs typeface="Questrial"/>
                  <a:sym typeface="Questrial"/>
                </a:rPr>
                <a:t>Imagery Processing</a:t>
              </a:r>
            </a:p>
          </p:txBody>
        </p:sp>
        <p:sp>
          <p:nvSpPr>
            <p:cNvPr id="177" name="Shape 177"/>
            <p:cNvSpPr/>
            <p:nvPr/>
          </p:nvSpPr>
          <p:spPr>
            <a:xfrm>
              <a:off x="2975142" y="2477116"/>
              <a:ext cx="1584686" cy="976425"/>
            </a:xfrm>
            <a:prstGeom prst="roundRect">
              <a:avLst>
                <a:gd name="adj" fmla="val 16667"/>
              </a:avLst>
            </a:prstGeom>
            <a:solidFill>
              <a:srgbClr val="DBA2AF"/>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a:solidFill>
                    <a:srgbClr val="000000"/>
                  </a:solidFill>
                  <a:latin typeface="Century Gothic" panose="020B0502020202020204" pitchFamily="34" charset="0"/>
                  <a:ea typeface="Questrial"/>
                  <a:cs typeface="Questrial"/>
                  <a:sym typeface="Questrial"/>
                </a:rPr>
                <a:t>Stack Landsat imagery &amp; topographic data and clip to study area</a:t>
              </a:r>
            </a:p>
          </p:txBody>
        </p:sp>
        <p:sp>
          <p:nvSpPr>
            <p:cNvPr id="178" name="Shape 178"/>
            <p:cNvSpPr/>
            <p:nvPr/>
          </p:nvSpPr>
          <p:spPr>
            <a:xfrm>
              <a:off x="4809094" y="2473594"/>
              <a:ext cx="1584686" cy="980694"/>
            </a:xfrm>
            <a:prstGeom prst="roundRect">
              <a:avLst>
                <a:gd name="adj" fmla="val 16667"/>
              </a:avLst>
            </a:prstGeom>
            <a:solidFill>
              <a:srgbClr val="DBA2AF"/>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Extract spectral values of stack layers that correspond to each reference data point</a:t>
              </a:r>
            </a:p>
          </p:txBody>
        </p:sp>
        <p:sp>
          <p:nvSpPr>
            <p:cNvPr id="179" name="Shape 179"/>
            <p:cNvSpPr/>
            <p:nvPr/>
          </p:nvSpPr>
          <p:spPr>
            <a:xfrm rot="-900000">
              <a:off x="1291075" y="1721201"/>
              <a:ext cx="1690862"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600" b="0" i="0" u="none" strike="noStrike" cap="none">
                  <a:solidFill>
                    <a:srgbClr val="FFFFFF"/>
                  </a:solidFill>
                  <a:latin typeface="Century Gothic" panose="020B0502020202020204" pitchFamily="34" charset="0"/>
                  <a:ea typeface="Questrial"/>
                  <a:cs typeface="Questrial"/>
                  <a:sym typeface="Questrial"/>
                </a:rPr>
                <a:t>Reference Data</a:t>
              </a:r>
            </a:p>
          </p:txBody>
        </p:sp>
        <p:sp>
          <p:nvSpPr>
            <p:cNvPr id="180" name="Shape 180"/>
            <p:cNvSpPr/>
            <p:nvPr/>
          </p:nvSpPr>
          <p:spPr>
            <a:xfrm>
              <a:off x="2977448" y="1354078"/>
              <a:ext cx="1584686" cy="980694"/>
            </a:xfrm>
            <a:prstGeom prst="roundRect">
              <a:avLst>
                <a:gd name="adj" fmla="val 16667"/>
              </a:avLst>
            </a:prstGeom>
            <a:solidFill>
              <a:srgbClr val="FFC0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Classify Land Cover (live/dead trees) within 30m pixels using high resolution imagery</a:t>
              </a:r>
            </a:p>
          </p:txBody>
        </p:sp>
        <p:sp>
          <p:nvSpPr>
            <p:cNvPr id="181" name="Shape 181"/>
            <p:cNvSpPr/>
            <p:nvPr/>
          </p:nvSpPr>
          <p:spPr>
            <a:xfrm>
              <a:off x="4809094" y="1354078"/>
              <a:ext cx="1584686" cy="980694"/>
            </a:xfrm>
            <a:prstGeom prst="roundRect">
              <a:avLst>
                <a:gd name="adj" fmla="val 16667"/>
              </a:avLst>
            </a:prstGeom>
            <a:solidFill>
              <a:srgbClr val="FFC0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Calculate percent mortality of trees for each randomly selected pixel  </a:t>
              </a:r>
            </a:p>
          </p:txBody>
        </p:sp>
        <p:sp>
          <p:nvSpPr>
            <p:cNvPr id="182" name="Shape 182"/>
            <p:cNvSpPr/>
            <p:nvPr/>
          </p:nvSpPr>
          <p:spPr>
            <a:xfrm>
              <a:off x="185191" y="1899716"/>
              <a:ext cx="1218989" cy="968807"/>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3B3838"/>
                </a:buClr>
                <a:buSzPct val="25000"/>
                <a:buFont typeface="Questrial"/>
                <a:buNone/>
              </a:pPr>
              <a:r>
                <a:rPr lang="en-US" sz="2400" b="0" i="0" u="none" strike="noStrike" cap="none">
                  <a:solidFill>
                    <a:srgbClr val="3B3838"/>
                  </a:solidFill>
                  <a:latin typeface="Century Gothic" panose="020B0502020202020204" pitchFamily="34" charset="0"/>
                  <a:ea typeface="Questrial"/>
                  <a:cs typeface="Questrial"/>
                  <a:sym typeface="Questrial"/>
                </a:rPr>
                <a:t>Creating Model Inputs</a:t>
              </a:r>
            </a:p>
          </p:txBody>
        </p:sp>
        <p:cxnSp>
          <p:nvCxnSpPr>
            <p:cNvPr id="183" name="Shape 183"/>
            <p:cNvCxnSpPr>
              <a:stCxn id="180" idx="3"/>
              <a:endCxn id="181" idx="1"/>
            </p:cNvCxnSpPr>
            <p:nvPr/>
          </p:nvCxnSpPr>
          <p:spPr>
            <a:xfrm>
              <a:off x="4562135" y="1844425"/>
              <a:ext cx="246900" cy="0"/>
            </a:xfrm>
            <a:prstGeom prst="straightConnector1">
              <a:avLst/>
            </a:prstGeom>
            <a:noFill/>
            <a:ln w="9525" cap="flat" cmpd="sng">
              <a:solidFill>
                <a:srgbClr val="7EB761"/>
              </a:solidFill>
              <a:prstDash val="solid"/>
              <a:miter/>
              <a:headEnd type="none" w="med" len="med"/>
              <a:tailEnd type="triangle" w="lg" len="lg"/>
            </a:ln>
          </p:spPr>
        </p:cxnSp>
        <p:cxnSp>
          <p:nvCxnSpPr>
            <p:cNvPr id="184" name="Shape 184"/>
            <p:cNvCxnSpPr>
              <a:stCxn id="177" idx="3"/>
              <a:endCxn id="178" idx="1"/>
            </p:cNvCxnSpPr>
            <p:nvPr/>
          </p:nvCxnSpPr>
          <p:spPr>
            <a:xfrm rot="10800000" flipH="1">
              <a:off x="4559829" y="2963828"/>
              <a:ext cx="249300" cy="1500"/>
            </a:xfrm>
            <a:prstGeom prst="straightConnector1">
              <a:avLst/>
            </a:prstGeom>
            <a:noFill/>
            <a:ln w="9525" cap="flat" cmpd="sng">
              <a:solidFill>
                <a:srgbClr val="7EB761"/>
              </a:solidFill>
              <a:prstDash val="solid"/>
              <a:miter/>
              <a:headEnd type="none" w="med" len="med"/>
              <a:tailEnd type="triangle" w="lg" len="lg"/>
            </a:ln>
          </p:spPr>
        </p:cxnSp>
      </p:gr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2"/>
          </p:nvPr>
        </p:nvSpPr>
        <p:spPr>
          <a:xfrm>
            <a:off x="1881394" y="158333"/>
            <a:ext cx="5381210"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Reference Imagery</a:t>
            </a:r>
          </a:p>
        </p:txBody>
      </p:sp>
      <p:sp>
        <p:nvSpPr>
          <p:cNvPr id="191" name="Shape 191"/>
          <p:cNvSpPr/>
          <p:nvPr/>
        </p:nvSpPr>
        <p:spPr>
          <a:xfrm>
            <a:off x="4494473" y="1035132"/>
            <a:ext cx="4460339" cy="5355312"/>
          </a:xfrm>
          <a:prstGeom prst="rect">
            <a:avLst/>
          </a:prstGeom>
          <a:noFill/>
          <a:ln>
            <a:noFill/>
          </a:ln>
        </p:spPr>
        <p:txBody>
          <a:bodyPr lIns="91425" tIns="45700" rIns="91425" bIns="45700" anchor="t" anchorCtr="0">
            <a:noAutofit/>
          </a:bodyPr>
          <a:lstStyle/>
          <a:p>
            <a:pPr marL="342900" lvl="0" indent="-342900">
              <a:spcBef>
                <a:spcPts val="200"/>
              </a:spcBef>
              <a:buClr>
                <a:schemeClr val="accent1"/>
              </a:buClr>
              <a:buFont typeface="Webdings" panose="05030102010509060703" pitchFamily="18" charset="2"/>
              <a:buChar char="4"/>
            </a:pPr>
            <a:r>
              <a:rPr lang="en-US" sz="1800" dirty="0" smtClean="0">
                <a:solidFill>
                  <a:schemeClr val="dk1"/>
                </a:solidFill>
                <a:latin typeface="Century Gothic" panose="020B0502020202020204" pitchFamily="34" charset="0"/>
                <a:ea typeface="Questrial"/>
                <a:cs typeface="Questrial"/>
                <a:sym typeface="Questrial"/>
              </a:rPr>
              <a:t>Microsoft </a:t>
            </a:r>
            <a:r>
              <a:rPr lang="en-US" sz="1800" dirty="0">
                <a:solidFill>
                  <a:schemeClr val="dk1"/>
                </a:solidFill>
                <a:latin typeface="Century Gothic" panose="020B0502020202020204" pitchFamily="34" charset="0"/>
                <a:ea typeface="Questrial"/>
                <a:cs typeface="Questrial"/>
                <a:sym typeface="Questrial"/>
              </a:rPr>
              <a:t>&amp; </a:t>
            </a:r>
            <a:r>
              <a:rPr lang="en-US" sz="1800" dirty="0" err="1">
                <a:solidFill>
                  <a:schemeClr val="dk1"/>
                </a:solidFill>
                <a:latin typeface="Century Gothic" panose="020B0502020202020204" pitchFamily="34" charset="0"/>
                <a:ea typeface="Questrial"/>
                <a:cs typeface="Questrial"/>
                <a:sym typeface="Questrial"/>
              </a:rPr>
              <a:t>DigitalGlobe’s</a:t>
            </a:r>
            <a:r>
              <a:rPr lang="en-US" sz="1800" dirty="0">
                <a:solidFill>
                  <a:schemeClr val="dk1"/>
                </a:solidFill>
                <a:latin typeface="Century Gothic" panose="020B0502020202020204" pitchFamily="34" charset="0"/>
                <a:ea typeface="Questrial"/>
                <a:cs typeface="Questrial"/>
                <a:sym typeface="Questrial"/>
              </a:rPr>
              <a:t> Advanced Ortho Aerial </a:t>
            </a:r>
            <a:r>
              <a:rPr lang="en-US" sz="1800" dirty="0" smtClean="0">
                <a:solidFill>
                  <a:schemeClr val="dk1"/>
                </a:solidFill>
                <a:latin typeface="Century Gothic" panose="020B0502020202020204" pitchFamily="34" charset="0"/>
                <a:ea typeface="Questrial"/>
                <a:cs typeface="Questrial"/>
                <a:sym typeface="Questrial"/>
              </a:rPr>
              <a:t>Program</a:t>
            </a:r>
          </a:p>
          <a:p>
            <a:pPr marL="342900" lvl="0" indent="-342900">
              <a:spcBef>
                <a:spcPts val="200"/>
              </a:spcBef>
              <a:buClr>
                <a:schemeClr val="accent1"/>
              </a:buClr>
              <a:buFont typeface="Webdings" panose="05030102010509060703" pitchFamily="18" charset="2"/>
              <a:buChar char="4"/>
            </a:pPr>
            <a:endParaRPr lang="en-US" sz="18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800" dirty="0">
                <a:solidFill>
                  <a:schemeClr val="dk1"/>
                </a:solidFill>
                <a:latin typeface="Century Gothic" panose="020B0502020202020204" pitchFamily="34" charset="0"/>
                <a:ea typeface="Questrial"/>
                <a:cs typeface="Questrial"/>
                <a:sym typeface="Questrial"/>
              </a:rPr>
              <a:t>Up to 50cm </a:t>
            </a:r>
            <a:r>
              <a:rPr lang="en-US" sz="1800" dirty="0" smtClean="0">
                <a:solidFill>
                  <a:schemeClr val="dk1"/>
                </a:solidFill>
                <a:latin typeface="Century Gothic" panose="020B0502020202020204" pitchFamily="34" charset="0"/>
                <a:ea typeface="Questrial"/>
                <a:cs typeface="Questrial"/>
                <a:sym typeface="Questrial"/>
              </a:rPr>
              <a:t>resolution</a:t>
            </a:r>
          </a:p>
          <a:p>
            <a:pPr marL="342900" lvl="0" indent="-342900">
              <a:spcBef>
                <a:spcPts val="200"/>
              </a:spcBef>
              <a:buClr>
                <a:schemeClr val="accent1"/>
              </a:buClr>
              <a:buFont typeface="Webdings" panose="05030102010509060703" pitchFamily="18" charset="2"/>
              <a:buChar char="4"/>
            </a:pPr>
            <a:endParaRPr lang="en-US" sz="18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800" dirty="0">
                <a:solidFill>
                  <a:schemeClr val="dk1"/>
                </a:solidFill>
                <a:latin typeface="Century Gothic" panose="020B0502020202020204" pitchFamily="34" charset="0"/>
                <a:ea typeface="Questrial"/>
                <a:cs typeface="Questrial"/>
                <a:sym typeface="Questrial"/>
              </a:rPr>
              <a:t>Available as “Imagery” </a:t>
            </a:r>
            <a:r>
              <a:rPr lang="en-US" sz="1800" dirty="0" err="1">
                <a:solidFill>
                  <a:schemeClr val="dk1"/>
                </a:solidFill>
                <a:latin typeface="Century Gothic" panose="020B0502020202020204" pitchFamily="34" charset="0"/>
                <a:ea typeface="Questrial"/>
                <a:cs typeface="Questrial"/>
                <a:sym typeface="Questrial"/>
              </a:rPr>
              <a:t>basemap</a:t>
            </a:r>
            <a:r>
              <a:rPr lang="en-US" sz="1800" dirty="0">
                <a:solidFill>
                  <a:schemeClr val="dk1"/>
                </a:solidFill>
                <a:latin typeface="Century Gothic" panose="020B0502020202020204" pitchFamily="34" charset="0"/>
                <a:ea typeface="Questrial"/>
                <a:cs typeface="Questrial"/>
                <a:sym typeface="Questrial"/>
              </a:rPr>
              <a:t> layer in </a:t>
            </a:r>
            <a:r>
              <a:rPr lang="en-US" sz="1800" dirty="0" smtClean="0">
                <a:solidFill>
                  <a:schemeClr val="dk1"/>
                </a:solidFill>
                <a:latin typeface="Century Gothic" panose="020B0502020202020204" pitchFamily="34" charset="0"/>
                <a:ea typeface="Questrial"/>
                <a:cs typeface="Questrial"/>
                <a:sym typeface="Questrial"/>
              </a:rPr>
              <a:t>ArcGIS</a:t>
            </a:r>
          </a:p>
          <a:p>
            <a:pPr marL="342900" lvl="0" indent="-342900">
              <a:spcBef>
                <a:spcPts val="200"/>
              </a:spcBef>
              <a:buClr>
                <a:schemeClr val="accent1"/>
              </a:buClr>
              <a:buFont typeface="Webdings" panose="05030102010509060703" pitchFamily="18" charset="2"/>
              <a:buChar char="4"/>
            </a:pPr>
            <a:endParaRPr lang="en-US" sz="18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800" dirty="0">
                <a:solidFill>
                  <a:schemeClr val="dk1"/>
                </a:solidFill>
                <a:latin typeface="Century Gothic" panose="020B0502020202020204" pitchFamily="34" charset="0"/>
                <a:ea typeface="Questrial"/>
                <a:cs typeface="Questrial"/>
                <a:sym typeface="Questrial"/>
              </a:rPr>
              <a:t>Team used 1:300 scale to calibrate </a:t>
            </a:r>
            <a:r>
              <a:rPr lang="en-US" sz="1800" dirty="0" smtClean="0">
                <a:solidFill>
                  <a:schemeClr val="dk1"/>
                </a:solidFill>
                <a:latin typeface="Century Gothic" panose="020B0502020202020204" pitchFamily="34" charset="0"/>
                <a:ea typeface="Questrial"/>
                <a:cs typeface="Questrial"/>
                <a:sym typeface="Questrial"/>
              </a:rPr>
              <a:t>classifications</a:t>
            </a:r>
          </a:p>
          <a:p>
            <a:pPr marL="342900" lvl="0" indent="-342900">
              <a:spcBef>
                <a:spcPts val="200"/>
              </a:spcBef>
              <a:buClr>
                <a:schemeClr val="accent1"/>
              </a:buClr>
              <a:buFont typeface="Webdings" panose="05030102010509060703" pitchFamily="18" charset="2"/>
              <a:buChar char="4"/>
            </a:pPr>
            <a:endParaRPr lang="en-US" sz="18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800" dirty="0">
                <a:solidFill>
                  <a:schemeClr val="dk1"/>
                </a:solidFill>
                <a:latin typeface="Century Gothic" panose="020B0502020202020204" pitchFamily="34" charset="0"/>
                <a:ea typeface="Questrial"/>
                <a:cs typeface="Questrial"/>
                <a:sym typeface="Questrial"/>
              </a:rPr>
              <a:t>Created custom grid within each sampling site</a:t>
            </a:r>
            <a:r>
              <a:rPr lang="en-US" sz="1800" dirty="0" smtClean="0">
                <a:solidFill>
                  <a:schemeClr val="dk1"/>
                </a:solidFill>
                <a:latin typeface="Century Gothic" panose="020B0502020202020204" pitchFamily="34" charset="0"/>
                <a:ea typeface="Questrial"/>
                <a:cs typeface="Questrial"/>
                <a:sym typeface="Questrial"/>
              </a:rPr>
              <a:t>.</a:t>
            </a:r>
          </a:p>
          <a:p>
            <a:pPr marL="342900" lvl="0" indent="-342900">
              <a:spcBef>
                <a:spcPts val="200"/>
              </a:spcBef>
              <a:buClr>
                <a:schemeClr val="accent1"/>
              </a:buClr>
              <a:buFont typeface="Webdings" panose="05030102010509060703" pitchFamily="18" charset="2"/>
              <a:buChar char="4"/>
            </a:pPr>
            <a:endParaRPr lang="en-US" sz="18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800" dirty="0">
                <a:solidFill>
                  <a:schemeClr val="dk1"/>
                </a:solidFill>
                <a:latin typeface="Century Gothic" panose="020B0502020202020204" pitchFamily="34" charset="0"/>
                <a:ea typeface="Questrial"/>
                <a:cs typeface="Questrial"/>
                <a:sym typeface="Questrial"/>
              </a:rPr>
              <a:t>Consulted with Dr. Rick Lawrence (ZI model author) about grid size. Recommended 10 x 10</a:t>
            </a:r>
          </a:p>
          <a:p>
            <a:pPr marL="342900" indent="-342900">
              <a:spcBef>
                <a:spcPts val="200"/>
              </a:spcBef>
              <a:buClr>
                <a:schemeClr val="accent1"/>
              </a:buClr>
              <a:buFont typeface="Webdings" panose="05030102010509060703" pitchFamily="18" charset="2"/>
              <a:buChar char="4"/>
            </a:pPr>
            <a:endParaRPr lang="en-US" sz="1800" dirty="0" smtClean="0">
              <a:solidFill>
                <a:schemeClr val="dk1"/>
              </a:solidFill>
              <a:latin typeface="Century Gothic" panose="020B0502020202020204" pitchFamily="34" charset="0"/>
              <a:ea typeface="Questrial"/>
              <a:cs typeface="Questrial"/>
              <a:sym typeface="Questrial"/>
            </a:endParaRPr>
          </a:p>
          <a:p>
            <a:pPr marL="342900" indent="-342900">
              <a:spcBef>
                <a:spcPts val="200"/>
              </a:spcBef>
              <a:buClr>
                <a:schemeClr val="accent1"/>
              </a:buClr>
              <a:buFont typeface="Webdings" panose="05030102010509060703" pitchFamily="18" charset="2"/>
              <a:buChar char="4"/>
            </a:pPr>
            <a:r>
              <a:rPr lang="en-US" sz="1800" dirty="0" smtClean="0">
                <a:solidFill>
                  <a:schemeClr val="dk1"/>
                </a:solidFill>
                <a:latin typeface="Century Gothic" panose="020B0502020202020204" pitchFamily="34" charset="0"/>
                <a:ea typeface="Questrial"/>
                <a:cs typeface="Questrial"/>
                <a:sym typeface="Questrial"/>
              </a:rPr>
              <a:t>240,000 </a:t>
            </a:r>
            <a:r>
              <a:rPr lang="en-US" sz="1800" dirty="0">
                <a:solidFill>
                  <a:schemeClr val="dk1"/>
                </a:solidFill>
                <a:latin typeface="Century Gothic" panose="020B0502020202020204" pitchFamily="34" charset="0"/>
                <a:ea typeface="Questrial"/>
                <a:cs typeface="Questrial"/>
                <a:sym typeface="Questrial"/>
              </a:rPr>
              <a:t>individual </a:t>
            </a:r>
            <a:r>
              <a:rPr lang="en-US" sz="1800" dirty="0" smtClean="0">
                <a:solidFill>
                  <a:schemeClr val="dk1"/>
                </a:solidFill>
                <a:latin typeface="Century Gothic" panose="020B0502020202020204" pitchFamily="34" charset="0"/>
                <a:ea typeface="Questrial"/>
                <a:cs typeface="Questrial"/>
                <a:sym typeface="Questrial"/>
              </a:rPr>
              <a:t>classifications</a:t>
            </a:r>
          </a:p>
          <a:p>
            <a:pPr marL="342900" indent="-342900">
              <a:spcBef>
                <a:spcPts val="200"/>
              </a:spcBef>
              <a:buClr>
                <a:schemeClr val="accent1"/>
              </a:buClr>
              <a:buFont typeface="Webdings" panose="05030102010509060703" pitchFamily="18" charset="2"/>
              <a:buChar char="4"/>
            </a:pPr>
            <a:endParaRPr lang="en-US" sz="1800" dirty="0" smtClean="0">
              <a:latin typeface="Century Gothic" panose="020B0502020202020204" pitchFamily="34" charset="0"/>
            </a:endParaRPr>
          </a:p>
          <a:p>
            <a:pPr marL="285750" marR="0" lvl="0" indent="-285750" algn="l" rtl="0">
              <a:spcBef>
                <a:spcPts val="0"/>
              </a:spcBef>
              <a:buClr>
                <a:schemeClr val="dk1"/>
              </a:buClr>
              <a:buSzPct val="100000"/>
              <a:buFont typeface="Arial"/>
              <a:buChar char="•"/>
            </a:pPr>
            <a:endParaRPr lang="en-US" sz="1800" dirty="0">
              <a:solidFill>
                <a:schemeClr val="dk1"/>
              </a:solidFill>
              <a:latin typeface="Century Gothic" panose="020B0502020202020204" pitchFamily="34" charset="0"/>
              <a:ea typeface="Questrial"/>
              <a:cs typeface="Questrial"/>
              <a:sym typeface="Questrial"/>
            </a:endParaRPr>
          </a:p>
        </p:txBody>
      </p:sp>
      <p:pic>
        <p:nvPicPr>
          <p:cNvPr id="192" name="Shape 192"/>
          <p:cNvPicPr preferRelativeResize="0"/>
          <p:nvPr/>
        </p:nvPicPr>
        <p:blipFill rotWithShape="1">
          <a:blip r:embed="rId3">
            <a:alphaModFix/>
          </a:blip>
          <a:srcRect l="26479" r="26478" b="6191"/>
          <a:stretch/>
        </p:blipFill>
        <p:spPr>
          <a:xfrm>
            <a:off x="224746" y="1035132"/>
            <a:ext cx="4143599" cy="4849500"/>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Shape 198"/>
          <p:cNvGrpSpPr/>
          <p:nvPr/>
        </p:nvGrpSpPr>
        <p:grpSpPr>
          <a:xfrm>
            <a:off x="183891" y="1092743"/>
            <a:ext cx="2255132" cy="1246495"/>
            <a:chOff x="10400953" y="12942598"/>
            <a:chExt cx="3383281" cy="1917683"/>
          </a:xfrm>
        </p:grpSpPr>
        <p:grpSp>
          <p:nvGrpSpPr>
            <p:cNvPr id="199" name="Shape 199"/>
            <p:cNvGrpSpPr/>
            <p:nvPr/>
          </p:nvGrpSpPr>
          <p:grpSpPr>
            <a:xfrm>
              <a:off x="10400953" y="12942598"/>
              <a:ext cx="3383281" cy="1917683"/>
              <a:chOff x="10874639" y="19007881"/>
              <a:chExt cx="3383281" cy="1917683"/>
            </a:xfrm>
          </p:grpSpPr>
          <p:sp>
            <p:nvSpPr>
              <p:cNvPr id="200" name="Shape 200"/>
              <p:cNvSpPr txBox="1"/>
              <p:nvPr/>
            </p:nvSpPr>
            <p:spPr>
              <a:xfrm>
                <a:off x="10874639" y="19007881"/>
                <a:ext cx="3383281" cy="1917683"/>
              </a:xfrm>
              <a:prstGeom prst="rect">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Century Gothic" panose="020B0502020202020204" pitchFamily="34" charset="0"/>
                    <a:ea typeface="Questrial"/>
                    <a:cs typeface="Questrial"/>
                    <a:sym typeface="Questrial"/>
                  </a:rPr>
                  <a:t>            Reference Data Creation    </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Century Gothic" panose="020B0502020202020204" pitchFamily="34" charset="0"/>
                    <a:ea typeface="Questrial"/>
                    <a:cs typeface="Questrial"/>
                    <a:sym typeface="Questrial"/>
                  </a:rPr>
                  <a:t>            Imagery Processing</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Century Gothic" panose="020B0502020202020204" pitchFamily="34" charset="0"/>
                    <a:ea typeface="Questrial"/>
                    <a:cs typeface="Questrial"/>
                    <a:sym typeface="Questrial"/>
                  </a:rPr>
                  <a:t>            Model Processes</a:t>
                </a:r>
                <a:br>
                  <a:rPr lang="en-US" sz="1000" b="0" i="0" u="none" strike="noStrike" cap="none">
                    <a:solidFill>
                      <a:srgbClr val="767171"/>
                    </a:solidFill>
                    <a:latin typeface="Century Gothic" panose="020B0502020202020204" pitchFamily="34" charset="0"/>
                    <a:ea typeface="Questrial"/>
                    <a:cs typeface="Questrial"/>
                    <a:sym typeface="Questrial"/>
                  </a:rPr>
                </a:br>
                <a:r>
                  <a:rPr lang="en-US" sz="1000" b="0" i="0" u="none" strike="noStrike" cap="none">
                    <a:solidFill>
                      <a:srgbClr val="767171"/>
                    </a:solidFill>
                    <a:latin typeface="Century Gothic" panose="020B0502020202020204" pitchFamily="34" charset="0"/>
                    <a:ea typeface="Questrial"/>
                    <a:cs typeface="Questrial"/>
                    <a:sym typeface="Questrial"/>
                  </a:rPr>
                  <a:t>            Inputs</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Century Gothic" panose="020B0502020202020204" pitchFamily="34" charset="0"/>
                    <a:ea typeface="Questrial"/>
                    <a:cs typeface="Questrial"/>
                    <a:sym typeface="Questrial"/>
                  </a:rPr>
                  <a:t>            Outputs</a:t>
                </a:r>
              </a:p>
            </p:txBody>
          </p:sp>
          <p:grpSp>
            <p:nvGrpSpPr>
              <p:cNvPr id="201" name="Shape 201"/>
              <p:cNvGrpSpPr/>
              <p:nvPr/>
            </p:nvGrpSpPr>
            <p:grpSpPr>
              <a:xfrm>
                <a:off x="11029097" y="19163442"/>
                <a:ext cx="402181" cy="916365"/>
                <a:chOff x="9334590" y="21451082"/>
                <a:chExt cx="402181" cy="916365"/>
              </a:xfrm>
            </p:grpSpPr>
            <p:sp>
              <p:nvSpPr>
                <p:cNvPr id="202" name="Shape 202"/>
                <p:cNvSpPr/>
                <p:nvPr/>
              </p:nvSpPr>
              <p:spPr>
                <a:xfrm>
                  <a:off x="9334590" y="21827751"/>
                  <a:ext cx="402181" cy="201091"/>
                </a:xfrm>
                <a:prstGeom prst="roundRect">
                  <a:avLst>
                    <a:gd name="adj" fmla="val 16667"/>
                  </a:avLst>
                </a:prstGeom>
                <a:solidFill>
                  <a:srgbClr val="DBA2A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Century Gothic" panose="020B0502020202020204" pitchFamily="34" charset="0"/>
                    <a:ea typeface="Garamond"/>
                    <a:cs typeface="Garamond"/>
                    <a:sym typeface="Garamond"/>
                  </a:endParaRPr>
                </a:p>
              </p:txBody>
            </p:sp>
            <p:sp>
              <p:nvSpPr>
                <p:cNvPr id="203" name="Shape 203"/>
                <p:cNvSpPr/>
                <p:nvPr/>
              </p:nvSpPr>
              <p:spPr>
                <a:xfrm>
                  <a:off x="9334590" y="22166356"/>
                  <a:ext cx="402181" cy="201091"/>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Century Gothic" panose="020B0502020202020204" pitchFamily="34" charset="0"/>
                    <a:ea typeface="Garamond"/>
                    <a:cs typeface="Garamond"/>
                    <a:sym typeface="Garamond"/>
                  </a:endParaRPr>
                </a:p>
              </p:txBody>
            </p:sp>
            <p:sp>
              <p:nvSpPr>
                <p:cNvPr id="204" name="Shape 204"/>
                <p:cNvSpPr/>
                <p:nvPr/>
              </p:nvSpPr>
              <p:spPr>
                <a:xfrm>
                  <a:off x="9334590" y="21451082"/>
                  <a:ext cx="402181" cy="201091"/>
                </a:xfrm>
                <a:prstGeom prst="roundRect">
                  <a:avLst>
                    <a:gd name="adj" fmla="val 16667"/>
                  </a:avLst>
                </a:prstGeom>
                <a:solidFill>
                  <a:srgbClr val="FFC00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Century Gothic" panose="020B0502020202020204" pitchFamily="34" charset="0"/>
                    <a:ea typeface="Garamond"/>
                    <a:cs typeface="Garamond"/>
                    <a:sym typeface="Garamond"/>
                  </a:endParaRPr>
                </a:p>
              </p:txBody>
            </p:sp>
          </p:grpSp>
        </p:grpSp>
        <p:sp>
          <p:nvSpPr>
            <p:cNvPr id="205" name="Shape 205"/>
            <p:cNvSpPr/>
            <p:nvPr/>
          </p:nvSpPr>
          <p:spPr>
            <a:xfrm>
              <a:off x="10567503" y="14504561"/>
              <a:ext cx="402336" cy="201168"/>
            </a:xfrm>
            <a:prstGeom prst="roundRect">
              <a:avLst>
                <a:gd name="adj" fmla="val 16667"/>
              </a:avLst>
            </a:prstGeom>
            <a:solidFill>
              <a:srgbClr val="FFFF00">
                <a:alpha val="65882"/>
              </a:srgbClr>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000000"/>
                </a:solidFill>
                <a:latin typeface="Century Gothic" panose="020B0502020202020204" pitchFamily="34" charset="0"/>
                <a:ea typeface="Garamond"/>
                <a:cs typeface="Garamond"/>
                <a:sym typeface="Garamond"/>
              </a:endParaRPr>
            </a:p>
          </p:txBody>
        </p:sp>
        <p:sp>
          <p:nvSpPr>
            <p:cNvPr id="206" name="Shape 206"/>
            <p:cNvSpPr/>
            <p:nvPr/>
          </p:nvSpPr>
          <p:spPr>
            <a:xfrm>
              <a:off x="10567503" y="14159162"/>
              <a:ext cx="402336" cy="201168"/>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3B3838"/>
                </a:solidFill>
                <a:latin typeface="Century Gothic" panose="020B0502020202020204" pitchFamily="34" charset="0"/>
                <a:ea typeface="Garamond"/>
                <a:cs typeface="Garamond"/>
                <a:sym typeface="Garamond"/>
              </a:endParaRPr>
            </a:p>
          </p:txBody>
        </p:sp>
      </p:grpSp>
      <p:grpSp>
        <p:nvGrpSpPr>
          <p:cNvPr id="207" name="Shape 207"/>
          <p:cNvGrpSpPr/>
          <p:nvPr/>
        </p:nvGrpSpPr>
        <p:grpSpPr>
          <a:xfrm>
            <a:off x="183891" y="2295509"/>
            <a:ext cx="8806476" cy="3876689"/>
            <a:chOff x="183891" y="4324335"/>
            <a:chExt cx="8136030" cy="2100210"/>
          </a:xfrm>
        </p:grpSpPr>
        <p:sp>
          <p:nvSpPr>
            <p:cNvPr id="208" name="Shape 208"/>
            <p:cNvSpPr/>
            <p:nvPr/>
          </p:nvSpPr>
          <p:spPr>
            <a:xfrm rot="900000">
              <a:off x="1286997" y="5352076"/>
              <a:ext cx="1688296"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400" b="0" i="0" u="none" strike="noStrike" cap="none">
                  <a:solidFill>
                    <a:srgbClr val="FFFFFF"/>
                  </a:solidFill>
                  <a:latin typeface="Century Gothic" panose="020B0502020202020204" pitchFamily="34" charset="0"/>
                  <a:ea typeface="Questrial"/>
                  <a:cs typeface="Questrial"/>
                  <a:sym typeface="Questrial"/>
                </a:rPr>
                <a:t>Model Step 2</a:t>
              </a:r>
            </a:p>
          </p:txBody>
        </p:sp>
        <p:sp>
          <p:nvSpPr>
            <p:cNvPr id="209" name="Shape 209"/>
            <p:cNvSpPr/>
            <p:nvPr/>
          </p:nvSpPr>
          <p:spPr>
            <a:xfrm rot="-900000">
              <a:off x="1287775" y="4677936"/>
              <a:ext cx="1690862"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400" b="0" i="0" u="none" strike="noStrike" cap="none">
                  <a:solidFill>
                    <a:srgbClr val="FFFFFF"/>
                  </a:solidFill>
                  <a:latin typeface="Century Gothic" panose="020B0502020202020204" pitchFamily="34" charset="0"/>
                  <a:ea typeface="Questrial"/>
                  <a:cs typeface="Questrial"/>
                  <a:sym typeface="Questrial"/>
                </a:rPr>
                <a:t>Model Step 1</a:t>
              </a:r>
            </a:p>
          </p:txBody>
        </p:sp>
        <p:sp>
          <p:nvSpPr>
            <p:cNvPr id="210" name="Shape 210"/>
            <p:cNvSpPr/>
            <p:nvPr/>
          </p:nvSpPr>
          <p:spPr>
            <a:xfrm>
              <a:off x="6735234" y="4845467"/>
              <a:ext cx="1584686" cy="980694"/>
            </a:xfrm>
            <a:prstGeom prst="roundRect">
              <a:avLst>
                <a:gd name="adj" fmla="val 16667"/>
              </a:avLst>
            </a:prstGeom>
            <a:solidFill>
              <a:srgbClr val="FFFF0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dirty="0">
                  <a:solidFill>
                    <a:srgbClr val="000000"/>
                  </a:solidFill>
                  <a:latin typeface="Century Gothic" panose="020B0502020202020204" pitchFamily="34" charset="0"/>
                  <a:ea typeface="Questrial"/>
                  <a:cs typeface="Questrial"/>
                  <a:sym typeface="Questrial"/>
                </a:rPr>
                <a:t>Combine outputs to create final map of </a:t>
              </a:r>
              <a:r>
                <a:rPr lang="en-US" sz="1400" b="0" i="0" u="none" strike="noStrike" cap="none" dirty="0" smtClean="0">
                  <a:solidFill>
                    <a:srgbClr val="000000"/>
                  </a:solidFill>
                  <a:latin typeface="Century Gothic" panose="020B0502020202020204" pitchFamily="34" charset="0"/>
                  <a:ea typeface="Questrial"/>
                  <a:cs typeface="Questrial"/>
                  <a:sym typeface="Questrial"/>
                </a:rPr>
                <a:t>spruce-fir </a:t>
              </a:r>
              <a:r>
                <a:rPr lang="en-US" sz="1400" b="0" i="0" u="none" strike="noStrike" cap="none" dirty="0">
                  <a:solidFill>
                    <a:srgbClr val="000000"/>
                  </a:solidFill>
                  <a:latin typeface="Century Gothic" panose="020B0502020202020204" pitchFamily="34" charset="0"/>
                  <a:ea typeface="Questrial"/>
                  <a:cs typeface="Questrial"/>
                  <a:sym typeface="Questrial"/>
                </a:rPr>
                <a:t>mortality in Colorado</a:t>
              </a:r>
            </a:p>
          </p:txBody>
        </p:sp>
        <p:sp>
          <p:nvSpPr>
            <p:cNvPr id="211" name="Shape 211"/>
            <p:cNvSpPr/>
            <p:nvPr/>
          </p:nvSpPr>
          <p:spPr>
            <a:xfrm>
              <a:off x="4809094" y="5443851"/>
              <a:ext cx="1584686" cy="980694"/>
            </a:xfrm>
            <a:prstGeom prst="flowChartAlternateProcess">
              <a:avLst/>
            </a:prstGeom>
            <a:solidFill>
              <a:srgbClr val="FFFF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Century Gothic" panose="020B0502020202020204" pitchFamily="34" charset="0"/>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Century Gothic" panose="020B0502020202020204" pitchFamily="34" charset="0"/>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Century Gothic" panose="020B0502020202020204" pitchFamily="34" charset="0"/>
                <a:ea typeface="Garamond"/>
                <a:cs typeface="Garamond"/>
                <a:sym typeface="Garamond"/>
              </a:endParaRPr>
            </a:p>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a:solidFill>
                    <a:srgbClr val="000000"/>
                  </a:solidFill>
                  <a:latin typeface="Century Gothic" panose="020B0502020202020204" pitchFamily="34" charset="0"/>
                  <a:ea typeface="Questrial"/>
                  <a:cs typeface="Questrial"/>
                  <a:sym typeface="Questrial"/>
                </a:rPr>
                <a:t>Continuous Map of Study Area</a:t>
              </a:r>
            </a:p>
            <a:p>
              <a:pPr marL="0" marR="0" lvl="0" indent="0" algn="ctr" rtl="0">
                <a:lnSpc>
                  <a:spcPct val="100000"/>
                </a:lnSpc>
                <a:spcBef>
                  <a:spcPts val="0"/>
                </a:spcBef>
                <a:spcAft>
                  <a:spcPts val="0"/>
                </a:spcAft>
                <a:buClr>
                  <a:schemeClr val="dk1"/>
                </a:buClr>
                <a:buFont typeface="Questrial"/>
                <a:buNone/>
              </a:pPr>
              <a:endParaRPr sz="6048" b="0" i="0" u="none" strike="noStrike" cap="none">
                <a:solidFill>
                  <a:srgbClr val="FFFFFF"/>
                </a:solidFill>
                <a:latin typeface="Century Gothic" panose="020B0502020202020204" pitchFamily="34" charset="0"/>
                <a:ea typeface="Garamond"/>
                <a:cs typeface="Garamond"/>
                <a:sym typeface="Garamond"/>
              </a:endParaRPr>
            </a:p>
          </p:txBody>
        </p:sp>
        <p:sp>
          <p:nvSpPr>
            <p:cNvPr id="212" name="Shape 212"/>
            <p:cNvSpPr/>
            <p:nvPr/>
          </p:nvSpPr>
          <p:spPr>
            <a:xfrm>
              <a:off x="4809094" y="4324335"/>
              <a:ext cx="1584686" cy="980694"/>
            </a:xfrm>
            <a:prstGeom prst="flowChartAlternateProcess">
              <a:avLst/>
            </a:prstGeom>
            <a:solidFill>
              <a:srgbClr val="FFFF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Century Gothic" panose="020B0502020202020204" pitchFamily="34" charset="0"/>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Century Gothic" panose="020B0502020202020204" pitchFamily="34" charset="0"/>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Century Gothic" panose="020B0502020202020204" pitchFamily="34" charset="0"/>
                <a:ea typeface="Garamond"/>
                <a:cs typeface="Garamond"/>
                <a:sym typeface="Garamond"/>
              </a:endParaRPr>
            </a:p>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a:solidFill>
                    <a:srgbClr val="000000"/>
                  </a:solidFill>
                  <a:latin typeface="Century Gothic" panose="020B0502020202020204" pitchFamily="34" charset="0"/>
                  <a:ea typeface="Questrial"/>
                  <a:cs typeface="Questrial"/>
                  <a:sym typeface="Questrial"/>
                </a:rPr>
                <a:t>Binary map of study area</a:t>
              </a:r>
            </a:p>
            <a:p>
              <a:pPr marL="0" marR="0" lvl="0" indent="0" algn="ctr" rtl="0">
                <a:lnSpc>
                  <a:spcPct val="100000"/>
                </a:lnSpc>
                <a:spcBef>
                  <a:spcPts val="0"/>
                </a:spcBef>
                <a:spcAft>
                  <a:spcPts val="0"/>
                </a:spcAft>
                <a:buClr>
                  <a:schemeClr val="dk1"/>
                </a:buClr>
                <a:buFont typeface="Questrial"/>
                <a:buNone/>
              </a:pPr>
              <a:endParaRPr sz="6048" b="0" i="0" u="none" strike="noStrike" cap="none">
                <a:solidFill>
                  <a:srgbClr val="FFFFFF"/>
                </a:solidFill>
                <a:latin typeface="Century Gothic" panose="020B0502020202020204" pitchFamily="34" charset="0"/>
                <a:ea typeface="Garamond"/>
                <a:cs typeface="Garamond"/>
                <a:sym typeface="Garamond"/>
              </a:endParaRPr>
            </a:p>
          </p:txBody>
        </p:sp>
        <p:sp>
          <p:nvSpPr>
            <p:cNvPr id="213" name="Shape 213"/>
            <p:cNvSpPr/>
            <p:nvPr/>
          </p:nvSpPr>
          <p:spPr>
            <a:xfrm>
              <a:off x="2975142" y="5443851"/>
              <a:ext cx="1584686" cy="980694"/>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Continuous classification of study areas for each species</a:t>
              </a:r>
            </a:p>
          </p:txBody>
        </p:sp>
        <p:sp>
          <p:nvSpPr>
            <p:cNvPr id="214" name="Shape 214"/>
            <p:cNvSpPr/>
            <p:nvPr/>
          </p:nvSpPr>
          <p:spPr>
            <a:xfrm>
              <a:off x="2975142" y="4324335"/>
              <a:ext cx="1584686" cy="980694"/>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1600" b="1" i="0" u="none" strike="noStrike" cap="none">
                <a:solidFill>
                  <a:srgbClr val="000000"/>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Binary classification</a:t>
              </a: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Presence = 1 </a:t>
              </a: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Century Gothic" panose="020B0502020202020204" pitchFamily="34" charset="0"/>
                  <a:ea typeface="Questrial"/>
                  <a:cs typeface="Questrial"/>
                  <a:sym typeface="Questrial"/>
                </a:rPr>
                <a:t>Absence = 0</a:t>
              </a:r>
            </a:p>
            <a:p>
              <a:pPr marL="0" marR="0" lvl="0" indent="0" algn="ctr" rtl="0">
                <a:lnSpc>
                  <a:spcPct val="100000"/>
                </a:lnSpc>
                <a:spcBef>
                  <a:spcPts val="0"/>
                </a:spcBef>
                <a:spcAft>
                  <a:spcPts val="0"/>
                </a:spcAft>
                <a:buClr>
                  <a:schemeClr val="dk1"/>
                </a:buClr>
                <a:buFont typeface="Questrial"/>
                <a:buNone/>
              </a:pPr>
              <a:endParaRPr sz="1600" b="0" i="0" u="none" strike="noStrike" cap="none">
                <a:solidFill>
                  <a:srgbClr val="000000"/>
                </a:solidFill>
                <a:latin typeface="Century Gothic" panose="020B0502020202020204" pitchFamily="34" charset="0"/>
                <a:ea typeface="Questrial"/>
                <a:cs typeface="Questrial"/>
                <a:sym typeface="Questrial"/>
              </a:endParaRPr>
            </a:p>
          </p:txBody>
        </p:sp>
        <p:sp>
          <p:nvSpPr>
            <p:cNvPr id="215" name="Shape 215"/>
            <p:cNvSpPr/>
            <p:nvPr/>
          </p:nvSpPr>
          <p:spPr>
            <a:xfrm>
              <a:off x="183891" y="4855346"/>
              <a:ext cx="1218989" cy="968807"/>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3B3838"/>
                </a:buClr>
                <a:buSzPct val="25000"/>
                <a:buFont typeface="Questrial"/>
                <a:buNone/>
              </a:pPr>
              <a:r>
                <a:rPr lang="en-US" sz="1400" b="0" i="0" u="none" strike="noStrike" cap="none">
                  <a:solidFill>
                    <a:srgbClr val="3B3838"/>
                  </a:solidFill>
                  <a:latin typeface="Century Gothic" panose="020B0502020202020204" pitchFamily="34" charset="0"/>
                  <a:ea typeface="Questrial"/>
                  <a:cs typeface="Questrial"/>
                  <a:sym typeface="Questrial"/>
                </a:rPr>
                <a:t>Percent Mortality &amp; Spectral Values of reference points</a:t>
              </a:r>
            </a:p>
          </p:txBody>
        </p:sp>
        <p:cxnSp>
          <p:nvCxnSpPr>
            <p:cNvPr id="216" name="Shape 216"/>
            <p:cNvCxnSpPr>
              <a:stCxn id="214" idx="3"/>
              <a:endCxn id="212" idx="1"/>
            </p:cNvCxnSpPr>
            <p:nvPr/>
          </p:nvCxnSpPr>
          <p:spPr>
            <a:xfrm>
              <a:off x="4559829" y="4814682"/>
              <a:ext cx="249300" cy="0"/>
            </a:xfrm>
            <a:prstGeom prst="straightConnector1">
              <a:avLst/>
            </a:prstGeom>
            <a:noFill/>
            <a:ln w="9525" cap="flat" cmpd="sng">
              <a:solidFill>
                <a:srgbClr val="7EB761"/>
              </a:solidFill>
              <a:prstDash val="solid"/>
              <a:miter/>
              <a:headEnd type="none" w="med" len="med"/>
              <a:tailEnd type="triangle" w="lg" len="lg"/>
            </a:ln>
          </p:spPr>
        </p:cxnSp>
        <p:cxnSp>
          <p:nvCxnSpPr>
            <p:cNvPr id="217" name="Shape 217"/>
            <p:cNvCxnSpPr>
              <a:stCxn id="213" idx="3"/>
              <a:endCxn id="211" idx="1"/>
            </p:cNvCxnSpPr>
            <p:nvPr/>
          </p:nvCxnSpPr>
          <p:spPr>
            <a:xfrm>
              <a:off x="4559829" y="5934198"/>
              <a:ext cx="249300" cy="0"/>
            </a:xfrm>
            <a:prstGeom prst="straightConnector1">
              <a:avLst/>
            </a:prstGeom>
            <a:noFill/>
            <a:ln w="9525" cap="flat" cmpd="sng">
              <a:solidFill>
                <a:srgbClr val="7EB761"/>
              </a:solidFill>
              <a:prstDash val="solid"/>
              <a:miter/>
              <a:headEnd type="none" w="med" len="med"/>
              <a:tailEnd type="triangle" w="lg" len="lg"/>
            </a:ln>
          </p:spPr>
        </p:cxnSp>
        <p:cxnSp>
          <p:nvCxnSpPr>
            <p:cNvPr id="218" name="Shape 218"/>
            <p:cNvCxnSpPr>
              <a:stCxn id="211" idx="3"/>
              <a:endCxn id="210" idx="1"/>
            </p:cNvCxnSpPr>
            <p:nvPr/>
          </p:nvCxnSpPr>
          <p:spPr>
            <a:xfrm rot="10800000" flipH="1">
              <a:off x="6393781" y="5335698"/>
              <a:ext cx="341400" cy="598500"/>
            </a:xfrm>
            <a:prstGeom prst="straightConnector1">
              <a:avLst/>
            </a:prstGeom>
            <a:noFill/>
            <a:ln w="9525" cap="flat" cmpd="sng">
              <a:solidFill>
                <a:srgbClr val="7EB761"/>
              </a:solidFill>
              <a:prstDash val="solid"/>
              <a:miter/>
              <a:headEnd type="none" w="med" len="med"/>
              <a:tailEnd type="triangle" w="lg" len="lg"/>
            </a:ln>
          </p:spPr>
        </p:cxnSp>
        <p:cxnSp>
          <p:nvCxnSpPr>
            <p:cNvPr id="219" name="Shape 219"/>
            <p:cNvCxnSpPr>
              <a:stCxn id="212" idx="3"/>
              <a:endCxn id="210" idx="1"/>
            </p:cNvCxnSpPr>
            <p:nvPr/>
          </p:nvCxnSpPr>
          <p:spPr>
            <a:xfrm>
              <a:off x="6393781" y="4814682"/>
              <a:ext cx="341400" cy="521100"/>
            </a:xfrm>
            <a:prstGeom prst="straightConnector1">
              <a:avLst/>
            </a:prstGeom>
            <a:noFill/>
            <a:ln w="9525" cap="flat" cmpd="sng">
              <a:solidFill>
                <a:srgbClr val="7EB761"/>
              </a:solidFill>
              <a:prstDash val="solid"/>
              <a:miter/>
              <a:headEnd type="none" w="med" len="med"/>
              <a:tailEnd type="triangle" w="lg" len="lg"/>
            </a:ln>
          </p:spPr>
        </p:cxnSp>
      </p:grpSp>
      <p:sp>
        <p:nvSpPr>
          <p:cNvPr id="220" name="Shape 220"/>
          <p:cNvSpPr txBox="1">
            <a:spLocks noGrp="1"/>
          </p:cNvSpPr>
          <p:nvPr>
            <p:ph type="body" idx="2"/>
          </p:nvPr>
        </p:nvSpPr>
        <p:spPr>
          <a:xfrm>
            <a:off x="1256073" y="158333"/>
            <a:ext cx="6631854"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Methodology, Step Two</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2"/>
          </p:nvPr>
        </p:nvSpPr>
        <p:spPr>
          <a:xfrm>
            <a:off x="5143500" y="346201"/>
            <a:ext cx="3543298" cy="92354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3600" b="1" i="0" u="none" strike="noStrike" cap="none" dirty="0">
                <a:solidFill>
                  <a:schemeClr val="accent1"/>
                </a:solidFill>
                <a:latin typeface="Century Gothic" panose="020B0502020202020204" pitchFamily="34" charset="0"/>
                <a:sym typeface="Questrial"/>
              </a:rPr>
              <a:t>Results and Conclusions</a:t>
            </a:r>
          </a:p>
        </p:txBody>
      </p:sp>
      <p:sp>
        <p:nvSpPr>
          <p:cNvPr id="227" name="Shape 227"/>
          <p:cNvSpPr txBox="1"/>
          <p:nvPr/>
        </p:nvSpPr>
        <p:spPr>
          <a:xfrm>
            <a:off x="4715128" y="1430641"/>
            <a:ext cx="4390684" cy="45243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smtClean="0">
                <a:solidFill>
                  <a:schemeClr val="dk1"/>
                </a:solidFill>
                <a:latin typeface="Century Gothic" panose="020B0502020202020204" pitchFamily="34" charset="0"/>
                <a:ea typeface="Questrial"/>
                <a:cs typeface="Questrial"/>
                <a:sym typeface="Questrial"/>
              </a:rPr>
              <a:t>The </a:t>
            </a:r>
            <a:r>
              <a:rPr lang="en-US" sz="1600" dirty="0">
                <a:solidFill>
                  <a:schemeClr val="dk1"/>
                </a:solidFill>
                <a:latin typeface="Century Gothic" panose="020B0502020202020204" pitchFamily="34" charset="0"/>
                <a:ea typeface="Questrial"/>
                <a:cs typeface="Questrial"/>
                <a:sym typeface="Questrial"/>
              </a:rPr>
              <a:t>final map products and results in context</a:t>
            </a:r>
            <a:r>
              <a:rPr lang="en-US" sz="1600" dirty="0" smtClean="0">
                <a:solidFill>
                  <a:schemeClr val="dk1"/>
                </a:solidFill>
                <a:latin typeface="Century Gothic" panose="020B0502020202020204" pitchFamily="34" charset="0"/>
                <a:ea typeface="Questrial"/>
                <a:cs typeface="Questrial"/>
                <a:sym typeface="Questrial"/>
              </a:rPr>
              <a:t>:</a:t>
            </a:r>
          </a:p>
          <a:p>
            <a:pPr marL="0" marR="0" lvl="0" indent="0" algn="l" rtl="0">
              <a:spcBef>
                <a:spcPts val="0"/>
              </a:spcBef>
              <a:buSzPct val="25000"/>
              <a:buNone/>
            </a:pPr>
            <a:endParaRPr sz="16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600" dirty="0">
                <a:solidFill>
                  <a:schemeClr val="dk1"/>
                </a:solidFill>
                <a:latin typeface="Century Gothic" panose="020B0502020202020204" pitchFamily="34" charset="0"/>
                <a:ea typeface="Questrial"/>
                <a:cs typeface="Questrial"/>
                <a:sym typeface="Questrial"/>
              </a:rPr>
              <a:t>Comprehensive, quantitative landscape scale dataset </a:t>
            </a:r>
            <a:endParaRPr lang="en-US" sz="1600" dirty="0" smtClean="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endParaRPr lang="en-US" sz="16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600" dirty="0">
                <a:solidFill>
                  <a:schemeClr val="dk1"/>
                </a:solidFill>
                <a:latin typeface="Century Gothic" panose="020B0502020202020204" pitchFamily="34" charset="0"/>
                <a:ea typeface="Questrial"/>
                <a:cs typeface="Questrial"/>
                <a:sym typeface="Questrial"/>
              </a:rPr>
              <a:t>Percent cover of spruce mortality at 30 meter resolution </a:t>
            </a:r>
            <a:endParaRPr lang="en-US" sz="1600" dirty="0" smtClean="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endParaRPr lang="en-US" sz="1600" dirty="0">
              <a:solidFill>
                <a:schemeClr val="dk1"/>
              </a:solidFill>
              <a:latin typeface="Century Gothic" panose="020B0502020202020204" pitchFamily="34" charset="0"/>
              <a:ea typeface="Questrial"/>
              <a:cs typeface="Questrial"/>
              <a:sym typeface="Questrial"/>
            </a:endParaRPr>
          </a:p>
          <a:p>
            <a:pPr marL="342900" lvl="0" indent="-342900">
              <a:spcBef>
                <a:spcPts val="200"/>
              </a:spcBef>
              <a:buClr>
                <a:schemeClr val="accent1"/>
              </a:buClr>
              <a:buFont typeface="Webdings" panose="05030102010509060703" pitchFamily="18" charset="2"/>
              <a:buChar char="4"/>
            </a:pPr>
            <a:r>
              <a:rPr lang="en-US" sz="1600" dirty="0">
                <a:solidFill>
                  <a:schemeClr val="dk1"/>
                </a:solidFill>
                <a:latin typeface="Century Gothic" panose="020B0502020202020204" pitchFamily="34" charset="0"/>
                <a:ea typeface="Questrial"/>
                <a:cs typeface="Questrial"/>
                <a:sym typeface="Questrial"/>
              </a:rPr>
              <a:t>Novel methodology that is reasonably efficient and repeatable</a:t>
            </a:r>
          </a:p>
          <a:p>
            <a:pPr marL="342900" indent="-342900">
              <a:spcBef>
                <a:spcPts val="200"/>
              </a:spcBef>
              <a:buClr>
                <a:schemeClr val="accent1"/>
              </a:buClr>
              <a:buFont typeface="Webdings" panose="05030102010509060703" pitchFamily="18" charset="2"/>
              <a:buChar char="4"/>
            </a:pPr>
            <a:endParaRPr lang="en-US" sz="1600" dirty="0" smtClean="0">
              <a:solidFill>
                <a:schemeClr val="dk1"/>
              </a:solidFill>
              <a:latin typeface="Century Gothic" panose="020B0502020202020204" pitchFamily="34" charset="0"/>
              <a:ea typeface="Questrial"/>
              <a:cs typeface="Questrial"/>
              <a:sym typeface="Questrial"/>
            </a:endParaRPr>
          </a:p>
          <a:p>
            <a:pPr marL="342900" indent="-342900">
              <a:spcBef>
                <a:spcPts val="200"/>
              </a:spcBef>
              <a:buClr>
                <a:schemeClr val="accent1"/>
              </a:buClr>
              <a:buFont typeface="Webdings" panose="05030102010509060703" pitchFamily="18" charset="2"/>
              <a:buChar char="4"/>
            </a:pPr>
            <a:r>
              <a:rPr lang="en-US" sz="1600" dirty="0" smtClean="0">
                <a:solidFill>
                  <a:schemeClr val="dk1"/>
                </a:solidFill>
                <a:latin typeface="Century Gothic" panose="020B0502020202020204" pitchFamily="34" charset="0"/>
                <a:ea typeface="Questrial"/>
                <a:cs typeface="Questrial"/>
                <a:sym typeface="Questrial"/>
              </a:rPr>
              <a:t>Provides a </a:t>
            </a:r>
            <a:r>
              <a:rPr lang="en-US" sz="1600" b="1" dirty="0" smtClean="0">
                <a:solidFill>
                  <a:schemeClr val="dk1"/>
                </a:solidFill>
                <a:latin typeface="Century Gothic" panose="020B0502020202020204" pitchFamily="34" charset="0"/>
                <a:ea typeface="Questrial"/>
                <a:cs typeface="Questrial"/>
                <a:sym typeface="Questrial"/>
              </a:rPr>
              <a:t>baseline</a:t>
            </a:r>
            <a:r>
              <a:rPr lang="en-US" sz="1600" dirty="0" smtClean="0">
                <a:solidFill>
                  <a:schemeClr val="dk1"/>
                </a:solidFill>
                <a:latin typeface="Century Gothic" panose="020B0502020202020204" pitchFamily="34" charset="0"/>
                <a:ea typeface="Questrial"/>
                <a:cs typeface="Questrial"/>
                <a:sym typeface="Questrial"/>
              </a:rPr>
              <a:t> dataset of spruce mortality highlighting spruce beetle outbreaks for our project partners, land managers, and researchers that can be utilized in future studies and for decision support.</a:t>
            </a:r>
            <a:r>
              <a:rPr lang="en-US" sz="1600" dirty="0">
                <a:latin typeface="Century Gothic" panose="020B0502020202020204" pitchFamily="34" charset="0"/>
              </a:rPr>
              <a:t> </a:t>
            </a:r>
            <a:endParaRPr lang="en-US" sz="1600" dirty="0" smtClean="0">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endParaRPr lang="en-US" sz="1600" dirty="0" smtClean="0">
              <a:latin typeface="Century Gothic" panose="020B0502020202020204" pitchFamily="34" charset="0"/>
            </a:endParaRPr>
          </a:p>
          <a:p>
            <a:pPr marL="285750" marR="0" lvl="0" indent="-285750" algn="l" rtl="0">
              <a:spcBef>
                <a:spcPts val="0"/>
              </a:spcBef>
              <a:buClr>
                <a:schemeClr val="dk1"/>
              </a:buClr>
              <a:buSzPct val="100000"/>
              <a:buFont typeface="Arial"/>
              <a:buChar char="•"/>
            </a:pPr>
            <a:endParaRPr lang="en-US" sz="1600" dirty="0">
              <a:solidFill>
                <a:schemeClr val="dk1"/>
              </a:solidFill>
              <a:latin typeface="Century Gothic" panose="020B0502020202020204" pitchFamily="34" charset="0"/>
              <a:ea typeface="Questrial"/>
              <a:cs typeface="Questrial"/>
              <a:sym typeface="Questrial"/>
            </a:endParaRPr>
          </a:p>
        </p:txBody>
      </p:sp>
      <p:pic>
        <p:nvPicPr>
          <p:cNvPr id="228" name="Shape 228"/>
          <p:cNvPicPr preferRelativeResize="0"/>
          <p:nvPr/>
        </p:nvPicPr>
        <p:blipFill>
          <a:blip r:embed="rId3">
            <a:alphaModFix/>
          </a:blip>
          <a:stretch>
            <a:fillRect/>
          </a:stretch>
        </p:blipFill>
        <p:spPr>
          <a:xfrm>
            <a:off x="0" y="264160"/>
            <a:ext cx="4754800" cy="6153295"/>
          </a:xfrm>
          <a:prstGeom prst="rect">
            <a:avLst/>
          </a:prstGeom>
          <a:noFill/>
          <a:ln>
            <a:noFill/>
          </a:ln>
        </p:spPr>
      </p:pic>
      <p:pic>
        <p:nvPicPr>
          <p:cNvPr id="5" name="Picture 4"/>
          <p:cNvPicPr/>
          <p:nvPr/>
        </p:nvPicPr>
        <p:blipFill>
          <a:blip r:embed="rId4"/>
          <a:stretch>
            <a:fillRect/>
          </a:stretch>
        </p:blipFill>
        <p:spPr>
          <a:xfrm>
            <a:off x="48492" y="264160"/>
            <a:ext cx="1947948" cy="1346669"/>
          </a:xfrm>
          <a:prstGeom prst="rect">
            <a:avLst/>
          </a:prstGeom>
        </p:spPr>
      </p:pic>
      <p:pic>
        <p:nvPicPr>
          <p:cNvPr id="6" name="Picture 5"/>
          <p:cNvPicPr/>
          <p:nvPr/>
        </p:nvPicPr>
        <p:blipFill>
          <a:blip r:embed="rId5"/>
          <a:stretch>
            <a:fillRect/>
          </a:stretch>
        </p:blipFill>
        <p:spPr>
          <a:xfrm>
            <a:off x="168764" y="828239"/>
            <a:ext cx="231140" cy="147955"/>
          </a:xfrm>
          <a:prstGeom prst="rect">
            <a:avLst/>
          </a:prstGeom>
        </p:spPr>
      </p:pic>
      <p:pic>
        <p:nvPicPr>
          <p:cNvPr id="7" name="Picture 6"/>
          <p:cNvPicPr/>
          <p:nvPr/>
        </p:nvPicPr>
        <p:blipFill>
          <a:blip r:embed="rId6"/>
          <a:stretch>
            <a:fillRect/>
          </a:stretch>
        </p:blipFill>
        <p:spPr>
          <a:xfrm>
            <a:off x="176384" y="937459"/>
            <a:ext cx="220345" cy="163830"/>
          </a:xfrm>
          <a:prstGeom prst="rect">
            <a:avLst/>
          </a:prstGeom>
        </p:spPr>
      </p:pic>
      <p:sp>
        <p:nvSpPr>
          <p:cNvPr id="2" name="Rectangle 1"/>
          <p:cNvSpPr/>
          <p:nvPr/>
        </p:nvSpPr>
        <p:spPr>
          <a:xfrm>
            <a:off x="369085" y="977141"/>
            <a:ext cx="537327" cy="230832"/>
          </a:xfrm>
          <a:prstGeom prst="rect">
            <a:avLst/>
          </a:prstGeom>
        </p:spPr>
        <p:txBody>
          <a:bodyPr wrap="none">
            <a:spAutoFit/>
          </a:bodyPr>
          <a:lstStyle/>
          <a:p>
            <a:r>
              <a:rPr lang="en-US" sz="900" kern="1200" dirty="0" smtClean="0">
                <a:latin typeface="Century Gothic" panose="020B0502020202020204" pitchFamily="34" charset="0"/>
                <a:ea typeface="Arial" panose="020B0604020202020204" pitchFamily="34" charset="0"/>
                <a:cs typeface="Times New Roman" panose="02020603050405020304" pitchFamily="18" charset="0"/>
              </a:rPr>
              <a:t>Low: 1</a:t>
            </a:r>
            <a:endParaRPr lang="en-US" sz="900" dirty="0"/>
          </a:p>
        </p:txBody>
      </p:sp>
      <p:sp>
        <p:nvSpPr>
          <p:cNvPr id="4" name="Rectangle 3"/>
          <p:cNvSpPr/>
          <p:nvPr/>
        </p:nvSpPr>
        <p:spPr>
          <a:xfrm>
            <a:off x="-1267525" y="317305"/>
            <a:ext cx="4572000" cy="430887"/>
          </a:xfrm>
          <a:prstGeom prst="rect">
            <a:avLst/>
          </a:prstGeom>
        </p:spPr>
        <p:txBody>
          <a:bodyPr>
            <a:spAutoFit/>
          </a:bodyPr>
          <a:lstStyle/>
          <a:p>
            <a:pPr algn="ctr"/>
            <a:r>
              <a:rPr lang="en-US" sz="1100" kern="1200" dirty="0">
                <a:latin typeface="Century Gothic" panose="020B0502020202020204" pitchFamily="34" charset="0"/>
                <a:ea typeface="Times New Roman" panose="02020603050405020304" pitchFamily="18" charset="0"/>
                <a:cs typeface="Times New Roman" panose="02020603050405020304" pitchFamily="18" charset="0"/>
              </a:rPr>
              <a:t>Colorado Spruce- Fir Forests</a:t>
            </a:r>
            <a:endParaRPr lang="en-US" sz="1100" dirty="0">
              <a:latin typeface="Times New Roman" panose="02020603050405020304" pitchFamily="18" charset="0"/>
              <a:ea typeface="Times New Roman" panose="02020603050405020304" pitchFamily="18" charset="0"/>
            </a:endParaRPr>
          </a:p>
          <a:p>
            <a:pPr algn="ctr"/>
            <a:r>
              <a:rPr lang="en-US" sz="1100" b="1" kern="1200" dirty="0">
                <a:latin typeface="Century Gothic" panose="020B0502020202020204" pitchFamily="34" charset="0"/>
                <a:ea typeface="Times New Roman" panose="02020603050405020304" pitchFamily="18" charset="0"/>
                <a:cs typeface="Times New Roman" panose="02020603050405020304" pitchFamily="18" charset="0"/>
              </a:rPr>
              <a:t>Mortality Percent Cover </a:t>
            </a:r>
            <a:endParaRPr lang="en-US" sz="1100" dirty="0">
              <a:effectLst/>
              <a:latin typeface="Times New Roman" panose="02020603050405020304" pitchFamily="18" charset="0"/>
              <a:ea typeface="Times New Roman" panose="02020603050405020304" pitchFamily="18" charset="0"/>
            </a:endParaRPr>
          </a:p>
        </p:txBody>
      </p:sp>
      <p:pic>
        <p:nvPicPr>
          <p:cNvPr id="16" name="Picture 15"/>
          <p:cNvPicPr/>
          <p:nvPr/>
        </p:nvPicPr>
        <p:blipFill>
          <a:blip r:embed="rId7"/>
          <a:stretch>
            <a:fillRect/>
          </a:stretch>
        </p:blipFill>
        <p:spPr>
          <a:xfrm>
            <a:off x="109854" y="1417348"/>
            <a:ext cx="310515" cy="30480"/>
          </a:xfrm>
          <a:prstGeom prst="rect">
            <a:avLst/>
          </a:prstGeom>
        </p:spPr>
      </p:pic>
      <p:sp>
        <p:nvSpPr>
          <p:cNvPr id="17" name="TextBox 17"/>
          <p:cNvSpPr txBox="1"/>
          <p:nvPr/>
        </p:nvSpPr>
        <p:spPr>
          <a:xfrm>
            <a:off x="369085" y="739307"/>
            <a:ext cx="695960" cy="235585"/>
          </a:xfrm>
          <a:prstGeom prst="rect">
            <a:avLst/>
          </a:prstGeom>
          <a:noFill/>
        </p:spPr>
        <p:txBody>
          <a:bodyPr wrap="square" rtlCol="0">
            <a:noAutofit/>
          </a:bodyPr>
          <a:lstStyle/>
          <a:p>
            <a:pPr marL="0" marR="0">
              <a:spcBef>
                <a:spcPts val="0"/>
              </a:spcBef>
              <a:spcAft>
                <a:spcPts val="0"/>
              </a:spcAft>
            </a:pPr>
            <a:r>
              <a:rPr lang="en-US" sz="9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High: 61</a:t>
            </a:r>
            <a:endParaRPr lang="en-US" sz="900" dirty="0">
              <a:effectLst/>
              <a:latin typeface="Times New Roman" panose="02020603050405020304" pitchFamily="18" charset="0"/>
              <a:ea typeface="Times New Roman" panose="02020603050405020304" pitchFamily="18" charset="0"/>
            </a:endParaRPr>
          </a:p>
        </p:txBody>
      </p:sp>
      <p:sp>
        <p:nvSpPr>
          <p:cNvPr id="18" name="TextBox 20"/>
          <p:cNvSpPr txBox="1"/>
          <p:nvPr/>
        </p:nvSpPr>
        <p:spPr>
          <a:xfrm>
            <a:off x="396895" y="1328384"/>
            <a:ext cx="1599545" cy="287655"/>
          </a:xfrm>
          <a:prstGeom prst="rect">
            <a:avLst/>
          </a:prstGeom>
          <a:noFill/>
        </p:spPr>
        <p:txBody>
          <a:bodyPr wrap="square" rtlCol="0">
            <a:noAutofit/>
          </a:bodyPr>
          <a:lstStyle/>
          <a:p>
            <a:pPr marL="0" marR="0">
              <a:spcBef>
                <a:spcPts val="0"/>
              </a:spcBef>
              <a:spcAft>
                <a:spcPts val="0"/>
              </a:spcAft>
            </a:pPr>
            <a:r>
              <a:rPr lang="en-US" sz="9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Colorado State Boundary</a:t>
            </a:r>
            <a:endParaRPr lang="en-US" sz="9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cut/>
  </p:transition>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1841</Words>
  <Application>Microsoft Office PowerPoint</Application>
  <PresentationFormat>On-screen Show (4:3)</PresentationFormat>
  <Paragraphs>197</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Helvetica Neue</vt:lpstr>
      <vt:lpstr>Century Gothic</vt:lpstr>
      <vt:lpstr>Questrial</vt:lpstr>
      <vt:lpstr>Arial</vt:lpstr>
      <vt:lpstr>Cambria</vt:lpstr>
      <vt:lpstr>Webdings</vt:lpstr>
      <vt:lpstr>Garamond</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Fenn, Teresa E. (LARC-E3)[SSAI DEVELOP]</cp:lastModifiedBy>
  <cp:revision>7</cp:revision>
  <dcterms:modified xsi:type="dcterms:W3CDTF">2016-04-07T18:26:36Z</dcterms:modified>
</cp:coreProperties>
</file>