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9" r:id="rId11"/>
    <p:sldId id="265" r:id="rId12"/>
    <p:sldId id="271" r:id="rId13"/>
    <p:sldId id="266" r:id="rId1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000"/>
    <a:srgbClr val="40E6E7"/>
    <a:srgbClr val="FF8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80647F-CAB4-4909-9A79-B9AF3A23C16D}">
  <a:tblStyle styleId="{9080647F-CAB4-4909-9A79-B9AF3A23C16D}" styleName="Table_0">
    <a:wholeTbl>
      <a:tcStyle>
        <a:tcBdr>
          <a:left>
            <a:ln w="63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63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63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63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63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63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9B615664-60B9-4F59-A4B4-0820B9E13E82}" styleName="Table_1">
    <a:wholeTbl>
      <a:tcStyle>
        <a:tcBdr>
          <a:left>
            <a:ln w="127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71" autoAdjust="0"/>
  </p:normalViewPr>
  <p:slideViewPr>
    <p:cSldViewPr snapToGrid="0" snapToObjects="1">
      <p:cViewPr varScale="1">
        <p:scale>
          <a:sx n="78" d="100"/>
          <a:sy n="78" d="100"/>
        </p:scale>
        <p:origin x="12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/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6339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9425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9474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842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74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79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56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277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548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099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108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0143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582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59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0" y="4122826"/>
            <a:ext cx="9144000" cy="2379573"/>
          </a:xfrm>
          <a:prstGeom prst="rect">
            <a:avLst/>
          </a:prstGeom>
          <a:solidFill>
            <a:srgbClr val="06421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0" y="4275332"/>
            <a:ext cx="9144000" cy="20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6" name="Shape 16"/>
          <p:cNvSpPr/>
          <p:nvPr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rgbClr val="24603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7" name="Shape 17"/>
          <p:cNvSpPr txBox="1"/>
          <p:nvPr/>
        </p:nvSpPr>
        <p:spPr>
          <a:xfrm>
            <a:off x="153543" y="260030"/>
            <a:ext cx="2332624" cy="338500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-US" sz="800" b="0" i="0" u="none" strike="noStrike" cap="none" baseline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Aeronautics and Space Administration</a:t>
            </a:r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125535" y="133206"/>
            <a:ext cx="934026" cy="72264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521131" y="2292500"/>
            <a:ext cx="8071419" cy="5675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pic>
        <p:nvPicPr>
          <p:cNvPr id="20" name="Shape 20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0" y="1753497"/>
            <a:ext cx="9144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521131" y="2847197"/>
            <a:ext cx="3973376" cy="1213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3"/>
          </p:nvPr>
        </p:nvSpPr>
        <p:spPr>
          <a:xfrm>
            <a:off x="4619171" y="2847197"/>
            <a:ext cx="3973376" cy="1213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4"/>
          </p:nvPr>
        </p:nvSpPr>
        <p:spPr>
          <a:xfrm>
            <a:off x="521129" y="1078800"/>
            <a:ext cx="8071419" cy="736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buClr>
                <a:schemeClr val="dk1"/>
              </a:buClr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2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81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5400000">
            <a:off x="4623592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0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81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0" y="59271"/>
            <a:ext cx="8000998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04800" y="1290637"/>
            <a:ext cx="8534399" cy="4957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974" cy="5662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077200" y="0"/>
            <a:ext cx="1037438" cy="1044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Clr>
                <a:schemeClr val="dk1"/>
              </a:buClr>
              <a:buFont typeface="Arial"/>
              <a:buNone/>
              <a:defRPr/>
            </a:lvl1pPr>
            <a:lvl2pPr marL="457200" indent="0" rtl="0"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81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81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81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89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89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81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27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3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/>
            </a:lvl1pPr>
            <a:lvl2pPr marL="457200" indent="0" rtl="0">
              <a:buFont typeface="Arial"/>
              <a:buNone/>
              <a:defRPr/>
            </a:lvl2pPr>
            <a:lvl3pPr marL="914400" indent="0" rtl="0">
              <a:buFont typeface="Arial"/>
              <a:buNone/>
              <a:defRPr/>
            </a:lvl3pPr>
            <a:lvl4pPr marL="1371600" indent="0" rtl="0">
              <a:buFont typeface="Arial"/>
              <a:buNone/>
              <a:defRPr/>
            </a:lvl4pPr>
            <a:lvl5pPr marL="1828800" indent="0" rtl="0">
              <a:buFont typeface="Arial"/>
              <a:buNone/>
              <a:defRPr/>
            </a:lvl5pPr>
            <a:lvl6pPr marL="2286000" indent="0" rtl="0">
              <a:buFont typeface="Arial"/>
              <a:buNone/>
              <a:defRPr/>
            </a:lvl6pPr>
            <a:lvl7pPr marL="2743200" indent="0" rtl="0">
              <a:buFont typeface="Arial"/>
              <a:buNone/>
              <a:defRPr/>
            </a:lvl7pPr>
            <a:lvl8pPr marL="3200400" indent="0" rtl="0">
              <a:buFont typeface="Arial"/>
              <a:buNone/>
              <a:defRPr/>
            </a:lvl8pPr>
            <a:lvl9pPr marL="3657600" indent="0" rtl="0"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38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685800" marR="0" indent="12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2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marL="2057400" marR="0" indent="-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5pPr>
            <a:lvl6pPr marL="2514600" marR="0" indent="-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521131" y="2292500"/>
            <a:ext cx="8071419" cy="5675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Understanding Landscape Changes in Elephant Habitat within the Kruger National Park through NASA Earth Observing Systems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636243" y="2962325"/>
            <a:ext cx="7560300" cy="121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Andrea Presotto (University of Georgia), Ashley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Dupont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(University of Georgia), Christine Brady (University of Georgia), and Kirstin Valdes (University of Georgia) 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3"/>
          </p:nvPr>
        </p:nvSpPr>
        <p:spPr>
          <a:xfrm>
            <a:off x="521125" y="1078798"/>
            <a:ext cx="8071500" cy="13004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South Africa Ecological Forecasting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7372349" cy="566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Object-based Classification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44" y="1494322"/>
            <a:ext cx="5020924" cy="30313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211677" y="1226707"/>
            <a:ext cx="3298632" cy="5124111"/>
            <a:chOff x="211677" y="1385476"/>
            <a:chExt cx="3298632" cy="5124111"/>
          </a:xfrm>
        </p:grpSpPr>
        <p:pic>
          <p:nvPicPr>
            <p:cNvPr id="4" name="Picture 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8" t="17741" r="30645" b="7525"/>
            <a:stretch/>
          </p:blipFill>
          <p:spPr bwMode="auto">
            <a:xfrm>
              <a:off x="381000" y="1847142"/>
              <a:ext cx="2954739" cy="232908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8" t="15330" r="16900" b="19062"/>
            <a:stretch/>
          </p:blipFill>
          <p:spPr bwMode="auto">
            <a:xfrm>
              <a:off x="364490" y="4675930"/>
              <a:ext cx="2971249" cy="170774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62120" y="1385476"/>
              <a:ext cx="755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1998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62120" y="4297312"/>
              <a:ext cx="755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2013</a:t>
              </a:r>
              <a:endParaRPr lang="en-US" sz="2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1677" y="1385476"/>
              <a:ext cx="3298632" cy="512411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51302" y="4644534"/>
            <a:ext cx="46568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entury Gothic" panose="020B0502020202020204" pitchFamily="34" charset="0"/>
              </a:rPr>
              <a:t>Figure </a:t>
            </a:r>
            <a:r>
              <a:rPr lang="en-US" dirty="0">
                <a:latin typeface="Century Gothic" panose="020B0502020202020204" pitchFamily="34" charset="0"/>
              </a:rPr>
              <a:t>6</a:t>
            </a:r>
            <a:r>
              <a:rPr lang="en-US" dirty="0" smtClean="0">
                <a:latin typeface="Century Gothic" panose="020B0502020202020204" pitchFamily="34" charset="0"/>
              </a:rPr>
              <a:t>. Object based classification results using </a:t>
            </a:r>
            <a:r>
              <a:rPr lang="en-US" dirty="0" err="1" smtClean="0">
                <a:latin typeface="Century Gothic" panose="020B0502020202020204" pitchFamily="34" charset="0"/>
              </a:rPr>
              <a:t>eCognition</a:t>
            </a:r>
            <a:r>
              <a:rPr lang="en-US" dirty="0" smtClean="0">
                <a:latin typeface="Century Gothic" panose="020B0502020202020204" pitchFamily="34" charset="0"/>
              </a:rPr>
              <a:t> software shows a decrease in woodland and increases in mixed and grassland vegetation from 1998-2013. </a:t>
            </a:r>
            <a:r>
              <a:rPr lang="en-US" i="1" dirty="0" smtClean="0">
                <a:latin typeface="Century Gothic" panose="020B0502020202020204" pitchFamily="34" charset="0"/>
              </a:rPr>
              <a:t>Left</a:t>
            </a:r>
            <a:r>
              <a:rPr lang="en-US" dirty="0" smtClean="0">
                <a:latin typeface="Century Gothic" panose="020B0502020202020204" pitchFamily="34" charset="0"/>
              </a:rPr>
              <a:t>: Classified Landsat 5 and 8 images. </a:t>
            </a:r>
            <a:r>
              <a:rPr lang="en-US" i="1" dirty="0" smtClean="0">
                <a:latin typeface="Century Gothic" panose="020B0502020202020204" pitchFamily="34" charset="0"/>
              </a:rPr>
              <a:t>Upper</a:t>
            </a:r>
            <a:r>
              <a:rPr lang="en-US" dirty="0" smtClean="0">
                <a:latin typeface="Century Gothic" panose="020B0502020202020204" pitchFamily="34" charset="0"/>
              </a:rPr>
              <a:t>: </a:t>
            </a:r>
            <a:r>
              <a:rPr lang="en-US" dirty="0" err="1" smtClean="0">
                <a:latin typeface="Century Gothic" panose="020B0502020202020204" pitchFamily="34" charset="0"/>
              </a:rPr>
              <a:t>eCognition</a:t>
            </a:r>
            <a:r>
              <a:rPr lang="en-US" dirty="0" smtClean="0">
                <a:latin typeface="Century Gothic" panose="020B0502020202020204" pitchFamily="34" charset="0"/>
              </a:rPr>
              <a:t> statistical analysis showing increased land cover percentages of mixed and grassland vegetation.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0" t="14649" r="6395" b="68747"/>
          <a:stretch/>
        </p:blipFill>
        <p:spPr bwMode="auto">
          <a:xfrm>
            <a:off x="2892917" y="5652656"/>
            <a:ext cx="1058385" cy="103424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673822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4686" y="390483"/>
            <a:ext cx="7038898" cy="5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Habitat Suitability Model</a:t>
            </a:r>
          </a:p>
          <a:p>
            <a:endParaRPr lang="en-US" sz="3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57313" y="4998777"/>
            <a:ext cx="2706138" cy="1579267"/>
            <a:chOff x="1503693" y="5242290"/>
            <a:chExt cx="2390187" cy="1394882"/>
          </a:xfrm>
        </p:grpSpPr>
        <p:pic>
          <p:nvPicPr>
            <p:cNvPr id="156" name="Shape 156"/>
            <p:cNvPicPr preferRelativeResize="0"/>
            <p:nvPr/>
          </p:nvPicPr>
          <p:blipFill rotWithShape="1">
            <a:blip r:embed="rId3"/>
            <a:srcRect/>
            <a:stretch/>
          </p:blipFill>
          <p:spPr>
            <a:xfrm>
              <a:off x="1503693" y="5242290"/>
              <a:ext cx="2278085" cy="139488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sp>
          <p:nvSpPr>
            <p:cNvPr id="157" name="Shape 157"/>
            <p:cNvSpPr txBox="1"/>
            <p:nvPr/>
          </p:nvSpPr>
          <p:spPr>
            <a:xfrm>
              <a:off x="2140520" y="6356603"/>
              <a:ext cx="1753360" cy="24622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Questrial"/>
                <a:buNone/>
              </a:pPr>
              <a:r>
                <a:rPr lang="en-US" sz="1000" b="0" i="0" u="none" strike="noStrike" cap="none" baseline="0" dirty="0">
                  <a:solidFill>
                    <a:schemeClr val="bg1"/>
                  </a:solidFill>
                  <a:latin typeface="Questrial"/>
                  <a:ea typeface="Questrial"/>
                  <a:cs typeface="Questrial"/>
                  <a:sym typeface="Questrial"/>
                </a:rPr>
                <a:t>Photo by Andrea </a:t>
              </a:r>
              <a:r>
                <a:rPr lang="en-US" sz="1000" b="0" i="0" u="none" strike="noStrike" cap="none" baseline="0" dirty="0" err="1">
                  <a:solidFill>
                    <a:schemeClr val="bg1"/>
                  </a:solidFill>
                  <a:latin typeface="Questrial"/>
                  <a:ea typeface="Questrial"/>
                  <a:cs typeface="Questrial"/>
                  <a:sym typeface="Questrial"/>
                </a:rPr>
                <a:t>Presotto</a:t>
              </a:r>
              <a:endParaRPr lang="en-US" sz="10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2" name="Picture 1" descr="Biomass_figu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7226" r="669" b="1173"/>
          <a:stretch/>
        </p:blipFill>
        <p:spPr>
          <a:xfrm>
            <a:off x="228356" y="1537458"/>
            <a:ext cx="4022719" cy="27904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5700" y="1214072"/>
            <a:ext cx="4281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Biomass Levels (2010) over Elephant Study Area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Nitrogen_fig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94" y="1537458"/>
            <a:ext cx="3747622" cy="27974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60448" y="1214073"/>
            <a:ext cx="4335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Nitrogen Levels (2010) over Elephant Study Area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00" y="4334910"/>
            <a:ext cx="428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Figure 7. Biomass level map showing areas of high and low biomass within the study area.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885" y="4327893"/>
            <a:ext cx="418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Figure </a:t>
            </a:r>
            <a:r>
              <a:rPr lang="en-US" dirty="0">
                <a:latin typeface="Century Gothic" panose="020B0502020202020204" pitchFamily="34" charset="0"/>
              </a:rPr>
              <a:t>8</a:t>
            </a:r>
            <a:r>
              <a:rPr lang="en-US" dirty="0" smtClean="0">
                <a:latin typeface="Century Gothic" panose="020B0502020202020204" pitchFamily="34" charset="0"/>
              </a:rPr>
              <a:t>. Nitrogen level map showing areas of high and low nitrogen within the study area.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4686" y="390483"/>
            <a:ext cx="7038898" cy="5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Habitat Suitability Model</a:t>
            </a:r>
          </a:p>
          <a:p>
            <a:endParaRPr lang="en-US" sz="3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 descr="GISModel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2"/>
          <a:stretch/>
        </p:blipFill>
        <p:spPr>
          <a:xfrm>
            <a:off x="863908" y="1395511"/>
            <a:ext cx="7038898" cy="4409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63908" y="5880324"/>
            <a:ext cx="7038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Figure 9. Combined GIS model (nitrogen and biomass) and 2013 object based classification. Model shows that overlap between woodland habitats and those with biomass fall in the same area. 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216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04800" y="1290625"/>
            <a:ext cx="8534399" cy="1492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Dr. Marguerite Madden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, University of Georgia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Dr. Richard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Fayrer-Hosken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, University of Georgia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Steve Padgett-Vasquez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, University of Georgia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Caren Remillard,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University of Georgia</a:t>
            </a:r>
          </a:p>
          <a:p>
            <a:endParaRPr lang="en-US" sz="24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898" cy="56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Acknowledgements 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988675" y="3108400"/>
            <a:ext cx="7166650" cy="3506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974" cy="566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Study Area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58588" y="1993825"/>
            <a:ext cx="4604775" cy="33849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58589" y="5380464"/>
            <a:ext cx="4064000" cy="35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  <a:t>Figure 1. 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  <a:t>South 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sym typeface="Arial"/>
              </a:rPr>
              <a:t>Africa, Kruger National Park, and study area. </a:t>
            </a:r>
          </a:p>
          <a:p>
            <a:endParaRPr lang="en-US" sz="1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5130926" y="1418809"/>
            <a:ext cx="3745260" cy="46310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397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000" b="0" i="0" u="sng" strike="noStrike" cap="none" baseline="0" dirty="0">
                <a:solidFill>
                  <a:srgbClr val="000000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Kruger National </a:t>
            </a:r>
            <a:r>
              <a:rPr lang="en-US" sz="2000" b="0" i="0" u="sng" strike="noStrike" cap="none" baseline="0" dirty="0" smtClean="0">
                <a:solidFill>
                  <a:srgbClr val="000000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Park</a:t>
            </a:r>
          </a:p>
          <a:p>
            <a:pPr marL="1397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b="0" i="0" u="sng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Located in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northeast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South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Africa (Mpumalanga and Limpopo)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Park Area: 8,000 mi</a:t>
            </a:r>
            <a:r>
              <a:rPr lang="en-US" sz="2000" b="0" i="0" u="none" strike="noStrike" cap="none" baseline="300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2</a:t>
            </a:r>
            <a:r>
              <a:rPr lang="en-US" sz="20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/</a:t>
            </a: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20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, 720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km</a:t>
            </a:r>
            <a:r>
              <a:rPr lang="en-US" sz="2000" b="0" i="0" u="none" strike="noStrike" cap="none" baseline="300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2</a:t>
            </a:r>
          </a:p>
          <a:p>
            <a:pPr marL="457200" lvl="0" indent="-317500"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Altitude: 200 m - 840 m</a:t>
            </a:r>
          </a:p>
          <a:p>
            <a:pPr marL="457200" lvl="0" indent="-317500"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Rainfall: 450 -  500 </a:t>
            </a:r>
            <a:r>
              <a:rPr lang="en-US" sz="20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mm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One of the world’s largest wildlife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sanctuaries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13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major vegetation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types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850 animal species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3"/>
          <a:srcRect t="1592" b="3340"/>
          <a:stretch/>
        </p:blipFill>
        <p:spPr>
          <a:xfrm>
            <a:off x="5870448" y="4654296"/>
            <a:ext cx="3121152" cy="197042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04800" y="1123780"/>
            <a:ext cx="8534399" cy="33636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•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Kruger National Park is currently experiencing landscape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change from woodland to grassland habitat</a:t>
            </a: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•"/>
            </a:pPr>
            <a:endParaRPr lang="en-US" sz="2000" b="0" i="0" u="none" strike="noStrike" cap="none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•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As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suitable vegetation grows scarce,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park rangers have observed elephants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stripping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bark and branches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from trees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to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feed</a:t>
            </a: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•"/>
            </a:pP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•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Male elephants,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or </a:t>
            </a:r>
            <a:r>
              <a:rPr lang="en-US" sz="20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ulls,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have been observed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attacking and pushing over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trees, most of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which are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unable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to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recover</a:t>
            </a: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•"/>
            </a:pP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est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Both elephant foraging activities and aggressive behavior may be contributing to the landscape change 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974" cy="566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Community Concerns</a:t>
            </a:r>
            <a:endParaRPr lang="en-US" sz="3200" b="0" i="0" u="none" strike="noStrike" cap="none" baseline="0" dirty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/>
          <a:srcRect r="2941"/>
          <a:stretch/>
        </p:blipFill>
        <p:spPr>
          <a:xfrm>
            <a:off x="3532860" y="4654296"/>
            <a:ext cx="2097752" cy="198190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8" name="Shape 108"/>
          <p:cNvSpPr txBox="1"/>
          <p:nvPr/>
        </p:nvSpPr>
        <p:spPr>
          <a:xfrm>
            <a:off x="7270518" y="6347530"/>
            <a:ext cx="1766985" cy="277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Questrial"/>
              <a:buNone/>
            </a:pPr>
            <a:r>
              <a:rPr lang="en-US" sz="10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Photos by Andrea </a:t>
            </a:r>
            <a:r>
              <a:rPr lang="en-US" sz="1000" b="0" i="0" u="none" strike="noStrike" cap="none" baseline="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Presotto</a:t>
            </a:r>
            <a:endParaRPr lang="en-US" sz="1000" b="0" i="0" u="none" strike="noStrike" cap="none" baseline="0" dirty="0">
              <a:solidFill>
                <a:schemeClr val="bg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52400" y="4654296"/>
            <a:ext cx="3121152" cy="1975103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898" cy="56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Objectives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/>
          <a:srcRect t="13929" b="11961"/>
          <a:stretch/>
        </p:blipFill>
        <p:spPr>
          <a:xfrm>
            <a:off x="659252" y="4550472"/>
            <a:ext cx="7553350" cy="201714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18" name="Shape 118"/>
          <p:cNvSpPr txBox="1"/>
          <p:nvPr/>
        </p:nvSpPr>
        <p:spPr>
          <a:xfrm>
            <a:off x="6478831" y="6260195"/>
            <a:ext cx="1718470" cy="2615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10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Photo by Andrea </a:t>
            </a:r>
            <a:r>
              <a:rPr lang="en-US" sz="1000" b="0" i="0" u="none" strike="noStrike" cap="none" baseline="0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Presotto</a:t>
            </a:r>
            <a:endParaRPr lang="en-US" sz="10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9251" y="1194004"/>
            <a:ext cx="75380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entury Gothic" panose="020B0502020202020204" pitchFamily="34" charset="0"/>
                <a:cs typeface="Questrial"/>
              </a:rPr>
              <a:t>Develop time series maps to provide end user with rate of woodland degradation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entury Gothic" panose="020B0502020202020204" pitchFamily="34" charset="0"/>
              <a:cs typeface="Quest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entury Gothic" panose="020B0502020202020204" pitchFamily="34" charset="0"/>
                <a:cs typeface="Questrial"/>
              </a:rPr>
              <a:t>Create habitat sustainability model to illustrate current areas of elephant habitat and identification of potential areas for future use</a:t>
            </a:r>
          </a:p>
          <a:p>
            <a:endParaRPr lang="en-US" sz="2000" dirty="0" smtClean="0">
              <a:latin typeface="Century Gothic" panose="020B0502020202020204" pitchFamily="34" charset="0"/>
              <a:cs typeface="Quest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entury Gothic" panose="020B0502020202020204" pitchFamily="34" charset="0"/>
                <a:cs typeface="Questrial"/>
              </a:rPr>
              <a:t>Compare results of pixel-based and object-based classification to improve understanding of advantages and disadvantages of each method</a:t>
            </a:r>
            <a:endParaRPr lang="en-US" sz="2000" dirty="0">
              <a:latin typeface="Century Gothic" panose="020B0502020202020204" pitchFamily="34" charset="0"/>
              <a:cs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974" cy="566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Methods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2431" y="6028002"/>
            <a:ext cx="2310385" cy="3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2. Methodology</a:t>
            </a:r>
            <a:endParaRPr lang="en-US" dirty="0"/>
          </a:p>
        </p:txBody>
      </p:sp>
      <p:sp>
        <p:nvSpPr>
          <p:cNvPr id="4" name="AutoShape 2" descr="https://pod51035.outlook.com/owa/service.svc/s/GetFileAttachment?id=AAMkADg0MGZjODdjLThjMDgtNGZlYi05ZmJjLWZmOTQ1NTg0OTc4YgBGAAAAAAAw3chmlW%2ByRKzF4uzeakmPBwAOkCxCWt2ORbk2AstfUKtCAAAAkXNYAACG06070UfrSJYpyyfR0NXtAABlTbQyAAABEgAQAHHYMqqWeRdAu9Q1b0lxNaQ%3D&amp;isImagePreview=True&amp;X-OWA-CANARY=FrRMwSps802X0-rZiI3sVkEpVB5YHtEIhrgSz0AP5lQlCYCkr1QEmRTdp7L_I8ri-T0XCqgggs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219"/>
            <a:ext cx="9144000" cy="37295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898" cy="5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Methods: </a:t>
            </a: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Classification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1677475" y="2335325"/>
            <a:ext cx="7038898" cy="3171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Methods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3591" y="1094511"/>
            <a:ext cx="8504588" cy="5639810"/>
            <a:chOff x="303591" y="1155707"/>
            <a:chExt cx="8504588" cy="5639810"/>
          </a:xfrm>
        </p:grpSpPr>
        <p:graphicFrame>
          <p:nvGraphicFramePr>
            <p:cNvPr id="131" name="Shape 131"/>
            <p:cNvGraphicFramePr/>
            <p:nvPr>
              <p:extLst>
                <p:ext uri="{D42A27DB-BD31-4B8C-83A1-F6EECF244321}">
                  <p14:modId xmlns:p14="http://schemas.microsoft.com/office/powerpoint/2010/main" val="2146867819"/>
                </p:ext>
              </p:extLst>
            </p:nvPr>
          </p:nvGraphicFramePr>
          <p:xfrm>
            <a:off x="303591" y="1155707"/>
            <a:ext cx="8504588" cy="5639810"/>
          </p:xfrm>
          <a:graphic>
            <a:graphicData uri="http://schemas.openxmlformats.org/drawingml/2006/table">
              <a:tbl>
                <a:tblPr>
                  <a:noFill/>
                  <a:tableStyleId>{9080647F-CAB4-4909-9A79-B9AF3A23C16D}</a:tableStyleId>
                </a:tblPr>
                <a:tblGrid>
                  <a:gridCol w="2973542"/>
                  <a:gridCol w="961123"/>
                  <a:gridCol w="4569923"/>
                </a:tblGrid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b="1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Land Cover Class</a:t>
                        </a: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b="1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Color</a:t>
                        </a:r>
                        <a:endParaRPr lang="en-US" sz="1800" b="1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b="1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Definition</a:t>
                        </a:r>
                      </a:p>
                    </a:txBody>
                    <a:tcPr marL="63500" marR="63500" marT="63500" marB="63500"/>
                  </a:tc>
                </a:tr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Grassland</a:t>
                        </a: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Identified by lower and taller grass </a:t>
                        </a:r>
                      </a:p>
                    </a:txBody>
                    <a:tcPr marL="63500" marR="63500" marT="63500" marB="63500"/>
                  </a:tc>
                </a:tr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Mixed Vegetation</a:t>
                        </a: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Identified shrubs and sparse trees smaller than 10 m</a:t>
                        </a:r>
                      </a:p>
                    </a:txBody>
                    <a:tcPr marL="63500" marR="63500" marT="63500" marB="63500"/>
                  </a:tc>
                </a:tr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Woodland</a:t>
                        </a: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Identified by tree density and with trees taller or equal 10 m</a:t>
                        </a:r>
                      </a:p>
                    </a:txBody>
                    <a:tcPr marL="63500" marR="63500" marT="63500" marB="63500"/>
                  </a:tc>
                </a:tr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Bare soil</a:t>
                        </a: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Identified by absence of foliage</a:t>
                        </a:r>
                      </a:p>
                    </a:txBody>
                    <a:tcPr marL="63500" marR="63500" marT="63500" marB="63500"/>
                  </a:tc>
                </a:tr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Water</a:t>
                        </a: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Consists of perennial rivers, streams, and lakes</a:t>
                        </a:r>
                        <a:r>
                          <a:rPr lang="en-US" sz="1800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.</a:t>
                        </a: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</a:tr>
                <a:tr h="525625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Burn Scar</a:t>
                        </a: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Consists of landscape that has been burned via controlled </a:t>
                        </a:r>
                        <a:r>
                          <a:rPr lang="en-US" sz="1800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fire</a:t>
                        </a: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</a:tr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Cloud</a:t>
                        </a: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Consists</a:t>
                        </a:r>
                        <a:r>
                          <a:rPr lang="en-US" sz="1800" baseline="0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 of areas of cloud cover</a:t>
                        </a: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</a:tr>
                <a:tr h="587450"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Shadow</a:t>
                        </a: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  <a:tc>
                    <a:txBody>
                      <a:bodyPr/>
                      <a:lstStyle/>
                      <a:p>
                        <a:pPr lvl="0" algn="ctr" rtl="0">
                          <a:buNone/>
                        </a:pPr>
                        <a:r>
                          <a:rPr lang="en-US" sz="1800" dirty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Consists of areas blocked by cloud </a:t>
                        </a:r>
                        <a:r>
                          <a:rPr lang="en-US" sz="1800" dirty="0" smtClean="0">
                            <a:latin typeface="Questrial"/>
                            <a:ea typeface="Questrial"/>
                            <a:cs typeface="Questrial"/>
                            <a:sym typeface="Questrial"/>
                          </a:rPr>
                          <a:t>cover</a:t>
                        </a:r>
                        <a:endParaRPr lang="en-US" sz="1800" dirty="0">
                          <a:latin typeface="Questrial"/>
                          <a:ea typeface="Questrial"/>
                          <a:cs typeface="Questrial"/>
                          <a:sym typeface="Questrial"/>
                        </a:endParaRPr>
                      </a:p>
                    </a:txBody>
                    <a:tcPr marL="63500" marR="63500" marT="63500" marB="63500"/>
                  </a:tc>
                </a:tr>
              </a:tbl>
            </a:graphicData>
          </a:graphic>
        </p:graphicFrame>
        <p:sp>
          <p:nvSpPr>
            <p:cNvPr id="2" name="Rectangle 1"/>
            <p:cNvSpPr/>
            <p:nvPr/>
          </p:nvSpPr>
          <p:spPr>
            <a:xfrm>
              <a:off x="3457927" y="1881843"/>
              <a:ext cx="566121" cy="300491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57927" y="2530877"/>
              <a:ext cx="566121" cy="300491"/>
            </a:xfrm>
            <a:prstGeom prst="rect">
              <a:avLst/>
            </a:prstGeom>
            <a:solidFill>
              <a:srgbClr val="FF8836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57927" y="6344780"/>
              <a:ext cx="566121" cy="30049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55504" y="5145536"/>
              <a:ext cx="566121" cy="300491"/>
            </a:xfrm>
            <a:prstGeom prst="rect">
              <a:avLst/>
            </a:prstGeom>
            <a:solidFill>
              <a:srgbClr val="AB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55504" y="4492927"/>
              <a:ext cx="566121" cy="300491"/>
            </a:xfrm>
            <a:prstGeom prst="rect">
              <a:avLst/>
            </a:prstGeom>
            <a:solidFill>
              <a:srgbClr val="40E6E7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55504" y="3819154"/>
              <a:ext cx="566121" cy="3004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57927" y="3188528"/>
              <a:ext cx="566121" cy="30049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57927" y="5760154"/>
              <a:ext cx="566121" cy="3004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974" cy="566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Pixel-based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433" y="5634770"/>
            <a:ext cx="5590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Figure 3. Pixel Based Classification results depicting overall change from woodland to grassland and mixed vegetation from 1998 to 2013. Analysis run in ArcGIS.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New Pix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3" y="1431951"/>
            <a:ext cx="5590439" cy="41846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85346" y="1855101"/>
            <a:ext cx="260767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Pixel based classification depicts a steady increase in bare soil and mixed vegetation from 1998 to 2013 (classification results, bottom right). 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From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2006-2013, there was an increase in woodland habitat.</a:t>
            </a:r>
            <a:endParaRPr lang="en-US" sz="1600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67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28650" y="246593"/>
            <a:ext cx="7038974" cy="566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Pixel-based Classification</a:t>
            </a:r>
          </a:p>
        </p:txBody>
      </p:sp>
      <p:graphicFrame>
        <p:nvGraphicFramePr>
          <p:cNvPr id="137" name="Shape 137"/>
          <p:cNvGraphicFramePr/>
          <p:nvPr>
            <p:extLst>
              <p:ext uri="{D42A27DB-BD31-4B8C-83A1-F6EECF244321}">
                <p14:modId xmlns:p14="http://schemas.microsoft.com/office/powerpoint/2010/main" val="1019458515"/>
              </p:ext>
            </p:extLst>
          </p:nvPr>
        </p:nvGraphicFramePr>
        <p:xfrm>
          <a:off x="628650" y="1501096"/>
          <a:ext cx="7642304" cy="4359760"/>
        </p:xfrm>
        <a:graphic>
          <a:graphicData uri="http://schemas.openxmlformats.org/drawingml/2006/table">
            <a:tbl>
              <a:tblPr>
                <a:tableStyleId>{9B615664-60B9-4F59-A4B4-0820B9E13E82}</a:tableStyleId>
              </a:tblPr>
              <a:tblGrid>
                <a:gridCol w="1910576"/>
                <a:gridCol w="1910576"/>
                <a:gridCol w="1910576"/>
                <a:gridCol w="1910576"/>
              </a:tblGrid>
              <a:tr h="477275">
                <a:tc>
                  <a:txBody>
                    <a:bodyPr/>
                    <a:lstStyle/>
                    <a:p>
                      <a:endParaRPr dirty="0"/>
                    </a:p>
                  </a:txBody>
                  <a:tcPr marL="63500" marR="63500" marT="63500" marB="635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2400" dirty="0">
                          <a:sym typeface="Questrial"/>
                        </a:rPr>
                        <a:t>Percentage of Study Area</a:t>
                      </a:r>
                      <a:endParaRPr lang="en-US" sz="24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Land Cover</a:t>
                      </a:r>
                      <a:endParaRPr lang="en-US" sz="1800" b="1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1998</a:t>
                      </a:r>
                      <a:endParaRPr lang="en-US" sz="1800" b="1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2006</a:t>
                      </a:r>
                      <a:endParaRPr lang="en-US" sz="1800" b="1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2013</a:t>
                      </a:r>
                      <a:endParaRPr lang="en-US" sz="1800" b="1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Woodland 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51.76%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29.14%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41.31%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Mixed Vegetation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olidFill>
                            <a:srgbClr val="008000"/>
                          </a:solidFill>
                          <a:sym typeface="Questrial"/>
                        </a:rPr>
                        <a:t>17.39%</a:t>
                      </a:r>
                      <a:endParaRPr lang="en-US" sz="1800" dirty="0">
                        <a:solidFill>
                          <a:srgbClr val="008000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olidFill>
                            <a:srgbClr val="008000"/>
                          </a:solidFill>
                          <a:sym typeface="Questrial"/>
                        </a:rPr>
                        <a:t>20.59%</a:t>
                      </a:r>
                      <a:endParaRPr lang="en-US" sz="1800" dirty="0">
                        <a:solidFill>
                          <a:srgbClr val="008000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olidFill>
                            <a:srgbClr val="008000"/>
                          </a:solidFill>
                          <a:sym typeface="Questrial"/>
                        </a:rPr>
                        <a:t>39.74%</a:t>
                      </a:r>
                      <a:endParaRPr lang="en-US" sz="1800" dirty="0">
                        <a:solidFill>
                          <a:srgbClr val="008000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Grassland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>
                          <a:sym typeface="Questrial"/>
                        </a:rPr>
                        <a:t>21.47%</a:t>
                      </a:r>
                      <a:endParaRPr lang="en-US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42.64%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3.06%</a:t>
                      </a:r>
                      <a:endParaRPr lang="en-US" sz="1800" dirty="0">
                        <a:solidFill>
                          <a:schemeClr val="tx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Bare Soil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olidFill>
                            <a:srgbClr val="FF8836"/>
                          </a:solidFill>
                          <a:sym typeface="Questrial"/>
                        </a:rPr>
                        <a:t>2.89%</a:t>
                      </a:r>
                      <a:endParaRPr lang="en-US" sz="1800" dirty="0">
                        <a:solidFill>
                          <a:srgbClr val="FF8836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olidFill>
                            <a:srgbClr val="FF8836"/>
                          </a:solidFill>
                          <a:sym typeface="Questrial"/>
                        </a:rPr>
                        <a:t>6.20%</a:t>
                      </a:r>
                      <a:endParaRPr lang="en-US" sz="1800" dirty="0">
                        <a:solidFill>
                          <a:srgbClr val="FF8836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olidFill>
                            <a:srgbClr val="FF8836"/>
                          </a:solidFill>
                          <a:sym typeface="Questrial"/>
                        </a:rPr>
                        <a:t>12.81%</a:t>
                      </a:r>
                      <a:endParaRPr lang="en-US" sz="1800" dirty="0">
                        <a:solidFill>
                          <a:srgbClr val="FF8836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Water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0.37%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0.28%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0.60%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Burn Scar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>
                          <a:sym typeface="Questrial"/>
                        </a:rPr>
                        <a:t>N/A</a:t>
                      </a:r>
                      <a:endParaRPr lang="en-US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>
                          <a:sym typeface="Questrial"/>
                        </a:rPr>
                        <a:t>1.16%</a:t>
                      </a:r>
                      <a:endParaRPr lang="en-US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2.48%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337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 smtClean="0">
                          <a:sym typeface="Questrial"/>
                        </a:rPr>
                        <a:t>Cloud/Shadow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>
                          <a:sym typeface="Questrial"/>
                        </a:rPr>
                        <a:t>6.12%</a:t>
                      </a:r>
                      <a:endParaRPr lang="en-US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>
                          <a:sym typeface="Questrial"/>
                        </a:rPr>
                        <a:t>N/A</a:t>
                      </a:r>
                      <a:endParaRPr lang="en-US"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dirty="0">
                          <a:sym typeface="Questrial"/>
                        </a:rPr>
                        <a:t>N/A</a:t>
                      </a:r>
                      <a:endParaRPr lang="en-US" sz="1800" dirty="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4069950" y="2157989"/>
            <a:ext cx="72553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257325" y="2157393"/>
            <a:ext cx="660201" cy="59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8650" y="5877568"/>
            <a:ext cx="7642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Figure 4. Pixel-based classification results depicting percentage of land cover change from 1998 to 2013. Marked increase in mixed vegetation and bare soil.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7372349" cy="566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Results: Object-based Classification</a:t>
            </a:r>
          </a:p>
        </p:txBody>
      </p:sp>
      <p:pic>
        <p:nvPicPr>
          <p:cNvPr id="2" name="Picture 1" descr="AllClassesIdrisi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0419"/>
            <a:ext cx="5493265" cy="424479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1" y="5684394"/>
            <a:ext cx="5493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Figure </a:t>
            </a:r>
            <a:r>
              <a:rPr lang="en-US" dirty="0">
                <a:latin typeface="Century Gothic" panose="020B0502020202020204" pitchFamily="34" charset="0"/>
              </a:rPr>
              <a:t>5</a:t>
            </a:r>
            <a:r>
              <a:rPr lang="en-US" dirty="0" smtClean="0">
                <a:latin typeface="Century Gothic" panose="020B0502020202020204" pitchFamily="34" charset="0"/>
              </a:rPr>
              <a:t>. Object-based classification results depicting increases in woodland habitat from 1998 to 2013. Analysis run in IDRISI.  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8203" y="1423744"/>
            <a:ext cx="274027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Due to poor quality of Landsat 5 images, grassland was over classified in 1998 leading to a poor object based classification.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Trends in grassland habitat show a steady increase, with an over classification of this class in 2006. </a:t>
            </a:r>
            <a:endParaRPr lang="en-US" sz="16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Other land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cover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classes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tended to be erratic and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showed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no trend over the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16-year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study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4009</TotalTime>
  <Words>759</Words>
  <Application>Microsoft Office PowerPoint</Application>
  <PresentationFormat>On-screen Show (4:3)</PresentationFormat>
  <Paragraphs>121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Helvetica Neue</vt:lpstr>
      <vt:lpstr>Questrial</vt:lpstr>
      <vt:lpstr>6_Office Theme</vt:lpstr>
      <vt:lpstr>PowerPoint Presentation</vt:lpstr>
      <vt:lpstr>Study Area</vt:lpstr>
      <vt:lpstr>Community Concerns</vt:lpstr>
      <vt:lpstr>Objectives</vt:lpstr>
      <vt:lpstr>Methods</vt:lpstr>
      <vt:lpstr>Methods: Classification</vt:lpstr>
      <vt:lpstr>Results: Pixel-based Classification</vt:lpstr>
      <vt:lpstr>Results: Pixel-based Classification</vt:lpstr>
      <vt:lpstr>Results: Object-based Classification</vt:lpstr>
      <vt:lpstr>Results: Object-based Classification</vt:lpstr>
      <vt:lpstr>Results: Habitat Suitability Model </vt:lpstr>
      <vt:lpstr>Results: Habitat Suitability Model </vt:lpstr>
      <vt:lpstr>Acknowledgements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Kirstin Valdes</dc:creator>
  <cp:lastModifiedBy>crms</cp:lastModifiedBy>
  <cp:revision>28</cp:revision>
  <dcterms:modified xsi:type="dcterms:W3CDTF">2014-04-04T22:33:27Z</dcterms:modified>
</cp:coreProperties>
</file>