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8"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576" userDrawn="1">
          <p15:clr>
            <a:srgbClr val="A4A3A4"/>
          </p15:clr>
        </p15:guide>
        <p15:guide id="3" orient="horz" pos="21864" userDrawn="1">
          <p15:clr>
            <a:srgbClr val="A4A3A4"/>
          </p15:clr>
        </p15:guide>
        <p15:guide id="4" pos="16704" userDrawn="1">
          <p15:clr>
            <a:srgbClr val="A4A3A4"/>
          </p15:clr>
        </p15:guide>
        <p15:guide id="5" pos="15288" userDrawn="1">
          <p15:clr>
            <a:srgbClr val="A4A3A4"/>
          </p15:clr>
        </p15:guide>
        <p15:guide id="6" orient="horz" pos="21312" userDrawn="1">
          <p15:clr>
            <a:srgbClr val="A4A3A4"/>
          </p15:clr>
        </p15:guide>
        <p15:guide id="7" pos="7776" userDrawn="1">
          <p15:clr>
            <a:srgbClr val="A4A3A4"/>
          </p15:clr>
        </p15:guide>
        <p15:guide id="8" pos="8088" userDrawn="1">
          <p15:clr>
            <a:srgbClr val="A4A3A4"/>
          </p15:clr>
        </p15:guide>
        <p15:guide id="9" pos="15480" userDrawn="1">
          <p15:clr>
            <a:srgbClr val="A4A3A4"/>
          </p15:clr>
        </p15:guide>
        <p15:guide id="10" orient="horz" pos="2400" userDrawn="1">
          <p15:clr>
            <a:srgbClr val="A4A3A4"/>
          </p15:clr>
        </p15:guide>
        <p15:guide id="11" orient="horz" pos="5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Bengtsson" initials="ZB" lastIdx="24" clrIdx="0">
    <p:extLst>
      <p:ext uri="{19B8F6BF-5375-455C-9EA6-DF929625EA0E}">
        <p15:presenceInfo xmlns:p15="http://schemas.microsoft.com/office/powerpoint/2012/main" userId="aeeb08e5e1ff0e88" providerId="Windows Live"/>
      </p:ext>
    </p:extLst>
  </p:cmAuthor>
  <p:cmAuthor id="2" name="Shelby Ingram" initials="SI" lastIdx="6" clrIdx="1">
    <p:extLst>
      <p:ext uri="{19B8F6BF-5375-455C-9EA6-DF929625EA0E}">
        <p15:presenceInfo xmlns:p15="http://schemas.microsoft.com/office/powerpoint/2012/main" userId="S::singram2@alumni.unca.edu::8bee7dc8-b439-4079-b22d-2e408aac4a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a:srgbClr val="339933"/>
    <a:srgbClr val="00CC66"/>
    <a:srgbClr val="7DB761"/>
    <a:srgbClr val="238754"/>
    <a:srgbClr val="3F4268"/>
    <a:srgbClr val="964135"/>
    <a:srgbClr val="42ACC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9" autoAdjust="0"/>
    <p:restoredTop sz="94370" autoAdjust="0"/>
  </p:normalViewPr>
  <p:slideViewPr>
    <p:cSldViewPr snapToGrid="0" showGuides="1">
      <p:cViewPr>
        <p:scale>
          <a:sx n="27" d="100"/>
          <a:sy n="27" d="100"/>
        </p:scale>
        <p:origin x="29" y="-2640"/>
      </p:cViewPr>
      <p:guideLst>
        <p:guide orient="horz" pos="2736"/>
        <p:guide pos="576"/>
        <p:guide orient="horz" pos="21864"/>
        <p:guide pos="16704"/>
        <p:guide pos="15288"/>
        <p:guide orient="horz" pos="21312"/>
        <p:guide pos="7776"/>
        <p:guide pos="8088"/>
        <p:guide pos="15480"/>
        <p:guide orient="horz" pos="2400"/>
        <p:guide orient="horz" pos="5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0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386A-B15A-3243-A0A7-BDAC8A819EA5}" type="datetimeFigureOut">
              <a:rPr lang="en-US" smtClean="0"/>
              <a:t>4/9/2020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BBA6-68B4-3749-88C7-4DF9C2CA250F}" type="slidenum">
              <a:rPr lang="en-US" smtClean="0"/>
              <a:t>‹#›</a:t>
            </a:fld>
            <a:endParaRPr lang="en-US"/>
          </a:p>
        </p:txBody>
      </p:sp>
    </p:spTree>
    <p:extLst>
      <p:ext uri="{BB962C8B-B14F-4D97-AF65-F5344CB8AC3E}">
        <p14:creationId xmlns:p14="http://schemas.microsoft.com/office/powerpoint/2010/main" val="244244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43BBA6-68B4-3749-88C7-4DF9C2CA250F}" type="slidenum">
              <a:rPr lang="en-US" smtClean="0"/>
              <a:t>1</a:t>
            </a:fld>
            <a:endParaRPr lang="en-US"/>
          </a:p>
        </p:txBody>
      </p:sp>
    </p:spTree>
    <p:extLst>
      <p:ext uri="{BB962C8B-B14F-4D97-AF65-F5344CB8AC3E}">
        <p14:creationId xmlns:p14="http://schemas.microsoft.com/office/powerpoint/2010/main" val="1002454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66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8947084-B209-B748-AFDA-9D26608A3DB3}"/>
              </a:ext>
            </a:extLst>
          </p:cNvPr>
          <p:cNvSpPr/>
          <p:nvPr userDrawn="1"/>
        </p:nvSpPr>
        <p:spPr>
          <a:xfrm>
            <a:off x="889000" y="796043"/>
            <a:ext cx="25649384" cy="3544543"/>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ounded Rectangle 22">
            <a:extLst>
              <a:ext uri="{FF2B5EF4-FFF2-40B4-BE49-F238E27FC236}">
                <a16:creationId xmlns:a16="http://schemas.microsoft.com/office/drawing/2014/main" id="{D5FD6CB7-6BEB-0A47-8A2D-EE028F10FB0A}"/>
              </a:ext>
            </a:extLst>
          </p:cNvPr>
          <p:cNvSpPr/>
          <p:nvPr userDrawn="1"/>
        </p:nvSpPr>
        <p:spPr>
          <a:xfrm>
            <a:off x="889000" y="34730896"/>
            <a:ext cx="25632420" cy="1362503"/>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4" name="Picture 23">
            <a:extLst>
              <a:ext uri="{FF2B5EF4-FFF2-40B4-BE49-F238E27FC236}">
                <a16:creationId xmlns:a16="http://schemas.microsoft.com/office/drawing/2014/main" id="{62E315C8-5267-7946-BDF4-6B5BA9CB53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1697" y="35118394"/>
            <a:ext cx="4103991" cy="638661"/>
          </a:xfrm>
          <a:prstGeom prst="rect">
            <a:avLst/>
          </a:prstGeom>
        </p:spPr>
      </p:pic>
      <p:sp>
        <p:nvSpPr>
          <p:cNvPr id="25" name="Rounded Rectangle 24">
            <a:extLst>
              <a:ext uri="{FF2B5EF4-FFF2-40B4-BE49-F238E27FC236}">
                <a16:creationId xmlns:a16="http://schemas.microsoft.com/office/drawing/2014/main" id="{92B92B01-D5A1-0949-BDA9-28AA92B574D6}"/>
              </a:ext>
            </a:extLst>
          </p:cNvPr>
          <p:cNvSpPr/>
          <p:nvPr userDrawn="1"/>
        </p:nvSpPr>
        <p:spPr>
          <a:xfrm>
            <a:off x="22352000" y="33899900"/>
            <a:ext cx="4169419" cy="1901400"/>
          </a:xfrm>
          <a:prstGeom prst="roundRect">
            <a:avLst/>
          </a:prstGeom>
          <a:solidFill>
            <a:srgbClr val="238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78B1AD-7432-4043-B505-659CC396EB55}"/>
              </a:ext>
            </a:extLst>
          </p:cNvPr>
          <p:cNvSpPr txBox="1"/>
          <p:nvPr userDrawn="1"/>
        </p:nvSpPr>
        <p:spPr>
          <a:xfrm>
            <a:off x="22174200" y="33899900"/>
            <a:ext cx="4138676" cy="830997"/>
          </a:xfrm>
          <a:prstGeom prst="rect">
            <a:avLst/>
          </a:prstGeom>
          <a:noFill/>
        </p:spPr>
        <p:txBody>
          <a:bodyPr wrap="square" rtlCol="0">
            <a:spAutoFit/>
          </a:bodyPr>
          <a:lstStyle/>
          <a:p>
            <a:pPr algn="r"/>
            <a:r>
              <a:rPr lang="en-US" sz="4800" spc="200" baseline="0" dirty="0">
                <a:solidFill>
                  <a:schemeClr val="bg1"/>
                </a:solidFill>
                <a:latin typeface="Century Gothic" panose="020B0502020202020204" pitchFamily="34" charset="0"/>
              </a:rPr>
              <a:t>Spring 2020</a:t>
            </a:r>
          </a:p>
        </p:txBody>
      </p:sp>
      <p:sp>
        <p:nvSpPr>
          <p:cNvPr id="28" name="Rectangle 27">
            <a:extLst>
              <a:ext uri="{FF2B5EF4-FFF2-40B4-BE49-F238E27FC236}">
                <a16:creationId xmlns:a16="http://schemas.microsoft.com/office/drawing/2014/main" id="{53B6461B-8373-FD40-9C73-82480E4FAC32}"/>
              </a:ext>
            </a:extLst>
          </p:cNvPr>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29" name="Picture 28">
            <a:extLst>
              <a:ext uri="{FF2B5EF4-FFF2-40B4-BE49-F238E27FC236}">
                <a16:creationId xmlns:a16="http://schemas.microsoft.com/office/drawing/2014/main" id="{A952E025-715C-1249-B5A4-29FDA63172F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322324" y="1274438"/>
            <a:ext cx="2587752" cy="2587752"/>
          </a:xfrm>
          <a:prstGeom prst="rect">
            <a:avLst/>
          </a:prstGeom>
        </p:spPr>
      </p:pic>
      <p:sp>
        <p:nvSpPr>
          <p:cNvPr id="30" name="Rounded Rectangle 29">
            <a:extLst>
              <a:ext uri="{FF2B5EF4-FFF2-40B4-BE49-F238E27FC236}">
                <a16:creationId xmlns:a16="http://schemas.microsoft.com/office/drawing/2014/main" id="{4486819C-15B9-4C40-8CC6-2C861208A179}"/>
              </a:ext>
            </a:extLst>
          </p:cNvPr>
          <p:cNvSpPr/>
          <p:nvPr userDrawn="1"/>
        </p:nvSpPr>
        <p:spPr>
          <a:xfrm>
            <a:off x="4343400" y="301605"/>
            <a:ext cx="22628308" cy="3544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87504F3-D8BD-864D-9B07-A0CC7E4F74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95568" y="1251175"/>
            <a:ext cx="2587752" cy="2141364"/>
          </a:xfrm>
          <a:prstGeom prst="rect">
            <a:avLst/>
          </a:prstGeom>
        </p:spPr>
      </p:pic>
    </p:spTree>
    <p:extLst>
      <p:ext uri="{BB962C8B-B14F-4D97-AF65-F5344CB8AC3E}">
        <p14:creationId xmlns:p14="http://schemas.microsoft.com/office/powerpoint/2010/main" val="13025272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16.tiff"/><Relationship Id="rId2" Type="http://schemas.openxmlformats.org/officeDocument/2006/relationships/notesSlide" Target="../notesSlides/notesSlide1.xml"/><Relationship Id="rId16" Type="http://schemas.openxmlformats.org/officeDocument/2006/relationships/image" Target="../media/image15.tif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8.jpe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2">
            <a:extLst>
              <a:ext uri="{FF2B5EF4-FFF2-40B4-BE49-F238E27FC236}">
                <a16:creationId xmlns:a16="http://schemas.microsoft.com/office/drawing/2014/main" id="{39FE2893-1C96-B042-8A82-4C0986FA18D0}"/>
              </a:ext>
            </a:extLst>
          </p:cNvPr>
          <p:cNvSpPr txBox="1">
            <a:spLocks/>
          </p:cNvSpPr>
          <p:nvPr/>
        </p:nvSpPr>
        <p:spPr>
          <a:xfrm>
            <a:off x="4704381" y="876299"/>
            <a:ext cx="18362865" cy="2507653"/>
          </a:xfrm>
          <a:prstGeom prst="rect">
            <a:avLst/>
          </a:prstGeom>
        </p:spPr>
        <p:txBody>
          <a:bodyPr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chemeClr val="accent1"/>
                </a:solidFill>
                <a:latin typeface="Century Gothic" panose="020B0502020202020204" pitchFamily="34" charset="0"/>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a:solidFill>
                  <a:schemeClr val="tx1"/>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rgbClr val="238754"/>
                </a:solidFill>
              </a:rPr>
              <a:t>Identifying Current and Future Areas of Environmental Concern in La Amistad International Park to Inform Resource Management</a:t>
            </a:r>
          </a:p>
        </p:txBody>
      </p:sp>
      <p:sp>
        <p:nvSpPr>
          <p:cNvPr id="3" name="Text Placeholder 16">
            <a:extLst>
              <a:ext uri="{FF2B5EF4-FFF2-40B4-BE49-F238E27FC236}">
                <a16:creationId xmlns:a16="http://schemas.microsoft.com/office/drawing/2014/main" id="{D1BB1AA8-0C8F-5142-8FB0-D7E0443163BF}"/>
              </a:ext>
            </a:extLst>
          </p:cNvPr>
          <p:cNvSpPr txBox="1">
            <a:spLocks/>
          </p:cNvSpPr>
          <p:nvPr/>
        </p:nvSpPr>
        <p:spPr>
          <a:xfrm>
            <a:off x="766923" y="13072608"/>
            <a:ext cx="11430000" cy="389883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238754"/>
              </a:buClr>
            </a:pPr>
            <a:r>
              <a:rPr lang="en-US" b="1" dirty="0">
                <a:solidFill>
                  <a:srgbClr val="238754"/>
                </a:solidFill>
                <a:latin typeface="Garamond" panose="02020404030301010803" pitchFamily="18" charset="0"/>
              </a:rPr>
              <a:t>Use </a:t>
            </a:r>
            <a:r>
              <a:rPr lang="en-US" dirty="0">
                <a:solidFill>
                  <a:schemeClr val="tx1">
                    <a:lumMod val="75000"/>
                    <a:lumOff val="25000"/>
                  </a:schemeClr>
                </a:solidFill>
                <a:latin typeface="Garamond" panose="02020404030301010803" pitchFamily="18" charset="0"/>
              </a:rPr>
              <a:t>NASA Earth observations to identify and forecast potential conflict areas in land conservation</a:t>
            </a:r>
          </a:p>
          <a:p>
            <a:pPr>
              <a:lnSpc>
                <a:spcPct val="100000"/>
              </a:lnSpc>
              <a:spcBef>
                <a:spcPts val="0"/>
              </a:spcBef>
              <a:spcAft>
                <a:spcPts val="600"/>
              </a:spcAft>
              <a:buClr>
                <a:srgbClr val="238754"/>
              </a:buClr>
            </a:pPr>
            <a:r>
              <a:rPr lang="en-US" b="1" dirty="0">
                <a:solidFill>
                  <a:srgbClr val="238754"/>
                </a:solidFill>
                <a:latin typeface="Garamond" panose="02020404030301010803" pitchFamily="18" charset="0"/>
              </a:rPr>
              <a:t>Produce</a:t>
            </a:r>
            <a:r>
              <a:rPr lang="en-US" dirty="0">
                <a:latin typeface="Garamond" panose="02020404030301010803" pitchFamily="18" charset="0"/>
              </a:rPr>
              <a:t> </a:t>
            </a:r>
            <a:r>
              <a:rPr lang="en-US" dirty="0">
                <a:solidFill>
                  <a:schemeClr val="tx1">
                    <a:lumMod val="75000"/>
                    <a:lumOff val="25000"/>
                  </a:schemeClr>
                </a:solidFill>
                <a:latin typeface="Garamond" panose="02020404030301010803" pitchFamily="18" charset="0"/>
              </a:rPr>
              <a:t>Land Use Conflict Identification Strategy (LUCIS) maps that will provide partners with information on areas of immediate and future biodiversity concern</a:t>
            </a:r>
          </a:p>
          <a:p>
            <a:pPr>
              <a:lnSpc>
                <a:spcPct val="100000"/>
              </a:lnSpc>
              <a:spcBef>
                <a:spcPts val="0"/>
              </a:spcBef>
              <a:spcAft>
                <a:spcPts val="600"/>
              </a:spcAft>
              <a:buClr>
                <a:srgbClr val="238754"/>
              </a:buClr>
            </a:pPr>
            <a:r>
              <a:rPr lang="en-US" b="1" dirty="0">
                <a:solidFill>
                  <a:srgbClr val="238754"/>
                </a:solidFill>
                <a:latin typeface="Garamond" panose="02020404030301010803" pitchFamily="18" charset="0"/>
              </a:rPr>
              <a:t>Apply</a:t>
            </a:r>
            <a:r>
              <a:rPr lang="en-US" dirty="0">
                <a:latin typeface="Garamond" panose="02020404030301010803" pitchFamily="18" charset="0"/>
              </a:rPr>
              <a:t> </a:t>
            </a:r>
            <a:r>
              <a:rPr lang="en-US" dirty="0">
                <a:solidFill>
                  <a:schemeClr val="tx1">
                    <a:lumMod val="75000"/>
                    <a:lumOff val="25000"/>
                  </a:schemeClr>
                </a:solidFill>
                <a:latin typeface="Garamond" panose="02020404030301010803" pitchFamily="18" charset="0"/>
              </a:rPr>
              <a:t>methods from Hansen Global Forest Change and past DEVELOP projects to create a Short-term Forest Change (SFTC) Tool that will allow partners to monitor major forest changes in the corridor</a:t>
            </a:r>
          </a:p>
          <a:p>
            <a:pPr>
              <a:lnSpc>
                <a:spcPct val="100000"/>
              </a:lnSpc>
              <a:spcBef>
                <a:spcPts val="0"/>
              </a:spcBef>
              <a:spcAft>
                <a:spcPts val="600"/>
              </a:spcAft>
              <a:buClr>
                <a:srgbClr val="238754"/>
              </a:buClr>
            </a:pPr>
            <a:endParaRPr lang="en-US" dirty="0">
              <a:solidFill>
                <a:schemeClr val="tx1">
                  <a:lumMod val="75000"/>
                  <a:lumOff val="25000"/>
                </a:schemeClr>
              </a:solidFill>
              <a:latin typeface="Garamond" panose="02020404030301010803" pitchFamily="18" charset="0"/>
            </a:endParaRPr>
          </a:p>
        </p:txBody>
      </p:sp>
      <p:sp>
        <p:nvSpPr>
          <p:cNvPr id="4" name="TextBox 3">
            <a:extLst>
              <a:ext uri="{FF2B5EF4-FFF2-40B4-BE49-F238E27FC236}">
                <a16:creationId xmlns:a16="http://schemas.microsoft.com/office/drawing/2014/main" id="{F461F4A6-B0A1-F94D-9B1A-350BFCC58258}"/>
              </a:ext>
            </a:extLst>
          </p:cNvPr>
          <p:cNvSpPr txBox="1"/>
          <p:nvPr/>
        </p:nvSpPr>
        <p:spPr>
          <a:xfrm>
            <a:off x="827643" y="12272513"/>
            <a:ext cx="312777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Objectives</a:t>
            </a:r>
          </a:p>
        </p:txBody>
      </p:sp>
      <p:sp>
        <p:nvSpPr>
          <p:cNvPr id="5" name="Text Placeholder 16">
            <a:extLst>
              <a:ext uri="{FF2B5EF4-FFF2-40B4-BE49-F238E27FC236}">
                <a16:creationId xmlns:a16="http://schemas.microsoft.com/office/drawing/2014/main" id="{95576DA8-B261-5D4C-9B65-BE45EAD2C963}"/>
              </a:ext>
            </a:extLst>
          </p:cNvPr>
          <p:cNvSpPr txBox="1">
            <a:spLocks/>
          </p:cNvSpPr>
          <p:nvPr/>
        </p:nvSpPr>
        <p:spPr>
          <a:xfrm>
            <a:off x="2793018" y="16909170"/>
            <a:ext cx="11430000" cy="88957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b="1" dirty="0">
              <a:solidFill>
                <a:schemeClr val="tx1">
                  <a:lumMod val="75000"/>
                  <a:lumOff val="25000"/>
                </a:schemeClr>
              </a:solidFill>
              <a:latin typeface="Garamond" panose="02020404030301010803" pitchFamily="18" charset="0"/>
            </a:endParaRPr>
          </a:p>
        </p:txBody>
      </p:sp>
      <p:sp>
        <p:nvSpPr>
          <p:cNvPr id="6" name="TextBox 5">
            <a:extLst>
              <a:ext uri="{FF2B5EF4-FFF2-40B4-BE49-F238E27FC236}">
                <a16:creationId xmlns:a16="http://schemas.microsoft.com/office/drawing/2014/main" id="{51E74282-7E98-634C-BCA9-98E8AF130381}"/>
              </a:ext>
            </a:extLst>
          </p:cNvPr>
          <p:cNvSpPr txBox="1"/>
          <p:nvPr/>
        </p:nvSpPr>
        <p:spPr>
          <a:xfrm>
            <a:off x="952673" y="16602872"/>
            <a:ext cx="3849131"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Methodology</a:t>
            </a:r>
          </a:p>
        </p:txBody>
      </p:sp>
      <p:sp>
        <p:nvSpPr>
          <p:cNvPr id="7" name="Text Placeholder 16">
            <a:extLst>
              <a:ext uri="{FF2B5EF4-FFF2-40B4-BE49-F238E27FC236}">
                <a16:creationId xmlns:a16="http://schemas.microsoft.com/office/drawing/2014/main" id="{F7335F98-F3CC-3F4A-BEA0-DFBE99C3E9A0}"/>
              </a:ext>
            </a:extLst>
          </p:cNvPr>
          <p:cNvSpPr txBox="1">
            <a:spLocks/>
          </p:cNvSpPr>
          <p:nvPr/>
        </p:nvSpPr>
        <p:spPr>
          <a:xfrm>
            <a:off x="11532246" y="12892784"/>
            <a:ext cx="11345779" cy="8468578"/>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dirty="0">
              <a:solidFill>
                <a:schemeClr val="tx1">
                  <a:lumMod val="75000"/>
                  <a:lumOff val="25000"/>
                </a:schemeClr>
              </a:solidFill>
              <a:latin typeface="Garamond" panose="02020404030301010803" pitchFamily="18" charset="0"/>
            </a:endParaRPr>
          </a:p>
        </p:txBody>
      </p:sp>
      <p:sp>
        <p:nvSpPr>
          <p:cNvPr id="9" name="Text Placeholder 16">
            <a:extLst>
              <a:ext uri="{FF2B5EF4-FFF2-40B4-BE49-F238E27FC236}">
                <a16:creationId xmlns:a16="http://schemas.microsoft.com/office/drawing/2014/main" id="{343DADD0-C036-894A-8C0B-83C828399490}"/>
              </a:ext>
            </a:extLst>
          </p:cNvPr>
          <p:cNvSpPr txBox="1">
            <a:spLocks/>
          </p:cNvSpPr>
          <p:nvPr/>
        </p:nvSpPr>
        <p:spPr>
          <a:xfrm>
            <a:off x="773661" y="28419074"/>
            <a:ext cx="11430000"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a:t>
            </a:r>
          </a:p>
        </p:txBody>
      </p:sp>
      <p:sp>
        <p:nvSpPr>
          <p:cNvPr id="10" name="TextBox 9">
            <a:extLst>
              <a:ext uri="{FF2B5EF4-FFF2-40B4-BE49-F238E27FC236}">
                <a16:creationId xmlns:a16="http://schemas.microsoft.com/office/drawing/2014/main" id="{96F987B6-BE64-C344-9064-B1B6DF11D86E}"/>
              </a:ext>
            </a:extLst>
          </p:cNvPr>
          <p:cNvSpPr txBox="1"/>
          <p:nvPr/>
        </p:nvSpPr>
        <p:spPr>
          <a:xfrm>
            <a:off x="935964" y="24466064"/>
            <a:ext cx="5272597"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Earth Observations</a:t>
            </a:r>
          </a:p>
        </p:txBody>
      </p:sp>
      <p:sp>
        <p:nvSpPr>
          <p:cNvPr id="11" name="Text Placeholder 16">
            <a:extLst>
              <a:ext uri="{FF2B5EF4-FFF2-40B4-BE49-F238E27FC236}">
                <a16:creationId xmlns:a16="http://schemas.microsoft.com/office/drawing/2014/main" id="{DFD112C6-E950-8647-BF0A-8ACCC9B87989}"/>
              </a:ext>
            </a:extLst>
          </p:cNvPr>
          <p:cNvSpPr txBox="1">
            <a:spLocks/>
          </p:cNvSpPr>
          <p:nvPr/>
        </p:nvSpPr>
        <p:spPr>
          <a:xfrm>
            <a:off x="12773860" y="13401380"/>
            <a:ext cx="11430000" cy="391249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dirty="0">
              <a:solidFill>
                <a:schemeClr val="tx1">
                  <a:lumMod val="75000"/>
                  <a:lumOff val="25000"/>
                </a:schemeClr>
              </a:solidFill>
              <a:latin typeface="Garamond" panose="02020404030301010803" pitchFamily="18" charset="0"/>
            </a:endParaRPr>
          </a:p>
        </p:txBody>
      </p:sp>
      <p:sp>
        <p:nvSpPr>
          <p:cNvPr id="12" name="TextBox 11">
            <a:extLst>
              <a:ext uri="{FF2B5EF4-FFF2-40B4-BE49-F238E27FC236}">
                <a16:creationId xmlns:a16="http://schemas.microsoft.com/office/drawing/2014/main" id="{D3872167-73BA-8D44-BE8A-29C8582D23B5}"/>
              </a:ext>
            </a:extLst>
          </p:cNvPr>
          <p:cNvSpPr txBox="1"/>
          <p:nvPr/>
        </p:nvSpPr>
        <p:spPr>
          <a:xfrm>
            <a:off x="12812686" y="12217130"/>
            <a:ext cx="2012089"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Results</a:t>
            </a:r>
          </a:p>
        </p:txBody>
      </p:sp>
      <p:sp>
        <p:nvSpPr>
          <p:cNvPr id="13" name="Text Placeholder 16">
            <a:extLst>
              <a:ext uri="{FF2B5EF4-FFF2-40B4-BE49-F238E27FC236}">
                <a16:creationId xmlns:a16="http://schemas.microsoft.com/office/drawing/2014/main" id="{0A6E89A2-539C-3A4D-AF17-5EFCA8CC6FEB}"/>
              </a:ext>
            </a:extLst>
          </p:cNvPr>
          <p:cNvSpPr txBox="1">
            <a:spLocks/>
          </p:cNvSpPr>
          <p:nvPr/>
        </p:nvSpPr>
        <p:spPr>
          <a:xfrm>
            <a:off x="12838315" y="21807951"/>
            <a:ext cx="11430000" cy="226464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lvl="1" indent="-457200">
              <a:lnSpc>
                <a:spcPct val="100000"/>
              </a:lnSpc>
              <a:spcBef>
                <a:spcPts val="0"/>
              </a:spcBef>
              <a:spcAft>
                <a:spcPts val="600"/>
              </a:spcAft>
              <a:buClr>
                <a:srgbClr val="238754"/>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In Costa Rica’s </a:t>
            </a:r>
            <a:r>
              <a:rPr lang="en-US" sz="2800" dirty="0" err="1">
                <a:solidFill>
                  <a:schemeClr val="tx1">
                    <a:lumMod val="75000"/>
                    <a:lumOff val="25000"/>
                  </a:schemeClr>
                </a:solidFill>
                <a:latin typeface="Garamond" panose="02020404030301010803" pitchFamily="18" charset="0"/>
              </a:rPr>
              <a:t>Osa</a:t>
            </a:r>
            <a:r>
              <a:rPr lang="en-US" sz="2800" dirty="0">
                <a:solidFill>
                  <a:schemeClr val="tx1">
                    <a:lumMod val="75000"/>
                    <a:lumOff val="25000"/>
                  </a:schemeClr>
                </a:solidFill>
                <a:latin typeface="Garamond" panose="02020404030301010803" pitchFamily="18" charset="0"/>
              </a:rPr>
              <a:t> and Caribbean regions, 19.5% of the study area is high conflict and 52.4% </a:t>
            </a:r>
            <a:r>
              <a:rPr lang="en-US" sz="2800" dirty="0" smtClean="0">
                <a:solidFill>
                  <a:schemeClr val="tx1">
                    <a:lumMod val="75000"/>
                    <a:lumOff val="25000"/>
                  </a:schemeClr>
                </a:solidFill>
                <a:latin typeface="Garamond" panose="02020404030301010803" pitchFamily="18" charset="0"/>
              </a:rPr>
              <a:t>is </a:t>
            </a:r>
            <a:r>
              <a:rPr lang="en-US" sz="2800" dirty="0">
                <a:solidFill>
                  <a:schemeClr val="tx1">
                    <a:lumMod val="75000"/>
                    <a:lumOff val="25000"/>
                  </a:schemeClr>
                </a:solidFill>
                <a:latin typeface="Garamond" panose="02020404030301010803" pitchFamily="18" charset="0"/>
              </a:rPr>
              <a:t>low conflict for the year 2019. </a:t>
            </a:r>
            <a:endParaRPr lang="en-US" sz="2800" dirty="0">
              <a:solidFill>
                <a:srgbClr val="3F3F3F"/>
              </a:solidFill>
              <a:latin typeface="Garamond" panose="02020404030301010803" pitchFamily="18" charset="0"/>
              <a:sym typeface="Century Gothic"/>
            </a:endParaRPr>
          </a:p>
          <a:p>
            <a:pPr marL="457200" lvl="1" indent="-457200">
              <a:lnSpc>
                <a:spcPct val="100000"/>
              </a:lnSpc>
              <a:spcBef>
                <a:spcPts val="0"/>
              </a:spcBef>
              <a:spcAft>
                <a:spcPts val="600"/>
              </a:spcAft>
              <a:buClr>
                <a:srgbClr val="238754"/>
              </a:buClr>
              <a:buFont typeface="Webdings" panose="05030102010509060703" pitchFamily="18" charset="2"/>
              <a:buChar char="4"/>
            </a:pPr>
            <a:r>
              <a:rPr lang="en-US" sz="2800" dirty="0">
                <a:solidFill>
                  <a:srgbClr val="3F3F3F"/>
                </a:solidFill>
                <a:latin typeface="Garamond" panose="02020404030301010803" pitchFamily="18" charset="0"/>
                <a:ea typeface="Century Gothic"/>
                <a:cs typeface="Century Gothic"/>
                <a:sym typeface="Century Gothic"/>
              </a:rPr>
              <a:t>For the 2029 conflict map of Costa Rica, 12% of the study area is of high conflict, and less than 1% of the study area is low conflict.  </a:t>
            </a:r>
          </a:p>
          <a:p>
            <a:pPr marL="457200" lvl="1" indent="-457200">
              <a:lnSpc>
                <a:spcPct val="100000"/>
              </a:lnSpc>
              <a:spcBef>
                <a:spcPts val="0"/>
              </a:spcBef>
              <a:spcAft>
                <a:spcPts val="600"/>
              </a:spcAft>
              <a:buClr>
                <a:srgbClr val="238754"/>
              </a:buClr>
              <a:buFont typeface="Webdings" panose="05030102010509060703" pitchFamily="18" charset="2"/>
              <a:buChar char="4"/>
            </a:pPr>
            <a:r>
              <a:rPr lang="en-US" sz="2800" dirty="0">
                <a:solidFill>
                  <a:srgbClr val="3F3F3F"/>
                </a:solidFill>
                <a:latin typeface="Garamond" panose="02020404030301010803" pitchFamily="18" charset="0"/>
                <a:ea typeface="Century Gothic"/>
                <a:cs typeface="Century Gothic"/>
                <a:sym typeface="Century Gothic"/>
              </a:rPr>
              <a:t>The central and northern regions of the Costa Rican study area have the greatest conflict between ecological and agricultural suitability in 2029.  </a:t>
            </a:r>
          </a:p>
          <a:p>
            <a:pPr>
              <a:lnSpc>
                <a:spcPct val="100000"/>
              </a:lnSpc>
              <a:spcBef>
                <a:spcPts val="0"/>
              </a:spcBef>
              <a:spcAft>
                <a:spcPts val="600"/>
              </a:spcAft>
              <a:buClr>
                <a:srgbClr val="238754"/>
              </a:buClr>
            </a:pPr>
            <a:endParaRPr lang="en-US" dirty="0">
              <a:solidFill>
                <a:schemeClr val="tx1">
                  <a:lumMod val="75000"/>
                  <a:lumOff val="25000"/>
                </a:schemeClr>
              </a:solidFill>
              <a:latin typeface="Garamond" panose="02020404030301010803" pitchFamily="18" charset="0"/>
            </a:endParaRPr>
          </a:p>
        </p:txBody>
      </p:sp>
      <p:sp>
        <p:nvSpPr>
          <p:cNvPr id="14" name="TextBox 13">
            <a:extLst>
              <a:ext uri="{FF2B5EF4-FFF2-40B4-BE49-F238E27FC236}">
                <a16:creationId xmlns:a16="http://schemas.microsoft.com/office/drawing/2014/main" id="{7A25BF8B-CB0F-604D-9258-AC98FCB0C35C}"/>
              </a:ext>
            </a:extLst>
          </p:cNvPr>
          <p:cNvSpPr txBox="1"/>
          <p:nvPr/>
        </p:nvSpPr>
        <p:spPr>
          <a:xfrm>
            <a:off x="12895515" y="20968922"/>
            <a:ext cx="3486852"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Conclusions</a:t>
            </a:r>
          </a:p>
        </p:txBody>
      </p:sp>
      <p:sp>
        <p:nvSpPr>
          <p:cNvPr id="15" name="Text Placeholder 16">
            <a:extLst>
              <a:ext uri="{FF2B5EF4-FFF2-40B4-BE49-F238E27FC236}">
                <a16:creationId xmlns:a16="http://schemas.microsoft.com/office/drawing/2014/main" id="{4A5D5BF3-34BE-7042-8449-2B1779D44BE7}"/>
              </a:ext>
            </a:extLst>
          </p:cNvPr>
          <p:cNvSpPr txBox="1">
            <a:spLocks/>
          </p:cNvSpPr>
          <p:nvPr/>
        </p:nvSpPr>
        <p:spPr>
          <a:xfrm>
            <a:off x="12982530" y="27833006"/>
            <a:ext cx="12045650" cy="586941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pPr>
            <a:r>
              <a:rPr lang="en-US" sz="2800" b="1" dirty="0">
                <a:solidFill>
                  <a:schemeClr val="tx1">
                    <a:lumMod val="75000"/>
                    <a:lumOff val="25000"/>
                  </a:schemeClr>
                </a:solidFill>
                <a:latin typeface="Garamond" panose="02020404030301010803" pitchFamily="18" charset="0"/>
              </a:rPr>
              <a:t>Rafael Monge Vargas </a:t>
            </a:r>
            <a:r>
              <a:rPr lang="en-US" sz="2800" dirty="0">
                <a:solidFill>
                  <a:schemeClr val="tx1">
                    <a:lumMod val="75000"/>
                    <a:lumOff val="25000"/>
                  </a:schemeClr>
                </a:solidFill>
                <a:latin typeface="Garamond" panose="02020404030301010803" pitchFamily="18" charset="0"/>
              </a:rPr>
              <a:t>| Ministry of Environment and Energy, Costa Rica</a:t>
            </a:r>
          </a:p>
          <a:p>
            <a:pPr>
              <a:lnSpc>
                <a:spcPct val="100000"/>
              </a:lnSpc>
              <a:spcBef>
                <a:spcPts val="0"/>
              </a:spcBef>
            </a:pPr>
            <a:r>
              <a:rPr lang="en-US" sz="2800" b="1" dirty="0" err="1">
                <a:solidFill>
                  <a:schemeClr val="tx1">
                    <a:lumMod val="75000"/>
                    <a:lumOff val="25000"/>
                  </a:schemeClr>
                </a:solidFill>
                <a:latin typeface="Garamond" panose="02020404030301010803" pitchFamily="18" charset="0"/>
              </a:rPr>
              <a:t>Roney</a:t>
            </a:r>
            <a:r>
              <a:rPr lang="en-US" sz="2800" b="1" dirty="0">
                <a:solidFill>
                  <a:schemeClr val="tx1">
                    <a:lumMod val="75000"/>
                    <a:lumOff val="25000"/>
                  </a:schemeClr>
                </a:solidFill>
                <a:latin typeface="Garamond" panose="02020404030301010803" pitchFamily="18" charset="0"/>
              </a:rPr>
              <a:t> </a:t>
            </a:r>
            <a:r>
              <a:rPr lang="en-US" sz="2800" b="1" dirty="0" err="1">
                <a:solidFill>
                  <a:schemeClr val="tx1">
                    <a:lumMod val="75000"/>
                    <a:lumOff val="25000"/>
                  </a:schemeClr>
                </a:solidFill>
                <a:latin typeface="Garamond" panose="02020404030301010803" pitchFamily="18" charset="0"/>
              </a:rPr>
              <a:t>Samaniego</a:t>
            </a:r>
            <a:r>
              <a:rPr lang="en-US" sz="2800" b="1" dirty="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 National Environmental Authority of Panama</a:t>
            </a:r>
          </a:p>
          <a:p>
            <a:pPr>
              <a:lnSpc>
                <a:spcPct val="100000"/>
              </a:lnSpc>
              <a:spcBef>
                <a:spcPts val="0"/>
              </a:spcBef>
            </a:pPr>
            <a:r>
              <a:rPr lang="en-US" sz="2800" b="1" dirty="0">
                <a:solidFill>
                  <a:schemeClr val="tx1">
                    <a:lumMod val="75000"/>
                    <a:lumOff val="25000"/>
                  </a:schemeClr>
                </a:solidFill>
                <a:latin typeface="Garamond" panose="02020404030301010803" pitchFamily="18" charset="0"/>
              </a:rPr>
              <a:t>Dr. Marguerite Madden </a:t>
            </a:r>
            <a:r>
              <a:rPr lang="en-US" sz="2800" dirty="0">
                <a:solidFill>
                  <a:schemeClr val="tx1">
                    <a:lumMod val="75000"/>
                    <a:lumOff val="25000"/>
                  </a:schemeClr>
                </a:solidFill>
                <a:latin typeface="Garamond" panose="02020404030301010803" pitchFamily="18" charset="0"/>
              </a:rPr>
              <a:t>| University of Georgia Center for Geospatial Research</a:t>
            </a:r>
          </a:p>
          <a:p>
            <a:pPr>
              <a:lnSpc>
                <a:spcPct val="100000"/>
              </a:lnSpc>
              <a:spcBef>
                <a:spcPts val="0"/>
              </a:spcBef>
            </a:pPr>
            <a:r>
              <a:rPr lang="en-US" sz="2800" b="1" dirty="0">
                <a:solidFill>
                  <a:schemeClr val="tx1">
                    <a:lumMod val="75000"/>
                    <a:lumOff val="25000"/>
                  </a:schemeClr>
                </a:solidFill>
                <a:latin typeface="Garamond" panose="02020404030301010803" pitchFamily="18" charset="0"/>
              </a:rPr>
              <a:t>Dr. Sergio </a:t>
            </a:r>
            <a:r>
              <a:rPr lang="en-US" sz="2800" b="1" dirty="0" err="1">
                <a:solidFill>
                  <a:schemeClr val="tx1">
                    <a:lumMod val="75000"/>
                    <a:lumOff val="25000"/>
                  </a:schemeClr>
                </a:solidFill>
                <a:latin typeface="Garamond" panose="02020404030301010803" pitchFamily="18" charset="0"/>
              </a:rPr>
              <a:t>Bernardes</a:t>
            </a:r>
            <a:r>
              <a:rPr lang="en-US" sz="2800" b="1" dirty="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 University of Georgia Center for Geospatial Research </a:t>
            </a:r>
          </a:p>
          <a:p>
            <a:pPr>
              <a:lnSpc>
                <a:spcPct val="100000"/>
              </a:lnSpc>
              <a:spcBef>
                <a:spcPts val="0"/>
              </a:spcBef>
            </a:pPr>
            <a:r>
              <a:rPr lang="en-US" sz="2800" b="1" dirty="0">
                <a:solidFill>
                  <a:schemeClr val="tx1">
                    <a:lumMod val="75000"/>
                    <a:lumOff val="25000"/>
                  </a:schemeClr>
                </a:solidFill>
                <a:latin typeface="Garamond" panose="02020404030301010803" pitchFamily="18" charset="0"/>
              </a:rPr>
              <a:t>Shelby Ingram </a:t>
            </a:r>
            <a:r>
              <a:rPr lang="en-US" sz="2800" dirty="0">
                <a:solidFill>
                  <a:schemeClr val="tx1">
                    <a:lumMod val="75000"/>
                    <a:lumOff val="25000"/>
                  </a:schemeClr>
                </a:solidFill>
                <a:latin typeface="Garamond" panose="02020404030301010803" pitchFamily="18" charset="0"/>
              </a:rPr>
              <a:t>| NASA DEVELOP Georgia – Athens Node </a:t>
            </a:r>
          </a:p>
          <a:p>
            <a:pPr>
              <a:lnSpc>
                <a:spcPct val="100000"/>
              </a:lnSpc>
              <a:spcBef>
                <a:spcPts val="0"/>
              </a:spcBef>
            </a:pPr>
            <a:r>
              <a:rPr lang="en-US" sz="2800" b="1" dirty="0">
                <a:solidFill>
                  <a:schemeClr val="tx1">
                    <a:lumMod val="75000"/>
                    <a:lumOff val="25000"/>
                  </a:schemeClr>
                </a:solidFill>
                <a:latin typeface="Garamond" panose="02020404030301010803" pitchFamily="18" charset="0"/>
              </a:rPr>
              <a:t>Dr. Steve Padgett-Vasquez </a:t>
            </a:r>
            <a:r>
              <a:rPr lang="en-US" sz="2800" dirty="0">
                <a:solidFill>
                  <a:schemeClr val="tx1">
                    <a:lumMod val="75000"/>
                    <a:lumOff val="25000"/>
                  </a:schemeClr>
                </a:solidFill>
                <a:latin typeface="Garamond" panose="02020404030301010803" pitchFamily="18" charset="0"/>
              </a:rPr>
              <a:t>| NASA DEVELOP National Program</a:t>
            </a:r>
          </a:p>
          <a:p>
            <a:pPr>
              <a:lnSpc>
                <a:spcPct val="100000"/>
              </a:lnSpc>
              <a:spcBef>
                <a:spcPts val="0"/>
              </a:spcBef>
            </a:pPr>
            <a:r>
              <a:rPr lang="en-US" sz="2800" b="1" dirty="0">
                <a:solidFill>
                  <a:schemeClr val="tx1">
                    <a:lumMod val="75000"/>
                    <a:lumOff val="25000"/>
                  </a:schemeClr>
                </a:solidFill>
                <a:latin typeface="Garamond" panose="02020404030301010803" pitchFamily="18" charset="0"/>
              </a:rPr>
              <a:t>Molly </a:t>
            </a:r>
            <a:r>
              <a:rPr lang="en-US" sz="2800" b="1" dirty="0" err="1">
                <a:solidFill>
                  <a:schemeClr val="tx1">
                    <a:lumMod val="75000"/>
                    <a:lumOff val="25000"/>
                  </a:schemeClr>
                </a:solidFill>
                <a:latin typeface="Garamond" panose="02020404030301010803" pitchFamily="18" charset="0"/>
              </a:rPr>
              <a:t>Azami</a:t>
            </a:r>
            <a:r>
              <a:rPr lang="en-US" sz="2800" b="1" dirty="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|NASA DEVELOP Costa Rica &amp; Panama Ecological Forecasting</a:t>
            </a:r>
            <a:endParaRPr lang="en-US" sz="28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800" b="1" dirty="0">
                <a:solidFill>
                  <a:schemeClr val="tx1">
                    <a:lumMod val="75000"/>
                    <a:lumOff val="25000"/>
                  </a:schemeClr>
                </a:solidFill>
                <a:latin typeface="Garamond" panose="02020404030301010803" pitchFamily="18" charset="0"/>
              </a:rPr>
              <a:t>Kara </a:t>
            </a:r>
            <a:r>
              <a:rPr lang="en-US" sz="2800" b="1" dirty="0" err="1">
                <a:solidFill>
                  <a:schemeClr val="tx1">
                    <a:lumMod val="75000"/>
                    <a:lumOff val="25000"/>
                  </a:schemeClr>
                </a:solidFill>
                <a:latin typeface="Garamond" panose="02020404030301010803" pitchFamily="18" charset="0"/>
              </a:rPr>
              <a:t>Bisonette</a:t>
            </a:r>
            <a:r>
              <a:rPr lang="en-US" sz="2800" b="1" dirty="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|NASA DEVELOP Costa Rica &amp; Panama Ecological Forecasting</a:t>
            </a:r>
            <a:endParaRPr lang="en-US" sz="28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800" b="1" dirty="0">
                <a:solidFill>
                  <a:schemeClr val="tx1">
                    <a:lumMod val="75000"/>
                    <a:lumOff val="25000"/>
                  </a:schemeClr>
                </a:solidFill>
                <a:latin typeface="Garamond" panose="02020404030301010803" pitchFamily="18" charset="0"/>
              </a:rPr>
              <a:t>Masha </a:t>
            </a:r>
            <a:r>
              <a:rPr lang="en-US" sz="2800" b="1" dirty="0" err="1">
                <a:solidFill>
                  <a:schemeClr val="tx1">
                    <a:lumMod val="75000"/>
                    <a:lumOff val="25000"/>
                  </a:schemeClr>
                </a:solidFill>
                <a:latin typeface="Garamond" panose="02020404030301010803" pitchFamily="18" charset="0"/>
              </a:rPr>
              <a:t>Khoadee</a:t>
            </a:r>
            <a:r>
              <a:rPr lang="en-US" sz="2800" b="1" dirty="0">
                <a:solidFill>
                  <a:schemeClr val="tx1">
                    <a:lumMod val="75000"/>
                    <a:lumOff val="25000"/>
                  </a:schemeClr>
                </a:solidFill>
                <a:latin typeface="Garamond" panose="02020404030301010803" pitchFamily="18" charset="0"/>
              </a:rPr>
              <a:t> </a:t>
            </a:r>
            <a:r>
              <a:rPr lang="en-US" sz="2800" dirty="0">
                <a:solidFill>
                  <a:schemeClr val="tx1">
                    <a:lumMod val="75000"/>
                    <a:lumOff val="25000"/>
                  </a:schemeClr>
                </a:solidFill>
                <a:latin typeface="Garamond" panose="02020404030301010803" pitchFamily="18" charset="0"/>
              </a:rPr>
              <a:t>|NASA DEVELOP Costa Rica &amp; Panama Ecological Forecasting</a:t>
            </a:r>
            <a:endParaRPr lang="en-US" sz="28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800" b="1" dirty="0">
                <a:solidFill>
                  <a:schemeClr val="tx1">
                    <a:lumMod val="75000"/>
                    <a:lumOff val="25000"/>
                  </a:schemeClr>
                </a:solidFill>
                <a:latin typeface="Garamond" panose="02020404030301010803" pitchFamily="18" charset="0"/>
              </a:rPr>
              <a:t>Zachary Leslie </a:t>
            </a:r>
            <a:r>
              <a:rPr lang="en-US" sz="2800" dirty="0">
                <a:solidFill>
                  <a:schemeClr val="tx1">
                    <a:lumMod val="75000"/>
                    <a:lumOff val="25000"/>
                  </a:schemeClr>
                </a:solidFill>
                <a:latin typeface="Garamond" panose="02020404030301010803" pitchFamily="18" charset="0"/>
              </a:rPr>
              <a:t>|NASA DEVELOP Costa Rica &amp; Panama Ecological Forecasting</a:t>
            </a:r>
            <a:endParaRPr lang="en-US" sz="28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800" b="1" dirty="0">
                <a:solidFill>
                  <a:schemeClr val="tx1">
                    <a:lumMod val="75000"/>
                    <a:lumOff val="25000"/>
                  </a:schemeClr>
                </a:solidFill>
                <a:latin typeface="Garamond" panose="02020404030301010803" pitchFamily="18" charset="0"/>
              </a:rPr>
              <a:t>Ellen Delgado </a:t>
            </a:r>
            <a:r>
              <a:rPr lang="en-US" sz="2800" dirty="0">
                <a:solidFill>
                  <a:schemeClr val="tx1">
                    <a:lumMod val="75000"/>
                    <a:lumOff val="25000"/>
                  </a:schemeClr>
                </a:solidFill>
                <a:latin typeface="Garamond" panose="02020404030301010803" pitchFamily="18" charset="0"/>
              </a:rPr>
              <a:t>| Universidad </a:t>
            </a:r>
            <a:r>
              <a:rPr lang="en-US" sz="2800" dirty="0" err="1">
                <a:solidFill>
                  <a:schemeClr val="tx1">
                    <a:lumMod val="75000"/>
                    <a:lumOff val="25000"/>
                  </a:schemeClr>
                </a:solidFill>
                <a:latin typeface="Garamond" panose="02020404030301010803" pitchFamily="18" charset="0"/>
              </a:rPr>
              <a:t>Nacional</a:t>
            </a:r>
            <a:r>
              <a:rPr lang="en-US" sz="2800" dirty="0">
                <a:solidFill>
                  <a:schemeClr val="tx1">
                    <a:lumMod val="75000"/>
                    <a:lumOff val="25000"/>
                  </a:schemeClr>
                </a:solidFill>
                <a:latin typeface="Garamond" panose="02020404030301010803" pitchFamily="18" charset="0"/>
              </a:rPr>
              <a:t> </a:t>
            </a:r>
            <a:r>
              <a:rPr lang="en-US" sz="2800" dirty="0" err="1">
                <a:solidFill>
                  <a:schemeClr val="tx1">
                    <a:lumMod val="75000"/>
                    <a:lumOff val="25000"/>
                  </a:schemeClr>
                </a:solidFill>
                <a:latin typeface="Garamond" panose="02020404030301010803" pitchFamily="18" charset="0"/>
              </a:rPr>
              <a:t>Toribio</a:t>
            </a:r>
            <a:r>
              <a:rPr lang="en-US" sz="2800" dirty="0">
                <a:solidFill>
                  <a:schemeClr val="tx1">
                    <a:lumMod val="75000"/>
                    <a:lumOff val="25000"/>
                  </a:schemeClr>
                </a:solidFill>
                <a:latin typeface="Garamond" panose="02020404030301010803" pitchFamily="18" charset="0"/>
              </a:rPr>
              <a:t> Rodrigues de Mendoza de Amazonas</a:t>
            </a:r>
            <a:endParaRPr lang="en-US" sz="2800" b="1" dirty="0">
              <a:solidFill>
                <a:schemeClr val="tx1">
                  <a:lumMod val="75000"/>
                  <a:lumOff val="25000"/>
                </a:schemeClr>
              </a:solidFill>
              <a:latin typeface="Garamond" panose="02020404030301010803" pitchFamily="18" charset="0"/>
            </a:endParaRPr>
          </a:p>
          <a:p>
            <a:pPr>
              <a:lnSpc>
                <a:spcPct val="100000"/>
              </a:lnSpc>
              <a:spcBef>
                <a:spcPts val="0"/>
              </a:spcBef>
            </a:pPr>
            <a:r>
              <a:rPr lang="en-US" sz="2800" b="1" dirty="0">
                <a:solidFill>
                  <a:schemeClr val="tx1">
                    <a:lumMod val="75000"/>
                    <a:lumOff val="25000"/>
                  </a:schemeClr>
                </a:solidFill>
                <a:latin typeface="Garamond" panose="02020404030301010803" pitchFamily="18" charset="0"/>
              </a:rPr>
              <a:t>Austin Stone</a:t>
            </a:r>
            <a:r>
              <a:rPr lang="en-US" sz="2800" dirty="0">
                <a:solidFill>
                  <a:schemeClr val="tx1">
                    <a:lumMod val="75000"/>
                    <a:lumOff val="25000"/>
                  </a:schemeClr>
                </a:solidFill>
                <a:latin typeface="Garamond" panose="02020404030301010803" pitchFamily="18" charset="0"/>
              </a:rPr>
              <a:t> | University of Georgia</a:t>
            </a:r>
          </a:p>
          <a:p>
            <a:pPr>
              <a:lnSpc>
                <a:spcPct val="100000"/>
              </a:lnSpc>
              <a:spcBef>
                <a:spcPts val="0"/>
              </a:spcBef>
            </a:pPr>
            <a:r>
              <a:rPr lang="fr-FR" sz="2400" dirty="0">
                <a:solidFill>
                  <a:schemeClr val="tx1">
                    <a:lumMod val="75000"/>
                    <a:lumOff val="25000"/>
                  </a:schemeClr>
                </a:solidFill>
                <a:latin typeface="Garamond" panose="02020404030301010803" pitchFamily="18" charset="0"/>
              </a:rPr>
              <a:t>This </a:t>
            </a:r>
            <a:r>
              <a:rPr lang="fr-FR" sz="2400" dirty="0" err="1">
                <a:solidFill>
                  <a:schemeClr val="tx1">
                    <a:lumMod val="75000"/>
                    <a:lumOff val="25000"/>
                  </a:schemeClr>
                </a:solidFill>
                <a:latin typeface="Garamond" panose="02020404030301010803" pitchFamily="18" charset="0"/>
              </a:rPr>
              <a:t>material</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contains</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modified</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Copernicus</a:t>
            </a:r>
            <a:r>
              <a:rPr lang="fr-FR" sz="2400" dirty="0">
                <a:solidFill>
                  <a:schemeClr val="tx1">
                    <a:lumMod val="75000"/>
                    <a:lumOff val="25000"/>
                  </a:schemeClr>
                </a:solidFill>
                <a:latin typeface="Garamond" panose="02020404030301010803" pitchFamily="18" charset="0"/>
              </a:rPr>
              <a:t> </a:t>
            </a:r>
            <a:r>
              <a:rPr lang="fr-FR" sz="2400" dirty="0" err="1">
                <a:solidFill>
                  <a:schemeClr val="tx1">
                    <a:lumMod val="75000"/>
                    <a:lumOff val="25000"/>
                  </a:schemeClr>
                </a:solidFill>
                <a:latin typeface="Garamond" panose="02020404030301010803" pitchFamily="18" charset="0"/>
              </a:rPr>
              <a:t>Sentinel</a:t>
            </a:r>
            <a:r>
              <a:rPr lang="fr-FR" sz="2400" dirty="0">
                <a:solidFill>
                  <a:schemeClr val="tx1">
                    <a:lumMod val="75000"/>
                    <a:lumOff val="25000"/>
                  </a:schemeClr>
                </a:solidFill>
                <a:latin typeface="Garamond" panose="02020404030301010803" pitchFamily="18" charset="0"/>
              </a:rPr>
              <a:t> data (2019) </a:t>
            </a:r>
            <a:r>
              <a:rPr lang="fr-FR" sz="2400" dirty="0" err="1">
                <a:solidFill>
                  <a:schemeClr val="tx1">
                    <a:lumMod val="75000"/>
                    <a:lumOff val="25000"/>
                  </a:schemeClr>
                </a:solidFill>
                <a:latin typeface="Garamond" panose="02020404030301010803" pitchFamily="18" charset="0"/>
              </a:rPr>
              <a:t>processed</a:t>
            </a:r>
            <a:r>
              <a:rPr lang="fr-FR" sz="2400" dirty="0">
                <a:solidFill>
                  <a:schemeClr val="tx1">
                    <a:lumMod val="75000"/>
                    <a:lumOff val="25000"/>
                  </a:schemeClr>
                </a:solidFill>
                <a:latin typeface="Garamond" panose="02020404030301010803" pitchFamily="18" charset="0"/>
              </a:rPr>
              <a:t> by ESA. </a:t>
            </a: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pPr>
            <a:endParaRPr lang="en-US" sz="2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a:t>
            </a:r>
            <a:endParaRPr lang="en-US" sz="4000" dirty="0">
              <a:solidFill>
                <a:schemeClr val="tx1">
                  <a:lumMod val="75000"/>
                  <a:lumOff val="25000"/>
                </a:schemeClr>
              </a:solidFill>
              <a:latin typeface="Garamond" panose="02020404030301010803" pitchFamily="18" charset="0"/>
            </a:endParaRPr>
          </a:p>
        </p:txBody>
      </p:sp>
      <p:sp>
        <p:nvSpPr>
          <p:cNvPr id="16" name="TextBox 15">
            <a:extLst>
              <a:ext uri="{FF2B5EF4-FFF2-40B4-BE49-F238E27FC236}">
                <a16:creationId xmlns:a16="http://schemas.microsoft.com/office/drawing/2014/main" id="{5AB7CB3B-78BB-164E-9472-31A828D552A8}"/>
              </a:ext>
            </a:extLst>
          </p:cNvPr>
          <p:cNvSpPr txBox="1"/>
          <p:nvPr/>
        </p:nvSpPr>
        <p:spPr>
          <a:xfrm>
            <a:off x="12925256" y="27016765"/>
            <a:ext cx="5687776"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Acknowledgements</a:t>
            </a:r>
          </a:p>
        </p:txBody>
      </p:sp>
      <p:sp>
        <p:nvSpPr>
          <p:cNvPr id="17" name="Text Placeholder 16">
            <a:extLst>
              <a:ext uri="{FF2B5EF4-FFF2-40B4-BE49-F238E27FC236}">
                <a16:creationId xmlns:a16="http://schemas.microsoft.com/office/drawing/2014/main" id="{64E2D0B3-1096-2643-9138-1A2528C95DED}"/>
              </a:ext>
            </a:extLst>
          </p:cNvPr>
          <p:cNvSpPr txBox="1">
            <a:spLocks/>
          </p:cNvSpPr>
          <p:nvPr/>
        </p:nvSpPr>
        <p:spPr>
          <a:xfrm>
            <a:off x="12823111" y="25525879"/>
            <a:ext cx="11463159" cy="25437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lnSpc>
                <a:spcPct val="100000"/>
              </a:lnSpc>
              <a:spcBef>
                <a:spcPts val="0"/>
              </a:spcBef>
              <a:buClr>
                <a:srgbClr val="00995C"/>
              </a:buClr>
              <a:buFont typeface="Webdings" panose="05030102010509060703" pitchFamily="18" charset="2"/>
              <a:buChar char=""/>
            </a:pPr>
            <a:r>
              <a:rPr lang="en-US" sz="2800" dirty="0">
                <a:solidFill>
                  <a:schemeClr val="tx1">
                    <a:lumMod val="75000"/>
                    <a:lumOff val="25000"/>
                  </a:schemeClr>
                </a:solidFill>
                <a:latin typeface="Garamond" panose="02020404030301010803" pitchFamily="18" charset="0"/>
              </a:rPr>
              <a:t>Ministry of Environment and Energy, National Center for </a:t>
            </a:r>
            <a:r>
              <a:rPr lang="en-US" sz="2800" dirty="0" err="1">
                <a:solidFill>
                  <a:schemeClr val="tx1">
                    <a:lumMod val="75000"/>
                    <a:lumOff val="25000"/>
                  </a:schemeClr>
                </a:solidFill>
                <a:latin typeface="Garamond" panose="02020404030301010803" pitchFamily="18" charset="0"/>
              </a:rPr>
              <a:t>Geoenvironmental</a:t>
            </a:r>
            <a:r>
              <a:rPr lang="en-US" sz="2800" dirty="0">
                <a:solidFill>
                  <a:schemeClr val="tx1">
                    <a:lumMod val="75000"/>
                    <a:lumOff val="25000"/>
                  </a:schemeClr>
                </a:solidFill>
                <a:latin typeface="Garamond" panose="02020404030301010803" pitchFamily="18" charset="0"/>
              </a:rPr>
              <a:t> Information (Costa Rica)</a:t>
            </a:r>
          </a:p>
          <a:p>
            <a:pPr marL="342900" indent="-342900">
              <a:lnSpc>
                <a:spcPct val="100000"/>
              </a:lnSpc>
              <a:spcBef>
                <a:spcPts val="0"/>
              </a:spcBef>
              <a:buClr>
                <a:srgbClr val="00995C"/>
              </a:buClr>
              <a:buFont typeface="Webdings" panose="05030102010509060703" pitchFamily="18" charset="2"/>
              <a:buChar char="4"/>
            </a:pPr>
            <a:r>
              <a:rPr lang="en-US" sz="2800" dirty="0">
                <a:solidFill>
                  <a:schemeClr val="tx1">
                    <a:lumMod val="75000"/>
                    <a:lumOff val="25000"/>
                  </a:schemeClr>
                </a:solidFill>
                <a:latin typeface="Garamond" panose="02020404030301010803" pitchFamily="18" charset="0"/>
              </a:rPr>
              <a:t>National Environmental Authority (Panama)</a:t>
            </a:r>
          </a:p>
        </p:txBody>
      </p:sp>
      <p:sp>
        <p:nvSpPr>
          <p:cNvPr id="18" name="TextBox 17">
            <a:extLst>
              <a:ext uri="{FF2B5EF4-FFF2-40B4-BE49-F238E27FC236}">
                <a16:creationId xmlns:a16="http://schemas.microsoft.com/office/drawing/2014/main" id="{85845ADB-039B-C041-A675-F81766BDDAB0}"/>
              </a:ext>
            </a:extLst>
          </p:cNvPr>
          <p:cNvSpPr txBox="1"/>
          <p:nvPr/>
        </p:nvSpPr>
        <p:spPr>
          <a:xfrm>
            <a:off x="12848553" y="24654925"/>
            <a:ext cx="4403770"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Project Partners</a:t>
            </a:r>
          </a:p>
        </p:txBody>
      </p:sp>
      <p:sp>
        <p:nvSpPr>
          <p:cNvPr id="19" name="TextBox 18">
            <a:extLst>
              <a:ext uri="{FF2B5EF4-FFF2-40B4-BE49-F238E27FC236}">
                <a16:creationId xmlns:a16="http://schemas.microsoft.com/office/drawing/2014/main" id="{70798959-7EF3-8647-BC04-67950CCDB391}"/>
              </a:ext>
            </a:extLst>
          </p:cNvPr>
          <p:cNvSpPr txBox="1"/>
          <p:nvPr/>
        </p:nvSpPr>
        <p:spPr>
          <a:xfrm>
            <a:off x="868453" y="29869891"/>
            <a:ext cx="4542503"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Team Members</a:t>
            </a:r>
          </a:p>
        </p:txBody>
      </p:sp>
      <p:sp>
        <p:nvSpPr>
          <p:cNvPr id="20" name="TextBox 19">
            <a:extLst>
              <a:ext uri="{FF2B5EF4-FFF2-40B4-BE49-F238E27FC236}">
                <a16:creationId xmlns:a16="http://schemas.microsoft.com/office/drawing/2014/main" id="{8812C238-D026-D44F-8289-CEFE748F729B}"/>
              </a:ext>
            </a:extLst>
          </p:cNvPr>
          <p:cNvSpPr txBox="1"/>
          <p:nvPr/>
        </p:nvSpPr>
        <p:spPr>
          <a:xfrm>
            <a:off x="853381" y="4704435"/>
            <a:ext cx="2475358"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Abstract</a:t>
            </a:r>
          </a:p>
        </p:txBody>
      </p:sp>
      <p:sp>
        <p:nvSpPr>
          <p:cNvPr id="21" name="Text Placeholder 16">
            <a:extLst>
              <a:ext uri="{FF2B5EF4-FFF2-40B4-BE49-F238E27FC236}">
                <a16:creationId xmlns:a16="http://schemas.microsoft.com/office/drawing/2014/main" id="{BEB8D2B4-C79C-1E44-AF85-357F0A584F09}"/>
              </a:ext>
            </a:extLst>
          </p:cNvPr>
          <p:cNvSpPr txBox="1">
            <a:spLocks/>
          </p:cNvSpPr>
          <p:nvPr/>
        </p:nvSpPr>
        <p:spPr>
          <a:xfrm>
            <a:off x="875574" y="5364153"/>
            <a:ext cx="11556870" cy="6980170"/>
          </a:xfrm>
          <a:prstGeom prst="rect">
            <a:avLst/>
          </a:prstGeom>
        </p:spPr>
        <p:txBody>
          <a:bodyPr numCol="1" spcCol="640080" anchor="ctr" anchorCtr="1"/>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solidFill>
                  <a:schemeClr val="tx1">
                    <a:lumMod val="75000"/>
                    <a:lumOff val="25000"/>
                  </a:schemeClr>
                </a:solidFill>
                <a:latin typeface="Garamond" panose="02020404030301010803" pitchFamily="18" charset="0"/>
              </a:rPr>
              <a:t>Seven percent of all scientifically known life forms lie within the 202,230 square miles of Central America, making this area ecologically unique and increasing the need for environmental management. The Mesoamerican Biological Corridor forms a conservation partnership throughout Central America to establish a forested corridor of over 600 protected areas. Although conservation programs exist, deforestation still afflicts the area, putting strain on these diverse ecosystems. La Amistad International Park in southern Costa Rica and northern Panama in particular faces conflicting land use changes. Expanding agricultural development and urbanization, combined with concern over indigenous land rights, have raised questions about the implementation of sustainability goals and communication strategies within the region. To help address these issues, the NASA DEVELOP Costa Rica &amp; Panama Ecological Forecasting II team continued a partnership with the Ministry of Environment and Energy in Costa Rica and the National Environmental Authority in Panama. The team created a Land Use Conflict Identification Strategy (LUCIS) model based on land cover maps for 2019 and 2029 that were created in term I using imagery from Landsat 8 Operational Land Imager (OLI). With partner input, the team applied weights to different objectives and combined suitability maps to identify areas of potential biodiversity conflict. Additionally, the team created a Short-term Forest Change (SFTC) Tool using Terra Moderate Resolution Imaging Spectroradiometer, Landsat 8 OLI, and Sentinel-2 Multispectral Instrument to help the partners identify areas of immediate, major forest changes. The LUCIS model indicated higher agricultural growth when compared to the ecological category.  </a:t>
            </a:r>
          </a:p>
        </p:txBody>
      </p:sp>
      <p:grpSp>
        <p:nvGrpSpPr>
          <p:cNvPr id="22" name="Group 21">
            <a:extLst>
              <a:ext uri="{FF2B5EF4-FFF2-40B4-BE49-F238E27FC236}">
                <a16:creationId xmlns:a16="http://schemas.microsoft.com/office/drawing/2014/main" id="{D7793216-FD53-BF46-9DBF-4D11F90ED67F}"/>
              </a:ext>
            </a:extLst>
          </p:cNvPr>
          <p:cNvGrpSpPr/>
          <p:nvPr/>
        </p:nvGrpSpPr>
        <p:grpSpPr>
          <a:xfrm>
            <a:off x="844023" y="30808368"/>
            <a:ext cx="2834640" cy="3083109"/>
            <a:chOff x="844023" y="30808368"/>
            <a:chExt cx="2834640" cy="3083109"/>
          </a:xfrm>
        </p:grpSpPr>
        <p:pic>
          <p:nvPicPr>
            <p:cNvPr id="23" name="Picture 22">
              <a:extLst>
                <a:ext uri="{FF2B5EF4-FFF2-40B4-BE49-F238E27FC236}">
                  <a16:creationId xmlns:a16="http://schemas.microsoft.com/office/drawing/2014/main" id="{BBA190BF-4B30-7C42-B78E-2FF0A66100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09054" y="30808368"/>
              <a:ext cx="2104577" cy="2092620"/>
            </a:xfrm>
            <a:prstGeom prst="rect">
              <a:avLst/>
            </a:prstGeom>
          </p:spPr>
        </p:pic>
        <p:sp>
          <p:nvSpPr>
            <p:cNvPr id="24" name="Text Placeholder 16">
              <a:extLst>
                <a:ext uri="{FF2B5EF4-FFF2-40B4-BE49-F238E27FC236}">
                  <a16:creationId xmlns:a16="http://schemas.microsoft.com/office/drawing/2014/main" id="{E9C9CDF7-D426-474B-B6B0-DE6ECB6B6270}"/>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Kate Markham</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25" name="Group 24">
            <a:extLst>
              <a:ext uri="{FF2B5EF4-FFF2-40B4-BE49-F238E27FC236}">
                <a16:creationId xmlns:a16="http://schemas.microsoft.com/office/drawing/2014/main" id="{ABC9AE9A-CFA5-2F48-860B-B0FA6B292E7B}"/>
              </a:ext>
            </a:extLst>
          </p:cNvPr>
          <p:cNvGrpSpPr/>
          <p:nvPr/>
        </p:nvGrpSpPr>
        <p:grpSpPr>
          <a:xfrm>
            <a:off x="7048270" y="30808368"/>
            <a:ext cx="5486933" cy="2665675"/>
            <a:chOff x="7048270" y="30808368"/>
            <a:chExt cx="5486933" cy="2665675"/>
          </a:xfrm>
        </p:grpSpPr>
        <p:pic>
          <p:nvPicPr>
            <p:cNvPr id="26" name="Picture 25">
              <a:extLst>
                <a:ext uri="{FF2B5EF4-FFF2-40B4-BE49-F238E27FC236}">
                  <a16:creationId xmlns:a16="http://schemas.microsoft.com/office/drawing/2014/main" id="{42531159-9459-E04D-BA9A-2C9EBEE7A9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48270" y="30808368"/>
              <a:ext cx="2104577" cy="2092620"/>
            </a:xfrm>
            <a:prstGeom prst="rect">
              <a:avLst/>
            </a:prstGeom>
          </p:spPr>
        </p:pic>
        <p:sp>
          <p:nvSpPr>
            <p:cNvPr id="27" name="Text Placeholder 16">
              <a:extLst>
                <a:ext uri="{FF2B5EF4-FFF2-40B4-BE49-F238E27FC236}">
                  <a16:creationId xmlns:a16="http://schemas.microsoft.com/office/drawing/2014/main" id="{FDECC81D-68AA-374C-955E-75ADACF2421E}"/>
                </a:ext>
              </a:extLst>
            </p:cNvPr>
            <p:cNvSpPr txBox="1">
              <a:spLocks/>
            </p:cNvSpPr>
            <p:nvPr/>
          </p:nvSpPr>
          <p:spPr>
            <a:xfrm>
              <a:off x="9700563" y="32966212"/>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Eder Hernandez</a:t>
              </a:r>
            </a:p>
          </p:txBody>
        </p:sp>
      </p:grpSp>
      <p:grpSp>
        <p:nvGrpSpPr>
          <p:cNvPr id="28" name="Group 27">
            <a:extLst>
              <a:ext uri="{FF2B5EF4-FFF2-40B4-BE49-F238E27FC236}">
                <a16:creationId xmlns:a16="http://schemas.microsoft.com/office/drawing/2014/main" id="{2FB1BC42-7A4A-9E4C-BB13-B21CB5233A13}"/>
              </a:ext>
            </a:extLst>
          </p:cNvPr>
          <p:cNvGrpSpPr/>
          <p:nvPr/>
        </p:nvGrpSpPr>
        <p:grpSpPr>
          <a:xfrm>
            <a:off x="6605000" y="30808368"/>
            <a:ext cx="5467455" cy="2665675"/>
            <a:chOff x="6605000" y="30808368"/>
            <a:chExt cx="5467455" cy="2665675"/>
          </a:xfrm>
        </p:grpSpPr>
        <p:pic>
          <p:nvPicPr>
            <p:cNvPr id="29" name="Picture 28">
              <a:extLst>
                <a:ext uri="{FF2B5EF4-FFF2-40B4-BE49-F238E27FC236}">
                  <a16:creationId xmlns:a16="http://schemas.microsoft.com/office/drawing/2014/main" id="{1FF76306-41E7-3448-B73B-548CD775EC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67878" y="30808368"/>
              <a:ext cx="2104577" cy="2092620"/>
            </a:xfrm>
            <a:prstGeom prst="rect">
              <a:avLst/>
            </a:prstGeom>
          </p:spPr>
        </p:pic>
        <p:sp>
          <p:nvSpPr>
            <p:cNvPr id="30" name="Text Placeholder 16">
              <a:extLst>
                <a:ext uri="{FF2B5EF4-FFF2-40B4-BE49-F238E27FC236}">
                  <a16:creationId xmlns:a16="http://schemas.microsoft.com/office/drawing/2014/main" id="{DBC2788F-0BC3-734A-B360-017356B93250}"/>
                </a:ext>
              </a:extLst>
            </p:cNvPr>
            <p:cNvSpPr txBox="1">
              <a:spLocks/>
            </p:cNvSpPr>
            <p:nvPr/>
          </p:nvSpPr>
          <p:spPr>
            <a:xfrm>
              <a:off x="6605000" y="32966212"/>
              <a:ext cx="3134262" cy="507831"/>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err="1">
                  <a:solidFill>
                    <a:schemeClr val="tx1">
                      <a:lumMod val="75000"/>
                      <a:lumOff val="25000"/>
                    </a:schemeClr>
                  </a:solidFill>
                  <a:latin typeface="Garamond" panose="02020404030301010803" pitchFamily="18" charset="0"/>
                </a:rPr>
                <a:t>Sharifa</a:t>
              </a:r>
              <a:r>
                <a:rPr lang="en-US" b="1" dirty="0">
                  <a:solidFill>
                    <a:schemeClr val="tx1">
                      <a:lumMod val="75000"/>
                      <a:lumOff val="25000"/>
                    </a:schemeClr>
                  </a:solidFill>
                  <a:latin typeface="Garamond" panose="02020404030301010803" pitchFamily="18" charset="0"/>
                </a:rPr>
                <a:t> </a:t>
              </a:r>
              <a:r>
                <a:rPr lang="en-US" b="1" dirty="0" err="1">
                  <a:solidFill>
                    <a:schemeClr val="tx1">
                      <a:lumMod val="75000"/>
                      <a:lumOff val="25000"/>
                    </a:schemeClr>
                  </a:solidFill>
                  <a:latin typeface="Garamond" panose="02020404030301010803" pitchFamily="18" charset="0"/>
                </a:rPr>
                <a:t>Karwandyar</a:t>
              </a:r>
              <a:endParaRPr lang="en-US" b="1" dirty="0">
                <a:solidFill>
                  <a:schemeClr val="tx1">
                    <a:lumMod val="75000"/>
                    <a:lumOff val="25000"/>
                  </a:schemeClr>
                </a:solidFill>
                <a:latin typeface="Garamond" panose="02020404030301010803" pitchFamily="18" charset="0"/>
              </a:endParaRPr>
            </a:p>
          </p:txBody>
        </p:sp>
      </p:grpSp>
      <p:grpSp>
        <p:nvGrpSpPr>
          <p:cNvPr id="31" name="Group 30">
            <a:extLst>
              <a:ext uri="{FF2B5EF4-FFF2-40B4-BE49-F238E27FC236}">
                <a16:creationId xmlns:a16="http://schemas.microsoft.com/office/drawing/2014/main" id="{1B490869-7166-B542-BB54-B3249A3DD551}"/>
              </a:ext>
            </a:extLst>
          </p:cNvPr>
          <p:cNvGrpSpPr/>
          <p:nvPr/>
        </p:nvGrpSpPr>
        <p:grpSpPr>
          <a:xfrm>
            <a:off x="3763631" y="30808368"/>
            <a:ext cx="2834640" cy="2667610"/>
            <a:chOff x="3763631" y="30808368"/>
            <a:chExt cx="2834640" cy="2667610"/>
          </a:xfrm>
        </p:grpSpPr>
        <p:pic>
          <p:nvPicPr>
            <p:cNvPr id="32" name="Picture 31">
              <a:extLst>
                <a:ext uri="{FF2B5EF4-FFF2-40B4-BE49-F238E27FC236}">
                  <a16:creationId xmlns:a16="http://schemas.microsoft.com/office/drawing/2014/main" id="{1DA6ADFA-2AB8-AC4F-9F61-7D4FA864F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28662" y="30808368"/>
              <a:ext cx="2104577" cy="2092620"/>
            </a:xfrm>
            <a:prstGeom prst="rect">
              <a:avLst/>
            </a:prstGeom>
          </p:spPr>
        </p:pic>
        <p:sp>
          <p:nvSpPr>
            <p:cNvPr id="33" name="Text Placeholder 16">
              <a:extLst>
                <a:ext uri="{FF2B5EF4-FFF2-40B4-BE49-F238E27FC236}">
                  <a16:creationId xmlns:a16="http://schemas.microsoft.com/office/drawing/2014/main" id="{B794248D-F3A5-EA46-88BB-40142AA7CEAE}"/>
                </a:ext>
              </a:extLst>
            </p:cNvPr>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err="1">
                  <a:solidFill>
                    <a:schemeClr val="tx1">
                      <a:lumMod val="75000"/>
                      <a:lumOff val="25000"/>
                    </a:schemeClr>
                  </a:solidFill>
                  <a:latin typeface="Garamond" panose="02020404030301010803" pitchFamily="18" charset="0"/>
                </a:rPr>
                <a:t>Teodora</a:t>
              </a:r>
              <a:r>
                <a:rPr lang="en-US" b="1" dirty="0">
                  <a:solidFill>
                    <a:schemeClr val="tx1">
                      <a:lumMod val="75000"/>
                      <a:lumOff val="25000"/>
                    </a:schemeClr>
                  </a:solidFill>
                  <a:latin typeface="Garamond" panose="02020404030301010803" pitchFamily="18" charset="0"/>
                </a:rPr>
                <a:t> </a:t>
              </a:r>
              <a:r>
                <a:rPr lang="en-US" b="1" dirty="0" err="1">
                  <a:solidFill>
                    <a:schemeClr val="tx1">
                      <a:lumMod val="75000"/>
                      <a:lumOff val="25000"/>
                    </a:schemeClr>
                  </a:solidFill>
                  <a:latin typeface="Garamond" panose="02020404030301010803" pitchFamily="18" charset="0"/>
                </a:rPr>
                <a:t>Mitroi</a:t>
              </a:r>
              <a:endParaRPr lang="en-US" b="1" dirty="0">
                <a:solidFill>
                  <a:schemeClr val="tx1">
                    <a:lumMod val="75000"/>
                    <a:lumOff val="25000"/>
                  </a:schemeClr>
                </a:solidFill>
                <a:latin typeface="Garamond" panose="02020404030301010803" pitchFamily="18" charset="0"/>
              </a:endParaRPr>
            </a:p>
          </p:txBody>
        </p:sp>
      </p:grpSp>
      <p:sp>
        <p:nvSpPr>
          <p:cNvPr id="34" name="Title 3">
            <a:extLst>
              <a:ext uri="{FF2B5EF4-FFF2-40B4-BE49-F238E27FC236}">
                <a16:creationId xmlns:a16="http://schemas.microsoft.com/office/drawing/2014/main" id="{660F2F49-31BC-9B4F-9162-AE9E22711292}"/>
              </a:ext>
            </a:extLst>
          </p:cNvPr>
          <p:cNvSpPr txBox="1">
            <a:spLocks/>
          </p:cNvSpPr>
          <p:nvPr/>
        </p:nvSpPr>
        <p:spPr>
          <a:xfrm>
            <a:off x="24925421" y="4735287"/>
            <a:ext cx="1468585" cy="2838271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9500" b="1" dirty="0">
                <a:solidFill>
                  <a:srgbClr val="238754"/>
                </a:solidFill>
                <a:latin typeface="Century Gothic" panose="020B0502020202020204" pitchFamily="34" charset="0"/>
              </a:rPr>
              <a:t>Costa Rica &amp; Panama</a:t>
            </a:r>
            <a:r>
              <a:rPr lang="en-US" sz="9500" dirty="0">
                <a:solidFill>
                  <a:srgbClr val="238754"/>
                </a:solidFill>
                <a:latin typeface="Century Gothic" panose="020B0502020202020204" pitchFamily="34" charset="0"/>
              </a:rPr>
              <a:t> Ecological Forecasting II</a:t>
            </a:r>
          </a:p>
        </p:txBody>
      </p:sp>
      <p:sp>
        <p:nvSpPr>
          <p:cNvPr id="35" name="TextBox 34">
            <a:extLst>
              <a:ext uri="{FF2B5EF4-FFF2-40B4-BE49-F238E27FC236}">
                <a16:creationId xmlns:a16="http://schemas.microsoft.com/office/drawing/2014/main" id="{9698ACE8-D9C3-E041-95B1-AE339252A38B}"/>
              </a:ext>
            </a:extLst>
          </p:cNvPr>
          <p:cNvSpPr txBox="1"/>
          <p:nvPr/>
        </p:nvSpPr>
        <p:spPr>
          <a:xfrm>
            <a:off x="12340815" y="33930797"/>
            <a:ext cx="9752076" cy="830997"/>
          </a:xfrm>
          <a:prstGeom prst="rect">
            <a:avLst/>
          </a:prstGeom>
          <a:noFill/>
        </p:spPr>
        <p:txBody>
          <a:bodyPr wrap="square" rtlCol="0">
            <a:spAutoFit/>
          </a:bodyPr>
          <a:lstStyle/>
          <a:p>
            <a:pPr algn="r"/>
            <a:r>
              <a:rPr lang="en-US" sz="4800" dirty="0">
                <a:solidFill>
                  <a:srgbClr val="238754"/>
                </a:solidFill>
                <a:latin typeface="Century Gothic" panose="020B0502020202020204" pitchFamily="34" charset="0"/>
              </a:rPr>
              <a:t>Georgia </a:t>
            </a:r>
            <a:r>
              <a:rPr lang="en-US" sz="4800" dirty="0">
                <a:solidFill>
                  <a:srgbClr val="2E8652"/>
                </a:solidFill>
                <a:latin typeface="Century Gothic"/>
                <a:ea typeface="Century Gothic"/>
                <a:cs typeface="Century Gothic"/>
                <a:sym typeface="Century Gothic"/>
              </a:rPr>
              <a:t>– Athens</a:t>
            </a:r>
            <a:endParaRPr lang="en-US" sz="4800" dirty="0">
              <a:solidFill>
                <a:srgbClr val="238754"/>
              </a:solidFill>
              <a:latin typeface="Century Gothic" panose="020B0502020202020204" pitchFamily="34" charset="0"/>
            </a:endParaRPr>
          </a:p>
        </p:txBody>
      </p:sp>
      <p:sp>
        <p:nvSpPr>
          <p:cNvPr id="138" name="Google Shape;81;p2"/>
          <p:cNvSpPr txBox="1"/>
          <p:nvPr/>
        </p:nvSpPr>
        <p:spPr>
          <a:xfrm>
            <a:off x="22433617" y="8161566"/>
            <a:ext cx="131950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lt1"/>
                </a:solidFill>
                <a:latin typeface="Century Gothic"/>
                <a:ea typeface="Century Gothic"/>
                <a:cs typeface="Century Gothic"/>
                <a:sym typeface="Century Gothic"/>
              </a:rPr>
              <a:t>La Amistad Panama</a:t>
            </a:r>
            <a:endParaRPr sz="1400" b="0" i="0" u="none" strike="noStrike" cap="none" dirty="0">
              <a:solidFill>
                <a:srgbClr val="000000"/>
              </a:solidFill>
              <a:latin typeface="Arial"/>
              <a:ea typeface="Arial"/>
              <a:cs typeface="Arial"/>
              <a:sym typeface="Arial"/>
            </a:endParaRPr>
          </a:p>
        </p:txBody>
      </p:sp>
      <p:pic>
        <p:nvPicPr>
          <p:cNvPr id="147" name="Picture 146"/>
          <p:cNvPicPr>
            <a:picLocks noChangeAspect="1"/>
          </p:cNvPicPr>
          <p:nvPr/>
        </p:nvPicPr>
        <p:blipFill rotWithShape="1">
          <a:blip r:embed="rId4" cstate="print">
            <a:extLst>
              <a:ext uri="{28A0092B-C50C-407E-A947-70E740481C1C}">
                <a14:useLocalDpi xmlns:a14="http://schemas.microsoft.com/office/drawing/2010/main" val="0"/>
              </a:ext>
            </a:extLst>
          </a:blip>
          <a:srcRect l="39570" t="33307" r="37890" b="32754"/>
          <a:stretch/>
        </p:blipFill>
        <p:spPr>
          <a:xfrm>
            <a:off x="1442424" y="31039652"/>
            <a:ext cx="1645920" cy="1645920"/>
          </a:xfrm>
          <a:prstGeom prst="ellipse">
            <a:avLst/>
          </a:prstGeom>
        </p:spPr>
      </p:pic>
      <p:pic>
        <p:nvPicPr>
          <p:cNvPr id="161" name="Picture 16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val="0"/>
              </a:ext>
            </a:extLst>
          </a:blip>
          <a:srcRect l="36027" t="27391" r="42319" b="40006"/>
          <a:stretch/>
        </p:blipFill>
        <p:spPr>
          <a:xfrm>
            <a:off x="7275434" y="31015589"/>
            <a:ext cx="1645920" cy="1645920"/>
          </a:xfrm>
          <a:prstGeom prst="ellipse">
            <a:avLst/>
          </a:prstGeom>
        </p:spPr>
      </p:pic>
      <p:pic>
        <p:nvPicPr>
          <p:cNvPr id="162" name="Picture 161"/>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5000"/>
                    </a14:imgEffect>
                  </a14:imgLayer>
                </a14:imgProps>
              </a:ext>
              <a:ext uri="{28A0092B-C50C-407E-A947-70E740481C1C}">
                <a14:useLocalDpi xmlns:a14="http://schemas.microsoft.com/office/drawing/2010/main" val="0"/>
              </a:ext>
            </a:extLst>
          </a:blip>
          <a:srcRect l="50693" t="26269" r="29485" b="43892"/>
          <a:stretch/>
        </p:blipFill>
        <p:spPr>
          <a:xfrm>
            <a:off x="10197206" y="31035261"/>
            <a:ext cx="1645920" cy="1645920"/>
          </a:xfrm>
          <a:prstGeom prst="ellipse">
            <a:avLst/>
          </a:prstGeom>
        </p:spPr>
      </p:pic>
      <p:sp>
        <p:nvSpPr>
          <p:cNvPr id="164" name="Rectangle 163"/>
          <p:cNvSpPr/>
          <p:nvPr/>
        </p:nvSpPr>
        <p:spPr>
          <a:xfrm>
            <a:off x="20358466" y="20485851"/>
            <a:ext cx="3820277" cy="369332"/>
          </a:xfrm>
          <a:prstGeom prst="rect">
            <a:avLst/>
          </a:prstGeom>
        </p:spPr>
        <p:txBody>
          <a:bodyPr wrap="none">
            <a:spAutoFit/>
          </a:bodyPr>
          <a:lstStyle/>
          <a:p>
            <a:r>
              <a:rPr lang="en-US" b="1" dirty="0">
                <a:solidFill>
                  <a:schemeClr val="tx1">
                    <a:lumMod val="75000"/>
                    <a:lumOff val="25000"/>
                  </a:schemeClr>
                </a:solidFill>
                <a:latin typeface="Century Gothic" panose="020B0502020202020204" pitchFamily="34" charset="0"/>
              </a:rPr>
              <a:t>2029 Conflict Map for Costa Rica</a:t>
            </a:r>
            <a:endParaRPr lang="en-US" dirty="0"/>
          </a:p>
        </p:txBody>
      </p:sp>
      <p:sp>
        <p:nvSpPr>
          <p:cNvPr id="168" name="Rectangle 167"/>
          <p:cNvSpPr/>
          <p:nvPr/>
        </p:nvSpPr>
        <p:spPr>
          <a:xfrm>
            <a:off x="13820739" y="20498077"/>
            <a:ext cx="3820277" cy="369332"/>
          </a:xfrm>
          <a:prstGeom prst="rect">
            <a:avLst/>
          </a:prstGeom>
        </p:spPr>
        <p:txBody>
          <a:bodyPr wrap="none">
            <a:spAutoFit/>
          </a:bodyPr>
          <a:lstStyle/>
          <a:p>
            <a:r>
              <a:rPr lang="en-US" b="1" dirty="0">
                <a:solidFill>
                  <a:schemeClr val="tx1">
                    <a:lumMod val="75000"/>
                    <a:lumOff val="25000"/>
                  </a:schemeClr>
                </a:solidFill>
                <a:latin typeface="Century Gothic" panose="020B0502020202020204" pitchFamily="34" charset="0"/>
              </a:rPr>
              <a:t>2019 Conflict Map for Costa Rica</a:t>
            </a:r>
            <a:endParaRPr lang="en-US" dirty="0"/>
          </a:p>
        </p:txBody>
      </p:sp>
      <p:pic>
        <p:nvPicPr>
          <p:cNvPr id="121" name="Picture 120"/>
          <p:cNvPicPr>
            <a:picLocks noChangeAspect="1"/>
          </p:cNvPicPr>
          <p:nvPr/>
        </p:nvPicPr>
        <p:blipFill rotWithShape="1">
          <a:blip r:embed="rId9" cstate="print">
            <a:extLst>
              <a:ext uri="{28A0092B-C50C-407E-A947-70E740481C1C}">
                <a14:useLocalDpi xmlns:a14="http://schemas.microsoft.com/office/drawing/2010/main" val="0"/>
              </a:ext>
            </a:extLst>
          </a:blip>
          <a:srcRect l="70411" t="25700" r="7116" b="40463"/>
          <a:stretch/>
        </p:blipFill>
        <p:spPr>
          <a:xfrm>
            <a:off x="4357990" y="31015589"/>
            <a:ext cx="1645920" cy="1645920"/>
          </a:xfrm>
          <a:prstGeom prst="ellipse">
            <a:avLst/>
          </a:prstGeom>
        </p:spPr>
      </p:pic>
      <p:grpSp>
        <p:nvGrpSpPr>
          <p:cNvPr id="239" name="Group 238"/>
          <p:cNvGrpSpPr/>
          <p:nvPr/>
        </p:nvGrpSpPr>
        <p:grpSpPr>
          <a:xfrm>
            <a:off x="853381" y="17313874"/>
            <a:ext cx="11487434" cy="8247747"/>
            <a:chOff x="3213428" y="6010342"/>
            <a:chExt cx="12479418" cy="6572820"/>
          </a:xfrm>
        </p:grpSpPr>
        <p:sp>
          <p:nvSpPr>
            <p:cNvPr id="240" name="Google Shape;201;p10"/>
            <p:cNvSpPr txBox="1"/>
            <p:nvPr/>
          </p:nvSpPr>
          <p:spPr>
            <a:xfrm rot="10800000" flipH="1">
              <a:off x="14890984" y="9909708"/>
              <a:ext cx="376500" cy="358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1" name="Google Shape;205;p10"/>
            <p:cNvSpPr txBox="1"/>
            <p:nvPr/>
          </p:nvSpPr>
          <p:spPr>
            <a:xfrm>
              <a:off x="3213428" y="6059329"/>
              <a:ext cx="2293820" cy="333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b="1" i="0" u="none" strike="noStrike" cap="none" dirty="0">
                  <a:latin typeface="Century Gothic"/>
                  <a:ea typeface="Century Gothic"/>
                  <a:cs typeface="Century Gothic"/>
                  <a:sym typeface="Century Gothic"/>
                </a:rPr>
                <a:t>Original</a:t>
              </a:r>
              <a:r>
                <a:rPr lang="en-US" sz="1400" b="1" i="0" u="none" strike="noStrike" cap="none" dirty="0">
                  <a:latin typeface="Century Gothic"/>
                  <a:ea typeface="Century Gothic"/>
                  <a:cs typeface="Century Gothic"/>
                  <a:sym typeface="Century Gothic"/>
                </a:rPr>
                <a:t> </a:t>
              </a:r>
              <a:r>
                <a:rPr lang="en-US" b="1" i="0" u="none" strike="noStrike" cap="none" dirty="0">
                  <a:latin typeface="Century Gothic"/>
                  <a:ea typeface="Century Gothic"/>
                  <a:cs typeface="Century Gothic"/>
                  <a:sym typeface="Century Gothic"/>
                </a:rPr>
                <a:t>Data</a:t>
              </a:r>
              <a:endParaRPr b="0" i="0" u="none" strike="noStrike" cap="none" dirty="0">
                <a:latin typeface="Arial"/>
                <a:ea typeface="Arial"/>
                <a:cs typeface="Arial"/>
                <a:sym typeface="Arial"/>
              </a:endParaRPr>
            </a:p>
          </p:txBody>
        </p:sp>
        <p:sp>
          <p:nvSpPr>
            <p:cNvPr id="242" name="Google Shape;206;p10"/>
            <p:cNvSpPr txBox="1"/>
            <p:nvPr/>
          </p:nvSpPr>
          <p:spPr>
            <a:xfrm>
              <a:off x="4907302" y="6019799"/>
              <a:ext cx="8618974" cy="281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b="1" i="0" u="none" strike="noStrike" cap="none" dirty="0">
                  <a:latin typeface="Century Gothic"/>
                  <a:ea typeface="Century Gothic"/>
                  <a:cs typeface="Century Gothic"/>
                  <a:sym typeface="Century Gothic"/>
                </a:rPr>
                <a:t>Processing &amp; Analysis</a:t>
              </a:r>
              <a:endParaRPr b="0" i="0" u="none" strike="noStrike" cap="none" dirty="0">
                <a:latin typeface="Arial"/>
                <a:ea typeface="Arial"/>
                <a:cs typeface="Arial"/>
                <a:sym typeface="Arial"/>
              </a:endParaRPr>
            </a:p>
          </p:txBody>
        </p:sp>
        <p:sp>
          <p:nvSpPr>
            <p:cNvPr id="243" name="Google Shape;207;p10"/>
            <p:cNvSpPr txBox="1"/>
            <p:nvPr/>
          </p:nvSpPr>
          <p:spPr>
            <a:xfrm>
              <a:off x="13543690" y="6010342"/>
              <a:ext cx="2149156" cy="2813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Century Gothic"/>
                <a:buNone/>
              </a:pPr>
              <a:r>
                <a:rPr lang="en-US" b="1" i="0" u="none" strike="noStrike" cap="none" dirty="0">
                  <a:latin typeface="Century Gothic"/>
                  <a:ea typeface="Century Gothic"/>
                  <a:cs typeface="Century Gothic"/>
                  <a:sym typeface="Century Gothic"/>
                </a:rPr>
                <a:t>Result</a:t>
              </a:r>
              <a:r>
                <a:rPr lang="en-US" b="1" dirty="0">
                  <a:latin typeface="Century Gothic"/>
                  <a:ea typeface="Century Gothic"/>
                  <a:cs typeface="Century Gothic"/>
                  <a:sym typeface="Century Gothic"/>
                </a:rPr>
                <a:t>s</a:t>
              </a:r>
              <a:endParaRPr b="0" i="0" u="none" strike="noStrike" cap="none" dirty="0">
                <a:latin typeface="Arial"/>
                <a:ea typeface="Arial"/>
                <a:cs typeface="Arial"/>
                <a:sym typeface="Arial"/>
              </a:endParaRPr>
            </a:p>
          </p:txBody>
        </p:sp>
        <p:sp>
          <p:nvSpPr>
            <p:cNvPr id="244" name="Google Shape;208;p10"/>
            <p:cNvSpPr/>
            <p:nvPr/>
          </p:nvSpPr>
          <p:spPr>
            <a:xfrm>
              <a:off x="10143518" y="6503434"/>
              <a:ext cx="3277357" cy="1323600"/>
            </a:xfrm>
            <a:prstGeom prst="ellipse">
              <a:avLst/>
            </a:prstGeom>
            <a:solidFill>
              <a:srgbClr val="008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Reclassify</a:t>
              </a:r>
              <a:endParaRPr sz="1800" b="0" i="0" u="none" strike="noStrike" cap="none" dirty="0">
                <a:solidFill>
                  <a:schemeClr val="bg1"/>
                </a:solidFill>
                <a:latin typeface="Century Gothic"/>
                <a:ea typeface="Century Gothic"/>
                <a:cs typeface="Century Gothic"/>
                <a:sym typeface="Century Gothic"/>
              </a:endParaRPr>
            </a:p>
          </p:txBody>
        </p:sp>
        <p:sp>
          <p:nvSpPr>
            <p:cNvPr id="245" name="Google Shape;209;p10"/>
            <p:cNvSpPr/>
            <p:nvPr/>
          </p:nvSpPr>
          <p:spPr>
            <a:xfrm>
              <a:off x="13749651" y="6708226"/>
              <a:ext cx="1746166" cy="914015"/>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Suitability maps per objective</a:t>
              </a:r>
              <a:endParaRPr sz="1400" b="0" i="0" u="none" strike="noStrike" cap="none" dirty="0">
                <a:solidFill>
                  <a:schemeClr val="bg1"/>
                </a:solidFill>
                <a:sym typeface="Arial"/>
              </a:endParaRPr>
            </a:p>
          </p:txBody>
        </p:sp>
        <p:cxnSp>
          <p:nvCxnSpPr>
            <p:cNvPr id="246" name="Google Shape;210;p10"/>
            <p:cNvCxnSpPr>
              <a:stCxn id="271" idx="3"/>
              <a:endCxn id="244" idx="2"/>
            </p:cNvCxnSpPr>
            <p:nvPr/>
          </p:nvCxnSpPr>
          <p:spPr>
            <a:xfrm>
              <a:off x="9909454" y="7147196"/>
              <a:ext cx="234064" cy="18038"/>
            </a:xfrm>
            <a:prstGeom prst="straightConnector1">
              <a:avLst/>
            </a:prstGeom>
            <a:noFill/>
            <a:ln w="9525" cap="flat" cmpd="sng">
              <a:solidFill>
                <a:schemeClr val="tx1"/>
              </a:solidFill>
              <a:prstDash val="solid"/>
              <a:miter lim="800000"/>
              <a:headEnd type="none" w="sm" len="sm"/>
              <a:tailEnd type="triangle" w="med" len="med"/>
            </a:ln>
          </p:spPr>
        </p:cxnSp>
        <p:sp>
          <p:nvSpPr>
            <p:cNvPr id="247" name="Google Shape;212;p10"/>
            <p:cNvSpPr/>
            <p:nvPr/>
          </p:nvSpPr>
          <p:spPr>
            <a:xfrm>
              <a:off x="13750977" y="9018944"/>
              <a:ext cx="1746165" cy="640520"/>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Suitability map per goal</a:t>
              </a:r>
              <a:endParaRPr sz="1800" b="0" i="0" u="none" strike="noStrike" cap="none" dirty="0">
                <a:solidFill>
                  <a:schemeClr val="bg1"/>
                </a:solidFill>
                <a:latin typeface="Century Gothic"/>
                <a:ea typeface="Century Gothic"/>
                <a:cs typeface="Century Gothic"/>
                <a:sym typeface="Century Gothic"/>
              </a:endParaRPr>
            </a:p>
          </p:txBody>
        </p:sp>
        <p:sp>
          <p:nvSpPr>
            <p:cNvPr id="248" name="Google Shape;213;p10"/>
            <p:cNvSpPr/>
            <p:nvPr/>
          </p:nvSpPr>
          <p:spPr>
            <a:xfrm>
              <a:off x="9613196" y="8835297"/>
              <a:ext cx="3203810" cy="1007814"/>
            </a:xfrm>
            <a:prstGeom prst="ellipse">
              <a:avLst/>
            </a:prstGeom>
            <a:solidFill>
              <a:srgbClr val="008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Weighted Overlay</a:t>
              </a:r>
              <a:endParaRPr sz="1400" b="0" i="0" u="none" strike="noStrike" cap="none" dirty="0">
                <a:solidFill>
                  <a:schemeClr val="bg1"/>
                </a:solidFill>
                <a:sym typeface="Arial"/>
              </a:endParaRPr>
            </a:p>
          </p:txBody>
        </p:sp>
        <p:cxnSp>
          <p:nvCxnSpPr>
            <p:cNvPr id="249" name="Google Shape;214;p10"/>
            <p:cNvCxnSpPr>
              <a:stCxn id="244" idx="6"/>
              <a:endCxn id="245" idx="1"/>
            </p:cNvCxnSpPr>
            <p:nvPr/>
          </p:nvCxnSpPr>
          <p:spPr>
            <a:xfrm>
              <a:off x="13420875" y="7165234"/>
              <a:ext cx="328776" cy="0"/>
            </a:xfrm>
            <a:prstGeom prst="straightConnector1">
              <a:avLst/>
            </a:prstGeom>
            <a:noFill/>
            <a:ln w="9525" cap="flat" cmpd="sng">
              <a:solidFill>
                <a:schemeClr val="tx1"/>
              </a:solidFill>
              <a:prstDash val="solid"/>
              <a:miter lim="800000"/>
              <a:headEnd type="none" w="sm" len="sm"/>
              <a:tailEnd type="triangle" w="med" len="med"/>
            </a:ln>
          </p:spPr>
        </p:cxnSp>
        <p:sp>
          <p:nvSpPr>
            <p:cNvPr id="250" name="Google Shape;215;p10"/>
            <p:cNvSpPr/>
            <p:nvPr/>
          </p:nvSpPr>
          <p:spPr>
            <a:xfrm>
              <a:off x="6028022" y="6790698"/>
              <a:ext cx="2023648" cy="1239146"/>
            </a:xfrm>
            <a:prstGeom prst="ellipse">
              <a:avLst/>
            </a:prstGeom>
            <a:solidFill>
              <a:srgbClr val="008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Project &amp;</a:t>
              </a:r>
              <a:endParaRPr sz="1800" b="0" i="0" u="none" strike="noStrike" cap="none" dirty="0">
                <a:solidFill>
                  <a:schemeClr val="bg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Clip</a:t>
              </a:r>
              <a:endParaRPr sz="1400" b="0" i="0" u="none" strike="noStrike" cap="none" dirty="0">
                <a:solidFill>
                  <a:schemeClr val="bg1"/>
                </a:solidFill>
                <a:sym typeface="Arial"/>
              </a:endParaRPr>
            </a:p>
          </p:txBody>
        </p:sp>
        <p:grpSp>
          <p:nvGrpSpPr>
            <p:cNvPr id="251" name="Google Shape;216;p10"/>
            <p:cNvGrpSpPr/>
            <p:nvPr/>
          </p:nvGrpSpPr>
          <p:grpSpPr>
            <a:xfrm>
              <a:off x="3488495" y="6510343"/>
              <a:ext cx="1944691" cy="5024269"/>
              <a:chOff x="-12351" y="1583635"/>
              <a:chExt cx="1944691" cy="5024269"/>
            </a:xfrm>
            <a:solidFill>
              <a:srgbClr val="004800"/>
            </a:solidFill>
          </p:grpSpPr>
          <p:grpSp>
            <p:nvGrpSpPr>
              <p:cNvPr id="273" name="Google Shape;217;p10"/>
              <p:cNvGrpSpPr/>
              <p:nvPr/>
            </p:nvGrpSpPr>
            <p:grpSpPr>
              <a:xfrm>
                <a:off x="-12351" y="1583635"/>
                <a:ext cx="1944691" cy="4499114"/>
                <a:chOff x="-8606" y="1832109"/>
                <a:chExt cx="1354997" cy="4499219"/>
              </a:xfrm>
              <a:grpFill/>
            </p:grpSpPr>
            <p:sp>
              <p:nvSpPr>
                <p:cNvPr id="275" name="Google Shape;218;p10"/>
                <p:cNvSpPr/>
                <p:nvPr/>
              </p:nvSpPr>
              <p:spPr>
                <a:xfrm>
                  <a:off x="0" y="2468977"/>
                  <a:ext cx="1336042" cy="334205"/>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Forest cover</a:t>
                  </a:r>
                  <a:endParaRPr sz="1800" b="0" i="0" u="none" strike="noStrike" cap="none" dirty="0">
                    <a:solidFill>
                      <a:srgbClr val="FFFFFF"/>
                    </a:solidFill>
                    <a:latin typeface="Century Gothic"/>
                    <a:ea typeface="Century Gothic"/>
                    <a:cs typeface="Century Gothic"/>
                    <a:sym typeface="Century Gothic"/>
                  </a:endParaRPr>
                </a:p>
              </p:txBody>
            </p:sp>
            <p:sp>
              <p:nvSpPr>
                <p:cNvPr id="276" name="Google Shape;219;p10"/>
                <p:cNvSpPr/>
                <p:nvPr/>
              </p:nvSpPr>
              <p:spPr>
                <a:xfrm>
                  <a:off x="0" y="3011953"/>
                  <a:ext cx="1346391" cy="428382"/>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Pastures</a:t>
                  </a:r>
                  <a:endParaRPr sz="1400" b="0" i="0" u="none" strike="noStrike" cap="none" dirty="0">
                    <a:solidFill>
                      <a:srgbClr val="000000"/>
                    </a:solidFill>
                    <a:latin typeface="Arial"/>
                    <a:ea typeface="Arial"/>
                    <a:cs typeface="Arial"/>
                    <a:sym typeface="Arial"/>
                  </a:endParaRPr>
                </a:p>
              </p:txBody>
            </p:sp>
            <p:sp>
              <p:nvSpPr>
                <p:cNvPr id="277" name="Google Shape;220;p10"/>
                <p:cNvSpPr/>
                <p:nvPr/>
              </p:nvSpPr>
              <p:spPr>
                <a:xfrm>
                  <a:off x="-8606" y="3606382"/>
                  <a:ext cx="1336768" cy="558889"/>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Protected areas</a:t>
                  </a:r>
                  <a:endParaRPr sz="1400" b="0" i="0" u="none" strike="noStrike" cap="none" dirty="0">
                    <a:solidFill>
                      <a:srgbClr val="000000"/>
                    </a:solidFill>
                    <a:latin typeface="Arial"/>
                    <a:ea typeface="Arial"/>
                    <a:cs typeface="Arial"/>
                    <a:sym typeface="Arial"/>
                  </a:endParaRPr>
                </a:p>
              </p:txBody>
            </p:sp>
            <p:sp>
              <p:nvSpPr>
                <p:cNvPr id="278" name="Google Shape;222;p10"/>
                <p:cNvSpPr/>
                <p:nvPr/>
              </p:nvSpPr>
              <p:spPr>
                <a:xfrm>
                  <a:off x="0" y="4313318"/>
                  <a:ext cx="1339454" cy="702322"/>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Palm plantation</a:t>
                  </a:r>
                  <a:endParaRPr sz="1800" b="0" i="0" u="none" strike="noStrike" cap="none" dirty="0">
                    <a:solidFill>
                      <a:schemeClr val="bg1"/>
                    </a:solidFill>
                    <a:latin typeface="Century Gothic" panose="020B0502020202020204" pitchFamily="34" charset="0"/>
                    <a:sym typeface="Arial"/>
                  </a:endParaRPr>
                </a:p>
              </p:txBody>
            </p:sp>
            <p:sp>
              <p:nvSpPr>
                <p:cNvPr id="279" name="Google Shape;223;p10"/>
                <p:cNvSpPr/>
                <p:nvPr/>
              </p:nvSpPr>
              <p:spPr>
                <a:xfrm>
                  <a:off x="5268" y="1832109"/>
                  <a:ext cx="1330994" cy="443220"/>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Roads</a:t>
                  </a:r>
                  <a:endParaRPr sz="1400" b="0" i="0" u="none" strike="noStrike" cap="none" dirty="0">
                    <a:solidFill>
                      <a:srgbClr val="000000"/>
                    </a:solidFill>
                    <a:latin typeface="Arial"/>
                    <a:ea typeface="Arial"/>
                    <a:cs typeface="Arial"/>
                    <a:sym typeface="Arial"/>
                  </a:endParaRPr>
                </a:p>
              </p:txBody>
            </p:sp>
            <p:sp>
              <p:nvSpPr>
                <p:cNvPr id="280" name="Google Shape;224;p10"/>
                <p:cNvSpPr/>
                <p:nvPr/>
              </p:nvSpPr>
              <p:spPr>
                <a:xfrm>
                  <a:off x="5268" y="5919695"/>
                  <a:ext cx="1341122" cy="411633"/>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Flood areas</a:t>
                  </a:r>
                  <a:endParaRPr sz="1800" b="0" i="0" u="none" strike="noStrike" cap="none" dirty="0">
                    <a:solidFill>
                      <a:schemeClr val="bg1"/>
                    </a:solidFill>
                    <a:latin typeface="Century Gothic" panose="020B0502020202020204" pitchFamily="34" charset="0"/>
                    <a:sym typeface="Arial"/>
                  </a:endParaRPr>
                </a:p>
              </p:txBody>
            </p:sp>
            <p:sp>
              <p:nvSpPr>
                <p:cNvPr id="281" name="Google Shape;225;p10"/>
                <p:cNvSpPr/>
                <p:nvPr/>
              </p:nvSpPr>
              <p:spPr>
                <a:xfrm>
                  <a:off x="0" y="5179159"/>
                  <a:ext cx="1342541" cy="585808"/>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chemeClr val="bg1"/>
                      </a:solidFill>
                      <a:latin typeface="Century Gothic" panose="020B0502020202020204" pitchFamily="34" charset="0"/>
                      <a:sym typeface="Arial"/>
                    </a:rPr>
                    <a:t>Pineapple plantation</a:t>
                  </a:r>
                  <a:endParaRPr sz="1800" b="0" i="0" u="none" strike="noStrike" cap="none" dirty="0">
                    <a:solidFill>
                      <a:schemeClr val="bg1"/>
                    </a:solidFill>
                    <a:latin typeface="Century Gothic" panose="020B0502020202020204" pitchFamily="34" charset="0"/>
                    <a:sym typeface="Arial"/>
                  </a:endParaRPr>
                </a:p>
              </p:txBody>
            </p:sp>
          </p:grpSp>
          <p:sp>
            <p:nvSpPr>
              <p:cNvPr id="274" name="Google Shape;226;p10"/>
              <p:cNvSpPr/>
              <p:nvPr/>
            </p:nvSpPr>
            <p:spPr>
              <a:xfrm>
                <a:off x="7561" y="6196271"/>
                <a:ext cx="1914823" cy="411633"/>
              </a:xfrm>
              <a:prstGeom prst="rect">
                <a:avLst/>
              </a:prstGeom>
              <a:grpFill/>
              <a:ln>
                <a:noFill/>
              </a:ln>
            </p:spPr>
            <p:txBody>
              <a:bodyPr spcFirstLastPara="1" wrap="square" lIns="91425" tIns="91425"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Urban areas</a:t>
                </a:r>
                <a:endParaRPr sz="1800" b="0" i="0" u="none" strike="noStrike" cap="none" dirty="0">
                  <a:solidFill>
                    <a:srgbClr val="FFFFFF"/>
                  </a:solidFill>
                  <a:latin typeface="Century Gothic"/>
                  <a:ea typeface="Century Gothic"/>
                  <a:cs typeface="Century Gothic"/>
                  <a:sym typeface="Century Gothic"/>
                </a:endParaRPr>
              </a:p>
            </p:txBody>
          </p:sp>
        </p:grpSp>
        <p:sp>
          <p:nvSpPr>
            <p:cNvPr id="252" name="Google Shape;227;p10"/>
            <p:cNvSpPr/>
            <p:nvPr/>
          </p:nvSpPr>
          <p:spPr>
            <a:xfrm>
              <a:off x="13659237" y="10495501"/>
              <a:ext cx="1896947" cy="1120100"/>
            </a:xfrm>
            <a:prstGeom prst="rect">
              <a:avLst/>
            </a:prstGeom>
            <a:solidFill>
              <a:srgbClr val="33CC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Conflict maps</a:t>
              </a:r>
              <a:endParaRPr sz="1400" b="0" i="0" u="none" strike="noStrike" cap="none" dirty="0">
                <a:solidFill>
                  <a:schemeClr val="bg1"/>
                </a:solidFill>
                <a:sym typeface="Arial"/>
              </a:endParaRPr>
            </a:p>
          </p:txBody>
        </p:sp>
        <p:cxnSp>
          <p:nvCxnSpPr>
            <p:cNvPr id="253" name="Google Shape;228;p10"/>
            <p:cNvCxnSpPr>
              <a:stCxn id="254" idx="6"/>
            </p:cNvCxnSpPr>
            <p:nvPr/>
          </p:nvCxnSpPr>
          <p:spPr>
            <a:xfrm flipV="1">
              <a:off x="8075465" y="7623821"/>
              <a:ext cx="736336" cy="3283304"/>
            </a:xfrm>
            <a:prstGeom prst="bentConnector2">
              <a:avLst/>
            </a:prstGeom>
            <a:solidFill>
              <a:schemeClr val="accent4"/>
            </a:solidFill>
            <a:ln w="9525" cap="flat" cmpd="sng">
              <a:solidFill>
                <a:schemeClr val="tx1"/>
              </a:solidFill>
              <a:prstDash val="solid"/>
              <a:miter lim="800000"/>
              <a:headEnd type="none" w="sm" len="sm"/>
              <a:tailEnd type="triangle" w="med" len="med"/>
            </a:ln>
          </p:spPr>
        </p:cxnSp>
        <p:sp>
          <p:nvSpPr>
            <p:cNvPr id="254" name="Google Shape;229;p10"/>
            <p:cNvSpPr/>
            <p:nvPr/>
          </p:nvSpPr>
          <p:spPr>
            <a:xfrm>
              <a:off x="6029908" y="10549182"/>
              <a:ext cx="2045558" cy="715885"/>
            </a:xfrm>
            <a:prstGeom prst="ellipse">
              <a:avLst/>
            </a:prstGeom>
            <a:solidFill>
              <a:srgbClr val="008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Euclidean Distance</a:t>
              </a:r>
              <a:endParaRPr sz="1800" b="0" i="0" u="none" strike="noStrike" cap="none" dirty="0">
                <a:solidFill>
                  <a:schemeClr val="bg1"/>
                </a:solidFill>
                <a:latin typeface="Century Gothic"/>
                <a:ea typeface="Century Gothic"/>
                <a:cs typeface="Century Gothic"/>
                <a:sym typeface="Century Gothic"/>
              </a:endParaRPr>
            </a:p>
          </p:txBody>
        </p:sp>
        <p:grpSp>
          <p:nvGrpSpPr>
            <p:cNvPr id="255" name="Google Shape;233;p10"/>
            <p:cNvGrpSpPr/>
            <p:nvPr/>
          </p:nvGrpSpPr>
          <p:grpSpPr>
            <a:xfrm>
              <a:off x="8302797" y="6670571"/>
              <a:ext cx="3249722" cy="5912591"/>
              <a:chOff x="3987853" y="3437513"/>
              <a:chExt cx="3798575" cy="5912591"/>
            </a:xfrm>
            <a:solidFill>
              <a:srgbClr val="004800"/>
            </a:solidFill>
          </p:grpSpPr>
          <p:sp>
            <p:nvSpPr>
              <p:cNvPr id="271" name="Google Shape;211;p10"/>
              <p:cNvSpPr/>
              <p:nvPr/>
            </p:nvSpPr>
            <p:spPr>
              <a:xfrm>
                <a:off x="3987853" y="3437513"/>
                <a:ext cx="1878012" cy="953250"/>
              </a:xfrm>
              <a:prstGeom prst="rect">
                <a:avLst/>
              </a:prstGeom>
              <a:gr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Raster data</a:t>
                </a:r>
                <a:endParaRPr sz="1400" b="0" i="0" u="none" strike="noStrike" cap="none" dirty="0">
                  <a:solidFill>
                    <a:srgbClr val="000000"/>
                  </a:solidFill>
                  <a:latin typeface="Arial"/>
                  <a:ea typeface="Arial"/>
                  <a:cs typeface="Arial"/>
                  <a:sym typeface="Arial"/>
                </a:endParaRPr>
              </a:p>
            </p:txBody>
          </p:sp>
          <p:cxnSp>
            <p:nvCxnSpPr>
              <p:cNvPr id="272" name="Google Shape;234;p10"/>
              <p:cNvCxnSpPr>
                <a:stCxn id="250" idx="6"/>
                <a:endCxn id="271" idx="1"/>
              </p:cNvCxnSpPr>
              <p:nvPr/>
            </p:nvCxnSpPr>
            <p:spPr>
              <a:xfrm flipH="1" flipV="1">
                <a:off x="3987853" y="3914138"/>
                <a:ext cx="3798575" cy="5435966"/>
              </a:xfrm>
              <a:prstGeom prst="straightConnector1">
                <a:avLst/>
              </a:prstGeom>
              <a:grpFill/>
              <a:ln>
                <a:noFill/>
              </a:ln>
            </p:spPr>
          </p:cxnSp>
        </p:grpSp>
        <p:sp>
          <p:nvSpPr>
            <p:cNvPr id="256" name="Google Shape;232;p10"/>
            <p:cNvSpPr/>
            <p:nvPr/>
          </p:nvSpPr>
          <p:spPr>
            <a:xfrm>
              <a:off x="6108787" y="8991494"/>
              <a:ext cx="1878012" cy="953250"/>
            </a:xfrm>
            <a:prstGeom prst="rect">
              <a:avLst/>
            </a:prstGeom>
            <a:solidFill>
              <a:srgbClr val="0048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0" i="0" u="none" strike="noStrike" cap="none" dirty="0">
                  <a:solidFill>
                    <a:srgbClr val="FFFFFF"/>
                  </a:solidFill>
                  <a:latin typeface="Century Gothic"/>
                  <a:ea typeface="Century Gothic"/>
                  <a:cs typeface="Century Gothic"/>
                  <a:sym typeface="Century Gothic"/>
                </a:rPr>
                <a:t>Vector data</a:t>
              </a:r>
              <a:endParaRPr sz="1400" b="0" i="0" u="none" strike="noStrike" cap="none" dirty="0">
                <a:solidFill>
                  <a:srgbClr val="000000"/>
                </a:solidFill>
                <a:latin typeface="Arial"/>
                <a:ea typeface="Arial"/>
                <a:cs typeface="Arial"/>
                <a:sym typeface="Arial"/>
              </a:endParaRPr>
            </a:p>
          </p:txBody>
        </p:sp>
        <p:cxnSp>
          <p:nvCxnSpPr>
            <p:cNvPr id="257" name="Google Shape;237;p10"/>
            <p:cNvCxnSpPr>
              <a:stCxn id="248" idx="6"/>
              <a:endCxn id="247" idx="1"/>
            </p:cNvCxnSpPr>
            <p:nvPr/>
          </p:nvCxnSpPr>
          <p:spPr>
            <a:xfrm>
              <a:off x="12817006" y="9339204"/>
              <a:ext cx="933900" cy="0"/>
            </a:xfrm>
            <a:prstGeom prst="straightConnector1">
              <a:avLst/>
            </a:prstGeom>
            <a:noFill/>
            <a:ln w="9525" cap="flat" cmpd="sng">
              <a:solidFill>
                <a:schemeClr val="tx1"/>
              </a:solidFill>
              <a:prstDash val="solid"/>
              <a:miter lim="800000"/>
              <a:headEnd type="none" w="sm" len="sm"/>
              <a:tailEnd type="triangle" w="med" len="med"/>
            </a:ln>
          </p:spPr>
        </p:cxnSp>
        <p:cxnSp>
          <p:nvCxnSpPr>
            <p:cNvPr id="258" name="Google Shape;238;p10"/>
            <p:cNvCxnSpPr>
              <a:stCxn id="245" idx="2"/>
              <a:endCxn id="248" idx="0"/>
            </p:cNvCxnSpPr>
            <p:nvPr/>
          </p:nvCxnSpPr>
          <p:spPr>
            <a:xfrm rot="5400000">
              <a:off x="12312390" y="6524953"/>
              <a:ext cx="1213056" cy="3407633"/>
            </a:xfrm>
            <a:prstGeom prst="bentConnector3">
              <a:avLst>
                <a:gd name="adj1" fmla="val 50000"/>
              </a:avLst>
            </a:prstGeom>
            <a:noFill/>
            <a:ln w="9525" cap="flat" cmpd="sng">
              <a:solidFill>
                <a:schemeClr val="tx1"/>
              </a:solidFill>
              <a:prstDash val="solid"/>
              <a:miter lim="800000"/>
              <a:headEnd type="none" w="sm" len="sm"/>
              <a:tailEnd type="triangle" w="med" len="med"/>
            </a:ln>
          </p:spPr>
        </p:cxnSp>
        <p:sp>
          <p:nvSpPr>
            <p:cNvPr id="259" name="Google Shape;239;p10"/>
            <p:cNvSpPr/>
            <p:nvPr/>
          </p:nvSpPr>
          <p:spPr>
            <a:xfrm>
              <a:off x="9679535" y="10551644"/>
              <a:ext cx="3203810" cy="1007814"/>
            </a:xfrm>
            <a:prstGeom prst="ellipse">
              <a:avLst/>
            </a:prstGeom>
            <a:solidFill>
              <a:srgbClr val="008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F3F3F"/>
                </a:buClr>
                <a:buSzPts val="1800"/>
                <a:buFont typeface="Century Gothic"/>
                <a:buNone/>
              </a:pPr>
              <a:r>
                <a:rPr lang="en-US" sz="1800" b="0" i="0" u="none" strike="noStrike" cap="none" dirty="0">
                  <a:solidFill>
                    <a:schemeClr val="bg1"/>
                  </a:solidFill>
                  <a:latin typeface="Century Gothic"/>
                  <a:ea typeface="Century Gothic"/>
                  <a:cs typeface="Century Gothic"/>
                  <a:sym typeface="Century Gothic"/>
                </a:rPr>
                <a:t>Raster Calculator</a:t>
              </a:r>
              <a:endParaRPr sz="1400" b="0" i="0" u="none" strike="noStrike" cap="none" dirty="0">
                <a:solidFill>
                  <a:schemeClr val="bg1"/>
                </a:solidFill>
                <a:sym typeface="Arial"/>
              </a:endParaRPr>
            </a:p>
          </p:txBody>
        </p:sp>
        <p:cxnSp>
          <p:nvCxnSpPr>
            <p:cNvPr id="260" name="Google Shape;240;p10"/>
            <p:cNvCxnSpPr>
              <a:stCxn id="247" idx="2"/>
              <a:endCxn id="259" idx="0"/>
            </p:cNvCxnSpPr>
            <p:nvPr/>
          </p:nvCxnSpPr>
          <p:spPr>
            <a:xfrm rot="5400000">
              <a:off x="12506660" y="8434264"/>
              <a:ext cx="892200" cy="3342600"/>
            </a:xfrm>
            <a:prstGeom prst="bentConnector3">
              <a:avLst>
                <a:gd name="adj1" fmla="val 50000"/>
              </a:avLst>
            </a:prstGeom>
            <a:noFill/>
            <a:ln w="9525" cap="flat" cmpd="sng">
              <a:solidFill>
                <a:schemeClr val="tx1"/>
              </a:solidFill>
              <a:prstDash val="solid"/>
              <a:miter lim="800000"/>
              <a:headEnd type="none" w="sm" len="sm"/>
              <a:tailEnd type="triangle" w="med" len="med"/>
            </a:ln>
          </p:spPr>
        </p:cxnSp>
        <p:cxnSp>
          <p:nvCxnSpPr>
            <p:cNvPr id="261" name="Google Shape;241;p10"/>
            <p:cNvCxnSpPr>
              <a:stCxn id="259" idx="6"/>
              <a:endCxn id="252" idx="1"/>
            </p:cNvCxnSpPr>
            <p:nvPr/>
          </p:nvCxnSpPr>
          <p:spPr>
            <a:xfrm>
              <a:off x="12883345" y="11055551"/>
              <a:ext cx="775800" cy="0"/>
            </a:xfrm>
            <a:prstGeom prst="straightConnector1">
              <a:avLst/>
            </a:prstGeom>
            <a:noFill/>
            <a:ln w="9525" cap="flat" cmpd="sng">
              <a:solidFill>
                <a:schemeClr val="tx1"/>
              </a:solidFill>
              <a:prstDash val="solid"/>
              <a:miter lim="800000"/>
              <a:headEnd type="none" w="sm" len="sm"/>
              <a:tailEnd type="triangle" w="med" len="med"/>
            </a:ln>
          </p:spPr>
        </p:cxnSp>
        <p:cxnSp>
          <p:nvCxnSpPr>
            <p:cNvPr id="262" name="Google Shape;242;p10"/>
            <p:cNvCxnSpPr>
              <a:stCxn id="274" idx="3"/>
              <a:endCxn id="250" idx="2"/>
            </p:cNvCxnSpPr>
            <p:nvPr/>
          </p:nvCxnSpPr>
          <p:spPr>
            <a:xfrm rot="10800000" flipH="1">
              <a:off x="5423230" y="7410196"/>
              <a:ext cx="604800" cy="3918600"/>
            </a:xfrm>
            <a:prstGeom prst="bentConnector3">
              <a:avLst>
                <a:gd name="adj1" fmla="val 49999"/>
              </a:avLst>
            </a:prstGeom>
            <a:noFill/>
            <a:ln w="9525" cap="flat" cmpd="sng">
              <a:solidFill>
                <a:schemeClr val="tx1"/>
              </a:solidFill>
              <a:prstDash val="solid"/>
              <a:miter lim="800000"/>
              <a:headEnd type="none" w="sm" len="sm"/>
              <a:tailEnd type="triangle" w="med" len="med"/>
            </a:ln>
          </p:spPr>
        </p:cxnSp>
        <p:cxnSp>
          <p:nvCxnSpPr>
            <p:cNvPr id="263" name="Google Shape;243;p10"/>
            <p:cNvCxnSpPr>
              <a:stCxn id="280" idx="3"/>
              <a:endCxn id="250" idx="2"/>
            </p:cNvCxnSpPr>
            <p:nvPr/>
          </p:nvCxnSpPr>
          <p:spPr>
            <a:xfrm rot="10800000" flipH="1">
              <a:off x="5433184" y="7410345"/>
              <a:ext cx="594900" cy="3393300"/>
            </a:xfrm>
            <a:prstGeom prst="bentConnector3">
              <a:avLst>
                <a:gd name="adj1" fmla="val 49995"/>
              </a:avLst>
            </a:prstGeom>
            <a:noFill/>
            <a:ln w="9525" cap="flat" cmpd="sng">
              <a:solidFill>
                <a:schemeClr val="tx1"/>
              </a:solidFill>
              <a:prstDash val="solid"/>
              <a:miter lim="800000"/>
              <a:headEnd type="none" w="sm" len="sm"/>
              <a:tailEnd type="triangle" w="med" len="med"/>
            </a:ln>
          </p:spPr>
        </p:cxnSp>
        <p:cxnSp>
          <p:nvCxnSpPr>
            <p:cNvPr id="264" name="Google Shape;244;p10"/>
            <p:cNvCxnSpPr>
              <a:cxnSpLocks/>
              <a:stCxn id="281" idx="3"/>
              <a:endCxn id="250" idx="2"/>
            </p:cNvCxnSpPr>
            <p:nvPr/>
          </p:nvCxnSpPr>
          <p:spPr>
            <a:xfrm flipV="1">
              <a:off x="5427660" y="7410271"/>
              <a:ext cx="600362" cy="2739941"/>
            </a:xfrm>
            <a:prstGeom prst="bentConnector3">
              <a:avLst>
                <a:gd name="adj1" fmla="val 50000"/>
              </a:avLst>
            </a:prstGeom>
            <a:noFill/>
            <a:ln w="9525" cap="flat" cmpd="sng">
              <a:solidFill>
                <a:schemeClr val="tx1"/>
              </a:solidFill>
              <a:prstDash val="solid"/>
              <a:miter lim="800000"/>
              <a:headEnd type="none" w="sm" len="sm"/>
              <a:tailEnd type="triangle" w="med" len="med"/>
            </a:ln>
          </p:spPr>
        </p:cxnSp>
        <p:cxnSp>
          <p:nvCxnSpPr>
            <p:cNvPr id="265" name="Google Shape;245;p10"/>
            <p:cNvCxnSpPr>
              <a:cxnSpLocks/>
              <a:stCxn id="278" idx="3"/>
              <a:endCxn id="250" idx="2"/>
            </p:cNvCxnSpPr>
            <p:nvPr/>
          </p:nvCxnSpPr>
          <p:spPr>
            <a:xfrm flipV="1">
              <a:off x="5423230" y="7410271"/>
              <a:ext cx="604792" cy="1932376"/>
            </a:xfrm>
            <a:prstGeom prst="bentConnector3">
              <a:avLst>
                <a:gd name="adj1" fmla="val 50000"/>
              </a:avLst>
            </a:prstGeom>
            <a:noFill/>
            <a:ln w="9525" cap="flat" cmpd="sng">
              <a:solidFill>
                <a:schemeClr val="tx1"/>
              </a:solidFill>
              <a:prstDash val="solid"/>
              <a:miter lim="800000"/>
              <a:headEnd type="none" w="sm" len="sm"/>
              <a:tailEnd type="triangle" w="med" len="med"/>
            </a:ln>
          </p:spPr>
        </p:cxnSp>
        <p:cxnSp>
          <p:nvCxnSpPr>
            <p:cNvPr id="266" name="Google Shape;247;p10"/>
            <p:cNvCxnSpPr>
              <a:stCxn id="277" idx="3"/>
              <a:endCxn id="250" idx="2"/>
            </p:cNvCxnSpPr>
            <p:nvPr/>
          </p:nvCxnSpPr>
          <p:spPr>
            <a:xfrm flipV="1">
              <a:off x="5407024" y="7410271"/>
              <a:ext cx="620998" cy="1153742"/>
            </a:xfrm>
            <a:prstGeom prst="bentConnector3">
              <a:avLst>
                <a:gd name="adj1" fmla="val 50000"/>
              </a:avLst>
            </a:prstGeom>
            <a:noFill/>
            <a:ln w="9525" cap="flat" cmpd="sng">
              <a:solidFill>
                <a:schemeClr val="tx1"/>
              </a:solidFill>
              <a:prstDash val="solid"/>
              <a:miter lim="800000"/>
              <a:headEnd type="none" w="sm" len="sm"/>
              <a:tailEnd type="triangle" w="med" len="med"/>
            </a:ln>
          </p:spPr>
        </p:cxnSp>
        <p:cxnSp>
          <p:nvCxnSpPr>
            <p:cNvPr id="267" name="Google Shape;248;p10"/>
            <p:cNvCxnSpPr>
              <a:stCxn id="276" idx="3"/>
            </p:cNvCxnSpPr>
            <p:nvPr/>
          </p:nvCxnSpPr>
          <p:spPr>
            <a:xfrm flipV="1">
              <a:off x="5433186" y="7448521"/>
              <a:ext cx="299681" cy="455824"/>
            </a:xfrm>
            <a:prstGeom prst="bentConnector2">
              <a:avLst/>
            </a:prstGeom>
            <a:noFill/>
            <a:ln w="9525" cap="flat" cmpd="sng">
              <a:solidFill>
                <a:schemeClr val="tx1"/>
              </a:solidFill>
              <a:prstDash val="solid"/>
              <a:miter lim="800000"/>
              <a:headEnd type="none" w="sm" len="sm"/>
              <a:tailEnd type="none" w="med" len="med"/>
            </a:ln>
          </p:spPr>
        </p:cxnSp>
        <p:cxnSp>
          <p:nvCxnSpPr>
            <p:cNvPr id="268" name="Google Shape;249;p10"/>
            <p:cNvCxnSpPr>
              <a:cxnSpLocks/>
              <a:stCxn id="275" idx="3"/>
              <a:endCxn id="250" idx="2"/>
            </p:cNvCxnSpPr>
            <p:nvPr/>
          </p:nvCxnSpPr>
          <p:spPr>
            <a:xfrm>
              <a:off x="5418333" y="7314295"/>
              <a:ext cx="609600" cy="96000"/>
            </a:xfrm>
            <a:prstGeom prst="bentConnector3">
              <a:avLst>
                <a:gd name="adj1" fmla="val 50007"/>
              </a:avLst>
            </a:prstGeom>
            <a:noFill/>
            <a:ln w="9525" cap="flat" cmpd="sng">
              <a:solidFill>
                <a:schemeClr val="tx1"/>
              </a:solidFill>
              <a:prstDash val="solid"/>
              <a:miter lim="800000"/>
              <a:headEnd type="none" w="sm" len="sm"/>
              <a:tailEnd type="triangle" w="med" len="med"/>
            </a:ln>
          </p:spPr>
        </p:cxnSp>
        <p:cxnSp>
          <p:nvCxnSpPr>
            <p:cNvPr id="269" name="Google Shape;250;p10"/>
            <p:cNvCxnSpPr>
              <a:cxnSpLocks/>
              <a:stCxn id="279" idx="3"/>
              <a:endCxn id="250" idx="2"/>
            </p:cNvCxnSpPr>
            <p:nvPr/>
          </p:nvCxnSpPr>
          <p:spPr>
            <a:xfrm>
              <a:off x="5418648" y="6731948"/>
              <a:ext cx="609300" cy="678300"/>
            </a:xfrm>
            <a:prstGeom prst="bentConnector3">
              <a:avLst>
                <a:gd name="adj1" fmla="val 50006"/>
              </a:avLst>
            </a:prstGeom>
            <a:noFill/>
            <a:ln w="9525" cap="flat" cmpd="sng">
              <a:solidFill>
                <a:schemeClr val="tx1"/>
              </a:solidFill>
              <a:prstDash val="solid"/>
              <a:miter lim="800000"/>
              <a:headEnd type="none" w="sm" len="sm"/>
              <a:tailEnd type="triangle" w="med" len="med"/>
            </a:ln>
          </p:spPr>
        </p:cxnSp>
        <p:cxnSp>
          <p:nvCxnSpPr>
            <p:cNvPr id="270" name="Google Shape;236;p10"/>
            <p:cNvCxnSpPr/>
            <p:nvPr/>
          </p:nvCxnSpPr>
          <p:spPr>
            <a:xfrm>
              <a:off x="7069310" y="9944744"/>
              <a:ext cx="13200" cy="584640"/>
            </a:xfrm>
            <a:prstGeom prst="straightConnector1">
              <a:avLst/>
            </a:prstGeom>
            <a:solidFill>
              <a:srgbClr val="004800"/>
            </a:solidFill>
            <a:ln w="9525" cap="flat" cmpd="sng">
              <a:solidFill>
                <a:schemeClr val="lt1"/>
              </a:solidFill>
              <a:prstDash val="solid"/>
              <a:miter lim="800000"/>
              <a:headEnd type="none" w="sm" len="sm"/>
              <a:tailEnd type="triangle" w="med" len="med"/>
            </a:ln>
          </p:spPr>
        </p:cxnSp>
      </p:grpSp>
      <p:grpSp>
        <p:nvGrpSpPr>
          <p:cNvPr id="282" name="Group 281"/>
          <p:cNvGrpSpPr/>
          <p:nvPr/>
        </p:nvGrpSpPr>
        <p:grpSpPr>
          <a:xfrm>
            <a:off x="13465249" y="5364153"/>
            <a:ext cx="11245340" cy="6435489"/>
            <a:chOff x="1093181" y="511372"/>
            <a:chExt cx="11245340" cy="6435489"/>
          </a:xfrm>
        </p:grpSpPr>
        <p:pic>
          <p:nvPicPr>
            <p:cNvPr id="283" name="Google Shape;77;p2"/>
            <p:cNvPicPr preferRelativeResize="0"/>
            <p:nvPr/>
          </p:nvPicPr>
          <p:blipFill rotWithShape="1">
            <a:blip r:embed="rId10">
              <a:alphaModFix/>
            </a:blip>
            <a:srcRect/>
            <a:stretch/>
          </p:blipFill>
          <p:spPr>
            <a:xfrm>
              <a:off x="3110995" y="511372"/>
              <a:ext cx="9227526" cy="6435489"/>
            </a:xfrm>
            <a:prstGeom prst="rect">
              <a:avLst/>
            </a:prstGeom>
            <a:noFill/>
            <a:ln>
              <a:noFill/>
            </a:ln>
          </p:spPr>
        </p:pic>
        <p:sp>
          <p:nvSpPr>
            <p:cNvPr id="284" name="Google Shape;78;p2"/>
            <p:cNvSpPr txBox="1"/>
            <p:nvPr/>
          </p:nvSpPr>
          <p:spPr>
            <a:xfrm>
              <a:off x="9378852" y="2239069"/>
              <a:ext cx="166721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chemeClr val="lt1"/>
                  </a:solidFill>
                  <a:latin typeface="Century Gothic"/>
                  <a:ea typeface="Century Gothic"/>
                  <a:cs typeface="Century Gothic"/>
                  <a:sym typeface="Century Gothic"/>
                </a:rPr>
                <a:t>La Amistad Caribe</a:t>
              </a:r>
              <a:endParaRPr sz="1600" b="0" i="0" u="none" strike="noStrike" cap="none" dirty="0">
                <a:solidFill>
                  <a:srgbClr val="000000"/>
                </a:solidFill>
                <a:latin typeface="Arial"/>
                <a:ea typeface="Arial"/>
                <a:cs typeface="Arial"/>
                <a:sym typeface="Arial"/>
              </a:endParaRPr>
            </a:p>
          </p:txBody>
        </p:sp>
        <p:sp>
          <p:nvSpPr>
            <p:cNvPr id="285" name="Google Shape;79;p2"/>
            <p:cNvSpPr txBox="1"/>
            <p:nvPr/>
          </p:nvSpPr>
          <p:spPr>
            <a:xfrm>
              <a:off x="9009038" y="3569948"/>
              <a:ext cx="166721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chemeClr val="lt1"/>
                  </a:solidFill>
                  <a:latin typeface="Century Gothic"/>
                  <a:ea typeface="Century Gothic"/>
                  <a:cs typeface="Century Gothic"/>
                  <a:sym typeface="Century Gothic"/>
                </a:rPr>
                <a:t>La Amistad </a:t>
              </a:r>
              <a:r>
                <a:rPr lang="en-US" sz="1600" b="0" i="0" u="none" strike="noStrike" cap="none" dirty="0" err="1">
                  <a:solidFill>
                    <a:schemeClr val="lt1"/>
                  </a:solidFill>
                  <a:latin typeface="Century Gothic"/>
                  <a:ea typeface="Century Gothic"/>
                  <a:cs typeface="Century Gothic"/>
                  <a:sym typeface="Century Gothic"/>
                </a:rPr>
                <a:t>Pacifico</a:t>
              </a:r>
              <a:endParaRPr sz="1600" b="0" i="0" u="none" strike="noStrike" cap="none" dirty="0">
                <a:solidFill>
                  <a:schemeClr val="lt1"/>
                </a:solidFill>
                <a:latin typeface="Century Gothic"/>
                <a:ea typeface="Century Gothic"/>
                <a:cs typeface="Century Gothic"/>
                <a:sym typeface="Century Gothic"/>
              </a:endParaRPr>
            </a:p>
          </p:txBody>
        </p:sp>
        <p:sp>
          <p:nvSpPr>
            <p:cNvPr id="286" name="Google Shape;80;p2"/>
            <p:cNvSpPr txBox="1"/>
            <p:nvPr/>
          </p:nvSpPr>
          <p:spPr>
            <a:xfrm>
              <a:off x="6643749" y="3931634"/>
              <a:ext cx="15166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entury Gothic"/>
                  <a:ea typeface="Century Gothic"/>
                  <a:cs typeface="Century Gothic"/>
                  <a:sym typeface="Century Gothic"/>
                </a:rPr>
                <a:t>Osa</a:t>
              </a:r>
              <a:endParaRPr sz="1200" b="0" i="0" u="none" strike="noStrike" cap="none">
                <a:solidFill>
                  <a:schemeClr val="lt1"/>
                </a:solidFill>
                <a:latin typeface="Century Gothic"/>
                <a:ea typeface="Century Gothic"/>
                <a:cs typeface="Century Gothic"/>
                <a:sym typeface="Century Gothic"/>
              </a:endParaRPr>
            </a:p>
          </p:txBody>
        </p:sp>
        <p:sp>
          <p:nvSpPr>
            <p:cNvPr id="287" name="Google Shape;81;p2"/>
            <p:cNvSpPr txBox="1"/>
            <p:nvPr/>
          </p:nvSpPr>
          <p:spPr>
            <a:xfrm>
              <a:off x="10510999" y="3284633"/>
              <a:ext cx="126058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chemeClr val="lt1"/>
                  </a:solidFill>
                  <a:latin typeface="Century Gothic"/>
                  <a:ea typeface="Century Gothic"/>
                  <a:cs typeface="Century Gothic"/>
                  <a:sym typeface="Century Gothic"/>
                </a:rPr>
                <a:t>La Amistad Panama</a:t>
              </a:r>
              <a:endParaRPr sz="1600" b="0" i="0" u="none" strike="noStrike" cap="none" dirty="0">
                <a:solidFill>
                  <a:srgbClr val="000000"/>
                </a:solidFill>
                <a:latin typeface="Arial"/>
                <a:ea typeface="Arial"/>
                <a:cs typeface="Arial"/>
                <a:sym typeface="Arial"/>
              </a:endParaRPr>
            </a:p>
          </p:txBody>
        </p:sp>
        <p:sp>
          <p:nvSpPr>
            <p:cNvPr id="288" name="Google Shape;82;p2"/>
            <p:cNvSpPr/>
            <p:nvPr/>
          </p:nvSpPr>
          <p:spPr>
            <a:xfrm>
              <a:off x="11329146" y="1546885"/>
              <a:ext cx="171450" cy="307777"/>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83;p2"/>
            <p:cNvSpPr txBox="1"/>
            <p:nvPr/>
          </p:nvSpPr>
          <p:spPr>
            <a:xfrm>
              <a:off x="11254523" y="1096980"/>
              <a:ext cx="2667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3F3F3F"/>
                  </a:solidFill>
                  <a:latin typeface="Century Gothic"/>
                  <a:ea typeface="Century Gothic"/>
                  <a:cs typeface="Century Gothic"/>
                  <a:sym typeface="Century Gothic"/>
                </a:rPr>
                <a:t>N</a:t>
              </a:r>
              <a:endParaRPr sz="1600" b="0" i="0" u="none" strike="noStrike" cap="none" dirty="0">
                <a:solidFill>
                  <a:srgbClr val="000000"/>
                </a:solidFill>
                <a:latin typeface="Arial"/>
                <a:ea typeface="Arial"/>
                <a:cs typeface="Arial"/>
                <a:sym typeface="Arial"/>
              </a:endParaRPr>
            </a:p>
          </p:txBody>
        </p:sp>
        <p:sp>
          <p:nvSpPr>
            <p:cNvPr id="290" name="Google Shape;84;p2"/>
            <p:cNvSpPr txBox="1"/>
            <p:nvPr/>
          </p:nvSpPr>
          <p:spPr>
            <a:xfrm>
              <a:off x="7560988" y="6159332"/>
              <a:ext cx="1639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0</a:t>
              </a:r>
              <a:endParaRPr sz="1400" b="0" i="0" u="none" strike="noStrike" cap="none" dirty="0">
                <a:solidFill>
                  <a:srgbClr val="000000"/>
                </a:solidFill>
                <a:latin typeface="Arial"/>
                <a:ea typeface="Arial"/>
                <a:cs typeface="Arial"/>
                <a:sym typeface="Arial"/>
              </a:endParaRPr>
            </a:p>
          </p:txBody>
        </p:sp>
        <p:sp>
          <p:nvSpPr>
            <p:cNvPr id="291" name="Google Shape;85;p2"/>
            <p:cNvSpPr txBox="1"/>
            <p:nvPr/>
          </p:nvSpPr>
          <p:spPr>
            <a:xfrm>
              <a:off x="8232292" y="6159332"/>
              <a:ext cx="4286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25</a:t>
              </a:r>
              <a:endParaRPr sz="1400" b="0" i="0" u="none" strike="noStrike" cap="none" dirty="0">
                <a:solidFill>
                  <a:srgbClr val="000000"/>
                </a:solidFill>
                <a:latin typeface="Arial"/>
                <a:ea typeface="Arial"/>
                <a:cs typeface="Arial"/>
                <a:sym typeface="Arial"/>
              </a:endParaRPr>
            </a:p>
          </p:txBody>
        </p:sp>
        <p:sp>
          <p:nvSpPr>
            <p:cNvPr id="292" name="Google Shape;86;p2"/>
            <p:cNvSpPr txBox="1"/>
            <p:nvPr/>
          </p:nvSpPr>
          <p:spPr>
            <a:xfrm>
              <a:off x="8963650" y="6178255"/>
              <a:ext cx="42862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50</a:t>
              </a:r>
              <a:endParaRPr sz="1400" b="0" i="0" u="none" strike="noStrike" cap="none" dirty="0">
                <a:solidFill>
                  <a:srgbClr val="000000"/>
                </a:solidFill>
                <a:latin typeface="Arial"/>
                <a:ea typeface="Arial"/>
                <a:cs typeface="Arial"/>
                <a:sym typeface="Arial"/>
              </a:endParaRPr>
            </a:p>
          </p:txBody>
        </p:sp>
        <p:sp>
          <p:nvSpPr>
            <p:cNvPr id="293" name="Google Shape;87;p2"/>
            <p:cNvSpPr txBox="1"/>
            <p:nvPr/>
          </p:nvSpPr>
          <p:spPr>
            <a:xfrm>
              <a:off x="9231153" y="6396738"/>
              <a:ext cx="126339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3F3F3F"/>
                  </a:solidFill>
                  <a:latin typeface="Century Gothic"/>
                  <a:ea typeface="Century Gothic"/>
                  <a:cs typeface="Century Gothic"/>
                  <a:sym typeface="Century Gothic"/>
                </a:rPr>
                <a:t>Kilometers</a:t>
              </a:r>
              <a:endParaRPr sz="1600" b="0" i="0" u="none" strike="noStrike" cap="none" dirty="0">
                <a:solidFill>
                  <a:srgbClr val="000000"/>
                </a:solidFill>
                <a:latin typeface="Arial"/>
                <a:ea typeface="Arial"/>
                <a:cs typeface="Arial"/>
                <a:sym typeface="Arial"/>
              </a:endParaRPr>
            </a:p>
          </p:txBody>
        </p:sp>
        <p:sp>
          <p:nvSpPr>
            <p:cNvPr id="294" name="Google Shape;88;p2"/>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97" name="Google Shape;92;p2"/>
            <p:cNvSpPr/>
            <p:nvPr/>
          </p:nvSpPr>
          <p:spPr>
            <a:xfrm>
              <a:off x="1590102" y="5668719"/>
              <a:ext cx="295275" cy="295275"/>
            </a:xfrm>
            <a:prstGeom prst="rect">
              <a:avLst/>
            </a:prstGeom>
            <a:solidFill>
              <a:srgbClr val="33CC33"/>
            </a:solidFill>
            <a:ln w="12700" cap="flat" cmpd="sng">
              <a:solidFill>
                <a:srgbClr val="008A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8" name="Google Shape;93;p2"/>
            <p:cNvPicPr preferRelativeResize="0"/>
            <p:nvPr/>
          </p:nvPicPr>
          <p:blipFill rotWithShape="1">
            <a:blip r:embed="rId11">
              <a:alphaModFix/>
            </a:blip>
            <a:srcRect/>
            <a:stretch/>
          </p:blipFill>
          <p:spPr>
            <a:xfrm rot="5400000">
              <a:off x="1590102" y="6070400"/>
              <a:ext cx="295275" cy="295275"/>
            </a:xfrm>
            <a:prstGeom prst="rect">
              <a:avLst/>
            </a:prstGeom>
            <a:noFill/>
            <a:ln>
              <a:noFill/>
            </a:ln>
          </p:spPr>
        </p:pic>
        <p:sp>
          <p:nvSpPr>
            <p:cNvPr id="299" name="Google Shape;94;p2"/>
            <p:cNvSpPr txBox="1"/>
            <p:nvPr/>
          </p:nvSpPr>
          <p:spPr>
            <a:xfrm>
              <a:off x="1968944" y="5655305"/>
              <a:ext cx="166504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latin typeface="Century Gothic"/>
                  <a:ea typeface="Century Gothic"/>
                  <a:cs typeface="Century Gothic"/>
                  <a:sym typeface="Century Gothic"/>
                </a:rPr>
                <a:t>Study Area</a:t>
              </a:r>
              <a:endParaRPr sz="1600" b="0" i="0" u="none" strike="noStrike" cap="none" dirty="0">
                <a:solidFill>
                  <a:srgbClr val="000000"/>
                </a:solidFill>
                <a:latin typeface="Arial"/>
                <a:ea typeface="Arial"/>
                <a:cs typeface="Arial"/>
                <a:sym typeface="Arial"/>
              </a:endParaRPr>
            </a:p>
          </p:txBody>
        </p:sp>
        <p:sp>
          <p:nvSpPr>
            <p:cNvPr id="300" name="Google Shape;95;p2"/>
            <p:cNvSpPr txBox="1"/>
            <p:nvPr/>
          </p:nvSpPr>
          <p:spPr>
            <a:xfrm>
              <a:off x="1958671" y="6057898"/>
              <a:ext cx="2720681"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dk1"/>
                  </a:solidFill>
                  <a:latin typeface="Century Gothic"/>
                  <a:ea typeface="Century Gothic"/>
                  <a:cs typeface="Century Gothic"/>
                  <a:sym typeface="Century Gothic"/>
                </a:rPr>
                <a:t>Study Area boundaries</a:t>
              </a:r>
              <a:endParaRPr sz="1600" b="0" i="0" u="none" strike="noStrike" cap="none" dirty="0">
                <a:solidFill>
                  <a:srgbClr val="000000"/>
                </a:solidFill>
                <a:latin typeface="Arial"/>
                <a:ea typeface="Arial"/>
                <a:cs typeface="Arial"/>
                <a:sym typeface="Arial"/>
              </a:endParaRPr>
            </a:p>
          </p:txBody>
        </p:sp>
        <p:sp>
          <p:nvSpPr>
            <p:cNvPr id="301" name="TextBox 300"/>
            <p:cNvSpPr txBox="1"/>
            <p:nvPr/>
          </p:nvSpPr>
          <p:spPr>
            <a:xfrm>
              <a:off x="10030591" y="4924399"/>
              <a:ext cx="770505" cy="338554"/>
            </a:xfrm>
            <a:prstGeom prst="rect">
              <a:avLst/>
            </a:prstGeom>
            <a:noFill/>
          </p:spPr>
          <p:txBody>
            <a:bodyPr wrap="square" rtlCol="0">
              <a:spAutoFit/>
            </a:bodyPr>
            <a:lstStyle/>
            <a:p>
              <a:r>
                <a:rPr lang="en-US" sz="1600" dirty="0" err="1">
                  <a:solidFill>
                    <a:schemeClr val="bg1">
                      <a:lumMod val="95000"/>
                    </a:schemeClr>
                  </a:solidFill>
                  <a:latin typeface="Century Gothic" panose="020B0502020202020204" pitchFamily="34" charset="0"/>
                </a:rPr>
                <a:t>Osa</a:t>
              </a:r>
              <a:endParaRPr lang="en-US" sz="1600" dirty="0">
                <a:solidFill>
                  <a:schemeClr val="bg1">
                    <a:lumMod val="95000"/>
                  </a:schemeClr>
                </a:solidFill>
                <a:latin typeface="Century Gothic" panose="020B0502020202020204" pitchFamily="34" charset="0"/>
              </a:endParaRPr>
            </a:p>
          </p:txBody>
        </p:sp>
        <p:pic>
          <p:nvPicPr>
            <p:cNvPr id="302" name="Picture 301"/>
            <p:cNvPicPr>
              <a:picLocks noChangeAspect="1"/>
            </p:cNvPicPr>
            <p:nvPr/>
          </p:nvPicPr>
          <p:blipFill rotWithShape="1">
            <a:blip r:embed="rId12"/>
            <a:srcRect l="1380"/>
            <a:stretch/>
          </p:blipFill>
          <p:spPr>
            <a:xfrm>
              <a:off x="1093181" y="1639296"/>
              <a:ext cx="5628935" cy="3579408"/>
            </a:xfrm>
            <a:prstGeom prst="rect">
              <a:avLst/>
            </a:prstGeom>
          </p:spPr>
        </p:pic>
      </p:grpSp>
      <p:sp>
        <p:nvSpPr>
          <p:cNvPr id="8" name="TextBox 7">
            <a:extLst>
              <a:ext uri="{FF2B5EF4-FFF2-40B4-BE49-F238E27FC236}">
                <a16:creationId xmlns:a16="http://schemas.microsoft.com/office/drawing/2014/main" id="{D7C93331-9387-7541-AE4D-9D57E670F84F}"/>
              </a:ext>
            </a:extLst>
          </p:cNvPr>
          <p:cNvSpPr txBox="1"/>
          <p:nvPr/>
        </p:nvSpPr>
        <p:spPr>
          <a:xfrm>
            <a:off x="12789344" y="4704434"/>
            <a:ext cx="3172663" cy="769441"/>
          </a:xfrm>
          <a:prstGeom prst="rect">
            <a:avLst/>
          </a:prstGeom>
          <a:noFill/>
        </p:spPr>
        <p:txBody>
          <a:bodyPr wrap="none" rtlCol="0">
            <a:spAutoFit/>
          </a:bodyPr>
          <a:lstStyle/>
          <a:p>
            <a:r>
              <a:rPr lang="en-US" sz="4400" b="1" dirty="0">
                <a:solidFill>
                  <a:srgbClr val="238754"/>
                </a:solidFill>
                <a:latin typeface="Century Gothic" panose="020B0502020202020204" pitchFamily="34" charset="0"/>
              </a:rPr>
              <a:t>Study Area</a:t>
            </a:r>
          </a:p>
        </p:txBody>
      </p:sp>
      <p:grpSp>
        <p:nvGrpSpPr>
          <p:cNvPr id="303" name="Group 302"/>
          <p:cNvGrpSpPr/>
          <p:nvPr/>
        </p:nvGrpSpPr>
        <p:grpSpPr>
          <a:xfrm>
            <a:off x="1025722" y="25508273"/>
            <a:ext cx="11334272" cy="4408963"/>
            <a:chOff x="708375" y="1593600"/>
            <a:chExt cx="11334272" cy="4408963"/>
          </a:xfrm>
        </p:grpSpPr>
        <p:pic>
          <p:nvPicPr>
            <p:cNvPr id="304" name="Google Shape;132;p6"/>
            <p:cNvPicPr preferRelativeResize="0"/>
            <p:nvPr/>
          </p:nvPicPr>
          <p:blipFill rotWithShape="1">
            <a:blip r:embed="rId13">
              <a:alphaModFix/>
            </a:blip>
            <a:srcRect/>
            <a:stretch/>
          </p:blipFill>
          <p:spPr>
            <a:xfrm>
              <a:off x="7106275" y="3856201"/>
              <a:ext cx="1776496" cy="2139472"/>
            </a:xfrm>
            <a:prstGeom prst="rect">
              <a:avLst/>
            </a:prstGeom>
            <a:noFill/>
            <a:ln>
              <a:noFill/>
            </a:ln>
          </p:spPr>
        </p:pic>
        <p:sp>
          <p:nvSpPr>
            <p:cNvPr id="305" name="Google Shape;133;p6"/>
            <p:cNvSpPr txBox="1"/>
            <p:nvPr/>
          </p:nvSpPr>
          <p:spPr>
            <a:xfrm>
              <a:off x="9491074" y="3975763"/>
              <a:ext cx="2551573" cy="202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Terra MODIS</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200"/>
                <a:buFont typeface="Century Gothic"/>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250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200"/>
                <a:buFont typeface="Century Gothic"/>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1-day cycle</a:t>
              </a:r>
              <a:r>
                <a:rPr lang="en-US" sz="2200" b="1" i="0" u="none" strike="noStrike" cap="none" dirty="0">
                  <a:solidFill>
                    <a:schemeClr val="tx1">
                      <a:lumMod val="75000"/>
                      <a:lumOff val="25000"/>
                    </a:schemeClr>
                  </a:solidFill>
                  <a:latin typeface="Century Gothic"/>
                  <a:ea typeface="Century Gothic"/>
                  <a:cs typeface="Century Gothic"/>
                  <a:sym typeface="Century Gothic"/>
                </a:rPr>
                <a:t> </a:t>
              </a:r>
              <a:endParaRPr sz="22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6" name="Google Shape;134;p6"/>
            <p:cNvSpPr txBox="1"/>
            <p:nvPr/>
          </p:nvSpPr>
          <p:spPr>
            <a:xfrm>
              <a:off x="6450975" y="1593600"/>
              <a:ext cx="2431800" cy="13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Landsat 8 OLI</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30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16-day cycle</a:t>
              </a:r>
              <a:endParaRPr sz="22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07" name="Google Shape;135;p6"/>
            <p:cNvSpPr txBox="1"/>
            <p:nvPr/>
          </p:nvSpPr>
          <p:spPr>
            <a:xfrm>
              <a:off x="3638075" y="3975763"/>
              <a:ext cx="2922900" cy="124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F3F3F"/>
                </a:buClr>
                <a:buSzPts val="2200"/>
                <a:buFont typeface="Century Gothic"/>
                <a:buNone/>
              </a:pPr>
              <a:r>
                <a:rPr lang="en-US" sz="2200" b="1" i="0" u="none" strike="noStrike" cap="none" dirty="0">
                  <a:solidFill>
                    <a:schemeClr val="tx1">
                      <a:lumMod val="75000"/>
                      <a:lumOff val="25000"/>
                    </a:schemeClr>
                  </a:solidFill>
                  <a:latin typeface="Century Gothic"/>
                  <a:ea typeface="Century Gothic"/>
                  <a:cs typeface="Century Gothic"/>
                  <a:sym typeface="Century Gothic"/>
                </a:rPr>
                <a:t>Sentinel-2 MSI</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10-60 m resolution</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dirty="0">
                  <a:solidFill>
                    <a:schemeClr val="tx1">
                      <a:lumMod val="75000"/>
                      <a:lumOff val="25000"/>
                    </a:schemeClr>
                  </a:solidFill>
                  <a:latin typeface="Century Gothic"/>
                  <a:ea typeface="Century Gothic"/>
                  <a:cs typeface="Century Gothic"/>
                  <a:sym typeface="Century Gothic"/>
                </a:rPr>
                <a:t>5-day cycle</a:t>
              </a:r>
              <a:endParaRPr sz="2200" b="1" i="0" u="none" strike="noStrike" cap="none" dirty="0">
                <a:solidFill>
                  <a:schemeClr val="tx1">
                    <a:lumMod val="75000"/>
                    <a:lumOff val="25000"/>
                  </a:schemeClr>
                </a:solidFill>
                <a:latin typeface="Century Gothic"/>
                <a:ea typeface="Century Gothic"/>
                <a:cs typeface="Century Gothic"/>
                <a:sym typeface="Century Gothic"/>
              </a:endParaRPr>
            </a:p>
          </p:txBody>
        </p:sp>
        <p:pic>
          <p:nvPicPr>
            <p:cNvPr id="308" name="Google Shape;136;p6"/>
            <p:cNvPicPr preferRelativeResize="0"/>
            <p:nvPr/>
          </p:nvPicPr>
          <p:blipFill rotWithShape="1">
            <a:blip r:embed="rId14">
              <a:alphaModFix/>
            </a:blip>
            <a:srcRect/>
            <a:stretch/>
          </p:blipFill>
          <p:spPr>
            <a:xfrm>
              <a:off x="708375" y="3856200"/>
              <a:ext cx="2995776" cy="2139475"/>
            </a:xfrm>
            <a:prstGeom prst="rect">
              <a:avLst/>
            </a:prstGeom>
            <a:noFill/>
            <a:ln>
              <a:noFill/>
            </a:ln>
          </p:spPr>
        </p:pic>
        <p:pic>
          <p:nvPicPr>
            <p:cNvPr id="309" name="Google Shape;137;p6"/>
            <p:cNvPicPr preferRelativeResize="0"/>
            <p:nvPr/>
          </p:nvPicPr>
          <p:blipFill rotWithShape="1">
            <a:blip r:embed="rId15">
              <a:alphaModFix/>
            </a:blip>
            <a:srcRect/>
            <a:stretch/>
          </p:blipFill>
          <p:spPr>
            <a:xfrm>
              <a:off x="3831225" y="1593611"/>
              <a:ext cx="2246400" cy="1835987"/>
            </a:xfrm>
            <a:prstGeom prst="rect">
              <a:avLst/>
            </a:prstGeom>
            <a:noFill/>
            <a:ln>
              <a:noFill/>
            </a:ln>
          </p:spPr>
        </p:pic>
      </p:grpSp>
      <p:grpSp>
        <p:nvGrpSpPr>
          <p:cNvPr id="226" name="Group 225"/>
          <p:cNvGrpSpPr/>
          <p:nvPr/>
        </p:nvGrpSpPr>
        <p:grpSpPr>
          <a:xfrm>
            <a:off x="12906126" y="13041954"/>
            <a:ext cx="11837439" cy="7169728"/>
            <a:chOff x="12912436" y="12011891"/>
            <a:chExt cx="11837439" cy="7169728"/>
          </a:xfrm>
        </p:grpSpPr>
        <p:grpSp>
          <p:nvGrpSpPr>
            <p:cNvPr id="224" name="Group 223"/>
            <p:cNvGrpSpPr/>
            <p:nvPr/>
          </p:nvGrpSpPr>
          <p:grpSpPr>
            <a:xfrm>
              <a:off x="12912436" y="12011891"/>
              <a:ext cx="11837439" cy="7169728"/>
              <a:chOff x="12912436" y="12011891"/>
              <a:chExt cx="11837439" cy="7169728"/>
            </a:xfrm>
          </p:grpSpPr>
          <p:pic>
            <p:nvPicPr>
              <p:cNvPr id="39" name="Picture 38">
                <a:extLst>
                  <a:ext uri="{FF2B5EF4-FFF2-40B4-BE49-F238E27FC236}">
                    <a16:creationId xmlns:a16="http://schemas.microsoft.com/office/drawing/2014/main" id="{9C7542FD-AD44-41AB-AFF9-25B5B713001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32" t="2321" r="2123" b="1959"/>
              <a:stretch/>
            </p:blipFill>
            <p:spPr>
              <a:xfrm>
                <a:off x="12912436" y="12053454"/>
                <a:ext cx="5430982" cy="6982691"/>
              </a:xfrm>
              <a:prstGeom prst="rect">
                <a:avLst/>
              </a:prstGeom>
            </p:spPr>
          </p:pic>
          <p:pic>
            <p:nvPicPr>
              <p:cNvPr id="41" name="Picture 40">
                <a:extLst>
                  <a:ext uri="{FF2B5EF4-FFF2-40B4-BE49-F238E27FC236}">
                    <a16:creationId xmlns:a16="http://schemas.microsoft.com/office/drawing/2014/main" id="{1312194E-F41F-44B6-A4B5-81BD2FFCA0C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589" t="1065" r="1843" b="652"/>
              <a:stretch/>
            </p:blipFill>
            <p:spPr>
              <a:xfrm>
                <a:off x="19306309" y="12011891"/>
                <a:ext cx="5443566" cy="7169728"/>
              </a:xfrm>
              <a:prstGeom prst="rect">
                <a:avLst/>
              </a:prstGeom>
            </p:spPr>
          </p:pic>
        </p:grpSp>
        <p:grpSp>
          <p:nvGrpSpPr>
            <p:cNvPr id="119" name="Group 118">
              <a:extLst>
                <a:ext uri="{FF2B5EF4-FFF2-40B4-BE49-F238E27FC236}">
                  <a16:creationId xmlns:a16="http://schemas.microsoft.com/office/drawing/2014/main" id="{7F635D84-DA52-438D-A703-E696D55BCA79}"/>
                </a:ext>
              </a:extLst>
            </p:cNvPr>
            <p:cNvGrpSpPr/>
            <p:nvPr/>
          </p:nvGrpSpPr>
          <p:grpSpPr>
            <a:xfrm>
              <a:off x="13064643" y="16472195"/>
              <a:ext cx="2480483" cy="2495036"/>
              <a:chOff x="216975" y="3092713"/>
              <a:chExt cx="1028175" cy="1637462"/>
            </a:xfrm>
          </p:grpSpPr>
          <p:pic>
            <p:nvPicPr>
              <p:cNvPr id="120" name="Google Shape;442;p30">
                <a:extLst>
                  <a:ext uri="{FF2B5EF4-FFF2-40B4-BE49-F238E27FC236}">
                    <a16:creationId xmlns:a16="http://schemas.microsoft.com/office/drawing/2014/main" id="{A79900ED-33DD-4719-9FF6-0E495822EF2F}"/>
                  </a:ext>
                </a:extLst>
              </p:cNvPr>
              <p:cNvPicPr preferRelativeResize="0"/>
              <p:nvPr/>
            </p:nvPicPr>
            <p:blipFill>
              <a:blip r:embed="rId18">
                <a:alphaModFix/>
              </a:blip>
              <a:stretch>
                <a:fillRect/>
              </a:stretch>
            </p:blipFill>
            <p:spPr>
              <a:xfrm>
                <a:off x="216975" y="3173500"/>
                <a:ext cx="171450" cy="1400175"/>
              </a:xfrm>
              <a:prstGeom prst="rect">
                <a:avLst/>
              </a:prstGeom>
              <a:noFill/>
              <a:ln>
                <a:noFill/>
              </a:ln>
            </p:spPr>
          </p:pic>
          <p:sp>
            <p:nvSpPr>
              <p:cNvPr id="122" name="Google Shape;443;p30">
                <a:extLst>
                  <a:ext uri="{FF2B5EF4-FFF2-40B4-BE49-F238E27FC236}">
                    <a16:creationId xmlns:a16="http://schemas.microsoft.com/office/drawing/2014/main" id="{7657AE77-D4CD-4C0F-94C2-8DA57C2B84FC}"/>
                  </a:ext>
                </a:extLst>
              </p:cNvPr>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Low</a:t>
                </a:r>
                <a:endParaRPr dirty="0">
                  <a:latin typeface="Century Gothic"/>
                  <a:ea typeface="Century Gothic"/>
                  <a:cs typeface="Century Gothic"/>
                  <a:sym typeface="Century Gothic"/>
                </a:endParaRPr>
              </a:p>
            </p:txBody>
          </p:sp>
          <p:sp>
            <p:nvSpPr>
              <p:cNvPr id="123" name="Google Shape;444;p30">
                <a:extLst>
                  <a:ext uri="{FF2B5EF4-FFF2-40B4-BE49-F238E27FC236}">
                    <a16:creationId xmlns:a16="http://schemas.microsoft.com/office/drawing/2014/main" id="{A5E14C56-BBBB-4E88-82BD-12E610F13624}"/>
                  </a:ext>
                </a:extLst>
              </p:cNvPr>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Medium</a:t>
                </a:r>
                <a:endParaRPr dirty="0">
                  <a:latin typeface="Century Gothic"/>
                  <a:ea typeface="Century Gothic"/>
                  <a:cs typeface="Century Gothic"/>
                  <a:sym typeface="Century Gothic"/>
                </a:endParaRPr>
              </a:p>
            </p:txBody>
          </p:sp>
          <p:sp>
            <p:nvSpPr>
              <p:cNvPr id="124" name="Google Shape;445;p30">
                <a:extLst>
                  <a:ext uri="{FF2B5EF4-FFF2-40B4-BE49-F238E27FC236}">
                    <a16:creationId xmlns:a16="http://schemas.microsoft.com/office/drawing/2014/main" id="{61782D65-D96F-435F-B7F5-2FE0AEDE54AF}"/>
                  </a:ext>
                </a:extLst>
              </p:cNvPr>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High</a:t>
                </a:r>
                <a:endParaRPr dirty="0">
                  <a:latin typeface="Century Gothic"/>
                  <a:ea typeface="Century Gothic"/>
                  <a:cs typeface="Century Gothic"/>
                  <a:sym typeface="Century Gothic"/>
                </a:endParaRPr>
              </a:p>
            </p:txBody>
          </p:sp>
        </p:grpSp>
        <p:grpSp>
          <p:nvGrpSpPr>
            <p:cNvPr id="125" name="Group 124">
              <a:extLst>
                <a:ext uri="{FF2B5EF4-FFF2-40B4-BE49-F238E27FC236}">
                  <a16:creationId xmlns:a16="http://schemas.microsoft.com/office/drawing/2014/main" id="{6DE59DF9-7FF6-4DF1-9982-ED7A4640D51D}"/>
                </a:ext>
              </a:extLst>
            </p:cNvPr>
            <p:cNvGrpSpPr/>
            <p:nvPr/>
          </p:nvGrpSpPr>
          <p:grpSpPr>
            <a:xfrm>
              <a:off x="20099997" y="18442090"/>
              <a:ext cx="3843702" cy="677896"/>
              <a:chOff x="967344" y="946321"/>
              <a:chExt cx="3176669" cy="505813"/>
            </a:xfrm>
          </p:grpSpPr>
          <p:pic>
            <p:nvPicPr>
              <p:cNvPr id="126" name="Picture 125">
                <a:extLst>
                  <a:ext uri="{FF2B5EF4-FFF2-40B4-BE49-F238E27FC236}">
                    <a16:creationId xmlns:a16="http://schemas.microsoft.com/office/drawing/2014/main" id="{DC1182B8-5E27-4DEB-AB1B-C9EA15F538FD}"/>
                  </a:ext>
                </a:extLst>
              </p:cNvPr>
              <p:cNvPicPr>
                <a:picLocks noChangeAspect="1"/>
              </p:cNvPicPr>
              <p:nvPr/>
            </p:nvPicPr>
            <p:blipFill>
              <a:blip r:embed="rId19"/>
              <a:stretch>
                <a:fillRect/>
              </a:stretch>
            </p:blipFill>
            <p:spPr>
              <a:xfrm>
                <a:off x="1138968" y="1290209"/>
                <a:ext cx="1914525" cy="161925"/>
              </a:xfrm>
              <a:prstGeom prst="rect">
                <a:avLst/>
              </a:prstGeom>
            </p:spPr>
          </p:pic>
          <p:sp>
            <p:nvSpPr>
              <p:cNvPr id="127" name="Google Shape;417;g7200fef1d6_4_38">
                <a:extLst>
                  <a:ext uri="{FF2B5EF4-FFF2-40B4-BE49-F238E27FC236}">
                    <a16:creationId xmlns:a16="http://schemas.microsoft.com/office/drawing/2014/main" id="{2EAE6645-D3B8-4D7B-A075-1F40FED8788E}"/>
                  </a:ext>
                </a:extLst>
              </p:cNvPr>
              <p:cNvSpPr txBox="1"/>
              <p:nvPr/>
            </p:nvSpPr>
            <p:spPr>
              <a:xfrm>
                <a:off x="3070913" y="1164659"/>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kilometers</a:t>
                </a:r>
                <a:endParaRPr dirty="0">
                  <a:latin typeface="Century Gothic"/>
                  <a:ea typeface="Century Gothic"/>
                  <a:cs typeface="Century Gothic"/>
                  <a:sym typeface="Century Gothic"/>
                </a:endParaRPr>
              </a:p>
            </p:txBody>
          </p:sp>
          <p:sp>
            <p:nvSpPr>
              <p:cNvPr id="128" name="Google Shape;416;g7200fef1d6_4_38">
                <a:extLst>
                  <a:ext uri="{FF2B5EF4-FFF2-40B4-BE49-F238E27FC236}">
                    <a16:creationId xmlns:a16="http://schemas.microsoft.com/office/drawing/2014/main" id="{D2558073-2EC9-436B-BE59-77D67846CCE0}"/>
                  </a:ext>
                </a:extLst>
              </p:cNvPr>
              <p:cNvSpPr txBox="1"/>
              <p:nvPr/>
            </p:nvSpPr>
            <p:spPr>
              <a:xfrm>
                <a:off x="1424125"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a:t>
                </a:r>
                <a:endParaRPr dirty="0">
                  <a:latin typeface="Century Gothic"/>
                  <a:ea typeface="Century Gothic"/>
                  <a:cs typeface="Century Gothic"/>
                  <a:sym typeface="Century Gothic"/>
                </a:endParaRPr>
              </a:p>
            </p:txBody>
          </p:sp>
          <p:sp>
            <p:nvSpPr>
              <p:cNvPr id="129" name="Google Shape;416;g7200fef1d6_4_38">
                <a:extLst>
                  <a:ext uri="{FF2B5EF4-FFF2-40B4-BE49-F238E27FC236}">
                    <a16:creationId xmlns:a16="http://schemas.microsoft.com/office/drawing/2014/main" id="{7456BFC9-B7E0-4386-A863-57E428450F43}"/>
                  </a:ext>
                </a:extLst>
              </p:cNvPr>
              <p:cNvSpPr txBox="1"/>
              <p:nvPr/>
            </p:nvSpPr>
            <p:spPr>
              <a:xfrm>
                <a:off x="967344" y="94990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130" name="Google Shape;416;g7200fef1d6_4_38">
                <a:extLst>
                  <a:ext uri="{FF2B5EF4-FFF2-40B4-BE49-F238E27FC236}">
                    <a16:creationId xmlns:a16="http://schemas.microsoft.com/office/drawing/2014/main" id="{C0A77128-F829-4574-97A8-39F76B1445E8}"/>
                  </a:ext>
                </a:extLst>
              </p:cNvPr>
              <p:cNvSpPr txBox="1"/>
              <p:nvPr/>
            </p:nvSpPr>
            <p:spPr>
              <a:xfrm>
                <a:off x="1869984"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40</a:t>
                </a:r>
                <a:endParaRPr dirty="0">
                  <a:latin typeface="Century Gothic"/>
                  <a:ea typeface="Century Gothic"/>
                  <a:cs typeface="Century Gothic"/>
                  <a:sym typeface="Century Gothic"/>
                </a:endParaRPr>
              </a:p>
            </p:txBody>
          </p:sp>
          <p:sp>
            <p:nvSpPr>
              <p:cNvPr id="131" name="Google Shape;416;g7200fef1d6_4_38">
                <a:extLst>
                  <a:ext uri="{FF2B5EF4-FFF2-40B4-BE49-F238E27FC236}">
                    <a16:creationId xmlns:a16="http://schemas.microsoft.com/office/drawing/2014/main" id="{BF4EF0BB-A458-4264-B5DB-0B40CEA116CF}"/>
                  </a:ext>
                </a:extLst>
              </p:cNvPr>
              <p:cNvSpPr txBox="1"/>
              <p:nvPr/>
            </p:nvSpPr>
            <p:spPr>
              <a:xfrm>
                <a:off x="2772625" y="946321"/>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80</a:t>
                </a:r>
                <a:endParaRPr dirty="0">
                  <a:latin typeface="Century Gothic"/>
                  <a:ea typeface="Century Gothic"/>
                  <a:cs typeface="Century Gothic"/>
                  <a:sym typeface="Century Gothic"/>
                </a:endParaRPr>
              </a:p>
            </p:txBody>
          </p:sp>
        </p:grpSp>
        <p:grpSp>
          <p:nvGrpSpPr>
            <p:cNvPr id="132" name="Group 131">
              <a:extLst>
                <a:ext uri="{FF2B5EF4-FFF2-40B4-BE49-F238E27FC236}">
                  <a16:creationId xmlns:a16="http://schemas.microsoft.com/office/drawing/2014/main" id="{7C8F3574-6CCE-4025-B453-E2914A6331C0}"/>
                </a:ext>
              </a:extLst>
            </p:cNvPr>
            <p:cNvGrpSpPr/>
            <p:nvPr/>
          </p:nvGrpSpPr>
          <p:grpSpPr>
            <a:xfrm>
              <a:off x="19342192" y="16472195"/>
              <a:ext cx="2480483" cy="2495036"/>
              <a:chOff x="216975" y="3092713"/>
              <a:chExt cx="1028175" cy="1637462"/>
            </a:xfrm>
          </p:grpSpPr>
          <p:pic>
            <p:nvPicPr>
              <p:cNvPr id="133" name="Google Shape;442;p30">
                <a:extLst>
                  <a:ext uri="{FF2B5EF4-FFF2-40B4-BE49-F238E27FC236}">
                    <a16:creationId xmlns:a16="http://schemas.microsoft.com/office/drawing/2014/main" id="{75236567-7353-4706-9701-539975011EB5}"/>
                  </a:ext>
                </a:extLst>
              </p:cNvPr>
              <p:cNvPicPr preferRelativeResize="0"/>
              <p:nvPr/>
            </p:nvPicPr>
            <p:blipFill>
              <a:blip r:embed="rId18">
                <a:alphaModFix/>
              </a:blip>
              <a:stretch>
                <a:fillRect/>
              </a:stretch>
            </p:blipFill>
            <p:spPr>
              <a:xfrm>
                <a:off x="216975" y="3173500"/>
                <a:ext cx="171450" cy="1400175"/>
              </a:xfrm>
              <a:prstGeom prst="rect">
                <a:avLst/>
              </a:prstGeom>
              <a:noFill/>
              <a:ln>
                <a:noFill/>
              </a:ln>
            </p:spPr>
          </p:pic>
          <p:sp>
            <p:nvSpPr>
              <p:cNvPr id="134" name="Google Shape;443;p30">
                <a:extLst>
                  <a:ext uri="{FF2B5EF4-FFF2-40B4-BE49-F238E27FC236}">
                    <a16:creationId xmlns:a16="http://schemas.microsoft.com/office/drawing/2014/main" id="{F8E71DE4-EDD3-426E-867D-F5D687F6EAE2}"/>
                  </a:ext>
                </a:extLst>
              </p:cNvPr>
              <p:cNvSpPr txBox="1"/>
              <p:nvPr/>
            </p:nvSpPr>
            <p:spPr>
              <a:xfrm>
                <a:off x="341250" y="4311075"/>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Low</a:t>
                </a:r>
                <a:endParaRPr dirty="0">
                  <a:latin typeface="Century Gothic"/>
                  <a:ea typeface="Century Gothic"/>
                  <a:cs typeface="Century Gothic"/>
                  <a:sym typeface="Century Gothic"/>
                </a:endParaRPr>
              </a:p>
            </p:txBody>
          </p:sp>
          <p:sp>
            <p:nvSpPr>
              <p:cNvPr id="135" name="Google Shape;444;p30">
                <a:extLst>
                  <a:ext uri="{FF2B5EF4-FFF2-40B4-BE49-F238E27FC236}">
                    <a16:creationId xmlns:a16="http://schemas.microsoft.com/office/drawing/2014/main" id="{D00625D9-C09B-490E-8F3A-728258207036}"/>
                  </a:ext>
                </a:extLst>
              </p:cNvPr>
              <p:cNvSpPr txBox="1"/>
              <p:nvPr/>
            </p:nvSpPr>
            <p:spPr>
              <a:xfrm>
                <a:off x="341250" y="3737125"/>
                <a:ext cx="9039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Medium</a:t>
                </a:r>
                <a:endParaRPr dirty="0">
                  <a:latin typeface="Century Gothic"/>
                  <a:ea typeface="Century Gothic"/>
                  <a:cs typeface="Century Gothic"/>
                  <a:sym typeface="Century Gothic"/>
                </a:endParaRPr>
              </a:p>
            </p:txBody>
          </p:sp>
          <p:sp>
            <p:nvSpPr>
              <p:cNvPr id="136" name="Google Shape;445;p30">
                <a:extLst>
                  <a:ext uri="{FF2B5EF4-FFF2-40B4-BE49-F238E27FC236}">
                    <a16:creationId xmlns:a16="http://schemas.microsoft.com/office/drawing/2014/main" id="{AFF216B8-F6E1-4752-BE7F-156442C703D8}"/>
                  </a:ext>
                </a:extLst>
              </p:cNvPr>
              <p:cNvSpPr txBox="1"/>
              <p:nvPr/>
            </p:nvSpPr>
            <p:spPr>
              <a:xfrm>
                <a:off x="341250" y="3092713"/>
                <a:ext cx="573900" cy="41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High</a:t>
                </a:r>
                <a:endParaRPr dirty="0">
                  <a:latin typeface="Century Gothic"/>
                  <a:ea typeface="Century Gothic"/>
                  <a:cs typeface="Century Gothic"/>
                  <a:sym typeface="Century Gothic"/>
                </a:endParaRPr>
              </a:p>
            </p:txBody>
          </p:sp>
        </p:grpSp>
        <p:grpSp>
          <p:nvGrpSpPr>
            <p:cNvPr id="137" name="Group 136">
              <a:extLst>
                <a:ext uri="{FF2B5EF4-FFF2-40B4-BE49-F238E27FC236}">
                  <a16:creationId xmlns:a16="http://schemas.microsoft.com/office/drawing/2014/main" id="{47A3131A-DCCD-4B2E-A15A-4B58A76FA68C}"/>
                </a:ext>
              </a:extLst>
            </p:cNvPr>
            <p:cNvGrpSpPr/>
            <p:nvPr/>
          </p:nvGrpSpPr>
          <p:grpSpPr>
            <a:xfrm>
              <a:off x="13786415" y="18450960"/>
              <a:ext cx="3843702" cy="677896"/>
              <a:chOff x="967344" y="946321"/>
              <a:chExt cx="3176669" cy="505813"/>
            </a:xfrm>
          </p:grpSpPr>
          <p:pic>
            <p:nvPicPr>
              <p:cNvPr id="139" name="Picture 138">
                <a:extLst>
                  <a:ext uri="{FF2B5EF4-FFF2-40B4-BE49-F238E27FC236}">
                    <a16:creationId xmlns:a16="http://schemas.microsoft.com/office/drawing/2014/main" id="{EEECACFF-2276-4CC9-A744-F3FA53AD81A2}"/>
                  </a:ext>
                </a:extLst>
              </p:cNvPr>
              <p:cNvPicPr>
                <a:picLocks noChangeAspect="1"/>
              </p:cNvPicPr>
              <p:nvPr/>
            </p:nvPicPr>
            <p:blipFill>
              <a:blip r:embed="rId19"/>
              <a:stretch>
                <a:fillRect/>
              </a:stretch>
            </p:blipFill>
            <p:spPr>
              <a:xfrm>
                <a:off x="1138968" y="1290209"/>
                <a:ext cx="1914525" cy="161925"/>
              </a:xfrm>
              <a:prstGeom prst="rect">
                <a:avLst/>
              </a:prstGeom>
            </p:spPr>
          </p:pic>
          <p:sp>
            <p:nvSpPr>
              <p:cNvPr id="140" name="Google Shape;417;g7200fef1d6_4_38">
                <a:extLst>
                  <a:ext uri="{FF2B5EF4-FFF2-40B4-BE49-F238E27FC236}">
                    <a16:creationId xmlns:a16="http://schemas.microsoft.com/office/drawing/2014/main" id="{30258390-A930-4309-9969-312F3C155B3D}"/>
                  </a:ext>
                </a:extLst>
              </p:cNvPr>
              <p:cNvSpPr txBox="1"/>
              <p:nvPr/>
            </p:nvSpPr>
            <p:spPr>
              <a:xfrm>
                <a:off x="3070913" y="1164659"/>
                <a:ext cx="1073100" cy="2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kilometers</a:t>
                </a:r>
                <a:endParaRPr dirty="0">
                  <a:latin typeface="Century Gothic"/>
                  <a:ea typeface="Century Gothic"/>
                  <a:cs typeface="Century Gothic"/>
                  <a:sym typeface="Century Gothic"/>
                </a:endParaRPr>
              </a:p>
            </p:txBody>
          </p:sp>
          <p:sp>
            <p:nvSpPr>
              <p:cNvPr id="141" name="Google Shape;416;g7200fef1d6_4_38">
                <a:extLst>
                  <a:ext uri="{FF2B5EF4-FFF2-40B4-BE49-F238E27FC236}">
                    <a16:creationId xmlns:a16="http://schemas.microsoft.com/office/drawing/2014/main" id="{37A8C789-0A7A-46A8-A89C-31711B824C38}"/>
                  </a:ext>
                </a:extLst>
              </p:cNvPr>
              <p:cNvSpPr txBox="1"/>
              <p:nvPr/>
            </p:nvSpPr>
            <p:spPr>
              <a:xfrm>
                <a:off x="1424125"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20</a:t>
                </a:r>
                <a:endParaRPr dirty="0">
                  <a:latin typeface="Century Gothic"/>
                  <a:ea typeface="Century Gothic"/>
                  <a:cs typeface="Century Gothic"/>
                  <a:sym typeface="Century Gothic"/>
                </a:endParaRPr>
              </a:p>
            </p:txBody>
          </p:sp>
          <p:sp>
            <p:nvSpPr>
              <p:cNvPr id="142" name="Google Shape;416;g7200fef1d6_4_38">
                <a:extLst>
                  <a:ext uri="{FF2B5EF4-FFF2-40B4-BE49-F238E27FC236}">
                    <a16:creationId xmlns:a16="http://schemas.microsoft.com/office/drawing/2014/main" id="{602F60F4-5E64-4D7F-885E-440DE86AFAAE}"/>
                  </a:ext>
                </a:extLst>
              </p:cNvPr>
              <p:cNvSpPr txBox="1"/>
              <p:nvPr/>
            </p:nvSpPr>
            <p:spPr>
              <a:xfrm>
                <a:off x="967344" y="949905"/>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0</a:t>
                </a:r>
                <a:endParaRPr dirty="0">
                  <a:latin typeface="Century Gothic"/>
                  <a:ea typeface="Century Gothic"/>
                  <a:cs typeface="Century Gothic"/>
                  <a:sym typeface="Century Gothic"/>
                </a:endParaRPr>
              </a:p>
            </p:txBody>
          </p:sp>
          <p:sp>
            <p:nvSpPr>
              <p:cNvPr id="143" name="Google Shape;416;g7200fef1d6_4_38">
                <a:extLst>
                  <a:ext uri="{FF2B5EF4-FFF2-40B4-BE49-F238E27FC236}">
                    <a16:creationId xmlns:a16="http://schemas.microsoft.com/office/drawing/2014/main" id="{D4513CB8-5DFE-4C94-A169-190F633C58BD}"/>
                  </a:ext>
                </a:extLst>
              </p:cNvPr>
              <p:cNvSpPr txBox="1"/>
              <p:nvPr/>
            </p:nvSpPr>
            <p:spPr>
              <a:xfrm>
                <a:off x="1869984" y="950282"/>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40</a:t>
                </a:r>
                <a:endParaRPr dirty="0">
                  <a:latin typeface="Century Gothic"/>
                  <a:ea typeface="Century Gothic"/>
                  <a:cs typeface="Century Gothic"/>
                  <a:sym typeface="Century Gothic"/>
                </a:endParaRPr>
              </a:p>
            </p:txBody>
          </p:sp>
          <p:sp>
            <p:nvSpPr>
              <p:cNvPr id="144" name="Google Shape;416;g7200fef1d6_4_38">
                <a:extLst>
                  <a:ext uri="{FF2B5EF4-FFF2-40B4-BE49-F238E27FC236}">
                    <a16:creationId xmlns:a16="http://schemas.microsoft.com/office/drawing/2014/main" id="{CE0E8F96-A80F-40EC-8916-43DB1EBE61E0}"/>
                  </a:ext>
                </a:extLst>
              </p:cNvPr>
              <p:cNvSpPr txBox="1"/>
              <p:nvPr/>
            </p:nvSpPr>
            <p:spPr>
              <a:xfrm>
                <a:off x="2772625" y="946321"/>
                <a:ext cx="415500" cy="35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80</a:t>
                </a:r>
                <a:endParaRPr dirty="0">
                  <a:latin typeface="Century Gothic"/>
                  <a:ea typeface="Century Gothic"/>
                  <a:cs typeface="Century Gothic"/>
                  <a:sym typeface="Century Gothic"/>
                </a:endParaRPr>
              </a:p>
            </p:txBody>
          </p:sp>
        </p:grpSp>
        <p:grpSp>
          <p:nvGrpSpPr>
            <p:cNvPr id="145" name="Google Shape;446;p30">
              <a:extLst>
                <a:ext uri="{FF2B5EF4-FFF2-40B4-BE49-F238E27FC236}">
                  <a16:creationId xmlns:a16="http://schemas.microsoft.com/office/drawing/2014/main" id="{6B7D2B42-6344-4977-8833-F17C377F0688}"/>
                </a:ext>
              </a:extLst>
            </p:cNvPr>
            <p:cNvGrpSpPr/>
            <p:nvPr/>
          </p:nvGrpSpPr>
          <p:grpSpPr>
            <a:xfrm>
              <a:off x="17836209" y="12179185"/>
              <a:ext cx="237900" cy="636386"/>
              <a:chOff x="11620498" y="2018364"/>
              <a:chExt cx="237900" cy="636386"/>
            </a:xfrm>
          </p:grpSpPr>
          <p:sp>
            <p:nvSpPr>
              <p:cNvPr id="146" name="Google Shape;447;p30">
                <a:extLst>
                  <a:ext uri="{FF2B5EF4-FFF2-40B4-BE49-F238E27FC236}">
                    <a16:creationId xmlns:a16="http://schemas.microsoft.com/office/drawing/2014/main" id="{80AF4E3F-3B65-4320-AD21-46878829FC16}"/>
                  </a:ext>
                </a:extLst>
              </p:cNvPr>
              <p:cNvSpPr/>
              <p:nvPr/>
            </p:nvSpPr>
            <p:spPr>
              <a:xfrm>
                <a:off x="11686939" y="2304025"/>
                <a:ext cx="171450" cy="350725"/>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 name="Google Shape;448;p30">
                <a:extLst>
                  <a:ext uri="{FF2B5EF4-FFF2-40B4-BE49-F238E27FC236}">
                    <a16:creationId xmlns:a16="http://schemas.microsoft.com/office/drawing/2014/main" id="{8AD58738-FA73-471D-A522-136709C0349D}"/>
                  </a:ext>
                </a:extLst>
              </p:cNvPr>
              <p:cNvSpPr txBox="1"/>
              <p:nvPr/>
            </p:nvSpPr>
            <p:spPr>
              <a:xfrm>
                <a:off x="11620498" y="2018364"/>
                <a:ext cx="237900" cy="35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grpSp>
        <p:grpSp>
          <p:nvGrpSpPr>
            <p:cNvPr id="149" name="Google Shape;446;p30">
              <a:extLst>
                <a:ext uri="{FF2B5EF4-FFF2-40B4-BE49-F238E27FC236}">
                  <a16:creationId xmlns:a16="http://schemas.microsoft.com/office/drawing/2014/main" id="{BE8BBA0C-CA21-412C-81FD-BF8ED3317D9C}"/>
                </a:ext>
              </a:extLst>
            </p:cNvPr>
            <p:cNvGrpSpPr/>
            <p:nvPr/>
          </p:nvGrpSpPr>
          <p:grpSpPr>
            <a:xfrm>
              <a:off x="24170324" y="12211692"/>
              <a:ext cx="237900" cy="636386"/>
              <a:chOff x="11620498" y="2018364"/>
              <a:chExt cx="237900" cy="636386"/>
            </a:xfrm>
          </p:grpSpPr>
          <p:sp>
            <p:nvSpPr>
              <p:cNvPr id="150" name="Google Shape;447;p30">
                <a:extLst>
                  <a:ext uri="{FF2B5EF4-FFF2-40B4-BE49-F238E27FC236}">
                    <a16:creationId xmlns:a16="http://schemas.microsoft.com/office/drawing/2014/main" id="{3256BA24-B9FD-419D-AE07-FB07827650E9}"/>
                  </a:ext>
                </a:extLst>
              </p:cNvPr>
              <p:cNvSpPr/>
              <p:nvPr/>
            </p:nvSpPr>
            <p:spPr>
              <a:xfrm>
                <a:off x="11686939" y="2304025"/>
                <a:ext cx="171450" cy="350725"/>
              </a:xfrm>
              <a:prstGeom prst="flowChartExtra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 name="Google Shape;448;p30">
                <a:extLst>
                  <a:ext uri="{FF2B5EF4-FFF2-40B4-BE49-F238E27FC236}">
                    <a16:creationId xmlns:a16="http://schemas.microsoft.com/office/drawing/2014/main" id="{5B46EB11-5583-43B0-A8C3-9163C7CBA6AC}"/>
                  </a:ext>
                </a:extLst>
              </p:cNvPr>
              <p:cNvSpPr txBox="1"/>
              <p:nvPr/>
            </p:nvSpPr>
            <p:spPr>
              <a:xfrm>
                <a:off x="11620498" y="2018364"/>
                <a:ext cx="237900" cy="35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3F3F3F"/>
                    </a:solidFill>
                    <a:latin typeface="Century Gothic"/>
                    <a:ea typeface="Century Gothic"/>
                    <a:cs typeface="Century Gothic"/>
                    <a:sym typeface="Century Gothic"/>
                  </a:rPr>
                  <a:t>N</a:t>
                </a:r>
                <a:endParaRPr sz="1400" b="0" i="0" u="none" strike="noStrike" cap="none" dirty="0">
                  <a:solidFill>
                    <a:srgbClr val="000000"/>
                  </a:solidFill>
                  <a:latin typeface="Arial"/>
                  <a:ea typeface="Arial"/>
                  <a:cs typeface="Arial"/>
                  <a:sym typeface="Arial"/>
                </a:endParaRPr>
              </a:p>
            </p:txBody>
          </p:sp>
        </p:grpSp>
      </p:grpSp>
      <p:cxnSp>
        <p:nvCxnSpPr>
          <p:cNvPr id="152" name="Google Shape;210;p10">
            <a:extLst>
              <a:ext uri="{FF2B5EF4-FFF2-40B4-BE49-F238E27FC236}">
                <a16:creationId xmlns:a16="http://schemas.microsoft.com/office/drawing/2014/main" id="{86E75755-E321-5C47-9166-729FF04B0C88}"/>
              </a:ext>
            </a:extLst>
          </p:cNvPr>
          <p:cNvCxnSpPr>
            <a:cxnSpLocks/>
            <a:stCxn id="250" idx="4"/>
            <a:endCxn id="256" idx="0"/>
          </p:cNvCxnSpPr>
          <p:nvPr/>
        </p:nvCxnSpPr>
        <p:spPr>
          <a:xfrm>
            <a:off x="4375639" y="19847998"/>
            <a:ext cx="7315" cy="1206704"/>
          </a:xfrm>
          <a:prstGeom prst="straightConnector1">
            <a:avLst/>
          </a:prstGeom>
          <a:noFill/>
          <a:ln w="9525" cap="flat" cmpd="sng">
            <a:solidFill>
              <a:schemeClr val="tx1"/>
            </a:solidFill>
            <a:prstDash val="solid"/>
            <a:miter lim="800000"/>
            <a:headEnd type="none" w="sm" len="sm"/>
            <a:tailEnd type="triangle" w="med" len="med"/>
          </a:ln>
        </p:spPr>
      </p:cxnSp>
      <p:cxnSp>
        <p:nvCxnSpPr>
          <p:cNvPr id="153" name="Google Shape;210;p10">
            <a:extLst>
              <a:ext uri="{FF2B5EF4-FFF2-40B4-BE49-F238E27FC236}">
                <a16:creationId xmlns:a16="http://schemas.microsoft.com/office/drawing/2014/main" id="{AA0DAFB7-5FB4-6A45-9F56-55F46E7C874D}"/>
              </a:ext>
            </a:extLst>
          </p:cNvPr>
          <p:cNvCxnSpPr>
            <a:cxnSpLocks/>
            <a:stCxn id="256" idx="2"/>
            <a:endCxn id="254" idx="0"/>
          </p:cNvCxnSpPr>
          <p:nvPr/>
        </p:nvCxnSpPr>
        <p:spPr>
          <a:xfrm>
            <a:off x="4382954" y="22250865"/>
            <a:ext cx="4505" cy="758465"/>
          </a:xfrm>
          <a:prstGeom prst="straightConnector1">
            <a:avLst/>
          </a:prstGeom>
          <a:noFill/>
          <a:ln w="9525" cap="flat" cmpd="sng">
            <a:solidFill>
              <a:schemeClr val="tx1"/>
            </a:solidFill>
            <a:prstDash val="solid"/>
            <a:miter lim="800000"/>
            <a:headEnd type="none" w="sm" len="sm"/>
            <a:tailEnd type="triangle" w="med" len="med"/>
          </a:ln>
        </p:spPr>
      </p:cxnSp>
    </p:spTree>
    <p:extLst>
      <p:ext uri="{BB962C8B-B14F-4D97-AF65-F5344CB8AC3E}">
        <p14:creationId xmlns:p14="http://schemas.microsoft.com/office/powerpoint/2010/main" val="36317526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1815</TotalTime>
  <Words>764</Words>
  <Application>Microsoft Office PowerPoint</Application>
  <PresentationFormat>Custom</PresentationFormat>
  <Paragraphs>109</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106</cp:revision>
  <dcterms:created xsi:type="dcterms:W3CDTF">2019-11-06T20:00:51Z</dcterms:created>
  <dcterms:modified xsi:type="dcterms:W3CDTF">2020-04-09T15:43:05Z</dcterms:modified>
</cp:coreProperties>
</file>