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sldIdLst>
    <p:sldId id="267" r:id="rId3"/>
    <p:sldId id="268" r:id="rId4"/>
    <p:sldId id="269" r:id="rId5"/>
    <p:sldId id="264" r:id="rId6"/>
    <p:sldId id="270" r:id="rId7"/>
    <p:sldId id="271" r:id="rId8"/>
    <p:sldId id="272" r:id="rId9"/>
    <p:sldId id="273"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379CC4"/>
    <a:srgbClr val="3289B4"/>
    <a:srgbClr val="94A3D4"/>
    <a:srgbClr val="75AADB"/>
    <a:srgbClr val="BE5341"/>
    <a:srgbClr val="56B27B"/>
    <a:srgbClr val="2E8652"/>
    <a:srgbClr val="57688F"/>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4660"/>
  </p:normalViewPr>
  <p:slideViewPr>
    <p:cSldViewPr snapToGrid="0">
      <p:cViewPr varScale="1">
        <p:scale>
          <a:sx n="117" d="100"/>
          <a:sy n="117" d="100"/>
        </p:scale>
        <p:origin x="1243" y="8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DDDC3A-B949-4559-A1A5-5CC5A303688C}"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1B25F-D81D-4EB1-A194-4F1D987D1815}" type="slidenum">
              <a:rPr lang="en-US" smtClean="0"/>
              <a:t>‹#›</a:t>
            </a:fld>
            <a:endParaRPr lang="en-US"/>
          </a:p>
        </p:txBody>
      </p:sp>
    </p:spTree>
    <p:extLst>
      <p:ext uri="{BB962C8B-B14F-4D97-AF65-F5344CB8AC3E}">
        <p14:creationId xmlns:p14="http://schemas.microsoft.com/office/powerpoint/2010/main" val="3151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DDDC3A-B949-4559-A1A5-5CC5A303688C}" type="datetimeFigureOut">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1B25F-D81D-4EB1-A194-4F1D987D1815}" type="slidenum">
              <a:rPr lang="en-US" smtClean="0"/>
              <a:t>‹#›</a:t>
            </a:fld>
            <a:endParaRPr lang="en-US"/>
          </a:p>
        </p:txBody>
      </p:sp>
    </p:spTree>
    <p:extLst>
      <p:ext uri="{BB962C8B-B14F-4D97-AF65-F5344CB8AC3E}">
        <p14:creationId xmlns:p14="http://schemas.microsoft.com/office/powerpoint/2010/main" val="106947477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DDC3A-B949-4559-A1A5-5CC5A303688C}" type="datetimeFigureOut">
              <a:rPr lang="en-US" smtClean="0"/>
              <a:t>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B25F-D81D-4EB1-A194-4F1D987D1815}" type="slidenum">
              <a:rPr lang="en-US" smtClean="0"/>
              <a:t>‹#›</a:t>
            </a:fld>
            <a:endParaRPr lang="en-US"/>
          </a:p>
        </p:txBody>
      </p:sp>
    </p:spTree>
    <p:extLst>
      <p:ext uri="{BB962C8B-B14F-4D97-AF65-F5344CB8AC3E}">
        <p14:creationId xmlns:p14="http://schemas.microsoft.com/office/powerpoint/2010/main" val="358595287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016" userDrawn="1">
          <p15:clr>
            <a:srgbClr val="F26B43"/>
          </p15:clr>
        </p15:guide>
        <p15:guide id="4" pos="1872" userDrawn="1">
          <p15:clr>
            <a:srgbClr val="F26B43"/>
          </p15:clr>
        </p15:guide>
        <p15:guide id="5" pos="532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DDC3A-B949-4559-A1A5-5CC5A303688C}" type="datetimeFigureOut">
              <a:rPr lang="en-US" smtClean="0"/>
              <a:t>1/9/2020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B25F-D81D-4EB1-A194-4F1D987D1815}" type="slidenum">
              <a:rPr lang="en-US" smtClean="0"/>
              <a:t>‹#›</a:t>
            </a:fld>
            <a:endParaRPr lang="en-US"/>
          </a:p>
        </p:txBody>
      </p:sp>
    </p:spTree>
    <p:extLst>
      <p:ext uri="{BB962C8B-B14F-4D97-AF65-F5344CB8AC3E}">
        <p14:creationId xmlns:p14="http://schemas.microsoft.com/office/powerpoint/2010/main" val="1696401540"/>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016">
          <p15:clr>
            <a:srgbClr val="F26B43"/>
          </p15:clr>
        </p15:guide>
        <p15:guide id="4" pos="1872">
          <p15:clr>
            <a:srgbClr val="F26B43"/>
          </p15:clr>
        </p15:guide>
        <p15:guide id="5" pos="532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511" y="150760"/>
            <a:ext cx="888436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9298A8"/>
                </a:solidFill>
                <a:effectLst/>
                <a:uLnTx/>
                <a:uFillTx/>
                <a:latin typeface="Century Gothic" panose="020B0502020202020204" pitchFamily="34" charset="0"/>
                <a:ea typeface="+mn-ea"/>
                <a:cs typeface="+mn-cs"/>
              </a:rPr>
              <a:t>Transportation &amp; Infrastructure</a:t>
            </a:r>
          </a:p>
        </p:txBody>
      </p:sp>
      <p:sp>
        <p:nvSpPr>
          <p:cNvPr id="8" name="TextBox 7"/>
          <p:cNvSpPr txBox="1"/>
          <p:nvPr/>
        </p:nvSpPr>
        <p:spPr>
          <a:xfrm>
            <a:off x="251428" y="1617830"/>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21429" y="1617830"/>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146, 152, 168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#9298a8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224, 11, 62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223.64°, 13.1%, 65.88%</a:t>
            </a:r>
            <a:endParaRPr kumimoji="0" lang="en-US" sz="20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21429" y="1724119"/>
            <a:ext cx="0" cy="1334004"/>
          </a:xfrm>
          <a:prstGeom prst="line">
            <a:avLst/>
          </a:prstGeom>
          <a:ln w="25400" cap="rnd">
            <a:solidFill>
              <a:srgbClr val="9298A8"/>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92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92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0533" y="771298"/>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0446" y="1638996"/>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20420" y="1863641"/>
            <a:ext cx="436976" cy="436976"/>
          </a:xfrm>
          <a:prstGeom prst="rect">
            <a:avLst/>
          </a:prstGeom>
        </p:spPr>
      </p:pic>
      <p:sp>
        <p:nvSpPr>
          <p:cNvPr id="3" name="TextBox 2"/>
          <p:cNvSpPr txBox="1"/>
          <p:nvPr/>
        </p:nvSpPr>
        <p:spPr>
          <a:xfrm>
            <a:off x="251427" y="4188595"/>
            <a:ext cx="8654679" cy="1754326"/>
          </a:xfrm>
          <a:prstGeom prst="rect">
            <a:avLst/>
          </a:prstGeom>
          <a:noFill/>
        </p:spPr>
        <p:txBody>
          <a:bodyPr wrap="square" rtlCol="0">
            <a:spAutoFit/>
          </a:bodyPr>
          <a:lstStyle/>
          <a:p>
            <a:r>
              <a:rPr lang="en-US" dirty="0" smtClean="0">
                <a:solidFill>
                  <a:srgbClr val="595959"/>
                </a:solidFill>
              </a:rPr>
              <a:t>The </a:t>
            </a:r>
            <a:r>
              <a:rPr lang="en-US" b="1" dirty="0" smtClean="0">
                <a:solidFill>
                  <a:srgbClr val="595959"/>
                </a:solidFill>
              </a:rPr>
              <a:t>Transportation &amp; Infrastructure </a:t>
            </a:r>
            <a:r>
              <a:rPr lang="en-US" dirty="0" smtClean="0">
                <a:solidFill>
                  <a:srgbClr val="595959"/>
                </a:solidFill>
              </a:rPr>
              <a:t>application area focuses on the application of NASA Earth observations to support planning, monitoring, and management of infrastructure (dams, roads, rail, ports, and pipelines) and transportation (air, land, and sea). The goal is to minimize environmental impacts, monitor resilient infrastructure, promote industrialization, and foster innovation.</a:t>
            </a:r>
          </a:p>
        </p:txBody>
      </p:sp>
      <p:sp>
        <p:nvSpPr>
          <p:cNvPr id="14" name="TextBox 13"/>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TI</a:t>
            </a:r>
          </a:p>
        </p:txBody>
      </p:sp>
      <p:sp>
        <p:nvSpPr>
          <p:cNvPr id="15" name="TextBox 14"/>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6" name="TextBox 15"/>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336411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3478"/>
            <a:ext cx="914399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3E4268"/>
                </a:solidFill>
                <a:effectLst/>
                <a:uLnTx/>
                <a:uFillTx/>
                <a:latin typeface="Century Gothic" panose="020B0502020202020204" pitchFamily="34" charset="0"/>
                <a:ea typeface="+mn-ea"/>
                <a:cs typeface="+mn-cs"/>
              </a:rPr>
              <a:t>Disasters</a:t>
            </a:r>
          </a:p>
        </p:txBody>
      </p:sp>
      <p:sp>
        <p:nvSpPr>
          <p:cNvPr id="8" name="TextBox 7"/>
          <p:cNvSpPr txBox="1"/>
          <p:nvPr/>
        </p:nvSpPr>
        <p:spPr>
          <a:xfrm>
            <a:off x="334975" y="1603183"/>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604976" y="1603183"/>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62, 66, 104</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#3e4268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234, 40.38, 40.78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234.29°, 40.38%, 40.78%</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604976" y="1709472"/>
            <a:ext cx="0" cy="1334004"/>
          </a:xfrm>
          <a:prstGeom prst="line">
            <a:avLst/>
          </a:prstGeom>
          <a:ln w="25400" cap="rnd">
            <a:solidFill>
              <a:srgbClr val="3E4268"/>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3E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3E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1970" y="798110"/>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5337" y="1665808"/>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5680" y="1894791"/>
            <a:ext cx="436976" cy="436976"/>
          </a:xfrm>
          <a:prstGeom prst="rect">
            <a:avLst/>
          </a:prstGeom>
        </p:spPr>
      </p:pic>
      <p:sp>
        <p:nvSpPr>
          <p:cNvPr id="14" name="TextBox 13"/>
          <p:cNvSpPr txBox="1"/>
          <p:nvPr/>
        </p:nvSpPr>
        <p:spPr>
          <a:xfrm>
            <a:off x="251427" y="4188595"/>
            <a:ext cx="8654679" cy="1754326"/>
          </a:xfrm>
          <a:prstGeom prst="rect">
            <a:avLst/>
          </a:prstGeom>
          <a:noFill/>
        </p:spPr>
        <p:txBody>
          <a:bodyPr wrap="square" rtlCol="0">
            <a:spAutoFit/>
          </a:bodyPr>
          <a:lstStyle/>
          <a:p>
            <a:r>
              <a:rPr lang="en-US" dirty="0">
                <a:solidFill>
                  <a:srgbClr val="595959"/>
                </a:solidFill>
              </a:rPr>
              <a:t>The </a:t>
            </a:r>
            <a:r>
              <a:rPr lang="en-US" b="1" dirty="0" smtClean="0">
                <a:solidFill>
                  <a:srgbClr val="595959"/>
                </a:solidFill>
              </a:rPr>
              <a:t>Disasters</a:t>
            </a:r>
            <a:r>
              <a:rPr lang="en-US" dirty="0" smtClean="0">
                <a:solidFill>
                  <a:srgbClr val="595959"/>
                </a:solidFill>
              </a:rPr>
              <a:t> application </a:t>
            </a:r>
            <a:r>
              <a:rPr lang="en-US" dirty="0">
                <a:solidFill>
                  <a:srgbClr val="595959"/>
                </a:solidFill>
              </a:rPr>
              <a:t>area </a:t>
            </a:r>
            <a:r>
              <a:rPr lang="en-US" dirty="0" smtClean="0">
                <a:solidFill>
                  <a:srgbClr val="595959"/>
                </a:solidFill>
              </a:rPr>
              <a:t>applies NASA Earth observations to </a:t>
            </a:r>
            <a:r>
              <a:rPr lang="en-US" dirty="0">
                <a:solidFill>
                  <a:srgbClr val="595959"/>
                </a:solidFill>
              </a:rPr>
              <a:t>improve natural disaster forecasting, </a:t>
            </a:r>
            <a:r>
              <a:rPr lang="en-US" dirty="0" smtClean="0">
                <a:solidFill>
                  <a:srgbClr val="595959"/>
                </a:solidFill>
              </a:rPr>
              <a:t>mitigation, </a:t>
            </a:r>
            <a:r>
              <a:rPr lang="en-US" dirty="0">
                <a:solidFill>
                  <a:srgbClr val="595959"/>
                </a:solidFill>
              </a:rPr>
              <a:t>and response. The projects contribute to improved understanding of the natural processes that produce hazards, the vulnerability of local communities, and development of hazard mitigation </a:t>
            </a:r>
            <a:r>
              <a:rPr lang="en-US" dirty="0" smtClean="0">
                <a:solidFill>
                  <a:srgbClr val="595959"/>
                </a:solidFill>
              </a:rPr>
              <a:t>technologies while providing decision </a:t>
            </a:r>
            <a:r>
              <a:rPr lang="en-US" dirty="0">
                <a:solidFill>
                  <a:srgbClr val="595959"/>
                </a:solidFill>
              </a:rPr>
              <a:t>makers </a:t>
            </a:r>
            <a:r>
              <a:rPr lang="en-US" dirty="0" smtClean="0">
                <a:solidFill>
                  <a:srgbClr val="595959"/>
                </a:solidFill>
              </a:rPr>
              <a:t>with information where </a:t>
            </a:r>
            <a:r>
              <a:rPr lang="en-US" dirty="0">
                <a:solidFill>
                  <a:srgbClr val="595959"/>
                </a:solidFill>
              </a:rPr>
              <a:t>and when it is needed.</a:t>
            </a:r>
          </a:p>
        </p:txBody>
      </p:sp>
      <p:sp>
        <p:nvSpPr>
          <p:cNvPr id="15" name="TextBox 14"/>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Disasters</a:t>
            </a:r>
          </a:p>
        </p:txBody>
      </p:sp>
      <p:sp>
        <p:nvSpPr>
          <p:cNvPr id="16" name="TextBox 15"/>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505386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329" y="123808"/>
            <a:ext cx="888519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1B57AF"/>
                </a:solidFill>
                <a:effectLst/>
                <a:uLnTx/>
                <a:uFillTx/>
                <a:latin typeface="Century Gothic" panose="020B0502020202020204" pitchFamily="34" charset="0"/>
                <a:ea typeface="+mn-ea"/>
                <a:cs typeface="+mn-cs"/>
              </a:rPr>
              <a:t>Urban Development</a:t>
            </a:r>
          </a:p>
        </p:txBody>
      </p:sp>
      <p:sp>
        <p:nvSpPr>
          <p:cNvPr id="8" name="TextBox 7"/>
          <p:cNvSpPr txBox="1"/>
          <p:nvPr/>
        </p:nvSpPr>
        <p:spPr>
          <a:xfrm>
            <a:off x="251427" y="1577361"/>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21428" y="1577361"/>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27, 87, 175</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#1b57af</a:t>
            </a:r>
            <a:endPar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216, 73, 40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215.68°, 84.57%, 68.63%</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21428" y="1683650"/>
            <a:ext cx="0" cy="1334004"/>
          </a:xfrm>
          <a:prstGeom prst="line">
            <a:avLst/>
          </a:prstGeom>
          <a:ln w="25400" cap="rnd">
            <a:solidFill>
              <a:srgbClr val="1B57AF"/>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1B5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2F5597"/>
          </a:solidFill>
          <a:ln>
            <a:solidFill>
              <a:srgbClr val="1B57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8076" y="872870"/>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0686" y="1743399"/>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8963" y="1959056"/>
            <a:ext cx="436976" cy="436976"/>
          </a:xfrm>
          <a:prstGeom prst="rect">
            <a:avLst/>
          </a:prstGeom>
        </p:spPr>
      </p:pic>
      <p:sp>
        <p:nvSpPr>
          <p:cNvPr id="14" name="TextBox 13"/>
          <p:cNvSpPr txBox="1"/>
          <p:nvPr/>
        </p:nvSpPr>
        <p:spPr>
          <a:xfrm>
            <a:off x="251427" y="4188595"/>
            <a:ext cx="8654679" cy="1754326"/>
          </a:xfrm>
          <a:prstGeom prst="rect">
            <a:avLst/>
          </a:prstGeom>
          <a:noFill/>
        </p:spPr>
        <p:txBody>
          <a:bodyPr wrap="square" rtlCol="0">
            <a:spAutoFit/>
          </a:bodyPr>
          <a:lstStyle/>
          <a:p>
            <a:r>
              <a:rPr lang="en-US" dirty="0">
                <a:solidFill>
                  <a:srgbClr val="595959"/>
                </a:solidFill>
              </a:rPr>
              <a:t>The </a:t>
            </a:r>
            <a:r>
              <a:rPr lang="en-US" b="1" dirty="0" smtClean="0">
                <a:solidFill>
                  <a:srgbClr val="595959"/>
                </a:solidFill>
              </a:rPr>
              <a:t>Urban Development </a:t>
            </a:r>
            <a:r>
              <a:rPr lang="en-US" dirty="0" smtClean="0">
                <a:solidFill>
                  <a:srgbClr val="595959"/>
                </a:solidFill>
              </a:rPr>
              <a:t>application </a:t>
            </a:r>
            <a:r>
              <a:rPr lang="en-US" dirty="0">
                <a:solidFill>
                  <a:srgbClr val="595959"/>
                </a:solidFill>
              </a:rPr>
              <a:t>area </a:t>
            </a:r>
            <a:r>
              <a:rPr lang="en-US" dirty="0" smtClean="0">
                <a:solidFill>
                  <a:srgbClr val="595959"/>
                </a:solidFill>
              </a:rPr>
              <a:t>focuses on the application of NASA Earth observations to enhance urban planning, monitoring of land change over time, </a:t>
            </a:r>
            <a:r>
              <a:rPr lang="en-US" dirty="0">
                <a:solidFill>
                  <a:srgbClr val="595959"/>
                </a:solidFill>
              </a:rPr>
              <a:t>assessment of urban </a:t>
            </a:r>
            <a:r>
              <a:rPr lang="en-US" dirty="0" smtClean="0">
                <a:solidFill>
                  <a:srgbClr val="595959"/>
                </a:solidFill>
              </a:rPr>
              <a:t>footprints, and the development of sustainable and resilient urban environments. The goal is to support sustainability, resilience and safety of cities and human settlements through informed planning and management of climate and disaster risks.</a:t>
            </a:r>
            <a:endParaRPr lang="en-US" dirty="0">
              <a:solidFill>
                <a:srgbClr val="595959"/>
              </a:solidFill>
            </a:endParaRPr>
          </a:p>
        </p:txBody>
      </p:sp>
      <p:sp>
        <p:nvSpPr>
          <p:cNvPr id="15" name="TextBox 14"/>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Urban</a:t>
            </a:r>
          </a:p>
        </p:txBody>
      </p:sp>
      <p:sp>
        <p:nvSpPr>
          <p:cNvPr id="16" name="TextBox 15"/>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255945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720" y="128436"/>
            <a:ext cx="8849018" cy="584775"/>
          </a:xfrm>
          <a:prstGeom prst="rect">
            <a:avLst/>
          </a:prstGeom>
          <a:noFill/>
        </p:spPr>
        <p:txBody>
          <a:bodyPr wrap="square" rtlCol="0">
            <a:spAutoFit/>
          </a:bodyPr>
          <a:lstStyle/>
          <a:p>
            <a:pPr algn="ctr"/>
            <a:r>
              <a:rPr lang="en-US" sz="3200" b="1" dirty="0" smtClean="0">
                <a:solidFill>
                  <a:srgbClr val="379CC4"/>
                </a:solidFill>
                <a:latin typeface="Century Gothic" panose="020B0502020202020204" pitchFamily="34" charset="0"/>
              </a:rPr>
              <a:t>Water Resources</a:t>
            </a:r>
          </a:p>
        </p:txBody>
      </p:sp>
      <p:sp>
        <p:nvSpPr>
          <p:cNvPr id="8" name="TextBox 7"/>
          <p:cNvSpPr txBox="1"/>
          <p:nvPr/>
        </p:nvSpPr>
        <p:spPr>
          <a:xfrm>
            <a:off x="332609" y="1641621"/>
            <a:ext cx="1270002" cy="1554272"/>
          </a:xfrm>
          <a:prstGeom prst="rect">
            <a:avLst/>
          </a:prstGeom>
          <a:noFill/>
        </p:spPr>
        <p:txBody>
          <a:bodyPr wrap="square" rtlCol="0">
            <a:spAutoFit/>
          </a:bodyPr>
          <a:lstStyle/>
          <a:p>
            <a:pPr algn="r">
              <a:spcBef>
                <a:spcPts val="600"/>
              </a:spcBef>
            </a:pPr>
            <a:r>
              <a:rPr lang="en-US" sz="2000" b="1" dirty="0" smtClean="0">
                <a:solidFill>
                  <a:srgbClr val="595959"/>
                </a:solidFill>
                <a:latin typeface="Century Gothic" panose="020B0502020202020204" pitchFamily="34" charset="0"/>
              </a:rPr>
              <a:t>RGB </a:t>
            </a:r>
          </a:p>
          <a:p>
            <a:pPr algn="r">
              <a:spcBef>
                <a:spcPts val="600"/>
              </a:spcBef>
            </a:pPr>
            <a:r>
              <a:rPr lang="en-US" sz="2000" b="1" dirty="0" smtClean="0">
                <a:solidFill>
                  <a:srgbClr val="595959"/>
                </a:solidFill>
                <a:latin typeface="Century Gothic" panose="020B0502020202020204" pitchFamily="34" charset="0"/>
              </a:rPr>
              <a:t>web </a:t>
            </a:r>
          </a:p>
          <a:p>
            <a:pPr algn="r">
              <a:spcBef>
                <a:spcPts val="600"/>
              </a:spcBef>
            </a:pPr>
            <a:r>
              <a:rPr lang="en-US" sz="2000" b="1" dirty="0" smtClean="0">
                <a:solidFill>
                  <a:srgbClr val="595959"/>
                </a:solidFill>
                <a:latin typeface="Century Gothic" panose="020B0502020202020204" pitchFamily="34" charset="0"/>
              </a:rPr>
              <a:t>HSL</a:t>
            </a:r>
          </a:p>
          <a:p>
            <a:pPr algn="r">
              <a:spcBef>
                <a:spcPts val="600"/>
              </a:spcBef>
            </a:pPr>
            <a:r>
              <a:rPr lang="en-US" sz="2000" b="1" dirty="0" smtClean="0">
                <a:solidFill>
                  <a:srgbClr val="595959"/>
                </a:solidFill>
                <a:latin typeface="Century Gothic" panose="020B0502020202020204" pitchFamily="34" charset="0"/>
              </a:rPr>
              <a:t>HSB/HSV </a:t>
            </a:r>
            <a:endParaRPr lang="en-US" sz="2000" b="1" dirty="0">
              <a:solidFill>
                <a:srgbClr val="595959"/>
              </a:solidFill>
              <a:latin typeface="Century Gothic" panose="020B0502020202020204" pitchFamily="34" charset="0"/>
            </a:endParaRPr>
          </a:p>
        </p:txBody>
      </p:sp>
      <p:sp>
        <p:nvSpPr>
          <p:cNvPr id="9" name="TextBox 8"/>
          <p:cNvSpPr txBox="1"/>
          <p:nvPr/>
        </p:nvSpPr>
        <p:spPr>
          <a:xfrm>
            <a:off x="1602610" y="1641621"/>
            <a:ext cx="3115992" cy="1554272"/>
          </a:xfrm>
          <a:prstGeom prst="rect">
            <a:avLst/>
          </a:prstGeom>
          <a:noFill/>
        </p:spPr>
        <p:txBody>
          <a:bodyPr wrap="square" rtlCol="0">
            <a:spAutoFit/>
          </a:bodyPr>
          <a:lstStyle/>
          <a:p>
            <a:pPr>
              <a:spcBef>
                <a:spcPts val="600"/>
              </a:spcBef>
            </a:pPr>
            <a:r>
              <a:rPr lang="en-US" sz="2000" dirty="0" smtClean="0">
                <a:solidFill>
                  <a:srgbClr val="767171"/>
                </a:solidFill>
                <a:latin typeface="Century Gothic" panose="020B0502020202020204" pitchFamily="34" charset="0"/>
              </a:rPr>
              <a:t>117, 170, 219</a:t>
            </a:r>
          </a:p>
          <a:p>
            <a:pPr>
              <a:spcBef>
                <a:spcPts val="600"/>
              </a:spcBef>
            </a:pPr>
            <a:r>
              <a:rPr lang="en-US" sz="2000" dirty="0" smtClean="0">
                <a:solidFill>
                  <a:srgbClr val="767171"/>
                </a:solidFill>
                <a:latin typeface="Century Gothic" panose="020B0502020202020204" pitchFamily="34" charset="0"/>
              </a:rPr>
              <a:t>#75aadb</a:t>
            </a:r>
          </a:p>
          <a:p>
            <a:pPr>
              <a:spcBef>
                <a:spcPts val="600"/>
              </a:spcBef>
            </a:pPr>
            <a:r>
              <a:rPr lang="en-US" sz="2000" dirty="0" smtClean="0">
                <a:solidFill>
                  <a:srgbClr val="767171"/>
                </a:solidFill>
                <a:latin typeface="Century Gothic" panose="020B0502020202020204" pitchFamily="34" charset="0"/>
              </a:rPr>
              <a:t>148, 149, 168</a:t>
            </a:r>
          </a:p>
          <a:p>
            <a:pPr>
              <a:spcBef>
                <a:spcPts val="600"/>
              </a:spcBef>
            </a:pPr>
            <a:r>
              <a:rPr lang="en-US" sz="2000" dirty="0" smtClean="0">
                <a:solidFill>
                  <a:srgbClr val="767171"/>
                </a:solidFill>
                <a:latin typeface="Century Gothic" panose="020B0502020202020204" pitchFamily="34" charset="0"/>
              </a:rPr>
              <a:t>208.82°, 46.58%, 85.88%</a:t>
            </a:r>
            <a:endParaRPr lang="en-US" sz="2000" dirty="0">
              <a:solidFill>
                <a:srgbClr val="767171"/>
              </a:solidFill>
              <a:latin typeface="Century Gothic" panose="020B0502020202020204" pitchFamily="34" charset="0"/>
            </a:endParaRPr>
          </a:p>
        </p:txBody>
      </p:sp>
      <p:cxnSp>
        <p:nvCxnSpPr>
          <p:cNvPr id="11" name="Straight Connector 10"/>
          <p:cNvCxnSpPr/>
          <p:nvPr/>
        </p:nvCxnSpPr>
        <p:spPr>
          <a:xfrm>
            <a:off x="1602610" y="1747910"/>
            <a:ext cx="0" cy="1334004"/>
          </a:xfrm>
          <a:prstGeom prst="line">
            <a:avLst/>
          </a:prstGeom>
          <a:ln w="25400" cap="rnd">
            <a:solidFill>
              <a:srgbClr val="379CC4"/>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37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89B4"/>
              </a:solidFill>
            </a:endParaRPr>
          </a:p>
        </p:txBody>
      </p:sp>
      <p:sp>
        <p:nvSpPr>
          <p:cNvPr id="18" name="Rectangle 17"/>
          <p:cNvSpPr/>
          <p:nvPr/>
        </p:nvSpPr>
        <p:spPr>
          <a:xfrm>
            <a:off x="0" y="6675120"/>
            <a:ext cx="9144000" cy="182880"/>
          </a:xfrm>
          <a:prstGeom prst="rect">
            <a:avLst/>
          </a:prstGeom>
          <a:solidFill>
            <a:srgbClr val="37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78" y="873583"/>
            <a:ext cx="2743200" cy="2743200"/>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5778" y="1732957"/>
            <a:ext cx="914400" cy="914400"/>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3590" y="1961557"/>
            <a:ext cx="457200" cy="457200"/>
          </a:xfrm>
          <a:prstGeom prst="rect">
            <a:avLst/>
          </a:prstGeom>
        </p:spPr>
      </p:pic>
      <p:sp>
        <p:nvSpPr>
          <p:cNvPr id="12" name="TextBox 11"/>
          <p:cNvSpPr txBox="1"/>
          <p:nvPr/>
        </p:nvSpPr>
        <p:spPr>
          <a:xfrm>
            <a:off x="251427" y="4214417"/>
            <a:ext cx="8654679" cy="1200329"/>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Water Resources </a:t>
            </a:r>
            <a:r>
              <a:rPr lang="en-US" dirty="0">
                <a:solidFill>
                  <a:srgbClr val="595959"/>
                </a:solidFill>
                <a:latin typeface="Century Gothic" panose="020B0502020202020204" pitchFamily="34" charset="0"/>
              </a:rPr>
              <a:t>application area </a:t>
            </a:r>
            <a:r>
              <a:rPr lang="en-US" dirty="0" smtClean="0">
                <a:solidFill>
                  <a:srgbClr val="595959"/>
                </a:solidFill>
                <a:latin typeface="Century Gothic" panose="020B0502020202020204" pitchFamily="34" charset="0"/>
              </a:rPr>
              <a:t>addresses </a:t>
            </a:r>
            <a:r>
              <a:rPr lang="en-US" dirty="0">
                <a:solidFill>
                  <a:srgbClr val="595959"/>
                </a:solidFill>
                <a:latin typeface="Century Gothic" panose="020B0502020202020204" pitchFamily="34" charset="0"/>
              </a:rPr>
              <a:t>concerns and decision processes that are related to water availability, </a:t>
            </a:r>
            <a:r>
              <a:rPr lang="en-US">
                <a:solidFill>
                  <a:srgbClr val="595959"/>
                </a:solidFill>
                <a:latin typeface="Century Gothic" panose="020B0502020202020204" pitchFamily="34" charset="0"/>
              </a:rPr>
              <a:t>water </a:t>
            </a:r>
            <a:r>
              <a:rPr lang="en-US" smtClean="0">
                <a:solidFill>
                  <a:srgbClr val="595959"/>
                </a:solidFill>
                <a:latin typeface="Century Gothic" panose="020B0502020202020204" pitchFamily="34" charset="0"/>
              </a:rPr>
              <a:t>forecasting, </a:t>
            </a:r>
            <a:r>
              <a:rPr lang="en-US" dirty="0">
                <a:solidFill>
                  <a:srgbClr val="595959"/>
                </a:solidFill>
                <a:latin typeface="Century Gothic" panose="020B0502020202020204" pitchFamily="34" charset="0"/>
              </a:rPr>
              <a:t>and water quality. The goal </a:t>
            </a:r>
            <a:r>
              <a:rPr lang="en-US" dirty="0" smtClean="0">
                <a:solidFill>
                  <a:srgbClr val="595959"/>
                </a:solidFill>
                <a:latin typeface="Century Gothic" panose="020B0502020202020204" pitchFamily="34" charset="0"/>
              </a:rPr>
              <a:t>is </a:t>
            </a:r>
            <a:r>
              <a:rPr lang="en-US" dirty="0">
                <a:solidFill>
                  <a:srgbClr val="595959"/>
                </a:solidFill>
                <a:latin typeface="Century Gothic" panose="020B0502020202020204" pitchFamily="34" charset="0"/>
              </a:rPr>
              <a:t>to apply NASA satellite data to improve the Decision Support Tools (DSTs) of user groups that manage water resources. </a:t>
            </a:r>
          </a:p>
        </p:txBody>
      </p:sp>
      <p:sp>
        <p:nvSpPr>
          <p:cNvPr id="13" name="TextBox 12"/>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Water</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816438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924" y="167014"/>
            <a:ext cx="8927124"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2E8652"/>
                </a:solidFill>
                <a:effectLst/>
                <a:uLnTx/>
                <a:uFillTx/>
                <a:latin typeface="Century Gothic" panose="020B0502020202020204" pitchFamily="34" charset="0"/>
                <a:ea typeface="+mn-ea"/>
                <a:cs typeface="+mn-cs"/>
              </a:rPr>
              <a:t>Ecological Forecasting</a:t>
            </a:r>
          </a:p>
        </p:txBody>
      </p:sp>
      <p:sp>
        <p:nvSpPr>
          <p:cNvPr id="8" name="TextBox 7"/>
          <p:cNvSpPr txBox="1"/>
          <p:nvPr/>
        </p:nvSpPr>
        <p:spPr>
          <a:xfrm>
            <a:off x="457656" y="1651611"/>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27657" y="1651611"/>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46, 134, 82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#2e8652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102, 125, 90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144.55°, 65.67%, 52.55%</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27657" y="1757900"/>
            <a:ext cx="0" cy="1334004"/>
          </a:xfrm>
          <a:prstGeom prst="line">
            <a:avLst/>
          </a:prstGeom>
          <a:ln w="25400" cap="rnd">
            <a:solidFill>
              <a:srgbClr val="2E8652"/>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2E8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2E8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3246" y="944472"/>
            <a:ext cx="2611802" cy="2611802"/>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5334" y="1822990"/>
            <a:ext cx="854766" cy="854766"/>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61839" y="2056140"/>
            <a:ext cx="425958" cy="425958"/>
          </a:xfrm>
          <a:prstGeom prst="rect">
            <a:avLst/>
          </a:prstGeom>
        </p:spPr>
      </p:pic>
      <p:sp>
        <p:nvSpPr>
          <p:cNvPr id="14" name="TextBox 13"/>
          <p:cNvSpPr txBox="1"/>
          <p:nvPr/>
        </p:nvSpPr>
        <p:spPr>
          <a:xfrm>
            <a:off x="251427" y="4214417"/>
            <a:ext cx="8654679" cy="2308324"/>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Ecological Forecasting </a:t>
            </a:r>
            <a:r>
              <a:rPr lang="en-US" dirty="0">
                <a:solidFill>
                  <a:srgbClr val="595959"/>
                </a:solidFill>
                <a:latin typeface="Century Gothic" panose="020B0502020202020204" pitchFamily="34" charset="0"/>
              </a:rPr>
              <a:t>application area </a:t>
            </a:r>
            <a:r>
              <a:rPr lang="en-US" dirty="0" smtClean="0">
                <a:solidFill>
                  <a:srgbClr val="595959"/>
                </a:solidFill>
                <a:latin typeface="Century Gothic" panose="020B0502020202020204" pitchFamily="34" charset="0"/>
              </a:rPr>
              <a:t>supports decision </a:t>
            </a:r>
            <a:r>
              <a:rPr lang="en-US" dirty="0">
                <a:solidFill>
                  <a:srgbClr val="595959"/>
                </a:solidFill>
                <a:latin typeface="Century Gothic" panose="020B0502020202020204" pitchFamily="34" charset="0"/>
              </a:rPr>
              <a:t>makers with access to science-based tools in order to understand and predict the impacts of environmental change on the ecosystems that support the existence of life on Earth. The </a:t>
            </a:r>
            <a:r>
              <a:rPr lang="en-US" dirty="0" smtClean="0">
                <a:solidFill>
                  <a:srgbClr val="595959"/>
                </a:solidFill>
                <a:latin typeface="Century Gothic" panose="020B0502020202020204" pitchFamily="34" charset="0"/>
              </a:rPr>
              <a:t>goal is to apply </a:t>
            </a:r>
            <a:r>
              <a:rPr lang="en-US" dirty="0">
                <a:solidFill>
                  <a:srgbClr val="595959"/>
                </a:solidFill>
                <a:latin typeface="Century Gothic" panose="020B0502020202020204" pitchFamily="34" charset="0"/>
              </a:rPr>
              <a:t>NASA remote sensing and technologies to topics like conservation, habitat health and suitability, land use practices and planning, and invasive species. </a:t>
            </a:r>
            <a:endParaRPr lang="en-US" dirty="0" smtClean="0">
              <a:solidFill>
                <a:srgbClr val="595959"/>
              </a:solidFill>
              <a:latin typeface="Century Gothic" panose="020B0502020202020204" pitchFamily="34" charset="0"/>
            </a:endParaRPr>
          </a:p>
          <a:p>
            <a:endParaRPr lang="en-US" dirty="0">
              <a:solidFill>
                <a:srgbClr val="595959"/>
              </a:solidFill>
              <a:latin typeface="Century Gothic" panose="020B0502020202020204" pitchFamily="34" charset="0"/>
            </a:endParaRPr>
          </a:p>
          <a:p>
            <a:r>
              <a:rPr lang="en-US" i="1" dirty="0" smtClean="0">
                <a:solidFill>
                  <a:srgbClr val="595959"/>
                </a:solidFill>
                <a:latin typeface="Century Gothic" panose="020B0502020202020204" pitchFamily="34" charset="0"/>
              </a:rPr>
              <a:t>Note: Proposals </a:t>
            </a:r>
            <a:r>
              <a:rPr lang="en-US" b="1" i="1" u="sng" dirty="0" smtClean="0">
                <a:solidFill>
                  <a:srgbClr val="595959"/>
                </a:solidFill>
                <a:latin typeface="Century Gothic" panose="020B0502020202020204" pitchFamily="34" charset="0"/>
              </a:rPr>
              <a:t>must</a:t>
            </a:r>
            <a:r>
              <a:rPr lang="en-US" i="1" dirty="0" smtClean="0">
                <a:solidFill>
                  <a:srgbClr val="595959"/>
                </a:solidFill>
                <a:latin typeface="Century Gothic" panose="020B0502020202020204" pitchFamily="34" charset="0"/>
              </a:rPr>
              <a:t> include a forecasting piece!</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Eco</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3042338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748" y="157512"/>
            <a:ext cx="859835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7EB761"/>
                </a:solidFill>
                <a:effectLst/>
                <a:uLnTx/>
                <a:uFillTx/>
                <a:latin typeface="Century Gothic" panose="020B0502020202020204" pitchFamily="34" charset="0"/>
                <a:ea typeface="+mn-ea"/>
                <a:cs typeface="+mn-cs"/>
              </a:rPr>
              <a:t>Agriculture &amp; Food Security</a:t>
            </a:r>
          </a:p>
        </p:txBody>
      </p:sp>
      <p:sp>
        <p:nvSpPr>
          <p:cNvPr id="8" name="TextBox 7"/>
          <p:cNvSpPr txBox="1"/>
          <p:nvPr/>
        </p:nvSpPr>
        <p:spPr>
          <a:xfrm>
            <a:off x="518030" y="1603032"/>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88031" y="1603032"/>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126, 183, 97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#7eb761</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71, 95, 140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99.77°, 46.99%, 71.76%</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88031" y="1709321"/>
            <a:ext cx="0" cy="1334004"/>
          </a:xfrm>
          <a:prstGeom prst="line">
            <a:avLst/>
          </a:prstGeom>
          <a:ln w="25400" cap="rnd">
            <a:solidFill>
              <a:srgbClr val="7EB761"/>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7E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7E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6558" y="1009179"/>
            <a:ext cx="2592531" cy="2592531"/>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2536" y="1835842"/>
            <a:ext cx="869156" cy="869156"/>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54409" y="2056473"/>
            <a:ext cx="427893" cy="427893"/>
          </a:xfrm>
          <a:prstGeom prst="rect">
            <a:avLst/>
          </a:prstGeom>
        </p:spPr>
      </p:pic>
      <p:sp>
        <p:nvSpPr>
          <p:cNvPr id="12" name="TextBox 11"/>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Agriculture &amp; Food Security </a:t>
            </a:r>
            <a:r>
              <a:rPr lang="en-US" dirty="0" smtClean="0">
                <a:solidFill>
                  <a:srgbClr val="595959"/>
                </a:solidFill>
                <a:latin typeface="Century Gothic" panose="020B0502020202020204" pitchFamily="34" charset="0"/>
              </a:rPr>
              <a:t>application </a:t>
            </a:r>
            <a:r>
              <a:rPr lang="en-US" dirty="0">
                <a:solidFill>
                  <a:srgbClr val="595959"/>
                </a:solidFill>
                <a:latin typeface="Century Gothic" panose="020B0502020202020204" pitchFamily="34" charset="0"/>
              </a:rPr>
              <a:t>area </a:t>
            </a:r>
            <a:r>
              <a:rPr lang="en-US" dirty="0" smtClean="0">
                <a:solidFill>
                  <a:srgbClr val="595959"/>
                </a:solidFill>
                <a:latin typeface="Century Gothic" panose="020B0502020202020204" pitchFamily="34" charset="0"/>
              </a:rPr>
              <a:t>promotes </a:t>
            </a:r>
            <a:r>
              <a:rPr lang="en-US" dirty="0">
                <a:solidFill>
                  <a:srgbClr val="595959"/>
                </a:solidFill>
                <a:latin typeface="Century Gothic" panose="020B0502020202020204" pitchFamily="34" charset="0"/>
              </a:rPr>
              <a:t>innovative use of NASA </a:t>
            </a:r>
            <a:r>
              <a:rPr lang="en-US" dirty="0" smtClean="0">
                <a:solidFill>
                  <a:srgbClr val="595959"/>
                </a:solidFill>
                <a:latin typeface="Century Gothic" panose="020B0502020202020204" pitchFamily="34" charset="0"/>
              </a:rPr>
              <a:t>Earth observations to </a:t>
            </a:r>
            <a:r>
              <a:rPr lang="en-US" dirty="0">
                <a:solidFill>
                  <a:srgbClr val="595959"/>
                </a:solidFill>
                <a:latin typeface="Century Gothic" panose="020B0502020202020204" pitchFamily="34" charset="0"/>
              </a:rPr>
              <a:t>assist with agricultural </a:t>
            </a:r>
            <a:r>
              <a:rPr lang="en-US" dirty="0" smtClean="0">
                <a:solidFill>
                  <a:srgbClr val="595959"/>
                </a:solidFill>
                <a:latin typeface="Century Gothic" panose="020B0502020202020204" pitchFamily="34" charset="0"/>
              </a:rPr>
              <a:t>management such as enhanced monitoring of crops and rangeland. </a:t>
            </a:r>
            <a:r>
              <a:rPr lang="en-US" dirty="0">
                <a:solidFill>
                  <a:srgbClr val="595959"/>
                </a:solidFill>
                <a:latin typeface="Century Gothic" panose="020B0502020202020204" pitchFamily="34" charset="0"/>
              </a:rPr>
              <a:t>The </a:t>
            </a:r>
            <a:r>
              <a:rPr lang="en-US" dirty="0" smtClean="0">
                <a:solidFill>
                  <a:srgbClr val="595959"/>
                </a:solidFill>
                <a:latin typeface="Century Gothic" panose="020B0502020202020204" pitchFamily="34" charset="0"/>
              </a:rPr>
              <a:t>goal is to support the maximization of production while preserving ecosystems and biodiversity to counter food insecurity. </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Ag</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039119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967" y="190302"/>
            <a:ext cx="886660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E9A14A"/>
                </a:solidFill>
                <a:effectLst/>
                <a:uLnTx/>
                <a:uFillTx/>
                <a:latin typeface="Century Gothic" panose="020B0502020202020204" pitchFamily="34" charset="0"/>
                <a:ea typeface="+mn-ea"/>
                <a:cs typeface="+mn-cs"/>
              </a:rPr>
              <a:t>Energy</a:t>
            </a:r>
          </a:p>
        </p:txBody>
      </p:sp>
      <p:sp>
        <p:nvSpPr>
          <p:cNvPr id="8" name="TextBox 7"/>
          <p:cNvSpPr txBox="1"/>
          <p:nvPr/>
        </p:nvSpPr>
        <p:spPr>
          <a:xfrm>
            <a:off x="322463" y="1624949"/>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92464" y="1624949"/>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233, 161, 74</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prstClr val="black">
                    <a:lumMod val="50000"/>
                    <a:lumOff val="50000"/>
                  </a:prstClr>
                </a:solidFill>
                <a:effectLst/>
                <a:uLnTx/>
                <a:uFillTx/>
                <a:latin typeface="Century Gothic" panose="020B0502020202020204" pitchFamily="34" charset="0"/>
                <a:ea typeface="+mn-ea"/>
                <a:cs typeface="+mn-cs"/>
              </a:rPr>
              <a:t>#e9a14a</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33, 78, 91.37</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prstClr val="black">
                    <a:lumMod val="50000"/>
                    <a:lumOff val="50000"/>
                  </a:prstClr>
                </a:solidFill>
                <a:effectLst/>
                <a:uLnTx/>
                <a:uFillTx/>
                <a:latin typeface="Century Gothic" panose="020B0502020202020204" pitchFamily="34" charset="0"/>
                <a:ea typeface="+mn-ea"/>
                <a:cs typeface="+mn-cs"/>
              </a:rPr>
              <a:t>218°, 69%, 59%</a:t>
            </a:r>
            <a:endParaRPr kumimoji="0" lang="en-US" sz="2000" b="0" i="0" u="none" strike="noStrike" kern="1200" cap="none" spc="0" normalizeH="0" baseline="0" noProof="0" dirty="0">
              <a:ln>
                <a:noFill/>
              </a:ln>
              <a:solidFill>
                <a:prstClr val="black">
                  <a:lumMod val="50000"/>
                  <a:lumOff val="50000"/>
                </a:prstClr>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92464" y="1731238"/>
            <a:ext cx="0" cy="1334004"/>
          </a:xfrm>
          <a:prstGeom prst="line">
            <a:avLst/>
          </a:prstGeom>
          <a:ln w="25400" cap="rnd">
            <a:solidFill>
              <a:srgbClr val="E9A14A"/>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9115" y="961832"/>
            <a:ext cx="2650227" cy="265022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6925" y="1848790"/>
            <a:ext cx="876310" cy="876310"/>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82890" y="2067867"/>
            <a:ext cx="438155" cy="438155"/>
          </a:xfrm>
          <a:prstGeom prst="rect">
            <a:avLst/>
          </a:prstGeom>
        </p:spPr>
      </p:pic>
      <p:sp>
        <p:nvSpPr>
          <p:cNvPr id="14" name="TextBox 13"/>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Energy </a:t>
            </a:r>
            <a:r>
              <a:rPr lang="en-US" dirty="0" smtClean="0">
                <a:solidFill>
                  <a:srgbClr val="595959"/>
                </a:solidFill>
                <a:latin typeface="Century Gothic" panose="020B0502020202020204" pitchFamily="34" charset="0"/>
              </a:rPr>
              <a:t>application </a:t>
            </a:r>
            <a:r>
              <a:rPr lang="en-US" dirty="0">
                <a:solidFill>
                  <a:srgbClr val="595959"/>
                </a:solidFill>
                <a:latin typeface="Century Gothic" panose="020B0502020202020204" pitchFamily="34" charset="0"/>
              </a:rPr>
              <a:t>area </a:t>
            </a:r>
            <a:r>
              <a:rPr lang="en-US" dirty="0" smtClean="0">
                <a:solidFill>
                  <a:srgbClr val="595959"/>
                </a:solidFill>
                <a:latin typeface="Century Gothic" panose="020B0502020202020204" pitchFamily="34" charset="0"/>
              </a:rPr>
              <a:t>promotes </a:t>
            </a:r>
            <a:r>
              <a:rPr lang="en-US" dirty="0">
                <a:solidFill>
                  <a:srgbClr val="595959"/>
                </a:solidFill>
                <a:latin typeface="Century Gothic" panose="020B0502020202020204" pitchFamily="34" charset="0"/>
              </a:rPr>
              <a:t>the application of NASA Earth observations and model products for societal benefit through improved techniques in locating and utilizing energy sources. </a:t>
            </a:r>
            <a:r>
              <a:rPr lang="en-US" dirty="0" smtClean="0">
                <a:solidFill>
                  <a:srgbClr val="595959"/>
                </a:solidFill>
                <a:latin typeface="Century Gothic" panose="020B0502020202020204" pitchFamily="34" charset="0"/>
              </a:rPr>
              <a:t>The goal is to support decision makers with information to help increase </a:t>
            </a:r>
            <a:r>
              <a:rPr lang="en-US" dirty="0">
                <a:solidFill>
                  <a:srgbClr val="595959"/>
                </a:solidFill>
                <a:latin typeface="Century Gothic" panose="020B0502020202020204" pitchFamily="34" charset="0"/>
              </a:rPr>
              <a:t>efficiency, use of non-traditional energy sources, and best energy practices.</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Energy</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1656626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889" y="98001"/>
            <a:ext cx="887539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964035"/>
                </a:solidFill>
                <a:effectLst/>
                <a:uLnTx/>
                <a:uFillTx/>
                <a:latin typeface="Century Gothic" panose="020B0502020202020204" pitchFamily="34" charset="0"/>
                <a:ea typeface="+mn-ea"/>
                <a:cs typeface="+mn-cs"/>
              </a:rPr>
              <a:t>Health &amp; Air Quality</a:t>
            </a:r>
          </a:p>
        </p:txBody>
      </p:sp>
      <p:sp>
        <p:nvSpPr>
          <p:cNvPr id="8" name="TextBox 7"/>
          <p:cNvSpPr txBox="1"/>
          <p:nvPr/>
        </p:nvSpPr>
        <p:spPr>
          <a:xfrm>
            <a:off x="457656" y="1637907"/>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27657" y="1637907"/>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150, 64, 53</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#964035</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7</a:t>
            </a: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 48, 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6.8°, 64.67%, 58.82%</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27657" y="1744196"/>
            <a:ext cx="0" cy="1334004"/>
          </a:xfrm>
          <a:prstGeom prst="line">
            <a:avLst/>
          </a:prstGeom>
          <a:ln w="25400" cap="rnd">
            <a:solidFill>
              <a:srgbClr val="964035"/>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4566" y="1138125"/>
            <a:ext cx="2603454" cy="260345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9614" y="2006093"/>
            <a:ext cx="867517" cy="867517"/>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5775" y="2223051"/>
            <a:ext cx="431532" cy="431532"/>
          </a:xfrm>
          <a:prstGeom prst="rect">
            <a:avLst/>
          </a:prstGeom>
        </p:spPr>
      </p:pic>
      <p:sp>
        <p:nvSpPr>
          <p:cNvPr id="14" name="TextBox 13"/>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Health &amp; Air Quality </a:t>
            </a:r>
            <a:r>
              <a:rPr lang="en-US" dirty="0">
                <a:solidFill>
                  <a:srgbClr val="595959"/>
                </a:solidFill>
                <a:latin typeface="Century Gothic" panose="020B0502020202020204" pitchFamily="34" charset="0"/>
              </a:rPr>
              <a:t>application </a:t>
            </a:r>
            <a:r>
              <a:rPr lang="en-US" dirty="0" smtClean="0">
                <a:solidFill>
                  <a:srgbClr val="595959"/>
                </a:solidFill>
                <a:latin typeface="Century Gothic" panose="020B0502020202020204" pitchFamily="34" charset="0"/>
              </a:rPr>
              <a:t>area utilizes NASA Earth observations to </a:t>
            </a:r>
            <a:r>
              <a:rPr lang="en-US" dirty="0">
                <a:solidFill>
                  <a:srgbClr val="595959"/>
                </a:solidFill>
                <a:latin typeface="Century Gothic" panose="020B0502020202020204" pitchFamily="34" charset="0"/>
              </a:rPr>
              <a:t>support air quality and public health management and policy making. </a:t>
            </a:r>
            <a:r>
              <a:rPr lang="en-US" dirty="0" smtClean="0">
                <a:solidFill>
                  <a:srgbClr val="595959"/>
                </a:solidFill>
                <a:latin typeface="Century Gothic" panose="020B0502020202020204" pitchFamily="34" charset="0"/>
              </a:rPr>
              <a:t>The goal is </a:t>
            </a:r>
            <a:r>
              <a:rPr lang="en-US" dirty="0">
                <a:solidFill>
                  <a:srgbClr val="595959"/>
                </a:solidFill>
                <a:latin typeface="Century Gothic" panose="020B0502020202020204" pitchFamily="34" charset="0"/>
              </a:rPr>
              <a:t>to improve global </a:t>
            </a:r>
            <a:r>
              <a:rPr lang="en-US" dirty="0" smtClean="0">
                <a:solidFill>
                  <a:srgbClr val="595959"/>
                </a:solidFill>
                <a:latin typeface="Century Gothic" panose="020B0502020202020204" pitchFamily="34" charset="0"/>
              </a:rPr>
              <a:t>health by enhancing the prediction and monitoring of environmental phenomena that effect human health such as air quality, extreme heat, and infectious disease.</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a:t>
            </a:r>
            <a:r>
              <a:rPr kumimoji="0" lang="en-US" sz="2400" i="0" u="none" strike="noStrike" kern="1200" cap="none" spc="0" normalizeH="0" baseline="0" noProof="0" dirty="0" err="1" smtClean="0">
                <a:ln>
                  <a:noFill/>
                </a:ln>
                <a:solidFill>
                  <a:srgbClr val="595959"/>
                </a:solidFill>
                <a:effectLst/>
                <a:uLnTx/>
                <a:uFillTx/>
                <a:latin typeface="Century Gothic" panose="020B0502020202020204" pitchFamily="34" charset="0"/>
                <a:ea typeface="+mn-ea"/>
                <a:cs typeface="+mn-cs"/>
              </a:rPr>
              <a:t>HealthAQ</a:t>
            </a:r>
            <a:endPar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endParaRP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499184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144000" cy="914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grpSp>
        <p:nvGrpSpPr>
          <p:cNvPr id="38" name="Group 37"/>
          <p:cNvGrpSpPr/>
          <p:nvPr/>
        </p:nvGrpSpPr>
        <p:grpSpPr>
          <a:xfrm>
            <a:off x="119625" y="420681"/>
            <a:ext cx="3022035" cy="1207445"/>
            <a:chOff x="68825" y="182412"/>
            <a:chExt cx="3022035" cy="1207445"/>
          </a:xfrm>
        </p:grpSpPr>
        <p:sp>
          <p:nvSpPr>
            <p:cNvPr id="14" name="TextBox 13"/>
            <p:cNvSpPr txBox="1"/>
            <p:nvPr/>
          </p:nvSpPr>
          <p:spPr>
            <a:xfrm>
              <a:off x="68825" y="443444"/>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15" name="TextBox 14"/>
            <p:cNvSpPr txBox="1"/>
            <p:nvPr/>
          </p:nvSpPr>
          <p:spPr>
            <a:xfrm>
              <a:off x="948664" y="443444"/>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126, 183, 97 </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#7eb761</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71, 95, 140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99.77°, 46.99%, 71.76%</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6" name="Straight Connector 15"/>
            <p:cNvCxnSpPr/>
            <p:nvPr/>
          </p:nvCxnSpPr>
          <p:spPr>
            <a:xfrm>
              <a:off x="948664" y="531126"/>
              <a:ext cx="0" cy="773799"/>
            </a:xfrm>
            <a:prstGeom prst="line">
              <a:avLst/>
            </a:prstGeom>
            <a:ln w="25400" cap="rnd">
              <a:solidFill>
                <a:srgbClr val="7EB761"/>
              </a:solidFill>
              <a:roun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67772" y="182412"/>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7EB761"/>
                  </a:solidFill>
                  <a:effectLst/>
                  <a:uLnTx/>
                  <a:uFillTx/>
                  <a:latin typeface="Century Gothic" panose="020B0502020202020204" pitchFamily="34" charset="0"/>
                  <a:ea typeface="+mn-ea"/>
                  <a:cs typeface="+mn-cs"/>
                </a:rPr>
                <a:t>Agriculture</a:t>
              </a:r>
            </a:p>
          </p:txBody>
        </p:sp>
      </p:grpSp>
      <p:grpSp>
        <p:nvGrpSpPr>
          <p:cNvPr id="39" name="Group 38"/>
          <p:cNvGrpSpPr/>
          <p:nvPr/>
        </p:nvGrpSpPr>
        <p:grpSpPr>
          <a:xfrm>
            <a:off x="119625" y="1930866"/>
            <a:ext cx="3022035" cy="1205904"/>
            <a:chOff x="68825" y="1619463"/>
            <a:chExt cx="3022035" cy="1205904"/>
          </a:xfrm>
        </p:grpSpPr>
        <p:sp>
          <p:nvSpPr>
            <p:cNvPr id="20" name="TextBox 19"/>
            <p:cNvSpPr txBox="1"/>
            <p:nvPr/>
          </p:nvSpPr>
          <p:spPr>
            <a:xfrm>
              <a:off x="68825" y="1878954"/>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21" name="TextBox 20"/>
            <p:cNvSpPr txBox="1"/>
            <p:nvPr/>
          </p:nvSpPr>
          <p:spPr>
            <a:xfrm>
              <a:off x="948664" y="1878954"/>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233, 161, 74</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#e9a14a</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33, 78, 60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32.83°, 68.24%, 91.37%</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22" name="Straight Connector 21"/>
            <p:cNvCxnSpPr/>
            <p:nvPr/>
          </p:nvCxnSpPr>
          <p:spPr>
            <a:xfrm>
              <a:off x="948664" y="1966046"/>
              <a:ext cx="0" cy="771525"/>
            </a:xfrm>
            <a:prstGeom prst="line">
              <a:avLst/>
            </a:prstGeom>
            <a:ln w="25400" cap="rnd">
              <a:solidFill>
                <a:srgbClr val="E9A14A"/>
              </a:solidFill>
              <a:roun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7772" y="1619463"/>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E9A14A"/>
                  </a:solidFill>
                  <a:effectLst/>
                  <a:uLnTx/>
                  <a:uFillTx/>
                  <a:latin typeface="Century Gothic" panose="020B0502020202020204" pitchFamily="34" charset="0"/>
                  <a:ea typeface="+mn-ea"/>
                  <a:cs typeface="+mn-cs"/>
                </a:rPr>
                <a:t>Energy</a:t>
              </a:r>
            </a:p>
          </p:txBody>
        </p:sp>
      </p:grpSp>
      <p:grpSp>
        <p:nvGrpSpPr>
          <p:cNvPr id="41" name="Group 40"/>
          <p:cNvGrpSpPr/>
          <p:nvPr/>
        </p:nvGrpSpPr>
        <p:grpSpPr>
          <a:xfrm>
            <a:off x="4760480" y="3474497"/>
            <a:ext cx="3022035" cy="1204617"/>
            <a:chOff x="68825" y="4450491"/>
            <a:chExt cx="3022035" cy="1204617"/>
          </a:xfrm>
        </p:grpSpPr>
        <p:sp>
          <p:nvSpPr>
            <p:cNvPr id="29" name="TextBox 28"/>
            <p:cNvSpPr txBox="1"/>
            <p:nvPr/>
          </p:nvSpPr>
          <p:spPr>
            <a:xfrm>
              <a:off x="68825" y="4708695"/>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30" name="TextBox 29"/>
            <p:cNvSpPr txBox="1"/>
            <p:nvPr/>
          </p:nvSpPr>
          <p:spPr>
            <a:xfrm>
              <a:off x="948664" y="4708695"/>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62, 66, 104</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#3e4268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234, 25, 33</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234.29°, 40.38%, 40.78%</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31" name="Straight Connector 30"/>
            <p:cNvCxnSpPr/>
            <p:nvPr/>
          </p:nvCxnSpPr>
          <p:spPr>
            <a:xfrm>
              <a:off x="948664" y="4802505"/>
              <a:ext cx="0" cy="765810"/>
            </a:xfrm>
            <a:prstGeom prst="line">
              <a:avLst/>
            </a:prstGeom>
            <a:ln w="25400" cap="rnd">
              <a:solidFill>
                <a:srgbClr val="3E4268"/>
              </a:solidFill>
              <a:roun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7772" y="4450491"/>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3E4268"/>
                  </a:solidFill>
                  <a:effectLst/>
                  <a:uLnTx/>
                  <a:uFillTx/>
                  <a:latin typeface="Century Gothic" panose="020B0502020202020204" pitchFamily="34" charset="0"/>
                  <a:ea typeface="+mn-ea"/>
                  <a:cs typeface="+mn-cs"/>
                </a:rPr>
                <a:t>Disasters</a:t>
              </a:r>
            </a:p>
          </p:txBody>
        </p:sp>
      </p:grpSp>
      <p:grpSp>
        <p:nvGrpSpPr>
          <p:cNvPr id="66" name="Group 65"/>
          <p:cNvGrpSpPr/>
          <p:nvPr/>
        </p:nvGrpSpPr>
        <p:grpSpPr>
          <a:xfrm>
            <a:off x="3090950" y="424189"/>
            <a:ext cx="3034600" cy="1203937"/>
            <a:chOff x="3489806" y="349901"/>
            <a:chExt cx="3034600" cy="1203937"/>
          </a:xfrm>
        </p:grpSpPr>
        <p:sp>
          <p:nvSpPr>
            <p:cNvPr id="42" name="TextBox 41"/>
            <p:cNvSpPr txBox="1"/>
            <p:nvPr/>
          </p:nvSpPr>
          <p:spPr>
            <a:xfrm>
              <a:off x="3489806" y="607425"/>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43" name="TextBox 42"/>
            <p:cNvSpPr txBox="1"/>
            <p:nvPr/>
          </p:nvSpPr>
          <p:spPr>
            <a:xfrm>
              <a:off x="4360861" y="607425"/>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46, 134, 82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#2e8652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102, 125, 90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144.55°, 65.67%, 52.55%</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44" name="Straight Connector 43"/>
            <p:cNvCxnSpPr/>
            <p:nvPr/>
          </p:nvCxnSpPr>
          <p:spPr>
            <a:xfrm>
              <a:off x="4360861" y="698275"/>
              <a:ext cx="0" cy="773799"/>
            </a:xfrm>
            <a:prstGeom prst="line">
              <a:avLst/>
            </a:prstGeom>
            <a:ln w="25400" cap="rnd">
              <a:solidFill>
                <a:srgbClr val="2E8652"/>
              </a:solidFill>
              <a:roun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901318" y="349901"/>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2E8652"/>
                  </a:solidFill>
                  <a:effectLst/>
                  <a:uLnTx/>
                  <a:uFillTx/>
                  <a:latin typeface="Century Gothic" panose="020B0502020202020204" pitchFamily="34" charset="0"/>
                  <a:ea typeface="+mn-ea"/>
                  <a:cs typeface="+mn-cs"/>
                </a:rPr>
                <a:t>Ecological Forecasting</a:t>
              </a:r>
            </a:p>
          </p:txBody>
        </p:sp>
      </p:grpSp>
      <p:grpSp>
        <p:nvGrpSpPr>
          <p:cNvPr id="67" name="Group 66"/>
          <p:cNvGrpSpPr/>
          <p:nvPr/>
        </p:nvGrpSpPr>
        <p:grpSpPr>
          <a:xfrm>
            <a:off x="3090950" y="1931305"/>
            <a:ext cx="3034600" cy="1205465"/>
            <a:chOff x="3489806" y="1859746"/>
            <a:chExt cx="3034600" cy="1205465"/>
          </a:xfrm>
        </p:grpSpPr>
        <p:sp>
          <p:nvSpPr>
            <p:cNvPr id="48" name="TextBox 47"/>
            <p:cNvSpPr txBox="1"/>
            <p:nvPr/>
          </p:nvSpPr>
          <p:spPr>
            <a:xfrm>
              <a:off x="3489806" y="2118798"/>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49" name="TextBox 48"/>
            <p:cNvSpPr txBox="1"/>
            <p:nvPr/>
          </p:nvSpPr>
          <p:spPr>
            <a:xfrm>
              <a:off x="4360861" y="2118798"/>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27, 87, 175</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#1B57AF</a:t>
              </a:r>
              <a:endPar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216, 73, 40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smtClean="0">
                  <a:ln>
                    <a:noFill/>
                  </a:ln>
                  <a:solidFill>
                    <a:srgbClr val="767171"/>
                  </a:solidFill>
                  <a:effectLst/>
                  <a:uLnTx/>
                  <a:uFillTx/>
                  <a:latin typeface="Century Gothic" panose="020B0502020202020204" pitchFamily="34" charset="0"/>
                  <a:ea typeface="+mn-ea"/>
                  <a:cs typeface="+mn-cs"/>
                </a:rPr>
                <a:t>215.68°, 84.57%, 68.63%</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50" name="Straight Connector 49"/>
            <p:cNvCxnSpPr/>
            <p:nvPr/>
          </p:nvCxnSpPr>
          <p:spPr>
            <a:xfrm>
              <a:off x="4360861" y="2206243"/>
              <a:ext cx="0" cy="771525"/>
            </a:xfrm>
            <a:prstGeom prst="line">
              <a:avLst/>
            </a:prstGeom>
            <a:ln w="25400" cap="rnd">
              <a:solidFill>
                <a:srgbClr val="1B57AF"/>
              </a:solidFill>
              <a:round/>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901318" y="1859746"/>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1B57AF"/>
                  </a:solidFill>
                  <a:effectLst/>
                  <a:uLnTx/>
                  <a:uFillTx/>
                  <a:latin typeface="Century Gothic" panose="020B0502020202020204" pitchFamily="34" charset="0"/>
                  <a:ea typeface="+mn-ea"/>
                  <a:cs typeface="+mn-cs"/>
                </a:rPr>
                <a:t>Urban Development</a:t>
              </a:r>
            </a:p>
          </p:txBody>
        </p:sp>
      </p:grpSp>
      <p:grpSp>
        <p:nvGrpSpPr>
          <p:cNvPr id="68" name="Group 67"/>
          <p:cNvGrpSpPr/>
          <p:nvPr/>
        </p:nvGrpSpPr>
        <p:grpSpPr>
          <a:xfrm>
            <a:off x="1725881" y="3478642"/>
            <a:ext cx="3034600" cy="1205026"/>
            <a:chOff x="3489806" y="3368390"/>
            <a:chExt cx="3034600" cy="1205026"/>
          </a:xfrm>
        </p:grpSpPr>
        <p:sp>
          <p:nvSpPr>
            <p:cNvPr id="54" name="TextBox 53"/>
            <p:cNvSpPr txBox="1"/>
            <p:nvPr/>
          </p:nvSpPr>
          <p:spPr>
            <a:xfrm>
              <a:off x="3489806" y="3627003"/>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55" name="TextBox 54"/>
            <p:cNvSpPr txBox="1"/>
            <p:nvPr/>
          </p:nvSpPr>
          <p:spPr>
            <a:xfrm>
              <a:off x="4360861" y="3627003"/>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150, 64, 53</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#964035</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7, 48, 40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6.8°, 64.67%, 58.82%</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56" name="Straight Connector 55"/>
            <p:cNvCxnSpPr/>
            <p:nvPr/>
          </p:nvCxnSpPr>
          <p:spPr>
            <a:xfrm>
              <a:off x="4360861" y="3719919"/>
              <a:ext cx="0" cy="771525"/>
            </a:xfrm>
            <a:prstGeom prst="line">
              <a:avLst/>
            </a:prstGeom>
            <a:ln w="25400" cap="rnd">
              <a:solidFill>
                <a:srgbClr val="964035"/>
              </a:solidFill>
              <a:roun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901318" y="3368390"/>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964035"/>
                  </a:solidFill>
                  <a:effectLst/>
                  <a:uLnTx/>
                  <a:uFillTx/>
                  <a:latin typeface="Century Gothic" panose="020B0502020202020204" pitchFamily="34" charset="0"/>
                  <a:ea typeface="+mn-ea"/>
                  <a:cs typeface="+mn-cs"/>
                </a:rPr>
                <a:t>Health &amp; Air Quality</a:t>
              </a:r>
            </a:p>
          </p:txBody>
        </p:sp>
      </p:grpSp>
      <p:grpSp>
        <p:nvGrpSpPr>
          <p:cNvPr id="84" name="Group 83"/>
          <p:cNvGrpSpPr/>
          <p:nvPr/>
        </p:nvGrpSpPr>
        <p:grpSpPr>
          <a:xfrm>
            <a:off x="6125549" y="431129"/>
            <a:ext cx="2900638" cy="1196997"/>
            <a:chOff x="6125549" y="359721"/>
            <a:chExt cx="2900638" cy="1196997"/>
          </a:xfrm>
        </p:grpSpPr>
        <p:sp>
          <p:nvSpPr>
            <p:cNvPr id="72" name="TextBox 71"/>
            <p:cNvSpPr txBox="1"/>
            <p:nvPr/>
          </p:nvSpPr>
          <p:spPr>
            <a:xfrm>
              <a:off x="6125549" y="610305"/>
              <a:ext cx="890717"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73" name="TextBox 72"/>
            <p:cNvSpPr txBox="1"/>
            <p:nvPr/>
          </p:nvSpPr>
          <p:spPr>
            <a:xfrm>
              <a:off x="7016266" y="610305"/>
              <a:ext cx="2009921"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55, 156, 196</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#379CC4</a:t>
              </a:r>
              <a:endPar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197, 56, 49</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197.02°, 71.94%, 76.86%</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74" name="Straight Connector 73"/>
            <p:cNvCxnSpPr/>
            <p:nvPr/>
          </p:nvCxnSpPr>
          <p:spPr>
            <a:xfrm>
              <a:off x="7016266" y="691863"/>
              <a:ext cx="0" cy="773799"/>
            </a:xfrm>
            <a:prstGeom prst="line">
              <a:avLst/>
            </a:prstGeom>
            <a:ln w="25400" cap="rnd">
              <a:solidFill>
                <a:srgbClr val="379CC4"/>
              </a:solidFill>
              <a:round/>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556723" y="359721"/>
              <a:ext cx="187404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379CC4"/>
                  </a:solidFill>
                  <a:effectLst/>
                  <a:uLnTx/>
                  <a:uFillTx/>
                  <a:latin typeface="Century Gothic" panose="020B0502020202020204" pitchFamily="34" charset="0"/>
                  <a:ea typeface="+mn-ea"/>
                  <a:cs typeface="+mn-cs"/>
                </a:rPr>
                <a:t>Water Resources</a:t>
              </a:r>
            </a:p>
          </p:txBody>
        </p:sp>
      </p:grpSp>
      <p:grpSp>
        <p:nvGrpSpPr>
          <p:cNvPr id="85" name="Group 84"/>
          <p:cNvGrpSpPr/>
          <p:nvPr/>
        </p:nvGrpSpPr>
        <p:grpSpPr>
          <a:xfrm>
            <a:off x="5961305" y="1937811"/>
            <a:ext cx="3182696" cy="1198959"/>
            <a:chOff x="5961305" y="1866605"/>
            <a:chExt cx="3182696" cy="1198959"/>
          </a:xfrm>
        </p:grpSpPr>
        <p:sp>
          <p:nvSpPr>
            <p:cNvPr id="78" name="TextBox 77"/>
            <p:cNvSpPr txBox="1"/>
            <p:nvPr/>
          </p:nvSpPr>
          <p:spPr>
            <a:xfrm>
              <a:off x="6125549" y="2119151"/>
              <a:ext cx="890717"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79" name="TextBox 78"/>
            <p:cNvSpPr txBox="1"/>
            <p:nvPr/>
          </p:nvSpPr>
          <p:spPr>
            <a:xfrm>
              <a:off x="7016266" y="2119151"/>
              <a:ext cx="2009921"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146, 152, 168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#9298a8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224, 11, 62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223.64°, 13.1%, 65.88%</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80" name="Straight Connector 79"/>
            <p:cNvCxnSpPr/>
            <p:nvPr/>
          </p:nvCxnSpPr>
          <p:spPr>
            <a:xfrm>
              <a:off x="7016266" y="2206243"/>
              <a:ext cx="0" cy="771525"/>
            </a:xfrm>
            <a:prstGeom prst="line">
              <a:avLst/>
            </a:prstGeom>
            <a:ln w="25400" cap="rnd">
              <a:solidFill>
                <a:srgbClr val="9298A8"/>
              </a:solidFill>
              <a:round/>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961305" y="1866605"/>
              <a:ext cx="318269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9298A8"/>
                  </a:solidFill>
                  <a:effectLst/>
                  <a:uLnTx/>
                  <a:uFillTx/>
                  <a:latin typeface="Century Gothic" panose="020B0502020202020204" pitchFamily="34" charset="0"/>
                  <a:ea typeface="+mn-ea"/>
                  <a:cs typeface="+mn-cs"/>
                </a:rPr>
                <a:t>Transportation &amp; Infrastructure</a:t>
              </a:r>
            </a:p>
          </p:txBody>
        </p:sp>
      </p:grpSp>
    </p:spTree>
    <p:extLst>
      <p:ext uri="{BB962C8B-B14F-4D97-AF65-F5344CB8AC3E}">
        <p14:creationId xmlns:p14="http://schemas.microsoft.com/office/powerpoint/2010/main" val="3913900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934</Words>
  <Application>Microsoft Office PowerPoint</Application>
  <PresentationFormat>On-screen Show (4:3)</PresentationFormat>
  <Paragraphs>178</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Neugebauer, Sydney E. (LARC-E3)[SSAI DEVELOP]</cp:lastModifiedBy>
  <cp:revision>34</cp:revision>
  <dcterms:created xsi:type="dcterms:W3CDTF">2015-06-11T17:44:15Z</dcterms:created>
  <dcterms:modified xsi:type="dcterms:W3CDTF">2020-01-09T18:25:25Z</dcterms:modified>
</cp:coreProperties>
</file>