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ms" initials="c" lastIdx="12" clrIdx="0">
    <p:extLst/>
  </p:cmAuthor>
  <p:cmAuthor id="2" name="Tiffani Miller" initials="TM" lastIdx="1" clrIdx="1"/>
  <p:cmAuthor id="3" name="Emily Gotschalk" initials="EJG" lastIdx="1" clrIdx="2">
    <p:extLst/>
  </p:cmAuthor>
  <p:cmAuthor id="4" name="Emily Gotschalk" initials="EJG [2]" lastIdx="1" clrIdx="3">
    <p:extLst/>
  </p:cmAuthor>
  <p:cmAuthor id="5" name="Peloquin, Zachary A. (LARC-E3)[SSAI DEVELOP]" initials="PZA(D" lastIdx="1"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4"/>
    <a:srgbClr val="5BA077"/>
    <a:srgbClr val="A7CDB6"/>
    <a:srgbClr val="B9C0D0"/>
    <a:srgbClr val="566890"/>
    <a:srgbClr val="7B88A8"/>
    <a:srgbClr val="E9A24A"/>
    <a:srgbClr val="F6D8B2"/>
    <a:srgbClr val="EEB570"/>
    <a:srgbClr val="7FB6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9769" autoAdjust="0"/>
    <p:restoredTop sz="94660"/>
  </p:normalViewPr>
  <p:slideViewPr>
    <p:cSldViewPr snapToGrid="0">
      <p:cViewPr varScale="1">
        <p:scale>
          <a:sx n="22" d="100"/>
          <a:sy n="22" d="100"/>
        </p:scale>
        <p:origin x="3546" y="60"/>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56F261-EE1B-4FE9-ADD3-82B863DF76CD}" type="doc">
      <dgm:prSet loTypeId="urn:microsoft.com/office/officeart/2005/8/layout/process4" loCatId="process" qsTypeId="urn:microsoft.com/office/officeart/2005/8/quickstyle/3d3" qsCatId="3D" csTypeId="urn:microsoft.com/office/officeart/2005/8/colors/accent6_2" csCatId="accent6" phldr="1"/>
      <dgm:spPr/>
      <dgm:t>
        <a:bodyPr/>
        <a:lstStyle/>
        <a:p>
          <a:endParaRPr lang="en-US"/>
        </a:p>
      </dgm:t>
    </dgm:pt>
    <dgm:pt modelId="{80738864-9B34-4E14-BBC5-340BDEA4F4BF}">
      <dgm:prSet phldrT="[Text]" custT="1"/>
      <dgm:spPr>
        <a:solidFill>
          <a:srgbClr val="2E8654"/>
        </a:solidFill>
      </dgm:spPr>
      <dgm:t>
        <a:bodyPr/>
        <a:lstStyle/>
        <a:p>
          <a:r>
            <a:rPr lang="en-US" sz="4000" dirty="0" smtClean="0"/>
            <a:t>Determined peak and dieoff period using AppEEARs</a:t>
          </a:r>
          <a:endParaRPr lang="en-US" sz="4000" dirty="0"/>
        </a:p>
      </dgm:t>
    </dgm:pt>
    <dgm:pt modelId="{EDF85C24-9CE0-4F0D-B8DF-1003ECE3F0D5}" type="parTrans" cxnId="{7E573673-0B2D-4217-B71C-86D27B57F1AD}">
      <dgm:prSet/>
      <dgm:spPr/>
      <dgm:t>
        <a:bodyPr/>
        <a:lstStyle/>
        <a:p>
          <a:endParaRPr lang="en-US"/>
        </a:p>
      </dgm:t>
    </dgm:pt>
    <dgm:pt modelId="{51B2123B-0971-4654-8E76-A7DBC6025D36}" type="sibTrans" cxnId="{7E573673-0B2D-4217-B71C-86D27B57F1AD}">
      <dgm:prSet/>
      <dgm:spPr/>
      <dgm:t>
        <a:bodyPr/>
        <a:lstStyle/>
        <a:p>
          <a:endParaRPr lang="en-US"/>
        </a:p>
      </dgm:t>
    </dgm:pt>
    <dgm:pt modelId="{7647DD20-3AE6-4F3D-AE79-8E06187D295D}">
      <dgm:prSet phldrT="[Text]" custT="1"/>
      <dgm:spPr/>
      <dgm:t>
        <a:bodyPr/>
        <a:lstStyle/>
        <a:p>
          <a:r>
            <a:rPr lang="en-US" sz="2800" dirty="0" smtClean="0"/>
            <a:t>Gathered images from Earth Explorer using these dates</a:t>
          </a:r>
          <a:endParaRPr lang="en-US" sz="2800" dirty="0"/>
        </a:p>
      </dgm:t>
    </dgm:pt>
    <dgm:pt modelId="{2295FE1A-7BDD-46FA-A6AF-14940F4DBF61}" type="sibTrans" cxnId="{DC7C915A-CD93-4257-80BC-5160C6E5E2A5}">
      <dgm:prSet/>
      <dgm:spPr/>
      <dgm:t>
        <a:bodyPr/>
        <a:lstStyle/>
        <a:p>
          <a:endParaRPr lang="en-US"/>
        </a:p>
      </dgm:t>
    </dgm:pt>
    <dgm:pt modelId="{BC53D60E-EF7F-4FFC-BAD6-D9F45A1AE38F}" type="parTrans" cxnId="{DC7C915A-CD93-4257-80BC-5160C6E5E2A5}">
      <dgm:prSet/>
      <dgm:spPr/>
      <dgm:t>
        <a:bodyPr/>
        <a:lstStyle/>
        <a:p>
          <a:endParaRPr lang="en-US"/>
        </a:p>
      </dgm:t>
    </dgm:pt>
    <dgm:pt modelId="{0C6B3136-F526-4AC8-A1B4-301DBBA9DEEE}">
      <dgm:prSet phldrT="[Text]" custT="1"/>
      <dgm:spPr>
        <a:solidFill>
          <a:srgbClr val="2E8654"/>
        </a:solidFill>
      </dgm:spPr>
      <dgm:t>
        <a:bodyPr/>
        <a:lstStyle/>
        <a:p>
          <a:r>
            <a:rPr lang="en-US" sz="4000" dirty="0" smtClean="0"/>
            <a:t>Created NDVI of cheatgrass for 2008-2017</a:t>
          </a:r>
          <a:endParaRPr lang="en-US" sz="4000" dirty="0"/>
        </a:p>
      </dgm:t>
    </dgm:pt>
    <dgm:pt modelId="{0FB7DC01-A6F6-4C49-B23D-D02F35CFA93D}" type="sibTrans" cxnId="{DE314AE1-99D3-4457-9A08-F02A791E9B33}">
      <dgm:prSet/>
      <dgm:spPr/>
      <dgm:t>
        <a:bodyPr/>
        <a:lstStyle/>
        <a:p>
          <a:endParaRPr lang="en-US"/>
        </a:p>
      </dgm:t>
    </dgm:pt>
    <dgm:pt modelId="{1D6873CD-79D9-4768-A15D-48FEE5383E21}" type="parTrans" cxnId="{DE314AE1-99D3-4457-9A08-F02A791E9B33}">
      <dgm:prSet/>
      <dgm:spPr/>
      <dgm:t>
        <a:bodyPr/>
        <a:lstStyle/>
        <a:p>
          <a:endParaRPr lang="en-US"/>
        </a:p>
      </dgm:t>
    </dgm:pt>
    <dgm:pt modelId="{98AA36AB-3125-4EEE-BFF4-91AB6B428A78}">
      <dgm:prSet phldrT="[Text]" custT="1"/>
      <dgm:spPr/>
      <dgm:t>
        <a:bodyPr/>
        <a:lstStyle/>
        <a:p>
          <a:r>
            <a:rPr lang="en-US" sz="2800" dirty="0" smtClean="0"/>
            <a:t>Created map showing historical trends</a:t>
          </a:r>
          <a:endParaRPr lang="en-US" sz="2800" dirty="0"/>
        </a:p>
      </dgm:t>
    </dgm:pt>
    <dgm:pt modelId="{40B65F52-F5AD-4696-948C-917C54AC1A41}" type="sibTrans" cxnId="{66406064-7355-4449-A836-2135678703AF}">
      <dgm:prSet/>
      <dgm:spPr/>
      <dgm:t>
        <a:bodyPr/>
        <a:lstStyle/>
        <a:p>
          <a:endParaRPr lang="en-US"/>
        </a:p>
      </dgm:t>
    </dgm:pt>
    <dgm:pt modelId="{3151DC74-4E57-47A3-A41D-12411E96DDDA}" type="parTrans" cxnId="{66406064-7355-4449-A836-2135678703AF}">
      <dgm:prSet/>
      <dgm:spPr/>
      <dgm:t>
        <a:bodyPr/>
        <a:lstStyle/>
        <a:p>
          <a:endParaRPr lang="en-US"/>
        </a:p>
      </dgm:t>
    </dgm:pt>
    <dgm:pt modelId="{4ED3DFBC-EBC4-469B-B4C8-6E9C06E072BF}">
      <dgm:prSet phldrT="[Text]" custT="1"/>
      <dgm:spPr/>
      <dgm:t>
        <a:bodyPr/>
        <a:lstStyle/>
        <a:p>
          <a:r>
            <a:rPr lang="en-US" sz="2800" dirty="0" smtClean="0"/>
            <a:t>Created map showing the areas at risk of invasion</a:t>
          </a:r>
          <a:endParaRPr lang="en-US" sz="2800" dirty="0"/>
        </a:p>
      </dgm:t>
    </dgm:pt>
    <dgm:pt modelId="{93102F3D-EF83-4B87-98B9-1CA545C02D42}" type="sibTrans" cxnId="{DBAB6EB5-E840-445C-9B53-DC134A0FD56D}">
      <dgm:prSet/>
      <dgm:spPr/>
      <dgm:t>
        <a:bodyPr/>
        <a:lstStyle/>
        <a:p>
          <a:endParaRPr lang="en-US"/>
        </a:p>
      </dgm:t>
    </dgm:pt>
    <dgm:pt modelId="{7283F2ED-5F3C-4AAD-9DDC-F3C5F2534631}" type="parTrans" cxnId="{DBAB6EB5-E840-445C-9B53-DC134A0FD56D}">
      <dgm:prSet/>
      <dgm:spPr/>
      <dgm:t>
        <a:bodyPr/>
        <a:lstStyle/>
        <a:p>
          <a:endParaRPr lang="en-US"/>
        </a:p>
      </dgm:t>
    </dgm:pt>
    <dgm:pt modelId="{C35726B1-34FE-47B6-BEB2-49D1022DDE68}">
      <dgm:prSet phldrT="[Text]" custT="1"/>
      <dgm:spPr/>
      <dgm:t>
        <a:bodyPr/>
        <a:lstStyle/>
        <a:p>
          <a:r>
            <a:rPr lang="en-US" sz="2800" dirty="0" smtClean="0"/>
            <a:t>Collected ancillary data from USGS, USDA, US Census, and NPS</a:t>
          </a:r>
          <a:endParaRPr lang="en-US" sz="2800" dirty="0"/>
        </a:p>
      </dgm:t>
    </dgm:pt>
    <dgm:pt modelId="{993714FB-0028-40C5-A04B-52F562BF98E3}" type="parTrans" cxnId="{E6303104-7C72-4426-98F5-09125656C76F}">
      <dgm:prSet/>
      <dgm:spPr/>
      <dgm:t>
        <a:bodyPr/>
        <a:lstStyle/>
        <a:p>
          <a:endParaRPr lang="en-US"/>
        </a:p>
      </dgm:t>
    </dgm:pt>
    <dgm:pt modelId="{C9E56408-8408-444F-8457-D0ABC68F0C62}" type="sibTrans" cxnId="{E6303104-7C72-4426-98F5-09125656C76F}">
      <dgm:prSet/>
      <dgm:spPr/>
      <dgm:t>
        <a:bodyPr/>
        <a:lstStyle/>
        <a:p>
          <a:endParaRPr lang="en-US"/>
        </a:p>
      </dgm:t>
    </dgm:pt>
    <dgm:pt modelId="{152E4D9C-FB59-4CB0-B214-38670E0AC3EE}">
      <dgm:prSet phldrT="[Text]" custT="1"/>
      <dgm:spPr/>
      <dgm:t>
        <a:bodyPr/>
        <a:lstStyle/>
        <a:p>
          <a:r>
            <a:rPr lang="en-US" sz="2800" dirty="0" smtClean="0"/>
            <a:t>Determined current distributions</a:t>
          </a:r>
          <a:endParaRPr lang="en-US" sz="2800" dirty="0"/>
        </a:p>
      </dgm:t>
    </dgm:pt>
    <dgm:pt modelId="{321F05C3-495E-4EA6-A66C-0566FA6B713F}" type="parTrans" cxnId="{57A50D29-1F7C-49F9-B101-C0DDF8FA9B37}">
      <dgm:prSet/>
      <dgm:spPr/>
      <dgm:t>
        <a:bodyPr/>
        <a:lstStyle/>
        <a:p>
          <a:endParaRPr lang="en-US"/>
        </a:p>
      </dgm:t>
    </dgm:pt>
    <dgm:pt modelId="{C7D3CB9E-6E75-4F1C-8A6E-EAD71F5A9218}" type="sibTrans" cxnId="{57A50D29-1F7C-49F9-B101-C0DDF8FA9B37}">
      <dgm:prSet/>
      <dgm:spPr/>
      <dgm:t>
        <a:bodyPr/>
        <a:lstStyle/>
        <a:p>
          <a:endParaRPr lang="en-US"/>
        </a:p>
      </dgm:t>
    </dgm:pt>
    <dgm:pt modelId="{5DF37126-6368-4E9B-B648-36B0D13940CB}">
      <dgm:prSet phldrT="[Text]" custT="1"/>
      <dgm:spPr>
        <a:solidFill>
          <a:srgbClr val="2E8654"/>
        </a:solidFill>
      </dgm:spPr>
      <dgm:t>
        <a:bodyPr/>
        <a:lstStyle/>
        <a:p>
          <a:r>
            <a:rPr lang="en-US" sz="4000" dirty="0" smtClean="0"/>
            <a:t>Identified factors that cause </a:t>
          </a:r>
          <a:r>
            <a:rPr lang="en-US" sz="4000" dirty="0" err="1" smtClean="0"/>
            <a:t>cheatgrass</a:t>
          </a:r>
          <a:r>
            <a:rPr lang="en-US" sz="4000" dirty="0" smtClean="0"/>
            <a:t> growth</a:t>
          </a:r>
          <a:endParaRPr lang="en-US" sz="4000" dirty="0"/>
        </a:p>
      </dgm:t>
    </dgm:pt>
    <dgm:pt modelId="{0430D8CF-8C28-4FE2-97F2-1B6A4A0F1C9A}" type="parTrans" cxnId="{12B9D075-0928-49D3-B407-E040E8FEF1DB}">
      <dgm:prSet/>
      <dgm:spPr/>
      <dgm:t>
        <a:bodyPr/>
        <a:lstStyle/>
        <a:p>
          <a:endParaRPr lang="en-US"/>
        </a:p>
      </dgm:t>
    </dgm:pt>
    <dgm:pt modelId="{FBCFAAF0-8909-46E6-9CD7-734314D09C20}" type="sibTrans" cxnId="{12B9D075-0928-49D3-B407-E040E8FEF1DB}">
      <dgm:prSet/>
      <dgm:spPr/>
      <dgm:t>
        <a:bodyPr/>
        <a:lstStyle/>
        <a:p>
          <a:endParaRPr lang="en-US"/>
        </a:p>
      </dgm:t>
    </dgm:pt>
    <dgm:pt modelId="{6887FE7F-26CD-4F66-B250-E5F537E9651D}" type="pres">
      <dgm:prSet presAssocID="{7756F261-EE1B-4FE9-ADD3-82B863DF76CD}" presName="Name0" presStyleCnt="0">
        <dgm:presLayoutVars>
          <dgm:dir/>
          <dgm:animLvl val="lvl"/>
          <dgm:resizeHandles val="exact"/>
        </dgm:presLayoutVars>
      </dgm:prSet>
      <dgm:spPr/>
      <dgm:t>
        <a:bodyPr/>
        <a:lstStyle/>
        <a:p>
          <a:endParaRPr lang="en-US"/>
        </a:p>
      </dgm:t>
    </dgm:pt>
    <dgm:pt modelId="{D2C86376-8933-4C1B-9B10-A41817E2CBC6}" type="pres">
      <dgm:prSet presAssocID="{5DF37126-6368-4E9B-B648-36B0D13940CB}" presName="boxAndChildren" presStyleCnt="0"/>
      <dgm:spPr/>
      <dgm:t>
        <a:bodyPr/>
        <a:lstStyle/>
        <a:p>
          <a:endParaRPr lang="en-US"/>
        </a:p>
      </dgm:t>
    </dgm:pt>
    <dgm:pt modelId="{4C7CE766-4971-4B54-B400-B02C71A07DE7}" type="pres">
      <dgm:prSet presAssocID="{5DF37126-6368-4E9B-B648-36B0D13940CB}" presName="parentTextBox" presStyleLbl="node1" presStyleIdx="0" presStyleCnt="3"/>
      <dgm:spPr/>
      <dgm:t>
        <a:bodyPr/>
        <a:lstStyle/>
        <a:p>
          <a:endParaRPr lang="en-US"/>
        </a:p>
      </dgm:t>
    </dgm:pt>
    <dgm:pt modelId="{2527935D-30FF-467E-8320-A1DD63D08E48}" type="pres">
      <dgm:prSet presAssocID="{5DF37126-6368-4E9B-B648-36B0D13940CB}" presName="entireBox" presStyleLbl="node1" presStyleIdx="0" presStyleCnt="3"/>
      <dgm:spPr/>
      <dgm:t>
        <a:bodyPr/>
        <a:lstStyle/>
        <a:p>
          <a:endParaRPr lang="en-US"/>
        </a:p>
      </dgm:t>
    </dgm:pt>
    <dgm:pt modelId="{3CF6CFAE-EC98-4A94-9197-8A9AAF6BF706}" type="pres">
      <dgm:prSet presAssocID="{5DF37126-6368-4E9B-B648-36B0D13940CB}" presName="descendantBox" presStyleCnt="0"/>
      <dgm:spPr/>
      <dgm:t>
        <a:bodyPr/>
        <a:lstStyle/>
        <a:p>
          <a:endParaRPr lang="en-US"/>
        </a:p>
      </dgm:t>
    </dgm:pt>
    <dgm:pt modelId="{E420D5C2-A897-46A2-9B81-55C2B2C0B728}" type="pres">
      <dgm:prSet presAssocID="{4ED3DFBC-EBC4-469B-B4C8-6E9C06E072BF}" presName="childTextBox" presStyleLbl="fgAccFollowNode1" presStyleIdx="0" presStyleCnt="5">
        <dgm:presLayoutVars>
          <dgm:bulletEnabled val="1"/>
        </dgm:presLayoutVars>
      </dgm:prSet>
      <dgm:spPr/>
      <dgm:t>
        <a:bodyPr/>
        <a:lstStyle/>
        <a:p>
          <a:endParaRPr lang="en-US"/>
        </a:p>
      </dgm:t>
    </dgm:pt>
    <dgm:pt modelId="{425856D4-067B-4549-BD7B-D127F7666C5F}" type="pres">
      <dgm:prSet presAssocID="{0FB7DC01-A6F6-4C49-B23D-D02F35CFA93D}" presName="sp" presStyleCnt="0"/>
      <dgm:spPr/>
      <dgm:t>
        <a:bodyPr/>
        <a:lstStyle/>
        <a:p>
          <a:endParaRPr lang="en-US"/>
        </a:p>
      </dgm:t>
    </dgm:pt>
    <dgm:pt modelId="{6C41EDA3-295E-4033-A6C6-665FAA6B6B86}" type="pres">
      <dgm:prSet presAssocID="{0C6B3136-F526-4AC8-A1B4-301DBBA9DEEE}" presName="arrowAndChildren" presStyleCnt="0"/>
      <dgm:spPr/>
      <dgm:t>
        <a:bodyPr/>
        <a:lstStyle/>
        <a:p>
          <a:endParaRPr lang="en-US"/>
        </a:p>
      </dgm:t>
    </dgm:pt>
    <dgm:pt modelId="{D68F2565-CC53-4397-86FE-5ED94FDD34FE}" type="pres">
      <dgm:prSet presAssocID="{0C6B3136-F526-4AC8-A1B4-301DBBA9DEEE}" presName="parentTextArrow" presStyleLbl="node1" presStyleIdx="0" presStyleCnt="3"/>
      <dgm:spPr/>
      <dgm:t>
        <a:bodyPr/>
        <a:lstStyle/>
        <a:p>
          <a:endParaRPr lang="en-US"/>
        </a:p>
      </dgm:t>
    </dgm:pt>
    <dgm:pt modelId="{05053C97-3DA1-402A-9C8D-EF066C566CC6}" type="pres">
      <dgm:prSet presAssocID="{0C6B3136-F526-4AC8-A1B4-301DBBA9DEEE}" presName="arrow" presStyleLbl="node1" presStyleIdx="1" presStyleCnt="3"/>
      <dgm:spPr/>
      <dgm:t>
        <a:bodyPr/>
        <a:lstStyle/>
        <a:p>
          <a:endParaRPr lang="en-US"/>
        </a:p>
      </dgm:t>
    </dgm:pt>
    <dgm:pt modelId="{245317EA-8A57-4337-BB77-EF717A1AE958}" type="pres">
      <dgm:prSet presAssocID="{0C6B3136-F526-4AC8-A1B4-301DBBA9DEEE}" presName="descendantArrow" presStyleCnt="0"/>
      <dgm:spPr/>
      <dgm:t>
        <a:bodyPr/>
        <a:lstStyle/>
        <a:p>
          <a:endParaRPr lang="en-US"/>
        </a:p>
      </dgm:t>
    </dgm:pt>
    <dgm:pt modelId="{E3E0EB70-DE80-49FB-86A6-0125CC273E27}" type="pres">
      <dgm:prSet presAssocID="{152E4D9C-FB59-4CB0-B214-38670E0AC3EE}" presName="childTextArrow" presStyleLbl="fgAccFollowNode1" presStyleIdx="1" presStyleCnt="5">
        <dgm:presLayoutVars>
          <dgm:bulletEnabled val="1"/>
        </dgm:presLayoutVars>
      </dgm:prSet>
      <dgm:spPr/>
      <dgm:t>
        <a:bodyPr/>
        <a:lstStyle/>
        <a:p>
          <a:endParaRPr lang="en-US"/>
        </a:p>
      </dgm:t>
    </dgm:pt>
    <dgm:pt modelId="{0FFE6B38-0DA8-4151-8B6B-94299AD66162}" type="pres">
      <dgm:prSet presAssocID="{98AA36AB-3125-4EEE-BFF4-91AB6B428A78}" presName="childTextArrow" presStyleLbl="fgAccFollowNode1" presStyleIdx="2" presStyleCnt="5">
        <dgm:presLayoutVars>
          <dgm:bulletEnabled val="1"/>
        </dgm:presLayoutVars>
      </dgm:prSet>
      <dgm:spPr/>
      <dgm:t>
        <a:bodyPr/>
        <a:lstStyle/>
        <a:p>
          <a:endParaRPr lang="en-US"/>
        </a:p>
      </dgm:t>
    </dgm:pt>
    <dgm:pt modelId="{50F6529D-1BA7-4796-BF27-B1EA6E5B5976}" type="pres">
      <dgm:prSet presAssocID="{51B2123B-0971-4654-8E76-A7DBC6025D36}" presName="sp" presStyleCnt="0"/>
      <dgm:spPr/>
      <dgm:t>
        <a:bodyPr/>
        <a:lstStyle/>
        <a:p>
          <a:endParaRPr lang="en-US"/>
        </a:p>
      </dgm:t>
    </dgm:pt>
    <dgm:pt modelId="{423673BE-4E03-4CD1-A180-D0B5653E0507}" type="pres">
      <dgm:prSet presAssocID="{80738864-9B34-4E14-BBC5-340BDEA4F4BF}" presName="arrowAndChildren" presStyleCnt="0"/>
      <dgm:spPr/>
      <dgm:t>
        <a:bodyPr/>
        <a:lstStyle/>
        <a:p>
          <a:endParaRPr lang="en-US"/>
        </a:p>
      </dgm:t>
    </dgm:pt>
    <dgm:pt modelId="{54B4F047-DE4E-4A82-ADC7-D091745CEBA8}" type="pres">
      <dgm:prSet presAssocID="{80738864-9B34-4E14-BBC5-340BDEA4F4BF}" presName="parentTextArrow" presStyleLbl="node1" presStyleIdx="1" presStyleCnt="3"/>
      <dgm:spPr/>
      <dgm:t>
        <a:bodyPr/>
        <a:lstStyle/>
        <a:p>
          <a:endParaRPr lang="en-US"/>
        </a:p>
      </dgm:t>
    </dgm:pt>
    <dgm:pt modelId="{DDC26397-9594-44E6-B0A1-92B932299ECF}" type="pres">
      <dgm:prSet presAssocID="{80738864-9B34-4E14-BBC5-340BDEA4F4BF}" presName="arrow" presStyleLbl="node1" presStyleIdx="2" presStyleCnt="3"/>
      <dgm:spPr/>
      <dgm:t>
        <a:bodyPr/>
        <a:lstStyle/>
        <a:p>
          <a:endParaRPr lang="en-US"/>
        </a:p>
      </dgm:t>
    </dgm:pt>
    <dgm:pt modelId="{6249D789-1116-4F02-8787-B0E7B6E16709}" type="pres">
      <dgm:prSet presAssocID="{80738864-9B34-4E14-BBC5-340BDEA4F4BF}" presName="descendantArrow" presStyleCnt="0"/>
      <dgm:spPr/>
      <dgm:t>
        <a:bodyPr/>
        <a:lstStyle/>
        <a:p>
          <a:endParaRPr lang="en-US"/>
        </a:p>
      </dgm:t>
    </dgm:pt>
    <dgm:pt modelId="{E78C5C79-2189-46EF-BCEE-C06B1F8555BF}" type="pres">
      <dgm:prSet presAssocID="{7647DD20-3AE6-4F3D-AE79-8E06187D295D}" presName="childTextArrow" presStyleLbl="fgAccFollowNode1" presStyleIdx="3" presStyleCnt="5" custScaleY="114351">
        <dgm:presLayoutVars>
          <dgm:bulletEnabled val="1"/>
        </dgm:presLayoutVars>
      </dgm:prSet>
      <dgm:spPr/>
      <dgm:t>
        <a:bodyPr/>
        <a:lstStyle/>
        <a:p>
          <a:endParaRPr lang="en-US"/>
        </a:p>
      </dgm:t>
    </dgm:pt>
    <dgm:pt modelId="{97E4A36F-88AF-4D68-9233-EA856E68FF50}" type="pres">
      <dgm:prSet presAssocID="{C35726B1-34FE-47B6-BEB2-49D1022DDE68}" presName="childTextArrow" presStyleLbl="fgAccFollowNode1" presStyleIdx="4" presStyleCnt="5" custScaleY="114351">
        <dgm:presLayoutVars>
          <dgm:bulletEnabled val="1"/>
        </dgm:presLayoutVars>
      </dgm:prSet>
      <dgm:spPr/>
      <dgm:t>
        <a:bodyPr/>
        <a:lstStyle/>
        <a:p>
          <a:endParaRPr lang="en-US"/>
        </a:p>
      </dgm:t>
    </dgm:pt>
  </dgm:ptLst>
  <dgm:cxnLst>
    <dgm:cxn modelId="{DE314AE1-99D3-4457-9A08-F02A791E9B33}" srcId="{7756F261-EE1B-4FE9-ADD3-82B863DF76CD}" destId="{0C6B3136-F526-4AC8-A1B4-301DBBA9DEEE}" srcOrd="1" destOrd="0" parTransId="{1D6873CD-79D9-4768-A15D-48FEE5383E21}" sibTransId="{0FB7DC01-A6F6-4C49-B23D-D02F35CFA93D}"/>
    <dgm:cxn modelId="{B5835572-C891-40DE-AAD9-DD79B07F648E}" type="presOf" srcId="{152E4D9C-FB59-4CB0-B214-38670E0AC3EE}" destId="{E3E0EB70-DE80-49FB-86A6-0125CC273E27}" srcOrd="0" destOrd="0" presId="urn:microsoft.com/office/officeart/2005/8/layout/process4"/>
    <dgm:cxn modelId="{DBAB6EB5-E840-445C-9B53-DC134A0FD56D}" srcId="{5DF37126-6368-4E9B-B648-36B0D13940CB}" destId="{4ED3DFBC-EBC4-469B-B4C8-6E9C06E072BF}" srcOrd="0" destOrd="0" parTransId="{7283F2ED-5F3C-4AAD-9DDC-F3C5F2534631}" sibTransId="{93102F3D-EF83-4B87-98B9-1CA545C02D42}"/>
    <dgm:cxn modelId="{F8C9F051-379A-429B-A53D-410230130B17}" type="presOf" srcId="{0C6B3136-F526-4AC8-A1B4-301DBBA9DEEE}" destId="{05053C97-3DA1-402A-9C8D-EF066C566CC6}" srcOrd="1" destOrd="0" presId="urn:microsoft.com/office/officeart/2005/8/layout/process4"/>
    <dgm:cxn modelId="{DEC3166B-D874-462A-8626-822AAEA37C4F}" type="presOf" srcId="{7756F261-EE1B-4FE9-ADD3-82B863DF76CD}" destId="{6887FE7F-26CD-4F66-B250-E5F537E9651D}" srcOrd="0" destOrd="0" presId="urn:microsoft.com/office/officeart/2005/8/layout/process4"/>
    <dgm:cxn modelId="{D00136BF-BCAC-4CA3-B406-77045C7A7507}" type="presOf" srcId="{7647DD20-3AE6-4F3D-AE79-8E06187D295D}" destId="{E78C5C79-2189-46EF-BCEE-C06B1F8555BF}" srcOrd="0" destOrd="0" presId="urn:microsoft.com/office/officeart/2005/8/layout/process4"/>
    <dgm:cxn modelId="{83D3C132-795B-4B8E-A886-BDE429456B40}" type="presOf" srcId="{4ED3DFBC-EBC4-469B-B4C8-6E9C06E072BF}" destId="{E420D5C2-A897-46A2-9B81-55C2B2C0B728}" srcOrd="0" destOrd="0" presId="urn:microsoft.com/office/officeart/2005/8/layout/process4"/>
    <dgm:cxn modelId="{E6303104-7C72-4426-98F5-09125656C76F}" srcId="{80738864-9B34-4E14-BBC5-340BDEA4F4BF}" destId="{C35726B1-34FE-47B6-BEB2-49D1022DDE68}" srcOrd="1" destOrd="0" parTransId="{993714FB-0028-40C5-A04B-52F562BF98E3}" sibTransId="{C9E56408-8408-444F-8457-D0ABC68F0C62}"/>
    <dgm:cxn modelId="{57A50D29-1F7C-49F9-B101-C0DDF8FA9B37}" srcId="{0C6B3136-F526-4AC8-A1B4-301DBBA9DEEE}" destId="{152E4D9C-FB59-4CB0-B214-38670E0AC3EE}" srcOrd="0" destOrd="0" parTransId="{321F05C3-495E-4EA6-A66C-0566FA6B713F}" sibTransId="{C7D3CB9E-6E75-4F1C-8A6E-EAD71F5A9218}"/>
    <dgm:cxn modelId="{540244DD-00FD-4BF3-AB0A-B6B591452BD2}" type="presOf" srcId="{0C6B3136-F526-4AC8-A1B4-301DBBA9DEEE}" destId="{D68F2565-CC53-4397-86FE-5ED94FDD34FE}" srcOrd="0" destOrd="0" presId="urn:microsoft.com/office/officeart/2005/8/layout/process4"/>
    <dgm:cxn modelId="{E68DCACA-5B5D-4425-994D-0C7236CA20C5}" type="presOf" srcId="{98AA36AB-3125-4EEE-BFF4-91AB6B428A78}" destId="{0FFE6B38-0DA8-4151-8B6B-94299AD66162}" srcOrd="0" destOrd="0" presId="urn:microsoft.com/office/officeart/2005/8/layout/process4"/>
    <dgm:cxn modelId="{9F373748-2604-4413-AEE5-35A339EFE130}" type="presOf" srcId="{5DF37126-6368-4E9B-B648-36B0D13940CB}" destId="{4C7CE766-4971-4B54-B400-B02C71A07DE7}" srcOrd="0" destOrd="0" presId="urn:microsoft.com/office/officeart/2005/8/layout/process4"/>
    <dgm:cxn modelId="{93195FB1-8D91-4EED-BE40-15DBC46249E9}" type="presOf" srcId="{C35726B1-34FE-47B6-BEB2-49D1022DDE68}" destId="{97E4A36F-88AF-4D68-9233-EA856E68FF50}" srcOrd="0" destOrd="0" presId="urn:microsoft.com/office/officeart/2005/8/layout/process4"/>
    <dgm:cxn modelId="{7E573673-0B2D-4217-B71C-86D27B57F1AD}" srcId="{7756F261-EE1B-4FE9-ADD3-82B863DF76CD}" destId="{80738864-9B34-4E14-BBC5-340BDEA4F4BF}" srcOrd="0" destOrd="0" parTransId="{EDF85C24-9CE0-4F0D-B8DF-1003ECE3F0D5}" sibTransId="{51B2123B-0971-4654-8E76-A7DBC6025D36}"/>
    <dgm:cxn modelId="{0588D8B2-B4DD-4BE3-8BAD-F5B209442E0C}" type="presOf" srcId="{80738864-9B34-4E14-BBC5-340BDEA4F4BF}" destId="{54B4F047-DE4E-4A82-ADC7-D091745CEBA8}" srcOrd="0" destOrd="0" presId="urn:microsoft.com/office/officeart/2005/8/layout/process4"/>
    <dgm:cxn modelId="{66406064-7355-4449-A836-2135678703AF}" srcId="{0C6B3136-F526-4AC8-A1B4-301DBBA9DEEE}" destId="{98AA36AB-3125-4EEE-BFF4-91AB6B428A78}" srcOrd="1" destOrd="0" parTransId="{3151DC74-4E57-47A3-A41D-12411E96DDDA}" sibTransId="{40B65F52-F5AD-4696-948C-917C54AC1A41}"/>
    <dgm:cxn modelId="{12B9D075-0928-49D3-B407-E040E8FEF1DB}" srcId="{7756F261-EE1B-4FE9-ADD3-82B863DF76CD}" destId="{5DF37126-6368-4E9B-B648-36B0D13940CB}" srcOrd="2" destOrd="0" parTransId="{0430D8CF-8C28-4FE2-97F2-1B6A4A0F1C9A}" sibTransId="{FBCFAAF0-8909-46E6-9CD7-734314D09C20}"/>
    <dgm:cxn modelId="{DC7C915A-CD93-4257-80BC-5160C6E5E2A5}" srcId="{80738864-9B34-4E14-BBC5-340BDEA4F4BF}" destId="{7647DD20-3AE6-4F3D-AE79-8E06187D295D}" srcOrd="0" destOrd="0" parTransId="{BC53D60E-EF7F-4FFC-BAD6-D9F45A1AE38F}" sibTransId="{2295FE1A-7BDD-46FA-A6AF-14940F4DBF61}"/>
    <dgm:cxn modelId="{D7D5B519-F19B-44FB-9E31-E2A6F01C88BC}" type="presOf" srcId="{5DF37126-6368-4E9B-B648-36B0D13940CB}" destId="{2527935D-30FF-467E-8320-A1DD63D08E48}" srcOrd="1" destOrd="0" presId="urn:microsoft.com/office/officeart/2005/8/layout/process4"/>
    <dgm:cxn modelId="{196BA794-BC15-4F92-A4EE-EDC40586E5B9}" type="presOf" srcId="{80738864-9B34-4E14-BBC5-340BDEA4F4BF}" destId="{DDC26397-9594-44E6-B0A1-92B932299ECF}" srcOrd="1" destOrd="0" presId="urn:microsoft.com/office/officeart/2005/8/layout/process4"/>
    <dgm:cxn modelId="{8D0915C6-9D87-4A0E-9F47-13CC2EC78E74}" type="presParOf" srcId="{6887FE7F-26CD-4F66-B250-E5F537E9651D}" destId="{D2C86376-8933-4C1B-9B10-A41817E2CBC6}" srcOrd="0" destOrd="0" presId="urn:microsoft.com/office/officeart/2005/8/layout/process4"/>
    <dgm:cxn modelId="{310F050F-5D76-4D63-B013-39438A76502C}" type="presParOf" srcId="{D2C86376-8933-4C1B-9B10-A41817E2CBC6}" destId="{4C7CE766-4971-4B54-B400-B02C71A07DE7}" srcOrd="0" destOrd="0" presId="urn:microsoft.com/office/officeart/2005/8/layout/process4"/>
    <dgm:cxn modelId="{6C73EEFD-28E9-4F5A-97D7-E856924FAF66}" type="presParOf" srcId="{D2C86376-8933-4C1B-9B10-A41817E2CBC6}" destId="{2527935D-30FF-467E-8320-A1DD63D08E48}" srcOrd="1" destOrd="0" presId="urn:microsoft.com/office/officeart/2005/8/layout/process4"/>
    <dgm:cxn modelId="{FD2D3DE6-8333-4C01-B969-9715188C91EB}" type="presParOf" srcId="{D2C86376-8933-4C1B-9B10-A41817E2CBC6}" destId="{3CF6CFAE-EC98-4A94-9197-8A9AAF6BF706}" srcOrd="2" destOrd="0" presId="urn:microsoft.com/office/officeart/2005/8/layout/process4"/>
    <dgm:cxn modelId="{B173E7DB-A6BF-4B2D-BD4C-A81986021FA3}" type="presParOf" srcId="{3CF6CFAE-EC98-4A94-9197-8A9AAF6BF706}" destId="{E420D5C2-A897-46A2-9B81-55C2B2C0B728}" srcOrd="0" destOrd="0" presId="urn:microsoft.com/office/officeart/2005/8/layout/process4"/>
    <dgm:cxn modelId="{3CB14035-498C-40BD-AEA0-FDCCAC4B49E8}" type="presParOf" srcId="{6887FE7F-26CD-4F66-B250-E5F537E9651D}" destId="{425856D4-067B-4549-BD7B-D127F7666C5F}" srcOrd="1" destOrd="0" presId="urn:microsoft.com/office/officeart/2005/8/layout/process4"/>
    <dgm:cxn modelId="{14ECEA35-6895-4190-9855-FC90A0CE3425}" type="presParOf" srcId="{6887FE7F-26CD-4F66-B250-E5F537E9651D}" destId="{6C41EDA3-295E-4033-A6C6-665FAA6B6B86}" srcOrd="2" destOrd="0" presId="urn:microsoft.com/office/officeart/2005/8/layout/process4"/>
    <dgm:cxn modelId="{9D9608C4-8B9A-4AA1-94B8-7A30E68B92FC}" type="presParOf" srcId="{6C41EDA3-295E-4033-A6C6-665FAA6B6B86}" destId="{D68F2565-CC53-4397-86FE-5ED94FDD34FE}" srcOrd="0" destOrd="0" presId="urn:microsoft.com/office/officeart/2005/8/layout/process4"/>
    <dgm:cxn modelId="{4D5D9438-676B-4067-8BDA-B86E86462F2B}" type="presParOf" srcId="{6C41EDA3-295E-4033-A6C6-665FAA6B6B86}" destId="{05053C97-3DA1-402A-9C8D-EF066C566CC6}" srcOrd="1" destOrd="0" presId="urn:microsoft.com/office/officeart/2005/8/layout/process4"/>
    <dgm:cxn modelId="{DFAD9C3A-2BE2-41CA-A00B-B01ED93946AE}" type="presParOf" srcId="{6C41EDA3-295E-4033-A6C6-665FAA6B6B86}" destId="{245317EA-8A57-4337-BB77-EF717A1AE958}" srcOrd="2" destOrd="0" presId="urn:microsoft.com/office/officeart/2005/8/layout/process4"/>
    <dgm:cxn modelId="{1A8C0A80-6349-4B81-8EDF-E0B92C062767}" type="presParOf" srcId="{245317EA-8A57-4337-BB77-EF717A1AE958}" destId="{E3E0EB70-DE80-49FB-86A6-0125CC273E27}" srcOrd="0" destOrd="0" presId="urn:microsoft.com/office/officeart/2005/8/layout/process4"/>
    <dgm:cxn modelId="{2E42659B-1F6D-45B3-B15B-C4A06BCBF6B6}" type="presParOf" srcId="{245317EA-8A57-4337-BB77-EF717A1AE958}" destId="{0FFE6B38-0DA8-4151-8B6B-94299AD66162}" srcOrd="1" destOrd="0" presId="urn:microsoft.com/office/officeart/2005/8/layout/process4"/>
    <dgm:cxn modelId="{16871DEB-7827-4F47-ACFE-1094652BE3A3}" type="presParOf" srcId="{6887FE7F-26CD-4F66-B250-E5F537E9651D}" destId="{50F6529D-1BA7-4796-BF27-B1EA6E5B5976}" srcOrd="3" destOrd="0" presId="urn:microsoft.com/office/officeart/2005/8/layout/process4"/>
    <dgm:cxn modelId="{1427AE13-801B-41DE-B84E-F12E0A0B98D2}" type="presParOf" srcId="{6887FE7F-26CD-4F66-B250-E5F537E9651D}" destId="{423673BE-4E03-4CD1-A180-D0B5653E0507}" srcOrd="4" destOrd="0" presId="urn:microsoft.com/office/officeart/2005/8/layout/process4"/>
    <dgm:cxn modelId="{FFDE9B1D-98C4-41BD-B23A-A6F5995DB9BE}" type="presParOf" srcId="{423673BE-4E03-4CD1-A180-D0B5653E0507}" destId="{54B4F047-DE4E-4A82-ADC7-D091745CEBA8}" srcOrd="0" destOrd="0" presId="urn:microsoft.com/office/officeart/2005/8/layout/process4"/>
    <dgm:cxn modelId="{0BF8E101-9732-442F-8A0D-F13B85DFB832}" type="presParOf" srcId="{423673BE-4E03-4CD1-A180-D0B5653E0507}" destId="{DDC26397-9594-44E6-B0A1-92B932299ECF}" srcOrd="1" destOrd="0" presId="urn:microsoft.com/office/officeart/2005/8/layout/process4"/>
    <dgm:cxn modelId="{48406345-DFE3-4FB7-BE74-0FB9F034277B}" type="presParOf" srcId="{423673BE-4E03-4CD1-A180-D0B5653E0507}" destId="{6249D789-1116-4F02-8787-B0E7B6E16709}" srcOrd="2" destOrd="0" presId="urn:microsoft.com/office/officeart/2005/8/layout/process4"/>
    <dgm:cxn modelId="{99C4BF31-C9F2-4C00-B0F3-3F3018ADBA52}" type="presParOf" srcId="{6249D789-1116-4F02-8787-B0E7B6E16709}" destId="{E78C5C79-2189-46EF-BCEE-C06B1F8555BF}" srcOrd="0" destOrd="0" presId="urn:microsoft.com/office/officeart/2005/8/layout/process4"/>
    <dgm:cxn modelId="{2B81D636-5311-4406-8354-51F2F2D305B1}" type="presParOf" srcId="{6249D789-1116-4F02-8787-B0E7B6E16709}" destId="{97E4A36F-88AF-4D68-9233-EA856E68FF50}" srcOrd="1" destOrd="0" presId="urn:microsoft.com/office/officeart/2005/8/layout/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7935D-30FF-467E-8320-A1DD63D08E48}">
      <dsp:nvSpPr>
        <dsp:cNvPr id="0" name=""/>
        <dsp:cNvSpPr/>
      </dsp:nvSpPr>
      <dsp:spPr>
        <a:xfrm>
          <a:off x="0" y="4348913"/>
          <a:ext cx="11652891" cy="1427410"/>
        </a:xfrm>
        <a:prstGeom prst="rect">
          <a:avLst/>
        </a:prstGeom>
        <a:solidFill>
          <a:srgbClr val="2E865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dirty="0" smtClean="0"/>
            <a:t>Identified factors that cause </a:t>
          </a:r>
          <a:r>
            <a:rPr lang="en-US" sz="4000" kern="1200" dirty="0" err="1" smtClean="0"/>
            <a:t>cheatgrass</a:t>
          </a:r>
          <a:r>
            <a:rPr lang="en-US" sz="4000" kern="1200" dirty="0" smtClean="0"/>
            <a:t> growth</a:t>
          </a:r>
          <a:endParaRPr lang="en-US" sz="4000" kern="1200" dirty="0"/>
        </a:p>
      </dsp:txBody>
      <dsp:txXfrm>
        <a:off x="0" y="4348913"/>
        <a:ext cx="11652891" cy="770801"/>
      </dsp:txXfrm>
    </dsp:sp>
    <dsp:sp modelId="{E420D5C2-A897-46A2-9B81-55C2B2C0B728}">
      <dsp:nvSpPr>
        <dsp:cNvPr id="0" name=""/>
        <dsp:cNvSpPr/>
      </dsp:nvSpPr>
      <dsp:spPr>
        <a:xfrm>
          <a:off x="0" y="5091166"/>
          <a:ext cx="11652891" cy="656608"/>
        </a:xfrm>
        <a:prstGeom prst="rect">
          <a:avLst/>
        </a:prstGeom>
        <a:solidFill>
          <a:schemeClr val="accent6">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kern="1200" dirty="0" smtClean="0"/>
            <a:t>Created map showing the areas at risk of invasion</a:t>
          </a:r>
          <a:endParaRPr lang="en-US" sz="2800" kern="1200" dirty="0"/>
        </a:p>
      </dsp:txBody>
      <dsp:txXfrm>
        <a:off x="0" y="5091166"/>
        <a:ext cx="11652891" cy="656608"/>
      </dsp:txXfrm>
    </dsp:sp>
    <dsp:sp modelId="{05053C97-3DA1-402A-9C8D-EF066C566CC6}">
      <dsp:nvSpPr>
        <dsp:cNvPr id="0" name=""/>
        <dsp:cNvSpPr/>
      </dsp:nvSpPr>
      <dsp:spPr>
        <a:xfrm rot="10800000">
          <a:off x="0" y="2174967"/>
          <a:ext cx="11652891" cy="2195357"/>
        </a:xfrm>
        <a:prstGeom prst="upArrowCallout">
          <a:avLst/>
        </a:prstGeom>
        <a:solidFill>
          <a:srgbClr val="2E865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dirty="0" smtClean="0"/>
            <a:t>Created NDVI of cheatgrass for 2008-2017</a:t>
          </a:r>
          <a:endParaRPr lang="en-US" sz="4000" kern="1200" dirty="0"/>
        </a:p>
      </dsp:txBody>
      <dsp:txXfrm rot="-10800000">
        <a:off x="0" y="2174967"/>
        <a:ext cx="11652891" cy="770570"/>
      </dsp:txXfrm>
    </dsp:sp>
    <dsp:sp modelId="{E3E0EB70-DE80-49FB-86A6-0125CC273E27}">
      <dsp:nvSpPr>
        <dsp:cNvPr id="0" name=""/>
        <dsp:cNvSpPr/>
      </dsp:nvSpPr>
      <dsp:spPr>
        <a:xfrm>
          <a:off x="0" y="2945537"/>
          <a:ext cx="5826445" cy="656411"/>
        </a:xfrm>
        <a:prstGeom prst="rect">
          <a:avLst/>
        </a:prstGeom>
        <a:solidFill>
          <a:schemeClr val="accent6">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kern="1200" dirty="0" smtClean="0"/>
            <a:t>Determined current distributions</a:t>
          </a:r>
          <a:endParaRPr lang="en-US" sz="2800" kern="1200" dirty="0"/>
        </a:p>
      </dsp:txBody>
      <dsp:txXfrm>
        <a:off x="0" y="2945537"/>
        <a:ext cx="5826445" cy="656411"/>
      </dsp:txXfrm>
    </dsp:sp>
    <dsp:sp modelId="{0FFE6B38-0DA8-4151-8B6B-94299AD66162}">
      <dsp:nvSpPr>
        <dsp:cNvPr id="0" name=""/>
        <dsp:cNvSpPr/>
      </dsp:nvSpPr>
      <dsp:spPr>
        <a:xfrm>
          <a:off x="5826445" y="2945537"/>
          <a:ext cx="5826445" cy="656411"/>
        </a:xfrm>
        <a:prstGeom prst="rect">
          <a:avLst/>
        </a:prstGeom>
        <a:solidFill>
          <a:schemeClr val="accent6">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kern="1200" dirty="0" smtClean="0"/>
            <a:t>Created map showing historical trends</a:t>
          </a:r>
          <a:endParaRPr lang="en-US" sz="2800" kern="1200" dirty="0"/>
        </a:p>
      </dsp:txBody>
      <dsp:txXfrm>
        <a:off x="5826445" y="2945537"/>
        <a:ext cx="5826445" cy="656411"/>
      </dsp:txXfrm>
    </dsp:sp>
    <dsp:sp modelId="{DDC26397-9594-44E6-B0A1-92B932299ECF}">
      <dsp:nvSpPr>
        <dsp:cNvPr id="0" name=""/>
        <dsp:cNvSpPr/>
      </dsp:nvSpPr>
      <dsp:spPr>
        <a:xfrm rot="10800000">
          <a:off x="0" y="1021"/>
          <a:ext cx="11652891" cy="2195357"/>
        </a:xfrm>
        <a:prstGeom prst="upArrowCallout">
          <a:avLst/>
        </a:prstGeom>
        <a:solidFill>
          <a:srgbClr val="2E865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dirty="0" smtClean="0"/>
            <a:t>Determined peak and dieoff period using AppEEARs</a:t>
          </a:r>
          <a:endParaRPr lang="en-US" sz="4000" kern="1200" dirty="0"/>
        </a:p>
      </dsp:txBody>
      <dsp:txXfrm rot="-10800000">
        <a:off x="0" y="1021"/>
        <a:ext cx="11652891" cy="770570"/>
      </dsp:txXfrm>
    </dsp:sp>
    <dsp:sp modelId="{E78C5C79-2189-46EF-BCEE-C06B1F8555BF}">
      <dsp:nvSpPr>
        <dsp:cNvPr id="0" name=""/>
        <dsp:cNvSpPr/>
      </dsp:nvSpPr>
      <dsp:spPr>
        <a:xfrm>
          <a:off x="0" y="724490"/>
          <a:ext cx="5826445" cy="750613"/>
        </a:xfrm>
        <a:prstGeom prst="rect">
          <a:avLst/>
        </a:prstGeom>
        <a:solidFill>
          <a:schemeClr val="accent6">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kern="1200" dirty="0" smtClean="0"/>
            <a:t>Gathered images from Earth Explorer using these dates</a:t>
          </a:r>
          <a:endParaRPr lang="en-US" sz="2800" kern="1200" dirty="0"/>
        </a:p>
      </dsp:txBody>
      <dsp:txXfrm>
        <a:off x="0" y="724490"/>
        <a:ext cx="5826445" cy="750613"/>
      </dsp:txXfrm>
    </dsp:sp>
    <dsp:sp modelId="{97E4A36F-88AF-4D68-9233-EA856E68FF50}">
      <dsp:nvSpPr>
        <dsp:cNvPr id="0" name=""/>
        <dsp:cNvSpPr/>
      </dsp:nvSpPr>
      <dsp:spPr>
        <a:xfrm>
          <a:off x="5826445" y="724490"/>
          <a:ext cx="5826445" cy="750613"/>
        </a:xfrm>
        <a:prstGeom prst="rect">
          <a:avLst/>
        </a:prstGeom>
        <a:solidFill>
          <a:schemeClr val="accent6">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kern="1200" dirty="0" smtClean="0"/>
            <a:t>Collected ancillary data from USGS, USDA, US Census, and NPS</a:t>
          </a:r>
          <a:endParaRPr lang="en-US" sz="2800" kern="1200" dirty="0"/>
        </a:p>
      </dsp:txBody>
      <dsp:txXfrm>
        <a:off x="5826445" y="724490"/>
        <a:ext cx="5826445" cy="75061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32000" cy="36576000"/>
          </a:xfrm>
          <a:prstGeom prst="rect">
            <a:avLst/>
          </a:prstGeom>
        </p:spPr>
      </p:pic>
      <p:sp>
        <p:nvSpPr>
          <p:cNvPr id="10" name="Main Title"/>
          <p:cNvSpPr>
            <a:spLocks noGrp="1"/>
          </p:cNvSpPr>
          <p:nvPr>
            <p:ph type="body" sz="quarter" idx="10" hasCustomPrompt="1"/>
          </p:nvPr>
        </p:nvSpPr>
        <p:spPr>
          <a:xfrm rot="16200000">
            <a:off x="15170484" y="21966321"/>
            <a:ext cx="21421558" cy="2314074"/>
          </a:xfrm>
          <a:prstGeom prst="rect">
            <a:avLst/>
          </a:prstGeom>
        </p:spPr>
        <p:txBody>
          <a:bodyPr/>
          <a:lstStyle>
            <a:lvl1pPr marL="0" indent="0" algn="l">
              <a:buNone/>
              <a:defRPr sz="16000" b="0" baseline="0">
                <a:solidFill>
                  <a:srgbClr val="2E8654"/>
                </a:solidFill>
                <a:latin typeface="+mj-lt"/>
              </a:defRPr>
            </a:lvl1pPr>
          </a:lstStyle>
          <a:p>
            <a:pPr lvl="0"/>
            <a:r>
              <a:rPr lang="en-US" dirty="0" smtClean="0"/>
              <a:t>Short Title [Title Case]</a:t>
            </a:r>
            <a:endParaRPr lang="en-US" dirty="0"/>
          </a:p>
        </p:txBody>
      </p:sp>
      <p:sp>
        <p:nvSpPr>
          <p:cNvPr id="9"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2E865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Tree>
    <p:extLst>
      <p:ext uri="{BB962C8B-B14F-4D97-AF65-F5344CB8AC3E}">
        <p14:creationId xmlns:p14="http://schemas.microsoft.com/office/powerpoint/2010/main" val="360380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5264" userDrawn="1">
          <p15:clr>
            <a:srgbClr val="FBAE40"/>
          </p15:clr>
        </p15:guide>
        <p15:guide id="2" pos="576" userDrawn="1">
          <p15:clr>
            <a:srgbClr val="FBAE40"/>
          </p15:clr>
        </p15:guide>
        <p15:guide id="4" orient="horz" pos="2880" userDrawn="1">
          <p15:clr>
            <a:srgbClr val="FBAE40"/>
          </p15:clr>
        </p15:guide>
        <p15:guide id="6" pos="8640" userDrawn="1">
          <p15:clr>
            <a:srgbClr val="FBAE40"/>
          </p15:clr>
        </p15:guide>
        <p15:guide id="7" orient="horz" pos="22752" userDrawn="1">
          <p15:clr>
            <a:srgbClr val="FBAE40"/>
          </p15:clr>
        </p15:guide>
        <p15:guide id="8" orient="horz" pos="2592"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jpg"/><Relationship Id="rId18" Type="http://schemas.openxmlformats.org/officeDocument/2006/relationships/image" Target="../media/image13.png"/><Relationship Id="rId3" Type="http://schemas.openxmlformats.org/officeDocument/2006/relationships/diagramLayout" Target="../diagrams/layout1.xml"/><Relationship Id="rId21" Type="http://schemas.openxmlformats.org/officeDocument/2006/relationships/image" Target="../media/image16.jpeg"/><Relationship Id="rId7" Type="http://schemas.openxmlformats.org/officeDocument/2006/relationships/image" Target="../media/image2.png"/><Relationship Id="rId12" Type="http://schemas.openxmlformats.org/officeDocument/2006/relationships/image" Target="../media/image7.jpg"/><Relationship Id="rId17" Type="http://schemas.openxmlformats.org/officeDocument/2006/relationships/image" Target="../media/image12.png"/><Relationship Id="rId25" Type="http://schemas.openxmlformats.org/officeDocument/2006/relationships/image" Target="../media/image20.emf"/><Relationship Id="rId2" Type="http://schemas.openxmlformats.org/officeDocument/2006/relationships/diagramData" Target="../diagrams/data1.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diagramDrawing" Target="../diagrams/drawing1.xml"/><Relationship Id="rId11" Type="http://schemas.openxmlformats.org/officeDocument/2006/relationships/image" Target="../media/image6.png"/><Relationship Id="rId24" Type="http://schemas.openxmlformats.org/officeDocument/2006/relationships/image" Target="../media/image19.jpg"/><Relationship Id="rId5" Type="http://schemas.openxmlformats.org/officeDocument/2006/relationships/diagramColors" Target="../diagrams/colors1.xml"/><Relationship Id="rId15" Type="http://schemas.openxmlformats.org/officeDocument/2006/relationships/image" Target="../media/image10.png"/><Relationship Id="rId23" Type="http://schemas.openxmlformats.org/officeDocument/2006/relationships/image" Target="../media/image18.jpg"/><Relationship Id="rId10" Type="http://schemas.openxmlformats.org/officeDocument/2006/relationships/image" Target="../media/image5.png"/><Relationship Id="rId19" Type="http://schemas.openxmlformats.org/officeDocument/2006/relationships/image" Target="../media/image14.jpeg"/><Relationship Id="rId4" Type="http://schemas.openxmlformats.org/officeDocument/2006/relationships/diagramQuickStyle" Target="../diagrams/quickStyle1.xml"/><Relationship Id="rId9" Type="http://schemas.openxmlformats.org/officeDocument/2006/relationships/image" Target="../media/image4.png"/><Relationship Id="rId14" Type="http://schemas.openxmlformats.org/officeDocument/2006/relationships/image" Target="../media/image9.jpg"/><Relationship Id="rId22"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4275" y="19823436"/>
            <a:ext cx="10465219"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Results</a:t>
            </a:r>
          </a:p>
        </p:txBody>
      </p:sp>
      <p:sp>
        <p:nvSpPr>
          <p:cNvPr id="8" name="Text Placeholder 16"/>
          <p:cNvSpPr txBox="1">
            <a:spLocks/>
          </p:cNvSpPr>
          <p:nvPr/>
        </p:nvSpPr>
        <p:spPr>
          <a:xfrm>
            <a:off x="956315" y="33796866"/>
            <a:ext cx="12018960" cy="123781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300" dirty="0">
                <a:solidFill>
                  <a:schemeClr val="tx1">
                    <a:lumMod val="75000"/>
                  </a:schemeClr>
                </a:solidFill>
              </a:rPr>
              <a:t>Thank you to Ann Rodman and Molly Murphy from </a:t>
            </a:r>
            <a:r>
              <a:rPr lang="en-US" sz="2300" dirty="0" smtClean="0">
                <a:solidFill>
                  <a:schemeClr val="tx1">
                    <a:lumMod val="75000"/>
                  </a:schemeClr>
                </a:solidFill>
              </a:rPr>
              <a:t>the National Park </a:t>
            </a:r>
            <a:r>
              <a:rPr lang="en-US" sz="2300" dirty="0">
                <a:solidFill>
                  <a:schemeClr val="tx1">
                    <a:lumMod val="75000"/>
                  </a:schemeClr>
                </a:solidFill>
              </a:rPr>
              <a:t>Service, Dr. Deborah </a:t>
            </a:r>
            <a:r>
              <a:rPr lang="en-US" sz="2300" dirty="0" smtClean="0">
                <a:solidFill>
                  <a:schemeClr val="tx1">
                    <a:lumMod val="75000"/>
                  </a:schemeClr>
                </a:solidFill>
              </a:rPr>
              <a:t>Kennard of </a:t>
            </a:r>
            <a:r>
              <a:rPr lang="en-US" sz="2300" dirty="0">
                <a:solidFill>
                  <a:schemeClr val="tx1">
                    <a:lumMod val="75000"/>
                  </a:schemeClr>
                </a:solidFill>
              </a:rPr>
              <a:t>Colorado Mesa University, Dr. Kenton Ross, and the amazing </a:t>
            </a:r>
            <a:r>
              <a:rPr lang="en-US" sz="2300" dirty="0" smtClean="0">
                <a:solidFill>
                  <a:schemeClr val="tx1">
                    <a:lumMod val="75000"/>
                  </a:schemeClr>
                </a:solidFill>
              </a:rPr>
              <a:t>DEVELOP support </a:t>
            </a:r>
            <a:r>
              <a:rPr lang="en-US" sz="2300" dirty="0">
                <a:solidFill>
                  <a:schemeClr val="tx1">
                    <a:lumMod val="75000"/>
                  </a:schemeClr>
                </a:solidFill>
              </a:rPr>
              <a:t>team for their help and collaboration</a:t>
            </a:r>
            <a:r>
              <a:rPr lang="en-US" sz="2300" dirty="0" smtClean="0">
                <a:solidFill>
                  <a:schemeClr val="tx1">
                    <a:lumMod val="75000"/>
                  </a:schemeClr>
                </a:solidFill>
              </a:rPr>
              <a:t>.</a:t>
            </a:r>
            <a:endParaRPr lang="en-US" sz="2300" dirty="0">
              <a:solidFill>
                <a:schemeClr val="tx1">
                  <a:lumMod val="75000"/>
                </a:schemeClr>
              </a:solidFill>
            </a:endParaRPr>
          </a:p>
          <a:p>
            <a:endParaRPr lang="en-US" sz="2400" dirty="0" smtClean="0">
              <a:solidFill>
                <a:schemeClr val="tx1">
                  <a:lumMod val="75000"/>
                </a:schemeClr>
              </a:solidFill>
            </a:endParaRPr>
          </a:p>
        </p:txBody>
      </p:sp>
      <p:sp>
        <p:nvSpPr>
          <p:cNvPr id="15" name="TextBox 14"/>
          <p:cNvSpPr txBox="1"/>
          <p:nvPr/>
        </p:nvSpPr>
        <p:spPr>
          <a:xfrm>
            <a:off x="905592" y="3823923"/>
            <a:ext cx="11812477"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Abstract</a:t>
            </a:r>
          </a:p>
        </p:txBody>
      </p:sp>
      <p:sp>
        <p:nvSpPr>
          <p:cNvPr id="16" name="TextBox 15"/>
          <p:cNvSpPr txBox="1"/>
          <p:nvPr/>
        </p:nvSpPr>
        <p:spPr>
          <a:xfrm>
            <a:off x="923300" y="10481003"/>
            <a:ext cx="8466739"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Objectives</a:t>
            </a:r>
          </a:p>
        </p:txBody>
      </p:sp>
      <p:sp>
        <p:nvSpPr>
          <p:cNvPr id="17" name="TextBox 16"/>
          <p:cNvSpPr txBox="1"/>
          <p:nvPr/>
        </p:nvSpPr>
        <p:spPr>
          <a:xfrm>
            <a:off x="1073394" y="13271231"/>
            <a:ext cx="11238180"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Methodology</a:t>
            </a:r>
          </a:p>
        </p:txBody>
      </p:sp>
      <p:sp>
        <p:nvSpPr>
          <p:cNvPr id="18" name="TextBox 17"/>
          <p:cNvSpPr txBox="1"/>
          <p:nvPr/>
        </p:nvSpPr>
        <p:spPr>
          <a:xfrm>
            <a:off x="13711090" y="3780104"/>
            <a:ext cx="8708032"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Study Area</a:t>
            </a:r>
          </a:p>
        </p:txBody>
      </p:sp>
      <p:sp>
        <p:nvSpPr>
          <p:cNvPr id="19" name="TextBox 18"/>
          <p:cNvSpPr txBox="1"/>
          <p:nvPr/>
        </p:nvSpPr>
        <p:spPr>
          <a:xfrm>
            <a:off x="18047624" y="12451561"/>
            <a:ext cx="5530486"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Earth Observations</a:t>
            </a:r>
          </a:p>
        </p:txBody>
      </p:sp>
      <p:sp>
        <p:nvSpPr>
          <p:cNvPr id="21" name="TextBox 20"/>
          <p:cNvSpPr txBox="1"/>
          <p:nvPr/>
        </p:nvSpPr>
        <p:spPr>
          <a:xfrm>
            <a:off x="923300" y="33040164"/>
            <a:ext cx="8229600"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Acknowledgements</a:t>
            </a:r>
          </a:p>
        </p:txBody>
      </p:sp>
      <p:sp>
        <p:nvSpPr>
          <p:cNvPr id="22" name="TextBox 21"/>
          <p:cNvSpPr txBox="1"/>
          <p:nvPr/>
        </p:nvSpPr>
        <p:spPr>
          <a:xfrm>
            <a:off x="13231427" y="12436536"/>
            <a:ext cx="4666165"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Project Partners</a:t>
            </a:r>
          </a:p>
        </p:txBody>
      </p:sp>
      <p:sp>
        <p:nvSpPr>
          <p:cNvPr id="23" name="TextBox 22"/>
          <p:cNvSpPr txBox="1"/>
          <p:nvPr/>
        </p:nvSpPr>
        <p:spPr>
          <a:xfrm>
            <a:off x="1075396" y="29209427"/>
            <a:ext cx="4542503"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Team Members</a:t>
            </a:r>
          </a:p>
        </p:txBody>
      </p:sp>
      <p:sp>
        <p:nvSpPr>
          <p:cNvPr id="31" name="Main Title"/>
          <p:cNvSpPr>
            <a:spLocks noGrp="1"/>
          </p:cNvSpPr>
          <p:nvPr>
            <p:ph type="body" sz="quarter" idx="10"/>
          </p:nvPr>
        </p:nvSpPr>
        <p:spPr>
          <a:xfrm rot="16200000">
            <a:off x="11122842" y="18004447"/>
            <a:ext cx="29345306" cy="2314074"/>
          </a:xfrm>
          <a:prstGeom prst="rect">
            <a:avLst/>
          </a:prstGeom>
        </p:spPr>
        <p:txBody>
          <a:bodyPr anchor="ctr"/>
          <a:lstStyle>
            <a:lvl1pPr marL="0" indent="0" algn="l">
              <a:buNone/>
              <a:defRPr sz="16000" b="0" baseline="0">
                <a:solidFill>
                  <a:srgbClr val="E97845"/>
                </a:solidFill>
                <a:latin typeface="+mj-lt"/>
              </a:defRPr>
            </a:lvl1pPr>
          </a:lstStyle>
          <a:p>
            <a:pPr lvl="0" defTabSz="914400">
              <a:spcBef>
                <a:spcPts val="0"/>
              </a:spcBef>
              <a:buClr>
                <a:srgbClr val="2E8654"/>
              </a:buClr>
              <a:buSzPct val="25000"/>
            </a:pPr>
            <a:r>
              <a:rPr lang="en-US" sz="8800" b="1" kern="0" dirty="0">
                <a:solidFill>
                  <a:srgbClr val="2E8654"/>
                </a:solidFill>
                <a:sym typeface="Century Gothic"/>
              </a:rPr>
              <a:t>Colorado National </a:t>
            </a:r>
            <a:r>
              <a:rPr lang="en-US" sz="8800" b="1" kern="0" dirty="0" smtClean="0">
                <a:solidFill>
                  <a:srgbClr val="2E8654"/>
                </a:solidFill>
                <a:sym typeface="Century Gothic"/>
              </a:rPr>
              <a:t>Monument </a:t>
            </a:r>
            <a:r>
              <a:rPr lang="en-US" sz="8800" kern="0" dirty="0">
                <a:solidFill>
                  <a:srgbClr val="2E8654"/>
                </a:solidFill>
                <a:sym typeface="Century Gothic"/>
              </a:rPr>
              <a:t>Ecological Forecasting</a:t>
            </a:r>
          </a:p>
        </p:txBody>
      </p:sp>
      <p:sp>
        <p:nvSpPr>
          <p:cNvPr id="32" name="Subtitle"/>
          <p:cNvSpPr>
            <a:spLocks noGrp="1"/>
          </p:cNvSpPr>
          <p:nvPr>
            <p:ph type="body" sz="quarter" idx="13"/>
          </p:nvPr>
        </p:nvSpPr>
        <p:spPr>
          <a:xfrm>
            <a:off x="5715000" y="438150"/>
            <a:ext cx="1617345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sz="7200" dirty="0" smtClean="0">
                <a:solidFill>
                  <a:srgbClr val="2E8654"/>
                </a:solidFill>
              </a:rPr>
              <a:t>Identifying Early Season Invasives for Monitoring and Management in the Colorado National Monument</a:t>
            </a:r>
            <a:endParaRPr lang="en-US" sz="7200" dirty="0">
              <a:solidFill>
                <a:srgbClr val="2E8654"/>
              </a:solidFill>
            </a:endParaRPr>
          </a:p>
        </p:txBody>
      </p:sp>
      <p:sp>
        <p:nvSpPr>
          <p:cNvPr id="39" name="Text Placeholder 16"/>
          <p:cNvSpPr txBox="1">
            <a:spLocks/>
          </p:cNvSpPr>
          <p:nvPr/>
        </p:nvSpPr>
        <p:spPr>
          <a:xfrm>
            <a:off x="13234620" y="30314740"/>
            <a:ext cx="11104111" cy="511241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2E8654"/>
              </a:buClr>
            </a:pPr>
            <a:r>
              <a:rPr lang="en-US" sz="2500" dirty="0" smtClean="0">
                <a:solidFill>
                  <a:schemeClr val="tx1">
                    <a:lumMod val="75000"/>
                  </a:schemeClr>
                </a:solidFill>
              </a:rPr>
              <a:t>There are several areas of concentrated early season activity to the southwest of the park. </a:t>
            </a:r>
          </a:p>
          <a:p>
            <a:pPr marL="347663" indent="-347663">
              <a:buClr>
                <a:srgbClr val="2E8654"/>
              </a:buClr>
            </a:pPr>
            <a:r>
              <a:rPr lang="en-US" sz="2500" dirty="0" smtClean="0">
                <a:solidFill>
                  <a:schemeClr val="tx1">
                    <a:lumMod val="75000"/>
                  </a:schemeClr>
                </a:solidFill>
              </a:rPr>
              <a:t>Not all early season activity detected by satellite imagery is cheatgrass.  Ground </a:t>
            </a:r>
            <a:r>
              <a:rPr lang="en-US" sz="2500" dirty="0">
                <a:solidFill>
                  <a:schemeClr val="tx1">
                    <a:lumMod val="75000"/>
                  </a:schemeClr>
                </a:solidFill>
              </a:rPr>
              <a:t>T</a:t>
            </a:r>
            <a:r>
              <a:rPr lang="en-US" sz="2500" dirty="0" smtClean="0">
                <a:solidFill>
                  <a:schemeClr val="tx1">
                    <a:lumMod val="75000"/>
                  </a:schemeClr>
                </a:solidFill>
              </a:rPr>
              <a:t>ruthing is needed to confirm that cheatgrass is present in that area.</a:t>
            </a:r>
          </a:p>
          <a:p>
            <a:pPr marL="347663" indent="-347663">
              <a:buClr>
                <a:srgbClr val="2E8654"/>
              </a:buClr>
            </a:pPr>
            <a:r>
              <a:rPr lang="en-US" sz="2500" dirty="0" smtClean="0">
                <a:solidFill>
                  <a:schemeClr val="tx1">
                    <a:lumMod val="75000"/>
                  </a:schemeClr>
                </a:solidFill>
              </a:rPr>
              <a:t>Early Season Activity can skip years.  There are multiple cases where an area went 2-4 years in between </a:t>
            </a:r>
            <a:r>
              <a:rPr lang="en-US" sz="2500" dirty="0" err="1" smtClean="0">
                <a:solidFill>
                  <a:schemeClr val="tx1">
                    <a:lumMod val="75000"/>
                  </a:schemeClr>
                </a:solidFill>
              </a:rPr>
              <a:t>cheatgrass</a:t>
            </a:r>
            <a:r>
              <a:rPr lang="en-US" sz="2500" dirty="0" smtClean="0">
                <a:solidFill>
                  <a:schemeClr val="tx1">
                    <a:lumMod val="75000"/>
                  </a:schemeClr>
                </a:solidFill>
              </a:rPr>
              <a:t> blooms.</a:t>
            </a:r>
          </a:p>
          <a:p>
            <a:pPr marL="347663" indent="-347663">
              <a:buClr>
                <a:srgbClr val="2E8654"/>
              </a:buClr>
            </a:pPr>
            <a:r>
              <a:rPr lang="en-US" sz="2500" dirty="0" smtClean="0">
                <a:solidFill>
                  <a:schemeClr val="tx1">
                    <a:lumMod val="75000"/>
                  </a:schemeClr>
                </a:solidFill>
              </a:rPr>
              <a:t>The MCE shows that the areas of greatest vulnerability to invasion are located slightly east and southwest of the park.</a:t>
            </a:r>
          </a:p>
          <a:p>
            <a:pPr marL="347663" indent="-347663">
              <a:buClr>
                <a:srgbClr val="2E8654"/>
              </a:buClr>
            </a:pPr>
            <a:r>
              <a:rPr lang="en-US" sz="2500" dirty="0">
                <a:solidFill>
                  <a:schemeClr val="tx1">
                    <a:lumMod val="75000"/>
                  </a:schemeClr>
                </a:solidFill>
              </a:rPr>
              <a:t>T</a:t>
            </a:r>
            <a:r>
              <a:rPr lang="en-US" sz="2500" dirty="0" smtClean="0">
                <a:solidFill>
                  <a:schemeClr val="tx1">
                    <a:lumMod val="75000"/>
                  </a:schemeClr>
                </a:solidFill>
              </a:rPr>
              <a:t>hree forecasting scenarios were conducted for the analysis, with the 2023 image, shown above, representing the high scenario of a 4% annual growth rate. </a:t>
            </a:r>
          </a:p>
        </p:txBody>
      </p:sp>
      <p:sp>
        <p:nvSpPr>
          <p:cNvPr id="40" name="TextBox 39"/>
          <p:cNvSpPr txBox="1"/>
          <p:nvPr/>
        </p:nvSpPr>
        <p:spPr>
          <a:xfrm>
            <a:off x="13471525" y="29334571"/>
            <a:ext cx="6975447"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Conclusions</a:t>
            </a:r>
          </a:p>
        </p:txBody>
      </p:sp>
      <p:sp>
        <p:nvSpPr>
          <p:cNvPr id="43" name="Subtitle"/>
          <p:cNvSpPr txBox="1">
            <a:spLocks/>
          </p:cNvSpPr>
          <p:nvPr/>
        </p:nvSpPr>
        <p:spPr>
          <a:xfrm>
            <a:off x="6119432" y="35248810"/>
            <a:ext cx="15501257" cy="1034530"/>
          </a:xfrm>
          <a:prstGeom prst="rect">
            <a:avLst/>
          </a:prstGeom>
        </p:spPr>
        <p:txBody>
          <a:bodyPr anchor="ctr"/>
          <a:lstStyle>
            <a:lvl1pPr marL="0" indent="0" algn="ctr" defTabSz="2743200" rtl="0" eaLnBrk="1" latinLnBrk="0" hangingPunct="1">
              <a:lnSpc>
                <a:spcPct val="90000"/>
              </a:lnSpc>
              <a:spcBef>
                <a:spcPts val="0"/>
              </a:spcBef>
              <a:buFont typeface="Arial" panose="020B0604020202020204" pitchFamily="34" charset="0"/>
              <a:buNone/>
              <a:defRPr sz="6000" b="1" kern="1200" baseline="0">
                <a:solidFill>
                  <a:srgbClr val="EA7845"/>
                </a:solidFill>
                <a:latin typeface="+mj-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48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4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800" b="0" dirty="0">
                <a:solidFill>
                  <a:srgbClr val="2E8654"/>
                </a:solidFill>
              </a:rPr>
              <a:t>NASA Langley Research </a:t>
            </a:r>
            <a:r>
              <a:rPr lang="en-US" sz="4800" b="0" dirty="0" smtClean="0">
                <a:solidFill>
                  <a:srgbClr val="2E8654"/>
                </a:solidFill>
              </a:rPr>
              <a:t>Center – 2017 Summer</a:t>
            </a:r>
          </a:p>
        </p:txBody>
      </p:sp>
      <p:sp>
        <p:nvSpPr>
          <p:cNvPr id="34" name="Text Placeholder 16"/>
          <p:cNvSpPr txBox="1">
            <a:spLocks/>
          </p:cNvSpPr>
          <p:nvPr/>
        </p:nvSpPr>
        <p:spPr>
          <a:xfrm>
            <a:off x="819626" y="6187175"/>
            <a:ext cx="11584235" cy="270968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defTabSz="3072384">
              <a:lnSpc>
                <a:spcPct val="100000"/>
              </a:lnSpc>
              <a:spcBef>
                <a:spcPts val="0"/>
              </a:spcBef>
              <a:buClr>
                <a:srgbClr val="2E8654"/>
              </a:buClr>
            </a:pPr>
            <a:endParaRPr lang="en-US" sz="2800" dirty="0">
              <a:solidFill>
                <a:prstClr val="black"/>
              </a:solidFill>
            </a:endParaRPr>
          </a:p>
        </p:txBody>
      </p:sp>
      <p:sp>
        <p:nvSpPr>
          <p:cNvPr id="35" name="Text Placeholder 16"/>
          <p:cNvSpPr txBox="1">
            <a:spLocks/>
          </p:cNvSpPr>
          <p:nvPr/>
        </p:nvSpPr>
        <p:spPr>
          <a:xfrm>
            <a:off x="873558" y="11225541"/>
            <a:ext cx="10781224" cy="252635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2E8654"/>
              </a:buClr>
            </a:pPr>
            <a:r>
              <a:rPr lang="en-US" sz="2400" b="1" dirty="0">
                <a:solidFill>
                  <a:srgbClr val="2E8654"/>
                </a:solidFill>
              </a:rPr>
              <a:t>Evaluate</a:t>
            </a:r>
            <a:r>
              <a:rPr lang="en-US" sz="2400" dirty="0"/>
              <a:t> the vulnerability of the landscape to </a:t>
            </a:r>
            <a:r>
              <a:rPr lang="en-US" sz="2400" dirty="0" err="1"/>
              <a:t>cheatgrass</a:t>
            </a:r>
            <a:r>
              <a:rPr lang="en-US" sz="2400" dirty="0"/>
              <a:t> </a:t>
            </a:r>
            <a:r>
              <a:rPr lang="en-US" sz="2400" dirty="0" smtClean="0"/>
              <a:t>invasion</a:t>
            </a:r>
            <a:endParaRPr lang="en-US" sz="2400" b="1" dirty="0" smtClean="0">
              <a:solidFill>
                <a:srgbClr val="2E8654"/>
              </a:solidFill>
            </a:endParaRPr>
          </a:p>
          <a:p>
            <a:pPr>
              <a:buClr>
                <a:srgbClr val="2E8654"/>
              </a:buClr>
            </a:pPr>
            <a:r>
              <a:rPr lang="en-US" sz="2400" b="1" dirty="0" smtClean="0">
                <a:solidFill>
                  <a:srgbClr val="2E8654"/>
                </a:solidFill>
              </a:rPr>
              <a:t>Create</a:t>
            </a:r>
            <a:r>
              <a:rPr lang="en-US" sz="2400" dirty="0" smtClean="0"/>
              <a:t> historic and current </a:t>
            </a:r>
            <a:r>
              <a:rPr lang="en-US" sz="2400" dirty="0"/>
              <a:t>distribution maps of cheatgrass</a:t>
            </a:r>
          </a:p>
          <a:p>
            <a:pPr>
              <a:buClr>
                <a:srgbClr val="2E8654"/>
              </a:buClr>
            </a:pPr>
            <a:r>
              <a:rPr lang="en-US" sz="2400" b="1" dirty="0" smtClean="0">
                <a:solidFill>
                  <a:srgbClr val="2E8654"/>
                </a:solidFill>
              </a:rPr>
              <a:t>Identify</a:t>
            </a:r>
            <a:r>
              <a:rPr lang="en-US" sz="2400" dirty="0" smtClean="0"/>
              <a:t> </a:t>
            </a:r>
            <a:r>
              <a:rPr lang="en-US" sz="2400" dirty="0" err="1" smtClean="0"/>
              <a:t>cheatgrass</a:t>
            </a:r>
            <a:r>
              <a:rPr lang="en-US" sz="2400" dirty="0" smtClean="0"/>
              <a:t> movement during the study period and near future</a:t>
            </a:r>
            <a:endParaRPr lang="en-US" sz="2400" b="1" dirty="0" smtClean="0">
              <a:solidFill>
                <a:srgbClr val="2E8654"/>
              </a:solidFill>
            </a:endParaRPr>
          </a:p>
          <a:p>
            <a:pPr>
              <a:buClr>
                <a:srgbClr val="2E8654"/>
              </a:buClr>
            </a:pPr>
            <a:r>
              <a:rPr lang="en-US" sz="2400" b="1" dirty="0" smtClean="0">
                <a:solidFill>
                  <a:srgbClr val="2E8654"/>
                </a:solidFill>
              </a:rPr>
              <a:t>Generate</a:t>
            </a:r>
            <a:r>
              <a:rPr lang="en-US" sz="2400" dirty="0" smtClean="0"/>
              <a:t> </a:t>
            </a:r>
            <a:r>
              <a:rPr lang="en-US" sz="2400" dirty="0"/>
              <a:t>a forecast map for cheatgrass distribution </a:t>
            </a:r>
          </a:p>
        </p:txBody>
      </p:sp>
      <p:sp>
        <p:nvSpPr>
          <p:cNvPr id="36" name="Text Placeholder 16"/>
          <p:cNvSpPr txBox="1">
            <a:spLocks/>
          </p:cNvSpPr>
          <p:nvPr/>
        </p:nvSpPr>
        <p:spPr>
          <a:xfrm>
            <a:off x="14544686" y="6416245"/>
            <a:ext cx="8792036" cy="559292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chemeClr val="bg1"/>
                </a:solidFill>
              </a:rPr>
              <a:t>Include a map that has easily readable text and a legend. Including </a:t>
            </a:r>
            <a:r>
              <a:rPr lang="en-US" dirty="0">
                <a:solidFill>
                  <a:schemeClr val="bg1"/>
                </a:solidFill>
              </a:rPr>
              <a:t>the study period is optional</a:t>
            </a:r>
            <a:r>
              <a:rPr lang="en-US" dirty="0" smtClean="0">
                <a:solidFill>
                  <a:schemeClr val="bg1"/>
                </a:solidFill>
              </a:rPr>
              <a:t>.</a:t>
            </a:r>
          </a:p>
          <a:p>
            <a:r>
              <a:rPr lang="en-US" b="1" dirty="0">
                <a:solidFill>
                  <a:schemeClr val="bg1"/>
                </a:solidFill>
              </a:rPr>
              <a:t>For ALL images </a:t>
            </a:r>
            <a:r>
              <a:rPr lang="en-US" b="1" dirty="0" smtClean="0">
                <a:solidFill>
                  <a:schemeClr val="bg1"/>
                </a:solidFill>
              </a:rPr>
              <a:t>– make </a:t>
            </a:r>
            <a:r>
              <a:rPr lang="en-US" b="1" dirty="0">
                <a:solidFill>
                  <a:schemeClr val="bg1"/>
                </a:solidFill>
              </a:rPr>
              <a:t>sure all text is legible and add legends separately (so they can be moved or resized</a:t>
            </a:r>
            <a:r>
              <a:rPr lang="en-US" b="1" dirty="0" smtClean="0">
                <a:solidFill>
                  <a:schemeClr val="bg1"/>
                </a:solidFill>
              </a:rPr>
              <a:t>). </a:t>
            </a:r>
            <a:r>
              <a:rPr lang="en-US" dirty="0" smtClean="0">
                <a:solidFill>
                  <a:schemeClr val="bg1"/>
                </a:solidFill>
              </a:rPr>
              <a:t>If </a:t>
            </a:r>
            <a:r>
              <a:rPr lang="en-US" dirty="0">
                <a:solidFill>
                  <a:schemeClr val="bg1"/>
                </a:solidFill>
              </a:rPr>
              <a:t>text is not editable, a team member must be available to make changes with a </a:t>
            </a:r>
            <a:r>
              <a:rPr lang="en-US" b="1" dirty="0">
                <a:solidFill>
                  <a:schemeClr val="bg1"/>
                </a:solidFill>
              </a:rPr>
              <a:t>very short turn-around time </a:t>
            </a:r>
            <a:r>
              <a:rPr lang="en-US" dirty="0">
                <a:solidFill>
                  <a:schemeClr val="bg1"/>
                </a:solidFill>
              </a:rPr>
              <a:t>(hours, not days) after submission</a:t>
            </a:r>
            <a:r>
              <a:rPr lang="en-US" dirty="0" smtClean="0">
                <a:solidFill>
                  <a:schemeClr val="bg1"/>
                </a:solidFill>
              </a:rPr>
              <a:t>.</a:t>
            </a:r>
          </a:p>
        </p:txBody>
      </p:sp>
      <p:sp>
        <p:nvSpPr>
          <p:cNvPr id="86" name="Text Placeholder 16"/>
          <p:cNvSpPr txBox="1">
            <a:spLocks/>
          </p:cNvSpPr>
          <p:nvPr/>
        </p:nvSpPr>
        <p:spPr>
          <a:xfrm>
            <a:off x="1243007" y="32125196"/>
            <a:ext cx="2670327" cy="9097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dirty="0" smtClean="0">
                <a:solidFill>
                  <a:schemeClr val="tx1">
                    <a:lumMod val="75000"/>
                  </a:schemeClr>
                </a:solidFill>
              </a:rPr>
              <a:t>Zachary </a:t>
            </a:r>
            <a:r>
              <a:rPr lang="en-US" sz="2400" dirty="0" err="1" smtClean="0">
                <a:solidFill>
                  <a:schemeClr val="tx1">
                    <a:lumMod val="75000"/>
                  </a:schemeClr>
                </a:solidFill>
              </a:rPr>
              <a:t>Peloquin</a:t>
            </a:r>
            <a:endParaRPr lang="en-US" sz="2400" dirty="0" smtClean="0">
              <a:solidFill>
                <a:schemeClr val="tx1">
                  <a:lumMod val="75000"/>
                </a:schemeClr>
              </a:solidFill>
            </a:endParaRPr>
          </a:p>
          <a:p>
            <a:pPr algn="ctr">
              <a:lnSpc>
                <a:spcPct val="100000"/>
              </a:lnSpc>
              <a:spcBef>
                <a:spcPts val="0"/>
              </a:spcBef>
            </a:pPr>
            <a:r>
              <a:rPr lang="en-US" sz="2400" dirty="0" smtClean="0">
                <a:solidFill>
                  <a:schemeClr val="tx1">
                    <a:lumMod val="75000"/>
                  </a:schemeClr>
                </a:solidFill>
              </a:rPr>
              <a:t>Project Lead</a:t>
            </a:r>
          </a:p>
        </p:txBody>
      </p:sp>
      <p:sp>
        <p:nvSpPr>
          <p:cNvPr id="87" name="Text Placeholder 16"/>
          <p:cNvSpPr txBox="1">
            <a:spLocks/>
          </p:cNvSpPr>
          <p:nvPr/>
        </p:nvSpPr>
        <p:spPr>
          <a:xfrm>
            <a:off x="3606740" y="32351475"/>
            <a:ext cx="2703014" cy="72650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smtClean="0">
                <a:solidFill>
                  <a:schemeClr val="tx1">
                    <a:lumMod val="75000"/>
                  </a:schemeClr>
                </a:solidFill>
              </a:rPr>
              <a:t>James </a:t>
            </a:r>
            <a:r>
              <a:rPr lang="en-US" sz="2400" dirty="0" err="1" smtClean="0">
                <a:solidFill>
                  <a:schemeClr val="tx1">
                    <a:lumMod val="75000"/>
                  </a:schemeClr>
                </a:solidFill>
              </a:rPr>
              <a:t>Ficklin</a:t>
            </a:r>
            <a:endParaRPr lang="en-US" sz="2400" dirty="0" smtClean="0">
              <a:solidFill>
                <a:schemeClr val="tx1">
                  <a:lumMod val="75000"/>
                </a:schemeClr>
              </a:solidFill>
            </a:endParaRPr>
          </a:p>
        </p:txBody>
      </p:sp>
      <p:sp>
        <p:nvSpPr>
          <p:cNvPr id="88" name="Text Placeholder 16"/>
          <p:cNvSpPr txBox="1">
            <a:spLocks/>
          </p:cNvSpPr>
          <p:nvPr/>
        </p:nvSpPr>
        <p:spPr>
          <a:xfrm>
            <a:off x="6041886" y="32336327"/>
            <a:ext cx="3002160" cy="49593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smtClean="0">
                <a:solidFill>
                  <a:schemeClr val="tx1">
                    <a:lumMod val="75000"/>
                  </a:schemeClr>
                </a:solidFill>
              </a:rPr>
              <a:t>Kayla </a:t>
            </a:r>
            <a:r>
              <a:rPr lang="en-US" sz="2400" dirty="0" err="1" smtClean="0">
                <a:solidFill>
                  <a:schemeClr val="tx1">
                    <a:lumMod val="75000"/>
                  </a:schemeClr>
                </a:solidFill>
              </a:rPr>
              <a:t>Rini</a:t>
            </a:r>
            <a:endParaRPr lang="en-US" sz="2400" dirty="0" smtClean="0">
              <a:solidFill>
                <a:schemeClr val="tx1">
                  <a:lumMod val="75000"/>
                </a:schemeClr>
              </a:solidFill>
            </a:endParaRPr>
          </a:p>
        </p:txBody>
      </p:sp>
      <p:sp>
        <p:nvSpPr>
          <p:cNvPr id="92" name="Text Placeholder 16"/>
          <p:cNvSpPr txBox="1">
            <a:spLocks/>
          </p:cNvSpPr>
          <p:nvPr/>
        </p:nvSpPr>
        <p:spPr>
          <a:xfrm>
            <a:off x="8949632" y="32352224"/>
            <a:ext cx="1844994" cy="72500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smtClean="0">
                <a:solidFill>
                  <a:schemeClr val="tx1">
                    <a:lumMod val="75000"/>
                  </a:schemeClr>
                </a:solidFill>
              </a:rPr>
              <a:t>Owen Cox</a:t>
            </a:r>
          </a:p>
        </p:txBody>
      </p:sp>
      <p:graphicFrame>
        <p:nvGraphicFramePr>
          <p:cNvPr id="2" name="Diagram 1"/>
          <p:cNvGraphicFramePr/>
          <p:nvPr>
            <p:extLst>
              <p:ext uri="{D42A27DB-BD31-4B8C-83A1-F6EECF244321}">
                <p14:modId xmlns:p14="http://schemas.microsoft.com/office/powerpoint/2010/main" val="1293748724"/>
              </p:ext>
            </p:extLst>
          </p:nvPr>
        </p:nvGraphicFramePr>
        <p:xfrm>
          <a:off x="1149820" y="14113836"/>
          <a:ext cx="11652891" cy="5777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 name="Shape 53"/>
          <p:cNvPicPr preferRelativeResize="0"/>
          <p:nvPr/>
        </p:nvPicPr>
        <p:blipFill>
          <a:blip r:embed="rId7">
            <a:alphaModFix/>
          </a:blip>
          <a:stretch>
            <a:fillRect/>
          </a:stretch>
        </p:blipFill>
        <p:spPr>
          <a:xfrm>
            <a:off x="14535234" y="13478227"/>
            <a:ext cx="1591415" cy="2072022"/>
          </a:xfrm>
          <a:prstGeom prst="rect">
            <a:avLst/>
          </a:prstGeom>
          <a:noFill/>
          <a:ln>
            <a:noFill/>
          </a:ln>
        </p:spPr>
      </p:pic>
      <p:grpSp>
        <p:nvGrpSpPr>
          <p:cNvPr id="48" name="Shape 44"/>
          <p:cNvGrpSpPr/>
          <p:nvPr/>
        </p:nvGrpSpPr>
        <p:grpSpPr>
          <a:xfrm>
            <a:off x="17752773" y="13672452"/>
            <a:ext cx="3502646" cy="2201476"/>
            <a:chOff x="20821776" y="16573747"/>
            <a:chExt cx="4320449" cy="2461228"/>
          </a:xfrm>
        </p:grpSpPr>
        <p:pic>
          <p:nvPicPr>
            <p:cNvPr id="49" name="Shape 45"/>
            <p:cNvPicPr preferRelativeResize="0"/>
            <p:nvPr/>
          </p:nvPicPr>
          <p:blipFill>
            <a:blip r:embed="rId8">
              <a:alphaModFix/>
            </a:blip>
            <a:stretch>
              <a:fillRect/>
            </a:stretch>
          </p:blipFill>
          <p:spPr>
            <a:xfrm>
              <a:off x="21315376" y="16573747"/>
              <a:ext cx="2666998" cy="1939118"/>
            </a:xfrm>
            <a:prstGeom prst="rect">
              <a:avLst/>
            </a:prstGeom>
            <a:noFill/>
            <a:ln>
              <a:noFill/>
            </a:ln>
          </p:spPr>
        </p:pic>
        <p:sp>
          <p:nvSpPr>
            <p:cNvPr id="50" name="Shape 46"/>
            <p:cNvSpPr txBox="1"/>
            <p:nvPr/>
          </p:nvSpPr>
          <p:spPr>
            <a:xfrm>
              <a:off x="20821776" y="18446600"/>
              <a:ext cx="4320449" cy="588375"/>
            </a:xfrm>
            <a:prstGeom prst="rect">
              <a:avLst/>
            </a:prstGeom>
            <a:noFill/>
            <a:ln>
              <a:noFill/>
            </a:ln>
          </p:spPr>
          <p:txBody>
            <a:bodyPr lIns="91425" tIns="91425" rIns="91425" bIns="91425" anchor="t" anchorCtr="0">
              <a:noAutofit/>
            </a:bodyPr>
            <a:lstStyle/>
            <a:p>
              <a:pPr lvl="0">
                <a:spcBef>
                  <a:spcPts val="0"/>
                </a:spcBef>
                <a:buNone/>
              </a:pPr>
              <a:r>
                <a:rPr lang="en-US" sz="3000" b="1" dirty="0">
                  <a:latin typeface="Garamond"/>
                  <a:ea typeface="Garamond"/>
                  <a:cs typeface="Garamond"/>
                  <a:sym typeface="Garamond"/>
                </a:rPr>
                <a:t>Landsat 8 </a:t>
              </a:r>
              <a:r>
                <a:rPr lang="en-US" sz="3000" dirty="0" smtClean="0">
                  <a:latin typeface="Garamond"/>
                  <a:ea typeface="Garamond"/>
                  <a:cs typeface="Garamond"/>
                  <a:sym typeface="Garamond"/>
                </a:rPr>
                <a:t>OLI &amp; TIRS</a:t>
              </a:r>
              <a:endParaRPr lang="en-US" sz="3000" dirty="0">
                <a:latin typeface="Garamond"/>
                <a:ea typeface="Garamond"/>
                <a:cs typeface="Garamond"/>
                <a:sym typeface="Garamond"/>
              </a:endParaRPr>
            </a:p>
          </p:txBody>
        </p:sp>
      </p:grpSp>
      <p:grpSp>
        <p:nvGrpSpPr>
          <p:cNvPr id="51" name="Shape 50"/>
          <p:cNvGrpSpPr/>
          <p:nvPr/>
        </p:nvGrpSpPr>
        <p:grpSpPr>
          <a:xfrm>
            <a:off x="17728070" y="16598597"/>
            <a:ext cx="2790815" cy="2417409"/>
            <a:chOff x="14281253" y="19074761"/>
            <a:chExt cx="3097665" cy="2350215"/>
          </a:xfrm>
        </p:grpSpPr>
        <p:pic>
          <p:nvPicPr>
            <p:cNvPr id="52" name="Shape 51"/>
            <p:cNvPicPr preferRelativeResize="0"/>
            <p:nvPr/>
          </p:nvPicPr>
          <p:blipFill>
            <a:blip r:embed="rId9">
              <a:alphaModFix/>
            </a:blip>
            <a:stretch>
              <a:fillRect/>
            </a:stretch>
          </p:blipFill>
          <p:spPr>
            <a:xfrm>
              <a:off x="14281253" y="19074761"/>
              <a:ext cx="3002103" cy="1752507"/>
            </a:xfrm>
            <a:prstGeom prst="rect">
              <a:avLst/>
            </a:prstGeom>
            <a:noFill/>
            <a:ln>
              <a:noFill/>
            </a:ln>
          </p:spPr>
        </p:pic>
        <p:sp>
          <p:nvSpPr>
            <p:cNvPr id="53" name="Shape 52"/>
            <p:cNvSpPr txBox="1"/>
            <p:nvPr/>
          </p:nvSpPr>
          <p:spPr>
            <a:xfrm>
              <a:off x="14474712" y="20703256"/>
              <a:ext cx="2904206" cy="721720"/>
            </a:xfrm>
            <a:prstGeom prst="rect">
              <a:avLst/>
            </a:prstGeom>
            <a:noFill/>
            <a:ln>
              <a:noFill/>
            </a:ln>
          </p:spPr>
          <p:txBody>
            <a:bodyPr lIns="91425" tIns="91425" rIns="91425" bIns="91425" anchor="t" anchorCtr="0">
              <a:noAutofit/>
            </a:bodyPr>
            <a:lstStyle/>
            <a:p>
              <a:pPr lvl="0">
                <a:spcBef>
                  <a:spcPts val="0"/>
                </a:spcBef>
                <a:buNone/>
              </a:pPr>
              <a:r>
                <a:rPr lang="en-US" sz="3000" b="1" dirty="0" smtClean="0">
                  <a:latin typeface="Garamond"/>
                  <a:ea typeface="Garamond"/>
                  <a:cs typeface="Garamond"/>
                  <a:sym typeface="Garamond"/>
                </a:rPr>
                <a:t>Sentinel-2 </a:t>
              </a:r>
              <a:r>
                <a:rPr lang="en-US" sz="3000" dirty="0" smtClean="0">
                  <a:latin typeface="Garamond"/>
                  <a:ea typeface="Garamond"/>
                  <a:cs typeface="Garamond"/>
                  <a:sym typeface="Garamond"/>
                </a:rPr>
                <a:t>MSI</a:t>
              </a:r>
              <a:endParaRPr lang="en-US" sz="3000" b="1" dirty="0">
                <a:latin typeface="Garamond"/>
                <a:ea typeface="Garamond"/>
                <a:cs typeface="Garamond"/>
                <a:sym typeface="Garamond"/>
              </a:endParaRPr>
            </a:p>
          </p:txBody>
        </p:sp>
      </p:grpSp>
      <p:grpSp>
        <p:nvGrpSpPr>
          <p:cNvPr id="54" name="Shape 41"/>
          <p:cNvGrpSpPr/>
          <p:nvPr/>
        </p:nvGrpSpPr>
        <p:grpSpPr>
          <a:xfrm>
            <a:off x="21449548" y="16933664"/>
            <a:ext cx="2784341" cy="2142311"/>
            <a:chOff x="17786817" y="16954031"/>
            <a:chExt cx="4753239" cy="2066048"/>
          </a:xfrm>
        </p:grpSpPr>
        <p:pic>
          <p:nvPicPr>
            <p:cNvPr id="55" name="Shape 42"/>
            <p:cNvPicPr preferRelativeResize="0"/>
            <p:nvPr/>
          </p:nvPicPr>
          <p:blipFill>
            <a:blip r:embed="rId10">
              <a:alphaModFix/>
            </a:blip>
            <a:stretch>
              <a:fillRect/>
            </a:stretch>
          </p:blipFill>
          <p:spPr>
            <a:xfrm>
              <a:off x="17786817" y="16954031"/>
              <a:ext cx="3423676" cy="1873149"/>
            </a:xfrm>
            <a:prstGeom prst="rect">
              <a:avLst/>
            </a:prstGeom>
            <a:noFill/>
            <a:ln>
              <a:noFill/>
            </a:ln>
          </p:spPr>
        </p:pic>
        <p:sp>
          <p:nvSpPr>
            <p:cNvPr id="56" name="Shape 43"/>
            <p:cNvSpPr txBox="1"/>
            <p:nvPr/>
          </p:nvSpPr>
          <p:spPr>
            <a:xfrm>
              <a:off x="19828445" y="18069508"/>
              <a:ext cx="2711611" cy="950571"/>
            </a:xfrm>
            <a:prstGeom prst="rect">
              <a:avLst/>
            </a:prstGeom>
            <a:noFill/>
            <a:ln>
              <a:noFill/>
            </a:ln>
          </p:spPr>
          <p:txBody>
            <a:bodyPr lIns="91425" tIns="91425" rIns="91425" bIns="91425" anchor="t" anchorCtr="0">
              <a:noAutofit/>
            </a:bodyPr>
            <a:lstStyle/>
            <a:p>
              <a:pPr lvl="0">
                <a:spcBef>
                  <a:spcPts val="0"/>
                </a:spcBef>
                <a:buNone/>
              </a:pPr>
              <a:r>
                <a:rPr lang="en-US" sz="3000" b="1" dirty="0" smtClean="0">
                  <a:latin typeface="Garamond"/>
                  <a:ea typeface="Garamond"/>
                  <a:cs typeface="Garamond"/>
                  <a:sym typeface="Garamond"/>
                </a:rPr>
                <a:t>Aqua</a:t>
              </a:r>
              <a:r>
                <a:rPr lang="en-US" sz="3000" dirty="0" smtClean="0">
                  <a:latin typeface="Garamond"/>
                  <a:ea typeface="Garamond"/>
                  <a:cs typeface="Garamond"/>
                  <a:sym typeface="Garamond"/>
                </a:rPr>
                <a:t> MODIS</a:t>
              </a:r>
              <a:endParaRPr lang="en-US" dirty="0"/>
            </a:p>
          </p:txBody>
        </p:sp>
      </p:grpSp>
      <p:grpSp>
        <p:nvGrpSpPr>
          <p:cNvPr id="57" name="Shape 47"/>
          <p:cNvGrpSpPr/>
          <p:nvPr/>
        </p:nvGrpSpPr>
        <p:grpSpPr>
          <a:xfrm>
            <a:off x="21194700" y="13478227"/>
            <a:ext cx="2557756" cy="2514253"/>
            <a:chOff x="12021925" y="17035087"/>
            <a:chExt cx="2667000" cy="2193082"/>
          </a:xfrm>
        </p:grpSpPr>
        <p:pic>
          <p:nvPicPr>
            <p:cNvPr id="58" name="Shape 48"/>
            <p:cNvPicPr preferRelativeResize="0"/>
            <p:nvPr/>
          </p:nvPicPr>
          <p:blipFill>
            <a:blip r:embed="rId11">
              <a:alphaModFix/>
            </a:blip>
            <a:stretch>
              <a:fillRect/>
            </a:stretch>
          </p:blipFill>
          <p:spPr>
            <a:xfrm>
              <a:off x="12021935" y="17035087"/>
              <a:ext cx="2443053" cy="1752501"/>
            </a:xfrm>
            <a:prstGeom prst="rect">
              <a:avLst/>
            </a:prstGeom>
            <a:noFill/>
            <a:ln>
              <a:noFill/>
            </a:ln>
          </p:spPr>
        </p:pic>
        <p:sp>
          <p:nvSpPr>
            <p:cNvPr id="59" name="Shape 49"/>
            <p:cNvSpPr txBox="1"/>
            <p:nvPr/>
          </p:nvSpPr>
          <p:spPr>
            <a:xfrm>
              <a:off x="12021925" y="18715539"/>
              <a:ext cx="2667000" cy="512630"/>
            </a:xfrm>
            <a:prstGeom prst="rect">
              <a:avLst/>
            </a:prstGeom>
            <a:noFill/>
            <a:ln>
              <a:noFill/>
            </a:ln>
          </p:spPr>
          <p:txBody>
            <a:bodyPr lIns="91425" tIns="91425" rIns="91425" bIns="91425" anchor="t" anchorCtr="0">
              <a:noAutofit/>
            </a:bodyPr>
            <a:lstStyle/>
            <a:p>
              <a:pPr lvl="0">
                <a:spcBef>
                  <a:spcPts val="0"/>
                </a:spcBef>
                <a:buNone/>
              </a:pPr>
              <a:r>
                <a:rPr lang="en-US" sz="3000" b="1" dirty="0">
                  <a:latin typeface="Garamond"/>
                  <a:ea typeface="Garamond"/>
                  <a:cs typeface="Garamond"/>
                  <a:sym typeface="Garamond"/>
                </a:rPr>
                <a:t>Landsat 5 </a:t>
              </a:r>
              <a:r>
                <a:rPr lang="en-US" sz="3000" dirty="0">
                  <a:latin typeface="Garamond"/>
                  <a:ea typeface="Garamond"/>
                  <a:cs typeface="Garamond"/>
                  <a:sym typeface="Garamond"/>
                </a:rPr>
                <a:t>TM</a:t>
              </a:r>
            </a:p>
          </p:txBody>
        </p:sp>
      </p:grpSp>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77839" y="4534298"/>
            <a:ext cx="10317617" cy="6519061"/>
          </a:xfrm>
          <a:prstGeom prst="rect">
            <a:avLst/>
          </a:prstGeom>
        </p:spPr>
      </p:pic>
      <p:pic>
        <p:nvPicPr>
          <p:cNvPr id="6" name="Picture 5"/>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47624" y="4260963"/>
            <a:ext cx="9719055" cy="5937295"/>
          </a:xfrm>
          <a:prstGeom prst="rect">
            <a:avLst/>
          </a:prstGeom>
        </p:spPr>
      </p:pic>
      <p:cxnSp>
        <p:nvCxnSpPr>
          <p:cNvPr id="4" name="Straight Arrow Connector 3"/>
          <p:cNvCxnSpPr/>
          <p:nvPr/>
        </p:nvCxnSpPr>
        <p:spPr>
          <a:xfrm flipV="1">
            <a:off x="18174084" y="5259593"/>
            <a:ext cx="1941283" cy="2454333"/>
          </a:xfrm>
          <a:prstGeom prst="straightConnector1">
            <a:avLst/>
          </a:prstGeom>
          <a:ln w="44450">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60" name="Straight Arrow Connector 59"/>
          <p:cNvCxnSpPr/>
          <p:nvPr/>
        </p:nvCxnSpPr>
        <p:spPr>
          <a:xfrm>
            <a:off x="18308313" y="7993901"/>
            <a:ext cx="3312376" cy="1489714"/>
          </a:xfrm>
          <a:prstGeom prst="straightConnector1">
            <a:avLst/>
          </a:prstGeom>
          <a:ln w="44450">
            <a:solidFill>
              <a:schemeClr val="bg1"/>
            </a:solidFill>
            <a:tailEnd type="triangle"/>
          </a:ln>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028200" y="16495323"/>
            <a:ext cx="3072618" cy="2038657"/>
          </a:xfrm>
          <a:prstGeom prst="rect">
            <a:avLst/>
          </a:prstGeom>
        </p:spPr>
      </p:pic>
      <p:grpSp>
        <p:nvGrpSpPr>
          <p:cNvPr id="27" name="Group 26"/>
          <p:cNvGrpSpPr/>
          <p:nvPr/>
        </p:nvGrpSpPr>
        <p:grpSpPr>
          <a:xfrm>
            <a:off x="3954932" y="30097107"/>
            <a:ext cx="2057400" cy="2081700"/>
            <a:chOff x="3879221" y="29017274"/>
            <a:chExt cx="2057400" cy="2081700"/>
          </a:xfrm>
        </p:grpSpPr>
        <p:pic>
          <p:nvPicPr>
            <p:cNvPr id="74" name="Shape 36"/>
            <p:cNvPicPr preferRelativeResize="0"/>
            <p:nvPr/>
          </p:nvPicPr>
          <p:blipFill rotWithShape="1">
            <a:blip r:embed="rId15">
              <a:alphaModFix/>
            </a:blip>
            <a:srcRect/>
            <a:stretch/>
          </p:blipFill>
          <p:spPr>
            <a:xfrm>
              <a:off x="3879221" y="29017274"/>
              <a:ext cx="2057400" cy="2081700"/>
            </a:xfrm>
            <a:prstGeom prst="rect">
              <a:avLst/>
            </a:prstGeom>
            <a:noFill/>
            <a:ln>
              <a:noFill/>
            </a:ln>
          </p:spPr>
        </p:pic>
        <p:pic>
          <p:nvPicPr>
            <p:cNvPr id="7" name="Picture 6"/>
            <p:cNvPicPr>
              <a:picLocks/>
            </p:cNvPicPr>
            <p:nvPr/>
          </p:nvPicPr>
          <p:blipFill>
            <a:blip r:embed="rId16" cstate="print">
              <a:extLst>
                <a:ext uri="{28A0092B-C50C-407E-A947-70E740481C1C}">
                  <a14:useLocalDpi xmlns:a14="http://schemas.microsoft.com/office/drawing/2010/main" val="0"/>
                </a:ext>
              </a:extLst>
            </a:blip>
            <a:stretch>
              <a:fillRect/>
            </a:stretch>
          </p:blipFill>
          <p:spPr>
            <a:xfrm>
              <a:off x="4084961" y="29235164"/>
              <a:ext cx="1645920" cy="1645920"/>
            </a:xfrm>
            <a:prstGeom prst="rect">
              <a:avLst/>
            </a:prstGeom>
          </p:spPr>
        </p:pic>
      </p:grpSp>
      <p:grpSp>
        <p:nvGrpSpPr>
          <p:cNvPr id="14" name="Group 13"/>
          <p:cNvGrpSpPr/>
          <p:nvPr/>
        </p:nvGrpSpPr>
        <p:grpSpPr>
          <a:xfrm>
            <a:off x="6458612" y="30104012"/>
            <a:ext cx="2057400" cy="2081700"/>
            <a:chOff x="6344160" y="28945021"/>
            <a:chExt cx="2057400" cy="2081700"/>
          </a:xfrm>
        </p:grpSpPr>
        <p:pic>
          <p:nvPicPr>
            <p:cNvPr id="72" name="Shape 36"/>
            <p:cNvPicPr preferRelativeResize="0"/>
            <p:nvPr/>
          </p:nvPicPr>
          <p:blipFill rotWithShape="1">
            <a:blip r:embed="rId15">
              <a:alphaModFix/>
            </a:blip>
            <a:srcRect/>
            <a:stretch/>
          </p:blipFill>
          <p:spPr>
            <a:xfrm>
              <a:off x="6344160" y="28945021"/>
              <a:ext cx="2057400" cy="2081700"/>
            </a:xfrm>
            <a:prstGeom prst="rect">
              <a:avLst/>
            </a:prstGeom>
            <a:noFill/>
            <a:ln>
              <a:noFill/>
            </a:ln>
          </p:spPr>
        </p:pic>
        <p:pic>
          <p:nvPicPr>
            <p:cNvPr id="10" name="Picture 9"/>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6549900" y="29162911"/>
              <a:ext cx="1645920" cy="1645920"/>
            </a:xfrm>
            <a:prstGeom prst="rect">
              <a:avLst/>
            </a:prstGeom>
          </p:spPr>
        </p:pic>
      </p:grpSp>
      <p:grpSp>
        <p:nvGrpSpPr>
          <p:cNvPr id="28" name="Group 27"/>
          <p:cNvGrpSpPr/>
          <p:nvPr/>
        </p:nvGrpSpPr>
        <p:grpSpPr>
          <a:xfrm>
            <a:off x="1494988" y="30038268"/>
            <a:ext cx="2057400" cy="2081700"/>
            <a:chOff x="1416698" y="28945021"/>
            <a:chExt cx="2057400" cy="2081700"/>
          </a:xfrm>
        </p:grpSpPr>
        <p:pic>
          <p:nvPicPr>
            <p:cNvPr id="75" name="Shape 36"/>
            <p:cNvPicPr preferRelativeResize="0"/>
            <p:nvPr/>
          </p:nvPicPr>
          <p:blipFill rotWithShape="1">
            <a:blip r:embed="rId15">
              <a:alphaModFix/>
            </a:blip>
            <a:srcRect/>
            <a:stretch/>
          </p:blipFill>
          <p:spPr>
            <a:xfrm>
              <a:off x="1416698" y="28945021"/>
              <a:ext cx="2057400" cy="2081700"/>
            </a:xfrm>
            <a:prstGeom prst="rect">
              <a:avLst/>
            </a:prstGeom>
            <a:noFill/>
            <a:ln>
              <a:noFill/>
            </a:ln>
          </p:spPr>
        </p:pic>
        <p:pic>
          <p:nvPicPr>
            <p:cNvPr id="11" name="Picture 10"/>
            <p:cNvPicPr>
              <a:picLocks/>
            </p:cNvPicPr>
            <p:nvPr/>
          </p:nvPicPr>
          <p:blipFill>
            <a:blip r:embed="rId18" cstate="print">
              <a:extLst>
                <a:ext uri="{28A0092B-C50C-407E-A947-70E740481C1C}">
                  <a14:useLocalDpi xmlns:a14="http://schemas.microsoft.com/office/drawing/2010/main" val="0"/>
                </a:ext>
              </a:extLst>
            </a:blip>
            <a:stretch>
              <a:fillRect/>
            </a:stretch>
          </p:blipFill>
          <p:spPr>
            <a:xfrm>
              <a:off x="1622438" y="29162911"/>
              <a:ext cx="1645920" cy="1645920"/>
            </a:xfrm>
            <a:prstGeom prst="rect">
              <a:avLst/>
            </a:prstGeom>
          </p:spPr>
        </p:pic>
      </p:grpSp>
      <p:sp>
        <p:nvSpPr>
          <p:cNvPr id="42" name="TextBox 41"/>
          <p:cNvSpPr txBox="1"/>
          <p:nvPr/>
        </p:nvSpPr>
        <p:spPr>
          <a:xfrm>
            <a:off x="13083392" y="19557861"/>
            <a:ext cx="12301267" cy="584775"/>
          </a:xfrm>
          <a:prstGeom prst="rect">
            <a:avLst/>
          </a:prstGeom>
          <a:noFill/>
        </p:spPr>
        <p:txBody>
          <a:bodyPr wrap="square" rtlCol="0">
            <a:spAutoFit/>
          </a:bodyPr>
          <a:lstStyle/>
          <a:p>
            <a:pPr algn="ctr"/>
            <a:r>
              <a:rPr lang="en-US" sz="3200" b="1" dirty="0" smtClean="0"/>
              <a:t>Multi-Criteria Evaluation to Cheatgrass Invasion</a:t>
            </a:r>
            <a:endParaRPr lang="en-US" sz="3200" b="1" dirty="0"/>
          </a:p>
        </p:txBody>
      </p:sp>
      <p:sp>
        <p:nvSpPr>
          <p:cNvPr id="73" name="TextBox 72"/>
          <p:cNvSpPr txBox="1"/>
          <p:nvPr/>
        </p:nvSpPr>
        <p:spPr>
          <a:xfrm>
            <a:off x="1084275" y="20334543"/>
            <a:ext cx="11891000" cy="584775"/>
          </a:xfrm>
          <a:prstGeom prst="rect">
            <a:avLst/>
          </a:prstGeom>
          <a:noFill/>
        </p:spPr>
        <p:txBody>
          <a:bodyPr wrap="square" rtlCol="0">
            <a:spAutoFit/>
          </a:bodyPr>
          <a:lstStyle/>
          <a:p>
            <a:pPr algn="ctr"/>
            <a:r>
              <a:rPr lang="en-US" sz="3200" b="1" dirty="0" smtClean="0"/>
              <a:t>2017 Locations vs. Predicted 2023 Locations</a:t>
            </a:r>
            <a:endParaRPr lang="en-US" sz="3200" b="1" dirty="0"/>
          </a:p>
        </p:txBody>
      </p:sp>
      <p:sp>
        <p:nvSpPr>
          <p:cNvPr id="76" name="Rectangle 75"/>
          <p:cNvSpPr/>
          <p:nvPr/>
        </p:nvSpPr>
        <p:spPr>
          <a:xfrm>
            <a:off x="876260" y="4497644"/>
            <a:ext cx="12595265" cy="6038576"/>
          </a:xfrm>
          <a:prstGeom prst="rect">
            <a:avLst/>
          </a:prstGeom>
        </p:spPr>
        <p:txBody>
          <a:bodyPr wrap="square">
            <a:spAutoFit/>
          </a:bodyPr>
          <a:lstStyle/>
          <a:p>
            <a:pPr algn="just">
              <a:lnSpc>
                <a:spcPct val="115000"/>
              </a:lnSpc>
            </a:pPr>
            <a:r>
              <a:rPr lang="en-US" sz="2400" i="1" dirty="0" err="1">
                <a:solidFill>
                  <a:srgbClr val="000000"/>
                </a:solidFill>
                <a:latin typeface="Garamond" panose="02020404030301010803" pitchFamily="18" charset="0"/>
                <a:ea typeface="Garamond" panose="02020404030301010803" pitchFamily="18" charset="0"/>
                <a:cs typeface="Garamond" panose="02020404030301010803" pitchFamily="18" charset="0"/>
              </a:rPr>
              <a:t>Bromus</a:t>
            </a:r>
            <a:r>
              <a:rPr lang="en-US" sz="2400" i="1" dirty="0">
                <a:solidFill>
                  <a:srgbClr val="000000"/>
                </a:solidFill>
                <a:latin typeface="Garamond" panose="02020404030301010803" pitchFamily="18" charset="0"/>
                <a:ea typeface="Garamond" panose="02020404030301010803" pitchFamily="18" charset="0"/>
                <a:cs typeface="Garamond" panose="02020404030301010803" pitchFamily="18" charset="0"/>
              </a:rPr>
              <a:t> tectorum</a:t>
            </a:r>
            <a:r>
              <a:rPr lang="en-US" sz="2400" dirty="0">
                <a:solidFill>
                  <a:srgbClr val="000000"/>
                </a:solidFill>
                <a:latin typeface="Garamond" panose="02020404030301010803" pitchFamily="18" charset="0"/>
                <a:ea typeface="Garamond" panose="02020404030301010803" pitchFamily="18" charset="0"/>
                <a:cs typeface="Garamond" panose="02020404030301010803" pitchFamily="18" charset="0"/>
              </a:rPr>
              <a:t>, otherwise known as </a:t>
            </a:r>
            <a:r>
              <a:rPr lang="en-US" sz="2400" dirty="0" err="1">
                <a:solidFill>
                  <a:srgbClr val="000000"/>
                </a:solidFill>
                <a:latin typeface="Garamond" panose="02020404030301010803" pitchFamily="18" charset="0"/>
                <a:ea typeface="Garamond" panose="02020404030301010803" pitchFamily="18" charset="0"/>
                <a:cs typeface="Garamond" panose="02020404030301010803" pitchFamily="18" charset="0"/>
              </a:rPr>
              <a:t>cheatgrass</a:t>
            </a:r>
            <a:r>
              <a:rPr lang="en-US" sz="2400" dirty="0">
                <a:solidFill>
                  <a:srgbClr val="000000"/>
                </a:solidFill>
                <a:latin typeface="Garamond" panose="02020404030301010803" pitchFamily="18" charset="0"/>
                <a:ea typeface="Garamond" panose="02020404030301010803" pitchFamily="18" charset="0"/>
                <a:cs typeface="Garamond" panose="02020404030301010803" pitchFamily="18" charset="0"/>
              </a:rPr>
              <a:t>, is an invasive grass from Europe that has increased its presence all over the world by out-competing native grasses due to its adaptability and lifecycle. During the end of its life cycle, typically occurring in the summer, its flammable remains often create the conditions for forest fires to start early in the season. This alters native wildlife’s previous response to wildfires and increases the overall frequency of fires. As a result, </a:t>
            </a:r>
            <a:r>
              <a:rPr lang="en-US" sz="2400" dirty="0" err="1">
                <a:solidFill>
                  <a:srgbClr val="000000"/>
                </a:solidFill>
                <a:latin typeface="Garamond" panose="02020404030301010803" pitchFamily="18" charset="0"/>
                <a:ea typeface="Garamond" panose="02020404030301010803" pitchFamily="18" charset="0"/>
                <a:cs typeface="Garamond" panose="02020404030301010803" pitchFamily="18" charset="0"/>
              </a:rPr>
              <a:t>cheatgrass</a:t>
            </a:r>
            <a:r>
              <a:rPr lang="en-US" sz="2400" dirty="0">
                <a:solidFill>
                  <a:srgbClr val="000000"/>
                </a:solidFill>
                <a:latin typeface="Garamond" panose="02020404030301010803" pitchFamily="18" charset="0"/>
                <a:ea typeface="Garamond" panose="02020404030301010803" pitchFamily="18" charset="0"/>
                <a:cs typeface="Garamond" panose="02020404030301010803" pitchFamily="18" charset="0"/>
              </a:rPr>
              <a:t> often disrupts the necessary recovery time for native wildlife after habitat destruction. This NASA DEVELOP project utilized Landsat 5 TM, Landsat 8 OLI and TIRS, Terra MODIS, and Sentinel-2 MSI data to study the spread of </a:t>
            </a:r>
            <a:r>
              <a:rPr lang="en-US" sz="2400" dirty="0" err="1">
                <a:solidFill>
                  <a:srgbClr val="000000"/>
                </a:solidFill>
                <a:latin typeface="Garamond" panose="02020404030301010803" pitchFamily="18" charset="0"/>
                <a:ea typeface="Garamond" panose="02020404030301010803" pitchFamily="18" charset="0"/>
                <a:cs typeface="Garamond" panose="02020404030301010803" pitchFamily="18" charset="0"/>
              </a:rPr>
              <a:t>cheatgrass</a:t>
            </a:r>
            <a:r>
              <a:rPr lang="en-US" sz="2400" dirty="0">
                <a:solidFill>
                  <a:srgbClr val="000000"/>
                </a:solidFill>
                <a:latin typeface="Garamond" panose="02020404030301010803" pitchFamily="18" charset="0"/>
                <a:ea typeface="Garamond" panose="02020404030301010803" pitchFamily="18" charset="0"/>
                <a:cs typeface="Garamond" panose="02020404030301010803" pitchFamily="18" charset="0"/>
              </a:rPr>
              <a:t> throughout the Colorado National Monument and the surrounding area to determine locations at risk of being invaded by </a:t>
            </a:r>
            <a:r>
              <a:rPr lang="en-US" sz="2400" dirty="0" err="1">
                <a:solidFill>
                  <a:srgbClr val="000000"/>
                </a:solidFill>
                <a:latin typeface="Garamond" panose="02020404030301010803" pitchFamily="18" charset="0"/>
                <a:ea typeface="Garamond" panose="02020404030301010803" pitchFamily="18" charset="0"/>
                <a:cs typeface="Garamond" panose="02020404030301010803" pitchFamily="18" charset="0"/>
              </a:rPr>
              <a:t>cheatgrass</a:t>
            </a:r>
            <a:r>
              <a:rPr lang="en-US" sz="2400" dirty="0">
                <a:solidFill>
                  <a:srgbClr val="000000"/>
                </a:solidFill>
                <a:latin typeface="Garamond" panose="02020404030301010803" pitchFamily="18" charset="0"/>
                <a:ea typeface="Garamond" panose="02020404030301010803" pitchFamily="18" charset="0"/>
                <a:cs typeface="Garamond" panose="02020404030301010803" pitchFamily="18" charset="0"/>
              </a:rPr>
              <a:t>. The results of the study included historical and current </a:t>
            </a:r>
            <a:r>
              <a:rPr lang="en-US" sz="2400" dirty="0" err="1">
                <a:solidFill>
                  <a:srgbClr val="000000"/>
                </a:solidFill>
                <a:latin typeface="Garamond" panose="02020404030301010803" pitchFamily="18" charset="0"/>
                <a:ea typeface="Garamond" panose="02020404030301010803" pitchFamily="18" charset="0"/>
                <a:cs typeface="Garamond" panose="02020404030301010803" pitchFamily="18" charset="0"/>
              </a:rPr>
              <a:t>cheatgrass</a:t>
            </a:r>
            <a:r>
              <a:rPr lang="en-US" sz="2400" dirty="0">
                <a:solidFill>
                  <a:srgbClr val="000000"/>
                </a:solidFill>
                <a:latin typeface="Garamond" panose="02020404030301010803" pitchFamily="18" charset="0"/>
                <a:ea typeface="Garamond" panose="02020404030301010803" pitchFamily="18" charset="0"/>
                <a:cs typeface="Garamond" panose="02020404030301010803" pitchFamily="18" charset="0"/>
              </a:rPr>
              <a:t> population maps, multi-criteria evaluation (MCE), MCE analysis, and forecasted </a:t>
            </a:r>
            <a:r>
              <a:rPr lang="en-US" sz="2400" dirty="0" err="1">
                <a:solidFill>
                  <a:srgbClr val="000000"/>
                </a:solidFill>
                <a:latin typeface="Garamond" panose="02020404030301010803" pitchFamily="18" charset="0"/>
                <a:ea typeface="Garamond" panose="02020404030301010803" pitchFamily="18" charset="0"/>
                <a:cs typeface="Garamond" panose="02020404030301010803" pitchFamily="18" charset="0"/>
              </a:rPr>
              <a:t>cheatgrass</a:t>
            </a:r>
            <a:r>
              <a:rPr lang="en-US" sz="2400" dirty="0">
                <a:solidFill>
                  <a:srgbClr val="000000"/>
                </a:solidFill>
                <a:latin typeface="Garamond" panose="02020404030301010803" pitchFamily="18" charset="0"/>
                <a:ea typeface="Garamond" panose="02020404030301010803" pitchFamily="18" charset="0"/>
                <a:cs typeface="Garamond" panose="02020404030301010803" pitchFamily="18" charset="0"/>
              </a:rPr>
              <a:t> spread. The MCE analysis assessed the factors and constraints that contribute to the vulnerability to </a:t>
            </a:r>
            <a:r>
              <a:rPr lang="en-US" sz="2400" dirty="0" err="1">
                <a:solidFill>
                  <a:srgbClr val="000000"/>
                </a:solidFill>
                <a:latin typeface="Garamond" panose="02020404030301010803" pitchFamily="18" charset="0"/>
                <a:ea typeface="Garamond" panose="02020404030301010803" pitchFamily="18" charset="0"/>
                <a:cs typeface="Garamond" panose="02020404030301010803" pitchFamily="18" charset="0"/>
              </a:rPr>
              <a:t>cheatgrass</a:t>
            </a:r>
            <a:r>
              <a:rPr lang="en-US" sz="2400" dirty="0">
                <a:solidFill>
                  <a:srgbClr val="000000"/>
                </a:solidFill>
                <a:latin typeface="Garamond" panose="02020404030301010803" pitchFamily="18" charset="0"/>
                <a:ea typeface="Garamond" panose="02020404030301010803" pitchFamily="18" charset="0"/>
                <a:cs typeface="Garamond" panose="02020404030301010803" pitchFamily="18" charset="0"/>
              </a:rPr>
              <a:t> invasion. The results from this project will assist the National Park Service in improving their monitoring and management efforts and help contribute to the prevention of </a:t>
            </a:r>
            <a:r>
              <a:rPr lang="en-US" sz="2400" dirty="0" err="1">
                <a:solidFill>
                  <a:srgbClr val="000000"/>
                </a:solidFill>
                <a:latin typeface="Garamond" panose="02020404030301010803" pitchFamily="18" charset="0"/>
                <a:ea typeface="Garamond" panose="02020404030301010803" pitchFamily="18" charset="0"/>
                <a:cs typeface="Garamond" panose="02020404030301010803" pitchFamily="18" charset="0"/>
              </a:rPr>
              <a:t>cheatgrass</a:t>
            </a:r>
            <a:r>
              <a:rPr lang="en-US" sz="2400" dirty="0">
                <a:solidFill>
                  <a:srgbClr val="000000"/>
                </a:solidFill>
                <a:latin typeface="Garamond" panose="02020404030301010803" pitchFamily="18" charset="0"/>
                <a:ea typeface="Garamond" panose="02020404030301010803" pitchFamily="18" charset="0"/>
                <a:cs typeface="Garamond" panose="02020404030301010803" pitchFamily="18" charset="0"/>
              </a:rPr>
              <a:t> in Colorado National Monument.</a:t>
            </a:r>
            <a:endParaRPr lang="en-US" sz="2400" dirty="0">
              <a:solidFill>
                <a:srgbClr val="000000"/>
              </a:solidFill>
              <a:effectLst/>
              <a:latin typeface="Calibri" panose="020F0502020204030204" pitchFamily="34" charset="0"/>
              <a:ea typeface="Calibri" panose="020F0502020204030204" pitchFamily="34" charset="0"/>
            </a:endParaRPr>
          </a:p>
        </p:txBody>
      </p:sp>
      <p:sp>
        <p:nvSpPr>
          <p:cNvPr id="70" name="TextBox 69"/>
          <p:cNvSpPr txBox="1"/>
          <p:nvPr/>
        </p:nvSpPr>
        <p:spPr>
          <a:xfrm>
            <a:off x="14353198" y="27594377"/>
            <a:ext cx="5842492" cy="2677656"/>
          </a:xfrm>
          <a:prstGeom prst="rect">
            <a:avLst/>
          </a:prstGeom>
          <a:noFill/>
        </p:spPr>
        <p:txBody>
          <a:bodyPr wrap="square" numCol="2" rtlCol="0">
            <a:spAutoFit/>
          </a:bodyPr>
          <a:lstStyle/>
          <a:p>
            <a:r>
              <a:rPr lang="en-US" sz="2400" dirty="0" smtClean="0"/>
              <a:t>Hydrographic Features</a:t>
            </a:r>
          </a:p>
          <a:p>
            <a:r>
              <a:rPr lang="en-US" sz="2400" dirty="0" smtClean="0"/>
              <a:t>Early </a:t>
            </a:r>
            <a:r>
              <a:rPr lang="en-US" sz="2400" dirty="0"/>
              <a:t>Season </a:t>
            </a:r>
            <a:r>
              <a:rPr lang="en-US" sz="2400" dirty="0" smtClean="0"/>
              <a:t>Activity</a:t>
            </a:r>
          </a:p>
          <a:p>
            <a:r>
              <a:rPr lang="en-US" sz="2400" dirty="0" smtClean="0"/>
              <a:t>Developed Area</a:t>
            </a:r>
          </a:p>
          <a:p>
            <a:r>
              <a:rPr lang="en-US" sz="2400" dirty="0" smtClean="0"/>
              <a:t>Elevation</a:t>
            </a:r>
          </a:p>
          <a:p>
            <a:endParaRPr lang="en-US" sz="2400" dirty="0" smtClean="0"/>
          </a:p>
          <a:p>
            <a:endParaRPr lang="en-US" sz="2400" dirty="0"/>
          </a:p>
          <a:p>
            <a:endParaRPr lang="en-US" sz="2400" dirty="0" smtClean="0"/>
          </a:p>
          <a:p>
            <a:r>
              <a:rPr lang="en-US" sz="2400" dirty="0" smtClean="0"/>
              <a:t>Aspect</a:t>
            </a:r>
          </a:p>
          <a:p>
            <a:r>
              <a:rPr lang="en-US" sz="2400" dirty="0" smtClean="0"/>
              <a:t>Roads</a:t>
            </a:r>
          </a:p>
          <a:p>
            <a:r>
              <a:rPr lang="en-US" sz="2400" dirty="0" smtClean="0"/>
              <a:t>Crops</a:t>
            </a:r>
          </a:p>
        </p:txBody>
      </p:sp>
      <p:sp>
        <p:nvSpPr>
          <p:cNvPr id="20" name="Rectangle 19"/>
          <p:cNvSpPr/>
          <p:nvPr/>
        </p:nvSpPr>
        <p:spPr>
          <a:xfrm>
            <a:off x="21135092" y="27001831"/>
            <a:ext cx="2264517" cy="1384995"/>
          </a:xfrm>
          <a:prstGeom prst="rect">
            <a:avLst/>
          </a:prstGeom>
        </p:spPr>
        <p:txBody>
          <a:bodyPr wrap="square">
            <a:spAutoFit/>
          </a:bodyPr>
          <a:lstStyle/>
          <a:p>
            <a:r>
              <a:rPr lang="en-US" sz="2800" dirty="0" smtClean="0"/>
              <a:t>High: 0.92</a:t>
            </a:r>
          </a:p>
          <a:p>
            <a:endParaRPr lang="en-US" sz="2800" dirty="0"/>
          </a:p>
          <a:p>
            <a:r>
              <a:rPr lang="en-US" sz="2800" dirty="0"/>
              <a:t>Low: </a:t>
            </a:r>
            <a:r>
              <a:rPr lang="en-US" sz="2800" dirty="0" smtClean="0"/>
              <a:t>5.5e-8</a:t>
            </a:r>
            <a:endParaRPr lang="en-US" sz="2800" dirty="0"/>
          </a:p>
        </p:txBody>
      </p:sp>
      <p:pic>
        <p:nvPicPr>
          <p:cNvPr id="82" name="Picture 81"/>
          <p:cNvPicPr>
            <a:picLocks noChangeAspect="1"/>
          </p:cNvPicPr>
          <p:nvPr/>
        </p:nvPicPr>
        <p:blipFill rotWithShape="1">
          <a:blip r:embed="rId19" cstate="print">
            <a:extLst>
              <a:ext uri="{28A0092B-C50C-407E-A947-70E740481C1C}">
                <a14:useLocalDpi xmlns:a14="http://schemas.microsoft.com/office/drawing/2010/main" val="0"/>
              </a:ext>
            </a:extLst>
          </a:blip>
          <a:srcRect l="2479" t="93406" r="92723" b="3146"/>
          <a:stretch/>
        </p:blipFill>
        <p:spPr>
          <a:xfrm>
            <a:off x="19762900" y="27177458"/>
            <a:ext cx="1297858" cy="1209368"/>
          </a:xfrm>
          <a:prstGeom prst="rect">
            <a:avLst/>
          </a:prstGeom>
        </p:spPr>
      </p:pic>
      <p:grpSp>
        <p:nvGrpSpPr>
          <p:cNvPr id="12" name="Group 11"/>
          <p:cNvGrpSpPr/>
          <p:nvPr/>
        </p:nvGrpSpPr>
        <p:grpSpPr>
          <a:xfrm>
            <a:off x="8834414" y="30104012"/>
            <a:ext cx="2057400" cy="2081700"/>
            <a:chOff x="8603824" y="28945021"/>
            <a:chExt cx="2057400" cy="2081700"/>
          </a:xfrm>
        </p:grpSpPr>
        <p:pic>
          <p:nvPicPr>
            <p:cNvPr id="71" name="Shape 36"/>
            <p:cNvPicPr preferRelativeResize="0"/>
            <p:nvPr/>
          </p:nvPicPr>
          <p:blipFill rotWithShape="1">
            <a:blip r:embed="rId15">
              <a:alphaModFix/>
            </a:blip>
            <a:srcRect/>
            <a:stretch/>
          </p:blipFill>
          <p:spPr>
            <a:xfrm>
              <a:off x="8603824" y="28945021"/>
              <a:ext cx="2057400" cy="2081700"/>
            </a:xfrm>
            <a:prstGeom prst="rect">
              <a:avLst/>
            </a:prstGeom>
            <a:noFill/>
            <a:ln>
              <a:noFill/>
            </a:ln>
          </p:spPr>
        </p:pic>
        <p:pic>
          <p:nvPicPr>
            <p:cNvPr id="13" name="Picture 12"/>
            <p:cNvPicPr>
              <a:picLocks/>
            </p:cNvPicPr>
            <p:nvPr/>
          </p:nvPicPr>
          <p:blipFill>
            <a:blip r:embed="rId20" cstate="print">
              <a:extLst>
                <a:ext uri="{28A0092B-C50C-407E-A947-70E740481C1C}">
                  <a14:useLocalDpi xmlns:a14="http://schemas.microsoft.com/office/drawing/2010/main" val="0"/>
                </a:ext>
              </a:extLst>
            </a:blip>
            <a:stretch>
              <a:fillRect/>
            </a:stretch>
          </p:blipFill>
          <p:spPr>
            <a:xfrm>
              <a:off x="8809564" y="29162911"/>
              <a:ext cx="1645920" cy="1645920"/>
            </a:xfrm>
            <a:prstGeom prst="rect">
              <a:avLst/>
            </a:prstGeom>
          </p:spPr>
        </p:pic>
      </p:grpSp>
      <p:pic>
        <p:nvPicPr>
          <p:cNvPr id="44" name="Picture 43"/>
          <p:cNvPicPr>
            <a:picLocks noChangeAspect="1"/>
          </p:cNvPicPr>
          <p:nvPr/>
        </p:nvPicPr>
        <p:blipFill rotWithShape="1">
          <a:blip r:embed="rId21" cstate="print">
            <a:extLst>
              <a:ext uri="{28A0092B-C50C-407E-A947-70E740481C1C}">
                <a14:useLocalDpi xmlns:a14="http://schemas.microsoft.com/office/drawing/2010/main" val="0"/>
              </a:ext>
            </a:extLst>
          </a:blip>
          <a:srcRect l="1785" t="4081" r="1295" b="21027"/>
          <a:stretch/>
        </p:blipFill>
        <p:spPr>
          <a:xfrm>
            <a:off x="14214123" y="20172658"/>
            <a:ext cx="9944367" cy="6641545"/>
          </a:xfrm>
          <a:prstGeom prst="rect">
            <a:avLst/>
          </a:prstGeom>
        </p:spPr>
      </p:pic>
      <p:pic>
        <p:nvPicPr>
          <p:cNvPr id="85" name="Picture 84"/>
          <p:cNvPicPr>
            <a:picLocks noChangeAspect="1"/>
          </p:cNvPicPr>
          <p:nvPr/>
        </p:nvPicPr>
        <p:blipFill rotWithShape="1">
          <a:blip r:embed="rId22" cstate="print">
            <a:extLst>
              <a:ext uri="{28A0092B-C50C-407E-A947-70E740481C1C}">
                <a14:useLocalDpi xmlns:a14="http://schemas.microsoft.com/office/drawing/2010/main" val="0"/>
              </a:ext>
            </a:extLst>
          </a:blip>
          <a:srcRect l="9871" t="70706" r="81812" b="26023"/>
          <a:stretch/>
        </p:blipFill>
        <p:spPr>
          <a:xfrm>
            <a:off x="19974885" y="28530420"/>
            <a:ext cx="767970" cy="392252"/>
          </a:xfrm>
          <a:prstGeom prst="rect">
            <a:avLst/>
          </a:prstGeom>
        </p:spPr>
      </p:pic>
      <p:sp>
        <p:nvSpPr>
          <p:cNvPr id="63" name="TextBox 62"/>
          <p:cNvSpPr txBox="1"/>
          <p:nvPr/>
        </p:nvSpPr>
        <p:spPr>
          <a:xfrm>
            <a:off x="20864063" y="28493061"/>
            <a:ext cx="3774394" cy="461665"/>
          </a:xfrm>
          <a:prstGeom prst="rect">
            <a:avLst/>
          </a:prstGeom>
          <a:noFill/>
        </p:spPr>
        <p:txBody>
          <a:bodyPr wrap="square" rtlCol="0">
            <a:spAutoFit/>
          </a:bodyPr>
          <a:lstStyle/>
          <a:p>
            <a:r>
              <a:rPr lang="en-US" sz="2400" dirty="0" smtClean="0"/>
              <a:t>Masked-Out Area</a:t>
            </a:r>
            <a:endParaRPr lang="en-US" sz="2400" dirty="0"/>
          </a:p>
        </p:txBody>
      </p:sp>
      <p:sp>
        <p:nvSpPr>
          <p:cNvPr id="41" name="TextBox 40"/>
          <p:cNvSpPr txBox="1"/>
          <p:nvPr/>
        </p:nvSpPr>
        <p:spPr>
          <a:xfrm>
            <a:off x="4873209" y="27683498"/>
            <a:ext cx="8998244" cy="1569660"/>
          </a:xfrm>
          <a:prstGeom prst="rect">
            <a:avLst/>
          </a:prstGeom>
          <a:noFill/>
        </p:spPr>
        <p:txBody>
          <a:bodyPr wrap="square" rtlCol="0">
            <a:spAutoFit/>
          </a:bodyPr>
          <a:lstStyle/>
          <a:p>
            <a:r>
              <a:rPr lang="en-US" sz="3200" dirty="0" smtClean="0"/>
              <a:t>3 Mile Border Around Park</a:t>
            </a:r>
          </a:p>
          <a:p>
            <a:r>
              <a:rPr lang="en-US" sz="3200" dirty="0" smtClean="0"/>
              <a:t>Colorado National Monument Boundaries</a:t>
            </a:r>
          </a:p>
          <a:p>
            <a:r>
              <a:rPr lang="en-US" sz="3200" dirty="0" smtClean="0"/>
              <a:t>Predicted Early-Season Activity Locations</a:t>
            </a:r>
            <a:endParaRPr lang="en-US" sz="3200" dirty="0"/>
          </a:p>
        </p:txBody>
      </p:sp>
      <p:pic>
        <p:nvPicPr>
          <p:cNvPr id="62" name="Picture 61"/>
          <p:cNvPicPr>
            <a:picLocks noChangeAspect="1"/>
          </p:cNvPicPr>
          <p:nvPr/>
        </p:nvPicPr>
        <p:blipFill rotWithShape="1">
          <a:blip r:embed="rId23">
            <a:extLst>
              <a:ext uri="{28A0092B-C50C-407E-A947-70E740481C1C}">
                <a14:useLocalDpi xmlns:a14="http://schemas.microsoft.com/office/drawing/2010/main" val="0"/>
              </a:ext>
            </a:extLst>
          </a:blip>
          <a:srcRect l="16297" r="16658" b="-93"/>
          <a:stretch/>
        </p:blipFill>
        <p:spPr>
          <a:xfrm>
            <a:off x="873558" y="20978438"/>
            <a:ext cx="5834220" cy="6640139"/>
          </a:xfrm>
          <a:prstGeom prst="rect">
            <a:avLst/>
          </a:prstGeom>
        </p:spPr>
      </p:pic>
      <p:sp>
        <p:nvSpPr>
          <p:cNvPr id="66" name="Rectangle 65"/>
          <p:cNvSpPr/>
          <p:nvPr/>
        </p:nvSpPr>
        <p:spPr>
          <a:xfrm>
            <a:off x="14289146" y="26845781"/>
            <a:ext cx="5512523" cy="830997"/>
          </a:xfrm>
          <a:prstGeom prst="rect">
            <a:avLst/>
          </a:prstGeom>
        </p:spPr>
        <p:txBody>
          <a:bodyPr wrap="square">
            <a:spAutoFit/>
          </a:bodyPr>
          <a:lstStyle/>
          <a:p>
            <a:r>
              <a:rPr lang="en-US" sz="2400" b="1" dirty="0"/>
              <a:t>Factors used to Assess Vulnerability to </a:t>
            </a:r>
            <a:r>
              <a:rPr lang="en-US" sz="2400" b="1" dirty="0" err="1"/>
              <a:t>Cheatgrass</a:t>
            </a:r>
            <a:r>
              <a:rPr lang="en-US" sz="2400" b="1" dirty="0"/>
              <a:t> Invasion:</a:t>
            </a:r>
          </a:p>
        </p:txBody>
      </p:sp>
      <p:pic>
        <p:nvPicPr>
          <p:cNvPr id="68" name="Picture 67"/>
          <p:cNvPicPr>
            <a:picLocks noChangeAspect="1"/>
          </p:cNvPicPr>
          <p:nvPr/>
        </p:nvPicPr>
        <p:blipFill rotWithShape="1">
          <a:blip r:embed="rId24">
            <a:extLst>
              <a:ext uri="{28A0092B-C50C-407E-A947-70E740481C1C}">
                <a14:useLocalDpi xmlns:a14="http://schemas.microsoft.com/office/drawing/2010/main" val="0"/>
              </a:ext>
            </a:extLst>
          </a:blip>
          <a:srcRect l="25399" t="8986" r="21192" b="6158"/>
          <a:stretch/>
        </p:blipFill>
        <p:spPr>
          <a:xfrm>
            <a:off x="7120829" y="20992482"/>
            <a:ext cx="5834894" cy="6642424"/>
          </a:xfrm>
          <a:prstGeom prst="rect">
            <a:avLst/>
          </a:prstGeom>
        </p:spPr>
      </p:pic>
      <p:pic>
        <p:nvPicPr>
          <p:cNvPr id="69" name="Picture 68"/>
          <p:cNvPicPr>
            <a:picLocks noChangeAspect="1"/>
          </p:cNvPicPr>
          <p:nvPr/>
        </p:nvPicPr>
        <p:blipFill rotWithShape="1">
          <a:blip r:embed="rId25"/>
          <a:srcRect l="-1690" t="21745" r="84227" b="18605"/>
          <a:stretch/>
        </p:blipFill>
        <p:spPr>
          <a:xfrm>
            <a:off x="3971168" y="27804401"/>
            <a:ext cx="893944" cy="1358797"/>
          </a:xfrm>
          <a:prstGeom prst="rect">
            <a:avLst/>
          </a:prstGeom>
        </p:spPr>
      </p:pic>
      <p:sp>
        <p:nvSpPr>
          <p:cNvPr id="29" name="TextBox 28"/>
          <p:cNvSpPr txBox="1"/>
          <p:nvPr/>
        </p:nvSpPr>
        <p:spPr>
          <a:xfrm>
            <a:off x="2956473" y="21014140"/>
            <a:ext cx="5606917" cy="646331"/>
          </a:xfrm>
          <a:prstGeom prst="rect">
            <a:avLst/>
          </a:prstGeom>
          <a:noFill/>
        </p:spPr>
        <p:txBody>
          <a:bodyPr wrap="square" rtlCol="0">
            <a:spAutoFit/>
          </a:bodyPr>
          <a:lstStyle/>
          <a:p>
            <a:pPr algn="ctr"/>
            <a:r>
              <a:rPr lang="en-US" sz="3600" b="1" dirty="0" smtClean="0"/>
              <a:t>2017</a:t>
            </a:r>
            <a:endParaRPr lang="en-US" sz="3600" b="1" dirty="0"/>
          </a:p>
        </p:txBody>
      </p:sp>
      <p:sp>
        <p:nvSpPr>
          <p:cNvPr id="78" name="TextBox 77"/>
          <p:cNvSpPr txBox="1"/>
          <p:nvPr/>
        </p:nvSpPr>
        <p:spPr>
          <a:xfrm>
            <a:off x="9575645" y="21002698"/>
            <a:ext cx="5261294" cy="646331"/>
          </a:xfrm>
          <a:prstGeom prst="rect">
            <a:avLst/>
          </a:prstGeom>
          <a:noFill/>
        </p:spPr>
        <p:txBody>
          <a:bodyPr wrap="square" rtlCol="0">
            <a:spAutoFit/>
          </a:bodyPr>
          <a:lstStyle/>
          <a:p>
            <a:pPr algn="ctr"/>
            <a:r>
              <a:rPr lang="en-US" sz="3600" b="1" dirty="0" smtClean="0"/>
              <a:t>2023</a:t>
            </a:r>
            <a:endParaRPr lang="en-US" sz="3600" b="1" dirty="0"/>
          </a:p>
        </p:txBody>
      </p:sp>
    </p:spTree>
    <p:extLst>
      <p:ext uri="{BB962C8B-B14F-4D97-AF65-F5344CB8AC3E}">
        <p14:creationId xmlns:p14="http://schemas.microsoft.com/office/powerpoint/2010/main" val="1832225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2376</TotalTime>
  <Words>654</Words>
  <Application>Microsoft Office PowerPoint</Application>
  <PresentationFormat>Custom</PresentationFormat>
  <Paragraphs>65</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Rini, Kayla M. (LARC-E3)[SSAI DEVELOP]</cp:lastModifiedBy>
  <cp:revision>162</cp:revision>
  <dcterms:created xsi:type="dcterms:W3CDTF">2017-06-02T16:06:25Z</dcterms:created>
  <dcterms:modified xsi:type="dcterms:W3CDTF">2017-08-08T20:10:49Z</dcterms:modified>
</cp:coreProperties>
</file>