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75" r:id="rId2"/>
    <p:sldId id="287" r:id="rId3"/>
    <p:sldId id="299" r:id="rId4"/>
    <p:sldId id="288" r:id="rId5"/>
    <p:sldId id="290" r:id="rId6"/>
    <p:sldId id="289" r:id="rId7"/>
    <p:sldId id="326" r:id="rId8"/>
    <p:sldId id="301" r:id="rId9"/>
    <p:sldId id="316" r:id="rId10"/>
    <p:sldId id="302" r:id="rId11"/>
    <p:sldId id="303" r:id="rId12"/>
    <p:sldId id="305" r:id="rId13"/>
    <p:sldId id="331" r:id="rId14"/>
    <p:sldId id="333" r:id="rId15"/>
    <p:sldId id="337" r:id="rId16"/>
    <p:sldId id="323" r:id="rId17"/>
    <p:sldId id="338" r:id="rId18"/>
    <p:sldId id="336" r:id="rId19"/>
    <p:sldId id="308" r:id="rId20"/>
    <p:sldId id="307" r:id="rId21"/>
    <p:sldId id="304" r:id="rId22"/>
    <p:sldId id="295" r:id="rId23"/>
    <p:sldId id="29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95C9565-4EFF-4B93-B30D-07A6895FD848}">
          <p14:sldIdLst>
            <p14:sldId id="275"/>
            <p14:sldId id="287"/>
            <p14:sldId id="299"/>
            <p14:sldId id="288"/>
            <p14:sldId id="290"/>
            <p14:sldId id="289"/>
            <p14:sldId id="326"/>
            <p14:sldId id="301"/>
            <p14:sldId id="316"/>
            <p14:sldId id="302"/>
            <p14:sldId id="303"/>
            <p14:sldId id="305"/>
            <p14:sldId id="331"/>
            <p14:sldId id="333"/>
            <p14:sldId id="337"/>
            <p14:sldId id="323"/>
            <p14:sldId id="338"/>
            <p14:sldId id="336"/>
            <p14:sldId id="308"/>
            <p14:sldId id="307"/>
            <p14:sldId id="304"/>
            <p14:sldId id="295"/>
            <p14:sldId id="298"/>
          </p14:sldIdLst>
        </p14:section>
      </p14:sectionLst>
    </p:ext>
    <p:ext uri="{EFAFB233-063F-42B5-8137-9DF3F51BA10A}">
      <p15:sldGuideLst xmlns:p15="http://schemas.microsoft.com/office/powerpoint/2012/main">
        <p15:guide id="1" orient="horz" userDrawn="1">
          <p15:clr>
            <a:srgbClr val="A4A3A4"/>
          </p15:clr>
        </p15:guide>
        <p15:guide id="2" pos="3840" userDrawn="1">
          <p15:clr>
            <a:srgbClr val="A4A3A4"/>
          </p15:clr>
        </p15:guide>
        <p15:guide id="3" pos="7679">
          <p15:clr>
            <a:srgbClr val="A4A3A4"/>
          </p15:clr>
        </p15:guide>
        <p15:guide id="4" pos="374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ya, Vishal (LARC)[DEVELOP]" initials="AV(" lastIdx="30" clrIdx="0">
    <p:extLst/>
  </p:cmAuthor>
  <p:cmAuthor id="2" name="Emma Baghel" initials="EB" lastIdx="5" clrIdx="1"/>
  <p:cmAuthor id="3" name="Zajic, Brittany N (329D-Affiliate)" initials="ZBN("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A9DB"/>
    <a:srgbClr val="2F8AB4"/>
    <a:srgbClr val="C15442"/>
    <a:srgbClr val="52B37B"/>
    <a:srgbClr val="218754"/>
    <a:srgbClr val="EA7845"/>
    <a:srgbClr val="EAA24A"/>
    <a:srgbClr val="586991"/>
    <a:srgbClr val="7DB86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6" autoAdjust="0"/>
    <p:restoredTop sz="84481" autoAdjust="0"/>
  </p:normalViewPr>
  <p:slideViewPr>
    <p:cSldViewPr>
      <p:cViewPr varScale="1">
        <p:scale>
          <a:sx n="68" d="100"/>
          <a:sy n="68" d="100"/>
        </p:scale>
        <p:origin x="132" y="444"/>
      </p:cViewPr>
      <p:guideLst>
        <p:guide orient="horz"/>
        <p:guide pos="3840"/>
        <p:guide pos="7679"/>
        <p:guide pos="3744"/>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9/7/2016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dirty="0"/>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water.ca.gov/"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cdec.water.ca.gov/cdecapp/snowapp/sweq.action" TargetMode="External"/><Relationship Id="rId4" Type="http://schemas.openxmlformats.org/officeDocument/2006/relationships/hyperlink" Target="http://www.water.ca.gov/news/newsreleases/2016/033016.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cpc.ncep.noaa.gov/products/analysis_monitoring/enso_advisory/ensodisc.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climate.gov/news-features/blogs/enso/may-2016-el-ni%C3%B1ola-ni%C3%B1a-update-switcheroo"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dirty="0"/>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a:t>
            </a:r>
            <a:r>
              <a:rPr lang="en-US" baseline="0" dirty="0" smtClean="0"/>
              <a:t> month rolling average of </a:t>
            </a:r>
            <a:r>
              <a:rPr lang="en-US" baseline="0" dirty="0" err="1" smtClean="0"/>
              <a:t>nCLimDIv</a:t>
            </a:r>
            <a:r>
              <a:rPr lang="en-US" baseline="0" dirty="0" smtClean="0"/>
              <a:t>, TRMM and GPM</a:t>
            </a:r>
          </a:p>
          <a:p>
            <a:endParaRPr lang="en-US" baseline="0" dirty="0" smtClean="0"/>
          </a:p>
          <a:p>
            <a:r>
              <a:rPr lang="en-US" baseline="0" dirty="0" smtClean="0"/>
              <a:t>R-value of .94 for TRMM vs. </a:t>
            </a:r>
            <a:r>
              <a:rPr lang="en-US" baseline="0" dirty="0" err="1" smtClean="0"/>
              <a:t>nClimDIv</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dirty="0"/>
          </a:p>
        </p:txBody>
      </p:sp>
    </p:spTree>
    <p:extLst>
      <p:ext uri="{BB962C8B-B14F-4D97-AF65-F5344CB8AC3E}">
        <p14:creationId xmlns:p14="http://schemas.microsoft.com/office/powerpoint/2010/main" val="472510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Accumulated</a:t>
            </a:r>
            <a:r>
              <a:rPr lang="en-US" baseline="0" dirty="0" smtClean="0"/>
              <a:t> Precipitation anomalies show long term wet and dry periods </a:t>
            </a:r>
          </a:p>
          <a:p>
            <a:endParaRPr lang="en-US" baseline="0" dirty="0" smtClean="0"/>
          </a:p>
          <a:p>
            <a:r>
              <a:rPr lang="en-US" baseline="0" dirty="0" smtClean="0"/>
              <a:t>Why Accumulate? </a:t>
            </a:r>
          </a:p>
          <a:p>
            <a:r>
              <a:rPr lang="en-US" baseline="0" dirty="0" smtClean="0"/>
              <a:t>-To change it from a rate </a:t>
            </a:r>
          </a:p>
          <a:p>
            <a:r>
              <a:rPr lang="en-US" baseline="0" dirty="0" smtClean="0"/>
              <a:t>-- rate </a:t>
            </a:r>
            <a:r>
              <a:rPr lang="en-US" baseline="0" dirty="0" smtClean="0">
                <a:sym typeface="Wingdings" panose="05000000000000000000" pitchFamily="2" charset="2"/>
              </a:rPr>
              <a:t> storage </a:t>
            </a: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dirty="0"/>
          </a:p>
        </p:txBody>
      </p:sp>
    </p:spTree>
    <p:extLst>
      <p:ext uri="{BB962C8B-B14F-4D97-AF65-F5344CB8AC3E}">
        <p14:creationId xmlns:p14="http://schemas.microsoft.com/office/powerpoint/2010/main" val="1765375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 On a statewide basis, according to the ONI 3.4 region.</a:t>
            </a:r>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dirty="0"/>
          </a:p>
        </p:txBody>
      </p:sp>
    </p:spTree>
    <p:extLst>
      <p:ext uri="{BB962C8B-B14F-4D97-AF65-F5344CB8AC3E}">
        <p14:creationId xmlns:p14="http://schemas.microsoft.com/office/powerpoint/2010/main" val="2032146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Launched in 2002, NASA’s Gravity Recovery and Climate Experiment (GRACE) is made up of a pair of Earth-observing satellites that measure Earth’s gravity field. </a:t>
            </a:r>
          </a:p>
          <a:p>
            <a:r>
              <a:rPr lang="en-US" dirty="0" smtClean="0"/>
              <a:t>GRACE maps Earth’s gravity field by making accurate measurements</a:t>
            </a:r>
            <a:r>
              <a:rPr lang="en-US" baseline="0" dirty="0" smtClean="0"/>
              <a:t> of the distance between the two satellites and f</a:t>
            </a:r>
            <a:r>
              <a:rPr lang="en-US" dirty="0" smtClean="0"/>
              <a:t>rom that we can measure how Earth’s gravity field changes over time. The only thing that moves around at</a:t>
            </a:r>
            <a:r>
              <a:rPr lang="en-US" baseline="0" dirty="0" smtClean="0"/>
              <a:t> this</a:t>
            </a:r>
            <a:r>
              <a:rPr lang="en-US" dirty="0" smtClean="0"/>
              <a:t> time scale is water, so GRACE is unique in its</a:t>
            </a:r>
            <a:r>
              <a:rPr lang="en-US" baseline="0" dirty="0" smtClean="0"/>
              <a:t> ability to measure terrestrial water storage variations, stored at all levels above and within the Earth’s surface.</a:t>
            </a:r>
          </a:p>
          <a:p>
            <a:endParaRPr lang="en-US" baseline="0" dirty="0" smtClean="0"/>
          </a:p>
          <a:p>
            <a:r>
              <a:rPr lang="en-US" dirty="0" smtClean="0"/>
              <a:t>GRACE provides monthly observations of terrestrial water storage anomalies (TWS) that describe spatial</a:t>
            </a:r>
            <a:r>
              <a:rPr lang="en-US" baseline="0" dirty="0" smtClean="0"/>
              <a:t> and temporal changes in the amount of water stored in soils, groundwater and above the land surface</a:t>
            </a:r>
          </a:p>
          <a:p>
            <a:endParaRPr lang="en-US" baseline="0" dirty="0" smtClean="0"/>
          </a:p>
          <a:p>
            <a:r>
              <a:rPr lang="en-US" baseline="0" dirty="0" smtClean="0"/>
              <a:t>Image:</a:t>
            </a:r>
          </a:p>
          <a:p>
            <a:r>
              <a:rPr lang="en-US" dirty="0" smtClean="0"/>
              <a:t>http://</a:t>
            </a:r>
            <a:r>
              <a:rPr lang="en-US" dirty="0" err="1" smtClean="0"/>
              <a:t>www.water.ca.gov</a:t>
            </a:r>
            <a:r>
              <a:rPr lang="en-US" dirty="0" smtClean="0"/>
              <a:t>/ (bottom)</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dirty="0"/>
          </a:p>
        </p:txBody>
      </p:sp>
    </p:spTree>
    <p:extLst>
      <p:ext uri="{BB962C8B-B14F-4D97-AF65-F5344CB8AC3E}">
        <p14:creationId xmlns:p14="http://schemas.microsoft.com/office/powerpoint/2010/main" val="2038367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Dataset too short to</a:t>
            </a:r>
            <a:r>
              <a:rPr lang="en-US" baseline="0" dirty="0" smtClean="0"/>
              <a:t> incorporate into our analysis, but SMAP offers:</a:t>
            </a:r>
          </a:p>
          <a:p>
            <a:pPr marL="228600" indent="-228600">
              <a:buAutoNum type="arabicParenR"/>
            </a:pPr>
            <a:r>
              <a:rPr lang="en-US" baseline="0" dirty="0" smtClean="0"/>
              <a:t>Higher spatial resolution</a:t>
            </a:r>
          </a:p>
          <a:p>
            <a:pPr marL="228600" indent="-228600">
              <a:buAutoNum type="arabicParenR"/>
            </a:pPr>
            <a:r>
              <a:rPr lang="en-US" baseline="0" dirty="0" smtClean="0"/>
              <a:t>An important parameter for drought analysis </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dirty="0"/>
          </a:p>
        </p:txBody>
      </p:sp>
    </p:spTree>
    <p:extLst>
      <p:ext uri="{BB962C8B-B14F-4D97-AF65-F5344CB8AC3E}">
        <p14:creationId xmlns:p14="http://schemas.microsoft.com/office/powerpoint/2010/main" val="1031983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a:t>
            </a:r>
            <a:r>
              <a:rPr lang="en-US" baseline="0" dirty="0" smtClean="0"/>
              <a:t> 1: GRACE TWS</a:t>
            </a:r>
          </a:p>
          <a:p>
            <a:r>
              <a:rPr lang="en-US" baseline="0" dirty="0" smtClean="0"/>
              <a:t>Figure 2: TWS climatology (monthly)</a:t>
            </a:r>
          </a:p>
          <a:p>
            <a:r>
              <a:rPr lang="en-US" baseline="0" dirty="0" smtClean="0"/>
              <a:t>Figure 3: TWS - climatology</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dirty="0"/>
          </a:p>
        </p:txBody>
      </p:sp>
    </p:spTree>
    <p:extLst>
      <p:ext uri="{BB962C8B-B14F-4D97-AF65-F5344CB8AC3E}">
        <p14:creationId xmlns:p14="http://schemas.microsoft.com/office/powerpoint/2010/main" val="1919048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the last month, we are still in a drought!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As of March 30, 2016, the </a:t>
            </a:r>
            <a:r>
              <a:rPr lang="en-US" sz="1200" b="0" i="0" u="none" strike="noStrike" kern="1200" dirty="0" smtClean="0">
                <a:solidFill>
                  <a:schemeClr val="tx1"/>
                </a:solidFill>
                <a:effectLst/>
                <a:latin typeface="+mn-lt"/>
                <a:ea typeface="+mn-ea"/>
                <a:cs typeface="+mn-cs"/>
                <a:hlinkClick r:id="rId3"/>
              </a:rPr>
              <a:t>California Department of Water Resources</a:t>
            </a:r>
            <a:r>
              <a:rPr lang="en-US" sz="1200" b="0" i="0" kern="1200" dirty="0" smtClean="0">
                <a:solidFill>
                  <a:schemeClr val="tx1"/>
                </a:solidFill>
                <a:effectLst/>
                <a:latin typeface="+mn-lt"/>
                <a:ea typeface="+mn-ea"/>
                <a:cs typeface="+mn-cs"/>
              </a:rPr>
              <a:t> (DWR) measured the </a:t>
            </a:r>
            <a:r>
              <a:rPr lang="en-US" sz="1200" b="0" i="0" u="none" strike="noStrike" kern="1200" dirty="0" smtClean="0">
                <a:solidFill>
                  <a:schemeClr val="tx1"/>
                </a:solidFill>
                <a:effectLst/>
                <a:latin typeface="+mn-lt"/>
                <a:ea typeface="+mn-ea"/>
                <a:cs typeface="+mn-cs"/>
                <a:hlinkClick r:id="rId4"/>
              </a:rPr>
              <a:t>statewide snowpack to be at 87 percent of normal</a:t>
            </a:r>
            <a:r>
              <a:rPr lang="en-US" sz="1200" b="0" i="0" kern="1200" dirty="0" smtClean="0">
                <a:solidFill>
                  <a:schemeClr val="tx1"/>
                </a:solidFill>
                <a:effectLst/>
                <a:latin typeface="+mn-lt"/>
                <a:ea typeface="+mn-ea"/>
                <a:cs typeface="+mn-cs"/>
              </a:rPr>
              <a:t> for this date. However as of June 13, 2016 the </a:t>
            </a:r>
            <a:r>
              <a:rPr lang="en-US" sz="1200" b="0" i="0" u="none" strike="noStrike" kern="1200" dirty="0" smtClean="0">
                <a:solidFill>
                  <a:schemeClr val="tx1"/>
                </a:solidFill>
                <a:effectLst/>
                <a:latin typeface="+mn-lt"/>
                <a:ea typeface="+mn-ea"/>
                <a:cs typeface="+mn-cs"/>
                <a:hlinkClick r:id="rId5"/>
              </a:rPr>
              <a:t>statewide snow water equivalent</a:t>
            </a:r>
            <a:r>
              <a:rPr lang="en-US" sz="1200" b="0" i="0" kern="1200" dirty="0" smtClean="0">
                <a:solidFill>
                  <a:schemeClr val="tx1"/>
                </a:solidFill>
                <a:effectLst/>
                <a:latin typeface="+mn-lt"/>
                <a:ea typeface="+mn-ea"/>
                <a:cs typeface="+mn-cs"/>
              </a:rPr>
              <a:t> was 6 percent of average for this date.</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dirty="0"/>
          </a:p>
        </p:txBody>
      </p:sp>
    </p:spTree>
    <p:extLst>
      <p:ext uri="{BB962C8B-B14F-4D97-AF65-F5344CB8AC3E}">
        <p14:creationId xmlns:p14="http://schemas.microsoft.com/office/powerpoint/2010/main" val="342280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introduced a bunch of</a:t>
            </a:r>
            <a:r>
              <a:rPr lang="en-US" baseline="0" dirty="0" smtClean="0"/>
              <a:t> datasets, here’s the ones were going to create relationships for. Let’s also discuss actual quantifications of water deficit.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dirty="0"/>
          </a:p>
        </p:txBody>
      </p:sp>
    </p:spTree>
    <p:extLst>
      <p:ext uri="{BB962C8B-B14F-4D97-AF65-F5344CB8AC3E}">
        <p14:creationId xmlns:p14="http://schemas.microsoft.com/office/powerpoint/2010/main" val="2164820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TWS well correlated with </a:t>
            </a:r>
            <a:r>
              <a:rPr lang="en-US" baseline="0" dirty="0" err="1" smtClean="0"/>
              <a:t>Precip</a:t>
            </a:r>
            <a:r>
              <a:rPr lang="en-US" baseline="0" dirty="0" smtClean="0"/>
              <a:t>- </a:t>
            </a:r>
            <a:r>
              <a:rPr lang="en-US" baseline="0" dirty="0" err="1" smtClean="0"/>
              <a:t>precip</a:t>
            </a:r>
            <a:r>
              <a:rPr lang="en-US" baseline="0" dirty="0" smtClean="0"/>
              <a:t> explains most but not all changes in storage</a:t>
            </a:r>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dirty="0"/>
          </a:p>
        </p:txBody>
      </p:sp>
    </p:spTree>
    <p:extLst>
      <p:ext uri="{BB962C8B-B14F-4D97-AF65-F5344CB8AC3E}">
        <p14:creationId xmlns:p14="http://schemas.microsoft.com/office/powerpoint/2010/main" val="1768887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Regression with</a:t>
            </a:r>
            <a:r>
              <a:rPr lang="en-US" baseline="0" dirty="0" smtClean="0"/>
              <a:t> GRACE and </a:t>
            </a:r>
            <a:r>
              <a:rPr lang="en-US" baseline="0" dirty="0" err="1" smtClean="0"/>
              <a:t>precip</a:t>
            </a:r>
            <a:r>
              <a:rPr lang="en-US" baseline="0" dirty="0" smtClean="0"/>
              <a:t> and how we got this figure, extrapolated TWS (warning: assumes all other parameters to be constant, very simple model)</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dirty="0"/>
          </a:p>
        </p:txBody>
      </p:sp>
    </p:spTree>
    <p:extLst>
      <p:ext uri="{BB962C8B-B14F-4D97-AF65-F5344CB8AC3E}">
        <p14:creationId xmlns:p14="http://schemas.microsoft.com/office/powerpoint/2010/main" val="1431234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state of California has endured record-breaking drought since late</a:t>
            </a:r>
            <a:r>
              <a:rPr lang="en-US" sz="1200" kern="1200" baseline="0" dirty="0" smtClean="0">
                <a:solidFill>
                  <a:schemeClr val="tx1"/>
                </a:solidFill>
                <a:effectLst/>
                <a:latin typeface="+mn-lt"/>
                <a:ea typeface="+mn-ea"/>
                <a:cs typeface="+mn-cs"/>
              </a:rPr>
              <a:t> 2011</a:t>
            </a:r>
            <a:r>
              <a:rPr lang="en-US" sz="1200" kern="1200" dirty="0" smtClean="0">
                <a:solidFill>
                  <a:schemeClr val="tx1"/>
                </a:solidFill>
                <a:effectLst/>
                <a:latin typeface="+mn-lt"/>
                <a:ea typeface="+mn-ea"/>
                <a:cs typeface="+mn-cs"/>
              </a:rPr>
              <a:t> brought on by five years of below-average precipitation. On January 17, 2014 Governor Jerry Brown declared a state of emergency followed by an executive order to increase water conservation regulations on agencies and residents due to low groundwater and reservoir levels statewide.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Images: </a:t>
            </a:r>
          </a:p>
          <a:p>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eoimages.gsfc.nasa.gov</a:t>
            </a:r>
            <a:r>
              <a:rPr lang="en-US" sz="1200" kern="1200" dirty="0" smtClean="0">
                <a:solidFill>
                  <a:schemeClr val="tx1"/>
                </a:solidFill>
                <a:effectLst/>
                <a:latin typeface="+mn-lt"/>
                <a:ea typeface="+mn-ea"/>
                <a:cs typeface="+mn-cs"/>
              </a:rPr>
              <a:t>/images/</a:t>
            </a:r>
            <a:r>
              <a:rPr lang="en-US" sz="1200" kern="1200" dirty="0" err="1" smtClean="0">
                <a:solidFill>
                  <a:schemeClr val="tx1"/>
                </a:solidFill>
                <a:effectLst/>
                <a:latin typeface="+mn-lt"/>
                <a:ea typeface="+mn-ea"/>
                <a:cs typeface="+mn-cs"/>
              </a:rPr>
              <a:t>imagerecords</a:t>
            </a:r>
            <a:r>
              <a:rPr lang="en-US" sz="1200" kern="1200" dirty="0" smtClean="0">
                <a:solidFill>
                  <a:schemeClr val="tx1"/>
                </a:solidFill>
                <a:effectLst/>
                <a:latin typeface="+mn-lt"/>
                <a:ea typeface="+mn-ea"/>
                <a:cs typeface="+mn-cs"/>
              </a:rPr>
              <a:t>/82000/82910/SierraNevada_tmo_2013018.jpg (top)</a:t>
            </a:r>
          </a:p>
          <a:p>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eoimages.gsfc.nasa.gov</a:t>
            </a:r>
            <a:r>
              <a:rPr lang="en-US" sz="1200" kern="1200" dirty="0" smtClean="0">
                <a:solidFill>
                  <a:schemeClr val="tx1"/>
                </a:solidFill>
                <a:effectLst/>
                <a:latin typeface="+mn-lt"/>
                <a:ea typeface="+mn-ea"/>
                <a:cs typeface="+mn-cs"/>
              </a:rPr>
              <a:t>/images/</a:t>
            </a:r>
            <a:r>
              <a:rPr lang="en-US" sz="1200" kern="1200" dirty="0" err="1" smtClean="0">
                <a:solidFill>
                  <a:schemeClr val="tx1"/>
                </a:solidFill>
                <a:effectLst/>
                <a:latin typeface="+mn-lt"/>
                <a:ea typeface="+mn-ea"/>
                <a:cs typeface="+mn-cs"/>
              </a:rPr>
              <a:t>imagerecords</a:t>
            </a:r>
            <a:r>
              <a:rPr lang="en-US" sz="1200" kern="1200" dirty="0" smtClean="0">
                <a:solidFill>
                  <a:schemeClr val="tx1"/>
                </a:solidFill>
                <a:effectLst/>
                <a:latin typeface="+mn-lt"/>
                <a:ea typeface="+mn-ea"/>
                <a:cs typeface="+mn-cs"/>
              </a:rPr>
              <a:t>/82000/82910/SierraNevada_tmo_2014018.jpg (bottom)</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dirty="0"/>
          </a:p>
        </p:txBody>
      </p:sp>
    </p:spTree>
    <p:extLst>
      <p:ext uri="{BB962C8B-B14F-4D97-AF65-F5344CB8AC3E}">
        <p14:creationId xmlns:p14="http://schemas.microsoft.com/office/powerpoint/2010/main" val="2459134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now relate</a:t>
            </a:r>
            <a:r>
              <a:rPr lang="en-US" baseline="0" dirty="0" smtClean="0"/>
              <a:t> </a:t>
            </a:r>
            <a:r>
              <a:rPr lang="en-US" dirty="0" smtClean="0"/>
              <a:t>rates instead</a:t>
            </a:r>
            <a:r>
              <a:rPr lang="en-US" baseline="0" dirty="0" smtClean="0"/>
              <a:t> of quantities- TWS ds/</a:t>
            </a:r>
            <a:r>
              <a:rPr lang="en-US" baseline="0" dirty="0" err="1" smtClean="0"/>
              <a:t>dt</a:t>
            </a:r>
            <a:r>
              <a:rPr lang="en-US" baseline="0" dirty="0" smtClean="0"/>
              <a:t> </a:t>
            </a:r>
            <a:r>
              <a:rPr lang="en-US" baseline="0" dirty="0" err="1" smtClean="0"/>
              <a:t>vs</a:t>
            </a:r>
            <a:r>
              <a:rPr lang="en-US" baseline="0" dirty="0" smtClean="0"/>
              <a:t> </a:t>
            </a:r>
            <a:r>
              <a:rPr lang="en-US" baseline="0" dirty="0" err="1" smtClean="0"/>
              <a:t>precip</a:t>
            </a:r>
            <a:r>
              <a:rPr lang="en-US" baseline="0" dirty="0" smtClean="0"/>
              <a:t>. This lets us see that for change in storage to be at equilibrium, CA must get at least 48 mm/month of </a:t>
            </a:r>
            <a:r>
              <a:rPr lang="en-US" baseline="0" dirty="0" err="1" smtClean="0"/>
              <a:t>precip</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dirty="0"/>
          </a:p>
        </p:txBody>
      </p:sp>
    </p:spTree>
    <p:extLst>
      <p:ext uri="{BB962C8B-B14F-4D97-AF65-F5344CB8AC3E}">
        <p14:creationId xmlns:p14="http://schemas.microsoft.com/office/powerpoint/2010/main" val="1779519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Though not considered in our analysis, we also looked at temperature </a:t>
            </a:r>
          </a:p>
          <a:p>
            <a:endParaRPr lang="en-US" baseline="0" dirty="0" smtClean="0"/>
          </a:p>
          <a:p>
            <a:r>
              <a:rPr lang="en-US" baseline="0" dirty="0" smtClean="0"/>
              <a:t>CA saw 2015 as the warmest year on record </a:t>
            </a:r>
          </a:p>
          <a:p>
            <a:endParaRPr lang="en-US" baseline="0" dirty="0" smtClean="0"/>
          </a:p>
          <a:p>
            <a:r>
              <a:rPr lang="en-US" baseline="0" dirty="0" smtClean="0"/>
              <a:t>Climate change</a:t>
            </a:r>
          </a:p>
          <a:p>
            <a:endParaRPr lang="en-US" baseline="0" dirty="0" smtClean="0"/>
          </a:p>
          <a:p>
            <a:r>
              <a:rPr lang="en-US" baseline="0" dirty="0" smtClean="0"/>
              <a:t>Link for future work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dirty="0"/>
          </a:p>
        </p:txBody>
      </p:sp>
    </p:spTree>
    <p:extLst>
      <p:ext uri="{BB962C8B-B14F-4D97-AF65-F5344CB8AC3E}">
        <p14:creationId xmlns:p14="http://schemas.microsoft.com/office/powerpoint/2010/main" val="2565067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dirty="0"/>
          </a:p>
        </p:txBody>
      </p:sp>
    </p:spTree>
    <p:extLst>
      <p:ext uri="{BB962C8B-B14F-4D97-AF65-F5344CB8AC3E}">
        <p14:creationId xmlns:p14="http://schemas.microsoft.com/office/powerpoint/2010/main" val="2124933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dirty="0"/>
          </a:p>
        </p:txBody>
      </p:sp>
    </p:spTree>
    <p:extLst>
      <p:ext uri="{BB962C8B-B14F-4D97-AF65-F5344CB8AC3E}">
        <p14:creationId xmlns:p14="http://schemas.microsoft.com/office/powerpoint/2010/main" val="3073970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El Niño Southern Oscillation (ENSO) is a cyclical departure from normal atmospheric conditions in the central Pacific, shifting approximately every two to seven years between two conditions commonly called El Niño and La Niña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 El Niño state is typified by weakened, or even reversed, easterly trade winds which allow equatorial surface waters to flow back from the west and pool in the central Pacific while warming in excess of average temperatures.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La Niña, occurs when the easterlies strengthen and blow the cold, deep waters upwelled off the western coast of South America across the Pacific and cause colder than normal surface waters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a:t>
            </a:r>
          </a:p>
          <a:p>
            <a:r>
              <a:rPr lang="en-US" dirty="0" smtClean="0"/>
              <a:t>https://</a:t>
            </a:r>
            <a:r>
              <a:rPr lang="en-US" dirty="0" err="1" smtClean="0"/>
              <a:t>www.climate.gov</a:t>
            </a:r>
            <a:r>
              <a:rPr lang="en-US" dirty="0" smtClean="0"/>
              <a:t>/sites/default/files/ENSO-states-viz_0.jpg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dirty="0"/>
          </a:p>
        </p:txBody>
      </p:sp>
    </p:spTree>
    <p:extLst>
      <p:ext uri="{BB962C8B-B14F-4D97-AF65-F5344CB8AC3E}">
        <p14:creationId xmlns:p14="http://schemas.microsoft.com/office/powerpoint/2010/main" val="385032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midst of this drought, the National Oceanic and Atmospheric Administration’s (NOAA) Climate Prediction Center (CPE) forecasted an El Niño event during the winter of 2015-2016 that had the potential to provide significant rainfall and replenish the state’s water reserves</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indent="0">
              <a:spcBef>
                <a:spcPts val="200"/>
              </a:spcBef>
              <a:buClr>
                <a:srgbClr val="73A9DB"/>
              </a:buClr>
              <a:buFont typeface="Webdings" panose="05030102010509060703" pitchFamily="18" charset="2"/>
              <a:buNone/>
            </a:pPr>
            <a:r>
              <a:rPr lang="en-US" dirty="0" smtClean="0"/>
              <a:t>An El Niño event was predicted for the winter of 2015-2016, with the potential to </a:t>
            </a:r>
            <a:r>
              <a:rPr lang="en-US" dirty="0" smtClean="0">
                <a:solidFill>
                  <a:schemeClr val="bg1">
                    <a:lumMod val="50000"/>
                  </a:schemeClr>
                </a:solidFill>
              </a:rPr>
              <a:t>replenish water reserves</a:t>
            </a:r>
          </a:p>
          <a:p>
            <a:pPr marL="0" indent="0">
              <a:spcBef>
                <a:spcPts val="200"/>
              </a:spcBef>
              <a:buClr>
                <a:srgbClr val="73A9DB"/>
              </a:buClr>
              <a:buFont typeface="Webdings" panose="05030102010509060703" pitchFamily="18" charset="2"/>
              <a:buNone/>
            </a:pPr>
            <a:endParaRPr lang="en-US" dirty="0" smtClean="0">
              <a:solidFill>
                <a:schemeClr val="bg1">
                  <a:lumMod val="50000"/>
                </a:schemeClr>
              </a:solidFill>
            </a:endParaRPr>
          </a:p>
          <a:p>
            <a:r>
              <a:rPr lang="en-US" sz="1200" b="0" i="0" kern="1200" dirty="0" smtClean="0">
                <a:solidFill>
                  <a:schemeClr val="tx1"/>
                </a:solidFill>
                <a:effectLst/>
                <a:latin typeface="+mn-lt"/>
                <a:ea typeface="+mn-ea"/>
                <a:cs typeface="+mn-cs"/>
              </a:rPr>
              <a:t>The National Oceanic and Atmospheric Administration announced that the </a:t>
            </a:r>
            <a:r>
              <a:rPr lang="en-US" sz="1200" b="0" i="0" u="none" strike="noStrike" kern="1200" dirty="0" smtClean="0">
                <a:solidFill>
                  <a:schemeClr val="tx1"/>
                </a:solidFill>
                <a:effectLst/>
                <a:latin typeface="+mn-lt"/>
                <a:ea typeface="+mn-ea"/>
                <a:cs typeface="+mn-cs"/>
                <a:hlinkClick r:id="rId3"/>
              </a:rPr>
              <a:t>El Niño event</a:t>
            </a:r>
            <a:r>
              <a:rPr lang="en-US" sz="1200" b="0" i="0" kern="1200" dirty="0" smtClean="0">
                <a:solidFill>
                  <a:schemeClr val="tx1"/>
                </a:solidFill>
                <a:effectLst/>
                <a:latin typeface="+mn-lt"/>
                <a:ea typeface="+mn-ea"/>
                <a:cs typeface="+mn-cs"/>
              </a:rPr>
              <a:t> of 2015-16 has dissipated and has opened the door to its opposite: </a:t>
            </a:r>
            <a:r>
              <a:rPr lang="en-US" sz="1200" b="0" i="0" u="none" strike="noStrike" kern="1200" dirty="0" smtClean="0">
                <a:solidFill>
                  <a:schemeClr val="tx1"/>
                </a:solidFill>
                <a:effectLst/>
                <a:latin typeface="+mn-lt"/>
                <a:ea typeface="+mn-ea"/>
                <a:cs typeface="+mn-cs"/>
                <a:hlinkClick r:id="rId4"/>
              </a:rPr>
              <a:t>a La Niña</a:t>
            </a:r>
            <a:r>
              <a:rPr lang="en-US" sz="1200" b="0" i="0" kern="1200" dirty="0" smtClean="0">
                <a:solidFill>
                  <a:schemeClr val="tx1"/>
                </a:solidFill>
                <a:effectLst/>
                <a:latin typeface="+mn-lt"/>
                <a:ea typeface="+mn-ea"/>
                <a:cs typeface="+mn-cs"/>
              </a:rPr>
              <a:t>.</a:t>
            </a:r>
          </a:p>
          <a:p>
            <a:pPr marL="342900" indent="-342900">
              <a:spcBef>
                <a:spcPts val="200"/>
              </a:spcBef>
              <a:buClr>
                <a:srgbClr val="73A9DB"/>
              </a:buClr>
              <a:buFont typeface="Webdings" panose="05030102010509060703" pitchFamily="18" charset="2"/>
              <a:buChar char="4"/>
            </a:pPr>
            <a:endParaRPr lang="en-US" dirty="0" smtClean="0">
              <a:solidFill>
                <a:schemeClr val="bg1">
                  <a:lumMod val="50000"/>
                </a:schemeClr>
              </a:solidFill>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dirty="0"/>
          </a:p>
        </p:txBody>
      </p:sp>
    </p:spTree>
    <p:extLst>
      <p:ext uri="{BB962C8B-B14F-4D97-AF65-F5344CB8AC3E}">
        <p14:creationId xmlns:p14="http://schemas.microsoft.com/office/powerpoint/2010/main" val="136289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objective of this research project is to analyze the 2015-2016 El Niño event and determine how much drought recovery occurred throughout the state in the course of the wet season.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In order to gain more insight about current conditions, the project also seeks to further analyze historical climate trends from the past 100 years to compare this El Niño event with past events to better understand the impact ENSO has on California’s climate.</a:t>
            </a:r>
          </a:p>
          <a:p>
            <a:endParaRPr lang="en-US" dirty="0" smtClean="0"/>
          </a:p>
          <a:p>
            <a:endParaRPr lang="en-US" dirty="0" smtClean="0"/>
          </a:p>
          <a:p>
            <a:r>
              <a:rPr lang="en-US" dirty="0" smtClean="0"/>
              <a:t>Image:</a:t>
            </a:r>
            <a:r>
              <a:rPr lang="en-US" baseline="0" dirty="0" smtClean="0"/>
              <a:t> </a:t>
            </a:r>
            <a:r>
              <a:rPr lang="en-US" dirty="0" err="1" smtClean="0"/>
              <a:t>www.droughtmonitor.unl.edu</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dirty="0"/>
          </a:p>
        </p:txBody>
      </p:sp>
    </p:spTree>
    <p:extLst>
      <p:ext uri="{BB962C8B-B14F-4D97-AF65-F5344CB8AC3E}">
        <p14:creationId xmlns:p14="http://schemas.microsoft.com/office/powerpoint/2010/main" val="610643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April 2002 to March 2016, although historical NOAA data dates back to 1895,</a:t>
            </a:r>
            <a:r>
              <a:rPr lang="en-US" sz="1200" kern="1200" baseline="0" dirty="0" smtClean="0">
                <a:solidFill>
                  <a:schemeClr val="tx1"/>
                </a:solidFill>
                <a:effectLst/>
                <a:latin typeface="+mn-lt"/>
                <a:ea typeface="+mn-ea"/>
                <a:cs typeface="+mn-cs"/>
              </a:rPr>
              <a:t> and TRMM back to 1998</a:t>
            </a:r>
            <a:endParaRPr lang="en-US" sz="1200" kern="1200" dirty="0" smtClean="0">
              <a:solidFill>
                <a:schemeClr val="tx1"/>
              </a:solidFill>
              <a:effectLst/>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 </a:t>
            </a:r>
            <a:r>
              <a:rPr lang="en-US" dirty="0" err="1" smtClean="0"/>
              <a:t>www.google.com</a:t>
            </a:r>
            <a:r>
              <a:rPr lang="en-US" dirty="0" smtClean="0"/>
              <a:t>/earth</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dirty="0"/>
          </a:p>
        </p:txBody>
      </p:sp>
    </p:spTree>
    <p:extLst>
      <p:ext uri="{BB962C8B-B14F-4D97-AF65-F5344CB8AC3E}">
        <p14:creationId xmlns:p14="http://schemas.microsoft.com/office/powerpoint/2010/main" val="1468533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the entire state? We chose a statewide</a:t>
            </a:r>
            <a:r>
              <a:rPr lang="en-US" baseline="0" dirty="0" smtClean="0"/>
              <a:t> analysis instead of the NOAA/NCEI Climate Divisions for two main reasons. </a:t>
            </a:r>
          </a:p>
          <a:p>
            <a:pPr marL="228600" indent="-228600">
              <a:buAutoNum type="arabicParenR"/>
            </a:pPr>
            <a:r>
              <a:rPr lang="en-US" baseline="0" dirty="0" smtClean="0"/>
              <a:t>To match GRACE’s coarse resolution</a:t>
            </a:r>
          </a:p>
          <a:p>
            <a:pPr marL="228600" indent="-228600">
              <a:buAutoNum type="arabicParenR"/>
            </a:pPr>
            <a:r>
              <a:rPr lang="en-US" baseline="0" dirty="0" smtClean="0"/>
              <a:t>To encompass the entire statewide water system</a:t>
            </a:r>
          </a:p>
          <a:p>
            <a:pPr marL="228600" indent="-228600">
              <a:buAutoNum type="arabicParenR"/>
            </a:pPr>
            <a:endParaRPr lang="en-US" baseline="0" dirty="0" smtClean="0"/>
          </a:p>
          <a:p>
            <a:pPr marL="0" indent="0">
              <a:buNone/>
            </a:pPr>
            <a:r>
              <a:rPr lang="en-US" baseline="0" dirty="0" smtClean="0"/>
              <a:t>As you can see in this figure there are several CA water projects, from regional/local systems, to state/federal levels. The large transfer of water, North to South, East to West, and import from the Colorado River, create an interconnectivity that is encompassing of our entire study area. </a:t>
            </a:r>
          </a:p>
          <a:p>
            <a:pPr marL="0" indent="0">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Image: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http://</a:t>
            </a:r>
            <a:r>
              <a:rPr lang="en-US" sz="1200" dirty="0" err="1" smtClean="0"/>
              <a:t>www.water.ca.gov</a:t>
            </a:r>
            <a:r>
              <a:rPr lang="en-US" sz="1200" dirty="0" smtClean="0"/>
              <a:t>/</a:t>
            </a: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dirty="0"/>
          </a:p>
        </p:txBody>
      </p:sp>
    </p:spTree>
    <p:extLst>
      <p:ext uri="{BB962C8B-B14F-4D97-AF65-F5344CB8AC3E}">
        <p14:creationId xmlns:p14="http://schemas.microsoft.com/office/powerpoint/2010/main" val="1822086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team,</a:t>
            </a:r>
            <a:r>
              <a:rPr lang="en-US" baseline="0" dirty="0" smtClean="0"/>
              <a:t> we divided and conquered the satellite data. (GPM/TRMM, GRACE, SMAP, NOAA data). We processed this data using python, in order to manipulate and use the information we wanted. In python, we then created time series graphs, visual maps, and linear regression and correlation coefficients models.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dirty="0"/>
          </a:p>
        </p:txBody>
      </p:sp>
    </p:spTree>
    <p:extLst>
      <p:ext uri="{BB962C8B-B14F-4D97-AF65-F5344CB8AC3E}">
        <p14:creationId xmlns:p14="http://schemas.microsoft.com/office/powerpoint/2010/main" val="3383074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TRMM launched in 1977 to study rainfall, specifically the rainfall and associated heat release that drives global atmospheric circulation. Level 3 (3B43 </a:t>
            </a:r>
            <a:r>
              <a:rPr lang="en-US" sz="1200" kern="1200" dirty="0" err="1" smtClean="0">
                <a:solidFill>
                  <a:schemeClr val="tx1"/>
                </a:solidFill>
                <a:effectLst/>
                <a:latin typeface="+mn-lt"/>
                <a:ea typeface="+mn-ea"/>
                <a:cs typeface="+mn-cs"/>
              </a:rPr>
              <a:t>Multisatellite</a:t>
            </a:r>
            <a:r>
              <a:rPr lang="en-US" sz="1200" kern="1200" dirty="0" smtClean="0">
                <a:solidFill>
                  <a:schemeClr val="tx1"/>
                </a:solidFill>
                <a:effectLst/>
                <a:latin typeface="+mn-lt"/>
                <a:ea typeface="+mn-ea"/>
                <a:cs typeface="+mn-cs"/>
              </a:rPr>
              <a:t> Precipitation) 0.25°  spatial resolution data from May 2002 to March 2014 was accessed via the Goddard Earth Sciences Data and Information Services Center (GES DISC).  Consider converting to km.</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dirty="0"/>
          </a:p>
        </p:txBody>
      </p:sp>
    </p:spTree>
    <p:extLst>
      <p:ext uri="{BB962C8B-B14F-4D97-AF65-F5344CB8AC3E}">
        <p14:creationId xmlns:p14="http://schemas.microsoft.com/office/powerpoint/2010/main" val="2102796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7" name="contract info"/>
          <p:cNvSpPr/>
          <p:nvPr userDrawn="1"/>
        </p:nvSpPr>
        <p:spPr>
          <a:xfrm>
            <a:off x="0" y="6477841"/>
            <a:ext cx="12192000" cy="184666"/>
          </a:xfrm>
          <a:prstGeom prst="rect">
            <a:avLst/>
          </a:prstGeom>
        </p:spPr>
        <p:txBody>
          <a:bodyPr wrap="square">
            <a:spAutoFit/>
          </a:bodyPr>
          <a:lstStyle/>
          <a:p>
            <a:pPr lvl="0" algn="ctr">
              <a:buClr>
                <a:schemeClr val="dk1"/>
              </a:buClr>
              <a:buSzPct val="25000"/>
            </a:pPr>
            <a:r>
              <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smtClean="0">
                <a:solidFill>
                  <a:schemeClr val="bg2">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8840464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64" r:id="rId7"/>
    <p:sldLayoutId id="2147483665" r:id="rId8"/>
    <p:sldLayoutId id="2147483668"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www.ncdc.noaa.gov/teleconnections/enso/indicators/sst.ph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3483" y="3351718"/>
            <a:ext cx="5015959"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California Water Resources</a:t>
            </a:r>
            <a:endParaRPr lang="en-US" sz="2800" dirty="0"/>
          </a:p>
        </p:txBody>
      </p:sp>
      <p:sp>
        <p:nvSpPr>
          <p:cNvPr id="16" name="Text Placeholder 20"/>
          <p:cNvSpPr txBox="1">
            <a:spLocks/>
          </p:cNvSpPr>
          <p:nvPr/>
        </p:nvSpPr>
        <p:spPr>
          <a:xfrm>
            <a:off x="8416031" y="4818743"/>
            <a:ext cx="3204840" cy="37466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Nick Rousseau</a:t>
            </a:r>
            <a:endParaRPr lang="en-US" dirty="0">
              <a:solidFill>
                <a:schemeClr val="bg2">
                  <a:lumMod val="50000"/>
                </a:schemeClr>
              </a:solidFill>
              <a:latin typeface="Century Gothic" panose="020B0502020202020204" pitchFamily="34" charset="0"/>
            </a:endParaRPr>
          </a:p>
        </p:txBody>
      </p:sp>
      <p:pic>
        <p:nvPicPr>
          <p:cNvPr id="1026" name="Picture 2" descr="e5a4c100-5a18-4439-a8c3-014c07a0c65f@ad"/>
          <p:cNvPicPr>
            <a:picLocks noChangeAspect="1" noChangeArrowheads="1"/>
          </p:cNvPicPr>
          <p:nvPr/>
        </p:nvPicPr>
        <p:blipFill rotWithShape="1">
          <a:blip r:embed="rId3">
            <a:extLst>
              <a:ext uri="{28A0092B-C50C-407E-A947-70E740481C1C}">
                <a14:useLocalDpi xmlns:a14="http://schemas.microsoft.com/office/drawing/2010/main" val="0"/>
              </a:ext>
            </a:extLst>
          </a:blip>
          <a:srcRect r="23665"/>
          <a:stretch/>
        </p:blipFill>
        <p:spPr bwMode="auto">
          <a:xfrm rot="21098864">
            <a:off x="473973" y="-943934"/>
            <a:ext cx="7620000" cy="5571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 Placeholder 19"/>
          <p:cNvSpPr txBox="1">
            <a:spLocks/>
          </p:cNvSpPr>
          <p:nvPr/>
        </p:nvSpPr>
        <p:spPr>
          <a:xfrm>
            <a:off x="8416031" y="4419454"/>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Brittany Zajic</a:t>
            </a:r>
            <a:endParaRPr lang="en-US" dirty="0">
              <a:solidFill>
                <a:schemeClr val="bg2">
                  <a:lumMod val="50000"/>
                </a:schemeClr>
              </a:solidFill>
              <a:latin typeface="Century Gothic" panose="020B0502020202020204" pitchFamily="34" charset="0"/>
            </a:endParaRPr>
          </a:p>
        </p:txBody>
      </p:sp>
      <p:sp>
        <p:nvSpPr>
          <p:cNvPr id="13" name="Text Placeholder 17"/>
          <p:cNvSpPr txBox="1">
            <a:spLocks/>
          </p:cNvSpPr>
          <p:nvPr/>
        </p:nvSpPr>
        <p:spPr>
          <a:xfrm>
            <a:off x="8416031" y="3613328"/>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Justin Lawrence</a:t>
            </a:r>
            <a:endParaRPr lang="en-US" dirty="0">
              <a:solidFill>
                <a:schemeClr val="bg2">
                  <a:lumMod val="50000"/>
                </a:schemeClr>
              </a:solidFill>
              <a:latin typeface="Century Gothic" panose="020B0502020202020204" pitchFamily="34" charset="0"/>
            </a:endParaRPr>
          </a:p>
        </p:txBody>
      </p:sp>
      <p:sp>
        <p:nvSpPr>
          <p:cNvPr id="14" name="Text Placeholder 18"/>
          <p:cNvSpPr txBox="1">
            <a:spLocks/>
          </p:cNvSpPr>
          <p:nvPr/>
        </p:nvSpPr>
        <p:spPr>
          <a:xfrm>
            <a:off x="8416031" y="4012617"/>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Lauryn Gutowski</a:t>
            </a:r>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048" y="0"/>
            <a:ext cx="8134274" cy="6927575"/>
          </a:xfrm>
          <a:prstGeom prst="rect">
            <a:avLst/>
          </a:prstGeom>
        </p:spPr>
      </p:pic>
      <p:sp>
        <p:nvSpPr>
          <p:cNvPr id="17" name="Title 16"/>
          <p:cNvSpPr>
            <a:spLocks noGrp="1"/>
          </p:cNvSpPr>
          <p:nvPr>
            <p:ph type="title" idx="4294967295"/>
          </p:nvPr>
        </p:nvSpPr>
        <p:spPr>
          <a:xfrm>
            <a:off x="977431" y="3964390"/>
            <a:ext cx="5726097" cy="1522010"/>
          </a:xfrm>
          <a:prstGeom prst="rect">
            <a:avLst/>
          </a:prstGeom>
        </p:spPr>
        <p:txBody>
          <a:bodyPr>
            <a:normAutofit fontScale="90000"/>
          </a:bodyPr>
          <a:lstStyle/>
          <a:p>
            <a:pPr algn="ctr"/>
            <a:r>
              <a:rPr lang="en-US" sz="2400" dirty="0" smtClean="0">
                <a:solidFill>
                  <a:schemeClr val="bg1"/>
                </a:solidFill>
                <a:latin typeface="Century Gothic" panose="020B0502020202020204" pitchFamily="34" charset="0"/>
              </a:rPr>
              <a:t>Quantifying the Impacts of the </a:t>
            </a:r>
            <a:br>
              <a:rPr lang="en-US" sz="2400" dirty="0" smtClean="0">
                <a:solidFill>
                  <a:schemeClr val="bg1"/>
                </a:solidFill>
                <a:latin typeface="Century Gothic" panose="020B0502020202020204" pitchFamily="34" charset="0"/>
              </a:rPr>
            </a:br>
            <a:r>
              <a:rPr lang="en-US" sz="2400" dirty="0" smtClean="0">
                <a:solidFill>
                  <a:schemeClr val="bg1"/>
                </a:solidFill>
                <a:latin typeface="Century Gothic" panose="020B0502020202020204" pitchFamily="34" charset="0"/>
              </a:rPr>
              <a:t>2015-2016 El Niño Event on </a:t>
            </a:r>
            <a:br>
              <a:rPr lang="en-US" sz="2400" dirty="0" smtClean="0">
                <a:solidFill>
                  <a:schemeClr val="bg1"/>
                </a:solidFill>
                <a:latin typeface="Century Gothic" panose="020B0502020202020204" pitchFamily="34" charset="0"/>
              </a:rPr>
            </a:br>
            <a:r>
              <a:rPr lang="en-US" sz="2400" dirty="0" smtClean="0">
                <a:solidFill>
                  <a:schemeClr val="bg1"/>
                </a:solidFill>
                <a:latin typeface="Century Gothic" panose="020B0502020202020204" pitchFamily="34" charset="0"/>
              </a:rPr>
              <a:t>California’s Historic Drought to Improve Water Resource Management </a:t>
            </a:r>
            <a:endParaRPr lang="en-US" sz="2400" dirty="0">
              <a:solidFill>
                <a:schemeClr val="bg1"/>
              </a:solidFill>
              <a:latin typeface="Century Gothic" panose="020B0502020202020204" pitchFamily="34" charset="0"/>
            </a:endParaRPr>
          </a:p>
        </p:txBody>
      </p:sp>
      <p:sp>
        <p:nvSpPr>
          <p:cNvPr id="10" name="TextBox 9"/>
          <p:cNvSpPr txBox="1"/>
          <p:nvPr/>
        </p:nvSpPr>
        <p:spPr>
          <a:xfrm>
            <a:off x="1235550" y="3406120"/>
            <a:ext cx="5209861" cy="954107"/>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California Water Resources</a:t>
            </a: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830477" y="537978"/>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dirty="0" smtClean="0">
                <a:solidFill>
                  <a:schemeClr val="bg1"/>
                </a:solidFill>
                <a:latin typeface="Century Gothic" panose="020B0502020202020204" pitchFamily="34" charset="0"/>
              </a:rPr>
              <a:t>Remotely sensed and in situ precipitation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941" t="7778" r="8839" b="4444"/>
          <a:stretch/>
        </p:blipFill>
        <p:spPr>
          <a:xfrm>
            <a:off x="9525" y="2323160"/>
            <a:ext cx="7442173" cy="4420539"/>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7573" t="8889" r="9473" b="5556"/>
          <a:stretch/>
        </p:blipFill>
        <p:spPr>
          <a:xfrm>
            <a:off x="7451699" y="1371599"/>
            <a:ext cx="4697984" cy="2761411"/>
          </a:xfrm>
          <a:prstGeom prst="rect">
            <a:avLst/>
          </a:prstGeom>
        </p:spPr>
      </p:pic>
      <p:sp>
        <p:nvSpPr>
          <p:cNvPr id="9" name="TextBox 8"/>
          <p:cNvSpPr txBox="1"/>
          <p:nvPr/>
        </p:nvSpPr>
        <p:spPr>
          <a:xfrm>
            <a:off x="-228600" y="1408813"/>
            <a:ext cx="6096000" cy="646331"/>
          </a:xfrm>
          <a:prstGeom prst="rect">
            <a:avLst/>
          </a:prstGeom>
          <a:noFill/>
        </p:spPr>
        <p:txBody>
          <a:bodyPr wrap="square" rtlCol="0">
            <a:spAutoFit/>
          </a:bodyPr>
          <a:lstStyle/>
          <a:p>
            <a:pPr marL="800100" lvl="1" indent="-342900">
              <a:spcBef>
                <a:spcPts val="200"/>
              </a:spcBef>
              <a:buClr>
                <a:srgbClr val="73A9DB"/>
              </a:buClr>
              <a:buFont typeface="Webdings" panose="05030102010509060703" pitchFamily="18" charset="2"/>
              <a:buChar char="4"/>
            </a:pPr>
            <a:r>
              <a:rPr lang="en-US" dirty="0">
                <a:solidFill>
                  <a:schemeClr val="bg1">
                    <a:lumMod val="50000"/>
                  </a:schemeClr>
                </a:solidFill>
              </a:rPr>
              <a:t>Correlation coefficient between TRMM and </a:t>
            </a:r>
            <a:r>
              <a:rPr lang="en-US" dirty="0" err="1">
                <a:solidFill>
                  <a:schemeClr val="bg1">
                    <a:lumMod val="50000"/>
                  </a:schemeClr>
                </a:solidFill>
              </a:rPr>
              <a:t>nClimDiv</a:t>
            </a:r>
            <a:r>
              <a:rPr lang="en-US" dirty="0">
                <a:solidFill>
                  <a:schemeClr val="bg1">
                    <a:lumMod val="50000"/>
                  </a:schemeClr>
                </a:solidFill>
              </a:rPr>
              <a:t> is </a:t>
            </a:r>
            <a:r>
              <a:rPr lang="en-US" dirty="0" smtClean="0">
                <a:solidFill>
                  <a:schemeClr val="bg1">
                    <a:lumMod val="50000"/>
                  </a:schemeClr>
                </a:solidFill>
              </a:rPr>
              <a:t>0.97</a:t>
            </a:r>
          </a:p>
        </p:txBody>
      </p:sp>
      <p:sp>
        <p:nvSpPr>
          <p:cNvPr id="10" name="TextBox 9"/>
          <p:cNvSpPr txBox="1"/>
          <p:nvPr/>
        </p:nvSpPr>
        <p:spPr>
          <a:xfrm>
            <a:off x="7010401" y="4431118"/>
            <a:ext cx="4953000" cy="923330"/>
          </a:xfrm>
          <a:prstGeom prst="rect">
            <a:avLst/>
          </a:prstGeom>
          <a:noFill/>
        </p:spPr>
        <p:txBody>
          <a:bodyPr wrap="square" rtlCol="0">
            <a:spAutoFit/>
          </a:bodyPr>
          <a:lstStyle/>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Satellite data products can provide broader spatial coverage and match ground based observations</a:t>
            </a:r>
          </a:p>
        </p:txBody>
      </p:sp>
      <p:sp>
        <p:nvSpPr>
          <p:cNvPr id="11" name="TextBox 10"/>
          <p:cNvSpPr txBox="1"/>
          <p:nvPr/>
        </p:nvSpPr>
        <p:spPr>
          <a:xfrm>
            <a:off x="7483596" y="6158924"/>
            <a:ext cx="3260604" cy="584775"/>
          </a:xfrm>
          <a:prstGeom prst="rect">
            <a:avLst/>
          </a:prstGeom>
          <a:noFill/>
        </p:spPr>
        <p:txBody>
          <a:bodyPr wrap="square" rtlCol="0">
            <a:spAutoFit/>
          </a:bodyPr>
          <a:lstStyle/>
          <a:p>
            <a:r>
              <a:rPr lang="en-US" sz="1600" dirty="0" smtClean="0">
                <a:solidFill>
                  <a:schemeClr val="bg1">
                    <a:lumMod val="50000"/>
                  </a:schemeClr>
                </a:solidFill>
              </a:rPr>
              <a:t>*From 1950 on: blue = </a:t>
            </a:r>
            <a:r>
              <a:rPr lang="en-US" sz="1600" dirty="0">
                <a:solidFill>
                  <a:schemeClr val="bg1">
                    <a:lumMod val="50000"/>
                  </a:schemeClr>
                </a:solidFill>
              </a:rPr>
              <a:t>La </a:t>
            </a:r>
            <a:r>
              <a:rPr lang="en-US" sz="1600" dirty="0" smtClean="0">
                <a:solidFill>
                  <a:schemeClr val="bg1">
                    <a:lumMod val="50000"/>
                  </a:schemeClr>
                </a:solidFill>
              </a:rPr>
              <a:t>Niña, red = El Niño months </a:t>
            </a:r>
            <a:endParaRPr lang="en-US" sz="1600" dirty="0">
              <a:solidFill>
                <a:schemeClr val="bg1">
                  <a:lumMod val="50000"/>
                </a:schemeClr>
              </a:solidFill>
            </a:endParaRPr>
          </a:p>
        </p:txBody>
      </p:sp>
    </p:spTree>
    <p:extLst>
      <p:ext uri="{BB962C8B-B14F-4D97-AF65-F5344CB8AC3E}">
        <p14:creationId xmlns:p14="http://schemas.microsoft.com/office/powerpoint/2010/main" val="1304692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762000" y="571499"/>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dirty="0" smtClean="0">
                <a:solidFill>
                  <a:schemeClr val="bg1"/>
                </a:solidFill>
                <a:latin typeface="Century Gothic" panose="020B0502020202020204" pitchFamily="34" charset="0"/>
              </a:rPr>
              <a:t>Cyclical precipitation </a:t>
            </a:r>
            <a:r>
              <a:rPr lang="en-US" sz="3000" dirty="0">
                <a:solidFill>
                  <a:schemeClr val="bg1"/>
                </a:solidFill>
                <a:latin typeface="Century Gothic" panose="020B0502020202020204" pitchFamily="34" charset="0"/>
              </a:rPr>
              <a:t>t</a:t>
            </a:r>
            <a:r>
              <a:rPr lang="en-US" sz="3000" dirty="0" smtClean="0">
                <a:solidFill>
                  <a:schemeClr val="bg1"/>
                </a:solidFill>
                <a:latin typeface="Century Gothic" panose="020B0502020202020204" pitchFamily="34" charset="0"/>
              </a:rPr>
              <a:t>rends in California </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673" t="8889" r="8839" b="5556"/>
          <a:stretch/>
        </p:blipFill>
        <p:spPr>
          <a:xfrm>
            <a:off x="76200" y="1295401"/>
            <a:ext cx="7253399" cy="4137124"/>
          </a:xfrm>
          <a:prstGeom prst="rect">
            <a:avLst/>
          </a:prstGeom>
        </p:spPr>
      </p:pic>
      <p:sp>
        <p:nvSpPr>
          <p:cNvPr id="6" name="TextBox 5"/>
          <p:cNvSpPr txBox="1"/>
          <p:nvPr/>
        </p:nvSpPr>
        <p:spPr>
          <a:xfrm>
            <a:off x="7329599" y="1828800"/>
            <a:ext cx="4557601" cy="3436838"/>
          </a:xfrm>
          <a:prstGeom prst="rect">
            <a:avLst/>
          </a:prstGeom>
          <a:noFill/>
        </p:spPr>
        <p:txBody>
          <a:bodyPr wrap="square" rtlCol="0">
            <a:spAutoFit/>
          </a:bodyPr>
          <a:lstStyle/>
          <a:p>
            <a:pPr marL="342900"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Converts precipitation rate to storage to relate to GRACE TWS</a:t>
            </a:r>
          </a:p>
          <a:p>
            <a:pPr marL="342900" indent="-342900">
              <a:spcBef>
                <a:spcPts val="200"/>
              </a:spcBef>
              <a:buClr>
                <a:srgbClr val="73A9DB"/>
              </a:buClr>
              <a:buFont typeface="Webdings" panose="05030102010509060703" pitchFamily="18" charset="2"/>
              <a:buChar char="4"/>
            </a:pPr>
            <a:endParaRPr lang="en-US" dirty="0">
              <a:solidFill>
                <a:schemeClr val="bg1">
                  <a:lumMod val="50000"/>
                </a:schemeClr>
              </a:solidFill>
            </a:endParaRPr>
          </a:p>
          <a:p>
            <a:pPr marL="342900"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This allows us to relate precipitation to TWS</a:t>
            </a:r>
          </a:p>
          <a:p>
            <a:endParaRPr lang="en-US" dirty="0">
              <a:solidFill>
                <a:schemeClr val="bg1">
                  <a:lumMod val="50000"/>
                </a:schemeClr>
              </a:solidFill>
            </a:endParaRPr>
          </a:p>
          <a:p>
            <a:pPr algn="ctr"/>
            <a:r>
              <a:rPr lang="en-US" dirty="0" smtClean="0">
                <a:solidFill>
                  <a:schemeClr val="bg1">
                    <a:lumMod val="50000"/>
                  </a:schemeClr>
                </a:solidFill>
              </a:rPr>
              <a:t>Equation for Cumulative Sum:</a:t>
            </a:r>
          </a:p>
          <a:p>
            <a:pPr algn="ctr"/>
            <a:r>
              <a:rPr lang="en-US" dirty="0" smtClean="0">
                <a:solidFill>
                  <a:schemeClr val="bg1">
                    <a:lumMod val="50000"/>
                  </a:schemeClr>
                </a:solidFill>
              </a:rPr>
              <a:t> </a:t>
            </a:r>
            <a:r>
              <a:rPr lang="en-US" sz="1600" i="1" dirty="0" err="1">
                <a:solidFill>
                  <a:schemeClr val="bg1">
                    <a:lumMod val="50000"/>
                  </a:schemeClr>
                </a:solidFill>
              </a:rPr>
              <a:t>CumulativeSum</a:t>
            </a:r>
            <a:r>
              <a:rPr lang="en-US" sz="1600" i="1" dirty="0">
                <a:solidFill>
                  <a:schemeClr val="bg1">
                    <a:lumMod val="50000"/>
                  </a:schemeClr>
                </a:solidFill>
              </a:rPr>
              <a:t>(</a:t>
            </a:r>
            <a:r>
              <a:rPr lang="en-US" sz="1600" i="1" dirty="0" err="1">
                <a:solidFill>
                  <a:schemeClr val="bg1">
                    <a:lumMod val="50000"/>
                  </a:schemeClr>
                </a:solidFill>
              </a:rPr>
              <a:t>nClimDiv</a:t>
            </a:r>
            <a:r>
              <a:rPr lang="en-US" sz="1600" i="1" dirty="0">
                <a:solidFill>
                  <a:schemeClr val="bg1">
                    <a:lumMod val="50000"/>
                  </a:schemeClr>
                </a:solidFill>
              </a:rPr>
              <a:t> – mean(</a:t>
            </a:r>
            <a:r>
              <a:rPr lang="en-US" sz="1600" i="1" dirty="0" err="1">
                <a:solidFill>
                  <a:schemeClr val="bg1">
                    <a:lumMod val="50000"/>
                  </a:schemeClr>
                </a:solidFill>
              </a:rPr>
              <a:t>nClimDiv</a:t>
            </a:r>
            <a:r>
              <a:rPr lang="en-US" sz="1600" i="1" dirty="0">
                <a:solidFill>
                  <a:schemeClr val="bg1">
                    <a:lumMod val="50000"/>
                  </a:schemeClr>
                </a:solidFill>
              </a:rPr>
              <a:t>))</a:t>
            </a:r>
          </a:p>
          <a:p>
            <a:endParaRPr lang="en-US" dirty="0" smtClean="0"/>
          </a:p>
          <a:p>
            <a:r>
              <a:rPr lang="en-US" dirty="0" smtClean="0"/>
              <a:t> </a:t>
            </a:r>
          </a:p>
          <a:p>
            <a:endParaRPr lang="en-US" dirty="0"/>
          </a:p>
        </p:txBody>
      </p:sp>
      <p:sp>
        <p:nvSpPr>
          <p:cNvPr id="9" name="TextBox 8"/>
          <p:cNvSpPr txBox="1"/>
          <p:nvPr/>
        </p:nvSpPr>
        <p:spPr>
          <a:xfrm>
            <a:off x="533400" y="5715000"/>
            <a:ext cx="3260604" cy="584775"/>
          </a:xfrm>
          <a:prstGeom prst="rect">
            <a:avLst/>
          </a:prstGeom>
          <a:noFill/>
        </p:spPr>
        <p:txBody>
          <a:bodyPr wrap="square" rtlCol="0">
            <a:spAutoFit/>
          </a:bodyPr>
          <a:lstStyle/>
          <a:p>
            <a:r>
              <a:rPr lang="en-US" sz="1600" dirty="0" smtClean="0">
                <a:solidFill>
                  <a:schemeClr val="bg1">
                    <a:lumMod val="50000"/>
                  </a:schemeClr>
                </a:solidFill>
              </a:rPr>
              <a:t>*From 1950 on: blue = </a:t>
            </a:r>
            <a:r>
              <a:rPr lang="en-US" sz="1600" dirty="0">
                <a:solidFill>
                  <a:schemeClr val="bg1">
                    <a:lumMod val="50000"/>
                  </a:schemeClr>
                </a:solidFill>
              </a:rPr>
              <a:t>La </a:t>
            </a:r>
            <a:r>
              <a:rPr lang="en-US" sz="1600" dirty="0" smtClean="0">
                <a:solidFill>
                  <a:schemeClr val="bg1">
                    <a:lumMod val="50000"/>
                  </a:schemeClr>
                </a:solidFill>
              </a:rPr>
              <a:t>Niña, red = El Niño months </a:t>
            </a:r>
            <a:endParaRPr lang="en-US" sz="1600" dirty="0">
              <a:solidFill>
                <a:schemeClr val="bg1">
                  <a:lumMod val="50000"/>
                </a:schemeClr>
              </a:solidFill>
            </a:endParaRPr>
          </a:p>
        </p:txBody>
      </p:sp>
    </p:spTree>
    <p:extLst>
      <p:ext uri="{BB962C8B-B14F-4D97-AF65-F5344CB8AC3E}">
        <p14:creationId xmlns:p14="http://schemas.microsoft.com/office/powerpoint/2010/main" val="23982944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00025" y="574304"/>
            <a:ext cx="1065075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dirty="0" smtClean="0">
                <a:solidFill>
                  <a:schemeClr val="bg1"/>
                </a:solidFill>
                <a:latin typeface="Century Gothic" panose="020B0502020202020204" pitchFamily="34" charset="0"/>
              </a:rPr>
              <a:t>ENSO cannot predict precipitation on a statewide basis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306" t="7778" r="9473" b="2222"/>
          <a:stretch/>
        </p:blipFill>
        <p:spPr>
          <a:xfrm>
            <a:off x="6172200" y="1311272"/>
            <a:ext cx="5991226" cy="364879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238199011"/>
              </p:ext>
            </p:extLst>
          </p:nvPr>
        </p:nvGraphicFramePr>
        <p:xfrm>
          <a:off x="3575519" y="5029200"/>
          <a:ext cx="5111281" cy="1714589"/>
        </p:xfrm>
        <a:graphic>
          <a:graphicData uri="http://schemas.openxmlformats.org/drawingml/2006/table">
            <a:tbl>
              <a:tblPr firstRow="1" bandRow="1">
                <a:tableStyleId>{5C22544A-7EE6-4342-B048-85BDC9FD1C3A}</a:tableStyleId>
              </a:tblPr>
              <a:tblGrid>
                <a:gridCol w="551767"/>
                <a:gridCol w="901914"/>
                <a:gridCol w="914400"/>
                <a:gridCol w="914400"/>
                <a:gridCol w="914400"/>
                <a:gridCol w="914400"/>
              </a:tblGrid>
              <a:tr h="389626">
                <a:tc>
                  <a:txBody>
                    <a:bodyPr/>
                    <a:lstStyle/>
                    <a:p>
                      <a:pPr algn="ctr"/>
                      <a:r>
                        <a:rPr lang="en-US" sz="1100" dirty="0" smtClean="0"/>
                        <a:t>(mm)</a:t>
                      </a:r>
                      <a:endParaRPr lang="en-US" sz="1100" dirty="0"/>
                    </a:p>
                  </a:txBody>
                  <a:tcPr marL="56843" marR="56843" marT="28422" marB="28422" anchor="ctr"/>
                </a:tc>
                <a:tc>
                  <a:txBody>
                    <a:bodyPr/>
                    <a:lstStyle/>
                    <a:p>
                      <a:pPr algn="ctr"/>
                      <a:r>
                        <a:rPr lang="en-US" sz="1100" dirty="0" smtClean="0"/>
                        <a:t>ONI</a:t>
                      </a:r>
                      <a:endParaRPr lang="en-US" sz="1100" dirty="0"/>
                    </a:p>
                  </a:txBody>
                  <a:tcPr marL="56843" marR="56843" marT="28422" marB="28422" anchor="ctr"/>
                </a:tc>
                <a:tc>
                  <a:txBody>
                    <a:bodyPr/>
                    <a:lstStyle/>
                    <a:p>
                      <a:pPr algn="ctr"/>
                      <a:r>
                        <a:rPr lang="en-US" sz="1100" dirty="0" err="1" smtClean="0"/>
                        <a:t>nClimDiv</a:t>
                      </a:r>
                      <a:r>
                        <a:rPr lang="en-US" sz="1100" dirty="0" smtClean="0"/>
                        <a:t> </a:t>
                      </a:r>
                      <a:r>
                        <a:rPr lang="en-US" sz="1100" dirty="0" err="1" smtClean="0"/>
                        <a:t>Precip</a:t>
                      </a:r>
                      <a:r>
                        <a:rPr lang="en-US" sz="1100" baseline="0" dirty="0" smtClean="0"/>
                        <a:t> </a:t>
                      </a:r>
                      <a:endParaRPr lang="en-US" sz="1100" dirty="0"/>
                    </a:p>
                  </a:txBody>
                  <a:tcPr marL="56843" marR="56843" marT="28422" marB="28422" anchor="ctr"/>
                </a:tc>
                <a:tc>
                  <a:txBody>
                    <a:bodyPr/>
                    <a:lstStyle/>
                    <a:p>
                      <a:pPr algn="ctr"/>
                      <a:r>
                        <a:rPr lang="en-US" sz="1100" dirty="0" smtClean="0"/>
                        <a:t>La Niña</a:t>
                      </a:r>
                      <a:endParaRPr lang="en-US" sz="1100" dirty="0"/>
                    </a:p>
                  </a:txBody>
                  <a:tcPr marL="56843" marR="56843" marT="28422" marB="28422" anchor="ctr"/>
                </a:tc>
                <a:tc>
                  <a:txBody>
                    <a:bodyPr/>
                    <a:lstStyle/>
                    <a:p>
                      <a:pPr algn="ctr"/>
                      <a:r>
                        <a:rPr lang="en-US" sz="1100" dirty="0" smtClean="0"/>
                        <a:t>Normal</a:t>
                      </a:r>
                      <a:endParaRPr lang="en-US" sz="1100" dirty="0"/>
                    </a:p>
                  </a:txBody>
                  <a:tcPr marL="56843" marR="56843" marT="28422" marB="28422" anchor="ctr"/>
                </a:tc>
                <a:tc>
                  <a:txBody>
                    <a:bodyPr/>
                    <a:lstStyle/>
                    <a:p>
                      <a:pPr algn="ctr"/>
                      <a:r>
                        <a:rPr lang="en-US" sz="1100" dirty="0" smtClean="0"/>
                        <a:t>El Niño</a:t>
                      </a:r>
                      <a:endParaRPr lang="en-US" sz="1100" dirty="0"/>
                    </a:p>
                  </a:txBody>
                  <a:tcPr marL="56843" marR="56843" marT="28422" marB="28422" anchor="ctr"/>
                </a:tc>
              </a:tr>
              <a:tr h="264493">
                <a:tc>
                  <a:txBody>
                    <a:bodyPr/>
                    <a:lstStyle/>
                    <a:p>
                      <a:r>
                        <a:rPr lang="en-US" sz="1100" dirty="0" smtClean="0"/>
                        <a:t>mean</a:t>
                      </a:r>
                      <a:endParaRPr lang="en-US" sz="1100" dirty="0"/>
                    </a:p>
                  </a:txBody>
                  <a:tcPr marL="56843" marR="56843" marT="28422" marB="28422"/>
                </a:tc>
                <a:tc>
                  <a:txBody>
                    <a:bodyPr/>
                    <a:lstStyle/>
                    <a:p>
                      <a:r>
                        <a:rPr lang="en-US" sz="1100" dirty="0" smtClean="0"/>
                        <a:t>0.03</a:t>
                      </a:r>
                      <a:endParaRPr lang="en-US" sz="1100" dirty="0"/>
                    </a:p>
                  </a:txBody>
                  <a:tcPr marL="56843" marR="56843" marT="28422" marB="28422"/>
                </a:tc>
                <a:tc>
                  <a:txBody>
                    <a:bodyPr/>
                    <a:lstStyle/>
                    <a:p>
                      <a:r>
                        <a:rPr lang="en-US" sz="1100" dirty="0" smtClean="0"/>
                        <a:t>47.03</a:t>
                      </a:r>
                      <a:endParaRPr lang="en-US" sz="1100" dirty="0"/>
                    </a:p>
                  </a:txBody>
                  <a:tcPr marL="56843" marR="56843" marT="28422" marB="28422"/>
                </a:tc>
                <a:tc>
                  <a:txBody>
                    <a:bodyPr/>
                    <a:lstStyle/>
                    <a:p>
                      <a:r>
                        <a:rPr lang="en-US" sz="1100" dirty="0" smtClean="0"/>
                        <a:t>47.3</a:t>
                      </a:r>
                      <a:endParaRPr lang="en-US" sz="1100" dirty="0"/>
                    </a:p>
                  </a:txBody>
                  <a:tcPr marL="56843" marR="56843" marT="28422" marB="28422"/>
                </a:tc>
                <a:tc>
                  <a:txBody>
                    <a:bodyPr/>
                    <a:lstStyle/>
                    <a:p>
                      <a:r>
                        <a:rPr lang="en-US" sz="1100" dirty="0" smtClean="0"/>
                        <a:t>45.59</a:t>
                      </a:r>
                      <a:endParaRPr lang="en-US" sz="1100" dirty="0"/>
                    </a:p>
                  </a:txBody>
                  <a:tcPr marL="56843" marR="56843" marT="28422" marB="28422"/>
                </a:tc>
                <a:tc>
                  <a:txBody>
                    <a:bodyPr/>
                    <a:lstStyle/>
                    <a:p>
                      <a:r>
                        <a:rPr lang="en-US" sz="1100" dirty="0" smtClean="0"/>
                        <a:t>49.64</a:t>
                      </a:r>
                      <a:endParaRPr lang="en-US" sz="1100" dirty="0"/>
                    </a:p>
                  </a:txBody>
                  <a:tcPr marL="56843" marR="56843" marT="28422" marB="28422"/>
                </a:tc>
              </a:tr>
              <a:tr h="264493">
                <a:tc>
                  <a:txBody>
                    <a:bodyPr/>
                    <a:lstStyle/>
                    <a:p>
                      <a:r>
                        <a:rPr lang="en-US" sz="1100" dirty="0" err="1" smtClean="0"/>
                        <a:t>std</a:t>
                      </a:r>
                      <a:endParaRPr lang="en-US" sz="1100" dirty="0"/>
                    </a:p>
                  </a:txBody>
                  <a:tcPr marL="56843" marR="56843" marT="28422" marB="28422"/>
                </a:tc>
                <a:tc>
                  <a:txBody>
                    <a:bodyPr/>
                    <a:lstStyle/>
                    <a:p>
                      <a:r>
                        <a:rPr lang="en-US" sz="1100" dirty="0" smtClean="0"/>
                        <a:t>0.75</a:t>
                      </a:r>
                      <a:endParaRPr lang="en-US" sz="1100" dirty="0"/>
                    </a:p>
                  </a:txBody>
                  <a:tcPr marL="56843" marR="56843" marT="28422" marB="28422"/>
                </a:tc>
                <a:tc>
                  <a:txBody>
                    <a:bodyPr/>
                    <a:lstStyle/>
                    <a:p>
                      <a:r>
                        <a:rPr lang="en-US" sz="1100" dirty="0" smtClean="0"/>
                        <a:t>13.04</a:t>
                      </a:r>
                      <a:endParaRPr lang="en-US" sz="1100" dirty="0"/>
                    </a:p>
                  </a:txBody>
                  <a:tcPr marL="56843" marR="56843" marT="28422" marB="28422"/>
                </a:tc>
                <a:tc>
                  <a:txBody>
                    <a:bodyPr/>
                    <a:lstStyle/>
                    <a:p>
                      <a:r>
                        <a:rPr lang="en-US" sz="1100" dirty="0" smtClean="0"/>
                        <a:t>12.07</a:t>
                      </a:r>
                      <a:endParaRPr lang="en-US" sz="1100" dirty="0"/>
                    </a:p>
                  </a:txBody>
                  <a:tcPr marL="56843" marR="56843" marT="28422" marB="28422"/>
                </a:tc>
                <a:tc>
                  <a:txBody>
                    <a:bodyPr/>
                    <a:lstStyle/>
                    <a:p>
                      <a:r>
                        <a:rPr lang="en-US" sz="1100" dirty="0" smtClean="0"/>
                        <a:t>13.18</a:t>
                      </a:r>
                      <a:endParaRPr lang="en-US" sz="1100" dirty="0"/>
                    </a:p>
                  </a:txBody>
                  <a:tcPr marL="56843" marR="56843" marT="28422" marB="28422"/>
                </a:tc>
                <a:tc>
                  <a:txBody>
                    <a:bodyPr/>
                    <a:lstStyle/>
                    <a:p>
                      <a:r>
                        <a:rPr lang="en-US" sz="1100" dirty="0" smtClean="0"/>
                        <a:t>13.36</a:t>
                      </a:r>
                      <a:endParaRPr lang="en-US" sz="1100" dirty="0"/>
                    </a:p>
                  </a:txBody>
                  <a:tcPr marL="56843" marR="56843" marT="28422" marB="28422"/>
                </a:tc>
              </a:tr>
              <a:tr h="264493">
                <a:tc>
                  <a:txBody>
                    <a:bodyPr/>
                    <a:lstStyle/>
                    <a:p>
                      <a:r>
                        <a:rPr lang="en-US" sz="1100" dirty="0" smtClean="0"/>
                        <a:t>min</a:t>
                      </a:r>
                      <a:endParaRPr lang="en-US" sz="1100" dirty="0"/>
                    </a:p>
                  </a:txBody>
                  <a:tcPr marL="56843" marR="56843" marT="28422" marB="28422"/>
                </a:tc>
                <a:tc>
                  <a:txBody>
                    <a:bodyPr/>
                    <a:lstStyle/>
                    <a:p>
                      <a:r>
                        <a:rPr lang="en-US" sz="1100" dirty="0" smtClean="0"/>
                        <a:t>-1.79</a:t>
                      </a:r>
                      <a:endParaRPr lang="en-US" sz="1100" dirty="0"/>
                    </a:p>
                  </a:txBody>
                  <a:tcPr marL="56843" marR="56843" marT="28422" marB="28422"/>
                </a:tc>
                <a:tc>
                  <a:txBody>
                    <a:bodyPr/>
                    <a:lstStyle/>
                    <a:p>
                      <a:r>
                        <a:rPr lang="en-US" sz="1100" dirty="0" smtClean="0"/>
                        <a:t>16.54</a:t>
                      </a:r>
                      <a:endParaRPr lang="en-US" sz="1100" dirty="0"/>
                    </a:p>
                  </a:txBody>
                  <a:tcPr marL="56843" marR="56843" marT="28422" marB="28422"/>
                </a:tc>
                <a:tc>
                  <a:txBody>
                    <a:bodyPr/>
                    <a:lstStyle/>
                    <a:p>
                      <a:r>
                        <a:rPr lang="en-US" sz="1100" dirty="0" smtClean="0"/>
                        <a:t>26.55</a:t>
                      </a:r>
                      <a:endParaRPr lang="en-US" sz="1100" dirty="0"/>
                    </a:p>
                  </a:txBody>
                  <a:tcPr marL="56843" marR="56843" marT="28422" marB="28422"/>
                </a:tc>
                <a:tc>
                  <a:txBody>
                    <a:bodyPr/>
                    <a:lstStyle/>
                    <a:p>
                      <a:r>
                        <a:rPr lang="en-US" sz="1100" dirty="0" smtClean="0"/>
                        <a:t>16.55</a:t>
                      </a:r>
                      <a:endParaRPr lang="en-US" sz="1100" dirty="0"/>
                    </a:p>
                  </a:txBody>
                  <a:tcPr marL="56843" marR="56843" marT="28422" marB="28422"/>
                </a:tc>
                <a:tc>
                  <a:txBody>
                    <a:bodyPr/>
                    <a:lstStyle/>
                    <a:p>
                      <a:r>
                        <a:rPr lang="en-US" sz="1100" dirty="0" smtClean="0"/>
                        <a:t>23.81</a:t>
                      </a:r>
                      <a:endParaRPr lang="en-US" sz="1100" dirty="0"/>
                    </a:p>
                  </a:txBody>
                  <a:tcPr marL="56843" marR="56843" marT="28422" marB="28422"/>
                </a:tc>
              </a:tr>
              <a:tr h="264493">
                <a:tc>
                  <a:txBody>
                    <a:bodyPr/>
                    <a:lstStyle/>
                    <a:p>
                      <a:r>
                        <a:rPr lang="en-US" sz="1100" dirty="0" smtClean="0"/>
                        <a:t>max</a:t>
                      </a:r>
                      <a:endParaRPr lang="en-US" sz="1100" dirty="0"/>
                    </a:p>
                  </a:txBody>
                  <a:tcPr marL="56843" marR="56843" marT="28422" marB="28422"/>
                </a:tc>
                <a:tc>
                  <a:txBody>
                    <a:bodyPr/>
                    <a:lstStyle/>
                    <a:p>
                      <a:r>
                        <a:rPr lang="en-US" sz="1100" dirty="0" smtClean="0"/>
                        <a:t>2.2</a:t>
                      </a:r>
                      <a:endParaRPr lang="en-US" sz="1100" dirty="0"/>
                    </a:p>
                  </a:txBody>
                  <a:tcPr marL="56843" marR="56843" marT="28422" marB="28422"/>
                </a:tc>
                <a:tc>
                  <a:txBody>
                    <a:bodyPr/>
                    <a:lstStyle/>
                    <a:p>
                      <a:r>
                        <a:rPr lang="en-US" sz="1100" dirty="0" smtClean="0"/>
                        <a:t>92.57</a:t>
                      </a:r>
                      <a:endParaRPr lang="en-US" sz="1100" dirty="0"/>
                    </a:p>
                  </a:txBody>
                  <a:tcPr marL="56843" marR="56843" marT="28422" marB="28422"/>
                </a:tc>
                <a:tc>
                  <a:txBody>
                    <a:bodyPr/>
                    <a:lstStyle/>
                    <a:p>
                      <a:r>
                        <a:rPr lang="en-US" sz="1100" dirty="0" smtClean="0"/>
                        <a:t>92.57</a:t>
                      </a:r>
                      <a:endParaRPr lang="en-US" sz="1100" dirty="0"/>
                    </a:p>
                  </a:txBody>
                  <a:tcPr marL="56843" marR="56843" marT="28422" marB="28422"/>
                </a:tc>
                <a:tc>
                  <a:txBody>
                    <a:bodyPr/>
                    <a:lstStyle/>
                    <a:p>
                      <a:r>
                        <a:rPr lang="en-US" sz="1100" dirty="0" smtClean="0"/>
                        <a:t>88.86</a:t>
                      </a:r>
                      <a:endParaRPr lang="en-US" sz="1100" dirty="0"/>
                    </a:p>
                  </a:txBody>
                  <a:tcPr marL="56843" marR="56843" marT="28422" marB="28422"/>
                </a:tc>
                <a:tc>
                  <a:txBody>
                    <a:bodyPr/>
                    <a:lstStyle/>
                    <a:p>
                      <a:r>
                        <a:rPr lang="en-US" sz="1100" dirty="0" smtClean="0"/>
                        <a:t>90.51</a:t>
                      </a:r>
                      <a:endParaRPr lang="en-US" sz="1100" dirty="0"/>
                    </a:p>
                  </a:txBody>
                  <a:tcPr marL="56843" marR="56843" marT="28422" marB="28422"/>
                </a:tc>
              </a:tr>
              <a:tr h="264493">
                <a:tc>
                  <a:txBody>
                    <a:bodyPr/>
                    <a:lstStyle/>
                    <a:p>
                      <a:r>
                        <a:rPr lang="en-US" sz="1100" dirty="0" smtClean="0"/>
                        <a:t>count</a:t>
                      </a:r>
                      <a:endParaRPr lang="en-US" sz="1100" dirty="0"/>
                    </a:p>
                  </a:txBody>
                  <a:tcPr marL="56843" marR="56843" marT="28422" marB="28422"/>
                </a:tc>
                <a:tc>
                  <a:txBody>
                    <a:bodyPr/>
                    <a:lstStyle/>
                    <a:p>
                      <a:r>
                        <a:rPr lang="en-US" sz="1100" dirty="0" smtClean="0"/>
                        <a:t>797 months</a:t>
                      </a:r>
                      <a:endParaRPr lang="en-US" sz="1100" dirty="0"/>
                    </a:p>
                  </a:txBody>
                  <a:tcPr marL="56843" marR="56843" marT="28422" marB="28422"/>
                </a:tc>
                <a:tc>
                  <a:txBody>
                    <a:bodyPr/>
                    <a:lstStyle/>
                    <a:p>
                      <a:r>
                        <a:rPr lang="en-US" sz="1100" dirty="0" smtClean="0"/>
                        <a:t>797 months</a:t>
                      </a:r>
                      <a:endParaRPr lang="en-US" sz="1100" dirty="0"/>
                    </a:p>
                  </a:txBody>
                  <a:tcPr marL="56843" marR="56843" marT="28422" marB="28422"/>
                </a:tc>
                <a:tc>
                  <a:txBody>
                    <a:bodyPr/>
                    <a:lstStyle/>
                    <a:p>
                      <a:r>
                        <a:rPr lang="en-US" sz="1100" dirty="0" smtClean="0"/>
                        <a:t>194</a:t>
                      </a:r>
                      <a:r>
                        <a:rPr lang="en-US" sz="1100" baseline="0" dirty="0" smtClean="0"/>
                        <a:t> months</a:t>
                      </a:r>
                      <a:endParaRPr lang="en-US" sz="1100" dirty="0"/>
                    </a:p>
                  </a:txBody>
                  <a:tcPr marL="56843" marR="56843" marT="28422" marB="28422"/>
                </a:tc>
                <a:tc>
                  <a:txBody>
                    <a:bodyPr/>
                    <a:lstStyle/>
                    <a:p>
                      <a:r>
                        <a:rPr lang="en-US" sz="1100" dirty="0" smtClean="0"/>
                        <a:t>396 months</a:t>
                      </a:r>
                      <a:endParaRPr lang="en-US" sz="1100" dirty="0"/>
                    </a:p>
                  </a:txBody>
                  <a:tcPr marL="56843" marR="56843" marT="28422" marB="28422"/>
                </a:tc>
                <a:tc>
                  <a:txBody>
                    <a:bodyPr/>
                    <a:lstStyle/>
                    <a:p>
                      <a:r>
                        <a:rPr lang="en-US" sz="1100" dirty="0" smtClean="0"/>
                        <a:t>204 months </a:t>
                      </a:r>
                      <a:endParaRPr lang="en-US" sz="1100" dirty="0"/>
                    </a:p>
                  </a:txBody>
                  <a:tcPr marL="56843" marR="56843" marT="28422" marB="28422"/>
                </a:tc>
              </a:tr>
            </a:tbl>
          </a:graphicData>
        </a:graphic>
      </p:graphicFrame>
      <p:sp>
        <p:nvSpPr>
          <p:cNvPr id="6" name="TextBox 5"/>
          <p:cNvSpPr txBox="1"/>
          <p:nvPr/>
        </p:nvSpPr>
        <p:spPr>
          <a:xfrm>
            <a:off x="7162800" y="4765910"/>
            <a:ext cx="838200" cy="553998"/>
          </a:xfrm>
          <a:prstGeom prst="rect">
            <a:avLst/>
          </a:prstGeom>
          <a:noFill/>
        </p:spPr>
        <p:txBody>
          <a:bodyPr wrap="square" rtlCol="0">
            <a:spAutoFit/>
          </a:bodyPr>
          <a:lstStyle/>
          <a:p>
            <a:r>
              <a:rPr lang="en-US" sz="1200" dirty="0" smtClean="0">
                <a:latin typeface="Calibri" panose="020F0502020204030204" pitchFamily="34" charset="0"/>
              </a:rPr>
              <a:t>(La Niña)</a:t>
            </a:r>
            <a:endParaRPr lang="en-US" sz="1200" dirty="0">
              <a:latin typeface="Calibri" panose="020F0502020204030204" pitchFamily="34" charset="0"/>
            </a:endParaRPr>
          </a:p>
          <a:p>
            <a:endParaRPr lang="en-US" dirty="0"/>
          </a:p>
        </p:txBody>
      </p:sp>
      <p:sp>
        <p:nvSpPr>
          <p:cNvPr id="8" name="TextBox 7"/>
          <p:cNvSpPr txBox="1"/>
          <p:nvPr/>
        </p:nvSpPr>
        <p:spPr>
          <a:xfrm>
            <a:off x="8991600" y="4912259"/>
            <a:ext cx="838200" cy="553998"/>
          </a:xfrm>
          <a:prstGeom prst="rect">
            <a:avLst/>
          </a:prstGeom>
          <a:noFill/>
        </p:spPr>
        <p:txBody>
          <a:bodyPr wrap="square" rtlCol="0">
            <a:spAutoFit/>
          </a:bodyPr>
          <a:lstStyle/>
          <a:p>
            <a:r>
              <a:rPr lang="en-US" sz="1200" dirty="0" smtClean="0">
                <a:latin typeface="Calibri" panose="020F0502020204030204" pitchFamily="34" charset="0"/>
              </a:rPr>
              <a:t>(Normal)</a:t>
            </a:r>
            <a:endParaRPr lang="en-US" sz="1200" dirty="0">
              <a:latin typeface="Calibri" panose="020F0502020204030204" pitchFamily="34" charset="0"/>
            </a:endParaRPr>
          </a:p>
          <a:p>
            <a:endParaRPr lang="en-US" dirty="0"/>
          </a:p>
        </p:txBody>
      </p:sp>
      <p:sp>
        <p:nvSpPr>
          <p:cNvPr id="9" name="TextBox 8"/>
          <p:cNvSpPr txBox="1"/>
          <p:nvPr/>
        </p:nvSpPr>
        <p:spPr>
          <a:xfrm>
            <a:off x="10864701" y="4771226"/>
            <a:ext cx="838200" cy="553998"/>
          </a:xfrm>
          <a:prstGeom prst="rect">
            <a:avLst/>
          </a:prstGeom>
          <a:noFill/>
        </p:spPr>
        <p:txBody>
          <a:bodyPr wrap="square" rtlCol="0">
            <a:spAutoFit/>
          </a:bodyPr>
          <a:lstStyle/>
          <a:p>
            <a:r>
              <a:rPr lang="en-US" sz="1200" dirty="0" smtClean="0">
                <a:latin typeface="Calibri" panose="020F0502020204030204" pitchFamily="34" charset="0"/>
              </a:rPr>
              <a:t>(El Niño)</a:t>
            </a:r>
            <a:endParaRPr lang="en-US" sz="1200" dirty="0">
              <a:latin typeface="Calibri" panose="020F0502020204030204" pitchFamily="34" charset="0"/>
            </a:endParaRPr>
          </a:p>
          <a:p>
            <a:endParaRPr lang="en-US" dirty="0"/>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6546" t="8244" r="9232" b="1756"/>
          <a:stretch/>
        </p:blipFill>
        <p:spPr>
          <a:xfrm>
            <a:off x="33018" y="1307890"/>
            <a:ext cx="6009817" cy="3660114"/>
          </a:xfrm>
          <a:prstGeom prst="rect">
            <a:avLst/>
          </a:prstGeom>
        </p:spPr>
      </p:pic>
      <p:sp>
        <p:nvSpPr>
          <p:cNvPr id="12" name="TextBox 11"/>
          <p:cNvSpPr txBox="1"/>
          <p:nvPr/>
        </p:nvSpPr>
        <p:spPr>
          <a:xfrm>
            <a:off x="4010249" y="4343400"/>
            <a:ext cx="2667000" cy="276999"/>
          </a:xfrm>
          <a:prstGeom prst="rect">
            <a:avLst/>
          </a:prstGeom>
          <a:noFill/>
        </p:spPr>
        <p:txBody>
          <a:bodyPr wrap="square" rtlCol="0">
            <a:spAutoFit/>
          </a:bodyPr>
          <a:lstStyle/>
          <a:p>
            <a:r>
              <a:rPr lang="en-US" sz="1200" dirty="0" smtClean="0">
                <a:solidFill>
                  <a:schemeClr val="bg1">
                    <a:lumMod val="50000"/>
                  </a:schemeClr>
                </a:solidFill>
                <a:latin typeface="Calibri" panose="020F0502020204030204" pitchFamily="34" charset="0"/>
              </a:rPr>
              <a:t>Correlation Coefficient: 0.06</a:t>
            </a:r>
            <a:endParaRPr lang="en-US" sz="1200" dirty="0">
              <a:solidFill>
                <a:schemeClr val="bg1">
                  <a:lumMod val="50000"/>
                </a:schemeClr>
              </a:solidFill>
              <a:latin typeface="Calibri" panose="020F0502020204030204" pitchFamily="34" charset="0"/>
            </a:endParaRPr>
          </a:p>
        </p:txBody>
      </p:sp>
      <p:sp>
        <p:nvSpPr>
          <p:cNvPr id="15" name="Rectangle 14"/>
          <p:cNvSpPr/>
          <p:nvPr/>
        </p:nvSpPr>
        <p:spPr>
          <a:xfrm>
            <a:off x="-479461" y="5135242"/>
            <a:ext cx="4196983" cy="369332"/>
          </a:xfrm>
          <a:prstGeom prst="rect">
            <a:avLst/>
          </a:prstGeom>
        </p:spPr>
        <p:txBody>
          <a:bodyPr wrap="none">
            <a:spAutoFit/>
          </a:bodyPr>
          <a:lstStyle/>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13 month moving average </a:t>
            </a:r>
            <a:endParaRPr lang="en-US" dirty="0">
              <a:solidFill>
                <a:schemeClr val="bg1">
                  <a:lumMod val="50000"/>
                </a:schemeClr>
              </a:solidFill>
            </a:endParaRPr>
          </a:p>
        </p:txBody>
      </p:sp>
    </p:spTree>
    <p:extLst>
      <p:ext uri="{BB962C8B-B14F-4D97-AF65-F5344CB8AC3E}">
        <p14:creationId xmlns:p14="http://schemas.microsoft.com/office/powerpoint/2010/main" val="1660975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830477"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Datasets: Storage</a:t>
            </a:r>
          </a:p>
        </p:txBody>
      </p:sp>
      <p:sp>
        <p:nvSpPr>
          <p:cNvPr id="8" name="TextBox 7"/>
          <p:cNvSpPr txBox="1"/>
          <p:nvPr/>
        </p:nvSpPr>
        <p:spPr>
          <a:xfrm>
            <a:off x="0" y="1428750"/>
            <a:ext cx="6096000" cy="2964914"/>
          </a:xfrm>
          <a:prstGeom prst="rect">
            <a:avLst/>
          </a:prstGeom>
          <a:noFill/>
        </p:spPr>
        <p:txBody>
          <a:bodyPr wrap="square" rtlCol="0">
            <a:spAutoFit/>
          </a:bodyPr>
          <a:lstStyle/>
          <a:p>
            <a:r>
              <a:rPr lang="en-US" b="1" dirty="0" smtClean="0">
                <a:solidFill>
                  <a:srgbClr val="73A9DB"/>
                </a:solidFill>
              </a:rPr>
              <a:t>1) GRACE Terrestrial Water Storage (TWS)</a:t>
            </a:r>
            <a:endParaRPr lang="en-US" b="1" dirty="0">
              <a:solidFill>
                <a:srgbClr val="73A9DB"/>
              </a:solidFill>
            </a:endParaRP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Monthly dataset </a:t>
            </a:r>
            <a:r>
              <a:rPr lang="en-US" dirty="0">
                <a:solidFill>
                  <a:schemeClr val="bg1">
                    <a:lumMod val="50000"/>
                  </a:schemeClr>
                </a:solidFill>
              </a:rPr>
              <a:t>April 2002 – March </a:t>
            </a:r>
            <a:r>
              <a:rPr lang="en-US" dirty="0" smtClean="0">
                <a:solidFill>
                  <a:schemeClr val="bg1">
                    <a:lumMod val="50000"/>
                  </a:schemeClr>
                </a:solidFill>
              </a:rPr>
              <a:t>2016</a:t>
            </a:r>
          </a:p>
          <a:p>
            <a:pPr marL="800100" lvl="1" indent="-342900">
              <a:spcBef>
                <a:spcPts val="200"/>
              </a:spcBef>
              <a:buClr>
                <a:srgbClr val="73A9DB"/>
              </a:buClr>
              <a:buFont typeface="Webdings" panose="05030102010509060703" pitchFamily="18" charset="2"/>
              <a:buChar char="4"/>
            </a:pPr>
            <a:r>
              <a:rPr lang="en-US" dirty="0">
                <a:solidFill>
                  <a:schemeClr val="bg1">
                    <a:lumMod val="50000"/>
                  </a:schemeClr>
                </a:solidFill>
              </a:rPr>
              <a:t>3.0</a:t>
            </a:r>
            <a:r>
              <a:rPr lang="en-US" dirty="0" smtClean="0">
                <a:solidFill>
                  <a:schemeClr val="bg1">
                    <a:lumMod val="50000"/>
                  </a:schemeClr>
                </a:solidFill>
              </a:rPr>
              <a:t>° x </a:t>
            </a:r>
            <a:r>
              <a:rPr lang="en-US" dirty="0">
                <a:solidFill>
                  <a:schemeClr val="bg1">
                    <a:lumMod val="50000"/>
                  </a:schemeClr>
                </a:solidFill>
              </a:rPr>
              <a:t>3.0°</a:t>
            </a:r>
            <a:r>
              <a:rPr lang="en-US" dirty="0" smtClean="0">
                <a:solidFill>
                  <a:schemeClr val="bg1">
                    <a:lumMod val="50000"/>
                  </a:schemeClr>
                </a:solidFill>
              </a:rPr>
              <a:t> </a:t>
            </a:r>
            <a:r>
              <a:rPr lang="en-US" dirty="0">
                <a:solidFill>
                  <a:schemeClr val="bg1">
                    <a:lumMod val="50000"/>
                  </a:schemeClr>
                </a:solidFill>
              </a:rPr>
              <a:t>spatial </a:t>
            </a:r>
            <a:r>
              <a:rPr lang="en-US" dirty="0" smtClean="0">
                <a:solidFill>
                  <a:schemeClr val="bg1">
                    <a:lumMod val="50000"/>
                  </a:schemeClr>
                </a:solidFill>
              </a:rPr>
              <a:t>resolution</a:t>
            </a:r>
          </a:p>
          <a:p>
            <a:pPr marL="800100" lvl="1" indent="-342900">
              <a:spcBef>
                <a:spcPts val="200"/>
              </a:spcBef>
              <a:buClr>
                <a:srgbClr val="73A9DB"/>
              </a:buClr>
              <a:buFont typeface="Webdings" panose="05030102010509060703" pitchFamily="18" charset="2"/>
              <a:buChar char="4"/>
            </a:pPr>
            <a:r>
              <a:rPr lang="en-US" dirty="0">
                <a:solidFill>
                  <a:schemeClr val="bg1">
                    <a:lumMod val="50000"/>
                  </a:schemeClr>
                </a:solidFill>
              </a:rPr>
              <a:t>GRACE provides monthly observations of terrestrial water storage anomalies (TWS) that describe spatial and temporal changes in the amount of water stored in soils, groundwater and above the land surface</a:t>
            </a:r>
          </a:p>
          <a:p>
            <a:pPr marL="800100" lvl="1" indent="-342900">
              <a:spcBef>
                <a:spcPts val="200"/>
              </a:spcBef>
              <a:buClr>
                <a:srgbClr val="73A9DB"/>
              </a:buClr>
              <a:buFont typeface="Webdings" panose="05030102010509060703" pitchFamily="18" charset="2"/>
              <a:buChar char="4"/>
            </a:pPr>
            <a:endParaRPr lang="en-US" dirty="0"/>
          </a:p>
          <a:p>
            <a:r>
              <a:rPr lang="en-US" b="1" dirty="0" smtClean="0">
                <a:solidFill>
                  <a:srgbClr val="73A9DB"/>
                </a:solidFill>
              </a:rPr>
              <a:t> </a:t>
            </a:r>
            <a:endParaRPr lang="en-US" dirty="0"/>
          </a:p>
        </p:txBody>
      </p:sp>
      <p:sp>
        <p:nvSpPr>
          <p:cNvPr id="3" name="Text Placeholder 2"/>
          <p:cNvSpPr>
            <a:spLocks noGrp="1"/>
          </p:cNvSpPr>
          <p:nvPr>
            <p:ph type="body" sz="quarter" idx="13"/>
          </p:nvPr>
        </p:nvSpPr>
        <p:spPr>
          <a:xfrm>
            <a:off x="5819775" y="1209412"/>
            <a:ext cx="2936875" cy="506212"/>
          </a:xfrm>
        </p:spPr>
        <p:txBody>
          <a:bodyPr>
            <a:normAutofit/>
          </a:bodyPr>
          <a:lstStyle/>
          <a:p>
            <a:r>
              <a:rPr lang="en-US" dirty="0" smtClean="0"/>
              <a:t>Image Credit: Reager, NASA JPL</a:t>
            </a:r>
            <a:endParaRPr lang="en-US" dirty="0"/>
          </a:p>
        </p:txBody>
      </p:sp>
      <p:pic>
        <p:nvPicPr>
          <p:cNvPr id="9" name="Picture 2" descr="http://cdn.phys.org/newman/gfx/news/hires/2016/56bd2174205f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6041" y="1524000"/>
            <a:ext cx="4603959" cy="230504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0" y="4419600"/>
            <a:ext cx="6096000" cy="1831271"/>
          </a:xfrm>
          <a:prstGeom prst="rect">
            <a:avLst/>
          </a:prstGeom>
        </p:spPr>
        <p:txBody>
          <a:bodyPr wrap="square">
            <a:spAutoFit/>
          </a:bodyPr>
          <a:lstStyle/>
          <a:p>
            <a:r>
              <a:rPr lang="en-US" b="1" dirty="0" smtClean="0">
                <a:solidFill>
                  <a:srgbClr val="73A9DB"/>
                </a:solidFill>
              </a:rPr>
              <a:t>2) California Reservoir Storage</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Monthly dataset January 2002 – June 2016</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60 largest (&gt; 10,000 Acre Feet) of roughly 700 reservoirs </a:t>
            </a:r>
            <a:endParaRPr lang="en-US" dirty="0">
              <a:solidFill>
                <a:schemeClr val="bg1">
                  <a:lumMod val="50000"/>
                </a:schemeClr>
              </a:solidFill>
            </a:endParaRP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Drought reduces snowpack and results in decreased reservoir volume</a:t>
            </a:r>
            <a:endParaRPr lang="en-US" dirty="0">
              <a:solidFill>
                <a:schemeClr val="bg1">
                  <a:lumMod val="50000"/>
                </a:schemeClr>
              </a:solidFill>
            </a:endParaRPr>
          </a:p>
        </p:txBody>
      </p:sp>
      <p:pic>
        <p:nvPicPr>
          <p:cNvPr id="2050" name="Picture 2" descr="http://icons.wxug.com/hurricane/chrisburt/cares2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9476" y="3936739"/>
            <a:ext cx="2305050" cy="2736277"/>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2"/>
          <p:cNvSpPr>
            <a:spLocks noGrp="1"/>
          </p:cNvSpPr>
          <p:nvPr>
            <p:ph type="body" sz="quarter" idx="13"/>
          </p:nvPr>
        </p:nvSpPr>
        <p:spPr>
          <a:xfrm>
            <a:off x="5810250" y="6493441"/>
            <a:ext cx="2590800" cy="449122"/>
          </a:xfrm>
        </p:spPr>
        <p:txBody>
          <a:bodyPr>
            <a:normAutofit/>
          </a:bodyPr>
          <a:lstStyle/>
          <a:p>
            <a:r>
              <a:rPr lang="en-US" dirty="0" smtClean="0"/>
              <a:t>Image Credit: water.ca.gov</a:t>
            </a:r>
            <a:endParaRPr lang="en-US" dirty="0"/>
          </a:p>
        </p:txBody>
      </p:sp>
    </p:spTree>
    <p:extLst>
      <p:ext uri="{BB962C8B-B14F-4D97-AF65-F5344CB8AC3E}">
        <p14:creationId xmlns:p14="http://schemas.microsoft.com/office/powerpoint/2010/main" val="7194537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830477"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Datasets: Storage</a:t>
            </a:r>
          </a:p>
        </p:txBody>
      </p:sp>
      <p:sp>
        <p:nvSpPr>
          <p:cNvPr id="8" name="TextBox 7"/>
          <p:cNvSpPr txBox="1"/>
          <p:nvPr/>
        </p:nvSpPr>
        <p:spPr>
          <a:xfrm>
            <a:off x="0" y="1428750"/>
            <a:ext cx="4114800" cy="2964914"/>
          </a:xfrm>
          <a:prstGeom prst="rect">
            <a:avLst/>
          </a:prstGeom>
          <a:noFill/>
        </p:spPr>
        <p:txBody>
          <a:bodyPr wrap="square" rtlCol="0">
            <a:spAutoFit/>
          </a:bodyPr>
          <a:lstStyle/>
          <a:p>
            <a:r>
              <a:rPr lang="en-US" b="1" dirty="0" smtClean="0">
                <a:solidFill>
                  <a:srgbClr val="73A9DB"/>
                </a:solidFill>
              </a:rPr>
              <a:t>3) SMAP</a:t>
            </a:r>
            <a:r>
              <a:rPr lang="en-US" b="1" dirty="0">
                <a:solidFill>
                  <a:srgbClr val="73A9DB"/>
                </a:solidFill>
              </a:rPr>
              <a:t> Surface Soil Moisture Content </a:t>
            </a:r>
            <a:r>
              <a:rPr lang="en-US" b="1" dirty="0" smtClean="0">
                <a:solidFill>
                  <a:srgbClr val="73A9DB"/>
                </a:solidFill>
              </a:rPr>
              <a:t>~ (0 – 5 cm)</a:t>
            </a:r>
            <a:endParaRPr lang="en-US" b="1" dirty="0">
              <a:solidFill>
                <a:srgbClr val="73A9DB"/>
              </a:solidFill>
            </a:endParaRP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Averaged monthly </a:t>
            </a:r>
            <a:r>
              <a:rPr lang="en-US" dirty="0">
                <a:solidFill>
                  <a:schemeClr val="bg1">
                    <a:lumMod val="50000"/>
                  </a:schemeClr>
                </a:solidFill>
              </a:rPr>
              <a:t>April </a:t>
            </a:r>
            <a:r>
              <a:rPr lang="en-US" dirty="0" smtClean="0">
                <a:solidFill>
                  <a:schemeClr val="bg1">
                    <a:lumMod val="50000"/>
                  </a:schemeClr>
                </a:solidFill>
              </a:rPr>
              <a:t>2015 </a:t>
            </a:r>
            <a:r>
              <a:rPr lang="en-US" dirty="0">
                <a:solidFill>
                  <a:schemeClr val="bg1">
                    <a:lumMod val="50000"/>
                  </a:schemeClr>
                </a:solidFill>
              </a:rPr>
              <a:t>– </a:t>
            </a:r>
            <a:r>
              <a:rPr lang="en-US" dirty="0" smtClean="0">
                <a:solidFill>
                  <a:schemeClr val="bg1">
                    <a:lumMod val="50000"/>
                  </a:schemeClr>
                </a:solidFill>
              </a:rPr>
              <a:t>July 2016</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36 km </a:t>
            </a:r>
            <a:r>
              <a:rPr lang="en-US" dirty="0">
                <a:solidFill>
                  <a:schemeClr val="bg1">
                    <a:lumMod val="50000"/>
                  </a:schemeClr>
                </a:solidFill>
              </a:rPr>
              <a:t>spatial </a:t>
            </a:r>
            <a:r>
              <a:rPr lang="en-US" dirty="0" smtClean="0">
                <a:solidFill>
                  <a:schemeClr val="bg1">
                    <a:lumMod val="50000"/>
                  </a:schemeClr>
                </a:solidFill>
              </a:rPr>
              <a:t>resolution</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Processed in ArcGIS Model Builder</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Length of dataset too short to incorporate into analysis</a:t>
            </a:r>
          </a:p>
          <a:p>
            <a:r>
              <a:rPr lang="en-US" b="1" dirty="0" smtClean="0">
                <a:solidFill>
                  <a:srgbClr val="73A9DB"/>
                </a:solidFill>
              </a:rPr>
              <a:t> </a:t>
            </a:r>
            <a:endParaRPr lang="en-US" dirty="0"/>
          </a:p>
        </p:txBody>
      </p:sp>
      <p:pic>
        <p:nvPicPr>
          <p:cNvPr id="7" name="SMAP 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19600" y="2403277"/>
            <a:ext cx="7648575" cy="4302323"/>
          </a:xfrm>
          <a:prstGeom prst="rect">
            <a:avLst/>
          </a:prstGeom>
        </p:spPr>
      </p:pic>
    </p:spTree>
    <p:extLst>
      <p:ext uri="{BB962C8B-B14F-4D97-AF65-F5344CB8AC3E}">
        <p14:creationId xmlns:p14="http://schemas.microsoft.com/office/powerpoint/2010/main" val="3489959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88095" y="463547"/>
            <a:ext cx="1019355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GRACE TWS Processing Steps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673" t="7778" r="8206" b="5556"/>
          <a:stretch/>
        </p:blipFill>
        <p:spPr>
          <a:xfrm>
            <a:off x="-2" y="1219198"/>
            <a:ext cx="5943602" cy="3408830"/>
          </a:xfrm>
          <a:prstGeom prst="rect">
            <a:avLst/>
          </a:prstGeom>
          <a:ln w="12700">
            <a:solidFill>
              <a:schemeClr val="tx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7931" t="8889" r="8577" b="5556"/>
          <a:stretch/>
        </p:blipFill>
        <p:spPr>
          <a:xfrm>
            <a:off x="2970811" y="2362201"/>
            <a:ext cx="5106389" cy="3048000"/>
          </a:xfrm>
          <a:prstGeom prst="rect">
            <a:avLst/>
          </a:prstGeom>
          <a:ln w="12700">
            <a:solidFill>
              <a:schemeClr val="tx1"/>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5673" t="8889" r="8839" b="5556"/>
          <a:stretch/>
        </p:blipFill>
        <p:spPr>
          <a:xfrm>
            <a:off x="6271532" y="3375453"/>
            <a:ext cx="5910943" cy="3371427"/>
          </a:xfrm>
          <a:prstGeom prst="rect">
            <a:avLst/>
          </a:prstGeom>
          <a:ln w="12700">
            <a:solidFill>
              <a:schemeClr val="tx1"/>
            </a:solidFill>
          </a:ln>
        </p:spPr>
      </p:pic>
    </p:spTree>
    <p:extLst>
      <p:ext uri="{BB962C8B-B14F-4D97-AF65-F5344CB8AC3E}">
        <p14:creationId xmlns:p14="http://schemas.microsoft.com/office/powerpoint/2010/main" val="219625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990600" y="544033"/>
            <a:ext cx="13106399"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dirty="0" smtClean="0">
                <a:solidFill>
                  <a:schemeClr val="bg1"/>
                </a:solidFill>
                <a:latin typeface="Century Gothic" panose="020B0502020202020204" pitchFamily="34" charset="0"/>
              </a:rPr>
              <a:t>Water storage is more than just skin deep</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306" t="7778" r="9472" b="5555"/>
          <a:stretch/>
        </p:blipFill>
        <p:spPr>
          <a:xfrm>
            <a:off x="65101" y="2069802"/>
            <a:ext cx="5976815" cy="35052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573" t="7778" r="8839" b="5556"/>
          <a:stretch/>
        </p:blipFill>
        <p:spPr>
          <a:xfrm>
            <a:off x="6127804" y="2066472"/>
            <a:ext cx="5976815" cy="3531755"/>
          </a:xfrm>
          <a:prstGeom prst="rect">
            <a:avLst/>
          </a:prstGeom>
        </p:spPr>
      </p:pic>
      <p:sp>
        <p:nvSpPr>
          <p:cNvPr id="6" name="Rectangle 5"/>
          <p:cNvSpPr/>
          <p:nvPr/>
        </p:nvSpPr>
        <p:spPr>
          <a:xfrm>
            <a:off x="1917402" y="5849672"/>
            <a:ext cx="7620000" cy="646331"/>
          </a:xfrm>
          <a:prstGeom prst="rect">
            <a:avLst/>
          </a:prstGeom>
        </p:spPr>
        <p:txBody>
          <a:bodyPr wrap="square">
            <a:spAutoFit/>
          </a:bodyPr>
          <a:lstStyle/>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A comparison of scaled reservoir and TWS shows that TWS remains below normal while reservoirs appear recovered</a:t>
            </a:r>
          </a:p>
        </p:txBody>
      </p:sp>
    </p:spTree>
    <p:extLst>
      <p:ext uri="{BB962C8B-B14F-4D97-AF65-F5344CB8AC3E}">
        <p14:creationId xmlns:p14="http://schemas.microsoft.com/office/powerpoint/2010/main" val="352939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830477"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Relating Precipitation and Storage</a:t>
            </a:r>
          </a:p>
        </p:txBody>
      </p:sp>
      <p:sp>
        <p:nvSpPr>
          <p:cNvPr id="8" name="TextBox 7"/>
          <p:cNvSpPr txBox="1"/>
          <p:nvPr/>
        </p:nvSpPr>
        <p:spPr>
          <a:xfrm>
            <a:off x="609600" y="1559175"/>
            <a:ext cx="7696200" cy="3067506"/>
          </a:xfrm>
          <a:prstGeom prst="rect">
            <a:avLst/>
          </a:prstGeom>
          <a:noFill/>
        </p:spPr>
        <p:txBody>
          <a:bodyPr wrap="square" rtlCol="0">
            <a:spAutoFit/>
          </a:bodyPr>
          <a:lstStyle/>
          <a:p>
            <a:r>
              <a:rPr lang="en-US" b="1" dirty="0" smtClean="0">
                <a:solidFill>
                  <a:srgbClr val="73A9DB"/>
                </a:solidFill>
              </a:rPr>
              <a:t>1) GRACE Terrestrial Water Storage (TWS)</a:t>
            </a:r>
            <a:endParaRPr lang="en-US" b="1" dirty="0">
              <a:solidFill>
                <a:srgbClr val="73A9DB"/>
              </a:solidFill>
            </a:endParaRPr>
          </a:p>
          <a:p>
            <a:pPr marL="800100" lvl="1" indent="-342900">
              <a:spcBef>
                <a:spcPts val="200"/>
              </a:spcBef>
              <a:buClr>
                <a:srgbClr val="73A9DB"/>
              </a:buClr>
              <a:buFont typeface="Webdings" panose="05030102010509060703" pitchFamily="18" charset="2"/>
              <a:buChar char="4"/>
            </a:pPr>
            <a:r>
              <a:rPr lang="en-US" dirty="0" smtClean="0"/>
              <a:t>To get volumes: </a:t>
            </a:r>
            <a:r>
              <a:rPr lang="en-US" i="1" dirty="0" smtClean="0"/>
              <a:t>TWS </a:t>
            </a:r>
            <a:r>
              <a:rPr lang="en-US" i="1" dirty="0"/>
              <a:t>* </a:t>
            </a:r>
            <a:r>
              <a:rPr lang="en-US" i="1" dirty="0" smtClean="0"/>
              <a:t>area </a:t>
            </a:r>
            <a:r>
              <a:rPr lang="en-US" i="1" dirty="0"/>
              <a:t>of CA (</a:t>
            </a:r>
            <a:r>
              <a:rPr lang="en-US" i="1" dirty="0" smtClean="0"/>
              <a:t>423,970 km</a:t>
            </a:r>
            <a:r>
              <a:rPr lang="en-US" i="1" baseline="30000" dirty="0"/>
              <a:t>3</a:t>
            </a:r>
            <a:r>
              <a:rPr lang="en-US" i="1" dirty="0" smtClean="0">
                <a:latin typeface="+mj-lt"/>
              </a:rPr>
              <a:t>)</a:t>
            </a:r>
          </a:p>
          <a:p>
            <a:pPr marL="800100" lvl="1" indent="-342900">
              <a:spcBef>
                <a:spcPts val="200"/>
              </a:spcBef>
              <a:buClr>
                <a:srgbClr val="73A9DB"/>
              </a:buClr>
              <a:buFont typeface="Webdings" panose="05030102010509060703" pitchFamily="18" charset="2"/>
              <a:buChar char="4"/>
            </a:pPr>
            <a:endParaRPr lang="en-US" dirty="0">
              <a:latin typeface="+mj-lt"/>
            </a:endParaRPr>
          </a:p>
          <a:p>
            <a:pPr marL="800100" lvl="1" indent="-342900">
              <a:spcBef>
                <a:spcPts val="200"/>
              </a:spcBef>
              <a:buClr>
                <a:srgbClr val="73A9DB"/>
              </a:buClr>
              <a:buFont typeface="Webdings" panose="05030102010509060703" pitchFamily="18" charset="2"/>
              <a:buChar char="4"/>
            </a:pPr>
            <a:r>
              <a:rPr lang="en-US" dirty="0">
                <a:latin typeface="+mj-lt"/>
              </a:rPr>
              <a:t>2015 peak wetness: </a:t>
            </a:r>
            <a:r>
              <a:rPr lang="en-US" b="1" dirty="0">
                <a:latin typeface="+mj-lt"/>
              </a:rPr>
              <a:t>-46.26 </a:t>
            </a:r>
            <a:r>
              <a:rPr lang="en-US" b="1" dirty="0" smtClean="0"/>
              <a:t>km</a:t>
            </a:r>
            <a:r>
              <a:rPr lang="en-US" b="1" baseline="30000" dirty="0"/>
              <a:t>3</a:t>
            </a:r>
            <a:r>
              <a:rPr lang="en-US" b="1" baseline="30000" dirty="0" smtClean="0"/>
              <a:t> </a:t>
            </a:r>
            <a:r>
              <a:rPr lang="en-US" dirty="0" smtClean="0">
                <a:latin typeface="+mj-lt"/>
              </a:rPr>
              <a:t>(below climatology)</a:t>
            </a:r>
          </a:p>
          <a:p>
            <a:pPr marL="800100" lvl="1" indent="-342900">
              <a:spcBef>
                <a:spcPts val="200"/>
              </a:spcBef>
              <a:buClr>
                <a:srgbClr val="73A9DB"/>
              </a:buClr>
              <a:buFont typeface="Webdings" panose="05030102010509060703" pitchFamily="18" charset="2"/>
              <a:buChar char="4"/>
            </a:pPr>
            <a:endParaRPr lang="en-US" dirty="0">
              <a:latin typeface="+mj-lt"/>
            </a:endParaRPr>
          </a:p>
          <a:p>
            <a:pPr marL="800100" lvl="1" indent="-342900">
              <a:spcBef>
                <a:spcPts val="200"/>
              </a:spcBef>
              <a:buClr>
                <a:srgbClr val="73A9DB"/>
              </a:buClr>
              <a:buFont typeface="Webdings" panose="05030102010509060703" pitchFamily="18" charset="2"/>
              <a:buChar char="4"/>
            </a:pPr>
            <a:r>
              <a:rPr lang="en-US" dirty="0">
                <a:latin typeface="+mj-lt"/>
              </a:rPr>
              <a:t>2016 peak wetness: </a:t>
            </a:r>
            <a:r>
              <a:rPr lang="en-US" b="1" dirty="0">
                <a:latin typeface="+mj-lt"/>
              </a:rPr>
              <a:t>-</a:t>
            </a:r>
            <a:r>
              <a:rPr lang="en-US" b="1" dirty="0" smtClean="0">
                <a:latin typeface="+mj-lt"/>
              </a:rPr>
              <a:t>33.15</a:t>
            </a:r>
            <a:r>
              <a:rPr lang="en-US" b="1" dirty="0"/>
              <a:t> </a:t>
            </a:r>
            <a:r>
              <a:rPr lang="en-US" b="1" dirty="0" smtClean="0"/>
              <a:t>km</a:t>
            </a:r>
            <a:r>
              <a:rPr lang="en-US" b="1" baseline="30000" dirty="0" smtClean="0"/>
              <a:t>3</a:t>
            </a:r>
            <a:r>
              <a:rPr lang="en-US" b="1" dirty="0" smtClean="0"/>
              <a:t> </a:t>
            </a:r>
            <a:r>
              <a:rPr lang="en-US" dirty="0" smtClean="0"/>
              <a:t>(below climatology)</a:t>
            </a:r>
          </a:p>
          <a:p>
            <a:pPr marL="800100" lvl="1" indent="-342900">
              <a:spcBef>
                <a:spcPts val="200"/>
              </a:spcBef>
              <a:buClr>
                <a:srgbClr val="73A9DB"/>
              </a:buClr>
              <a:buFont typeface="Webdings" panose="05030102010509060703" pitchFamily="18" charset="2"/>
              <a:buChar char="4"/>
            </a:pPr>
            <a:endParaRPr lang="en-US" dirty="0"/>
          </a:p>
          <a:p>
            <a:pPr marL="800100" lvl="1" indent="-342900">
              <a:spcBef>
                <a:spcPts val="200"/>
              </a:spcBef>
              <a:buClr>
                <a:srgbClr val="73A9DB"/>
              </a:buClr>
              <a:buFont typeface="Webdings" panose="05030102010509060703" pitchFamily="18" charset="2"/>
              <a:buChar char="4"/>
            </a:pPr>
            <a:r>
              <a:rPr lang="en-US" dirty="0" smtClean="0">
                <a:latin typeface="+mj-lt"/>
              </a:rPr>
              <a:t>Recovery during past water year: </a:t>
            </a:r>
            <a:r>
              <a:rPr lang="en-US" b="1" dirty="0" smtClean="0">
                <a:latin typeface="+mj-lt"/>
              </a:rPr>
              <a:t>13.11</a:t>
            </a:r>
            <a:r>
              <a:rPr lang="en-US" b="1" dirty="0" smtClean="0"/>
              <a:t> km</a:t>
            </a:r>
            <a:r>
              <a:rPr lang="en-US" b="1" baseline="30000" dirty="0" smtClean="0"/>
              <a:t>3</a:t>
            </a:r>
            <a:r>
              <a:rPr lang="en-US" b="1" dirty="0" smtClean="0"/>
              <a:t> </a:t>
            </a:r>
          </a:p>
          <a:p>
            <a:pPr marL="800100" lvl="1" indent="-342900">
              <a:spcBef>
                <a:spcPts val="200"/>
              </a:spcBef>
              <a:buClr>
                <a:srgbClr val="73A9DB"/>
              </a:buClr>
              <a:buFont typeface="Webdings" panose="05030102010509060703" pitchFamily="18" charset="2"/>
              <a:buChar char="4"/>
            </a:pPr>
            <a:endParaRPr lang="en-US" dirty="0"/>
          </a:p>
          <a:p>
            <a:endParaRPr lang="en-US" dirty="0"/>
          </a:p>
        </p:txBody>
      </p:sp>
      <p:sp>
        <p:nvSpPr>
          <p:cNvPr id="13" name="Rectangle 12"/>
          <p:cNvSpPr/>
          <p:nvPr/>
        </p:nvSpPr>
        <p:spPr>
          <a:xfrm>
            <a:off x="602512" y="4267200"/>
            <a:ext cx="6588642" cy="1554272"/>
          </a:xfrm>
          <a:prstGeom prst="rect">
            <a:avLst/>
          </a:prstGeom>
        </p:spPr>
        <p:txBody>
          <a:bodyPr wrap="square">
            <a:spAutoFit/>
          </a:bodyPr>
          <a:lstStyle/>
          <a:p>
            <a:r>
              <a:rPr lang="en-US" b="1" dirty="0" smtClean="0">
                <a:solidFill>
                  <a:srgbClr val="73A9DB"/>
                </a:solidFill>
              </a:rPr>
              <a:t>2) </a:t>
            </a:r>
            <a:r>
              <a:rPr lang="en-US" b="1" dirty="0" err="1" smtClean="0">
                <a:solidFill>
                  <a:srgbClr val="73A9DB"/>
                </a:solidFill>
              </a:rPr>
              <a:t>nClimDiv</a:t>
            </a:r>
            <a:r>
              <a:rPr lang="en-US" b="1" dirty="0" smtClean="0">
                <a:solidFill>
                  <a:srgbClr val="73A9DB"/>
                </a:solidFill>
              </a:rPr>
              <a:t> Precipitation</a:t>
            </a:r>
          </a:p>
          <a:p>
            <a:pPr marL="800100" lvl="1" indent="-342900">
              <a:spcBef>
                <a:spcPts val="200"/>
              </a:spcBef>
              <a:buClr>
                <a:srgbClr val="73A9DB"/>
              </a:buClr>
              <a:buFont typeface="Webdings" panose="05030102010509060703" pitchFamily="18" charset="2"/>
              <a:buChar char="4"/>
            </a:pPr>
            <a:r>
              <a:rPr lang="en-US" dirty="0" smtClean="0"/>
              <a:t>Accumulated precipitation can relate to TWS (both are storage measures)</a:t>
            </a:r>
          </a:p>
          <a:p>
            <a:pPr marL="800100" lvl="1" indent="-342900">
              <a:spcBef>
                <a:spcPts val="200"/>
              </a:spcBef>
              <a:buClr>
                <a:srgbClr val="73A9DB"/>
              </a:buClr>
              <a:buFont typeface="Webdings" panose="05030102010509060703" pitchFamily="18" charset="2"/>
              <a:buChar char="4"/>
            </a:pPr>
            <a:endParaRPr lang="en-US" dirty="0" smtClean="0"/>
          </a:p>
          <a:p>
            <a:pPr marL="800100" lvl="1" indent="-342900">
              <a:spcBef>
                <a:spcPts val="200"/>
              </a:spcBef>
              <a:buClr>
                <a:srgbClr val="73A9DB"/>
              </a:buClr>
              <a:buFont typeface="Webdings" panose="05030102010509060703" pitchFamily="18" charset="2"/>
              <a:buChar char="4"/>
            </a:pPr>
            <a:endParaRPr lang="en-US" dirty="0" smtClean="0"/>
          </a:p>
        </p:txBody>
      </p:sp>
      <p:sp>
        <p:nvSpPr>
          <p:cNvPr id="10" name="Rectangle 9"/>
          <p:cNvSpPr/>
          <p:nvPr/>
        </p:nvSpPr>
        <p:spPr>
          <a:xfrm>
            <a:off x="5257800" y="5590639"/>
            <a:ext cx="6367449" cy="461665"/>
          </a:xfrm>
          <a:prstGeom prst="rect">
            <a:avLst/>
          </a:prstGeom>
        </p:spPr>
        <p:txBody>
          <a:bodyPr wrap="none">
            <a:spAutoFit/>
          </a:bodyPr>
          <a:lstStyle/>
          <a:p>
            <a:r>
              <a:rPr lang="en-US" sz="2400" b="1" dirty="0" smtClean="0">
                <a:solidFill>
                  <a:srgbClr val="73A9DB"/>
                </a:solidFill>
                <a:sym typeface="Wingdings" panose="05000000000000000000" pitchFamily="2" charset="2"/>
              </a:rPr>
              <a:t> </a:t>
            </a:r>
            <a:r>
              <a:rPr lang="en-US" sz="2400" b="1" dirty="0" smtClean="0">
                <a:solidFill>
                  <a:srgbClr val="73A9DB"/>
                </a:solidFill>
              </a:rPr>
              <a:t>Extrapolate TWS based on Precipitation</a:t>
            </a:r>
            <a:endParaRPr lang="en-US" sz="2400" b="1" dirty="0">
              <a:solidFill>
                <a:srgbClr val="73A9DB"/>
              </a:solidFill>
            </a:endParaRPr>
          </a:p>
        </p:txBody>
      </p:sp>
    </p:spTree>
    <p:extLst>
      <p:ext uri="{BB962C8B-B14F-4D97-AF65-F5344CB8AC3E}">
        <p14:creationId xmlns:p14="http://schemas.microsoft.com/office/powerpoint/2010/main" val="31808556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295400" y="533400"/>
            <a:ext cx="13106399"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dirty="0" smtClean="0">
                <a:solidFill>
                  <a:schemeClr val="bg1"/>
                </a:solidFill>
                <a:latin typeface="Century Gothic" panose="020B0502020202020204" pitchFamily="34" charset="0"/>
              </a:rPr>
              <a:t>Predicting storage with GRACE and precipitation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673" t="7778" r="8206" b="2222"/>
          <a:stretch/>
        </p:blipFill>
        <p:spPr>
          <a:xfrm>
            <a:off x="6162675" y="3152775"/>
            <a:ext cx="6000749" cy="357397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673" t="8890" r="8839" b="5555"/>
          <a:stretch/>
        </p:blipFill>
        <p:spPr>
          <a:xfrm>
            <a:off x="28575" y="1257300"/>
            <a:ext cx="6028584" cy="3438525"/>
          </a:xfrm>
          <a:prstGeom prst="rect">
            <a:avLst/>
          </a:prstGeom>
        </p:spPr>
      </p:pic>
      <p:sp>
        <p:nvSpPr>
          <p:cNvPr id="6" name="Rectangle 5"/>
          <p:cNvSpPr/>
          <p:nvPr/>
        </p:nvSpPr>
        <p:spPr>
          <a:xfrm>
            <a:off x="358738" y="5181600"/>
            <a:ext cx="4899061" cy="923330"/>
          </a:xfrm>
          <a:prstGeom prst="rect">
            <a:avLst/>
          </a:prstGeom>
        </p:spPr>
        <p:txBody>
          <a:bodyPr wrap="square">
            <a:spAutoFit/>
          </a:bodyPr>
          <a:lstStyle/>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Shows how TWS would respond to precipitation, allowing estimation of storage levels</a:t>
            </a:r>
            <a:endParaRPr lang="en-US" dirty="0">
              <a:solidFill>
                <a:schemeClr val="bg1">
                  <a:lumMod val="50000"/>
                </a:schemeClr>
              </a:solidFill>
            </a:endParaRPr>
          </a:p>
        </p:txBody>
      </p:sp>
    </p:spTree>
    <p:extLst>
      <p:ext uri="{BB962C8B-B14F-4D97-AF65-F5344CB8AC3E}">
        <p14:creationId xmlns:p14="http://schemas.microsoft.com/office/powerpoint/2010/main" val="36655919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76200" y="463547"/>
            <a:ext cx="1034595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The first satellite launch… was in 1895?</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673" t="7778" r="9473" b="5556"/>
          <a:stretch/>
        </p:blipFill>
        <p:spPr>
          <a:xfrm>
            <a:off x="1" y="2819400"/>
            <a:ext cx="6744466" cy="3925883"/>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673" t="8889" r="9473" b="5556"/>
          <a:stretch/>
        </p:blipFill>
        <p:spPr>
          <a:xfrm>
            <a:off x="6744467" y="1300456"/>
            <a:ext cx="5286714" cy="3037888"/>
          </a:xfrm>
          <a:prstGeom prst="rect">
            <a:avLst/>
          </a:prstGeom>
        </p:spPr>
      </p:pic>
      <p:sp>
        <p:nvSpPr>
          <p:cNvPr id="6" name="Rectangle 5"/>
          <p:cNvSpPr/>
          <p:nvPr/>
        </p:nvSpPr>
        <p:spPr>
          <a:xfrm>
            <a:off x="-304800" y="1496680"/>
            <a:ext cx="6400800" cy="923330"/>
          </a:xfrm>
          <a:prstGeom prst="rect">
            <a:avLst/>
          </a:prstGeom>
        </p:spPr>
        <p:txBody>
          <a:bodyPr wrap="square">
            <a:spAutoFit/>
          </a:bodyPr>
          <a:lstStyle/>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The relationship between TWS and accumulated precipitation allows for simple extrapolation of TWS </a:t>
            </a:r>
            <a:endParaRPr lang="en-US" dirty="0">
              <a:solidFill>
                <a:schemeClr val="bg1">
                  <a:lumMod val="50000"/>
                </a:schemeClr>
              </a:solidFill>
            </a:endParaRPr>
          </a:p>
        </p:txBody>
      </p:sp>
      <p:sp>
        <p:nvSpPr>
          <p:cNvPr id="8" name="Rectangle 7"/>
          <p:cNvSpPr/>
          <p:nvPr/>
        </p:nvSpPr>
        <p:spPr>
          <a:xfrm>
            <a:off x="6553199" y="4343400"/>
            <a:ext cx="5477981" cy="2410916"/>
          </a:xfrm>
          <a:prstGeom prst="rect">
            <a:avLst/>
          </a:prstGeom>
        </p:spPr>
        <p:txBody>
          <a:bodyPr wrap="square">
            <a:spAutoFit/>
          </a:bodyPr>
          <a:lstStyle/>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Above: predicted and real TWS data over the study period.</a:t>
            </a:r>
          </a:p>
          <a:p>
            <a:pPr marL="800100" lvl="1" indent="-342900">
              <a:spcBef>
                <a:spcPts val="200"/>
              </a:spcBef>
              <a:buClr>
                <a:srgbClr val="73A9DB"/>
              </a:buClr>
              <a:buFont typeface="Webdings" panose="05030102010509060703" pitchFamily="18" charset="2"/>
              <a:buChar char="4"/>
            </a:pPr>
            <a:endParaRPr lang="en-US" dirty="0">
              <a:solidFill>
                <a:schemeClr val="bg1">
                  <a:lumMod val="50000"/>
                </a:schemeClr>
              </a:solidFill>
            </a:endParaRP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Left: Extrapolated historical TWS back to 1895</a:t>
            </a:r>
          </a:p>
          <a:p>
            <a:pPr marL="800100" lvl="1" indent="-342900">
              <a:spcBef>
                <a:spcPts val="200"/>
              </a:spcBef>
              <a:buClr>
                <a:srgbClr val="73A9DB"/>
              </a:buClr>
              <a:buFont typeface="Webdings" panose="05030102010509060703" pitchFamily="18" charset="2"/>
              <a:buChar char="4"/>
            </a:pPr>
            <a:endParaRPr lang="en-US" dirty="0">
              <a:solidFill>
                <a:schemeClr val="bg1">
                  <a:lumMod val="50000"/>
                </a:schemeClr>
              </a:solidFill>
            </a:endParaRP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Note that past TWS is exaggerated due to lack of temperature in the model</a:t>
            </a:r>
            <a:endParaRPr lang="en-US" dirty="0">
              <a:solidFill>
                <a:schemeClr val="bg1">
                  <a:lumMod val="50000"/>
                </a:schemeClr>
              </a:solidFill>
            </a:endParaRPr>
          </a:p>
        </p:txBody>
      </p:sp>
      <p:sp>
        <p:nvSpPr>
          <p:cNvPr id="4" name="Left Brace 3"/>
          <p:cNvSpPr/>
          <p:nvPr/>
        </p:nvSpPr>
        <p:spPr>
          <a:xfrm rot="20707101">
            <a:off x="1958131" y="5053224"/>
            <a:ext cx="324155" cy="10495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rot="20686536">
            <a:off x="654413" y="5512311"/>
            <a:ext cx="1355895" cy="523220"/>
          </a:xfrm>
          <a:prstGeom prst="rect">
            <a:avLst/>
          </a:prstGeom>
          <a:noFill/>
        </p:spPr>
        <p:txBody>
          <a:bodyPr wrap="square" rtlCol="0">
            <a:spAutoFit/>
          </a:bodyPr>
          <a:lstStyle/>
          <a:p>
            <a:pPr algn="r"/>
            <a:r>
              <a:rPr lang="en-US" sz="1400" dirty="0" smtClean="0"/>
              <a:t>The Dustbowl </a:t>
            </a:r>
          </a:p>
          <a:p>
            <a:pPr algn="r"/>
            <a:r>
              <a:rPr lang="en-US" sz="1400" dirty="0" smtClean="0"/>
              <a:t>Drought</a:t>
            </a:r>
            <a:endParaRPr lang="en-US" sz="1400" dirty="0"/>
          </a:p>
        </p:txBody>
      </p:sp>
      <p:sp>
        <p:nvSpPr>
          <p:cNvPr id="10" name="Left Brace 9"/>
          <p:cNvSpPr/>
          <p:nvPr/>
        </p:nvSpPr>
        <p:spPr>
          <a:xfrm rot="19627353">
            <a:off x="6075644" y="4238374"/>
            <a:ext cx="324155" cy="133938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rot="19581523">
            <a:off x="4842878" y="5349177"/>
            <a:ext cx="1650464" cy="523220"/>
          </a:xfrm>
          <a:prstGeom prst="rect">
            <a:avLst/>
          </a:prstGeom>
          <a:noFill/>
        </p:spPr>
        <p:txBody>
          <a:bodyPr wrap="square" rtlCol="0">
            <a:spAutoFit/>
          </a:bodyPr>
          <a:lstStyle/>
          <a:p>
            <a:pPr algn="r"/>
            <a:r>
              <a:rPr lang="en-US" sz="1400" dirty="0" smtClean="0"/>
              <a:t>Contemporary 5 year drought</a:t>
            </a:r>
            <a:endParaRPr lang="en-US" sz="1400" dirty="0"/>
          </a:p>
        </p:txBody>
      </p:sp>
    </p:spTree>
    <p:extLst>
      <p:ext uri="{BB962C8B-B14F-4D97-AF65-F5344CB8AC3E}">
        <p14:creationId xmlns:p14="http://schemas.microsoft.com/office/powerpoint/2010/main" val="177522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43400" y="1589198"/>
            <a:ext cx="7086600" cy="4811601"/>
          </a:xfrm>
        </p:spPr>
        <p:txBody>
          <a:bodyPr>
            <a:normAutofit lnSpcReduction="10000"/>
          </a:bodyPr>
          <a:lstStyle/>
          <a:p>
            <a:pPr algn="ctr"/>
            <a:r>
              <a:rPr lang="en-US" sz="2200" b="1" dirty="0" smtClean="0"/>
              <a:t>California is currently in its fifth year of severe drought</a:t>
            </a:r>
          </a:p>
          <a:p>
            <a:pPr>
              <a:spcBef>
                <a:spcPts val="200"/>
              </a:spcBef>
              <a:buClr>
                <a:srgbClr val="73A9DB"/>
              </a:buClr>
            </a:pPr>
            <a:endParaRPr lang="en-US" sz="2200" dirty="0" smtClean="0"/>
          </a:p>
          <a:p>
            <a:pPr marL="342900"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Impacts of Drought:</a:t>
            </a:r>
          </a:p>
          <a:p>
            <a:pPr marL="1028700" lvl="1"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Water quality degradation</a:t>
            </a:r>
          </a:p>
          <a:p>
            <a:pPr marL="1028700" lvl="1"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Surface and groundwater levels decline</a:t>
            </a:r>
          </a:p>
          <a:p>
            <a:pPr marL="1028700" lvl="1"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Land subsidence</a:t>
            </a:r>
          </a:p>
          <a:p>
            <a:pPr marL="1028700" lvl="1"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Financial stress</a:t>
            </a:r>
          </a:p>
          <a:p>
            <a:pPr lvl="1" indent="0">
              <a:spcBef>
                <a:spcPts val="200"/>
              </a:spcBef>
              <a:buClr>
                <a:srgbClr val="73A9DB"/>
              </a:buClr>
              <a:buNone/>
            </a:pPr>
            <a:endParaRPr lang="en-US" sz="2200" dirty="0" smtClean="0">
              <a:solidFill>
                <a:schemeClr val="bg1">
                  <a:lumMod val="50000"/>
                </a:schemeClr>
              </a:solidFill>
            </a:endParaRPr>
          </a:p>
          <a:p>
            <a:pPr marL="342900"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2015 was the hottest year on record for the state</a:t>
            </a:r>
          </a:p>
          <a:p>
            <a:pPr marL="342900" indent="-342900">
              <a:spcBef>
                <a:spcPts val="200"/>
              </a:spcBef>
              <a:buClr>
                <a:srgbClr val="73A9DB"/>
              </a:buClr>
              <a:buFont typeface="Webdings" panose="05030102010509060703" pitchFamily="18" charset="2"/>
              <a:buChar char="4"/>
            </a:pPr>
            <a:endParaRPr lang="en-US" sz="2200" dirty="0" smtClean="0">
              <a:solidFill>
                <a:schemeClr val="bg1">
                  <a:lumMod val="50000"/>
                </a:schemeClr>
              </a:solidFill>
            </a:endParaRPr>
          </a:p>
          <a:p>
            <a:pPr marL="342900"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California is the most populous state in the US</a:t>
            </a:r>
          </a:p>
          <a:p>
            <a:pPr marL="342900" indent="-342900">
              <a:spcBef>
                <a:spcPts val="200"/>
              </a:spcBef>
              <a:buClr>
                <a:srgbClr val="73A9DB"/>
              </a:buClr>
              <a:buFont typeface="Webdings" panose="05030102010509060703" pitchFamily="18" charset="2"/>
              <a:buChar char="4"/>
            </a:pPr>
            <a:endParaRPr lang="en-US" sz="2200" dirty="0">
              <a:solidFill>
                <a:schemeClr val="bg1">
                  <a:lumMod val="50000"/>
                </a:schemeClr>
              </a:solidFill>
            </a:endParaRPr>
          </a:p>
          <a:p>
            <a:pPr marL="342900"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California supplies nearly half of all produce in the US</a:t>
            </a:r>
            <a:endParaRPr lang="en-US" sz="2200" dirty="0">
              <a:solidFill>
                <a:schemeClr val="bg1">
                  <a:lumMod val="50000"/>
                </a:schemeClr>
              </a:solidFill>
            </a:endParaRPr>
          </a:p>
          <a:p>
            <a:pPr marL="342900" indent="-342900">
              <a:spcBef>
                <a:spcPts val="200"/>
              </a:spcBef>
              <a:buClr>
                <a:srgbClr val="73A9DB"/>
              </a:buClr>
              <a:buFont typeface="Webdings" panose="05030102010509060703" pitchFamily="18" charset="2"/>
              <a:buChar char="4"/>
            </a:pPr>
            <a:endParaRPr lang="en-US" sz="1800" dirty="0">
              <a:solidFill>
                <a:schemeClr val="bg1">
                  <a:lumMod val="50000"/>
                </a:schemeClr>
              </a:solidFill>
            </a:endParaRPr>
          </a:p>
          <a:p>
            <a:pPr marL="1028700" lvl="1" indent="-342900">
              <a:spcBef>
                <a:spcPts val="200"/>
              </a:spcBef>
              <a:buClr>
                <a:srgbClr val="73A9DB"/>
              </a:buClr>
              <a:buFont typeface="Webdings" panose="05030102010509060703" pitchFamily="18" charset="2"/>
              <a:buChar char="4"/>
            </a:pPr>
            <a:endParaRPr lang="en-US" sz="2200" dirty="0" smtClean="0">
              <a:solidFill>
                <a:schemeClr val="bg1">
                  <a:lumMod val="50000"/>
                </a:schemeClr>
              </a:solidFill>
            </a:endParaRPr>
          </a:p>
          <a:p>
            <a:pPr algn="ctr"/>
            <a:endParaRPr lang="en-US" sz="2200" dirty="0" smtClean="0"/>
          </a:p>
        </p:txBody>
      </p:sp>
      <p:sp>
        <p:nvSpPr>
          <p:cNvPr id="9" name="Text Placeholder 2"/>
          <p:cNvSpPr txBox="1">
            <a:spLocks/>
          </p:cNvSpPr>
          <p:nvPr/>
        </p:nvSpPr>
        <p:spPr>
          <a:xfrm>
            <a:off x="1295400" y="494524"/>
            <a:ext cx="11353800" cy="877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500" dirty="0" smtClean="0">
                <a:solidFill>
                  <a:schemeClr val="bg1"/>
                </a:solidFill>
                <a:latin typeface="Century Gothic" panose="020B0502020202020204" pitchFamily="34" charset="0"/>
              </a:rPr>
              <a:t>California’s Current Drought</a:t>
            </a:r>
          </a:p>
        </p:txBody>
      </p:sp>
      <p:sp>
        <p:nvSpPr>
          <p:cNvPr id="11" name="Text Placeholder 3"/>
          <p:cNvSpPr>
            <a:spLocks noGrp="1"/>
          </p:cNvSpPr>
          <p:nvPr>
            <p:ph type="body" sz="quarter" idx="13"/>
          </p:nvPr>
        </p:nvSpPr>
        <p:spPr>
          <a:xfrm>
            <a:off x="2514600" y="1234440"/>
            <a:ext cx="1500290" cy="274320"/>
          </a:xfrm>
        </p:spPr>
        <p:txBody>
          <a:bodyPr>
            <a:normAutofit/>
          </a:bodyPr>
          <a:lstStyle/>
          <a:p>
            <a:pPr algn="ctr"/>
            <a:r>
              <a:rPr lang="en-US" sz="1000" dirty="0" smtClean="0"/>
              <a:t>Image Credit : NASA</a:t>
            </a:r>
            <a:endParaRPr lang="en-US" sz="10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7" y="4090600"/>
            <a:ext cx="4004813" cy="2663426"/>
          </a:xfrm>
          <a:prstGeom prst="rect">
            <a:avLst/>
          </a:prstGeom>
        </p:spPr>
      </p:pic>
      <p:sp>
        <p:nvSpPr>
          <p:cNvPr id="13" name="TextBox 12"/>
          <p:cNvSpPr txBox="1"/>
          <p:nvPr/>
        </p:nvSpPr>
        <p:spPr>
          <a:xfrm>
            <a:off x="1737449" y="6489258"/>
            <a:ext cx="1905000" cy="276999"/>
          </a:xfrm>
          <a:prstGeom prst="rect">
            <a:avLst/>
          </a:prstGeom>
          <a:noFill/>
        </p:spPr>
        <p:txBody>
          <a:bodyPr wrap="square" rtlCol="0">
            <a:spAutoFit/>
          </a:bodyPr>
          <a:lstStyle/>
          <a:p>
            <a:r>
              <a:rPr lang="en-US" sz="1200" dirty="0" smtClean="0">
                <a:solidFill>
                  <a:schemeClr val="bg1"/>
                </a:solidFill>
                <a:latin typeface="Century Gothic" panose="020B0502020202020204" pitchFamily="34" charset="0"/>
              </a:rPr>
              <a:t>Landsat January 2014</a:t>
            </a:r>
            <a:endParaRPr lang="en-US" sz="1200" dirty="0">
              <a:solidFill>
                <a:schemeClr val="bg1"/>
              </a:solidFill>
              <a:latin typeface="Century Gothic" panose="020B050202020202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1429783"/>
            <a:ext cx="4010229" cy="2675657"/>
          </a:xfrm>
          <a:prstGeom prst="rect">
            <a:avLst/>
          </a:prstGeom>
        </p:spPr>
      </p:pic>
      <p:sp>
        <p:nvSpPr>
          <p:cNvPr id="15" name="TextBox 14"/>
          <p:cNvSpPr txBox="1"/>
          <p:nvPr/>
        </p:nvSpPr>
        <p:spPr>
          <a:xfrm>
            <a:off x="1752600" y="3853112"/>
            <a:ext cx="1874699" cy="276999"/>
          </a:xfrm>
          <a:prstGeom prst="rect">
            <a:avLst/>
          </a:prstGeom>
          <a:noFill/>
        </p:spPr>
        <p:txBody>
          <a:bodyPr wrap="square" rtlCol="0">
            <a:spAutoFit/>
          </a:bodyPr>
          <a:lstStyle/>
          <a:p>
            <a:r>
              <a:rPr lang="en-US" sz="1200" dirty="0" smtClean="0">
                <a:solidFill>
                  <a:schemeClr val="bg1"/>
                </a:solidFill>
                <a:latin typeface="Century Gothic" panose="020B0502020202020204" pitchFamily="34" charset="0"/>
              </a:rPr>
              <a:t>Landsat January 2013</a:t>
            </a:r>
            <a:endParaRPr lang="en-US"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9484434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295400" y="533400"/>
            <a:ext cx="13106399"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dirty="0" smtClean="0">
                <a:solidFill>
                  <a:schemeClr val="bg1"/>
                </a:solidFill>
                <a:latin typeface="Century Gothic" panose="020B0502020202020204" pitchFamily="34" charset="0"/>
              </a:rPr>
              <a:t>California’s ‘breakeven’ precipitation rate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673" t="7778" r="8206" b="2222"/>
          <a:stretch/>
        </p:blipFill>
        <p:spPr>
          <a:xfrm>
            <a:off x="6172200" y="3162300"/>
            <a:ext cx="6018213" cy="358437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481" t="7435" r="8194" b="4809"/>
          <a:stretch/>
        </p:blipFill>
        <p:spPr>
          <a:xfrm>
            <a:off x="1" y="1238250"/>
            <a:ext cx="6019800" cy="3487662"/>
          </a:xfrm>
          <a:prstGeom prst="rect">
            <a:avLst/>
          </a:prstGeom>
        </p:spPr>
      </p:pic>
      <p:sp>
        <p:nvSpPr>
          <p:cNvPr id="7" name="Rectangle 6"/>
          <p:cNvSpPr/>
          <p:nvPr/>
        </p:nvSpPr>
        <p:spPr>
          <a:xfrm>
            <a:off x="6400800" y="1719449"/>
            <a:ext cx="4899061" cy="1477328"/>
          </a:xfrm>
          <a:prstGeom prst="rect">
            <a:avLst/>
          </a:prstGeom>
        </p:spPr>
        <p:txBody>
          <a:bodyPr wrap="square">
            <a:spAutoFit/>
          </a:bodyPr>
          <a:lstStyle/>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If precipitation rates in California fall below an average of ~48 </a:t>
            </a:r>
            <a:r>
              <a:rPr lang="en-US" dirty="0">
                <a:solidFill>
                  <a:schemeClr val="bg1">
                    <a:lumMod val="50000"/>
                  </a:schemeClr>
                </a:solidFill>
              </a:rPr>
              <a:t>m</a:t>
            </a:r>
            <a:r>
              <a:rPr lang="en-US" dirty="0" smtClean="0">
                <a:solidFill>
                  <a:schemeClr val="bg1">
                    <a:lumMod val="50000"/>
                  </a:schemeClr>
                </a:solidFill>
              </a:rPr>
              <a:t>m per month (54 cm or 22” annually) of precipitation, water reserves are reduced</a:t>
            </a:r>
            <a:endParaRPr lang="en-US" dirty="0">
              <a:solidFill>
                <a:schemeClr val="bg1">
                  <a:lumMod val="50000"/>
                </a:schemeClr>
              </a:solidFill>
            </a:endParaRPr>
          </a:p>
        </p:txBody>
      </p:sp>
      <p:sp>
        <p:nvSpPr>
          <p:cNvPr id="8" name="Rectangle 7"/>
          <p:cNvSpPr/>
          <p:nvPr/>
        </p:nvSpPr>
        <p:spPr>
          <a:xfrm>
            <a:off x="1" y="4954489"/>
            <a:ext cx="4899061" cy="1754326"/>
          </a:xfrm>
          <a:prstGeom prst="rect">
            <a:avLst/>
          </a:prstGeom>
        </p:spPr>
        <p:txBody>
          <a:bodyPr wrap="square">
            <a:spAutoFit/>
          </a:bodyPr>
          <a:lstStyle/>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Relating the TWS rate of change (ds/</a:t>
            </a:r>
            <a:r>
              <a:rPr lang="en-US" dirty="0" err="1" smtClean="0">
                <a:solidFill>
                  <a:schemeClr val="bg1">
                    <a:lumMod val="50000"/>
                  </a:schemeClr>
                </a:solidFill>
              </a:rPr>
              <a:t>dt</a:t>
            </a:r>
            <a:r>
              <a:rPr lang="en-US" dirty="0" smtClean="0">
                <a:solidFill>
                  <a:schemeClr val="bg1">
                    <a:lumMod val="50000"/>
                  </a:schemeClr>
                </a:solidFill>
              </a:rPr>
              <a:t>) with precipitation rates allows the calculation of the ‘breakeven’ precipitation rate – the equilibrium point for statewide water storage </a:t>
            </a:r>
            <a:endParaRPr lang="en-US" dirty="0">
              <a:solidFill>
                <a:schemeClr val="bg1">
                  <a:lumMod val="50000"/>
                </a:schemeClr>
              </a:solidFill>
            </a:endParaRPr>
          </a:p>
        </p:txBody>
      </p:sp>
      <p:cxnSp>
        <p:nvCxnSpPr>
          <p:cNvPr id="10" name="Straight Connector 9"/>
          <p:cNvCxnSpPr/>
          <p:nvPr/>
        </p:nvCxnSpPr>
        <p:spPr>
          <a:xfrm>
            <a:off x="8382000" y="5181600"/>
            <a:ext cx="0" cy="1219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82000" y="5785485"/>
            <a:ext cx="3657600" cy="307777"/>
          </a:xfrm>
          <a:prstGeom prst="rect">
            <a:avLst/>
          </a:prstGeom>
          <a:noFill/>
        </p:spPr>
        <p:txBody>
          <a:bodyPr wrap="square" rtlCol="0">
            <a:spAutoFit/>
          </a:bodyPr>
          <a:lstStyle/>
          <a:p>
            <a:r>
              <a:rPr lang="en-US" sz="1400" dirty="0" smtClean="0">
                <a:solidFill>
                  <a:srgbClr val="C00000"/>
                </a:solidFill>
              </a:rPr>
              <a:t>Breakeven Rate = 48 mm/month</a:t>
            </a:r>
            <a:endParaRPr lang="en-US" sz="1400" dirty="0">
              <a:solidFill>
                <a:srgbClr val="C00000"/>
              </a:solidFill>
            </a:endParaRPr>
          </a:p>
        </p:txBody>
      </p:sp>
    </p:spTree>
    <p:extLst>
      <p:ext uri="{BB962C8B-B14F-4D97-AF65-F5344CB8AC3E}">
        <p14:creationId xmlns:p14="http://schemas.microsoft.com/office/powerpoint/2010/main" val="2199412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81000" y="581025"/>
            <a:ext cx="1106583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dirty="0" smtClean="0">
                <a:solidFill>
                  <a:schemeClr val="bg1"/>
                </a:solidFill>
                <a:latin typeface="Century Gothic" panose="020B0502020202020204" pitchFamily="34" charset="0"/>
              </a:rPr>
              <a:t>Climate change contributes to increases in drought vulnerability</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307" t="7778" r="8839" b="5556"/>
          <a:stretch/>
        </p:blipFill>
        <p:spPr>
          <a:xfrm>
            <a:off x="177373" y="1295400"/>
            <a:ext cx="8247186" cy="4800600"/>
          </a:xfrm>
          <a:prstGeom prst="rect">
            <a:avLst/>
          </a:prstGeom>
        </p:spPr>
      </p:pic>
      <p:sp>
        <p:nvSpPr>
          <p:cNvPr id="7" name="Rectangle 6"/>
          <p:cNvSpPr/>
          <p:nvPr/>
        </p:nvSpPr>
        <p:spPr>
          <a:xfrm>
            <a:off x="8001000" y="2286000"/>
            <a:ext cx="4038600" cy="4149854"/>
          </a:xfrm>
          <a:prstGeom prst="rect">
            <a:avLst/>
          </a:prstGeom>
        </p:spPr>
        <p:txBody>
          <a:bodyPr wrap="square">
            <a:spAutoFit/>
          </a:bodyPr>
          <a:lstStyle/>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Temperatures are projected to continue to rising</a:t>
            </a:r>
            <a:br>
              <a:rPr lang="en-US" dirty="0" smtClean="0">
                <a:solidFill>
                  <a:schemeClr val="bg1">
                    <a:lumMod val="50000"/>
                  </a:schemeClr>
                </a:solidFill>
              </a:rPr>
            </a:br>
            <a:endParaRPr lang="en-US" dirty="0" smtClean="0">
              <a:solidFill>
                <a:schemeClr val="bg1">
                  <a:lumMod val="50000"/>
                </a:schemeClr>
              </a:solidFill>
            </a:endParaRP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2015 was the warmest year on record for California </a:t>
            </a:r>
          </a:p>
          <a:p>
            <a:pPr marL="800100" lvl="1" indent="-342900">
              <a:spcBef>
                <a:spcPts val="200"/>
              </a:spcBef>
              <a:buClr>
                <a:srgbClr val="73A9DB"/>
              </a:buClr>
              <a:buFont typeface="Webdings" panose="05030102010509060703" pitchFamily="18" charset="2"/>
              <a:buChar char="4"/>
            </a:pPr>
            <a:endParaRPr lang="en-US" dirty="0">
              <a:solidFill>
                <a:schemeClr val="bg1">
                  <a:lumMod val="50000"/>
                </a:schemeClr>
              </a:solidFill>
            </a:endParaRP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Presents an opportunity for future work to forecast “the new normal”  </a:t>
            </a:r>
          </a:p>
          <a:p>
            <a:pPr marL="800100" lvl="1" indent="-342900">
              <a:spcBef>
                <a:spcPts val="200"/>
              </a:spcBef>
              <a:buClr>
                <a:srgbClr val="73A9DB"/>
              </a:buClr>
              <a:buFont typeface="Webdings" panose="05030102010509060703" pitchFamily="18" charset="2"/>
              <a:buChar char="4"/>
            </a:pPr>
            <a:endParaRPr lang="en-US" dirty="0">
              <a:solidFill>
                <a:schemeClr val="bg1">
                  <a:lumMod val="50000"/>
                </a:schemeClr>
              </a:solidFill>
            </a:endParaRPr>
          </a:p>
          <a:p>
            <a:pPr marL="800100" lvl="1" indent="-342900">
              <a:spcBef>
                <a:spcPts val="200"/>
              </a:spcBef>
              <a:buClr>
                <a:srgbClr val="73A9DB"/>
              </a:buClr>
              <a:buFont typeface="Webdings" panose="05030102010509060703" pitchFamily="18" charset="2"/>
              <a:buChar char="4"/>
            </a:pPr>
            <a:endParaRPr lang="en-US" dirty="0" smtClean="0">
              <a:solidFill>
                <a:schemeClr val="bg1">
                  <a:lumMod val="50000"/>
                </a:schemeClr>
              </a:solidFill>
            </a:endParaRPr>
          </a:p>
          <a:p>
            <a:pPr marL="800100" lvl="1" indent="-342900">
              <a:spcBef>
                <a:spcPts val="200"/>
              </a:spcBef>
              <a:buClr>
                <a:srgbClr val="73A9DB"/>
              </a:buClr>
              <a:buFont typeface="Webdings" panose="05030102010509060703" pitchFamily="18" charset="2"/>
              <a:buChar char="4"/>
            </a:pPr>
            <a:endParaRPr lang="en-US" dirty="0">
              <a:solidFill>
                <a:schemeClr val="bg1">
                  <a:lumMod val="50000"/>
                </a:schemeClr>
              </a:solidFill>
            </a:endParaRPr>
          </a:p>
          <a:p>
            <a:pPr marL="800100" lvl="1" indent="-342900">
              <a:spcBef>
                <a:spcPts val="200"/>
              </a:spcBef>
              <a:buClr>
                <a:srgbClr val="73A9DB"/>
              </a:buClr>
              <a:buFont typeface="Webdings" panose="05030102010509060703" pitchFamily="18" charset="2"/>
              <a:buChar char="4"/>
            </a:pPr>
            <a:endParaRPr lang="en-US" dirty="0">
              <a:solidFill>
                <a:schemeClr val="bg1">
                  <a:lumMod val="50000"/>
                </a:schemeClr>
              </a:solidFill>
            </a:endParaRPr>
          </a:p>
        </p:txBody>
      </p:sp>
    </p:spTree>
    <p:extLst>
      <p:ext uri="{BB962C8B-B14F-4D97-AF65-F5344CB8AC3E}">
        <p14:creationId xmlns:p14="http://schemas.microsoft.com/office/powerpoint/2010/main" val="18170053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94944" y="1295400"/>
            <a:ext cx="10963656" cy="5029200"/>
          </a:xfrm>
        </p:spPr>
        <p:txBody>
          <a:bodyPr>
            <a:normAutofit/>
          </a:bodyPr>
          <a:lstStyle/>
          <a:p>
            <a:pPr marL="342900" indent="-342900">
              <a:spcBef>
                <a:spcPts val="200"/>
              </a:spcBef>
              <a:buClr>
                <a:srgbClr val="73A9DB"/>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dirty="0" smtClean="0">
                <a:solidFill>
                  <a:schemeClr val="bg2">
                    <a:lumMod val="50000"/>
                  </a:schemeClr>
                </a:solidFill>
              </a:rPr>
              <a:t>ONI is not a sufficient metric for forecasting precipitation on a statewide basis </a:t>
            </a:r>
          </a:p>
          <a:p>
            <a:pPr marL="342900" indent="-342900">
              <a:spcBef>
                <a:spcPts val="200"/>
              </a:spcBef>
              <a:buClr>
                <a:srgbClr val="73A9DB"/>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dirty="0" smtClean="0">
                <a:solidFill>
                  <a:schemeClr val="bg2">
                    <a:lumMod val="50000"/>
                  </a:schemeClr>
                </a:solidFill>
              </a:rPr>
              <a:t>GRACE TWS provides a more complete metric than surface storage- even after a ‘monster’ El Niño, water storage remains nearly a full deviation below the climatological mean (or </a:t>
            </a:r>
            <a:r>
              <a:rPr lang="en-US" dirty="0"/>
              <a:t>33.15 </a:t>
            </a:r>
            <a:r>
              <a:rPr lang="en-US" dirty="0" smtClean="0"/>
              <a:t>km</a:t>
            </a:r>
            <a:r>
              <a:rPr lang="en-US" baseline="30000" dirty="0" smtClean="0"/>
              <a:t>3</a:t>
            </a:r>
            <a:r>
              <a:rPr lang="en-US" dirty="0" smtClean="0"/>
              <a:t>)</a:t>
            </a:r>
            <a:endParaRPr lang="en-US"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dirty="0" smtClean="0">
                <a:solidFill>
                  <a:schemeClr val="bg2">
                    <a:lumMod val="50000"/>
                  </a:schemeClr>
                </a:solidFill>
              </a:rPr>
              <a:t>We can also estimate storage levels based on precipitation rates, but we can’t reliably predict precipitation for the whole state</a:t>
            </a:r>
          </a:p>
          <a:p>
            <a:pPr marL="342900" indent="-342900">
              <a:spcBef>
                <a:spcPts val="200"/>
              </a:spcBef>
              <a:buClr>
                <a:srgbClr val="73A9DB"/>
              </a:buClr>
              <a:buFont typeface="Webdings" panose="05030102010509060703" pitchFamily="18" charset="2"/>
              <a:buChar char="4"/>
            </a:pPr>
            <a:endParaRPr lang="en-US"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dirty="0" smtClean="0">
                <a:solidFill>
                  <a:schemeClr val="bg2">
                    <a:lumMod val="50000"/>
                  </a:schemeClr>
                </a:solidFill>
              </a:rPr>
              <a:t>California’s breakeven precipitation rate</a:t>
            </a:r>
            <a:r>
              <a:rPr lang="en-US" dirty="0">
                <a:solidFill>
                  <a:schemeClr val="bg2">
                    <a:lumMod val="50000"/>
                  </a:schemeClr>
                </a:solidFill>
              </a:rPr>
              <a:t> </a:t>
            </a:r>
            <a:r>
              <a:rPr lang="en-US" dirty="0" smtClean="0">
                <a:solidFill>
                  <a:schemeClr val="bg2">
                    <a:lumMod val="50000"/>
                  </a:schemeClr>
                </a:solidFill>
              </a:rPr>
              <a:t>for equilibrium water storage is an average of 48 mm/month</a:t>
            </a:r>
          </a:p>
          <a:p>
            <a:pPr marL="342900" indent="-342900">
              <a:spcBef>
                <a:spcPts val="200"/>
              </a:spcBef>
              <a:buClr>
                <a:srgbClr val="73A9DB"/>
              </a:buClr>
              <a:buFont typeface="Webdings" panose="05030102010509060703" pitchFamily="18" charset="2"/>
              <a:buChar char="4"/>
            </a:pPr>
            <a:endParaRPr lang="en-US"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dirty="0" smtClean="0">
                <a:solidFill>
                  <a:schemeClr val="bg2">
                    <a:lumMod val="50000"/>
                  </a:schemeClr>
                </a:solidFill>
              </a:rPr>
              <a:t>With quantitative assessments of statewide water resources becoming increasingly important, NASA GRACE TWS hydrological data presents a uniquely integrated measure to incorporate into water reports for resource managers, decision makers, and stakeholders</a:t>
            </a:r>
          </a:p>
          <a:p>
            <a:pPr marL="342900" indent="-342900">
              <a:spcBef>
                <a:spcPts val="200"/>
              </a:spcBef>
              <a:buClr>
                <a:srgbClr val="73A9DB"/>
              </a:buClr>
              <a:buFont typeface="Webdings" panose="05030102010509060703" pitchFamily="18" charset="2"/>
              <a:buChar char="4"/>
            </a:pPr>
            <a:endParaRPr lang="en-US" dirty="0">
              <a:solidFill>
                <a:schemeClr val="bg2">
                  <a:lumMod val="50000"/>
                </a:schemeClr>
              </a:solidFill>
            </a:endParaRPr>
          </a:p>
          <a:p>
            <a:endParaRPr lang="en-US" dirty="0"/>
          </a:p>
        </p:txBody>
      </p:sp>
      <p:sp>
        <p:nvSpPr>
          <p:cNvPr id="5" name="Text Placeholder 2"/>
          <p:cNvSpPr txBox="1">
            <a:spLocks/>
          </p:cNvSpPr>
          <p:nvPr/>
        </p:nvSpPr>
        <p:spPr>
          <a:xfrm>
            <a:off x="830477"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Conclusions</a:t>
            </a:r>
          </a:p>
        </p:txBody>
      </p:sp>
    </p:spTree>
    <p:extLst>
      <p:ext uri="{BB962C8B-B14F-4D97-AF65-F5344CB8AC3E}">
        <p14:creationId xmlns:p14="http://schemas.microsoft.com/office/powerpoint/2010/main" val="39704130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enter for Climate Scienc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5400" y="2438400"/>
            <a:ext cx="2362200" cy="23622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76200" y="1371600"/>
            <a:ext cx="8763000" cy="4572000"/>
          </a:xfrm>
        </p:spPr>
        <p:txBody>
          <a:bodyPr>
            <a:normAutofit lnSpcReduction="10000"/>
          </a:bodyPr>
          <a:lstStyle/>
          <a:p>
            <a:r>
              <a:rPr lang="en-US" sz="2500" b="1" dirty="0" smtClean="0">
                <a:solidFill>
                  <a:srgbClr val="73A9DB"/>
                </a:solidFill>
              </a:rPr>
              <a:t>Science Advisor &amp; Co-Author</a:t>
            </a:r>
          </a:p>
          <a:p>
            <a:r>
              <a:rPr lang="en-US" sz="2200" b="1" dirty="0" smtClean="0"/>
              <a:t>Dr. John T Reager</a:t>
            </a:r>
            <a:r>
              <a:rPr lang="en-US" sz="2200" dirty="0" smtClean="0"/>
              <a:t>, NASA Jet Propulsion Laboratory</a:t>
            </a:r>
            <a:endParaRPr lang="en-US" sz="2200" b="1" dirty="0" smtClean="0">
              <a:solidFill>
                <a:srgbClr val="73A9DB"/>
              </a:solidFill>
            </a:endParaRPr>
          </a:p>
          <a:p>
            <a:endParaRPr lang="en-US" sz="2400" b="1" dirty="0" smtClean="0">
              <a:solidFill>
                <a:srgbClr val="73A9DB"/>
              </a:solidFill>
            </a:endParaRPr>
          </a:p>
          <a:p>
            <a:r>
              <a:rPr lang="en-US" sz="2400" b="1" dirty="0" smtClean="0">
                <a:solidFill>
                  <a:srgbClr val="73A9DB"/>
                </a:solidFill>
              </a:rPr>
              <a:t>NOAA/NWS Weather Forecast Office, Los Angeles, Oxnard</a:t>
            </a:r>
            <a:endParaRPr lang="en-US" sz="2400" b="1" dirty="0">
              <a:solidFill>
                <a:srgbClr val="73A9DB"/>
              </a:solidFill>
            </a:endParaRPr>
          </a:p>
          <a:p>
            <a:r>
              <a:rPr lang="en-US" sz="2200" b="1" dirty="0"/>
              <a:t>Mark Jackson</a:t>
            </a:r>
            <a:r>
              <a:rPr lang="en-US" sz="2200" dirty="0" smtClean="0"/>
              <a:t>, Meteorologist in Charge </a:t>
            </a:r>
          </a:p>
          <a:p>
            <a:r>
              <a:rPr lang="en-US" sz="2200" b="1" dirty="0" smtClean="0"/>
              <a:t>Jayme </a:t>
            </a:r>
            <a:r>
              <a:rPr lang="en-US" sz="2200" b="1" dirty="0"/>
              <a:t>Laber</a:t>
            </a:r>
            <a:r>
              <a:rPr lang="en-US" sz="2200" dirty="0"/>
              <a:t>, </a:t>
            </a:r>
            <a:r>
              <a:rPr lang="en-US" sz="2200" dirty="0" smtClean="0"/>
              <a:t>Senior Service Hydrologist</a:t>
            </a:r>
          </a:p>
          <a:p>
            <a:r>
              <a:rPr lang="en-US" sz="2200" b="1" dirty="0" smtClean="0"/>
              <a:t>John </a:t>
            </a:r>
            <a:r>
              <a:rPr lang="en-US" sz="2200" b="1" dirty="0"/>
              <a:t>Dumas</a:t>
            </a:r>
            <a:r>
              <a:rPr lang="en-US" sz="2200" dirty="0"/>
              <a:t>, </a:t>
            </a:r>
            <a:r>
              <a:rPr lang="en-US" sz="2200" dirty="0" smtClean="0"/>
              <a:t>Science and Operations Officer</a:t>
            </a:r>
          </a:p>
          <a:p>
            <a:r>
              <a:rPr lang="en-US" sz="2200" b="1" dirty="0" smtClean="0"/>
              <a:t>Eric </a:t>
            </a:r>
            <a:r>
              <a:rPr lang="en-US" sz="2200" b="1" dirty="0" err="1" smtClean="0"/>
              <a:t>Boldt</a:t>
            </a:r>
            <a:r>
              <a:rPr lang="en-US" sz="2200" dirty="0" smtClean="0"/>
              <a:t>, Warning Coordination Meteorologist </a:t>
            </a:r>
          </a:p>
          <a:p>
            <a:endParaRPr lang="en-US" sz="2400" b="1" dirty="0" smtClean="0">
              <a:solidFill>
                <a:srgbClr val="73A9DB"/>
              </a:solidFill>
            </a:endParaRPr>
          </a:p>
          <a:p>
            <a:r>
              <a:rPr lang="en-US" sz="2400" b="1" dirty="0" smtClean="0">
                <a:solidFill>
                  <a:srgbClr val="73A9DB"/>
                </a:solidFill>
              </a:rPr>
              <a:t>DEVELOP Mentor</a:t>
            </a:r>
            <a:endParaRPr lang="en-US" sz="2200" dirty="0"/>
          </a:p>
          <a:p>
            <a:r>
              <a:rPr lang="en-US" sz="2200" b="1" dirty="0" smtClean="0"/>
              <a:t>Benjamin Holt</a:t>
            </a:r>
            <a:r>
              <a:rPr lang="en-US" sz="2200" dirty="0" smtClean="0"/>
              <a:t>, NASA Jet Propulsion Laboratory</a:t>
            </a:r>
            <a:endParaRPr lang="en-US" sz="2200" b="1" dirty="0" smtClean="0"/>
          </a:p>
          <a:p>
            <a:endParaRPr lang="en-US" sz="2200" b="1" dirty="0"/>
          </a:p>
          <a:p>
            <a:endParaRPr lang="en-US" sz="2200" b="1" dirty="0" smtClean="0"/>
          </a:p>
          <a:p>
            <a:endParaRPr lang="en-US" sz="2200" dirty="0" smtClean="0"/>
          </a:p>
          <a:p>
            <a:endParaRPr lang="en-US" sz="2200" dirty="0" smtClean="0"/>
          </a:p>
          <a:p>
            <a:endParaRPr lang="en-US" sz="2200" dirty="0"/>
          </a:p>
          <a:p>
            <a:endParaRPr lang="en-US" sz="2200" dirty="0"/>
          </a:p>
          <a:p>
            <a:endParaRPr lang="en-US" sz="2200" dirty="0" smtClean="0"/>
          </a:p>
          <a:p>
            <a:endParaRPr lang="en-US" sz="2200" dirty="0" smtClean="0"/>
          </a:p>
          <a:p>
            <a:endParaRPr lang="en-US" sz="2200" dirty="0"/>
          </a:p>
          <a:p>
            <a:endParaRPr lang="en-US" sz="2200" dirty="0"/>
          </a:p>
        </p:txBody>
      </p:sp>
      <p:sp>
        <p:nvSpPr>
          <p:cNvPr id="5" name="Rectangle 4"/>
          <p:cNvSpPr/>
          <p:nvPr/>
        </p:nvSpPr>
        <p:spPr>
          <a:xfrm>
            <a:off x="457200" y="6000690"/>
            <a:ext cx="10972800" cy="400110"/>
          </a:xfrm>
          <a:prstGeom prst="rect">
            <a:avLst/>
          </a:prstGeom>
        </p:spPr>
        <p:txBody>
          <a:bodyPr wrap="square">
            <a:spAutoFit/>
          </a:bodyPr>
          <a:lstStyle/>
          <a:p>
            <a:r>
              <a:rPr lang="en-US" sz="2000" dirty="0">
                <a:solidFill>
                  <a:schemeClr val="bg1">
                    <a:lumMod val="50000"/>
                  </a:schemeClr>
                </a:solidFill>
                <a:latin typeface="+mj-lt"/>
              </a:rPr>
              <a:t>We would also like to thank </a:t>
            </a:r>
            <a:r>
              <a:rPr lang="en-US" sz="2000" dirty="0" smtClean="0">
                <a:solidFill>
                  <a:schemeClr val="bg1">
                    <a:lumMod val="50000"/>
                  </a:schemeClr>
                </a:solidFill>
                <a:latin typeface="+mj-lt"/>
              </a:rPr>
              <a:t>Jinny Lee and </a:t>
            </a:r>
            <a:r>
              <a:rPr lang="en-US" sz="2000" dirty="0">
                <a:solidFill>
                  <a:schemeClr val="bg1">
                    <a:lumMod val="50000"/>
                  </a:schemeClr>
                </a:solidFill>
              </a:rPr>
              <a:t>Aaron </a:t>
            </a:r>
            <a:r>
              <a:rPr lang="en-US" sz="2000" dirty="0" smtClean="0">
                <a:solidFill>
                  <a:schemeClr val="bg1">
                    <a:lumMod val="50000"/>
                  </a:schemeClr>
                </a:solidFill>
              </a:rPr>
              <a:t>Trefler</a:t>
            </a:r>
            <a:r>
              <a:rPr lang="en-US" sz="2000" dirty="0" smtClean="0">
                <a:solidFill>
                  <a:schemeClr val="bg1">
                    <a:lumMod val="50000"/>
                  </a:schemeClr>
                </a:solidFill>
                <a:latin typeface="+mj-lt"/>
              </a:rPr>
              <a:t> </a:t>
            </a:r>
            <a:r>
              <a:rPr lang="en-US" sz="2000" dirty="0">
                <a:solidFill>
                  <a:schemeClr val="bg1">
                    <a:lumMod val="50000"/>
                  </a:schemeClr>
                </a:solidFill>
                <a:latin typeface="+mj-lt"/>
              </a:rPr>
              <a:t>for their advice and </a:t>
            </a:r>
            <a:r>
              <a:rPr lang="en-US" sz="2000" dirty="0" smtClean="0">
                <a:solidFill>
                  <a:schemeClr val="bg1">
                    <a:lumMod val="50000"/>
                  </a:schemeClr>
                </a:solidFill>
                <a:latin typeface="+mj-lt"/>
              </a:rPr>
              <a:t>expertise</a:t>
            </a:r>
            <a:endParaRPr lang="en-US" sz="2000" dirty="0">
              <a:solidFill>
                <a:schemeClr val="bg1">
                  <a:lumMod val="50000"/>
                </a:schemeClr>
              </a:solidFill>
              <a:latin typeface="+mj-lt"/>
            </a:endParaRPr>
          </a:p>
        </p:txBody>
      </p:sp>
    </p:spTree>
    <p:extLst>
      <p:ext uri="{BB962C8B-B14F-4D97-AF65-F5344CB8AC3E}">
        <p14:creationId xmlns:p14="http://schemas.microsoft.com/office/powerpoint/2010/main" val="37584907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021099" y="1788367"/>
            <a:ext cx="4791456" cy="4780280"/>
          </a:xfrm>
        </p:spPr>
        <p:txBody>
          <a:bodyPr>
            <a:normAutofit/>
          </a:bodyPr>
          <a:lstStyle/>
          <a:p>
            <a:endParaRPr lang="en-US" sz="2200" b="1" dirty="0" smtClean="0"/>
          </a:p>
          <a:p>
            <a:pPr marL="342900" indent="-342900">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200" b="1" dirty="0" smtClean="0">
                <a:solidFill>
                  <a:srgbClr val="73A9DB"/>
                </a:solidFill>
              </a:rPr>
              <a:t>El </a:t>
            </a:r>
            <a:r>
              <a:rPr lang="en-US" sz="2200" b="1" dirty="0">
                <a:solidFill>
                  <a:srgbClr val="73A9DB"/>
                </a:solidFill>
              </a:rPr>
              <a:t>Niño-Southern </a:t>
            </a:r>
            <a:r>
              <a:rPr lang="en-US" sz="2200" b="1" dirty="0" smtClean="0">
                <a:solidFill>
                  <a:srgbClr val="73A9DB"/>
                </a:solidFill>
              </a:rPr>
              <a:t>Oscillation</a:t>
            </a:r>
            <a:r>
              <a:rPr lang="en-US" sz="2200" dirty="0" smtClean="0">
                <a:solidFill>
                  <a:srgbClr val="73A9DB"/>
                </a:solidFill>
              </a:rPr>
              <a:t> </a:t>
            </a:r>
            <a:r>
              <a:rPr lang="en-US" sz="2200" dirty="0" smtClean="0"/>
              <a:t>–Cyclical departure </a:t>
            </a:r>
            <a:r>
              <a:rPr lang="en-US" sz="2200" dirty="0"/>
              <a:t>from normal </a:t>
            </a:r>
            <a:r>
              <a:rPr lang="en-US" sz="2200" dirty="0" smtClean="0"/>
              <a:t>conditions </a:t>
            </a:r>
            <a:r>
              <a:rPr lang="en-US" sz="2200" dirty="0"/>
              <a:t>in the </a:t>
            </a:r>
            <a:r>
              <a:rPr lang="en-US" sz="2200" dirty="0" smtClean="0"/>
              <a:t>Pacific</a:t>
            </a:r>
          </a:p>
          <a:p>
            <a:pPr marL="342900" indent="-342900">
              <a:spcBef>
                <a:spcPts val="200"/>
              </a:spcBef>
              <a:buClr>
                <a:srgbClr val="73A9DB"/>
              </a:buClr>
              <a:buFont typeface="Webdings" panose="05030102010509060703" pitchFamily="18" charset="2"/>
              <a:buChar char="4"/>
            </a:pPr>
            <a:endParaRPr lang="en-US" sz="2200" dirty="0" smtClean="0"/>
          </a:p>
          <a:p>
            <a:pPr marL="342900" indent="-342900">
              <a:spcBef>
                <a:spcPts val="200"/>
              </a:spcBef>
              <a:buClr>
                <a:srgbClr val="73A9DB"/>
              </a:buClr>
              <a:buFont typeface="Webdings" panose="05030102010509060703" pitchFamily="18" charset="2"/>
              <a:buChar char="4"/>
            </a:pPr>
            <a:r>
              <a:rPr lang="en-US" sz="2200" b="1" dirty="0" smtClean="0">
                <a:solidFill>
                  <a:srgbClr val="73A9DB"/>
                </a:solidFill>
              </a:rPr>
              <a:t>El Niño </a:t>
            </a:r>
            <a:r>
              <a:rPr lang="en-US" sz="2200" dirty="0" smtClean="0">
                <a:solidFill>
                  <a:schemeClr val="bg1">
                    <a:lumMod val="50000"/>
                  </a:schemeClr>
                </a:solidFill>
              </a:rPr>
              <a:t>– warmer than </a:t>
            </a:r>
            <a:r>
              <a:rPr lang="en-US" sz="2200" dirty="0">
                <a:solidFill>
                  <a:schemeClr val="bg1">
                    <a:lumMod val="50000"/>
                  </a:schemeClr>
                </a:solidFill>
              </a:rPr>
              <a:t>normal central Pacific </a:t>
            </a:r>
            <a:r>
              <a:rPr lang="en-US" sz="2200" dirty="0" smtClean="0">
                <a:solidFill>
                  <a:schemeClr val="bg1">
                    <a:lumMod val="50000"/>
                  </a:schemeClr>
                </a:solidFill>
              </a:rPr>
              <a:t>SST</a:t>
            </a:r>
          </a:p>
          <a:p>
            <a:pPr marL="342900" indent="-342900">
              <a:spcBef>
                <a:spcPts val="200"/>
              </a:spcBef>
              <a:buClr>
                <a:srgbClr val="73A9DB"/>
              </a:buClr>
              <a:buFont typeface="Webdings" panose="05030102010509060703" pitchFamily="18" charset="2"/>
              <a:buChar char="4"/>
            </a:pPr>
            <a:endParaRPr lang="en-US" sz="2200" dirty="0" smtClean="0">
              <a:solidFill>
                <a:schemeClr val="bg1">
                  <a:lumMod val="50000"/>
                </a:schemeClr>
              </a:solidFill>
            </a:endParaRPr>
          </a:p>
          <a:p>
            <a:pPr marL="342900" indent="-342900">
              <a:spcBef>
                <a:spcPts val="200"/>
              </a:spcBef>
              <a:buClr>
                <a:srgbClr val="73A9DB"/>
              </a:buClr>
              <a:buFont typeface="Webdings" panose="05030102010509060703" pitchFamily="18" charset="2"/>
              <a:buChar char="4"/>
            </a:pPr>
            <a:r>
              <a:rPr lang="en-US" sz="2200" b="1" dirty="0" smtClean="0">
                <a:solidFill>
                  <a:srgbClr val="73A9DB"/>
                </a:solidFill>
              </a:rPr>
              <a:t>La Niña </a:t>
            </a:r>
            <a:r>
              <a:rPr lang="en-US" sz="2200" dirty="0" smtClean="0">
                <a:solidFill>
                  <a:schemeClr val="bg1">
                    <a:lumMod val="50000"/>
                  </a:schemeClr>
                </a:solidFill>
              </a:rPr>
              <a:t>– colder than normal central Pacific SST</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p:txBody>
      </p:sp>
      <p:sp>
        <p:nvSpPr>
          <p:cNvPr id="4" name="Text Placeholder 3"/>
          <p:cNvSpPr>
            <a:spLocks noGrp="1"/>
          </p:cNvSpPr>
          <p:nvPr>
            <p:ph type="body" sz="quarter" idx="13"/>
          </p:nvPr>
        </p:nvSpPr>
        <p:spPr>
          <a:xfrm>
            <a:off x="304800" y="5638800"/>
            <a:ext cx="3505200" cy="381000"/>
          </a:xfrm>
        </p:spPr>
        <p:txBody>
          <a:bodyPr>
            <a:normAutofit/>
          </a:bodyPr>
          <a:lstStyle/>
          <a:p>
            <a:pPr algn="ctr"/>
            <a:r>
              <a:rPr lang="en-US" sz="1000" dirty="0" smtClean="0"/>
              <a:t>Image Credit : </a:t>
            </a:r>
            <a:r>
              <a:rPr lang="en-US" sz="1000" dirty="0"/>
              <a:t>NOAA, </a:t>
            </a:r>
            <a:r>
              <a:rPr lang="en-US" sz="1000" dirty="0" smtClean="0"/>
              <a:t>www.climate.gov</a:t>
            </a:r>
            <a:endParaRPr lang="en-US" sz="1000" dirty="0"/>
          </a:p>
        </p:txBody>
      </p:sp>
      <p:sp>
        <p:nvSpPr>
          <p:cNvPr id="5" name="Text Placeholder 2"/>
          <p:cNvSpPr txBox="1">
            <a:spLocks/>
          </p:cNvSpPr>
          <p:nvPr/>
        </p:nvSpPr>
        <p:spPr>
          <a:xfrm>
            <a:off x="0" y="485193"/>
            <a:ext cx="12192000" cy="830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smtClean="0">
                <a:solidFill>
                  <a:schemeClr val="bg1"/>
                </a:solidFill>
                <a:latin typeface="Century Gothic" panose="020B0502020202020204" pitchFamily="34" charset="0"/>
              </a:rPr>
              <a:t>El Niño-Southern Oscillation</a:t>
            </a:r>
          </a:p>
        </p:txBody>
      </p:sp>
      <p:pic>
        <p:nvPicPr>
          <p:cNvPr id="7" name="Picture 6"/>
          <p:cNvPicPr>
            <a:picLocks noChangeAspect="1"/>
          </p:cNvPicPr>
          <p:nvPr/>
        </p:nvPicPr>
        <p:blipFill>
          <a:blip r:embed="rId3"/>
          <a:stretch>
            <a:fillRect/>
          </a:stretch>
        </p:blipFill>
        <p:spPr>
          <a:xfrm>
            <a:off x="219914" y="1788367"/>
            <a:ext cx="6334654" cy="3863921"/>
          </a:xfrm>
          <a:prstGeom prst="rect">
            <a:avLst/>
          </a:prstGeom>
        </p:spPr>
      </p:pic>
    </p:spTree>
    <p:extLst>
      <p:ext uri="{BB962C8B-B14F-4D97-AF65-F5344CB8AC3E}">
        <p14:creationId xmlns:p14="http://schemas.microsoft.com/office/powerpoint/2010/main" val="3501087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0" y="476262"/>
            <a:ext cx="10287000" cy="830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smtClean="0">
                <a:solidFill>
                  <a:schemeClr val="bg1"/>
                </a:solidFill>
                <a:latin typeface="Century Gothic" panose="020B0502020202020204" pitchFamily="34" charset="0"/>
              </a:rPr>
              <a:t>Strongest Recorded </a:t>
            </a:r>
            <a:r>
              <a:rPr lang="en-US" sz="4000" dirty="0">
                <a:solidFill>
                  <a:schemeClr val="bg1"/>
                </a:solidFill>
                <a:latin typeface="Century Gothic" panose="020B0502020202020204" pitchFamily="34" charset="0"/>
              </a:rPr>
              <a:t>El Niño </a:t>
            </a:r>
            <a:r>
              <a:rPr lang="en-US" sz="4000" dirty="0" smtClean="0">
                <a:solidFill>
                  <a:schemeClr val="bg1"/>
                </a:solidFill>
                <a:latin typeface="Century Gothic" panose="020B0502020202020204" pitchFamily="34" charset="0"/>
              </a:rPr>
              <a:t>2015-2016</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1371601"/>
            <a:ext cx="5876925" cy="103751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69645"/>
            <a:ext cx="6934200" cy="44346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838" y="4648200"/>
            <a:ext cx="5408562" cy="604265"/>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r="5167" b="13802"/>
          <a:stretch/>
        </p:blipFill>
        <p:spPr>
          <a:xfrm>
            <a:off x="1219200" y="2514600"/>
            <a:ext cx="4419600" cy="720400"/>
          </a:xfrm>
          <a:prstGeom prst="rect">
            <a:avLst/>
          </a:prstGeom>
        </p:spPr>
      </p:pic>
      <p:sp>
        <p:nvSpPr>
          <p:cNvPr id="11" name="Text Placeholder 3"/>
          <p:cNvSpPr>
            <a:spLocks noGrp="1"/>
          </p:cNvSpPr>
          <p:nvPr>
            <p:ph type="body" sz="quarter" idx="13"/>
          </p:nvPr>
        </p:nvSpPr>
        <p:spPr>
          <a:xfrm>
            <a:off x="-228600" y="6544923"/>
            <a:ext cx="4379495" cy="626154"/>
          </a:xfrm>
        </p:spPr>
        <p:txBody>
          <a:bodyPr>
            <a:normAutofit/>
          </a:bodyPr>
          <a:lstStyle/>
          <a:p>
            <a:pPr algn="ctr"/>
            <a:r>
              <a:rPr lang="en-US" sz="1000" dirty="0" smtClean="0"/>
              <a:t>Image Credit : NASA, The Washington Post, CBS, LA Daily News</a:t>
            </a:r>
            <a:endParaRPr lang="en-US" sz="1000" dirty="0"/>
          </a:p>
        </p:txBody>
      </p:sp>
      <p:pic>
        <p:nvPicPr>
          <p:cNvPr id="4" name="Picture 3"/>
          <p:cNvPicPr>
            <a:picLocks noChangeAspect="1"/>
          </p:cNvPicPr>
          <p:nvPr/>
        </p:nvPicPr>
        <p:blipFill>
          <a:blip r:embed="rId7"/>
          <a:stretch>
            <a:fillRect/>
          </a:stretch>
        </p:blipFill>
        <p:spPr>
          <a:xfrm>
            <a:off x="0" y="3657600"/>
            <a:ext cx="4343400" cy="713015"/>
          </a:xfrm>
          <a:prstGeom prst="rect">
            <a:avLst/>
          </a:prstGeom>
        </p:spPr>
      </p:pic>
      <p:sp>
        <p:nvSpPr>
          <p:cNvPr id="12" name="Text Placeholder 1"/>
          <p:cNvSpPr>
            <a:spLocks noGrp="1"/>
          </p:cNvSpPr>
          <p:nvPr>
            <p:ph type="body" sz="quarter" idx="11"/>
          </p:nvPr>
        </p:nvSpPr>
        <p:spPr>
          <a:xfrm>
            <a:off x="5943600" y="2286000"/>
            <a:ext cx="6248400" cy="4170680"/>
          </a:xfrm>
        </p:spPr>
        <p:txBody>
          <a:bodyPr>
            <a:normAutofit/>
          </a:bodyPr>
          <a:lstStyle/>
          <a:p>
            <a:pPr marL="342900" indent="-342900">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400" b="1" dirty="0" smtClean="0">
                <a:solidFill>
                  <a:schemeClr val="bg1">
                    <a:lumMod val="50000"/>
                  </a:schemeClr>
                </a:solidFill>
              </a:rPr>
              <a:t>NOAA’s Climate Prediction Center (CPE) forecasted an El </a:t>
            </a:r>
            <a:r>
              <a:rPr lang="en-US" sz="2400" b="1" dirty="0">
                <a:solidFill>
                  <a:schemeClr val="bg1">
                    <a:lumMod val="50000"/>
                  </a:schemeClr>
                </a:solidFill>
              </a:rPr>
              <a:t>Niño event during the winter of </a:t>
            </a:r>
            <a:r>
              <a:rPr lang="en-US" sz="2400" b="1" dirty="0" smtClean="0">
                <a:solidFill>
                  <a:schemeClr val="bg1">
                    <a:lumMod val="50000"/>
                  </a:schemeClr>
                </a:solidFill>
              </a:rPr>
              <a:t>2015-2016</a:t>
            </a:r>
          </a:p>
          <a:p>
            <a:pPr>
              <a:spcBef>
                <a:spcPts val="200"/>
              </a:spcBef>
              <a:buClr>
                <a:srgbClr val="73A9DB"/>
              </a:buClr>
            </a:pPr>
            <a:r>
              <a:rPr lang="en-US" sz="2400" b="1" dirty="0" smtClean="0">
                <a:solidFill>
                  <a:schemeClr val="bg1">
                    <a:lumMod val="50000"/>
                  </a:schemeClr>
                </a:solidFill>
              </a:rPr>
              <a:t> </a:t>
            </a:r>
          </a:p>
          <a:p>
            <a:pPr marL="342900" indent="-342900">
              <a:spcBef>
                <a:spcPts val="200"/>
              </a:spcBef>
              <a:buClr>
                <a:srgbClr val="73A9DB"/>
              </a:buClr>
              <a:buFont typeface="Webdings" panose="05030102010509060703" pitchFamily="18" charset="2"/>
              <a:buChar char="4"/>
            </a:pPr>
            <a:r>
              <a:rPr lang="en-US" sz="2400" b="1" dirty="0" smtClean="0">
                <a:solidFill>
                  <a:schemeClr val="bg1">
                    <a:lumMod val="50000"/>
                  </a:schemeClr>
                </a:solidFill>
              </a:rPr>
              <a:t>It had the </a:t>
            </a:r>
            <a:r>
              <a:rPr lang="en-US" sz="2400" b="1" dirty="0">
                <a:solidFill>
                  <a:schemeClr val="bg1">
                    <a:lumMod val="50000"/>
                  </a:schemeClr>
                </a:solidFill>
              </a:rPr>
              <a:t>potential to provide significant </a:t>
            </a:r>
            <a:r>
              <a:rPr lang="en-US" sz="2400" b="1" dirty="0" smtClean="0">
                <a:solidFill>
                  <a:schemeClr val="bg1">
                    <a:lumMod val="50000"/>
                  </a:schemeClr>
                </a:solidFill>
              </a:rPr>
              <a:t>precipitation </a:t>
            </a:r>
            <a:r>
              <a:rPr lang="en-US" sz="2400" b="1" dirty="0">
                <a:solidFill>
                  <a:schemeClr val="bg1">
                    <a:lumMod val="50000"/>
                  </a:schemeClr>
                </a:solidFill>
              </a:rPr>
              <a:t>and replenish the state’s water </a:t>
            </a:r>
            <a:r>
              <a:rPr lang="en-US" sz="2400" b="1" dirty="0" smtClean="0">
                <a:solidFill>
                  <a:schemeClr val="bg1">
                    <a:lumMod val="50000"/>
                  </a:schemeClr>
                </a:solidFill>
              </a:rPr>
              <a:t>reserves</a:t>
            </a:r>
          </a:p>
          <a:p>
            <a:pPr marL="342900" indent="-342900">
              <a:spcBef>
                <a:spcPts val="200"/>
              </a:spcBef>
              <a:buClr>
                <a:srgbClr val="73A9DB"/>
              </a:buClr>
              <a:buFont typeface="Webdings" panose="05030102010509060703" pitchFamily="18" charset="2"/>
              <a:buChar char="4"/>
            </a:pPr>
            <a:endParaRPr lang="en-US" sz="2400" dirty="0">
              <a:solidFill>
                <a:schemeClr val="bg1">
                  <a:lumMod val="50000"/>
                </a:schemeClr>
              </a:solidFill>
            </a:endParaRPr>
          </a:p>
          <a:p>
            <a:pPr marL="342900" indent="-342900">
              <a:spcBef>
                <a:spcPts val="200"/>
              </a:spcBef>
              <a:buClr>
                <a:srgbClr val="73A9DB"/>
              </a:buClr>
              <a:buFont typeface="Webdings" panose="05030102010509060703" pitchFamily="18" charset="2"/>
              <a:buChar char="4"/>
            </a:pPr>
            <a:endParaRPr lang="en-US" sz="2200" dirty="0" smtClean="0"/>
          </a:p>
          <a:p>
            <a:pPr marL="342900" indent="-342900">
              <a:spcBef>
                <a:spcPts val="200"/>
              </a:spcBef>
              <a:buClr>
                <a:srgbClr val="73A9DB"/>
              </a:buClr>
              <a:buFont typeface="Webdings" panose="05030102010509060703" pitchFamily="18" charset="2"/>
              <a:buChar char="4"/>
            </a:pPr>
            <a:endParaRPr lang="en-US" sz="2200" dirty="0" smtClean="0"/>
          </a:p>
          <a:p>
            <a:pPr marL="342900" indent="-342900">
              <a:spcBef>
                <a:spcPts val="200"/>
              </a:spcBef>
              <a:buClr>
                <a:srgbClr val="73A9DB"/>
              </a:buClr>
              <a:buFont typeface="Webdings" panose="05030102010509060703" pitchFamily="18" charset="2"/>
              <a:buChar char="4"/>
            </a:pPr>
            <a:endParaRPr lang="en-US" sz="2200" dirty="0" smtClean="0"/>
          </a:p>
        </p:txBody>
      </p:sp>
    </p:spTree>
    <p:extLst>
      <p:ext uri="{BB962C8B-B14F-4D97-AF65-F5344CB8AC3E}">
        <p14:creationId xmlns:p14="http://schemas.microsoft.com/office/powerpoint/2010/main" val="788482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477000" y="1543050"/>
            <a:ext cx="5562600" cy="4952999"/>
          </a:xfrm>
        </p:spPr>
        <p:txBody>
          <a:bodyPr>
            <a:normAutofit/>
          </a:bodyPr>
          <a:lstStyle/>
          <a:p>
            <a:pPr marL="342900" indent="-342900">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200" dirty="0" smtClean="0"/>
          </a:p>
          <a:p>
            <a:pPr marL="342900" indent="-342900">
              <a:spcBef>
                <a:spcPts val="200"/>
              </a:spcBef>
              <a:buClr>
                <a:srgbClr val="73A9DB"/>
              </a:buClr>
              <a:buFont typeface="Webdings" panose="05030102010509060703" pitchFamily="18" charset="2"/>
              <a:buChar char="4"/>
            </a:pPr>
            <a:r>
              <a:rPr lang="en-US" sz="2400" b="1" dirty="0" smtClean="0">
                <a:solidFill>
                  <a:srgbClr val="73A9DB"/>
                </a:solidFill>
              </a:rPr>
              <a:t>Determine</a:t>
            </a:r>
            <a:r>
              <a:rPr lang="en-US" sz="2400" dirty="0" smtClean="0"/>
              <a:t> </a:t>
            </a:r>
            <a:r>
              <a:rPr lang="en-US" sz="2400" dirty="0"/>
              <a:t>how much drought recovery occurred throughout </a:t>
            </a:r>
            <a:r>
              <a:rPr lang="en-US" sz="2400" dirty="0" smtClean="0"/>
              <a:t>California during the 2016 water year</a:t>
            </a:r>
          </a:p>
          <a:p>
            <a:pPr marL="342900" indent="-342900">
              <a:spcBef>
                <a:spcPts val="200"/>
              </a:spcBef>
              <a:buClr>
                <a:srgbClr val="73A9DB"/>
              </a:buClr>
              <a:buFont typeface="Webdings" panose="05030102010509060703" pitchFamily="18" charset="2"/>
              <a:buChar char="4"/>
            </a:pPr>
            <a:endParaRPr lang="en-US" sz="2400" dirty="0" smtClean="0"/>
          </a:p>
          <a:p>
            <a:pPr marL="342900" indent="-342900">
              <a:spcBef>
                <a:spcPts val="200"/>
              </a:spcBef>
              <a:buClr>
                <a:srgbClr val="73A9DB"/>
              </a:buClr>
              <a:buFont typeface="Webdings" panose="05030102010509060703" pitchFamily="18" charset="2"/>
              <a:buChar char="4"/>
            </a:pPr>
            <a:endParaRPr lang="en-US" sz="2400" dirty="0"/>
          </a:p>
          <a:p>
            <a:pPr marL="342900" indent="-342900">
              <a:spcBef>
                <a:spcPts val="200"/>
              </a:spcBef>
              <a:buClr>
                <a:srgbClr val="73A9DB"/>
              </a:buClr>
              <a:buFont typeface="Webdings" panose="05030102010509060703" pitchFamily="18" charset="2"/>
              <a:buChar char="4"/>
            </a:pPr>
            <a:r>
              <a:rPr lang="en-US" sz="2400" b="1" dirty="0" smtClean="0">
                <a:solidFill>
                  <a:srgbClr val="73A9DB"/>
                </a:solidFill>
              </a:rPr>
              <a:t>Understand</a:t>
            </a:r>
            <a:r>
              <a:rPr lang="en-US" sz="2400" dirty="0" smtClean="0"/>
              <a:t> ENSO’s relationship with California’s water balance </a:t>
            </a:r>
            <a:endParaRPr lang="en-US" sz="2400" dirty="0"/>
          </a:p>
        </p:txBody>
      </p:sp>
      <p:sp>
        <p:nvSpPr>
          <p:cNvPr id="5" name="Text Placeholder 2"/>
          <p:cNvSpPr txBox="1">
            <a:spLocks/>
          </p:cNvSpPr>
          <p:nvPr/>
        </p:nvSpPr>
        <p:spPr>
          <a:xfrm>
            <a:off x="0" y="466531"/>
            <a:ext cx="12192000" cy="8397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Objectives</a:t>
            </a:r>
          </a:p>
        </p:txBody>
      </p:sp>
      <p:sp>
        <p:nvSpPr>
          <p:cNvPr id="4" name="TextBox 3"/>
          <p:cNvSpPr txBox="1"/>
          <p:nvPr/>
        </p:nvSpPr>
        <p:spPr>
          <a:xfrm>
            <a:off x="1219200" y="1447800"/>
            <a:ext cx="4572000" cy="461665"/>
          </a:xfrm>
          <a:prstGeom prst="rect">
            <a:avLst/>
          </a:prstGeom>
          <a:noFill/>
          <a:ln>
            <a:noFill/>
          </a:ln>
        </p:spPr>
        <p:txBody>
          <a:bodyPr wrap="square" rtlCol="0">
            <a:spAutoFit/>
          </a:bodyPr>
          <a:lstStyle/>
          <a:p>
            <a:r>
              <a:rPr lang="en-US" sz="2400" b="1" dirty="0" smtClean="0">
                <a:solidFill>
                  <a:schemeClr val="bg1"/>
                </a:solidFill>
              </a:rPr>
              <a:t>Oceanic El Ni</a:t>
            </a:r>
            <a:r>
              <a:rPr lang="en-US" sz="2400" b="1" dirty="0" smtClean="0">
                <a:solidFill>
                  <a:schemeClr val="bg1"/>
                </a:solidFill>
                <a:latin typeface="+mj-lt"/>
              </a:rPr>
              <a:t>ñ</a:t>
            </a:r>
            <a:r>
              <a:rPr lang="en-US" sz="2400" b="1" dirty="0" smtClean="0">
                <a:solidFill>
                  <a:schemeClr val="bg1"/>
                </a:solidFill>
              </a:rPr>
              <a:t>o Index (ONI)</a:t>
            </a:r>
            <a:endParaRPr lang="en-US" sz="2400" b="1" dirty="0">
              <a:solidFill>
                <a:schemeClr val="bg1"/>
              </a:solidFill>
            </a:endParaRPr>
          </a:p>
        </p:txBody>
      </p:sp>
      <p:sp>
        <p:nvSpPr>
          <p:cNvPr id="6" name="TextBox 5"/>
          <p:cNvSpPr txBox="1"/>
          <p:nvPr/>
        </p:nvSpPr>
        <p:spPr>
          <a:xfrm>
            <a:off x="2057400" y="4267200"/>
            <a:ext cx="3429000" cy="369332"/>
          </a:xfrm>
          <a:prstGeom prst="rect">
            <a:avLst/>
          </a:prstGeom>
          <a:noFill/>
          <a:ln>
            <a:noFill/>
          </a:ln>
        </p:spPr>
        <p:txBody>
          <a:bodyPr wrap="square" rtlCol="0">
            <a:spAutoFit/>
          </a:bodyPr>
          <a:lstStyle/>
          <a:p>
            <a:r>
              <a:rPr lang="en-US" dirty="0" smtClean="0">
                <a:solidFill>
                  <a:schemeClr val="bg1"/>
                </a:solidFill>
              </a:rPr>
              <a:t>Sea Surface Temperature</a:t>
            </a:r>
            <a:endParaRPr lang="en-US" dirty="0">
              <a:solidFill>
                <a:schemeClr val="bg1"/>
              </a:solidFill>
            </a:endParaRPr>
          </a:p>
        </p:txBody>
      </p:sp>
      <p:sp>
        <p:nvSpPr>
          <p:cNvPr id="7" name="Text Placeholder 3"/>
          <p:cNvSpPr>
            <a:spLocks noGrp="1"/>
          </p:cNvSpPr>
          <p:nvPr>
            <p:ph type="body" sz="quarter" idx="13"/>
          </p:nvPr>
        </p:nvSpPr>
        <p:spPr>
          <a:xfrm>
            <a:off x="0" y="6302828"/>
            <a:ext cx="3733800" cy="448491"/>
          </a:xfrm>
        </p:spPr>
        <p:txBody>
          <a:bodyPr>
            <a:normAutofit/>
          </a:bodyPr>
          <a:lstStyle/>
          <a:p>
            <a:r>
              <a:rPr lang="en-US" dirty="0" smtClean="0"/>
              <a:t>Image Credit: US Drought Monitor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19200"/>
            <a:ext cx="6578813" cy="5083628"/>
          </a:xfrm>
          <a:prstGeom prst="rect">
            <a:avLst/>
          </a:prstGeom>
        </p:spPr>
      </p:pic>
    </p:spTree>
    <p:extLst>
      <p:ext uri="{BB962C8B-B14F-4D97-AF65-F5344CB8AC3E}">
        <p14:creationId xmlns:p14="http://schemas.microsoft.com/office/powerpoint/2010/main" val="21143749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02407" y="649274"/>
            <a:ext cx="10894207" cy="6224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Study Area &amp; NASA Earth Observations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129201"/>
            <a:ext cx="8044019" cy="5652599"/>
          </a:xfrm>
          <a:prstGeom prst="rect">
            <a:avLst/>
          </a:prstGeom>
        </p:spPr>
      </p:pic>
      <p:pic>
        <p:nvPicPr>
          <p:cNvPr id="10" name="Picture 9" descr="10_Grac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1361113"/>
            <a:ext cx="2215006" cy="1449598"/>
          </a:xfrm>
          <a:prstGeom prst="rect">
            <a:avLst/>
          </a:prstGeom>
        </p:spPr>
      </p:pic>
      <p:pic>
        <p:nvPicPr>
          <p:cNvPr id="11" name="Picture 10" descr="08_G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397140" y="4555682"/>
            <a:ext cx="2772754" cy="1387918"/>
          </a:xfrm>
          <a:prstGeom prst="rect">
            <a:avLst/>
          </a:prstGeom>
        </p:spPr>
      </p:pic>
      <p:pic>
        <p:nvPicPr>
          <p:cNvPr id="12" name="Picture 11" descr="20_SMA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87963">
            <a:off x="8547514" y="1450212"/>
            <a:ext cx="1605368" cy="2240049"/>
          </a:xfrm>
          <a:prstGeom prst="rect">
            <a:avLst/>
          </a:prstGeom>
        </p:spPr>
      </p:pic>
      <p:pic>
        <p:nvPicPr>
          <p:cNvPr id="13" name="Picture 12" descr="04_TRM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0644" y="4419600"/>
            <a:ext cx="2234603" cy="1905000"/>
          </a:xfrm>
          <a:prstGeom prst="rect">
            <a:avLst/>
          </a:prstGeom>
        </p:spPr>
      </p:pic>
      <p:sp>
        <p:nvSpPr>
          <p:cNvPr id="14" name="Rectangle 13"/>
          <p:cNvSpPr/>
          <p:nvPr/>
        </p:nvSpPr>
        <p:spPr>
          <a:xfrm>
            <a:off x="8194101" y="5943600"/>
            <a:ext cx="1102299" cy="461665"/>
          </a:xfrm>
          <a:prstGeom prst="rect">
            <a:avLst/>
          </a:prstGeom>
        </p:spPr>
        <p:txBody>
          <a:bodyPr wrap="square">
            <a:spAutoFit/>
          </a:bodyPr>
          <a:lstStyle/>
          <a:p>
            <a:r>
              <a:rPr lang="en-US" sz="2400" b="1" dirty="0" smtClean="0">
                <a:solidFill>
                  <a:schemeClr val="tx1">
                    <a:lumMod val="50000"/>
                  </a:schemeClr>
                </a:solidFill>
                <a:latin typeface="+mj-lt"/>
              </a:rPr>
              <a:t>GPM</a:t>
            </a:r>
            <a:endParaRPr lang="en-US" sz="2400" b="1" dirty="0">
              <a:solidFill>
                <a:schemeClr val="tx1">
                  <a:lumMod val="50000"/>
                </a:schemeClr>
              </a:solidFill>
              <a:latin typeface="+mj-lt"/>
            </a:endParaRPr>
          </a:p>
        </p:txBody>
      </p:sp>
      <p:sp>
        <p:nvSpPr>
          <p:cNvPr id="15" name="Rectangle 14"/>
          <p:cNvSpPr/>
          <p:nvPr/>
        </p:nvSpPr>
        <p:spPr>
          <a:xfrm>
            <a:off x="9982200" y="2580706"/>
            <a:ext cx="1067209" cy="461665"/>
          </a:xfrm>
          <a:prstGeom prst="rect">
            <a:avLst/>
          </a:prstGeom>
        </p:spPr>
        <p:txBody>
          <a:bodyPr wrap="square">
            <a:spAutoFit/>
          </a:bodyPr>
          <a:lstStyle/>
          <a:p>
            <a:r>
              <a:rPr lang="en-US" sz="2400" b="1" dirty="0" smtClean="0">
                <a:solidFill>
                  <a:schemeClr val="tx1">
                    <a:lumMod val="50000"/>
                  </a:schemeClr>
                </a:solidFill>
                <a:latin typeface="+mj-lt"/>
              </a:rPr>
              <a:t>SMAP</a:t>
            </a:r>
            <a:endParaRPr lang="en-US" sz="2400" b="1" dirty="0">
              <a:solidFill>
                <a:schemeClr val="tx1">
                  <a:lumMod val="50000"/>
                </a:schemeClr>
              </a:solidFill>
              <a:latin typeface="+mj-lt"/>
            </a:endParaRPr>
          </a:p>
        </p:txBody>
      </p:sp>
      <p:sp>
        <p:nvSpPr>
          <p:cNvPr id="16" name="Rectangle 15"/>
          <p:cNvSpPr/>
          <p:nvPr/>
        </p:nvSpPr>
        <p:spPr>
          <a:xfrm>
            <a:off x="1800865" y="5881925"/>
            <a:ext cx="1077356" cy="461665"/>
          </a:xfrm>
          <a:prstGeom prst="rect">
            <a:avLst/>
          </a:prstGeom>
        </p:spPr>
        <p:txBody>
          <a:bodyPr wrap="square">
            <a:spAutoFit/>
          </a:bodyPr>
          <a:lstStyle/>
          <a:p>
            <a:r>
              <a:rPr lang="en-US" sz="2400" b="1" dirty="0">
                <a:solidFill>
                  <a:schemeClr val="tx1">
                    <a:lumMod val="50000"/>
                  </a:schemeClr>
                </a:solidFill>
                <a:latin typeface="+mj-lt"/>
              </a:rPr>
              <a:t>TRMM</a:t>
            </a:r>
          </a:p>
        </p:txBody>
      </p:sp>
      <p:sp>
        <p:nvSpPr>
          <p:cNvPr id="17" name="TextBox 16"/>
          <p:cNvSpPr txBox="1"/>
          <p:nvPr/>
        </p:nvSpPr>
        <p:spPr>
          <a:xfrm>
            <a:off x="4041095" y="3419537"/>
            <a:ext cx="1885914" cy="461665"/>
          </a:xfrm>
          <a:prstGeom prst="rect">
            <a:avLst/>
          </a:prstGeom>
          <a:noFill/>
        </p:spPr>
        <p:txBody>
          <a:bodyPr wrap="square" rtlCol="0">
            <a:spAutoFit/>
          </a:bodyPr>
          <a:lstStyle/>
          <a:p>
            <a:r>
              <a:rPr lang="en-US" sz="2400" b="1" dirty="0" smtClean="0">
                <a:solidFill>
                  <a:schemeClr val="bg1"/>
                </a:solidFill>
                <a:latin typeface="+mj-lt"/>
              </a:rPr>
              <a:t>California</a:t>
            </a:r>
            <a:endParaRPr lang="en-US" sz="2400" b="1" dirty="0">
              <a:solidFill>
                <a:schemeClr val="bg1"/>
              </a:solidFill>
              <a:latin typeface="+mj-lt"/>
            </a:endParaRPr>
          </a:p>
        </p:txBody>
      </p:sp>
      <p:sp>
        <p:nvSpPr>
          <p:cNvPr id="18" name="Rectangle 17"/>
          <p:cNvSpPr/>
          <p:nvPr/>
        </p:nvSpPr>
        <p:spPr>
          <a:xfrm>
            <a:off x="1734271" y="1349523"/>
            <a:ext cx="1237529" cy="461665"/>
          </a:xfrm>
          <a:prstGeom prst="rect">
            <a:avLst/>
          </a:prstGeom>
        </p:spPr>
        <p:txBody>
          <a:bodyPr wrap="square">
            <a:spAutoFit/>
          </a:bodyPr>
          <a:lstStyle/>
          <a:p>
            <a:r>
              <a:rPr lang="en-US" sz="2400" b="1" dirty="0" smtClean="0">
                <a:solidFill>
                  <a:schemeClr val="tx1">
                    <a:lumMod val="50000"/>
                  </a:schemeClr>
                </a:solidFill>
                <a:latin typeface="+mj-lt"/>
              </a:rPr>
              <a:t>GRACE</a:t>
            </a:r>
          </a:p>
        </p:txBody>
      </p:sp>
      <p:sp>
        <p:nvSpPr>
          <p:cNvPr id="19" name="TextBox 18"/>
          <p:cNvSpPr txBox="1"/>
          <p:nvPr/>
        </p:nvSpPr>
        <p:spPr>
          <a:xfrm>
            <a:off x="4103636" y="5048358"/>
            <a:ext cx="3780014" cy="446276"/>
          </a:xfrm>
          <a:prstGeom prst="rect">
            <a:avLst/>
          </a:prstGeom>
          <a:noFill/>
        </p:spPr>
        <p:txBody>
          <a:bodyPr wrap="square" rtlCol="0">
            <a:spAutoFit/>
          </a:bodyPr>
          <a:lstStyle/>
          <a:p>
            <a:r>
              <a:rPr lang="en-US" sz="2300" b="1" dirty="0" smtClean="0">
                <a:solidFill>
                  <a:schemeClr val="bg1"/>
                </a:solidFill>
                <a:latin typeface="+mj-lt"/>
              </a:rPr>
              <a:t>April 2002 – March 2016</a:t>
            </a:r>
            <a:endParaRPr lang="en-US" sz="2300" b="1" dirty="0">
              <a:solidFill>
                <a:schemeClr val="bg1"/>
              </a:solidFill>
              <a:latin typeface="+mj-lt"/>
            </a:endParaRPr>
          </a:p>
        </p:txBody>
      </p:sp>
      <p:sp>
        <p:nvSpPr>
          <p:cNvPr id="20" name="Rectangle 19"/>
          <p:cNvSpPr/>
          <p:nvPr/>
        </p:nvSpPr>
        <p:spPr>
          <a:xfrm>
            <a:off x="-59111" y="1900586"/>
            <a:ext cx="2385532" cy="923330"/>
          </a:xfrm>
          <a:prstGeom prst="rect">
            <a:avLst/>
          </a:prstGeom>
        </p:spPr>
        <p:txBody>
          <a:bodyPr wrap="square">
            <a:spAutoFit/>
          </a:bodyPr>
          <a:lstStyle/>
          <a:p>
            <a:pPr algn="ctr"/>
            <a:r>
              <a:rPr lang="en-US" i="1" dirty="0" smtClean="0">
                <a:solidFill>
                  <a:schemeClr val="tx1">
                    <a:lumMod val="50000"/>
                  </a:schemeClr>
                </a:solidFill>
                <a:latin typeface="+mj-lt"/>
              </a:rPr>
              <a:t>Gravity Recovery and Climate Experiment </a:t>
            </a:r>
          </a:p>
        </p:txBody>
      </p:sp>
      <p:sp>
        <p:nvSpPr>
          <p:cNvPr id="21" name="Rectangle 20"/>
          <p:cNvSpPr/>
          <p:nvPr/>
        </p:nvSpPr>
        <p:spPr>
          <a:xfrm>
            <a:off x="-112659" y="4260408"/>
            <a:ext cx="2071207" cy="923330"/>
          </a:xfrm>
          <a:prstGeom prst="rect">
            <a:avLst/>
          </a:prstGeom>
        </p:spPr>
        <p:txBody>
          <a:bodyPr wrap="square">
            <a:spAutoFit/>
          </a:bodyPr>
          <a:lstStyle/>
          <a:p>
            <a:pPr algn="ctr"/>
            <a:r>
              <a:rPr lang="en-US" i="1" dirty="0" smtClean="0">
                <a:solidFill>
                  <a:schemeClr val="tx1">
                    <a:lumMod val="50000"/>
                  </a:schemeClr>
                </a:solidFill>
                <a:latin typeface="+mj-lt"/>
              </a:rPr>
              <a:t>Tropical Rainfall Measuring Mission</a:t>
            </a:r>
          </a:p>
        </p:txBody>
      </p:sp>
      <p:sp>
        <p:nvSpPr>
          <p:cNvPr id="22" name="Rectangle 21"/>
          <p:cNvSpPr/>
          <p:nvPr/>
        </p:nvSpPr>
        <p:spPr>
          <a:xfrm>
            <a:off x="10246994" y="1639669"/>
            <a:ext cx="2071207" cy="646331"/>
          </a:xfrm>
          <a:prstGeom prst="rect">
            <a:avLst/>
          </a:prstGeom>
        </p:spPr>
        <p:txBody>
          <a:bodyPr wrap="square">
            <a:spAutoFit/>
          </a:bodyPr>
          <a:lstStyle/>
          <a:p>
            <a:pPr algn="ctr"/>
            <a:r>
              <a:rPr lang="en-US" i="1" dirty="0" smtClean="0">
                <a:solidFill>
                  <a:schemeClr val="tx1">
                    <a:lumMod val="50000"/>
                  </a:schemeClr>
                </a:solidFill>
                <a:latin typeface="+mj-lt"/>
              </a:rPr>
              <a:t>Soil Moisture Active Passive</a:t>
            </a:r>
          </a:p>
        </p:txBody>
      </p:sp>
      <p:sp>
        <p:nvSpPr>
          <p:cNvPr id="23" name="Rectangle 22"/>
          <p:cNvSpPr/>
          <p:nvPr/>
        </p:nvSpPr>
        <p:spPr>
          <a:xfrm>
            <a:off x="10174396" y="4260408"/>
            <a:ext cx="2071207" cy="923330"/>
          </a:xfrm>
          <a:prstGeom prst="rect">
            <a:avLst/>
          </a:prstGeom>
        </p:spPr>
        <p:txBody>
          <a:bodyPr wrap="square">
            <a:spAutoFit/>
          </a:bodyPr>
          <a:lstStyle/>
          <a:p>
            <a:pPr algn="ctr"/>
            <a:r>
              <a:rPr lang="en-US" i="1" dirty="0" smtClean="0">
                <a:solidFill>
                  <a:schemeClr val="tx1">
                    <a:lumMod val="50000"/>
                  </a:schemeClr>
                </a:solidFill>
                <a:latin typeface="+mj-lt"/>
              </a:rPr>
              <a:t>Global Precipitation Measurement</a:t>
            </a:r>
          </a:p>
        </p:txBody>
      </p:sp>
      <p:sp>
        <p:nvSpPr>
          <p:cNvPr id="24" name="Text Placeholder 3"/>
          <p:cNvSpPr>
            <a:spLocks noGrp="1"/>
          </p:cNvSpPr>
          <p:nvPr>
            <p:ph type="body" sz="quarter" idx="13"/>
          </p:nvPr>
        </p:nvSpPr>
        <p:spPr>
          <a:xfrm>
            <a:off x="0" y="6477000"/>
            <a:ext cx="3733800" cy="448491"/>
          </a:xfrm>
        </p:spPr>
        <p:txBody>
          <a:bodyPr>
            <a:normAutofit/>
          </a:bodyPr>
          <a:lstStyle/>
          <a:p>
            <a:r>
              <a:rPr lang="en-US" dirty="0" smtClean="0"/>
              <a:t>Image Credit: Google Earth Pro</a:t>
            </a:r>
          </a:p>
        </p:txBody>
      </p:sp>
    </p:spTree>
    <p:extLst>
      <p:ext uri="{BB962C8B-B14F-4D97-AF65-F5344CB8AC3E}">
        <p14:creationId xmlns:p14="http://schemas.microsoft.com/office/powerpoint/2010/main" val="7630655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0" y="485193"/>
            <a:ext cx="12192000" cy="830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smtClean="0">
                <a:solidFill>
                  <a:schemeClr val="bg1"/>
                </a:solidFill>
                <a:latin typeface="Century Gothic" panose="020B0502020202020204" pitchFamily="34" charset="0"/>
              </a:rPr>
              <a:t>California’s Water Projects </a:t>
            </a:r>
          </a:p>
        </p:txBody>
      </p:sp>
      <p:pic>
        <p:nvPicPr>
          <p:cNvPr id="6" name="Picture 5"/>
          <p:cNvPicPr>
            <a:picLocks noChangeAspect="1"/>
          </p:cNvPicPr>
          <p:nvPr/>
        </p:nvPicPr>
        <p:blipFill>
          <a:blip r:embed="rId3"/>
          <a:stretch>
            <a:fillRect/>
          </a:stretch>
        </p:blipFill>
        <p:spPr>
          <a:xfrm>
            <a:off x="0" y="1229832"/>
            <a:ext cx="4610886" cy="5505941"/>
          </a:xfrm>
          <a:prstGeom prst="rect">
            <a:avLst/>
          </a:prstGeom>
        </p:spPr>
      </p:pic>
      <p:sp>
        <p:nvSpPr>
          <p:cNvPr id="7" name="Text Placeholder 3"/>
          <p:cNvSpPr>
            <a:spLocks noGrp="1"/>
          </p:cNvSpPr>
          <p:nvPr>
            <p:ph type="body" sz="quarter" idx="13"/>
          </p:nvPr>
        </p:nvSpPr>
        <p:spPr>
          <a:xfrm>
            <a:off x="2438400" y="1265635"/>
            <a:ext cx="2362200" cy="274320"/>
          </a:xfrm>
        </p:spPr>
        <p:txBody>
          <a:bodyPr>
            <a:normAutofit/>
          </a:bodyPr>
          <a:lstStyle/>
          <a:p>
            <a:pPr algn="ctr"/>
            <a:r>
              <a:rPr lang="en-US" sz="1000" dirty="0"/>
              <a:t>Image Credit: </a:t>
            </a:r>
            <a:r>
              <a:rPr lang="en-US" sz="1000" dirty="0" err="1" smtClean="0"/>
              <a:t>water.ca.gov</a:t>
            </a:r>
            <a:r>
              <a:rPr lang="en-US" sz="1000" dirty="0" smtClean="0"/>
              <a:t> </a:t>
            </a:r>
            <a:endParaRPr lang="en-US" sz="1000" dirty="0"/>
          </a:p>
        </p:txBody>
      </p:sp>
      <p:sp>
        <p:nvSpPr>
          <p:cNvPr id="8" name="Text Placeholder 1"/>
          <p:cNvSpPr txBox="1">
            <a:spLocks/>
          </p:cNvSpPr>
          <p:nvPr/>
        </p:nvSpPr>
        <p:spPr>
          <a:xfrm>
            <a:off x="5334000" y="1431370"/>
            <a:ext cx="6478554" cy="435884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b="1" dirty="0" smtClean="0"/>
          </a:p>
          <a:p>
            <a:pPr marL="342900" indent="-342900">
              <a:spcBef>
                <a:spcPts val="200"/>
              </a:spcBef>
              <a:buClr>
                <a:srgbClr val="73A9DB"/>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200" b="1" dirty="0" smtClean="0">
                <a:solidFill>
                  <a:srgbClr val="73A9DB"/>
                </a:solidFill>
              </a:rPr>
              <a:t>Why a Statewide Study</a:t>
            </a:r>
            <a:r>
              <a:rPr lang="en-US" sz="2200" b="1" dirty="0">
                <a:solidFill>
                  <a:srgbClr val="73A9DB"/>
                </a:solidFill>
              </a:rPr>
              <a:t>?</a:t>
            </a:r>
            <a:endParaRPr lang="en-US" sz="2200" b="1" dirty="0" smtClean="0">
              <a:solidFill>
                <a:srgbClr val="73A9DB"/>
              </a:solidFill>
            </a:endParaRPr>
          </a:p>
          <a:p>
            <a:pPr marL="342900" indent="-342900">
              <a:spcBef>
                <a:spcPts val="200"/>
              </a:spcBef>
              <a:buClr>
                <a:srgbClr val="73A9DB"/>
              </a:buClr>
              <a:buFont typeface="Webdings" panose="05030102010509060703" pitchFamily="18" charset="2"/>
              <a:buChar char="4"/>
            </a:pPr>
            <a:endParaRPr lang="en-US" sz="2200" b="1" dirty="0" smtClean="0">
              <a:solidFill>
                <a:srgbClr val="73A9DB"/>
              </a:solidFill>
            </a:endParaRPr>
          </a:p>
          <a:p>
            <a:pPr marL="1028700" lvl="1"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Interconnectivity of California water systems</a:t>
            </a:r>
          </a:p>
          <a:p>
            <a:pPr marL="1028700" lvl="1" indent="-342900">
              <a:spcBef>
                <a:spcPts val="200"/>
              </a:spcBef>
              <a:buClr>
                <a:srgbClr val="73A9DB"/>
              </a:buClr>
              <a:buFont typeface="Webdings" panose="05030102010509060703" pitchFamily="18" charset="2"/>
              <a:buChar char="4"/>
            </a:pPr>
            <a:endParaRPr lang="en-US" sz="2200" dirty="0" smtClean="0">
              <a:solidFill>
                <a:schemeClr val="bg1">
                  <a:lumMod val="50000"/>
                </a:schemeClr>
              </a:solidFill>
            </a:endParaRPr>
          </a:p>
          <a:p>
            <a:pPr marL="1028700" lvl="1"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While northern and southern California are different hydrologically, much of the water is shared statewide</a:t>
            </a:r>
          </a:p>
          <a:p>
            <a:pPr marL="1028700" lvl="1" indent="-342900">
              <a:spcBef>
                <a:spcPts val="200"/>
              </a:spcBef>
              <a:buClr>
                <a:srgbClr val="73A9DB"/>
              </a:buClr>
              <a:buFont typeface="Webdings" panose="05030102010509060703" pitchFamily="18" charset="2"/>
              <a:buChar char="4"/>
            </a:pPr>
            <a:endParaRPr lang="en-US" sz="2200" b="1" dirty="0">
              <a:solidFill>
                <a:schemeClr val="bg1">
                  <a:lumMod val="50000"/>
                </a:schemeClr>
              </a:solidFill>
            </a:endParaRPr>
          </a:p>
          <a:p>
            <a:pPr marL="1028700" lvl="1"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To match spatial resolution of GRACE</a:t>
            </a:r>
          </a:p>
          <a:p>
            <a:pPr marL="342900" indent="-342900">
              <a:spcBef>
                <a:spcPts val="200"/>
              </a:spcBef>
              <a:buClr>
                <a:srgbClr val="73A9DB"/>
              </a:buClr>
              <a:buFont typeface="Webdings" panose="05030102010509060703" pitchFamily="18" charset="2"/>
              <a:buChar char="4"/>
            </a:pPr>
            <a:endParaRPr lang="en-US" sz="2200" dirty="0" smtClean="0"/>
          </a:p>
          <a:p>
            <a:pPr marL="342900" indent="-342900">
              <a:buFont typeface="Arial" panose="020B0604020202020204" pitchFamily="34" charset="0"/>
              <a:buChar char="•"/>
            </a:pPr>
            <a:endParaRPr lang="en-US" sz="2200" dirty="0" smtClean="0"/>
          </a:p>
          <a:p>
            <a:pPr marL="342900" indent="-342900">
              <a:buFont typeface="Arial" panose="020B0604020202020204" pitchFamily="34" charset="0"/>
              <a:buChar char="•"/>
            </a:pPr>
            <a:endParaRPr lang="en-US" sz="2200" dirty="0"/>
          </a:p>
        </p:txBody>
      </p:sp>
    </p:spTree>
    <p:extLst>
      <p:ext uri="{BB962C8B-B14F-4D97-AF65-F5344CB8AC3E}">
        <p14:creationId xmlns:p14="http://schemas.microsoft.com/office/powerpoint/2010/main" val="7596067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 Placeholder 2"/>
          <p:cNvSpPr txBox="1">
            <a:spLocks/>
          </p:cNvSpPr>
          <p:nvPr/>
        </p:nvSpPr>
        <p:spPr>
          <a:xfrm>
            <a:off x="830477"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Methodology</a:t>
            </a:r>
          </a:p>
        </p:txBody>
      </p:sp>
      <p:pic>
        <p:nvPicPr>
          <p:cNvPr id="5" name="Picture 4"/>
          <p:cNvPicPr>
            <a:picLocks noChangeAspect="1"/>
          </p:cNvPicPr>
          <p:nvPr/>
        </p:nvPicPr>
        <p:blipFill>
          <a:blip r:embed="rId3"/>
          <a:stretch>
            <a:fillRect/>
          </a:stretch>
        </p:blipFill>
        <p:spPr>
          <a:xfrm>
            <a:off x="3839766" y="3694086"/>
            <a:ext cx="682639" cy="556675"/>
          </a:xfrm>
          <a:prstGeom prst="rect">
            <a:avLst/>
          </a:prstGeom>
        </p:spPr>
      </p:pic>
      <p:pic>
        <p:nvPicPr>
          <p:cNvPr id="90" name="Picture 89"/>
          <p:cNvPicPr>
            <a:picLocks noChangeAspect="1"/>
          </p:cNvPicPr>
          <p:nvPr/>
        </p:nvPicPr>
        <p:blipFill>
          <a:blip r:embed="rId3"/>
          <a:stretch>
            <a:fillRect/>
          </a:stretch>
        </p:blipFill>
        <p:spPr>
          <a:xfrm>
            <a:off x="5918364" y="3709135"/>
            <a:ext cx="682639" cy="556675"/>
          </a:xfrm>
          <a:prstGeom prst="rect">
            <a:avLst/>
          </a:prstGeom>
        </p:spPr>
      </p:pic>
      <p:pic>
        <p:nvPicPr>
          <p:cNvPr id="91" name="Picture 90"/>
          <p:cNvPicPr>
            <a:picLocks noChangeAspect="1"/>
          </p:cNvPicPr>
          <p:nvPr/>
        </p:nvPicPr>
        <p:blipFill>
          <a:blip r:embed="rId3"/>
          <a:stretch>
            <a:fillRect/>
          </a:stretch>
        </p:blipFill>
        <p:spPr>
          <a:xfrm>
            <a:off x="7989329" y="3700854"/>
            <a:ext cx="682639" cy="556675"/>
          </a:xfrm>
          <a:prstGeom prst="rect">
            <a:avLst/>
          </a:prstGeom>
        </p:spPr>
      </p:pic>
      <p:sp>
        <p:nvSpPr>
          <p:cNvPr id="2" name="TextBox 1"/>
          <p:cNvSpPr txBox="1"/>
          <p:nvPr/>
        </p:nvSpPr>
        <p:spPr>
          <a:xfrm>
            <a:off x="8662983" y="3186254"/>
            <a:ext cx="1200553" cy="1015663"/>
          </a:xfrm>
          <a:prstGeom prst="rect">
            <a:avLst/>
          </a:prstGeom>
          <a:noFill/>
        </p:spPr>
        <p:txBody>
          <a:bodyPr wrap="square" rtlCol="0">
            <a:spAutoFit/>
          </a:bodyPr>
          <a:lstStyle/>
          <a:p>
            <a:pPr algn="ctr"/>
            <a:r>
              <a:rPr lang="en-US" sz="1500" dirty="0" smtClean="0">
                <a:solidFill>
                  <a:schemeClr val="bg1"/>
                </a:solidFill>
                <a:latin typeface="Garamond" panose="02020404030301010803" pitchFamily="18" charset="0"/>
              </a:rPr>
              <a:t>Visualization &amp; Assessment Maps </a:t>
            </a:r>
            <a:endParaRPr lang="en-US" sz="1500" dirty="0">
              <a:solidFill>
                <a:schemeClr val="bg1"/>
              </a:solidFill>
              <a:latin typeface="Garamond" panose="02020404030301010803" pitchFamily="18" charset="0"/>
            </a:endParaRPr>
          </a:p>
        </p:txBody>
      </p:sp>
      <p:sp>
        <p:nvSpPr>
          <p:cNvPr id="24" name="TextBox 23"/>
          <p:cNvSpPr txBox="1"/>
          <p:nvPr/>
        </p:nvSpPr>
        <p:spPr>
          <a:xfrm>
            <a:off x="1502920" y="20007336"/>
            <a:ext cx="1862195" cy="738664"/>
          </a:xfrm>
          <a:prstGeom prst="rect">
            <a:avLst/>
          </a:prstGeom>
          <a:noFill/>
        </p:spPr>
        <p:txBody>
          <a:bodyPr wrap="square" rtlCol="0">
            <a:spAutoFit/>
          </a:bodyPr>
          <a:lstStyle/>
          <a:p>
            <a:pPr algn="ctr"/>
            <a:r>
              <a:rPr lang="en-US" sz="2100" dirty="0" smtClean="0">
                <a:solidFill>
                  <a:schemeClr val="bg1"/>
                </a:solidFill>
                <a:latin typeface="+mj-lt"/>
              </a:rPr>
              <a:t>Oceanic Ni</a:t>
            </a:r>
            <a:r>
              <a:rPr lang="en-US" sz="2100" dirty="0">
                <a:solidFill>
                  <a:schemeClr val="bg1"/>
                </a:solidFill>
                <a:latin typeface="+mj-lt"/>
              </a:rPr>
              <a:t>ñ</a:t>
            </a:r>
            <a:r>
              <a:rPr lang="en-US" sz="2100" dirty="0" smtClean="0">
                <a:solidFill>
                  <a:schemeClr val="bg1"/>
                </a:solidFill>
                <a:latin typeface="+mj-lt"/>
              </a:rPr>
              <a:t>o Index</a:t>
            </a:r>
            <a:endParaRPr lang="en-US" sz="2100" dirty="0">
              <a:solidFill>
                <a:schemeClr val="bg1"/>
              </a:solidFill>
              <a:latin typeface="+mj-lt"/>
            </a:endParaRPr>
          </a:p>
        </p:txBody>
      </p:sp>
      <p:sp>
        <p:nvSpPr>
          <p:cNvPr id="25" name="TextBox 24"/>
          <p:cNvSpPr txBox="1"/>
          <p:nvPr/>
        </p:nvSpPr>
        <p:spPr>
          <a:xfrm>
            <a:off x="1515528" y="20872096"/>
            <a:ext cx="1713395" cy="738664"/>
          </a:xfrm>
          <a:prstGeom prst="rect">
            <a:avLst/>
          </a:prstGeom>
          <a:noFill/>
        </p:spPr>
        <p:txBody>
          <a:bodyPr wrap="square" rtlCol="0">
            <a:spAutoFit/>
          </a:bodyPr>
          <a:lstStyle/>
          <a:p>
            <a:pPr algn="ctr"/>
            <a:r>
              <a:rPr lang="en-US" sz="2100" dirty="0" smtClean="0">
                <a:solidFill>
                  <a:schemeClr val="bg1"/>
                </a:solidFill>
                <a:latin typeface="+mj-lt"/>
              </a:rPr>
              <a:t>Reservoir Levels</a:t>
            </a:r>
            <a:endParaRPr lang="en-US" sz="2100" dirty="0">
              <a:solidFill>
                <a:schemeClr val="bg1"/>
              </a:solidFill>
              <a:latin typeface="+mj-lt"/>
            </a:endParaRPr>
          </a:p>
        </p:txBody>
      </p:sp>
      <p:pic>
        <p:nvPicPr>
          <p:cNvPr id="4" name="Picture 3"/>
          <p:cNvPicPr>
            <a:picLocks noChangeAspect="1"/>
          </p:cNvPicPr>
          <p:nvPr/>
        </p:nvPicPr>
        <p:blipFill>
          <a:blip r:embed="rId4"/>
          <a:stretch>
            <a:fillRect/>
          </a:stretch>
        </p:blipFill>
        <p:spPr>
          <a:xfrm>
            <a:off x="2118746" y="1236466"/>
            <a:ext cx="1788572" cy="5516923"/>
          </a:xfrm>
          <a:prstGeom prst="rect">
            <a:avLst/>
          </a:prstGeom>
        </p:spPr>
      </p:pic>
      <p:pic>
        <p:nvPicPr>
          <p:cNvPr id="27" name="Picture 26"/>
          <p:cNvPicPr>
            <a:picLocks noChangeAspect="1"/>
          </p:cNvPicPr>
          <p:nvPr/>
        </p:nvPicPr>
        <p:blipFill>
          <a:blip r:embed="rId5"/>
          <a:stretch>
            <a:fillRect/>
          </a:stretch>
        </p:blipFill>
        <p:spPr>
          <a:xfrm>
            <a:off x="4249528" y="1236466"/>
            <a:ext cx="1818389" cy="5499267"/>
          </a:xfrm>
          <a:prstGeom prst="rect">
            <a:avLst/>
          </a:prstGeom>
        </p:spPr>
      </p:pic>
      <p:pic>
        <p:nvPicPr>
          <p:cNvPr id="28" name="Picture 27"/>
          <p:cNvPicPr>
            <a:picLocks noChangeAspect="1"/>
          </p:cNvPicPr>
          <p:nvPr/>
        </p:nvPicPr>
        <p:blipFill>
          <a:blip r:embed="rId6"/>
          <a:stretch>
            <a:fillRect/>
          </a:stretch>
        </p:blipFill>
        <p:spPr>
          <a:xfrm>
            <a:off x="6424124" y="1218259"/>
            <a:ext cx="1623920" cy="5499267"/>
          </a:xfrm>
          <a:prstGeom prst="rect">
            <a:avLst/>
          </a:prstGeom>
        </p:spPr>
      </p:pic>
      <p:pic>
        <p:nvPicPr>
          <p:cNvPr id="30" name="Picture 29"/>
          <p:cNvPicPr>
            <a:picLocks noChangeAspect="1"/>
          </p:cNvPicPr>
          <p:nvPr/>
        </p:nvPicPr>
        <p:blipFill>
          <a:blip r:embed="rId7"/>
          <a:stretch>
            <a:fillRect/>
          </a:stretch>
        </p:blipFill>
        <p:spPr>
          <a:xfrm>
            <a:off x="8060472" y="1055232"/>
            <a:ext cx="2504378" cy="5698157"/>
          </a:xfrm>
          <a:prstGeom prst="rect">
            <a:avLst/>
          </a:prstGeom>
        </p:spPr>
      </p:pic>
    </p:spTree>
    <p:extLst>
      <p:ext uri="{BB962C8B-B14F-4D97-AF65-F5344CB8AC3E}">
        <p14:creationId xmlns:p14="http://schemas.microsoft.com/office/powerpoint/2010/main" val="13568847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830477"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Datasets: Precipitation </a:t>
            </a:r>
          </a:p>
        </p:txBody>
      </p:sp>
      <p:sp>
        <p:nvSpPr>
          <p:cNvPr id="6" name="TextBox 5"/>
          <p:cNvSpPr txBox="1"/>
          <p:nvPr/>
        </p:nvSpPr>
        <p:spPr>
          <a:xfrm>
            <a:off x="12915" y="1295400"/>
            <a:ext cx="6096000" cy="1277273"/>
          </a:xfrm>
          <a:prstGeom prst="rect">
            <a:avLst/>
          </a:prstGeom>
          <a:noFill/>
        </p:spPr>
        <p:txBody>
          <a:bodyPr wrap="square" rtlCol="0">
            <a:spAutoFit/>
          </a:bodyPr>
          <a:lstStyle/>
          <a:p>
            <a:r>
              <a:rPr lang="en-US" b="1" dirty="0">
                <a:solidFill>
                  <a:srgbClr val="73A9DB"/>
                </a:solidFill>
              </a:rPr>
              <a:t>1</a:t>
            </a:r>
            <a:r>
              <a:rPr lang="en-US" b="1" dirty="0" smtClean="0">
                <a:solidFill>
                  <a:srgbClr val="73A9DB"/>
                </a:solidFill>
              </a:rPr>
              <a:t>) NOAA NCDC </a:t>
            </a:r>
            <a:r>
              <a:rPr lang="en-US" b="1" dirty="0" err="1" smtClean="0">
                <a:solidFill>
                  <a:srgbClr val="73A9DB"/>
                </a:solidFill>
              </a:rPr>
              <a:t>nClimDiv</a:t>
            </a:r>
            <a:endParaRPr lang="en-US" b="1" dirty="0" smtClean="0">
              <a:solidFill>
                <a:srgbClr val="73A9DB"/>
              </a:solidFill>
            </a:endParaRPr>
          </a:p>
          <a:p>
            <a:pPr marL="800100" lvl="1" indent="-342900">
              <a:spcBef>
                <a:spcPts val="200"/>
              </a:spcBef>
              <a:buClr>
                <a:srgbClr val="73A9DB"/>
              </a:buClr>
              <a:buFont typeface="Webdings" panose="05030102010509060703" pitchFamily="18" charset="2"/>
              <a:buChar char="4"/>
            </a:pPr>
            <a:r>
              <a:rPr lang="en-US" dirty="0">
                <a:solidFill>
                  <a:schemeClr val="bg1">
                    <a:lumMod val="50000"/>
                  </a:schemeClr>
                </a:solidFill>
              </a:rPr>
              <a:t>Monthly gridded dataset 1895 – </a:t>
            </a:r>
            <a:r>
              <a:rPr lang="en-US" dirty="0" smtClean="0">
                <a:solidFill>
                  <a:schemeClr val="bg1">
                    <a:lumMod val="50000"/>
                  </a:schemeClr>
                </a:solidFill>
              </a:rPr>
              <a:t>2016</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Spatially averaged over the state of CA</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Available in climate divisions </a:t>
            </a:r>
            <a:endParaRPr lang="en-US" dirty="0">
              <a:solidFill>
                <a:schemeClr val="bg1">
                  <a:lumMod val="50000"/>
                </a:schemeClr>
              </a:solidFill>
            </a:endParaRPr>
          </a:p>
        </p:txBody>
      </p:sp>
      <p:sp>
        <p:nvSpPr>
          <p:cNvPr id="8" name="TextBox 7"/>
          <p:cNvSpPr txBox="1"/>
          <p:nvPr/>
        </p:nvSpPr>
        <p:spPr>
          <a:xfrm>
            <a:off x="12915" y="2971800"/>
            <a:ext cx="6096000" cy="1579920"/>
          </a:xfrm>
          <a:prstGeom prst="rect">
            <a:avLst/>
          </a:prstGeom>
          <a:noFill/>
        </p:spPr>
        <p:txBody>
          <a:bodyPr wrap="square" rtlCol="0">
            <a:spAutoFit/>
          </a:bodyPr>
          <a:lstStyle/>
          <a:p>
            <a:r>
              <a:rPr lang="en-US" b="1" dirty="0">
                <a:solidFill>
                  <a:srgbClr val="73A9DB"/>
                </a:solidFill>
              </a:rPr>
              <a:t>2</a:t>
            </a:r>
            <a:r>
              <a:rPr lang="en-US" b="1" dirty="0" smtClean="0">
                <a:solidFill>
                  <a:srgbClr val="73A9DB"/>
                </a:solidFill>
              </a:rPr>
              <a:t>) TRMM Multi-satellite Precipitation Analysis (TMPA) </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Monthly gridded dataset 1998 - 2016</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0.25° x </a:t>
            </a:r>
            <a:r>
              <a:rPr lang="en-US" dirty="0">
                <a:solidFill>
                  <a:schemeClr val="bg1">
                    <a:lumMod val="50000"/>
                  </a:schemeClr>
                </a:solidFill>
              </a:rPr>
              <a:t>0.25° </a:t>
            </a:r>
            <a:r>
              <a:rPr lang="en-US" dirty="0" smtClean="0">
                <a:solidFill>
                  <a:schemeClr val="bg1">
                    <a:lumMod val="50000"/>
                  </a:schemeClr>
                </a:solidFill>
              </a:rPr>
              <a:t>spatial resolution </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TMPA/3B43 L3 Rainfall Estimate (HDF4) </a:t>
            </a:r>
          </a:p>
          <a:p>
            <a:pPr marL="800100" lvl="1" indent="-342900">
              <a:spcBef>
                <a:spcPts val="200"/>
              </a:spcBef>
              <a:buClr>
                <a:srgbClr val="73A9DB"/>
              </a:buClr>
              <a:buFont typeface="Webdings" panose="05030102010509060703" pitchFamily="18" charset="2"/>
              <a:buChar char="4"/>
            </a:pPr>
            <a:endParaRPr lang="en-US" dirty="0"/>
          </a:p>
        </p:txBody>
      </p:sp>
      <p:sp>
        <p:nvSpPr>
          <p:cNvPr id="9" name="TextBox 8"/>
          <p:cNvSpPr txBox="1"/>
          <p:nvPr/>
        </p:nvSpPr>
        <p:spPr>
          <a:xfrm>
            <a:off x="0" y="4724400"/>
            <a:ext cx="6096000" cy="2790508"/>
          </a:xfrm>
          <a:prstGeom prst="rect">
            <a:avLst/>
          </a:prstGeom>
          <a:noFill/>
        </p:spPr>
        <p:txBody>
          <a:bodyPr wrap="square" rtlCol="0">
            <a:spAutoFit/>
          </a:bodyPr>
          <a:lstStyle/>
          <a:p>
            <a:r>
              <a:rPr lang="en-US" b="1" dirty="0">
                <a:solidFill>
                  <a:srgbClr val="73A9DB"/>
                </a:solidFill>
              </a:rPr>
              <a:t>3</a:t>
            </a:r>
            <a:r>
              <a:rPr lang="en-US" b="1" dirty="0" smtClean="0">
                <a:solidFill>
                  <a:srgbClr val="73A9DB"/>
                </a:solidFill>
              </a:rPr>
              <a:t>) GPM Precipitation </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Monthly gridded dataset 2014 – 2016</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0.1° x </a:t>
            </a:r>
            <a:r>
              <a:rPr lang="en-US" dirty="0">
                <a:solidFill>
                  <a:schemeClr val="bg1">
                    <a:lumMod val="50000"/>
                  </a:schemeClr>
                </a:solidFill>
              </a:rPr>
              <a:t>0.1°</a:t>
            </a:r>
            <a:r>
              <a:rPr lang="en-US" dirty="0" smtClean="0">
                <a:solidFill>
                  <a:schemeClr val="bg1">
                    <a:lumMod val="50000"/>
                  </a:schemeClr>
                </a:solidFill>
              </a:rPr>
              <a:t> </a:t>
            </a:r>
            <a:r>
              <a:rPr lang="en-US" dirty="0">
                <a:solidFill>
                  <a:schemeClr val="bg1">
                    <a:lumMod val="50000"/>
                  </a:schemeClr>
                </a:solidFill>
              </a:rPr>
              <a:t>spatial resolution </a:t>
            </a:r>
            <a:endParaRPr lang="en-US" dirty="0" smtClean="0">
              <a:solidFill>
                <a:schemeClr val="bg1">
                  <a:lumMod val="50000"/>
                </a:schemeClr>
              </a:solidFill>
            </a:endParaRPr>
          </a:p>
          <a:p>
            <a:pPr marL="800100" lvl="1" indent="-342900">
              <a:spcBef>
                <a:spcPts val="200"/>
              </a:spcBef>
              <a:buClr>
                <a:srgbClr val="73A9DB"/>
              </a:buClr>
              <a:buFont typeface="Webdings" panose="05030102010509060703" pitchFamily="18" charset="2"/>
              <a:buChar char="4"/>
            </a:pPr>
            <a:r>
              <a:rPr lang="en-US" dirty="0">
                <a:solidFill>
                  <a:schemeClr val="bg1">
                    <a:lumMod val="50000"/>
                  </a:schemeClr>
                </a:solidFill>
              </a:rPr>
              <a:t>Global successor to </a:t>
            </a:r>
            <a:r>
              <a:rPr lang="en-US" dirty="0" smtClean="0">
                <a:solidFill>
                  <a:schemeClr val="bg1">
                    <a:lumMod val="50000"/>
                  </a:schemeClr>
                </a:solidFill>
              </a:rPr>
              <a:t>TRMM</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IMERG L3 Rainfall Estimate (HDF5) </a:t>
            </a:r>
          </a:p>
          <a:p>
            <a:pPr marL="800100" lvl="1" indent="-342900">
              <a:spcBef>
                <a:spcPts val="200"/>
              </a:spcBef>
              <a:buClr>
                <a:srgbClr val="73A9DB"/>
              </a:buClr>
              <a:buFont typeface="Webdings" panose="05030102010509060703" pitchFamily="18" charset="2"/>
              <a:buChar char="4"/>
            </a:pPr>
            <a:endParaRPr lang="en-US" dirty="0"/>
          </a:p>
          <a:p>
            <a:pPr marL="800100" lvl="1" indent="-342900">
              <a:spcBef>
                <a:spcPts val="200"/>
              </a:spcBef>
              <a:buClr>
                <a:srgbClr val="73A9DB"/>
              </a:buClr>
              <a:buFont typeface="Webdings" panose="05030102010509060703" pitchFamily="18" charset="2"/>
              <a:buChar char="4"/>
            </a:pPr>
            <a:endParaRPr lang="en-US" dirty="0"/>
          </a:p>
          <a:p>
            <a:pPr marL="800100" lvl="1" indent="-342900">
              <a:spcBef>
                <a:spcPts val="200"/>
              </a:spcBef>
              <a:buClr>
                <a:srgbClr val="73A9DB"/>
              </a:buClr>
              <a:buFont typeface="Webdings" panose="05030102010509060703" pitchFamily="18" charset="2"/>
              <a:buChar char="4"/>
            </a:pPr>
            <a:endParaRPr lang="en-US" dirty="0" smtClean="0"/>
          </a:p>
          <a:p>
            <a:pPr marL="800100" lvl="1" indent="-342900">
              <a:spcBef>
                <a:spcPts val="200"/>
              </a:spcBef>
              <a:buClr>
                <a:srgbClr val="73A9DB"/>
              </a:buClr>
              <a:buFont typeface="Webdings" panose="05030102010509060703" pitchFamily="18" charset="2"/>
              <a:buChar char="4"/>
            </a:pPr>
            <a:endParaRPr lang="en-US" dirty="0"/>
          </a:p>
        </p:txBody>
      </p:sp>
      <p:sp>
        <p:nvSpPr>
          <p:cNvPr id="12" name="TextBox 11"/>
          <p:cNvSpPr txBox="1"/>
          <p:nvPr/>
        </p:nvSpPr>
        <p:spPr>
          <a:xfrm>
            <a:off x="6248400" y="1295400"/>
            <a:ext cx="6096000" cy="3067506"/>
          </a:xfrm>
          <a:prstGeom prst="rect">
            <a:avLst/>
          </a:prstGeom>
          <a:noFill/>
        </p:spPr>
        <p:txBody>
          <a:bodyPr wrap="square" rtlCol="0">
            <a:spAutoFit/>
          </a:bodyPr>
          <a:lstStyle/>
          <a:p>
            <a:r>
              <a:rPr lang="en-US" b="1" dirty="0">
                <a:solidFill>
                  <a:srgbClr val="73A9DB"/>
                </a:solidFill>
              </a:rPr>
              <a:t>4</a:t>
            </a:r>
            <a:r>
              <a:rPr lang="en-US" b="1" dirty="0" smtClean="0">
                <a:solidFill>
                  <a:srgbClr val="73A9DB"/>
                </a:solidFill>
              </a:rPr>
              <a:t>) NOAA Oceanic Ni</a:t>
            </a:r>
            <a:r>
              <a:rPr lang="en-US" b="1" dirty="0">
                <a:solidFill>
                  <a:srgbClr val="73A9DB"/>
                </a:solidFill>
                <a:latin typeface="Century Gothic" panose="020B0502020202020204" pitchFamily="34" charset="0"/>
              </a:rPr>
              <a:t>ñ</a:t>
            </a:r>
            <a:r>
              <a:rPr lang="en-US" b="1" dirty="0" smtClean="0">
                <a:solidFill>
                  <a:srgbClr val="73A9DB"/>
                </a:solidFill>
              </a:rPr>
              <a:t>o Index (ONI)</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1950 – 2016</a:t>
            </a:r>
          </a:p>
          <a:p>
            <a:pPr marL="800100" lvl="1" indent="-342900">
              <a:spcBef>
                <a:spcPts val="200"/>
              </a:spcBef>
              <a:buClr>
                <a:srgbClr val="73A9DB"/>
              </a:buClr>
              <a:buFont typeface="Webdings" panose="05030102010509060703" pitchFamily="18" charset="2"/>
              <a:buChar char="4"/>
            </a:pPr>
            <a:r>
              <a:rPr lang="en-US" dirty="0">
                <a:solidFill>
                  <a:schemeClr val="bg1">
                    <a:lumMod val="50000"/>
                  </a:schemeClr>
                </a:solidFill>
              </a:rPr>
              <a:t>S</a:t>
            </a:r>
            <a:r>
              <a:rPr lang="en-US" dirty="0" smtClean="0">
                <a:solidFill>
                  <a:schemeClr val="bg1">
                    <a:lumMod val="50000"/>
                  </a:schemeClr>
                </a:solidFill>
              </a:rPr>
              <a:t>ea surface temperature anomalies in the 3.4 region of the Pacific Ocean</a:t>
            </a:r>
          </a:p>
          <a:p>
            <a:pPr lvl="1">
              <a:spcBef>
                <a:spcPts val="200"/>
              </a:spcBef>
              <a:buClr>
                <a:srgbClr val="73A9DB"/>
              </a:buClr>
            </a:pPr>
            <a:endParaRPr lang="en-US" dirty="0" smtClean="0"/>
          </a:p>
          <a:p>
            <a:pPr marL="800100" lvl="1" indent="-342900">
              <a:spcBef>
                <a:spcPts val="200"/>
              </a:spcBef>
              <a:buClr>
                <a:srgbClr val="73A9DB"/>
              </a:buClr>
              <a:buFont typeface="Webdings" panose="05030102010509060703" pitchFamily="18" charset="2"/>
              <a:buChar char="4"/>
            </a:pPr>
            <a:endParaRPr lang="en-US" dirty="0" smtClean="0"/>
          </a:p>
          <a:p>
            <a:pPr marL="800100" lvl="1" indent="-342900">
              <a:spcBef>
                <a:spcPts val="200"/>
              </a:spcBef>
              <a:buClr>
                <a:srgbClr val="73A9DB"/>
              </a:buClr>
              <a:buFont typeface="Webdings" panose="05030102010509060703" pitchFamily="18" charset="2"/>
              <a:buChar char="4"/>
            </a:pPr>
            <a:endParaRPr lang="en-US" dirty="0" smtClean="0"/>
          </a:p>
          <a:p>
            <a:pPr marL="800100" lvl="1" indent="-342900">
              <a:spcBef>
                <a:spcPts val="200"/>
              </a:spcBef>
              <a:buClr>
                <a:srgbClr val="73A9DB"/>
              </a:buClr>
              <a:buFont typeface="Webdings" panose="05030102010509060703" pitchFamily="18" charset="2"/>
              <a:buChar char="4"/>
            </a:pPr>
            <a:endParaRPr lang="en-US" dirty="0"/>
          </a:p>
          <a:p>
            <a:pPr marL="800100" lvl="1" indent="-342900">
              <a:spcBef>
                <a:spcPts val="200"/>
              </a:spcBef>
              <a:buClr>
                <a:srgbClr val="73A9DB"/>
              </a:buClr>
              <a:buFont typeface="Webdings" panose="05030102010509060703" pitchFamily="18" charset="2"/>
              <a:buChar char="4"/>
            </a:pPr>
            <a:endParaRPr lang="en-US" dirty="0" smtClean="0"/>
          </a:p>
          <a:p>
            <a:pPr marL="800100" lvl="1" indent="-342900">
              <a:spcBef>
                <a:spcPts val="200"/>
              </a:spcBef>
              <a:buClr>
                <a:srgbClr val="73A9DB"/>
              </a:buClr>
              <a:buFont typeface="Webdings" panose="05030102010509060703" pitchFamily="18" charset="2"/>
              <a:buChar char="4"/>
            </a:pPr>
            <a:endParaRPr lang="en-US" dirty="0"/>
          </a:p>
        </p:txBody>
      </p:sp>
      <p:pic>
        <p:nvPicPr>
          <p:cNvPr id="6146" name="Picture 2" descr="Niño Reg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218" y="2572673"/>
            <a:ext cx="6099382" cy="3915065"/>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 Placeholder 2"/>
          <p:cNvSpPr>
            <a:spLocks noGrp="1"/>
          </p:cNvSpPr>
          <p:nvPr>
            <p:ph type="body" sz="quarter" idx="13"/>
          </p:nvPr>
        </p:nvSpPr>
        <p:spPr>
          <a:xfrm>
            <a:off x="8534400" y="6468357"/>
            <a:ext cx="4114800" cy="449122"/>
          </a:xfrm>
        </p:spPr>
        <p:txBody>
          <a:bodyPr>
            <a:normAutofit/>
          </a:bodyPr>
          <a:lstStyle/>
          <a:p>
            <a:r>
              <a:rPr lang="en-US" dirty="0" smtClean="0"/>
              <a:t>Image Credit: NOAA, </a:t>
            </a:r>
            <a:r>
              <a:rPr lang="en-US" dirty="0">
                <a:hlinkClick r:id="rId4"/>
              </a:rPr>
              <a:t>www.ncdc.noaa.gov</a:t>
            </a:r>
            <a:endParaRPr lang="en-US" dirty="0"/>
          </a:p>
        </p:txBody>
      </p:sp>
    </p:spTree>
    <p:extLst>
      <p:ext uri="{BB962C8B-B14F-4D97-AF65-F5344CB8AC3E}">
        <p14:creationId xmlns:p14="http://schemas.microsoft.com/office/powerpoint/2010/main" val="28903618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4963</TotalTime>
  <Words>2156</Words>
  <Application>Microsoft Office PowerPoint</Application>
  <PresentationFormat>Widescreen</PresentationFormat>
  <Paragraphs>349</Paragraphs>
  <Slides>23</Slides>
  <Notes>23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Century Gothic</vt:lpstr>
      <vt:lpstr>Garamond</vt:lpstr>
      <vt:lpstr>Questrial</vt:lpstr>
      <vt:lpstr>Webdings</vt:lpstr>
      <vt:lpstr>Wingdings</vt:lpstr>
      <vt:lpstr>Office Theme</vt:lpstr>
      <vt:lpstr>Quantifying the Impacts of the  2015-2016 El Niño Event on  California’s Historic Drought to Improve Water Resource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Arya, Vishal (LARC)[DEVELOP]</cp:lastModifiedBy>
  <cp:revision>328</cp:revision>
  <dcterms:created xsi:type="dcterms:W3CDTF">2015-05-18T13:26:09Z</dcterms:created>
  <dcterms:modified xsi:type="dcterms:W3CDTF">2016-09-07T12:11:22Z</dcterms:modified>
</cp:coreProperties>
</file>