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86" r:id="rId3"/>
    <p:sldId id="285" r:id="rId4"/>
    <p:sldId id="278" r:id="rId5"/>
    <p:sldId id="288" r:id="rId6"/>
    <p:sldId id="279" r:id="rId7"/>
    <p:sldId id="287" r:id="rId8"/>
    <p:sldId id="280" r:id="rId9"/>
    <p:sldId id="281" r:id="rId10"/>
    <p:sldId id="282" r:id="rId11"/>
    <p:sldId id="283" r:id="rId12"/>
    <p:sldId id="284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60"/>
  </p:normalViewPr>
  <p:slideViewPr>
    <p:cSldViewPr snapToGrid="0">
      <p:cViewPr>
        <p:scale>
          <a:sx n="90" d="100"/>
          <a:sy n="90" d="100"/>
        </p:scale>
        <p:origin x="-1493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endParaRPr lang="en-US" dirty="0" smtClean="0"/>
          </a:p>
          <a:p>
            <a:r>
              <a:rPr lang="en-US" dirty="0" smtClean="0"/>
              <a:t>Top Methane sources in SoCAB</a:t>
            </a:r>
          </a:p>
          <a:p>
            <a:pPr marL="457200" indent="-457200">
              <a:spcBef>
                <a:spcPts val="2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 smtClean="0"/>
              <a:t>Landfills</a:t>
            </a:r>
          </a:p>
          <a:p>
            <a:pPr marL="457200" indent="-457200">
              <a:spcBef>
                <a:spcPts val="2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Natural gas</a:t>
            </a:r>
          </a:p>
          <a:p>
            <a:pPr marL="457200" indent="-457200">
              <a:spcBef>
                <a:spcPts val="2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 smtClean="0"/>
              <a:t>Wastewater treatment</a:t>
            </a:r>
          </a:p>
          <a:p>
            <a:pPr marL="457200" indent="-457200">
              <a:spcBef>
                <a:spcPts val="2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b="1" dirty="0" smtClean="0"/>
              <a:t>Livestock – dairy farms</a:t>
            </a:r>
          </a:p>
          <a:p>
            <a:pPr marL="457200" indent="-457200">
              <a:spcBef>
                <a:spcPts val="2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/>
              <a:t>Petroleum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</a:t>
            </a:r>
            <a:r>
              <a:rPr lang="en-US" baseline="0" dirty="0" smtClean="0"/>
              <a:t> and </a:t>
            </a:r>
            <a:r>
              <a:rPr lang="en-US" baseline="0" dirty="0" smtClean="0"/>
              <a:t>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Cite: http://blog.archisnapper.com/wp-content/uploads/architect-field-report.jpg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3875" y="1426464"/>
            <a:ext cx="8096250" cy="243230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Los Angeles Health &amp; Air Quality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Talha Rafiq (Project Lead)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Isis Frausto-Vicencio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Valerie Carranza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Identifying Urban Emission Patterns in the Los Angeles Megacity</a:t>
            </a:r>
            <a:endParaRPr lang="en-US" dirty="0"/>
          </a:p>
        </p:txBody>
      </p:sp>
      <p:sp>
        <p:nvSpPr>
          <p:cNvPr id="11" name="TextBox 9"/>
          <p:cNvSpPr txBox="1"/>
          <p:nvPr/>
        </p:nvSpPr>
        <p:spPr>
          <a:xfrm>
            <a:off x="-3068955" y="1633847"/>
            <a:ext cx="2987040" cy="313932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If your team has fewer than four authors you can change the format to move the names to the center, as long as the text stays lined up.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Please do not place an image on this slide.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 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You may </a:t>
            </a:r>
            <a:r>
              <a:rPr lang="en-US" b="1" dirty="0" smtClean="0"/>
              <a:t>only</a:t>
            </a:r>
            <a:r>
              <a:rPr lang="en-US" dirty="0" smtClean="0"/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68807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Obtain a </a:t>
            </a:r>
            <a:r>
              <a:rPr lang="en-US" b="1" dirty="0" smtClean="0"/>
              <a:t>media release form</a:t>
            </a:r>
            <a:r>
              <a:rPr lang="en-US" dirty="0" smtClean="0"/>
              <a:t> from all people in photos that your team has taken — </a:t>
            </a:r>
            <a:r>
              <a:rPr lang="en-US" b="1" dirty="0" smtClean="0"/>
              <a:t>no children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All image sources should be </a:t>
            </a:r>
            <a:r>
              <a:rPr lang="en-US" b="1" dirty="0" smtClean="0"/>
              <a:t>cited using a consistent format </a:t>
            </a:r>
            <a:r>
              <a:rPr lang="en-US" dirty="0" smtClean="0"/>
              <a:t>and should be </a:t>
            </a:r>
            <a:r>
              <a:rPr lang="en-US" b="1" dirty="0" smtClean="0"/>
              <a:t>visible</a:t>
            </a:r>
            <a:r>
              <a:rPr lang="en-US" dirty="0" smtClean="0"/>
              <a:t>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Please </a:t>
            </a:r>
            <a:r>
              <a:rPr lang="en-US" b="1" dirty="0" smtClean="0"/>
              <a:t>do not </a:t>
            </a:r>
            <a:r>
              <a:rPr lang="en-US" dirty="0" smtClean="0"/>
              <a:t>include the image URL in the source text box but rather place it in the </a:t>
            </a:r>
            <a:r>
              <a:rPr lang="en-US" b="1" dirty="0" smtClean="0"/>
              <a:t>notes section</a:t>
            </a:r>
            <a:r>
              <a:rPr lang="en-US" dirty="0" smtClean="0"/>
              <a:t> below.</a:t>
            </a:r>
          </a:p>
          <a:p>
            <a:r>
              <a:rPr lang="en-US" dirty="0" smtClean="0"/>
              <a:t>If you use a border for your images include it on all photographs to keep your presentation </a:t>
            </a:r>
            <a:r>
              <a:rPr lang="en-US" b="1" dirty="0" smtClean="0"/>
              <a:t>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77309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Keep all images and text </a:t>
            </a:r>
            <a:r>
              <a:rPr lang="en-US" smtClean="0"/>
              <a:t>boxes </a:t>
            </a:r>
            <a:r>
              <a:rPr lang="en-US" b="1" smtClean="0"/>
              <a:t>editable</a:t>
            </a:r>
            <a:r>
              <a:rPr lang="en-US" smtClean="0"/>
              <a:t>, </a:t>
            </a:r>
            <a:r>
              <a:rPr lang="en-US" dirty="0" smtClean="0"/>
              <a:t>including individual elements of flowcharts.</a:t>
            </a:r>
          </a:p>
          <a:p>
            <a:r>
              <a:rPr lang="en-US" dirty="0" smtClean="0"/>
              <a:t>Background images are </a:t>
            </a:r>
            <a:r>
              <a:rPr lang="en-US" b="1" dirty="0" smtClean="0"/>
              <a:t>discouraged</a:t>
            </a:r>
            <a:r>
              <a:rPr lang="en-US" dirty="0" smtClean="0"/>
              <a:t>.  If you use one, make sure that your text remains </a:t>
            </a:r>
            <a:r>
              <a:rPr lang="en-US" b="1" dirty="0" smtClean="0"/>
              <a:t>clear</a:t>
            </a:r>
            <a:r>
              <a:rPr lang="en-US" dirty="0" smtClean="0"/>
              <a:t> and </a:t>
            </a:r>
            <a:r>
              <a:rPr lang="en-US" b="1" dirty="0" smtClean="0"/>
              <a:t>legible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4632" y="1438656"/>
            <a:ext cx="8293608" cy="1812544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b="1" dirty="0" smtClean="0"/>
              <a:t>advisors</a:t>
            </a:r>
            <a:r>
              <a:rPr lang="en-US" dirty="0" smtClean="0"/>
              <a:t>, </a:t>
            </a:r>
            <a:r>
              <a:rPr lang="en-US" b="1" dirty="0" smtClean="0"/>
              <a:t>partners</a:t>
            </a:r>
            <a:r>
              <a:rPr lang="en-US" dirty="0" smtClean="0"/>
              <a:t>, and </a:t>
            </a:r>
            <a:r>
              <a:rPr lang="en-US" b="1" dirty="0" smtClean="0"/>
              <a:t>others</a:t>
            </a:r>
            <a:r>
              <a:rPr lang="en-US" dirty="0" smtClean="0"/>
              <a:t> who have contributed in any way to the project.</a:t>
            </a:r>
          </a:p>
          <a:p>
            <a:r>
              <a:rPr lang="en-US" dirty="0" smtClean="0"/>
              <a:t>If your project is a multi-term one, acknowledge </a:t>
            </a:r>
            <a:r>
              <a:rPr lang="en-US" b="1" dirty="0" smtClean="0"/>
              <a:t>past contributors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Choose one </a:t>
            </a:r>
            <a:r>
              <a:rPr lang="en-US" dirty="0" smtClean="0"/>
              <a:t>of the two following slides as an acknowledgements page.  Feel free to </a:t>
            </a:r>
            <a:r>
              <a:rPr lang="en-US" b="1" dirty="0" smtClean="0"/>
              <a:t>modify</a:t>
            </a:r>
            <a:r>
              <a:rPr lang="en-US" dirty="0" smtClean="0"/>
              <a:t> them as needed to fit your content.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51120" y="3566160"/>
            <a:ext cx="333451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4" b="12377"/>
          <a:stretch/>
        </p:blipFill>
        <p:spPr>
          <a:xfrm>
            <a:off x="0" y="3840480"/>
            <a:ext cx="9144000" cy="3017520"/>
          </a:xfrm>
        </p:spPr>
      </p:pic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US" dirty="0"/>
              <a:t>Kristal Verhulst, Ph.D. </a:t>
            </a:r>
            <a:r>
              <a:rPr lang="en-US" dirty="0" smtClean="0"/>
              <a:t>(NASA Jet </a:t>
            </a:r>
            <a:r>
              <a:rPr lang="en-US" dirty="0"/>
              <a:t>Propulsion Laboratory)​</a:t>
            </a:r>
          </a:p>
          <a:p>
            <a:pPr fontAlgn="base"/>
            <a:r>
              <a:rPr lang="en-US" dirty="0"/>
              <a:t>Francesca Hopkins, Ph.D. </a:t>
            </a:r>
            <a:r>
              <a:rPr lang="en-US" dirty="0" smtClean="0"/>
              <a:t>(NASA Jet </a:t>
            </a:r>
            <a:r>
              <a:rPr lang="en-US" dirty="0"/>
              <a:t>Propulsion Laboratory)​</a:t>
            </a:r>
          </a:p>
          <a:p>
            <a:pPr fontAlgn="base"/>
            <a:r>
              <a:rPr lang="en-US" dirty="0"/>
              <a:t>Preeti Rao, Ph.D. </a:t>
            </a:r>
            <a:r>
              <a:rPr lang="en-US" dirty="0" smtClean="0"/>
              <a:t>(NASA Jet </a:t>
            </a:r>
            <a:r>
              <a:rPr lang="en-US" dirty="0"/>
              <a:t>Propulsion Laboratory)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California Air Resources Board (CARB), End-User/Collaborator,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POC</a:t>
            </a:r>
            <a:r>
              <a:rPr lang="en-US" dirty="0"/>
              <a:t>: Abhilash Vijayan (</a:t>
            </a:r>
            <a:r>
              <a:rPr lang="en-US" dirty="0" smtClean="0"/>
              <a:t>Manager: Greenhouse </a:t>
            </a:r>
            <a:r>
              <a:rPr lang="en-US" dirty="0"/>
              <a:t>Gas Technology &amp; Field Testing Section)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54758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15496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qtal\Desktop\t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r="17629"/>
          <a:stretch/>
        </p:blipFill>
        <p:spPr bwMode="auto">
          <a:xfrm>
            <a:off x="4072466" y="0"/>
            <a:ext cx="5071533" cy="690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1562100"/>
            <a:ext cx="4072466" cy="493014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Introduction</a:t>
            </a:r>
          </a:p>
          <a:p>
            <a:pPr marL="1028700" lvl="1" indent="-342900"/>
            <a:r>
              <a:rPr lang="en-US" dirty="0" smtClean="0"/>
              <a:t>Megacities &amp; GHG</a:t>
            </a:r>
          </a:p>
          <a:p>
            <a:pPr marL="1028700" lvl="1" indent="-342900"/>
            <a:r>
              <a:rPr lang="en-US" dirty="0" smtClean="0"/>
              <a:t>Why study Los Angeles?</a:t>
            </a:r>
          </a:p>
          <a:p>
            <a:pPr marL="1028700" lvl="1" indent="-342900"/>
            <a:r>
              <a:rPr lang="en-US" dirty="0" smtClean="0"/>
              <a:t>Methane emission sources	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Methods</a:t>
            </a:r>
          </a:p>
          <a:p>
            <a:pPr marL="1028700" lvl="1" indent="-342900"/>
            <a:r>
              <a:rPr lang="en-US" dirty="0" smtClean="0"/>
              <a:t>GIS Data Collection</a:t>
            </a:r>
            <a:endParaRPr lang="en-US" dirty="0" smtClean="0"/>
          </a:p>
          <a:p>
            <a:pPr marL="1028700" lvl="1" indent="-342900"/>
            <a:r>
              <a:rPr lang="en-US" dirty="0" smtClean="0"/>
              <a:t>Analyze Emission Sectors</a:t>
            </a:r>
            <a:endParaRPr lang="en-US" dirty="0" smtClean="0"/>
          </a:p>
          <a:p>
            <a:pPr marL="1028700" lvl="1" indent="-342900"/>
            <a:r>
              <a:rPr lang="en-US" dirty="0" smtClean="0"/>
              <a:t>Develop GHG spatial representation</a:t>
            </a:r>
          </a:p>
          <a:p>
            <a:pPr marL="1028700" lvl="1" indent="-342900"/>
            <a:r>
              <a:rPr lang="en-US" dirty="0" smtClean="0"/>
              <a:t>Evaluate with NASA Earth Observation Data </a:t>
            </a:r>
            <a:endParaRPr lang="en-US" dirty="0" smtClean="0"/>
          </a:p>
          <a:p>
            <a:pPr lvl="1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Results &amp; Conclusion</a:t>
            </a:r>
          </a:p>
          <a:p>
            <a:pPr lvl="1" indent="0">
              <a:buNone/>
            </a:pPr>
            <a:r>
              <a:rPr lang="en-US" dirty="0" smtClean="0"/>
              <a:t>IN PROGRESS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04800"/>
            <a:ext cx="4072466" cy="121073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59467" y="6321213"/>
            <a:ext cx="1993392" cy="2743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2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9540" y="1444752"/>
            <a:ext cx="8839200" cy="47198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Cities </a:t>
            </a:r>
            <a:r>
              <a:rPr lang="en-US" dirty="0"/>
              <a:t>around the world produce roughly </a:t>
            </a:r>
            <a:r>
              <a:rPr lang="en-US" dirty="0">
                <a:solidFill>
                  <a:srgbClr val="333333"/>
                </a:solidFill>
              </a:rPr>
              <a:t>70% of anthropogenic GHG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</a:rPr>
              <a:t>emissions</a:t>
            </a:r>
            <a:r>
              <a:rPr lang="en-US" dirty="0"/>
              <a:t> </a:t>
            </a:r>
            <a:r>
              <a:rPr lang="en-US" sz="800" dirty="0"/>
              <a:t>(</a:t>
            </a:r>
            <a:r>
              <a:rPr lang="en-US" sz="800" dirty="0" err="1"/>
              <a:t>Kort</a:t>
            </a:r>
            <a:r>
              <a:rPr lang="en-US" sz="800" dirty="0"/>
              <a:t> et al. 2012). </a:t>
            </a: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CH4 is more potent than CO2, but not as strictly regulated and not as well-understood in megacities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Effective policies need more precise quantification and identification  of methane sources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Previous research studies </a:t>
            </a:r>
            <a:r>
              <a:rPr lang="en-US" dirty="0" err="1" smtClean="0"/>
              <a:t>comaBottom</a:t>
            </a:r>
            <a:r>
              <a:rPr lang="en-US" dirty="0" smtClean="0"/>
              <a:t>-up &amp; Top-down methods don’t agree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6220" y="487680"/>
            <a:ext cx="8488680" cy="79248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&amp; Significance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15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8135" y="128459"/>
            <a:ext cx="2905865" cy="78486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99200" y="1083733"/>
            <a:ext cx="2844800" cy="43734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 a raster-based spatial representation of CH</a:t>
            </a:r>
            <a:r>
              <a:rPr lang="en-US" baseline="-25000" dirty="0"/>
              <a:t>4</a:t>
            </a:r>
            <a:r>
              <a:rPr lang="en-US" dirty="0"/>
              <a:t> emissions in the SoCAB </a:t>
            </a:r>
            <a:r>
              <a:rPr lang="en-US" dirty="0" smtClean="0"/>
              <a:t>region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Calculate emission factors for top CH</a:t>
            </a:r>
            <a:r>
              <a:rPr lang="en-US" baseline="-25000" dirty="0" smtClean="0"/>
              <a:t>4</a:t>
            </a:r>
            <a:r>
              <a:rPr lang="en-US" dirty="0" smtClean="0"/>
              <a:t> producing sectors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Compare our method with Top-down Earth observations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59"/>
            <a:ext cx="6299200" cy="4727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856751"/>
            <a:ext cx="553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area: South Coast Air Basin (SoCAB)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0000" b="4000"/>
          <a:stretch/>
        </p:blipFill>
        <p:spPr bwMode="auto">
          <a:xfrm>
            <a:off x="0" y="124413"/>
            <a:ext cx="9144000" cy="53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72601" y="3975456"/>
            <a:ext cx="4371399" cy="2801749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GIS Data Collection</a:t>
            </a:r>
          </a:p>
          <a:p>
            <a:pPr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Processing </a:t>
            </a:r>
            <a:r>
              <a:rPr lang="en-US" dirty="0"/>
              <a:t>&amp;</a:t>
            </a:r>
            <a:r>
              <a:rPr lang="en-US" dirty="0" smtClean="0"/>
              <a:t>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6922346"/>
            <a:ext cx="1993392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996265"/>
            <a:ext cx="4699000" cy="2683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5" y="922867"/>
            <a:ext cx="425007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50000" b="4999"/>
          <a:stretch/>
        </p:blipFill>
        <p:spPr bwMode="auto">
          <a:xfrm>
            <a:off x="548565" y="3677512"/>
            <a:ext cx="4224036" cy="24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1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archisnapper.com/wp-content/uploads/architect-field-repo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77802"/>
            <a:ext cx="6857999" cy="65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2926" y="240455"/>
            <a:ext cx="3341758" cy="10489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Research &amp; Rank of </a:t>
            </a:r>
            <a:r>
              <a:rPr lang="en-US" b="1" dirty="0"/>
              <a:t>CH</a:t>
            </a:r>
            <a:r>
              <a:rPr lang="en-US" b="1" baseline="-25000" dirty="0"/>
              <a:t>4</a:t>
            </a:r>
            <a:r>
              <a:rPr lang="en-US" b="1" dirty="0"/>
              <a:t> </a:t>
            </a:r>
            <a:r>
              <a:rPr lang="en-US" b="1" dirty="0" smtClean="0"/>
              <a:t>Emission Sectors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77840" y="160021"/>
            <a:ext cx="3566160" cy="8382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833" y="6939280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Monet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036230"/>
              </p:ext>
            </p:extLst>
          </p:nvPr>
        </p:nvGraphicFramePr>
        <p:xfrm>
          <a:off x="105833" y="4170235"/>
          <a:ext cx="4058653" cy="2156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433"/>
                <a:gridCol w="1549400"/>
                <a:gridCol w="1793820"/>
              </a:tblGrid>
              <a:tr h="4049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SoCAB </a:t>
                      </a:r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(</a:t>
                      </a:r>
                      <a:r>
                        <a:rPr lang="en-US" sz="1200" baseline="0" dirty="0" smtClean="0"/>
                        <a:t>Gg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2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aseline="0" dirty="0" smtClean="0"/>
                        <a:t>/year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32638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Landfills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171.3</a:t>
                      </a:r>
                      <a:endParaRPr lang="en-US" sz="1200" b="1" dirty="0"/>
                    </a:p>
                  </a:txBody>
                  <a:tcPr/>
                </a:tc>
              </a:tr>
              <a:tr h="32448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Natural</a:t>
                      </a:r>
                      <a:r>
                        <a:rPr lang="en-US" sz="1200" b="1" baseline="0" dirty="0" smtClean="0"/>
                        <a:t> Gas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87.4</a:t>
                      </a:r>
                      <a:endParaRPr lang="en-US" sz="1200" b="1" dirty="0"/>
                    </a:p>
                  </a:txBody>
                  <a:tcPr/>
                </a:tc>
              </a:tr>
              <a:tr h="4049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Wastewater </a:t>
                      </a:r>
                      <a:r>
                        <a:rPr lang="en-US" sz="1200" b="1" dirty="0" smtClean="0"/>
                        <a:t>Treatment Plants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56.3</a:t>
                      </a:r>
                      <a:endParaRPr lang="en-US" sz="1200" b="1" dirty="0"/>
                    </a:p>
                  </a:txBody>
                  <a:tcPr/>
                </a:tc>
              </a:tr>
              <a:tr h="2956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Livestock-Dairy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77.3</a:t>
                      </a:r>
                      <a:endParaRPr lang="en-US" sz="1200" b="1" dirty="0"/>
                    </a:p>
                  </a:txBody>
                  <a:tcPr/>
                </a:tc>
              </a:tr>
              <a:tr h="2956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Petroleum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7.9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AutoShape 2" descr="https://mail.google.com/mail/u/0/?ui=2&amp;ik=eb759df068&amp;view=fimg&amp;th=14e2c87a959da2a3&amp;attid=0.2&amp;disp=emb&amp;attbid=ANGjdJ8gn0UMh97soMcdnL2zklJyhuNssoKpqJ5g5GFSiyDIlZ9Q2-Je8-GMztd43kB9d6TvjLIhyTIaBXW9c7bpm_1MepaA5r88ZEaalajcpXnhq5sI6iBFur17-gc&amp;sz=s0-l75-ft&amp;ats=1435776777376&amp;rm=14e2c87a959da2a3&amp;zw&amp;atsh=1"/>
          <p:cNvSpPr>
            <a:spLocks noChangeAspect="1" noChangeArrowheads="1"/>
          </p:cNvSpPr>
          <p:nvPr/>
        </p:nvSpPr>
        <p:spPr bwMode="auto">
          <a:xfrm>
            <a:off x="235386" y="2743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91350"/>
              </p:ext>
            </p:extLst>
          </p:nvPr>
        </p:nvGraphicFramePr>
        <p:xfrm>
          <a:off x="98968" y="1599109"/>
          <a:ext cx="4066632" cy="214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107"/>
                <a:gridCol w="1544321"/>
                <a:gridCol w="1793204"/>
              </a:tblGrid>
              <a:tr h="37545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Rank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Source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Statewide</a:t>
                      </a:r>
                      <a:r>
                        <a:rPr lang="en-US" sz="1200" b="1" baseline="0" dirty="0" smtClean="0"/>
                        <a:t> Total</a:t>
                      </a:r>
                      <a:br>
                        <a:rPr lang="en-US" sz="1200" b="1" baseline="0" dirty="0" smtClean="0"/>
                      </a:br>
                      <a:r>
                        <a:rPr lang="en-US" sz="1200" b="1" baseline="0" dirty="0" smtClean="0"/>
                        <a:t>(Gg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US" sz="12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year)</a:t>
                      </a:r>
                      <a:endParaRPr lang="en-US" sz="1200" b="1" dirty="0"/>
                    </a:p>
                  </a:txBody>
                  <a:tcPr/>
                </a:tc>
              </a:tr>
              <a:tr h="329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Livestock-Dairy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73,175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</a:tr>
              <a:tr h="329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Landfills</a:t>
                      </a:r>
                      <a:endParaRPr lang="en-US" sz="1200" b="1" i="0" u="none" strike="noStrike" dirty="0">
                        <a:solidFill>
                          <a:srgbClr val="76717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7,973</a:t>
                      </a:r>
                      <a:endParaRPr lang="en-US" sz="1200" b="1" i="0" u="none" strike="noStrike" dirty="0">
                        <a:solidFill>
                          <a:srgbClr val="76717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</a:tr>
              <a:tr h="329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Natural </a:t>
                      </a:r>
                      <a:r>
                        <a:rPr lang="en-US" sz="1200" b="1" i="0" u="none" strike="noStrike" dirty="0" smtClean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Gas</a:t>
                      </a:r>
                      <a:endParaRPr lang="en-US" sz="1200" b="1" i="0" u="none" strike="noStrike" dirty="0">
                        <a:solidFill>
                          <a:srgbClr val="76717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2,354</a:t>
                      </a:r>
                    </a:p>
                  </a:txBody>
                  <a:tcPr marL="7620" marR="7620" marT="7620" marB="0" anchor="ctr"/>
                </a:tc>
              </a:tr>
              <a:tr h="329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Wastewater Treatment Plants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1,665</a:t>
                      </a:r>
                    </a:p>
                  </a:txBody>
                  <a:tcPr marL="7620" marR="7620" marT="7620" marB="0" anchor="ctr"/>
                </a:tc>
              </a:tr>
              <a:tr h="3298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Oil wells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767171"/>
                          </a:solidFill>
                          <a:effectLst/>
                          <a:latin typeface="Century Gothic"/>
                        </a:rPr>
                        <a:t>1,037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1109" y="3801587"/>
            <a:ext cx="40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CALGEM 2012</a:t>
            </a:r>
            <a:r>
              <a:rPr lang="en-US" dirty="0"/>
              <a:t> </a:t>
            </a:r>
            <a:r>
              <a:rPr lang="en-US" dirty="0" smtClean="0"/>
              <a:t>| SoCAB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5833" y="1210048"/>
            <a:ext cx="404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 </a:t>
            </a:r>
            <a:r>
              <a:rPr lang="en-US" dirty="0" smtClean="0"/>
              <a:t>2012</a:t>
            </a:r>
            <a:r>
              <a:rPr lang="en-US" dirty="0"/>
              <a:t> </a:t>
            </a:r>
            <a:r>
              <a:rPr lang="en-US" dirty="0" smtClean="0"/>
              <a:t>| Statewide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60482" y="240452"/>
            <a:ext cx="454607" cy="10489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3.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54037" y="6980682"/>
            <a:ext cx="7833360" cy="12412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4114" y="209115"/>
            <a:ext cx="6389886" cy="43434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rafiqtal\Documents\Rafiq\Documents\Term Project\Maps\Methane Source Emitters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5431" r="4507" b="5934"/>
          <a:stretch/>
        </p:blipFill>
        <p:spPr bwMode="auto">
          <a:xfrm>
            <a:off x="0" y="320874"/>
            <a:ext cx="2754114" cy="20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rafiqtal\Documents\Rafiq\Documents\Term Project\Maps\Methane source emitters map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5941" r="4803" b="5902"/>
          <a:stretch/>
        </p:blipFill>
        <p:spPr bwMode="auto">
          <a:xfrm>
            <a:off x="1842" y="4482052"/>
            <a:ext cx="2752272" cy="20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rafiqtal\Documents\Rafiq\Documents\Term Project\Maps\Methane source emitters 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5429" r="4390" b="5935"/>
          <a:stretch/>
        </p:blipFill>
        <p:spPr bwMode="auto">
          <a:xfrm>
            <a:off x="-21848" y="2401463"/>
            <a:ext cx="2774120" cy="20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2272" y="643455"/>
            <a:ext cx="6391728" cy="59093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INSERT FINAL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3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b="1" dirty="0" smtClean="0"/>
              <a:t>speaker notes </a:t>
            </a:r>
            <a:r>
              <a:rPr lang="en-US" dirty="0" smtClean="0"/>
              <a:t>for each slide (see below).</a:t>
            </a:r>
          </a:p>
          <a:p>
            <a:r>
              <a:rPr lang="en-US" dirty="0" smtClean="0"/>
              <a:t>Include a </a:t>
            </a:r>
            <a:r>
              <a:rPr lang="en-US" b="1" dirty="0" smtClean="0"/>
              <a:t>visual</a:t>
            </a:r>
            <a:r>
              <a:rPr lang="en-US" dirty="0" smtClean="0"/>
              <a:t> on each slide, if possible.</a:t>
            </a:r>
          </a:p>
          <a:p>
            <a:r>
              <a:rPr lang="en-US" dirty="0" smtClean="0"/>
              <a:t>Arrange content to </a:t>
            </a:r>
            <a:r>
              <a:rPr lang="en-US" b="1" dirty="0" smtClean="0"/>
              <a:t>minimize</a:t>
            </a:r>
            <a:r>
              <a:rPr lang="en-US" dirty="0" smtClean="0"/>
              <a:t> white space.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Guidelines III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44467"/>
          <a:stretch/>
        </p:blipFill>
        <p:spPr/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62400" y="4465320"/>
            <a:ext cx="3950208" cy="1397000"/>
          </a:xfrm>
        </p:spPr>
        <p:txBody>
          <a:bodyPr>
            <a:noAutofit/>
          </a:bodyPr>
          <a:lstStyle/>
          <a:p>
            <a:r>
              <a:rPr lang="en-US" b="1" dirty="0" smtClean="0"/>
              <a:t>US Federal logos only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state, NGO, local and or international government logos, or software logos.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Maps &amp; Logos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10640" y="2003552"/>
            <a:ext cx="2240280" cy="768096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62400" y="2265680"/>
            <a:ext cx="3950208" cy="1838960"/>
          </a:xfrm>
        </p:spPr>
        <p:txBody>
          <a:bodyPr>
            <a:noAutofit/>
          </a:bodyPr>
          <a:lstStyle/>
          <a:p>
            <a:r>
              <a:rPr lang="en-US" dirty="0" smtClean="0"/>
              <a:t>Import the legend </a:t>
            </a:r>
            <a:r>
              <a:rPr lang="en-US" b="1" dirty="0" smtClean="0"/>
              <a:t>separately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all text is </a:t>
            </a:r>
            <a:r>
              <a:rPr lang="en-US" b="1" dirty="0" smtClean="0"/>
              <a:t>legible</a:t>
            </a:r>
            <a:r>
              <a:rPr lang="en-US" dirty="0" smtClean="0"/>
              <a:t> and </a:t>
            </a:r>
            <a:r>
              <a:rPr lang="en-US" b="1" dirty="0" smtClean="0"/>
              <a:t>editable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Cite</a:t>
            </a:r>
            <a:r>
              <a:rPr lang="en-US" dirty="0" smtClean="0"/>
              <a:t> base layer source in speaker notes.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310640" y="4193032"/>
            <a:ext cx="2240280" cy="768096"/>
          </a:xfrm>
        </p:spPr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2180</TotalTime>
  <Words>672</Words>
  <Application>Microsoft Office PowerPoint</Application>
  <PresentationFormat>On-screen Show (4:3)</PresentationFormat>
  <Paragraphs>165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Rafiq, Talha</cp:lastModifiedBy>
  <cp:revision>127</cp:revision>
  <dcterms:created xsi:type="dcterms:W3CDTF">2015-05-18T13:26:09Z</dcterms:created>
  <dcterms:modified xsi:type="dcterms:W3CDTF">2015-07-01T20:46:21Z</dcterms:modified>
</cp:coreProperties>
</file>