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
  </p:notesMasterIdLst>
  <p:handoutMasterIdLst>
    <p:handoutMasterId r:id="rId7"/>
  </p:handoutMasterIdLst>
  <p:sldIdLst>
    <p:sldId id="291" r:id="rId5"/>
  </p:sldIdLst>
  <p:sldSz cx="27432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42D017-912D-1AFA-3AB7-4CDE9219EFA8}" name="Michael A. Pazmino" initials="MP" userId="S::michael.a.pazmino@ama-inc.com::61782905-05c8-48d7-9a4f-dc9ea335858c" providerId="AD"/>
  <p188:author id="{4DB70074-A1EB-B939-7E2D-15B0DCD49ADD}" name="Katya Beener" initials="KB" userId="S::katya.beener@ama-inc.com::462f4d13-0b8c-4aca-8088-12a301099212" providerId="AD"/>
  <p188:author id="{9B671DC4-F867-8520-73EF-EAFB98317814}" name="Hunter, Shanise Y. (LARC-E3)[SSAI DEVELOP]" initials="HSY(ED" userId="S::syhunter@ndc.nasa.gov::4313d2d7-74c6-49cc-8409-3769577baa2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49" clrIdx="0">
    <p:extLst>
      <p:ext uri="{19B8F6BF-5375-455C-9EA6-DF929625EA0E}">
        <p15:presenceInfo xmlns:p15="http://schemas.microsoft.com/office/powerpoint/2012/main" userId="S-1-5-21-330711430-3775241029-4075259233-879551" providerId="AD"/>
      </p:ext>
    </p:extLst>
  </p:cmAuthor>
  <p:cmAuthor id="2" name="Ross" initials="R" lastIdx="2" clrIdx="1">
    <p:extLst>
      <p:ext uri="{19B8F6BF-5375-455C-9EA6-DF929625EA0E}">
        <p15:presenceInfo xmlns:p15="http://schemas.microsoft.com/office/powerpoint/2012/main" userId="Ross" providerId="None"/>
      </p:ext>
    </p:extLst>
  </p:cmAuthor>
  <p:cmAuthor id="3" name="Brianne Kendall" initials="BK" lastIdx="4" clrIdx="2">
    <p:extLst>
      <p:ext uri="{19B8F6BF-5375-455C-9EA6-DF929625EA0E}">
        <p15:presenceInfo xmlns:p15="http://schemas.microsoft.com/office/powerpoint/2012/main" userId="S::brianne.kendall@ssaihq.com::faea8925-10cf-4dd4-8fc8-020039f0a63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AEB3"/>
    <a:srgbClr val="58A1A1"/>
    <a:srgbClr val="016F6F"/>
    <a:srgbClr val="FFFFFF"/>
    <a:srgbClr val="000000"/>
    <a:srgbClr val="BFE1E3"/>
    <a:srgbClr val="7EC8CC"/>
    <a:srgbClr val="0F2230"/>
    <a:srgbClr val="84BABA"/>
    <a:srgbClr val="96DB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D1D167-C3F9-46FC-9BDC-22995AE04538}" v="37" vWet="41" dt="2024-03-14T17:33:24.631"/>
    <p1510:client id="{7E43A343-5642-4C13-94DC-98B0F360877C}" v="1008" dt="2024-03-14T21:45:41.607"/>
    <p1510:client id="{9B3A085B-8C41-D0E2-70FC-E4A7D9DE3945}" v="8" dt="2024-03-14T20:42:33.976"/>
    <p1510:client id="{B76172CC-E13A-4D04-AD93-B94D3A095EBD}" v="2703" dt="2024-03-14T19:01:14.581"/>
    <p1510:client id="{D90108AC-7740-CF6D-B261-D42C1352F3CF}" v="3" dt="2024-03-15T20:12:13.2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30" d="100"/>
          <a:sy n="30" d="100"/>
        </p:scale>
        <p:origin x="2196" y="-26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13"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handoutMaster" Target="handoutMasters/handoutMaster1.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 Id="rId14"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A30F95-6DE0-4645-A35B-EBF94E3830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4E4F310-8EDA-4E5B-9D2A-ECDAB675EA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D43FA0-962B-44DB-B485-8C7CB4CC3BEF}" type="datetimeFigureOut">
              <a:rPr lang="en-US" smtClean="0"/>
              <a:t>9/6/2024</a:t>
            </a:fld>
            <a:endParaRPr lang="en-US"/>
          </a:p>
        </p:txBody>
      </p:sp>
      <p:sp>
        <p:nvSpPr>
          <p:cNvPr id="4" name="Footer Placeholder 3">
            <a:extLst>
              <a:ext uri="{FF2B5EF4-FFF2-40B4-BE49-F238E27FC236}">
                <a16:creationId xmlns:a16="http://schemas.microsoft.com/office/drawing/2014/main" id="{AF14E4EB-4AD3-45E9-A4B1-C1A36188A85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5843508-7985-4F58-B93B-78BA1AE70CD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8BAB051-B52A-4D88-B681-DCE3F7753CB8}" type="slidenum">
              <a:rPr lang="en-US" smtClean="0"/>
              <a:t>‹#›</a:t>
            </a:fld>
            <a:endParaRPr lang="en-US"/>
          </a:p>
        </p:txBody>
      </p:sp>
    </p:spTree>
    <p:extLst>
      <p:ext uri="{BB962C8B-B14F-4D97-AF65-F5344CB8AC3E}">
        <p14:creationId xmlns:p14="http://schemas.microsoft.com/office/powerpoint/2010/main" val="21139083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E61DB3-DD25-4C00-A9A8-4442B2C215F8}" type="datetimeFigureOut">
              <a:rPr lang="en-US" smtClean="0"/>
              <a:t>9/6/2024</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5278AE-5FD8-42EA-BE75-6A373D076E0F}" type="slidenum">
              <a:rPr lang="en-US" smtClean="0"/>
              <a:t>‹#›</a:t>
            </a:fld>
            <a:endParaRPr lang="en-US"/>
          </a:p>
        </p:txBody>
      </p:sp>
    </p:spTree>
    <p:extLst>
      <p:ext uri="{BB962C8B-B14F-4D97-AF65-F5344CB8AC3E}">
        <p14:creationId xmlns:p14="http://schemas.microsoft.com/office/powerpoint/2010/main" val="3183847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5278AE-5FD8-42EA-BE75-6A373D076E0F}" type="slidenum">
              <a:rPr lang="en-US" smtClean="0"/>
              <a:t>1</a:t>
            </a:fld>
            <a:endParaRPr lang="en-US"/>
          </a:p>
        </p:txBody>
      </p:sp>
    </p:spTree>
    <p:extLst>
      <p:ext uri="{BB962C8B-B14F-4D97-AF65-F5344CB8AC3E}">
        <p14:creationId xmlns:p14="http://schemas.microsoft.com/office/powerpoint/2010/main" val="24127116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9_Blank - Agriculture &amp; Food Security">
    <p:spTree>
      <p:nvGrpSpPr>
        <p:cNvPr id="1" name=""/>
        <p:cNvGrpSpPr/>
        <p:nvPr/>
      </p:nvGrpSpPr>
      <p:grpSpPr>
        <a:xfrm>
          <a:off x="0" y="0"/>
          <a:ext cx="0" cy="0"/>
          <a:chOff x="0" y="0"/>
          <a:chExt cx="0" cy="0"/>
        </a:xfrm>
      </p:grpSpPr>
      <p:pic>
        <p:nvPicPr>
          <p:cNvPr id="158" name="Picture 15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sp>
        <p:nvSpPr>
          <p:cNvPr id="8" name="Text Placeholder 7">
            <a:extLst>
              <a:ext uri="{FF2B5EF4-FFF2-40B4-BE49-F238E27FC236}">
                <a16:creationId xmlns:a16="http://schemas.microsoft.com/office/drawing/2014/main" id="{7F79F074-C7B5-64C6-5271-738CF499002D}"/>
              </a:ext>
            </a:extLst>
          </p:cNvPr>
          <p:cNvSpPr>
            <a:spLocks noGrp="1"/>
          </p:cNvSpPr>
          <p:nvPr>
            <p:ph type="body" sz="quarter" idx="10" hasCustomPrompt="1"/>
          </p:nvPr>
        </p:nvSpPr>
        <p:spPr>
          <a:xfrm>
            <a:off x="951596" y="898525"/>
            <a:ext cx="21756004" cy="1600992"/>
          </a:xfrm>
        </p:spPr>
        <p:txBody>
          <a:bodyPr>
            <a:normAutofit/>
          </a:bodyPr>
          <a:lstStyle>
            <a:lvl1pPr marL="0" indent="0">
              <a:buNone/>
              <a:defRPr sz="7200" b="1">
                <a:solidFill>
                  <a:srgbClr val="4DAEB3"/>
                </a:solidFill>
              </a:defRPr>
            </a:lvl1pPr>
          </a:lstStyle>
          <a:p>
            <a:pPr lvl="0"/>
            <a:r>
              <a:rPr lang="en-US"/>
              <a:t>Study Area Water Resources</a:t>
            </a:r>
          </a:p>
        </p:txBody>
      </p:sp>
      <p:sp>
        <p:nvSpPr>
          <p:cNvPr id="4" name="Text Placeholder 7">
            <a:extLst>
              <a:ext uri="{FF2B5EF4-FFF2-40B4-BE49-F238E27FC236}">
                <a16:creationId xmlns:a16="http://schemas.microsoft.com/office/drawing/2014/main" id="{27F60BA9-A152-D388-AB29-2A57FEEB1541}"/>
              </a:ext>
            </a:extLst>
          </p:cNvPr>
          <p:cNvSpPr>
            <a:spLocks noGrp="1"/>
          </p:cNvSpPr>
          <p:nvPr>
            <p:ph type="body" sz="quarter" idx="13" hasCustomPrompt="1"/>
          </p:nvPr>
        </p:nvSpPr>
        <p:spPr>
          <a:xfrm>
            <a:off x="951596" y="2707984"/>
            <a:ext cx="21756004" cy="1175082"/>
          </a:xfrm>
        </p:spPr>
        <p:txBody>
          <a:bodyPr>
            <a:normAutofit/>
          </a:bodyPr>
          <a:lstStyle>
            <a:lvl1pPr marL="0" indent="0">
              <a:spcBef>
                <a:spcPts val="0"/>
              </a:spcBef>
              <a:buNone/>
              <a:defRPr sz="5000" b="0">
                <a:solidFill>
                  <a:schemeClr val="tx1">
                    <a:lumMod val="75000"/>
                    <a:lumOff val="25000"/>
                  </a:schemeClr>
                </a:solidFill>
              </a:defRPr>
            </a:lvl1pPr>
          </a:lstStyle>
          <a:p>
            <a:pPr lvl="0"/>
            <a:r>
              <a:rPr lang="en-US"/>
              <a:t>Project Subtitle</a:t>
            </a:r>
          </a:p>
        </p:txBody>
      </p:sp>
      <p:cxnSp>
        <p:nvCxnSpPr>
          <p:cNvPr id="6" name="Straight Connector 5">
            <a:extLst>
              <a:ext uri="{FF2B5EF4-FFF2-40B4-BE49-F238E27FC236}">
                <a16:creationId xmlns:a16="http://schemas.microsoft.com/office/drawing/2014/main" id="{0F8DD8F2-4045-28D7-0AA0-C0F75C99C7E8}"/>
              </a:ext>
            </a:extLst>
          </p:cNvPr>
          <p:cNvCxnSpPr>
            <a:cxnSpLocks/>
          </p:cNvCxnSpPr>
          <p:nvPr userDrawn="1"/>
        </p:nvCxnSpPr>
        <p:spPr>
          <a:xfrm>
            <a:off x="1059543" y="4648200"/>
            <a:ext cx="25258032" cy="0"/>
          </a:xfrm>
          <a:prstGeom prst="line">
            <a:avLst/>
          </a:prstGeom>
          <a:ln w="330200" cap="sq" cmpd="sng">
            <a:solidFill>
              <a:srgbClr val="4DAEB3"/>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9" name="Hexagon 8">
            <a:extLst>
              <a:ext uri="{FF2B5EF4-FFF2-40B4-BE49-F238E27FC236}">
                <a16:creationId xmlns:a16="http://schemas.microsoft.com/office/drawing/2014/main" id="{C66F3DFE-0DAF-AA09-1A97-68C9B68ED465}"/>
              </a:ext>
            </a:extLst>
          </p:cNvPr>
          <p:cNvSpPr/>
          <p:nvPr userDrawn="1"/>
        </p:nvSpPr>
        <p:spPr>
          <a:xfrm>
            <a:off x="884686" y="33668190"/>
            <a:ext cx="25644767" cy="945113"/>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hidden="1">
            <a:extLst>
              <a:ext uri="{FF2B5EF4-FFF2-40B4-BE49-F238E27FC236}">
                <a16:creationId xmlns:a16="http://schemas.microsoft.com/office/drawing/2014/main" id="{3DC00D21-FFD6-CB04-269E-C73ECA759D76}"/>
              </a:ext>
            </a:extLst>
          </p:cNvPr>
          <p:cNvSpPr/>
          <p:nvPr userDrawn="1"/>
        </p:nvSpPr>
        <p:spPr>
          <a:xfrm>
            <a:off x="893617" y="33423594"/>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grpSp>
        <p:nvGrpSpPr>
          <p:cNvPr id="15" name="Group 14">
            <a:extLst>
              <a:ext uri="{FF2B5EF4-FFF2-40B4-BE49-F238E27FC236}">
                <a16:creationId xmlns:a16="http://schemas.microsoft.com/office/drawing/2014/main" id="{4530CF01-49A4-BF69-0C5D-FF9BF5B7778E}"/>
              </a:ext>
            </a:extLst>
          </p:cNvPr>
          <p:cNvGrpSpPr/>
          <p:nvPr userDrawn="1"/>
        </p:nvGrpSpPr>
        <p:grpSpPr>
          <a:xfrm>
            <a:off x="1851897" y="33082292"/>
            <a:ext cx="1981493" cy="1981493"/>
            <a:chOff x="-7071360" y="11654120"/>
            <a:chExt cx="3202416" cy="3202416"/>
          </a:xfrm>
        </p:grpSpPr>
        <p:sp>
          <p:nvSpPr>
            <p:cNvPr id="16" name="Oval 15">
              <a:extLst>
                <a:ext uri="{FF2B5EF4-FFF2-40B4-BE49-F238E27FC236}">
                  <a16:creationId xmlns:a16="http://schemas.microsoft.com/office/drawing/2014/main" id="{63EAB6C9-C70C-7C6E-66FB-0BED3C9582FD}"/>
                </a:ext>
              </a:extLst>
            </p:cNvPr>
            <p:cNvSpPr/>
            <p:nvPr userDrawn="1"/>
          </p:nvSpPr>
          <p:spPr>
            <a:xfrm>
              <a:off x="-7071360" y="11654120"/>
              <a:ext cx="3202416" cy="32024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text, sign, device, meter&#10;&#10;Description automatically generated">
              <a:extLst>
                <a:ext uri="{FF2B5EF4-FFF2-40B4-BE49-F238E27FC236}">
                  <a16:creationId xmlns:a16="http://schemas.microsoft.com/office/drawing/2014/main" id="{5D487FCE-714F-F48E-D8F6-48B7B4B6D16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49565" y="11859962"/>
              <a:ext cx="2758827" cy="2790732"/>
            </a:xfrm>
            <a:prstGeom prst="rect">
              <a:avLst/>
            </a:prstGeom>
          </p:spPr>
        </p:pic>
      </p:grpSp>
      <p:sp>
        <p:nvSpPr>
          <p:cNvPr id="21" name="Text Placeholder 7">
            <a:extLst>
              <a:ext uri="{FF2B5EF4-FFF2-40B4-BE49-F238E27FC236}">
                <a16:creationId xmlns:a16="http://schemas.microsoft.com/office/drawing/2014/main" id="{F76C439C-C0A8-C234-7165-1A7FA058E919}"/>
              </a:ext>
            </a:extLst>
          </p:cNvPr>
          <p:cNvSpPr>
            <a:spLocks noGrp="1"/>
          </p:cNvSpPr>
          <p:nvPr>
            <p:ph type="body" sz="quarter" idx="12" hasCustomPrompt="1"/>
          </p:nvPr>
        </p:nvSpPr>
        <p:spPr>
          <a:xfrm>
            <a:off x="4410670" y="33665608"/>
            <a:ext cx="19035483" cy="942709"/>
          </a:xfrm>
        </p:spPr>
        <p:txBody>
          <a:bodyPr anchor="ctr">
            <a:normAutofit/>
          </a:bodyPr>
          <a:lstStyle>
            <a:lvl1pPr marL="0" indent="0" algn="l">
              <a:buNone/>
              <a:defRPr sz="4000" b="1">
                <a:solidFill>
                  <a:schemeClr val="bg1"/>
                </a:solidFill>
              </a:defRPr>
            </a:lvl1pPr>
          </a:lstStyle>
          <a:p>
            <a:pPr lvl="0"/>
            <a:r>
              <a:rPr lang="en-US"/>
              <a:t>Node Location | Term &amp; Year</a:t>
            </a:r>
          </a:p>
        </p:txBody>
      </p:sp>
      <p:grpSp>
        <p:nvGrpSpPr>
          <p:cNvPr id="22" name="Group 21">
            <a:extLst>
              <a:ext uri="{FF2B5EF4-FFF2-40B4-BE49-F238E27FC236}">
                <a16:creationId xmlns:a16="http://schemas.microsoft.com/office/drawing/2014/main" id="{F56F95B2-1EC4-4EB7-AB96-63E2A4361ED7}"/>
              </a:ext>
            </a:extLst>
          </p:cNvPr>
          <p:cNvGrpSpPr/>
          <p:nvPr userDrawn="1"/>
        </p:nvGrpSpPr>
        <p:grpSpPr>
          <a:xfrm>
            <a:off x="23728070" y="33082292"/>
            <a:ext cx="1981493" cy="1981493"/>
            <a:chOff x="759974" y="33259274"/>
            <a:chExt cx="2630926" cy="2630926"/>
          </a:xfrm>
        </p:grpSpPr>
        <p:sp>
          <p:nvSpPr>
            <p:cNvPr id="23" name="Oval 22">
              <a:extLst>
                <a:ext uri="{FF2B5EF4-FFF2-40B4-BE49-F238E27FC236}">
                  <a16:creationId xmlns:a16="http://schemas.microsoft.com/office/drawing/2014/main" id="{151646B3-7721-CB59-44B2-9A201BF10D52}"/>
                </a:ext>
              </a:extLst>
            </p:cNvPr>
            <p:cNvSpPr/>
            <p:nvPr userDrawn="1"/>
          </p:nvSpPr>
          <p:spPr>
            <a:xfrm>
              <a:off x="759974" y="33259274"/>
              <a:ext cx="2630926" cy="2630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79FBA27B-F15D-FBE8-5620-883E867DB71F}"/>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977627" y="33476927"/>
              <a:ext cx="2195621" cy="2195621"/>
            </a:xfrm>
            <a:prstGeom prst="rect">
              <a:avLst/>
            </a:prstGeom>
          </p:spPr>
        </p:pic>
      </p:grpSp>
      <p:sp>
        <p:nvSpPr>
          <p:cNvPr id="2" name="Rectangle 1">
            <a:extLst>
              <a:ext uri="{FF2B5EF4-FFF2-40B4-BE49-F238E27FC236}">
                <a16:creationId xmlns:a16="http://schemas.microsoft.com/office/drawing/2014/main" id="{C172E7E0-8315-F16E-76E9-82DC8D276AF9}"/>
              </a:ext>
            </a:extLst>
          </p:cNvPr>
          <p:cNvSpPr/>
          <p:nvPr userDrawn="1"/>
        </p:nvSpPr>
        <p:spPr>
          <a:xfrm>
            <a:off x="893617" y="34655263"/>
            <a:ext cx="25644767"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tx1">
                    <a:lumMod val="75000"/>
                    <a:lumOff val="25000"/>
                  </a:schemeClr>
                </a:solidFill>
              </a:rPr>
              <a:t>This material is based upon work supported by NASA through contract 80LARC23FA024</a:t>
            </a:r>
            <a:r>
              <a:rPr lang="en-US" sz="800">
                <a:solidFill>
                  <a:schemeClr val="tx1">
                    <a:lumMod val="75000"/>
                    <a:lumOff val="25000"/>
                  </a:schemeClr>
                </a:solidFill>
              </a:rPr>
              <a:t>.</a:t>
            </a:r>
            <a:r>
              <a:rPr lang="en-US" sz="700" i="1">
                <a:solidFill>
                  <a:schemeClr val="tx1">
                    <a:lumMod val="75000"/>
                    <a:lumOff val="25000"/>
                  </a:schemeClr>
                </a:solidFill>
              </a:rPr>
              <a:t>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Tree>
    <p:extLst>
      <p:ext uri="{BB962C8B-B14F-4D97-AF65-F5344CB8AC3E}">
        <p14:creationId xmlns:p14="http://schemas.microsoft.com/office/powerpoint/2010/main" val="3823684701"/>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680" userDrawn="1">
          <p15:clr>
            <a:srgbClr val="FBAE40"/>
          </p15:clr>
        </p15:guide>
        <p15:guide id="4" orient="horz" pos="22608" userDrawn="1">
          <p15:clr>
            <a:srgbClr val="FBAE40"/>
          </p15:clr>
        </p15:guide>
        <p15:guide id="11" orient="horz" pos="2928">
          <p15:clr>
            <a:srgbClr val="FBAE40"/>
          </p15:clr>
        </p15:guide>
        <p15:guide id="12" pos="14304" userDrawn="1">
          <p15:clr>
            <a:srgbClr val="FBAE40"/>
          </p15:clr>
        </p15:guide>
        <p15:guide id="13" orient="horz" pos="20592" userDrawn="1">
          <p15:clr>
            <a:srgbClr val="FBAE40"/>
          </p15:clr>
        </p15:guide>
        <p15:guide id="14" orient="horz" pos="3312" userDrawn="1">
          <p15:clr>
            <a:srgbClr val="FBAE40"/>
          </p15:clr>
        </p15:guide>
        <p15:guide id="15" pos="2760" userDrawn="1">
          <p15:clr>
            <a:srgbClr val="FBAE40"/>
          </p15:clr>
        </p15:guide>
        <p15:guide id="16" orient="horz" pos="1680"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5950" y="1947342"/>
            <a:ext cx="23660100" cy="706966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885950" y="9736667"/>
            <a:ext cx="23660100" cy="23207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885950" y="33900542"/>
            <a:ext cx="6172200" cy="1947333"/>
          </a:xfrm>
          <a:prstGeom prst="rect">
            <a:avLst/>
          </a:prstGeom>
        </p:spPr>
        <p:txBody>
          <a:bodyPr vert="horz" lIns="91440" tIns="45720" rIns="91440" bIns="45720" rtlCol="0" anchor="ctr"/>
          <a:lstStyle>
            <a:lvl1pPr algn="l">
              <a:defRPr sz="3600">
                <a:solidFill>
                  <a:schemeClr val="tx1">
                    <a:tint val="75000"/>
                  </a:schemeClr>
                </a:solidFill>
              </a:defRPr>
            </a:lvl1pPr>
          </a:lstStyle>
          <a:p>
            <a:fld id="{36E1B08B-7429-4AC4-ACD0-EB163618B140}" type="datetimeFigureOut">
              <a:rPr lang="en-US" smtClean="0"/>
              <a:t>9/6/2024</a:t>
            </a:fld>
            <a:endParaRPr lang="en-US"/>
          </a:p>
        </p:txBody>
      </p:sp>
      <p:sp>
        <p:nvSpPr>
          <p:cNvPr id="5" name="Footer Placeholder 4"/>
          <p:cNvSpPr>
            <a:spLocks noGrp="1"/>
          </p:cNvSpPr>
          <p:nvPr>
            <p:ph type="ftr" sz="quarter" idx="3"/>
          </p:nvPr>
        </p:nvSpPr>
        <p:spPr>
          <a:xfrm>
            <a:off x="9086850" y="33900542"/>
            <a:ext cx="9258300" cy="1947333"/>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373850" y="33900542"/>
            <a:ext cx="6172200" cy="1947333"/>
          </a:xfrm>
          <a:prstGeom prst="rect">
            <a:avLst/>
          </a:prstGeom>
        </p:spPr>
        <p:txBody>
          <a:bodyPr vert="horz" lIns="91440" tIns="45720" rIns="91440" bIns="45720" rtlCol="0" anchor="ctr"/>
          <a:lstStyle>
            <a:lvl1pPr algn="r">
              <a:defRPr sz="3600">
                <a:solidFill>
                  <a:schemeClr val="tx1">
                    <a:tint val="75000"/>
                  </a:schemeClr>
                </a:solidFill>
              </a:defRPr>
            </a:lvl1pPr>
          </a:lstStyle>
          <a:p>
            <a:fld id="{C98D602F-B79C-4FD9-B397-C9DAD3469C90}" type="slidenum">
              <a:rPr lang="en-US" smtClean="0"/>
              <a:t>‹#›</a:t>
            </a:fld>
            <a:endParaRPr lang="en-US"/>
          </a:p>
        </p:txBody>
      </p:sp>
    </p:spTree>
    <p:extLst>
      <p:ext uri="{BB962C8B-B14F-4D97-AF65-F5344CB8AC3E}">
        <p14:creationId xmlns:p14="http://schemas.microsoft.com/office/powerpoint/2010/main" val="413793087"/>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2743200" rtl="0" eaLnBrk="1" latinLnBrk="0" hangingPunct="1">
        <a:lnSpc>
          <a:spcPct val="90000"/>
        </a:lnSpc>
        <a:spcBef>
          <a:spcPct val="0"/>
        </a:spcBef>
        <a:buNone/>
        <a:defRPr sz="13200" kern="1200">
          <a:solidFill>
            <a:schemeClr val="tx1">
              <a:lumMod val="75000"/>
              <a:lumOff val="25000"/>
            </a:schemeClr>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jpeg"/><Relationship Id="rId26" Type="http://schemas.openxmlformats.org/officeDocument/2006/relationships/image" Target="../media/image27.png"/><Relationship Id="rId3" Type="http://schemas.openxmlformats.org/officeDocument/2006/relationships/image" Target="../media/image4.png"/><Relationship Id="rId21" Type="http://schemas.openxmlformats.org/officeDocument/2006/relationships/image" Target="../media/image22.jpe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notesSlide" Target="../notesSlides/notesSlide1.xml"/><Relationship Id="rId16" Type="http://schemas.openxmlformats.org/officeDocument/2006/relationships/image" Target="../media/image17.png"/><Relationship Id="rId20" Type="http://schemas.openxmlformats.org/officeDocument/2006/relationships/image" Target="../media/image21.jpe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png"/><Relationship Id="rId19" Type="http://schemas.openxmlformats.org/officeDocument/2006/relationships/image" Target="../media/image20.jpe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6">
            <a:extLst>
              <a:ext uri="{FF2B5EF4-FFF2-40B4-BE49-F238E27FC236}">
                <a16:creationId xmlns:a16="http://schemas.microsoft.com/office/drawing/2014/main" id="{220F1D01-A647-E6D2-E25A-845FB68C50DF}"/>
              </a:ext>
            </a:extLst>
          </p:cNvPr>
          <p:cNvSpPr txBox="1">
            <a:spLocks/>
          </p:cNvSpPr>
          <p:nvPr/>
        </p:nvSpPr>
        <p:spPr>
          <a:xfrm>
            <a:off x="922215" y="5925522"/>
            <a:ext cx="12961062" cy="5340034"/>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rtl="0" fontAlgn="base"/>
            <a:r>
              <a:rPr lang="en-US" sz="2400" b="0" i="1" dirty="0">
                <a:solidFill>
                  <a:schemeClr val="tx1">
                    <a:lumMod val="75000"/>
                    <a:lumOff val="25000"/>
                  </a:schemeClr>
                </a:solidFill>
                <a:effectLst/>
                <a:latin typeface="Garamond"/>
              </a:rPr>
              <a:t>Eelgrass (Zostera marina) </a:t>
            </a:r>
            <a:r>
              <a:rPr lang="en-US" sz="2400" b="0" i="0" dirty="0">
                <a:solidFill>
                  <a:schemeClr val="tx1">
                    <a:lumMod val="75000"/>
                    <a:lumOff val="25000"/>
                  </a:schemeClr>
                </a:solidFill>
                <a:effectLst/>
                <a:latin typeface="Garamond"/>
              </a:rPr>
              <a:t>is a species of submerged aquatic vegetation (SAV) found in shallow bays and estuaries with soft seafloors. Eelgrass is recognized for providing ecosystem benefits such as carbon sequestration, sediment stabilization, water clarification, and fish and wildlife habitats. However, eelgrass is impacted by both marine and terrestrial threats associated with climate change. In this project, we worked with the Southern California Coastal Water Research Project (SCCWRP), the National Oceanic and Atmospheric Administration’s National Marine Fisheries Service, and the State of California San Diego Regional Water Quality Control Board to investigate water quality parameters (</a:t>
            </a:r>
            <a:r>
              <a:rPr lang="en-US" sz="2400" b="0" i="0" dirty="0" err="1">
                <a:solidFill>
                  <a:schemeClr val="tx1">
                    <a:lumMod val="75000"/>
                    <a:lumOff val="25000"/>
                  </a:schemeClr>
                </a:solidFill>
                <a:effectLst/>
                <a:latin typeface="Garamond"/>
              </a:rPr>
              <a:t>ie</a:t>
            </a:r>
            <a:r>
              <a:rPr lang="en-US" sz="2400" b="0" i="0" dirty="0">
                <a:solidFill>
                  <a:schemeClr val="tx1">
                    <a:lumMod val="75000"/>
                    <a:lumOff val="25000"/>
                  </a:schemeClr>
                </a:solidFill>
                <a:effectLst/>
                <a:latin typeface="Garamond"/>
              </a:rPr>
              <a:t>., chlorophyll-a concentration, sea surface temperature, and turbidity) associated with eelgrass in Newport bay and Mission Bay, California. The team used Landsat 8 Operational Land Imager (OLI) and Thermal Infrared Sensor (TIRS) Surface Reflectance Tier 1, Landsat 9 OLI-2/TIRS-2 Surface Reflectance Tier 1, Sentinel-2 </a:t>
            </a:r>
            <a:r>
              <a:rPr lang="en-US" sz="2400" b="0" i="0" dirty="0" err="1">
                <a:solidFill>
                  <a:schemeClr val="tx1">
                    <a:lumMod val="75000"/>
                    <a:lumOff val="25000"/>
                  </a:schemeClr>
                </a:solidFill>
                <a:effectLst/>
                <a:latin typeface="Garamond"/>
              </a:rPr>
              <a:t>MultiSpectral</a:t>
            </a:r>
            <a:r>
              <a:rPr lang="en-US" sz="2400" b="0" i="0" dirty="0">
                <a:solidFill>
                  <a:schemeClr val="tx1">
                    <a:lumMod val="75000"/>
                    <a:lumOff val="25000"/>
                  </a:schemeClr>
                </a:solidFill>
                <a:effectLst/>
                <a:latin typeface="Garamond"/>
              </a:rPr>
              <a:t> Instrument (MSI), and </a:t>
            </a:r>
            <a:r>
              <a:rPr lang="en-US" sz="2400" b="0" i="0" dirty="0" err="1">
                <a:solidFill>
                  <a:schemeClr val="tx1">
                    <a:lumMod val="75000"/>
                    <a:lumOff val="25000"/>
                  </a:schemeClr>
                </a:solidFill>
                <a:effectLst/>
                <a:latin typeface="Garamond"/>
              </a:rPr>
              <a:t>ECOsystem</a:t>
            </a:r>
            <a:r>
              <a:rPr lang="en-US" sz="2400" b="0" i="0" dirty="0">
                <a:solidFill>
                  <a:schemeClr val="tx1">
                    <a:lumMod val="75000"/>
                    <a:lumOff val="25000"/>
                  </a:schemeClr>
                </a:solidFill>
                <a:effectLst/>
                <a:latin typeface="Garamond"/>
              </a:rPr>
              <a:t> Spaceborne Thermal Radiometer Experiment on Space Station (ECOSTRESS) land surface temperature and cloud mask to create a time series of these water quality parameters from 2019-2023. We found that the parameters followed cyclical, seasonal patterns with </a:t>
            </a:r>
            <a:r>
              <a:rPr lang="en-US" sz="2400" dirty="0">
                <a:solidFill>
                  <a:schemeClr val="tx1">
                    <a:lumMod val="75000"/>
                    <a:lumOff val="25000"/>
                  </a:schemeClr>
                </a:solidFill>
                <a:latin typeface="Garamond"/>
              </a:rPr>
              <a:t>turbidity</a:t>
            </a:r>
            <a:r>
              <a:rPr lang="en-US" sz="2400" b="0" i="0" dirty="0">
                <a:solidFill>
                  <a:schemeClr val="tx1">
                    <a:lumMod val="75000"/>
                    <a:lumOff val="25000"/>
                  </a:schemeClr>
                </a:solidFill>
                <a:effectLst/>
                <a:latin typeface="Garamond"/>
              </a:rPr>
              <a:t> and sea surface temperature peaking in the summer. We did not find that the parameters had changed significantly over longer time periods. These results will be used in a model developed by SCCWRP to assess eelgrass ecosystem health and predict ecosystem occupancy in the future.   </a:t>
            </a:r>
          </a:p>
          <a:p>
            <a:pPr algn="l" rtl="0" fontAlgn="base"/>
            <a:r>
              <a:rPr lang="en-US" sz="1800" b="0" i="0" dirty="0">
                <a:solidFill>
                  <a:schemeClr val="tx1">
                    <a:lumMod val="75000"/>
                    <a:lumOff val="25000"/>
                  </a:schemeClr>
                </a:solidFill>
                <a:effectLst/>
                <a:latin typeface="Calibri"/>
                <a:cs typeface="Calibri"/>
              </a:rPr>
              <a:t>  </a:t>
            </a:r>
            <a:endParaRPr lang="en-US" b="0" i="0" dirty="0">
              <a:solidFill>
                <a:schemeClr val="tx1">
                  <a:lumMod val="75000"/>
                  <a:lumOff val="25000"/>
                </a:schemeClr>
              </a:solidFill>
              <a:effectLst/>
              <a:latin typeface="Calibri"/>
              <a:cs typeface="Calibri"/>
            </a:endParaRPr>
          </a:p>
          <a:p>
            <a:pPr algn="just"/>
            <a:endParaRPr lang="en-US" dirty="0">
              <a:solidFill>
                <a:schemeClr val="tx1">
                  <a:lumMod val="75000"/>
                  <a:lumOff val="25000"/>
                </a:schemeClr>
              </a:solidFill>
              <a:latin typeface="Garamond" panose="02020404030301010803" pitchFamily="18" charset="0"/>
            </a:endParaRPr>
          </a:p>
        </p:txBody>
      </p:sp>
      <p:sp>
        <p:nvSpPr>
          <p:cNvPr id="36" name="Text Placeholder 35">
            <a:extLst>
              <a:ext uri="{FF2B5EF4-FFF2-40B4-BE49-F238E27FC236}">
                <a16:creationId xmlns:a16="http://schemas.microsoft.com/office/drawing/2014/main" id="{0C3A8BC1-E2F6-AED2-A2A7-74DC7484FFE1}"/>
              </a:ext>
            </a:extLst>
          </p:cNvPr>
          <p:cNvSpPr>
            <a:spLocks noGrp="1"/>
          </p:cNvSpPr>
          <p:nvPr>
            <p:ph type="body" sz="quarter" idx="10"/>
          </p:nvPr>
        </p:nvSpPr>
        <p:spPr/>
        <p:txBody>
          <a:bodyPr>
            <a:normAutofit/>
          </a:bodyPr>
          <a:lstStyle/>
          <a:p>
            <a:r>
              <a:rPr lang="en-US" sz="8000"/>
              <a:t>Southern California Water Resources</a:t>
            </a:r>
          </a:p>
        </p:txBody>
      </p:sp>
      <p:sp>
        <p:nvSpPr>
          <p:cNvPr id="38" name="Text Placeholder 37">
            <a:extLst>
              <a:ext uri="{FF2B5EF4-FFF2-40B4-BE49-F238E27FC236}">
                <a16:creationId xmlns:a16="http://schemas.microsoft.com/office/drawing/2014/main" id="{91D77EDF-C52A-A96E-A732-CF5B0206ABA7}"/>
              </a:ext>
            </a:extLst>
          </p:cNvPr>
          <p:cNvSpPr>
            <a:spLocks noGrp="1"/>
          </p:cNvSpPr>
          <p:nvPr>
            <p:ph type="body" sz="quarter" idx="13"/>
          </p:nvPr>
        </p:nvSpPr>
        <p:spPr>
          <a:xfrm>
            <a:off x="951596" y="2707983"/>
            <a:ext cx="21756004" cy="1554165"/>
          </a:xfrm>
        </p:spPr>
        <p:txBody>
          <a:bodyPr>
            <a:noAutofit/>
          </a:bodyPr>
          <a:lstStyle/>
          <a:p>
            <a:r>
              <a:rPr lang="en-US" sz="5400"/>
              <a:t>Using NASA Earth Observations to Monitor Seagrass Extent and Water Quality Parameters in Southern California </a:t>
            </a:r>
          </a:p>
        </p:txBody>
      </p:sp>
      <p:sp>
        <p:nvSpPr>
          <p:cNvPr id="37" name="Text Placeholder 36">
            <a:extLst>
              <a:ext uri="{FF2B5EF4-FFF2-40B4-BE49-F238E27FC236}">
                <a16:creationId xmlns:a16="http://schemas.microsoft.com/office/drawing/2014/main" id="{B208CB02-294A-6C2F-766B-2FC12AA7A368}"/>
              </a:ext>
            </a:extLst>
          </p:cNvPr>
          <p:cNvSpPr>
            <a:spLocks noGrp="1"/>
          </p:cNvSpPr>
          <p:nvPr>
            <p:ph type="body" sz="quarter" idx="12"/>
          </p:nvPr>
        </p:nvSpPr>
        <p:spPr/>
        <p:txBody>
          <a:bodyPr/>
          <a:lstStyle/>
          <a:p>
            <a:r>
              <a:rPr lang="en-US"/>
              <a:t>JPL | Spring 2024</a:t>
            </a:r>
          </a:p>
        </p:txBody>
      </p:sp>
      <p:sp>
        <p:nvSpPr>
          <p:cNvPr id="6" name="TextBox 5">
            <a:extLst>
              <a:ext uri="{FF2B5EF4-FFF2-40B4-BE49-F238E27FC236}">
                <a16:creationId xmlns:a16="http://schemas.microsoft.com/office/drawing/2014/main" id="{AC85576F-308E-47E6-82D4-B98D4F77AB30}"/>
              </a:ext>
            </a:extLst>
          </p:cNvPr>
          <p:cNvSpPr txBox="1"/>
          <p:nvPr/>
        </p:nvSpPr>
        <p:spPr>
          <a:xfrm>
            <a:off x="922215" y="5164499"/>
            <a:ext cx="7123799" cy="769441"/>
          </a:xfrm>
          <a:prstGeom prst="rect">
            <a:avLst/>
          </a:prstGeom>
          <a:noFill/>
        </p:spPr>
        <p:txBody>
          <a:bodyPr wrap="square" rtlCol="0">
            <a:spAutoFit/>
          </a:bodyPr>
          <a:lstStyle/>
          <a:p>
            <a:r>
              <a:rPr lang="en-US" sz="4400" b="1" dirty="0">
                <a:solidFill>
                  <a:srgbClr val="4DAEB3"/>
                </a:solidFill>
                <a:latin typeface="Century Gothic" panose="020B0502020202020204" pitchFamily="34" charset="0"/>
              </a:rPr>
              <a:t>Project Synopsis</a:t>
            </a:r>
          </a:p>
        </p:txBody>
      </p:sp>
      <p:sp>
        <p:nvSpPr>
          <p:cNvPr id="3" name="Text Placeholder 16">
            <a:extLst>
              <a:ext uri="{FF2B5EF4-FFF2-40B4-BE49-F238E27FC236}">
                <a16:creationId xmlns:a16="http://schemas.microsoft.com/office/drawing/2014/main" id="{9FA2FC4C-5700-F488-8A08-9297D2AD2072}"/>
              </a:ext>
            </a:extLst>
          </p:cNvPr>
          <p:cNvSpPr txBox="1">
            <a:spLocks/>
          </p:cNvSpPr>
          <p:nvPr/>
        </p:nvSpPr>
        <p:spPr>
          <a:xfrm>
            <a:off x="922215" y="12085839"/>
            <a:ext cx="12822061" cy="3352620"/>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buClr>
                <a:srgbClr val="4DAEB3"/>
              </a:buClr>
            </a:pPr>
            <a:r>
              <a:rPr lang="en-US" sz="2600" b="1" dirty="0">
                <a:solidFill>
                  <a:srgbClr val="4DAEB3"/>
                </a:solidFill>
                <a:latin typeface="Garamond"/>
              </a:rPr>
              <a:t>Investigate</a:t>
            </a:r>
            <a:r>
              <a:rPr lang="en-US" sz="2600" dirty="0">
                <a:solidFill>
                  <a:schemeClr val="tx1">
                    <a:lumMod val="75000"/>
                    <a:lumOff val="25000"/>
                  </a:schemeClr>
                </a:solidFill>
                <a:latin typeface="Garamond"/>
              </a:rPr>
              <a:t> the limitations of remote sensing data when examining submerged aquatic vegetation bounds and water quality parameters</a:t>
            </a:r>
          </a:p>
          <a:p>
            <a:pPr>
              <a:lnSpc>
                <a:spcPct val="100000"/>
              </a:lnSpc>
              <a:spcBef>
                <a:spcPts val="0"/>
              </a:spcBef>
              <a:buClr>
                <a:srgbClr val="4DAEB3"/>
              </a:buClr>
            </a:pPr>
            <a:r>
              <a:rPr lang="en-US" sz="2600" b="1" dirty="0">
                <a:solidFill>
                  <a:srgbClr val="4DAEB3"/>
                </a:solidFill>
                <a:latin typeface="Garamond"/>
              </a:rPr>
              <a:t>Create</a:t>
            </a:r>
            <a:r>
              <a:rPr lang="en-US" sz="2600" dirty="0">
                <a:solidFill>
                  <a:schemeClr val="tx1">
                    <a:lumMod val="75000"/>
                    <a:lumOff val="25000"/>
                  </a:schemeClr>
                </a:solidFill>
                <a:latin typeface="Garamond"/>
              </a:rPr>
              <a:t> outputs for partners and land managers to utilize in a model to better understand ecosystem health</a:t>
            </a:r>
            <a:endParaRPr lang="en-US" sz="2600" dirty="0">
              <a:solidFill>
                <a:schemeClr val="tx1">
                  <a:lumMod val="75000"/>
                  <a:lumOff val="25000"/>
                </a:schemeClr>
              </a:solidFill>
              <a:latin typeface="Garamond" panose="02020404030301010803" pitchFamily="18" charset="0"/>
            </a:endParaRPr>
          </a:p>
          <a:p>
            <a:pPr>
              <a:lnSpc>
                <a:spcPct val="100000"/>
              </a:lnSpc>
              <a:spcBef>
                <a:spcPts val="0"/>
              </a:spcBef>
              <a:buClr>
                <a:srgbClr val="4DAEB3"/>
              </a:buClr>
            </a:pPr>
            <a:r>
              <a:rPr lang="en-US" sz="2600" b="1" dirty="0">
                <a:solidFill>
                  <a:srgbClr val="4DAEB3"/>
                </a:solidFill>
                <a:latin typeface="Garamond"/>
              </a:rPr>
              <a:t>Determine</a:t>
            </a:r>
            <a:r>
              <a:rPr lang="en-US" sz="2600" dirty="0">
                <a:solidFill>
                  <a:schemeClr val="tx1">
                    <a:lumMod val="75000"/>
                    <a:lumOff val="25000"/>
                  </a:schemeClr>
                </a:solidFill>
                <a:latin typeface="Garamond"/>
              </a:rPr>
              <a:t> the most accurate algorithms and programs for processing raw satellite imagery in aquatic settings</a:t>
            </a:r>
            <a:endParaRPr lang="en-US" sz="2600" dirty="0">
              <a:solidFill>
                <a:schemeClr val="tx1">
                  <a:lumMod val="75000"/>
                  <a:lumOff val="25000"/>
                </a:schemeClr>
              </a:solidFill>
              <a:latin typeface="Garamond" panose="02020404030301010803" pitchFamily="18" charset="0"/>
            </a:endParaRPr>
          </a:p>
          <a:p>
            <a:pPr>
              <a:lnSpc>
                <a:spcPct val="100000"/>
              </a:lnSpc>
              <a:spcBef>
                <a:spcPts val="0"/>
              </a:spcBef>
              <a:buClr>
                <a:srgbClr val="4DAEB3"/>
              </a:buClr>
            </a:pPr>
            <a:r>
              <a:rPr lang="en-US" sz="2600" b="1" dirty="0">
                <a:solidFill>
                  <a:srgbClr val="4DAEB3"/>
                </a:solidFill>
                <a:latin typeface="Garamond"/>
              </a:rPr>
              <a:t>Understand</a:t>
            </a:r>
            <a:r>
              <a:rPr lang="en-US" sz="2600" dirty="0">
                <a:solidFill>
                  <a:schemeClr val="tx1">
                    <a:lumMod val="75000"/>
                    <a:lumOff val="25000"/>
                  </a:schemeClr>
                </a:solidFill>
                <a:latin typeface="Garamond"/>
              </a:rPr>
              <a:t> how water quality in areas with SAV changes spatially and temporally</a:t>
            </a:r>
            <a:endParaRPr lang="en-US" sz="2600" dirty="0">
              <a:solidFill>
                <a:schemeClr val="tx1">
                  <a:lumMod val="75000"/>
                  <a:lumOff val="25000"/>
                </a:schemeClr>
              </a:solidFill>
              <a:latin typeface="Garamond" panose="02020404030301010803" pitchFamily="18" charset="0"/>
            </a:endParaRPr>
          </a:p>
          <a:p>
            <a:pPr marL="0" indent="0">
              <a:lnSpc>
                <a:spcPct val="100000"/>
              </a:lnSpc>
              <a:spcBef>
                <a:spcPts val="0"/>
              </a:spcBef>
              <a:buClr>
                <a:srgbClr val="67A478"/>
              </a:buClr>
              <a:buNone/>
            </a:pPr>
            <a:endParaRPr lang="en-US" sz="2600" dirty="0">
              <a:solidFill>
                <a:schemeClr val="tx1">
                  <a:lumMod val="75000"/>
                  <a:lumOff val="25000"/>
                </a:schemeClr>
              </a:solidFill>
              <a:latin typeface="Garamond" panose="02020404030301010803" pitchFamily="18" charset="0"/>
            </a:endParaRPr>
          </a:p>
          <a:p>
            <a:pPr>
              <a:lnSpc>
                <a:spcPct val="100000"/>
              </a:lnSpc>
              <a:spcBef>
                <a:spcPts val="0"/>
              </a:spcBef>
              <a:buClr>
                <a:srgbClr val="67A478"/>
              </a:buClr>
              <a:buFont typeface="Arial" panose="020B0604020202020204" pitchFamily="34" charset="0"/>
              <a:buChar char="•"/>
            </a:pPr>
            <a:endParaRPr lang="en-US" sz="2600" dirty="0">
              <a:solidFill>
                <a:schemeClr val="tx1">
                  <a:lumMod val="75000"/>
                  <a:lumOff val="25000"/>
                </a:schemeClr>
              </a:solidFill>
              <a:latin typeface="Garamond" panose="02020404030301010803" pitchFamily="18" charset="0"/>
            </a:endParaRPr>
          </a:p>
        </p:txBody>
      </p:sp>
      <p:sp>
        <p:nvSpPr>
          <p:cNvPr id="8" name="TextBox 7">
            <a:extLst>
              <a:ext uri="{FF2B5EF4-FFF2-40B4-BE49-F238E27FC236}">
                <a16:creationId xmlns:a16="http://schemas.microsoft.com/office/drawing/2014/main" id="{B16735CE-DBE5-1D03-5CFA-70984C8D7632}"/>
              </a:ext>
            </a:extLst>
          </p:cNvPr>
          <p:cNvSpPr txBox="1"/>
          <p:nvPr/>
        </p:nvSpPr>
        <p:spPr>
          <a:xfrm>
            <a:off x="922215" y="11320392"/>
            <a:ext cx="7207186" cy="769441"/>
          </a:xfrm>
          <a:prstGeom prst="rect">
            <a:avLst/>
          </a:prstGeom>
          <a:noFill/>
        </p:spPr>
        <p:txBody>
          <a:bodyPr wrap="square" rtlCol="0">
            <a:spAutoFit/>
          </a:bodyPr>
          <a:lstStyle/>
          <a:p>
            <a:r>
              <a:rPr lang="en-US" sz="4400" b="1" dirty="0">
                <a:solidFill>
                  <a:srgbClr val="4DAEB3"/>
                </a:solidFill>
                <a:latin typeface="Century Gothic" panose="020B0502020202020204" pitchFamily="34" charset="0"/>
              </a:rPr>
              <a:t>Objectives</a:t>
            </a:r>
          </a:p>
        </p:txBody>
      </p:sp>
      <p:sp>
        <p:nvSpPr>
          <p:cNvPr id="10" name="TextBox 9">
            <a:extLst>
              <a:ext uri="{FF2B5EF4-FFF2-40B4-BE49-F238E27FC236}">
                <a16:creationId xmlns:a16="http://schemas.microsoft.com/office/drawing/2014/main" id="{B7E89E02-9B19-071E-D188-366BC3FB347B}"/>
              </a:ext>
            </a:extLst>
          </p:cNvPr>
          <p:cNvSpPr txBox="1"/>
          <p:nvPr/>
        </p:nvSpPr>
        <p:spPr>
          <a:xfrm>
            <a:off x="14209293" y="5164499"/>
            <a:ext cx="6112180" cy="769441"/>
          </a:xfrm>
          <a:prstGeom prst="rect">
            <a:avLst/>
          </a:prstGeom>
          <a:noFill/>
        </p:spPr>
        <p:txBody>
          <a:bodyPr wrap="square" rtlCol="0">
            <a:spAutoFit/>
          </a:bodyPr>
          <a:lstStyle/>
          <a:p>
            <a:r>
              <a:rPr lang="en-US" sz="4400" b="1">
                <a:solidFill>
                  <a:srgbClr val="4DAEB3"/>
                </a:solidFill>
                <a:latin typeface="Century Gothic" panose="020B0502020202020204" pitchFamily="34" charset="0"/>
              </a:rPr>
              <a:t>Methodology</a:t>
            </a:r>
          </a:p>
        </p:txBody>
      </p:sp>
      <p:sp>
        <p:nvSpPr>
          <p:cNvPr id="12" name="TextBox 11">
            <a:extLst>
              <a:ext uri="{FF2B5EF4-FFF2-40B4-BE49-F238E27FC236}">
                <a16:creationId xmlns:a16="http://schemas.microsoft.com/office/drawing/2014/main" id="{1BB73315-A654-CB52-F7DD-27CAB3785659}"/>
              </a:ext>
            </a:extLst>
          </p:cNvPr>
          <p:cNvSpPr txBox="1"/>
          <p:nvPr/>
        </p:nvSpPr>
        <p:spPr>
          <a:xfrm>
            <a:off x="20810563" y="5164499"/>
            <a:ext cx="5844434" cy="769441"/>
          </a:xfrm>
          <a:prstGeom prst="rect">
            <a:avLst/>
          </a:prstGeom>
          <a:noFill/>
        </p:spPr>
        <p:txBody>
          <a:bodyPr wrap="square" rtlCol="0">
            <a:spAutoFit/>
          </a:bodyPr>
          <a:lstStyle/>
          <a:p>
            <a:r>
              <a:rPr lang="en-US" sz="4400" b="1" dirty="0">
                <a:solidFill>
                  <a:srgbClr val="4DAEB3"/>
                </a:solidFill>
                <a:latin typeface="Century Gothic" panose="020B0502020202020204" pitchFamily="34" charset="0"/>
              </a:rPr>
              <a:t>Study Area</a:t>
            </a:r>
          </a:p>
        </p:txBody>
      </p:sp>
      <p:sp>
        <p:nvSpPr>
          <p:cNvPr id="16" name="TextBox 15">
            <a:extLst>
              <a:ext uri="{FF2B5EF4-FFF2-40B4-BE49-F238E27FC236}">
                <a16:creationId xmlns:a16="http://schemas.microsoft.com/office/drawing/2014/main" id="{2C88B2C6-BA60-1BF2-900F-3D4C0534724E}"/>
              </a:ext>
            </a:extLst>
          </p:cNvPr>
          <p:cNvSpPr txBox="1"/>
          <p:nvPr/>
        </p:nvSpPr>
        <p:spPr>
          <a:xfrm>
            <a:off x="887853" y="15044032"/>
            <a:ext cx="7772400" cy="769441"/>
          </a:xfrm>
          <a:prstGeom prst="rect">
            <a:avLst/>
          </a:prstGeom>
          <a:noFill/>
        </p:spPr>
        <p:txBody>
          <a:bodyPr wrap="square" rtlCol="0">
            <a:spAutoFit/>
          </a:bodyPr>
          <a:lstStyle/>
          <a:p>
            <a:r>
              <a:rPr lang="en-US" sz="4400" b="1" dirty="0">
                <a:solidFill>
                  <a:srgbClr val="4DAEB3"/>
                </a:solidFill>
                <a:latin typeface="Century Gothic" panose="020B0502020202020204" pitchFamily="34" charset="0"/>
              </a:rPr>
              <a:t>Results</a:t>
            </a:r>
          </a:p>
        </p:txBody>
      </p:sp>
      <p:sp>
        <p:nvSpPr>
          <p:cNvPr id="23" name="TextBox 22">
            <a:extLst>
              <a:ext uri="{FF2B5EF4-FFF2-40B4-BE49-F238E27FC236}">
                <a16:creationId xmlns:a16="http://schemas.microsoft.com/office/drawing/2014/main" id="{B4A0CEBA-CFBA-B9B9-2455-DC86C59F79A6}"/>
              </a:ext>
            </a:extLst>
          </p:cNvPr>
          <p:cNvSpPr txBox="1"/>
          <p:nvPr/>
        </p:nvSpPr>
        <p:spPr>
          <a:xfrm>
            <a:off x="922215" y="28910543"/>
            <a:ext cx="8235516" cy="769441"/>
          </a:xfrm>
          <a:prstGeom prst="rect">
            <a:avLst/>
          </a:prstGeom>
          <a:noFill/>
        </p:spPr>
        <p:txBody>
          <a:bodyPr wrap="square" rtlCol="0">
            <a:spAutoFit/>
          </a:bodyPr>
          <a:lstStyle/>
          <a:p>
            <a:r>
              <a:rPr lang="en-US" sz="4400" b="1" dirty="0">
                <a:solidFill>
                  <a:srgbClr val="4DAEB3"/>
                </a:solidFill>
                <a:latin typeface="Century Gothic" panose="020B0502020202020204" pitchFamily="34" charset="0"/>
              </a:rPr>
              <a:t>Team Members</a:t>
            </a:r>
          </a:p>
        </p:txBody>
      </p:sp>
      <p:sp>
        <p:nvSpPr>
          <p:cNvPr id="18" name="TextBox 17">
            <a:extLst>
              <a:ext uri="{FF2B5EF4-FFF2-40B4-BE49-F238E27FC236}">
                <a16:creationId xmlns:a16="http://schemas.microsoft.com/office/drawing/2014/main" id="{4B774890-6BF2-86BF-29FB-0AE3C9180D15}"/>
              </a:ext>
            </a:extLst>
          </p:cNvPr>
          <p:cNvSpPr txBox="1"/>
          <p:nvPr/>
        </p:nvSpPr>
        <p:spPr>
          <a:xfrm>
            <a:off x="922215" y="24551883"/>
            <a:ext cx="8130436" cy="769441"/>
          </a:xfrm>
          <a:prstGeom prst="rect">
            <a:avLst/>
          </a:prstGeom>
          <a:noFill/>
        </p:spPr>
        <p:txBody>
          <a:bodyPr wrap="square" lIns="91440" tIns="45720" rIns="91440" bIns="45720" rtlCol="0" anchor="t">
            <a:spAutoFit/>
          </a:bodyPr>
          <a:lstStyle/>
          <a:p>
            <a:r>
              <a:rPr lang="en-US" sz="4400" b="1" dirty="0">
                <a:solidFill>
                  <a:srgbClr val="4DAEB3"/>
                </a:solidFill>
                <a:latin typeface="Century Gothic" panose="020B0502020202020204" pitchFamily="34" charset="0"/>
              </a:rPr>
              <a:t>Conclusions</a:t>
            </a:r>
            <a:endParaRPr lang="en-US" dirty="0"/>
          </a:p>
        </p:txBody>
      </p:sp>
      <p:sp>
        <p:nvSpPr>
          <p:cNvPr id="39" name="Text Placeholder 16">
            <a:extLst>
              <a:ext uri="{FF2B5EF4-FFF2-40B4-BE49-F238E27FC236}">
                <a16:creationId xmlns:a16="http://schemas.microsoft.com/office/drawing/2014/main" id="{6272D9DF-69BE-3C71-FDFD-878A52FDBFC5}"/>
              </a:ext>
            </a:extLst>
          </p:cNvPr>
          <p:cNvSpPr txBox="1">
            <a:spLocks/>
          </p:cNvSpPr>
          <p:nvPr/>
        </p:nvSpPr>
        <p:spPr>
          <a:xfrm>
            <a:off x="922215" y="25368087"/>
            <a:ext cx="12571690" cy="3323088"/>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buClr>
                <a:srgbClr val="58A1A1"/>
              </a:buClr>
            </a:pPr>
            <a:r>
              <a:rPr lang="en-US" sz="2600" dirty="0">
                <a:solidFill>
                  <a:schemeClr val="tx1">
                    <a:lumMod val="75000"/>
                    <a:lumOff val="25000"/>
                  </a:schemeClr>
                </a:solidFill>
                <a:latin typeface="Garamond" panose="02020404030301010803" pitchFamily="18" charset="0"/>
              </a:rPr>
              <a:t>Turbidity and surface temperature showed cyclical change with peaks in the summer.</a:t>
            </a:r>
          </a:p>
          <a:p>
            <a:pPr>
              <a:buClr>
                <a:srgbClr val="58A1A1"/>
              </a:buClr>
            </a:pPr>
            <a:r>
              <a:rPr lang="en-US" sz="2600" dirty="0">
                <a:solidFill>
                  <a:schemeClr val="tx1">
                    <a:lumMod val="75000"/>
                    <a:lumOff val="25000"/>
                  </a:schemeClr>
                </a:solidFill>
                <a:latin typeface="Garamond" panose="02020404030301010803" pitchFamily="18" charset="0"/>
              </a:rPr>
              <a:t>There were no identifiable patterns Chlorophyll-a over time.</a:t>
            </a:r>
          </a:p>
          <a:p>
            <a:pPr>
              <a:buClr>
                <a:srgbClr val="58A1A1"/>
              </a:buClr>
            </a:pPr>
            <a:r>
              <a:rPr lang="en-US" sz="2600" dirty="0">
                <a:solidFill>
                  <a:schemeClr val="tx1">
                    <a:lumMod val="75000"/>
                    <a:lumOff val="25000"/>
                  </a:schemeClr>
                </a:solidFill>
                <a:latin typeface="Garamond" panose="02020404030301010803" pitchFamily="18" charset="0"/>
              </a:rPr>
              <a:t>We recommend choosing bodies of water with eelgrass no deeper than 2 meters with high water clarity for eelgrass extent mapping. In addition, using the highest possible resolution imagery will yield more accurate results.</a:t>
            </a:r>
          </a:p>
          <a:p>
            <a:pPr>
              <a:buClr>
                <a:srgbClr val="58A1A1"/>
              </a:buClr>
            </a:pPr>
            <a:r>
              <a:rPr lang="en-US" sz="2600" dirty="0">
                <a:solidFill>
                  <a:schemeClr val="tx1">
                    <a:lumMod val="75000"/>
                    <a:lumOff val="25000"/>
                  </a:schemeClr>
                </a:solidFill>
                <a:latin typeface="Garamond" panose="02020404030301010803" pitchFamily="18" charset="0"/>
              </a:rPr>
              <a:t>The accuracy assessment of turbidity in Newport Bay produced a root mean square error of 2.25 for both Landsat 8 &amp; 9 and Sentinel-2.</a:t>
            </a:r>
          </a:p>
        </p:txBody>
      </p:sp>
      <p:grpSp>
        <p:nvGrpSpPr>
          <p:cNvPr id="11" name="Group 10">
            <a:extLst>
              <a:ext uri="{FF2B5EF4-FFF2-40B4-BE49-F238E27FC236}">
                <a16:creationId xmlns:a16="http://schemas.microsoft.com/office/drawing/2014/main" id="{E2EEE6FE-419C-2E3A-5E92-3343ED4A2EAF}"/>
              </a:ext>
            </a:extLst>
          </p:cNvPr>
          <p:cNvGrpSpPr/>
          <p:nvPr/>
        </p:nvGrpSpPr>
        <p:grpSpPr>
          <a:xfrm>
            <a:off x="14404576" y="30776977"/>
            <a:ext cx="12106983" cy="2245777"/>
            <a:chOff x="14569982" y="30705985"/>
            <a:chExt cx="12106983" cy="2245777"/>
          </a:xfrm>
        </p:grpSpPr>
        <p:sp>
          <p:nvSpPr>
            <p:cNvPr id="20" name="TextBox 19">
              <a:extLst>
                <a:ext uri="{FF2B5EF4-FFF2-40B4-BE49-F238E27FC236}">
                  <a16:creationId xmlns:a16="http://schemas.microsoft.com/office/drawing/2014/main" id="{45C41932-2CB9-EA43-2CD4-CA2216FD972C}"/>
                </a:ext>
              </a:extLst>
            </p:cNvPr>
            <p:cNvSpPr txBox="1"/>
            <p:nvPr/>
          </p:nvSpPr>
          <p:spPr>
            <a:xfrm>
              <a:off x="14569982" y="30705985"/>
              <a:ext cx="8612149" cy="769441"/>
            </a:xfrm>
            <a:prstGeom prst="rect">
              <a:avLst/>
            </a:prstGeom>
            <a:noFill/>
          </p:spPr>
          <p:txBody>
            <a:bodyPr wrap="square" rtlCol="0">
              <a:spAutoFit/>
            </a:bodyPr>
            <a:lstStyle/>
            <a:p>
              <a:r>
                <a:rPr lang="en-US" sz="4400" b="1">
                  <a:solidFill>
                    <a:srgbClr val="4DAEB3"/>
                  </a:solidFill>
                  <a:latin typeface="Century Gothic" panose="020B0502020202020204" pitchFamily="34" charset="0"/>
                </a:rPr>
                <a:t>Acknowledgements</a:t>
              </a:r>
            </a:p>
          </p:txBody>
        </p:sp>
        <p:sp>
          <p:nvSpPr>
            <p:cNvPr id="40" name="Text Placeholder 16">
              <a:extLst>
                <a:ext uri="{FF2B5EF4-FFF2-40B4-BE49-F238E27FC236}">
                  <a16:creationId xmlns:a16="http://schemas.microsoft.com/office/drawing/2014/main" id="{CD1DFA91-4B53-F1C7-F2C6-33A30736C6D5}"/>
                </a:ext>
              </a:extLst>
            </p:cNvPr>
            <p:cNvSpPr txBox="1">
              <a:spLocks/>
            </p:cNvSpPr>
            <p:nvPr/>
          </p:nvSpPr>
          <p:spPr>
            <a:xfrm>
              <a:off x="14588374" y="31580804"/>
              <a:ext cx="12088591" cy="1370958"/>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400" dirty="0">
                  <a:solidFill>
                    <a:schemeClr val="tx1">
                      <a:lumMod val="75000"/>
                      <a:lumOff val="25000"/>
                    </a:schemeClr>
                  </a:solidFill>
                  <a:latin typeface="Garamond"/>
                </a:rPr>
                <a:t>We would like to thank our science advisors Dr. Christiana Ade, and Dr. Adriana Parra Ruiz, and Benjamin Holt for their guidance. Additionally, we would like to thank Michael Pazmino and Jane Zugarek for assisting us through our DEVELOP term. </a:t>
              </a:r>
              <a:endParaRPr lang="en-US" sz="2400" dirty="0">
                <a:solidFill>
                  <a:schemeClr val="tx1">
                    <a:lumMod val="75000"/>
                    <a:lumOff val="25000"/>
                  </a:schemeClr>
                </a:solidFill>
              </a:endParaRPr>
            </a:p>
          </p:txBody>
        </p:sp>
      </p:grpSp>
      <p:grpSp>
        <p:nvGrpSpPr>
          <p:cNvPr id="5" name="Group 4">
            <a:extLst>
              <a:ext uri="{FF2B5EF4-FFF2-40B4-BE49-F238E27FC236}">
                <a16:creationId xmlns:a16="http://schemas.microsoft.com/office/drawing/2014/main" id="{C2398799-7A6E-C0BE-8AE4-AF7F605922CC}"/>
              </a:ext>
            </a:extLst>
          </p:cNvPr>
          <p:cNvGrpSpPr/>
          <p:nvPr/>
        </p:nvGrpSpPr>
        <p:grpSpPr>
          <a:xfrm>
            <a:off x="14404576" y="27970824"/>
            <a:ext cx="12043531" cy="2940064"/>
            <a:chOff x="14662668" y="30277132"/>
            <a:chExt cx="12043531" cy="2940064"/>
          </a:xfrm>
        </p:grpSpPr>
        <p:sp>
          <p:nvSpPr>
            <p:cNvPr id="22" name="TextBox 21">
              <a:extLst>
                <a:ext uri="{FF2B5EF4-FFF2-40B4-BE49-F238E27FC236}">
                  <a16:creationId xmlns:a16="http://schemas.microsoft.com/office/drawing/2014/main" id="{713D1384-4C3F-CCA8-F8C8-FB70238BED0B}"/>
                </a:ext>
              </a:extLst>
            </p:cNvPr>
            <p:cNvSpPr txBox="1"/>
            <p:nvPr/>
          </p:nvSpPr>
          <p:spPr>
            <a:xfrm>
              <a:off x="14662668" y="30277132"/>
              <a:ext cx="8044931" cy="769441"/>
            </a:xfrm>
            <a:prstGeom prst="rect">
              <a:avLst/>
            </a:prstGeom>
            <a:noFill/>
          </p:spPr>
          <p:txBody>
            <a:bodyPr wrap="square" rtlCol="0">
              <a:spAutoFit/>
            </a:bodyPr>
            <a:lstStyle/>
            <a:p>
              <a:r>
                <a:rPr lang="en-US" sz="4400" b="1" dirty="0">
                  <a:solidFill>
                    <a:srgbClr val="4DAEB3"/>
                  </a:solidFill>
                  <a:latin typeface="Century Gothic" panose="020B0502020202020204" pitchFamily="34" charset="0"/>
                </a:rPr>
                <a:t>Project Partners</a:t>
              </a:r>
            </a:p>
          </p:txBody>
        </p:sp>
        <p:sp>
          <p:nvSpPr>
            <p:cNvPr id="41" name="Text Placeholder 16">
              <a:extLst>
                <a:ext uri="{FF2B5EF4-FFF2-40B4-BE49-F238E27FC236}">
                  <a16:creationId xmlns:a16="http://schemas.microsoft.com/office/drawing/2014/main" id="{E43DCAE3-A2DB-0707-09E3-E39AB38A3417}"/>
                </a:ext>
              </a:extLst>
            </p:cNvPr>
            <p:cNvSpPr txBox="1">
              <a:spLocks/>
            </p:cNvSpPr>
            <p:nvPr/>
          </p:nvSpPr>
          <p:spPr>
            <a:xfrm>
              <a:off x="14662668" y="31114075"/>
              <a:ext cx="12043531" cy="210312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buClr>
                  <a:srgbClr val="4DAEB3"/>
                </a:buClr>
                <a:buFont typeface="Webdings" panose="05030102010509060703" pitchFamily="18" charset="2"/>
                <a:buChar char="4"/>
              </a:pPr>
              <a:r>
                <a:rPr lang="en-US" dirty="0">
                  <a:solidFill>
                    <a:schemeClr val="tx1">
                      <a:lumMod val="75000"/>
                      <a:lumOff val="25000"/>
                    </a:schemeClr>
                  </a:solidFill>
                  <a:latin typeface="Garamond" panose="02020404030301010803" pitchFamily="18" charset="0"/>
                </a:rPr>
                <a:t>Southern California Coastal Water Research Project</a:t>
              </a:r>
            </a:p>
            <a:p>
              <a:pPr marL="457200" indent="-457200">
                <a:buClr>
                  <a:srgbClr val="4DAEB3"/>
                </a:buClr>
                <a:buFont typeface="Webdings" panose="05030102010509060703" pitchFamily="18" charset="2"/>
                <a:buChar char="4"/>
              </a:pPr>
              <a:r>
                <a:rPr lang="en-US" dirty="0">
                  <a:solidFill>
                    <a:schemeClr val="tx1">
                      <a:lumMod val="75000"/>
                      <a:lumOff val="25000"/>
                    </a:schemeClr>
                  </a:solidFill>
                  <a:latin typeface="Garamond" panose="02020404030301010803" pitchFamily="18" charset="0"/>
                </a:rPr>
                <a:t>NOAA, National Marine Fisheries Service, West Coast Region </a:t>
              </a:r>
            </a:p>
            <a:p>
              <a:pPr marL="457200" indent="-457200">
                <a:buClr>
                  <a:srgbClr val="4DAEB3"/>
                </a:buClr>
                <a:buFont typeface="Webdings" panose="05030102010509060703" pitchFamily="18" charset="2"/>
                <a:buChar char="4"/>
              </a:pPr>
              <a:r>
                <a:rPr lang="en-US" dirty="0">
                  <a:solidFill>
                    <a:schemeClr val="tx1">
                      <a:lumMod val="75000"/>
                      <a:lumOff val="25000"/>
                    </a:schemeClr>
                  </a:solidFill>
                  <a:latin typeface="Garamond" panose="02020404030301010803" pitchFamily="18" charset="0"/>
                </a:rPr>
                <a:t>San Diego Regional Water Quality Control Board</a:t>
              </a:r>
            </a:p>
          </p:txBody>
        </p:sp>
      </p:grpSp>
      <p:sp>
        <p:nvSpPr>
          <p:cNvPr id="14" name="TextBox 13">
            <a:extLst>
              <a:ext uri="{FF2B5EF4-FFF2-40B4-BE49-F238E27FC236}">
                <a16:creationId xmlns:a16="http://schemas.microsoft.com/office/drawing/2014/main" id="{E3314279-E5E3-0DC5-601E-B40E51101224}"/>
              </a:ext>
            </a:extLst>
          </p:cNvPr>
          <p:cNvSpPr txBox="1"/>
          <p:nvPr/>
        </p:nvSpPr>
        <p:spPr>
          <a:xfrm>
            <a:off x="14658954" y="24551883"/>
            <a:ext cx="8261179" cy="769441"/>
          </a:xfrm>
          <a:prstGeom prst="rect">
            <a:avLst/>
          </a:prstGeom>
          <a:noFill/>
        </p:spPr>
        <p:txBody>
          <a:bodyPr wrap="square" rtlCol="0">
            <a:spAutoFit/>
          </a:bodyPr>
          <a:lstStyle/>
          <a:p>
            <a:r>
              <a:rPr lang="en-US" sz="4400" b="1">
                <a:solidFill>
                  <a:srgbClr val="4DAEB3"/>
                </a:solidFill>
                <a:latin typeface="Century Gothic" panose="020B0502020202020204" pitchFamily="34" charset="0"/>
              </a:rPr>
              <a:t>Earth Observations</a:t>
            </a:r>
          </a:p>
        </p:txBody>
      </p:sp>
      <p:pic>
        <p:nvPicPr>
          <p:cNvPr id="54" name="Picture 53" descr="A satellite with a solar panel&#10;&#10;Description automatically generated">
            <a:extLst>
              <a:ext uri="{FF2B5EF4-FFF2-40B4-BE49-F238E27FC236}">
                <a16:creationId xmlns:a16="http://schemas.microsoft.com/office/drawing/2014/main" id="{C4067C2E-6A21-BCFB-EB36-4D6205EEF049}"/>
              </a:ext>
            </a:extLst>
          </p:cNvPr>
          <p:cNvPicPr>
            <a:picLocks noChangeAspect="1"/>
          </p:cNvPicPr>
          <p:nvPr/>
        </p:nvPicPr>
        <p:blipFill>
          <a:blip r:embed="rId3"/>
          <a:stretch>
            <a:fillRect/>
          </a:stretch>
        </p:blipFill>
        <p:spPr>
          <a:xfrm>
            <a:off x="15116728" y="25469699"/>
            <a:ext cx="1561127" cy="1518206"/>
          </a:xfrm>
          <a:prstGeom prst="rect">
            <a:avLst/>
          </a:prstGeom>
        </p:spPr>
      </p:pic>
      <p:sp>
        <p:nvSpPr>
          <p:cNvPr id="59" name="TextBox 5">
            <a:extLst>
              <a:ext uri="{FF2B5EF4-FFF2-40B4-BE49-F238E27FC236}">
                <a16:creationId xmlns:a16="http://schemas.microsoft.com/office/drawing/2014/main" id="{C28F4CE3-AD95-889A-2563-B10AF80E682F}"/>
              </a:ext>
            </a:extLst>
          </p:cNvPr>
          <p:cNvSpPr txBox="1"/>
          <p:nvPr/>
        </p:nvSpPr>
        <p:spPr>
          <a:xfrm>
            <a:off x="14540503" y="27166268"/>
            <a:ext cx="2713576"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tx1">
                    <a:lumMod val="75000"/>
                    <a:lumOff val="25000"/>
                  </a:schemeClr>
                </a:solidFill>
                <a:latin typeface="Garamond" panose="02020404030301010803" pitchFamily="18" charset="0"/>
                <a:cs typeface="Calibri"/>
              </a:rPr>
              <a:t>Landsat 8 OLI &amp; TIRS</a:t>
            </a:r>
          </a:p>
        </p:txBody>
      </p:sp>
      <p:pic>
        <p:nvPicPr>
          <p:cNvPr id="60" name="Picture 59">
            <a:extLst>
              <a:ext uri="{FF2B5EF4-FFF2-40B4-BE49-F238E27FC236}">
                <a16:creationId xmlns:a16="http://schemas.microsoft.com/office/drawing/2014/main" id="{7A2C8006-668C-295D-8065-0B23BB085177}"/>
              </a:ext>
            </a:extLst>
          </p:cNvPr>
          <p:cNvPicPr>
            <a:picLocks noChangeAspect="1"/>
          </p:cNvPicPr>
          <p:nvPr/>
        </p:nvPicPr>
        <p:blipFill>
          <a:blip r:embed="rId4"/>
          <a:stretch>
            <a:fillRect/>
          </a:stretch>
        </p:blipFill>
        <p:spPr>
          <a:xfrm>
            <a:off x="20598487" y="25528270"/>
            <a:ext cx="2438733" cy="1401065"/>
          </a:xfrm>
          <a:prstGeom prst="rect">
            <a:avLst/>
          </a:prstGeom>
        </p:spPr>
      </p:pic>
      <p:pic>
        <p:nvPicPr>
          <p:cNvPr id="61" name="Picture 60" descr="A satellite in space with solar panels&#10;&#10;Description automatically generated">
            <a:extLst>
              <a:ext uri="{FF2B5EF4-FFF2-40B4-BE49-F238E27FC236}">
                <a16:creationId xmlns:a16="http://schemas.microsoft.com/office/drawing/2014/main" id="{A70E2C73-5E11-E496-F84A-4E1A811096F0}"/>
              </a:ext>
            </a:extLst>
          </p:cNvPr>
          <p:cNvPicPr>
            <a:picLocks noChangeAspect="1"/>
          </p:cNvPicPr>
          <p:nvPr/>
        </p:nvPicPr>
        <p:blipFill>
          <a:blip r:embed="rId5"/>
          <a:stretch>
            <a:fillRect/>
          </a:stretch>
        </p:blipFill>
        <p:spPr>
          <a:xfrm>
            <a:off x="23880878" y="25484928"/>
            <a:ext cx="2391391" cy="1487748"/>
          </a:xfrm>
          <a:prstGeom prst="rect">
            <a:avLst/>
          </a:prstGeom>
        </p:spPr>
      </p:pic>
      <p:sp>
        <p:nvSpPr>
          <p:cNvPr id="69" name="TextBox 9">
            <a:extLst>
              <a:ext uri="{FF2B5EF4-FFF2-40B4-BE49-F238E27FC236}">
                <a16:creationId xmlns:a16="http://schemas.microsoft.com/office/drawing/2014/main" id="{21A6BCE9-51D5-AD27-E45C-CE890F1A3B37}"/>
              </a:ext>
            </a:extLst>
          </p:cNvPr>
          <p:cNvSpPr txBox="1"/>
          <p:nvPr/>
        </p:nvSpPr>
        <p:spPr>
          <a:xfrm>
            <a:off x="20753805" y="27166268"/>
            <a:ext cx="2128097"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tx1">
                    <a:lumMod val="75000"/>
                    <a:lumOff val="25000"/>
                  </a:schemeClr>
                </a:solidFill>
                <a:latin typeface="Garamond" panose="02020404030301010803" pitchFamily="18" charset="0"/>
                <a:cs typeface="Calibri"/>
              </a:rPr>
              <a:t>ISS ECOSTRESS</a:t>
            </a:r>
            <a:endParaRPr lang="en-US" sz="2000" dirty="0">
              <a:solidFill>
                <a:schemeClr val="tx1">
                  <a:lumMod val="75000"/>
                  <a:lumOff val="25000"/>
                </a:schemeClr>
              </a:solidFill>
              <a:latin typeface="Garamond" panose="02020404030301010803" pitchFamily="18" charset="0"/>
              <a:cs typeface="Calibri"/>
            </a:endParaRPr>
          </a:p>
        </p:txBody>
      </p:sp>
      <p:sp>
        <p:nvSpPr>
          <p:cNvPr id="70" name="TextBox 6">
            <a:extLst>
              <a:ext uri="{FF2B5EF4-FFF2-40B4-BE49-F238E27FC236}">
                <a16:creationId xmlns:a16="http://schemas.microsoft.com/office/drawing/2014/main" id="{EE86E888-C685-A6FC-2449-AD3EEA0D648A}"/>
              </a:ext>
            </a:extLst>
          </p:cNvPr>
          <p:cNvSpPr txBox="1"/>
          <p:nvPr/>
        </p:nvSpPr>
        <p:spPr>
          <a:xfrm>
            <a:off x="23507050" y="27166268"/>
            <a:ext cx="3139047"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tx1">
                    <a:lumMod val="75000"/>
                    <a:lumOff val="25000"/>
                  </a:schemeClr>
                </a:solidFill>
                <a:latin typeface="Garamond" panose="02020404030301010803" pitchFamily="18" charset="0"/>
                <a:cs typeface="Calibri"/>
              </a:rPr>
              <a:t>Landsat 9 OLI-2 &amp; TIRS-2</a:t>
            </a:r>
            <a:endParaRPr lang="en-US" sz="2400" b="1" dirty="0">
              <a:solidFill>
                <a:schemeClr val="tx1">
                  <a:lumMod val="75000"/>
                  <a:lumOff val="25000"/>
                </a:schemeClr>
              </a:solidFill>
              <a:latin typeface="Garamond" panose="02020404030301010803" pitchFamily="18" charset="0"/>
              <a:cs typeface="Calibri" panose="020F0502020204030204"/>
            </a:endParaRPr>
          </a:p>
        </p:txBody>
      </p:sp>
      <p:sp>
        <p:nvSpPr>
          <p:cNvPr id="72" name="TextBox 4">
            <a:extLst>
              <a:ext uri="{FF2B5EF4-FFF2-40B4-BE49-F238E27FC236}">
                <a16:creationId xmlns:a16="http://schemas.microsoft.com/office/drawing/2014/main" id="{D0A21589-C04A-4209-2A95-8A77482CA61A}"/>
              </a:ext>
            </a:extLst>
          </p:cNvPr>
          <p:cNvSpPr txBox="1"/>
          <p:nvPr/>
        </p:nvSpPr>
        <p:spPr>
          <a:xfrm>
            <a:off x="17853273" y="27163937"/>
            <a:ext cx="2128097"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tx1">
                    <a:lumMod val="75000"/>
                    <a:lumOff val="25000"/>
                  </a:schemeClr>
                </a:solidFill>
                <a:latin typeface="Garamond" panose="02020404030301010803" pitchFamily="18" charset="0"/>
                <a:cs typeface="Calibri"/>
              </a:rPr>
              <a:t>Sentinel-2 MSI</a:t>
            </a:r>
          </a:p>
        </p:txBody>
      </p:sp>
      <p:pic>
        <p:nvPicPr>
          <p:cNvPr id="74" name="Picture 73" descr="A satellite in space&#10;&#10;Description automatically generated">
            <a:extLst>
              <a:ext uri="{FF2B5EF4-FFF2-40B4-BE49-F238E27FC236}">
                <a16:creationId xmlns:a16="http://schemas.microsoft.com/office/drawing/2014/main" id="{FB8DBA82-146A-8B96-F061-0F6EF9FA5D30}"/>
              </a:ext>
            </a:extLst>
          </p:cNvPr>
          <p:cNvPicPr>
            <a:picLocks noChangeAspect="1"/>
          </p:cNvPicPr>
          <p:nvPr/>
        </p:nvPicPr>
        <p:blipFill>
          <a:blip r:embed="rId6"/>
          <a:stretch>
            <a:fillRect/>
          </a:stretch>
        </p:blipFill>
        <p:spPr>
          <a:xfrm>
            <a:off x="18036169" y="25511206"/>
            <a:ext cx="1762305" cy="1435192"/>
          </a:xfrm>
          <a:prstGeom prst="rect">
            <a:avLst/>
          </a:prstGeom>
        </p:spPr>
      </p:pic>
      <p:pic>
        <p:nvPicPr>
          <p:cNvPr id="75" name="Picture 74" descr="A satellite image of a body of water&#10;&#10;Description automatically generated">
            <a:extLst>
              <a:ext uri="{FF2B5EF4-FFF2-40B4-BE49-F238E27FC236}">
                <a16:creationId xmlns:a16="http://schemas.microsoft.com/office/drawing/2014/main" id="{038F7AA7-67A9-1BD1-CDF8-68EF252E1FD6}"/>
              </a:ext>
            </a:extLst>
          </p:cNvPr>
          <p:cNvPicPr>
            <a:picLocks noChangeAspect="1"/>
          </p:cNvPicPr>
          <p:nvPr/>
        </p:nvPicPr>
        <p:blipFill rotWithShape="1">
          <a:blip r:embed="rId7"/>
          <a:srcRect l="1245"/>
          <a:stretch/>
        </p:blipFill>
        <p:spPr>
          <a:xfrm>
            <a:off x="20618061" y="5816219"/>
            <a:ext cx="5908401" cy="8042554"/>
          </a:xfrm>
          <a:prstGeom prst="rect">
            <a:avLst/>
          </a:prstGeom>
          <a:ln>
            <a:noFill/>
          </a:ln>
        </p:spPr>
      </p:pic>
      <p:pic>
        <p:nvPicPr>
          <p:cNvPr id="91" name="Picture 90" descr="A map of a city&#10;&#10;Description automatically generated">
            <a:extLst>
              <a:ext uri="{FF2B5EF4-FFF2-40B4-BE49-F238E27FC236}">
                <a16:creationId xmlns:a16="http://schemas.microsoft.com/office/drawing/2014/main" id="{FAC52667-4D6B-BD6D-F16C-DD3B964BEBB5}"/>
              </a:ext>
            </a:extLst>
          </p:cNvPr>
          <p:cNvPicPr>
            <a:picLocks noChangeAspect="1"/>
          </p:cNvPicPr>
          <p:nvPr/>
        </p:nvPicPr>
        <p:blipFill rotWithShape="1">
          <a:blip r:embed="rId8"/>
          <a:srcRect l="7803" t="30551" r="51477" b="39869"/>
          <a:stretch/>
        </p:blipFill>
        <p:spPr>
          <a:xfrm>
            <a:off x="20972747" y="7912756"/>
            <a:ext cx="2436235" cy="2382828"/>
          </a:xfrm>
          <a:prstGeom prst="rect">
            <a:avLst/>
          </a:prstGeom>
          <a:ln>
            <a:noFill/>
          </a:ln>
        </p:spPr>
      </p:pic>
      <p:pic>
        <p:nvPicPr>
          <p:cNvPr id="92" name="Picture 91" descr="A map of a city&#10;&#10;Description automatically generated">
            <a:extLst>
              <a:ext uri="{FF2B5EF4-FFF2-40B4-BE49-F238E27FC236}">
                <a16:creationId xmlns:a16="http://schemas.microsoft.com/office/drawing/2014/main" id="{326134A0-AC68-4E7A-E474-92383B5B18AB}"/>
              </a:ext>
            </a:extLst>
          </p:cNvPr>
          <p:cNvPicPr>
            <a:picLocks noChangeAspect="1"/>
          </p:cNvPicPr>
          <p:nvPr/>
        </p:nvPicPr>
        <p:blipFill rotWithShape="1">
          <a:blip r:embed="rId9"/>
          <a:srcRect l="7595" t="65029" r="50844" b="5392"/>
          <a:stretch/>
        </p:blipFill>
        <p:spPr>
          <a:xfrm>
            <a:off x="21013800" y="10924539"/>
            <a:ext cx="2683361" cy="2571416"/>
          </a:xfrm>
          <a:prstGeom prst="rect">
            <a:avLst/>
          </a:prstGeom>
          <a:ln>
            <a:noFill/>
          </a:ln>
        </p:spPr>
      </p:pic>
      <p:pic>
        <p:nvPicPr>
          <p:cNvPr id="93" name="Picture 92" descr="A black background with a white light&#10;&#10;Description automatically generated">
            <a:extLst>
              <a:ext uri="{FF2B5EF4-FFF2-40B4-BE49-F238E27FC236}">
                <a16:creationId xmlns:a16="http://schemas.microsoft.com/office/drawing/2014/main" id="{325C7BBA-A944-50E2-8915-575DA41468E2}"/>
              </a:ext>
            </a:extLst>
          </p:cNvPr>
          <p:cNvPicPr>
            <a:picLocks noChangeAspect="1"/>
          </p:cNvPicPr>
          <p:nvPr/>
        </p:nvPicPr>
        <p:blipFill rotWithShape="1">
          <a:blip r:embed="rId10"/>
          <a:srcRect l="8017" t="8953" r="51477" b="67967"/>
          <a:stretch/>
        </p:blipFill>
        <p:spPr>
          <a:xfrm>
            <a:off x="21017611" y="6601057"/>
            <a:ext cx="2376131" cy="1403837"/>
          </a:xfrm>
          <a:prstGeom prst="rect">
            <a:avLst/>
          </a:prstGeom>
          <a:ln>
            <a:noFill/>
          </a:ln>
        </p:spPr>
      </p:pic>
      <p:pic>
        <p:nvPicPr>
          <p:cNvPr id="94" name="Picture 93" descr="A black background with a white triangle&#10;&#10;Description automatically generated">
            <a:extLst>
              <a:ext uri="{FF2B5EF4-FFF2-40B4-BE49-F238E27FC236}">
                <a16:creationId xmlns:a16="http://schemas.microsoft.com/office/drawing/2014/main" id="{CDDD535B-6222-EC82-DDF7-E4BFF44D3BDC}"/>
              </a:ext>
            </a:extLst>
          </p:cNvPr>
          <p:cNvPicPr>
            <a:picLocks noChangeAspect="1"/>
          </p:cNvPicPr>
          <p:nvPr/>
        </p:nvPicPr>
        <p:blipFill rotWithShape="1">
          <a:blip r:embed="rId11"/>
          <a:srcRect l="46414" t="64929" r="3376" b="5493"/>
          <a:stretch/>
        </p:blipFill>
        <p:spPr>
          <a:xfrm>
            <a:off x="23543123" y="10904656"/>
            <a:ext cx="2749422" cy="2562507"/>
          </a:xfrm>
          <a:prstGeom prst="rect">
            <a:avLst/>
          </a:prstGeom>
          <a:ln>
            <a:noFill/>
          </a:ln>
        </p:spPr>
      </p:pic>
      <p:pic>
        <p:nvPicPr>
          <p:cNvPr id="95" name="Picture 94">
            <a:extLst>
              <a:ext uri="{FF2B5EF4-FFF2-40B4-BE49-F238E27FC236}">
                <a16:creationId xmlns:a16="http://schemas.microsoft.com/office/drawing/2014/main" id="{759840B2-B6B6-8925-2B8D-D14CA8BBE5FA}"/>
              </a:ext>
            </a:extLst>
          </p:cNvPr>
          <p:cNvPicPr>
            <a:picLocks noChangeAspect="1"/>
          </p:cNvPicPr>
          <p:nvPr/>
        </p:nvPicPr>
        <p:blipFill rotWithShape="1">
          <a:blip r:embed="rId12"/>
          <a:srcRect l="-213" t="92032" r="87207" b="3089"/>
          <a:stretch/>
        </p:blipFill>
        <p:spPr>
          <a:xfrm>
            <a:off x="23633345" y="13305412"/>
            <a:ext cx="1022679" cy="525681"/>
          </a:xfrm>
          <a:prstGeom prst="rect">
            <a:avLst/>
          </a:prstGeom>
          <a:ln>
            <a:noFill/>
          </a:ln>
        </p:spPr>
      </p:pic>
      <p:pic>
        <p:nvPicPr>
          <p:cNvPr id="96" name="Picture 95">
            <a:extLst>
              <a:ext uri="{FF2B5EF4-FFF2-40B4-BE49-F238E27FC236}">
                <a16:creationId xmlns:a16="http://schemas.microsoft.com/office/drawing/2014/main" id="{C1F8088D-18F3-77AC-0D18-F4DFDBD733F6}"/>
              </a:ext>
            </a:extLst>
          </p:cNvPr>
          <p:cNvPicPr>
            <a:picLocks noChangeAspect="1"/>
          </p:cNvPicPr>
          <p:nvPr/>
        </p:nvPicPr>
        <p:blipFill rotWithShape="1">
          <a:blip r:embed="rId13"/>
          <a:srcRect l="72128" t="3130" r="8085" b="94728"/>
          <a:stretch/>
        </p:blipFill>
        <p:spPr>
          <a:xfrm>
            <a:off x="25176641" y="6100098"/>
            <a:ext cx="1176367" cy="171137"/>
          </a:xfrm>
          <a:prstGeom prst="rect">
            <a:avLst/>
          </a:prstGeom>
          <a:ln>
            <a:noFill/>
          </a:ln>
        </p:spPr>
      </p:pic>
      <p:sp>
        <p:nvSpPr>
          <p:cNvPr id="97" name="TextBox 89">
            <a:extLst>
              <a:ext uri="{FF2B5EF4-FFF2-40B4-BE49-F238E27FC236}">
                <a16:creationId xmlns:a16="http://schemas.microsoft.com/office/drawing/2014/main" id="{08CB1726-DF0D-D5BE-DC10-15AEE45D5FED}"/>
              </a:ext>
            </a:extLst>
          </p:cNvPr>
          <p:cNvSpPr txBox="1"/>
          <p:nvPr/>
        </p:nvSpPr>
        <p:spPr>
          <a:xfrm>
            <a:off x="25335870" y="6167217"/>
            <a:ext cx="885008" cy="338554"/>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b="1">
                <a:solidFill>
                  <a:schemeClr val="bg1"/>
                </a:solidFill>
              </a:rPr>
              <a:t>Miles</a:t>
            </a:r>
          </a:p>
        </p:txBody>
      </p:sp>
      <p:sp>
        <p:nvSpPr>
          <p:cNvPr id="98" name="TextBox 138">
            <a:extLst>
              <a:ext uri="{FF2B5EF4-FFF2-40B4-BE49-F238E27FC236}">
                <a16:creationId xmlns:a16="http://schemas.microsoft.com/office/drawing/2014/main" id="{FDE55D1C-9EF1-58CE-E269-FA73253E6AD7}"/>
              </a:ext>
            </a:extLst>
          </p:cNvPr>
          <p:cNvSpPr txBox="1"/>
          <p:nvPr/>
        </p:nvSpPr>
        <p:spPr>
          <a:xfrm>
            <a:off x="25309684" y="5897896"/>
            <a:ext cx="203395" cy="253916"/>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50" b="1">
                <a:solidFill>
                  <a:schemeClr val="bg1"/>
                </a:solidFill>
              </a:rPr>
              <a:t>0</a:t>
            </a:r>
            <a:endParaRPr lang="en-US" sz="1100"/>
          </a:p>
        </p:txBody>
      </p:sp>
      <p:sp>
        <p:nvSpPr>
          <p:cNvPr id="99" name="TextBox 139">
            <a:extLst>
              <a:ext uri="{FF2B5EF4-FFF2-40B4-BE49-F238E27FC236}">
                <a16:creationId xmlns:a16="http://schemas.microsoft.com/office/drawing/2014/main" id="{EDEF604C-B3EB-C85B-25A4-B2C7ABD68CFC}"/>
              </a:ext>
            </a:extLst>
          </p:cNvPr>
          <p:cNvSpPr txBox="1"/>
          <p:nvPr/>
        </p:nvSpPr>
        <p:spPr>
          <a:xfrm>
            <a:off x="25431035" y="5897896"/>
            <a:ext cx="594067" cy="253916"/>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50" b="1">
                <a:solidFill>
                  <a:schemeClr val="bg1"/>
                </a:solidFill>
              </a:rPr>
              <a:t>500</a:t>
            </a:r>
          </a:p>
        </p:txBody>
      </p:sp>
      <p:sp>
        <p:nvSpPr>
          <p:cNvPr id="100" name="TextBox 140">
            <a:extLst>
              <a:ext uri="{FF2B5EF4-FFF2-40B4-BE49-F238E27FC236}">
                <a16:creationId xmlns:a16="http://schemas.microsoft.com/office/drawing/2014/main" id="{0DD43B37-63D9-B7C1-BBD7-F04D88A4D587}"/>
              </a:ext>
            </a:extLst>
          </p:cNvPr>
          <p:cNvSpPr txBox="1"/>
          <p:nvPr/>
        </p:nvSpPr>
        <p:spPr>
          <a:xfrm>
            <a:off x="25703959" y="5897897"/>
            <a:ext cx="730801" cy="253916"/>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50" b="1">
                <a:solidFill>
                  <a:schemeClr val="bg1"/>
                </a:solidFill>
              </a:rPr>
              <a:t>1,000</a:t>
            </a:r>
            <a:endParaRPr lang="en-US" sz="1100"/>
          </a:p>
        </p:txBody>
      </p:sp>
      <p:pic>
        <p:nvPicPr>
          <p:cNvPr id="101" name="Picture 100" descr="A black screen with a white arrow pointing to the left&#10;&#10;Description automatically generated">
            <a:extLst>
              <a:ext uri="{FF2B5EF4-FFF2-40B4-BE49-F238E27FC236}">
                <a16:creationId xmlns:a16="http://schemas.microsoft.com/office/drawing/2014/main" id="{9EB5DF30-8DE6-C7B7-FA80-74A6B653C01C}"/>
              </a:ext>
            </a:extLst>
          </p:cNvPr>
          <p:cNvPicPr>
            <a:picLocks noChangeAspect="1"/>
          </p:cNvPicPr>
          <p:nvPr/>
        </p:nvPicPr>
        <p:blipFill rotWithShape="1">
          <a:blip r:embed="rId14"/>
          <a:srcRect l="91880" t="11020" r="1778" b="81743"/>
          <a:stretch/>
        </p:blipFill>
        <p:spPr>
          <a:xfrm>
            <a:off x="26103132" y="6954981"/>
            <a:ext cx="375404" cy="578220"/>
          </a:xfrm>
          <a:prstGeom prst="rect">
            <a:avLst/>
          </a:prstGeom>
          <a:ln>
            <a:noFill/>
          </a:ln>
        </p:spPr>
      </p:pic>
      <p:pic>
        <p:nvPicPr>
          <p:cNvPr id="102" name="Picture 101" descr="A black screen with a white arrow pointing to the left&#10;&#10;Description automatically generated">
            <a:extLst>
              <a:ext uri="{FF2B5EF4-FFF2-40B4-BE49-F238E27FC236}">
                <a16:creationId xmlns:a16="http://schemas.microsoft.com/office/drawing/2014/main" id="{5AD6793D-CCDB-7EB4-42EF-A129A1F0DB14}"/>
              </a:ext>
            </a:extLst>
          </p:cNvPr>
          <p:cNvPicPr>
            <a:picLocks noChangeAspect="1"/>
          </p:cNvPicPr>
          <p:nvPr/>
        </p:nvPicPr>
        <p:blipFill rotWithShape="1">
          <a:blip r:embed="rId14"/>
          <a:srcRect l="91880" t="8717" r="1604" b="88322"/>
          <a:stretch/>
        </p:blipFill>
        <p:spPr>
          <a:xfrm>
            <a:off x="26103131" y="6784651"/>
            <a:ext cx="385629" cy="236592"/>
          </a:xfrm>
          <a:prstGeom prst="rect">
            <a:avLst/>
          </a:prstGeom>
          <a:ln>
            <a:noFill/>
          </a:ln>
        </p:spPr>
      </p:pic>
      <p:sp>
        <p:nvSpPr>
          <p:cNvPr id="103" name="TextBox 143">
            <a:extLst>
              <a:ext uri="{FF2B5EF4-FFF2-40B4-BE49-F238E27FC236}">
                <a16:creationId xmlns:a16="http://schemas.microsoft.com/office/drawing/2014/main" id="{01AC74A9-2042-B209-8EC5-A56C3245DDCC}"/>
              </a:ext>
            </a:extLst>
          </p:cNvPr>
          <p:cNvSpPr txBox="1"/>
          <p:nvPr/>
        </p:nvSpPr>
        <p:spPr>
          <a:xfrm>
            <a:off x="24221746" y="13381005"/>
            <a:ext cx="1787779" cy="369332"/>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a:solidFill>
                  <a:schemeClr val="bg1"/>
                </a:solidFill>
              </a:rPr>
              <a:t>Study Areas</a:t>
            </a:r>
          </a:p>
        </p:txBody>
      </p:sp>
      <p:sp>
        <p:nvSpPr>
          <p:cNvPr id="104" name="TextBox 145">
            <a:extLst>
              <a:ext uri="{FF2B5EF4-FFF2-40B4-BE49-F238E27FC236}">
                <a16:creationId xmlns:a16="http://schemas.microsoft.com/office/drawing/2014/main" id="{C814A6E2-D530-AC4D-65A1-BD8A4A1861AA}"/>
              </a:ext>
            </a:extLst>
          </p:cNvPr>
          <p:cNvSpPr txBox="1"/>
          <p:nvPr/>
        </p:nvSpPr>
        <p:spPr>
          <a:xfrm rot="16200000">
            <a:off x="19531222" y="8928443"/>
            <a:ext cx="2535216" cy="369332"/>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a:solidFill>
                  <a:schemeClr val="bg1"/>
                </a:solidFill>
              </a:rPr>
              <a:t>Newport Bay, CA</a:t>
            </a:r>
          </a:p>
        </p:txBody>
      </p:sp>
      <p:sp>
        <p:nvSpPr>
          <p:cNvPr id="105" name="TextBox 147">
            <a:extLst>
              <a:ext uri="{FF2B5EF4-FFF2-40B4-BE49-F238E27FC236}">
                <a16:creationId xmlns:a16="http://schemas.microsoft.com/office/drawing/2014/main" id="{54F3676B-80C6-65DA-B330-7F3ED7490AB8}"/>
              </a:ext>
            </a:extLst>
          </p:cNvPr>
          <p:cNvSpPr txBox="1"/>
          <p:nvPr/>
        </p:nvSpPr>
        <p:spPr>
          <a:xfrm rot="16200000">
            <a:off x="19715913" y="12023626"/>
            <a:ext cx="2289838" cy="369332"/>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a:solidFill>
                  <a:schemeClr val="bg1"/>
                </a:solidFill>
              </a:rPr>
              <a:t>Mission Bay, CA</a:t>
            </a:r>
          </a:p>
        </p:txBody>
      </p:sp>
      <p:sp>
        <p:nvSpPr>
          <p:cNvPr id="161" name="TextBox 160">
            <a:extLst>
              <a:ext uri="{FF2B5EF4-FFF2-40B4-BE49-F238E27FC236}">
                <a16:creationId xmlns:a16="http://schemas.microsoft.com/office/drawing/2014/main" id="{A209AC70-20F1-04F6-AAF5-5943D228C548}"/>
              </a:ext>
            </a:extLst>
          </p:cNvPr>
          <p:cNvSpPr txBox="1"/>
          <p:nvPr/>
        </p:nvSpPr>
        <p:spPr>
          <a:xfrm>
            <a:off x="18032938" y="15443781"/>
            <a:ext cx="771625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tx1">
                    <a:lumMod val="75000"/>
                    <a:lumOff val="25000"/>
                  </a:schemeClr>
                </a:solidFill>
                <a:latin typeface="Century Gothic"/>
              </a:rPr>
              <a:t>Turbidity and Chlorophyll-a: Landsat 8 &amp; 9</a:t>
            </a:r>
            <a:endParaRPr lang="en-US" sz="2800" dirty="0">
              <a:solidFill>
                <a:schemeClr val="tx1">
                  <a:lumMod val="75000"/>
                  <a:lumOff val="25000"/>
                </a:schemeClr>
              </a:solidFill>
            </a:endParaRPr>
          </a:p>
        </p:txBody>
      </p:sp>
      <p:pic>
        <p:nvPicPr>
          <p:cNvPr id="197" name="Picture 196" descr="A map of a mission bay temperature&#10;&#10;Description automatically generated">
            <a:extLst>
              <a:ext uri="{FF2B5EF4-FFF2-40B4-BE49-F238E27FC236}">
                <a16:creationId xmlns:a16="http://schemas.microsoft.com/office/drawing/2014/main" id="{E7F97939-72D1-7ADF-3598-3DF93356C605}"/>
              </a:ext>
            </a:extLst>
          </p:cNvPr>
          <p:cNvPicPr>
            <a:picLocks noChangeAspect="1"/>
          </p:cNvPicPr>
          <p:nvPr/>
        </p:nvPicPr>
        <p:blipFill rotWithShape="1">
          <a:blip r:embed="rId15">
            <a:extLst>
              <a:ext uri="{28A0092B-C50C-407E-A947-70E740481C1C}">
                <a14:useLocalDpi xmlns:a14="http://schemas.microsoft.com/office/drawing/2010/main" val="0"/>
              </a:ext>
            </a:extLst>
          </a:blip>
          <a:srcRect l="2116" t="8216" r="15339" b="2954"/>
          <a:stretch/>
        </p:blipFill>
        <p:spPr>
          <a:xfrm>
            <a:off x="8984182" y="16679889"/>
            <a:ext cx="7108589" cy="6217920"/>
          </a:xfrm>
          <a:prstGeom prst="rect">
            <a:avLst/>
          </a:prstGeom>
          <a:ln w="38100">
            <a:solidFill>
              <a:schemeClr val="tx1">
                <a:lumMod val="75000"/>
                <a:lumOff val="25000"/>
              </a:schemeClr>
            </a:solidFill>
          </a:ln>
        </p:spPr>
      </p:pic>
      <p:sp>
        <p:nvSpPr>
          <p:cNvPr id="198" name="TextBox 197">
            <a:extLst>
              <a:ext uri="{FF2B5EF4-FFF2-40B4-BE49-F238E27FC236}">
                <a16:creationId xmlns:a16="http://schemas.microsoft.com/office/drawing/2014/main" id="{E498CBFD-37C4-1CEC-BBA5-B14A9FA37DB9}"/>
              </a:ext>
            </a:extLst>
          </p:cNvPr>
          <p:cNvSpPr txBox="1"/>
          <p:nvPr/>
        </p:nvSpPr>
        <p:spPr>
          <a:xfrm>
            <a:off x="8767272" y="16119452"/>
            <a:ext cx="754240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tx1">
                    <a:lumMod val="75000"/>
                    <a:lumOff val="25000"/>
                  </a:schemeClr>
                </a:solidFill>
                <a:latin typeface="Century Gothic"/>
              </a:rPr>
              <a:t>Mission Bay 2023-07-24</a:t>
            </a:r>
            <a:endParaRPr lang="en-US" sz="2400">
              <a:solidFill>
                <a:schemeClr val="tx1">
                  <a:lumMod val="75000"/>
                  <a:lumOff val="25000"/>
                </a:schemeClr>
              </a:solidFill>
            </a:endParaRPr>
          </a:p>
        </p:txBody>
      </p:sp>
      <p:grpSp>
        <p:nvGrpSpPr>
          <p:cNvPr id="214" name="Group 213">
            <a:extLst>
              <a:ext uri="{FF2B5EF4-FFF2-40B4-BE49-F238E27FC236}">
                <a16:creationId xmlns:a16="http://schemas.microsoft.com/office/drawing/2014/main" id="{CB2D04A0-87FF-5C42-0951-5A96BD1D45F4}"/>
              </a:ext>
            </a:extLst>
          </p:cNvPr>
          <p:cNvGrpSpPr/>
          <p:nvPr/>
        </p:nvGrpSpPr>
        <p:grpSpPr>
          <a:xfrm>
            <a:off x="16262684" y="16577809"/>
            <a:ext cx="1153079" cy="6492762"/>
            <a:chOff x="25432885" y="20042494"/>
            <a:chExt cx="508887" cy="2750696"/>
          </a:xfrm>
        </p:grpSpPr>
        <p:sp>
          <p:nvSpPr>
            <p:cNvPr id="207" name="TextBox 206">
              <a:extLst>
                <a:ext uri="{FF2B5EF4-FFF2-40B4-BE49-F238E27FC236}">
                  <a16:creationId xmlns:a16="http://schemas.microsoft.com/office/drawing/2014/main" id="{94ED232B-7FD8-EC30-52B0-49EA2F160E9F}"/>
                </a:ext>
              </a:extLst>
            </p:cNvPr>
            <p:cNvSpPr txBox="1"/>
            <p:nvPr/>
          </p:nvSpPr>
          <p:spPr>
            <a:xfrm>
              <a:off x="25593775" y="22662798"/>
              <a:ext cx="176581" cy="1303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ea typeface="Calibri"/>
                  <a:cs typeface="Calibri"/>
                </a:rPr>
                <a:t>10</a:t>
              </a:r>
              <a:endParaRPr lang="en-US" sz="1400">
                <a:solidFill>
                  <a:schemeClr val="tx1">
                    <a:lumMod val="75000"/>
                    <a:lumOff val="25000"/>
                  </a:schemeClr>
                </a:solidFill>
                <a:ea typeface="Calibri"/>
                <a:cs typeface="Calibri"/>
              </a:endParaRPr>
            </a:p>
          </p:txBody>
        </p:sp>
        <p:sp>
          <p:nvSpPr>
            <p:cNvPr id="208" name="TextBox 207">
              <a:extLst>
                <a:ext uri="{FF2B5EF4-FFF2-40B4-BE49-F238E27FC236}">
                  <a16:creationId xmlns:a16="http://schemas.microsoft.com/office/drawing/2014/main" id="{EA4672D2-AA75-1DC1-408B-B58150291B9C}"/>
                </a:ext>
              </a:extLst>
            </p:cNvPr>
            <p:cNvSpPr txBox="1"/>
            <p:nvPr/>
          </p:nvSpPr>
          <p:spPr>
            <a:xfrm>
              <a:off x="25458101" y="22144130"/>
              <a:ext cx="427524" cy="1303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ea typeface="Calibri"/>
                  <a:cs typeface="Calibri"/>
                </a:rPr>
                <a:t>15</a:t>
              </a:r>
              <a:endParaRPr lang="en-US" sz="1400">
                <a:solidFill>
                  <a:schemeClr val="tx1">
                    <a:lumMod val="75000"/>
                    <a:lumOff val="25000"/>
                  </a:schemeClr>
                </a:solidFill>
                <a:ea typeface="Calibri"/>
                <a:cs typeface="Calibri"/>
              </a:endParaRPr>
            </a:p>
          </p:txBody>
        </p:sp>
        <p:sp>
          <p:nvSpPr>
            <p:cNvPr id="209" name="TextBox 208">
              <a:extLst>
                <a:ext uri="{FF2B5EF4-FFF2-40B4-BE49-F238E27FC236}">
                  <a16:creationId xmlns:a16="http://schemas.microsoft.com/office/drawing/2014/main" id="{F21B3C3E-1F45-A709-B0F9-843AA195DF9C}"/>
                </a:ext>
              </a:extLst>
            </p:cNvPr>
            <p:cNvSpPr txBox="1"/>
            <p:nvPr/>
          </p:nvSpPr>
          <p:spPr>
            <a:xfrm>
              <a:off x="25466977" y="21621612"/>
              <a:ext cx="427524" cy="1303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ea typeface="Calibri"/>
                  <a:cs typeface="Calibri"/>
                </a:rPr>
                <a:t>20</a:t>
              </a:r>
              <a:endParaRPr lang="en-US" sz="1400">
                <a:solidFill>
                  <a:schemeClr val="tx1">
                    <a:lumMod val="75000"/>
                    <a:lumOff val="25000"/>
                  </a:schemeClr>
                </a:solidFill>
                <a:ea typeface="Calibri"/>
                <a:cs typeface="Calibri"/>
              </a:endParaRPr>
            </a:p>
          </p:txBody>
        </p:sp>
        <p:sp>
          <p:nvSpPr>
            <p:cNvPr id="210" name="TextBox 209">
              <a:extLst>
                <a:ext uri="{FF2B5EF4-FFF2-40B4-BE49-F238E27FC236}">
                  <a16:creationId xmlns:a16="http://schemas.microsoft.com/office/drawing/2014/main" id="{87CEFB5F-CCFC-E8BF-C495-6AC5EADC744A}"/>
                </a:ext>
              </a:extLst>
            </p:cNvPr>
            <p:cNvSpPr txBox="1"/>
            <p:nvPr/>
          </p:nvSpPr>
          <p:spPr>
            <a:xfrm>
              <a:off x="25461362" y="21091011"/>
              <a:ext cx="427524" cy="1303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ea typeface="Calibri"/>
                  <a:cs typeface="Calibri"/>
                </a:rPr>
                <a:t>25</a:t>
              </a:r>
              <a:endParaRPr lang="en-US" sz="1400">
                <a:solidFill>
                  <a:schemeClr val="tx1">
                    <a:lumMod val="75000"/>
                    <a:lumOff val="25000"/>
                  </a:schemeClr>
                </a:solidFill>
                <a:ea typeface="Calibri"/>
                <a:cs typeface="Calibri"/>
              </a:endParaRPr>
            </a:p>
          </p:txBody>
        </p:sp>
        <p:sp>
          <p:nvSpPr>
            <p:cNvPr id="211" name="TextBox 210">
              <a:extLst>
                <a:ext uri="{FF2B5EF4-FFF2-40B4-BE49-F238E27FC236}">
                  <a16:creationId xmlns:a16="http://schemas.microsoft.com/office/drawing/2014/main" id="{0017A78C-C84C-A0E8-6FD0-11AD1F6B3273}"/>
                </a:ext>
              </a:extLst>
            </p:cNvPr>
            <p:cNvSpPr txBox="1"/>
            <p:nvPr/>
          </p:nvSpPr>
          <p:spPr>
            <a:xfrm>
              <a:off x="25464459" y="20566259"/>
              <a:ext cx="427524" cy="1303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ea typeface="Calibri"/>
                  <a:cs typeface="Calibri"/>
                </a:rPr>
                <a:t>30</a:t>
              </a:r>
            </a:p>
          </p:txBody>
        </p:sp>
        <p:sp>
          <p:nvSpPr>
            <p:cNvPr id="212" name="TextBox 211">
              <a:extLst>
                <a:ext uri="{FF2B5EF4-FFF2-40B4-BE49-F238E27FC236}">
                  <a16:creationId xmlns:a16="http://schemas.microsoft.com/office/drawing/2014/main" id="{AD2C4517-28E2-69F3-1148-8D440835F5C2}"/>
                </a:ext>
              </a:extLst>
            </p:cNvPr>
            <p:cNvSpPr txBox="1"/>
            <p:nvPr/>
          </p:nvSpPr>
          <p:spPr>
            <a:xfrm>
              <a:off x="25594895" y="20042494"/>
              <a:ext cx="205320" cy="1303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ea typeface="Calibri"/>
                  <a:cs typeface="Calibri"/>
                </a:rPr>
                <a:t>35</a:t>
              </a:r>
              <a:endParaRPr lang="en-US" sz="1400">
                <a:solidFill>
                  <a:schemeClr val="tx1">
                    <a:lumMod val="75000"/>
                    <a:lumOff val="25000"/>
                  </a:schemeClr>
                </a:solidFill>
                <a:ea typeface="Calibri"/>
                <a:cs typeface="Calibri"/>
              </a:endParaRPr>
            </a:p>
          </p:txBody>
        </p:sp>
        <p:pic>
          <p:nvPicPr>
            <p:cNvPr id="199" name="Picture 198" descr="A map of a mission bay temperature&#10;&#10;Description automatically generated">
              <a:extLst>
                <a:ext uri="{FF2B5EF4-FFF2-40B4-BE49-F238E27FC236}">
                  <a16:creationId xmlns:a16="http://schemas.microsoft.com/office/drawing/2014/main" id="{3CDEDA06-1002-F75F-4A46-2FB5CF8F8B5B}"/>
                </a:ext>
              </a:extLst>
            </p:cNvPr>
            <p:cNvPicPr>
              <a:picLocks noChangeAspect="1"/>
            </p:cNvPicPr>
            <p:nvPr/>
          </p:nvPicPr>
          <p:blipFill rotWithShape="1">
            <a:blip r:embed="rId15">
              <a:extLst>
                <a:ext uri="{28A0092B-C50C-407E-A947-70E740481C1C}">
                  <a14:useLocalDpi xmlns:a14="http://schemas.microsoft.com/office/drawing/2010/main" val="0"/>
                </a:ext>
              </a:extLst>
            </a:blip>
            <a:srcRect l="85498" t="19731" r="11568" b="14317"/>
            <a:stretch/>
          </p:blipFill>
          <p:spPr>
            <a:xfrm>
              <a:off x="25432885" y="20102512"/>
              <a:ext cx="144121" cy="2632309"/>
            </a:xfrm>
            <a:prstGeom prst="rect">
              <a:avLst/>
            </a:prstGeom>
          </p:spPr>
        </p:pic>
        <p:cxnSp>
          <p:nvCxnSpPr>
            <p:cNvPr id="200" name="Straight Connector 199">
              <a:extLst>
                <a:ext uri="{FF2B5EF4-FFF2-40B4-BE49-F238E27FC236}">
                  <a16:creationId xmlns:a16="http://schemas.microsoft.com/office/drawing/2014/main" id="{1B8FDA7C-933D-873C-36CD-BB84DDA7CF01}"/>
                </a:ext>
              </a:extLst>
            </p:cNvPr>
            <p:cNvCxnSpPr>
              <a:cxnSpLocks/>
            </p:cNvCxnSpPr>
            <p:nvPr/>
          </p:nvCxnSpPr>
          <p:spPr>
            <a:xfrm flipH="1">
              <a:off x="25574295" y="22205473"/>
              <a:ext cx="41991"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369BE163-3296-2359-4D41-9CAED44633B9}"/>
                </a:ext>
              </a:extLst>
            </p:cNvPr>
            <p:cNvCxnSpPr>
              <a:cxnSpLocks/>
            </p:cNvCxnSpPr>
            <p:nvPr/>
          </p:nvCxnSpPr>
          <p:spPr>
            <a:xfrm flipH="1">
              <a:off x="25572149" y="22726211"/>
              <a:ext cx="41991"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D445821A-D68A-A810-288D-19C561F87F30}"/>
                </a:ext>
              </a:extLst>
            </p:cNvPr>
            <p:cNvCxnSpPr>
              <a:cxnSpLocks/>
            </p:cNvCxnSpPr>
            <p:nvPr/>
          </p:nvCxnSpPr>
          <p:spPr>
            <a:xfrm flipH="1">
              <a:off x="25573900" y="21680444"/>
              <a:ext cx="41991"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22AAC867-E892-E0F6-4A68-BC720BCB03FB}"/>
                </a:ext>
              </a:extLst>
            </p:cNvPr>
            <p:cNvCxnSpPr>
              <a:cxnSpLocks/>
            </p:cNvCxnSpPr>
            <p:nvPr/>
          </p:nvCxnSpPr>
          <p:spPr>
            <a:xfrm flipH="1">
              <a:off x="25566602" y="21152842"/>
              <a:ext cx="41991"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667F41D1-55A0-9483-F03A-E5BBE11C39DE}"/>
                </a:ext>
              </a:extLst>
            </p:cNvPr>
            <p:cNvCxnSpPr>
              <a:cxnSpLocks/>
            </p:cNvCxnSpPr>
            <p:nvPr/>
          </p:nvCxnSpPr>
          <p:spPr>
            <a:xfrm flipH="1">
              <a:off x="25572180" y="20630387"/>
              <a:ext cx="41991"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2D69B743-8821-6785-E45B-D49EC4A44C55}"/>
                </a:ext>
              </a:extLst>
            </p:cNvPr>
            <p:cNvCxnSpPr>
              <a:cxnSpLocks/>
            </p:cNvCxnSpPr>
            <p:nvPr/>
          </p:nvCxnSpPr>
          <p:spPr>
            <a:xfrm flipH="1">
              <a:off x="25570038" y="20116648"/>
              <a:ext cx="41991"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13" name="TextBox 212">
              <a:extLst>
                <a:ext uri="{FF2B5EF4-FFF2-40B4-BE49-F238E27FC236}">
                  <a16:creationId xmlns:a16="http://schemas.microsoft.com/office/drawing/2014/main" id="{9D32EAAC-59F2-B9C3-2AF6-8DAAB8DCDEFC}"/>
                </a:ext>
              </a:extLst>
            </p:cNvPr>
            <p:cNvSpPr txBox="1"/>
            <p:nvPr/>
          </p:nvSpPr>
          <p:spPr>
            <a:xfrm rot="16200000">
              <a:off x="24523201" y="21316249"/>
              <a:ext cx="2660562" cy="1765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tx1">
                      <a:lumMod val="75000"/>
                      <a:lumOff val="25000"/>
                    </a:schemeClr>
                  </a:solidFill>
                  <a:latin typeface="Century Gothic"/>
                </a:rPr>
                <a:t>Temperature (Celsius)</a:t>
              </a:r>
              <a:endParaRPr lang="en-US" sz="2000">
                <a:solidFill>
                  <a:schemeClr val="tx1">
                    <a:lumMod val="75000"/>
                    <a:lumOff val="25000"/>
                  </a:schemeClr>
                </a:solidFill>
              </a:endParaRPr>
            </a:p>
          </p:txBody>
        </p:sp>
      </p:grpSp>
      <p:pic>
        <p:nvPicPr>
          <p:cNvPr id="216" name="Picture 215" descr="A map of a city with a red line&#10;&#10;Description automatically generated">
            <a:extLst>
              <a:ext uri="{FF2B5EF4-FFF2-40B4-BE49-F238E27FC236}">
                <a16:creationId xmlns:a16="http://schemas.microsoft.com/office/drawing/2014/main" id="{40900C69-44CC-3658-9B7F-B89DCE9E8C4F}"/>
              </a:ext>
            </a:extLst>
          </p:cNvPr>
          <p:cNvPicPr>
            <a:picLocks noChangeAspect="1"/>
          </p:cNvPicPr>
          <p:nvPr/>
        </p:nvPicPr>
        <p:blipFill rotWithShape="1">
          <a:blip r:embed="rId16">
            <a:extLst>
              <a:ext uri="{28A0092B-C50C-407E-A947-70E740481C1C}">
                <a14:useLocalDpi xmlns:a14="http://schemas.microsoft.com/office/drawing/2010/main" val="0"/>
              </a:ext>
            </a:extLst>
          </a:blip>
          <a:srcRect l="2890" t="9169" r="15717" b="3542"/>
          <a:stretch/>
        </p:blipFill>
        <p:spPr>
          <a:xfrm>
            <a:off x="1018364" y="16692547"/>
            <a:ext cx="7793835" cy="6217920"/>
          </a:xfrm>
          <a:prstGeom prst="rect">
            <a:avLst/>
          </a:prstGeom>
          <a:ln w="38100">
            <a:solidFill>
              <a:schemeClr val="tx1">
                <a:lumMod val="75000"/>
                <a:lumOff val="25000"/>
              </a:schemeClr>
            </a:solidFill>
          </a:ln>
        </p:spPr>
      </p:pic>
      <p:sp>
        <p:nvSpPr>
          <p:cNvPr id="232" name="TextBox 231">
            <a:extLst>
              <a:ext uri="{FF2B5EF4-FFF2-40B4-BE49-F238E27FC236}">
                <a16:creationId xmlns:a16="http://schemas.microsoft.com/office/drawing/2014/main" id="{8DCBBBB3-3915-5ABB-B3A7-EE51292710EB}"/>
              </a:ext>
            </a:extLst>
          </p:cNvPr>
          <p:cNvSpPr txBox="1"/>
          <p:nvPr/>
        </p:nvSpPr>
        <p:spPr>
          <a:xfrm>
            <a:off x="1012337" y="16119451"/>
            <a:ext cx="799521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tx1">
                    <a:lumMod val="75000"/>
                    <a:lumOff val="25000"/>
                  </a:schemeClr>
                </a:solidFill>
                <a:latin typeface="Century Gothic"/>
              </a:rPr>
              <a:t>Newport Bay 2023-04-02</a:t>
            </a:r>
            <a:endParaRPr lang="en-US" sz="2400" dirty="0">
              <a:solidFill>
                <a:schemeClr val="tx1">
                  <a:lumMod val="75000"/>
                  <a:lumOff val="25000"/>
                </a:schemeClr>
              </a:solidFill>
            </a:endParaRPr>
          </a:p>
        </p:txBody>
      </p:sp>
      <p:grpSp>
        <p:nvGrpSpPr>
          <p:cNvPr id="260" name="Group 259">
            <a:extLst>
              <a:ext uri="{FF2B5EF4-FFF2-40B4-BE49-F238E27FC236}">
                <a16:creationId xmlns:a16="http://schemas.microsoft.com/office/drawing/2014/main" id="{7B9E64F4-EC8A-1266-9A15-B80CBDF72527}"/>
              </a:ext>
            </a:extLst>
          </p:cNvPr>
          <p:cNvGrpSpPr/>
          <p:nvPr/>
        </p:nvGrpSpPr>
        <p:grpSpPr>
          <a:xfrm>
            <a:off x="14336948" y="6177953"/>
            <a:ext cx="5783202" cy="6970486"/>
            <a:chOff x="14625704" y="6846528"/>
            <a:chExt cx="5783202" cy="6970486"/>
          </a:xfrm>
        </p:grpSpPr>
        <p:sp>
          <p:nvSpPr>
            <p:cNvPr id="88" name="Rectangle: Rounded Corners 87">
              <a:extLst>
                <a:ext uri="{FF2B5EF4-FFF2-40B4-BE49-F238E27FC236}">
                  <a16:creationId xmlns:a16="http://schemas.microsoft.com/office/drawing/2014/main" id="{69BEB70F-4A6A-72F9-4FE6-7AB28B368047}"/>
                </a:ext>
              </a:extLst>
            </p:cNvPr>
            <p:cNvSpPr/>
            <p:nvPr/>
          </p:nvSpPr>
          <p:spPr>
            <a:xfrm>
              <a:off x="14641610" y="6846528"/>
              <a:ext cx="2402505" cy="1612836"/>
            </a:xfrm>
            <a:prstGeom prst="roundRect">
              <a:avLst/>
            </a:prstGeom>
            <a:solidFill>
              <a:srgbClr val="DC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89" name="TextBox 88">
              <a:extLst>
                <a:ext uri="{FF2B5EF4-FFF2-40B4-BE49-F238E27FC236}">
                  <a16:creationId xmlns:a16="http://schemas.microsoft.com/office/drawing/2014/main" id="{5293202A-79E8-1875-8AE9-AC04C1FB44BB}"/>
                </a:ext>
              </a:extLst>
            </p:cNvPr>
            <p:cNvSpPr txBox="1"/>
            <p:nvPr/>
          </p:nvSpPr>
          <p:spPr>
            <a:xfrm>
              <a:off x="14828629" y="7237448"/>
              <a:ext cx="2028467" cy="830997"/>
            </a:xfrm>
            <a:prstGeom prst="rect">
              <a:avLst/>
            </a:prstGeom>
            <a:noFill/>
          </p:spPr>
          <p:txBody>
            <a:bodyPr wrap="square" lIns="91440" tIns="45720" rIns="91440" bIns="45720" rtlCol="0" anchor="t">
              <a:spAutoFit/>
            </a:bodyPr>
            <a:lstStyle/>
            <a:p>
              <a:pPr algn="ctr"/>
              <a:r>
                <a:rPr lang="en-US" sz="2400"/>
                <a:t>Select Imagery</a:t>
              </a:r>
            </a:p>
          </p:txBody>
        </p:sp>
        <p:grpSp>
          <p:nvGrpSpPr>
            <p:cNvPr id="47" name="Group 46">
              <a:extLst>
                <a:ext uri="{FF2B5EF4-FFF2-40B4-BE49-F238E27FC236}">
                  <a16:creationId xmlns:a16="http://schemas.microsoft.com/office/drawing/2014/main" id="{F5F2E31F-A354-AED9-62F3-C984C44257AD}"/>
                </a:ext>
              </a:extLst>
            </p:cNvPr>
            <p:cNvGrpSpPr/>
            <p:nvPr/>
          </p:nvGrpSpPr>
          <p:grpSpPr>
            <a:xfrm>
              <a:off x="14625704" y="9525353"/>
              <a:ext cx="2434317" cy="1612836"/>
              <a:chOff x="2304655" y="7243346"/>
              <a:chExt cx="2262875" cy="719021"/>
            </a:xfrm>
            <a:solidFill>
              <a:srgbClr val="B0D3D3"/>
            </a:solidFill>
          </p:grpSpPr>
          <p:sp>
            <p:nvSpPr>
              <p:cNvPr id="86" name="Rectangle: Rounded Corners 85">
                <a:extLst>
                  <a:ext uri="{FF2B5EF4-FFF2-40B4-BE49-F238E27FC236}">
                    <a16:creationId xmlns:a16="http://schemas.microsoft.com/office/drawing/2014/main" id="{A3C97ECB-D00E-D088-0E2D-12F47750E27D}"/>
                  </a:ext>
                </a:extLst>
              </p:cNvPr>
              <p:cNvSpPr/>
              <p:nvPr/>
            </p:nvSpPr>
            <p:spPr>
              <a:xfrm>
                <a:off x="2304655" y="7243346"/>
                <a:ext cx="2233304" cy="719021"/>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87" name="TextBox 86">
                <a:extLst>
                  <a:ext uri="{FF2B5EF4-FFF2-40B4-BE49-F238E27FC236}">
                    <a16:creationId xmlns:a16="http://schemas.microsoft.com/office/drawing/2014/main" id="{DA1BDDEC-4F6E-C275-25BC-F5097A0F737C}"/>
                  </a:ext>
                </a:extLst>
              </p:cNvPr>
              <p:cNvSpPr txBox="1"/>
              <p:nvPr/>
            </p:nvSpPr>
            <p:spPr>
              <a:xfrm>
                <a:off x="2334229" y="7429314"/>
                <a:ext cx="2233301" cy="370468"/>
              </a:xfrm>
              <a:prstGeom prst="rect">
                <a:avLst/>
              </a:prstGeom>
              <a:noFill/>
              <a:ln>
                <a:noFill/>
              </a:ln>
            </p:spPr>
            <p:txBody>
              <a:bodyPr wrap="square" lIns="91440" tIns="45720" rIns="91440" bIns="45720" rtlCol="0" anchor="t">
                <a:spAutoFit/>
              </a:bodyPr>
              <a:lstStyle/>
              <a:p>
                <a:pPr algn="ctr"/>
                <a:r>
                  <a:rPr lang="en-US" sz="2400"/>
                  <a:t>Mask clouds and land</a:t>
                </a:r>
              </a:p>
            </p:txBody>
          </p:sp>
        </p:grpSp>
        <p:sp>
          <p:nvSpPr>
            <p:cNvPr id="84" name="Rectangle: Rounded Corners 83">
              <a:extLst>
                <a:ext uri="{FF2B5EF4-FFF2-40B4-BE49-F238E27FC236}">
                  <a16:creationId xmlns:a16="http://schemas.microsoft.com/office/drawing/2014/main" id="{617B4331-BF7F-28FF-F5EF-C9D1BFC734EF}"/>
                </a:ext>
              </a:extLst>
            </p:cNvPr>
            <p:cNvSpPr/>
            <p:nvPr/>
          </p:nvSpPr>
          <p:spPr>
            <a:xfrm>
              <a:off x="18006401" y="6846528"/>
              <a:ext cx="2402505" cy="1612836"/>
            </a:xfrm>
            <a:prstGeom prst="roundRect">
              <a:avLst/>
            </a:prstGeom>
            <a:solidFill>
              <a:srgbClr val="58A1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85" name="TextBox 84">
              <a:extLst>
                <a:ext uri="{FF2B5EF4-FFF2-40B4-BE49-F238E27FC236}">
                  <a16:creationId xmlns:a16="http://schemas.microsoft.com/office/drawing/2014/main" id="{40256081-3D42-CFA8-3216-558ED4C2669D}"/>
                </a:ext>
              </a:extLst>
            </p:cNvPr>
            <p:cNvSpPr txBox="1"/>
            <p:nvPr/>
          </p:nvSpPr>
          <p:spPr>
            <a:xfrm>
              <a:off x="18006401" y="7237448"/>
              <a:ext cx="2402505" cy="830997"/>
            </a:xfrm>
            <a:prstGeom prst="rect">
              <a:avLst/>
            </a:prstGeom>
            <a:noFill/>
          </p:spPr>
          <p:txBody>
            <a:bodyPr wrap="square" lIns="91440" tIns="45720" rIns="91440" bIns="45720" rtlCol="0" anchor="ctr">
              <a:spAutoFit/>
            </a:bodyPr>
            <a:lstStyle/>
            <a:p>
              <a:pPr algn="ctr"/>
              <a:r>
                <a:rPr lang="en-US" sz="2400">
                  <a:solidFill>
                    <a:schemeClr val="bg1">
                      <a:lumMod val="95000"/>
                    </a:schemeClr>
                  </a:solidFill>
                  <a:ea typeface="+mn-lt"/>
                  <a:cs typeface="+mn-lt"/>
                </a:rPr>
                <a:t>Accuracy assessment </a:t>
              </a:r>
              <a:endParaRPr lang="en-US" sz="2400"/>
            </a:p>
          </p:txBody>
        </p:sp>
        <p:sp>
          <p:nvSpPr>
            <p:cNvPr id="82" name="Rectangle: Rounded Corners 81">
              <a:extLst>
                <a:ext uri="{FF2B5EF4-FFF2-40B4-BE49-F238E27FC236}">
                  <a16:creationId xmlns:a16="http://schemas.microsoft.com/office/drawing/2014/main" id="{77E60DFB-A792-5D0E-D577-04E7D66A6593}"/>
                </a:ext>
              </a:extLst>
            </p:cNvPr>
            <p:cNvSpPr/>
            <p:nvPr/>
          </p:nvSpPr>
          <p:spPr>
            <a:xfrm>
              <a:off x="17937266" y="9525353"/>
              <a:ext cx="2402505" cy="1612836"/>
            </a:xfrm>
            <a:prstGeom prst="roundRect">
              <a:avLst/>
            </a:prstGeom>
            <a:solidFill>
              <a:srgbClr val="2C88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83" name="TextBox 82">
              <a:extLst>
                <a:ext uri="{FF2B5EF4-FFF2-40B4-BE49-F238E27FC236}">
                  <a16:creationId xmlns:a16="http://schemas.microsoft.com/office/drawing/2014/main" id="{5BA0C81A-96B7-C841-E9B8-EB2FA76B2814}"/>
                </a:ext>
              </a:extLst>
            </p:cNvPr>
            <p:cNvSpPr txBox="1"/>
            <p:nvPr/>
          </p:nvSpPr>
          <p:spPr>
            <a:xfrm>
              <a:off x="17942843" y="9916273"/>
              <a:ext cx="2391350" cy="830997"/>
            </a:xfrm>
            <a:prstGeom prst="rect">
              <a:avLst/>
            </a:prstGeom>
            <a:noFill/>
          </p:spPr>
          <p:txBody>
            <a:bodyPr wrap="square" lIns="91440" tIns="45720" rIns="91440" bIns="45720" rtlCol="0" anchor="t">
              <a:spAutoFit/>
            </a:bodyPr>
            <a:lstStyle/>
            <a:p>
              <a:pPr algn="ctr"/>
              <a:r>
                <a:rPr lang="en-US" sz="2400">
                  <a:solidFill>
                    <a:schemeClr val="bg1">
                      <a:lumMod val="95000"/>
                    </a:schemeClr>
                  </a:solidFill>
                </a:rPr>
                <a:t>Create time series charts</a:t>
              </a:r>
            </a:p>
          </p:txBody>
        </p:sp>
        <p:grpSp>
          <p:nvGrpSpPr>
            <p:cNvPr id="50" name="Group 49">
              <a:extLst>
                <a:ext uri="{FF2B5EF4-FFF2-40B4-BE49-F238E27FC236}">
                  <a16:creationId xmlns:a16="http://schemas.microsoft.com/office/drawing/2014/main" id="{889CF9BE-AA9A-7AC4-D8BF-0BC35DF59A78}"/>
                </a:ext>
              </a:extLst>
            </p:cNvPr>
            <p:cNvGrpSpPr/>
            <p:nvPr/>
          </p:nvGrpSpPr>
          <p:grpSpPr>
            <a:xfrm>
              <a:off x="14641610" y="12204178"/>
              <a:ext cx="2402505" cy="1612836"/>
              <a:chOff x="12679718" y="6944197"/>
              <a:chExt cx="2233304" cy="719021"/>
            </a:xfrm>
            <a:solidFill>
              <a:srgbClr val="84BABA"/>
            </a:solidFill>
          </p:grpSpPr>
          <p:sp>
            <p:nvSpPr>
              <p:cNvPr id="80" name="Rectangle: Rounded Corners 79">
                <a:extLst>
                  <a:ext uri="{FF2B5EF4-FFF2-40B4-BE49-F238E27FC236}">
                    <a16:creationId xmlns:a16="http://schemas.microsoft.com/office/drawing/2014/main" id="{942FBD45-0218-9D1D-9D59-29DC24849965}"/>
                  </a:ext>
                </a:extLst>
              </p:cNvPr>
              <p:cNvSpPr/>
              <p:nvPr/>
            </p:nvSpPr>
            <p:spPr>
              <a:xfrm>
                <a:off x="12679718" y="6944197"/>
                <a:ext cx="2233304" cy="719021"/>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81" name="TextBox 80">
                <a:extLst>
                  <a:ext uri="{FF2B5EF4-FFF2-40B4-BE49-F238E27FC236}">
                    <a16:creationId xmlns:a16="http://schemas.microsoft.com/office/drawing/2014/main" id="{EA223D56-2117-B457-BE3F-76D8D3A766CD}"/>
                  </a:ext>
                </a:extLst>
              </p:cNvPr>
              <p:cNvSpPr txBox="1"/>
              <p:nvPr/>
            </p:nvSpPr>
            <p:spPr>
              <a:xfrm>
                <a:off x="12702105" y="7036147"/>
                <a:ext cx="2188530" cy="535121"/>
              </a:xfrm>
              <a:prstGeom prst="rect">
                <a:avLst/>
              </a:prstGeom>
              <a:grpFill/>
              <a:ln>
                <a:noFill/>
              </a:ln>
            </p:spPr>
            <p:txBody>
              <a:bodyPr wrap="square" lIns="91440" tIns="45720" rIns="91440" bIns="45720" rtlCol="0" anchor="ctr">
                <a:spAutoFit/>
              </a:bodyPr>
              <a:lstStyle/>
              <a:p>
                <a:pPr algn="ctr"/>
                <a:r>
                  <a:rPr lang="en-US" sz="2400"/>
                  <a:t>Calculate water quality parameters</a:t>
                </a:r>
              </a:p>
            </p:txBody>
          </p:sp>
        </p:grpSp>
        <p:sp>
          <p:nvSpPr>
            <p:cNvPr id="78" name="Rectangle: Rounded Corners 77">
              <a:extLst>
                <a:ext uri="{FF2B5EF4-FFF2-40B4-BE49-F238E27FC236}">
                  <a16:creationId xmlns:a16="http://schemas.microsoft.com/office/drawing/2014/main" id="{B86DE301-5526-FDDF-26A7-8A6D6A31433A}"/>
                </a:ext>
              </a:extLst>
            </p:cNvPr>
            <p:cNvSpPr/>
            <p:nvPr/>
          </p:nvSpPr>
          <p:spPr>
            <a:xfrm>
              <a:off x="17905934" y="12204178"/>
              <a:ext cx="2402505" cy="1612836"/>
            </a:xfrm>
            <a:prstGeom prst="roundRect">
              <a:avLst/>
            </a:prstGeom>
            <a:solidFill>
              <a:srgbClr val="016F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79" name="TextBox 78">
              <a:extLst>
                <a:ext uri="{FF2B5EF4-FFF2-40B4-BE49-F238E27FC236}">
                  <a16:creationId xmlns:a16="http://schemas.microsoft.com/office/drawing/2014/main" id="{59258CDD-C301-3CA9-3A9E-7F8B531AD9D8}"/>
                </a:ext>
              </a:extLst>
            </p:cNvPr>
            <p:cNvSpPr txBox="1"/>
            <p:nvPr/>
          </p:nvSpPr>
          <p:spPr>
            <a:xfrm>
              <a:off x="18112486" y="12595098"/>
              <a:ext cx="1989401" cy="830997"/>
            </a:xfrm>
            <a:prstGeom prst="rect">
              <a:avLst/>
            </a:prstGeom>
            <a:noFill/>
          </p:spPr>
          <p:txBody>
            <a:bodyPr wrap="square" lIns="91440" tIns="45720" rIns="91440" bIns="45720" rtlCol="0" anchor="t">
              <a:spAutoFit/>
            </a:bodyPr>
            <a:lstStyle/>
            <a:p>
              <a:pPr algn="ctr"/>
              <a:r>
                <a:rPr lang="en-US" sz="2400">
                  <a:solidFill>
                    <a:schemeClr val="bg1">
                      <a:lumMod val="95000"/>
                    </a:schemeClr>
                  </a:solidFill>
                </a:rPr>
                <a:t>Create animations</a:t>
              </a:r>
            </a:p>
          </p:txBody>
        </p:sp>
        <p:cxnSp>
          <p:nvCxnSpPr>
            <p:cNvPr id="52" name="Straight Arrow Connector 51">
              <a:extLst>
                <a:ext uri="{FF2B5EF4-FFF2-40B4-BE49-F238E27FC236}">
                  <a16:creationId xmlns:a16="http://schemas.microsoft.com/office/drawing/2014/main" id="{8FCBE98F-1DD8-A06B-9161-08ED0A393251}"/>
                </a:ext>
              </a:extLst>
            </p:cNvPr>
            <p:cNvCxnSpPr>
              <a:cxnSpLocks/>
            </p:cNvCxnSpPr>
            <p:nvPr/>
          </p:nvCxnSpPr>
          <p:spPr>
            <a:xfrm>
              <a:off x="15876709" y="8689771"/>
              <a:ext cx="0" cy="500358"/>
            </a:xfrm>
            <a:prstGeom prst="straightConnector1">
              <a:avLst/>
            </a:prstGeom>
            <a:ln w="762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67037E9-9424-C500-FB13-FEFF2239E27A}"/>
                </a:ext>
              </a:extLst>
            </p:cNvPr>
            <p:cNvCxnSpPr>
              <a:cxnSpLocks/>
            </p:cNvCxnSpPr>
            <p:nvPr/>
          </p:nvCxnSpPr>
          <p:spPr>
            <a:xfrm flipH="1">
              <a:off x="17106473" y="13084954"/>
              <a:ext cx="395465" cy="0"/>
            </a:xfrm>
            <a:prstGeom prst="line">
              <a:avLst/>
            </a:prstGeom>
            <a:ln w="571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77E35590-59FB-A480-C4DF-453C0EC3E23C}"/>
                </a:ext>
              </a:extLst>
            </p:cNvPr>
            <p:cNvCxnSpPr>
              <a:cxnSpLocks/>
            </p:cNvCxnSpPr>
            <p:nvPr/>
          </p:nvCxnSpPr>
          <p:spPr>
            <a:xfrm>
              <a:off x="17438992" y="7564758"/>
              <a:ext cx="46904" cy="5539072"/>
            </a:xfrm>
            <a:prstGeom prst="line">
              <a:avLst/>
            </a:prstGeom>
            <a:ln w="571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id="{DA8D044A-54CD-418D-B174-E0670FE51852}"/>
                </a:ext>
              </a:extLst>
            </p:cNvPr>
            <p:cNvCxnSpPr>
              <a:cxnSpLocks/>
            </p:cNvCxnSpPr>
            <p:nvPr/>
          </p:nvCxnSpPr>
          <p:spPr>
            <a:xfrm flipV="1">
              <a:off x="17406908" y="7564758"/>
              <a:ext cx="512124" cy="18230"/>
            </a:xfrm>
            <a:prstGeom prst="straightConnector1">
              <a:avLst/>
            </a:prstGeom>
            <a:ln w="57150">
              <a:solidFill>
                <a:schemeClr val="tx1">
                  <a:lumMod val="75000"/>
                  <a:lumOff val="25000"/>
                </a:schemeClr>
              </a:solidFill>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57FDFF6D-9495-44D2-9177-E984C723E740}"/>
                </a:ext>
              </a:extLst>
            </p:cNvPr>
            <p:cNvCxnSpPr>
              <a:cxnSpLocks/>
            </p:cNvCxnSpPr>
            <p:nvPr/>
          </p:nvCxnSpPr>
          <p:spPr>
            <a:xfrm>
              <a:off x="15807674" y="11507419"/>
              <a:ext cx="0" cy="500358"/>
            </a:xfrm>
            <a:prstGeom prst="straightConnector1">
              <a:avLst/>
            </a:prstGeom>
            <a:ln w="762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3" name="Straight Arrow Connector 232">
              <a:extLst>
                <a:ext uri="{FF2B5EF4-FFF2-40B4-BE49-F238E27FC236}">
                  <a16:creationId xmlns:a16="http://schemas.microsoft.com/office/drawing/2014/main" id="{84583EB0-5809-A8D9-3B65-81959C414683}"/>
                </a:ext>
              </a:extLst>
            </p:cNvPr>
            <p:cNvCxnSpPr>
              <a:cxnSpLocks/>
            </p:cNvCxnSpPr>
            <p:nvPr/>
          </p:nvCxnSpPr>
          <p:spPr>
            <a:xfrm>
              <a:off x="19092388" y="11390858"/>
              <a:ext cx="0" cy="500358"/>
            </a:xfrm>
            <a:prstGeom prst="straightConnector1">
              <a:avLst/>
            </a:prstGeom>
            <a:ln w="762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4" name="Straight Arrow Connector 233">
              <a:extLst>
                <a:ext uri="{FF2B5EF4-FFF2-40B4-BE49-F238E27FC236}">
                  <a16:creationId xmlns:a16="http://schemas.microsoft.com/office/drawing/2014/main" id="{18C8DF65-7269-3A97-B6E3-5AE9CDFD7E1A}"/>
                </a:ext>
              </a:extLst>
            </p:cNvPr>
            <p:cNvCxnSpPr>
              <a:cxnSpLocks/>
            </p:cNvCxnSpPr>
            <p:nvPr/>
          </p:nvCxnSpPr>
          <p:spPr>
            <a:xfrm>
              <a:off x="19143568" y="8721310"/>
              <a:ext cx="0" cy="500358"/>
            </a:xfrm>
            <a:prstGeom prst="straightConnector1">
              <a:avLst/>
            </a:prstGeom>
            <a:ln w="762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8" name="Group 237">
            <a:extLst>
              <a:ext uri="{FF2B5EF4-FFF2-40B4-BE49-F238E27FC236}">
                <a16:creationId xmlns:a16="http://schemas.microsoft.com/office/drawing/2014/main" id="{7270F70A-E823-3483-3A91-8D6EB5F08D76}"/>
              </a:ext>
            </a:extLst>
          </p:cNvPr>
          <p:cNvGrpSpPr/>
          <p:nvPr/>
        </p:nvGrpSpPr>
        <p:grpSpPr>
          <a:xfrm>
            <a:off x="760941" y="29682631"/>
            <a:ext cx="11447300" cy="3499661"/>
            <a:chOff x="760941" y="29130699"/>
            <a:chExt cx="11447300" cy="3499661"/>
          </a:xfrm>
        </p:grpSpPr>
        <p:sp>
          <p:nvSpPr>
            <p:cNvPr id="239" name="Text Placeholder 16">
              <a:extLst>
                <a:ext uri="{FF2B5EF4-FFF2-40B4-BE49-F238E27FC236}">
                  <a16:creationId xmlns:a16="http://schemas.microsoft.com/office/drawing/2014/main" id="{63CFC0DC-5971-B12D-0FE6-42C452D5FFE5}"/>
                </a:ext>
              </a:extLst>
            </p:cNvPr>
            <p:cNvSpPr txBox="1">
              <a:spLocks/>
            </p:cNvSpPr>
            <p:nvPr/>
          </p:nvSpPr>
          <p:spPr>
            <a:xfrm>
              <a:off x="760941" y="31382467"/>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a:solidFill>
                    <a:schemeClr val="tx1">
                      <a:lumMod val="75000"/>
                      <a:lumOff val="25000"/>
                    </a:schemeClr>
                  </a:solidFill>
                  <a:latin typeface="Garamond" panose="02020404030301010803" pitchFamily="18" charset="0"/>
                </a:rPr>
                <a:t>Katya </a:t>
              </a:r>
              <a:r>
                <a:rPr lang="en-US" dirty="0" err="1">
                  <a:solidFill>
                    <a:schemeClr val="tx1">
                      <a:lumMod val="75000"/>
                      <a:lumOff val="25000"/>
                    </a:schemeClr>
                  </a:solidFill>
                  <a:latin typeface="Garamond" panose="02020404030301010803" pitchFamily="18" charset="0"/>
                </a:rPr>
                <a:t>Beener</a:t>
              </a:r>
              <a:endParaRPr lang="en-US" dirty="0">
                <a:solidFill>
                  <a:schemeClr val="tx1">
                    <a:lumMod val="75000"/>
                    <a:lumOff val="25000"/>
                  </a:schemeClr>
                </a:solidFill>
                <a:latin typeface="Garamond" panose="02020404030301010803" pitchFamily="18" charset="0"/>
              </a:endParaRPr>
            </a:p>
            <a:p>
              <a:pPr algn="ctr">
                <a:lnSpc>
                  <a:spcPct val="100000"/>
                </a:lnSpc>
                <a:spcBef>
                  <a:spcPts val="0"/>
                </a:spcBef>
              </a:pPr>
              <a:r>
                <a:rPr lang="en-US" dirty="0">
                  <a:solidFill>
                    <a:schemeClr val="tx1">
                      <a:lumMod val="75000"/>
                      <a:lumOff val="25000"/>
                    </a:schemeClr>
                  </a:solidFill>
                  <a:latin typeface="Garamond" panose="02020404030301010803" pitchFamily="18" charset="0"/>
                </a:rPr>
                <a:t>Project Lead</a:t>
              </a:r>
            </a:p>
          </p:txBody>
        </p:sp>
        <p:sp>
          <p:nvSpPr>
            <p:cNvPr id="240" name="Text Placeholder 16">
              <a:extLst>
                <a:ext uri="{FF2B5EF4-FFF2-40B4-BE49-F238E27FC236}">
                  <a16:creationId xmlns:a16="http://schemas.microsoft.com/office/drawing/2014/main" id="{7F46B45C-BFBF-BA7D-4F8E-E9E85B17095E}"/>
                </a:ext>
              </a:extLst>
            </p:cNvPr>
            <p:cNvSpPr txBox="1">
              <a:spLocks/>
            </p:cNvSpPr>
            <p:nvPr/>
          </p:nvSpPr>
          <p:spPr>
            <a:xfrm>
              <a:off x="3530462" y="31382466"/>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lumOff val="25000"/>
                    </a:schemeClr>
                  </a:solidFill>
                  <a:latin typeface="Garamond" panose="02020404030301010803" pitchFamily="18" charset="0"/>
                </a:rPr>
                <a:t>Caroline Baumann</a:t>
              </a:r>
            </a:p>
          </p:txBody>
        </p:sp>
        <p:sp>
          <p:nvSpPr>
            <p:cNvPr id="241" name="Text Placeholder 16">
              <a:extLst>
                <a:ext uri="{FF2B5EF4-FFF2-40B4-BE49-F238E27FC236}">
                  <a16:creationId xmlns:a16="http://schemas.microsoft.com/office/drawing/2014/main" id="{528BC92D-C3D5-149A-F302-B82CEB4B2CE5}"/>
                </a:ext>
              </a:extLst>
            </p:cNvPr>
            <p:cNvSpPr txBox="1">
              <a:spLocks/>
            </p:cNvSpPr>
            <p:nvPr/>
          </p:nvSpPr>
          <p:spPr>
            <a:xfrm>
              <a:off x="6649175" y="31382466"/>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lumOff val="25000"/>
                    </a:schemeClr>
                  </a:solidFill>
                  <a:latin typeface="Garamond" panose="02020404030301010803" pitchFamily="18" charset="0"/>
                </a:rPr>
                <a:t>Nelly Perez</a:t>
              </a:r>
            </a:p>
          </p:txBody>
        </p:sp>
        <p:pic>
          <p:nvPicPr>
            <p:cNvPr id="242" name="Picture 241">
              <a:extLst>
                <a:ext uri="{FF2B5EF4-FFF2-40B4-BE49-F238E27FC236}">
                  <a16:creationId xmlns:a16="http://schemas.microsoft.com/office/drawing/2014/main" id="{2EDAE4E0-3799-F923-FAB3-5AA221591575}"/>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036528" y="29130699"/>
              <a:ext cx="2103120" cy="2103120"/>
            </a:xfrm>
            <a:prstGeom prst="rect">
              <a:avLst/>
            </a:prstGeom>
          </p:spPr>
        </p:pic>
        <p:pic>
          <p:nvPicPr>
            <p:cNvPr id="243" name="Picture 242">
              <a:extLst>
                <a:ext uri="{FF2B5EF4-FFF2-40B4-BE49-F238E27FC236}">
                  <a16:creationId xmlns:a16="http://schemas.microsoft.com/office/drawing/2014/main" id="{D666D0A9-73E1-B2B4-0F24-B8E99580A1EC}"/>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1192732" y="29130699"/>
              <a:ext cx="2103120" cy="2103120"/>
            </a:xfrm>
            <a:prstGeom prst="rect">
              <a:avLst/>
            </a:prstGeom>
          </p:spPr>
        </p:pic>
        <p:pic>
          <p:nvPicPr>
            <p:cNvPr id="244" name="Picture 243">
              <a:extLst>
                <a:ext uri="{FF2B5EF4-FFF2-40B4-BE49-F238E27FC236}">
                  <a16:creationId xmlns:a16="http://schemas.microsoft.com/office/drawing/2014/main" id="{03144ED7-F2B0-B80E-8227-4376E28498DD}"/>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4114630" y="29130699"/>
              <a:ext cx="2103120" cy="2103120"/>
            </a:xfrm>
            <a:prstGeom prst="rect">
              <a:avLst/>
            </a:prstGeom>
          </p:spPr>
        </p:pic>
        <p:pic>
          <p:nvPicPr>
            <p:cNvPr id="245" name="Picture 244">
              <a:extLst>
                <a:ext uri="{FF2B5EF4-FFF2-40B4-BE49-F238E27FC236}">
                  <a16:creationId xmlns:a16="http://schemas.microsoft.com/office/drawing/2014/main" id="{358FF19C-5CE3-CD09-D7DB-12E8875463A6}"/>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10105121" y="29130699"/>
              <a:ext cx="2103120" cy="2103120"/>
            </a:xfrm>
            <a:prstGeom prst="rect">
              <a:avLst/>
            </a:prstGeom>
          </p:spPr>
        </p:pic>
        <p:pic>
          <p:nvPicPr>
            <p:cNvPr id="246" name="Picture 2">
              <a:extLst>
                <a:ext uri="{FF2B5EF4-FFF2-40B4-BE49-F238E27FC236}">
                  <a16:creationId xmlns:a16="http://schemas.microsoft.com/office/drawing/2014/main" id="{8CF589BA-A6B2-9ACA-7CAC-CEA67794600F}"/>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10893" t="18096" r="18703" b="31912"/>
            <a:stretch/>
          </p:blipFill>
          <p:spPr bwMode="auto">
            <a:xfrm>
              <a:off x="7265128" y="29359299"/>
              <a:ext cx="1645920" cy="1645920"/>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47" name="Picture 246" descr="A person standing in front of a logo&#10;&#10;Description automatically generated">
              <a:extLst>
                <a:ext uri="{FF2B5EF4-FFF2-40B4-BE49-F238E27FC236}">
                  <a16:creationId xmlns:a16="http://schemas.microsoft.com/office/drawing/2014/main" id="{F749177C-1AF0-2C8C-4119-B937B238E728}"/>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23110" t="19464" r="23110" b="44680"/>
            <a:stretch/>
          </p:blipFill>
          <p:spPr>
            <a:xfrm>
              <a:off x="10333721" y="29359299"/>
              <a:ext cx="1645920" cy="1645920"/>
            </a:xfrm>
            <a:prstGeom prst="flowChartConnector">
              <a:avLst/>
            </a:prstGeom>
          </p:spPr>
        </p:pic>
        <p:pic>
          <p:nvPicPr>
            <p:cNvPr id="248" name="Picture 247" descr="A person with her arms crossed&#10;&#10;Description automatically generated">
              <a:extLst>
                <a:ext uri="{FF2B5EF4-FFF2-40B4-BE49-F238E27FC236}">
                  <a16:creationId xmlns:a16="http://schemas.microsoft.com/office/drawing/2014/main" id="{34FC8F25-B15C-01B7-ACAF-BAF0B2D925DB}"/>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4018" t="2326" r="-128" b="33600"/>
            <a:stretch/>
          </p:blipFill>
          <p:spPr>
            <a:xfrm>
              <a:off x="1421332" y="29359299"/>
              <a:ext cx="1645920" cy="1645920"/>
            </a:xfrm>
            <a:prstGeom prst="flowChartConnector">
              <a:avLst/>
            </a:prstGeom>
          </p:spPr>
        </p:pic>
        <p:pic>
          <p:nvPicPr>
            <p:cNvPr id="249" name="Picture 248">
              <a:extLst>
                <a:ext uri="{FF2B5EF4-FFF2-40B4-BE49-F238E27FC236}">
                  <a16:creationId xmlns:a16="http://schemas.microsoft.com/office/drawing/2014/main" id="{47DE2962-4D8E-A2DD-1210-C53E28FFCAC2}"/>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58177" t="13069" r="3913" b="30073"/>
            <a:stretch/>
          </p:blipFill>
          <p:spPr>
            <a:xfrm>
              <a:off x="4343230" y="29359299"/>
              <a:ext cx="1645920" cy="1645920"/>
            </a:xfrm>
            <a:prstGeom prst="flowChartConnector">
              <a:avLst/>
            </a:prstGeom>
          </p:spPr>
        </p:pic>
      </p:grpSp>
      <p:sp>
        <p:nvSpPr>
          <p:cNvPr id="250" name="Text Placeholder 16">
            <a:extLst>
              <a:ext uri="{FF2B5EF4-FFF2-40B4-BE49-F238E27FC236}">
                <a16:creationId xmlns:a16="http://schemas.microsoft.com/office/drawing/2014/main" id="{4EF9C581-300F-39DE-E6B3-D001BB585513}"/>
              </a:ext>
            </a:extLst>
          </p:cNvPr>
          <p:cNvSpPr txBox="1">
            <a:spLocks/>
          </p:cNvSpPr>
          <p:nvPr/>
        </p:nvSpPr>
        <p:spPr>
          <a:xfrm>
            <a:off x="9651335" y="31945931"/>
            <a:ext cx="3002160" cy="645921"/>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lumOff val="25000"/>
                  </a:schemeClr>
                </a:solidFill>
                <a:latin typeface="Garamond"/>
              </a:rPr>
              <a:t>Gwenyth Greco</a:t>
            </a:r>
            <a:endParaRPr lang="en-US" dirty="0">
              <a:solidFill>
                <a:schemeClr val="tx1">
                  <a:lumMod val="75000"/>
                  <a:lumOff val="25000"/>
                </a:schemeClr>
              </a:solidFill>
              <a:latin typeface="Garamond" panose="02020404030301010803" pitchFamily="18" charset="0"/>
            </a:endParaRPr>
          </a:p>
        </p:txBody>
      </p:sp>
      <p:sp>
        <p:nvSpPr>
          <p:cNvPr id="254" name="TextBox 253">
            <a:extLst>
              <a:ext uri="{FF2B5EF4-FFF2-40B4-BE49-F238E27FC236}">
                <a16:creationId xmlns:a16="http://schemas.microsoft.com/office/drawing/2014/main" id="{295F7246-C236-A852-434F-1100F526B0C0}"/>
              </a:ext>
            </a:extLst>
          </p:cNvPr>
          <p:cNvSpPr txBox="1"/>
          <p:nvPr/>
        </p:nvSpPr>
        <p:spPr>
          <a:xfrm>
            <a:off x="986074" y="23162950"/>
            <a:ext cx="15580097"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chemeClr val="tx1">
                    <a:lumMod val="75000"/>
                    <a:lumOff val="25000"/>
                  </a:schemeClr>
                </a:solidFill>
                <a:latin typeface="+mj-lt"/>
              </a:rPr>
              <a:t>Basemap Credit: </a:t>
            </a:r>
            <a:r>
              <a:rPr lang="en-US" sz="1100" b="0" i="0">
                <a:solidFill>
                  <a:schemeClr val="tx1">
                    <a:lumMod val="75000"/>
                    <a:lumOff val="25000"/>
                  </a:schemeClr>
                </a:solidFill>
                <a:effectLst/>
                <a:latin typeface="+mj-lt"/>
              </a:rPr>
              <a:t> Esri, </a:t>
            </a:r>
            <a:r>
              <a:rPr lang="en-US" sz="1100" b="0" i="0" err="1">
                <a:solidFill>
                  <a:schemeClr val="tx1">
                    <a:lumMod val="75000"/>
                    <a:lumOff val="25000"/>
                  </a:schemeClr>
                </a:solidFill>
                <a:effectLst/>
                <a:latin typeface="+mj-lt"/>
              </a:rPr>
              <a:t>DigitalGlobe</a:t>
            </a:r>
            <a:r>
              <a:rPr lang="en-US" sz="1100" b="0" i="0">
                <a:solidFill>
                  <a:schemeClr val="tx1">
                    <a:lumMod val="75000"/>
                    <a:lumOff val="25000"/>
                  </a:schemeClr>
                </a:solidFill>
                <a:effectLst/>
                <a:latin typeface="+mj-lt"/>
              </a:rPr>
              <a:t>, </a:t>
            </a:r>
            <a:r>
              <a:rPr lang="en-US" sz="1100" b="0" i="0" err="1">
                <a:solidFill>
                  <a:schemeClr val="tx1">
                    <a:lumMod val="75000"/>
                    <a:lumOff val="25000"/>
                  </a:schemeClr>
                </a:solidFill>
                <a:effectLst/>
                <a:latin typeface="+mj-lt"/>
              </a:rPr>
              <a:t>GeoEye</a:t>
            </a:r>
            <a:r>
              <a:rPr lang="en-US" sz="1100" b="0" i="0">
                <a:solidFill>
                  <a:schemeClr val="tx1">
                    <a:lumMod val="75000"/>
                    <a:lumOff val="25000"/>
                  </a:schemeClr>
                </a:solidFill>
                <a:effectLst/>
                <a:latin typeface="+mj-lt"/>
              </a:rPr>
              <a:t>, </a:t>
            </a:r>
            <a:r>
              <a:rPr lang="en-US" sz="1100" b="0" i="0" err="1">
                <a:solidFill>
                  <a:schemeClr val="tx1">
                    <a:lumMod val="75000"/>
                    <a:lumOff val="25000"/>
                  </a:schemeClr>
                </a:solidFill>
                <a:effectLst/>
                <a:latin typeface="+mj-lt"/>
              </a:rPr>
              <a:t>i</a:t>
            </a:r>
            <a:r>
              <a:rPr lang="en-US" sz="1100" b="0" i="0">
                <a:solidFill>
                  <a:schemeClr val="tx1">
                    <a:lumMod val="75000"/>
                    <a:lumOff val="25000"/>
                  </a:schemeClr>
                </a:solidFill>
                <a:effectLst/>
                <a:latin typeface="+mj-lt"/>
              </a:rPr>
              <a:t>-cubed, USDA FSA, USGS, AEX, </a:t>
            </a:r>
            <a:r>
              <a:rPr lang="en-US" sz="1100" b="0" i="0" err="1">
                <a:solidFill>
                  <a:schemeClr val="tx1">
                    <a:lumMod val="75000"/>
                    <a:lumOff val="25000"/>
                  </a:schemeClr>
                </a:solidFill>
                <a:effectLst/>
                <a:latin typeface="+mj-lt"/>
              </a:rPr>
              <a:t>Getmapping</a:t>
            </a:r>
            <a:r>
              <a:rPr lang="en-US" sz="1100" b="0" i="0">
                <a:solidFill>
                  <a:schemeClr val="tx1">
                    <a:lumMod val="75000"/>
                    <a:lumOff val="25000"/>
                  </a:schemeClr>
                </a:solidFill>
                <a:effectLst/>
                <a:latin typeface="+mj-lt"/>
              </a:rPr>
              <a:t>, </a:t>
            </a:r>
            <a:r>
              <a:rPr lang="en-US" sz="1100" b="0" i="0" err="1">
                <a:solidFill>
                  <a:schemeClr val="tx1">
                    <a:lumMod val="75000"/>
                    <a:lumOff val="25000"/>
                  </a:schemeClr>
                </a:solidFill>
                <a:effectLst/>
                <a:latin typeface="+mj-lt"/>
              </a:rPr>
              <a:t>Aerogrid</a:t>
            </a:r>
            <a:r>
              <a:rPr lang="en-US" sz="1100" b="0" i="0">
                <a:solidFill>
                  <a:schemeClr val="tx1">
                    <a:lumMod val="75000"/>
                    <a:lumOff val="25000"/>
                  </a:schemeClr>
                </a:solidFill>
                <a:effectLst/>
                <a:latin typeface="+mj-lt"/>
              </a:rPr>
              <a:t>, IGN, IGP, </a:t>
            </a:r>
            <a:r>
              <a:rPr lang="en-US" sz="1100" b="0" i="0" err="1">
                <a:solidFill>
                  <a:schemeClr val="tx1">
                    <a:lumMod val="75000"/>
                    <a:lumOff val="25000"/>
                  </a:schemeClr>
                </a:solidFill>
                <a:effectLst/>
                <a:latin typeface="+mj-lt"/>
              </a:rPr>
              <a:t>swisstopo</a:t>
            </a:r>
            <a:r>
              <a:rPr lang="en-US" sz="1100" b="0" i="0">
                <a:solidFill>
                  <a:schemeClr val="tx1">
                    <a:lumMod val="75000"/>
                    <a:lumOff val="25000"/>
                  </a:schemeClr>
                </a:solidFill>
                <a:effectLst/>
                <a:latin typeface="+mj-lt"/>
              </a:rPr>
              <a:t>, and the GIS User Community</a:t>
            </a:r>
            <a:endParaRPr lang="en-US" sz="1100">
              <a:solidFill>
                <a:schemeClr val="tx1">
                  <a:lumMod val="75000"/>
                  <a:lumOff val="25000"/>
                </a:schemeClr>
              </a:solidFill>
              <a:latin typeface="+mj-lt"/>
            </a:endParaRPr>
          </a:p>
        </p:txBody>
      </p:sp>
      <p:sp>
        <p:nvSpPr>
          <p:cNvPr id="256" name="TextBox 255">
            <a:extLst>
              <a:ext uri="{FF2B5EF4-FFF2-40B4-BE49-F238E27FC236}">
                <a16:creationId xmlns:a16="http://schemas.microsoft.com/office/drawing/2014/main" id="{708889B9-104D-82DD-8045-DDDA7CCB487A}"/>
              </a:ext>
            </a:extLst>
          </p:cNvPr>
          <p:cNvSpPr txBox="1"/>
          <p:nvPr/>
        </p:nvSpPr>
        <p:spPr>
          <a:xfrm>
            <a:off x="20655742" y="13871329"/>
            <a:ext cx="5870720" cy="461665"/>
          </a:xfrm>
          <a:prstGeom prst="rect">
            <a:avLst/>
          </a:prstGeom>
          <a:noFill/>
        </p:spPr>
        <p:txBody>
          <a:bodyPr wrap="square">
            <a:spAutoFit/>
          </a:bodyPr>
          <a:lstStyle/>
          <a:p>
            <a:r>
              <a:rPr lang="en-US" sz="1200">
                <a:cs typeface="Calibri"/>
              </a:rPr>
              <a:t>Basemap citation: ESRI, NASA, NGA, USGS, FEMA, Earthstar Geographics, </a:t>
            </a:r>
            <a:r>
              <a:rPr lang="en-US" sz="1200" err="1">
                <a:cs typeface="Calibri"/>
              </a:rPr>
              <a:t>SanGIS</a:t>
            </a:r>
            <a:r>
              <a:rPr lang="en-US" sz="1200">
                <a:cs typeface="Calibri"/>
              </a:rPr>
              <a:t>, California State Parks</a:t>
            </a:r>
          </a:p>
        </p:txBody>
      </p:sp>
      <p:sp>
        <p:nvSpPr>
          <p:cNvPr id="257" name="TextBox 256">
            <a:extLst>
              <a:ext uri="{FF2B5EF4-FFF2-40B4-BE49-F238E27FC236}">
                <a16:creationId xmlns:a16="http://schemas.microsoft.com/office/drawing/2014/main" id="{C5240055-A1BA-158C-6A18-C978A42B2AFE}"/>
              </a:ext>
            </a:extLst>
          </p:cNvPr>
          <p:cNvSpPr txBox="1"/>
          <p:nvPr/>
        </p:nvSpPr>
        <p:spPr>
          <a:xfrm>
            <a:off x="960064" y="15443781"/>
            <a:ext cx="1569829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tx1">
                    <a:lumMod val="75000"/>
                    <a:lumOff val="25000"/>
                  </a:schemeClr>
                </a:solidFill>
                <a:latin typeface="Century Gothic"/>
              </a:rPr>
              <a:t>Surface Temperature: Sentinel-2</a:t>
            </a:r>
            <a:endParaRPr lang="en-US" sz="2800" dirty="0">
              <a:solidFill>
                <a:schemeClr val="tx1">
                  <a:lumMod val="75000"/>
                  <a:lumOff val="25000"/>
                </a:schemeClr>
              </a:solidFill>
            </a:endParaRPr>
          </a:p>
        </p:txBody>
      </p:sp>
      <p:grpSp>
        <p:nvGrpSpPr>
          <p:cNvPr id="28" name="Group 27">
            <a:extLst>
              <a:ext uri="{FF2B5EF4-FFF2-40B4-BE49-F238E27FC236}">
                <a16:creationId xmlns:a16="http://schemas.microsoft.com/office/drawing/2014/main" id="{CFCA303A-51D6-F632-E93B-225A98778C8F}"/>
              </a:ext>
            </a:extLst>
          </p:cNvPr>
          <p:cNvGrpSpPr/>
          <p:nvPr/>
        </p:nvGrpSpPr>
        <p:grpSpPr>
          <a:xfrm>
            <a:off x="17975512" y="16008289"/>
            <a:ext cx="8745722" cy="8518312"/>
            <a:chOff x="30382168" y="15133091"/>
            <a:chExt cx="8745722" cy="8518312"/>
          </a:xfrm>
        </p:grpSpPr>
        <p:sp>
          <p:nvSpPr>
            <p:cNvPr id="142" name="Rectangle 141">
              <a:extLst>
                <a:ext uri="{FF2B5EF4-FFF2-40B4-BE49-F238E27FC236}">
                  <a16:creationId xmlns:a16="http://schemas.microsoft.com/office/drawing/2014/main" id="{EBA1161A-A88A-0927-7FA5-8E6395BD937A}"/>
                </a:ext>
              </a:extLst>
            </p:cNvPr>
            <p:cNvSpPr/>
            <p:nvPr/>
          </p:nvSpPr>
          <p:spPr>
            <a:xfrm>
              <a:off x="30437703" y="15193755"/>
              <a:ext cx="7657970" cy="39780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 name="Picture 142" descr="A graph showing a number of lines&#10;&#10;Description automatically generated with medium confidence">
              <a:extLst>
                <a:ext uri="{FF2B5EF4-FFF2-40B4-BE49-F238E27FC236}">
                  <a16:creationId xmlns:a16="http://schemas.microsoft.com/office/drawing/2014/main" id="{57C0FF1B-EB30-FE40-0EB7-5EFA3EB10D38}"/>
                </a:ext>
              </a:extLst>
            </p:cNvPr>
            <p:cNvPicPr>
              <a:picLocks noChangeAspect="1"/>
            </p:cNvPicPr>
            <p:nvPr/>
          </p:nvPicPr>
          <p:blipFill rotWithShape="1">
            <a:blip r:embed="rId22">
              <a:alphaModFix/>
              <a:extLst>
                <a:ext uri="{28A0092B-C50C-407E-A947-70E740481C1C}">
                  <a14:useLocalDpi xmlns:a14="http://schemas.microsoft.com/office/drawing/2010/main" val="0"/>
                </a:ext>
              </a:extLst>
            </a:blip>
            <a:srcRect l="4557" t="14423" r="11597" b="8365"/>
            <a:stretch/>
          </p:blipFill>
          <p:spPr>
            <a:xfrm>
              <a:off x="31041256" y="15541121"/>
              <a:ext cx="6521317" cy="3156925"/>
            </a:xfrm>
            <a:prstGeom prst="rect">
              <a:avLst/>
            </a:prstGeom>
          </p:spPr>
        </p:pic>
        <p:sp>
          <p:nvSpPr>
            <p:cNvPr id="144" name="TextBox 143">
              <a:extLst>
                <a:ext uri="{FF2B5EF4-FFF2-40B4-BE49-F238E27FC236}">
                  <a16:creationId xmlns:a16="http://schemas.microsoft.com/office/drawing/2014/main" id="{4B46852D-DE20-6E97-2C97-7789C694AC60}"/>
                </a:ext>
              </a:extLst>
            </p:cNvPr>
            <p:cNvSpPr txBox="1"/>
            <p:nvPr/>
          </p:nvSpPr>
          <p:spPr>
            <a:xfrm>
              <a:off x="31743384" y="18780561"/>
              <a:ext cx="64993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tx1">
                      <a:lumMod val="75000"/>
                      <a:lumOff val="25000"/>
                    </a:schemeClr>
                  </a:solidFill>
                  <a:latin typeface="Century Gothic"/>
                </a:rPr>
                <a:t>2020</a:t>
              </a:r>
              <a:endParaRPr lang="en-US" sz="1200">
                <a:solidFill>
                  <a:schemeClr val="tx1">
                    <a:lumMod val="75000"/>
                    <a:lumOff val="25000"/>
                  </a:schemeClr>
                </a:solidFill>
                <a:ea typeface="Calibri"/>
                <a:cs typeface="Calibri"/>
              </a:endParaRPr>
            </a:p>
          </p:txBody>
        </p:sp>
        <p:sp>
          <p:nvSpPr>
            <p:cNvPr id="145" name="TextBox 144">
              <a:extLst>
                <a:ext uri="{FF2B5EF4-FFF2-40B4-BE49-F238E27FC236}">
                  <a16:creationId xmlns:a16="http://schemas.microsoft.com/office/drawing/2014/main" id="{DE8BAF97-2B90-4183-904E-7D3FDF313FAE}"/>
                </a:ext>
              </a:extLst>
            </p:cNvPr>
            <p:cNvSpPr txBox="1"/>
            <p:nvPr/>
          </p:nvSpPr>
          <p:spPr>
            <a:xfrm>
              <a:off x="30995544" y="18780561"/>
              <a:ext cx="64993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tx1">
                      <a:lumMod val="75000"/>
                      <a:lumOff val="25000"/>
                    </a:schemeClr>
                  </a:solidFill>
                  <a:latin typeface="Century Gothic"/>
                </a:rPr>
                <a:t>2019</a:t>
              </a:r>
              <a:endParaRPr lang="en-US" sz="1200">
                <a:solidFill>
                  <a:schemeClr val="tx1">
                    <a:lumMod val="75000"/>
                    <a:lumOff val="25000"/>
                  </a:schemeClr>
                </a:solidFill>
                <a:ea typeface="Calibri"/>
                <a:cs typeface="Calibri"/>
              </a:endParaRPr>
            </a:p>
          </p:txBody>
        </p:sp>
        <p:sp>
          <p:nvSpPr>
            <p:cNvPr id="146" name="TextBox 145">
              <a:extLst>
                <a:ext uri="{FF2B5EF4-FFF2-40B4-BE49-F238E27FC236}">
                  <a16:creationId xmlns:a16="http://schemas.microsoft.com/office/drawing/2014/main" id="{FD29BA96-8DB4-C4D3-FC28-A6057C650B03}"/>
                </a:ext>
              </a:extLst>
            </p:cNvPr>
            <p:cNvSpPr txBox="1"/>
            <p:nvPr/>
          </p:nvSpPr>
          <p:spPr>
            <a:xfrm>
              <a:off x="32902066" y="18780561"/>
              <a:ext cx="64993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tx1">
                      <a:lumMod val="75000"/>
                      <a:lumOff val="25000"/>
                    </a:schemeClr>
                  </a:solidFill>
                  <a:latin typeface="Century Gothic"/>
                </a:rPr>
                <a:t>2021</a:t>
              </a:r>
              <a:endParaRPr lang="en-US" sz="1200">
                <a:solidFill>
                  <a:schemeClr val="tx1">
                    <a:lumMod val="75000"/>
                    <a:lumOff val="25000"/>
                  </a:schemeClr>
                </a:solidFill>
                <a:ea typeface="Calibri"/>
                <a:cs typeface="Calibri"/>
              </a:endParaRPr>
            </a:p>
          </p:txBody>
        </p:sp>
        <p:sp>
          <p:nvSpPr>
            <p:cNvPr id="147" name="TextBox 146">
              <a:extLst>
                <a:ext uri="{FF2B5EF4-FFF2-40B4-BE49-F238E27FC236}">
                  <a16:creationId xmlns:a16="http://schemas.microsoft.com/office/drawing/2014/main" id="{9EB5FA89-0053-45B6-494E-BD110FB2E97A}"/>
                </a:ext>
              </a:extLst>
            </p:cNvPr>
            <p:cNvSpPr txBox="1"/>
            <p:nvPr/>
          </p:nvSpPr>
          <p:spPr>
            <a:xfrm>
              <a:off x="30841559" y="18922479"/>
              <a:ext cx="69702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Date</a:t>
              </a:r>
              <a:endParaRPr lang="en-US" sz="1400" dirty="0">
                <a:solidFill>
                  <a:schemeClr val="tx1">
                    <a:lumMod val="75000"/>
                    <a:lumOff val="25000"/>
                  </a:schemeClr>
                </a:solidFill>
              </a:endParaRPr>
            </a:p>
          </p:txBody>
        </p:sp>
        <p:sp>
          <p:nvSpPr>
            <p:cNvPr id="148" name="TextBox 147">
              <a:extLst>
                <a:ext uri="{FF2B5EF4-FFF2-40B4-BE49-F238E27FC236}">
                  <a16:creationId xmlns:a16="http://schemas.microsoft.com/office/drawing/2014/main" id="{2D14ACC4-74E7-4C3F-613B-1001CDA920CC}"/>
                </a:ext>
              </a:extLst>
            </p:cNvPr>
            <p:cNvSpPr txBox="1"/>
            <p:nvPr/>
          </p:nvSpPr>
          <p:spPr>
            <a:xfrm>
              <a:off x="33800117" y="18780561"/>
              <a:ext cx="64993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tx1">
                      <a:lumMod val="75000"/>
                      <a:lumOff val="25000"/>
                    </a:schemeClr>
                  </a:solidFill>
                  <a:latin typeface="Century Gothic"/>
                </a:rPr>
                <a:t>2022</a:t>
              </a:r>
              <a:endParaRPr lang="en-US" sz="1200">
                <a:solidFill>
                  <a:schemeClr val="tx1">
                    <a:lumMod val="75000"/>
                    <a:lumOff val="25000"/>
                  </a:schemeClr>
                </a:solidFill>
                <a:ea typeface="Calibri"/>
                <a:cs typeface="Calibri"/>
              </a:endParaRPr>
            </a:p>
          </p:txBody>
        </p:sp>
        <p:sp>
          <p:nvSpPr>
            <p:cNvPr id="149" name="TextBox 148">
              <a:extLst>
                <a:ext uri="{FF2B5EF4-FFF2-40B4-BE49-F238E27FC236}">
                  <a16:creationId xmlns:a16="http://schemas.microsoft.com/office/drawing/2014/main" id="{3201D87F-E076-508F-7A90-472680F55A00}"/>
                </a:ext>
              </a:extLst>
            </p:cNvPr>
            <p:cNvSpPr txBox="1"/>
            <p:nvPr/>
          </p:nvSpPr>
          <p:spPr>
            <a:xfrm>
              <a:off x="35817337" y="18780561"/>
              <a:ext cx="64993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tx1">
                      <a:lumMod val="75000"/>
                      <a:lumOff val="25000"/>
                    </a:schemeClr>
                  </a:solidFill>
                  <a:latin typeface="Century Gothic"/>
                </a:rPr>
                <a:t>2023</a:t>
              </a:r>
              <a:endParaRPr lang="en-US" sz="1200">
                <a:solidFill>
                  <a:schemeClr val="tx1">
                    <a:lumMod val="75000"/>
                    <a:lumOff val="25000"/>
                  </a:schemeClr>
                </a:solidFill>
                <a:ea typeface="Calibri"/>
                <a:cs typeface="Calibri"/>
              </a:endParaRPr>
            </a:p>
          </p:txBody>
        </p:sp>
        <p:sp>
          <p:nvSpPr>
            <p:cNvPr id="150" name="TextBox 149">
              <a:extLst>
                <a:ext uri="{FF2B5EF4-FFF2-40B4-BE49-F238E27FC236}">
                  <a16:creationId xmlns:a16="http://schemas.microsoft.com/office/drawing/2014/main" id="{9158086C-F85A-C24E-C5A9-0698F47CA838}"/>
                </a:ext>
              </a:extLst>
            </p:cNvPr>
            <p:cNvSpPr txBox="1"/>
            <p:nvPr/>
          </p:nvSpPr>
          <p:spPr>
            <a:xfrm>
              <a:off x="30622195" y="17988901"/>
              <a:ext cx="43523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tx1">
                      <a:lumMod val="75000"/>
                      <a:lumOff val="25000"/>
                    </a:schemeClr>
                  </a:solidFill>
                  <a:latin typeface="Century Gothic"/>
                  <a:ea typeface="Calibri"/>
                  <a:cs typeface="Calibri"/>
                </a:rPr>
                <a:t>13</a:t>
              </a:r>
              <a:endParaRPr lang="en-US" sz="1200">
                <a:solidFill>
                  <a:schemeClr val="tx1">
                    <a:lumMod val="75000"/>
                    <a:lumOff val="25000"/>
                  </a:schemeClr>
                </a:solidFill>
                <a:ea typeface="Calibri"/>
                <a:cs typeface="Calibri"/>
              </a:endParaRPr>
            </a:p>
          </p:txBody>
        </p:sp>
        <p:cxnSp>
          <p:nvCxnSpPr>
            <p:cNvPr id="151" name="Straight Connector 150">
              <a:extLst>
                <a:ext uri="{FF2B5EF4-FFF2-40B4-BE49-F238E27FC236}">
                  <a16:creationId xmlns:a16="http://schemas.microsoft.com/office/drawing/2014/main" id="{F1BD4350-07EA-9F86-142C-A0304E6C8E9B}"/>
                </a:ext>
              </a:extLst>
            </p:cNvPr>
            <p:cNvCxnSpPr>
              <a:cxnSpLocks/>
            </p:cNvCxnSpPr>
            <p:nvPr/>
          </p:nvCxnSpPr>
          <p:spPr>
            <a:xfrm>
              <a:off x="30999974" y="15508396"/>
              <a:ext cx="3767" cy="3252409"/>
            </a:xfrm>
            <a:prstGeom prst="line">
              <a:avLst/>
            </a:prstGeom>
            <a:ln w="1270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cxnSp>
          <p:nvCxnSpPr>
            <p:cNvPr id="152" name="Straight Connector 151">
              <a:extLst>
                <a:ext uri="{FF2B5EF4-FFF2-40B4-BE49-F238E27FC236}">
                  <a16:creationId xmlns:a16="http://schemas.microsoft.com/office/drawing/2014/main" id="{D219BF90-D160-766D-014D-A866A22A9015}"/>
                </a:ext>
              </a:extLst>
            </p:cNvPr>
            <p:cNvCxnSpPr>
              <a:cxnSpLocks/>
            </p:cNvCxnSpPr>
            <p:nvPr/>
          </p:nvCxnSpPr>
          <p:spPr>
            <a:xfrm>
              <a:off x="31003740" y="18760808"/>
              <a:ext cx="65879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36B81C36-2FAB-9FBA-689C-2B9CBD991652}"/>
                </a:ext>
              </a:extLst>
            </p:cNvPr>
            <p:cNvCxnSpPr/>
            <p:nvPr/>
          </p:nvCxnSpPr>
          <p:spPr>
            <a:xfrm flipV="1">
              <a:off x="31329481" y="18760808"/>
              <a:ext cx="0" cy="550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45283F87-E19C-7BF1-37A8-A1B733DC855A}"/>
                </a:ext>
              </a:extLst>
            </p:cNvPr>
            <p:cNvCxnSpPr/>
            <p:nvPr/>
          </p:nvCxnSpPr>
          <p:spPr>
            <a:xfrm flipV="1">
              <a:off x="32082120" y="18760806"/>
              <a:ext cx="0" cy="55077"/>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F0F228B-8823-4139-71F2-FFD5685435EF}"/>
                </a:ext>
              </a:extLst>
            </p:cNvPr>
            <p:cNvCxnSpPr/>
            <p:nvPr/>
          </p:nvCxnSpPr>
          <p:spPr>
            <a:xfrm flipV="1">
              <a:off x="31314235" y="18760808"/>
              <a:ext cx="0" cy="55077"/>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B7F912C5-A6DD-07DA-2F46-69AC1F6ACE8C}"/>
                </a:ext>
              </a:extLst>
            </p:cNvPr>
            <p:cNvCxnSpPr/>
            <p:nvPr/>
          </p:nvCxnSpPr>
          <p:spPr>
            <a:xfrm flipV="1">
              <a:off x="33227034" y="18764344"/>
              <a:ext cx="0" cy="55077"/>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127954CA-1DFF-E595-91F3-3A59CAE15801}"/>
                </a:ext>
              </a:extLst>
            </p:cNvPr>
            <p:cNvCxnSpPr/>
            <p:nvPr/>
          </p:nvCxnSpPr>
          <p:spPr>
            <a:xfrm flipV="1">
              <a:off x="36142305" y="18760806"/>
              <a:ext cx="0" cy="55077"/>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28403203-B919-A86A-B3C2-D225380F3C16}"/>
                </a:ext>
              </a:extLst>
            </p:cNvPr>
            <p:cNvCxnSpPr>
              <a:cxnSpLocks/>
            </p:cNvCxnSpPr>
            <p:nvPr/>
          </p:nvCxnSpPr>
          <p:spPr>
            <a:xfrm flipH="1">
              <a:off x="30961212" y="18123923"/>
              <a:ext cx="41991"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59" name="TextBox 158">
                  <a:extLst>
                    <a:ext uri="{FF2B5EF4-FFF2-40B4-BE49-F238E27FC236}">
                      <a16:creationId xmlns:a16="http://schemas.microsoft.com/office/drawing/2014/main" id="{B4F5A3F8-1028-86EC-EC3E-DA749F3BD981}"/>
                    </a:ext>
                  </a:extLst>
                </p:cNvPr>
                <p:cNvSpPr txBox="1"/>
                <p:nvPr/>
              </p:nvSpPr>
              <p:spPr>
                <a:xfrm rot="16200000">
                  <a:off x="28964576" y="16966042"/>
                  <a:ext cx="3227881" cy="3125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Chlorophyll-a (mg/</a:t>
                  </a:r>
                  <a14:m>
                    <m:oMath xmlns:m="http://schemas.openxmlformats.org/officeDocument/2006/math">
                      <m:sSup>
                        <m:sSupPr>
                          <m:ctrlPr>
                            <a:rPr lang="en-US" sz="1400" b="1" i="1" smtClean="0">
                              <a:solidFill>
                                <a:schemeClr val="tx1">
                                  <a:lumMod val="75000"/>
                                  <a:lumOff val="25000"/>
                                </a:schemeClr>
                              </a:solidFill>
                              <a:latin typeface="Cambria Math" panose="02040503050406030204" pitchFamily="18" charset="0"/>
                            </a:rPr>
                          </m:ctrlPr>
                        </m:sSupPr>
                        <m:e>
                          <m:r>
                            <a:rPr lang="en-US" sz="1400" b="1" i="0" smtClean="0">
                              <a:solidFill>
                                <a:schemeClr val="tx1">
                                  <a:lumMod val="75000"/>
                                  <a:lumOff val="25000"/>
                                </a:schemeClr>
                              </a:solidFill>
                              <a:latin typeface="Cambria Math" panose="02040503050406030204" pitchFamily="18" charset="0"/>
                              <a:ea typeface="Cambria Math" panose="02040503050406030204" pitchFamily="18" charset="0"/>
                            </a:rPr>
                            <m:t>𝐦</m:t>
                          </m:r>
                        </m:e>
                        <m:sup>
                          <m:r>
                            <a:rPr lang="en-US" sz="1400" b="1" i="0" smtClean="0">
                              <a:solidFill>
                                <a:schemeClr val="tx1">
                                  <a:lumMod val="75000"/>
                                  <a:lumOff val="25000"/>
                                </a:schemeClr>
                              </a:solidFill>
                              <a:latin typeface="Cambria Math" panose="02040503050406030204" pitchFamily="18" charset="0"/>
                            </a:rPr>
                            <m:t>𝟐</m:t>
                          </m:r>
                        </m:sup>
                      </m:sSup>
                    </m:oMath>
                  </a14:m>
                  <a:r>
                    <a:rPr lang="en-US" sz="1400" b="1">
                      <a:solidFill>
                        <a:schemeClr val="tx1">
                          <a:lumMod val="75000"/>
                          <a:lumOff val="25000"/>
                        </a:schemeClr>
                      </a:solidFill>
                      <a:latin typeface="Century Gothic"/>
                    </a:rPr>
                    <a:t>)</a:t>
                  </a:r>
                  <a:endParaRPr lang="en-US" sz="1400">
                    <a:solidFill>
                      <a:schemeClr val="tx1">
                        <a:lumMod val="75000"/>
                        <a:lumOff val="25000"/>
                      </a:schemeClr>
                    </a:solidFill>
                    <a:ea typeface="Calibri"/>
                    <a:cs typeface="Calibri"/>
                  </a:endParaRPr>
                </a:p>
              </p:txBody>
            </p:sp>
          </mc:Choice>
          <mc:Fallback>
            <p:sp>
              <p:nvSpPr>
                <p:cNvPr id="159" name="TextBox 158">
                  <a:extLst>
                    <a:ext uri="{FF2B5EF4-FFF2-40B4-BE49-F238E27FC236}">
                      <a16:creationId xmlns:a16="http://schemas.microsoft.com/office/drawing/2014/main" id="{B4F5A3F8-1028-86EC-EC3E-DA749F3BD981}"/>
                    </a:ext>
                  </a:extLst>
                </p:cNvPr>
                <p:cNvSpPr txBox="1">
                  <a:spLocks noRot="1" noChangeAspect="1" noMove="1" noResize="1" noEditPoints="1" noAdjustHandles="1" noChangeArrowheads="1" noChangeShapeType="1" noTextEdit="1"/>
                </p:cNvSpPr>
                <p:nvPr/>
              </p:nvSpPr>
              <p:spPr>
                <a:xfrm rot="16200000">
                  <a:off x="28964576" y="16966042"/>
                  <a:ext cx="3227881" cy="312586"/>
                </a:xfrm>
                <a:prstGeom prst="rect">
                  <a:avLst/>
                </a:prstGeom>
                <a:blipFill>
                  <a:blip r:embed="rId23"/>
                  <a:stretch>
                    <a:fillRect l="-1923" r="-17308"/>
                  </a:stretch>
                </a:blipFill>
              </p:spPr>
              <p:txBody>
                <a:bodyPr/>
                <a:lstStyle/>
                <a:p>
                  <a:r>
                    <a:rPr lang="en-US">
                      <a:noFill/>
                    </a:rPr>
                    <a:t> </a:t>
                  </a:r>
                </a:p>
              </p:txBody>
            </p:sp>
          </mc:Fallback>
        </mc:AlternateContent>
        <p:cxnSp>
          <p:nvCxnSpPr>
            <p:cNvPr id="160" name="Straight Connector 159">
              <a:extLst>
                <a:ext uri="{FF2B5EF4-FFF2-40B4-BE49-F238E27FC236}">
                  <a16:creationId xmlns:a16="http://schemas.microsoft.com/office/drawing/2014/main" id="{7BB42DA0-5678-FC9B-4B50-E8B89243156F}"/>
                </a:ext>
              </a:extLst>
            </p:cNvPr>
            <p:cNvCxnSpPr/>
            <p:nvPr/>
          </p:nvCxnSpPr>
          <p:spPr>
            <a:xfrm flipV="1">
              <a:off x="34125085" y="18764337"/>
              <a:ext cx="0" cy="55077"/>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2" name="TextBox 161">
              <a:extLst>
                <a:ext uri="{FF2B5EF4-FFF2-40B4-BE49-F238E27FC236}">
                  <a16:creationId xmlns:a16="http://schemas.microsoft.com/office/drawing/2014/main" id="{3E986079-F3F1-B0D1-1AC5-7313EF364D79}"/>
                </a:ext>
              </a:extLst>
            </p:cNvPr>
            <p:cNvSpPr txBox="1"/>
            <p:nvPr/>
          </p:nvSpPr>
          <p:spPr>
            <a:xfrm>
              <a:off x="30622195" y="17338658"/>
              <a:ext cx="43523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tx1">
                      <a:lumMod val="75000"/>
                      <a:lumOff val="25000"/>
                    </a:schemeClr>
                  </a:solidFill>
                  <a:latin typeface="Century Gothic"/>
                  <a:ea typeface="Calibri"/>
                  <a:cs typeface="Calibri"/>
                </a:rPr>
                <a:t>14</a:t>
              </a:r>
              <a:endParaRPr lang="en-US" sz="1200">
                <a:solidFill>
                  <a:schemeClr val="tx1">
                    <a:lumMod val="75000"/>
                    <a:lumOff val="25000"/>
                  </a:schemeClr>
                </a:solidFill>
                <a:ea typeface="Calibri"/>
                <a:cs typeface="Calibri"/>
              </a:endParaRPr>
            </a:p>
          </p:txBody>
        </p:sp>
        <p:cxnSp>
          <p:nvCxnSpPr>
            <p:cNvPr id="163" name="Straight Connector 162">
              <a:extLst>
                <a:ext uri="{FF2B5EF4-FFF2-40B4-BE49-F238E27FC236}">
                  <a16:creationId xmlns:a16="http://schemas.microsoft.com/office/drawing/2014/main" id="{129DB218-3EC4-C9FC-0320-12F69AF7BA04}"/>
                </a:ext>
              </a:extLst>
            </p:cNvPr>
            <p:cNvCxnSpPr>
              <a:cxnSpLocks/>
            </p:cNvCxnSpPr>
            <p:nvPr/>
          </p:nvCxnSpPr>
          <p:spPr>
            <a:xfrm flipH="1">
              <a:off x="30963669" y="17477281"/>
              <a:ext cx="41991"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4" name="TextBox 163">
              <a:extLst>
                <a:ext uri="{FF2B5EF4-FFF2-40B4-BE49-F238E27FC236}">
                  <a16:creationId xmlns:a16="http://schemas.microsoft.com/office/drawing/2014/main" id="{CD0453DF-AB82-1385-EBF3-62CD3446D99E}"/>
                </a:ext>
              </a:extLst>
            </p:cNvPr>
            <p:cNvSpPr txBox="1"/>
            <p:nvPr/>
          </p:nvSpPr>
          <p:spPr>
            <a:xfrm>
              <a:off x="30627883" y="16054392"/>
              <a:ext cx="43523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tx1">
                      <a:lumMod val="75000"/>
                      <a:lumOff val="25000"/>
                    </a:schemeClr>
                  </a:solidFill>
                  <a:latin typeface="Century Gothic"/>
                  <a:ea typeface="Calibri"/>
                  <a:cs typeface="Calibri"/>
                </a:rPr>
                <a:t>16</a:t>
              </a:r>
              <a:endParaRPr lang="en-US" sz="1200">
                <a:solidFill>
                  <a:schemeClr val="tx1">
                    <a:lumMod val="75000"/>
                    <a:lumOff val="25000"/>
                  </a:schemeClr>
                </a:solidFill>
                <a:ea typeface="Calibri"/>
                <a:cs typeface="Calibri"/>
              </a:endParaRPr>
            </a:p>
          </p:txBody>
        </p:sp>
        <p:cxnSp>
          <p:nvCxnSpPr>
            <p:cNvPr id="165" name="Straight Connector 164">
              <a:extLst>
                <a:ext uri="{FF2B5EF4-FFF2-40B4-BE49-F238E27FC236}">
                  <a16:creationId xmlns:a16="http://schemas.microsoft.com/office/drawing/2014/main" id="{19A39E10-30D8-FDA4-914D-0B8EE70973D0}"/>
                </a:ext>
              </a:extLst>
            </p:cNvPr>
            <p:cNvCxnSpPr>
              <a:cxnSpLocks/>
            </p:cNvCxnSpPr>
            <p:nvPr/>
          </p:nvCxnSpPr>
          <p:spPr>
            <a:xfrm flipH="1">
              <a:off x="30962963" y="16192304"/>
              <a:ext cx="41991"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98B5B5B1-7AE2-E184-3DA4-D793E043900D}"/>
                </a:ext>
              </a:extLst>
            </p:cNvPr>
            <p:cNvCxnSpPr>
              <a:cxnSpLocks/>
            </p:cNvCxnSpPr>
            <p:nvPr/>
          </p:nvCxnSpPr>
          <p:spPr>
            <a:xfrm>
              <a:off x="37591703" y="15508404"/>
              <a:ext cx="6877" cy="3252401"/>
            </a:xfrm>
            <a:prstGeom prst="line">
              <a:avLst/>
            </a:prstGeom>
            <a:ln w="1270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cxnSp>
          <p:nvCxnSpPr>
            <p:cNvPr id="167" name="Straight Connector 166">
              <a:extLst>
                <a:ext uri="{FF2B5EF4-FFF2-40B4-BE49-F238E27FC236}">
                  <a16:creationId xmlns:a16="http://schemas.microsoft.com/office/drawing/2014/main" id="{5A5CA97B-63FF-2A35-0C04-28285A15C848}"/>
                </a:ext>
              </a:extLst>
            </p:cNvPr>
            <p:cNvCxnSpPr>
              <a:cxnSpLocks/>
            </p:cNvCxnSpPr>
            <p:nvPr/>
          </p:nvCxnSpPr>
          <p:spPr>
            <a:xfrm flipH="1">
              <a:off x="37590951" y="18178361"/>
              <a:ext cx="41991"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7982ABE9-E533-28A6-E2D4-2B5678DE51A9}"/>
                </a:ext>
              </a:extLst>
            </p:cNvPr>
            <p:cNvCxnSpPr>
              <a:cxnSpLocks/>
            </p:cNvCxnSpPr>
            <p:nvPr/>
          </p:nvCxnSpPr>
          <p:spPr>
            <a:xfrm flipH="1">
              <a:off x="37598342" y="17569018"/>
              <a:ext cx="41991"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FD20959D-7D65-0BCE-8DA8-B6E401DB7690}"/>
                </a:ext>
              </a:extLst>
            </p:cNvPr>
            <p:cNvCxnSpPr>
              <a:cxnSpLocks/>
            </p:cNvCxnSpPr>
            <p:nvPr/>
          </p:nvCxnSpPr>
          <p:spPr>
            <a:xfrm flipH="1">
              <a:off x="37596935" y="16952219"/>
              <a:ext cx="41991"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643067A8-0D27-D8B6-2E26-E735A30DC3E9}"/>
                </a:ext>
              </a:extLst>
            </p:cNvPr>
            <p:cNvCxnSpPr>
              <a:cxnSpLocks/>
            </p:cNvCxnSpPr>
            <p:nvPr/>
          </p:nvCxnSpPr>
          <p:spPr>
            <a:xfrm flipH="1">
              <a:off x="37598628" y="16342323"/>
              <a:ext cx="41991"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57F8B119-A21F-FAC6-29CA-8A24ECBDDAE6}"/>
                </a:ext>
              </a:extLst>
            </p:cNvPr>
            <p:cNvCxnSpPr>
              <a:cxnSpLocks/>
            </p:cNvCxnSpPr>
            <p:nvPr/>
          </p:nvCxnSpPr>
          <p:spPr>
            <a:xfrm flipH="1">
              <a:off x="37602792" y="15732673"/>
              <a:ext cx="41991"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72" name="TextBox 171">
              <a:extLst>
                <a:ext uri="{FF2B5EF4-FFF2-40B4-BE49-F238E27FC236}">
                  <a16:creationId xmlns:a16="http://schemas.microsoft.com/office/drawing/2014/main" id="{83F5F769-B509-7EA1-221C-B345990F9CF4}"/>
                </a:ext>
              </a:extLst>
            </p:cNvPr>
            <p:cNvSpPr txBox="1"/>
            <p:nvPr/>
          </p:nvSpPr>
          <p:spPr>
            <a:xfrm>
              <a:off x="37552471" y="18058078"/>
              <a:ext cx="34851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tx1">
                      <a:lumMod val="75000"/>
                      <a:lumOff val="25000"/>
                    </a:schemeClr>
                  </a:solidFill>
                  <a:latin typeface="Century Gothic"/>
                  <a:ea typeface="Calibri"/>
                  <a:cs typeface="Calibri"/>
                </a:rPr>
                <a:t>1</a:t>
              </a:r>
              <a:endParaRPr lang="en-US" sz="1200">
                <a:solidFill>
                  <a:schemeClr val="tx1">
                    <a:lumMod val="75000"/>
                    <a:lumOff val="25000"/>
                  </a:schemeClr>
                </a:solidFill>
                <a:ea typeface="Calibri"/>
                <a:cs typeface="Calibri"/>
              </a:endParaRPr>
            </a:p>
          </p:txBody>
        </p:sp>
        <p:sp>
          <p:nvSpPr>
            <p:cNvPr id="173" name="TextBox 172">
              <a:extLst>
                <a:ext uri="{FF2B5EF4-FFF2-40B4-BE49-F238E27FC236}">
                  <a16:creationId xmlns:a16="http://schemas.microsoft.com/office/drawing/2014/main" id="{EA3B0FBA-C357-A7E6-7DB7-25960EA87EAB}"/>
                </a:ext>
              </a:extLst>
            </p:cNvPr>
            <p:cNvSpPr txBox="1"/>
            <p:nvPr/>
          </p:nvSpPr>
          <p:spPr>
            <a:xfrm>
              <a:off x="37537683" y="17443618"/>
              <a:ext cx="34851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tx1">
                      <a:lumMod val="75000"/>
                      <a:lumOff val="25000"/>
                    </a:schemeClr>
                  </a:solidFill>
                  <a:latin typeface="Century Gothic"/>
                  <a:ea typeface="Calibri"/>
                  <a:cs typeface="Calibri"/>
                </a:rPr>
                <a:t>2</a:t>
              </a:r>
              <a:endParaRPr lang="en-US" sz="1200">
                <a:solidFill>
                  <a:schemeClr val="tx1">
                    <a:lumMod val="75000"/>
                    <a:lumOff val="25000"/>
                  </a:schemeClr>
                </a:solidFill>
                <a:ea typeface="Calibri"/>
                <a:cs typeface="Calibri"/>
              </a:endParaRPr>
            </a:p>
          </p:txBody>
        </p:sp>
        <p:sp>
          <p:nvSpPr>
            <p:cNvPr id="174" name="TextBox 173">
              <a:extLst>
                <a:ext uri="{FF2B5EF4-FFF2-40B4-BE49-F238E27FC236}">
                  <a16:creationId xmlns:a16="http://schemas.microsoft.com/office/drawing/2014/main" id="{5C3F0321-9CE5-41FC-5223-039B8C154FFC}"/>
                </a:ext>
              </a:extLst>
            </p:cNvPr>
            <p:cNvSpPr txBox="1"/>
            <p:nvPr/>
          </p:nvSpPr>
          <p:spPr>
            <a:xfrm>
              <a:off x="37539983" y="16829595"/>
              <a:ext cx="34851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tx1">
                      <a:lumMod val="75000"/>
                      <a:lumOff val="25000"/>
                    </a:schemeClr>
                  </a:solidFill>
                  <a:latin typeface="Century Gothic"/>
                  <a:ea typeface="Calibri"/>
                  <a:cs typeface="Calibri"/>
                </a:rPr>
                <a:t>3</a:t>
              </a:r>
              <a:endParaRPr lang="en-US" sz="1200">
                <a:solidFill>
                  <a:schemeClr val="tx1">
                    <a:lumMod val="75000"/>
                    <a:lumOff val="25000"/>
                  </a:schemeClr>
                </a:solidFill>
                <a:ea typeface="Calibri"/>
                <a:cs typeface="Calibri"/>
              </a:endParaRPr>
            </a:p>
          </p:txBody>
        </p:sp>
        <p:sp>
          <p:nvSpPr>
            <p:cNvPr id="175" name="TextBox 174">
              <a:extLst>
                <a:ext uri="{FF2B5EF4-FFF2-40B4-BE49-F238E27FC236}">
                  <a16:creationId xmlns:a16="http://schemas.microsoft.com/office/drawing/2014/main" id="{ACD4E1A0-17D7-EC47-F30D-B6C9E1D8E5CC}"/>
                </a:ext>
              </a:extLst>
            </p:cNvPr>
            <p:cNvSpPr txBox="1"/>
            <p:nvPr/>
          </p:nvSpPr>
          <p:spPr>
            <a:xfrm>
              <a:off x="37544603" y="16217342"/>
              <a:ext cx="34851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tx1">
                      <a:lumMod val="75000"/>
                      <a:lumOff val="25000"/>
                    </a:schemeClr>
                  </a:solidFill>
                  <a:latin typeface="Century Gothic"/>
                  <a:ea typeface="Calibri"/>
                  <a:cs typeface="Calibri"/>
                </a:rPr>
                <a:t>4</a:t>
              </a:r>
              <a:endParaRPr lang="en-US" sz="1200">
                <a:solidFill>
                  <a:schemeClr val="tx1">
                    <a:lumMod val="75000"/>
                    <a:lumOff val="25000"/>
                  </a:schemeClr>
                </a:solidFill>
                <a:ea typeface="Calibri"/>
                <a:cs typeface="Calibri"/>
              </a:endParaRPr>
            </a:p>
          </p:txBody>
        </p:sp>
        <p:sp>
          <p:nvSpPr>
            <p:cNvPr id="176" name="TextBox 175">
              <a:extLst>
                <a:ext uri="{FF2B5EF4-FFF2-40B4-BE49-F238E27FC236}">
                  <a16:creationId xmlns:a16="http://schemas.microsoft.com/office/drawing/2014/main" id="{1DE569C9-F060-250E-5E3F-7FD7DB88FDDE}"/>
                </a:ext>
              </a:extLst>
            </p:cNvPr>
            <p:cNvSpPr txBox="1"/>
            <p:nvPr/>
          </p:nvSpPr>
          <p:spPr>
            <a:xfrm>
              <a:off x="37597181" y="15615684"/>
              <a:ext cx="23884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tx1">
                      <a:lumMod val="75000"/>
                      <a:lumOff val="25000"/>
                    </a:schemeClr>
                  </a:solidFill>
                  <a:latin typeface="Century Gothic"/>
                  <a:ea typeface="Calibri"/>
                  <a:cs typeface="Calibri"/>
                </a:rPr>
                <a:t>5</a:t>
              </a:r>
              <a:endParaRPr lang="en-US" sz="1200">
                <a:solidFill>
                  <a:schemeClr val="tx1">
                    <a:lumMod val="75000"/>
                    <a:lumOff val="25000"/>
                  </a:schemeClr>
                </a:solidFill>
                <a:ea typeface="Calibri"/>
                <a:cs typeface="Calibri"/>
              </a:endParaRPr>
            </a:p>
          </p:txBody>
        </p:sp>
        <p:sp>
          <p:nvSpPr>
            <p:cNvPr id="177" name="TextBox 176">
              <a:extLst>
                <a:ext uri="{FF2B5EF4-FFF2-40B4-BE49-F238E27FC236}">
                  <a16:creationId xmlns:a16="http://schemas.microsoft.com/office/drawing/2014/main" id="{E01033CE-0EEF-4937-C1BA-E713A07A6D22}"/>
                </a:ext>
              </a:extLst>
            </p:cNvPr>
            <p:cNvSpPr txBox="1"/>
            <p:nvPr/>
          </p:nvSpPr>
          <p:spPr>
            <a:xfrm rot="16200000">
              <a:off x="36327846" y="17001818"/>
              <a:ext cx="32278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Turbidity (FNU)</a:t>
              </a:r>
              <a:endParaRPr lang="en-US" sz="1400">
                <a:solidFill>
                  <a:schemeClr val="tx1">
                    <a:lumMod val="75000"/>
                    <a:lumOff val="25000"/>
                  </a:schemeClr>
                </a:solidFill>
                <a:ea typeface="Calibri"/>
                <a:cs typeface="Calibri"/>
              </a:endParaRPr>
            </a:p>
          </p:txBody>
        </p:sp>
        <p:sp>
          <p:nvSpPr>
            <p:cNvPr id="178" name="TextBox 177">
              <a:extLst>
                <a:ext uri="{FF2B5EF4-FFF2-40B4-BE49-F238E27FC236}">
                  <a16:creationId xmlns:a16="http://schemas.microsoft.com/office/drawing/2014/main" id="{5D626280-A5F3-9A5E-2489-4A47C501AB8F}"/>
                </a:ext>
              </a:extLst>
            </p:cNvPr>
            <p:cNvSpPr txBox="1"/>
            <p:nvPr/>
          </p:nvSpPr>
          <p:spPr>
            <a:xfrm>
              <a:off x="30627880" y="15422076"/>
              <a:ext cx="43523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tx1">
                      <a:lumMod val="75000"/>
                      <a:lumOff val="25000"/>
                    </a:schemeClr>
                  </a:solidFill>
                  <a:latin typeface="Century Gothic"/>
                  <a:ea typeface="Calibri"/>
                  <a:cs typeface="Calibri"/>
                </a:rPr>
                <a:t>17</a:t>
              </a:r>
              <a:endParaRPr lang="en-US" sz="1200">
                <a:solidFill>
                  <a:schemeClr val="tx1">
                    <a:lumMod val="75000"/>
                    <a:lumOff val="25000"/>
                  </a:schemeClr>
                </a:solidFill>
                <a:ea typeface="Calibri"/>
                <a:cs typeface="Calibri"/>
              </a:endParaRPr>
            </a:p>
          </p:txBody>
        </p:sp>
        <p:cxnSp>
          <p:nvCxnSpPr>
            <p:cNvPr id="179" name="Straight Connector 178">
              <a:extLst>
                <a:ext uri="{FF2B5EF4-FFF2-40B4-BE49-F238E27FC236}">
                  <a16:creationId xmlns:a16="http://schemas.microsoft.com/office/drawing/2014/main" id="{4DB49B12-B3EB-589C-9299-EAEACC4D19FB}"/>
                </a:ext>
              </a:extLst>
            </p:cNvPr>
            <p:cNvCxnSpPr>
              <a:cxnSpLocks/>
            </p:cNvCxnSpPr>
            <p:nvPr/>
          </p:nvCxnSpPr>
          <p:spPr>
            <a:xfrm flipH="1">
              <a:off x="30962960" y="15559988"/>
              <a:ext cx="41991"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80" name="TextBox 179">
              <a:extLst>
                <a:ext uri="{FF2B5EF4-FFF2-40B4-BE49-F238E27FC236}">
                  <a16:creationId xmlns:a16="http://schemas.microsoft.com/office/drawing/2014/main" id="{6890CD03-A464-DAB7-E1C0-44D062189F26}"/>
                </a:ext>
              </a:extLst>
            </p:cNvPr>
            <p:cNvSpPr txBox="1"/>
            <p:nvPr/>
          </p:nvSpPr>
          <p:spPr>
            <a:xfrm>
              <a:off x="30640796" y="16706339"/>
              <a:ext cx="43523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tx1">
                      <a:lumMod val="75000"/>
                      <a:lumOff val="25000"/>
                    </a:schemeClr>
                  </a:solidFill>
                  <a:latin typeface="Century Gothic"/>
                  <a:ea typeface="Calibri"/>
                  <a:cs typeface="Calibri"/>
                </a:rPr>
                <a:t>15</a:t>
              </a:r>
              <a:endParaRPr lang="en-US" sz="1200">
                <a:solidFill>
                  <a:schemeClr val="tx1">
                    <a:lumMod val="75000"/>
                    <a:lumOff val="25000"/>
                  </a:schemeClr>
                </a:solidFill>
                <a:ea typeface="Calibri"/>
                <a:cs typeface="Calibri"/>
              </a:endParaRPr>
            </a:p>
          </p:txBody>
        </p:sp>
        <p:cxnSp>
          <p:nvCxnSpPr>
            <p:cNvPr id="181" name="Straight Connector 180">
              <a:extLst>
                <a:ext uri="{FF2B5EF4-FFF2-40B4-BE49-F238E27FC236}">
                  <a16:creationId xmlns:a16="http://schemas.microsoft.com/office/drawing/2014/main" id="{78B76CE5-25F3-EC70-4330-87BC0CC5D6F7}"/>
                </a:ext>
              </a:extLst>
            </p:cNvPr>
            <p:cNvCxnSpPr>
              <a:cxnSpLocks/>
            </p:cNvCxnSpPr>
            <p:nvPr/>
          </p:nvCxnSpPr>
          <p:spPr>
            <a:xfrm flipH="1">
              <a:off x="30963089" y="16832175"/>
              <a:ext cx="41991"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E2EA3B32-B419-2205-BD11-D99B51D2E8B4}"/>
                </a:ext>
              </a:extLst>
            </p:cNvPr>
            <p:cNvGrpSpPr/>
            <p:nvPr/>
          </p:nvGrpSpPr>
          <p:grpSpPr>
            <a:xfrm rot="10800000">
              <a:off x="38064121" y="17365967"/>
              <a:ext cx="1063769" cy="4505195"/>
              <a:chOff x="8845298" y="17468004"/>
              <a:chExt cx="1063769" cy="4505195"/>
            </a:xfrm>
            <a:solidFill>
              <a:srgbClr val="FFFFFF">
                <a:alpha val="69804"/>
              </a:srgbClr>
            </a:solidFill>
          </p:grpSpPr>
          <p:sp>
            <p:nvSpPr>
              <p:cNvPr id="191" name="Rectangle 190">
                <a:extLst>
                  <a:ext uri="{FF2B5EF4-FFF2-40B4-BE49-F238E27FC236}">
                    <a16:creationId xmlns:a16="http://schemas.microsoft.com/office/drawing/2014/main" id="{19907E72-47C3-94B7-581A-7E70AF629026}"/>
                  </a:ext>
                </a:extLst>
              </p:cNvPr>
              <p:cNvSpPr/>
              <p:nvPr/>
            </p:nvSpPr>
            <p:spPr>
              <a:xfrm rot="16200000">
                <a:off x="7124585" y="19188717"/>
                <a:ext cx="4505195" cy="1063769"/>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2" name="Straight Connector 191">
                <a:extLst>
                  <a:ext uri="{FF2B5EF4-FFF2-40B4-BE49-F238E27FC236}">
                    <a16:creationId xmlns:a16="http://schemas.microsoft.com/office/drawing/2014/main" id="{A2AE38E5-937A-F0B9-5E64-8FA5535AB24A}"/>
                  </a:ext>
                </a:extLst>
              </p:cNvPr>
              <p:cNvCxnSpPr>
                <a:cxnSpLocks/>
              </p:cNvCxnSpPr>
              <p:nvPr/>
            </p:nvCxnSpPr>
            <p:spPr>
              <a:xfrm flipV="1">
                <a:off x="9561876" y="21242254"/>
                <a:ext cx="2" cy="535795"/>
              </a:xfrm>
              <a:prstGeom prst="line">
                <a:avLst/>
              </a:prstGeom>
              <a:grpFill/>
              <a:ln w="76200">
                <a:solidFill>
                  <a:srgbClr val="8CA577"/>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C520366F-F424-1260-C868-583788E1C02E}"/>
                  </a:ext>
                </a:extLst>
              </p:cNvPr>
              <p:cNvCxnSpPr>
                <a:cxnSpLocks/>
              </p:cNvCxnSpPr>
              <p:nvPr/>
            </p:nvCxnSpPr>
            <p:spPr>
              <a:xfrm flipV="1">
                <a:off x="9201792" y="21242254"/>
                <a:ext cx="2" cy="535795"/>
              </a:xfrm>
              <a:prstGeom prst="line">
                <a:avLst/>
              </a:prstGeom>
              <a:grpFill/>
              <a:ln w="76200">
                <a:solidFill>
                  <a:srgbClr val="4DAEB3"/>
                </a:solidFill>
              </a:ln>
            </p:spPr>
            <p:style>
              <a:lnRef idx="1">
                <a:schemeClr val="accent1"/>
              </a:lnRef>
              <a:fillRef idx="0">
                <a:schemeClr val="accent1"/>
              </a:fillRef>
              <a:effectRef idx="0">
                <a:schemeClr val="accent1"/>
              </a:effectRef>
              <a:fontRef idx="minor">
                <a:schemeClr val="tx1"/>
              </a:fontRef>
            </p:style>
          </p:cxnSp>
          <p:sp>
            <p:nvSpPr>
              <p:cNvPr id="194" name="TextBox 193">
                <a:extLst>
                  <a:ext uri="{FF2B5EF4-FFF2-40B4-BE49-F238E27FC236}">
                    <a16:creationId xmlns:a16="http://schemas.microsoft.com/office/drawing/2014/main" id="{02D8EABD-68A5-30E0-F065-D46BAAFBE2A3}"/>
                  </a:ext>
                </a:extLst>
              </p:cNvPr>
              <p:cNvSpPr txBox="1"/>
              <p:nvPr/>
            </p:nvSpPr>
            <p:spPr>
              <a:xfrm rot="16200000">
                <a:off x="7815444" y="19348252"/>
                <a:ext cx="2823092" cy="3693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1">
                        <a:lumMod val="75000"/>
                        <a:lumOff val="25000"/>
                      </a:schemeClr>
                    </a:solidFill>
                    <a:latin typeface="Century Gothic"/>
                  </a:rPr>
                  <a:t>Turbidity (FNU)</a:t>
                </a:r>
                <a:endParaRPr lang="en-US">
                  <a:solidFill>
                    <a:schemeClr val="tx1">
                      <a:lumMod val="75000"/>
                      <a:lumOff val="25000"/>
                    </a:schemeClr>
                  </a:solidFill>
                  <a:ea typeface="Calibri"/>
                  <a:cs typeface="Calibri"/>
                </a:endParaRPr>
              </a:p>
            </p:txBody>
          </p:sp>
          <mc:AlternateContent xmlns:mc="http://schemas.openxmlformats.org/markup-compatibility/2006">
            <mc:Choice xmlns:a14="http://schemas.microsoft.com/office/drawing/2010/main" Requires="a14">
              <p:sp>
                <p:nvSpPr>
                  <p:cNvPr id="195" name="TextBox 194">
                    <a:extLst>
                      <a:ext uri="{FF2B5EF4-FFF2-40B4-BE49-F238E27FC236}">
                        <a16:creationId xmlns:a16="http://schemas.microsoft.com/office/drawing/2014/main" id="{F03BF427-848B-A787-2EB9-2CAAB0D9A775}"/>
                      </a:ext>
                    </a:extLst>
                  </p:cNvPr>
                  <p:cNvSpPr txBox="1"/>
                  <p:nvPr/>
                </p:nvSpPr>
                <p:spPr>
                  <a:xfrm rot="16200000">
                    <a:off x="8195266" y="19430756"/>
                    <a:ext cx="2730145" cy="375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rPr>
                      <a:t>Chlorophyll-a (mg/</a:t>
                    </a:r>
                    <a14:m>
                      <m:oMath xmlns:m="http://schemas.openxmlformats.org/officeDocument/2006/math">
                        <m:sSup>
                          <m:sSupPr>
                            <m:ctrlPr>
                              <a:rPr lang="en-US" b="1" i="1" smtClean="0">
                                <a:solidFill>
                                  <a:schemeClr val="tx1">
                                    <a:lumMod val="75000"/>
                                    <a:lumOff val="25000"/>
                                  </a:schemeClr>
                                </a:solidFill>
                                <a:latin typeface="Cambria Math" panose="02040503050406030204" pitchFamily="18" charset="0"/>
                              </a:rPr>
                            </m:ctrlPr>
                          </m:sSupPr>
                          <m:e>
                            <m:r>
                              <a:rPr lang="en-US" b="1" i="0" smtClean="0">
                                <a:solidFill>
                                  <a:schemeClr val="tx1">
                                    <a:lumMod val="75000"/>
                                    <a:lumOff val="25000"/>
                                  </a:schemeClr>
                                </a:solidFill>
                                <a:latin typeface="Cambria Math" panose="02040503050406030204" pitchFamily="18" charset="0"/>
                                <a:ea typeface="Cambria Math" panose="02040503050406030204" pitchFamily="18" charset="0"/>
                              </a:rPr>
                              <m:t>𝐦</m:t>
                            </m:r>
                          </m:e>
                          <m:sup>
                            <m:r>
                              <a:rPr lang="en-US" b="1" i="0" smtClean="0">
                                <a:solidFill>
                                  <a:schemeClr val="tx1">
                                    <a:lumMod val="75000"/>
                                    <a:lumOff val="25000"/>
                                  </a:schemeClr>
                                </a:solidFill>
                                <a:latin typeface="Cambria Math" panose="02040503050406030204" pitchFamily="18" charset="0"/>
                              </a:rPr>
                              <m:t>𝟐</m:t>
                            </m:r>
                          </m:sup>
                        </m:sSup>
                      </m:oMath>
                    </a14:m>
                    <a:r>
                      <a:rPr lang="en-US" b="1" dirty="0">
                        <a:solidFill>
                          <a:schemeClr val="tx1">
                            <a:lumMod val="75000"/>
                            <a:lumOff val="25000"/>
                          </a:schemeClr>
                        </a:solidFill>
                        <a:latin typeface="Century Gothic"/>
                      </a:rPr>
                      <a:t>)</a:t>
                    </a:r>
                    <a:endParaRPr lang="en-US" dirty="0">
                      <a:solidFill>
                        <a:schemeClr val="tx1">
                          <a:lumMod val="75000"/>
                          <a:lumOff val="25000"/>
                        </a:schemeClr>
                      </a:solidFill>
                      <a:ea typeface="Calibri"/>
                      <a:cs typeface="Calibri"/>
                    </a:endParaRPr>
                  </a:p>
                </p:txBody>
              </p:sp>
            </mc:Choice>
            <mc:Fallback>
              <p:sp>
                <p:nvSpPr>
                  <p:cNvPr id="195" name="TextBox 194">
                    <a:extLst>
                      <a:ext uri="{FF2B5EF4-FFF2-40B4-BE49-F238E27FC236}">
                        <a16:creationId xmlns:a16="http://schemas.microsoft.com/office/drawing/2014/main" id="{F03BF427-848B-A787-2EB9-2CAAB0D9A775}"/>
                      </a:ext>
                    </a:extLst>
                  </p:cNvPr>
                  <p:cNvSpPr txBox="1">
                    <a:spLocks noRot="1" noChangeAspect="1" noMove="1" noResize="1" noEditPoints="1" noAdjustHandles="1" noChangeArrowheads="1" noChangeShapeType="1" noTextEdit="1"/>
                  </p:cNvSpPr>
                  <p:nvPr/>
                </p:nvSpPr>
                <p:spPr>
                  <a:xfrm rot="16200000">
                    <a:off x="8195266" y="19430756"/>
                    <a:ext cx="2730145" cy="375552"/>
                  </a:xfrm>
                  <a:prstGeom prst="rect">
                    <a:avLst/>
                  </a:prstGeom>
                  <a:blipFill>
                    <a:blip r:embed="rId24"/>
                    <a:stretch>
                      <a:fillRect l="-24194" t="-2009" r="-6452" b="-1562"/>
                    </a:stretch>
                  </a:blipFill>
                </p:spPr>
                <p:txBody>
                  <a:bodyPr/>
                  <a:lstStyle/>
                  <a:p>
                    <a:r>
                      <a:rPr lang="en-US">
                        <a:noFill/>
                      </a:rPr>
                      <a:t> </a:t>
                    </a:r>
                  </a:p>
                </p:txBody>
              </p:sp>
            </mc:Fallback>
          </mc:AlternateContent>
        </p:grpSp>
        <p:grpSp>
          <p:nvGrpSpPr>
            <p:cNvPr id="26" name="Group 25">
              <a:extLst>
                <a:ext uri="{FF2B5EF4-FFF2-40B4-BE49-F238E27FC236}">
                  <a16:creationId xmlns:a16="http://schemas.microsoft.com/office/drawing/2014/main" id="{ED630D7F-8E0A-4019-89BF-A431B8E7D978}"/>
                </a:ext>
              </a:extLst>
            </p:cNvPr>
            <p:cNvGrpSpPr/>
            <p:nvPr/>
          </p:nvGrpSpPr>
          <p:grpSpPr>
            <a:xfrm>
              <a:off x="30382168" y="19445828"/>
              <a:ext cx="7683687" cy="4205575"/>
              <a:chOff x="782178" y="20066807"/>
              <a:chExt cx="7683687" cy="4205575"/>
            </a:xfrm>
          </p:grpSpPr>
          <p:sp>
            <p:nvSpPr>
              <p:cNvPr id="13" name="Rectangle 12">
                <a:extLst>
                  <a:ext uri="{FF2B5EF4-FFF2-40B4-BE49-F238E27FC236}">
                    <a16:creationId xmlns:a16="http://schemas.microsoft.com/office/drawing/2014/main" id="{B8FC8835-E87D-E597-E8F7-63A2B6ED8F8C}"/>
                  </a:ext>
                </a:extLst>
              </p:cNvPr>
              <p:cNvSpPr/>
              <p:nvPr/>
            </p:nvSpPr>
            <p:spPr>
              <a:xfrm>
                <a:off x="818349" y="20066807"/>
                <a:ext cx="7647516" cy="400890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graph showing a number of data&#10;&#10;Description automatically generated with medium confidence">
                <a:extLst>
                  <a:ext uri="{FF2B5EF4-FFF2-40B4-BE49-F238E27FC236}">
                    <a16:creationId xmlns:a16="http://schemas.microsoft.com/office/drawing/2014/main" id="{3002DF62-B2D6-764A-4297-EB30965DA52E}"/>
                  </a:ext>
                </a:extLst>
              </p:cNvPr>
              <p:cNvPicPr>
                <a:picLocks noChangeAspect="1"/>
              </p:cNvPicPr>
              <p:nvPr/>
            </p:nvPicPr>
            <p:blipFill rotWithShape="1">
              <a:blip r:embed="rId25">
                <a:extLst>
                  <a:ext uri="{28A0092B-C50C-407E-A947-70E740481C1C}">
                    <a14:useLocalDpi xmlns:a14="http://schemas.microsoft.com/office/drawing/2010/main" val="0"/>
                  </a:ext>
                </a:extLst>
              </a:blip>
              <a:srcRect l="4308" t="13757" r="11434" b="7462"/>
              <a:stretch/>
            </p:blipFill>
            <p:spPr>
              <a:xfrm>
                <a:off x="1358894" y="20399828"/>
                <a:ext cx="6595382" cy="3241669"/>
              </a:xfrm>
              <a:prstGeom prst="rect">
                <a:avLst/>
              </a:prstGeom>
            </p:spPr>
          </p:pic>
          <p:sp>
            <p:nvSpPr>
              <p:cNvPr id="19" name="TextBox 18">
                <a:extLst>
                  <a:ext uri="{FF2B5EF4-FFF2-40B4-BE49-F238E27FC236}">
                    <a16:creationId xmlns:a16="http://schemas.microsoft.com/office/drawing/2014/main" id="{98FDCBDA-3106-27F9-9E82-55AA6D2ACF06}"/>
                  </a:ext>
                </a:extLst>
              </p:cNvPr>
              <p:cNvSpPr txBox="1"/>
              <p:nvPr/>
            </p:nvSpPr>
            <p:spPr>
              <a:xfrm>
                <a:off x="2264471" y="23683102"/>
                <a:ext cx="652141" cy="276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tx1">
                        <a:lumMod val="75000"/>
                        <a:lumOff val="25000"/>
                      </a:schemeClr>
                    </a:solidFill>
                    <a:latin typeface="Century Gothic"/>
                  </a:rPr>
                  <a:t>2020</a:t>
                </a:r>
                <a:endParaRPr lang="en-US" sz="1200">
                  <a:solidFill>
                    <a:schemeClr val="tx1">
                      <a:lumMod val="75000"/>
                      <a:lumOff val="25000"/>
                    </a:schemeClr>
                  </a:solidFill>
                  <a:ea typeface="Calibri"/>
                  <a:cs typeface="Calibri"/>
                </a:endParaRPr>
              </a:p>
            </p:txBody>
          </p:sp>
          <p:sp>
            <p:nvSpPr>
              <p:cNvPr id="21" name="TextBox 20">
                <a:extLst>
                  <a:ext uri="{FF2B5EF4-FFF2-40B4-BE49-F238E27FC236}">
                    <a16:creationId xmlns:a16="http://schemas.microsoft.com/office/drawing/2014/main" id="{550A7B0E-91CA-464E-9281-1B8F12B29F41}"/>
                  </a:ext>
                </a:extLst>
              </p:cNvPr>
              <p:cNvSpPr txBox="1"/>
              <p:nvPr/>
            </p:nvSpPr>
            <p:spPr>
              <a:xfrm>
                <a:off x="1362283" y="23683102"/>
                <a:ext cx="652141" cy="276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tx1">
                        <a:lumMod val="75000"/>
                        <a:lumOff val="25000"/>
                      </a:schemeClr>
                    </a:solidFill>
                    <a:latin typeface="Century Gothic"/>
                  </a:rPr>
                  <a:t>2019</a:t>
                </a:r>
                <a:endParaRPr lang="en-US" sz="1200">
                  <a:solidFill>
                    <a:schemeClr val="tx1">
                      <a:lumMod val="75000"/>
                      <a:lumOff val="25000"/>
                    </a:schemeClr>
                  </a:solidFill>
                  <a:ea typeface="Calibri"/>
                  <a:cs typeface="Calibri"/>
                </a:endParaRPr>
              </a:p>
            </p:txBody>
          </p:sp>
          <p:sp>
            <p:nvSpPr>
              <p:cNvPr id="24" name="TextBox 23">
                <a:extLst>
                  <a:ext uri="{FF2B5EF4-FFF2-40B4-BE49-F238E27FC236}">
                    <a16:creationId xmlns:a16="http://schemas.microsoft.com/office/drawing/2014/main" id="{4405D027-748C-A7BB-F1E6-F27EA1832B77}"/>
                  </a:ext>
                </a:extLst>
              </p:cNvPr>
              <p:cNvSpPr txBox="1"/>
              <p:nvPr/>
            </p:nvSpPr>
            <p:spPr>
              <a:xfrm>
                <a:off x="3204715" y="23683102"/>
                <a:ext cx="652141" cy="276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tx1">
                        <a:lumMod val="75000"/>
                        <a:lumOff val="25000"/>
                      </a:schemeClr>
                    </a:solidFill>
                    <a:latin typeface="Century Gothic"/>
                  </a:rPr>
                  <a:t>2021</a:t>
                </a:r>
                <a:endParaRPr lang="en-US" sz="1200">
                  <a:solidFill>
                    <a:schemeClr val="tx1">
                      <a:lumMod val="75000"/>
                      <a:lumOff val="25000"/>
                    </a:schemeClr>
                  </a:solidFill>
                  <a:ea typeface="Calibri"/>
                  <a:cs typeface="Calibri"/>
                </a:endParaRPr>
              </a:p>
            </p:txBody>
          </p:sp>
          <p:sp>
            <p:nvSpPr>
              <p:cNvPr id="34" name="TextBox 33">
                <a:extLst>
                  <a:ext uri="{FF2B5EF4-FFF2-40B4-BE49-F238E27FC236}">
                    <a16:creationId xmlns:a16="http://schemas.microsoft.com/office/drawing/2014/main" id="{5B4FBE2C-21BE-C0BD-E6D7-563BA4E9FD68}"/>
                  </a:ext>
                </a:extLst>
              </p:cNvPr>
              <p:cNvSpPr txBox="1"/>
              <p:nvPr/>
            </p:nvSpPr>
            <p:spPr>
              <a:xfrm>
                <a:off x="1229738" y="23964606"/>
                <a:ext cx="6993904" cy="3077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Date</a:t>
                </a:r>
                <a:endParaRPr lang="en-US" sz="1400" dirty="0">
                  <a:solidFill>
                    <a:schemeClr val="tx1">
                      <a:lumMod val="75000"/>
                      <a:lumOff val="25000"/>
                    </a:schemeClr>
                  </a:solidFill>
                </a:endParaRPr>
              </a:p>
            </p:txBody>
          </p:sp>
          <p:sp>
            <p:nvSpPr>
              <p:cNvPr id="42" name="TextBox 41">
                <a:extLst>
                  <a:ext uri="{FF2B5EF4-FFF2-40B4-BE49-F238E27FC236}">
                    <a16:creationId xmlns:a16="http://schemas.microsoft.com/office/drawing/2014/main" id="{F95AA9B8-EE07-D098-884B-996A154DF2E6}"/>
                  </a:ext>
                </a:extLst>
              </p:cNvPr>
              <p:cNvSpPr txBox="1"/>
              <p:nvPr/>
            </p:nvSpPr>
            <p:spPr>
              <a:xfrm>
                <a:off x="4140025" y="23683102"/>
                <a:ext cx="652141" cy="276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tx1">
                        <a:lumMod val="75000"/>
                        <a:lumOff val="25000"/>
                      </a:schemeClr>
                    </a:solidFill>
                    <a:latin typeface="Century Gothic"/>
                  </a:rPr>
                  <a:t>2022</a:t>
                </a:r>
                <a:endParaRPr lang="en-US" sz="1200">
                  <a:solidFill>
                    <a:schemeClr val="tx1">
                      <a:lumMod val="75000"/>
                      <a:lumOff val="25000"/>
                    </a:schemeClr>
                  </a:solidFill>
                  <a:ea typeface="Calibri"/>
                  <a:cs typeface="Calibri"/>
                </a:endParaRPr>
              </a:p>
            </p:txBody>
          </p:sp>
          <p:sp>
            <p:nvSpPr>
              <p:cNvPr id="43" name="TextBox 42">
                <a:extLst>
                  <a:ext uri="{FF2B5EF4-FFF2-40B4-BE49-F238E27FC236}">
                    <a16:creationId xmlns:a16="http://schemas.microsoft.com/office/drawing/2014/main" id="{FA238582-01FB-1BEC-A7DD-C259811071F4}"/>
                  </a:ext>
                </a:extLst>
              </p:cNvPr>
              <p:cNvSpPr txBox="1"/>
              <p:nvPr/>
            </p:nvSpPr>
            <p:spPr>
              <a:xfrm>
                <a:off x="6018695" y="23683102"/>
                <a:ext cx="652141" cy="276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tx1">
                        <a:lumMod val="75000"/>
                        <a:lumOff val="25000"/>
                      </a:schemeClr>
                    </a:solidFill>
                    <a:latin typeface="Century Gothic"/>
                  </a:rPr>
                  <a:t>2023</a:t>
                </a:r>
                <a:endParaRPr lang="en-US" sz="1200">
                  <a:solidFill>
                    <a:schemeClr val="tx1">
                      <a:lumMod val="75000"/>
                      <a:lumOff val="25000"/>
                    </a:schemeClr>
                  </a:solidFill>
                  <a:ea typeface="Calibri"/>
                  <a:cs typeface="Calibri"/>
                </a:endParaRPr>
              </a:p>
            </p:txBody>
          </p:sp>
          <p:sp>
            <p:nvSpPr>
              <p:cNvPr id="73" name="TextBox 72">
                <a:extLst>
                  <a:ext uri="{FF2B5EF4-FFF2-40B4-BE49-F238E27FC236}">
                    <a16:creationId xmlns:a16="http://schemas.microsoft.com/office/drawing/2014/main" id="{60D59E9C-EEE8-F9A9-3835-F805455664E4}"/>
                  </a:ext>
                </a:extLst>
              </p:cNvPr>
              <p:cNvSpPr txBox="1"/>
              <p:nvPr/>
            </p:nvSpPr>
            <p:spPr>
              <a:xfrm>
                <a:off x="900275" y="23493860"/>
                <a:ext cx="652141" cy="276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tx1">
                        <a:lumMod val="75000"/>
                        <a:lumOff val="25000"/>
                      </a:schemeClr>
                    </a:solidFill>
                    <a:latin typeface="Century Gothic"/>
                  </a:rPr>
                  <a:t>0</a:t>
                </a:r>
                <a:endParaRPr lang="en-US" sz="1200">
                  <a:solidFill>
                    <a:schemeClr val="tx1">
                      <a:lumMod val="75000"/>
                      <a:lumOff val="25000"/>
                    </a:schemeClr>
                  </a:solidFill>
                  <a:ea typeface="Calibri"/>
                  <a:cs typeface="Calibri"/>
                </a:endParaRPr>
              </a:p>
            </p:txBody>
          </p:sp>
          <p:sp>
            <p:nvSpPr>
              <p:cNvPr id="90" name="TextBox 89">
                <a:extLst>
                  <a:ext uri="{FF2B5EF4-FFF2-40B4-BE49-F238E27FC236}">
                    <a16:creationId xmlns:a16="http://schemas.microsoft.com/office/drawing/2014/main" id="{85638EB0-EEA5-A871-3675-C1F341FCB5ED}"/>
                  </a:ext>
                </a:extLst>
              </p:cNvPr>
              <p:cNvSpPr txBox="1"/>
              <p:nvPr/>
            </p:nvSpPr>
            <p:spPr>
              <a:xfrm>
                <a:off x="960454" y="22842296"/>
                <a:ext cx="436712" cy="276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tx1">
                        <a:lumMod val="75000"/>
                        <a:lumOff val="25000"/>
                      </a:schemeClr>
                    </a:solidFill>
                    <a:latin typeface="Century Gothic"/>
                    <a:ea typeface="Calibri"/>
                    <a:cs typeface="Calibri"/>
                  </a:rPr>
                  <a:t>10</a:t>
                </a:r>
                <a:endParaRPr lang="en-US" sz="1200">
                  <a:solidFill>
                    <a:schemeClr val="tx1">
                      <a:lumMod val="75000"/>
                      <a:lumOff val="25000"/>
                    </a:schemeClr>
                  </a:solidFill>
                  <a:ea typeface="Calibri"/>
                  <a:cs typeface="Calibri"/>
                </a:endParaRPr>
              </a:p>
            </p:txBody>
          </p:sp>
          <p:sp>
            <p:nvSpPr>
              <p:cNvPr id="107" name="TextBox 106">
                <a:extLst>
                  <a:ext uri="{FF2B5EF4-FFF2-40B4-BE49-F238E27FC236}">
                    <a16:creationId xmlns:a16="http://schemas.microsoft.com/office/drawing/2014/main" id="{A3194CFC-040D-FFCB-32F1-3D5A78CE3F6A}"/>
                  </a:ext>
                </a:extLst>
              </p:cNvPr>
              <p:cNvSpPr txBox="1"/>
              <p:nvPr/>
            </p:nvSpPr>
            <p:spPr>
              <a:xfrm>
                <a:off x="962716" y="22169949"/>
                <a:ext cx="436712" cy="276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tx1">
                        <a:lumMod val="75000"/>
                        <a:lumOff val="25000"/>
                      </a:schemeClr>
                    </a:solidFill>
                    <a:latin typeface="Century Gothic"/>
                    <a:ea typeface="Calibri"/>
                    <a:cs typeface="Calibri"/>
                  </a:rPr>
                  <a:t>12</a:t>
                </a:r>
                <a:endParaRPr lang="en-US" sz="1200">
                  <a:solidFill>
                    <a:schemeClr val="tx1">
                      <a:lumMod val="75000"/>
                      <a:lumOff val="25000"/>
                    </a:schemeClr>
                  </a:solidFill>
                  <a:ea typeface="Calibri"/>
                  <a:cs typeface="Calibri"/>
                </a:endParaRPr>
              </a:p>
            </p:txBody>
          </p:sp>
          <p:cxnSp>
            <p:nvCxnSpPr>
              <p:cNvPr id="108" name="Straight Connector 107">
                <a:extLst>
                  <a:ext uri="{FF2B5EF4-FFF2-40B4-BE49-F238E27FC236}">
                    <a16:creationId xmlns:a16="http://schemas.microsoft.com/office/drawing/2014/main" id="{E8B2DF8E-FBAF-1C54-1C84-D3921C741FAE}"/>
                  </a:ext>
                </a:extLst>
              </p:cNvPr>
              <p:cNvCxnSpPr>
                <a:cxnSpLocks/>
              </p:cNvCxnSpPr>
              <p:nvPr/>
            </p:nvCxnSpPr>
            <p:spPr>
              <a:xfrm>
                <a:off x="1347482" y="20399828"/>
                <a:ext cx="3779" cy="3263451"/>
              </a:xfrm>
              <a:prstGeom prst="line">
                <a:avLst/>
              </a:prstGeom>
              <a:ln w="1270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cxnSp>
            <p:nvCxnSpPr>
              <p:cNvPr id="111" name="Straight Connector 110">
                <a:extLst>
                  <a:ext uri="{FF2B5EF4-FFF2-40B4-BE49-F238E27FC236}">
                    <a16:creationId xmlns:a16="http://schemas.microsoft.com/office/drawing/2014/main" id="{46AB0A9D-1B1E-E990-9092-B32B6680EDDB}"/>
                  </a:ext>
                </a:extLst>
              </p:cNvPr>
              <p:cNvCxnSpPr>
                <a:cxnSpLocks/>
              </p:cNvCxnSpPr>
              <p:nvPr/>
            </p:nvCxnSpPr>
            <p:spPr>
              <a:xfrm>
                <a:off x="1351261" y="23663282"/>
                <a:ext cx="66103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02860E9-848B-33A0-5CD8-8F83596CD64B}"/>
                  </a:ext>
                </a:extLst>
              </p:cNvPr>
              <p:cNvCxnSpPr/>
              <p:nvPr/>
            </p:nvCxnSpPr>
            <p:spPr>
              <a:xfrm flipV="1">
                <a:off x="1678108" y="23663282"/>
                <a:ext cx="0" cy="552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8591CE9E-0F0F-614F-2361-800FD2B0C42D}"/>
                  </a:ext>
                </a:extLst>
              </p:cNvPr>
              <p:cNvCxnSpPr/>
              <p:nvPr/>
            </p:nvCxnSpPr>
            <p:spPr>
              <a:xfrm flipV="1">
                <a:off x="2604358" y="23663280"/>
                <a:ext cx="0" cy="55264"/>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590A9822-C5DF-C84C-26FF-8892AA1D23CD}"/>
                  </a:ext>
                </a:extLst>
              </p:cNvPr>
              <p:cNvCxnSpPr/>
              <p:nvPr/>
            </p:nvCxnSpPr>
            <p:spPr>
              <a:xfrm flipV="1">
                <a:off x="1682056" y="23663282"/>
                <a:ext cx="0" cy="55264"/>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36185800-D04C-8627-3188-C0937C5132DE}"/>
                  </a:ext>
                </a:extLst>
              </p:cNvPr>
              <p:cNvCxnSpPr/>
              <p:nvPr/>
            </p:nvCxnSpPr>
            <p:spPr>
              <a:xfrm flipV="1">
                <a:off x="3530786" y="23666830"/>
                <a:ext cx="0" cy="55264"/>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F9ED9B95-E6B9-8028-67ED-FE209C5611A9}"/>
                  </a:ext>
                </a:extLst>
              </p:cNvPr>
              <p:cNvCxnSpPr/>
              <p:nvPr/>
            </p:nvCxnSpPr>
            <p:spPr>
              <a:xfrm flipV="1">
                <a:off x="6344766" y="23663280"/>
                <a:ext cx="0" cy="55264"/>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B944575F-A8FC-5AB5-D8F5-51BC9CECC220}"/>
                  </a:ext>
                </a:extLst>
              </p:cNvPr>
              <p:cNvCxnSpPr>
                <a:cxnSpLocks/>
              </p:cNvCxnSpPr>
              <p:nvPr/>
            </p:nvCxnSpPr>
            <p:spPr>
              <a:xfrm flipH="1">
                <a:off x="1309128" y="23638668"/>
                <a:ext cx="42134"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9CA6C76C-46A9-85AB-7A2A-46F3EEFA52F6}"/>
                  </a:ext>
                </a:extLst>
              </p:cNvPr>
              <p:cNvCxnSpPr>
                <a:cxnSpLocks/>
              </p:cNvCxnSpPr>
              <p:nvPr/>
            </p:nvCxnSpPr>
            <p:spPr>
              <a:xfrm flipH="1">
                <a:off x="1308589" y="22968255"/>
                <a:ext cx="42134"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5922DA1B-8903-15AF-ED60-279B92A3DE68}"/>
                  </a:ext>
                </a:extLst>
              </p:cNvPr>
              <p:cNvCxnSpPr>
                <a:cxnSpLocks/>
              </p:cNvCxnSpPr>
              <p:nvPr/>
            </p:nvCxnSpPr>
            <p:spPr>
              <a:xfrm flipH="1">
                <a:off x="1305348" y="22302627"/>
                <a:ext cx="42134"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20" name="TextBox 119">
                    <a:extLst>
                      <a:ext uri="{FF2B5EF4-FFF2-40B4-BE49-F238E27FC236}">
                        <a16:creationId xmlns:a16="http://schemas.microsoft.com/office/drawing/2014/main" id="{71154CC8-4DE6-2649-80D2-6A5F8F60C116}"/>
                      </a:ext>
                    </a:extLst>
                  </p:cNvPr>
                  <p:cNvSpPr txBox="1"/>
                  <p:nvPr/>
                </p:nvSpPr>
                <p:spPr>
                  <a:xfrm rot="16200000">
                    <a:off x="-680949" y="21862955"/>
                    <a:ext cx="3238840" cy="3125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Chlorophyll-a (mg/</a:t>
                    </a:r>
                    <a14:m>
                      <m:oMath xmlns:m="http://schemas.openxmlformats.org/officeDocument/2006/math">
                        <m:sSup>
                          <m:sSupPr>
                            <m:ctrlPr>
                              <a:rPr lang="en-US" sz="1400" b="1" i="1" smtClean="0">
                                <a:solidFill>
                                  <a:schemeClr val="tx1">
                                    <a:lumMod val="75000"/>
                                    <a:lumOff val="25000"/>
                                  </a:schemeClr>
                                </a:solidFill>
                                <a:latin typeface="Cambria Math" panose="02040503050406030204" pitchFamily="18" charset="0"/>
                              </a:rPr>
                            </m:ctrlPr>
                          </m:sSupPr>
                          <m:e>
                            <m:r>
                              <a:rPr lang="en-US" sz="1400" b="1" i="0" smtClean="0">
                                <a:solidFill>
                                  <a:schemeClr val="tx1">
                                    <a:lumMod val="75000"/>
                                    <a:lumOff val="25000"/>
                                  </a:schemeClr>
                                </a:solidFill>
                                <a:latin typeface="Cambria Math" panose="02040503050406030204" pitchFamily="18" charset="0"/>
                                <a:ea typeface="Cambria Math" panose="02040503050406030204" pitchFamily="18" charset="0"/>
                              </a:rPr>
                              <m:t>𝐦</m:t>
                            </m:r>
                          </m:e>
                          <m:sup>
                            <m:r>
                              <a:rPr lang="en-US" sz="1400" b="1" i="0" smtClean="0">
                                <a:solidFill>
                                  <a:schemeClr val="tx1">
                                    <a:lumMod val="75000"/>
                                    <a:lumOff val="25000"/>
                                  </a:schemeClr>
                                </a:solidFill>
                                <a:latin typeface="Cambria Math" panose="02040503050406030204" pitchFamily="18" charset="0"/>
                              </a:rPr>
                              <m:t>𝟐</m:t>
                            </m:r>
                          </m:sup>
                        </m:sSup>
                      </m:oMath>
                    </a14:m>
                    <a:r>
                      <a:rPr lang="en-US" sz="1400" b="1">
                        <a:solidFill>
                          <a:schemeClr val="tx1">
                            <a:lumMod val="75000"/>
                            <a:lumOff val="25000"/>
                          </a:schemeClr>
                        </a:solidFill>
                        <a:latin typeface="Century Gothic"/>
                      </a:rPr>
                      <a:t>)</a:t>
                    </a:r>
                    <a:endParaRPr lang="en-US" sz="1400">
                      <a:solidFill>
                        <a:schemeClr val="tx1">
                          <a:lumMod val="75000"/>
                          <a:lumOff val="25000"/>
                        </a:schemeClr>
                      </a:solidFill>
                      <a:ea typeface="Calibri"/>
                      <a:cs typeface="Calibri"/>
                    </a:endParaRPr>
                  </a:p>
                </p:txBody>
              </p:sp>
            </mc:Choice>
            <mc:Fallback>
              <p:sp>
                <p:nvSpPr>
                  <p:cNvPr id="120" name="TextBox 119">
                    <a:extLst>
                      <a:ext uri="{FF2B5EF4-FFF2-40B4-BE49-F238E27FC236}">
                        <a16:creationId xmlns:a16="http://schemas.microsoft.com/office/drawing/2014/main" id="{71154CC8-4DE6-2649-80D2-6A5F8F60C116}"/>
                      </a:ext>
                    </a:extLst>
                  </p:cNvPr>
                  <p:cNvSpPr txBox="1">
                    <a:spLocks noRot="1" noChangeAspect="1" noMove="1" noResize="1" noEditPoints="1" noAdjustHandles="1" noChangeArrowheads="1" noChangeShapeType="1" noTextEdit="1"/>
                  </p:cNvSpPr>
                  <p:nvPr/>
                </p:nvSpPr>
                <p:spPr>
                  <a:xfrm rot="16200000">
                    <a:off x="-680949" y="21862955"/>
                    <a:ext cx="3238840" cy="312586"/>
                  </a:xfrm>
                  <a:prstGeom prst="rect">
                    <a:avLst/>
                  </a:prstGeom>
                  <a:blipFill>
                    <a:blip r:embed="rId26"/>
                    <a:stretch>
                      <a:fillRect l="-3922" r="-17647"/>
                    </a:stretch>
                  </a:blipFill>
                </p:spPr>
                <p:txBody>
                  <a:bodyPr/>
                  <a:lstStyle/>
                  <a:p>
                    <a:r>
                      <a:rPr lang="en-US">
                        <a:noFill/>
                      </a:rPr>
                      <a:t> </a:t>
                    </a:r>
                  </a:p>
                </p:txBody>
              </p:sp>
            </mc:Fallback>
          </mc:AlternateContent>
          <p:cxnSp>
            <p:nvCxnSpPr>
              <p:cNvPr id="121" name="Straight Connector 120">
                <a:extLst>
                  <a:ext uri="{FF2B5EF4-FFF2-40B4-BE49-F238E27FC236}">
                    <a16:creationId xmlns:a16="http://schemas.microsoft.com/office/drawing/2014/main" id="{21B4A032-CE33-598F-BB9B-A78889DD5714}"/>
                  </a:ext>
                </a:extLst>
              </p:cNvPr>
              <p:cNvCxnSpPr/>
              <p:nvPr/>
            </p:nvCxnSpPr>
            <p:spPr>
              <a:xfrm flipV="1">
                <a:off x="4466097" y="23666823"/>
                <a:ext cx="0" cy="55264"/>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41C122B6-7D12-4929-8954-6AF5E5A7A858}"/>
                  </a:ext>
                </a:extLst>
              </p:cNvPr>
              <p:cNvSpPr txBox="1"/>
              <p:nvPr/>
            </p:nvSpPr>
            <p:spPr>
              <a:xfrm>
                <a:off x="968421" y="21508538"/>
                <a:ext cx="436712" cy="2901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b="1">
                    <a:solidFill>
                      <a:schemeClr val="tx1">
                        <a:lumMod val="75000"/>
                        <a:lumOff val="25000"/>
                      </a:schemeClr>
                    </a:solidFill>
                    <a:latin typeface="Century Gothic"/>
                    <a:ea typeface="Calibri"/>
                    <a:cs typeface="Calibri"/>
                  </a:rPr>
                  <a:t>14</a:t>
                </a:r>
                <a:endParaRPr lang="en-US" sz="800">
                  <a:solidFill>
                    <a:schemeClr val="tx1">
                      <a:lumMod val="75000"/>
                      <a:lumOff val="25000"/>
                    </a:schemeClr>
                  </a:solidFill>
                  <a:ea typeface="Calibri"/>
                  <a:cs typeface="Calibri"/>
                </a:endParaRPr>
              </a:p>
            </p:txBody>
          </p:sp>
          <p:cxnSp>
            <p:nvCxnSpPr>
              <p:cNvPr id="124" name="Straight Connector 123">
                <a:extLst>
                  <a:ext uri="{FF2B5EF4-FFF2-40B4-BE49-F238E27FC236}">
                    <a16:creationId xmlns:a16="http://schemas.microsoft.com/office/drawing/2014/main" id="{EFAFD074-BD78-D5E4-CF79-E9CF140D7704}"/>
                  </a:ext>
                </a:extLst>
              </p:cNvPr>
              <p:cNvCxnSpPr>
                <a:cxnSpLocks/>
              </p:cNvCxnSpPr>
              <p:nvPr/>
            </p:nvCxnSpPr>
            <p:spPr>
              <a:xfrm flipH="1">
                <a:off x="1311054" y="21641217"/>
                <a:ext cx="42134"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5" name="TextBox 124">
                <a:extLst>
                  <a:ext uri="{FF2B5EF4-FFF2-40B4-BE49-F238E27FC236}">
                    <a16:creationId xmlns:a16="http://schemas.microsoft.com/office/drawing/2014/main" id="{6858ABC4-DC05-352D-CC6D-C1286ECEC7C9}"/>
                  </a:ext>
                </a:extLst>
              </p:cNvPr>
              <p:cNvSpPr txBox="1"/>
              <p:nvPr/>
            </p:nvSpPr>
            <p:spPr>
              <a:xfrm>
                <a:off x="974128" y="20835718"/>
                <a:ext cx="436712" cy="276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tx1">
                        <a:lumMod val="75000"/>
                        <a:lumOff val="25000"/>
                      </a:schemeClr>
                    </a:solidFill>
                    <a:latin typeface="Century Gothic"/>
                    <a:ea typeface="Calibri"/>
                    <a:cs typeface="Calibri"/>
                  </a:rPr>
                  <a:t>16</a:t>
                </a:r>
                <a:endParaRPr lang="en-US" sz="1200">
                  <a:solidFill>
                    <a:schemeClr val="tx1">
                      <a:lumMod val="75000"/>
                      <a:lumOff val="25000"/>
                    </a:schemeClr>
                  </a:solidFill>
                  <a:ea typeface="Calibri"/>
                  <a:cs typeface="Calibri"/>
                </a:endParaRPr>
              </a:p>
            </p:txBody>
          </p:sp>
          <p:cxnSp>
            <p:nvCxnSpPr>
              <p:cNvPr id="126" name="Straight Connector 125">
                <a:extLst>
                  <a:ext uri="{FF2B5EF4-FFF2-40B4-BE49-F238E27FC236}">
                    <a16:creationId xmlns:a16="http://schemas.microsoft.com/office/drawing/2014/main" id="{E0E0C1AC-7501-0704-B28E-09248EDB5F2A}"/>
                  </a:ext>
                </a:extLst>
              </p:cNvPr>
              <p:cNvCxnSpPr>
                <a:cxnSpLocks/>
              </p:cNvCxnSpPr>
              <p:nvPr/>
            </p:nvCxnSpPr>
            <p:spPr>
              <a:xfrm flipH="1">
                <a:off x="1316761" y="20974098"/>
                <a:ext cx="42134"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C20E78B8-0CBC-D599-FFC1-D2E2FC2F5F61}"/>
                  </a:ext>
                </a:extLst>
              </p:cNvPr>
              <p:cNvCxnSpPr>
                <a:cxnSpLocks/>
              </p:cNvCxnSpPr>
              <p:nvPr/>
            </p:nvCxnSpPr>
            <p:spPr>
              <a:xfrm>
                <a:off x="7961587" y="20399836"/>
                <a:ext cx="6900" cy="3263443"/>
              </a:xfrm>
              <a:prstGeom prst="line">
                <a:avLst/>
              </a:prstGeom>
              <a:ln w="1270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cxnSp>
            <p:nvCxnSpPr>
              <p:cNvPr id="128" name="Straight Connector 127">
                <a:extLst>
                  <a:ext uri="{FF2B5EF4-FFF2-40B4-BE49-F238E27FC236}">
                    <a16:creationId xmlns:a16="http://schemas.microsoft.com/office/drawing/2014/main" id="{5249A43D-C8FD-AA3B-97A7-1A60BC41A109}"/>
                  </a:ext>
                </a:extLst>
              </p:cNvPr>
              <p:cNvCxnSpPr>
                <a:cxnSpLocks/>
              </p:cNvCxnSpPr>
              <p:nvPr/>
            </p:nvCxnSpPr>
            <p:spPr>
              <a:xfrm flipH="1">
                <a:off x="7977517" y="23364987"/>
                <a:ext cx="42134"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0FF44128-6433-1742-A25A-DA7F737B8253}"/>
                  </a:ext>
                </a:extLst>
              </p:cNvPr>
              <p:cNvCxnSpPr>
                <a:cxnSpLocks/>
              </p:cNvCxnSpPr>
              <p:nvPr/>
            </p:nvCxnSpPr>
            <p:spPr>
              <a:xfrm flipH="1">
                <a:off x="7972492" y="22825192"/>
                <a:ext cx="42134"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C8A4BB25-0DE8-A7EC-52D9-CADCE5844F12}"/>
                  </a:ext>
                </a:extLst>
              </p:cNvPr>
              <p:cNvCxnSpPr>
                <a:cxnSpLocks/>
              </p:cNvCxnSpPr>
              <p:nvPr/>
            </p:nvCxnSpPr>
            <p:spPr>
              <a:xfrm flipH="1">
                <a:off x="7972492" y="22302627"/>
                <a:ext cx="42134"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714991D3-C605-514B-3DC8-94ED24B9F509}"/>
                  </a:ext>
                </a:extLst>
              </p:cNvPr>
              <p:cNvCxnSpPr>
                <a:cxnSpLocks/>
              </p:cNvCxnSpPr>
              <p:nvPr/>
            </p:nvCxnSpPr>
            <p:spPr>
              <a:xfrm flipH="1">
                <a:off x="7976454" y="21769903"/>
                <a:ext cx="42134"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CB220E13-CC02-85EB-ABD3-FF1C7143E4EF}"/>
                  </a:ext>
                </a:extLst>
              </p:cNvPr>
              <p:cNvCxnSpPr>
                <a:cxnSpLocks/>
              </p:cNvCxnSpPr>
              <p:nvPr/>
            </p:nvCxnSpPr>
            <p:spPr>
              <a:xfrm flipH="1">
                <a:off x="7972714" y="21253497"/>
                <a:ext cx="42134"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B1645994-2A4B-6A43-EC2A-3D6EB8F43049}"/>
                  </a:ext>
                </a:extLst>
              </p:cNvPr>
              <p:cNvCxnSpPr>
                <a:cxnSpLocks/>
              </p:cNvCxnSpPr>
              <p:nvPr/>
            </p:nvCxnSpPr>
            <p:spPr>
              <a:xfrm flipH="1">
                <a:off x="7972990" y="20723226"/>
                <a:ext cx="42134"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4" name="TextBox 133">
                <a:extLst>
                  <a:ext uri="{FF2B5EF4-FFF2-40B4-BE49-F238E27FC236}">
                    <a16:creationId xmlns:a16="http://schemas.microsoft.com/office/drawing/2014/main" id="{BFBE0416-5E28-883A-992E-251206303C37}"/>
                  </a:ext>
                </a:extLst>
              </p:cNvPr>
              <p:cNvSpPr txBox="1"/>
              <p:nvPr/>
            </p:nvSpPr>
            <p:spPr>
              <a:xfrm>
                <a:off x="7922282" y="23229631"/>
                <a:ext cx="349694" cy="276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tx1">
                        <a:lumMod val="75000"/>
                        <a:lumOff val="25000"/>
                      </a:schemeClr>
                    </a:solidFill>
                    <a:latin typeface="Century Gothic"/>
                    <a:ea typeface="Calibri"/>
                    <a:cs typeface="Calibri"/>
                  </a:rPr>
                  <a:t>1</a:t>
                </a:r>
                <a:endParaRPr lang="en-US" sz="1200">
                  <a:solidFill>
                    <a:schemeClr val="tx1">
                      <a:lumMod val="75000"/>
                      <a:lumOff val="25000"/>
                    </a:schemeClr>
                  </a:solidFill>
                  <a:ea typeface="Calibri"/>
                  <a:cs typeface="Calibri"/>
                </a:endParaRPr>
              </a:p>
            </p:txBody>
          </p:sp>
          <p:sp>
            <p:nvSpPr>
              <p:cNvPr id="135" name="TextBox 134">
                <a:extLst>
                  <a:ext uri="{FF2B5EF4-FFF2-40B4-BE49-F238E27FC236}">
                    <a16:creationId xmlns:a16="http://schemas.microsoft.com/office/drawing/2014/main" id="{3CB7ABA0-BAE5-9B2E-D68A-B61F40D340AF}"/>
                  </a:ext>
                </a:extLst>
              </p:cNvPr>
              <p:cNvSpPr txBox="1"/>
              <p:nvPr/>
            </p:nvSpPr>
            <p:spPr>
              <a:xfrm>
                <a:off x="7909692" y="22694586"/>
                <a:ext cx="349694" cy="276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tx1">
                        <a:lumMod val="75000"/>
                        <a:lumOff val="25000"/>
                      </a:schemeClr>
                    </a:solidFill>
                    <a:latin typeface="Century Gothic"/>
                    <a:ea typeface="Calibri"/>
                    <a:cs typeface="Calibri"/>
                  </a:rPr>
                  <a:t>2</a:t>
                </a:r>
                <a:endParaRPr lang="en-US" sz="1200">
                  <a:solidFill>
                    <a:schemeClr val="tx1">
                      <a:lumMod val="75000"/>
                      <a:lumOff val="25000"/>
                    </a:schemeClr>
                  </a:solidFill>
                  <a:ea typeface="Calibri"/>
                  <a:cs typeface="Calibri"/>
                </a:endParaRPr>
              </a:p>
            </p:txBody>
          </p:sp>
          <p:sp>
            <p:nvSpPr>
              <p:cNvPr id="136" name="TextBox 135">
                <a:extLst>
                  <a:ext uri="{FF2B5EF4-FFF2-40B4-BE49-F238E27FC236}">
                    <a16:creationId xmlns:a16="http://schemas.microsoft.com/office/drawing/2014/main" id="{EBAA8D69-0CEB-4DFE-F2B5-F253B0F35151}"/>
                  </a:ext>
                </a:extLst>
              </p:cNvPr>
              <p:cNvSpPr txBox="1"/>
              <p:nvPr/>
            </p:nvSpPr>
            <p:spPr>
              <a:xfrm>
                <a:off x="7911669" y="22169949"/>
                <a:ext cx="349694" cy="276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tx1">
                        <a:lumMod val="75000"/>
                        <a:lumOff val="25000"/>
                      </a:schemeClr>
                    </a:solidFill>
                    <a:latin typeface="Century Gothic"/>
                    <a:ea typeface="Calibri"/>
                    <a:cs typeface="Calibri"/>
                  </a:rPr>
                  <a:t>3</a:t>
                </a:r>
                <a:endParaRPr lang="en-US" sz="1200">
                  <a:solidFill>
                    <a:schemeClr val="tx1">
                      <a:lumMod val="75000"/>
                      <a:lumOff val="25000"/>
                    </a:schemeClr>
                  </a:solidFill>
                  <a:ea typeface="Calibri"/>
                  <a:cs typeface="Calibri"/>
                </a:endParaRPr>
              </a:p>
            </p:txBody>
          </p:sp>
          <p:sp>
            <p:nvSpPr>
              <p:cNvPr id="137" name="TextBox 136">
                <a:extLst>
                  <a:ext uri="{FF2B5EF4-FFF2-40B4-BE49-F238E27FC236}">
                    <a16:creationId xmlns:a16="http://schemas.microsoft.com/office/drawing/2014/main" id="{06D23F5A-6797-767C-4487-1C0C586D24F7}"/>
                  </a:ext>
                </a:extLst>
              </p:cNvPr>
              <p:cNvSpPr txBox="1"/>
              <p:nvPr/>
            </p:nvSpPr>
            <p:spPr>
              <a:xfrm>
                <a:off x="7922282" y="21639677"/>
                <a:ext cx="349694" cy="276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tx1">
                        <a:lumMod val="75000"/>
                        <a:lumOff val="25000"/>
                      </a:schemeClr>
                    </a:solidFill>
                    <a:latin typeface="Century Gothic"/>
                    <a:ea typeface="Calibri"/>
                    <a:cs typeface="Calibri"/>
                  </a:rPr>
                  <a:t>4</a:t>
                </a:r>
                <a:endParaRPr lang="en-US" sz="1200">
                  <a:solidFill>
                    <a:schemeClr val="tx1">
                      <a:lumMod val="75000"/>
                      <a:lumOff val="25000"/>
                    </a:schemeClr>
                  </a:solidFill>
                  <a:ea typeface="Calibri"/>
                  <a:cs typeface="Calibri"/>
                </a:endParaRPr>
              </a:p>
            </p:txBody>
          </p:sp>
          <p:sp>
            <p:nvSpPr>
              <p:cNvPr id="138" name="TextBox 137">
                <a:extLst>
                  <a:ext uri="{FF2B5EF4-FFF2-40B4-BE49-F238E27FC236}">
                    <a16:creationId xmlns:a16="http://schemas.microsoft.com/office/drawing/2014/main" id="{2D229AD3-95C8-15D8-63B5-8B76AF960D97}"/>
                  </a:ext>
                </a:extLst>
              </p:cNvPr>
              <p:cNvSpPr txBox="1"/>
              <p:nvPr/>
            </p:nvSpPr>
            <p:spPr>
              <a:xfrm>
                <a:off x="7908370" y="21123295"/>
                <a:ext cx="349694" cy="276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tx1">
                        <a:lumMod val="75000"/>
                        <a:lumOff val="25000"/>
                      </a:schemeClr>
                    </a:solidFill>
                    <a:latin typeface="Century Gothic"/>
                    <a:ea typeface="Calibri"/>
                    <a:cs typeface="Calibri"/>
                  </a:rPr>
                  <a:t>5</a:t>
                </a:r>
                <a:endParaRPr lang="en-US" sz="1200">
                  <a:solidFill>
                    <a:schemeClr val="tx1">
                      <a:lumMod val="75000"/>
                      <a:lumOff val="25000"/>
                    </a:schemeClr>
                  </a:solidFill>
                  <a:ea typeface="Calibri"/>
                  <a:cs typeface="Calibri"/>
                </a:endParaRPr>
              </a:p>
            </p:txBody>
          </p:sp>
          <p:sp>
            <p:nvSpPr>
              <p:cNvPr id="139" name="TextBox 138">
                <a:extLst>
                  <a:ext uri="{FF2B5EF4-FFF2-40B4-BE49-F238E27FC236}">
                    <a16:creationId xmlns:a16="http://schemas.microsoft.com/office/drawing/2014/main" id="{E4D80FB3-1296-F700-A9C0-E8813C9498C8}"/>
                  </a:ext>
                </a:extLst>
              </p:cNvPr>
              <p:cNvSpPr txBox="1"/>
              <p:nvPr/>
            </p:nvSpPr>
            <p:spPr>
              <a:xfrm>
                <a:off x="7922282" y="20584093"/>
                <a:ext cx="349694" cy="276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tx1">
                        <a:lumMod val="75000"/>
                        <a:lumOff val="25000"/>
                      </a:schemeClr>
                    </a:solidFill>
                    <a:latin typeface="Century Gothic"/>
                    <a:ea typeface="Calibri"/>
                    <a:cs typeface="Calibri"/>
                  </a:rPr>
                  <a:t>6</a:t>
                </a:r>
                <a:endParaRPr lang="en-US" sz="1200">
                  <a:solidFill>
                    <a:schemeClr val="tx1">
                      <a:lumMod val="75000"/>
                      <a:lumOff val="25000"/>
                    </a:schemeClr>
                  </a:solidFill>
                  <a:ea typeface="Calibri"/>
                  <a:cs typeface="Calibri"/>
                </a:endParaRPr>
              </a:p>
            </p:txBody>
          </p:sp>
          <p:sp>
            <p:nvSpPr>
              <p:cNvPr id="140" name="TextBox 139">
                <a:extLst>
                  <a:ext uri="{FF2B5EF4-FFF2-40B4-BE49-F238E27FC236}">
                    <a16:creationId xmlns:a16="http://schemas.microsoft.com/office/drawing/2014/main" id="{F8A355F4-5F91-2B32-C94A-0E1FAAB42ECB}"/>
                  </a:ext>
                </a:extLst>
              </p:cNvPr>
              <p:cNvSpPr txBox="1"/>
              <p:nvPr/>
            </p:nvSpPr>
            <p:spPr>
              <a:xfrm rot="16200000">
                <a:off x="6686113" y="21833803"/>
                <a:ext cx="3238840" cy="3077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Turbidity (FNU)</a:t>
                </a:r>
                <a:endParaRPr lang="en-US" sz="1400">
                  <a:solidFill>
                    <a:schemeClr val="tx1">
                      <a:lumMod val="75000"/>
                      <a:lumOff val="25000"/>
                    </a:schemeClr>
                  </a:solidFill>
                  <a:ea typeface="Calibri"/>
                  <a:cs typeface="Calibri"/>
                </a:endParaRPr>
              </a:p>
            </p:txBody>
          </p:sp>
          <p:sp>
            <p:nvSpPr>
              <p:cNvPr id="7" name="TextBox 6">
                <a:extLst>
                  <a:ext uri="{FF2B5EF4-FFF2-40B4-BE49-F238E27FC236}">
                    <a16:creationId xmlns:a16="http://schemas.microsoft.com/office/drawing/2014/main" id="{5484072D-2BB2-77EE-1346-D57D4FD8169F}"/>
                  </a:ext>
                </a:extLst>
              </p:cNvPr>
              <p:cNvSpPr txBox="1"/>
              <p:nvPr/>
            </p:nvSpPr>
            <p:spPr>
              <a:xfrm>
                <a:off x="2901935" y="20069992"/>
                <a:ext cx="3649510" cy="400110"/>
              </a:xfrm>
              <a:prstGeom prst="rect">
                <a:avLst/>
              </a:prstGeom>
              <a:noFill/>
            </p:spPr>
            <p:txBody>
              <a:bodyPr wrap="square">
                <a:spAutoFit/>
              </a:bodyPr>
              <a:lstStyle/>
              <a:p>
                <a:pPr algn="ctr"/>
                <a:r>
                  <a:rPr lang="en-US" sz="2000" b="1" dirty="0">
                    <a:solidFill>
                      <a:schemeClr val="tx1">
                        <a:lumMod val="75000"/>
                        <a:lumOff val="25000"/>
                      </a:schemeClr>
                    </a:solidFill>
                    <a:latin typeface="Century Gothic"/>
                  </a:rPr>
                  <a:t>Newport Bay</a:t>
                </a:r>
                <a:endParaRPr lang="en-US" sz="2000" dirty="0"/>
              </a:p>
            </p:txBody>
          </p:sp>
        </p:grpSp>
        <p:sp>
          <p:nvSpPr>
            <p:cNvPr id="109" name="TextBox 108">
              <a:extLst>
                <a:ext uri="{FF2B5EF4-FFF2-40B4-BE49-F238E27FC236}">
                  <a16:creationId xmlns:a16="http://schemas.microsoft.com/office/drawing/2014/main" id="{4AFAB0B1-4136-9EA2-78C9-7C02F9E606D4}"/>
                </a:ext>
              </a:extLst>
            </p:cNvPr>
            <p:cNvSpPr txBox="1"/>
            <p:nvPr/>
          </p:nvSpPr>
          <p:spPr>
            <a:xfrm>
              <a:off x="32501925" y="15133091"/>
              <a:ext cx="3649510" cy="400110"/>
            </a:xfrm>
            <a:prstGeom prst="rect">
              <a:avLst/>
            </a:prstGeom>
            <a:noFill/>
          </p:spPr>
          <p:txBody>
            <a:bodyPr wrap="square">
              <a:spAutoFit/>
            </a:bodyPr>
            <a:lstStyle/>
            <a:p>
              <a:pPr algn="ctr"/>
              <a:r>
                <a:rPr lang="en-US" sz="2000" b="1" dirty="0">
                  <a:solidFill>
                    <a:schemeClr val="tx1">
                      <a:lumMod val="75000"/>
                      <a:lumOff val="25000"/>
                    </a:schemeClr>
                  </a:solidFill>
                  <a:latin typeface="Century Gothic"/>
                </a:rPr>
                <a:t>Mission Bay</a:t>
              </a:r>
              <a:endParaRPr lang="en-US" sz="2000" dirty="0"/>
            </a:p>
          </p:txBody>
        </p:sp>
      </p:grpSp>
    </p:spTree>
    <p:extLst>
      <p:ext uri="{BB962C8B-B14F-4D97-AF65-F5344CB8AC3E}">
        <p14:creationId xmlns:p14="http://schemas.microsoft.com/office/powerpoint/2010/main" val="192483512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3D3659601264545B809515D8ACE34D0" ma:contentTypeVersion="15" ma:contentTypeDescription="Create a new document." ma:contentTypeScope="" ma:versionID="686aad3abe1683ff6a763659e4535b0e">
  <xsd:schema xmlns:xsd="http://www.w3.org/2001/XMLSchema" xmlns:xs="http://www.w3.org/2001/XMLSchema" xmlns:p="http://schemas.microsoft.com/office/2006/metadata/properties" xmlns:ns2="7078c49a-d117-45de-a18f-894db0bb22be" xmlns:ns3="7e7b4823-3504-4d72-bc64-abf931ecbe20" targetNamespace="http://schemas.microsoft.com/office/2006/metadata/properties" ma:root="true" ma:fieldsID="186f095d2411158380285f982940c321" ns2:_="" ns3:_="">
    <xsd:import namespace="7078c49a-d117-45de-a18f-894db0bb22be"/>
    <xsd:import namespace="7e7b4823-3504-4d72-bc64-abf931ecbe2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3:SharedWithUsers" minOccurs="0"/>
                <xsd:element ref="ns3:SharedWithDetails" minOccurs="0"/>
                <xsd:element ref="ns2:MediaServiceOCR"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78c49a-d117-45de-a18f-894db0bb22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7b3ad41c-e6ec-499d-904a-2db7fbc6f09d"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e7b4823-3504-4d72-bc64-abf931ecbe20"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fbe6dbcc-f35d-48a9-ada9-fd8fce6fe73c}" ma:internalName="TaxCatchAll" ma:showField="CatchAllData" ma:web="7e7b4823-3504-4d72-bc64-abf931ecbe20">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e7b4823-3504-4d72-bc64-abf931ecbe20" xsi:nil="true"/>
    <lcf76f155ced4ddcb4097134ff3c332f xmlns="7078c49a-d117-45de-a18f-894db0bb22be">
      <Terms xmlns="http://schemas.microsoft.com/office/infopath/2007/PartnerControls"/>
    </lcf76f155ced4ddcb4097134ff3c332f>
    <SharedWithUsers xmlns="7e7b4823-3504-4d72-bc64-abf931ecbe20">
      <UserInfo>
        <DisplayName/>
        <AccountId xsi:nil="true"/>
        <AccountType/>
      </UserInfo>
    </SharedWithUsers>
    <MediaLengthInSeconds xmlns="7078c49a-d117-45de-a18f-894db0bb22b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7B4A16B-6892-4B36-8691-5D6A0D3953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078c49a-d117-45de-a18f-894db0bb22be"/>
    <ds:schemaRef ds:uri="7e7b4823-3504-4d72-bc64-abf931ecbe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A19850C-B132-4F9E-91AE-B86D28DA0AF3}">
  <ds:schemaRefs>
    <ds:schemaRef ds:uri="4eda033e-a47d-4c30-b1aa-2ec495e3f466"/>
    <ds:schemaRef ds:uri="5ab83896-aab5-4bd0-8483-2509975cde9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e7b4823-3504-4d72-bc64-abf931ecbe20"/>
    <ds:schemaRef ds:uri="7078c49a-d117-45de-a18f-894db0bb22be"/>
  </ds:schemaRefs>
</ds:datastoreItem>
</file>

<file path=customXml/itemProps3.xml><?xml version="1.0" encoding="utf-8"?>
<ds:datastoreItem xmlns:ds="http://schemas.openxmlformats.org/officeDocument/2006/customXml" ds:itemID="{D90CFEE1-6CF9-48A4-847C-73FF7C6846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725</Words>
  <Application>Microsoft Office PowerPoint</Application>
  <PresentationFormat>Custom</PresentationFormat>
  <Paragraphs>104</Paragraphs>
  <Slides>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Arial</vt:lpstr>
      <vt:lpstr>Calibri</vt:lpstr>
      <vt:lpstr>Cambria Math</vt:lpstr>
      <vt:lpstr>Century Gothic</vt:lpstr>
      <vt:lpstr>Garamond</vt:lpstr>
      <vt:lpstr>Webdings</vt:lpstr>
      <vt:lpstr>Office Theme</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cp:lastModifiedBy>
  <cp:revision>4</cp:revision>
  <dcterms:created xsi:type="dcterms:W3CDTF">2019-02-05T16:32:03Z</dcterms:created>
  <dcterms:modified xsi:type="dcterms:W3CDTF">2024-09-06T21:51:52Z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0x0101002079F8CB76D0E34B89531DCE233395D6</vt:lpwstr>
  </property>
  <property fmtid="{D5CDD505-2E9C-101B-9397-08002B2CF9AE}" pid="3" name="MediaServiceImageTags">
    <vt:lpwstr/>
  </property>
  <property fmtid="{D5CDD505-2E9C-101B-9397-08002B2CF9AE}" pid="4" name="Order">
    <vt:lpwstr>42500.0000000000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y fmtid="{D5CDD505-2E9C-101B-9397-08002B2CF9AE}" pid="11" name="_SourceUrl">
    <vt:lpwstr/>
  </property>
  <property fmtid="{D5CDD505-2E9C-101B-9397-08002B2CF9AE}" pid="12" name="_SharedFileIndex">
    <vt:lpwstr/>
  </property>
</Properties>
</file>