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5"/>
  </p:notesMasterIdLst>
  <p:handoutMasterIdLst>
    <p:handoutMasterId r:id="rId16"/>
  </p:handoutMasterIdLst>
  <p:sldIdLst>
    <p:sldId id="319" r:id="rId5"/>
    <p:sldId id="351" r:id="rId6"/>
    <p:sldId id="355" r:id="rId7"/>
    <p:sldId id="356" r:id="rId8"/>
    <p:sldId id="357" r:id="rId9"/>
    <p:sldId id="352" r:id="rId10"/>
    <p:sldId id="360" r:id="rId11"/>
    <p:sldId id="362" r:id="rId12"/>
    <p:sldId id="359"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 id="{73BB6B97-4ADA-E5FD-54E4-6E0029856EF8}" name="Tyler Pantle" initials="TP" userId="S::tyler.pantle@ssaihq.com::f0d0cd32-2367-4f07-ae89-a6e5a9e16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294"/>
    <a:srgbClr val="D40000"/>
    <a:srgbClr val="BFBFBF"/>
    <a:srgbClr val="808080"/>
    <a:srgbClr val="266E98"/>
    <a:srgbClr val="51AEB3"/>
    <a:srgbClr val="8B8580"/>
    <a:srgbClr val="FFFFFF"/>
    <a:srgbClr val="895999"/>
    <a:srgbClr val="67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BA9B7-C8E1-332D-8F82-6E1C3855CFB2}" v="5" dt="2024-01-16T15:45:10.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2"/>
    <p:restoredTop sz="95226" autoAdjust="0"/>
  </p:normalViewPr>
  <p:slideViewPr>
    <p:cSldViewPr snapToGrid="0">
      <p:cViewPr varScale="1">
        <p:scale>
          <a:sx n="82" d="100"/>
          <a:sy n="82" d="100"/>
        </p:scale>
        <p:origin x="888"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d24a4b4531ba4ae3a17cff5aa752d4120fc6ea8123179f464531153ad06e64bb::" providerId="AD" clId="Web-{192820FE-F6F4-A324-9AB7-BBBFB0A34BA2}"/>
    <pc:docChg chg="modSld">
      <pc:chgData name="Guest User" userId="S::urn:spo:anon#d24a4b4531ba4ae3a17cff5aa752d4120fc6ea8123179f464531153ad06e64bb::" providerId="AD" clId="Web-{192820FE-F6F4-A324-9AB7-BBBFB0A34BA2}" dt="2024-01-11T19:13:19.813" v="26" actId="20577"/>
      <pc:docMkLst>
        <pc:docMk/>
      </pc:docMkLst>
      <pc:sldChg chg="modSp">
        <pc:chgData name="Guest User" userId="S::urn:spo:anon#d24a4b4531ba4ae3a17cff5aa752d4120fc6ea8123179f464531153ad06e64bb::" providerId="AD" clId="Web-{192820FE-F6F4-A324-9AB7-BBBFB0A34BA2}" dt="2024-01-11T19:13:19.813" v="26" actId="20577"/>
        <pc:sldMkLst>
          <pc:docMk/>
          <pc:sldMk cId="1695432907" sldId="355"/>
        </pc:sldMkLst>
        <pc:spChg chg="mod">
          <ac:chgData name="Guest User" userId="S::urn:spo:anon#d24a4b4531ba4ae3a17cff5aa752d4120fc6ea8123179f464531153ad06e64bb::" providerId="AD" clId="Web-{192820FE-F6F4-A324-9AB7-BBBFB0A34BA2}" dt="2024-01-11T19:13:19.813" v="26" actId="20577"/>
          <ac:spMkLst>
            <pc:docMk/>
            <pc:sldMk cId="1695432907" sldId="355"/>
            <ac:spMk id="13" creationId="{3AC7D427-CD9E-43CA-82A3-D268CBA59015}"/>
          </ac:spMkLst>
        </pc:spChg>
      </pc:sldChg>
    </pc:docChg>
  </pc:docChgLst>
  <pc:docChgLst>
    <pc:chgData name="Guest User" userId="S::urn:spo:anon#d24a4b4531ba4ae3a17cff5aa752d4120fc6ea8123179f464531153ad06e64bb::" providerId="AD" clId="Web-{A9BBA9B7-C8E1-332D-8F82-6E1C3855CFB2}"/>
    <pc:docChg chg="modSld">
      <pc:chgData name="Guest User" userId="S::urn:spo:anon#d24a4b4531ba4ae3a17cff5aa752d4120fc6ea8123179f464531153ad06e64bb::" providerId="AD" clId="Web-{A9BBA9B7-C8E1-332D-8F82-6E1C3855CFB2}" dt="2024-01-16T15:45:10.286" v="5" actId="20577"/>
      <pc:docMkLst>
        <pc:docMk/>
      </pc:docMkLst>
      <pc:sldChg chg="modSp">
        <pc:chgData name="Guest User" userId="S::urn:spo:anon#d24a4b4531ba4ae3a17cff5aa752d4120fc6ea8123179f464531153ad06e64bb::" providerId="AD" clId="Web-{A9BBA9B7-C8E1-332D-8F82-6E1C3855CFB2}" dt="2024-01-16T15:45:10.286" v="5" actId="20577"/>
        <pc:sldMkLst>
          <pc:docMk/>
          <pc:sldMk cId="1695432907" sldId="355"/>
        </pc:sldMkLst>
        <pc:spChg chg="mod">
          <ac:chgData name="Guest User" userId="S::urn:spo:anon#d24a4b4531ba4ae3a17cff5aa752d4120fc6ea8123179f464531153ad06e64bb::" providerId="AD" clId="Web-{A9BBA9B7-C8E1-332D-8F82-6E1C3855CFB2}" dt="2024-01-16T15:45:10.286" v="5" actId="20577"/>
          <ac:spMkLst>
            <pc:docMk/>
            <pc:sldMk cId="1695432907" sldId="355"/>
            <ac:spMk id="13" creationId="{3AC7D427-CD9E-43CA-82A3-D268CBA5901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9/11/2024</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a:p>
        </p:txBody>
      </p:sp>
    </p:spTree>
    <p:extLst>
      <p:ext uri="{BB962C8B-B14F-4D97-AF65-F5344CB8AC3E}">
        <p14:creationId xmlns:p14="http://schemas.microsoft.com/office/powerpoint/2010/main" val="2484198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png"/><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14.png"/><Relationship Id="rId5" Type="http://schemas.openxmlformats.org/officeDocument/2006/relationships/image" Target="../media/image8.wmf"/><Relationship Id="rId10" Type="http://schemas.openxmlformats.org/officeDocument/2006/relationships/image" Target="../media/image13.png"/><Relationship Id="rId4" Type="http://schemas.openxmlformats.org/officeDocument/2006/relationships/image" Target="../media/image7.wmf"/><Relationship Id="rId9" Type="http://schemas.openxmlformats.org/officeDocument/2006/relationships/image" Target="../media/image12.wmf"/></Relationships>
</file>

<file path=ppt/slides/_rels/slide3.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8.wmf"/><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wmf"/><Relationship Id="rId15" Type="http://schemas.openxmlformats.org/officeDocument/2006/relationships/image" Target="../media/image21.png"/><Relationship Id="rId10" Type="http://schemas.openxmlformats.org/officeDocument/2006/relationships/image" Target="../media/image11.wmf"/><Relationship Id="rId4" Type="http://schemas.openxmlformats.org/officeDocument/2006/relationships/hyperlink" Target="http://resizeimage.net/" TargetMode="External"/><Relationship Id="rId9" Type="http://schemas.openxmlformats.org/officeDocument/2006/relationships/image" Target="../media/image10.wmf"/><Relationship Id="rId1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wmf"/><Relationship Id="rId11" Type="http://schemas.openxmlformats.org/officeDocument/2006/relationships/image" Target="../media/image23.jpeg"/><Relationship Id="rId5" Type="http://schemas.openxmlformats.org/officeDocument/2006/relationships/image" Target="../media/image8.wmf"/><Relationship Id="rId10" Type="http://schemas.openxmlformats.org/officeDocument/2006/relationships/image" Target="../media/image22.jpeg"/><Relationship Id="rId4" Type="http://schemas.openxmlformats.org/officeDocument/2006/relationships/image" Target="../media/image7.wmf"/><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wmf"/><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wwitter.com/NASA_DEVELOP" TargetMode="Externa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hyperlink" Target="https://www.facebook.com/developnationalprogra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dirty="0">
                <a:solidFill>
                  <a:schemeClr val="tx1">
                    <a:lumMod val="65000"/>
                    <a:lumOff val="35000"/>
                  </a:schemeClr>
                </a:solidFill>
              </a:rPr>
              <a:t>Project Short Title</a:t>
            </a:r>
          </a:p>
          <a:p>
            <a:r>
              <a:rPr lang="en-US" sz="3200" b="0" dirty="0">
                <a:solidFill>
                  <a:schemeClr val="tx1">
                    <a:lumMod val="65000"/>
                    <a:lumOff val="35000"/>
                  </a:schemeClr>
                </a:solidFill>
              </a:rPr>
              <a:t>DEVELOP Node Name (ex: Virginia – Langley)</a:t>
            </a:r>
            <a:endParaRPr lang="en-US" sz="2400" b="0" dirty="0">
              <a:solidFill>
                <a:schemeClr val="tx1">
                  <a:lumMod val="65000"/>
                  <a:lumOff val="35000"/>
                </a:schemeClr>
              </a:solidFill>
            </a:endParaRPr>
          </a:p>
        </p:txBody>
      </p:sp>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2">
            <a:extLst>
              <a:ext uri="{28A0092B-C50C-407E-A947-70E740481C1C}">
                <a14:useLocalDpi xmlns:a14="http://schemas.microsoft.com/office/drawing/2010/main" val="0"/>
              </a:ext>
            </a:extLst>
          </a:blip>
          <a:srcRect l="17683" r="17683"/>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Fall 2024</a:t>
            </a:r>
            <a:endParaRPr lang="en-US" dirty="0">
              <a:solidFill>
                <a:schemeClr val="tx1">
                  <a:lumMod val="65000"/>
                  <a:lumOff val="35000"/>
                </a:schemeClr>
              </a:solidFill>
            </a:endParaRPr>
          </a:p>
        </p:txBody>
      </p:sp>
      <p:pic>
        <p:nvPicPr>
          <p:cNvPr id="9" name="Picture 8" descr="A logo with a red and blue circle&#10;&#10;Description automatically generated">
            <a:extLst>
              <a:ext uri="{FF2B5EF4-FFF2-40B4-BE49-F238E27FC236}">
                <a16:creationId xmlns:a16="http://schemas.microsoft.com/office/drawing/2014/main" id="{771DC3E1-D501-69AA-541F-8BCEB1B6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07" y="5799222"/>
            <a:ext cx="1479831" cy="586830"/>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dirty="0">
                <a:solidFill>
                  <a:schemeClr val="bg1"/>
                </a:solidFill>
                <a:latin typeface="Century Gothic"/>
                <a:ea typeface="Century Gothic"/>
                <a:cs typeface="Century Gothic"/>
                <a:sym typeface="Century Gothic"/>
              </a:rPr>
              <a:t>e</a:t>
            </a:r>
            <a:r>
              <a:rPr lang="en-US" b="1" dirty="0">
                <a:solidFill>
                  <a:schemeClr val="bg1"/>
                </a:solidFill>
                <a:latin typeface="Century Gothic"/>
                <a:ea typeface="Century Gothic"/>
                <a:cs typeface="Century Gothic"/>
                <a:sym typeface="Century Gothic"/>
              </a:rPr>
              <a:t> </a:t>
            </a:r>
            <a:r>
              <a:rPr lang="en-US" sz="1800" b="1" dirty="0">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dirty="0">
              <a:solidFill>
                <a:schemeClr val="lt1"/>
              </a:solidFill>
            </a:endParaRPr>
          </a:p>
          <a:p>
            <a:pPr algn="ctr"/>
            <a:r>
              <a:rPr lang="en-US" b="1" dirty="0">
                <a:solidFill>
                  <a:schemeClr val="bg1"/>
                </a:solidFill>
                <a:latin typeface="Century Gothic"/>
              </a:rPr>
              <a:t>1920 x 1440 (300+ dpi)</a:t>
            </a:r>
            <a:endParaRPr lang="en-US" dirty="0">
              <a:solidFill>
                <a:schemeClr val="bg1"/>
              </a:solidFill>
            </a:endParaRPr>
          </a:p>
          <a:p>
            <a:pPr algn="ctr"/>
            <a:endParaRPr lang="en-US"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
        <p:nvSpPr>
          <p:cNvPr id="5" name="Round Single Corner Rectangle 4">
            <a:extLst>
              <a:ext uri="{FF2B5EF4-FFF2-40B4-BE49-F238E27FC236}">
                <a16:creationId xmlns:a16="http://schemas.microsoft.com/office/drawing/2014/main" id="{2EFF6117-0856-774D-B09D-5DE1A7A9C973}"/>
              </a:ext>
            </a:extLst>
          </p:cNvPr>
          <p:cNvSpPr/>
          <p:nvPr/>
        </p:nvSpPr>
        <p:spPr>
          <a:xfrm flipH="1">
            <a:off x="7361126" y="4816425"/>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3" name="Content Placeholder 18">
            <a:extLst>
              <a:ext uri="{FF2B5EF4-FFF2-40B4-BE49-F238E27FC236}">
                <a16:creationId xmlns:a16="http://schemas.microsoft.com/office/drawing/2014/main" id="{D909FED2-5E69-1CB1-1C72-25C09A35E305}"/>
              </a:ext>
            </a:extLst>
          </p:cNvPr>
          <p:cNvSpPr txBox="1">
            <a:spLocks/>
          </p:cNvSpPr>
          <p:nvPr/>
        </p:nvSpPr>
        <p:spPr>
          <a:xfrm>
            <a:off x="1718376" y="5317565"/>
            <a:ext cx="8752479" cy="171743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0" name="Content Placeholder 17">
            <a:extLst>
              <a:ext uri="{FF2B5EF4-FFF2-40B4-BE49-F238E27FC236}">
                <a16:creationId xmlns:a16="http://schemas.microsoft.com/office/drawing/2014/main" id="{85498494-9EB3-2F39-0910-217D0492A963}"/>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Tree>
    <p:extLst>
      <p:ext uri="{BB962C8B-B14F-4D97-AF65-F5344CB8AC3E}">
        <p14:creationId xmlns:p14="http://schemas.microsoft.com/office/powerpoint/2010/main" val="2530038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2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endParaRP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p>
          <a:p>
            <a:pPr marL="342900" lvl="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sz="1600" b="0" i="0" u="none" strike="noStrike" cap="none" dirty="0">
              <a:solidFill>
                <a:srgbClr val="3F3F3F"/>
              </a:solidFill>
              <a:latin typeface="Century Gothic"/>
              <a:ea typeface="Century Gothic"/>
              <a:cs typeface="Century Gothic"/>
            </a:endParaRPr>
          </a:p>
          <a:p>
            <a:pPr marL="342900" indent="-342900">
              <a:lnSpc>
                <a:spcPct val="90000"/>
              </a:lnSpc>
              <a:spcBef>
                <a:spcPts val="200"/>
              </a:spcBef>
              <a:spcAft>
                <a:spcPts val="1200"/>
              </a:spcAft>
              <a:buClr>
                <a:srgbClr val="1B57AF"/>
              </a:buClr>
              <a:buSzPts val="2100"/>
              <a:buFont typeface="Webdings" pitchFamily="2" charset="2"/>
              <a:buChar char="4"/>
            </a:pPr>
            <a:r>
              <a:rPr lang="en-US" dirty="0">
                <a:solidFill>
                  <a:srgbClr val="3F3F3F"/>
                </a:solidFill>
                <a:latin typeface="Century Gothic"/>
              </a:rPr>
              <a:t>Website Image Bracket Competition</a:t>
            </a:r>
          </a:p>
        </p:txBody>
      </p:sp>
      <p:grpSp>
        <p:nvGrpSpPr>
          <p:cNvPr id="2" name="Group 1">
            <a:extLst>
              <a:ext uri="{FF2B5EF4-FFF2-40B4-BE49-F238E27FC236}">
                <a16:creationId xmlns:a16="http://schemas.microsoft.com/office/drawing/2014/main" id="{BDD34E20-A9C4-1BA1-CAFB-D793B8F96C3C}"/>
              </a:ext>
            </a:extLst>
          </p:cNvPr>
          <p:cNvGrpSpPr/>
          <p:nvPr/>
        </p:nvGrpSpPr>
        <p:grpSpPr>
          <a:xfrm>
            <a:off x="10986103" y="488730"/>
            <a:ext cx="816204" cy="5880540"/>
            <a:chOff x="10861760" y="79046"/>
            <a:chExt cx="816204" cy="5880540"/>
          </a:xfrm>
        </p:grpSpPr>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grpSp>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0">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1">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2">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3">
            <a:alphaModFix/>
          </a:blip>
          <a:srcRect l="28904" t="16239" r="30073" b="57735"/>
          <a:stretch/>
        </p:blipFill>
        <p:spPr>
          <a:xfrm>
            <a:off x="6358611" y="4953654"/>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5832342"/>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179268" cy="4646498"/>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Specify the resolution when you export from your GIS software</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800100" marR="0" lvl="1" indent="-342900" algn="l" defTabSz="914400" rtl="0" eaLnBrk="1" fontAlgn="auto" latinLnBrk="0" hangingPunct="1">
              <a:lnSpc>
                <a:spcPct val="100000"/>
              </a:lnSpc>
              <a:spcBef>
                <a:spcPts val="0"/>
              </a:spcBef>
              <a:spcAft>
                <a:spcPts val="0"/>
              </a:spcAft>
              <a:buClr>
                <a:srgbClr val="1B57AF"/>
              </a:buClr>
              <a:buSzPts val="2100"/>
              <a:buFont typeface="Wingdings" pitchFamily="2" charset="2"/>
              <a:buChar char="§"/>
              <a:tabLst/>
              <a:defRPr/>
            </a:pPr>
            <a:r>
              <a:rPr lang="en-US" sz="2100" kern="0" dirty="0">
                <a:solidFill>
                  <a:srgbClr val="3F3F3F"/>
                </a:solidFill>
                <a:latin typeface="Century Gothic"/>
                <a:ea typeface="Century Gothic"/>
                <a:cs typeface="Century Gothic"/>
                <a:sym typeface="Century Gothic"/>
              </a:rPr>
              <a:t>Otherwise, y</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ou can use an online resizer like this one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Wingdings" pitchFamily="2" charset="2"/>
              </a:rPr>
              <a:t></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 </a:t>
            </a:r>
            <a:r>
              <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4"/>
              </a:rPr>
              <a:t>http://resizeimage.net/</a:t>
            </a:r>
            <a:endParaRPr kumimoji="0" lang="en-US" sz="2100"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b="1" kern="1200" dirty="0">
                <a:solidFill>
                  <a:schemeClr val="tx1">
                    <a:lumMod val="75000"/>
                    <a:lumOff val="25000"/>
                  </a:schemeClr>
                </a:solidFill>
                <a:latin typeface="Century Gothic"/>
                <a:ea typeface="+mn-ea"/>
                <a:cs typeface="+mn-cs"/>
                <a:sym typeface="Century Gothic"/>
              </a:rPr>
              <a:t>a </a:t>
            </a:r>
            <a:r>
              <a:rPr lang="en-US" sz="2100" b="1" u="sng" kern="1200" dirty="0">
                <a:solidFill>
                  <a:schemeClr val="tx1">
                    <a:lumMod val="75000"/>
                    <a:lumOff val="25000"/>
                  </a:schemeClr>
                </a:solidFill>
                <a:latin typeface="Century Gothic"/>
                <a:ea typeface="+mn-ea"/>
                <a:cs typeface="+mn-cs"/>
                <a:sym typeface="Century Gothic"/>
              </a:rPr>
              <a:t>JPEG</a:t>
            </a: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a:t>
            </a:r>
            <a:r>
              <a:rPr lang="en-US" sz="2100" dirty="0">
                <a:solidFill>
                  <a:schemeClr val="tx1">
                    <a:lumMod val="75000"/>
                    <a:lumOff val="25000"/>
                  </a:schemeClr>
                </a:solidFill>
                <a:latin typeface="Century Gothic"/>
                <a:ea typeface="+mn-ea"/>
                <a:cs typeface="+mn-cs"/>
                <a:sym typeface="Century Gothic"/>
              </a:rPr>
              <a:t> layer in the image</a:t>
            </a:r>
            <a:r>
              <a:rPr lang="en-US" sz="2100" kern="1200" dirty="0">
                <a:solidFill>
                  <a:schemeClr val="tx1">
                    <a:lumMod val="75000"/>
                    <a:lumOff val="25000"/>
                  </a:schemeClr>
                </a:solidFill>
                <a:latin typeface="Century Gothic"/>
                <a:ea typeface="+mn-ea"/>
                <a:cs typeface="+mn-cs"/>
                <a:sym typeface="Century Gothic"/>
              </a:rPr>
              <a:t> is derived from </a:t>
            </a:r>
            <a:r>
              <a:rPr lang="en-US" sz="2100" b="1" kern="1200" dirty="0">
                <a:solidFill>
                  <a:schemeClr val="tx1">
                    <a:lumMod val="75000"/>
                    <a:lumOff val="25000"/>
                  </a:schemeClr>
                </a:solidFill>
                <a:latin typeface="Century Gothic"/>
                <a:ea typeface="+mn-ea"/>
                <a:cs typeface="+mn-cs"/>
                <a:sym typeface="Century Gothic"/>
              </a:rPr>
              <a:t>recent </a:t>
            </a:r>
            <a:r>
              <a:rPr lang="en-US" sz="2100" b="1" dirty="0">
                <a:solidFill>
                  <a:schemeClr val="tx1">
                    <a:lumMod val="75000"/>
                    <a:lumOff val="25000"/>
                  </a:schemeClr>
                </a:solidFill>
                <a:latin typeface="Century Gothic"/>
                <a:ea typeface="+mn-ea"/>
                <a:cs typeface="+mn-cs"/>
                <a:sym typeface="Century Gothic"/>
              </a:rPr>
              <a:t>NASA data</a:t>
            </a:r>
            <a:r>
              <a:rPr lang="en-US" sz="2100" b="1" kern="1200" dirty="0">
                <a:solidFill>
                  <a:schemeClr val="tx1">
                    <a:lumMod val="75000"/>
                    <a:lumOff val="25000"/>
                  </a:schemeClr>
                </a:solidFill>
                <a:latin typeface="Century Gothic"/>
                <a:ea typeface="+mn-ea"/>
                <a:cs typeface="+mn-cs"/>
                <a:sym typeface="Century Gothic"/>
              </a:rPr>
              <a:t> (</a:t>
            </a:r>
            <a:r>
              <a:rPr lang="en-US" sz="2100" b="1" dirty="0">
                <a:solidFill>
                  <a:schemeClr val="tx1">
                    <a:lumMod val="75000"/>
                    <a:lumOff val="25000"/>
                  </a:schemeClr>
                </a:solidFill>
                <a:latin typeface="Century Gothic"/>
                <a:ea typeface="+mn-ea"/>
                <a:cs typeface="+mn-cs"/>
                <a:sym typeface="Century Gothic"/>
              </a:rPr>
              <a:t>2023</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2024</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515E5B1B-1E92-FA37-BCD6-D2D3B5C35A02}"/>
              </a:ext>
            </a:extLst>
          </p:cNvPr>
          <p:cNvGrpSpPr/>
          <p:nvPr/>
        </p:nvGrpSpPr>
        <p:grpSpPr>
          <a:xfrm>
            <a:off x="357497" y="488730"/>
            <a:ext cx="816204" cy="5880540"/>
            <a:chOff x="337211" y="79046"/>
            <a:chExt cx="816204" cy="5880540"/>
          </a:xfrm>
        </p:grpSpPr>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grpSp>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2">
            <a:alphaModFix/>
          </a:blip>
          <a:srcRect/>
          <a:stretch/>
        </p:blipFill>
        <p:spPr>
          <a:xfrm>
            <a:off x="4557293" y="5834466"/>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a:blip r:embed="rId13" cstate="print">
            <a:extLst>
              <a:ext uri="{28A0092B-C50C-407E-A947-70E740481C1C}">
                <a14:useLocalDpi xmlns:a14="http://schemas.microsoft.com/office/drawing/2010/main" val="0"/>
              </a:ext>
            </a:extLst>
          </a:blip>
          <a:srcRect/>
          <a:stretch/>
        </p:blipFill>
        <p:spPr>
          <a:xfrm>
            <a:off x="8280971" y="719191"/>
            <a:ext cx="3077193" cy="2363877"/>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a:blip r:embed="rId14" cstate="print">
            <a:extLst>
              <a:ext uri="{28A0092B-C50C-407E-A947-70E740481C1C}">
                <a14:useLocalDpi xmlns:a14="http://schemas.microsoft.com/office/drawing/2010/main" val="0"/>
              </a:ext>
            </a:extLst>
          </a:blip>
          <a:srcRect/>
          <a:stretch/>
        </p:blipFill>
        <p:spPr>
          <a:xfrm>
            <a:off x="7096847" y="2380977"/>
            <a:ext cx="3077191" cy="2363876"/>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a:blip r:embed="rId15" cstate="print">
            <a:extLst>
              <a:ext uri="{28A0092B-C50C-407E-A947-70E740481C1C}">
                <a14:useLocalDpi xmlns:a14="http://schemas.microsoft.com/office/drawing/2010/main" val="0"/>
              </a:ext>
            </a:extLst>
          </a:blip>
          <a:srcRect t="12483" b="12483"/>
          <a:stretch/>
        </p:blipFill>
        <p:spPr>
          <a:xfrm>
            <a:off x="8182154" y="4036158"/>
            <a:ext cx="3252983" cy="2363877"/>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5671229"/>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494056"/>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panose="020B0502020202020204" pitchFamily="34" charset="0"/>
                <a:ea typeface="+mn-ea"/>
                <a:cs typeface="+mn-cs"/>
                <a:sym typeface="Century Gothic"/>
              </a:rPr>
              <a:t>Focus of the Image is derived from </a:t>
            </a:r>
            <a:r>
              <a:rPr lang="en-US" sz="2100" b="1" kern="1200" dirty="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dirty="0">
                <a:solidFill>
                  <a:srgbClr val="3F3F3F"/>
                </a:solidFill>
                <a:latin typeface="Century Gothic"/>
                <a:ea typeface="Century Gothic"/>
                <a:cs typeface="Century Gothic"/>
                <a:sym typeface="Century Gothic"/>
              </a:rPr>
              <a:t>Not from an outside source</a:t>
            </a:r>
            <a:endParaRPr lang="en-US" dirty="0"/>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dirty="0">
                <a:solidFill>
                  <a:srgbClr val="3F3F3F"/>
                </a:solidFill>
                <a:latin typeface="Century Gothic"/>
                <a:ea typeface="Century Gothic"/>
                <a:cs typeface="Century Gothic"/>
                <a:sym typeface="Century Gothic"/>
              </a:rPr>
              <a:t>Not a photograph of the team or a landscape</a:t>
            </a:r>
            <a:endParaRPr lang="en-US" dirty="0"/>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dirty="0">
                <a:solidFill>
                  <a:srgbClr val="3F3F3F"/>
                </a:solidFill>
                <a:latin typeface="Century Gothic"/>
                <a:ea typeface="Century Gothic"/>
                <a:cs typeface="Century Gothic"/>
                <a:sym typeface="Century Gothic"/>
              </a:rPr>
              <a:t>Why? </a:t>
            </a:r>
            <a:r>
              <a:rPr lang="en-US" sz="2100" b="0" i="0" u="none" strike="noStrike" cap="none" dirty="0">
                <a:solidFill>
                  <a:srgbClr val="3F3F3F"/>
                </a:solidFill>
                <a:latin typeface="Century Gothic"/>
                <a:ea typeface="Century Gothic"/>
                <a:cs typeface="Century Gothic"/>
                <a:sym typeface="Century Gothic"/>
              </a:rPr>
              <a:t>DEVELOP is a NASA-funded program that is focused on highlighting NASA data applications.</a:t>
            </a:r>
            <a:endParaRPr lang="en-US" dirty="0"/>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dirty="0">
                <a:solidFill>
                  <a:srgbClr val="3F3F3F"/>
                </a:solidFill>
                <a:latin typeface="Century Gothic"/>
                <a:ea typeface="Century Gothic"/>
                <a:cs typeface="Century Gothic"/>
                <a:sym typeface="Century Gothic"/>
              </a:rPr>
              <a:t>Exception: NC projects can use CDR data if necessary</a:t>
            </a:r>
            <a:endParaRPr lang="en-US" sz="2100" b="0" u="none" strike="noStrike" cap="none" dirty="0">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dirty="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dirty="0">
                <a:solidFill>
                  <a:srgbClr val="3F3F3F"/>
                </a:solidFill>
                <a:latin typeface="Century Gothic"/>
                <a:ea typeface="Century Gothic"/>
                <a:cs typeface="Century Gothic"/>
                <a:sym typeface="Century Gothic"/>
              </a:rPr>
              <a:t>The team actually created the image</a:t>
            </a:r>
            <a:endParaRPr lang="en-US" dirty="0"/>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dirty="0">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dirty="0"/>
          </a:p>
          <a:p>
            <a:pPr marL="342900" indent="-342900">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dirty="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dirty="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dirty="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5699E150-3936-DA64-97CD-539D32BC7D94}"/>
              </a:ext>
            </a:extLst>
          </p:cNvPr>
          <p:cNvGrpSpPr/>
          <p:nvPr/>
        </p:nvGrpSpPr>
        <p:grpSpPr>
          <a:xfrm>
            <a:off x="363301" y="488730"/>
            <a:ext cx="816204" cy="5880540"/>
            <a:chOff x="337211" y="79046"/>
            <a:chExt cx="816204" cy="5880540"/>
          </a:xfrm>
        </p:grpSpPr>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grpSp>
      <p:pic>
        <p:nvPicPr>
          <p:cNvPr id="24" name="Google Shape;131;p4">
            <a:extLst>
              <a:ext uri="{FF2B5EF4-FFF2-40B4-BE49-F238E27FC236}">
                <a16:creationId xmlns:a16="http://schemas.microsoft.com/office/drawing/2014/main" id="{AE903A64-4F83-4155-AD61-8CA05614BD79}"/>
              </a:ext>
            </a:extLst>
          </p:cNvPr>
          <p:cNvPicPr preferRelativeResize="0"/>
          <p:nvPr/>
        </p:nvPicPr>
        <p:blipFill>
          <a:blip r:embed="rId10" cstate="print">
            <a:extLst>
              <a:ext uri="{28A0092B-C50C-407E-A947-70E740481C1C}">
                <a14:useLocalDpi xmlns:a14="http://schemas.microsoft.com/office/drawing/2010/main" val="0"/>
              </a:ext>
            </a:extLst>
          </a:blip>
          <a:srcRect/>
          <a:stretch/>
        </p:blipFill>
        <p:spPr>
          <a:xfrm>
            <a:off x="8437452" y="888508"/>
            <a:ext cx="292608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a:blip r:embed="rId11" cstate="print">
            <a:extLst>
              <a:ext uri="{28A0092B-C50C-407E-A947-70E740481C1C}">
                <a14:useLocalDpi xmlns:a14="http://schemas.microsoft.com/office/drawing/2010/main" val="0"/>
              </a:ext>
            </a:extLst>
          </a:blip>
          <a:srcRect/>
          <a:stretch/>
        </p:blipFill>
        <p:spPr>
          <a:xfrm>
            <a:off x="7247960" y="2550293"/>
            <a:ext cx="2926080"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a:blip r:embed="rId12" cstate="print">
            <a:extLst>
              <a:ext uri="{28A0092B-C50C-407E-A947-70E740481C1C}">
                <a14:useLocalDpi xmlns:a14="http://schemas.microsoft.com/office/drawing/2010/main" val="0"/>
              </a:ext>
            </a:extLst>
          </a:blip>
          <a:srcRect/>
          <a:stretch/>
        </p:blipFill>
        <p:spPr>
          <a:xfrm>
            <a:off x="8437452" y="4212078"/>
            <a:ext cx="292608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grpSp>
        <p:nvGrpSpPr>
          <p:cNvPr id="2" name="Group 1">
            <a:extLst>
              <a:ext uri="{FF2B5EF4-FFF2-40B4-BE49-F238E27FC236}">
                <a16:creationId xmlns:a16="http://schemas.microsoft.com/office/drawing/2014/main" id="{9EA8AFC3-393F-BC27-0933-B369D42A39BF}"/>
              </a:ext>
            </a:extLst>
          </p:cNvPr>
          <p:cNvGrpSpPr/>
          <p:nvPr/>
        </p:nvGrpSpPr>
        <p:grpSpPr>
          <a:xfrm>
            <a:off x="10772111" y="488730"/>
            <a:ext cx="816204" cy="5880540"/>
            <a:chOff x="10772115" y="79046"/>
            <a:chExt cx="816204" cy="5880540"/>
          </a:xfrm>
        </p:grpSpPr>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gr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lIns="91440" tIns="45720" rIns="91440" bIns="45720" rtlCol="0" anchor="t">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a:rPr>
              <a:t>2a</a:t>
            </a:r>
            <a:endParaRPr lang="en-US" sz="2400" b="1" dirty="0">
              <a:solidFill>
                <a:schemeClr val="bg1"/>
              </a:solidFill>
              <a:latin typeface="Century Gothic" panose="020B0502020202020204" pitchFamily="34" charset="0"/>
            </a:endParaRPr>
          </a:p>
        </p:txBody>
      </p:sp>
      <p:sp>
        <p:nvSpPr>
          <p:cNvPr id="9" name="Content Placeholder 17">
            <a:extLst>
              <a:ext uri="{FF2B5EF4-FFF2-40B4-BE49-F238E27FC236}">
                <a16:creationId xmlns:a16="http://schemas.microsoft.com/office/drawing/2014/main" id="{8AB919AF-7C54-9BEF-56AC-713C9B41C92A}"/>
              </a:ext>
            </a:extLst>
          </p:cNvPr>
          <p:cNvSpPr>
            <a:spLocks noGrp="1"/>
          </p:cNvSpPr>
          <p:nvPr>
            <p:ph idx="1"/>
          </p:nvPr>
        </p:nvSpPr>
        <p:spPr>
          <a:xfrm>
            <a:off x="75885" y="2688914"/>
            <a:ext cx="2608898" cy="806065"/>
          </a:xfrm>
          <a:solidFill>
            <a:srgbClr val="D40000"/>
          </a:solidFill>
        </p:spPr>
        <p:txBody>
          <a:bodyPr anchor="ctr">
            <a:normAutofit fontScale="70000" lnSpcReduction="20000"/>
          </a:body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sp>
        <p:nvSpPr>
          <p:cNvPr id="14" name="Content Placeholder 18">
            <a:extLst>
              <a:ext uri="{FF2B5EF4-FFF2-40B4-BE49-F238E27FC236}">
                <a16:creationId xmlns:a16="http://schemas.microsoft.com/office/drawing/2014/main" id="{2C4D0D54-7B27-EEF1-FD3E-1320644D3650}"/>
              </a:ext>
            </a:extLst>
          </p:cNvPr>
          <p:cNvSpPr txBox="1">
            <a:spLocks/>
          </p:cNvSpPr>
          <p:nvPr/>
        </p:nvSpPr>
        <p:spPr>
          <a:xfrm>
            <a:off x="156276" y="4898465"/>
            <a:ext cx="11419479" cy="1709812"/>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200" b="1" dirty="0">
                <a:solidFill>
                  <a:srgbClr val="3F3F3F"/>
                </a:solidFill>
                <a:latin typeface="Century Gothic"/>
              </a:rPr>
              <a:t>Note the project short title label!</a:t>
            </a:r>
          </a:p>
          <a:p>
            <a:pPr>
              <a:spcBef>
                <a:spcPts val="600"/>
              </a:spcBef>
            </a:pPr>
            <a:r>
              <a:rPr lang="en-US" sz="1200" dirty="0">
                <a:solidFill>
                  <a:schemeClr val="tx1">
                    <a:lumMod val="75000"/>
                    <a:lumOff val="25000"/>
                  </a:schemeClr>
                </a:solidFill>
                <a:latin typeface="Century Gothic"/>
                <a:ea typeface="+mn-ea"/>
                <a:cs typeface="+mn-cs"/>
              </a:rPr>
              <a:t>For each website image you submit, you must also include a </a:t>
            </a:r>
            <a:r>
              <a:rPr lang="en-US" sz="1200" u="sng" dirty="0">
                <a:solidFill>
                  <a:schemeClr val="tx1">
                    <a:lumMod val="75000"/>
                    <a:lumOff val="25000"/>
                  </a:schemeClr>
                </a:solidFill>
                <a:latin typeface="Century Gothic"/>
                <a:ea typeface="+mn-ea"/>
                <a:cs typeface="+mn-cs"/>
              </a:rPr>
              <a:t>duplicate that has a project short title label</a:t>
            </a:r>
            <a:r>
              <a:rPr lang="en-US" sz="1200" dirty="0">
                <a:solidFill>
                  <a:schemeClr val="tx1">
                    <a:lumMod val="75000"/>
                    <a:lumOff val="25000"/>
                  </a:schemeClr>
                </a:solidFill>
                <a:latin typeface="Century Gothic"/>
                <a:ea typeface="+mn-ea"/>
                <a:cs typeface="+mn-cs"/>
              </a:rPr>
              <a:t>. This version of your website image will be used for the Website Image Bracket Challenge during the final weeks of the term on DEVELOP's </a:t>
            </a:r>
            <a:r>
              <a:rPr lang="en-US" sz="1200" dirty="0">
                <a:solidFill>
                  <a:schemeClr val="tx1">
                    <a:lumMod val="75000"/>
                    <a:lumOff val="25000"/>
                  </a:schemeClr>
                </a:solidFill>
                <a:latin typeface="Century Gothic"/>
                <a:ea typeface="+mn-ea"/>
                <a:cs typeface="+mn-cs"/>
                <a:hlinkClick r:id="rId3">
                  <a:extLst>
                    <a:ext uri="{A12FA001-AC4F-418D-AE19-62706E023703}">
                      <ahyp:hlinkClr xmlns:ahyp="http://schemas.microsoft.com/office/drawing/2018/hyperlinkcolor" val="tx"/>
                    </a:ext>
                  </a:extLst>
                </a:hlinkClick>
              </a:rPr>
              <a:t>Twitter</a:t>
            </a:r>
            <a:r>
              <a:rPr lang="en-US" sz="1200" dirty="0">
                <a:solidFill>
                  <a:schemeClr val="tx1">
                    <a:lumMod val="75000"/>
                    <a:lumOff val="25000"/>
                  </a:schemeClr>
                </a:solidFill>
                <a:latin typeface="Century Gothic"/>
                <a:ea typeface="+mn-ea"/>
                <a:cs typeface="+mn-cs"/>
              </a:rPr>
              <a:t> and </a:t>
            </a:r>
            <a:r>
              <a:rPr lang="en-US" sz="1200" dirty="0">
                <a:solidFill>
                  <a:schemeClr val="tx1">
                    <a:lumMod val="75000"/>
                    <a:lumOff val="25000"/>
                  </a:schemeClr>
                </a:solidFill>
                <a:latin typeface="Century Gothic"/>
                <a:ea typeface="+mn-ea"/>
                <a:cs typeface="+mn-cs"/>
                <a:hlinkClick r:id="rId4">
                  <a:extLst>
                    <a:ext uri="{A12FA001-AC4F-418D-AE19-62706E023703}">
                      <ahyp:hlinkClr xmlns:ahyp="http://schemas.microsoft.com/office/drawing/2018/hyperlinkcolor" val="tx"/>
                    </a:ext>
                  </a:extLst>
                </a:hlinkClick>
              </a:rPr>
              <a:t>Facebook</a:t>
            </a:r>
            <a:r>
              <a:rPr lang="en-US" sz="1200" dirty="0">
                <a:solidFill>
                  <a:schemeClr val="tx1">
                    <a:lumMod val="75000"/>
                    <a:lumOff val="25000"/>
                  </a:schemeClr>
                </a:solidFill>
                <a:latin typeface="Century Gothic"/>
                <a:ea typeface="+mn-ea"/>
                <a:cs typeface="+mn-cs"/>
              </a:rPr>
              <a:t>!</a:t>
            </a:r>
          </a:p>
          <a:p>
            <a:pPr marL="342900" indent="-342900">
              <a:lnSpc>
                <a:spcPct val="90000"/>
              </a:lnSpc>
              <a:spcBef>
                <a:spcPts val="8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sym typeface="Century Gothic"/>
              </a:rPr>
              <a:t>Add the exact text box shape from this slide to your duplicate image (Century Gothic, 18pt, Black Lighter 25%)</a:t>
            </a:r>
            <a:endParaRPr lang="en-US" sz="1200" kern="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u="sng" dirty="0">
                <a:solidFill>
                  <a:schemeClr val="tx1">
                    <a:lumMod val="75000"/>
                    <a:lumOff val="25000"/>
                  </a:schemeClr>
                </a:solidFill>
                <a:latin typeface="Century Gothic"/>
                <a:ea typeface="+mn-ea"/>
                <a:cs typeface="+mn-cs"/>
              </a:rPr>
              <a:t>Do not</a:t>
            </a:r>
            <a:r>
              <a:rPr lang="en-US" sz="1200" dirty="0">
                <a:solidFill>
                  <a:schemeClr val="tx1">
                    <a:lumMod val="75000"/>
                    <a:lumOff val="25000"/>
                  </a:schemeClr>
                </a:solidFill>
                <a:latin typeface="Century Gothic"/>
                <a:ea typeface="+mn-ea"/>
                <a:cs typeface="+mn-cs"/>
              </a:rPr>
              <a:t> adjust the height (0.42")</a:t>
            </a: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Adjust the width to fit your short title on </a:t>
            </a:r>
            <a:r>
              <a:rPr lang="en-US" sz="1200" u="sng" dirty="0">
                <a:solidFill>
                  <a:schemeClr val="tx1">
                    <a:lumMod val="75000"/>
                    <a:lumOff val="25000"/>
                  </a:schemeClr>
                </a:solidFill>
                <a:latin typeface="Century Gothic"/>
                <a:ea typeface="+mn-ea"/>
                <a:cs typeface="+mn-cs"/>
              </a:rPr>
              <a:t>one line</a:t>
            </a:r>
            <a:endParaRPr lang="en-US" sz="1200" dirty="0">
              <a:solidFill>
                <a:schemeClr val="tx1">
                  <a:lumMod val="75000"/>
                  <a:lumOff val="25000"/>
                </a:schemeClr>
              </a:solidFill>
              <a:latin typeface="Century Gothic"/>
              <a:ea typeface="+mn-ea"/>
              <a:cs typeface="+mn-cs"/>
            </a:endParaRPr>
          </a:p>
          <a:p>
            <a:pPr marL="342900" indent="-342900">
              <a:lnSpc>
                <a:spcPct val="90000"/>
              </a:lnSpc>
              <a:spcBef>
                <a:spcPts val="400"/>
              </a:spcBef>
              <a:spcAft>
                <a:spcPts val="400"/>
              </a:spcAft>
              <a:buClr>
                <a:srgbClr val="1B57AF"/>
              </a:buClr>
              <a:buSzPts val="2100"/>
              <a:buFont typeface="Webdings" pitchFamily="2" charset="2"/>
              <a:buChar char="4"/>
            </a:pPr>
            <a:r>
              <a:rPr lang="en-US" sz="1200" dirty="0">
                <a:solidFill>
                  <a:schemeClr val="tx1">
                    <a:lumMod val="75000"/>
                    <a:lumOff val="25000"/>
                  </a:schemeClr>
                </a:solidFill>
                <a:latin typeface="Century Gothic"/>
                <a:ea typeface="+mn-ea"/>
                <a:cs typeface="+mn-cs"/>
              </a:rPr>
              <a:t>Ensure it is aligned to the bottom right corner and ordered to the front of your image</a:t>
            </a:r>
            <a:endParaRPr lang="en-US" sz="1200" kern="1200">
              <a:solidFill>
                <a:schemeClr val="tx1">
                  <a:lumMod val="75000"/>
                  <a:lumOff val="25000"/>
                </a:schemeClr>
              </a:solidFill>
              <a:latin typeface="Century Gothic" panose="020B0502020202020204" pitchFamily="34" charset="0"/>
              <a:ea typeface="+mn-ea"/>
              <a:cs typeface="+mn-cs"/>
            </a:endParaRPr>
          </a:p>
          <a:p>
            <a:pPr marL="285750" lvl="0" indent="-225425">
              <a:buChar char="•"/>
            </a:pPr>
            <a:endParaRPr lang="en-US" sz="1200" kern="1200" dirty="0">
              <a:latin typeface="Century Gothic"/>
              <a:ea typeface="+mn-ea"/>
              <a:cs typeface="+mn-cs"/>
            </a:endParaRPr>
          </a:p>
        </p:txBody>
      </p:sp>
      <p:sp>
        <p:nvSpPr>
          <p:cNvPr id="11" name="Round Single Corner Rectangle 10">
            <a:extLst>
              <a:ext uri="{FF2B5EF4-FFF2-40B4-BE49-F238E27FC236}">
                <a16:creationId xmlns:a16="http://schemas.microsoft.com/office/drawing/2014/main" id="{6D9D36F2-0CFB-9841-8937-58954653C2A3}"/>
              </a:ext>
            </a:extLst>
          </p:cNvPr>
          <p:cNvSpPr/>
          <p:nvPr/>
        </p:nvSpPr>
        <p:spPr>
          <a:xfrm flipH="1">
            <a:off x="7365318" y="4800451"/>
            <a:ext cx="2073998" cy="386200"/>
          </a:xfrm>
          <a:prstGeom prst="round1Rect">
            <a:avLst>
              <a:gd name="adj" fmla="val 34471"/>
            </a:avLst>
          </a:prstGeom>
          <a:solidFill>
            <a:srgbClr val="BFBFBF">
              <a:alpha val="80000"/>
            </a:srgb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Century Gothic" panose="020B0502020202020204" pitchFamily="34" charset="0"/>
              </a:rPr>
              <a:t>Phoenix Climate</a:t>
            </a:r>
          </a:p>
        </p:txBody>
      </p:sp>
      <p:sp>
        <p:nvSpPr>
          <p:cNvPr id="5" name="Content Placeholder 17">
            <a:extLst>
              <a:ext uri="{FF2B5EF4-FFF2-40B4-BE49-F238E27FC236}">
                <a16:creationId xmlns:a16="http://schemas.microsoft.com/office/drawing/2014/main" id="{6E3DC0BD-8AD9-3E3A-2092-FF6862D03C76}"/>
              </a:ext>
            </a:extLst>
          </p:cNvPr>
          <p:cNvSpPr txBox="1">
            <a:spLocks/>
          </p:cNvSpPr>
          <p:nvPr/>
        </p:nvSpPr>
        <p:spPr>
          <a:xfrm>
            <a:off x="9509445" y="2688914"/>
            <a:ext cx="2608898" cy="806065"/>
          </a:xfrm>
          <a:prstGeom prst="rect">
            <a:avLst/>
          </a:prstGeom>
          <a:solidFill>
            <a:srgbClr val="D40000"/>
          </a:solidFill>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latin typeface="Georgia"/>
              </a:rPr>
              <a:t>Duplicate:</a:t>
            </a:r>
            <a:endParaRPr lang="en-US" u="sng">
              <a:solidFill>
                <a:schemeClr val="bg1"/>
              </a:solidFill>
            </a:endParaRPr>
          </a:p>
          <a:p>
            <a:r>
              <a:rPr lang="en-US" sz="3200" dirty="0">
                <a:solidFill>
                  <a:schemeClr val="bg1"/>
                </a:solidFill>
                <a:latin typeface="Georgia"/>
              </a:rPr>
              <a:t>Image </a:t>
            </a:r>
            <a:r>
              <a:rPr lang="en-US" sz="3200" u="sng" dirty="0">
                <a:solidFill>
                  <a:schemeClr val="bg1"/>
                </a:solidFill>
                <a:latin typeface="Georgia"/>
              </a:rPr>
              <a:t>with Label</a:t>
            </a:r>
            <a:endParaRPr lang="en-US" u="sng">
              <a:solidFill>
                <a:schemeClr val="bg1"/>
              </a:solidFill>
            </a:endParaRPr>
          </a:p>
        </p:txBody>
      </p:sp>
      <p:cxnSp>
        <p:nvCxnSpPr>
          <p:cNvPr id="6" name="Connector: Curved 5">
            <a:extLst>
              <a:ext uri="{FF2B5EF4-FFF2-40B4-BE49-F238E27FC236}">
                <a16:creationId xmlns:a16="http://schemas.microsoft.com/office/drawing/2014/main" id="{040D53B5-276B-4A20-3E6E-E1218407CBBA}"/>
              </a:ext>
            </a:extLst>
          </p:cNvPr>
          <p:cNvCxnSpPr/>
          <p:nvPr/>
        </p:nvCxnSpPr>
        <p:spPr>
          <a:xfrm flipH="1">
            <a:off x="9479280" y="3497580"/>
            <a:ext cx="1287780" cy="1508760"/>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5534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dirty="0">
                <a:solidFill>
                  <a:schemeClr val="tx1">
                    <a:lumMod val="75000"/>
                    <a:lumOff val="25000"/>
                  </a:schemeClr>
                </a:solidFill>
                <a:latin typeface="Century Gothic" panose="020B0502020202020204" pitchFamily="34" charset="0"/>
              </a:rPr>
              <a:t>Project Short Title Here</a:t>
            </a: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dirty="0">
                <a:solidFill>
                  <a:schemeClr val="tx1">
                    <a:lumMod val="75000"/>
                    <a:lumOff val="25000"/>
                  </a:schemeClr>
                </a:solidFill>
                <a:latin typeface="Century Gothic" panose="020B0502020202020204" pitchFamily="34" charset="0"/>
              </a:rPr>
              <a:t>Caption</a:t>
            </a:r>
            <a:r>
              <a:rPr lang="en-US" sz="1500" dirty="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decision-making. The caption needs to </a:t>
            </a:r>
            <a:r>
              <a:rPr lang="en-US" sz="1500" b="1" dirty="0">
                <a:solidFill>
                  <a:schemeClr val="tx1">
                    <a:lumMod val="75000"/>
                    <a:lumOff val="25000"/>
                  </a:schemeClr>
                </a:solidFill>
                <a:latin typeface="Century Gothic" panose="020B0502020202020204" pitchFamily="34" charset="0"/>
              </a:rPr>
              <a:t>answer all the questions found on slide 5 </a:t>
            </a:r>
            <a:r>
              <a:rPr lang="en-US" sz="1500" dirty="0">
                <a:solidFill>
                  <a:schemeClr val="tx1">
                    <a:lumMod val="75000"/>
                    <a:lumOff val="25000"/>
                  </a:schemeClr>
                </a:solidFill>
                <a:latin typeface="Century Gothic" panose="020B0502020202020204" pitchFamily="34" charset="0"/>
              </a:rPr>
              <a:t>of this template. </a:t>
            </a:r>
            <a:r>
              <a:rPr lang="en-US" sz="1500" b="1" dirty="0">
                <a:solidFill>
                  <a:schemeClr val="tx1">
                    <a:lumMod val="75000"/>
                    <a:lumOff val="25000"/>
                  </a:schemeClr>
                </a:solidFill>
                <a:latin typeface="Century Gothic" panose="020B0502020202020204" pitchFamily="34" charset="0"/>
              </a:rPr>
              <a:t>75 word limit.</a:t>
            </a: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dirty="0">
                <a:solidFill>
                  <a:schemeClr val="tx1">
                    <a:lumMod val="75000"/>
                    <a:lumOff val="25000"/>
                  </a:schemeClr>
                </a:solidFill>
                <a:latin typeface="Century Gothic" panose="020B0502020202020204" pitchFamily="34" charset="0"/>
              </a:rPr>
              <a:t>Metadata Tags</a:t>
            </a:r>
            <a:r>
              <a:rPr lang="en-US" sz="1500" dirty="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dirty="0">
                <a:solidFill>
                  <a:schemeClr val="bg1"/>
                </a:solidFill>
                <a:latin typeface="Century Gothic"/>
                <a:ea typeface="Century Gothic"/>
                <a:cs typeface="Century Gothic"/>
                <a:sym typeface="Century Gothic"/>
              </a:rPr>
              <a:t>e</a:t>
            </a:r>
            <a:r>
              <a:rPr lang="en-US" b="1" dirty="0">
                <a:solidFill>
                  <a:schemeClr val="bg1"/>
                </a:solidFill>
                <a:latin typeface="Century Gothic"/>
                <a:ea typeface="Century Gothic"/>
                <a:cs typeface="Century Gothic"/>
                <a:sym typeface="Century Gothic"/>
              </a:rPr>
              <a:t> </a:t>
            </a:r>
            <a:r>
              <a:rPr lang="en-US" sz="1800" b="1" dirty="0">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dirty="0">
              <a:solidFill>
                <a:schemeClr val="lt1"/>
              </a:solidFill>
            </a:endParaRPr>
          </a:p>
          <a:p>
            <a:pPr algn="ctr"/>
            <a:r>
              <a:rPr lang="en-US" b="1" dirty="0">
                <a:solidFill>
                  <a:schemeClr val="bg1"/>
                </a:solidFill>
                <a:latin typeface="Century Gothic"/>
              </a:rPr>
              <a:t>1920 x 1440 (300+ dpi)</a:t>
            </a:r>
            <a:endParaRPr lang="en-US" dirty="0">
              <a:solidFill>
                <a:schemeClr val="bg1"/>
              </a:solidFill>
            </a:endParaRPr>
          </a:p>
          <a:p>
            <a:pPr algn="ctr"/>
            <a:endParaRPr lang="en-US"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raw image file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raw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2.xml><?xml version="1.0" encoding="utf-8"?>
<ds:datastoreItem xmlns:ds="http://schemas.openxmlformats.org/officeDocument/2006/customXml" ds:itemID="{C2E5E546-5346-431B-89AB-1D18FB8519D4}">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8e1b38-47e1-4fea-8bfd-fb5e5adbd9bb"/>
    <ds:schemaRef ds:uri="3beb8151-ef73-4102-b95d-c8bd0a2915fa"/>
    <ds:schemaRef ds:uri="7a041d2c-28c4-4898-9d7f-fdf3d423cb64"/>
    <ds:schemaRef ds:uri="8fe16c19-f07e-451f-b6f8-9bd333cc244d"/>
  </ds:schemaRefs>
</ds:datastoreItem>
</file>

<file path=customXml/itemProps3.xml><?xml version="1.0" encoding="utf-8"?>
<ds:datastoreItem xmlns:ds="http://schemas.openxmlformats.org/officeDocument/2006/customXml" ds:itemID="{363019AE-2D18-4A4A-BEAF-F93FEBA58E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1_Theme2</Template>
  <TotalTime>62</TotalTime>
  <Words>1058</Words>
  <Application>Microsoft Office PowerPoint</Application>
  <PresentationFormat>Widescreen</PresentationFormat>
  <Paragraphs>103</Paragraphs>
  <Slides>10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Century Gothic</vt:lpstr>
      <vt:lpstr>Georgia</vt:lpstr>
      <vt:lpstr>Webdings</vt:lpstr>
      <vt:lpstr>Wingdings</vt: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Marisa Smedsrud</cp:lastModifiedBy>
  <cp:revision>257</cp:revision>
  <dcterms:created xsi:type="dcterms:W3CDTF">2019-10-30T16:09:36Z</dcterms:created>
  <dcterms:modified xsi:type="dcterms:W3CDTF">2024-09-11T15:47:01Z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