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yton, Amanda L. (LARC-E3)[SSAI DEVELOP]" initials="CAL(D" lastIdx="1" clrIdx="0">
    <p:extLst/>
  </p:cmAuthor>
  <p:cmAuthor id="2" name="Mercedes Bartkovich" initials="MB" lastIdx="30" clrIdx="1">
    <p:extLst/>
  </p:cmAuthor>
  <p:cmAuthor id="3" name="Margaret Klug" initials="MK"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9CC4"/>
    <a:srgbClr val="1C57B0"/>
    <a:srgbClr val="9199A8"/>
    <a:srgbClr val="7F7F7F"/>
    <a:srgbClr val="964035"/>
    <a:srgbClr val="E9A14A"/>
    <a:srgbClr val="3E4268"/>
    <a:srgbClr val="262626"/>
    <a:srgbClr val="7FB662"/>
    <a:srgbClr val="C9E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838" autoAdjust="0"/>
    <p:restoredTop sz="94660"/>
  </p:normalViewPr>
  <p:slideViewPr>
    <p:cSldViewPr snapToGrid="0">
      <p:cViewPr>
        <p:scale>
          <a:sx n="23" d="100"/>
          <a:sy n="23" d="100"/>
        </p:scale>
        <p:origin x="1596" y="-162"/>
      </p:cViewPr>
      <p:guideLst>
        <p:guide orient="horz" pos="11520"/>
        <p:guide pos="86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133081523845799"/>
          <c:y val="0.104867317452826"/>
          <c:w val="0.70714997903368604"/>
          <c:h val="0.73245641169853803"/>
        </c:manualLayout>
      </c:layout>
      <c:scatterChart>
        <c:scatterStyle val="lineMarker"/>
        <c:varyColors val="0"/>
        <c:ser>
          <c:idx val="0"/>
          <c:order val="0"/>
          <c:tx>
            <c:strRef>
              <c:f>Landsat8_Chlorophyll!$D$1</c:f>
              <c:strCache>
                <c:ptCount val="1"/>
                <c:pt idx="0">
                  <c:v>in-situ chl</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tx1"/>
                </a:solidFill>
                <a:prstDash val="sysDot"/>
              </a:ln>
              <a:effectLst/>
            </c:spPr>
            <c:trendlineType val="linear"/>
            <c:dispRSqr val="1"/>
            <c:dispEq val="1"/>
            <c:trendlineLbl>
              <c:layout>
                <c:manualLayout>
                  <c:x val="0.16371811975443001"/>
                  <c:y val="-0.69300431196100498"/>
                </c:manualLayout>
              </c:layout>
              <c:tx>
                <c:rich>
                  <a:bodyPr rot="0" vert="horz"/>
                  <a:lstStyle/>
                  <a:p>
                    <a:pPr>
                      <a:defRPr>
                        <a:latin typeface="+mn-lt"/>
                      </a:defRPr>
                    </a:pPr>
                    <a:r>
                      <a:rPr lang="en-US">
                        <a:latin typeface="+mn-lt"/>
                      </a:rPr>
                      <a:t>n= 90</a:t>
                    </a:r>
                  </a:p>
                  <a:p>
                    <a:pPr>
                      <a:defRPr>
                        <a:latin typeface="+mn-lt"/>
                      </a:defRPr>
                    </a:pPr>
                    <a:r>
                      <a:rPr lang="en-US">
                        <a:latin typeface="+mn-lt"/>
                      </a:rPr>
                      <a:t>r= - 0.09</a:t>
                    </a:r>
                  </a:p>
                </c:rich>
              </c:tx>
              <c:numFmt formatCode="General" sourceLinked="0"/>
              <c:spPr>
                <a:noFill/>
                <a:ln>
                  <a:noFill/>
                </a:ln>
                <a:effectLst/>
              </c:spPr>
            </c:trendlineLbl>
          </c:trendline>
          <c:xVal>
            <c:numRef>
              <c:f>Landsat8_Chlorophyll!$B$2:$B$91</c:f>
              <c:numCache>
                <c:formatCode>General</c:formatCode>
                <c:ptCount val="90"/>
                <c:pt idx="0">
                  <c:v>9.3029499000000033</c:v>
                </c:pt>
                <c:pt idx="1">
                  <c:v>5.0042701000000003</c:v>
                </c:pt>
                <c:pt idx="2">
                  <c:v>2.1891200999999998</c:v>
                </c:pt>
                <c:pt idx="3">
                  <c:v>2.0881900999999998</c:v>
                </c:pt>
                <c:pt idx="4">
                  <c:v>2.0378598999999991</c:v>
                </c:pt>
                <c:pt idx="5">
                  <c:v>1.74752</c:v>
                </c:pt>
                <c:pt idx="6">
                  <c:v>1.5713299999999999</c:v>
                </c:pt>
                <c:pt idx="7">
                  <c:v>1.4492499999999999</c:v>
                </c:pt>
                <c:pt idx="8">
                  <c:v>1.24681</c:v>
                </c:pt>
                <c:pt idx="9">
                  <c:v>1.2244101000000001</c:v>
                </c:pt>
                <c:pt idx="10">
                  <c:v>1.1827101</c:v>
                </c:pt>
                <c:pt idx="11">
                  <c:v>1.1088800000000001</c:v>
                </c:pt>
                <c:pt idx="12">
                  <c:v>1.0758300000000001</c:v>
                </c:pt>
                <c:pt idx="13">
                  <c:v>0.98761500000000002</c:v>
                </c:pt>
                <c:pt idx="14">
                  <c:v>0.96406499999999995</c:v>
                </c:pt>
                <c:pt idx="15">
                  <c:v>0.93735299999999999</c:v>
                </c:pt>
                <c:pt idx="16">
                  <c:v>0.93634200000000001</c:v>
                </c:pt>
                <c:pt idx="17">
                  <c:v>0.93012899999999998</c:v>
                </c:pt>
                <c:pt idx="18">
                  <c:v>0.91204300000000005</c:v>
                </c:pt>
                <c:pt idx="19">
                  <c:v>0.85097599999999995</c:v>
                </c:pt>
                <c:pt idx="20">
                  <c:v>0.77866000000000002</c:v>
                </c:pt>
                <c:pt idx="21">
                  <c:v>0.77180199999999999</c:v>
                </c:pt>
                <c:pt idx="22">
                  <c:v>0.76483900000000005</c:v>
                </c:pt>
                <c:pt idx="23">
                  <c:v>0.75647399999999998</c:v>
                </c:pt>
                <c:pt idx="24">
                  <c:v>0.72542899999999999</c:v>
                </c:pt>
                <c:pt idx="25">
                  <c:v>0.72077400000000003</c:v>
                </c:pt>
                <c:pt idx="26">
                  <c:v>0.71926500000000004</c:v>
                </c:pt>
                <c:pt idx="27">
                  <c:v>0.71319900000000003</c:v>
                </c:pt>
                <c:pt idx="28">
                  <c:v>0.707179</c:v>
                </c:pt>
                <c:pt idx="29">
                  <c:v>0.70227399999999995</c:v>
                </c:pt>
                <c:pt idx="30">
                  <c:v>0.70013899999999996</c:v>
                </c:pt>
                <c:pt idx="31">
                  <c:v>0.69750299999999998</c:v>
                </c:pt>
                <c:pt idx="32">
                  <c:v>0.69734200000000002</c:v>
                </c:pt>
                <c:pt idx="33">
                  <c:v>0.69039700000000004</c:v>
                </c:pt>
                <c:pt idx="34">
                  <c:v>0.68392399999999998</c:v>
                </c:pt>
                <c:pt idx="35">
                  <c:v>0.66979900000000003</c:v>
                </c:pt>
                <c:pt idx="36">
                  <c:v>0.66910899999999995</c:v>
                </c:pt>
                <c:pt idx="37">
                  <c:v>0.64872399999999997</c:v>
                </c:pt>
                <c:pt idx="38">
                  <c:v>0.63504000000000005</c:v>
                </c:pt>
                <c:pt idx="39">
                  <c:v>0.63076200000000004</c:v>
                </c:pt>
                <c:pt idx="40">
                  <c:v>0.63046999999999997</c:v>
                </c:pt>
                <c:pt idx="41">
                  <c:v>0.63006399999999996</c:v>
                </c:pt>
                <c:pt idx="42">
                  <c:v>0.59385900000000003</c:v>
                </c:pt>
                <c:pt idx="43">
                  <c:v>0.58956500000000001</c:v>
                </c:pt>
                <c:pt idx="44">
                  <c:v>0.58505799999999997</c:v>
                </c:pt>
                <c:pt idx="45">
                  <c:v>0.57501999999999998</c:v>
                </c:pt>
                <c:pt idx="46">
                  <c:v>0.57100200000000001</c:v>
                </c:pt>
                <c:pt idx="47">
                  <c:v>0.56818900000000006</c:v>
                </c:pt>
                <c:pt idx="48">
                  <c:v>0.56663699999999995</c:v>
                </c:pt>
                <c:pt idx="49">
                  <c:v>0.55287399999999998</c:v>
                </c:pt>
                <c:pt idx="50">
                  <c:v>0.53766499999999995</c:v>
                </c:pt>
                <c:pt idx="51">
                  <c:v>0.51216499999999998</c:v>
                </c:pt>
                <c:pt idx="52">
                  <c:v>0.51056100000000004</c:v>
                </c:pt>
                <c:pt idx="53">
                  <c:v>0.50753400000000004</c:v>
                </c:pt>
                <c:pt idx="54">
                  <c:v>0.50723700000000005</c:v>
                </c:pt>
                <c:pt idx="55">
                  <c:v>0.50723700000000005</c:v>
                </c:pt>
                <c:pt idx="56">
                  <c:v>0.50518600000000002</c:v>
                </c:pt>
                <c:pt idx="57">
                  <c:v>0.50080800000000003</c:v>
                </c:pt>
                <c:pt idx="58">
                  <c:v>0.50045099999999998</c:v>
                </c:pt>
                <c:pt idx="59">
                  <c:v>0.47646699999999997</c:v>
                </c:pt>
                <c:pt idx="60">
                  <c:v>0.46727099999999999</c:v>
                </c:pt>
                <c:pt idx="61">
                  <c:v>0.45835700000000001</c:v>
                </c:pt>
                <c:pt idx="62">
                  <c:v>0.449125</c:v>
                </c:pt>
                <c:pt idx="63">
                  <c:v>0.448077</c:v>
                </c:pt>
                <c:pt idx="64">
                  <c:v>0.41325400000000001</c:v>
                </c:pt>
                <c:pt idx="65">
                  <c:v>0.41134999999999999</c:v>
                </c:pt>
                <c:pt idx="66">
                  <c:v>0.401009</c:v>
                </c:pt>
                <c:pt idx="67">
                  <c:v>0.39982800000000002</c:v>
                </c:pt>
                <c:pt idx="68">
                  <c:v>0.376336</c:v>
                </c:pt>
                <c:pt idx="69">
                  <c:v>0.37572</c:v>
                </c:pt>
                <c:pt idx="70">
                  <c:v>0.36836999999999998</c:v>
                </c:pt>
                <c:pt idx="71">
                  <c:v>0.36815500000000001</c:v>
                </c:pt>
                <c:pt idx="72">
                  <c:v>0.36808200000000002</c:v>
                </c:pt>
                <c:pt idx="73">
                  <c:v>0.36060700000000001</c:v>
                </c:pt>
                <c:pt idx="74">
                  <c:v>0.33625899999999997</c:v>
                </c:pt>
                <c:pt idx="75">
                  <c:v>0.31964399999999998</c:v>
                </c:pt>
                <c:pt idx="76">
                  <c:v>0.29759400000000003</c:v>
                </c:pt>
                <c:pt idx="77">
                  <c:v>0.29314699999999999</c:v>
                </c:pt>
                <c:pt idx="78">
                  <c:v>0.282329</c:v>
                </c:pt>
                <c:pt idx="79">
                  <c:v>0.27344000000000002</c:v>
                </c:pt>
                <c:pt idx="80">
                  <c:v>0.27029700000000001</c:v>
                </c:pt>
                <c:pt idx="81">
                  <c:v>0.252577</c:v>
                </c:pt>
                <c:pt idx="82">
                  <c:v>0.250108</c:v>
                </c:pt>
                <c:pt idx="83">
                  <c:v>0.219136</c:v>
                </c:pt>
                <c:pt idx="84">
                  <c:v>0.20630799999999999</c:v>
                </c:pt>
                <c:pt idx="85">
                  <c:v>0.16916700000000001</c:v>
                </c:pt>
                <c:pt idx="86">
                  <c:v>0.134883</c:v>
                </c:pt>
                <c:pt idx="87">
                  <c:v>0.10050099999999999</c:v>
                </c:pt>
                <c:pt idx="88">
                  <c:v>3.2816499999999998E-2</c:v>
                </c:pt>
                <c:pt idx="89">
                  <c:v>2.3175600000000001E-2</c:v>
                </c:pt>
              </c:numCache>
            </c:numRef>
          </c:xVal>
          <c:yVal>
            <c:numRef>
              <c:f>Landsat8_Chlorophyll!$D$2:$D$91</c:f>
              <c:numCache>
                <c:formatCode>General</c:formatCode>
                <c:ptCount val="90"/>
                <c:pt idx="0">
                  <c:v>3.4</c:v>
                </c:pt>
                <c:pt idx="1">
                  <c:v>0.66700000000000004</c:v>
                </c:pt>
                <c:pt idx="2">
                  <c:v>15.984</c:v>
                </c:pt>
                <c:pt idx="3">
                  <c:v>2.25</c:v>
                </c:pt>
                <c:pt idx="4">
                  <c:v>6.3719999999999999</c:v>
                </c:pt>
                <c:pt idx="5">
                  <c:v>2.9</c:v>
                </c:pt>
                <c:pt idx="6">
                  <c:v>2.5</c:v>
                </c:pt>
                <c:pt idx="7">
                  <c:v>1.766</c:v>
                </c:pt>
                <c:pt idx="8">
                  <c:v>4.5569999999999986</c:v>
                </c:pt>
                <c:pt idx="9">
                  <c:v>2.5</c:v>
                </c:pt>
                <c:pt idx="10">
                  <c:v>0.94899999999999995</c:v>
                </c:pt>
                <c:pt idx="11">
                  <c:v>26.385000000000002</c:v>
                </c:pt>
                <c:pt idx="12">
                  <c:v>8.2679999999999971</c:v>
                </c:pt>
                <c:pt idx="13">
                  <c:v>9.6620000000000008</c:v>
                </c:pt>
                <c:pt idx="14">
                  <c:v>2.9060000000000001</c:v>
                </c:pt>
                <c:pt idx="15">
                  <c:v>16.8871</c:v>
                </c:pt>
                <c:pt idx="16">
                  <c:v>1.629</c:v>
                </c:pt>
                <c:pt idx="17">
                  <c:v>1.5269999999999999</c:v>
                </c:pt>
                <c:pt idx="18">
                  <c:v>7.3469999999999986</c:v>
                </c:pt>
                <c:pt idx="19">
                  <c:v>9.0400000000000009</c:v>
                </c:pt>
                <c:pt idx="20">
                  <c:v>3.8940000000000001</c:v>
                </c:pt>
                <c:pt idx="21">
                  <c:v>5.3410000000000002</c:v>
                </c:pt>
                <c:pt idx="22">
                  <c:v>1.8</c:v>
                </c:pt>
                <c:pt idx="23">
                  <c:v>10.401</c:v>
                </c:pt>
                <c:pt idx="24">
                  <c:v>22.79</c:v>
                </c:pt>
                <c:pt idx="25">
                  <c:v>5.7249999999999988</c:v>
                </c:pt>
                <c:pt idx="26">
                  <c:v>2.9</c:v>
                </c:pt>
                <c:pt idx="27">
                  <c:v>17.085999999999991</c:v>
                </c:pt>
                <c:pt idx="28">
                  <c:v>4.2839999999999998</c:v>
                </c:pt>
                <c:pt idx="29">
                  <c:v>2.09</c:v>
                </c:pt>
                <c:pt idx="30">
                  <c:v>27.326000000000001</c:v>
                </c:pt>
                <c:pt idx="31">
                  <c:v>1.201263</c:v>
                </c:pt>
                <c:pt idx="32">
                  <c:v>1.686337</c:v>
                </c:pt>
                <c:pt idx="33">
                  <c:v>13.832000000000001</c:v>
                </c:pt>
                <c:pt idx="34">
                  <c:v>3.324074</c:v>
                </c:pt>
                <c:pt idx="35">
                  <c:v>2.2429999999999999</c:v>
                </c:pt>
                <c:pt idx="36">
                  <c:v>54.8</c:v>
                </c:pt>
                <c:pt idx="37">
                  <c:v>0.7</c:v>
                </c:pt>
                <c:pt idx="38">
                  <c:v>6.1959999999999988</c:v>
                </c:pt>
                <c:pt idx="39">
                  <c:v>2.7909999999999999</c:v>
                </c:pt>
                <c:pt idx="40">
                  <c:v>4.1269999999999989</c:v>
                </c:pt>
                <c:pt idx="41">
                  <c:v>6.3819999999999997</c:v>
                </c:pt>
                <c:pt idx="42">
                  <c:v>2.2450000000000001</c:v>
                </c:pt>
                <c:pt idx="43">
                  <c:v>3.5550000000000002</c:v>
                </c:pt>
                <c:pt idx="44">
                  <c:v>0.5</c:v>
                </c:pt>
                <c:pt idx="45">
                  <c:v>16.8</c:v>
                </c:pt>
                <c:pt idx="46">
                  <c:v>11.811999999999999</c:v>
                </c:pt>
                <c:pt idx="47">
                  <c:v>2.7</c:v>
                </c:pt>
                <c:pt idx="48">
                  <c:v>4.2</c:v>
                </c:pt>
                <c:pt idx="49">
                  <c:v>9.4930000000000003</c:v>
                </c:pt>
                <c:pt idx="50">
                  <c:v>6.8</c:v>
                </c:pt>
                <c:pt idx="51">
                  <c:v>12.2</c:v>
                </c:pt>
                <c:pt idx="52">
                  <c:v>1.1359999999999999</c:v>
                </c:pt>
                <c:pt idx="53">
                  <c:v>0.93300000000000005</c:v>
                </c:pt>
                <c:pt idx="54">
                  <c:v>7.2249999999999988</c:v>
                </c:pt>
                <c:pt idx="55">
                  <c:v>10.157999999999999</c:v>
                </c:pt>
                <c:pt idx="56">
                  <c:v>1.907</c:v>
                </c:pt>
                <c:pt idx="57">
                  <c:v>1.648485</c:v>
                </c:pt>
                <c:pt idx="58">
                  <c:v>53.384999999999998</c:v>
                </c:pt>
                <c:pt idx="59">
                  <c:v>10.9</c:v>
                </c:pt>
                <c:pt idx="60">
                  <c:v>2.090576</c:v>
                </c:pt>
                <c:pt idx="61">
                  <c:v>4.9729999999999999</c:v>
                </c:pt>
                <c:pt idx="62">
                  <c:v>24.5</c:v>
                </c:pt>
                <c:pt idx="63">
                  <c:v>6.6819999999999986</c:v>
                </c:pt>
                <c:pt idx="64">
                  <c:v>1.8318179999999999</c:v>
                </c:pt>
                <c:pt idx="65">
                  <c:v>1.4750000000000001</c:v>
                </c:pt>
                <c:pt idx="66">
                  <c:v>6.0709999999999997</c:v>
                </c:pt>
                <c:pt idx="67">
                  <c:v>2.629</c:v>
                </c:pt>
                <c:pt idx="68">
                  <c:v>3.1</c:v>
                </c:pt>
                <c:pt idx="69">
                  <c:v>11</c:v>
                </c:pt>
                <c:pt idx="70">
                  <c:v>1.1000000000000001</c:v>
                </c:pt>
                <c:pt idx="71">
                  <c:v>4.8380000000000001</c:v>
                </c:pt>
                <c:pt idx="72">
                  <c:v>6.9269999999999996</c:v>
                </c:pt>
                <c:pt idx="73">
                  <c:v>8.027000000000001</c:v>
                </c:pt>
                <c:pt idx="74">
                  <c:v>24.5</c:v>
                </c:pt>
                <c:pt idx="75">
                  <c:v>1.9750000000000001</c:v>
                </c:pt>
                <c:pt idx="76">
                  <c:v>24.5</c:v>
                </c:pt>
                <c:pt idx="77">
                  <c:v>59.322000000000003</c:v>
                </c:pt>
                <c:pt idx="78">
                  <c:v>8.5500000000000007</c:v>
                </c:pt>
                <c:pt idx="79">
                  <c:v>1.626236</c:v>
                </c:pt>
                <c:pt idx="80">
                  <c:v>2.65</c:v>
                </c:pt>
                <c:pt idx="81">
                  <c:v>3.3</c:v>
                </c:pt>
                <c:pt idx="82">
                  <c:v>0.88600000000000001</c:v>
                </c:pt>
                <c:pt idx="83">
                  <c:v>4.4749999999999996</c:v>
                </c:pt>
                <c:pt idx="84">
                  <c:v>2.5779999999999998</c:v>
                </c:pt>
                <c:pt idx="85">
                  <c:v>0.73199999999999998</c:v>
                </c:pt>
                <c:pt idx="86">
                  <c:v>25.9</c:v>
                </c:pt>
                <c:pt idx="87">
                  <c:v>2</c:v>
                </c:pt>
                <c:pt idx="88">
                  <c:v>14.6</c:v>
                </c:pt>
                <c:pt idx="89">
                  <c:v>-0.9</c:v>
                </c:pt>
              </c:numCache>
            </c:numRef>
          </c:yVal>
          <c:smooth val="0"/>
          <c:extLst xmlns:c16r2="http://schemas.microsoft.com/office/drawing/2015/06/chart">
            <c:ext xmlns:c16="http://schemas.microsoft.com/office/drawing/2014/chart" uri="{C3380CC4-5D6E-409C-BE32-E72D297353CC}">
              <c16:uniqueId val="{00000000-F5A6-43BC-B213-EF0B0EA6B1DD}"/>
            </c:ext>
          </c:extLst>
        </c:ser>
        <c:dLbls>
          <c:showLegendKey val="0"/>
          <c:showVal val="0"/>
          <c:showCatName val="0"/>
          <c:showSerName val="0"/>
          <c:showPercent val="0"/>
          <c:showBubbleSize val="0"/>
        </c:dLbls>
        <c:axId val="241844984"/>
        <c:axId val="540181752"/>
      </c:scatterChart>
      <c:valAx>
        <c:axId val="241844984"/>
        <c:scaling>
          <c:orientation val="minMax"/>
        </c:scaling>
        <c:delete val="0"/>
        <c:axPos val="b"/>
        <c:title>
          <c:tx>
            <c:rich>
              <a:bodyPr rot="0" vert="horz"/>
              <a:lstStyle/>
              <a:p>
                <a:pPr algn="ctr" rtl="0">
                  <a:defRPr b="0">
                    <a:latin typeface="+mn-lt"/>
                  </a:defRPr>
                </a:pPr>
                <a:r>
                  <a:rPr lang="en-US" sz="1800" b="0" dirty="0">
                    <a:latin typeface="Garamond" panose="02020404030301010803" pitchFamily="18" charset="0"/>
                  </a:rPr>
                  <a:t>CHL_OC2</a:t>
                </a:r>
                <a:r>
                  <a:rPr lang="en-US" sz="1800" b="0" baseline="0" dirty="0">
                    <a:latin typeface="Garamond" panose="02020404030301010803" pitchFamily="18" charset="0"/>
                  </a:rPr>
                  <a:t> </a:t>
                </a:r>
                <a:r>
                  <a:rPr lang="en-US" sz="1800" b="0" dirty="0">
                    <a:latin typeface="Garamond" panose="02020404030301010803" pitchFamily="18" charset="0"/>
                  </a:rPr>
                  <a:t>Value (</a:t>
                </a:r>
                <a:r>
                  <a:rPr lang="en-US" sz="1800" b="0" dirty="0" err="1">
                    <a:latin typeface="Garamond" panose="02020404030301010803" pitchFamily="18" charset="0"/>
                  </a:rPr>
                  <a:t>ug</a:t>
                </a:r>
                <a:r>
                  <a:rPr lang="en-US" sz="1800" b="0" dirty="0">
                    <a:latin typeface="Garamond" panose="02020404030301010803" pitchFamily="18" charset="0"/>
                  </a:rPr>
                  <a:t>/L) </a:t>
                </a:r>
              </a:p>
            </c:rich>
          </c:tx>
          <c:layout>
            <c:manualLayout>
              <c:xMode val="edge"/>
              <c:yMode val="edge"/>
              <c:x val="0.30136920280840901"/>
              <c:y val="0.91637331127055499"/>
            </c:manualLayout>
          </c:layout>
          <c:overlay val="0"/>
          <c:spPr>
            <a:noFill/>
            <a:ln>
              <a:noFill/>
            </a:ln>
            <a:effectLst/>
          </c:sp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540181752"/>
        <c:crosses val="autoZero"/>
        <c:crossBetween val="midCat"/>
      </c:valAx>
      <c:valAx>
        <c:axId val="540181752"/>
        <c:scaling>
          <c:orientation val="minMax"/>
        </c:scaling>
        <c:delete val="0"/>
        <c:axPos val="l"/>
        <c:majorGridlines>
          <c:spPr>
            <a:ln w="9525" cap="flat" cmpd="sng" algn="ctr">
              <a:noFill/>
              <a:round/>
            </a:ln>
            <a:effectLst/>
          </c:spPr>
        </c:majorGridlines>
        <c:minorGridlines>
          <c:spPr>
            <a:ln w="9525" cap="flat" cmpd="sng" algn="ctr">
              <a:noFill/>
              <a:round/>
            </a:ln>
            <a:effectLst/>
          </c:spPr>
        </c:minorGridlines>
        <c:title>
          <c:tx>
            <c:rich>
              <a:bodyPr rot="-5400000" vert="horz"/>
              <a:lstStyle/>
              <a:p>
                <a:pPr>
                  <a:defRPr>
                    <a:latin typeface="+mn-lt"/>
                  </a:defRPr>
                </a:pPr>
                <a:r>
                  <a:rPr lang="en-US" sz="1800" b="0" i="1" dirty="0">
                    <a:latin typeface="Garamond" panose="02020404030301010803" pitchFamily="18" charset="0"/>
                  </a:rPr>
                  <a:t>In</a:t>
                </a:r>
                <a:r>
                  <a:rPr lang="en-US" sz="1800" b="0" i="1" baseline="0" dirty="0">
                    <a:latin typeface="Garamond" panose="02020404030301010803" pitchFamily="18" charset="0"/>
                  </a:rPr>
                  <a:t> </a:t>
                </a:r>
                <a:r>
                  <a:rPr lang="en-US" sz="1800" b="0" i="1" dirty="0">
                    <a:latin typeface="Garamond" panose="02020404030301010803" pitchFamily="18" charset="0"/>
                  </a:rPr>
                  <a:t>situ </a:t>
                </a:r>
                <a:r>
                  <a:rPr lang="en-US" sz="1800" b="0" dirty="0">
                    <a:latin typeface="Garamond" panose="02020404030301010803" pitchFamily="18" charset="0"/>
                  </a:rPr>
                  <a:t>value (</a:t>
                </a:r>
                <a:r>
                  <a:rPr lang="en-US" sz="1800" b="0" dirty="0" err="1">
                    <a:latin typeface="Garamond" panose="02020404030301010803" pitchFamily="18" charset="0"/>
                  </a:rPr>
                  <a:t>ug</a:t>
                </a:r>
                <a:r>
                  <a:rPr lang="en-US" sz="1800" b="0" dirty="0">
                    <a:latin typeface="Garamond" panose="02020404030301010803" pitchFamily="18" charset="0"/>
                  </a:rPr>
                  <a:t>/L)</a:t>
                </a:r>
              </a:p>
            </c:rich>
          </c:tx>
          <c:layout>
            <c:manualLayout>
              <c:xMode val="edge"/>
              <c:yMode val="edge"/>
              <c:x val="5.2925165840063699E-3"/>
              <c:y val="0.311567722997664"/>
            </c:manualLayout>
          </c:layout>
          <c:overlay val="0"/>
          <c:spPr>
            <a:noFill/>
            <a:ln>
              <a:noFill/>
            </a:ln>
            <a:effectLst/>
          </c:sp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241844984"/>
        <c:crosses val="autoZero"/>
        <c:crossBetween val="midCat"/>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600" baseline="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549087537855701"/>
          <c:y val="5.5555555555555497E-2"/>
          <c:w val="0.79048153521487496"/>
          <c:h val="0.77124999999999999"/>
        </c:manualLayout>
      </c:layout>
      <c:scatterChart>
        <c:scatterStyle val="lineMarker"/>
        <c:varyColors val="0"/>
        <c:ser>
          <c:idx val="0"/>
          <c:order val="0"/>
          <c:tx>
            <c:strRef>
              <c:f>Landsat8_Turbidity!$G$1</c:f>
              <c:strCache>
                <c:ptCount val="1"/>
                <c:pt idx="0">
                  <c:v>in-situ turbidity</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tx1"/>
                </a:solidFill>
                <a:prstDash val="sysDot"/>
              </a:ln>
              <a:effectLst/>
            </c:spPr>
            <c:trendlineType val="linear"/>
            <c:dispRSqr val="1"/>
            <c:dispEq val="1"/>
            <c:trendlineLbl>
              <c:layout>
                <c:manualLayout>
                  <c:x val="0.28121862283992999"/>
                  <c:y val="-0.66386445304062702"/>
                </c:manualLayout>
              </c:layout>
              <c:tx>
                <c:rich>
                  <a:bodyPr rot="0" vert="horz"/>
                  <a:lstStyle/>
                  <a:p>
                    <a:pPr>
                      <a:defRPr>
                        <a:latin typeface="+mn-lt"/>
                      </a:defRPr>
                    </a:pPr>
                    <a:r>
                      <a:rPr lang="en-US">
                        <a:latin typeface="+mn-lt"/>
                      </a:rPr>
                      <a:t>n= 20</a:t>
                    </a:r>
                  </a:p>
                  <a:p>
                    <a:pPr>
                      <a:defRPr>
                        <a:latin typeface="+mn-lt"/>
                      </a:defRPr>
                    </a:pPr>
                    <a:r>
                      <a:rPr lang="en-US">
                        <a:latin typeface="+mn-lt"/>
                      </a:rPr>
                      <a:t>r= - 0.21</a:t>
                    </a:r>
                  </a:p>
                </c:rich>
              </c:tx>
              <c:numFmt formatCode="General" sourceLinked="0"/>
              <c:spPr>
                <a:noFill/>
                <a:ln>
                  <a:noFill/>
                </a:ln>
                <a:effectLst/>
              </c:spPr>
            </c:trendlineLbl>
          </c:trendline>
          <c:xVal>
            <c:numRef>
              <c:f>Landsat8_Turbidity!$E$2:$E$21</c:f>
              <c:numCache>
                <c:formatCode>General</c:formatCode>
                <c:ptCount val="20"/>
                <c:pt idx="0">
                  <c:v>2.5382699999999989</c:v>
                </c:pt>
                <c:pt idx="1">
                  <c:v>3.1313200000000001</c:v>
                </c:pt>
                <c:pt idx="2">
                  <c:v>6.81534</c:v>
                </c:pt>
                <c:pt idx="3">
                  <c:v>3.1312799</c:v>
                </c:pt>
                <c:pt idx="4">
                  <c:v>2.2894599000000002</c:v>
                </c:pt>
                <c:pt idx="5">
                  <c:v>12.996700300000001</c:v>
                </c:pt>
                <c:pt idx="6">
                  <c:v>8.7091303</c:v>
                </c:pt>
                <c:pt idx="7">
                  <c:v>3.3020301000000001</c:v>
                </c:pt>
                <c:pt idx="8">
                  <c:v>4.8751897999999994</c:v>
                </c:pt>
                <c:pt idx="9">
                  <c:v>6.4094701000000001</c:v>
                </c:pt>
                <c:pt idx="10">
                  <c:v>7.1100601999999986</c:v>
                </c:pt>
                <c:pt idx="11">
                  <c:v>6.2484598</c:v>
                </c:pt>
                <c:pt idx="12">
                  <c:v>22.776100199999991</c:v>
                </c:pt>
                <c:pt idx="13">
                  <c:v>10.490099900000001</c:v>
                </c:pt>
                <c:pt idx="14">
                  <c:v>9.4955797000000004</c:v>
                </c:pt>
                <c:pt idx="15">
                  <c:v>9.6165600000000016</c:v>
                </c:pt>
                <c:pt idx="16">
                  <c:v>7.9616198999999996</c:v>
                </c:pt>
                <c:pt idx="17">
                  <c:v>6.2510300000000001</c:v>
                </c:pt>
                <c:pt idx="18">
                  <c:v>12.472700100000001</c:v>
                </c:pt>
                <c:pt idx="19">
                  <c:v>9.6188601999999985</c:v>
                </c:pt>
              </c:numCache>
            </c:numRef>
          </c:xVal>
          <c:yVal>
            <c:numRef>
              <c:f>Landsat8_Turbidity!$G$2:$G$21</c:f>
              <c:numCache>
                <c:formatCode>General</c:formatCode>
                <c:ptCount val="20"/>
                <c:pt idx="0">
                  <c:v>0.505</c:v>
                </c:pt>
                <c:pt idx="1">
                  <c:v>16.396999999999991</c:v>
                </c:pt>
                <c:pt idx="2">
                  <c:v>1.216</c:v>
                </c:pt>
                <c:pt idx="3">
                  <c:v>-6.9000000000000006E-2</c:v>
                </c:pt>
                <c:pt idx="4">
                  <c:v>11.849</c:v>
                </c:pt>
                <c:pt idx="5">
                  <c:v>0.57899999999999996</c:v>
                </c:pt>
                <c:pt idx="6">
                  <c:v>1.3029999999999999</c:v>
                </c:pt>
                <c:pt idx="7">
                  <c:v>2.69</c:v>
                </c:pt>
                <c:pt idx="8">
                  <c:v>9.0760000000000005</c:v>
                </c:pt>
                <c:pt idx="9">
                  <c:v>-0.24099999999999999</c:v>
                </c:pt>
                <c:pt idx="10">
                  <c:v>7.0910000000000002</c:v>
                </c:pt>
                <c:pt idx="11">
                  <c:v>0.98499999999999999</c:v>
                </c:pt>
                <c:pt idx="12">
                  <c:v>3.1539999999999999</c:v>
                </c:pt>
                <c:pt idx="13">
                  <c:v>4.7859999999999996</c:v>
                </c:pt>
                <c:pt idx="14">
                  <c:v>0.97599999999999998</c:v>
                </c:pt>
                <c:pt idx="15">
                  <c:v>1.429</c:v>
                </c:pt>
                <c:pt idx="16">
                  <c:v>1.181</c:v>
                </c:pt>
                <c:pt idx="17">
                  <c:v>2.15</c:v>
                </c:pt>
                <c:pt idx="18">
                  <c:v>7.3849999999999989</c:v>
                </c:pt>
                <c:pt idx="19">
                  <c:v>4.75</c:v>
                </c:pt>
              </c:numCache>
            </c:numRef>
          </c:yVal>
          <c:smooth val="0"/>
          <c:extLst xmlns:c16r2="http://schemas.microsoft.com/office/drawing/2015/06/chart">
            <c:ext xmlns:c16="http://schemas.microsoft.com/office/drawing/2014/chart" uri="{C3380CC4-5D6E-409C-BE32-E72D297353CC}">
              <c16:uniqueId val="{00000000-DD89-4EE3-8BA8-686380D192E1}"/>
            </c:ext>
          </c:extLst>
        </c:ser>
        <c:dLbls>
          <c:showLegendKey val="0"/>
          <c:showVal val="0"/>
          <c:showCatName val="0"/>
          <c:showSerName val="0"/>
          <c:showPercent val="0"/>
          <c:showBubbleSize val="0"/>
        </c:dLbls>
        <c:axId val="540180576"/>
        <c:axId val="365409888"/>
      </c:scatterChart>
      <c:valAx>
        <c:axId val="540180576"/>
        <c:scaling>
          <c:orientation val="minMax"/>
        </c:scaling>
        <c:delete val="0"/>
        <c:axPos val="b"/>
        <c:title>
          <c:tx>
            <c:rich>
              <a:bodyPr rot="0" vert="horz"/>
              <a:lstStyle/>
              <a:p>
                <a:pPr>
                  <a:defRPr b="0">
                    <a:latin typeface="+mn-lt"/>
                  </a:defRPr>
                </a:pPr>
                <a:r>
                  <a:rPr lang="en-US" sz="1800" b="0" dirty="0">
                    <a:latin typeface="Garamond" panose="02020404030301010803" pitchFamily="18" charset="0"/>
                  </a:rPr>
                  <a:t>T_DOGLIOTTI_NIR value (NTU)</a:t>
                </a:r>
              </a:p>
            </c:rich>
          </c:tx>
          <c:layout>
            <c:manualLayout>
              <c:xMode val="edge"/>
              <c:yMode val="edge"/>
              <c:x val="0.21939984436469301"/>
              <c:y val="0.90404933892961703"/>
            </c:manualLayout>
          </c:layout>
          <c:overlay val="0"/>
          <c:spPr>
            <a:noFill/>
            <a:ln>
              <a:noFill/>
            </a:ln>
            <a:effectLst/>
          </c:sp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365409888"/>
        <c:crosses val="autoZero"/>
        <c:crossBetween val="midCat"/>
      </c:valAx>
      <c:valAx>
        <c:axId val="365409888"/>
        <c:scaling>
          <c:orientation val="minMax"/>
        </c:scaling>
        <c:delete val="0"/>
        <c:axPos val="l"/>
        <c:majorGridlines>
          <c:spPr>
            <a:ln w="9525" cap="flat" cmpd="sng" algn="ctr">
              <a:noFill/>
              <a:round/>
            </a:ln>
            <a:effectLst/>
          </c:spPr>
        </c:majorGridlines>
        <c:minorGridlines>
          <c:spPr>
            <a:ln w="9525" cap="flat" cmpd="sng" algn="ctr">
              <a:noFill/>
              <a:round/>
            </a:ln>
            <a:effectLst/>
          </c:spPr>
        </c:minorGridlines>
        <c:title>
          <c:tx>
            <c:rich>
              <a:bodyPr rot="-5400000" vert="horz"/>
              <a:lstStyle/>
              <a:p>
                <a:pPr>
                  <a:defRPr b="0">
                    <a:latin typeface="+mn-lt"/>
                  </a:defRPr>
                </a:pPr>
                <a:r>
                  <a:rPr lang="en-US" sz="1800" b="0" i="1" dirty="0">
                    <a:latin typeface="Garamond" panose="02020404030301010803" pitchFamily="18" charset="0"/>
                  </a:rPr>
                  <a:t>In</a:t>
                </a:r>
                <a:r>
                  <a:rPr lang="en-US" sz="1800" b="0" i="1" baseline="0" dirty="0">
                    <a:latin typeface="Garamond" panose="02020404030301010803" pitchFamily="18" charset="0"/>
                  </a:rPr>
                  <a:t> </a:t>
                </a:r>
                <a:r>
                  <a:rPr lang="en-US" sz="1800" b="0" i="1" dirty="0">
                    <a:latin typeface="Garamond" panose="02020404030301010803" pitchFamily="18" charset="0"/>
                  </a:rPr>
                  <a:t>situ </a:t>
                </a:r>
                <a:r>
                  <a:rPr lang="en-US" sz="1800" b="0" dirty="0">
                    <a:latin typeface="Garamond" panose="02020404030301010803" pitchFamily="18" charset="0"/>
                  </a:rPr>
                  <a:t>value (NTU)</a:t>
                </a:r>
              </a:p>
            </c:rich>
          </c:tx>
          <c:layout>
            <c:manualLayout>
              <c:xMode val="edge"/>
              <c:yMode val="edge"/>
              <c:x val="1.4879092494390601E-3"/>
              <c:y val="0.29981479281684598"/>
            </c:manualLayout>
          </c:layout>
          <c:overlay val="0"/>
          <c:spPr>
            <a:noFill/>
            <a:ln>
              <a:noFill/>
            </a:ln>
            <a:effectLst/>
          </c:sp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540180576"/>
        <c:crosses val="autoZero"/>
        <c:crossBetween val="midCat"/>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600" baseline="0"/>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1C9B3C-A9F6-40FB-80E8-E44A7FC145FE}"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90C599F1-E6EC-4E5E-9F57-119DC20D6520}">
      <dgm:prSet phldrT="[Text]">
        <dgm:style>
          <a:lnRef idx="2">
            <a:schemeClr val="accent6">
              <a:shade val="50000"/>
            </a:schemeClr>
          </a:lnRef>
          <a:fillRef idx="1">
            <a:schemeClr val="accent6"/>
          </a:fillRef>
          <a:effectRef idx="0">
            <a:schemeClr val="accent6"/>
          </a:effectRef>
          <a:fontRef idx="minor">
            <a:schemeClr val="lt1"/>
          </a:fontRef>
        </dgm:style>
      </dgm:prSet>
      <dgm:spPr>
        <a:xfrm>
          <a:off x="682384" y="49267"/>
          <a:ext cx="2124875" cy="1487344"/>
        </a:xfrm>
        <a:prstGeom prst="roundRect">
          <a:avLst>
            <a:gd name="adj" fmla="val 16670"/>
          </a:avLst>
        </a:prstGeom>
        <a:ln/>
      </dgm:spPr>
      <dgm:t>
        <a:bodyPr/>
        <a:lstStyle/>
        <a:p>
          <a:r>
            <a:rPr lang="en-US" dirty="0">
              <a:solidFill>
                <a:sysClr val="window" lastClr="FFFFFF"/>
              </a:solidFill>
              <a:latin typeface="+mn-lt"/>
              <a:ea typeface="+mn-ea"/>
              <a:cs typeface="+mn-cs"/>
            </a:rPr>
            <a:t>Data</a:t>
          </a:r>
        </a:p>
      </dgm:t>
    </dgm:pt>
    <dgm:pt modelId="{248643DB-8168-4232-9A87-0578CF098AE2}" type="parTrans" cxnId="{21D60655-0A24-4559-A96E-842DE41D626A}">
      <dgm:prSet/>
      <dgm:spPr/>
      <dgm:t>
        <a:bodyPr/>
        <a:lstStyle/>
        <a:p>
          <a:endParaRPr lang="en-US">
            <a:latin typeface="+mn-lt"/>
          </a:endParaRPr>
        </a:p>
      </dgm:t>
    </dgm:pt>
    <dgm:pt modelId="{68075CAC-9B4B-4822-824B-82771C08440E}" type="sibTrans" cxnId="{21D60655-0A24-4559-A96E-842DE41D626A}">
      <dgm:prSet/>
      <dgm:spPr/>
      <dgm:t>
        <a:bodyPr/>
        <a:lstStyle/>
        <a:p>
          <a:endParaRPr lang="en-US">
            <a:latin typeface="+mn-lt"/>
          </a:endParaRPr>
        </a:p>
      </dgm:t>
    </dgm:pt>
    <dgm:pt modelId="{11E698D0-68F2-475E-B824-50DDDE756477}">
      <dgm:prSet phldrT="[Text]">
        <dgm:style>
          <a:lnRef idx="2">
            <a:schemeClr val="accent6">
              <a:shade val="50000"/>
            </a:schemeClr>
          </a:lnRef>
          <a:fillRef idx="1">
            <a:schemeClr val="accent6"/>
          </a:fillRef>
          <a:effectRef idx="0">
            <a:schemeClr val="accent6"/>
          </a:effectRef>
          <a:fontRef idx="minor">
            <a:schemeClr val="lt1"/>
          </a:fontRef>
        </dgm:style>
      </dgm:prSet>
      <dgm:spPr>
        <a:xfrm>
          <a:off x="2612073" y="1834265"/>
          <a:ext cx="2124875" cy="1487344"/>
        </a:xfrm>
        <a:prstGeom prst="roundRect">
          <a:avLst>
            <a:gd name="adj" fmla="val 16670"/>
          </a:avLst>
        </a:prstGeom>
        <a:ln/>
      </dgm:spPr>
      <dgm:t>
        <a:bodyPr/>
        <a:lstStyle/>
        <a:p>
          <a:r>
            <a:rPr lang="en-US" dirty="0">
              <a:solidFill>
                <a:sysClr val="window" lastClr="FFFFFF"/>
              </a:solidFill>
              <a:latin typeface="+mn-lt"/>
              <a:ea typeface="+mn-ea"/>
              <a:cs typeface="+mn-cs"/>
            </a:rPr>
            <a:t>ACOLITE Processing</a:t>
          </a:r>
        </a:p>
      </dgm:t>
    </dgm:pt>
    <dgm:pt modelId="{765368B9-1FBE-4CF4-BE0D-B226CCB60EA9}" type="parTrans" cxnId="{BFFEF4E9-86FD-4F3B-839C-D8FAB50E86A4}">
      <dgm:prSet/>
      <dgm:spPr/>
      <dgm:t>
        <a:bodyPr/>
        <a:lstStyle/>
        <a:p>
          <a:endParaRPr lang="en-US">
            <a:latin typeface="+mn-lt"/>
          </a:endParaRPr>
        </a:p>
      </dgm:t>
    </dgm:pt>
    <dgm:pt modelId="{0B21BC98-CAE0-49D2-AF40-A032033E44B3}" type="sibTrans" cxnId="{BFFEF4E9-86FD-4F3B-839C-D8FAB50E86A4}">
      <dgm:prSet/>
      <dgm:spPr/>
      <dgm:t>
        <a:bodyPr/>
        <a:lstStyle/>
        <a:p>
          <a:endParaRPr lang="en-US">
            <a:latin typeface="+mn-lt"/>
          </a:endParaRPr>
        </a:p>
      </dgm:t>
    </dgm:pt>
    <dgm:pt modelId="{4E5B314E-AC4B-4DFD-94F1-BBAA02E4F3A6}">
      <dgm:prSet phldrT="[Text]">
        <dgm:style>
          <a:lnRef idx="2">
            <a:schemeClr val="accent6">
              <a:shade val="50000"/>
            </a:schemeClr>
          </a:lnRef>
          <a:fillRef idx="1">
            <a:schemeClr val="accent6"/>
          </a:fillRef>
          <a:effectRef idx="0">
            <a:schemeClr val="accent6"/>
          </a:effectRef>
          <a:fontRef idx="minor">
            <a:schemeClr val="lt1"/>
          </a:fontRef>
        </dgm:style>
      </dgm:prSet>
      <dgm:spPr>
        <a:xfrm>
          <a:off x="5014246" y="3864369"/>
          <a:ext cx="2124875" cy="1487344"/>
        </a:xfrm>
        <a:prstGeom prst="roundRect">
          <a:avLst>
            <a:gd name="adj" fmla="val 16670"/>
          </a:avLst>
        </a:prstGeom>
        <a:ln/>
      </dgm:spPr>
      <dgm:t>
        <a:bodyPr/>
        <a:lstStyle/>
        <a:p>
          <a:r>
            <a:rPr lang="en-US" dirty="0">
              <a:solidFill>
                <a:sysClr val="window" lastClr="FFFFFF"/>
              </a:solidFill>
              <a:latin typeface="+mn-lt"/>
              <a:ea typeface="+mn-ea"/>
              <a:cs typeface="+mn-cs"/>
            </a:rPr>
            <a:t>Statistical Analysis</a:t>
          </a:r>
        </a:p>
      </dgm:t>
    </dgm:pt>
    <dgm:pt modelId="{82FEA185-2E19-493A-AAAC-FCE46233B952}" type="parTrans" cxnId="{53AA0AA7-1BDB-48D7-86EA-33C35B54695C}">
      <dgm:prSet/>
      <dgm:spPr/>
      <dgm:t>
        <a:bodyPr/>
        <a:lstStyle/>
        <a:p>
          <a:endParaRPr lang="en-US">
            <a:latin typeface="+mn-lt"/>
          </a:endParaRPr>
        </a:p>
      </dgm:t>
    </dgm:pt>
    <dgm:pt modelId="{624E468B-72BB-4852-9CA4-C399C7236F07}" type="sibTrans" cxnId="{53AA0AA7-1BDB-48D7-86EA-33C35B54695C}">
      <dgm:prSet/>
      <dgm:spPr/>
      <dgm:t>
        <a:bodyPr/>
        <a:lstStyle/>
        <a:p>
          <a:endParaRPr lang="en-US">
            <a:latin typeface="+mn-lt"/>
          </a:endParaRPr>
        </a:p>
      </dgm:t>
    </dgm:pt>
    <dgm:pt modelId="{1686C358-DABD-4AC6-8BF9-50A59620BF37}">
      <dgm:prSet phldrT="[Text]" custT="1"/>
      <dgm:spPr>
        <a:xfrm>
          <a:off x="7933907" y="136128"/>
          <a:ext cx="3278572" cy="1719885"/>
        </a:xfrm>
        <a:noFill/>
        <a:ln>
          <a:noFill/>
        </a:ln>
        <a:effectLst/>
      </dgm:spPr>
      <dgm:t>
        <a:bodyPr/>
        <a:lstStyle/>
        <a:p>
          <a:endParaRPr lang="en-US" sz="2400" dirty="0">
            <a:solidFill>
              <a:sysClr val="windowText" lastClr="000000">
                <a:lumMod val="75000"/>
                <a:lumOff val="25000"/>
              </a:sysClr>
            </a:solidFill>
            <a:latin typeface="+mn-lt"/>
            <a:ea typeface="+mn-ea"/>
            <a:cs typeface="+mn-cs"/>
          </a:endParaRPr>
        </a:p>
      </dgm:t>
    </dgm:pt>
    <dgm:pt modelId="{0EDFED00-C8AA-43CD-AF87-021993AC1FFC}" type="sibTrans" cxnId="{44D92AEB-FBAE-44D9-85A0-95B9263BE801}">
      <dgm:prSet/>
      <dgm:spPr/>
      <dgm:t>
        <a:bodyPr/>
        <a:lstStyle/>
        <a:p>
          <a:endParaRPr lang="en-US">
            <a:latin typeface="+mn-lt"/>
          </a:endParaRPr>
        </a:p>
      </dgm:t>
    </dgm:pt>
    <dgm:pt modelId="{7853C1DB-F7CA-426B-A9BB-735587C685DA}" type="parTrans" cxnId="{44D92AEB-FBAE-44D9-85A0-95B9263BE801}">
      <dgm:prSet/>
      <dgm:spPr/>
      <dgm:t>
        <a:bodyPr/>
        <a:lstStyle/>
        <a:p>
          <a:endParaRPr lang="en-US">
            <a:latin typeface="+mn-lt"/>
          </a:endParaRPr>
        </a:p>
      </dgm:t>
    </dgm:pt>
    <dgm:pt modelId="{1029783B-6265-4C42-8417-7FDE6CF6B1F1}">
      <dgm:prSe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dirty="0">
              <a:latin typeface="+mn-lt"/>
            </a:rPr>
            <a:t>End Products</a:t>
          </a:r>
        </a:p>
      </dgm:t>
    </dgm:pt>
    <dgm:pt modelId="{5FD5702D-6B48-4E02-90AE-52034DDE6452}" type="parTrans" cxnId="{F571FD18-68C6-4F20-8B95-EAE2E4EDDD72}">
      <dgm:prSet/>
      <dgm:spPr/>
      <dgm:t>
        <a:bodyPr/>
        <a:lstStyle/>
        <a:p>
          <a:endParaRPr lang="en-US">
            <a:latin typeface="+mn-lt"/>
          </a:endParaRPr>
        </a:p>
      </dgm:t>
    </dgm:pt>
    <dgm:pt modelId="{F756B45A-90B2-4A9B-8E15-A37919A19850}" type="sibTrans" cxnId="{F571FD18-68C6-4F20-8B95-EAE2E4EDDD72}">
      <dgm:prSet/>
      <dgm:spPr/>
      <dgm:t>
        <a:bodyPr/>
        <a:lstStyle/>
        <a:p>
          <a:endParaRPr lang="en-US">
            <a:latin typeface="+mn-lt"/>
          </a:endParaRPr>
        </a:p>
      </dgm:t>
    </dgm:pt>
    <dgm:pt modelId="{D21667C6-F49E-4522-9951-C75F660AE553}" type="pres">
      <dgm:prSet presAssocID="{7E1C9B3C-A9F6-40FB-80E8-E44A7FC145FE}" presName="rootnode" presStyleCnt="0">
        <dgm:presLayoutVars>
          <dgm:chMax/>
          <dgm:chPref/>
          <dgm:dir/>
          <dgm:animLvl val="lvl"/>
        </dgm:presLayoutVars>
      </dgm:prSet>
      <dgm:spPr/>
      <dgm:t>
        <a:bodyPr/>
        <a:lstStyle/>
        <a:p>
          <a:endParaRPr lang="en-US"/>
        </a:p>
      </dgm:t>
    </dgm:pt>
    <dgm:pt modelId="{172C3465-9705-4ABF-851B-53A743098024}" type="pres">
      <dgm:prSet presAssocID="{90C599F1-E6EC-4E5E-9F57-119DC20D6520}" presName="composite" presStyleCnt="0"/>
      <dgm:spPr/>
    </dgm:pt>
    <dgm:pt modelId="{D730E7AB-390C-49C1-8CAF-4ED14B28FBF2}" type="pres">
      <dgm:prSet presAssocID="{90C599F1-E6EC-4E5E-9F57-119DC20D6520}" presName="bentUpArrow1" presStyleLbl="alignImgPlace1" presStyleIdx="0" presStyleCnt="3" custLinFactNeighborX="49083" custLinFactNeighborY="9382">
        <dgm:style>
          <a:lnRef idx="0">
            <a:scrgbClr r="0" g="0" b="0"/>
          </a:lnRef>
          <a:fillRef idx="0">
            <a:scrgbClr r="0" g="0" b="0"/>
          </a:fillRef>
          <a:effectRef idx="0">
            <a:scrgbClr r="0" g="0" b="0"/>
          </a:effectRef>
          <a:fontRef idx="minor">
            <a:schemeClr val="lt1"/>
          </a:fontRef>
        </dgm:style>
      </dgm:prSet>
      <dgm:spPr>
        <a:xfrm rot="5400000">
          <a:off x="1016802" y="1448490"/>
          <a:ext cx="1262244" cy="1437020"/>
        </a:xfrm>
        <a:prstGeom prst="bentUpArrow">
          <a:avLst>
            <a:gd name="adj1" fmla="val 32840"/>
            <a:gd name="adj2" fmla="val 25000"/>
            <a:gd name="adj3" fmla="val 35780"/>
          </a:avLst>
        </a:prstGeom>
        <a:solidFill>
          <a:schemeClr val="accent6">
            <a:alpha val="50000"/>
          </a:schemeClr>
        </a:solidFill>
        <a:ln>
          <a:noFill/>
        </a:ln>
      </dgm:spPr>
    </dgm:pt>
    <dgm:pt modelId="{7F245020-75FF-461B-9183-C6F076F8BB87}" type="pres">
      <dgm:prSet presAssocID="{90C599F1-E6EC-4E5E-9F57-119DC20D6520}" presName="ParentText" presStyleLbl="node1" presStyleIdx="0" presStyleCnt="4" custLinFactNeighborX="31360">
        <dgm:presLayoutVars>
          <dgm:chMax val="1"/>
          <dgm:chPref val="1"/>
          <dgm:bulletEnabled val="1"/>
        </dgm:presLayoutVars>
      </dgm:prSet>
      <dgm:spPr/>
      <dgm:t>
        <a:bodyPr/>
        <a:lstStyle/>
        <a:p>
          <a:endParaRPr lang="en-US"/>
        </a:p>
      </dgm:t>
    </dgm:pt>
    <dgm:pt modelId="{2E9BF07B-1E9D-4DD6-A102-DC405D451AD7}" type="pres">
      <dgm:prSet presAssocID="{90C599F1-E6EC-4E5E-9F57-119DC20D6520}" presName="ChildText" presStyleLbl="revTx" presStyleIdx="0" presStyleCnt="3" custScaleX="462461" custScaleY="116539" custLinFactX="87508" custLinFactNeighborX="100000" custLinFactNeighborY="11454">
        <dgm:presLayoutVars>
          <dgm:chMax val="0"/>
          <dgm:chPref val="0"/>
          <dgm:bulletEnabled val="1"/>
        </dgm:presLayoutVars>
      </dgm:prSet>
      <dgm:spPr>
        <a:xfrm>
          <a:off x="2904274" y="229402"/>
          <a:ext cx="7147021" cy="1400958"/>
        </a:xfrm>
        <a:prstGeom prst="rect">
          <a:avLst/>
        </a:prstGeom>
        <a:noFill/>
        <a:ln>
          <a:noFill/>
        </a:ln>
        <a:effectLst/>
      </dgm:spPr>
    </dgm:pt>
    <dgm:pt modelId="{13991CDE-8C44-415A-85C8-D69452C179E7}" type="pres">
      <dgm:prSet presAssocID="{68075CAC-9B4B-4822-824B-82771C08440E}" presName="sibTrans" presStyleCnt="0"/>
      <dgm:spPr/>
    </dgm:pt>
    <dgm:pt modelId="{6E967396-477B-496F-8845-28E8A9640BE5}" type="pres">
      <dgm:prSet presAssocID="{11E698D0-68F2-475E-B824-50DDDE756477}" presName="composite" presStyleCnt="0"/>
      <dgm:spPr/>
    </dgm:pt>
    <dgm:pt modelId="{BB3AD8C1-357B-487A-BB2E-06186A9EF1B7}" type="pres">
      <dgm:prSet presAssocID="{11E698D0-68F2-475E-B824-50DDDE756477}" presName="bentUpArrow1" presStyleLbl="alignImgPlace1" presStyleIdx="1" presStyleCnt="3" custLinFactNeighborX="7592" custLinFactNeighborY="-4333">
        <dgm:style>
          <a:lnRef idx="0">
            <a:scrgbClr r="0" g="0" b="0"/>
          </a:lnRef>
          <a:fillRef idx="0">
            <a:scrgbClr r="0" g="0" b="0"/>
          </a:fillRef>
          <a:effectRef idx="0">
            <a:scrgbClr r="0" g="0" b="0"/>
          </a:effectRef>
          <a:fontRef idx="minor">
            <a:schemeClr val="lt1"/>
          </a:fontRef>
        </dgm:style>
      </dgm:prSet>
      <dgm:spPr>
        <a:xfrm rot="5400000">
          <a:off x="3502860" y="3348594"/>
          <a:ext cx="1262244" cy="1437020"/>
        </a:xfrm>
        <a:prstGeom prst="bentUpArrow">
          <a:avLst>
            <a:gd name="adj1" fmla="val 32840"/>
            <a:gd name="adj2" fmla="val 25000"/>
            <a:gd name="adj3" fmla="val 35780"/>
          </a:avLst>
        </a:prstGeom>
        <a:solidFill>
          <a:schemeClr val="accent6">
            <a:alpha val="50000"/>
          </a:schemeClr>
        </a:solidFill>
        <a:ln>
          <a:noFill/>
        </a:ln>
      </dgm:spPr>
    </dgm:pt>
    <dgm:pt modelId="{29B354D5-E2DD-46BB-8B85-5B682A8E57C0}" type="pres">
      <dgm:prSet presAssocID="{11E698D0-68F2-475E-B824-50DDDE756477}" presName="ParentText" presStyleLbl="node1" presStyleIdx="1" presStyleCnt="4" custLinFactNeighborX="-7464" custLinFactNeighborY="-9674">
        <dgm:presLayoutVars>
          <dgm:chMax val="1"/>
          <dgm:chPref val="1"/>
          <dgm:bulletEnabled val="1"/>
        </dgm:presLayoutVars>
      </dgm:prSet>
      <dgm:spPr/>
      <dgm:t>
        <a:bodyPr/>
        <a:lstStyle/>
        <a:p>
          <a:endParaRPr lang="en-US"/>
        </a:p>
      </dgm:t>
    </dgm:pt>
    <dgm:pt modelId="{44FC880C-DB9A-4D85-9DE7-2128E682AA5F}" type="pres">
      <dgm:prSet presAssocID="{11E698D0-68F2-475E-B824-50DDDE756477}" presName="ChildText" presStyleLbl="revTx" presStyleIdx="1" presStyleCnt="3" custScaleX="339798" custScaleY="166541" custLinFactY="-68810" custLinFactNeighborX="73262" custLinFactNeighborY="-100000">
        <dgm:presLayoutVars>
          <dgm:chMax val="0"/>
          <dgm:chPref val="0"/>
          <dgm:bulletEnabled val="1"/>
        </dgm:presLayoutVars>
      </dgm:prSet>
      <dgm:spPr>
        <a:xfrm>
          <a:off x="4841168" y="0"/>
          <a:ext cx="5251347" cy="2002051"/>
        </a:xfrm>
        <a:prstGeom prst="rect">
          <a:avLst/>
        </a:prstGeom>
        <a:noFill/>
        <a:ln>
          <a:noFill/>
        </a:ln>
        <a:effectLst/>
      </dgm:spPr>
    </dgm:pt>
    <dgm:pt modelId="{4001C1EE-AD7D-4956-9073-A6D3052484F8}" type="pres">
      <dgm:prSet presAssocID="{0B21BC98-CAE0-49D2-AF40-A032033E44B3}" presName="sibTrans" presStyleCnt="0"/>
      <dgm:spPr/>
    </dgm:pt>
    <dgm:pt modelId="{0A29D69E-82A0-434A-8430-147B3D61C0B2}" type="pres">
      <dgm:prSet presAssocID="{4E5B314E-AC4B-4DFD-94F1-BBAA02E4F3A6}" presName="composite" presStyleCnt="0"/>
      <dgm:spPr/>
    </dgm:pt>
    <dgm:pt modelId="{16C80E15-F7B3-452C-9636-68D7F8EC303B}" type="pres">
      <dgm:prSet presAssocID="{4E5B314E-AC4B-4DFD-94F1-BBAA02E4F3A6}" presName="bentUpArrow1" presStyleLbl="alignImgPlace1" presStyleIdx="2" presStyleCnt="3" custLinFactNeighborX="-65499" custLinFactNeighborY="20174">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endParaRPr lang="en-US"/>
        </a:p>
      </dgm:t>
    </dgm:pt>
    <dgm:pt modelId="{BDD5C7DC-ECFC-4014-B547-BE61BCC42EAD}" type="pres">
      <dgm:prSet presAssocID="{4E5B314E-AC4B-4DFD-94F1-BBAA02E4F3A6}" presName="ParentText" presStyleLbl="node1" presStyleIdx="2" presStyleCnt="4" custLinFactNeighborX="-55862" custLinFactNeighborY="6617">
        <dgm:presLayoutVars>
          <dgm:chMax val="1"/>
          <dgm:chPref val="1"/>
          <dgm:bulletEnabled val="1"/>
        </dgm:presLayoutVars>
      </dgm:prSet>
      <dgm:spPr/>
      <dgm:t>
        <a:bodyPr/>
        <a:lstStyle/>
        <a:p>
          <a:endParaRPr lang="en-US"/>
        </a:p>
      </dgm:t>
    </dgm:pt>
    <dgm:pt modelId="{3D9D9F18-E426-42B6-A8F7-3CCF624C5D7D}" type="pres">
      <dgm:prSet presAssocID="{4E5B314E-AC4B-4DFD-94F1-BBAA02E4F3A6}" presName="ChildText" presStyleLbl="revTx" presStyleIdx="2" presStyleCnt="3">
        <dgm:presLayoutVars>
          <dgm:chMax val="0"/>
          <dgm:chPref val="0"/>
          <dgm:bulletEnabled val="1"/>
        </dgm:presLayoutVars>
      </dgm:prSet>
      <dgm:spPr>
        <a:prstGeom prst="rect">
          <a:avLst/>
        </a:prstGeom>
      </dgm:spPr>
      <dgm:t>
        <a:bodyPr/>
        <a:lstStyle/>
        <a:p>
          <a:endParaRPr lang="en-US"/>
        </a:p>
      </dgm:t>
    </dgm:pt>
    <dgm:pt modelId="{85AEA8B4-20DB-44AE-B2FA-406125DA6480}" type="pres">
      <dgm:prSet presAssocID="{624E468B-72BB-4852-9CA4-C399C7236F07}" presName="sibTrans" presStyleCnt="0"/>
      <dgm:spPr/>
    </dgm:pt>
    <dgm:pt modelId="{434AAE6F-DAEA-4EC4-AABF-BCBEE7FD234A}" type="pres">
      <dgm:prSet presAssocID="{1029783B-6265-4C42-8417-7FDE6CF6B1F1}" presName="composite" presStyleCnt="0"/>
      <dgm:spPr/>
    </dgm:pt>
    <dgm:pt modelId="{0B697AF2-5B5E-40C7-BA0C-139977A6FA52}" type="pres">
      <dgm:prSet presAssocID="{1029783B-6265-4C42-8417-7FDE6CF6B1F1}" presName="ParentText" presStyleLbl="node1" presStyleIdx="3" presStyleCnt="4" custLinFactX="-11851" custLinFactNeighborX="-100000" custLinFactNeighborY="2215">
        <dgm:presLayoutVars>
          <dgm:chMax val="1"/>
          <dgm:chPref val="1"/>
          <dgm:bulletEnabled val="1"/>
        </dgm:presLayoutVars>
      </dgm:prSet>
      <dgm:spPr/>
      <dgm:t>
        <a:bodyPr/>
        <a:lstStyle/>
        <a:p>
          <a:endParaRPr lang="en-US"/>
        </a:p>
      </dgm:t>
    </dgm:pt>
  </dgm:ptLst>
  <dgm:cxnLst>
    <dgm:cxn modelId="{36C28B2E-F47F-4ACC-B36D-3969556F9A96}" type="presOf" srcId="{4E5B314E-AC4B-4DFD-94F1-BBAA02E4F3A6}" destId="{BDD5C7DC-ECFC-4014-B547-BE61BCC42EAD}" srcOrd="0" destOrd="0" presId="urn:microsoft.com/office/officeart/2005/8/layout/StepDownProcess"/>
    <dgm:cxn modelId="{BFFEF4E9-86FD-4F3B-839C-D8FAB50E86A4}" srcId="{7E1C9B3C-A9F6-40FB-80E8-E44A7FC145FE}" destId="{11E698D0-68F2-475E-B824-50DDDE756477}" srcOrd="1" destOrd="0" parTransId="{765368B9-1FBE-4CF4-BE0D-B226CCB60EA9}" sibTransId="{0B21BC98-CAE0-49D2-AF40-A032033E44B3}"/>
    <dgm:cxn modelId="{003CDCC3-590F-42FF-B346-B8FA2A152E26}" type="presOf" srcId="{1686C358-DABD-4AC6-8BF9-50A59620BF37}" destId="{3D9D9F18-E426-42B6-A8F7-3CCF624C5D7D}" srcOrd="0" destOrd="0" presId="urn:microsoft.com/office/officeart/2005/8/layout/StepDownProcess"/>
    <dgm:cxn modelId="{F571FD18-68C6-4F20-8B95-EAE2E4EDDD72}" srcId="{7E1C9B3C-A9F6-40FB-80E8-E44A7FC145FE}" destId="{1029783B-6265-4C42-8417-7FDE6CF6B1F1}" srcOrd="3" destOrd="0" parTransId="{5FD5702D-6B48-4E02-90AE-52034DDE6452}" sibTransId="{F756B45A-90B2-4A9B-8E15-A37919A19850}"/>
    <dgm:cxn modelId="{0CBAE070-52B8-4268-9F5B-79E5ED114468}" type="presOf" srcId="{7E1C9B3C-A9F6-40FB-80E8-E44A7FC145FE}" destId="{D21667C6-F49E-4522-9951-C75F660AE553}" srcOrd="0" destOrd="0" presId="urn:microsoft.com/office/officeart/2005/8/layout/StepDownProcess"/>
    <dgm:cxn modelId="{0556090C-E96E-4204-A4F6-CC3D5DE7ABDB}" type="presOf" srcId="{11E698D0-68F2-475E-B824-50DDDE756477}" destId="{29B354D5-E2DD-46BB-8B85-5B682A8E57C0}" srcOrd="0" destOrd="0" presId="urn:microsoft.com/office/officeart/2005/8/layout/StepDownProcess"/>
    <dgm:cxn modelId="{284148BB-46A1-4595-A4B2-9B687D19B494}" type="presOf" srcId="{1029783B-6265-4C42-8417-7FDE6CF6B1F1}" destId="{0B697AF2-5B5E-40C7-BA0C-139977A6FA52}" srcOrd="0" destOrd="0" presId="urn:microsoft.com/office/officeart/2005/8/layout/StepDownProcess"/>
    <dgm:cxn modelId="{37C2F5AB-DE64-4176-8DF9-630995DA7067}" type="presOf" srcId="{90C599F1-E6EC-4E5E-9F57-119DC20D6520}" destId="{7F245020-75FF-461B-9183-C6F076F8BB87}" srcOrd="0" destOrd="0" presId="urn:microsoft.com/office/officeart/2005/8/layout/StepDownProcess"/>
    <dgm:cxn modelId="{53AA0AA7-1BDB-48D7-86EA-33C35B54695C}" srcId="{7E1C9B3C-A9F6-40FB-80E8-E44A7FC145FE}" destId="{4E5B314E-AC4B-4DFD-94F1-BBAA02E4F3A6}" srcOrd="2" destOrd="0" parTransId="{82FEA185-2E19-493A-AAAC-FCE46233B952}" sibTransId="{624E468B-72BB-4852-9CA4-C399C7236F07}"/>
    <dgm:cxn modelId="{44D92AEB-FBAE-44D9-85A0-95B9263BE801}" srcId="{4E5B314E-AC4B-4DFD-94F1-BBAA02E4F3A6}" destId="{1686C358-DABD-4AC6-8BF9-50A59620BF37}" srcOrd="0" destOrd="0" parTransId="{7853C1DB-F7CA-426B-A9BB-735587C685DA}" sibTransId="{0EDFED00-C8AA-43CD-AF87-021993AC1FFC}"/>
    <dgm:cxn modelId="{21D60655-0A24-4559-A96E-842DE41D626A}" srcId="{7E1C9B3C-A9F6-40FB-80E8-E44A7FC145FE}" destId="{90C599F1-E6EC-4E5E-9F57-119DC20D6520}" srcOrd="0" destOrd="0" parTransId="{248643DB-8168-4232-9A87-0578CF098AE2}" sibTransId="{68075CAC-9B4B-4822-824B-82771C08440E}"/>
    <dgm:cxn modelId="{174E348B-8F8E-45FA-A4B4-C7AF5A67C78F}" type="presParOf" srcId="{D21667C6-F49E-4522-9951-C75F660AE553}" destId="{172C3465-9705-4ABF-851B-53A743098024}" srcOrd="0" destOrd="0" presId="urn:microsoft.com/office/officeart/2005/8/layout/StepDownProcess"/>
    <dgm:cxn modelId="{EC0D25CC-6012-4BB9-9E1C-886C6CCD4E5B}" type="presParOf" srcId="{172C3465-9705-4ABF-851B-53A743098024}" destId="{D730E7AB-390C-49C1-8CAF-4ED14B28FBF2}" srcOrd="0" destOrd="0" presId="urn:microsoft.com/office/officeart/2005/8/layout/StepDownProcess"/>
    <dgm:cxn modelId="{6AC54718-B1B0-4D0C-99F9-3A38B8800B75}" type="presParOf" srcId="{172C3465-9705-4ABF-851B-53A743098024}" destId="{7F245020-75FF-461B-9183-C6F076F8BB87}" srcOrd="1" destOrd="0" presId="urn:microsoft.com/office/officeart/2005/8/layout/StepDownProcess"/>
    <dgm:cxn modelId="{55DF40B7-9E4F-4FC0-8134-CBEF8CDD39FC}" type="presParOf" srcId="{172C3465-9705-4ABF-851B-53A743098024}" destId="{2E9BF07B-1E9D-4DD6-A102-DC405D451AD7}" srcOrd="2" destOrd="0" presId="urn:microsoft.com/office/officeart/2005/8/layout/StepDownProcess"/>
    <dgm:cxn modelId="{B74AD961-E5A8-4739-97B1-FC8DF1A1639B}" type="presParOf" srcId="{D21667C6-F49E-4522-9951-C75F660AE553}" destId="{13991CDE-8C44-415A-85C8-D69452C179E7}" srcOrd="1" destOrd="0" presId="urn:microsoft.com/office/officeart/2005/8/layout/StepDownProcess"/>
    <dgm:cxn modelId="{F2E8D635-CBCC-42B5-9996-D88DE572DED0}" type="presParOf" srcId="{D21667C6-F49E-4522-9951-C75F660AE553}" destId="{6E967396-477B-496F-8845-28E8A9640BE5}" srcOrd="2" destOrd="0" presId="urn:microsoft.com/office/officeart/2005/8/layout/StepDownProcess"/>
    <dgm:cxn modelId="{384AB2EB-80FD-4E74-B942-D554F60B8A65}" type="presParOf" srcId="{6E967396-477B-496F-8845-28E8A9640BE5}" destId="{BB3AD8C1-357B-487A-BB2E-06186A9EF1B7}" srcOrd="0" destOrd="0" presId="urn:microsoft.com/office/officeart/2005/8/layout/StepDownProcess"/>
    <dgm:cxn modelId="{F3612896-06BE-46E4-94CA-EEC9BE286199}" type="presParOf" srcId="{6E967396-477B-496F-8845-28E8A9640BE5}" destId="{29B354D5-E2DD-46BB-8B85-5B682A8E57C0}" srcOrd="1" destOrd="0" presId="urn:microsoft.com/office/officeart/2005/8/layout/StepDownProcess"/>
    <dgm:cxn modelId="{7BAE6C6A-9A7C-4053-A12C-211C32979D09}" type="presParOf" srcId="{6E967396-477B-496F-8845-28E8A9640BE5}" destId="{44FC880C-DB9A-4D85-9DE7-2128E682AA5F}" srcOrd="2" destOrd="0" presId="urn:microsoft.com/office/officeart/2005/8/layout/StepDownProcess"/>
    <dgm:cxn modelId="{DD8B3B43-9CC9-4452-8FB2-FBD6992593E9}" type="presParOf" srcId="{D21667C6-F49E-4522-9951-C75F660AE553}" destId="{4001C1EE-AD7D-4956-9073-A6D3052484F8}" srcOrd="3" destOrd="0" presId="urn:microsoft.com/office/officeart/2005/8/layout/StepDownProcess"/>
    <dgm:cxn modelId="{18E63D3A-8273-4B87-9A8E-6A8C46C7ED33}" type="presParOf" srcId="{D21667C6-F49E-4522-9951-C75F660AE553}" destId="{0A29D69E-82A0-434A-8430-147B3D61C0B2}" srcOrd="4" destOrd="0" presId="urn:microsoft.com/office/officeart/2005/8/layout/StepDownProcess"/>
    <dgm:cxn modelId="{FF9CA52D-EB13-417D-B717-2551650FE8E6}" type="presParOf" srcId="{0A29D69E-82A0-434A-8430-147B3D61C0B2}" destId="{16C80E15-F7B3-452C-9636-68D7F8EC303B}" srcOrd="0" destOrd="0" presId="urn:microsoft.com/office/officeart/2005/8/layout/StepDownProcess"/>
    <dgm:cxn modelId="{82D59A2C-BFA8-4497-833D-85582CD57B9C}" type="presParOf" srcId="{0A29D69E-82A0-434A-8430-147B3D61C0B2}" destId="{BDD5C7DC-ECFC-4014-B547-BE61BCC42EAD}" srcOrd="1" destOrd="0" presId="urn:microsoft.com/office/officeart/2005/8/layout/StepDownProcess"/>
    <dgm:cxn modelId="{AB69D7F2-E94A-4BEA-BE56-5067361A928D}" type="presParOf" srcId="{0A29D69E-82A0-434A-8430-147B3D61C0B2}" destId="{3D9D9F18-E426-42B6-A8F7-3CCF624C5D7D}" srcOrd="2" destOrd="0" presId="urn:microsoft.com/office/officeart/2005/8/layout/StepDownProcess"/>
    <dgm:cxn modelId="{4F1AFED4-BF50-498A-BBB4-F407DC074599}" type="presParOf" srcId="{D21667C6-F49E-4522-9951-C75F660AE553}" destId="{85AEA8B4-20DB-44AE-B2FA-406125DA6480}" srcOrd="5" destOrd="0" presId="urn:microsoft.com/office/officeart/2005/8/layout/StepDownProcess"/>
    <dgm:cxn modelId="{1141C6B5-9444-43EC-B170-390E5808DA66}" type="presParOf" srcId="{D21667C6-F49E-4522-9951-C75F660AE553}" destId="{434AAE6F-DAEA-4EC4-AABF-BCBEE7FD234A}" srcOrd="6" destOrd="0" presId="urn:microsoft.com/office/officeart/2005/8/layout/StepDownProcess"/>
    <dgm:cxn modelId="{1560B41D-F57A-49B9-9EA1-134E72F10965}" type="presParOf" srcId="{434AAE6F-DAEA-4EC4-AABF-BCBEE7FD234A}" destId="{0B697AF2-5B5E-40C7-BA0C-139977A6FA52}" srcOrd="0" destOrd="0" presId="urn:microsoft.com/office/officeart/2005/8/layout/StepDownProcess"/>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30E7AB-390C-49C1-8CAF-4ED14B28FBF2}">
      <dsp:nvSpPr>
        <dsp:cNvPr id="0" name=""/>
        <dsp:cNvSpPr/>
      </dsp:nvSpPr>
      <dsp:spPr>
        <a:xfrm rot="5400000">
          <a:off x="2812947" y="1354088"/>
          <a:ext cx="1102287" cy="1254915"/>
        </a:xfrm>
        <a:prstGeom prst="bentUpArrow">
          <a:avLst>
            <a:gd name="adj1" fmla="val 32840"/>
            <a:gd name="adj2" fmla="val 25000"/>
            <a:gd name="adj3" fmla="val 35780"/>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sp>
    <dsp:sp modelId="{7F245020-75FF-461B-9183-C6F076F8BB87}">
      <dsp:nvSpPr>
        <dsp:cNvPr id="0" name=""/>
        <dsp:cNvSpPr/>
      </dsp:nvSpPr>
      <dsp:spPr>
        <a:xfrm>
          <a:off x="2486875" y="28764"/>
          <a:ext cx="1855603" cy="1298862"/>
        </a:xfrm>
        <a:prstGeom prst="roundRect">
          <a:avLst>
            <a:gd name="adj" fmla="val 16670"/>
          </a:avLst>
        </a:prstGeom>
        <a:solidFill>
          <a:schemeClr val="accent6"/>
        </a:solidFill>
        <a:ln w="12700" cap="flat" cmpd="sng" algn="ctr">
          <a:solidFill>
            <a:schemeClr val="accent6">
              <a:shade val="50000"/>
            </a:schemeClr>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solidFill>
                <a:sysClr val="window" lastClr="FFFFFF"/>
              </a:solidFill>
              <a:latin typeface="+mn-lt"/>
              <a:ea typeface="+mn-ea"/>
              <a:cs typeface="+mn-cs"/>
            </a:rPr>
            <a:t>Data</a:t>
          </a:r>
        </a:p>
      </dsp:txBody>
      <dsp:txXfrm>
        <a:off x="2550292" y="92181"/>
        <a:ext cx="1728769" cy="1172028"/>
      </dsp:txXfrm>
    </dsp:sp>
    <dsp:sp modelId="{2E9BF07B-1E9D-4DD6-A102-DC405D451AD7}">
      <dsp:nvSpPr>
        <dsp:cNvPr id="0" name=""/>
        <dsp:cNvSpPr/>
      </dsp:nvSpPr>
      <dsp:spPr>
        <a:xfrm>
          <a:off x="3845282" y="186071"/>
          <a:ext cx="6241322" cy="1223423"/>
        </a:xfrm>
        <a:prstGeom prst="rect">
          <a:avLst/>
        </a:prstGeom>
        <a:noFill/>
        <a:ln>
          <a:noFill/>
        </a:ln>
        <a:effectLst/>
      </dsp:spPr>
      <dsp:style>
        <a:lnRef idx="0">
          <a:scrgbClr r="0" g="0" b="0"/>
        </a:lnRef>
        <a:fillRef idx="0">
          <a:scrgbClr r="0" g="0" b="0"/>
        </a:fillRef>
        <a:effectRef idx="0">
          <a:scrgbClr r="0" g="0" b="0"/>
        </a:effectRef>
        <a:fontRef idx="minor"/>
      </dsp:style>
    </dsp:sp>
    <dsp:sp modelId="{BB3AD8C1-357B-487A-BB2E-06186A9EF1B7}">
      <dsp:nvSpPr>
        <dsp:cNvPr id="0" name=""/>
        <dsp:cNvSpPr/>
      </dsp:nvSpPr>
      <dsp:spPr>
        <a:xfrm rot="5400000">
          <a:off x="4697842" y="2887357"/>
          <a:ext cx="1102287" cy="1254915"/>
        </a:xfrm>
        <a:prstGeom prst="bentUpArrow">
          <a:avLst>
            <a:gd name="adj1" fmla="val 32840"/>
            <a:gd name="adj2" fmla="val 25000"/>
            <a:gd name="adj3" fmla="val 35780"/>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sp>
    <dsp:sp modelId="{29B354D5-E2DD-46BB-8B85-5B682A8E57C0}">
      <dsp:nvSpPr>
        <dsp:cNvPr id="0" name=""/>
        <dsp:cNvSpPr/>
      </dsp:nvSpPr>
      <dsp:spPr>
        <a:xfrm>
          <a:off x="4172027" y="1587560"/>
          <a:ext cx="1855603" cy="1298862"/>
        </a:xfrm>
        <a:prstGeom prst="roundRect">
          <a:avLst>
            <a:gd name="adj" fmla="val 16670"/>
          </a:avLst>
        </a:prstGeom>
        <a:solidFill>
          <a:schemeClr val="accent6"/>
        </a:solidFill>
        <a:ln w="12700" cap="flat" cmpd="sng" algn="ctr">
          <a:solidFill>
            <a:schemeClr val="accent6">
              <a:shade val="50000"/>
            </a:schemeClr>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solidFill>
                <a:sysClr val="window" lastClr="FFFFFF"/>
              </a:solidFill>
              <a:latin typeface="+mn-lt"/>
              <a:ea typeface="+mn-ea"/>
              <a:cs typeface="+mn-cs"/>
            </a:rPr>
            <a:t>ACOLITE Processing</a:t>
          </a:r>
        </a:p>
      </dsp:txBody>
      <dsp:txXfrm>
        <a:off x="4235444" y="1650977"/>
        <a:ext cx="1728769" cy="1172028"/>
      </dsp:txXfrm>
    </dsp:sp>
    <dsp:sp modelId="{44FC880C-DB9A-4D85-9DE7-2128E682AA5F}">
      <dsp:nvSpPr>
        <dsp:cNvPr id="0" name=""/>
        <dsp:cNvSpPr/>
      </dsp:nvSpPr>
      <dsp:spPr>
        <a:xfrm>
          <a:off x="5536725" y="0"/>
          <a:ext cx="4585876" cy="1748343"/>
        </a:xfrm>
        <a:prstGeom prst="rect">
          <a:avLst/>
        </a:prstGeom>
        <a:noFill/>
        <a:ln>
          <a:noFill/>
        </a:ln>
        <a:effectLst/>
      </dsp:spPr>
      <dsp:style>
        <a:lnRef idx="0">
          <a:scrgbClr r="0" g="0" b="0"/>
        </a:lnRef>
        <a:fillRef idx="0">
          <a:scrgbClr r="0" g="0" b="0"/>
        </a:fillRef>
        <a:effectRef idx="0">
          <a:scrgbClr r="0" g="0" b="0"/>
        </a:effectRef>
        <a:fontRef idx="minor"/>
      </dsp:style>
    </dsp:sp>
    <dsp:sp modelId="{16C80E15-F7B3-452C-9636-68D7F8EC303B}">
      <dsp:nvSpPr>
        <dsp:cNvPr id="0" name=""/>
        <dsp:cNvSpPr/>
      </dsp:nvSpPr>
      <dsp:spPr>
        <a:xfrm rot="5400000">
          <a:off x="6776447" y="4616546"/>
          <a:ext cx="1102287" cy="1254915"/>
        </a:xfrm>
        <a:prstGeom prst="bentUpArrow">
          <a:avLst>
            <a:gd name="adj1" fmla="val 32840"/>
            <a:gd name="adj2" fmla="val 25000"/>
            <a:gd name="adj3" fmla="val 35780"/>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sp>
    <dsp:sp modelId="{BDD5C7DC-ECFC-4014-B547-BE61BCC42EAD}">
      <dsp:nvSpPr>
        <dsp:cNvPr id="0" name=""/>
        <dsp:cNvSpPr/>
      </dsp:nvSpPr>
      <dsp:spPr>
        <a:xfrm>
          <a:off x="6269787" y="3258208"/>
          <a:ext cx="1855603" cy="1298862"/>
        </a:xfrm>
        <a:prstGeom prst="roundRect">
          <a:avLst>
            <a:gd name="adj" fmla="val 16670"/>
          </a:avLst>
        </a:prstGeom>
        <a:solidFill>
          <a:schemeClr val="accent6"/>
        </a:solidFill>
        <a:ln w="12700" cap="flat" cmpd="sng" algn="ctr">
          <a:solidFill>
            <a:schemeClr val="accent6">
              <a:shade val="50000"/>
            </a:schemeClr>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solidFill>
                <a:sysClr val="window" lastClr="FFFFFF"/>
              </a:solidFill>
              <a:latin typeface="+mn-lt"/>
              <a:ea typeface="+mn-ea"/>
              <a:cs typeface="+mn-cs"/>
            </a:rPr>
            <a:t>Statistical Analysis</a:t>
          </a:r>
        </a:p>
      </dsp:txBody>
      <dsp:txXfrm>
        <a:off x="6333204" y="3321625"/>
        <a:ext cx="1728769" cy="1172028"/>
      </dsp:txXfrm>
    </dsp:sp>
    <dsp:sp modelId="{3D9D9F18-E426-42B6-A8F7-3CCF624C5D7D}">
      <dsp:nvSpPr>
        <dsp:cNvPr id="0" name=""/>
        <dsp:cNvSpPr/>
      </dsp:nvSpPr>
      <dsp:spPr>
        <a:xfrm>
          <a:off x="9161968" y="3296138"/>
          <a:ext cx="1349589" cy="1049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endParaRPr lang="en-US" sz="2400" kern="1200" dirty="0">
            <a:solidFill>
              <a:sysClr val="windowText" lastClr="000000">
                <a:lumMod val="75000"/>
                <a:lumOff val="25000"/>
              </a:sysClr>
            </a:solidFill>
            <a:latin typeface="+mn-lt"/>
            <a:ea typeface="+mn-ea"/>
            <a:cs typeface="+mn-cs"/>
          </a:endParaRPr>
        </a:p>
      </dsp:txBody>
      <dsp:txXfrm>
        <a:off x="9161968" y="3296138"/>
        <a:ext cx="1349589" cy="1049797"/>
      </dsp:txXfrm>
    </dsp:sp>
    <dsp:sp modelId="{0B697AF2-5B5E-40C7-BA0C-139977A6FA52}">
      <dsp:nvSpPr>
        <dsp:cNvPr id="0" name=""/>
        <dsp:cNvSpPr/>
      </dsp:nvSpPr>
      <dsp:spPr>
        <a:xfrm>
          <a:off x="8226689" y="4660077"/>
          <a:ext cx="1855603" cy="1298862"/>
        </a:xfrm>
        <a:prstGeom prst="roundRect">
          <a:avLst>
            <a:gd name="adj" fmla="val 16670"/>
          </a:avLst>
        </a:prstGeom>
        <a:solidFill>
          <a:schemeClr val="accent6"/>
        </a:solidFill>
        <a:ln w="12700" cap="flat" cmpd="sng" algn="ctr">
          <a:solidFill>
            <a:schemeClr val="accent6">
              <a:shade val="50000"/>
            </a:schemeClr>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latin typeface="+mn-lt"/>
            </a:rPr>
            <a:t>End Products</a:t>
          </a:r>
        </a:p>
      </dsp:txBody>
      <dsp:txXfrm>
        <a:off x="8290106" y="4723494"/>
        <a:ext cx="1728769" cy="1172028"/>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5" y="0"/>
            <a:ext cx="27431450" cy="36575998"/>
          </a:xfrm>
          <a:prstGeom prst="rect">
            <a:avLst/>
          </a:prstGeom>
        </p:spPr>
      </p:pic>
      <p:sp>
        <p:nvSpPr>
          <p:cNvPr id="9" name="Subtitle"/>
          <p:cNvSpPr>
            <a:spLocks noGrp="1"/>
          </p:cNvSpPr>
          <p:nvPr>
            <p:ph type="body" sz="quarter" idx="13" hasCustomPrompt="1"/>
          </p:nvPr>
        </p:nvSpPr>
        <p:spPr>
          <a:xfrm>
            <a:off x="914400" y="438150"/>
            <a:ext cx="17183100" cy="3383280"/>
          </a:xfrm>
          <a:prstGeom prst="rect">
            <a:avLst/>
          </a:prstGeom>
        </p:spPr>
        <p:txBody>
          <a:bodyPr anchor="ctr"/>
          <a:lstStyle>
            <a:lvl1pPr marL="0" indent="0" algn="l">
              <a:spcBef>
                <a:spcPts val="0"/>
              </a:spcBef>
              <a:buNone/>
              <a:defRPr sz="6000" b="1" baseline="0">
                <a:solidFill>
                  <a:srgbClr val="389CC4"/>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4" name="TextBox 3"/>
          <p:cNvSpPr txBox="1"/>
          <p:nvPr userDrawn="1"/>
        </p:nvSpPr>
        <p:spPr>
          <a:xfrm>
            <a:off x="3286898" y="35904895"/>
            <a:ext cx="23230702" cy="213905"/>
          </a:xfrm>
          <a:prstGeom prst="rect">
            <a:avLst/>
          </a:prstGeom>
          <a:noFill/>
        </p:spPr>
        <p:txBody>
          <a:bodyPr wrap="square" rtlCol="0">
            <a:spAutoFit/>
          </a:bodyPr>
          <a:lstStyle/>
          <a:p>
            <a:pPr algn="ctr"/>
            <a:r>
              <a:rPr lang="en-US" sz="790" i="1" dirty="0">
                <a:solidFill>
                  <a:schemeClr val="bg1">
                    <a:lumMod val="65000"/>
                  </a:schemeClr>
                </a:solidFill>
                <a:latin typeface="+mj-lt"/>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spTree>
    <p:extLst>
      <p:ext uri="{BB962C8B-B14F-4D97-AF65-F5344CB8AC3E}">
        <p14:creationId xmlns:p14="http://schemas.microsoft.com/office/powerpoint/2010/main" val="36038083"/>
      </p:ext>
    </p:extLst>
  </p:cSld>
  <p:clrMapOvr>
    <a:masterClrMapping/>
  </p:clrMapOvr>
  <p:extLst mod="1">
    <p:ext uri="{DCECCB84-F9BA-43D5-87BE-67443E8EF086}">
      <p15:sldGuideLst xmlns:p15="http://schemas.microsoft.com/office/powerpoint/2012/main">
        <p15:guide id="1" pos="16704" userDrawn="1">
          <p15:clr>
            <a:srgbClr val="FBAE40"/>
          </p15:clr>
        </p15:guide>
        <p15:guide id="2" pos="576" userDrawn="1">
          <p15:clr>
            <a:srgbClr val="FBAE40"/>
          </p15:clr>
        </p15:guide>
        <p15:guide id="3" pos="8640" userDrawn="1">
          <p15:clr>
            <a:srgbClr val="FBAE40"/>
          </p15:clr>
        </p15:guide>
        <p15:guide id="4" orient="horz" pos="264" userDrawn="1">
          <p15:clr>
            <a:srgbClr val="FBAE40"/>
          </p15:clr>
        </p15:guide>
        <p15:guide id="5" orient="horz" pos="22752" userDrawn="1">
          <p15:clr>
            <a:srgbClr val="FBAE40"/>
          </p15:clr>
        </p15:guide>
        <p15:guide id="7" orient="horz" pos="3240" userDrawn="1">
          <p15:clr>
            <a:srgbClr val="FBAE40"/>
          </p15:clr>
        </p15:guide>
        <p15:guide id="9" orient="horz" pos="21120" userDrawn="1">
          <p15:clr>
            <a:srgbClr val="FBAE40"/>
          </p15:clr>
        </p15:guide>
        <p15:guide id="10" orient="horz" pos="1872" userDrawn="1">
          <p15:clr>
            <a:srgbClr val="FBAE40"/>
          </p15:clr>
        </p15:guide>
        <p15:guide id="11" pos="11424"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59984"/>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emf"/><Relationship Id="rId18" Type="http://schemas.openxmlformats.org/officeDocument/2006/relationships/diagramData" Target="../diagrams/data1.xml"/><Relationship Id="rId3" Type="http://schemas.openxmlformats.org/officeDocument/2006/relationships/image" Target="../media/image3.png"/><Relationship Id="rId21" Type="http://schemas.openxmlformats.org/officeDocument/2006/relationships/diagramColors" Target="../diagrams/colors1.xml"/><Relationship Id="rId7" Type="http://schemas.openxmlformats.org/officeDocument/2006/relationships/image" Target="../media/image7.png"/><Relationship Id="rId12" Type="http://schemas.openxmlformats.org/officeDocument/2006/relationships/image" Target="../media/image12.jpeg"/><Relationship Id="rId17" Type="http://schemas.openxmlformats.org/officeDocument/2006/relationships/chart" Target="../charts/chart2.xml"/><Relationship Id="rId2" Type="http://schemas.openxmlformats.org/officeDocument/2006/relationships/image" Target="../media/image2.jpeg"/><Relationship Id="rId16" Type="http://schemas.openxmlformats.org/officeDocument/2006/relationships/chart" Target="../charts/chart1.xml"/><Relationship Id="rId20" Type="http://schemas.openxmlformats.org/officeDocument/2006/relationships/diagramQuickStyle" Target="../diagrams/quickStyl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emf"/><Relationship Id="rId10" Type="http://schemas.openxmlformats.org/officeDocument/2006/relationships/image" Target="../media/image10.jpeg"/><Relationship Id="rId19" Type="http://schemas.openxmlformats.org/officeDocument/2006/relationships/diagramLayout" Target="../diagrams/layout1.xml"/><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 Id="rId22"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26277" y="14691065"/>
            <a:ext cx="2510414" cy="3248772"/>
          </a:xfrm>
          <a:prstGeom prst="rect">
            <a:avLst/>
          </a:prstGeom>
        </p:spPr>
      </p:pic>
      <p:sp>
        <p:nvSpPr>
          <p:cNvPr id="5" name="TextBox 4"/>
          <p:cNvSpPr txBox="1"/>
          <p:nvPr/>
        </p:nvSpPr>
        <p:spPr>
          <a:xfrm>
            <a:off x="13325765" y="13551054"/>
            <a:ext cx="11010360" cy="769441"/>
          </a:xfrm>
          <a:prstGeom prst="rect">
            <a:avLst/>
          </a:prstGeom>
          <a:noFill/>
        </p:spPr>
        <p:txBody>
          <a:bodyPr wrap="square" rtlCol="0">
            <a:spAutoFit/>
          </a:bodyPr>
          <a:lstStyle/>
          <a:p>
            <a:r>
              <a:rPr lang="en-US" sz="4400" b="1" dirty="0">
                <a:solidFill>
                  <a:srgbClr val="389CC4"/>
                </a:solidFill>
                <a:latin typeface="Century Gothic" panose="020B0502020202020204" pitchFamily="34" charset="0"/>
              </a:rPr>
              <a:t>Results</a:t>
            </a:r>
          </a:p>
        </p:txBody>
      </p:sp>
      <p:sp>
        <p:nvSpPr>
          <p:cNvPr id="8" name="Text Placeholder 16"/>
          <p:cNvSpPr txBox="1">
            <a:spLocks/>
          </p:cNvSpPr>
          <p:nvPr/>
        </p:nvSpPr>
        <p:spPr>
          <a:xfrm>
            <a:off x="13370985" y="28805367"/>
            <a:ext cx="12744998" cy="534025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pPr>
            <a:r>
              <a:rPr lang="en-US" sz="2400" dirty="0">
                <a:solidFill>
                  <a:schemeClr val="tx1">
                    <a:lumMod val="75000"/>
                    <a:lumOff val="25000"/>
                  </a:schemeClr>
                </a:solidFill>
              </a:rPr>
              <a:t>Dr. Jeffrey Luvall (NASA Marshall Space Flight Center)</a:t>
            </a:r>
          </a:p>
          <a:p>
            <a:pPr>
              <a:lnSpc>
                <a:spcPct val="100000"/>
              </a:lnSpc>
            </a:pPr>
            <a:r>
              <a:rPr lang="en-US" sz="2400" dirty="0">
                <a:solidFill>
                  <a:schemeClr val="tx1">
                    <a:lumMod val="75000"/>
                    <a:lumOff val="25000"/>
                  </a:schemeClr>
                </a:solidFill>
              </a:rPr>
              <a:t>Dr. Robert Griffin (University of Alabama in Huntsville)</a:t>
            </a:r>
          </a:p>
          <a:p>
            <a:pPr>
              <a:lnSpc>
                <a:spcPct val="100000"/>
              </a:lnSpc>
            </a:pPr>
            <a:r>
              <a:rPr lang="en-US" sz="2400" dirty="0">
                <a:solidFill>
                  <a:schemeClr val="tx1">
                    <a:lumMod val="75000"/>
                    <a:lumOff val="25000"/>
                  </a:schemeClr>
                </a:solidFill>
              </a:rPr>
              <a:t>Dr. Juan L. Torres-Pérez (Bay Area Environmental Research Institute, NASA Ames Research Center)</a:t>
            </a:r>
          </a:p>
          <a:p>
            <a:pPr>
              <a:lnSpc>
                <a:spcPct val="100000"/>
              </a:lnSpc>
            </a:pPr>
            <a:r>
              <a:rPr lang="en-US" sz="2400" dirty="0">
                <a:solidFill>
                  <a:schemeClr val="tx1">
                    <a:lumMod val="75000"/>
                    <a:lumOff val="25000"/>
                  </a:schemeClr>
                </a:solidFill>
              </a:rPr>
              <a:t>Leigh Sinclair (University of Alabama in Huntsville/ Information Technology and Systems Center)</a:t>
            </a:r>
          </a:p>
          <a:p>
            <a:pPr>
              <a:lnSpc>
                <a:spcPct val="100000"/>
              </a:lnSpc>
            </a:pPr>
            <a:r>
              <a:rPr lang="en-US" sz="2400" dirty="0">
                <a:solidFill>
                  <a:schemeClr val="tx1">
                    <a:lumMod val="75000"/>
                    <a:lumOff val="25000"/>
                  </a:schemeClr>
                </a:solidFill>
              </a:rPr>
              <a:t>Maggi Klug (University of Alabama in Huntsville)</a:t>
            </a:r>
          </a:p>
          <a:p>
            <a:pPr>
              <a:lnSpc>
                <a:spcPct val="100000"/>
              </a:lnSpc>
            </a:pPr>
            <a:r>
              <a:rPr lang="en-US" sz="2400" dirty="0">
                <a:solidFill>
                  <a:schemeClr val="tx1">
                    <a:lumMod val="75000"/>
                    <a:lumOff val="25000"/>
                  </a:schemeClr>
                </a:solidFill>
              </a:rPr>
              <a:t>Fran Recht (Pacific States Marine Fisheries Commission, Habitat Program Manager)</a:t>
            </a:r>
          </a:p>
          <a:p>
            <a:pPr>
              <a:lnSpc>
                <a:spcPct val="100000"/>
              </a:lnSpc>
            </a:pPr>
            <a:r>
              <a:rPr lang="en-US" sz="2400" dirty="0">
                <a:solidFill>
                  <a:schemeClr val="tx1">
                    <a:lumMod val="75000"/>
                    <a:lumOff val="25000"/>
                  </a:schemeClr>
                </a:solidFill>
              </a:rPr>
              <a:t>Benjamin Page (NASA SERVIR) </a:t>
            </a:r>
          </a:p>
          <a:p>
            <a:endParaRPr lang="en-US" dirty="0">
              <a:solidFill>
                <a:schemeClr val="tx1">
                  <a:lumMod val="75000"/>
                  <a:lumOff val="25000"/>
                </a:schemeClr>
              </a:solidFill>
            </a:endParaRPr>
          </a:p>
        </p:txBody>
      </p:sp>
      <p:sp>
        <p:nvSpPr>
          <p:cNvPr id="15" name="TextBox 14"/>
          <p:cNvSpPr txBox="1"/>
          <p:nvPr/>
        </p:nvSpPr>
        <p:spPr>
          <a:xfrm>
            <a:off x="965885" y="5156400"/>
            <a:ext cx="11516347" cy="769441"/>
          </a:xfrm>
          <a:prstGeom prst="rect">
            <a:avLst/>
          </a:prstGeom>
          <a:noFill/>
        </p:spPr>
        <p:txBody>
          <a:bodyPr wrap="square" rtlCol="0">
            <a:spAutoFit/>
          </a:bodyPr>
          <a:lstStyle/>
          <a:p>
            <a:r>
              <a:rPr lang="en-US" sz="4400" b="1" dirty="0">
                <a:solidFill>
                  <a:srgbClr val="389CC4"/>
                </a:solidFill>
                <a:latin typeface="Century Gothic" panose="020B0502020202020204" pitchFamily="34" charset="0"/>
              </a:rPr>
              <a:t>Abstract</a:t>
            </a:r>
          </a:p>
        </p:txBody>
      </p:sp>
      <p:sp>
        <p:nvSpPr>
          <p:cNvPr id="16" name="TextBox 15"/>
          <p:cNvSpPr txBox="1"/>
          <p:nvPr/>
        </p:nvSpPr>
        <p:spPr>
          <a:xfrm>
            <a:off x="965885" y="9478632"/>
            <a:ext cx="8229600" cy="769441"/>
          </a:xfrm>
          <a:prstGeom prst="rect">
            <a:avLst/>
          </a:prstGeom>
          <a:noFill/>
        </p:spPr>
        <p:txBody>
          <a:bodyPr wrap="square" rtlCol="0">
            <a:spAutoFit/>
          </a:bodyPr>
          <a:lstStyle/>
          <a:p>
            <a:r>
              <a:rPr lang="en-US" sz="4400" b="1" dirty="0">
                <a:solidFill>
                  <a:srgbClr val="389CC4"/>
                </a:solidFill>
                <a:latin typeface="Century Gothic" panose="020B0502020202020204" pitchFamily="34" charset="0"/>
              </a:rPr>
              <a:t>Objectives</a:t>
            </a:r>
          </a:p>
        </p:txBody>
      </p:sp>
      <p:sp>
        <p:nvSpPr>
          <p:cNvPr id="17" name="TextBox 16"/>
          <p:cNvSpPr txBox="1"/>
          <p:nvPr/>
        </p:nvSpPr>
        <p:spPr>
          <a:xfrm>
            <a:off x="13325765" y="4981427"/>
            <a:ext cx="11407715" cy="769441"/>
          </a:xfrm>
          <a:prstGeom prst="rect">
            <a:avLst/>
          </a:prstGeom>
          <a:noFill/>
        </p:spPr>
        <p:txBody>
          <a:bodyPr wrap="square" rtlCol="0">
            <a:spAutoFit/>
          </a:bodyPr>
          <a:lstStyle/>
          <a:p>
            <a:r>
              <a:rPr lang="en-US" sz="4400" b="1" dirty="0">
                <a:solidFill>
                  <a:srgbClr val="389CC4"/>
                </a:solidFill>
                <a:latin typeface="Century Gothic" panose="020B0502020202020204" pitchFamily="34" charset="0"/>
              </a:rPr>
              <a:t>Methodology</a:t>
            </a:r>
          </a:p>
        </p:txBody>
      </p:sp>
      <p:sp>
        <p:nvSpPr>
          <p:cNvPr id="18" name="TextBox 17"/>
          <p:cNvSpPr txBox="1"/>
          <p:nvPr/>
        </p:nvSpPr>
        <p:spPr>
          <a:xfrm>
            <a:off x="965885" y="12671884"/>
            <a:ext cx="8229600" cy="769441"/>
          </a:xfrm>
          <a:prstGeom prst="rect">
            <a:avLst/>
          </a:prstGeom>
          <a:noFill/>
        </p:spPr>
        <p:txBody>
          <a:bodyPr wrap="square" rtlCol="0">
            <a:spAutoFit/>
          </a:bodyPr>
          <a:lstStyle/>
          <a:p>
            <a:r>
              <a:rPr lang="en-US" sz="4400" b="1" dirty="0">
                <a:solidFill>
                  <a:srgbClr val="389CC4"/>
                </a:solidFill>
                <a:latin typeface="Century Gothic" panose="020B0502020202020204" pitchFamily="34" charset="0"/>
              </a:rPr>
              <a:t>Study Area</a:t>
            </a:r>
          </a:p>
        </p:txBody>
      </p:sp>
      <p:sp>
        <p:nvSpPr>
          <p:cNvPr id="19" name="TextBox 18"/>
          <p:cNvSpPr txBox="1"/>
          <p:nvPr/>
        </p:nvSpPr>
        <p:spPr>
          <a:xfrm>
            <a:off x="965885" y="20423106"/>
            <a:ext cx="8229600" cy="769441"/>
          </a:xfrm>
          <a:prstGeom prst="rect">
            <a:avLst/>
          </a:prstGeom>
          <a:noFill/>
        </p:spPr>
        <p:txBody>
          <a:bodyPr wrap="square" rtlCol="0">
            <a:spAutoFit/>
          </a:bodyPr>
          <a:lstStyle/>
          <a:p>
            <a:r>
              <a:rPr lang="en-US" sz="4400" b="1" dirty="0">
                <a:solidFill>
                  <a:srgbClr val="389CC4"/>
                </a:solidFill>
                <a:latin typeface="Century Gothic" panose="020B0502020202020204" pitchFamily="34" charset="0"/>
              </a:rPr>
              <a:t>Earth Observations</a:t>
            </a:r>
          </a:p>
        </p:txBody>
      </p:sp>
      <p:sp>
        <p:nvSpPr>
          <p:cNvPr id="21" name="TextBox 20"/>
          <p:cNvSpPr txBox="1"/>
          <p:nvPr/>
        </p:nvSpPr>
        <p:spPr>
          <a:xfrm>
            <a:off x="13325765" y="28025858"/>
            <a:ext cx="8229600" cy="769441"/>
          </a:xfrm>
          <a:prstGeom prst="rect">
            <a:avLst/>
          </a:prstGeom>
          <a:noFill/>
        </p:spPr>
        <p:txBody>
          <a:bodyPr wrap="square" rtlCol="0">
            <a:spAutoFit/>
          </a:bodyPr>
          <a:lstStyle/>
          <a:p>
            <a:r>
              <a:rPr lang="en-US" sz="4400" b="1" dirty="0">
                <a:solidFill>
                  <a:srgbClr val="389CC4"/>
                </a:solidFill>
                <a:latin typeface="Century Gothic" panose="020B0502020202020204" pitchFamily="34" charset="0"/>
              </a:rPr>
              <a:t>Acknowledgements</a:t>
            </a:r>
          </a:p>
        </p:txBody>
      </p:sp>
      <p:sp>
        <p:nvSpPr>
          <p:cNvPr id="22" name="TextBox 21"/>
          <p:cNvSpPr txBox="1"/>
          <p:nvPr/>
        </p:nvSpPr>
        <p:spPr>
          <a:xfrm>
            <a:off x="13325765" y="12203008"/>
            <a:ext cx="8229600" cy="769441"/>
          </a:xfrm>
          <a:prstGeom prst="rect">
            <a:avLst/>
          </a:prstGeom>
          <a:noFill/>
        </p:spPr>
        <p:txBody>
          <a:bodyPr wrap="square" rtlCol="0">
            <a:spAutoFit/>
          </a:bodyPr>
          <a:lstStyle/>
          <a:p>
            <a:r>
              <a:rPr lang="en-US" sz="4400" b="1" dirty="0">
                <a:solidFill>
                  <a:srgbClr val="389CC4"/>
                </a:solidFill>
                <a:latin typeface="Century Gothic" panose="020B0502020202020204" pitchFamily="34" charset="0"/>
              </a:rPr>
              <a:t>Project Partner</a:t>
            </a:r>
          </a:p>
        </p:txBody>
      </p:sp>
      <p:sp>
        <p:nvSpPr>
          <p:cNvPr id="36" name="Text Placeholder 16"/>
          <p:cNvSpPr txBox="1">
            <a:spLocks/>
          </p:cNvSpPr>
          <p:nvPr/>
        </p:nvSpPr>
        <p:spPr>
          <a:xfrm>
            <a:off x="874445" y="5935033"/>
            <a:ext cx="11380829" cy="448056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sz="2500" dirty="0">
                <a:solidFill>
                  <a:schemeClr val="tx1">
                    <a:lumMod val="75000"/>
                    <a:lumOff val="25000"/>
                  </a:schemeClr>
                </a:solidFill>
              </a:rPr>
              <a:t>Dissolved oxygen levels have been declining in the Puget Sound since 2000 due to eutrophication, resulting in Harmful Algal Bloom (HAB) events which negatively impact water quality and wildlife in the area. Therefore, analyzing and identifying eutrophication and hypoxic events is integral to water quality control and watershed management. The Puget Sound Water Resources team partnered with the Pacific States Marine Fisheries Commission (PSMFC) Habitat Program to test methods for monitoring water quality using remote sensing. The team tested multiple algorithms utilizing Landsat 8 OLI and Sentinel-2 MSI data to detect turbidity and chlorophyll concentrations. Results will assist the PSMFC Habitat Program to fill geographic and temporal data gaps and to enhance local decision-making practices and management of water resources.</a:t>
            </a:r>
          </a:p>
        </p:txBody>
      </p:sp>
      <p:sp>
        <p:nvSpPr>
          <p:cNvPr id="45" name="Text Placeholder 16"/>
          <p:cNvSpPr txBox="1">
            <a:spLocks/>
          </p:cNvSpPr>
          <p:nvPr/>
        </p:nvSpPr>
        <p:spPr>
          <a:xfrm>
            <a:off x="13370985" y="12973730"/>
            <a:ext cx="11365861" cy="77975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400" dirty="0">
                <a:solidFill>
                  <a:schemeClr val="tx1">
                    <a:lumMod val="75000"/>
                    <a:lumOff val="25000"/>
                  </a:schemeClr>
                </a:solidFill>
              </a:rPr>
              <a:t>Pacific States Marine Fisheries Commission Habitat Program</a:t>
            </a:r>
          </a:p>
        </p:txBody>
      </p:sp>
      <p:sp>
        <p:nvSpPr>
          <p:cNvPr id="43" name="TextBox 42"/>
          <p:cNvSpPr txBox="1"/>
          <p:nvPr/>
        </p:nvSpPr>
        <p:spPr>
          <a:xfrm>
            <a:off x="13773181" y="34696400"/>
            <a:ext cx="12787962" cy="795867"/>
          </a:xfrm>
          <a:prstGeom prst="rect">
            <a:avLst/>
          </a:prstGeom>
          <a:noFill/>
        </p:spPr>
        <p:txBody>
          <a:bodyPr wrap="square" rtlCol="0" anchor="ctr">
            <a:noAutofit/>
          </a:bodyPr>
          <a:lstStyle/>
          <a:p>
            <a:pPr algn="r"/>
            <a:r>
              <a:rPr lang="en-US" sz="4000" dirty="0">
                <a:solidFill>
                  <a:schemeClr val="bg1"/>
                </a:solidFill>
                <a:latin typeface="+mj-lt"/>
              </a:rPr>
              <a:t>Alabama – Marshall | Spring 2018</a:t>
            </a:r>
          </a:p>
        </p:txBody>
      </p:sp>
      <p:sp>
        <p:nvSpPr>
          <p:cNvPr id="57" name="TextBox 56"/>
          <p:cNvSpPr txBox="1"/>
          <p:nvPr/>
        </p:nvSpPr>
        <p:spPr>
          <a:xfrm>
            <a:off x="3522133" y="34696400"/>
            <a:ext cx="11354452" cy="795867"/>
          </a:xfrm>
          <a:prstGeom prst="rect">
            <a:avLst/>
          </a:prstGeom>
          <a:noFill/>
        </p:spPr>
        <p:txBody>
          <a:bodyPr wrap="square" rtlCol="0" anchor="ctr">
            <a:noAutofit/>
          </a:bodyPr>
          <a:lstStyle/>
          <a:p>
            <a:pPr lvl="0"/>
            <a:r>
              <a:rPr lang="en-US" sz="4000" dirty="0">
                <a:solidFill>
                  <a:schemeClr val="bg1"/>
                </a:solidFill>
                <a:latin typeface="+mj-lt"/>
              </a:rPr>
              <a:t>Puget Sound Water Resources</a:t>
            </a:r>
          </a:p>
        </p:txBody>
      </p:sp>
      <p:sp>
        <p:nvSpPr>
          <p:cNvPr id="62" name="Subtitle"/>
          <p:cNvSpPr>
            <a:spLocks noGrp="1"/>
          </p:cNvSpPr>
          <p:nvPr>
            <p:ph type="body" sz="quarter" idx="13"/>
          </p:nvPr>
        </p:nvSpPr>
        <p:spPr>
          <a:xfrm>
            <a:off x="857208" y="172670"/>
            <a:ext cx="17221200" cy="3333750"/>
          </a:xfrm>
          <a:prstGeom prst="rect">
            <a:avLst/>
          </a:prstGeom>
        </p:spPr>
        <p:txBody>
          <a:bodyPr anchor="ctr"/>
          <a:lstStyle>
            <a:lvl1pPr marL="0" indent="0" algn="ctr">
              <a:spcBef>
                <a:spcPts val="0"/>
              </a:spcBef>
              <a:buNone/>
              <a:defRPr sz="6000" b="1" baseline="0">
                <a:solidFill>
                  <a:srgbClr val="EA7845"/>
                </a:solidFill>
                <a:latin typeface="+mj-lt"/>
              </a:defRPr>
            </a:lvl1pPr>
            <a:lvl2pPr>
              <a:defRPr sz="4800"/>
            </a:lvl2pPr>
            <a:lvl3pPr>
              <a:defRPr sz="4000"/>
            </a:lvl3pPr>
            <a:lvl4pPr>
              <a:defRPr sz="3600"/>
            </a:lvl4pPr>
            <a:lvl5pPr>
              <a:defRPr sz="3600"/>
            </a:lvl5pPr>
          </a:lstStyle>
          <a:p>
            <a:pPr lvl="0" algn="l"/>
            <a:r>
              <a:rPr lang="en-US" dirty="0">
                <a:solidFill>
                  <a:srgbClr val="379CC4"/>
                </a:solidFill>
              </a:rPr>
              <a:t>Evaluating Methods for Identifying and Monitoring Factors in the Puget Sound that Indicate Eutrophication and Hypoxia</a:t>
            </a:r>
          </a:p>
        </p:txBody>
      </p:sp>
      <p:sp>
        <p:nvSpPr>
          <p:cNvPr id="40" name="TextBox 39"/>
          <p:cNvSpPr txBox="1"/>
          <p:nvPr/>
        </p:nvSpPr>
        <p:spPr>
          <a:xfrm>
            <a:off x="965885" y="23708550"/>
            <a:ext cx="8229600" cy="769441"/>
          </a:xfrm>
          <a:prstGeom prst="rect">
            <a:avLst/>
          </a:prstGeom>
          <a:noFill/>
        </p:spPr>
        <p:txBody>
          <a:bodyPr wrap="square" rtlCol="0">
            <a:spAutoFit/>
          </a:bodyPr>
          <a:lstStyle/>
          <a:p>
            <a:r>
              <a:rPr lang="en-US" sz="4400" b="1" dirty="0">
                <a:solidFill>
                  <a:srgbClr val="389CC4"/>
                </a:solidFill>
                <a:latin typeface="Century Gothic" panose="020B0502020202020204" pitchFamily="34" charset="0"/>
              </a:rPr>
              <a:t>Conclusions</a:t>
            </a:r>
          </a:p>
        </p:txBody>
      </p:sp>
      <p:sp>
        <p:nvSpPr>
          <p:cNvPr id="95" name="Text Placeholder 16"/>
          <p:cNvSpPr txBox="1">
            <a:spLocks/>
          </p:cNvSpPr>
          <p:nvPr/>
        </p:nvSpPr>
        <p:spPr>
          <a:xfrm>
            <a:off x="817295" y="24547635"/>
            <a:ext cx="11949032" cy="356802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389CC4"/>
              </a:buClr>
            </a:pPr>
            <a:r>
              <a:rPr lang="en-US" sz="2600" dirty="0">
                <a:solidFill>
                  <a:schemeClr val="tx1">
                    <a:lumMod val="75000"/>
                    <a:lumOff val="25000"/>
                  </a:schemeClr>
                </a:solidFill>
              </a:rPr>
              <a:t>Scenes analyzed within the study period illustrated coastal and inlet areas, for example Skagit Bay and Tacoma Inlet, as repeatedly having relatively higher chlorophyll concentrations and turbidity and may need further monitoring for eutrophication and HABs.</a:t>
            </a:r>
          </a:p>
          <a:p>
            <a:pPr marL="347663" indent="-347663">
              <a:buClr>
                <a:srgbClr val="389CC4"/>
              </a:buClr>
            </a:pPr>
            <a:r>
              <a:rPr lang="en-US" sz="2600" dirty="0">
                <a:solidFill>
                  <a:schemeClr val="tx1">
                    <a:lumMod val="75000"/>
                    <a:lumOff val="25000"/>
                  </a:schemeClr>
                </a:solidFill>
              </a:rPr>
              <a:t>The algorithms used within ACOLITE to determine chlorophyll concentration produced statistically similar results according to </a:t>
            </a:r>
            <a:r>
              <a:rPr lang="en-US" sz="2600" dirty="0" err="1">
                <a:solidFill>
                  <a:schemeClr val="tx1">
                    <a:lumMod val="75000"/>
                    <a:lumOff val="25000"/>
                  </a:schemeClr>
                </a:solidFill>
              </a:rPr>
              <a:t>Tukey’s</a:t>
            </a:r>
            <a:r>
              <a:rPr lang="en-US" sz="2600" dirty="0">
                <a:solidFill>
                  <a:schemeClr val="tx1">
                    <a:lumMod val="75000"/>
                    <a:lumOff val="25000"/>
                  </a:schemeClr>
                </a:solidFill>
              </a:rPr>
              <a:t> honest significance test.</a:t>
            </a:r>
          </a:p>
          <a:p>
            <a:pPr marL="347663" indent="-347663">
              <a:buClr>
                <a:srgbClr val="389CC4"/>
              </a:buClr>
            </a:pPr>
            <a:r>
              <a:rPr lang="en-US" sz="2600" dirty="0">
                <a:solidFill>
                  <a:schemeClr val="tx1">
                    <a:lumMod val="75000"/>
                    <a:lumOff val="25000"/>
                  </a:schemeClr>
                </a:solidFill>
              </a:rPr>
              <a:t>The majority of algorithms used within ACOLITE to determine turbidity produced statistically similar results according to </a:t>
            </a:r>
            <a:r>
              <a:rPr lang="en-US" sz="2600" dirty="0" err="1">
                <a:solidFill>
                  <a:schemeClr val="tx1">
                    <a:lumMod val="75000"/>
                    <a:lumOff val="25000"/>
                  </a:schemeClr>
                </a:solidFill>
              </a:rPr>
              <a:t>Tukey’s</a:t>
            </a:r>
            <a:r>
              <a:rPr lang="en-US" sz="2600" dirty="0">
                <a:solidFill>
                  <a:schemeClr val="tx1">
                    <a:lumMod val="75000"/>
                    <a:lumOff val="25000"/>
                  </a:schemeClr>
                </a:solidFill>
              </a:rPr>
              <a:t> honest significance test.</a:t>
            </a:r>
          </a:p>
          <a:p>
            <a:pPr marL="347663" indent="-347663">
              <a:buClr>
                <a:srgbClr val="389CC4"/>
              </a:buClr>
            </a:pPr>
            <a:r>
              <a:rPr lang="en-US" sz="2600" dirty="0">
                <a:solidFill>
                  <a:schemeClr val="tx1">
                    <a:lumMod val="75000"/>
                    <a:lumOff val="25000"/>
                  </a:schemeClr>
                </a:solidFill>
              </a:rPr>
              <a:t>Landsat 8 OLI and Sentinel-2 MSI imagery processed through ACOLITE had low correlation with </a:t>
            </a:r>
            <a:r>
              <a:rPr lang="en-US" sz="2600" i="1" dirty="0">
                <a:solidFill>
                  <a:schemeClr val="tx1">
                    <a:lumMod val="75000"/>
                    <a:lumOff val="25000"/>
                  </a:schemeClr>
                </a:solidFill>
              </a:rPr>
              <a:t>in situ </a:t>
            </a:r>
            <a:r>
              <a:rPr lang="en-US" sz="2600" dirty="0">
                <a:solidFill>
                  <a:schemeClr val="tx1">
                    <a:lumMod val="75000"/>
                    <a:lumOff val="25000"/>
                  </a:schemeClr>
                </a:solidFill>
              </a:rPr>
              <a:t>data and thus are not the most ideal for monitoring eutrophication and HABs in the Puget Sound.</a:t>
            </a:r>
          </a:p>
        </p:txBody>
      </p:sp>
      <p:sp>
        <p:nvSpPr>
          <p:cNvPr id="96" name="Text Placeholder 16"/>
          <p:cNvSpPr txBox="1">
            <a:spLocks/>
          </p:cNvSpPr>
          <p:nvPr/>
        </p:nvSpPr>
        <p:spPr>
          <a:xfrm>
            <a:off x="817295" y="10388242"/>
            <a:ext cx="11586565" cy="293844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buClr>
                <a:srgbClr val="389CC4"/>
              </a:buClr>
            </a:pPr>
            <a:r>
              <a:rPr lang="en-US" sz="2500" b="1" dirty="0">
                <a:solidFill>
                  <a:srgbClr val="389CC4"/>
                </a:solidFill>
              </a:rPr>
              <a:t>Provide </a:t>
            </a:r>
            <a:r>
              <a:rPr lang="en-US" sz="2500" dirty="0">
                <a:solidFill>
                  <a:schemeClr val="tx1">
                    <a:lumMod val="75000"/>
                    <a:lumOff val="25000"/>
                  </a:schemeClr>
                </a:solidFill>
              </a:rPr>
              <a:t>the </a:t>
            </a:r>
            <a:r>
              <a:rPr lang="en-US" sz="2500" dirty="0" smtClean="0">
                <a:solidFill>
                  <a:schemeClr val="tx1">
                    <a:lumMod val="75000"/>
                    <a:lumOff val="25000"/>
                  </a:schemeClr>
                </a:solidFill>
              </a:rPr>
              <a:t>PSMFC with </a:t>
            </a:r>
            <a:r>
              <a:rPr lang="en-US" sz="2500" dirty="0">
                <a:solidFill>
                  <a:schemeClr val="tx1">
                    <a:lumMod val="75000"/>
                    <a:lumOff val="25000"/>
                  </a:schemeClr>
                </a:solidFill>
              </a:rPr>
              <a:t>a resource to bridge spatial gaps in </a:t>
            </a:r>
            <a:r>
              <a:rPr lang="en-US" sz="2500" i="1" dirty="0">
                <a:solidFill>
                  <a:schemeClr val="tx1">
                    <a:lumMod val="75000"/>
                    <a:lumOff val="25000"/>
                  </a:schemeClr>
                </a:solidFill>
              </a:rPr>
              <a:t>in situ </a:t>
            </a:r>
            <a:r>
              <a:rPr lang="en-US" sz="2500" dirty="0">
                <a:solidFill>
                  <a:schemeClr val="tx1">
                    <a:lumMod val="75000"/>
                    <a:lumOff val="25000"/>
                  </a:schemeClr>
                </a:solidFill>
              </a:rPr>
              <a:t>data by assessing the suitability of 9 algorithms utilizing Sentinel-2 MSI and Landsat 8 OLI data processed using ACOLITE to identify indicators of HAB events within the Puget Sound</a:t>
            </a:r>
          </a:p>
          <a:p>
            <a:pPr>
              <a:buClr>
                <a:srgbClr val="389CC4"/>
              </a:buClr>
            </a:pPr>
            <a:r>
              <a:rPr lang="en-US" sz="2500" b="1" dirty="0">
                <a:solidFill>
                  <a:srgbClr val="389CC4"/>
                </a:solidFill>
              </a:rPr>
              <a:t>Aid </a:t>
            </a:r>
            <a:r>
              <a:rPr lang="en-US" sz="2500" dirty="0">
                <a:solidFill>
                  <a:schemeClr val="tx1">
                    <a:lumMod val="75000"/>
                    <a:lumOff val="25000"/>
                  </a:schemeClr>
                </a:solidFill>
              </a:rPr>
              <a:t>project partners in enhancing water quality management by identifying areas that are historically prone to development of HABs</a:t>
            </a:r>
          </a:p>
        </p:txBody>
      </p:sp>
      <p:pic>
        <p:nvPicPr>
          <p:cNvPr id="3" name="Picture 2"/>
          <p:cNvPicPr>
            <a:picLocks noChangeAspect="1"/>
          </p:cNvPicPr>
          <p:nvPr/>
        </p:nvPicPr>
        <p:blipFill>
          <a:blip r:embed="rId3"/>
          <a:stretch>
            <a:fillRect/>
          </a:stretch>
        </p:blipFill>
        <p:spPr>
          <a:xfrm>
            <a:off x="7342136" y="21230845"/>
            <a:ext cx="2352293" cy="1920240"/>
          </a:xfrm>
          <a:prstGeom prst="rect">
            <a:avLst/>
          </a:prstGeom>
        </p:spPr>
      </p:pic>
      <p:pic>
        <p:nvPicPr>
          <p:cNvPr id="6" name="Picture 5"/>
          <p:cNvPicPr>
            <a:picLocks noChangeAspect="1"/>
          </p:cNvPicPr>
          <p:nvPr/>
        </p:nvPicPr>
        <p:blipFill>
          <a:blip r:embed="rId4"/>
          <a:stretch>
            <a:fillRect/>
          </a:stretch>
        </p:blipFill>
        <p:spPr>
          <a:xfrm>
            <a:off x="2513860" y="21296804"/>
            <a:ext cx="2445489" cy="1828800"/>
          </a:xfrm>
          <a:prstGeom prst="rect">
            <a:avLst/>
          </a:prstGeom>
        </p:spPr>
      </p:pic>
      <p:sp>
        <p:nvSpPr>
          <p:cNvPr id="7" name="TextBox 6"/>
          <p:cNvSpPr txBox="1"/>
          <p:nvPr/>
        </p:nvSpPr>
        <p:spPr>
          <a:xfrm>
            <a:off x="7399830" y="23307931"/>
            <a:ext cx="2206083" cy="471203"/>
          </a:xfrm>
          <a:prstGeom prst="rect">
            <a:avLst/>
          </a:prstGeom>
        </p:spPr>
        <p:txBody>
          <a:bodyPr wrap="square" numCol="1" spcCol="640080" rtlCol="0">
            <a:spAutoFit/>
          </a:bodyPr>
          <a:lstStyle/>
          <a:p>
            <a:pPr algn="just"/>
            <a:r>
              <a:rPr lang="en-US" sz="2400" dirty="0">
                <a:solidFill>
                  <a:schemeClr val="tx1">
                    <a:lumMod val="75000"/>
                    <a:lumOff val="25000"/>
                  </a:schemeClr>
                </a:solidFill>
              </a:rPr>
              <a:t>Landsat 8 OLI</a:t>
            </a:r>
          </a:p>
        </p:txBody>
      </p:sp>
      <p:sp>
        <p:nvSpPr>
          <p:cNvPr id="66" name="TextBox 65"/>
          <p:cNvSpPr txBox="1"/>
          <p:nvPr/>
        </p:nvSpPr>
        <p:spPr>
          <a:xfrm>
            <a:off x="10191285" y="15976897"/>
            <a:ext cx="488403" cy="338554"/>
          </a:xfrm>
          <a:prstGeom prst="rect">
            <a:avLst/>
          </a:prstGeom>
          <a:noFill/>
        </p:spPr>
        <p:txBody>
          <a:bodyPr wrap="none" rtlCol="0">
            <a:spAutoFit/>
          </a:bodyPr>
          <a:lstStyle/>
          <a:p>
            <a:r>
              <a:rPr lang="en-US" sz="1600" dirty="0">
                <a:solidFill>
                  <a:schemeClr val="tx1">
                    <a:lumMod val="75000"/>
                    <a:lumOff val="25000"/>
                  </a:schemeClr>
                </a:solidFill>
              </a:rPr>
              <a:t>WA</a:t>
            </a:r>
          </a:p>
        </p:txBody>
      </p:sp>
      <p:sp>
        <p:nvSpPr>
          <p:cNvPr id="67" name="TextBox 66"/>
          <p:cNvSpPr txBox="1"/>
          <p:nvPr/>
        </p:nvSpPr>
        <p:spPr>
          <a:xfrm>
            <a:off x="11153253" y="16978722"/>
            <a:ext cx="415498" cy="338554"/>
          </a:xfrm>
          <a:prstGeom prst="rect">
            <a:avLst/>
          </a:prstGeom>
          <a:noFill/>
        </p:spPr>
        <p:txBody>
          <a:bodyPr wrap="none" rtlCol="0">
            <a:spAutoFit/>
          </a:bodyPr>
          <a:lstStyle/>
          <a:p>
            <a:r>
              <a:rPr lang="en-US" sz="1600" dirty="0">
                <a:solidFill>
                  <a:schemeClr val="tx1">
                    <a:lumMod val="75000"/>
                    <a:lumOff val="25000"/>
                  </a:schemeClr>
                </a:solidFill>
              </a:rPr>
              <a:t>ID</a:t>
            </a:r>
          </a:p>
        </p:txBody>
      </p:sp>
      <p:sp>
        <p:nvSpPr>
          <p:cNvPr id="68" name="TextBox 67"/>
          <p:cNvSpPr txBox="1"/>
          <p:nvPr/>
        </p:nvSpPr>
        <p:spPr>
          <a:xfrm>
            <a:off x="10037667" y="17183340"/>
            <a:ext cx="487634" cy="338554"/>
          </a:xfrm>
          <a:prstGeom prst="rect">
            <a:avLst/>
          </a:prstGeom>
          <a:noFill/>
        </p:spPr>
        <p:txBody>
          <a:bodyPr wrap="none" rtlCol="0">
            <a:spAutoFit/>
          </a:bodyPr>
          <a:lstStyle/>
          <a:p>
            <a:r>
              <a:rPr lang="en-US" sz="1600" dirty="0">
                <a:solidFill>
                  <a:schemeClr val="tx1">
                    <a:lumMod val="75000"/>
                    <a:lumOff val="25000"/>
                  </a:schemeClr>
                </a:solidFill>
              </a:rPr>
              <a:t>OR</a:t>
            </a:r>
          </a:p>
        </p:txBody>
      </p:sp>
      <p:sp>
        <p:nvSpPr>
          <p:cNvPr id="69" name="TextBox 68"/>
          <p:cNvSpPr txBox="1"/>
          <p:nvPr/>
        </p:nvSpPr>
        <p:spPr>
          <a:xfrm>
            <a:off x="10004401" y="15000630"/>
            <a:ext cx="1041799" cy="338554"/>
          </a:xfrm>
          <a:prstGeom prst="rect">
            <a:avLst/>
          </a:prstGeom>
          <a:noFill/>
        </p:spPr>
        <p:txBody>
          <a:bodyPr wrap="square" rtlCol="0">
            <a:spAutoFit/>
          </a:bodyPr>
          <a:lstStyle/>
          <a:p>
            <a:r>
              <a:rPr lang="en-US" sz="1600" dirty="0"/>
              <a:t>Canada</a:t>
            </a:r>
          </a:p>
        </p:txBody>
      </p:sp>
      <p:pic>
        <p:nvPicPr>
          <p:cNvPr id="70" name="Picture 69"/>
          <p:cNvPicPr>
            <a:picLocks noChangeAspect="1"/>
          </p:cNvPicPr>
          <p:nvPr/>
        </p:nvPicPr>
        <p:blipFill rotWithShape="1">
          <a:blip r:embed="rId5" cstate="print">
            <a:extLst>
              <a:ext uri="{28A0092B-C50C-407E-A947-70E740481C1C}">
                <a14:useLocalDpi xmlns:a14="http://schemas.microsoft.com/office/drawing/2010/main" val="0"/>
              </a:ext>
            </a:extLst>
          </a:blip>
          <a:srcRect t="283" r="1112"/>
          <a:stretch/>
        </p:blipFill>
        <p:spPr>
          <a:xfrm>
            <a:off x="1679343" y="13530777"/>
            <a:ext cx="5007429" cy="6664992"/>
          </a:xfrm>
          <a:prstGeom prst="rect">
            <a:avLst/>
          </a:prstGeom>
        </p:spPr>
      </p:pic>
      <p:pic>
        <p:nvPicPr>
          <p:cNvPr id="71" name="Picture 70"/>
          <p:cNvPicPr>
            <a:picLocks noChangeAspect="1"/>
          </p:cNvPicPr>
          <p:nvPr/>
        </p:nvPicPr>
        <p:blipFill>
          <a:blip r:embed="rId6"/>
          <a:stretch>
            <a:fillRect/>
          </a:stretch>
        </p:blipFill>
        <p:spPr>
          <a:xfrm>
            <a:off x="6308968" y="19667504"/>
            <a:ext cx="164606" cy="347502"/>
          </a:xfrm>
          <a:prstGeom prst="rect">
            <a:avLst/>
          </a:prstGeom>
        </p:spPr>
      </p:pic>
      <p:sp>
        <p:nvSpPr>
          <p:cNvPr id="72" name="TextBox 71"/>
          <p:cNvSpPr txBox="1"/>
          <p:nvPr/>
        </p:nvSpPr>
        <p:spPr>
          <a:xfrm>
            <a:off x="5439286" y="18611654"/>
            <a:ext cx="522900" cy="253916"/>
          </a:xfrm>
          <a:prstGeom prst="rect">
            <a:avLst/>
          </a:prstGeom>
          <a:noFill/>
        </p:spPr>
        <p:txBody>
          <a:bodyPr wrap="none" rtlCol="0">
            <a:spAutoFit/>
          </a:bodyPr>
          <a:lstStyle/>
          <a:p>
            <a:r>
              <a:rPr lang="en-US" sz="1050" dirty="0">
                <a:solidFill>
                  <a:schemeClr val="tx1">
                    <a:lumMod val="75000"/>
                    <a:lumOff val="25000"/>
                  </a:schemeClr>
                </a:solidFill>
              </a:rPr>
              <a:t>Seattle</a:t>
            </a:r>
          </a:p>
        </p:txBody>
      </p:sp>
      <p:sp>
        <p:nvSpPr>
          <p:cNvPr id="74" name="TextBox 73"/>
          <p:cNvSpPr txBox="1"/>
          <p:nvPr/>
        </p:nvSpPr>
        <p:spPr>
          <a:xfrm>
            <a:off x="2938898" y="17017841"/>
            <a:ext cx="1200842" cy="338554"/>
          </a:xfrm>
          <a:prstGeom prst="rect">
            <a:avLst/>
          </a:prstGeom>
          <a:noFill/>
        </p:spPr>
        <p:txBody>
          <a:bodyPr wrap="none" rtlCol="0">
            <a:spAutoFit/>
          </a:bodyPr>
          <a:lstStyle/>
          <a:p>
            <a:r>
              <a:rPr lang="en-US" sz="1600" dirty="0">
                <a:solidFill>
                  <a:schemeClr val="bg1"/>
                </a:solidFill>
              </a:rPr>
              <a:t>Puget Sound</a:t>
            </a:r>
          </a:p>
        </p:txBody>
      </p:sp>
      <p:sp>
        <p:nvSpPr>
          <p:cNvPr id="75" name="TextBox 74"/>
          <p:cNvSpPr txBox="1"/>
          <p:nvPr/>
        </p:nvSpPr>
        <p:spPr>
          <a:xfrm>
            <a:off x="5109908" y="16576285"/>
            <a:ext cx="768159" cy="253916"/>
          </a:xfrm>
          <a:prstGeom prst="rect">
            <a:avLst/>
          </a:prstGeom>
          <a:noFill/>
        </p:spPr>
        <p:txBody>
          <a:bodyPr wrap="none" rtlCol="0">
            <a:spAutoFit/>
          </a:bodyPr>
          <a:lstStyle/>
          <a:p>
            <a:r>
              <a:rPr lang="en-US" sz="1050" dirty="0">
                <a:solidFill>
                  <a:schemeClr val="tx1">
                    <a:lumMod val="75000"/>
                    <a:lumOff val="25000"/>
                  </a:schemeClr>
                </a:solidFill>
              </a:rPr>
              <a:t>Mt Vernon</a:t>
            </a:r>
          </a:p>
        </p:txBody>
      </p:sp>
      <p:sp>
        <p:nvSpPr>
          <p:cNvPr id="76" name="TextBox 75"/>
          <p:cNvSpPr txBox="1"/>
          <p:nvPr/>
        </p:nvSpPr>
        <p:spPr>
          <a:xfrm>
            <a:off x="4534871" y="15042949"/>
            <a:ext cx="772969" cy="253916"/>
          </a:xfrm>
          <a:prstGeom prst="rect">
            <a:avLst/>
          </a:prstGeom>
          <a:noFill/>
        </p:spPr>
        <p:txBody>
          <a:bodyPr wrap="none" rtlCol="0">
            <a:spAutoFit/>
          </a:bodyPr>
          <a:lstStyle/>
          <a:p>
            <a:r>
              <a:rPr lang="en-US" sz="1050" dirty="0">
                <a:solidFill>
                  <a:schemeClr val="tx1">
                    <a:lumMod val="75000"/>
                    <a:lumOff val="25000"/>
                  </a:schemeClr>
                </a:solidFill>
              </a:rPr>
              <a:t>Bellingham</a:t>
            </a:r>
          </a:p>
        </p:txBody>
      </p:sp>
      <p:cxnSp>
        <p:nvCxnSpPr>
          <p:cNvPr id="77" name="Straight Connector 76"/>
          <p:cNvCxnSpPr/>
          <p:nvPr/>
        </p:nvCxnSpPr>
        <p:spPr>
          <a:xfrm flipV="1">
            <a:off x="6630033" y="16330318"/>
            <a:ext cx="2739880" cy="3746242"/>
          </a:xfrm>
          <a:prstGeom prst="line">
            <a:avLst/>
          </a:prstGeom>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a:off x="6634401" y="13684088"/>
            <a:ext cx="2735512" cy="1761067"/>
          </a:xfrm>
          <a:prstGeom prst="line">
            <a:avLst/>
          </a:prstGeom>
        </p:spPr>
        <p:style>
          <a:lnRef idx="1">
            <a:schemeClr val="dk1"/>
          </a:lnRef>
          <a:fillRef idx="0">
            <a:schemeClr val="dk1"/>
          </a:fillRef>
          <a:effectRef idx="0">
            <a:schemeClr val="dk1"/>
          </a:effectRef>
          <a:fontRef idx="minor">
            <a:schemeClr val="tx1"/>
          </a:fontRef>
        </p:style>
      </p:cxnSp>
      <p:sp>
        <p:nvSpPr>
          <p:cNvPr id="37" name="Text Placeholder 16"/>
          <p:cNvSpPr txBox="1">
            <a:spLocks/>
          </p:cNvSpPr>
          <p:nvPr/>
        </p:nvSpPr>
        <p:spPr>
          <a:xfrm>
            <a:off x="1157796" y="32627112"/>
            <a:ext cx="2114918"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a:solidFill>
                  <a:schemeClr val="tx1">
                    <a:lumMod val="75000"/>
                    <a:lumOff val="25000"/>
                  </a:schemeClr>
                </a:solidFill>
              </a:rPr>
              <a:t>Emily </a:t>
            </a:r>
            <a:r>
              <a:rPr lang="en-US" dirty="0" err="1">
                <a:solidFill>
                  <a:schemeClr val="tx1">
                    <a:lumMod val="75000"/>
                    <a:lumOff val="25000"/>
                  </a:schemeClr>
                </a:solidFill>
              </a:rPr>
              <a:t>Kinkle</a:t>
            </a:r>
            <a:endParaRPr lang="en-US" dirty="0">
              <a:solidFill>
                <a:schemeClr val="tx1">
                  <a:lumMod val="75000"/>
                  <a:lumOff val="25000"/>
                </a:schemeClr>
              </a:solidFill>
            </a:endParaRPr>
          </a:p>
          <a:p>
            <a:pPr algn="ctr">
              <a:lnSpc>
                <a:spcPct val="100000"/>
              </a:lnSpc>
              <a:spcBef>
                <a:spcPts val="0"/>
              </a:spcBef>
            </a:pPr>
            <a:r>
              <a:rPr lang="en-US" dirty="0">
                <a:solidFill>
                  <a:schemeClr val="tx1">
                    <a:lumMod val="75000"/>
                    <a:lumOff val="25000"/>
                  </a:schemeClr>
                </a:solidFill>
              </a:rPr>
              <a:t>Project Lead</a:t>
            </a:r>
          </a:p>
        </p:txBody>
      </p:sp>
      <p:sp>
        <p:nvSpPr>
          <p:cNvPr id="23" name="TextBox 22"/>
          <p:cNvSpPr txBox="1"/>
          <p:nvPr/>
        </p:nvSpPr>
        <p:spPr>
          <a:xfrm>
            <a:off x="965885" y="29431666"/>
            <a:ext cx="4542503" cy="769441"/>
          </a:xfrm>
          <a:prstGeom prst="rect">
            <a:avLst/>
          </a:prstGeom>
          <a:noFill/>
        </p:spPr>
        <p:txBody>
          <a:bodyPr wrap="square" rtlCol="0">
            <a:spAutoFit/>
          </a:bodyPr>
          <a:lstStyle/>
          <a:p>
            <a:r>
              <a:rPr lang="en-US" sz="4400" b="1" dirty="0">
                <a:solidFill>
                  <a:srgbClr val="389CC4"/>
                </a:solidFill>
                <a:latin typeface="Century Gothic" panose="020B0502020202020204" pitchFamily="34" charset="0"/>
              </a:rPr>
              <a:t>Team Members</a:t>
            </a:r>
          </a:p>
        </p:txBody>
      </p:sp>
      <p:sp>
        <p:nvSpPr>
          <p:cNvPr id="39" name="Text Placeholder 16"/>
          <p:cNvSpPr txBox="1">
            <a:spLocks/>
          </p:cNvSpPr>
          <p:nvPr/>
        </p:nvSpPr>
        <p:spPr>
          <a:xfrm>
            <a:off x="6541118" y="32627112"/>
            <a:ext cx="2234417"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lumOff val="25000"/>
                  </a:schemeClr>
                </a:solidFill>
              </a:rPr>
              <a:t>Christine Evans</a:t>
            </a:r>
          </a:p>
        </p:txBody>
      </p:sp>
      <p:sp>
        <p:nvSpPr>
          <p:cNvPr id="42" name="Text Placeholder 16"/>
          <p:cNvSpPr txBox="1">
            <a:spLocks/>
          </p:cNvSpPr>
          <p:nvPr/>
        </p:nvSpPr>
        <p:spPr>
          <a:xfrm>
            <a:off x="9620979" y="32627112"/>
            <a:ext cx="1517766"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lumOff val="25000"/>
                  </a:schemeClr>
                </a:solidFill>
              </a:rPr>
              <a:t>Yu Han</a:t>
            </a:r>
          </a:p>
        </p:txBody>
      </p:sp>
      <p:grpSp>
        <p:nvGrpSpPr>
          <p:cNvPr id="12" name="Group 11">
            <a:extLst>
              <a:ext uri="{FF2B5EF4-FFF2-40B4-BE49-F238E27FC236}">
                <a16:creationId xmlns:a16="http://schemas.microsoft.com/office/drawing/2014/main" xmlns="" id="{2AB3054C-02E4-49AA-A732-F0CD40B96FC9}"/>
              </a:ext>
            </a:extLst>
          </p:cNvPr>
          <p:cNvGrpSpPr/>
          <p:nvPr/>
        </p:nvGrpSpPr>
        <p:grpSpPr>
          <a:xfrm>
            <a:off x="1186553" y="30380796"/>
            <a:ext cx="2057404" cy="2046184"/>
            <a:chOff x="1186553" y="30380796"/>
            <a:chExt cx="2057404" cy="2046184"/>
          </a:xfrm>
        </p:grpSpPr>
        <p:pic>
          <p:nvPicPr>
            <p:cNvPr id="51" name="Picture 5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553" y="30380796"/>
              <a:ext cx="2057404" cy="2046184"/>
            </a:xfrm>
            <a:prstGeom prst="rect">
              <a:avLst/>
            </a:prstGeom>
          </p:spPr>
        </p:pic>
        <p:pic>
          <p:nvPicPr>
            <p:cNvPr id="31" name="Picture 30"/>
            <p:cNvPicPr>
              <a:picLocks noChangeAspect="1"/>
            </p:cNvPicPr>
            <p:nvPr/>
          </p:nvPicPr>
          <p:blipFill rotWithShape="1">
            <a:blip r:embed="rId8" cstate="print">
              <a:extLst>
                <a:ext uri="{28A0092B-C50C-407E-A947-70E740481C1C}">
                  <a14:useLocalDpi xmlns:a14="http://schemas.microsoft.com/office/drawing/2010/main" val="0"/>
                </a:ext>
              </a:extLst>
            </a:blip>
            <a:srcRect t="10374" b="10374"/>
            <a:stretch/>
          </p:blipFill>
          <p:spPr>
            <a:xfrm>
              <a:off x="1392295" y="30580928"/>
              <a:ext cx="1645920" cy="1645920"/>
            </a:xfrm>
            <a:prstGeom prst="ellipse">
              <a:avLst/>
            </a:prstGeom>
          </p:spPr>
        </p:pic>
      </p:grpSp>
      <p:grpSp>
        <p:nvGrpSpPr>
          <p:cNvPr id="4" name="Group 3">
            <a:extLst>
              <a:ext uri="{FF2B5EF4-FFF2-40B4-BE49-F238E27FC236}">
                <a16:creationId xmlns:a16="http://schemas.microsoft.com/office/drawing/2014/main" xmlns="" id="{6B6FBBE6-E255-42C1-B1A5-D7484F3CA26E}"/>
              </a:ext>
            </a:extLst>
          </p:cNvPr>
          <p:cNvGrpSpPr/>
          <p:nvPr/>
        </p:nvGrpSpPr>
        <p:grpSpPr>
          <a:xfrm>
            <a:off x="6629625" y="30380796"/>
            <a:ext cx="2057404" cy="2046184"/>
            <a:chOff x="6528560" y="30380796"/>
            <a:chExt cx="2057404" cy="2046184"/>
          </a:xfrm>
        </p:grpSpPr>
        <p:pic>
          <p:nvPicPr>
            <p:cNvPr id="48" name="Picture 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28560" y="30380796"/>
              <a:ext cx="2057404" cy="2046184"/>
            </a:xfrm>
            <a:prstGeom prst="rect">
              <a:avLst/>
            </a:prstGeom>
          </p:spPr>
        </p:pic>
        <p:pic>
          <p:nvPicPr>
            <p:cNvPr id="32" name="Picture 31"/>
            <p:cNvPicPr>
              <a:picLocks noChangeAspect="1"/>
            </p:cNvPicPr>
            <p:nvPr/>
          </p:nvPicPr>
          <p:blipFill rotWithShape="1">
            <a:blip r:embed="rId9" cstate="print">
              <a:extLst>
                <a:ext uri="{28A0092B-C50C-407E-A947-70E740481C1C}">
                  <a14:useLocalDpi xmlns:a14="http://schemas.microsoft.com/office/drawing/2010/main" val="0"/>
                </a:ext>
              </a:extLst>
            </a:blip>
            <a:srcRect l="26433" t="1418" r="26031" b="33206"/>
            <a:stretch/>
          </p:blipFill>
          <p:spPr>
            <a:xfrm rot="5400000">
              <a:off x="6734302" y="30580928"/>
              <a:ext cx="1645920" cy="1645920"/>
            </a:xfrm>
            <a:prstGeom prst="ellipse">
              <a:avLst/>
            </a:prstGeom>
          </p:spPr>
        </p:pic>
      </p:grpSp>
      <p:grpSp>
        <p:nvGrpSpPr>
          <p:cNvPr id="2" name="Group 1">
            <a:extLst>
              <a:ext uri="{FF2B5EF4-FFF2-40B4-BE49-F238E27FC236}">
                <a16:creationId xmlns:a16="http://schemas.microsoft.com/office/drawing/2014/main" xmlns="" id="{2AC0E9D0-34C8-4838-B3DF-2D3729719735}"/>
              </a:ext>
            </a:extLst>
          </p:cNvPr>
          <p:cNvGrpSpPr/>
          <p:nvPr/>
        </p:nvGrpSpPr>
        <p:grpSpPr>
          <a:xfrm>
            <a:off x="9351160" y="30380796"/>
            <a:ext cx="2057404" cy="2046184"/>
            <a:chOff x="9351160" y="30380796"/>
            <a:chExt cx="2057404" cy="2046184"/>
          </a:xfrm>
        </p:grpSpPr>
        <p:pic>
          <p:nvPicPr>
            <p:cNvPr id="50" name="Picture 4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1160" y="30380796"/>
              <a:ext cx="2057404" cy="2046184"/>
            </a:xfrm>
            <a:prstGeom prst="rect">
              <a:avLst/>
            </a:prstGeom>
          </p:spPr>
        </p:pic>
        <p:pic>
          <p:nvPicPr>
            <p:cNvPr id="33" name="Picture 32"/>
            <p:cNvPicPr>
              <a:picLocks noChangeAspect="1"/>
            </p:cNvPicPr>
            <p:nvPr/>
          </p:nvPicPr>
          <p:blipFill rotWithShape="1">
            <a:blip r:embed="rId10" cstate="print">
              <a:extLst>
                <a:ext uri="{28A0092B-C50C-407E-A947-70E740481C1C}">
                  <a14:useLocalDpi xmlns:a14="http://schemas.microsoft.com/office/drawing/2010/main" val="0"/>
                </a:ext>
              </a:extLst>
            </a:blip>
            <a:srcRect l="27484" t="19521" r="33789" b="51189"/>
            <a:stretch/>
          </p:blipFill>
          <p:spPr>
            <a:xfrm>
              <a:off x="9562007" y="30593214"/>
              <a:ext cx="1632857" cy="1645919"/>
            </a:xfrm>
            <a:prstGeom prst="ellipse">
              <a:avLst/>
            </a:prstGeom>
          </p:spPr>
        </p:pic>
      </p:grpSp>
      <p:sp>
        <p:nvSpPr>
          <p:cNvPr id="79" name="Text Placeholder 16"/>
          <p:cNvSpPr txBox="1">
            <a:spLocks/>
          </p:cNvSpPr>
          <p:nvPr/>
        </p:nvSpPr>
        <p:spPr>
          <a:xfrm>
            <a:off x="3880639" y="32627112"/>
            <a:ext cx="2114918"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a:solidFill>
                  <a:schemeClr val="tx1">
                    <a:lumMod val="75000"/>
                    <a:lumOff val="25000"/>
                  </a:schemeClr>
                </a:solidFill>
              </a:rPr>
              <a:t>Helen Baldwin</a:t>
            </a:r>
          </a:p>
        </p:txBody>
      </p:sp>
      <p:grpSp>
        <p:nvGrpSpPr>
          <p:cNvPr id="9" name="Group 8">
            <a:extLst>
              <a:ext uri="{FF2B5EF4-FFF2-40B4-BE49-F238E27FC236}">
                <a16:creationId xmlns:a16="http://schemas.microsoft.com/office/drawing/2014/main" xmlns="" id="{4AE9400B-254B-4992-8060-61C288FFB9EA}"/>
              </a:ext>
            </a:extLst>
          </p:cNvPr>
          <p:cNvGrpSpPr/>
          <p:nvPr/>
        </p:nvGrpSpPr>
        <p:grpSpPr>
          <a:xfrm>
            <a:off x="3908089" y="30380796"/>
            <a:ext cx="2057404" cy="2046184"/>
            <a:chOff x="3807691" y="30380796"/>
            <a:chExt cx="2057404" cy="2046184"/>
          </a:xfrm>
        </p:grpSpPr>
        <p:pic>
          <p:nvPicPr>
            <p:cNvPr id="80" name="Picture 7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07691" y="30380796"/>
              <a:ext cx="2057404" cy="2046184"/>
            </a:xfrm>
            <a:prstGeom prst="rect">
              <a:avLst/>
            </a:prstGeom>
          </p:spPr>
        </p:pic>
        <p:pic>
          <p:nvPicPr>
            <p:cNvPr id="34" name="Picture 33"/>
            <p:cNvPicPr>
              <a:picLocks noChangeAspect="1"/>
            </p:cNvPicPr>
            <p:nvPr/>
          </p:nvPicPr>
          <p:blipFill rotWithShape="1">
            <a:blip r:embed="rId11" cstate="print">
              <a:extLst>
                <a:ext uri="{28A0092B-C50C-407E-A947-70E740481C1C}">
                  <a14:useLocalDpi xmlns:a14="http://schemas.microsoft.com/office/drawing/2010/main" val="0"/>
                </a:ext>
              </a:extLst>
            </a:blip>
            <a:srcRect l="279" r="-279" b="28760"/>
            <a:stretch/>
          </p:blipFill>
          <p:spPr>
            <a:xfrm>
              <a:off x="4013433" y="30580928"/>
              <a:ext cx="1645920" cy="1645920"/>
            </a:xfrm>
            <a:prstGeom prst="ellipse">
              <a:avLst/>
            </a:prstGeom>
          </p:spPr>
        </p:pic>
      </p:grpSp>
      <p:sp>
        <p:nvSpPr>
          <p:cNvPr id="24" name="TextBox 23"/>
          <p:cNvSpPr txBox="1"/>
          <p:nvPr/>
        </p:nvSpPr>
        <p:spPr>
          <a:xfrm>
            <a:off x="2436114" y="23312700"/>
            <a:ext cx="1963999" cy="461665"/>
          </a:xfrm>
          <a:prstGeom prst="rect">
            <a:avLst/>
          </a:prstGeom>
        </p:spPr>
        <p:txBody>
          <a:bodyPr wrap="none" numCol="1" spcCol="640080" rtlCol="0">
            <a:spAutoFit/>
          </a:bodyPr>
          <a:lstStyle/>
          <a:p>
            <a:pPr algn="just"/>
            <a:r>
              <a:rPr lang="en-US" sz="2400" dirty="0">
                <a:solidFill>
                  <a:schemeClr val="tx1">
                    <a:lumMod val="75000"/>
                    <a:lumOff val="25000"/>
                  </a:schemeClr>
                </a:solidFill>
              </a:rPr>
              <a:t>Sentinel-2 MSI</a:t>
            </a:r>
          </a:p>
        </p:txBody>
      </p:sp>
      <p:sp>
        <p:nvSpPr>
          <p:cNvPr id="41" name="TextBox 40"/>
          <p:cNvSpPr txBox="1"/>
          <p:nvPr/>
        </p:nvSpPr>
        <p:spPr>
          <a:xfrm>
            <a:off x="14032524" y="5673876"/>
            <a:ext cx="2836862" cy="461665"/>
          </a:xfrm>
          <a:prstGeom prst="rect">
            <a:avLst/>
          </a:prstGeom>
        </p:spPr>
        <p:txBody>
          <a:bodyPr wrap="square" numCol="1" spcCol="640080" rtlCol="0">
            <a:spAutoFit/>
          </a:bodyPr>
          <a:lstStyle/>
          <a:p>
            <a:pPr algn="just"/>
            <a:r>
              <a:rPr lang="en-US" sz="2400" dirty="0">
                <a:solidFill>
                  <a:schemeClr val="tx1">
                    <a:lumMod val="75000"/>
                    <a:lumOff val="25000"/>
                  </a:schemeClr>
                </a:solidFill>
                <a:latin typeface="+mj-lt"/>
              </a:rPr>
              <a:t> </a:t>
            </a:r>
          </a:p>
        </p:txBody>
      </p:sp>
      <p:sp>
        <p:nvSpPr>
          <p:cNvPr id="11" name="Rectangle 10"/>
          <p:cNvSpPr/>
          <p:nvPr/>
        </p:nvSpPr>
        <p:spPr>
          <a:xfrm>
            <a:off x="13226948" y="24384684"/>
            <a:ext cx="272956" cy="12064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3593268" y="14320050"/>
            <a:ext cx="5891547" cy="584775"/>
          </a:xfrm>
          <a:prstGeom prst="rect">
            <a:avLst/>
          </a:prstGeom>
        </p:spPr>
        <p:txBody>
          <a:bodyPr wrap="square" numCol="1" spcCol="640080" rtlCol="0">
            <a:spAutoFit/>
          </a:bodyPr>
          <a:lstStyle/>
          <a:p>
            <a:pPr algn="ctr"/>
            <a:r>
              <a:rPr lang="en-US" sz="3200" b="1" dirty="0">
                <a:solidFill>
                  <a:schemeClr val="tx1">
                    <a:lumMod val="75000"/>
                    <a:lumOff val="25000"/>
                  </a:schemeClr>
                </a:solidFill>
              </a:rPr>
              <a:t>Chlorophyll Concentration</a:t>
            </a:r>
            <a:endParaRPr lang="en-US" sz="3200" b="1" i="1" dirty="0">
              <a:solidFill>
                <a:schemeClr val="tx1">
                  <a:lumMod val="75000"/>
                  <a:lumOff val="25000"/>
                </a:schemeClr>
              </a:solidFill>
            </a:endParaRPr>
          </a:p>
        </p:txBody>
      </p:sp>
      <p:sp>
        <p:nvSpPr>
          <p:cNvPr id="81" name="TextBox 80"/>
          <p:cNvSpPr txBox="1"/>
          <p:nvPr/>
        </p:nvSpPr>
        <p:spPr>
          <a:xfrm>
            <a:off x="20024776" y="14330227"/>
            <a:ext cx="6202995" cy="584775"/>
          </a:xfrm>
          <a:prstGeom prst="rect">
            <a:avLst/>
          </a:prstGeom>
        </p:spPr>
        <p:txBody>
          <a:bodyPr wrap="square" numCol="1" spcCol="640080" rtlCol="0">
            <a:spAutoFit/>
          </a:bodyPr>
          <a:lstStyle/>
          <a:p>
            <a:pPr algn="ctr"/>
            <a:r>
              <a:rPr lang="en-US" sz="3200" b="1" dirty="0">
                <a:solidFill>
                  <a:schemeClr val="tx1">
                    <a:lumMod val="75000"/>
                    <a:lumOff val="25000"/>
                  </a:schemeClr>
                </a:solidFill>
              </a:rPr>
              <a:t>Turbidity</a:t>
            </a:r>
            <a:endParaRPr lang="en-US" sz="3200" b="1" i="1" dirty="0">
              <a:solidFill>
                <a:schemeClr val="tx1">
                  <a:lumMod val="75000"/>
                  <a:lumOff val="25000"/>
                </a:schemeClr>
              </a:solidFill>
            </a:endParaRPr>
          </a:p>
        </p:txBody>
      </p:sp>
      <p:grpSp>
        <p:nvGrpSpPr>
          <p:cNvPr id="53" name="Group 52"/>
          <p:cNvGrpSpPr/>
          <p:nvPr/>
        </p:nvGrpSpPr>
        <p:grpSpPr>
          <a:xfrm>
            <a:off x="13887464" y="14974310"/>
            <a:ext cx="5374003" cy="6954592"/>
            <a:chOff x="13242450" y="21067812"/>
            <a:chExt cx="5374003" cy="6954592"/>
          </a:xfrm>
        </p:grpSpPr>
        <p:pic>
          <p:nvPicPr>
            <p:cNvPr id="27" name="Picture 2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242450" y="21067812"/>
              <a:ext cx="5374003" cy="6954592"/>
            </a:xfrm>
            <a:prstGeom prst="rect">
              <a:avLst/>
            </a:prstGeom>
          </p:spPr>
        </p:pic>
        <p:pic>
          <p:nvPicPr>
            <p:cNvPr id="29" name="Picture 28"/>
            <p:cNvPicPr>
              <a:picLocks noChangeAspect="1"/>
            </p:cNvPicPr>
            <p:nvPr/>
          </p:nvPicPr>
          <p:blipFill>
            <a:blip r:embed="rId13"/>
            <a:stretch>
              <a:fillRect/>
            </a:stretch>
          </p:blipFill>
          <p:spPr>
            <a:xfrm>
              <a:off x="18135600" y="27334114"/>
              <a:ext cx="207506" cy="414400"/>
            </a:xfrm>
            <a:prstGeom prst="rect">
              <a:avLst/>
            </a:prstGeom>
          </p:spPr>
        </p:pic>
      </p:grpSp>
      <p:grpSp>
        <p:nvGrpSpPr>
          <p:cNvPr id="55" name="Group 54"/>
          <p:cNvGrpSpPr/>
          <p:nvPr/>
        </p:nvGrpSpPr>
        <p:grpSpPr>
          <a:xfrm>
            <a:off x="20735310" y="14972583"/>
            <a:ext cx="5376672" cy="6958046"/>
            <a:chOff x="20247811" y="21117541"/>
            <a:chExt cx="5376672" cy="6958046"/>
          </a:xfrm>
        </p:grpSpPr>
        <p:pic>
          <p:nvPicPr>
            <p:cNvPr id="35" name="Picture 3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247811" y="21117541"/>
              <a:ext cx="5376672" cy="6958046"/>
            </a:xfrm>
            <a:prstGeom prst="rect">
              <a:avLst/>
            </a:prstGeom>
          </p:spPr>
        </p:pic>
        <p:pic>
          <p:nvPicPr>
            <p:cNvPr id="46" name="Picture 45"/>
            <p:cNvPicPr>
              <a:picLocks noChangeAspect="1"/>
            </p:cNvPicPr>
            <p:nvPr/>
          </p:nvPicPr>
          <p:blipFill>
            <a:blip r:embed="rId15"/>
            <a:stretch>
              <a:fillRect/>
            </a:stretch>
          </p:blipFill>
          <p:spPr>
            <a:xfrm>
              <a:off x="25002063" y="27437449"/>
              <a:ext cx="207506" cy="414400"/>
            </a:xfrm>
            <a:prstGeom prst="rect">
              <a:avLst/>
            </a:prstGeom>
          </p:spPr>
        </p:pic>
      </p:grpSp>
      <p:grpSp>
        <p:nvGrpSpPr>
          <p:cNvPr id="59" name="Group 4"/>
          <p:cNvGrpSpPr>
            <a:grpSpLocks noChangeAspect="1"/>
          </p:cNvGrpSpPr>
          <p:nvPr/>
        </p:nvGrpSpPr>
        <p:grpSpPr bwMode="auto">
          <a:xfrm>
            <a:off x="17145739" y="20909386"/>
            <a:ext cx="1908176" cy="831851"/>
            <a:chOff x="8473" y="16706"/>
            <a:chExt cx="1202" cy="524"/>
          </a:xfrm>
        </p:grpSpPr>
        <p:sp>
          <p:nvSpPr>
            <p:cNvPr id="60" name="AutoShape 3"/>
            <p:cNvSpPr>
              <a:spLocks noChangeAspect="1" noChangeArrowheads="1" noTextEdit="1"/>
            </p:cNvSpPr>
            <p:nvPr/>
          </p:nvSpPr>
          <p:spPr bwMode="auto">
            <a:xfrm>
              <a:off x="8473" y="16780"/>
              <a:ext cx="928"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5"/>
            <p:cNvSpPr>
              <a:spLocks noChangeArrowheads="1"/>
            </p:cNvSpPr>
            <p:nvPr/>
          </p:nvSpPr>
          <p:spPr bwMode="auto">
            <a:xfrm>
              <a:off x="8476" y="16706"/>
              <a:ext cx="119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FFFFFF"/>
                  </a:solidFill>
                  <a:effectLst/>
                </a:rPr>
                <a:t>Chlorophyll Concentration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100" dirty="0">
                  <a:solidFill>
                    <a:srgbClr val="FFFFFF"/>
                  </a:solidFill>
                </a:rPr>
                <a:t>Derived from CHL_OC2 (</a:t>
              </a:r>
              <a:r>
                <a:rPr lang="en-US" altLang="en-US" sz="1100" dirty="0" err="1">
                  <a:solidFill>
                    <a:srgbClr val="FFFFFF"/>
                  </a:solidFill>
                </a:rPr>
                <a:t>ug</a:t>
              </a:r>
              <a:r>
                <a:rPr lang="en-US" altLang="en-US" sz="1100" dirty="0">
                  <a:solidFill>
                    <a:srgbClr val="FFFFFF"/>
                  </a:solidFill>
                </a:rPr>
                <a:t>/L)</a:t>
              </a:r>
            </a:p>
          </p:txBody>
        </p:sp>
        <p:sp>
          <p:nvSpPr>
            <p:cNvPr id="64" name="Line 6"/>
            <p:cNvSpPr>
              <a:spLocks noChangeShapeType="1"/>
            </p:cNvSpPr>
            <p:nvPr/>
          </p:nvSpPr>
          <p:spPr bwMode="auto">
            <a:xfrm>
              <a:off x="8624" y="16953"/>
              <a:ext cx="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Rectangle 7"/>
            <p:cNvSpPr>
              <a:spLocks noChangeArrowheads="1"/>
            </p:cNvSpPr>
            <p:nvPr/>
          </p:nvSpPr>
          <p:spPr bwMode="auto">
            <a:xfrm>
              <a:off x="8476" y="16953"/>
              <a:ext cx="148" cy="1"/>
            </a:xfrm>
            <a:prstGeom prst="rect">
              <a:avLst/>
            </a:prstGeom>
            <a:solidFill>
              <a:srgbClr val="FFC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8"/>
            <p:cNvSpPr>
              <a:spLocks noChangeArrowheads="1"/>
            </p:cNvSpPr>
            <p:nvPr/>
          </p:nvSpPr>
          <p:spPr bwMode="auto">
            <a:xfrm>
              <a:off x="8476" y="16954"/>
              <a:ext cx="148" cy="1"/>
            </a:xfrm>
            <a:prstGeom prst="rect">
              <a:avLst/>
            </a:prstGeom>
            <a:solidFill>
              <a:srgbClr val="FFC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9"/>
            <p:cNvSpPr>
              <a:spLocks noChangeArrowheads="1"/>
            </p:cNvSpPr>
            <p:nvPr/>
          </p:nvSpPr>
          <p:spPr bwMode="auto">
            <a:xfrm>
              <a:off x="8476" y="16954"/>
              <a:ext cx="148" cy="1"/>
            </a:xfrm>
            <a:prstGeom prst="rect">
              <a:avLst/>
            </a:prstGeom>
            <a:solidFill>
              <a:srgbClr val="FFC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10"/>
            <p:cNvSpPr>
              <a:spLocks noChangeArrowheads="1"/>
            </p:cNvSpPr>
            <p:nvPr/>
          </p:nvSpPr>
          <p:spPr bwMode="auto">
            <a:xfrm>
              <a:off x="8476" y="16955"/>
              <a:ext cx="148" cy="1"/>
            </a:xfrm>
            <a:prstGeom prst="rect">
              <a:avLst/>
            </a:prstGeom>
            <a:solidFill>
              <a:srgbClr val="FFC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11"/>
            <p:cNvSpPr>
              <a:spLocks noChangeArrowheads="1"/>
            </p:cNvSpPr>
            <p:nvPr/>
          </p:nvSpPr>
          <p:spPr bwMode="auto">
            <a:xfrm>
              <a:off x="8476" y="16956"/>
              <a:ext cx="148" cy="1"/>
            </a:xfrm>
            <a:prstGeom prst="rect">
              <a:avLst/>
            </a:prstGeom>
            <a:solidFill>
              <a:srgbClr val="FFB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12"/>
            <p:cNvSpPr>
              <a:spLocks noChangeArrowheads="1"/>
            </p:cNvSpPr>
            <p:nvPr/>
          </p:nvSpPr>
          <p:spPr bwMode="auto">
            <a:xfrm>
              <a:off x="8476" y="16957"/>
              <a:ext cx="148" cy="1"/>
            </a:xfrm>
            <a:prstGeom prst="rect">
              <a:avLst/>
            </a:prstGeom>
            <a:solidFill>
              <a:srgbClr val="FFB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13"/>
            <p:cNvSpPr>
              <a:spLocks noChangeArrowheads="1"/>
            </p:cNvSpPr>
            <p:nvPr/>
          </p:nvSpPr>
          <p:spPr bwMode="auto">
            <a:xfrm>
              <a:off x="8476" y="16958"/>
              <a:ext cx="148" cy="1"/>
            </a:xfrm>
            <a:prstGeom prst="rect">
              <a:avLst/>
            </a:prstGeom>
            <a:solidFill>
              <a:srgbClr val="FFBB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14"/>
            <p:cNvSpPr>
              <a:spLocks noChangeArrowheads="1"/>
            </p:cNvSpPr>
            <p:nvPr/>
          </p:nvSpPr>
          <p:spPr bwMode="auto">
            <a:xfrm>
              <a:off x="8476" y="16959"/>
              <a:ext cx="148" cy="1"/>
            </a:xfrm>
            <a:prstGeom prst="rect">
              <a:avLst/>
            </a:prstGeom>
            <a:solidFill>
              <a:srgbClr val="FFBB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15"/>
            <p:cNvSpPr>
              <a:spLocks noChangeArrowheads="1"/>
            </p:cNvSpPr>
            <p:nvPr/>
          </p:nvSpPr>
          <p:spPr bwMode="auto">
            <a:xfrm>
              <a:off x="8476" y="16960"/>
              <a:ext cx="148" cy="1"/>
            </a:xfrm>
            <a:prstGeom prst="rect">
              <a:avLst/>
            </a:prstGeom>
            <a:solidFill>
              <a:srgbClr val="FFB7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16"/>
            <p:cNvSpPr>
              <a:spLocks noChangeArrowheads="1"/>
            </p:cNvSpPr>
            <p:nvPr/>
          </p:nvSpPr>
          <p:spPr bwMode="auto">
            <a:xfrm>
              <a:off x="8476" y="16960"/>
              <a:ext cx="148" cy="1"/>
            </a:xfrm>
            <a:prstGeom prst="rect">
              <a:avLst/>
            </a:prstGeom>
            <a:solidFill>
              <a:srgbClr val="FFB7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17"/>
            <p:cNvSpPr>
              <a:spLocks noChangeArrowheads="1"/>
            </p:cNvSpPr>
            <p:nvPr/>
          </p:nvSpPr>
          <p:spPr bwMode="auto">
            <a:xfrm>
              <a:off x="8476" y="16961"/>
              <a:ext cx="148" cy="1"/>
            </a:xfrm>
            <a:prstGeom prst="rect">
              <a:avLst/>
            </a:prstGeom>
            <a:solidFill>
              <a:srgbClr val="FFB7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Rectangle 18"/>
            <p:cNvSpPr>
              <a:spLocks noChangeArrowheads="1"/>
            </p:cNvSpPr>
            <p:nvPr/>
          </p:nvSpPr>
          <p:spPr bwMode="auto">
            <a:xfrm>
              <a:off x="8476" y="16962"/>
              <a:ext cx="148" cy="1"/>
            </a:xfrm>
            <a:prstGeom prst="rect">
              <a:avLst/>
            </a:prstGeom>
            <a:solidFill>
              <a:srgbClr val="FFB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Rectangle 19"/>
            <p:cNvSpPr>
              <a:spLocks noChangeArrowheads="1"/>
            </p:cNvSpPr>
            <p:nvPr/>
          </p:nvSpPr>
          <p:spPr bwMode="auto">
            <a:xfrm>
              <a:off x="8476" y="16963"/>
              <a:ext cx="148" cy="1"/>
            </a:xfrm>
            <a:prstGeom prst="rect">
              <a:avLst/>
            </a:prstGeom>
            <a:solidFill>
              <a:srgbClr val="FFB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Rectangle 20"/>
            <p:cNvSpPr>
              <a:spLocks noChangeArrowheads="1"/>
            </p:cNvSpPr>
            <p:nvPr/>
          </p:nvSpPr>
          <p:spPr bwMode="auto">
            <a:xfrm>
              <a:off x="8476" y="16964"/>
              <a:ext cx="148" cy="1"/>
            </a:xfrm>
            <a:prstGeom prst="rect">
              <a:avLst/>
            </a:prstGeom>
            <a:solidFill>
              <a:srgbClr val="FF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Rectangle 21"/>
            <p:cNvSpPr>
              <a:spLocks noChangeArrowheads="1"/>
            </p:cNvSpPr>
            <p:nvPr/>
          </p:nvSpPr>
          <p:spPr bwMode="auto">
            <a:xfrm>
              <a:off x="8476" y="16965"/>
              <a:ext cx="148" cy="1"/>
            </a:xfrm>
            <a:prstGeom prst="rect">
              <a:avLst/>
            </a:prstGeom>
            <a:solidFill>
              <a:srgbClr val="FF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Rectangle 22"/>
            <p:cNvSpPr>
              <a:spLocks noChangeArrowheads="1"/>
            </p:cNvSpPr>
            <p:nvPr/>
          </p:nvSpPr>
          <p:spPr bwMode="auto">
            <a:xfrm>
              <a:off x="8476" y="16965"/>
              <a:ext cx="148" cy="1"/>
            </a:xfrm>
            <a:prstGeom prst="rect">
              <a:avLst/>
            </a:prstGeom>
            <a:solidFill>
              <a:srgbClr val="FF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23"/>
            <p:cNvSpPr>
              <a:spLocks noChangeArrowheads="1"/>
            </p:cNvSpPr>
            <p:nvPr/>
          </p:nvSpPr>
          <p:spPr bwMode="auto">
            <a:xfrm>
              <a:off x="8476" y="16966"/>
              <a:ext cx="148" cy="1"/>
            </a:xfrm>
            <a:prstGeom prst="rect">
              <a:avLst/>
            </a:prstGeom>
            <a:solidFill>
              <a:srgbClr val="FF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Rectangle 24"/>
            <p:cNvSpPr>
              <a:spLocks noChangeArrowheads="1"/>
            </p:cNvSpPr>
            <p:nvPr/>
          </p:nvSpPr>
          <p:spPr bwMode="auto">
            <a:xfrm>
              <a:off x="8476" y="16967"/>
              <a:ext cx="148" cy="1"/>
            </a:xfrm>
            <a:prstGeom prst="rect">
              <a:avLst/>
            </a:prstGeom>
            <a:solidFill>
              <a:srgbClr val="FF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Rectangle 25"/>
            <p:cNvSpPr>
              <a:spLocks noChangeArrowheads="1"/>
            </p:cNvSpPr>
            <p:nvPr/>
          </p:nvSpPr>
          <p:spPr bwMode="auto">
            <a:xfrm>
              <a:off x="8476" y="16968"/>
              <a:ext cx="148" cy="1"/>
            </a:xfrm>
            <a:prstGeom prst="rect">
              <a:avLst/>
            </a:prstGeom>
            <a:solidFill>
              <a:srgbClr val="FFA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26"/>
            <p:cNvSpPr>
              <a:spLocks noChangeArrowheads="1"/>
            </p:cNvSpPr>
            <p:nvPr/>
          </p:nvSpPr>
          <p:spPr bwMode="auto">
            <a:xfrm>
              <a:off x="8476" y="16969"/>
              <a:ext cx="148" cy="1"/>
            </a:xfrm>
            <a:prstGeom prst="rect">
              <a:avLst/>
            </a:prstGeom>
            <a:solidFill>
              <a:srgbClr val="FFA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Rectangle 27"/>
            <p:cNvSpPr>
              <a:spLocks noChangeArrowheads="1"/>
            </p:cNvSpPr>
            <p:nvPr/>
          </p:nvSpPr>
          <p:spPr bwMode="auto">
            <a:xfrm>
              <a:off x="8476" y="16970"/>
              <a:ext cx="148" cy="1"/>
            </a:xfrm>
            <a:prstGeom prst="rect">
              <a:avLst/>
            </a:prstGeom>
            <a:solidFill>
              <a:srgbClr val="FFA3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Rectangle 28"/>
            <p:cNvSpPr>
              <a:spLocks noChangeArrowheads="1"/>
            </p:cNvSpPr>
            <p:nvPr/>
          </p:nvSpPr>
          <p:spPr bwMode="auto">
            <a:xfrm>
              <a:off x="8476" y="16971"/>
              <a:ext cx="148" cy="1"/>
            </a:xfrm>
            <a:prstGeom prst="rect">
              <a:avLst/>
            </a:prstGeom>
            <a:solidFill>
              <a:srgbClr val="FF9F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Rectangle 29"/>
            <p:cNvSpPr>
              <a:spLocks noChangeArrowheads="1"/>
            </p:cNvSpPr>
            <p:nvPr/>
          </p:nvSpPr>
          <p:spPr bwMode="auto">
            <a:xfrm>
              <a:off x="8476" y="16971"/>
              <a:ext cx="148" cy="1"/>
            </a:xfrm>
            <a:prstGeom prst="rect">
              <a:avLst/>
            </a:prstGeom>
            <a:solidFill>
              <a:srgbClr val="FFA0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30"/>
            <p:cNvSpPr>
              <a:spLocks noChangeArrowheads="1"/>
            </p:cNvSpPr>
            <p:nvPr/>
          </p:nvSpPr>
          <p:spPr bwMode="auto">
            <a:xfrm>
              <a:off x="8476" y="16972"/>
              <a:ext cx="148" cy="1"/>
            </a:xfrm>
            <a:prstGeom prst="rect">
              <a:avLst/>
            </a:prstGeom>
            <a:solidFill>
              <a:srgbClr val="FF9C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Rectangle 31"/>
            <p:cNvSpPr>
              <a:spLocks noChangeArrowheads="1"/>
            </p:cNvSpPr>
            <p:nvPr/>
          </p:nvSpPr>
          <p:spPr bwMode="auto">
            <a:xfrm>
              <a:off x="8476" y="16973"/>
              <a:ext cx="148" cy="1"/>
            </a:xfrm>
            <a:prstGeom prst="rect">
              <a:avLst/>
            </a:prstGeom>
            <a:solidFill>
              <a:srgbClr val="FF99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Rectangle 32"/>
            <p:cNvSpPr>
              <a:spLocks noChangeArrowheads="1"/>
            </p:cNvSpPr>
            <p:nvPr/>
          </p:nvSpPr>
          <p:spPr bwMode="auto">
            <a:xfrm>
              <a:off x="8476" y="16974"/>
              <a:ext cx="148" cy="1"/>
            </a:xfrm>
            <a:prstGeom prst="rect">
              <a:avLst/>
            </a:prstGeom>
            <a:solidFill>
              <a:srgbClr val="FF99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Rectangle 33"/>
            <p:cNvSpPr>
              <a:spLocks noChangeArrowheads="1"/>
            </p:cNvSpPr>
            <p:nvPr/>
          </p:nvSpPr>
          <p:spPr bwMode="auto">
            <a:xfrm>
              <a:off x="8476" y="16975"/>
              <a:ext cx="148" cy="1"/>
            </a:xfrm>
            <a:prstGeom prst="rect">
              <a:avLst/>
            </a:prstGeom>
            <a:solidFill>
              <a:srgbClr val="FF96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Rectangle 34"/>
            <p:cNvSpPr>
              <a:spLocks noChangeArrowheads="1"/>
            </p:cNvSpPr>
            <p:nvPr/>
          </p:nvSpPr>
          <p:spPr bwMode="auto">
            <a:xfrm>
              <a:off x="8476" y="16976"/>
              <a:ext cx="148" cy="1"/>
            </a:xfrm>
            <a:prstGeom prst="rect">
              <a:avLst/>
            </a:prstGeom>
            <a:solidFill>
              <a:srgbClr val="FF96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Rectangle 35"/>
            <p:cNvSpPr>
              <a:spLocks noChangeArrowheads="1"/>
            </p:cNvSpPr>
            <p:nvPr/>
          </p:nvSpPr>
          <p:spPr bwMode="auto">
            <a:xfrm>
              <a:off x="8476" y="16977"/>
              <a:ext cx="148" cy="1"/>
            </a:xfrm>
            <a:prstGeom prst="rect">
              <a:avLst/>
            </a:prstGeom>
            <a:solidFill>
              <a:srgbClr val="FF930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36"/>
            <p:cNvSpPr>
              <a:spLocks noChangeArrowheads="1"/>
            </p:cNvSpPr>
            <p:nvPr/>
          </p:nvSpPr>
          <p:spPr bwMode="auto">
            <a:xfrm>
              <a:off x="8476" y="16977"/>
              <a:ext cx="148" cy="1"/>
            </a:xfrm>
            <a:prstGeom prst="rect">
              <a:avLst/>
            </a:prstGeom>
            <a:solidFill>
              <a:srgbClr val="FF8F0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Rectangle 37"/>
            <p:cNvSpPr>
              <a:spLocks noChangeArrowheads="1"/>
            </p:cNvSpPr>
            <p:nvPr/>
          </p:nvSpPr>
          <p:spPr bwMode="auto">
            <a:xfrm>
              <a:off x="8476" y="16978"/>
              <a:ext cx="148" cy="1"/>
            </a:xfrm>
            <a:prstGeom prst="rect">
              <a:avLst/>
            </a:prstGeom>
            <a:solidFill>
              <a:srgbClr val="FF901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38"/>
            <p:cNvSpPr>
              <a:spLocks noChangeArrowheads="1"/>
            </p:cNvSpPr>
            <p:nvPr/>
          </p:nvSpPr>
          <p:spPr bwMode="auto">
            <a:xfrm>
              <a:off x="8476" y="16979"/>
              <a:ext cx="148" cy="1"/>
            </a:xfrm>
            <a:prstGeom prst="rect">
              <a:avLst/>
            </a:prstGeom>
            <a:solidFill>
              <a:srgbClr val="FF8C1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Rectangle 39"/>
            <p:cNvSpPr>
              <a:spLocks noChangeArrowheads="1"/>
            </p:cNvSpPr>
            <p:nvPr/>
          </p:nvSpPr>
          <p:spPr bwMode="auto">
            <a:xfrm>
              <a:off x="8476" y="16980"/>
              <a:ext cx="148" cy="1"/>
            </a:xfrm>
            <a:prstGeom prst="rect">
              <a:avLst/>
            </a:prstGeom>
            <a:solidFill>
              <a:srgbClr val="FF8C1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Rectangle 40"/>
            <p:cNvSpPr>
              <a:spLocks noChangeArrowheads="1"/>
            </p:cNvSpPr>
            <p:nvPr/>
          </p:nvSpPr>
          <p:spPr bwMode="auto">
            <a:xfrm>
              <a:off x="8476" y="16981"/>
              <a:ext cx="148" cy="1"/>
            </a:xfrm>
            <a:prstGeom prst="rect">
              <a:avLst/>
            </a:prstGeom>
            <a:solidFill>
              <a:srgbClr val="FF8A1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Rectangle 41"/>
            <p:cNvSpPr>
              <a:spLocks noChangeArrowheads="1"/>
            </p:cNvSpPr>
            <p:nvPr/>
          </p:nvSpPr>
          <p:spPr bwMode="auto">
            <a:xfrm>
              <a:off x="8476" y="16982"/>
              <a:ext cx="148" cy="1"/>
            </a:xfrm>
            <a:prstGeom prst="rect">
              <a:avLst/>
            </a:prstGeom>
            <a:solidFill>
              <a:srgbClr val="FF861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Rectangle 42"/>
            <p:cNvSpPr>
              <a:spLocks noChangeArrowheads="1"/>
            </p:cNvSpPr>
            <p:nvPr/>
          </p:nvSpPr>
          <p:spPr bwMode="auto">
            <a:xfrm>
              <a:off x="8476" y="16982"/>
              <a:ext cx="148" cy="1"/>
            </a:xfrm>
            <a:prstGeom prst="rect">
              <a:avLst/>
            </a:prstGeom>
            <a:solidFill>
              <a:srgbClr val="FF87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Rectangle 43"/>
            <p:cNvSpPr>
              <a:spLocks noChangeArrowheads="1"/>
            </p:cNvSpPr>
            <p:nvPr/>
          </p:nvSpPr>
          <p:spPr bwMode="auto">
            <a:xfrm>
              <a:off x="8476" y="16983"/>
              <a:ext cx="148" cy="1"/>
            </a:xfrm>
            <a:prstGeom prst="rect">
              <a:avLst/>
            </a:prstGeom>
            <a:solidFill>
              <a:srgbClr val="FF83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Rectangle 44"/>
            <p:cNvSpPr>
              <a:spLocks noChangeArrowheads="1"/>
            </p:cNvSpPr>
            <p:nvPr/>
          </p:nvSpPr>
          <p:spPr bwMode="auto">
            <a:xfrm>
              <a:off x="8476" y="16984"/>
              <a:ext cx="148" cy="1"/>
            </a:xfrm>
            <a:prstGeom prst="rect">
              <a:avLst/>
            </a:prstGeom>
            <a:solidFill>
              <a:srgbClr val="FF83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Rectangle 45"/>
            <p:cNvSpPr>
              <a:spLocks noChangeArrowheads="1"/>
            </p:cNvSpPr>
            <p:nvPr/>
          </p:nvSpPr>
          <p:spPr bwMode="auto">
            <a:xfrm>
              <a:off x="8476" y="16985"/>
              <a:ext cx="148" cy="1"/>
            </a:xfrm>
            <a:prstGeom prst="rect">
              <a:avLst/>
            </a:prstGeom>
            <a:solidFill>
              <a:srgbClr val="FF81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Rectangle 46"/>
            <p:cNvSpPr>
              <a:spLocks noChangeArrowheads="1"/>
            </p:cNvSpPr>
            <p:nvPr/>
          </p:nvSpPr>
          <p:spPr bwMode="auto">
            <a:xfrm>
              <a:off x="8476" y="16986"/>
              <a:ext cx="148" cy="1"/>
            </a:xfrm>
            <a:prstGeom prst="rect">
              <a:avLst/>
            </a:prstGeom>
            <a:solidFill>
              <a:srgbClr val="FF7D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Rectangle 47"/>
            <p:cNvSpPr>
              <a:spLocks noChangeArrowheads="1"/>
            </p:cNvSpPr>
            <p:nvPr/>
          </p:nvSpPr>
          <p:spPr bwMode="auto">
            <a:xfrm>
              <a:off x="8476" y="16987"/>
              <a:ext cx="148" cy="1"/>
            </a:xfrm>
            <a:prstGeom prst="rect">
              <a:avLst/>
            </a:prstGeom>
            <a:solidFill>
              <a:srgbClr val="FF7E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Rectangle 48"/>
            <p:cNvSpPr>
              <a:spLocks noChangeArrowheads="1"/>
            </p:cNvSpPr>
            <p:nvPr/>
          </p:nvSpPr>
          <p:spPr bwMode="auto">
            <a:xfrm>
              <a:off x="8476" y="16988"/>
              <a:ext cx="148" cy="1"/>
            </a:xfrm>
            <a:prstGeom prst="rect">
              <a:avLst/>
            </a:prstGeom>
            <a:solidFill>
              <a:srgbClr val="FF7B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Rectangle 49"/>
            <p:cNvSpPr>
              <a:spLocks noChangeArrowheads="1"/>
            </p:cNvSpPr>
            <p:nvPr/>
          </p:nvSpPr>
          <p:spPr bwMode="auto">
            <a:xfrm>
              <a:off x="8476" y="16988"/>
              <a:ext cx="148" cy="1"/>
            </a:xfrm>
            <a:prstGeom prst="rect">
              <a:avLst/>
            </a:prstGeom>
            <a:solidFill>
              <a:srgbClr val="FF77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Rectangle 50"/>
            <p:cNvSpPr>
              <a:spLocks noChangeArrowheads="1"/>
            </p:cNvSpPr>
            <p:nvPr/>
          </p:nvSpPr>
          <p:spPr bwMode="auto">
            <a:xfrm>
              <a:off x="8476" y="16989"/>
              <a:ext cx="148" cy="1"/>
            </a:xfrm>
            <a:prstGeom prst="rect">
              <a:avLst/>
            </a:prstGeom>
            <a:solidFill>
              <a:srgbClr val="FF78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Rectangle 51"/>
            <p:cNvSpPr>
              <a:spLocks noChangeArrowheads="1"/>
            </p:cNvSpPr>
            <p:nvPr/>
          </p:nvSpPr>
          <p:spPr bwMode="auto">
            <a:xfrm>
              <a:off x="8476" y="16990"/>
              <a:ext cx="148" cy="1"/>
            </a:xfrm>
            <a:prstGeom prst="rect">
              <a:avLst/>
            </a:prstGeom>
            <a:solidFill>
              <a:srgbClr val="FF75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Rectangle 52"/>
            <p:cNvSpPr>
              <a:spLocks noChangeArrowheads="1"/>
            </p:cNvSpPr>
            <p:nvPr/>
          </p:nvSpPr>
          <p:spPr bwMode="auto">
            <a:xfrm>
              <a:off x="8476" y="16991"/>
              <a:ext cx="148" cy="1"/>
            </a:xfrm>
            <a:prstGeom prst="rect">
              <a:avLst/>
            </a:prstGeom>
            <a:solidFill>
              <a:srgbClr val="FF72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Rectangle 53"/>
            <p:cNvSpPr>
              <a:spLocks noChangeArrowheads="1"/>
            </p:cNvSpPr>
            <p:nvPr/>
          </p:nvSpPr>
          <p:spPr bwMode="auto">
            <a:xfrm>
              <a:off x="8476" y="16992"/>
              <a:ext cx="148" cy="1"/>
            </a:xfrm>
            <a:prstGeom prst="rect">
              <a:avLst/>
            </a:prstGeom>
            <a:solidFill>
              <a:srgbClr val="FF72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Rectangle 54"/>
            <p:cNvSpPr>
              <a:spLocks noChangeArrowheads="1"/>
            </p:cNvSpPr>
            <p:nvPr/>
          </p:nvSpPr>
          <p:spPr bwMode="auto">
            <a:xfrm>
              <a:off x="8476" y="16993"/>
              <a:ext cx="148" cy="1"/>
            </a:xfrm>
            <a:prstGeom prst="rect">
              <a:avLst/>
            </a:prstGeom>
            <a:solidFill>
              <a:srgbClr val="FF6F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55"/>
            <p:cNvSpPr>
              <a:spLocks noChangeArrowheads="1"/>
            </p:cNvSpPr>
            <p:nvPr/>
          </p:nvSpPr>
          <p:spPr bwMode="auto">
            <a:xfrm>
              <a:off x="8476" y="16993"/>
              <a:ext cx="148" cy="1"/>
            </a:xfrm>
            <a:prstGeom prst="rect">
              <a:avLst/>
            </a:prstGeom>
            <a:solidFill>
              <a:srgbClr val="FF6D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Rectangle 56"/>
            <p:cNvSpPr>
              <a:spLocks noChangeArrowheads="1"/>
            </p:cNvSpPr>
            <p:nvPr/>
          </p:nvSpPr>
          <p:spPr bwMode="auto">
            <a:xfrm>
              <a:off x="8476" y="16994"/>
              <a:ext cx="148" cy="1"/>
            </a:xfrm>
            <a:prstGeom prst="rect">
              <a:avLst/>
            </a:prstGeom>
            <a:solidFill>
              <a:srgbClr val="FF6D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Rectangle 57"/>
            <p:cNvSpPr>
              <a:spLocks noChangeArrowheads="1"/>
            </p:cNvSpPr>
            <p:nvPr/>
          </p:nvSpPr>
          <p:spPr bwMode="auto">
            <a:xfrm>
              <a:off x="8476" y="16995"/>
              <a:ext cx="148" cy="1"/>
            </a:xfrm>
            <a:prstGeom prst="rect">
              <a:avLst/>
            </a:prstGeom>
            <a:solidFill>
              <a:srgbClr val="FF69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Rectangle 58"/>
            <p:cNvSpPr>
              <a:spLocks noChangeArrowheads="1"/>
            </p:cNvSpPr>
            <p:nvPr/>
          </p:nvSpPr>
          <p:spPr bwMode="auto">
            <a:xfrm>
              <a:off x="8476" y="16996"/>
              <a:ext cx="148" cy="1"/>
            </a:xfrm>
            <a:prstGeom prst="rect">
              <a:avLst/>
            </a:prstGeom>
            <a:solidFill>
              <a:srgbClr val="FF67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Rectangle 59"/>
            <p:cNvSpPr>
              <a:spLocks noChangeArrowheads="1"/>
            </p:cNvSpPr>
            <p:nvPr/>
          </p:nvSpPr>
          <p:spPr bwMode="auto">
            <a:xfrm>
              <a:off x="8476" y="16997"/>
              <a:ext cx="148" cy="1"/>
            </a:xfrm>
            <a:prstGeom prst="rect">
              <a:avLst/>
            </a:prstGeom>
            <a:solidFill>
              <a:srgbClr val="FF64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Rectangle 60"/>
            <p:cNvSpPr>
              <a:spLocks noChangeArrowheads="1"/>
            </p:cNvSpPr>
            <p:nvPr/>
          </p:nvSpPr>
          <p:spPr bwMode="auto">
            <a:xfrm>
              <a:off x="8476" y="16998"/>
              <a:ext cx="148" cy="1"/>
            </a:xfrm>
            <a:prstGeom prst="rect">
              <a:avLst/>
            </a:prstGeom>
            <a:solidFill>
              <a:srgbClr val="FF65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Rectangle 61"/>
            <p:cNvSpPr>
              <a:spLocks noChangeArrowheads="1"/>
            </p:cNvSpPr>
            <p:nvPr/>
          </p:nvSpPr>
          <p:spPr bwMode="auto">
            <a:xfrm>
              <a:off x="8476" y="16999"/>
              <a:ext cx="148" cy="1"/>
            </a:xfrm>
            <a:prstGeom prst="rect">
              <a:avLst/>
            </a:prstGeom>
            <a:solidFill>
              <a:srgbClr val="FF62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Rectangle 62"/>
            <p:cNvSpPr>
              <a:spLocks noChangeArrowheads="1"/>
            </p:cNvSpPr>
            <p:nvPr/>
          </p:nvSpPr>
          <p:spPr bwMode="auto">
            <a:xfrm>
              <a:off x="8476" y="16999"/>
              <a:ext cx="148" cy="1"/>
            </a:xfrm>
            <a:prstGeom prst="rect">
              <a:avLst/>
            </a:prstGeom>
            <a:solidFill>
              <a:srgbClr val="FF5E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Rectangle 63"/>
            <p:cNvSpPr>
              <a:spLocks noChangeArrowheads="1"/>
            </p:cNvSpPr>
            <p:nvPr/>
          </p:nvSpPr>
          <p:spPr bwMode="auto">
            <a:xfrm>
              <a:off x="8476" y="17000"/>
              <a:ext cx="148" cy="1"/>
            </a:xfrm>
            <a:prstGeom prst="rect">
              <a:avLst/>
            </a:prstGeom>
            <a:solidFill>
              <a:srgbClr val="FF5D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Rectangle 64"/>
            <p:cNvSpPr>
              <a:spLocks noChangeArrowheads="1"/>
            </p:cNvSpPr>
            <p:nvPr/>
          </p:nvSpPr>
          <p:spPr bwMode="auto">
            <a:xfrm>
              <a:off x="8476" y="17001"/>
              <a:ext cx="148" cy="1"/>
            </a:xfrm>
            <a:prstGeom prst="rect">
              <a:avLst/>
            </a:prstGeom>
            <a:solidFill>
              <a:srgbClr val="FF5D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Rectangle 65"/>
            <p:cNvSpPr>
              <a:spLocks noChangeArrowheads="1"/>
            </p:cNvSpPr>
            <p:nvPr/>
          </p:nvSpPr>
          <p:spPr bwMode="auto">
            <a:xfrm>
              <a:off x="8476" y="17002"/>
              <a:ext cx="148" cy="1"/>
            </a:xfrm>
            <a:prstGeom prst="rect">
              <a:avLst/>
            </a:prstGeom>
            <a:solidFill>
              <a:srgbClr val="FF59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Rectangle 66"/>
            <p:cNvSpPr>
              <a:spLocks noChangeArrowheads="1"/>
            </p:cNvSpPr>
            <p:nvPr/>
          </p:nvSpPr>
          <p:spPr bwMode="auto">
            <a:xfrm>
              <a:off x="8476" y="17003"/>
              <a:ext cx="148" cy="1"/>
            </a:xfrm>
            <a:prstGeom prst="rect">
              <a:avLst/>
            </a:prstGeom>
            <a:solidFill>
              <a:srgbClr val="FF58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Rectangle 67"/>
            <p:cNvSpPr>
              <a:spLocks noChangeArrowheads="1"/>
            </p:cNvSpPr>
            <p:nvPr/>
          </p:nvSpPr>
          <p:spPr bwMode="auto">
            <a:xfrm>
              <a:off x="8476" y="17004"/>
              <a:ext cx="148" cy="1"/>
            </a:xfrm>
            <a:prstGeom prst="rect">
              <a:avLst/>
            </a:prstGeom>
            <a:solidFill>
              <a:srgbClr val="FF54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Rectangle 68"/>
            <p:cNvSpPr>
              <a:spLocks noChangeArrowheads="1"/>
            </p:cNvSpPr>
            <p:nvPr/>
          </p:nvSpPr>
          <p:spPr bwMode="auto">
            <a:xfrm>
              <a:off x="8476" y="17004"/>
              <a:ext cx="148" cy="1"/>
            </a:xfrm>
            <a:prstGeom prst="rect">
              <a:avLst/>
            </a:prstGeom>
            <a:solidFill>
              <a:srgbClr val="FF56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Rectangle 69"/>
            <p:cNvSpPr>
              <a:spLocks noChangeArrowheads="1"/>
            </p:cNvSpPr>
            <p:nvPr/>
          </p:nvSpPr>
          <p:spPr bwMode="auto">
            <a:xfrm>
              <a:off x="8476" y="17005"/>
              <a:ext cx="148" cy="1"/>
            </a:xfrm>
            <a:prstGeom prst="rect">
              <a:avLst/>
            </a:prstGeom>
            <a:solidFill>
              <a:srgbClr val="FF53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Rectangle 70"/>
            <p:cNvSpPr>
              <a:spLocks noChangeArrowheads="1"/>
            </p:cNvSpPr>
            <p:nvPr/>
          </p:nvSpPr>
          <p:spPr bwMode="auto">
            <a:xfrm>
              <a:off x="8476" y="17006"/>
              <a:ext cx="148" cy="1"/>
            </a:xfrm>
            <a:prstGeom prst="rect">
              <a:avLst/>
            </a:prstGeom>
            <a:solidFill>
              <a:srgbClr val="FF4F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Rectangle 71"/>
            <p:cNvSpPr>
              <a:spLocks noChangeArrowheads="1"/>
            </p:cNvSpPr>
            <p:nvPr/>
          </p:nvSpPr>
          <p:spPr bwMode="auto">
            <a:xfrm>
              <a:off x="8476" y="17007"/>
              <a:ext cx="148" cy="1"/>
            </a:xfrm>
            <a:prstGeom prst="rect">
              <a:avLst/>
            </a:prstGeom>
            <a:solidFill>
              <a:srgbClr val="FF4E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Rectangle 72"/>
            <p:cNvSpPr>
              <a:spLocks noChangeArrowheads="1"/>
            </p:cNvSpPr>
            <p:nvPr/>
          </p:nvSpPr>
          <p:spPr bwMode="auto">
            <a:xfrm>
              <a:off x="8476" y="17008"/>
              <a:ext cx="148" cy="1"/>
            </a:xfrm>
            <a:prstGeom prst="rect">
              <a:avLst/>
            </a:prstGeom>
            <a:solidFill>
              <a:srgbClr val="FF4B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Rectangle 73"/>
            <p:cNvSpPr>
              <a:spLocks noChangeArrowheads="1"/>
            </p:cNvSpPr>
            <p:nvPr/>
          </p:nvSpPr>
          <p:spPr bwMode="auto">
            <a:xfrm>
              <a:off x="8476" y="17009"/>
              <a:ext cx="148" cy="1"/>
            </a:xfrm>
            <a:prstGeom prst="rect">
              <a:avLst/>
            </a:prstGeom>
            <a:solidFill>
              <a:srgbClr val="FF4B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Rectangle 74"/>
            <p:cNvSpPr>
              <a:spLocks noChangeArrowheads="1"/>
            </p:cNvSpPr>
            <p:nvPr/>
          </p:nvSpPr>
          <p:spPr bwMode="auto">
            <a:xfrm>
              <a:off x="8476" y="17010"/>
              <a:ext cx="148" cy="1"/>
            </a:xfrm>
            <a:prstGeom prst="rect">
              <a:avLst/>
            </a:prstGeom>
            <a:solidFill>
              <a:srgbClr val="FF4A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Rectangle 75"/>
            <p:cNvSpPr>
              <a:spLocks noChangeArrowheads="1"/>
            </p:cNvSpPr>
            <p:nvPr/>
          </p:nvSpPr>
          <p:spPr bwMode="auto">
            <a:xfrm>
              <a:off x="8476" y="17010"/>
              <a:ext cx="148" cy="1"/>
            </a:xfrm>
            <a:prstGeom prst="rect">
              <a:avLst/>
            </a:prstGeom>
            <a:solidFill>
              <a:srgbClr val="FF46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Rectangle 76"/>
            <p:cNvSpPr>
              <a:spLocks noChangeArrowheads="1"/>
            </p:cNvSpPr>
            <p:nvPr/>
          </p:nvSpPr>
          <p:spPr bwMode="auto">
            <a:xfrm>
              <a:off x="8476" y="17011"/>
              <a:ext cx="148" cy="1"/>
            </a:xfrm>
            <a:prstGeom prst="rect">
              <a:avLst/>
            </a:prstGeom>
            <a:solidFill>
              <a:srgbClr val="FF45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77"/>
            <p:cNvSpPr>
              <a:spLocks noChangeArrowheads="1"/>
            </p:cNvSpPr>
            <p:nvPr/>
          </p:nvSpPr>
          <p:spPr bwMode="auto">
            <a:xfrm>
              <a:off x="8476" y="17012"/>
              <a:ext cx="148" cy="1"/>
            </a:xfrm>
            <a:prstGeom prst="rect">
              <a:avLst/>
            </a:prstGeom>
            <a:solidFill>
              <a:srgbClr val="FF42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Rectangle 78"/>
            <p:cNvSpPr>
              <a:spLocks noChangeArrowheads="1"/>
            </p:cNvSpPr>
            <p:nvPr/>
          </p:nvSpPr>
          <p:spPr bwMode="auto">
            <a:xfrm>
              <a:off x="8476" y="17013"/>
              <a:ext cx="148" cy="1"/>
            </a:xfrm>
            <a:prstGeom prst="rect">
              <a:avLst/>
            </a:prstGeom>
            <a:solidFill>
              <a:srgbClr val="FF3F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Rectangle 79"/>
            <p:cNvSpPr>
              <a:spLocks noChangeArrowheads="1"/>
            </p:cNvSpPr>
            <p:nvPr/>
          </p:nvSpPr>
          <p:spPr bwMode="auto">
            <a:xfrm>
              <a:off x="8476" y="17014"/>
              <a:ext cx="148" cy="1"/>
            </a:xfrm>
            <a:prstGeom prst="rect">
              <a:avLst/>
            </a:prstGeom>
            <a:solidFill>
              <a:srgbClr val="FF41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Rectangle 80"/>
            <p:cNvSpPr>
              <a:spLocks noChangeArrowheads="1"/>
            </p:cNvSpPr>
            <p:nvPr/>
          </p:nvSpPr>
          <p:spPr bwMode="auto">
            <a:xfrm>
              <a:off x="8476" y="17015"/>
              <a:ext cx="148" cy="1"/>
            </a:xfrm>
            <a:prstGeom prst="rect">
              <a:avLst/>
            </a:prstGeom>
            <a:solidFill>
              <a:srgbClr val="FF3E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Rectangle 81"/>
            <p:cNvSpPr>
              <a:spLocks noChangeArrowheads="1"/>
            </p:cNvSpPr>
            <p:nvPr/>
          </p:nvSpPr>
          <p:spPr bwMode="auto">
            <a:xfrm>
              <a:off x="8476" y="17015"/>
              <a:ext cx="148" cy="1"/>
            </a:xfrm>
            <a:prstGeom prst="rect">
              <a:avLst/>
            </a:prstGeom>
            <a:solidFill>
              <a:srgbClr val="FF3B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Rectangle 82"/>
            <p:cNvSpPr>
              <a:spLocks noChangeArrowheads="1"/>
            </p:cNvSpPr>
            <p:nvPr/>
          </p:nvSpPr>
          <p:spPr bwMode="auto">
            <a:xfrm>
              <a:off x="8476" y="17016"/>
              <a:ext cx="148" cy="1"/>
            </a:xfrm>
            <a:prstGeom prst="rect">
              <a:avLst/>
            </a:prstGeom>
            <a:solidFill>
              <a:srgbClr val="FF38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83"/>
            <p:cNvSpPr>
              <a:spLocks noChangeArrowheads="1"/>
            </p:cNvSpPr>
            <p:nvPr/>
          </p:nvSpPr>
          <p:spPr bwMode="auto">
            <a:xfrm>
              <a:off x="8476" y="17017"/>
              <a:ext cx="148" cy="1"/>
            </a:xfrm>
            <a:prstGeom prst="rect">
              <a:avLst/>
            </a:prstGeom>
            <a:solidFill>
              <a:srgbClr val="FF38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Rectangle 84"/>
            <p:cNvSpPr>
              <a:spLocks noChangeArrowheads="1"/>
            </p:cNvSpPr>
            <p:nvPr/>
          </p:nvSpPr>
          <p:spPr bwMode="auto">
            <a:xfrm>
              <a:off x="8476" y="17018"/>
              <a:ext cx="148" cy="1"/>
            </a:xfrm>
            <a:prstGeom prst="rect">
              <a:avLst/>
            </a:prstGeom>
            <a:solidFill>
              <a:srgbClr val="FF36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Rectangle 85"/>
            <p:cNvSpPr>
              <a:spLocks noChangeArrowheads="1"/>
            </p:cNvSpPr>
            <p:nvPr/>
          </p:nvSpPr>
          <p:spPr bwMode="auto">
            <a:xfrm>
              <a:off x="8476" y="17019"/>
              <a:ext cx="148" cy="1"/>
            </a:xfrm>
            <a:prstGeom prst="rect">
              <a:avLst/>
            </a:prstGeom>
            <a:solidFill>
              <a:srgbClr val="FF33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Rectangle 86"/>
            <p:cNvSpPr>
              <a:spLocks noChangeArrowheads="1"/>
            </p:cNvSpPr>
            <p:nvPr/>
          </p:nvSpPr>
          <p:spPr bwMode="auto">
            <a:xfrm>
              <a:off x="8476" y="17020"/>
              <a:ext cx="148" cy="1"/>
            </a:xfrm>
            <a:prstGeom prst="rect">
              <a:avLst/>
            </a:prstGeom>
            <a:solidFill>
              <a:srgbClr val="FF3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Rectangle 87"/>
            <p:cNvSpPr>
              <a:spLocks noChangeArrowheads="1"/>
            </p:cNvSpPr>
            <p:nvPr/>
          </p:nvSpPr>
          <p:spPr bwMode="auto">
            <a:xfrm>
              <a:off x="8476" y="17021"/>
              <a:ext cx="148" cy="1"/>
            </a:xfrm>
            <a:prstGeom prst="rect">
              <a:avLst/>
            </a:prstGeom>
            <a:solidFill>
              <a:srgbClr val="FF2E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Rectangle 88"/>
            <p:cNvSpPr>
              <a:spLocks noChangeArrowheads="1"/>
            </p:cNvSpPr>
            <p:nvPr/>
          </p:nvSpPr>
          <p:spPr bwMode="auto">
            <a:xfrm>
              <a:off x="8476" y="17021"/>
              <a:ext cx="148" cy="1"/>
            </a:xfrm>
            <a:prstGeom prst="rect">
              <a:avLst/>
            </a:prstGeom>
            <a:solidFill>
              <a:srgbClr val="FF2B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Rectangle 89"/>
            <p:cNvSpPr>
              <a:spLocks noChangeArrowheads="1"/>
            </p:cNvSpPr>
            <p:nvPr/>
          </p:nvSpPr>
          <p:spPr bwMode="auto">
            <a:xfrm>
              <a:off x="8476" y="17022"/>
              <a:ext cx="148" cy="1"/>
            </a:xfrm>
            <a:prstGeom prst="rect">
              <a:avLst/>
            </a:prstGeom>
            <a:solidFill>
              <a:srgbClr val="FF2B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Rectangle 90"/>
            <p:cNvSpPr>
              <a:spLocks noChangeArrowheads="1"/>
            </p:cNvSpPr>
            <p:nvPr/>
          </p:nvSpPr>
          <p:spPr bwMode="auto">
            <a:xfrm>
              <a:off x="8476" y="17023"/>
              <a:ext cx="148" cy="1"/>
            </a:xfrm>
            <a:prstGeom prst="rect">
              <a:avLst/>
            </a:prstGeom>
            <a:solidFill>
              <a:srgbClr val="FF29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Rectangle 91"/>
            <p:cNvSpPr>
              <a:spLocks noChangeArrowheads="1"/>
            </p:cNvSpPr>
            <p:nvPr/>
          </p:nvSpPr>
          <p:spPr bwMode="auto">
            <a:xfrm>
              <a:off x="8476" y="17024"/>
              <a:ext cx="148" cy="1"/>
            </a:xfrm>
            <a:prstGeom prst="rect">
              <a:avLst/>
            </a:prstGeom>
            <a:solidFill>
              <a:srgbClr val="FF26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92"/>
            <p:cNvSpPr>
              <a:spLocks noChangeArrowheads="1"/>
            </p:cNvSpPr>
            <p:nvPr/>
          </p:nvSpPr>
          <p:spPr bwMode="auto">
            <a:xfrm>
              <a:off x="8476" y="17025"/>
              <a:ext cx="148" cy="1"/>
            </a:xfrm>
            <a:prstGeom prst="rect">
              <a:avLst/>
            </a:prstGeom>
            <a:solidFill>
              <a:srgbClr val="FF24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93"/>
            <p:cNvSpPr>
              <a:spLocks noChangeArrowheads="1"/>
            </p:cNvSpPr>
            <p:nvPr/>
          </p:nvSpPr>
          <p:spPr bwMode="auto">
            <a:xfrm>
              <a:off x="8476" y="17026"/>
              <a:ext cx="148" cy="1"/>
            </a:xfrm>
            <a:prstGeom prst="rect">
              <a:avLst/>
            </a:prstGeom>
            <a:solidFill>
              <a:srgbClr val="FF21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Rectangle 94"/>
            <p:cNvSpPr>
              <a:spLocks noChangeArrowheads="1"/>
            </p:cNvSpPr>
            <p:nvPr/>
          </p:nvSpPr>
          <p:spPr bwMode="auto">
            <a:xfrm>
              <a:off x="8476" y="17026"/>
              <a:ext cx="148" cy="1"/>
            </a:xfrm>
            <a:prstGeom prst="rect">
              <a:avLst/>
            </a:prstGeom>
            <a:solidFill>
              <a:srgbClr val="FF1F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Rectangle 95"/>
            <p:cNvSpPr>
              <a:spLocks noChangeArrowheads="1"/>
            </p:cNvSpPr>
            <p:nvPr/>
          </p:nvSpPr>
          <p:spPr bwMode="auto">
            <a:xfrm>
              <a:off x="8476" y="17027"/>
              <a:ext cx="148" cy="1"/>
            </a:xfrm>
            <a:prstGeom prst="rect">
              <a:avLst/>
            </a:prstGeom>
            <a:solidFill>
              <a:srgbClr val="FF1C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Rectangle 96"/>
            <p:cNvSpPr>
              <a:spLocks noChangeArrowheads="1"/>
            </p:cNvSpPr>
            <p:nvPr/>
          </p:nvSpPr>
          <p:spPr bwMode="auto">
            <a:xfrm>
              <a:off x="8476" y="17028"/>
              <a:ext cx="148" cy="1"/>
            </a:xfrm>
            <a:prstGeom prst="rect">
              <a:avLst/>
            </a:prstGeom>
            <a:solidFill>
              <a:srgbClr val="FF19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Rectangle 97"/>
            <p:cNvSpPr>
              <a:spLocks noChangeArrowheads="1"/>
            </p:cNvSpPr>
            <p:nvPr/>
          </p:nvSpPr>
          <p:spPr bwMode="auto">
            <a:xfrm>
              <a:off x="8476" y="17029"/>
              <a:ext cx="148" cy="1"/>
            </a:xfrm>
            <a:prstGeom prst="rect">
              <a:avLst/>
            </a:prstGeom>
            <a:solidFill>
              <a:srgbClr val="FF17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Rectangle 98"/>
            <p:cNvSpPr>
              <a:spLocks noChangeArrowheads="1"/>
            </p:cNvSpPr>
            <p:nvPr/>
          </p:nvSpPr>
          <p:spPr bwMode="auto">
            <a:xfrm>
              <a:off x="8476" y="17030"/>
              <a:ext cx="148" cy="1"/>
            </a:xfrm>
            <a:prstGeom prst="rect">
              <a:avLst/>
            </a:prstGeom>
            <a:solidFill>
              <a:srgbClr val="FF14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Rectangle 99"/>
            <p:cNvSpPr>
              <a:spLocks noChangeArrowheads="1"/>
            </p:cNvSpPr>
            <p:nvPr/>
          </p:nvSpPr>
          <p:spPr bwMode="auto">
            <a:xfrm>
              <a:off x="8476" y="17031"/>
              <a:ext cx="148" cy="1"/>
            </a:xfrm>
            <a:prstGeom prst="rect">
              <a:avLst/>
            </a:prstGeom>
            <a:solidFill>
              <a:srgbClr val="FF12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Rectangle 100"/>
            <p:cNvSpPr>
              <a:spLocks noChangeArrowheads="1"/>
            </p:cNvSpPr>
            <p:nvPr/>
          </p:nvSpPr>
          <p:spPr bwMode="auto">
            <a:xfrm>
              <a:off x="8476" y="17032"/>
              <a:ext cx="148" cy="1"/>
            </a:xfrm>
            <a:prstGeom prst="rect">
              <a:avLst/>
            </a:prstGeom>
            <a:solidFill>
              <a:srgbClr val="FF0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Rectangle 101"/>
            <p:cNvSpPr>
              <a:spLocks noChangeArrowheads="1"/>
            </p:cNvSpPr>
            <p:nvPr/>
          </p:nvSpPr>
          <p:spPr bwMode="auto">
            <a:xfrm>
              <a:off x="8476" y="17032"/>
              <a:ext cx="148" cy="1"/>
            </a:xfrm>
            <a:prstGeom prst="rect">
              <a:avLst/>
            </a:prstGeom>
            <a:solidFill>
              <a:srgbClr val="FF0A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102"/>
            <p:cNvSpPr>
              <a:spLocks noChangeArrowheads="1"/>
            </p:cNvSpPr>
            <p:nvPr/>
          </p:nvSpPr>
          <p:spPr bwMode="auto">
            <a:xfrm>
              <a:off x="8476" y="17033"/>
              <a:ext cx="148" cy="1"/>
            </a:xfrm>
            <a:prstGeom prst="rect">
              <a:avLst/>
            </a:prstGeom>
            <a:solidFill>
              <a:srgbClr val="FF005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Line 103"/>
            <p:cNvSpPr>
              <a:spLocks noChangeShapeType="1"/>
            </p:cNvSpPr>
            <p:nvPr/>
          </p:nvSpPr>
          <p:spPr bwMode="auto">
            <a:xfrm>
              <a:off x="8624" y="17033"/>
              <a:ext cx="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 name="Rectangle 104"/>
            <p:cNvSpPr>
              <a:spLocks noChangeArrowheads="1"/>
            </p:cNvSpPr>
            <p:nvPr/>
          </p:nvSpPr>
          <p:spPr bwMode="auto">
            <a:xfrm>
              <a:off x="8665" y="16919"/>
              <a:ext cx="21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FFFFFF"/>
                  </a:solidFill>
                  <a:effectLst/>
                  <a:latin typeface="+mn-lt"/>
                </a:rPr>
                <a:t>High: 6</a:t>
              </a:r>
              <a:endParaRPr kumimoji="0" lang="en-US" altLang="en-US" sz="900" b="0" i="0" u="none" strike="noStrike" cap="none" normalizeH="0" baseline="0" dirty="0">
                <a:ln>
                  <a:noFill/>
                </a:ln>
                <a:solidFill>
                  <a:schemeClr val="tx1"/>
                </a:solidFill>
                <a:effectLst/>
                <a:latin typeface="+mn-lt"/>
              </a:endParaRPr>
            </a:p>
          </p:txBody>
        </p:sp>
        <p:sp>
          <p:nvSpPr>
            <p:cNvPr id="188" name="Line 105"/>
            <p:cNvSpPr>
              <a:spLocks noChangeShapeType="1"/>
            </p:cNvSpPr>
            <p:nvPr/>
          </p:nvSpPr>
          <p:spPr bwMode="auto">
            <a:xfrm>
              <a:off x="8624" y="17028"/>
              <a:ext cx="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 name="Rectangle 106"/>
            <p:cNvSpPr>
              <a:spLocks noChangeArrowheads="1"/>
            </p:cNvSpPr>
            <p:nvPr/>
          </p:nvSpPr>
          <p:spPr bwMode="auto">
            <a:xfrm>
              <a:off x="8476" y="17028"/>
              <a:ext cx="148" cy="1"/>
            </a:xfrm>
            <a:prstGeom prst="rect">
              <a:avLst/>
            </a:prstGeom>
            <a:solidFill>
              <a:srgbClr val="FF00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Rectangle 107"/>
            <p:cNvSpPr>
              <a:spLocks noChangeArrowheads="1"/>
            </p:cNvSpPr>
            <p:nvPr/>
          </p:nvSpPr>
          <p:spPr bwMode="auto">
            <a:xfrm>
              <a:off x="8476" y="17029"/>
              <a:ext cx="148" cy="1"/>
            </a:xfrm>
            <a:prstGeom prst="rect">
              <a:avLst/>
            </a:prstGeom>
            <a:solidFill>
              <a:srgbClr val="FF00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Rectangle 108"/>
            <p:cNvSpPr>
              <a:spLocks noChangeArrowheads="1"/>
            </p:cNvSpPr>
            <p:nvPr/>
          </p:nvSpPr>
          <p:spPr bwMode="auto">
            <a:xfrm>
              <a:off x="8476" y="17030"/>
              <a:ext cx="148" cy="1"/>
            </a:xfrm>
            <a:prstGeom prst="rect">
              <a:avLst/>
            </a:prstGeom>
            <a:solidFill>
              <a:srgbClr val="FF00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Rectangle 109"/>
            <p:cNvSpPr>
              <a:spLocks noChangeArrowheads="1"/>
            </p:cNvSpPr>
            <p:nvPr/>
          </p:nvSpPr>
          <p:spPr bwMode="auto">
            <a:xfrm>
              <a:off x="8476" y="17031"/>
              <a:ext cx="148" cy="1"/>
            </a:xfrm>
            <a:prstGeom prst="rect">
              <a:avLst/>
            </a:prstGeom>
            <a:solidFill>
              <a:srgbClr val="FF00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Rectangle 110"/>
            <p:cNvSpPr>
              <a:spLocks noChangeArrowheads="1"/>
            </p:cNvSpPr>
            <p:nvPr/>
          </p:nvSpPr>
          <p:spPr bwMode="auto">
            <a:xfrm>
              <a:off x="8476" y="17032"/>
              <a:ext cx="148" cy="1"/>
            </a:xfrm>
            <a:prstGeom prst="rect">
              <a:avLst/>
            </a:prstGeom>
            <a:solidFill>
              <a:srgbClr val="FF00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Rectangle 111"/>
            <p:cNvSpPr>
              <a:spLocks noChangeArrowheads="1"/>
            </p:cNvSpPr>
            <p:nvPr/>
          </p:nvSpPr>
          <p:spPr bwMode="auto">
            <a:xfrm>
              <a:off x="8476" y="17032"/>
              <a:ext cx="148" cy="1"/>
            </a:xfrm>
            <a:prstGeom prst="rect">
              <a:avLst/>
            </a:prstGeom>
            <a:solidFill>
              <a:srgbClr val="FF00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Rectangle 112"/>
            <p:cNvSpPr>
              <a:spLocks noChangeArrowheads="1"/>
            </p:cNvSpPr>
            <p:nvPr/>
          </p:nvSpPr>
          <p:spPr bwMode="auto">
            <a:xfrm>
              <a:off x="8476" y="17033"/>
              <a:ext cx="148" cy="1"/>
            </a:xfrm>
            <a:prstGeom prst="rect">
              <a:avLst/>
            </a:prstGeom>
            <a:solidFill>
              <a:srgbClr val="FC00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Rectangle 113"/>
            <p:cNvSpPr>
              <a:spLocks noChangeArrowheads="1"/>
            </p:cNvSpPr>
            <p:nvPr/>
          </p:nvSpPr>
          <p:spPr bwMode="auto">
            <a:xfrm>
              <a:off x="8476" y="17034"/>
              <a:ext cx="148" cy="1"/>
            </a:xfrm>
            <a:prstGeom prst="rect">
              <a:avLst/>
            </a:prstGeom>
            <a:solidFill>
              <a:srgbClr val="FC00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Rectangle 114"/>
            <p:cNvSpPr>
              <a:spLocks noChangeArrowheads="1"/>
            </p:cNvSpPr>
            <p:nvPr/>
          </p:nvSpPr>
          <p:spPr bwMode="auto">
            <a:xfrm>
              <a:off x="8476" y="17035"/>
              <a:ext cx="148" cy="1"/>
            </a:xfrm>
            <a:prstGeom prst="rect">
              <a:avLst/>
            </a:prstGeom>
            <a:solidFill>
              <a:srgbClr val="FC00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Rectangle 115"/>
            <p:cNvSpPr>
              <a:spLocks noChangeArrowheads="1"/>
            </p:cNvSpPr>
            <p:nvPr/>
          </p:nvSpPr>
          <p:spPr bwMode="auto">
            <a:xfrm>
              <a:off x="8476" y="17036"/>
              <a:ext cx="148" cy="1"/>
            </a:xfrm>
            <a:prstGeom prst="rect">
              <a:avLst/>
            </a:prstGeom>
            <a:solidFill>
              <a:srgbClr val="FC00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Rectangle 116"/>
            <p:cNvSpPr>
              <a:spLocks noChangeArrowheads="1"/>
            </p:cNvSpPr>
            <p:nvPr/>
          </p:nvSpPr>
          <p:spPr bwMode="auto">
            <a:xfrm>
              <a:off x="8476" y="17037"/>
              <a:ext cx="148" cy="1"/>
            </a:xfrm>
            <a:prstGeom prst="rect">
              <a:avLst/>
            </a:prstGeom>
            <a:solidFill>
              <a:srgbClr val="FC00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Rectangle 117"/>
            <p:cNvSpPr>
              <a:spLocks noChangeArrowheads="1"/>
            </p:cNvSpPr>
            <p:nvPr/>
          </p:nvSpPr>
          <p:spPr bwMode="auto">
            <a:xfrm>
              <a:off x="8476" y="17037"/>
              <a:ext cx="148" cy="1"/>
            </a:xfrm>
            <a:prstGeom prst="rect">
              <a:avLst/>
            </a:prstGeom>
            <a:solidFill>
              <a:srgbClr val="FC00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Rectangle 118"/>
            <p:cNvSpPr>
              <a:spLocks noChangeArrowheads="1"/>
            </p:cNvSpPr>
            <p:nvPr/>
          </p:nvSpPr>
          <p:spPr bwMode="auto">
            <a:xfrm>
              <a:off x="8476" y="17038"/>
              <a:ext cx="148" cy="1"/>
            </a:xfrm>
            <a:prstGeom prst="rect">
              <a:avLst/>
            </a:prstGeom>
            <a:solidFill>
              <a:srgbClr val="FA00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Rectangle 119"/>
            <p:cNvSpPr>
              <a:spLocks noChangeArrowheads="1"/>
            </p:cNvSpPr>
            <p:nvPr/>
          </p:nvSpPr>
          <p:spPr bwMode="auto">
            <a:xfrm>
              <a:off x="8476" y="17039"/>
              <a:ext cx="148" cy="1"/>
            </a:xfrm>
            <a:prstGeom prst="rect">
              <a:avLst/>
            </a:prstGeom>
            <a:solidFill>
              <a:srgbClr val="FA00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Rectangle 120"/>
            <p:cNvSpPr>
              <a:spLocks noChangeArrowheads="1"/>
            </p:cNvSpPr>
            <p:nvPr/>
          </p:nvSpPr>
          <p:spPr bwMode="auto">
            <a:xfrm>
              <a:off x="8476" y="17040"/>
              <a:ext cx="148" cy="1"/>
            </a:xfrm>
            <a:prstGeom prst="rect">
              <a:avLst/>
            </a:prstGeom>
            <a:solidFill>
              <a:srgbClr val="FA00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Rectangle 121"/>
            <p:cNvSpPr>
              <a:spLocks noChangeArrowheads="1"/>
            </p:cNvSpPr>
            <p:nvPr/>
          </p:nvSpPr>
          <p:spPr bwMode="auto">
            <a:xfrm>
              <a:off x="8476" y="17041"/>
              <a:ext cx="148" cy="1"/>
            </a:xfrm>
            <a:prstGeom prst="rect">
              <a:avLst/>
            </a:prstGeom>
            <a:solidFill>
              <a:srgbClr val="FA00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Rectangle 122"/>
            <p:cNvSpPr>
              <a:spLocks noChangeArrowheads="1"/>
            </p:cNvSpPr>
            <p:nvPr/>
          </p:nvSpPr>
          <p:spPr bwMode="auto">
            <a:xfrm>
              <a:off x="8476" y="17042"/>
              <a:ext cx="148" cy="1"/>
            </a:xfrm>
            <a:prstGeom prst="rect">
              <a:avLst/>
            </a:prstGeom>
            <a:solidFill>
              <a:srgbClr val="FA00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123"/>
            <p:cNvSpPr>
              <a:spLocks noChangeArrowheads="1"/>
            </p:cNvSpPr>
            <p:nvPr/>
          </p:nvSpPr>
          <p:spPr bwMode="auto">
            <a:xfrm>
              <a:off x="8476" y="17043"/>
              <a:ext cx="148" cy="1"/>
            </a:xfrm>
            <a:prstGeom prst="rect">
              <a:avLst/>
            </a:prstGeom>
            <a:solidFill>
              <a:srgbClr val="F70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Rectangle 124"/>
            <p:cNvSpPr>
              <a:spLocks noChangeArrowheads="1"/>
            </p:cNvSpPr>
            <p:nvPr/>
          </p:nvSpPr>
          <p:spPr bwMode="auto">
            <a:xfrm>
              <a:off x="8476" y="17043"/>
              <a:ext cx="148" cy="1"/>
            </a:xfrm>
            <a:prstGeom prst="rect">
              <a:avLst/>
            </a:prstGeom>
            <a:solidFill>
              <a:srgbClr val="F700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Rectangle 125"/>
            <p:cNvSpPr>
              <a:spLocks noChangeArrowheads="1"/>
            </p:cNvSpPr>
            <p:nvPr/>
          </p:nvSpPr>
          <p:spPr bwMode="auto">
            <a:xfrm>
              <a:off x="8476" y="17044"/>
              <a:ext cx="148" cy="1"/>
            </a:xfrm>
            <a:prstGeom prst="rect">
              <a:avLst/>
            </a:prstGeom>
            <a:solidFill>
              <a:srgbClr val="F700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Rectangle 126"/>
            <p:cNvSpPr>
              <a:spLocks noChangeArrowheads="1"/>
            </p:cNvSpPr>
            <p:nvPr/>
          </p:nvSpPr>
          <p:spPr bwMode="auto">
            <a:xfrm>
              <a:off x="8476" y="17045"/>
              <a:ext cx="148" cy="1"/>
            </a:xfrm>
            <a:prstGeom prst="rect">
              <a:avLst/>
            </a:prstGeom>
            <a:solidFill>
              <a:srgbClr val="F700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Rectangle 127"/>
            <p:cNvSpPr>
              <a:spLocks noChangeArrowheads="1"/>
            </p:cNvSpPr>
            <p:nvPr/>
          </p:nvSpPr>
          <p:spPr bwMode="auto">
            <a:xfrm>
              <a:off x="8476" y="17046"/>
              <a:ext cx="148" cy="1"/>
            </a:xfrm>
            <a:prstGeom prst="rect">
              <a:avLst/>
            </a:prstGeom>
            <a:solidFill>
              <a:srgbClr val="F500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Rectangle 128"/>
            <p:cNvSpPr>
              <a:spLocks noChangeArrowheads="1"/>
            </p:cNvSpPr>
            <p:nvPr/>
          </p:nvSpPr>
          <p:spPr bwMode="auto">
            <a:xfrm>
              <a:off x="8476" y="17047"/>
              <a:ext cx="148" cy="1"/>
            </a:xfrm>
            <a:prstGeom prst="rect">
              <a:avLst/>
            </a:prstGeom>
            <a:solidFill>
              <a:srgbClr val="F500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Rectangle 129"/>
            <p:cNvSpPr>
              <a:spLocks noChangeArrowheads="1"/>
            </p:cNvSpPr>
            <p:nvPr/>
          </p:nvSpPr>
          <p:spPr bwMode="auto">
            <a:xfrm>
              <a:off x="8476" y="17048"/>
              <a:ext cx="148" cy="1"/>
            </a:xfrm>
            <a:prstGeom prst="rect">
              <a:avLst/>
            </a:prstGeom>
            <a:solidFill>
              <a:srgbClr val="F500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Rectangle 130"/>
            <p:cNvSpPr>
              <a:spLocks noChangeArrowheads="1"/>
            </p:cNvSpPr>
            <p:nvPr/>
          </p:nvSpPr>
          <p:spPr bwMode="auto">
            <a:xfrm>
              <a:off x="8476" y="17048"/>
              <a:ext cx="148" cy="1"/>
            </a:xfrm>
            <a:prstGeom prst="rect">
              <a:avLst/>
            </a:prstGeom>
            <a:solidFill>
              <a:srgbClr val="F200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Rectangle 131"/>
            <p:cNvSpPr>
              <a:spLocks noChangeArrowheads="1"/>
            </p:cNvSpPr>
            <p:nvPr/>
          </p:nvSpPr>
          <p:spPr bwMode="auto">
            <a:xfrm>
              <a:off x="8476" y="17049"/>
              <a:ext cx="148" cy="1"/>
            </a:xfrm>
            <a:prstGeom prst="rect">
              <a:avLst/>
            </a:prstGeom>
            <a:solidFill>
              <a:srgbClr val="F200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Rectangle 132"/>
            <p:cNvSpPr>
              <a:spLocks noChangeArrowheads="1"/>
            </p:cNvSpPr>
            <p:nvPr/>
          </p:nvSpPr>
          <p:spPr bwMode="auto">
            <a:xfrm>
              <a:off x="8476" y="17050"/>
              <a:ext cx="148" cy="1"/>
            </a:xfrm>
            <a:prstGeom prst="rect">
              <a:avLst/>
            </a:prstGeom>
            <a:solidFill>
              <a:srgbClr val="F200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Rectangle 133"/>
            <p:cNvSpPr>
              <a:spLocks noChangeArrowheads="1"/>
            </p:cNvSpPr>
            <p:nvPr/>
          </p:nvSpPr>
          <p:spPr bwMode="auto">
            <a:xfrm>
              <a:off x="8476" y="17051"/>
              <a:ext cx="148" cy="1"/>
            </a:xfrm>
            <a:prstGeom prst="rect">
              <a:avLst/>
            </a:prstGeom>
            <a:solidFill>
              <a:srgbClr val="F000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Rectangle 134"/>
            <p:cNvSpPr>
              <a:spLocks noChangeArrowheads="1"/>
            </p:cNvSpPr>
            <p:nvPr/>
          </p:nvSpPr>
          <p:spPr bwMode="auto">
            <a:xfrm>
              <a:off x="8476" y="17052"/>
              <a:ext cx="148" cy="1"/>
            </a:xfrm>
            <a:prstGeom prst="rect">
              <a:avLst/>
            </a:prstGeom>
            <a:solidFill>
              <a:srgbClr val="F000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Rectangle 135"/>
            <p:cNvSpPr>
              <a:spLocks noChangeArrowheads="1"/>
            </p:cNvSpPr>
            <p:nvPr/>
          </p:nvSpPr>
          <p:spPr bwMode="auto">
            <a:xfrm>
              <a:off x="8476" y="17053"/>
              <a:ext cx="148" cy="1"/>
            </a:xfrm>
            <a:prstGeom prst="rect">
              <a:avLst/>
            </a:prstGeom>
            <a:solidFill>
              <a:srgbClr val="ED00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Rectangle 136"/>
            <p:cNvSpPr>
              <a:spLocks noChangeArrowheads="1"/>
            </p:cNvSpPr>
            <p:nvPr/>
          </p:nvSpPr>
          <p:spPr bwMode="auto">
            <a:xfrm>
              <a:off x="8476" y="17054"/>
              <a:ext cx="148" cy="1"/>
            </a:xfrm>
            <a:prstGeom prst="rect">
              <a:avLst/>
            </a:prstGeom>
            <a:solidFill>
              <a:srgbClr val="ED00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Rectangle 137"/>
            <p:cNvSpPr>
              <a:spLocks noChangeArrowheads="1"/>
            </p:cNvSpPr>
            <p:nvPr/>
          </p:nvSpPr>
          <p:spPr bwMode="auto">
            <a:xfrm>
              <a:off x="8476" y="17054"/>
              <a:ext cx="148" cy="1"/>
            </a:xfrm>
            <a:prstGeom prst="rect">
              <a:avLst/>
            </a:prstGeom>
            <a:solidFill>
              <a:srgbClr val="ED00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Rectangle 138"/>
            <p:cNvSpPr>
              <a:spLocks noChangeArrowheads="1"/>
            </p:cNvSpPr>
            <p:nvPr/>
          </p:nvSpPr>
          <p:spPr bwMode="auto">
            <a:xfrm>
              <a:off x="8476" y="17055"/>
              <a:ext cx="148" cy="1"/>
            </a:xfrm>
            <a:prstGeom prst="rect">
              <a:avLst/>
            </a:prstGeom>
            <a:solidFill>
              <a:srgbClr val="EB00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Rectangle 139"/>
            <p:cNvSpPr>
              <a:spLocks noChangeArrowheads="1"/>
            </p:cNvSpPr>
            <p:nvPr/>
          </p:nvSpPr>
          <p:spPr bwMode="auto">
            <a:xfrm>
              <a:off x="8476" y="17056"/>
              <a:ext cx="148" cy="1"/>
            </a:xfrm>
            <a:prstGeom prst="rect">
              <a:avLst/>
            </a:prstGeom>
            <a:solidFill>
              <a:srgbClr val="EB00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Rectangle 140"/>
            <p:cNvSpPr>
              <a:spLocks noChangeArrowheads="1"/>
            </p:cNvSpPr>
            <p:nvPr/>
          </p:nvSpPr>
          <p:spPr bwMode="auto">
            <a:xfrm>
              <a:off x="8476" y="17057"/>
              <a:ext cx="148" cy="1"/>
            </a:xfrm>
            <a:prstGeom prst="rect">
              <a:avLst/>
            </a:prstGeom>
            <a:solidFill>
              <a:srgbClr val="E80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Rectangle 141"/>
            <p:cNvSpPr>
              <a:spLocks noChangeArrowheads="1"/>
            </p:cNvSpPr>
            <p:nvPr/>
          </p:nvSpPr>
          <p:spPr bwMode="auto">
            <a:xfrm>
              <a:off x="8476" y="17058"/>
              <a:ext cx="148" cy="1"/>
            </a:xfrm>
            <a:prstGeom prst="rect">
              <a:avLst/>
            </a:prstGeom>
            <a:solidFill>
              <a:srgbClr val="E800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Rectangle 142"/>
            <p:cNvSpPr>
              <a:spLocks noChangeArrowheads="1"/>
            </p:cNvSpPr>
            <p:nvPr/>
          </p:nvSpPr>
          <p:spPr bwMode="auto">
            <a:xfrm>
              <a:off x="8476" y="17059"/>
              <a:ext cx="148" cy="1"/>
            </a:xfrm>
            <a:prstGeom prst="rect">
              <a:avLst/>
            </a:prstGeom>
            <a:solidFill>
              <a:srgbClr val="E600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Rectangle 143"/>
            <p:cNvSpPr>
              <a:spLocks noChangeArrowheads="1"/>
            </p:cNvSpPr>
            <p:nvPr/>
          </p:nvSpPr>
          <p:spPr bwMode="auto">
            <a:xfrm>
              <a:off x="8476" y="17060"/>
              <a:ext cx="148" cy="1"/>
            </a:xfrm>
            <a:prstGeom prst="rect">
              <a:avLst/>
            </a:prstGeom>
            <a:solidFill>
              <a:srgbClr val="E600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Rectangle 144"/>
            <p:cNvSpPr>
              <a:spLocks noChangeArrowheads="1"/>
            </p:cNvSpPr>
            <p:nvPr/>
          </p:nvSpPr>
          <p:spPr bwMode="auto">
            <a:xfrm>
              <a:off x="8476" y="17060"/>
              <a:ext cx="148" cy="1"/>
            </a:xfrm>
            <a:prstGeom prst="rect">
              <a:avLst/>
            </a:prstGeom>
            <a:solidFill>
              <a:srgbClr val="E300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Rectangle 145"/>
            <p:cNvSpPr>
              <a:spLocks noChangeArrowheads="1"/>
            </p:cNvSpPr>
            <p:nvPr/>
          </p:nvSpPr>
          <p:spPr bwMode="auto">
            <a:xfrm>
              <a:off x="8476" y="17061"/>
              <a:ext cx="148" cy="1"/>
            </a:xfrm>
            <a:prstGeom prst="rect">
              <a:avLst/>
            </a:prstGeom>
            <a:solidFill>
              <a:srgbClr val="E000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Rectangle 146"/>
            <p:cNvSpPr>
              <a:spLocks noChangeArrowheads="1"/>
            </p:cNvSpPr>
            <p:nvPr/>
          </p:nvSpPr>
          <p:spPr bwMode="auto">
            <a:xfrm>
              <a:off x="8476" y="17062"/>
              <a:ext cx="148" cy="1"/>
            </a:xfrm>
            <a:prstGeom prst="rect">
              <a:avLst/>
            </a:prstGeom>
            <a:solidFill>
              <a:srgbClr val="E00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Rectangle 147"/>
            <p:cNvSpPr>
              <a:spLocks noChangeArrowheads="1"/>
            </p:cNvSpPr>
            <p:nvPr/>
          </p:nvSpPr>
          <p:spPr bwMode="auto">
            <a:xfrm>
              <a:off x="8476" y="17063"/>
              <a:ext cx="148" cy="1"/>
            </a:xfrm>
            <a:prstGeom prst="rect">
              <a:avLst/>
            </a:prstGeom>
            <a:solidFill>
              <a:srgbClr val="DE00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Rectangle 148"/>
            <p:cNvSpPr>
              <a:spLocks noChangeArrowheads="1"/>
            </p:cNvSpPr>
            <p:nvPr/>
          </p:nvSpPr>
          <p:spPr bwMode="auto">
            <a:xfrm>
              <a:off x="8476" y="17064"/>
              <a:ext cx="148" cy="1"/>
            </a:xfrm>
            <a:prstGeom prst="rect">
              <a:avLst/>
            </a:prstGeom>
            <a:solidFill>
              <a:srgbClr val="DE00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Rectangle 149"/>
            <p:cNvSpPr>
              <a:spLocks noChangeArrowheads="1"/>
            </p:cNvSpPr>
            <p:nvPr/>
          </p:nvSpPr>
          <p:spPr bwMode="auto">
            <a:xfrm>
              <a:off x="8476" y="17065"/>
              <a:ext cx="148" cy="1"/>
            </a:xfrm>
            <a:prstGeom prst="rect">
              <a:avLst/>
            </a:prstGeom>
            <a:solidFill>
              <a:srgbClr val="DB00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Rectangle 150"/>
            <p:cNvSpPr>
              <a:spLocks noChangeArrowheads="1"/>
            </p:cNvSpPr>
            <p:nvPr/>
          </p:nvSpPr>
          <p:spPr bwMode="auto">
            <a:xfrm>
              <a:off x="8476" y="17065"/>
              <a:ext cx="148" cy="1"/>
            </a:xfrm>
            <a:prstGeom prst="rect">
              <a:avLst/>
            </a:prstGeom>
            <a:solidFill>
              <a:srgbClr val="D900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Rectangle 151"/>
            <p:cNvSpPr>
              <a:spLocks noChangeArrowheads="1"/>
            </p:cNvSpPr>
            <p:nvPr/>
          </p:nvSpPr>
          <p:spPr bwMode="auto">
            <a:xfrm>
              <a:off x="8476" y="17066"/>
              <a:ext cx="148" cy="1"/>
            </a:xfrm>
            <a:prstGeom prst="rect">
              <a:avLst/>
            </a:prstGeom>
            <a:solidFill>
              <a:srgbClr val="D900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Rectangle 152"/>
            <p:cNvSpPr>
              <a:spLocks noChangeArrowheads="1"/>
            </p:cNvSpPr>
            <p:nvPr/>
          </p:nvSpPr>
          <p:spPr bwMode="auto">
            <a:xfrm>
              <a:off x="8476" y="17067"/>
              <a:ext cx="148" cy="1"/>
            </a:xfrm>
            <a:prstGeom prst="rect">
              <a:avLst/>
            </a:prstGeom>
            <a:solidFill>
              <a:srgbClr val="D600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Rectangle 153"/>
            <p:cNvSpPr>
              <a:spLocks noChangeArrowheads="1"/>
            </p:cNvSpPr>
            <p:nvPr/>
          </p:nvSpPr>
          <p:spPr bwMode="auto">
            <a:xfrm>
              <a:off x="8476" y="17068"/>
              <a:ext cx="148" cy="1"/>
            </a:xfrm>
            <a:prstGeom prst="rect">
              <a:avLst/>
            </a:prstGeom>
            <a:solidFill>
              <a:srgbClr val="D400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Rectangle 154"/>
            <p:cNvSpPr>
              <a:spLocks noChangeArrowheads="1"/>
            </p:cNvSpPr>
            <p:nvPr/>
          </p:nvSpPr>
          <p:spPr bwMode="auto">
            <a:xfrm>
              <a:off x="8476" y="17069"/>
              <a:ext cx="148" cy="1"/>
            </a:xfrm>
            <a:prstGeom prst="rect">
              <a:avLst/>
            </a:prstGeom>
            <a:solidFill>
              <a:srgbClr val="D400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Rectangle 155"/>
            <p:cNvSpPr>
              <a:spLocks noChangeArrowheads="1"/>
            </p:cNvSpPr>
            <p:nvPr/>
          </p:nvSpPr>
          <p:spPr bwMode="auto">
            <a:xfrm>
              <a:off x="8476" y="17070"/>
              <a:ext cx="148" cy="1"/>
            </a:xfrm>
            <a:prstGeom prst="rect">
              <a:avLst/>
            </a:prstGeom>
            <a:solidFill>
              <a:srgbClr val="D10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Rectangle 156"/>
            <p:cNvSpPr>
              <a:spLocks noChangeArrowheads="1"/>
            </p:cNvSpPr>
            <p:nvPr/>
          </p:nvSpPr>
          <p:spPr bwMode="auto">
            <a:xfrm>
              <a:off x="8476" y="17071"/>
              <a:ext cx="148" cy="1"/>
            </a:xfrm>
            <a:prstGeom prst="rect">
              <a:avLst/>
            </a:prstGeom>
            <a:solidFill>
              <a:srgbClr val="CF00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Rectangle 157"/>
            <p:cNvSpPr>
              <a:spLocks noChangeArrowheads="1"/>
            </p:cNvSpPr>
            <p:nvPr/>
          </p:nvSpPr>
          <p:spPr bwMode="auto">
            <a:xfrm>
              <a:off x="8476" y="17071"/>
              <a:ext cx="148" cy="1"/>
            </a:xfrm>
            <a:prstGeom prst="rect">
              <a:avLst/>
            </a:prstGeom>
            <a:solidFill>
              <a:srgbClr val="CC00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Rectangle 158"/>
            <p:cNvSpPr>
              <a:spLocks noChangeArrowheads="1"/>
            </p:cNvSpPr>
            <p:nvPr/>
          </p:nvSpPr>
          <p:spPr bwMode="auto">
            <a:xfrm>
              <a:off x="8476" y="17072"/>
              <a:ext cx="148" cy="1"/>
            </a:xfrm>
            <a:prstGeom prst="rect">
              <a:avLst/>
            </a:prstGeom>
            <a:solidFill>
              <a:srgbClr val="C900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Rectangle 159"/>
            <p:cNvSpPr>
              <a:spLocks noChangeArrowheads="1"/>
            </p:cNvSpPr>
            <p:nvPr/>
          </p:nvSpPr>
          <p:spPr bwMode="auto">
            <a:xfrm>
              <a:off x="8476" y="17073"/>
              <a:ext cx="148" cy="1"/>
            </a:xfrm>
            <a:prstGeom prst="rect">
              <a:avLst/>
            </a:prstGeom>
            <a:solidFill>
              <a:srgbClr val="C900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Rectangle 160"/>
            <p:cNvSpPr>
              <a:spLocks noChangeArrowheads="1"/>
            </p:cNvSpPr>
            <p:nvPr/>
          </p:nvSpPr>
          <p:spPr bwMode="auto">
            <a:xfrm>
              <a:off x="8476" y="17074"/>
              <a:ext cx="148" cy="1"/>
            </a:xfrm>
            <a:prstGeom prst="rect">
              <a:avLst/>
            </a:prstGeom>
            <a:solidFill>
              <a:srgbClr val="C700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Rectangle 161"/>
            <p:cNvSpPr>
              <a:spLocks noChangeArrowheads="1"/>
            </p:cNvSpPr>
            <p:nvPr/>
          </p:nvSpPr>
          <p:spPr bwMode="auto">
            <a:xfrm>
              <a:off x="8476" y="17075"/>
              <a:ext cx="148" cy="1"/>
            </a:xfrm>
            <a:prstGeom prst="rect">
              <a:avLst/>
            </a:prstGeom>
            <a:solidFill>
              <a:srgbClr val="C400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Rectangle 162"/>
            <p:cNvSpPr>
              <a:spLocks noChangeArrowheads="1"/>
            </p:cNvSpPr>
            <p:nvPr/>
          </p:nvSpPr>
          <p:spPr bwMode="auto">
            <a:xfrm>
              <a:off x="8476" y="17076"/>
              <a:ext cx="148" cy="1"/>
            </a:xfrm>
            <a:prstGeom prst="rect">
              <a:avLst/>
            </a:prstGeom>
            <a:solidFill>
              <a:srgbClr val="C200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Rectangle 163"/>
            <p:cNvSpPr>
              <a:spLocks noChangeArrowheads="1"/>
            </p:cNvSpPr>
            <p:nvPr/>
          </p:nvSpPr>
          <p:spPr bwMode="auto">
            <a:xfrm>
              <a:off x="8476" y="17076"/>
              <a:ext cx="148" cy="1"/>
            </a:xfrm>
            <a:prstGeom prst="rect">
              <a:avLst/>
            </a:prstGeom>
            <a:solidFill>
              <a:srgbClr val="BF00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Rectangle 164"/>
            <p:cNvSpPr>
              <a:spLocks noChangeArrowheads="1"/>
            </p:cNvSpPr>
            <p:nvPr/>
          </p:nvSpPr>
          <p:spPr bwMode="auto">
            <a:xfrm>
              <a:off x="8476" y="17077"/>
              <a:ext cx="148" cy="1"/>
            </a:xfrm>
            <a:prstGeom prst="rect">
              <a:avLst/>
            </a:prstGeom>
            <a:solidFill>
              <a:srgbClr val="BD0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Rectangle 165"/>
            <p:cNvSpPr>
              <a:spLocks noChangeArrowheads="1"/>
            </p:cNvSpPr>
            <p:nvPr/>
          </p:nvSpPr>
          <p:spPr bwMode="auto">
            <a:xfrm>
              <a:off x="8476" y="17078"/>
              <a:ext cx="148" cy="1"/>
            </a:xfrm>
            <a:prstGeom prst="rect">
              <a:avLst/>
            </a:prstGeom>
            <a:solidFill>
              <a:srgbClr val="BA00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Rectangle 166"/>
            <p:cNvSpPr>
              <a:spLocks noChangeArrowheads="1"/>
            </p:cNvSpPr>
            <p:nvPr/>
          </p:nvSpPr>
          <p:spPr bwMode="auto">
            <a:xfrm>
              <a:off x="8476" y="17079"/>
              <a:ext cx="148" cy="1"/>
            </a:xfrm>
            <a:prstGeom prst="rect">
              <a:avLst/>
            </a:prstGeom>
            <a:solidFill>
              <a:srgbClr val="B800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Rectangle 167"/>
            <p:cNvSpPr>
              <a:spLocks noChangeArrowheads="1"/>
            </p:cNvSpPr>
            <p:nvPr/>
          </p:nvSpPr>
          <p:spPr bwMode="auto">
            <a:xfrm>
              <a:off x="8476" y="17080"/>
              <a:ext cx="148" cy="1"/>
            </a:xfrm>
            <a:prstGeom prst="rect">
              <a:avLst/>
            </a:prstGeom>
            <a:solidFill>
              <a:srgbClr val="B800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Rectangle 168"/>
            <p:cNvSpPr>
              <a:spLocks noChangeArrowheads="1"/>
            </p:cNvSpPr>
            <p:nvPr/>
          </p:nvSpPr>
          <p:spPr bwMode="auto">
            <a:xfrm>
              <a:off x="8476" y="17081"/>
              <a:ext cx="148" cy="1"/>
            </a:xfrm>
            <a:prstGeom prst="rect">
              <a:avLst/>
            </a:prstGeom>
            <a:solidFill>
              <a:srgbClr val="B400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Rectangle 169"/>
            <p:cNvSpPr>
              <a:spLocks noChangeArrowheads="1"/>
            </p:cNvSpPr>
            <p:nvPr/>
          </p:nvSpPr>
          <p:spPr bwMode="auto">
            <a:xfrm>
              <a:off x="8476" y="17082"/>
              <a:ext cx="148" cy="1"/>
            </a:xfrm>
            <a:prstGeom prst="rect">
              <a:avLst/>
            </a:prstGeom>
            <a:solidFill>
              <a:srgbClr val="AE00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Rectangle 170"/>
            <p:cNvSpPr>
              <a:spLocks noChangeArrowheads="1"/>
            </p:cNvSpPr>
            <p:nvPr/>
          </p:nvSpPr>
          <p:spPr bwMode="auto">
            <a:xfrm>
              <a:off x="8476" y="17082"/>
              <a:ext cx="148" cy="1"/>
            </a:xfrm>
            <a:prstGeom prst="rect">
              <a:avLst/>
            </a:prstGeom>
            <a:solidFill>
              <a:srgbClr val="AD00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Rectangle 171"/>
            <p:cNvSpPr>
              <a:spLocks noChangeArrowheads="1"/>
            </p:cNvSpPr>
            <p:nvPr/>
          </p:nvSpPr>
          <p:spPr bwMode="auto">
            <a:xfrm>
              <a:off x="8476" y="17083"/>
              <a:ext cx="148" cy="1"/>
            </a:xfrm>
            <a:prstGeom prst="rect">
              <a:avLst/>
            </a:prstGeom>
            <a:solidFill>
              <a:srgbClr val="A900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Rectangle 172"/>
            <p:cNvSpPr>
              <a:spLocks noChangeArrowheads="1"/>
            </p:cNvSpPr>
            <p:nvPr/>
          </p:nvSpPr>
          <p:spPr bwMode="auto">
            <a:xfrm>
              <a:off x="8476" y="17084"/>
              <a:ext cx="148" cy="1"/>
            </a:xfrm>
            <a:prstGeom prst="rect">
              <a:avLst/>
            </a:prstGeom>
            <a:solidFill>
              <a:srgbClr val="A80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Rectangle 173"/>
            <p:cNvSpPr>
              <a:spLocks noChangeArrowheads="1"/>
            </p:cNvSpPr>
            <p:nvPr/>
          </p:nvSpPr>
          <p:spPr bwMode="auto">
            <a:xfrm>
              <a:off x="8476" y="17085"/>
              <a:ext cx="148" cy="1"/>
            </a:xfrm>
            <a:prstGeom prst="rect">
              <a:avLst/>
            </a:prstGeom>
            <a:solidFill>
              <a:srgbClr val="A400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Rectangle 174"/>
            <p:cNvSpPr>
              <a:spLocks noChangeArrowheads="1"/>
            </p:cNvSpPr>
            <p:nvPr/>
          </p:nvSpPr>
          <p:spPr bwMode="auto">
            <a:xfrm>
              <a:off x="8476" y="17086"/>
              <a:ext cx="148" cy="1"/>
            </a:xfrm>
            <a:prstGeom prst="rect">
              <a:avLst/>
            </a:prstGeom>
            <a:solidFill>
              <a:srgbClr val="A200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Rectangle 175"/>
            <p:cNvSpPr>
              <a:spLocks noChangeArrowheads="1"/>
            </p:cNvSpPr>
            <p:nvPr/>
          </p:nvSpPr>
          <p:spPr bwMode="auto">
            <a:xfrm>
              <a:off x="8476" y="17087"/>
              <a:ext cx="148" cy="1"/>
            </a:xfrm>
            <a:prstGeom prst="rect">
              <a:avLst/>
            </a:prstGeom>
            <a:solidFill>
              <a:srgbClr val="9F00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Rectangle 176"/>
            <p:cNvSpPr>
              <a:spLocks noChangeArrowheads="1"/>
            </p:cNvSpPr>
            <p:nvPr/>
          </p:nvSpPr>
          <p:spPr bwMode="auto">
            <a:xfrm>
              <a:off x="8476" y="17087"/>
              <a:ext cx="148" cy="1"/>
            </a:xfrm>
            <a:prstGeom prst="rect">
              <a:avLst/>
            </a:prstGeom>
            <a:solidFill>
              <a:srgbClr val="9A00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Rectangle 177"/>
            <p:cNvSpPr>
              <a:spLocks noChangeArrowheads="1"/>
            </p:cNvSpPr>
            <p:nvPr/>
          </p:nvSpPr>
          <p:spPr bwMode="auto">
            <a:xfrm>
              <a:off x="8476" y="17088"/>
              <a:ext cx="148" cy="1"/>
            </a:xfrm>
            <a:prstGeom prst="rect">
              <a:avLst/>
            </a:prstGeom>
            <a:solidFill>
              <a:srgbClr val="9900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Rectangle 178"/>
            <p:cNvSpPr>
              <a:spLocks noChangeArrowheads="1"/>
            </p:cNvSpPr>
            <p:nvPr/>
          </p:nvSpPr>
          <p:spPr bwMode="auto">
            <a:xfrm>
              <a:off x="8476" y="17089"/>
              <a:ext cx="148" cy="1"/>
            </a:xfrm>
            <a:prstGeom prst="rect">
              <a:avLst/>
            </a:prstGeom>
            <a:solidFill>
              <a:srgbClr val="9400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Rectangle 179"/>
            <p:cNvSpPr>
              <a:spLocks noChangeArrowheads="1"/>
            </p:cNvSpPr>
            <p:nvPr/>
          </p:nvSpPr>
          <p:spPr bwMode="auto">
            <a:xfrm>
              <a:off x="8476" y="17090"/>
              <a:ext cx="148" cy="1"/>
            </a:xfrm>
            <a:prstGeom prst="rect">
              <a:avLst/>
            </a:prstGeom>
            <a:solidFill>
              <a:srgbClr val="9200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Rectangle 180"/>
            <p:cNvSpPr>
              <a:spLocks noChangeArrowheads="1"/>
            </p:cNvSpPr>
            <p:nvPr/>
          </p:nvSpPr>
          <p:spPr bwMode="auto">
            <a:xfrm>
              <a:off x="8476" y="17091"/>
              <a:ext cx="148" cy="1"/>
            </a:xfrm>
            <a:prstGeom prst="rect">
              <a:avLst/>
            </a:prstGeom>
            <a:solidFill>
              <a:srgbClr val="8D00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Rectangle 181"/>
            <p:cNvSpPr>
              <a:spLocks noChangeArrowheads="1"/>
            </p:cNvSpPr>
            <p:nvPr/>
          </p:nvSpPr>
          <p:spPr bwMode="auto">
            <a:xfrm>
              <a:off x="8476" y="17092"/>
              <a:ext cx="148" cy="1"/>
            </a:xfrm>
            <a:prstGeom prst="rect">
              <a:avLst/>
            </a:prstGeom>
            <a:solidFill>
              <a:srgbClr val="8B00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Rectangle 182"/>
            <p:cNvSpPr>
              <a:spLocks noChangeArrowheads="1"/>
            </p:cNvSpPr>
            <p:nvPr/>
          </p:nvSpPr>
          <p:spPr bwMode="auto">
            <a:xfrm>
              <a:off x="8476" y="17093"/>
              <a:ext cx="148" cy="1"/>
            </a:xfrm>
            <a:prstGeom prst="rect">
              <a:avLst/>
            </a:prstGeom>
            <a:solidFill>
              <a:srgbClr val="8400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Rectangle 183"/>
            <p:cNvSpPr>
              <a:spLocks noChangeArrowheads="1"/>
            </p:cNvSpPr>
            <p:nvPr/>
          </p:nvSpPr>
          <p:spPr bwMode="auto">
            <a:xfrm>
              <a:off x="8476" y="17093"/>
              <a:ext cx="148" cy="1"/>
            </a:xfrm>
            <a:prstGeom prst="rect">
              <a:avLst/>
            </a:prstGeom>
            <a:solidFill>
              <a:srgbClr val="8200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Rectangle 184"/>
            <p:cNvSpPr>
              <a:spLocks noChangeArrowheads="1"/>
            </p:cNvSpPr>
            <p:nvPr/>
          </p:nvSpPr>
          <p:spPr bwMode="auto">
            <a:xfrm>
              <a:off x="8476" y="17094"/>
              <a:ext cx="148" cy="1"/>
            </a:xfrm>
            <a:prstGeom prst="rect">
              <a:avLst/>
            </a:prstGeom>
            <a:solidFill>
              <a:srgbClr val="8000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Rectangle 185"/>
            <p:cNvSpPr>
              <a:spLocks noChangeArrowheads="1"/>
            </p:cNvSpPr>
            <p:nvPr/>
          </p:nvSpPr>
          <p:spPr bwMode="auto">
            <a:xfrm>
              <a:off x="8476" y="17095"/>
              <a:ext cx="148" cy="1"/>
            </a:xfrm>
            <a:prstGeom prst="rect">
              <a:avLst/>
            </a:prstGeom>
            <a:solidFill>
              <a:srgbClr val="7A00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Rectangle 186"/>
            <p:cNvSpPr>
              <a:spLocks noChangeArrowheads="1"/>
            </p:cNvSpPr>
            <p:nvPr/>
          </p:nvSpPr>
          <p:spPr bwMode="auto">
            <a:xfrm>
              <a:off x="8476" y="17096"/>
              <a:ext cx="148" cy="1"/>
            </a:xfrm>
            <a:prstGeom prst="rect">
              <a:avLst/>
            </a:prstGeom>
            <a:solidFill>
              <a:srgbClr val="780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Rectangle 187"/>
            <p:cNvSpPr>
              <a:spLocks noChangeArrowheads="1"/>
            </p:cNvSpPr>
            <p:nvPr/>
          </p:nvSpPr>
          <p:spPr bwMode="auto">
            <a:xfrm>
              <a:off x="8476" y="17097"/>
              <a:ext cx="148" cy="1"/>
            </a:xfrm>
            <a:prstGeom prst="rect">
              <a:avLst/>
            </a:prstGeom>
            <a:solidFill>
              <a:srgbClr val="7100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Rectangle 188"/>
            <p:cNvSpPr>
              <a:spLocks noChangeArrowheads="1"/>
            </p:cNvSpPr>
            <p:nvPr/>
          </p:nvSpPr>
          <p:spPr bwMode="auto">
            <a:xfrm>
              <a:off x="8476" y="17098"/>
              <a:ext cx="148" cy="1"/>
            </a:xfrm>
            <a:prstGeom prst="rect">
              <a:avLst/>
            </a:prstGeom>
            <a:solidFill>
              <a:srgbClr val="6E00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Rectangle 189"/>
            <p:cNvSpPr>
              <a:spLocks noChangeArrowheads="1"/>
            </p:cNvSpPr>
            <p:nvPr/>
          </p:nvSpPr>
          <p:spPr bwMode="auto">
            <a:xfrm>
              <a:off x="8476" y="17098"/>
              <a:ext cx="148" cy="1"/>
            </a:xfrm>
            <a:prstGeom prst="rect">
              <a:avLst/>
            </a:prstGeom>
            <a:solidFill>
              <a:srgbClr val="6700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Rectangle 190"/>
            <p:cNvSpPr>
              <a:spLocks noChangeArrowheads="1"/>
            </p:cNvSpPr>
            <p:nvPr/>
          </p:nvSpPr>
          <p:spPr bwMode="auto">
            <a:xfrm>
              <a:off x="8476" y="17099"/>
              <a:ext cx="148" cy="1"/>
            </a:xfrm>
            <a:prstGeom prst="rect">
              <a:avLst/>
            </a:prstGeom>
            <a:solidFill>
              <a:srgbClr val="6500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Rectangle 191"/>
            <p:cNvSpPr>
              <a:spLocks noChangeArrowheads="1"/>
            </p:cNvSpPr>
            <p:nvPr/>
          </p:nvSpPr>
          <p:spPr bwMode="auto">
            <a:xfrm>
              <a:off x="8476" y="17100"/>
              <a:ext cx="148" cy="1"/>
            </a:xfrm>
            <a:prstGeom prst="rect">
              <a:avLst/>
            </a:prstGeom>
            <a:solidFill>
              <a:srgbClr val="5E00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Rectangle 192"/>
            <p:cNvSpPr>
              <a:spLocks noChangeArrowheads="1"/>
            </p:cNvSpPr>
            <p:nvPr/>
          </p:nvSpPr>
          <p:spPr bwMode="auto">
            <a:xfrm>
              <a:off x="8476" y="17101"/>
              <a:ext cx="148" cy="1"/>
            </a:xfrm>
            <a:prstGeom prst="rect">
              <a:avLst/>
            </a:prstGeom>
            <a:solidFill>
              <a:srgbClr val="5B00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Rectangle 193"/>
            <p:cNvSpPr>
              <a:spLocks noChangeArrowheads="1"/>
            </p:cNvSpPr>
            <p:nvPr/>
          </p:nvSpPr>
          <p:spPr bwMode="auto">
            <a:xfrm>
              <a:off x="8476" y="17102"/>
              <a:ext cx="148" cy="1"/>
            </a:xfrm>
            <a:prstGeom prst="rect">
              <a:avLst/>
            </a:prstGeom>
            <a:solidFill>
              <a:srgbClr val="540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Rectangle 194"/>
            <p:cNvSpPr>
              <a:spLocks noChangeArrowheads="1"/>
            </p:cNvSpPr>
            <p:nvPr/>
          </p:nvSpPr>
          <p:spPr bwMode="auto">
            <a:xfrm>
              <a:off x="8476" y="17103"/>
              <a:ext cx="148" cy="1"/>
            </a:xfrm>
            <a:prstGeom prst="rect">
              <a:avLst/>
            </a:prstGeom>
            <a:solidFill>
              <a:srgbClr val="4C0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Rectangle 195"/>
            <p:cNvSpPr>
              <a:spLocks noChangeArrowheads="1"/>
            </p:cNvSpPr>
            <p:nvPr/>
          </p:nvSpPr>
          <p:spPr bwMode="auto">
            <a:xfrm>
              <a:off x="8476" y="17104"/>
              <a:ext cx="148" cy="1"/>
            </a:xfrm>
            <a:prstGeom prst="rect">
              <a:avLst/>
            </a:prstGeom>
            <a:solidFill>
              <a:srgbClr val="490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Rectangle 196"/>
            <p:cNvSpPr>
              <a:spLocks noChangeArrowheads="1"/>
            </p:cNvSpPr>
            <p:nvPr/>
          </p:nvSpPr>
          <p:spPr bwMode="auto">
            <a:xfrm>
              <a:off x="8476" y="17104"/>
              <a:ext cx="148" cy="1"/>
            </a:xfrm>
            <a:prstGeom prst="rect">
              <a:avLst/>
            </a:prstGeom>
            <a:solidFill>
              <a:srgbClr val="4100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Rectangle 197"/>
            <p:cNvSpPr>
              <a:spLocks noChangeArrowheads="1"/>
            </p:cNvSpPr>
            <p:nvPr/>
          </p:nvSpPr>
          <p:spPr bwMode="auto">
            <a:xfrm>
              <a:off x="8476" y="17105"/>
              <a:ext cx="148" cy="1"/>
            </a:xfrm>
            <a:prstGeom prst="rect">
              <a:avLst/>
            </a:prstGeom>
            <a:solidFill>
              <a:srgbClr val="3A00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Rectangle 198"/>
            <p:cNvSpPr>
              <a:spLocks noChangeArrowheads="1"/>
            </p:cNvSpPr>
            <p:nvPr/>
          </p:nvSpPr>
          <p:spPr bwMode="auto">
            <a:xfrm>
              <a:off x="8476" y="17106"/>
              <a:ext cx="148" cy="1"/>
            </a:xfrm>
            <a:prstGeom prst="rect">
              <a:avLst/>
            </a:prstGeom>
            <a:solidFill>
              <a:srgbClr val="3200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Rectangle 199"/>
            <p:cNvSpPr>
              <a:spLocks noChangeArrowheads="1"/>
            </p:cNvSpPr>
            <p:nvPr/>
          </p:nvSpPr>
          <p:spPr bwMode="auto">
            <a:xfrm>
              <a:off x="8476" y="17107"/>
              <a:ext cx="148" cy="1"/>
            </a:xfrm>
            <a:prstGeom prst="rect">
              <a:avLst/>
            </a:prstGeom>
            <a:solidFill>
              <a:srgbClr val="2500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Rectangle 200"/>
            <p:cNvSpPr>
              <a:spLocks noChangeArrowheads="1"/>
            </p:cNvSpPr>
            <p:nvPr/>
          </p:nvSpPr>
          <p:spPr bwMode="auto">
            <a:xfrm>
              <a:off x="8476" y="17108"/>
              <a:ext cx="148" cy="1"/>
            </a:xfrm>
            <a:prstGeom prst="rect">
              <a:avLst/>
            </a:prstGeom>
            <a:solidFill>
              <a:srgbClr val="1900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Rectangle 201"/>
            <p:cNvSpPr>
              <a:spLocks noChangeArrowheads="1"/>
            </p:cNvSpPr>
            <p:nvPr/>
          </p:nvSpPr>
          <p:spPr bwMode="auto">
            <a:xfrm>
              <a:off x="8476" y="17109"/>
              <a:ext cx="148" cy="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Rectangle 202"/>
            <p:cNvSpPr>
              <a:spLocks noChangeArrowheads="1"/>
            </p:cNvSpPr>
            <p:nvPr/>
          </p:nvSpPr>
          <p:spPr bwMode="auto">
            <a:xfrm>
              <a:off x="8665" y="17076"/>
              <a:ext cx="19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FFFFFF"/>
                  </a:solidFill>
                  <a:effectLst/>
                  <a:latin typeface="+mn-lt"/>
                </a:rPr>
                <a:t>Low: 0</a:t>
              </a:r>
              <a:endParaRPr kumimoji="0" lang="en-US" altLang="en-US" sz="900" b="0" i="0" u="none" strike="noStrike" cap="none" normalizeH="0" baseline="0" dirty="0">
                <a:ln>
                  <a:noFill/>
                </a:ln>
                <a:solidFill>
                  <a:schemeClr val="tx1"/>
                </a:solidFill>
                <a:effectLst/>
                <a:latin typeface="+mn-lt"/>
              </a:endParaRPr>
            </a:p>
          </p:txBody>
        </p:sp>
      </p:grpSp>
      <p:grpSp>
        <p:nvGrpSpPr>
          <p:cNvPr id="286" name="Group 205"/>
          <p:cNvGrpSpPr>
            <a:grpSpLocks noChangeAspect="1"/>
          </p:cNvGrpSpPr>
          <p:nvPr/>
        </p:nvGrpSpPr>
        <p:grpSpPr bwMode="auto">
          <a:xfrm>
            <a:off x="24171223" y="20617278"/>
            <a:ext cx="1709734" cy="1130299"/>
            <a:chOff x="12902" y="16782"/>
            <a:chExt cx="1077" cy="712"/>
          </a:xfrm>
        </p:grpSpPr>
        <p:sp>
          <p:nvSpPr>
            <p:cNvPr id="287" name="AutoShape 204"/>
            <p:cNvSpPr>
              <a:spLocks noChangeAspect="1" noChangeArrowheads="1" noTextEdit="1"/>
            </p:cNvSpPr>
            <p:nvPr/>
          </p:nvSpPr>
          <p:spPr bwMode="auto">
            <a:xfrm>
              <a:off x="12971" y="16943"/>
              <a:ext cx="665" cy="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88" name="Group 406"/>
            <p:cNvGrpSpPr>
              <a:grpSpLocks/>
            </p:cNvGrpSpPr>
            <p:nvPr/>
          </p:nvGrpSpPr>
          <p:grpSpPr bwMode="auto">
            <a:xfrm>
              <a:off x="12902" y="16782"/>
              <a:ext cx="1077" cy="558"/>
              <a:chOff x="12902" y="16782"/>
              <a:chExt cx="1077" cy="558"/>
            </a:xfrm>
          </p:grpSpPr>
          <p:sp>
            <p:nvSpPr>
              <p:cNvPr id="305" name="Rectangle 206"/>
              <p:cNvSpPr>
                <a:spLocks noChangeArrowheads="1"/>
              </p:cNvSpPr>
              <p:nvPr/>
            </p:nvSpPr>
            <p:spPr bwMode="auto">
              <a:xfrm>
                <a:off x="12902" y="16782"/>
                <a:ext cx="107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FFFFFF"/>
                    </a:solidFill>
                    <a:effectLst/>
                    <a:latin typeface="+mn-lt"/>
                  </a:rPr>
                  <a:t>Turbidity Levels derived from T_DOGLIOTTI_NIR (NTU)</a:t>
                </a:r>
                <a:endParaRPr kumimoji="0" lang="en-US" altLang="en-US" sz="1100" b="0" i="0" u="none" strike="noStrike" cap="none" normalizeH="0" baseline="0" dirty="0">
                  <a:ln>
                    <a:noFill/>
                  </a:ln>
                  <a:solidFill>
                    <a:schemeClr val="tx1"/>
                  </a:solidFill>
                  <a:effectLst/>
                  <a:latin typeface="+mn-lt"/>
                </a:endParaRPr>
              </a:p>
            </p:txBody>
          </p:sp>
          <p:sp>
            <p:nvSpPr>
              <p:cNvPr id="306" name="Line 207"/>
              <p:cNvSpPr>
                <a:spLocks noChangeShapeType="1"/>
              </p:cNvSpPr>
              <p:nvPr/>
            </p:nvSpPr>
            <p:spPr bwMode="auto">
              <a:xfrm>
                <a:off x="13156" y="17148"/>
                <a:ext cx="1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 name="Rectangle 208"/>
              <p:cNvSpPr>
                <a:spLocks noChangeArrowheads="1"/>
              </p:cNvSpPr>
              <p:nvPr/>
            </p:nvSpPr>
            <p:spPr bwMode="auto">
              <a:xfrm>
                <a:off x="12971" y="17148"/>
                <a:ext cx="185" cy="1"/>
              </a:xfrm>
              <a:prstGeom prst="rect">
                <a:avLst/>
              </a:prstGeom>
              <a:solidFill>
                <a:srgbClr val="FFC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Rectangle 209"/>
              <p:cNvSpPr>
                <a:spLocks noChangeArrowheads="1"/>
              </p:cNvSpPr>
              <p:nvPr/>
            </p:nvSpPr>
            <p:spPr bwMode="auto">
              <a:xfrm>
                <a:off x="12971" y="17149"/>
                <a:ext cx="185" cy="1"/>
              </a:xfrm>
              <a:prstGeom prst="rect">
                <a:avLst/>
              </a:prstGeom>
              <a:solidFill>
                <a:srgbClr val="FFC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Rectangle 210"/>
              <p:cNvSpPr>
                <a:spLocks noChangeArrowheads="1"/>
              </p:cNvSpPr>
              <p:nvPr/>
            </p:nvSpPr>
            <p:spPr bwMode="auto">
              <a:xfrm>
                <a:off x="12971" y="17150"/>
                <a:ext cx="185" cy="1"/>
              </a:xfrm>
              <a:prstGeom prst="rect">
                <a:avLst/>
              </a:prstGeom>
              <a:solidFill>
                <a:srgbClr val="FFC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Rectangle 211"/>
              <p:cNvSpPr>
                <a:spLocks noChangeArrowheads="1"/>
              </p:cNvSpPr>
              <p:nvPr/>
            </p:nvSpPr>
            <p:spPr bwMode="auto">
              <a:xfrm>
                <a:off x="12971" y="17151"/>
                <a:ext cx="185" cy="1"/>
              </a:xfrm>
              <a:prstGeom prst="rect">
                <a:avLst/>
              </a:prstGeom>
              <a:solidFill>
                <a:srgbClr val="FFC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Rectangle 212"/>
              <p:cNvSpPr>
                <a:spLocks noChangeArrowheads="1"/>
              </p:cNvSpPr>
              <p:nvPr/>
            </p:nvSpPr>
            <p:spPr bwMode="auto">
              <a:xfrm>
                <a:off x="12971" y="17152"/>
                <a:ext cx="185" cy="1"/>
              </a:xfrm>
              <a:prstGeom prst="rect">
                <a:avLst/>
              </a:prstGeom>
              <a:solidFill>
                <a:srgbClr val="FFB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Rectangle 213"/>
              <p:cNvSpPr>
                <a:spLocks noChangeArrowheads="1"/>
              </p:cNvSpPr>
              <p:nvPr/>
            </p:nvSpPr>
            <p:spPr bwMode="auto">
              <a:xfrm>
                <a:off x="12971" y="17153"/>
                <a:ext cx="185" cy="1"/>
              </a:xfrm>
              <a:prstGeom prst="rect">
                <a:avLst/>
              </a:prstGeom>
              <a:solidFill>
                <a:srgbClr val="FFB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Rectangle 214"/>
              <p:cNvSpPr>
                <a:spLocks noChangeArrowheads="1"/>
              </p:cNvSpPr>
              <p:nvPr/>
            </p:nvSpPr>
            <p:spPr bwMode="auto">
              <a:xfrm>
                <a:off x="12971" y="17154"/>
                <a:ext cx="185" cy="1"/>
              </a:xfrm>
              <a:prstGeom prst="rect">
                <a:avLst/>
              </a:prstGeom>
              <a:solidFill>
                <a:srgbClr val="FFB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Rectangle 215"/>
              <p:cNvSpPr>
                <a:spLocks noChangeArrowheads="1"/>
              </p:cNvSpPr>
              <p:nvPr/>
            </p:nvSpPr>
            <p:spPr bwMode="auto">
              <a:xfrm>
                <a:off x="12971" y="17155"/>
                <a:ext cx="185" cy="1"/>
              </a:xfrm>
              <a:prstGeom prst="rect">
                <a:avLst/>
              </a:prstGeom>
              <a:solidFill>
                <a:srgbClr val="FFBB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Rectangle 216"/>
              <p:cNvSpPr>
                <a:spLocks noChangeArrowheads="1"/>
              </p:cNvSpPr>
              <p:nvPr/>
            </p:nvSpPr>
            <p:spPr bwMode="auto">
              <a:xfrm>
                <a:off x="12971" y="17156"/>
                <a:ext cx="185" cy="1"/>
              </a:xfrm>
              <a:prstGeom prst="rect">
                <a:avLst/>
              </a:prstGeom>
              <a:solidFill>
                <a:srgbClr val="FFBB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Rectangle 217"/>
              <p:cNvSpPr>
                <a:spLocks noChangeArrowheads="1"/>
              </p:cNvSpPr>
              <p:nvPr/>
            </p:nvSpPr>
            <p:spPr bwMode="auto">
              <a:xfrm>
                <a:off x="12971" y="17157"/>
                <a:ext cx="185" cy="1"/>
              </a:xfrm>
              <a:prstGeom prst="rect">
                <a:avLst/>
              </a:prstGeom>
              <a:solidFill>
                <a:srgbClr val="FFB7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Rectangle 218"/>
              <p:cNvSpPr>
                <a:spLocks noChangeArrowheads="1"/>
              </p:cNvSpPr>
              <p:nvPr/>
            </p:nvSpPr>
            <p:spPr bwMode="auto">
              <a:xfrm>
                <a:off x="12971" y="17157"/>
                <a:ext cx="185" cy="1"/>
              </a:xfrm>
              <a:prstGeom prst="rect">
                <a:avLst/>
              </a:prstGeom>
              <a:solidFill>
                <a:srgbClr val="FFB7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Rectangle 219"/>
              <p:cNvSpPr>
                <a:spLocks noChangeArrowheads="1"/>
              </p:cNvSpPr>
              <p:nvPr/>
            </p:nvSpPr>
            <p:spPr bwMode="auto">
              <a:xfrm>
                <a:off x="12971" y="17158"/>
                <a:ext cx="185" cy="1"/>
              </a:xfrm>
              <a:prstGeom prst="rect">
                <a:avLst/>
              </a:prstGeom>
              <a:solidFill>
                <a:srgbClr val="FFB7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Rectangle 220"/>
              <p:cNvSpPr>
                <a:spLocks noChangeArrowheads="1"/>
              </p:cNvSpPr>
              <p:nvPr/>
            </p:nvSpPr>
            <p:spPr bwMode="auto">
              <a:xfrm>
                <a:off x="12971" y="17159"/>
                <a:ext cx="185" cy="1"/>
              </a:xfrm>
              <a:prstGeom prst="rect">
                <a:avLst/>
              </a:prstGeom>
              <a:solidFill>
                <a:srgbClr val="FFB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Rectangle 221"/>
              <p:cNvSpPr>
                <a:spLocks noChangeArrowheads="1"/>
              </p:cNvSpPr>
              <p:nvPr/>
            </p:nvSpPr>
            <p:spPr bwMode="auto">
              <a:xfrm>
                <a:off x="12971" y="17160"/>
                <a:ext cx="185" cy="1"/>
              </a:xfrm>
              <a:prstGeom prst="rect">
                <a:avLst/>
              </a:prstGeom>
              <a:solidFill>
                <a:srgbClr val="FFB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Rectangle 222"/>
              <p:cNvSpPr>
                <a:spLocks noChangeArrowheads="1"/>
              </p:cNvSpPr>
              <p:nvPr/>
            </p:nvSpPr>
            <p:spPr bwMode="auto">
              <a:xfrm>
                <a:off x="12971" y="17161"/>
                <a:ext cx="185" cy="1"/>
              </a:xfrm>
              <a:prstGeom prst="rect">
                <a:avLst/>
              </a:prstGeom>
              <a:solidFill>
                <a:srgbClr val="FF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Rectangle 223"/>
              <p:cNvSpPr>
                <a:spLocks noChangeArrowheads="1"/>
              </p:cNvSpPr>
              <p:nvPr/>
            </p:nvSpPr>
            <p:spPr bwMode="auto">
              <a:xfrm>
                <a:off x="12971" y="17162"/>
                <a:ext cx="185" cy="1"/>
              </a:xfrm>
              <a:prstGeom prst="rect">
                <a:avLst/>
              </a:prstGeom>
              <a:solidFill>
                <a:srgbClr val="FF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 name="Rectangle 224"/>
              <p:cNvSpPr>
                <a:spLocks noChangeArrowheads="1"/>
              </p:cNvSpPr>
              <p:nvPr/>
            </p:nvSpPr>
            <p:spPr bwMode="auto">
              <a:xfrm>
                <a:off x="12971" y="17163"/>
                <a:ext cx="185" cy="1"/>
              </a:xfrm>
              <a:prstGeom prst="rect">
                <a:avLst/>
              </a:prstGeom>
              <a:solidFill>
                <a:srgbClr val="FF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Rectangle 225"/>
              <p:cNvSpPr>
                <a:spLocks noChangeArrowheads="1"/>
              </p:cNvSpPr>
              <p:nvPr/>
            </p:nvSpPr>
            <p:spPr bwMode="auto">
              <a:xfrm>
                <a:off x="12971" y="17164"/>
                <a:ext cx="185" cy="1"/>
              </a:xfrm>
              <a:prstGeom prst="rect">
                <a:avLst/>
              </a:prstGeom>
              <a:solidFill>
                <a:srgbClr val="FF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Rectangle 226"/>
              <p:cNvSpPr>
                <a:spLocks noChangeArrowheads="1"/>
              </p:cNvSpPr>
              <p:nvPr/>
            </p:nvSpPr>
            <p:spPr bwMode="auto">
              <a:xfrm>
                <a:off x="12971" y="17165"/>
                <a:ext cx="185" cy="1"/>
              </a:xfrm>
              <a:prstGeom prst="rect">
                <a:avLst/>
              </a:prstGeom>
              <a:solidFill>
                <a:srgbClr val="FF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 name="Rectangle 227"/>
              <p:cNvSpPr>
                <a:spLocks noChangeArrowheads="1"/>
              </p:cNvSpPr>
              <p:nvPr/>
            </p:nvSpPr>
            <p:spPr bwMode="auto">
              <a:xfrm>
                <a:off x="12971" y="17166"/>
                <a:ext cx="185" cy="1"/>
              </a:xfrm>
              <a:prstGeom prst="rect">
                <a:avLst/>
              </a:prstGeom>
              <a:solidFill>
                <a:srgbClr val="FFA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Rectangle 228"/>
              <p:cNvSpPr>
                <a:spLocks noChangeArrowheads="1"/>
              </p:cNvSpPr>
              <p:nvPr/>
            </p:nvSpPr>
            <p:spPr bwMode="auto">
              <a:xfrm>
                <a:off x="12971" y="17167"/>
                <a:ext cx="185" cy="1"/>
              </a:xfrm>
              <a:prstGeom prst="rect">
                <a:avLst/>
              </a:prstGeom>
              <a:solidFill>
                <a:srgbClr val="FFA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 name="Rectangle 229"/>
              <p:cNvSpPr>
                <a:spLocks noChangeArrowheads="1"/>
              </p:cNvSpPr>
              <p:nvPr/>
            </p:nvSpPr>
            <p:spPr bwMode="auto">
              <a:xfrm>
                <a:off x="12971" y="17168"/>
                <a:ext cx="185" cy="1"/>
              </a:xfrm>
              <a:prstGeom prst="rect">
                <a:avLst/>
              </a:prstGeom>
              <a:solidFill>
                <a:srgbClr val="FFA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Rectangle 230"/>
              <p:cNvSpPr>
                <a:spLocks noChangeArrowheads="1"/>
              </p:cNvSpPr>
              <p:nvPr/>
            </p:nvSpPr>
            <p:spPr bwMode="auto">
              <a:xfrm>
                <a:off x="12971" y="17169"/>
                <a:ext cx="185" cy="1"/>
              </a:xfrm>
              <a:prstGeom prst="rect">
                <a:avLst/>
              </a:prstGeom>
              <a:solidFill>
                <a:srgbClr val="FFA3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 name="Rectangle 231"/>
              <p:cNvSpPr>
                <a:spLocks noChangeArrowheads="1"/>
              </p:cNvSpPr>
              <p:nvPr/>
            </p:nvSpPr>
            <p:spPr bwMode="auto">
              <a:xfrm>
                <a:off x="12971" y="17170"/>
                <a:ext cx="185" cy="1"/>
              </a:xfrm>
              <a:prstGeom prst="rect">
                <a:avLst/>
              </a:prstGeom>
              <a:solidFill>
                <a:srgbClr val="FF9F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Rectangle 232"/>
              <p:cNvSpPr>
                <a:spLocks noChangeArrowheads="1"/>
              </p:cNvSpPr>
              <p:nvPr/>
            </p:nvSpPr>
            <p:spPr bwMode="auto">
              <a:xfrm>
                <a:off x="12971" y="17171"/>
                <a:ext cx="185" cy="1"/>
              </a:xfrm>
              <a:prstGeom prst="rect">
                <a:avLst/>
              </a:prstGeom>
              <a:solidFill>
                <a:srgbClr val="FFA0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Rectangle 233"/>
              <p:cNvSpPr>
                <a:spLocks noChangeArrowheads="1"/>
              </p:cNvSpPr>
              <p:nvPr/>
            </p:nvSpPr>
            <p:spPr bwMode="auto">
              <a:xfrm>
                <a:off x="12971" y="17172"/>
                <a:ext cx="185" cy="1"/>
              </a:xfrm>
              <a:prstGeom prst="rect">
                <a:avLst/>
              </a:prstGeom>
              <a:solidFill>
                <a:srgbClr val="FF9C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Rectangle 234"/>
              <p:cNvSpPr>
                <a:spLocks noChangeArrowheads="1"/>
              </p:cNvSpPr>
              <p:nvPr/>
            </p:nvSpPr>
            <p:spPr bwMode="auto">
              <a:xfrm>
                <a:off x="12971" y="17173"/>
                <a:ext cx="185" cy="1"/>
              </a:xfrm>
              <a:prstGeom prst="rect">
                <a:avLst/>
              </a:prstGeom>
              <a:solidFill>
                <a:srgbClr val="FF9D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Rectangle 235"/>
              <p:cNvSpPr>
                <a:spLocks noChangeArrowheads="1"/>
              </p:cNvSpPr>
              <p:nvPr/>
            </p:nvSpPr>
            <p:spPr bwMode="auto">
              <a:xfrm>
                <a:off x="12971" y="17174"/>
                <a:ext cx="185" cy="1"/>
              </a:xfrm>
              <a:prstGeom prst="rect">
                <a:avLst/>
              </a:prstGeom>
              <a:solidFill>
                <a:srgbClr val="FF99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 name="Rectangle 236"/>
              <p:cNvSpPr>
                <a:spLocks noChangeArrowheads="1"/>
              </p:cNvSpPr>
              <p:nvPr/>
            </p:nvSpPr>
            <p:spPr bwMode="auto">
              <a:xfrm>
                <a:off x="12971" y="17175"/>
                <a:ext cx="185" cy="1"/>
              </a:xfrm>
              <a:prstGeom prst="rect">
                <a:avLst/>
              </a:prstGeom>
              <a:solidFill>
                <a:srgbClr val="FF9A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 name="Rectangle 237"/>
              <p:cNvSpPr>
                <a:spLocks noChangeArrowheads="1"/>
              </p:cNvSpPr>
              <p:nvPr/>
            </p:nvSpPr>
            <p:spPr bwMode="auto">
              <a:xfrm>
                <a:off x="12971" y="17176"/>
                <a:ext cx="185" cy="1"/>
              </a:xfrm>
              <a:prstGeom prst="rect">
                <a:avLst/>
              </a:prstGeom>
              <a:solidFill>
                <a:srgbClr val="FF96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 name="Rectangle 238"/>
              <p:cNvSpPr>
                <a:spLocks noChangeArrowheads="1"/>
              </p:cNvSpPr>
              <p:nvPr/>
            </p:nvSpPr>
            <p:spPr bwMode="auto">
              <a:xfrm>
                <a:off x="12971" y="17177"/>
                <a:ext cx="185" cy="1"/>
              </a:xfrm>
              <a:prstGeom prst="rect">
                <a:avLst/>
              </a:prstGeom>
              <a:solidFill>
                <a:srgbClr val="FF930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 name="Rectangle 239"/>
              <p:cNvSpPr>
                <a:spLocks noChangeArrowheads="1"/>
              </p:cNvSpPr>
              <p:nvPr/>
            </p:nvSpPr>
            <p:spPr bwMode="auto">
              <a:xfrm>
                <a:off x="12971" y="17178"/>
                <a:ext cx="185" cy="1"/>
              </a:xfrm>
              <a:prstGeom prst="rect">
                <a:avLst/>
              </a:prstGeom>
              <a:solidFill>
                <a:srgbClr val="FF930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 name="Rectangle 240"/>
              <p:cNvSpPr>
                <a:spLocks noChangeArrowheads="1"/>
              </p:cNvSpPr>
              <p:nvPr/>
            </p:nvSpPr>
            <p:spPr bwMode="auto">
              <a:xfrm>
                <a:off x="12971" y="17179"/>
                <a:ext cx="185" cy="1"/>
              </a:xfrm>
              <a:prstGeom prst="rect">
                <a:avLst/>
              </a:prstGeom>
              <a:solidFill>
                <a:srgbClr val="FF8F0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 name="Rectangle 241"/>
              <p:cNvSpPr>
                <a:spLocks noChangeArrowheads="1"/>
              </p:cNvSpPr>
              <p:nvPr/>
            </p:nvSpPr>
            <p:spPr bwMode="auto">
              <a:xfrm>
                <a:off x="12971" y="17180"/>
                <a:ext cx="185" cy="1"/>
              </a:xfrm>
              <a:prstGeom prst="rect">
                <a:avLst/>
              </a:prstGeom>
              <a:solidFill>
                <a:srgbClr val="FF901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 name="Rectangle 242"/>
              <p:cNvSpPr>
                <a:spLocks noChangeArrowheads="1"/>
              </p:cNvSpPr>
              <p:nvPr/>
            </p:nvSpPr>
            <p:spPr bwMode="auto">
              <a:xfrm>
                <a:off x="12971" y="17181"/>
                <a:ext cx="185" cy="1"/>
              </a:xfrm>
              <a:prstGeom prst="rect">
                <a:avLst/>
              </a:prstGeom>
              <a:solidFill>
                <a:srgbClr val="FF8C1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 name="Rectangle 243"/>
              <p:cNvSpPr>
                <a:spLocks noChangeArrowheads="1"/>
              </p:cNvSpPr>
              <p:nvPr/>
            </p:nvSpPr>
            <p:spPr bwMode="auto">
              <a:xfrm>
                <a:off x="12971" y="17182"/>
                <a:ext cx="185" cy="1"/>
              </a:xfrm>
              <a:prstGeom prst="rect">
                <a:avLst/>
              </a:prstGeom>
              <a:solidFill>
                <a:srgbClr val="FF8C1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 name="Rectangle 244"/>
              <p:cNvSpPr>
                <a:spLocks noChangeArrowheads="1"/>
              </p:cNvSpPr>
              <p:nvPr/>
            </p:nvSpPr>
            <p:spPr bwMode="auto">
              <a:xfrm>
                <a:off x="12971" y="17183"/>
                <a:ext cx="185" cy="1"/>
              </a:xfrm>
              <a:prstGeom prst="rect">
                <a:avLst/>
              </a:prstGeom>
              <a:solidFill>
                <a:srgbClr val="FF8A1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 name="Rectangle 245"/>
              <p:cNvSpPr>
                <a:spLocks noChangeArrowheads="1"/>
              </p:cNvSpPr>
              <p:nvPr/>
            </p:nvSpPr>
            <p:spPr bwMode="auto">
              <a:xfrm>
                <a:off x="12971" y="17183"/>
                <a:ext cx="185" cy="1"/>
              </a:xfrm>
              <a:prstGeom prst="rect">
                <a:avLst/>
              </a:prstGeom>
              <a:solidFill>
                <a:srgbClr val="FF8A1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 name="Rectangle 246"/>
              <p:cNvSpPr>
                <a:spLocks noChangeArrowheads="1"/>
              </p:cNvSpPr>
              <p:nvPr/>
            </p:nvSpPr>
            <p:spPr bwMode="auto">
              <a:xfrm>
                <a:off x="12971" y="17184"/>
                <a:ext cx="185" cy="1"/>
              </a:xfrm>
              <a:prstGeom prst="rect">
                <a:avLst/>
              </a:prstGeom>
              <a:solidFill>
                <a:srgbClr val="FF87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 name="Rectangle 247"/>
              <p:cNvSpPr>
                <a:spLocks noChangeArrowheads="1"/>
              </p:cNvSpPr>
              <p:nvPr/>
            </p:nvSpPr>
            <p:spPr bwMode="auto">
              <a:xfrm>
                <a:off x="12971" y="17185"/>
                <a:ext cx="185" cy="1"/>
              </a:xfrm>
              <a:prstGeom prst="rect">
                <a:avLst/>
              </a:prstGeom>
              <a:solidFill>
                <a:srgbClr val="FF83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 name="Rectangle 248"/>
              <p:cNvSpPr>
                <a:spLocks noChangeArrowheads="1"/>
              </p:cNvSpPr>
              <p:nvPr/>
            </p:nvSpPr>
            <p:spPr bwMode="auto">
              <a:xfrm>
                <a:off x="12971" y="17186"/>
                <a:ext cx="185" cy="1"/>
              </a:xfrm>
              <a:prstGeom prst="rect">
                <a:avLst/>
              </a:prstGeom>
              <a:solidFill>
                <a:srgbClr val="FF83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 name="Rectangle 249"/>
              <p:cNvSpPr>
                <a:spLocks noChangeArrowheads="1"/>
              </p:cNvSpPr>
              <p:nvPr/>
            </p:nvSpPr>
            <p:spPr bwMode="auto">
              <a:xfrm>
                <a:off x="12971" y="17187"/>
                <a:ext cx="185" cy="1"/>
              </a:xfrm>
              <a:prstGeom prst="rect">
                <a:avLst/>
              </a:prstGeom>
              <a:solidFill>
                <a:srgbClr val="FF81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 name="Rectangle 250"/>
              <p:cNvSpPr>
                <a:spLocks noChangeArrowheads="1"/>
              </p:cNvSpPr>
              <p:nvPr/>
            </p:nvSpPr>
            <p:spPr bwMode="auto">
              <a:xfrm>
                <a:off x="12971" y="17188"/>
                <a:ext cx="185" cy="1"/>
              </a:xfrm>
              <a:prstGeom prst="rect">
                <a:avLst/>
              </a:prstGeom>
              <a:solidFill>
                <a:srgbClr val="FF81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 name="Rectangle 251"/>
              <p:cNvSpPr>
                <a:spLocks noChangeArrowheads="1"/>
              </p:cNvSpPr>
              <p:nvPr/>
            </p:nvSpPr>
            <p:spPr bwMode="auto">
              <a:xfrm>
                <a:off x="12971" y="17189"/>
                <a:ext cx="185" cy="1"/>
              </a:xfrm>
              <a:prstGeom prst="rect">
                <a:avLst/>
              </a:prstGeom>
              <a:solidFill>
                <a:srgbClr val="FF7D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 name="Rectangle 252"/>
              <p:cNvSpPr>
                <a:spLocks noChangeArrowheads="1"/>
              </p:cNvSpPr>
              <p:nvPr/>
            </p:nvSpPr>
            <p:spPr bwMode="auto">
              <a:xfrm>
                <a:off x="12971" y="17190"/>
                <a:ext cx="185" cy="1"/>
              </a:xfrm>
              <a:prstGeom prst="rect">
                <a:avLst/>
              </a:prstGeom>
              <a:solidFill>
                <a:srgbClr val="FF7B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 name="Rectangle 253"/>
              <p:cNvSpPr>
                <a:spLocks noChangeArrowheads="1"/>
              </p:cNvSpPr>
              <p:nvPr/>
            </p:nvSpPr>
            <p:spPr bwMode="auto">
              <a:xfrm>
                <a:off x="12971" y="17191"/>
                <a:ext cx="185" cy="1"/>
              </a:xfrm>
              <a:prstGeom prst="rect">
                <a:avLst/>
              </a:prstGeom>
              <a:solidFill>
                <a:srgbClr val="FF7B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 name="Rectangle 254"/>
              <p:cNvSpPr>
                <a:spLocks noChangeArrowheads="1"/>
              </p:cNvSpPr>
              <p:nvPr/>
            </p:nvSpPr>
            <p:spPr bwMode="auto">
              <a:xfrm>
                <a:off x="12971" y="17192"/>
                <a:ext cx="185" cy="1"/>
              </a:xfrm>
              <a:prstGeom prst="rect">
                <a:avLst/>
              </a:prstGeom>
              <a:solidFill>
                <a:srgbClr val="FF77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Rectangle 255"/>
              <p:cNvSpPr>
                <a:spLocks noChangeArrowheads="1"/>
              </p:cNvSpPr>
              <p:nvPr/>
            </p:nvSpPr>
            <p:spPr bwMode="auto">
              <a:xfrm>
                <a:off x="12971" y="17193"/>
                <a:ext cx="185" cy="1"/>
              </a:xfrm>
              <a:prstGeom prst="rect">
                <a:avLst/>
              </a:prstGeom>
              <a:solidFill>
                <a:srgbClr val="FF78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 name="Rectangle 256"/>
              <p:cNvSpPr>
                <a:spLocks noChangeArrowheads="1"/>
              </p:cNvSpPr>
              <p:nvPr/>
            </p:nvSpPr>
            <p:spPr bwMode="auto">
              <a:xfrm>
                <a:off x="12971" y="17194"/>
                <a:ext cx="185" cy="1"/>
              </a:xfrm>
              <a:prstGeom prst="rect">
                <a:avLst/>
              </a:prstGeom>
              <a:solidFill>
                <a:srgbClr val="FF75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 name="Rectangle 257"/>
              <p:cNvSpPr>
                <a:spLocks noChangeArrowheads="1"/>
              </p:cNvSpPr>
              <p:nvPr/>
            </p:nvSpPr>
            <p:spPr bwMode="auto">
              <a:xfrm>
                <a:off x="12971" y="17195"/>
                <a:ext cx="185" cy="1"/>
              </a:xfrm>
              <a:prstGeom prst="rect">
                <a:avLst/>
              </a:prstGeom>
              <a:solidFill>
                <a:srgbClr val="FF72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Rectangle 258"/>
              <p:cNvSpPr>
                <a:spLocks noChangeArrowheads="1"/>
              </p:cNvSpPr>
              <p:nvPr/>
            </p:nvSpPr>
            <p:spPr bwMode="auto">
              <a:xfrm>
                <a:off x="12971" y="17196"/>
                <a:ext cx="185" cy="1"/>
              </a:xfrm>
              <a:prstGeom prst="rect">
                <a:avLst/>
              </a:prstGeom>
              <a:solidFill>
                <a:srgbClr val="FF72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 name="Rectangle 259"/>
              <p:cNvSpPr>
                <a:spLocks noChangeArrowheads="1"/>
              </p:cNvSpPr>
              <p:nvPr/>
            </p:nvSpPr>
            <p:spPr bwMode="auto">
              <a:xfrm>
                <a:off x="12971" y="17197"/>
                <a:ext cx="185" cy="1"/>
              </a:xfrm>
              <a:prstGeom prst="rect">
                <a:avLst/>
              </a:prstGeom>
              <a:solidFill>
                <a:srgbClr val="FF6F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 name="Rectangle 260"/>
              <p:cNvSpPr>
                <a:spLocks noChangeArrowheads="1"/>
              </p:cNvSpPr>
              <p:nvPr/>
            </p:nvSpPr>
            <p:spPr bwMode="auto">
              <a:xfrm>
                <a:off x="12971" y="17198"/>
                <a:ext cx="185" cy="1"/>
              </a:xfrm>
              <a:prstGeom prst="rect">
                <a:avLst/>
              </a:prstGeom>
              <a:solidFill>
                <a:srgbClr val="FF70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 name="Rectangle 261"/>
              <p:cNvSpPr>
                <a:spLocks noChangeArrowheads="1"/>
              </p:cNvSpPr>
              <p:nvPr/>
            </p:nvSpPr>
            <p:spPr bwMode="auto">
              <a:xfrm>
                <a:off x="12971" y="17199"/>
                <a:ext cx="185" cy="1"/>
              </a:xfrm>
              <a:prstGeom prst="rect">
                <a:avLst/>
              </a:prstGeom>
              <a:solidFill>
                <a:srgbClr val="FF6D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 name="Rectangle 262"/>
              <p:cNvSpPr>
                <a:spLocks noChangeArrowheads="1"/>
              </p:cNvSpPr>
              <p:nvPr/>
            </p:nvSpPr>
            <p:spPr bwMode="auto">
              <a:xfrm>
                <a:off x="12971" y="17200"/>
                <a:ext cx="185" cy="1"/>
              </a:xfrm>
              <a:prstGeom prst="rect">
                <a:avLst/>
              </a:prstGeom>
              <a:solidFill>
                <a:srgbClr val="FF69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 name="Rectangle 263"/>
              <p:cNvSpPr>
                <a:spLocks noChangeArrowheads="1"/>
              </p:cNvSpPr>
              <p:nvPr/>
            </p:nvSpPr>
            <p:spPr bwMode="auto">
              <a:xfrm>
                <a:off x="12971" y="17201"/>
                <a:ext cx="185" cy="1"/>
              </a:xfrm>
              <a:prstGeom prst="rect">
                <a:avLst/>
              </a:prstGeom>
              <a:solidFill>
                <a:srgbClr val="FF6B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 name="Rectangle 264"/>
              <p:cNvSpPr>
                <a:spLocks noChangeArrowheads="1"/>
              </p:cNvSpPr>
              <p:nvPr/>
            </p:nvSpPr>
            <p:spPr bwMode="auto">
              <a:xfrm>
                <a:off x="12971" y="17202"/>
                <a:ext cx="185" cy="1"/>
              </a:xfrm>
              <a:prstGeom prst="rect">
                <a:avLst/>
              </a:prstGeom>
              <a:solidFill>
                <a:srgbClr val="FF67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 name="Rectangle 265"/>
              <p:cNvSpPr>
                <a:spLocks noChangeArrowheads="1"/>
              </p:cNvSpPr>
              <p:nvPr/>
            </p:nvSpPr>
            <p:spPr bwMode="auto">
              <a:xfrm>
                <a:off x="12971" y="17203"/>
                <a:ext cx="185" cy="1"/>
              </a:xfrm>
              <a:prstGeom prst="rect">
                <a:avLst/>
              </a:prstGeom>
              <a:solidFill>
                <a:srgbClr val="FF64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 name="Rectangle 266"/>
              <p:cNvSpPr>
                <a:spLocks noChangeArrowheads="1"/>
              </p:cNvSpPr>
              <p:nvPr/>
            </p:nvSpPr>
            <p:spPr bwMode="auto">
              <a:xfrm>
                <a:off x="12971" y="17204"/>
                <a:ext cx="185" cy="1"/>
              </a:xfrm>
              <a:prstGeom prst="rect">
                <a:avLst/>
              </a:prstGeom>
              <a:solidFill>
                <a:srgbClr val="FF65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 name="Rectangle 267"/>
              <p:cNvSpPr>
                <a:spLocks noChangeArrowheads="1"/>
              </p:cNvSpPr>
              <p:nvPr/>
            </p:nvSpPr>
            <p:spPr bwMode="auto">
              <a:xfrm>
                <a:off x="12971" y="17205"/>
                <a:ext cx="185" cy="1"/>
              </a:xfrm>
              <a:prstGeom prst="rect">
                <a:avLst/>
              </a:prstGeom>
              <a:solidFill>
                <a:srgbClr val="FF62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 name="Rectangle 268"/>
              <p:cNvSpPr>
                <a:spLocks noChangeArrowheads="1"/>
              </p:cNvSpPr>
              <p:nvPr/>
            </p:nvSpPr>
            <p:spPr bwMode="auto">
              <a:xfrm>
                <a:off x="12971" y="17206"/>
                <a:ext cx="185" cy="1"/>
              </a:xfrm>
              <a:prstGeom prst="rect">
                <a:avLst/>
              </a:prstGeom>
              <a:solidFill>
                <a:srgbClr val="FF5E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 name="Rectangle 269"/>
              <p:cNvSpPr>
                <a:spLocks noChangeArrowheads="1"/>
              </p:cNvSpPr>
              <p:nvPr/>
            </p:nvSpPr>
            <p:spPr bwMode="auto">
              <a:xfrm>
                <a:off x="12971" y="17207"/>
                <a:ext cx="185" cy="1"/>
              </a:xfrm>
              <a:prstGeom prst="rect">
                <a:avLst/>
              </a:prstGeom>
              <a:solidFill>
                <a:srgbClr val="FF60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 name="Rectangle 270"/>
              <p:cNvSpPr>
                <a:spLocks noChangeArrowheads="1"/>
              </p:cNvSpPr>
              <p:nvPr/>
            </p:nvSpPr>
            <p:spPr bwMode="auto">
              <a:xfrm>
                <a:off x="12971" y="17208"/>
                <a:ext cx="185" cy="1"/>
              </a:xfrm>
              <a:prstGeom prst="rect">
                <a:avLst/>
              </a:prstGeom>
              <a:solidFill>
                <a:srgbClr val="FF5D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 name="Rectangle 271"/>
              <p:cNvSpPr>
                <a:spLocks noChangeArrowheads="1"/>
              </p:cNvSpPr>
              <p:nvPr/>
            </p:nvSpPr>
            <p:spPr bwMode="auto">
              <a:xfrm>
                <a:off x="12971" y="17208"/>
                <a:ext cx="185" cy="1"/>
              </a:xfrm>
              <a:prstGeom prst="rect">
                <a:avLst/>
              </a:prstGeom>
              <a:solidFill>
                <a:srgbClr val="FF59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 name="Rectangle 272"/>
              <p:cNvSpPr>
                <a:spLocks noChangeArrowheads="1"/>
              </p:cNvSpPr>
              <p:nvPr/>
            </p:nvSpPr>
            <p:spPr bwMode="auto">
              <a:xfrm>
                <a:off x="12971" y="17209"/>
                <a:ext cx="185" cy="1"/>
              </a:xfrm>
              <a:prstGeom prst="rect">
                <a:avLst/>
              </a:prstGeom>
              <a:solidFill>
                <a:srgbClr val="FF5B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 name="Rectangle 273"/>
              <p:cNvSpPr>
                <a:spLocks noChangeArrowheads="1"/>
              </p:cNvSpPr>
              <p:nvPr/>
            </p:nvSpPr>
            <p:spPr bwMode="auto">
              <a:xfrm>
                <a:off x="12971" y="17210"/>
                <a:ext cx="185" cy="1"/>
              </a:xfrm>
              <a:prstGeom prst="rect">
                <a:avLst/>
              </a:prstGeom>
              <a:solidFill>
                <a:srgbClr val="FF58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 name="Rectangle 274"/>
              <p:cNvSpPr>
                <a:spLocks noChangeArrowheads="1"/>
              </p:cNvSpPr>
              <p:nvPr/>
            </p:nvSpPr>
            <p:spPr bwMode="auto">
              <a:xfrm>
                <a:off x="12971" y="17211"/>
                <a:ext cx="185" cy="1"/>
              </a:xfrm>
              <a:prstGeom prst="rect">
                <a:avLst/>
              </a:prstGeom>
              <a:solidFill>
                <a:srgbClr val="FF54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 name="Rectangle 275"/>
              <p:cNvSpPr>
                <a:spLocks noChangeArrowheads="1"/>
              </p:cNvSpPr>
              <p:nvPr/>
            </p:nvSpPr>
            <p:spPr bwMode="auto">
              <a:xfrm>
                <a:off x="12971" y="17212"/>
                <a:ext cx="185" cy="1"/>
              </a:xfrm>
              <a:prstGeom prst="rect">
                <a:avLst/>
              </a:prstGeom>
              <a:solidFill>
                <a:srgbClr val="FF56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 name="Rectangle 276"/>
              <p:cNvSpPr>
                <a:spLocks noChangeArrowheads="1"/>
              </p:cNvSpPr>
              <p:nvPr/>
            </p:nvSpPr>
            <p:spPr bwMode="auto">
              <a:xfrm>
                <a:off x="12971" y="17213"/>
                <a:ext cx="185" cy="1"/>
              </a:xfrm>
              <a:prstGeom prst="rect">
                <a:avLst/>
              </a:prstGeom>
              <a:solidFill>
                <a:srgbClr val="FF53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 name="Rectangle 277"/>
              <p:cNvSpPr>
                <a:spLocks noChangeArrowheads="1"/>
              </p:cNvSpPr>
              <p:nvPr/>
            </p:nvSpPr>
            <p:spPr bwMode="auto">
              <a:xfrm>
                <a:off x="12971" y="17214"/>
                <a:ext cx="185" cy="1"/>
              </a:xfrm>
              <a:prstGeom prst="rect">
                <a:avLst/>
              </a:prstGeom>
              <a:solidFill>
                <a:srgbClr val="FF4F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 name="Rectangle 278"/>
              <p:cNvSpPr>
                <a:spLocks noChangeArrowheads="1"/>
              </p:cNvSpPr>
              <p:nvPr/>
            </p:nvSpPr>
            <p:spPr bwMode="auto">
              <a:xfrm>
                <a:off x="12971" y="17215"/>
                <a:ext cx="185" cy="1"/>
              </a:xfrm>
              <a:prstGeom prst="rect">
                <a:avLst/>
              </a:prstGeom>
              <a:solidFill>
                <a:srgbClr val="FF4E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 name="Rectangle 279"/>
              <p:cNvSpPr>
                <a:spLocks noChangeArrowheads="1"/>
              </p:cNvSpPr>
              <p:nvPr/>
            </p:nvSpPr>
            <p:spPr bwMode="auto">
              <a:xfrm>
                <a:off x="12971" y="17216"/>
                <a:ext cx="185" cy="1"/>
              </a:xfrm>
              <a:prstGeom prst="rect">
                <a:avLst/>
              </a:prstGeom>
              <a:solidFill>
                <a:srgbClr val="FF4E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 name="Rectangle 280"/>
              <p:cNvSpPr>
                <a:spLocks noChangeArrowheads="1"/>
              </p:cNvSpPr>
              <p:nvPr/>
            </p:nvSpPr>
            <p:spPr bwMode="auto">
              <a:xfrm>
                <a:off x="12971" y="17217"/>
                <a:ext cx="185" cy="1"/>
              </a:xfrm>
              <a:prstGeom prst="rect">
                <a:avLst/>
              </a:prstGeom>
              <a:solidFill>
                <a:srgbClr val="FF4B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 name="Rectangle 281"/>
              <p:cNvSpPr>
                <a:spLocks noChangeArrowheads="1"/>
              </p:cNvSpPr>
              <p:nvPr/>
            </p:nvSpPr>
            <p:spPr bwMode="auto">
              <a:xfrm>
                <a:off x="12971" y="17218"/>
                <a:ext cx="185" cy="1"/>
              </a:xfrm>
              <a:prstGeom prst="rect">
                <a:avLst/>
              </a:prstGeom>
              <a:solidFill>
                <a:srgbClr val="FF4A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 name="Rectangle 282"/>
              <p:cNvSpPr>
                <a:spLocks noChangeArrowheads="1"/>
              </p:cNvSpPr>
              <p:nvPr/>
            </p:nvSpPr>
            <p:spPr bwMode="auto">
              <a:xfrm>
                <a:off x="12971" y="17219"/>
                <a:ext cx="185" cy="1"/>
              </a:xfrm>
              <a:prstGeom prst="rect">
                <a:avLst/>
              </a:prstGeom>
              <a:solidFill>
                <a:srgbClr val="FF46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 name="Rectangle 283"/>
              <p:cNvSpPr>
                <a:spLocks noChangeArrowheads="1"/>
              </p:cNvSpPr>
              <p:nvPr/>
            </p:nvSpPr>
            <p:spPr bwMode="auto">
              <a:xfrm>
                <a:off x="12971" y="17220"/>
                <a:ext cx="185" cy="1"/>
              </a:xfrm>
              <a:prstGeom prst="rect">
                <a:avLst/>
              </a:prstGeom>
              <a:solidFill>
                <a:srgbClr val="FF46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 name="Rectangle 284"/>
              <p:cNvSpPr>
                <a:spLocks noChangeArrowheads="1"/>
              </p:cNvSpPr>
              <p:nvPr/>
            </p:nvSpPr>
            <p:spPr bwMode="auto">
              <a:xfrm>
                <a:off x="12971" y="17221"/>
                <a:ext cx="185" cy="1"/>
              </a:xfrm>
              <a:prstGeom prst="rect">
                <a:avLst/>
              </a:prstGeom>
              <a:solidFill>
                <a:srgbClr val="FF45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 name="Rectangle 285"/>
              <p:cNvSpPr>
                <a:spLocks noChangeArrowheads="1"/>
              </p:cNvSpPr>
              <p:nvPr/>
            </p:nvSpPr>
            <p:spPr bwMode="auto">
              <a:xfrm>
                <a:off x="12971" y="17222"/>
                <a:ext cx="185" cy="1"/>
              </a:xfrm>
              <a:prstGeom prst="rect">
                <a:avLst/>
              </a:prstGeom>
              <a:solidFill>
                <a:srgbClr val="FF42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 name="Rectangle 286"/>
              <p:cNvSpPr>
                <a:spLocks noChangeArrowheads="1"/>
              </p:cNvSpPr>
              <p:nvPr/>
            </p:nvSpPr>
            <p:spPr bwMode="auto">
              <a:xfrm>
                <a:off x="12971" y="17223"/>
                <a:ext cx="185" cy="1"/>
              </a:xfrm>
              <a:prstGeom prst="rect">
                <a:avLst/>
              </a:prstGeom>
              <a:solidFill>
                <a:srgbClr val="FF3F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 name="Rectangle 287"/>
              <p:cNvSpPr>
                <a:spLocks noChangeArrowheads="1"/>
              </p:cNvSpPr>
              <p:nvPr/>
            </p:nvSpPr>
            <p:spPr bwMode="auto">
              <a:xfrm>
                <a:off x="12971" y="17224"/>
                <a:ext cx="185" cy="1"/>
              </a:xfrm>
              <a:prstGeom prst="rect">
                <a:avLst/>
              </a:prstGeom>
              <a:solidFill>
                <a:srgbClr val="FF3E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 name="Rectangle 288"/>
              <p:cNvSpPr>
                <a:spLocks noChangeArrowheads="1"/>
              </p:cNvSpPr>
              <p:nvPr/>
            </p:nvSpPr>
            <p:spPr bwMode="auto">
              <a:xfrm>
                <a:off x="12971" y="17225"/>
                <a:ext cx="185" cy="1"/>
              </a:xfrm>
              <a:prstGeom prst="rect">
                <a:avLst/>
              </a:prstGeom>
              <a:solidFill>
                <a:srgbClr val="FF3E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 name="Rectangle 289"/>
              <p:cNvSpPr>
                <a:spLocks noChangeArrowheads="1"/>
              </p:cNvSpPr>
              <p:nvPr/>
            </p:nvSpPr>
            <p:spPr bwMode="auto">
              <a:xfrm>
                <a:off x="12971" y="17226"/>
                <a:ext cx="185" cy="1"/>
              </a:xfrm>
              <a:prstGeom prst="rect">
                <a:avLst/>
              </a:prstGeom>
              <a:solidFill>
                <a:srgbClr val="FF3B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 name="Rectangle 290"/>
              <p:cNvSpPr>
                <a:spLocks noChangeArrowheads="1"/>
              </p:cNvSpPr>
              <p:nvPr/>
            </p:nvSpPr>
            <p:spPr bwMode="auto">
              <a:xfrm>
                <a:off x="12971" y="17227"/>
                <a:ext cx="185" cy="1"/>
              </a:xfrm>
              <a:prstGeom prst="rect">
                <a:avLst/>
              </a:prstGeom>
              <a:solidFill>
                <a:srgbClr val="FF38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 name="Rectangle 291"/>
              <p:cNvSpPr>
                <a:spLocks noChangeArrowheads="1"/>
              </p:cNvSpPr>
              <p:nvPr/>
            </p:nvSpPr>
            <p:spPr bwMode="auto">
              <a:xfrm>
                <a:off x="12971" y="17228"/>
                <a:ext cx="185" cy="1"/>
              </a:xfrm>
              <a:prstGeom prst="rect">
                <a:avLst/>
              </a:prstGeom>
              <a:solidFill>
                <a:srgbClr val="FF38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 name="Rectangle 292"/>
              <p:cNvSpPr>
                <a:spLocks noChangeArrowheads="1"/>
              </p:cNvSpPr>
              <p:nvPr/>
            </p:nvSpPr>
            <p:spPr bwMode="auto">
              <a:xfrm>
                <a:off x="12971" y="17229"/>
                <a:ext cx="185" cy="1"/>
              </a:xfrm>
              <a:prstGeom prst="rect">
                <a:avLst/>
              </a:prstGeom>
              <a:solidFill>
                <a:srgbClr val="FF36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 name="Rectangle 293"/>
              <p:cNvSpPr>
                <a:spLocks noChangeArrowheads="1"/>
              </p:cNvSpPr>
              <p:nvPr/>
            </p:nvSpPr>
            <p:spPr bwMode="auto">
              <a:xfrm>
                <a:off x="12971" y="17230"/>
                <a:ext cx="185" cy="1"/>
              </a:xfrm>
              <a:prstGeom prst="rect">
                <a:avLst/>
              </a:prstGeom>
              <a:solidFill>
                <a:srgbClr val="FF33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 name="Rectangle 294"/>
              <p:cNvSpPr>
                <a:spLocks noChangeArrowheads="1"/>
              </p:cNvSpPr>
              <p:nvPr/>
            </p:nvSpPr>
            <p:spPr bwMode="auto">
              <a:xfrm>
                <a:off x="12971" y="17231"/>
                <a:ext cx="185" cy="1"/>
              </a:xfrm>
              <a:prstGeom prst="rect">
                <a:avLst/>
              </a:prstGeom>
              <a:solidFill>
                <a:srgbClr val="FF303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 name="Rectangle 295"/>
              <p:cNvSpPr>
                <a:spLocks noChangeArrowheads="1"/>
              </p:cNvSpPr>
              <p:nvPr/>
            </p:nvSpPr>
            <p:spPr bwMode="auto">
              <a:xfrm>
                <a:off x="12971" y="17232"/>
                <a:ext cx="185" cy="1"/>
              </a:xfrm>
              <a:prstGeom prst="rect">
                <a:avLst/>
              </a:prstGeom>
              <a:solidFill>
                <a:srgbClr val="FF3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 name="Rectangle 296"/>
              <p:cNvSpPr>
                <a:spLocks noChangeArrowheads="1"/>
              </p:cNvSpPr>
              <p:nvPr/>
            </p:nvSpPr>
            <p:spPr bwMode="auto">
              <a:xfrm>
                <a:off x="12971" y="17233"/>
                <a:ext cx="185" cy="1"/>
              </a:xfrm>
              <a:prstGeom prst="rect">
                <a:avLst/>
              </a:prstGeom>
              <a:solidFill>
                <a:srgbClr val="FF2E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 name="Rectangle 297"/>
              <p:cNvSpPr>
                <a:spLocks noChangeArrowheads="1"/>
              </p:cNvSpPr>
              <p:nvPr/>
            </p:nvSpPr>
            <p:spPr bwMode="auto">
              <a:xfrm>
                <a:off x="12971" y="17233"/>
                <a:ext cx="185" cy="1"/>
              </a:xfrm>
              <a:prstGeom prst="rect">
                <a:avLst/>
              </a:prstGeom>
              <a:solidFill>
                <a:srgbClr val="FF2B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 name="Rectangle 298"/>
              <p:cNvSpPr>
                <a:spLocks noChangeArrowheads="1"/>
              </p:cNvSpPr>
              <p:nvPr/>
            </p:nvSpPr>
            <p:spPr bwMode="auto">
              <a:xfrm>
                <a:off x="12971" y="17234"/>
                <a:ext cx="185" cy="1"/>
              </a:xfrm>
              <a:prstGeom prst="rect">
                <a:avLst/>
              </a:prstGeom>
              <a:solidFill>
                <a:srgbClr val="FF29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 name="Rectangle 299"/>
              <p:cNvSpPr>
                <a:spLocks noChangeArrowheads="1"/>
              </p:cNvSpPr>
              <p:nvPr/>
            </p:nvSpPr>
            <p:spPr bwMode="auto">
              <a:xfrm>
                <a:off x="12971" y="17235"/>
                <a:ext cx="185" cy="1"/>
              </a:xfrm>
              <a:prstGeom prst="rect">
                <a:avLst/>
              </a:prstGeom>
              <a:solidFill>
                <a:srgbClr val="FF29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 name="Rectangle 300"/>
              <p:cNvSpPr>
                <a:spLocks noChangeArrowheads="1"/>
              </p:cNvSpPr>
              <p:nvPr/>
            </p:nvSpPr>
            <p:spPr bwMode="auto">
              <a:xfrm>
                <a:off x="12971" y="17236"/>
                <a:ext cx="185" cy="1"/>
              </a:xfrm>
              <a:prstGeom prst="rect">
                <a:avLst/>
              </a:prstGeom>
              <a:solidFill>
                <a:srgbClr val="FF26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 name="Rectangle 301"/>
              <p:cNvSpPr>
                <a:spLocks noChangeArrowheads="1"/>
              </p:cNvSpPr>
              <p:nvPr/>
            </p:nvSpPr>
            <p:spPr bwMode="auto">
              <a:xfrm>
                <a:off x="12971" y="17237"/>
                <a:ext cx="185" cy="1"/>
              </a:xfrm>
              <a:prstGeom prst="rect">
                <a:avLst/>
              </a:prstGeom>
              <a:solidFill>
                <a:srgbClr val="FF24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 name="Rectangle 302"/>
              <p:cNvSpPr>
                <a:spLocks noChangeArrowheads="1"/>
              </p:cNvSpPr>
              <p:nvPr/>
            </p:nvSpPr>
            <p:spPr bwMode="auto">
              <a:xfrm>
                <a:off x="12971" y="17238"/>
                <a:ext cx="185" cy="1"/>
              </a:xfrm>
              <a:prstGeom prst="rect">
                <a:avLst/>
              </a:prstGeom>
              <a:solidFill>
                <a:srgbClr val="FF21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 name="Rectangle 303"/>
              <p:cNvSpPr>
                <a:spLocks noChangeArrowheads="1"/>
              </p:cNvSpPr>
              <p:nvPr/>
            </p:nvSpPr>
            <p:spPr bwMode="auto">
              <a:xfrm>
                <a:off x="12971" y="17239"/>
                <a:ext cx="185" cy="1"/>
              </a:xfrm>
              <a:prstGeom prst="rect">
                <a:avLst/>
              </a:prstGeom>
              <a:solidFill>
                <a:srgbClr val="FF1F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 name="Rectangle 304"/>
              <p:cNvSpPr>
                <a:spLocks noChangeArrowheads="1"/>
              </p:cNvSpPr>
              <p:nvPr/>
            </p:nvSpPr>
            <p:spPr bwMode="auto">
              <a:xfrm>
                <a:off x="12971" y="17240"/>
                <a:ext cx="185" cy="1"/>
              </a:xfrm>
              <a:prstGeom prst="rect">
                <a:avLst/>
              </a:prstGeom>
              <a:solidFill>
                <a:srgbClr val="FF1F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 name="Rectangle 305"/>
              <p:cNvSpPr>
                <a:spLocks noChangeArrowheads="1"/>
              </p:cNvSpPr>
              <p:nvPr/>
            </p:nvSpPr>
            <p:spPr bwMode="auto">
              <a:xfrm>
                <a:off x="12971" y="17241"/>
                <a:ext cx="185" cy="1"/>
              </a:xfrm>
              <a:prstGeom prst="rect">
                <a:avLst/>
              </a:prstGeom>
              <a:solidFill>
                <a:srgbClr val="FF1C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 name="Rectangle 306"/>
              <p:cNvSpPr>
                <a:spLocks noChangeArrowheads="1"/>
              </p:cNvSpPr>
              <p:nvPr/>
            </p:nvSpPr>
            <p:spPr bwMode="auto">
              <a:xfrm>
                <a:off x="12971" y="17242"/>
                <a:ext cx="185" cy="1"/>
              </a:xfrm>
              <a:prstGeom prst="rect">
                <a:avLst/>
              </a:prstGeom>
              <a:solidFill>
                <a:srgbClr val="FF19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 name="Rectangle 307"/>
              <p:cNvSpPr>
                <a:spLocks noChangeArrowheads="1"/>
              </p:cNvSpPr>
              <p:nvPr/>
            </p:nvSpPr>
            <p:spPr bwMode="auto">
              <a:xfrm>
                <a:off x="12971" y="17243"/>
                <a:ext cx="185" cy="1"/>
              </a:xfrm>
              <a:prstGeom prst="rect">
                <a:avLst/>
              </a:prstGeom>
              <a:solidFill>
                <a:srgbClr val="FF17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 name="Rectangle 308"/>
              <p:cNvSpPr>
                <a:spLocks noChangeArrowheads="1"/>
              </p:cNvSpPr>
              <p:nvPr/>
            </p:nvSpPr>
            <p:spPr bwMode="auto">
              <a:xfrm>
                <a:off x="12971" y="17244"/>
                <a:ext cx="185" cy="1"/>
              </a:xfrm>
              <a:prstGeom prst="rect">
                <a:avLst/>
              </a:prstGeom>
              <a:solidFill>
                <a:srgbClr val="FF14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 name="Rectangle 309"/>
              <p:cNvSpPr>
                <a:spLocks noChangeArrowheads="1"/>
              </p:cNvSpPr>
              <p:nvPr/>
            </p:nvSpPr>
            <p:spPr bwMode="auto">
              <a:xfrm>
                <a:off x="12971" y="17245"/>
                <a:ext cx="185" cy="1"/>
              </a:xfrm>
              <a:prstGeom prst="rect">
                <a:avLst/>
              </a:prstGeom>
              <a:solidFill>
                <a:srgbClr val="FF0F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 name="Rectangle 310"/>
              <p:cNvSpPr>
                <a:spLocks noChangeArrowheads="1"/>
              </p:cNvSpPr>
              <p:nvPr/>
            </p:nvSpPr>
            <p:spPr bwMode="auto">
              <a:xfrm>
                <a:off x="12971" y="17246"/>
                <a:ext cx="185" cy="1"/>
              </a:xfrm>
              <a:prstGeom prst="rect">
                <a:avLst/>
              </a:prstGeom>
              <a:solidFill>
                <a:srgbClr val="FF0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 name="Rectangle 311"/>
              <p:cNvSpPr>
                <a:spLocks noChangeArrowheads="1"/>
              </p:cNvSpPr>
              <p:nvPr/>
            </p:nvSpPr>
            <p:spPr bwMode="auto">
              <a:xfrm>
                <a:off x="12971" y="17247"/>
                <a:ext cx="185" cy="1"/>
              </a:xfrm>
              <a:prstGeom prst="rect">
                <a:avLst/>
              </a:prstGeom>
              <a:solidFill>
                <a:srgbClr val="FF08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 name="Rectangle 312"/>
              <p:cNvSpPr>
                <a:spLocks noChangeArrowheads="1"/>
              </p:cNvSpPr>
              <p:nvPr/>
            </p:nvSpPr>
            <p:spPr bwMode="auto">
              <a:xfrm>
                <a:off x="12971" y="17248"/>
                <a:ext cx="185" cy="1"/>
              </a:xfrm>
              <a:prstGeom prst="rect">
                <a:avLst/>
              </a:prstGeom>
              <a:solidFill>
                <a:srgbClr val="FF005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 name="Line 313"/>
              <p:cNvSpPr>
                <a:spLocks noChangeShapeType="1"/>
              </p:cNvSpPr>
              <p:nvPr/>
            </p:nvSpPr>
            <p:spPr bwMode="auto">
              <a:xfrm>
                <a:off x="13156" y="17248"/>
                <a:ext cx="1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3" name="Rectangle 314"/>
              <p:cNvSpPr>
                <a:spLocks noChangeArrowheads="1"/>
              </p:cNvSpPr>
              <p:nvPr/>
            </p:nvSpPr>
            <p:spPr bwMode="auto">
              <a:xfrm>
                <a:off x="13207" y="17117"/>
                <a:ext cx="24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FFFFFF"/>
                    </a:solidFill>
                    <a:effectLst/>
                    <a:latin typeface="+mn-lt"/>
                  </a:rPr>
                  <a:t>High: 50</a:t>
                </a:r>
                <a:endParaRPr kumimoji="0" lang="en-US" altLang="en-US" sz="900" b="0" i="0" u="none" strike="noStrike" cap="none" normalizeH="0" baseline="0" dirty="0">
                  <a:ln>
                    <a:noFill/>
                  </a:ln>
                  <a:solidFill>
                    <a:schemeClr val="tx1"/>
                  </a:solidFill>
                  <a:effectLst/>
                  <a:latin typeface="+mn-lt"/>
                </a:endParaRPr>
              </a:p>
            </p:txBody>
          </p:sp>
          <p:sp>
            <p:nvSpPr>
              <p:cNvPr id="414" name="Line 315"/>
              <p:cNvSpPr>
                <a:spLocks noChangeShapeType="1"/>
              </p:cNvSpPr>
              <p:nvPr/>
            </p:nvSpPr>
            <p:spPr bwMode="auto">
              <a:xfrm>
                <a:off x="13156" y="17242"/>
                <a:ext cx="1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5" name="Rectangle 316"/>
              <p:cNvSpPr>
                <a:spLocks noChangeArrowheads="1"/>
              </p:cNvSpPr>
              <p:nvPr/>
            </p:nvSpPr>
            <p:spPr bwMode="auto">
              <a:xfrm>
                <a:off x="12971" y="17242"/>
                <a:ext cx="185" cy="1"/>
              </a:xfrm>
              <a:prstGeom prst="rect">
                <a:avLst/>
              </a:prstGeom>
              <a:solidFill>
                <a:srgbClr val="FF00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 name="Rectangle 317"/>
              <p:cNvSpPr>
                <a:spLocks noChangeArrowheads="1"/>
              </p:cNvSpPr>
              <p:nvPr/>
            </p:nvSpPr>
            <p:spPr bwMode="auto">
              <a:xfrm>
                <a:off x="12971" y="17243"/>
                <a:ext cx="185" cy="1"/>
              </a:xfrm>
              <a:prstGeom prst="rect">
                <a:avLst/>
              </a:prstGeom>
              <a:solidFill>
                <a:srgbClr val="FF00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 name="Rectangle 318"/>
              <p:cNvSpPr>
                <a:spLocks noChangeArrowheads="1"/>
              </p:cNvSpPr>
              <p:nvPr/>
            </p:nvSpPr>
            <p:spPr bwMode="auto">
              <a:xfrm>
                <a:off x="12971" y="17244"/>
                <a:ext cx="185" cy="1"/>
              </a:xfrm>
              <a:prstGeom prst="rect">
                <a:avLst/>
              </a:prstGeom>
              <a:solidFill>
                <a:srgbClr val="FF00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 name="Rectangle 319"/>
              <p:cNvSpPr>
                <a:spLocks noChangeArrowheads="1"/>
              </p:cNvSpPr>
              <p:nvPr/>
            </p:nvSpPr>
            <p:spPr bwMode="auto">
              <a:xfrm>
                <a:off x="12971" y="17245"/>
                <a:ext cx="185" cy="1"/>
              </a:xfrm>
              <a:prstGeom prst="rect">
                <a:avLst/>
              </a:prstGeom>
              <a:solidFill>
                <a:srgbClr val="FF00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 name="Rectangle 320"/>
              <p:cNvSpPr>
                <a:spLocks noChangeArrowheads="1"/>
              </p:cNvSpPr>
              <p:nvPr/>
            </p:nvSpPr>
            <p:spPr bwMode="auto">
              <a:xfrm>
                <a:off x="12971" y="17246"/>
                <a:ext cx="185" cy="1"/>
              </a:xfrm>
              <a:prstGeom prst="rect">
                <a:avLst/>
              </a:prstGeom>
              <a:solidFill>
                <a:srgbClr val="FF00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 name="Rectangle 321"/>
              <p:cNvSpPr>
                <a:spLocks noChangeArrowheads="1"/>
              </p:cNvSpPr>
              <p:nvPr/>
            </p:nvSpPr>
            <p:spPr bwMode="auto">
              <a:xfrm>
                <a:off x="12945" y="17339"/>
                <a:ext cx="185" cy="1"/>
              </a:xfrm>
              <a:prstGeom prst="rect">
                <a:avLst/>
              </a:prstGeom>
              <a:solidFill>
                <a:srgbClr val="FF00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 name="Rectangle 322"/>
              <p:cNvSpPr>
                <a:spLocks noChangeArrowheads="1"/>
              </p:cNvSpPr>
              <p:nvPr/>
            </p:nvSpPr>
            <p:spPr bwMode="auto">
              <a:xfrm>
                <a:off x="12971" y="17248"/>
                <a:ext cx="185" cy="1"/>
              </a:xfrm>
              <a:prstGeom prst="rect">
                <a:avLst/>
              </a:prstGeom>
              <a:solidFill>
                <a:srgbClr val="FC005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 name="Rectangle 323"/>
              <p:cNvSpPr>
                <a:spLocks noChangeArrowheads="1"/>
              </p:cNvSpPr>
              <p:nvPr/>
            </p:nvSpPr>
            <p:spPr bwMode="auto">
              <a:xfrm>
                <a:off x="12971" y="17249"/>
                <a:ext cx="185" cy="1"/>
              </a:xfrm>
              <a:prstGeom prst="rect">
                <a:avLst/>
              </a:prstGeom>
              <a:solidFill>
                <a:srgbClr val="FC00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 name="Rectangle 324"/>
              <p:cNvSpPr>
                <a:spLocks noChangeArrowheads="1"/>
              </p:cNvSpPr>
              <p:nvPr/>
            </p:nvSpPr>
            <p:spPr bwMode="auto">
              <a:xfrm>
                <a:off x="12971" y="17250"/>
                <a:ext cx="185" cy="1"/>
              </a:xfrm>
              <a:prstGeom prst="rect">
                <a:avLst/>
              </a:prstGeom>
              <a:solidFill>
                <a:srgbClr val="FC00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 name="Rectangle 325"/>
              <p:cNvSpPr>
                <a:spLocks noChangeArrowheads="1"/>
              </p:cNvSpPr>
              <p:nvPr/>
            </p:nvSpPr>
            <p:spPr bwMode="auto">
              <a:xfrm>
                <a:off x="12971" y="17251"/>
                <a:ext cx="185" cy="1"/>
              </a:xfrm>
              <a:prstGeom prst="rect">
                <a:avLst/>
              </a:prstGeom>
              <a:solidFill>
                <a:srgbClr val="FC00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 name="Rectangle 326"/>
              <p:cNvSpPr>
                <a:spLocks noChangeArrowheads="1"/>
              </p:cNvSpPr>
              <p:nvPr/>
            </p:nvSpPr>
            <p:spPr bwMode="auto">
              <a:xfrm>
                <a:off x="12971" y="17252"/>
                <a:ext cx="185" cy="1"/>
              </a:xfrm>
              <a:prstGeom prst="rect">
                <a:avLst/>
              </a:prstGeom>
              <a:solidFill>
                <a:srgbClr val="FC00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 name="Rectangle 327"/>
              <p:cNvSpPr>
                <a:spLocks noChangeArrowheads="1"/>
              </p:cNvSpPr>
              <p:nvPr/>
            </p:nvSpPr>
            <p:spPr bwMode="auto">
              <a:xfrm>
                <a:off x="12971" y="17253"/>
                <a:ext cx="185" cy="1"/>
              </a:xfrm>
              <a:prstGeom prst="rect">
                <a:avLst/>
              </a:prstGeom>
              <a:solidFill>
                <a:srgbClr val="FC00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 name="Rectangle 328"/>
              <p:cNvSpPr>
                <a:spLocks noChangeArrowheads="1"/>
              </p:cNvSpPr>
              <p:nvPr/>
            </p:nvSpPr>
            <p:spPr bwMode="auto">
              <a:xfrm>
                <a:off x="12971" y="17254"/>
                <a:ext cx="185" cy="1"/>
              </a:xfrm>
              <a:prstGeom prst="rect">
                <a:avLst/>
              </a:prstGeom>
              <a:solidFill>
                <a:srgbClr val="FC00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 name="Rectangle 329"/>
              <p:cNvSpPr>
                <a:spLocks noChangeArrowheads="1"/>
              </p:cNvSpPr>
              <p:nvPr/>
            </p:nvSpPr>
            <p:spPr bwMode="auto">
              <a:xfrm>
                <a:off x="12971" y="17255"/>
                <a:ext cx="185" cy="1"/>
              </a:xfrm>
              <a:prstGeom prst="rect">
                <a:avLst/>
              </a:prstGeom>
              <a:solidFill>
                <a:srgbClr val="FC00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 name="Rectangle 330"/>
              <p:cNvSpPr>
                <a:spLocks noChangeArrowheads="1"/>
              </p:cNvSpPr>
              <p:nvPr/>
            </p:nvSpPr>
            <p:spPr bwMode="auto">
              <a:xfrm>
                <a:off x="12971" y="17256"/>
                <a:ext cx="185" cy="1"/>
              </a:xfrm>
              <a:prstGeom prst="rect">
                <a:avLst/>
              </a:prstGeom>
              <a:solidFill>
                <a:srgbClr val="FA00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 name="Rectangle 331"/>
              <p:cNvSpPr>
                <a:spLocks noChangeArrowheads="1"/>
              </p:cNvSpPr>
              <p:nvPr/>
            </p:nvSpPr>
            <p:spPr bwMode="auto">
              <a:xfrm>
                <a:off x="12971" y="17257"/>
                <a:ext cx="185" cy="1"/>
              </a:xfrm>
              <a:prstGeom prst="rect">
                <a:avLst/>
              </a:prstGeom>
              <a:solidFill>
                <a:srgbClr val="FA00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 name="Rectangle 332"/>
              <p:cNvSpPr>
                <a:spLocks noChangeArrowheads="1"/>
              </p:cNvSpPr>
              <p:nvPr/>
            </p:nvSpPr>
            <p:spPr bwMode="auto">
              <a:xfrm>
                <a:off x="12971" y="17258"/>
                <a:ext cx="185" cy="1"/>
              </a:xfrm>
              <a:prstGeom prst="rect">
                <a:avLst/>
              </a:prstGeom>
              <a:solidFill>
                <a:srgbClr val="FA00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 name="Rectangle 333"/>
              <p:cNvSpPr>
                <a:spLocks noChangeArrowheads="1"/>
              </p:cNvSpPr>
              <p:nvPr/>
            </p:nvSpPr>
            <p:spPr bwMode="auto">
              <a:xfrm>
                <a:off x="12971" y="17258"/>
                <a:ext cx="185" cy="1"/>
              </a:xfrm>
              <a:prstGeom prst="rect">
                <a:avLst/>
              </a:prstGeom>
              <a:solidFill>
                <a:srgbClr val="FA00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 name="Rectangle 334"/>
              <p:cNvSpPr>
                <a:spLocks noChangeArrowheads="1"/>
              </p:cNvSpPr>
              <p:nvPr/>
            </p:nvSpPr>
            <p:spPr bwMode="auto">
              <a:xfrm>
                <a:off x="12971" y="17259"/>
                <a:ext cx="185" cy="1"/>
              </a:xfrm>
              <a:prstGeom prst="rect">
                <a:avLst/>
              </a:prstGeom>
              <a:solidFill>
                <a:srgbClr val="FA00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 name="Rectangle 335"/>
              <p:cNvSpPr>
                <a:spLocks noChangeArrowheads="1"/>
              </p:cNvSpPr>
              <p:nvPr/>
            </p:nvSpPr>
            <p:spPr bwMode="auto">
              <a:xfrm>
                <a:off x="12971" y="17260"/>
                <a:ext cx="185" cy="1"/>
              </a:xfrm>
              <a:prstGeom prst="rect">
                <a:avLst/>
              </a:prstGeom>
              <a:solidFill>
                <a:srgbClr val="F700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 name="Rectangle 336"/>
              <p:cNvSpPr>
                <a:spLocks noChangeArrowheads="1"/>
              </p:cNvSpPr>
              <p:nvPr/>
            </p:nvSpPr>
            <p:spPr bwMode="auto">
              <a:xfrm>
                <a:off x="12971" y="17261"/>
                <a:ext cx="185" cy="1"/>
              </a:xfrm>
              <a:prstGeom prst="rect">
                <a:avLst/>
              </a:prstGeom>
              <a:solidFill>
                <a:srgbClr val="F700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 name="Rectangle 337"/>
              <p:cNvSpPr>
                <a:spLocks noChangeArrowheads="1"/>
              </p:cNvSpPr>
              <p:nvPr/>
            </p:nvSpPr>
            <p:spPr bwMode="auto">
              <a:xfrm>
                <a:off x="12971" y="17262"/>
                <a:ext cx="185" cy="1"/>
              </a:xfrm>
              <a:prstGeom prst="rect">
                <a:avLst/>
              </a:prstGeom>
              <a:solidFill>
                <a:srgbClr val="F700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 name="Rectangle 338"/>
              <p:cNvSpPr>
                <a:spLocks noChangeArrowheads="1"/>
              </p:cNvSpPr>
              <p:nvPr/>
            </p:nvSpPr>
            <p:spPr bwMode="auto">
              <a:xfrm>
                <a:off x="12971" y="17263"/>
                <a:ext cx="185" cy="1"/>
              </a:xfrm>
              <a:prstGeom prst="rect">
                <a:avLst/>
              </a:prstGeom>
              <a:solidFill>
                <a:srgbClr val="F700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 name="Rectangle 339"/>
              <p:cNvSpPr>
                <a:spLocks noChangeArrowheads="1"/>
              </p:cNvSpPr>
              <p:nvPr/>
            </p:nvSpPr>
            <p:spPr bwMode="auto">
              <a:xfrm>
                <a:off x="12971" y="17264"/>
                <a:ext cx="185" cy="1"/>
              </a:xfrm>
              <a:prstGeom prst="rect">
                <a:avLst/>
              </a:prstGeom>
              <a:solidFill>
                <a:srgbClr val="F500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 name="Rectangle 340"/>
              <p:cNvSpPr>
                <a:spLocks noChangeArrowheads="1"/>
              </p:cNvSpPr>
              <p:nvPr/>
            </p:nvSpPr>
            <p:spPr bwMode="auto">
              <a:xfrm>
                <a:off x="12971" y="17265"/>
                <a:ext cx="185" cy="1"/>
              </a:xfrm>
              <a:prstGeom prst="rect">
                <a:avLst/>
              </a:prstGeom>
              <a:solidFill>
                <a:srgbClr val="F500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 name="Rectangle 341"/>
              <p:cNvSpPr>
                <a:spLocks noChangeArrowheads="1"/>
              </p:cNvSpPr>
              <p:nvPr/>
            </p:nvSpPr>
            <p:spPr bwMode="auto">
              <a:xfrm>
                <a:off x="12971" y="17266"/>
                <a:ext cx="185" cy="1"/>
              </a:xfrm>
              <a:prstGeom prst="rect">
                <a:avLst/>
              </a:prstGeom>
              <a:solidFill>
                <a:srgbClr val="F500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 name="Rectangle 342"/>
              <p:cNvSpPr>
                <a:spLocks noChangeArrowheads="1"/>
              </p:cNvSpPr>
              <p:nvPr/>
            </p:nvSpPr>
            <p:spPr bwMode="auto">
              <a:xfrm>
                <a:off x="12971" y="17267"/>
                <a:ext cx="185" cy="1"/>
              </a:xfrm>
              <a:prstGeom prst="rect">
                <a:avLst/>
              </a:prstGeom>
              <a:solidFill>
                <a:srgbClr val="F200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 name="Rectangle 343"/>
              <p:cNvSpPr>
                <a:spLocks noChangeArrowheads="1"/>
              </p:cNvSpPr>
              <p:nvPr/>
            </p:nvSpPr>
            <p:spPr bwMode="auto">
              <a:xfrm>
                <a:off x="12971" y="17268"/>
                <a:ext cx="185" cy="1"/>
              </a:xfrm>
              <a:prstGeom prst="rect">
                <a:avLst/>
              </a:prstGeom>
              <a:solidFill>
                <a:srgbClr val="F200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 name="Rectangle 344"/>
              <p:cNvSpPr>
                <a:spLocks noChangeArrowheads="1"/>
              </p:cNvSpPr>
              <p:nvPr/>
            </p:nvSpPr>
            <p:spPr bwMode="auto">
              <a:xfrm>
                <a:off x="12971" y="17269"/>
                <a:ext cx="185" cy="1"/>
              </a:xfrm>
              <a:prstGeom prst="rect">
                <a:avLst/>
              </a:prstGeom>
              <a:solidFill>
                <a:srgbClr val="F200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 name="Rectangle 345"/>
              <p:cNvSpPr>
                <a:spLocks noChangeArrowheads="1"/>
              </p:cNvSpPr>
              <p:nvPr/>
            </p:nvSpPr>
            <p:spPr bwMode="auto">
              <a:xfrm>
                <a:off x="12971" y="17270"/>
                <a:ext cx="185" cy="1"/>
              </a:xfrm>
              <a:prstGeom prst="rect">
                <a:avLst/>
              </a:prstGeom>
              <a:solidFill>
                <a:srgbClr val="F000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 name="Rectangle 346"/>
              <p:cNvSpPr>
                <a:spLocks noChangeArrowheads="1"/>
              </p:cNvSpPr>
              <p:nvPr/>
            </p:nvSpPr>
            <p:spPr bwMode="auto">
              <a:xfrm>
                <a:off x="12971" y="17271"/>
                <a:ext cx="185" cy="1"/>
              </a:xfrm>
              <a:prstGeom prst="rect">
                <a:avLst/>
              </a:prstGeom>
              <a:solidFill>
                <a:srgbClr val="F000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 name="Rectangle 347"/>
              <p:cNvSpPr>
                <a:spLocks noChangeArrowheads="1"/>
              </p:cNvSpPr>
              <p:nvPr/>
            </p:nvSpPr>
            <p:spPr bwMode="auto">
              <a:xfrm>
                <a:off x="12971" y="17272"/>
                <a:ext cx="185" cy="1"/>
              </a:xfrm>
              <a:prstGeom prst="rect">
                <a:avLst/>
              </a:prstGeom>
              <a:solidFill>
                <a:srgbClr val="F000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 name="Rectangle 348"/>
              <p:cNvSpPr>
                <a:spLocks noChangeArrowheads="1"/>
              </p:cNvSpPr>
              <p:nvPr/>
            </p:nvSpPr>
            <p:spPr bwMode="auto">
              <a:xfrm>
                <a:off x="12971" y="17273"/>
                <a:ext cx="185" cy="1"/>
              </a:xfrm>
              <a:prstGeom prst="rect">
                <a:avLst/>
              </a:prstGeom>
              <a:solidFill>
                <a:srgbClr val="ED00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 name="Rectangle 349"/>
              <p:cNvSpPr>
                <a:spLocks noChangeArrowheads="1"/>
              </p:cNvSpPr>
              <p:nvPr/>
            </p:nvSpPr>
            <p:spPr bwMode="auto">
              <a:xfrm>
                <a:off x="12971" y="17274"/>
                <a:ext cx="185" cy="1"/>
              </a:xfrm>
              <a:prstGeom prst="rect">
                <a:avLst/>
              </a:prstGeom>
              <a:solidFill>
                <a:srgbClr val="ED00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 name="Rectangle 350"/>
              <p:cNvSpPr>
                <a:spLocks noChangeArrowheads="1"/>
              </p:cNvSpPr>
              <p:nvPr/>
            </p:nvSpPr>
            <p:spPr bwMode="auto">
              <a:xfrm>
                <a:off x="12971" y="17275"/>
                <a:ext cx="185" cy="1"/>
              </a:xfrm>
              <a:prstGeom prst="rect">
                <a:avLst/>
              </a:prstGeom>
              <a:solidFill>
                <a:srgbClr val="ED00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 name="Rectangle 351"/>
              <p:cNvSpPr>
                <a:spLocks noChangeArrowheads="1"/>
              </p:cNvSpPr>
              <p:nvPr/>
            </p:nvSpPr>
            <p:spPr bwMode="auto">
              <a:xfrm>
                <a:off x="12971" y="17276"/>
                <a:ext cx="185" cy="1"/>
              </a:xfrm>
              <a:prstGeom prst="rect">
                <a:avLst/>
              </a:prstGeom>
              <a:solidFill>
                <a:srgbClr val="EB00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 name="Rectangle 352"/>
              <p:cNvSpPr>
                <a:spLocks noChangeArrowheads="1"/>
              </p:cNvSpPr>
              <p:nvPr/>
            </p:nvSpPr>
            <p:spPr bwMode="auto">
              <a:xfrm>
                <a:off x="12971" y="17277"/>
                <a:ext cx="185" cy="1"/>
              </a:xfrm>
              <a:prstGeom prst="rect">
                <a:avLst/>
              </a:prstGeom>
              <a:solidFill>
                <a:srgbClr val="EB00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 name="Rectangle 353"/>
              <p:cNvSpPr>
                <a:spLocks noChangeArrowheads="1"/>
              </p:cNvSpPr>
              <p:nvPr/>
            </p:nvSpPr>
            <p:spPr bwMode="auto">
              <a:xfrm>
                <a:off x="12971" y="17278"/>
                <a:ext cx="185" cy="1"/>
              </a:xfrm>
              <a:prstGeom prst="rect">
                <a:avLst/>
              </a:prstGeom>
              <a:solidFill>
                <a:srgbClr val="E80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 name="Rectangle 354"/>
              <p:cNvSpPr>
                <a:spLocks noChangeArrowheads="1"/>
              </p:cNvSpPr>
              <p:nvPr/>
            </p:nvSpPr>
            <p:spPr bwMode="auto">
              <a:xfrm>
                <a:off x="12971" y="17279"/>
                <a:ext cx="185" cy="1"/>
              </a:xfrm>
              <a:prstGeom prst="rect">
                <a:avLst/>
              </a:prstGeom>
              <a:solidFill>
                <a:srgbClr val="E80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 name="Rectangle 355"/>
              <p:cNvSpPr>
                <a:spLocks noChangeArrowheads="1"/>
              </p:cNvSpPr>
              <p:nvPr/>
            </p:nvSpPr>
            <p:spPr bwMode="auto">
              <a:xfrm>
                <a:off x="12971" y="17280"/>
                <a:ext cx="185" cy="1"/>
              </a:xfrm>
              <a:prstGeom prst="rect">
                <a:avLst/>
              </a:prstGeom>
              <a:solidFill>
                <a:srgbClr val="E600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 name="Rectangle 356"/>
              <p:cNvSpPr>
                <a:spLocks noChangeArrowheads="1"/>
              </p:cNvSpPr>
              <p:nvPr/>
            </p:nvSpPr>
            <p:spPr bwMode="auto">
              <a:xfrm>
                <a:off x="12971" y="17281"/>
                <a:ext cx="185" cy="1"/>
              </a:xfrm>
              <a:prstGeom prst="rect">
                <a:avLst/>
              </a:prstGeom>
              <a:solidFill>
                <a:srgbClr val="E600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 name="Rectangle 357"/>
              <p:cNvSpPr>
                <a:spLocks noChangeArrowheads="1"/>
              </p:cNvSpPr>
              <p:nvPr/>
            </p:nvSpPr>
            <p:spPr bwMode="auto">
              <a:xfrm>
                <a:off x="12971" y="17282"/>
                <a:ext cx="185" cy="1"/>
              </a:xfrm>
              <a:prstGeom prst="rect">
                <a:avLst/>
              </a:prstGeom>
              <a:solidFill>
                <a:srgbClr val="E30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 name="Rectangle 358"/>
              <p:cNvSpPr>
                <a:spLocks noChangeArrowheads="1"/>
              </p:cNvSpPr>
              <p:nvPr/>
            </p:nvSpPr>
            <p:spPr bwMode="auto">
              <a:xfrm>
                <a:off x="12971" y="17283"/>
                <a:ext cx="185" cy="1"/>
              </a:xfrm>
              <a:prstGeom prst="rect">
                <a:avLst/>
              </a:prstGeom>
              <a:solidFill>
                <a:srgbClr val="E300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 name="Rectangle 359"/>
              <p:cNvSpPr>
                <a:spLocks noChangeArrowheads="1"/>
              </p:cNvSpPr>
              <p:nvPr/>
            </p:nvSpPr>
            <p:spPr bwMode="auto">
              <a:xfrm>
                <a:off x="12971" y="17283"/>
                <a:ext cx="185" cy="1"/>
              </a:xfrm>
              <a:prstGeom prst="rect">
                <a:avLst/>
              </a:prstGeom>
              <a:solidFill>
                <a:srgbClr val="E000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 name="Rectangle 360"/>
              <p:cNvSpPr>
                <a:spLocks noChangeArrowheads="1"/>
              </p:cNvSpPr>
              <p:nvPr/>
            </p:nvSpPr>
            <p:spPr bwMode="auto">
              <a:xfrm>
                <a:off x="12971" y="17284"/>
                <a:ext cx="185" cy="1"/>
              </a:xfrm>
              <a:prstGeom prst="rect">
                <a:avLst/>
              </a:prstGeom>
              <a:solidFill>
                <a:srgbClr val="E00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0" name="Rectangle 361"/>
              <p:cNvSpPr>
                <a:spLocks noChangeArrowheads="1"/>
              </p:cNvSpPr>
              <p:nvPr/>
            </p:nvSpPr>
            <p:spPr bwMode="auto">
              <a:xfrm>
                <a:off x="12971" y="17285"/>
                <a:ext cx="185" cy="1"/>
              </a:xfrm>
              <a:prstGeom prst="rect">
                <a:avLst/>
              </a:prstGeom>
              <a:solidFill>
                <a:srgbClr val="DE00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1" name="Rectangle 362"/>
              <p:cNvSpPr>
                <a:spLocks noChangeArrowheads="1"/>
              </p:cNvSpPr>
              <p:nvPr/>
            </p:nvSpPr>
            <p:spPr bwMode="auto">
              <a:xfrm>
                <a:off x="12971" y="17286"/>
                <a:ext cx="185" cy="1"/>
              </a:xfrm>
              <a:prstGeom prst="rect">
                <a:avLst/>
              </a:prstGeom>
              <a:solidFill>
                <a:srgbClr val="DE00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2" name="Rectangle 363"/>
              <p:cNvSpPr>
                <a:spLocks noChangeArrowheads="1"/>
              </p:cNvSpPr>
              <p:nvPr/>
            </p:nvSpPr>
            <p:spPr bwMode="auto">
              <a:xfrm>
                <a:off x="12971" y="17287"/>
                <a:ext cx="185" cy="1"/>
              </a:xfrm>
              <a:prstGeom prst="rect">
                <a:avLst/>
              </a:prstGeom>
              <a:solidFill>
                <a:srgbClr val="DB00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3" name="Rectangle 364"/>
              <p:cNvSpPr>
                <a:spLocks noChangeArrowheads="1"/>
              </p:cNvSpPr>
              <p:nvPr/>
            </p:nvSpPr>
            <p:spPr bwMode="auto">
              <a:xfrm>
                <a:off x="12971" y="17288"/>
                <a:ext cx="185" cy="1"/>
              </a:xfrm>
              <a:prstGeom prst="rect">
                <a:avLst/>
              </a:prstGeom>
              <a:solidFill>
                <a:srgbClr val="D900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4" name="Rectangle 365"/>
              <p:cNvSpPr>
                <a:spLocks noChangeArrowheads="1"/>
              </p:cNvSpPr>
              <p:nvPr/>
            </p:nvSpPr>
            <p:spPr bwMode="auto">
              <a:xfrm>
                <a:off x="12971" y="17289"/>
                <a:ext cx="185" cy="1"/>
              </a:xfrm>
              <a:prstGeom prst="rect">
                <a:avLst/>
              </a:prstGeom>
              <a:solidFill>
                <a:srgbClr val="D900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5" name="Rectangle 366"/>
              <p:cNvSpPr>
                <a:spLocks noChangeArrowheads="1"/>
              </p:cNvSpPr>
              <p:nvPr/>
            </p:nvSpPr>
            <p:spPr bwMode="auto">
              <a:xfrm>
                <a:off x="12971" y="17290"/>
                <a:ext cx="185" cy="1"/>
              </a:xfrm>
              <a:prstGeom prst="rect">
                <a:avLst/>
              </a:prstGeom>
              <a:solidFill>
                <a:srgbClr val="D600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6" name="Rectangle 367"/>
              <p:cNvSpPr>
                <a:spLocks noChangeArrowheads="1"/>
              </p:cNvSpPr>
              <p:nvPr/>
            </p:nvSpPr>
            <p:spPr bwMode="auto">
              <a:xfrm>
                <a:off x="12971" y="17291"/>
                <a:ext cx="185" cy="1"/>
              </a:xfrm>
              <a:prstGeom prst="rect">
                <a:avLst/>
              </a:prstGeom>
              <a:solidFill>
                <a:srgbClr val="D600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7" name="Rectangle 368"/>
              <p:cNvSpPr>
                <a:spLocks noChangeArrowheads="1"/>
              </p:cNvSpPr>
              <p:nvPr/>
            </p:nvSpPr>
            <p:spPr bwMode="auto">
              <a:xfrm>
                <a:off x="12971" y="17292"/>
                <a:ext cx="185" cy="1"/>
              </a:xfrm>
              <a:prstGeom prst="rect">
                <a:avLst/>
              </a:prstGeom>
              <a:solidFill>
                <a:srgbClr val="D400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8" name="Rectangle 369"/>
              <p:cNvSpPr>
                <a:spLocks noChangeArrowheads="1"/>
              </p:cNvSpPr>
              <p:nvPr/>
            </p:nvSpPr>
            <p:spPr bwMode="auto">
              <a:xfrm>
                <a:off x="12971" y="17293"/>
                <a:ext cx="185" cy="1"/>
              </a:xfrm>
              <a:prstGeom prst="rect">
                <a:avLst/>
              </a:prstGeom>
              <a:solidFill>
                <a:srgbClr val="D100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9" name="Rectangle 370"/>
              <p:cNvSpPr>
                <a:spLocks noChangeArrowheads="1"/>
              </p:cNvSpPr>
              <p:nvPr/>
            </p:nvSpPr>
            <p:spPr bwMode="auto">
              <a:xfrm>
                <a:off x="12971" y="17294"/>
                <a:ext cx="185" cy="1"/>
              </a:xfrm>
              <a:prstGeom prst="rect">
                <a:avLst/>
              </a:prstGeom>
              <a:solidFill>
                <a:srgbClr val="D10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0" name="Rectangle 371"/>
              <p:cNvSpPr>
                <a:spLocks noChangeArrowheads="1"/>
              </p:cNvSpPr>
              <p:nvPr/>
            </p:nvSpPr>
            <p:spPr bwMode="auto">
              <a:xfrm>
                <a:off x="12971" y="17295"/>
                <a:ext cx="185" cy="1"/>
              </a:xfrm>
              <a:prstGeom prst="rect">
                <a:avLst/>
              </a:prstGeom>
              <a:solidFill>
                <a:srgbClr val="CF00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1" name="Rectangle 372"/>
              <p:cNvSpPr>
                <a:spLocks noChangeArrowheads="1"/>
              </p:cNvSpPr>
              <p:nvPr/>
            </p:nvSpPr>
            <p:spPr bwMode="auto">
              <a:xfrm>
                <a:off x="12971" y="17296"/>
                <a:ext cx="185" cy="1"/>
              </a:xfrm>
              <a:prstGeom prst="rect">
                <a:avLst/>
              </a:prstGeom>
              <a:solidFill>
                <a:srgbClr val="CC00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 name="Rectangle 373"/>
              <p:cNvSpPr>
                <a:spLocks noChangeArrowheads="1"/>
              </p:cNvSpPr>
              <p:nvPr/>
            </p:nvSpPr>
            <p:spPr bwMode="auto">
              <a:xfrm>
                <a:off x="12971" y="17297"/>
                <a:ext cx="185" cy="1"/>
              </a:xfrm>
              <a:prstGeom prst="rect">
                <a:avLst/>
              </a:prstGeom>
              <a:solidFill>
                <a:srgbClr val="C900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3" name="Rectangle 374"/>
              <p:cNvSpPr>
                <a:spLocks noChangeArrowheads="1"/>
              </p:cNvSpPr>
              <p:nvPr/>
            </p:nvSpPr>
            <p:spPr bwMode="auto">
              <a:xfrm>
                <a:off x="12971" y="17298"/>
                <a:ext cx="185" cy="1"/>
              </a:xfrm>
              <a:prstGeom prst="rect">
                <a:avLst/>
              </a:prstGeom>
              <a:solidFill>
                <a:srgbClr val="C900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4" name="Rectangle 375"/>
              <p:cNvSpPr>
                <a:spLocks noChangeArrowheads="1"/>
              </p:cNvSpPr>
              <p:nvPr/>
            </p:nvSpPr>
            <p:spPr bwMode="auto">
              <a:xfrm>
                <a:off x="12971" y="17299"/>
                <a:ext cx="185" cy="1"/>
              </a:xfrm>
              <a:prstGeom prst="rect">
                <a:avLst/>
              </a:prstGeom>
              <a:solidFill>
                <a:srgbClr val="C700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5" name="Rectangle 376"/>
              <p:cNvSpPr>
                <a:spLocks noChangeArrowheads="1"/>
              </p:cNvSpPr>
              <p:nvPr/>
            </p:nvSpPr>
            <p:spPr bwMode="auto">
              <a:xfrm>
                <a:off x="12971" y="17300"/>
                <a:ext cx="185" cy="1"/>
              </a:xfrm>
              <a:prstGeom prst="rect">
                <a:avLst/>
              </a:prstGeom>
              <a:solidFill>
                <a:srgbClr val="C400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6" name="Rectangle 377"/>
              <p:cNvSpPr>
                <a:spLocks noChangeArrowheads="1"/>
              </p:cNvSpPr>
              <p:nvPr/>
            </p:nvSpPr>
            <p:spPr bwMode="auto">
              <a:xfrm>
                <a:off x="12971" y="17301"/>
                <a:ext cx="185" cy="1"/>
              </a:xfrm>
              <a:prstGeom prst="rect">
                <a:avLst/>
              </a:prstGeom>
              <a:solidFill>
                <a:srgbClr val="C200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7" name="Rectangle 378"/>
              <p:cNvSpPr>
                <a:spLocks noChangeArrowheads="1"/>
              </p:cNvSpPr>
              <p:nvPr/>
            </p:nvSpPr>
            <p:spPr bwMode="auto">
              <a:xfrm>
                <a:off x="12971" y="17302"/>
                <a:ext cx="185" cy="1"/>
              </a:xfrm>
              <a:prstGeom prst="rect">
                <a:avLst/>
              </a:prstGeom>
              <a:solidFill>
                <a:srgbClr val="BF00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8" name="Rectangle 379"/>
              <p:cNvSpPr>
                <a:spLocks noChangeArrowheads="1"/>
              </p:cNvSpPr>
              <p:nvPr/>
            </p:nvSpPr>
            <p:spPr bwMode="auto">
              <a:xfrm>
                <a:off x="12971" y="17303"/>
                <a:ext cx="185" cy="1"/>
              </a:xfrm>
              <a:prstGeom prst="rect">
                <a:avLst/>
              </a:prstGeom>
              <a:solidFill>
                <a:srgbClr val="BF00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9" name="Rectangle 380"/>
              <p:cNvSpPr>
                <a:spLocks noChangeArrowheads="1"/>
              </p:cNvSpPr>
              <p:nvPr/>
            </p:nvSpPr>
            <p:spPr bwMode="auto">
              <a:xfrm>
                <a:off x="12971" y="17304"/>
                <a:ext cx="185" cy="1"/>
              </a:xfrm>
              <a:prstGeom prst="rect">
                <a:avLst/>
              </a:prstGeom>
              <a:solidFill>
                <a:srgbClr val="BD00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0" name="Rectangle 381"/>
              <p:cNvSpPr>
                <a:spLocks noChangeArrowheads="1"/>
              </p:cNvSpPr>
              <p:nvPr/>
            </p:nvSpPr>
            <p:spPr bwMode="auto">
              <a:xfrm>
                <a:off x="12971" y="17305"/>
                <a:ext cx="185" cy="1"/>
              </a:xfrm>
              <a:prstGeom prst="rect">
                <a:avLst/>
              </a:prstGeom>
              <a:solidFill>
                <a:srgbClr val="BA00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1" name="Rectangle 382"/>
              <p:cNvSpPr>
                <a:spLocks noChangeArrowheads="1"/>
              </p:cNvSpPr>
              <p:nvPr/>
            </p:nvSpPr>
            <p:spPr bwMode="auto">
              <a:xfrm>
                <a:off x="12971" y="17306"/>
                <a:ext cx="185" cy="1"/>
              </a:xfrm>
              <a:prstGeom prst="rect">
                <a:avLst/>
              </a:prstGeom>
              <a:solidFill>
                <a:srgbClr val="B800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2" name="Rectangle 383"/>
              <p:cNvSpPr>
                <a:spLocks noChangeArrowheads="1"/>
              </p:cNvSpPr>
              <p:nvPr/>
            </p:nvSpPr>
            <p:spPr bwMode="auto">
              <a:xfrm>
                <a:off x="12971" y="17307"/>
                <a:ext cx="185" cy="1"/>
              </a:xfrm>
              <a:prstGeom prst="rect">
                <a:avLst/>
              </a:prstGeom>
              <a:solidFill>
                <a:srgbClr val="B500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 name="Rectangle 384"/>
              <p:cNvSpPr>
                <a:spLocks noChangeArrowheads="1"/>
              </p:cNvSpPr>
              <p:nvPr/>
            </p:nvSpPr>
            <p:spPr bwMode="auto">
              <a:xfrm>
                <a:off x="12971" y="17308"/>
                <a:ext cx="185" cy="1"/>
              </a:xfrm>
              <a:prstGeom prst="rect">
                <a:avLst/>
              </a:prstGeom>
              <a:solidFill>
                <a:srgbClr val="B400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4" name="Rectangle 385"/>
              <p:cNvSpPr>
                <a:spLocks noChangeArrowheads="1"/>
              </p:cNvSpPr>
              <p:nvPr/>
            </p:nvSpPr>
            <p:spPr bwMode="auto">
              <a:xfrm>
                <a:off x="12971" y="17308"/>
                <a:ext cx="185" cy="1"/>
              </a:xfrm>
              <a:prstGeom prst="rect">
                <a:avLst/>
              </a:prstGeom>
              <a:solidFill>
                <a:srgbClr val="AE00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5" name="Rectangle 386"/>
              <p:cNvSpPr>
                <a:spLocks noChangeArrowheads="1"/>
              </p:cNvSpPr>
              <p:nvPr/>
            </p:nvSpPr>
            <p:spPr bwMode="auto">
              <a:xfrm>
                <a:off x="12971" y="17309"/>
                <a:ext cx="185" cy="1"/>
              </a:xfrm>
              <a:prstGeom prst="rect">
                <a:avLst/>
              </a:prstGeom>
              <a:solidFill>
                <a:srgbClr val="AD00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6" name="Rectangle 387"/>
              <p:cNvSpPr>
                <a:spLocks noChangeArrowheads="1"/>
              </p:cNvSpPr>
              <p:nvPr/>
            </p:nvSpPr>
            <p:spPr bwMode="auto">
              <a:xfrm>
                <a:off x="12971" y="17310"/>
                <a:ext cx="185" cy="1"/>
              </a:xfrm>
              <a:prstGeom prst="rect">
                <a:avLst/>
              </a:prstGeom>
              <a:solidFill>
                <a:srgbClr val="AC00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7" name="Rectangle 388"/>
              <p:cNvSpPr>
                <a:spLocks noChangeArrowheads="1"/>
              </p:cNvSpPr>
              <p:nvPr/>
            </p:nvSpPr>
            <p:spPr bwMode="auto">
              <a:xfrm>
                <a:off x="12971" y="17311"/>
                <a:ext cx="185" cy="1"/>
              </a:xfrm>
              <a:prstGeom prst="rect">
                <a:avLst/>
              </a:prstGeom>
              <a:solidFill>
                <a:srgbClr val="A80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8" name="Rectangle 389"/>
              <p:cNvSpPr>
                <a:spLocks noChangeArrowheads="1"/>
              </p:cNvSpPr>
              <p:nvPr/>
            </p:nvSpPr>
            <p:spPr bwMode="auto">
              <a:xfrm>
                <a:off x="12971" y="17312"/>
                <a:ext cx="185" cy="1"/>
              </a:xfrm>
              <a:prstGeom prst="rect">
                <a:avLst/>
              </a:prstGeom>
              <a:solidFill>
                <a:srgbClr val="A700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9" name="Rectangle 390"/>
              <p:cNvSpPr>
                <a:spLocks noChangeArrowheads="1"/>
              </p:cNvSpPr>
              <p:nvPr/>
            </p:nvSpPr>
            <p:spPr bwMode="auto">
              <a:xfrm>
                <a:off x="12971" y="17313"/>
                <a:ext cx="185" cy="1"/>
              </a:xfrm>
              <a:prstGeom prst="rect">
                <a:avLst/>
              </a:prstGeom>
              <a:solidFill>
                <a:srgbClr val="A400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0" name="Rectangle 391"/>
              <p:cNvSpPr>
                <a:spLocks noChangeArrowheads="1"/>
              </p:cNvSpPr>
              <p:nvPr/>
            </p:nvSpPr>
            <p:spPr bwMode="auto">
              <a:xfrm>
                <a:off x="12971" y="17314"/>
                <a:ext cx="185" cy="1"/>
              </a:xfrm>
              <a:prstGeom prst="rect">
                <a:avLst/>
              </a:prstGeom>
              <a:solidFill>
                <a:srgbClr val="9F00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1" name="Rectangle 392"/>
              <p:cNvSpPr>
                <a:spLocks noChangeArrowheads="1"/>
              </p:cNvSpPr>
              <p:nvPr/>
            </p:nvSpPr>
            <p:spPr bwMode="auto">
              <a:xfrm>
                <a:off x="12971" y="17315"/>
                <a:ext cx="185" cy="1"/>
              </a:xfrm>
              <a:prstGeom prst="rect">
                <a:avLst/>
              </a:prstGeom>
              <a:solidFill>
                <a:srgbClr val="9E00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2" name="Rectangle 393"/>
              <p:cNvSpPr>
                <a:spLocks noChangeArrowheads="1"/>
              </p:cNvSpPr>
              <p:nvPr/>
            </p:nvSpPr>
            <p:spPr bwMode="auto">
              <a:xfrm>
                <a:off x="12971" y="17316"/>
                <a:ext cx="185" cy="1"/>
              </a:xfrm>
              <a:prstGeom prst="rect">
                <a:avLst/>
              </a:prstGeom>
              <a:solidFill>
                <a:srgbClr val="9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3" name="Rectangle 394"/>
              <p:cNvSpPr>
                <a:spLocks noChangeArrowheads="1"/>
              </p:cNvSpPr>
              <p:nvPr/>
            </p:nvSpPr>
            <p:spPr bwMode="auto">
              <a:xfrm>
                <a:off x="12971" y="17317"/>
                <a:ext cx="185" cy="1"/>
              </a:xfrm>
              <a:prstGeom prst="rect">
                <a:avLst/>
              </a:prstGeom>
              <a:solidFill>
                <a:srgbClr val="9600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4" name="Rectangle 395"/>
              <p:cNvSpPr>
                <a:spLocks noChangeArrowheads="1"/>
              </p:cNvSpPr>
              <p:nvPr/>
            </p:nvSpPr>
            <p:spPr bwMode="auto">
              <a:xfrm>
                <a:off x="12971" y="17318"/>
                <a:ext cx="185" cy="1"/>
              </a:xfrm>
              <a:prstGeom prst="rect">
                <a:avLst/>
              </a:prstGeom>
              <a:solidFill>
                <a:srgbClr val="9400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5" name="Rectangle 396"/>
              <p:cNvSpPr>
                <a:spLocks noChangeArrowheads="1"/>
              </p:cNvSpPr>
              <p:nvPr/>
            </p:nvSpPr>
            <p:spPr bwMode="auto">
              <a:xfrm>
                <a:off x="12971" y="17319"/>
                <a:ext cx="185" cy="1"/>
              </a:xfrm>
              <a:prstGeom prst="rect">
                <a:avLst/>
              </a:prstGeom>
              <a:solidFill>
                <a:srgbClr val="9200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6" name="Rectangle 397"/>
              <p:cNvSpPr>
                <a:spLocks noChangeArrowheads="1"/>
              </p:cNvSpPr>
              <p:nvPr/>
            </p:nvSpPr>
            <p:spPr bwMode="auto">
              <a:xfrm>
                <a:off x="12971" y="17320"/>
                <a:ext cx="185" cy="1"/>
              </a:xfrm>
              <a:prstGeom prst="rect">
                <a:avLst/>
              </a:prstGeom>
              <a:solidFill>
                <a:srgbClr val="8D00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7" name="Rectangle 398"/>
              <p:cNvSpPr>
                <a:spLocks noChangeArrowheads="1"/>
              </p:cNvSpPr>
              <p:nvPr/>
            </p:nvSpPr>
            <p:spPr bwMode="auto">
              <a:xfrm>
                <a:off x="12971" y="17321"/>
                <a:ext cx="185" cy="1"/>
              </a:xfrm>
              <a:prstGeom prst="rect">
                <a:avLst/>
              </a:prstGeom>
              <a:solidFill>
                <a:srgbClr val="8A00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8" name="Rectangle 399"/>
              <p:cNvSpPr>
                <a:spLocks noChangeArrowheads="1"/>
              </p:cNvSpPr>
              <p:nvPr/>
            </p:nvSpPr>
            <p:spPr bwMode="auto">
              <a:xfrm>
                <a:off x="12971" y="17322"/>
                <a:ext cx="185" cy="1"/>
              </a:xfrm>
              <a:prstGeom prst="rect">
                <a:avLst/>
              </a:prstGeom>
              <a:solidFill>
                <a:srgbClr val="8800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9" name="Rectangle 400"/>
              <p:cNvSpPr>
                <a:spLocks noChangeArrowheads="1"/>
              </p:cNvSpPr>
              <p:nvPr/>
            </p:nvSpPr>
            <p:spPr bwMode="auto">
              <a:xfrm>
                <a:off x="12971" y="17323"/>
                <a:ext cx="185" cy="1"/>
              </a:xfrm>
              <a:prstGeom prst="rect">
                <a:avLst/>
              </a:prstGeom>
              <a:solidFill>
                <a:srgbClr val="8200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0" name="Rectangle 401"/>
              <p:cNvSpPr>
                <a:spLocks noChangeArrowheads="1"/>
              </p:cNvSpPr>
              <p:nvPr/>
            </p:nvSpPr>
            <p:spPr bwMode="auto">
              <a:xfrm>
                <a:off x="12971" y="17324"/>
                <a:ext cx="185" cy="1"/>
              </a:xfrm>
              <a:prstGeom prst="rect">
                <a:avLst/>
              </a:prstGeom>
              <a:solidFill>
                <a:srgbClr val="8000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1" name="Rectangle 402"/>
              <p:cNvSpPr>
                <a:spLocks noChangeArrowheads="1"/>
              </p:cNvSpPr>
              <p:nvPr/>
            </p:nvSpPr>
            <p:spPr bwMode="auto">
              <a:xfrm>
                <a:off x="12971" y="17325"/>
                <a:ext cx="185" cy="1"/>
              </a:xfrm>
              <a:prstGeom prst="rect">
                <a:avLst/>
              </a:prstGeom>
              <a:solidFill>
                <a:srgbClr val="7E00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 name="Rectangle 403"/>
              <p:cNvSpPr>
                <a:spLocks noChangeArrowheads="1"/>
              </p:cNvSpPr>
              <p:nvPr/>
            </p:nvSpPr>
            <p:spPr bwMode="auto">
              <a:xfrm>
                <a:off x="12971" y="17326"/>
                <a:ext cx="185" cy="1"/>
              </a:xfrm>
              <a:prstGeom prst="rect">
                <a:avLst/>
              </a:prstGeom>
              <a:solidFill>
                <a:srgbClr val="7600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 name="Rectangle 404"/>
              <p:cNvSpPr>
                <a:spLocks noChangeArrowheads="1"/>
              </p:cNvSpPr>
              <p:nvPr/>
            </p:nvSpPr>
            <p:spPr bwMode="auto">
              <a:xfrm>
                <a:off x="12971" y="17327"/>
                <a:ext cx="185" cy="1"/>
              </a:xfrm>
              <a:prstGeom prst="rect">
                <a:avLst/>
              </a:prstGeom>
              <a:solidFill>
                <a:srgbClr val="740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 name="Rectangle 405"/>
              <p:cNvSpPr>
                <a:spLocks noChangeArrowheads="1"/>
              </p:cNvSpPr>
              <p:nvPr/>
            </p:nvSpPr>
            <p:spPr bwMode="auto">
              <a:xfrm>
                <a:off x="12971" y="17328"/>
                <a:ext cx="185" cy="1"/>
              </a:xfrm>
              <a:prstGeom prst="rect">
                <a:avLst/>
              </a:prstGeom>
              <a:solidFill>
                <a:srgbClr val="7100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89" name="Rectangle 407"/>
            <p:cNvSpPr>
              <a:spLocks noChangeArrowheads="1"/>
            </p:cNvSpPr>
            <p:nvPr/>
          </p:nvSpPr>
          <p:spPr bwMode="auto">
            <a:xfrm>
              <a:off x="12971" y="17329"/>
              <a:ext cx="185" cy="1"/>
            </a:xfrm>
            <a:prstGeom prst="rect">
              <a:avLst/>
            </a:prstGeom>
            <a:solidFill>
              <a:srgbClr val="6B00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Rectangle 408"/>
            <p:cNvSpPr>
              <a:spLocks noChangeArrowheads="1"/>
            </p:cNvSpPr>
            <p:nvPr/>
          </p:nvSpPr>
          <p:spPr bwMode="auto">
            <a:xfrm>
              <a:off x="12971" y="17330"/>
              <a:ext cx="185" cy="1"/>
            </a:xfrm>
            <a:prstGeom prst="rect">
              <a:avLst/>
            </a:prstGeom>
            <a:solidFill>
              <a:srgbClr val="6700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Rectangle 409"/>
            <p:cNvSpPr>
              <a:spLocks noChangeArrowheads="1"/>
            </p:cNvSpPr>
            <p:nvPr/>
          </p:nvSpPr>
          <p:spPr bwMode="auto">
            <a:xfrm>
              <a:off x="12971" y="17331"/>
              <a:ext cx="185" cy="1"/>
            </a:xfrm>
            <a:prstGeom prst="rect">
              <a:avLst/>
            </a:prstGeom>
            <a:solidFill>
              <a:srgbClr val="6500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Rectangle 410"/>
            <p:cNvSpPr>
              <a:spLocks noChangeArrowheads="1"/>
            </p:cNvSpPr>
            <p:nvPr/>
          </p:nvSpPr>
          <p:spPr bwMode="auto">
            <a:xfrm>
              <a:off x="12971" y="17332"/>
              <a:ext cx="185" cy="1"/>
            </a:xfrm>
            <a:prstGeom prst="rect">
              <a:avLst/>
            </a:prstGeom>
            <a:solidFill>
              <a:srgbClr val="5E00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Rectangle 411"/>
            <p:cNvSpPr>
              <a:spLocks noChangeArrowheads="1"/>
            </p:cNvSpPr>
            <p:nvPr/>
          </p:nvSpPr>
          <p:spPr bwMode="auto">
            <a:xfrm>
              <a:off x="12971" y="17333"/>
              <a:ext cx="185" cy="1"/>
            </a:xfrm>
            <a:prstGeom prst="rect">
              <a:avLst/>
            </a:prstGeom>
            <a:solidFill>
              <a:srgbClr val="5B00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Rectangle 412"/>
            <p:cNvSpPr>
              <a:spLocks noChangeArrowheads="1"/>
            </p:cNvSpPr>
            <p:nvPr/>
          </p:nvSpPr>
          <p:spPr bwMode="auto">
            <a:xfrm>
              <a:off x="12971" y="17333"/>
              <a:ext cx="185" cy="1"/>
            </a:xfrm>
            <a:prstGeom prst="rect">
              <a:avLst/>
            </a:prstGeom>
            <a:solidFill>
              <a:srgbClr val="5300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Rectangle 413"/>
            <p:cNvSpPr>
              <a:spLocks noChangeArrowheads="1"/>
            </p:cNvSpPr>
            <p:nvPr/>
          </p:nvSpPr>
          <p:spPr bwMode="auto">
            <a:xfrm>
              <a:off x="12971" y="17334"/>
              <a:ext cx="185" cy="1"/>
            </a:xfrm>
            <a:prstGeom prst="rect">
              <a:avLst/>
            </a:prstGeom>
            <a:solidFill>
              <a:srgbClr val="500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Rectangle 414"/>
            <p:cNvSpPr>
              <a:spLocks noChangeArrowheads="1"/>
            </p:cNvSpPr>
            <p:nvPr/>
          </p:nvSpPr>
          <p:spPr bwMode="auto">
            <a:xfrm>
              <a:off x="12971" y="17335"/>
              <a:ext cx="185" cy="1"/>
            </a:xfrm>
            <a:prstGeom prst="rect">
              <a:avLst/>
            </a:prstGeom>
            <a:solidFill>
              <a:srgbClr val="490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Rectangle 415"/>
            <p:cNvSpPr>
              <a:spLocks noChangeArrowheads="1"/>
            </p:cNvSpPr>
            <p:nvPr/>
          </p:nvSpPr>
          <p:spPr bwMode="auto">
            <a:xfrm>
              <a:off x="12971" y="17336"/>
              <a:ext cx="185" cy="1"/>
            </a:xfrm>
            <a:prstGeom prst="rect">
              <a:avLst/>
            </a:prstGeom>
            <a:solidFill>
              <a:srgbClr val="4500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Rectangle 416"/>
            <p:cNvSpPr>
              <a:spLocks noChangeArrowheads="1"/>
            </p:cNvSpPr>
            <p:nvPr/>
          </p:nvSpPr>
          <p:spPr bwMode="auto">
            <a:xfrm>
              <a:off x="12971" y="17337"/>
              <a:ext cx="185" cy="1"/>
            </a:xfrm>
            <a:prstGeom prst="rect">
              <a:avLst/>
            </a:prstGeom>
            <a:solidFill>
              <a:srgbClr val="3D00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Rectangle 417"/>
            <p:cNvSpPr>
              <a:spLocks noChangeArrowheads="1"/>
            </p:cNvSpPr>
            <p:nvPr/>
          </p:nvSpPr>
          <p:spPr bwMode="auto">
            <a:xfrm>
              <a:off x="12971" y="17338"/>
              <a:ext cx="185" cy="1"/>
            </a:xfrm>
            <a:prstGeom prst="rect">
              <a:avLst/>
            </a:prstGeom>
            <a:solidFill>
              <a:srgbClr val="3600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Rectangle 418"/>
            <p:cNvSpPr>
              <a:spLocks noChangeArrowheads="1"/>
            </p:cNvSpPr>
            <p:nvPr/>
          </p:nvSpPr>
          <p:spPr bwMode="auto">
            <a:xfrm>
              <a:off x="12971" y="17339"/>
              <a:ext cx="185" cy="1"/>
            </a:xfrm>
            <a:prstGeom prst="rect">
              <a:avLst/>
            </a:prstGeom>
            <a:solidFill>
              <a:srgbClr val="2E00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Rectangle 419"/>
            <p:cNvSpPr>
              <a:spLocks noChangeArrowheads="1"/>
            </p:cNvSpPr>
            <p:nvPr/>
          </p:nvSpPr>
          <p:spPr bwMode="auto">
            <a:xfrm>
              <a:off x="12971" y="17340"/>
              <a:ext cx="185" cy="1"/>
            </a:xfrm>
            <a:prstGeom prst="rect">
              <a:avLst/>
            </a:prstGeom>
            <a:solidFill>
              <a:srgbClr val="2600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Rectangle 420"/>
            <p:cNvSpPr>
              <a:spLocks noChangeArrowheads="1"/>
            </p:cNvSpPr>
            <p:nvPr/>
          </p:nvSpPr>
          <p:spPr bwMode="auto">
            <a:xfrm>
              <a:off x="12971" y="17341"/>
              <a:ext cx="185" cy="1"/>
            </a:xfrm>
            <a:prstGeom prst="rect">
              <a:avLst/>
            </a:prstGeom>
            <a:solidFill>
              <a:srgbClr val="1900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Rectangle 421"/>
            <p:cNvSpPr>
              <a:spLocks noChangeArrowheads="1"/>
            </p:cNvSpPr>
            <p:nvPr/>
          </p:nvSpPr>
          <p:spPr bwMode="auto">
            <a:xfrm>
              <a:off x="12971" y="17342"/>
              <a:ext cx="185" cy="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Rectangle 422"/>
            <p:cNvSpPr>
              <a:spLocks noChangeArrowheads="1"/>
            </p:cNvSpPr>
            <p:nvPr/>
          </p:nvSpPr>
          <p:spPr bwMode="auto">
            <a:xfrm>
              <a:off x="13207" y="17312"/>
              <a:ext cx="19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FFFFFF"/>
                  </a:solidFill>
                  <a:effectLst/>
                  <a:latin typeface="+mn-lt"/>
                </a:rPr>
                <a:t>Low: 0</a:t>
              </a:r>
              <a:endParaRPr kumimoji="0" lang="en-US" altLang="en-US" sz="900" b="0" i="0" u="none" strike="noStrike" cap="none" normalizeH="0" baseline="0" dirty="0">
                <a:ln>
                  <a:noFill/>
                </a:ln>
                <a:solidFill>
                  <a:schemeClr val="tx1"/>
                </a:solidFill>
                <a:effectLst/>
                <a:latin typeface="+mn-lt"/>
              </a:endParaRPr>
            </a:p>
          </p:txBody>
        </p:sp>
      </p:grpSp>
      <p:graphicFrame>
        <p:nvGraphicFramePr>
          <p:cNvPr id="505" name="Chart 504"/>
          <p:cNvGraphicFramePr/>
          <p:nvPr>
            <p:extLst>
              <p:ext uri="{D42A27DB-BD31-4B8C-83A1-F6EECF244321}">
                <p14:modId xmlns:p14="http://schemas.microsoft.com/office/powerpoint/2010/main" val="3628443794"/>
              </p:ext>
            </p:extLst>
          </p:nvPr>
        </p:nvGraphicFramePr>
        <p:xfrm>
          <a:off x="13852041" y="22721595"/>
          <a:ext cx="5374003" cy="4240022"/>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507" name="Chart 506"/>
          <p:cNvGraphicFramePr/>
          <p:nvPr>
            <p:extLst>
              <p:ext uri="{D42A27DB-BD31-4B8C-83A1-F6EECF244321}">
                <p14:modId xmlns:p14="http://schemas.microsoft.com/office/powerpoint/2010/main" val="1657131190"/>
              </p:ext>
            </p:extLst>
          </p:nvPr>
        </p:nvGraphicFramePr>
        <p:xfrm>
          <a:off x="20735310" y="22720198"/>
          <a:ext cx="5376672" cy="4242816"/>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508" name="Diagram 507"/>
          <p:cNvGraphicFramePr/>
          <p:nvPr>
            <p:extLst>
              <p:ext uri="{D42A27DB-BD31-4B8C-83A1-F6EECF244321}">
                <p14:modId xmlns:p14="http://schemas.microsoft.com/office/powerpoint/2010/main" val="324198325"/>
              </p:ext>
            </p:extLst>
          </p:nvPr>
        </p:nvGraphicFramePr>
        <p:xfrm>
          <a:off x="11153253" y="5900859"/>
          <a:ext cx="13472498" cy="595894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509" name="Text Placeholder 5"/>
          <p:cNvSpPr>
            <a:spLocks noGrp="1"/>
          </p:cNvSpPr>
          <p:nvPr/>
        </p:nvSpPr>
        <p:spPr>
          <a:xfrm>
            <a:off x="15643728" y="6028680"/>
            <a:ext cx="4924425" cy="13240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342900" algn="l" defTabSz="914400" rtl="0" eaLnBrk="1" fontAlgn="auto" latinLnBrk="0" hangingPunct="1">
              <a:lnSpc>
                <a:spcPct val="100000"/>
              </a:lnSpc>
              <a:spcBef>
                <a:spcPts val="200"/>
              </a:spcBef>
              <a:spcAft>
                <a:spcPts val="0"/>
              </a:spcAft>
              <a:buClr>
                <a:srgbClr val="3289B4"/>
              </a:buClr>
              <a:buSzTx/>
              <a:buFont typeface="Webdings" panose="05030102010509060703" pitchFamily="18" charset="2"/>
              <a:buChar char="4"/>
              <a:tabLst/>
              <a:defRPr/>
            </a:pPr>
            <a:r>
              <a:rPr kumimoji="0" lang="en-US" sz="2000" b="0" i="0" u="none" strike="noStrike" kern="1200" cap="none" spc="0" normalizeH="0" baseline="0" noProof="0" dirty="0">
                <a:ln>
                  <a:noFill/>
                </a:ln>
                <a:effectLst/>
                <a:uLnTx/>
                <a:uFillTx/>
                <a:latin typeface="+mn-lt"/>
                <a:ea typeface="+mn-ea"/>
                <a:cs typeface="+mn-cs"/>
              </a:rPr>
              <a:t>Landsat 8 OLI</a:t>
            </a:r>
          </a:p>
          <a:p>
            <a:pPr marL="0" marR="0" lvl="1" indent="-342900" algn="l" defTabSz="914400" rtl="0" eaLnBrk="1" fontAlgn="auto" latinLnBrk="0" hangingPunct="1">
              <a:lnSpc>
                <a:spcPct val="100000"/>
              </a:lnSpc>
              <a:spcBef>
                <a:spcPts val="200"/>
              </a:spcBef>
              <a:spcAft>
                <a:spcPts val="0"/>
              </a:spcAft>
              <a:buClr>
                <a:srgbClr val="3289B4"/>
              </a:buClr>
              <a:buSzTx/>
              <a:buFont typeface="Webdings" panose="05030102010509060703" pitchFamily="18" charset="2"/>
              <a:buChar char="4"/>
              <a:tabLst/>
              <a:defRPr/>
            </a:pPr>
            <a:r>
              <a:rPr kumimoji="0" lang="en-US" sz="2000" b="0" i="0" u="none" strike="noStrike" kern="1200" cap="none" spc="0" normalizeH="0" baseline="0" noProof="0" dirty="0">
                <a:ln>
                  <a:noFill/>
                </a:ln>
                <a:effectLst/>
                <a:uLnTx/>
                <a:uFillTx/>
                <a:latin typeface="+mn-lt"/>
                <a:ea typeface="+mn-ea"/>
                <a:cs typeface="+mn-cs"/>
              </a:rPr>
              <a:t>Sentinel-2 MSI</a:t>
            </a:r>
          </a:p>
          <a:p>
            <a:pPr marL="0" marR="0" lvl="1" indent="-342900" algn="l" defTabSz="914400" rtl="0" eaLnBrk="1" fontAlgn="auto" latinLnBrk="0" hangingPunct="1">
              <a:lnSpc>
                <a:spcPct val="100000"/>
              </a:lnSpc>
              <a:spcBef>
                <a:spcPts val="200"/>
              </a:spcBef>
              <a:spcAft>
                <a:spcPts val="0"/>
              </a:spcAft>
              <a:buClr>
                <a:srgbClr val="3289B4"/>
              </a:buClr>
              <a:buSzTx/>
              <a:buFont typeface="Webdings" panose="05030102010509060703" pitchFamily="18" charset="2"/>
              <a:buChar char="4"/>
              <a:tabLst/>
              <a:defRPr/>
            </a:pPr>
            <a:r>
              <a:rPr kumimoji="0" lang="en-US" sz="2000" b="0" i="1" u="none" strike="noStrike" kern="1200" cap="none" spc="0" normalizeH="0" baseline="0" noProof="0" dirty="0">
                <a:ln>
                  <a:noFill/>
                </a:ln>
                <a:effectLst/>
                <a:uLnTx/>
                <a:uFillTx/>
                <a:latin typeface="+mn-lt"/>
                <a:ea typeface="+mn-ea"/>
                <a:cs typeface="+mn-cs"/>
              </a:rPr>
              <a:t>In situ </a:t>
            </a:r>
            <a:r>
              <a:rPr kumimoji="0" lang="en-US" sz="2000" b="0" u="none" strike="noStrike" kern="1200" cap="none" spc="0" normalizeH="0" baseline="0" noProof="0" dirty="0">
                <a:ln>
                  <a:noFill/>
                </a:ln>
                <a:effectLst/>
                <a:uLnTx/>
                <a:uFillTx/>
                <a:latin typeface="+mn-lt"/>
                <a:ea typeface="+mn-ea"/>
                <a:cs typeface="+mn-cs"/>
              </a:rPr>
              <a:t>measurements</a:t>
            </a:r>
          </a:p>
          <a:p>
            <a:pPr marL="800100" marR="0" lvl="1" indent="-342900" algn="l" defTabSz="914400" rtl="0" eaLnBrk="1" fontAlgn="auto" latinLnBrk="0" hangingPunct="1">
              <a:lnSpc>
                <a:spcPct val="100000"/>
              </a:lnSpc>
              <a:spcBef>
                <a:spcPts val="200"/>
              </a:spcBef>
              <a:spcAft>
                <a:spcPts val="0"/>
              </a:spcAft>
              <a:buClr>
                <a:srgbClr val="3289B4"/>
              </a:buClr>
              <a:buSzTx/>
              <a:buFont typeface="Webdings" panose="05030102010509060703" pitchFamily="18" charset="2"/>
              <a:buChar char="4"/>
              <a:tabLst/>
              <a:defRPr/>
            </a:pPr>
            <a:endParaRPr kumimoji="0" lang="en-US" sz="2400" b="0" i="0" u="none" strike="noStrike" kern="1200" cap="none" spc="0" normalizeH="0" baseline="0" noProof="0" dirty="0">
              <a:ln>
                <a:noFill/>
              </a:ln>
              <a:solidFill>
                <a:sysClr val="windowText" lastClr="000000">
                  <a:lumMod val="75000"/>
                  <a:lumOff val="25000"/>
                </a:sysClr>
              </a:solidFill>
              <a:effectLst/>
              <a:uLnTx/>
              <a:uFillTx/>
              <a:latin typeface="+mn-lt"/>
              <a:ea typeface="+mn-ea"/>
              <a:cs typeface="+mn-cs"/>
            </a:endParaRPr>
          </a:p>
        </p:txBody>
      </p:sp>
      <p:sp>
        <p:nvSpPr>
          <p:cNvPr id="510" name="Text Placeholder 5"/>
          <p:cNvSpPr>
            <a:spLocks noGrp="1"/>
          </p:cNvSpPr>
          <p:nvPr/>
        </p:nvSpPr>
        <p:spPr>
          <a:xfrm>
            <a:off x="17310292" y="7596507"/>
            <a:ext cx="5311024" cy="13000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342900" algn="l" defTabSz="914400" rtl="0" eaLnBrk="1" fontAlgn="auto" latinLnBrk="0" hangingPunct="1">
              <a:lnSpc>
                <a:spcPct val="100000"/>
              </a:lnSpc>
              <a:spcBef>
                <a:spcPts val="200"/>
              </a:spcBef>
              <a:spcAft>
                <a:spcPts val="0"/>
              </a:spcAft>
              <a:buClr>
                <a:srgbClr val="3289B4"/>
              </a:buClr>
              <a:buSzTx/>
              <a:buFont typeface="Webdings" panose="05030102010509060703" pitchFamily="18" charset="2"/>
              <a:buChar char="4"/>
              <a:tabLst/>
              <a:defRPr/>
            </a:pPr>
            <a:r>
              <a:rPr kumimoji="0" lang="en-US" sz="2000" b="0" i="0" u="none" strike="noStrike" kern="1200" cap="none" spc="0" normalizeH="0" baseline="0" noProof="0" dirty="0">
                <a:ln>
                  <a:noFill/>
                </a:ln>
                <a:effectLst/>
                <a:uLnTx/>
                <a:uFillTx/>
                <a:latin typeface="+mn-lt"/>
                <a:ea typeface="+mn-ea"/>
                <a:cs typeface="+mn-cs"/>
              </a:rPr>
              <a:t>Landsat 8 OLI: 2 Chlorophyll algorithms, 5 turbidity algorithms</a:t>
            </a:r>
          </a:p>
          <a:p>
            <a:pPr marL="0" marR="0" lvl="1" indent="-342900" algn="l" defTabSz="914400" rtl="0" eaLnBrk="1" fontAlgn="auto" latinLnBrk="0" hangingPunct="1">
              <a:lnSpc>
                <a:spcPct val="100000"/>
              </a:lnSpc>
              <a:spcBef>
                <a:spcPts val="200"/>
              </a:spcBef>
              <a:spcAft>
                <a:spcPts val="0"/>
              </a:spcAft>
              <a:buClr>
                <a:srgbClr val="3289B4"/>
              </a:buClr>
              <a:buSzTx/>
              <a:buFont typeface="Webdings" panose="05030102010509060703" pitchFamily="18" charset="2"/>
              <a:buChar char="4"/>
              <a:tabLst/>
              <a:defRPr/>
            </a:pPr>
            <a:r>
              <a:rPr kumimoji="0" lang="en-US" sz="2000" b="0" i="0" u="none" strike="noStrike" kern="1200" cap="none" spc="0" normalizeH="0" baseline="0" noProof="0" dirty="0">
                <a:ln>
                  <a:noFill/>
                </a:ln>
                <a:effectLst/>
                <a:uLnTx/>
                <a:uFillTx/>
                <a:latin typeface="+mn-lt"/>
                <a:ea typeface="+mn-ea"/>
                <a:cs typeface="+mn-cs"/>
              </a:rPr>
              <a:t>Sentinel-2 MSI: 4 Chlorophyll algorithms, 5 turbidity algorithms</a:t>
            </a:r>
          </a:p>
          <a:p>
            <a:pPr marL="800100" marR="0" lvl="1" indent="-342900" algn="l" defTabSz="914400" rtl="0" eaLnBrk="1" fontAlgn="auto" latinLnBrk="0" hangingPunct="1">
              <a:lnSpc>
                <a:spcPct val="100000"/>
              </a:lnSpc>
              <a:spcBef>
                <a:spcPts val="200"/>
              </a:spcBef>
              <a:spcAft>
                <a:spcPts val="0"/>
              </a:spcAft>
              <a:buClr>
                <a:srgbClr val="3289B4"/>
              </a:buClr>
              <a:buSzTx/>
              <a:buFont typeface="Webdings" panose="05030102010509060703" pitchFamily="18" charset="2"/>
              <a:buChar char="4"/>
              <a:tabLst/>
              <a:defRPr/>
            </a:pPr>
            <a:endParaRPr kumimoji="0" lang="en-US" sz="2400" b="0" i="0" u="none" strike="noStrike" kern="1200" cap="none" spc="0" normalizeH="0" baseline="0" noProof="0" dirty="0">
              <a:ln>
                <a:noFill/>
              </a:ln>
              <a:solidFill>
                <a:sysClr val="windowText" lastClr="000000">
                  <a:lumMod val="75000"/>
                  <a:lumOff val="25000"/>
                </a:sysClr>
              </a:solidFill>
              <a:effectLst/>
              <a:uLnTx/>
              <a:uFillTx/>
              <a:latin typeface="+mn-lt"/>
              <a:ea typeface="+mn-ea"/>
              <a:cs typeface="+mn-cs"/>
            </a:endParaRPr>
          </a:p>
        </p:txBody>
      </p:sp>
      <p:sp>
        <p:nvSpPr>
          <p:cNvPr id="511" name="Text Placeholder 5"/>
          <p:cNvSpPr>
            <a:spLocks noGrp="1"/>
          </p:cNvSpPr>
          <p:nvPr/>
        </p:nvSpPr>
        <p:spPr>
          <a:xfrm>
            <a:off x="19351600" y="9236945"/>
            <a:ext cx="4231468" cy="16513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342900" algn="l" defTabSz="914400" rtl="0" eaLnBrk="1" fontAlgn="auto" latinLnBrk="0" hangingPunct="1">
              <a:lnSpc>
                <a:spcPct val="100000"/>
              </a:lnSpc>
              <a:spcBef>
                <a:spcPts val="200"/>
              </a:spcBef>
              <a:spcAft>
                <a:spcPts val="0"/>
              </a:spcAft>
              <a:buClr>
                <a:srgbClr val="3289B4"/>
              </a:buClr>
              <a:buSzTx/>
              <a:buFont typeface="Webdings" panose="05030102010509060703" pitchFamily="18" charset="2"/>
              <a:buChar char="4"/>
              <a:tabLst/>
              <a:defRPr/>
            </a:pPr>
            <a:r>
              <a:rPr kumimoji="0" lang="en-US" sz="2000" b="0" i="0" u="none" strike="noStrike" kern="1200" cap="none" spc="0" normalizeH="0" baseline="0" noProof="0" dirty="0">
                <a:ln>
                  <a:noFill/>
                </a:ln>
                <a:effectLst/>
                <a:uLnTx/>
                <a:uFillTx/>
                <a:latin typeface="+mn-lt"/>
                <a:ea typeface="+mn-ea"/>
                <a:cs typeface="+mn-cs"/>
              </a:rPr>
              <a:t>Pearson Correlation</a:t>
            </a:r>
          </a:p>
          <a:p>
            <a:pPr marL="0" marR="0" lvl="1" indent="-342900" algn="l" defTabSz="914400" rtl="0" eaLnBrk="1" fontAlgn="auto" latinLnBrk="0" hangingPunct="1">
              <a:lnSpc>
                <a:spcPct val="100000"/>
              </a:lnSpc>
              <a:spcBef>
                <a:spcPts val="200"/>
              </a:spcBef>
              <a:spcAft>
                <a:spcPts val="0"/>
              </a:spcAft>
              <a:buClr>
                <a:srgbClr val="3289B4"/>
              </a:buClr>
              <a:buSzTx/>
              <a:buFont typeface="Webdings" panose="05030102010509060703" pitchFamily="18" charset="2"/>
              <a:buChar char="4"/>
              <a:tabLst/>
              <a:defRPr/>
            </a:pPr>
            <a:r>
              <a:rPr kumimoji="0" lang="en-US" sz="2000" b="0" i="0" u="none" strike="noStrike" kern="1200" cap="none" spc="0" normalizeH="0" baseline="0" noProof="0" dirty="0">
                <a:ln>
                  <a:noFill/>
                </a:ln>
                <a:effectLst/>
                <a:uLnTx/>
                <a:uFillTx/>
                <a:latin typeface="+mn-lt"/>
                <a:ea typeface="+mn-ea"/>
                <a:cs typeface="+mn-cs"/>
              </a:rPr>
              <a:t>Analysis of Variance (ANOVA)</a:t>
            </a:r>
          </a:p>
          <a:p>
            <a:pPr marL="0" marR="0" lvl="1" indent="-342900" algn="l" defTabSz="914400" rtl="0" eaLnBrk="1" fontAlgn="auto" latinLnBrk="0" hangingPunct="1">
              <a:lnSpc>
                <a:spcPct val="100000"/>
              </a:lnSpc>
              <a:spcBef>
                <a:spcPts val="200"/>
              </a:spcBef>
              <a:spcAft>
                <a:spcPts val="0"/>
              </a:spcAft>
              <a:buClr>
                <a:srgbClr val="3289B4"/>
              </a:buClr>
              <a:buSzTx/>
              <a:buFont typeface="Webdings" panose="05030102010509060703" pitchFamily="18" charset="2"/>
              <a:buChar char="4"/>
              <a:tabLst/>
              <a:defRPr/>
            </a:pPr>
            <a:r>
              <a:rPr kumimoji="0" lang="en-US" sz="2000" b="0" i="0" u="none" strike="noStrike" kern="1200" cap="none" spc="0" normalizeH="0" baseline="0" noProof="0" dirty="0">
                <a:ln>
                  <a:noFill/>
                </a:ln>
                <a:effectLst/>
                <a:uLnTx/>
                <a:uFillTx/>
                <a:latin typeface="+mn-lt"/>
                <a:ea typeface="+mn-ea"/>
                <a:cs typeface="+mn-cs"/>
              </a:rPr>
              <a:t>Tukey’s HSD Analysis</a:t>
            </a:r>
          </a:p>
        </p:txBody>
      </p:sp>
      <p:sp>
        <p:nvSpPr>
          <p:cNvPr id="513" name="Text Placeholder 5"/>
          <p:cNvSpPr>
            <a:spLocks noGrp="1"/>
          </p:cNvSpPr>
          <p:nvPr/>
        </p:nvSpPr>
        <p:spPr>
          <a:xfrm>
            <a:off x="21350951" y="10589599"/>
            <a:ext cx="4231468" cy="16513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342900" algn="l" defTabSz="914400" rtl="0" eaLnBrk="1" fontAlgn="auto" latinLnBrk="0" hangingPunct="1">
              <a:lnSpc>
                <a:spcPct val="100000"/>
              </a:lnSpc>
              <a:spcBef>
                <a:spcPts val="200"/>
              </a:spcBef>
              <a:spcAft>
                <a:spcPts val="0"/>
              </a:spcAft>
              <a:buClr>
                <a:srgbClr val="3289B4"/>
              </a:buClr>
              <a:buSzTx/>
              <a:buFont typeface="Webdings" panose="05030102010509060703" pitchFamily="18" charset="2"/>
              <a:buChar char="4"/>
              <a:tabLst/>
              <a:defRPr/>
            </a:pPr>
            <a:r>
              <a:rPr kumimoji="0" lang="en-US" sz="2000" b="0" i="0" u="none" strike="noStrike" kern="1200" cap="none" spc="0" normalizeH="0" baseline="0" noProof="0" dirty="0">
                <a:ln>
                  <a:noFill/>
                </a:ln>
                <a:effectLst/>
                <a:uLnTx/>
                <a:uFillTx/>
                <a:latin typeface="+mn-lt"/>
              </a:rPr>
              <a:t>Chlorophyll &amp; Turbidity Time Series Analysis</a:t>
            </a:r>
          </a:p>
          <a:p>
            <a:pPr marL="0" marR="0" lvl="1" indent="-342900" algn="l" defTabSz="914400" rtl="0" eaLnBrk="1" fontAlgn="auto" latinLnBrk="0" hangingPunct="1">
              <a:lnSpc>
                <a:spcPct val="100000"/>
              </a:lnSpc>
              <a:spcBef>
                <a:spcPts val="200"/>
              </a:spcBef>
              <a:spcAft>
                <a:spcPts val="0"/>
              </a:spcAft>
              <a:buClr>
                <a:srgbClr val="3289B4"/>
              </a:buClr>
              <a:buSzTx/>
              <a:buFont typeface="Webdings" panose="05030102010509060703" pitchFamily="18" charset="2"/>
              <a:buChar char="4"/>
              <a:tabLst/>
              <a:defRPr/>
            </a:pPr>
            <a:r>
              <a:rPr lang="en-US" sz="2000" dirty="0">
                <a:latin typeface="+mn-lt"/>
              </a:rPr>
              <a:t>Buoy Interpolation &amp; ACOLITE Analysis Maps</a:t>
            </a:r>
            <a:endParaRPr kumimoji="0" lang="en-US" sz="2000" b="0" i="0" u="none" strike="noStrike" kern="1200" cap="none" spc="0" normalizeH="0" baseline="0" noProof="0" dirty="0">
              <a:ln>
                <a:noFill/>
              </a:ln>
              <a:effectLst/>
              <a:uLnTx/>
              <a:uFillTx/>
              <a:latin typeface="+mn-lt"/>
            </a:endParaRPr>
          </a:p>
          <a:p>
            <a:pPr marL="0" marR="0" lvl="1" indent="-342900" algn="l" defTabSz="914400" rtl="0" eaLnBrk="1" fontAlgn="auto" latinLnBrk="0" hangingPunct="1">
              <a:lnSpc>
                <a:spcPct val="100000"/>
              </a:lnSpc>
              <a:spcBef>
                <a:spcPts val="200"/>
              </a:spcBef>
              <a:spcAft>
                <a:spcPts val="0"/>
              </a:spcAft>
              <a:buClr>
                <a:srgbClr val="3289B4"/>
              </a:buClr>
              <a:buSzTx/>
              <a:buFont typeface="Webdings" panose="05030102010509060703" pitchFamily="18" charset="2"/>
              <a:buChar char="4"/>
              <a:tabLst/>
              <a:defRPr/>
            </a:pPr>
            <a:r>
              <a:rPr kumimoji="0" lang="en-US" sz="2000" b="0" i="0" u="none" strike="noStrike" kern="1200" cap="none" spc="0" normalizeH="0" baseline="0" noProof="0" dirty="0">
                <a:ln>
                  <a:noFill/>
                </a:ln>
                <a:effectLst/>
                <a:uLnTx/>
                <a:uFillTx/>
                <a:latin typeface="+mn-lt"/>
              </a:rPr>
              <a:t>ACOLITE Tutorial</a:t>
            </a:r>
          </a:p>
        </p:txBody>
      </p:sp>
    </p:spTree>
    <p:extLst>
      <p:ext uri="{BB962C8B-B14F-4D97-AF65-F5344CB8AC3E}">
        <p14:creationId xmlns:p14="http://schemas.microsoft.com/office/powerpoint/2010/main" val="18859140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numCol="1" spcCol="640080"/>
      <a:lstStyle>
        <a:defPPr algn="just">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3918</TotalTime>
  <Words>576</Words>
  <Application>Microsoft Office PowerPoint</Application>
  <PresentationFormat>Custom</PresentationFormat>
  <Paragraphs>72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Century Gothic</vt:lpstr>
      <vt:lpstr>Garamond</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Clayton, Amanda L. (LARC-E3)[SSAI DEVELOP]</cp:lastModifiedBy>
  <cp:revision>173</cp:revision>
  <dcterms:created xsi:type="dcterms:W3CDTF">2017-06-02T16:06:25Z</dcterms:created>
  <dcterms:modified xsi:type="dcterms:W3CDTF">2018-04-05T21:39:49Z</dcterms:modified>
</cp:coreProperties>
</file>