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Questrial" panose="020B0604020202020204" charset="0"/>
      <p:regular r:id="rId8"/>
    </p:embeddedFont>
    <p:embeddedFont>
      <p:font typeface="Webdings" panose="05030102010509060703" pitchFamily="18" charset="2"/>
      <p:regular r:id="rId9"/>
    </p:embeddedFont>
    <p:embeddedFont>
      <p:font typeface="Garamond" panose="02020404030301010803" pitchFamily="18" charset="0"/>
      <p:regular r:id="rId10"/>
      <p:bold r:id="rId11"/>
      <p: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36"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rtney, Sean (GSFC-6104)[DEVELOP]" initials="MS(" lastIdx="6" clrIdx="0">
    <p:extLst>
      <p:ext uri="{19B8F6BF-5375-455C-9EA6-DF929625EA0E}">
        <p15:presenceInfo xmlns:p15="http://schemas.microsoft.com/office/powerpoint/2012/main" userId="S-1-5-21-330711430-3775241029-4075259233-670615" providerId="AD"/>
      </p:ext>
    </p:extLst>
  </p:cmAuthor>
  <p:cmAuthor id="2" name="Arya, Vishal (LARC)[DEVELOP]" initials="AV(" lastIdx="11" clrIdx="1">
    <p:extLst>
      <p:ext uri="{19B8F6BF-5375-455C-9EA6-DF929625EA0E}">
        <p15:presenceInfo xmlns:p15="http://schemas.microsoft.com/office/powerpoint/2012/main" userId="S-1-5-21-330711430-3775241029-4075259233-665990" providerId="AD"/>
      </p:ext>
    </p:extLst>
  </p:cmAuthor>
  <p:cmAuthor id="3" name="Lubkin, Sara H. (GSFC-6170)[DEVELOP]" initials="LSH(" lastIdx="1" clrIdx="2">
    <p:extLst>
      <p:ext uri="{19B8F6BF-5375-455C-9EA6-DF929625EA0E}">
        <p15:presenceInfo xmlns:p15="http://schemas.microsoft.com/office/powerpoint/2012/main" userId="S-1-5-21-330711430-3775241029-4075259233-7219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a:srgbClr val="B4B4B4"/>
    <a:srgbClr val="CAEBE6"/>
    <a:srgbClr val="C23E2E"/>
    <a:srgbClr val="7DB862"/>
    <a:srgbClr val="E6483F"/>
    <a:srgbClr val="34BF5D"/>
    <a:srgbClr val="7EB761"/>
    <a:srgbClr val="83DFE3"/>
    <a:srgbClr val="08B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420" autoAdjust="0"/>
    <p:restoredTop sz="93909" autoAdjust="0"/>
  </p:normalViewPr>
  <p:slideViewPr>
    <p:cSldViewPr snapToGrid="0">
      <p:cViewPr>
        <p:scale>
          <a:sx n="20" d="100"/>
          <a:sy n="20" d="100"/>
        </p:scale>
        <p:origin x="3504" y="336"/>
      </p:cViewPr>
      <p:guideLst>
        <p:guide orient="horz" pos="20136"/>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609825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60" name="Shape 6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909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Agriculture">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DB862"/>
              </a:buClr>
              <a:buFont typeface="Arial"/>
              <a:buNone/>
              <a:defRPr sz="6000" b="1" i="0" u="none" strike="noStrike" cap="none">
                <a:solidFill>
                  <a:srgbClr val="7DB86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EB761"/>
              </a:buClr>
              <a:buFont typeface="Arial"/>
              <a:buNone/>
              <a:defRPr sz="16000" b="0" i="0" u="none" strike="noStrike" cap="none">
                <a:solidFill>
                  <a:srgbClr val="7EB76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2" name="Shape 12"/>
          <p:cNvPicPr preferRelativeResize="0"/>
          <p:nvPr/>
        </p:nvPicPr>
        <p:blipFill rotWithShape="1">
          <a:blip r:embed="rId3">
            <a:alphaModFix/>
          </a:blip>
          <a:srcRect/>
          <a:stretch/>
        </p:blipFill>
        <p:spPr>
          <a:xfrm>
            <a:off x="0" y="34228728"/>
            <a:ext cx="27432000" cy="1878943"/>
          </a:xfrm>
          <a:prstGeom prst="rect">
            <a:avLst/>
          </a:prstGeom>
          <a:noFill/>
          <a:ln>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94A3D3"/>
              </a:buClr>
              <a:buFont typeface="Arial"/>
              <a:buNone/>
              <a:defRPr sz="6000" b="1" i="0" u="none" strike="noStrike" cap="none">
                <a:solidFill>
                  <a:srgbClr val="94A3D3"/>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5" name="Shape 5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94A3D4"/>
              </a:buClr>
              <a:buFont typeface="Arial"/>
              <a:buNone/>
              <a:defRPr sz="16000" b="0" i="0" u="none" strike="noStrike" cap="none">
                <a:solidFill>
                  <a:srgbClr val="94A3D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6" name="Shape 5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57" name="Shape 5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limate">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9A149"/>
              </a:buClr>
              <a:buFont typeface="Arial"/>
              <a:buNone/>
              <a:defRPr sz="6000" b="1" i="0" u="none" strike="noStrike" cap="none">
                <a:solidFill>
                  <a:srgbClr val="E9A149"/>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5" name="Shape 15"/>
          <p:cNvSpPr txBox="1">
            <a:spLocks noGrp="1"/>
          </p:cNvSpPr>
          <p:nvPr>
            <p:ph type="body" idx="2"/>
          </p:nvPr>
        </p:nvSpPr>
        <p:spPr>
          <a:xfrm rot="-5400000">
            <a:off x="15120352"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A149"/>
              </a:buClr>
              <a:buFont typeface="Arial"/>
              <a:buNone/>
              <a:defRPr sz="16000" b="0" i="0" u="none" strike="noStrike" cap="none">
                <a:solidFill>
                  <a:srgbClr val="E9A149"/>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6" name="Shape 1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17" name="Shape 1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A7845"/>
              </a:buClr>
              <a:buFont typeface="Arial"/>
              <a:buNone/>
              <a:defRPr sz="6000" b="1" i="0" u="none" strike="noStrike" cap="none">
                <a:solidFill>
                  <a:srgbClr val="EA7845"/>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0" name="Shape 20"/>
          <p:cNvSpPr txBox="1">
            <a:spLocks noGrp="1"/>
          </p:cNvSpPr>
          <p:nvPr>
            <p:ph type="body" idx="2"/>
          </p:nvPr>
        </p:nvSpPr>
        <p:spPr>
          <a:xfrm rot="-5400000">
            <a:off x="149037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7845"/>
              </a:buClr>
              <a:buFont typeface="Arial"/>
              <a:buNone/>
              <a:defRPr sz="16000" b="0" i="0" u="none" strike="noStrike" cap="none">
                <a:solidFill>
                  <a:srgbClr val="E97845"/>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1" name="Shape 2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22" name="Shape 2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Disasters">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86991"/>
              </a:buClr>
              <a:buFont typeface="Arial"/>
              <a:buNone/>
              <a:defRPr sz="6000" b="1" i="0" u="none" strike="noStrike" cap="none">
                <a:solidFill>
                  <a:srgbClr val="586991"/>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5" name="Shape 2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7688F"/>
              </a:buClr>
              <a:buFont typeface="Arial"/>
              <a:buNone/>
              <a:defRPr sz="16000" b="0" i="0" u="none" strike="noStrike" cap="none">
                <a:solidFill>
                  <a:srgbClr val="57688F"/>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6" name="Shape 2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7" name="Shape 2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18754"/>
              </a:buClr>
              <a:buFont typeface="Arial"/>
              <a:buNone/>
              <a:defRPr sz="6000" b="1" i="0" u="none" strike="noStrike" cap="none">
                <a:solidFill>
                  <a:srgbClr val="21875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0" name="Shape 3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2E8652"/>
              </a:buClr>
              <a:buFont typeface="Arial"/>
              <a:buNone/>
              <a:defRPr sz="16000" b="0" i="0" u="none" strike="noStrike" cap="none">
                <a:solidFill>
                  <a:srgbClr val="2E8652"/>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1" name="Shape 3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2" name="Shape 3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ergy">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2B37B"/>
              </a:buClr>
              <a:buFont typeface="Arial"/>
              <a:buNone/>
              <a:defRPr sz="6000" b="1" i="0" u="none" strike="noStrike" cap="none">
                <a:solidFill>
                  <a:srgbClr val="52B37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5" name="Shape 35"/>
          <p:cNvSpPr txBox="1">
            <a:spLocks noGrp="1"/>
          </p:cNvSpPr>
          <p:nvPr>
            <p:ph type="body" idx="2"/>
          </p:nvPr>
        </p:nvSpPr>
        <p:spPr>
          <a:xfrm rot="-5400000">
            <a:off x="15072224" y="22134763"/>
            <a:ext cx="21084674"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6B27B"/>
              </a:buClr>
              <a:buFont typeface="Arial"/>
              <a:buNone/>
              <a:defRPr sz="16000" b="0" i="0" u="none" strike="noStrike" cap="none">
                <a:solidFill>
                  <a:srgbClr val="56B27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6" name="Shape 3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37" name="Shape 37"/>
          <p:cNvPicPr preferRelativeResize="0"/>
          <p:nvPr/>
        </p:nvPicPr>
        <p:blipFill rotWithShape="1">
          <a:blip r:embed="rId3">
            <a:alphaModFix/>
          </a:blip>
          <a:srcRect/>
          <a:stretch/>
        </p:blipFill>
        <p:spPr>
          <a:xfrm>
            <a:off x="0" y="3771901"/>
            <a:ext cx="27432000" cy="335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C15442"/>
              </a:buClr>
              <a:buFont typeface="Arial"/>
              <a:buNone/>
              <a:defRPr sz="6000" b="1" i="0" u="none" strike="noStrike" cap="none">
                <a:solidFill>
                  <a:srgbClr val="C1544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BE5341"/>
              </a:buClr>
              <a:buFont typeface="Arial"/>
              <a:buNone/>
              <a:defRPr sz="16000" b="0" i="0" u="none" strike="noStrike" cap="none">
                <a:solidFill>
                  <a:srgbClr val="BE534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rot="10800000">
            <a:off x="0" y="3771899"/>
            <a:ext cx="27432000" cy="335280"/>
          </a:xfrm>
          <a:prstGeom prst="rect">
            <a:avLst/>
          </a:prstGeom>
          <a:noFill/>
          <a:ln>
            <a:noFill/>
          </a:ln>
        </p:spPr>
      </p:pic>
      <p:pic>
        <p:nvPicPr>
          <p:cNvPr id="42" name="Shape 4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cean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F8AB4"/>
              </a:buClr>
              <a:buFont typeface="Arial"/>
              <a:buNone/>
              <a:defRPr sz="6000" b="1" i="0" u="none" strike="noStrike" cap="none">
                <a:solidFill>
                  <a:srgbClr val="2F8AB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5" name="Shape 4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3289B4"/>
              </a:buClr>
              <a:buFont typeface="Arial"/>
              <a:buNone/>
              <a:defRPr sz="16000" b="0" i="0" u="none" strike="noStrike" cap="none">
                <a:solidFill>
                  <a:srgbClr val="3289B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6" name="Shape 46"/>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47" name="Shape 47"/>
          <p:cNvPicPr preferRelativeResize="0"/>
          <p:nvPr/>
        </p:nvPicPr>
        <p:blipFill rotWithShape="1">
          <a:blip r:embed="rId3">
            <a:alphaModFix/>
          </a:blip>
          <a:srcRect/>
          <a:stretch/>
        </p:blipFill>
        <p:spPr>
          <a:xfrm rot="10800000">
            <a:off x="0" y="3771900"/>
            <a:ext cx="27432000" cy="335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3A9DB"/>
              </a:buClr>
              <a:buFont typeface="Arial"/>
              <a:buNone/>
              <a:defRPr sz="6000" b="1" i="0" u="none" strike="noStrike" cap="none">
                <a:solidFill>
                  <a:srgbClr val="73A9D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5AADB"/>
              </a:buClr>
              <a:buFont typeface="Arial"/>
              <a:buNone/>
              <a:defRPr sz="16000" b="0" i="0" u="none" strike="noStrike" cap="none">
                <a:solidFill>
                  <a:srgbClr val="75AAD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1" name="Shape 5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52" name="Shape 5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7" name="Shape 7"/>
          <p:cNvPicPr preferRelativeResize="0"/>
          <p:nvPr/>
        </p:nvPicPr>
        <p:blipFill rotWithShape="1">
          <a:blip r:embed="rId12">
            <a:alphaModFix/>
          </a:blip>
          <a:srcRect/>
          <a:stretch/>
        </p:blipFill>
        <p:spPr>
          <a:xfrm>
            <a:off x="923028" y="698499"/>
            <a:ext cx="2482776" cy="2512396"/>
          </a:xfrm>
          <a:prstGeom prst="rect">
            <a:avLst/>
          </a:prstGeom>
          <a:noFill/>
          <a:ln>
            <a:noFill/>
          </a:ln>
        </p:spPr>
      </p:pic>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045602" y="762667"/>
            <a:ext cx="2856255" cy="236554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jpeg"/><Relationship Id="rId3" Type="http://schemas.openxmlformats.org/officeDocument/2006/relationships/image" Target="../media/image23.png"/><Relationship Id="rId21" Type="http://schemas.openxmlformats.org/officeDocument/2006/relationships/image" Target="../media/image41.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jpg"/><Relationship Id="rId29"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Shape 63"/>
          <p:cNvSpPr txBox="1">
            <a:spLocks noGrp="1"/>
          </p:cNvSpPr>
          <p:nvPr>
            <p:ph type="body" idx="2"/>
          </p:nvPr>
        </p:nvSpPr>
        <p:spPr>
          <a:xfrm rot="-5400000">
            <a:off x="11294027" y="17960798"/>
            <a:ext cx="28704156" cy="23140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EB761"/>
              </a:buClr>
              <a:buSzPct val="25000"/>
              <a:buFont typeface="Arial"/>
              <a:buNone/>
            </a:pPr>
            <a:r>
              <a:rPr lang="en-US" sz="16000" b="1" i="0" u="none" strike="noStrike" cap="none" dirty="0" smtClean="0">
                <a:solidFill>
                  <a:srgbClr val="7EB761"/>
                </a:solidFill>
                <a:latin typeface="Century Gothic" panose="020B0502020202020204" pitchFamily="34" charset="0"/>
                <a:sym typeface="Questrial"/>
              </a:rPr>
              <a:t>Puerto Rico </a:t>
            </a:r>
            <a:r>
              <a:rPr lang="en-US" sz="16000" b="0" i="0" u="none" strike="noStrike" cap="none" dirty="0" smtClean="0">
                <a:solidFill>
                  <a:srgbClr val="7EB761"/>
                </a:solidFill>
                <a:latin typeface="Century Gothic" panose="020B0502020202020204" pitchFamily="34" charset="0"/>
                <a:sym typeface="Questrial"/>
              </a:rPr>
              <a:t>Agriculture</a:t>
            </a:r>
            <a:endParaRPr lang="en-US" sz="16000" b="0" i="0" u="none" strike="noStrike" cap="none" dirty="0">
              <a:solidFill>
                <a:srgbClr val="7EB761"/>
              </a:solidFill>
              <a:latin typeface="Century Gothic" panose="020B0502020202020204" pitchFamily="34" charset="0"/>
              <a:sym typeface="Questrial"/>
            </a:endParaRPr>
          </a:p>
        </p:txBody>
      </p:sp>
      <p:pic>
        <p:nvPicPr>
          <p:cNvPr id="737" name="Picture 7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6622" y="9677203"/>
            <a:ext cx="8337510" cy="5686783"/>
          </a:xfrm>
          <a:prstGeom prst="rect">
            <a:avLst/>
          </a:prstGeom>
        </p:spPr>
      </p:pic>
      <p:sp>
        <p:nvSpPr>
          <p:cNvPr id="92" name="Shape 92"/>
          <p:cNvSpPr txBox="1"/>
          <p:nvPr/>
        </p:nvSpPr>
        <p:spPr>
          <a:xfrm>
            <a:off x="18497970" y="17652661"/>
            <a:ext cx="3448495" cy="59473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3000" b="0" u="none" dirty="0">
                <a:solidFill>
                  <a:srgbClr val="595555"/>
                </a:solidFill>
                <a:latin typeface="Garamond" panose="02020404030301010803" pitchFamily="18" charset="0"/>
                <a:ea typeface="Garamond"/>
                <a:cs typeface="Garamond"/>
                <a:sym typeface="Garamond"/>
              </a:rPr>
              <a:t>Landsat 8</a:t>
            </a:r>
          </a:p>
        </p:txBody>
      </p:sp>
      <p:sp>
        <p:nvSpPr>
          <p:cNvPr id="73" name="Shape 73"/>
          <p:cNvSpPr txBox="1"/>
          <p:nvPr/>
        </p:nvSpPr>
        <p:spPr>
          <a:xfrm>
            <a:off x="11618665" y="18940371"/>
            <a:ext cx="687499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Results</a:t>
            </a: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7360" t="21464" r="5184" b="1"/>
          <a:stretch/>
        </p:blipFill>
        <p:spPr>
          <a:xfrm>
            <a:off x="4628817" y="15549680"/>
            <a:ext cx="4990341" cy="4988577"/>
          </a:xfrm>
          <a:prstGeom prst="ellipse">
            <a:avLst/>
          </a:prstGeom>
        </p:spPr>
      </p:pic>
      <p:sp>
        <p:nvSpPr>
          <p:cNvPr id="9" name="Rectangle 8"/>
          <p:cNvSpPr/>
          <p:nvPr/>
        </p:nvSpPr>
        <p:spPr>
          <a:xfrm>
            <a:off x="4244102" y="19820005"/>
            <a:ext cx="2507021" cy="902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20527" y="24210089"/>
            <a:ext cx="4908611" cy="4821646"/>
          </a:xfrm>
          <a:prstGeom prst="ellipse">
            <a:avLst/>
          </a:prstGeom>
          <a:blipFill>
            <a:blip r:embed="rId5"/>
            <a:stretch>
              <a:fillRect/>
            </a:stretch>
          </a:blipFill>
          <a:ln>
            <a:solidFill>
              <a:srgbClr val="278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419602" y="19584507"/>
            <a:ext cx="5424223" cy="4821843"/>
            <a:chOff x="1902038" y="20077590"/>
            <a:chExt cx="5741339" cy="4579150"/>
          </a:xfrm>
        </p:grpSpPr>
        <p:pic>
          <p:nvPicPr>
            <p:cNvPr id="725" name="Picture 724"/>
            <p:cNvPicPr>
              <a:picLocks noChangeAspect="1"/>
            </p:cNvPicPr>
            <p:nvPr/>
          </p:nvPicPr>
          <p:blipFill>
            <a:blip r:embed="rId6"/>
            <a:stretch>
              <a:fillRect/>
            </a:stretch>
          </p:blipFill>
          <p:spPr>
            <a:xfrm rot="19838660">
              <a:off x="3972432" y="20077590"/>
              <a:ext cx="1634391" cy="2172609"/>
            </a:xfrm>
            <a:prstGeom prst="rect">
              <a:avLst/>
            </a:prstGeom>
            <a:effectLst>
              <a:glow rad="63500">
                <a:schemeClr val="accent1">
                  <a:satMod val="175000"/>
                  <a:alpha val="40000"/>
                </a:schemeClr>
              </a:glow>
            </a:effectLst>
          </p:spPr>
        </p:pic>
        <p:pic>
          <p:nvPicPr>
            <p:cNvPr id="726" name="Picture 725"/>
            <p:cNvPicPr>
              <a:picLocks noChangeAspect="1"/>
            </p:cNvPicPr>
            <p:nvPr/>
          </p:nvPicPr>
          <p:blipFill>
            <a:blip r:embed="rId7"/>
            <a:stretch>
              <a:fillRect/>
            </a:stretch>
          </p:blipFill>
          <p:spPr>
            <a:xfrm rot="5190552">
              <a:off x="5547970" y="22755012"/>
              <a:ext cx="1511692" cy="2034995"/>
            </a:xfrm>
            <a:prstGeom prst="rect">
              <a:avLst/>
            </a:prstGeom>
            <a:effectLst>
              <a:glow rad="63500">
                <a:schemeClr val="accent3">
                  <a:satMod val="175000"/>
                  <a:alpha val="40000"/>
                </a:schemeClr>
              </a:glow>
            </a:effectLst>
          </p:spPr>
        </p:pic>
        <p:pic>
          <p:nvPicPr>
            <p:cNvPr id="727" name="Picture 726"/>
            <p:cNvPicPr>
              <a:picLocks noChangeAspect="1"/>
            </p:cNvPicPr>
            <p:nvPr/>
          </p:nvPicPr>
          <p:blipFill>
            <a:blip r:embed="rId8"/>
            <a:stretch>
              <a:fillRect/>
            </a:stretch>
          </p:blipFill>
          <p:spPr>
            <a:xfrm rot="3828456">
              <a:off x="5754974" y="22026315"/>
              <a:ext cx="1566740" cy="2210067"/>
            </a:xfrm>
            <a:prstGeom prst="rect">
              <a:avLst/>
            </a:prstGeom>
            <a:effectLst>
              <a:glow rad="63500">
                <a:schemeClr val="accent6">
                  <a:satMod val="175000"/>
                  <a:alpha val="40000"/>
                </a:schemeClr>
              </a:glow>
            </a:effectLst>
          </p:spPr>
        </p:pic>
        <p:pic>
          <p:nvPicPr>
            <p:cNvPr id="728" name="Picture 727"/>
            <p:cNvPicPr>
              <a:picLocks noChangeAspect="1"/>
            </p:cNvPicPr>
            <p:nvPr/>
          </p:nvPicPr>
          <p:blipFill>
            <a:blip r:embed="rId9"/>
            <a:stretch>
              <a:fillRect/>
            </a:stretch>
          </p:blipFill>
          <p:spPr>
            <a:xfrm rot="2452819">
              <a:off x="5675401" y="21353648"/>
              <a:ext cx="1612545" cy="2143569"/>
            </a:xfrm>
            <a:prstGeom prst="rect">
              <a:avLst/>
            </a:prstGeom>
            <a:effectLst>
              <a:glow rad="63500">
                <a:schemeClr val="accent4">
                  <a:satMod val="175000"/>
                  <a:alpha val="40000"/>
                </a:schemeClr>
              </a:glow>
            </a:effectLst>
          </p:spPr>
        </p:pic>
        <p:pic>
          <p:nvPicPr>
            <p:cNvPr id="729" name="Picture 728"/>
            <p:cNvPicPr>
              <a:picLocks noChangeAspect="1"/>
            </p:cNvPicPr>
            <p:nvPr/>
          </p:nvPicPr>
          <p:blipFill>
            <a:blip r:embed="rId10"/>
            <a:stretch>
              <a:fillRect/>
            </a:stretch>
          </p:blipFill>
          <p:spPr>
            <a:xfrm rot="1071443">
              <a:off x="5325692" y="20779586"/>
              <a:ext cx="1571063" cy="2093397"/>
            </a:xfrm>
            <a:prstGeom prst="rect">
              <a:avLst/>
            </a:prstGeom>
            <a:effectLst>
              <a:glow rad="63500">
                <a:schemeClr val="accent2">
                  <a:satMod val="175000"/>
                  <a:alpha val="40000"/>
                </a:schemeClr>
              </a:glow>
            </a:effectLst>
          </p:spPr>
        </p:pic>
        <p:pic>
          <p:nvPicPr>
            <p:cNvPr id="730" name="Picture 729"/>
            <p:cNvPicPr>
              <a:picLocks noChangeAspect="1"/>
            </p:cNvPicPr>
            <p:nvPr/>
          </p:nvPicPr>
          <p:blipFill>
            <a:blip r:embed="rId11"/>
            <a:stretch>
              <a:fillRect/>
            </a:stretch>
          </p:blipFill>
          <p:spPr>
            <a:xfrm rot="21243354">
              <a:off x="4706152" y="20263572"/>
              <a:ext cx="1616376" cy="2151012"/>
            </a:xfrm>
            <a:prstGeom prst="rect">
              <a:avLst/>
            </a:prstGeom>
            <a:effectLst>
              <a:glow rad="63500">
                <a:schemeClr val="accent6">
                  <a:satMod val="175000"/>
                  <a:alpha val="40000"/>
                </a:schemeClr>
              </a:glow>
            </a:effectLst>
          </p:spPr>
        </p:pic>
        <p:pic>
          <p:nvPicPr>
            <p:cNvPr id="731" name="Picture 730"/>
            <p:cNvPicPr>
              <a:picLocks noChangeAspect="1"/>
            </p:cNvPicPr>
            <p:nvPr/>
          </p:nvPicPr>
          <p:blipFill>
            <a:blip r:embed="rId12"/>
            <a:stretch>
              <a:fillRect/>
            </a:stretch>
          </p:blipFill>
          <p:spPr>
            <a:xfrm rot="18485783">
              <a:off x="3284735" y="20163799"/>
              <a:ext cx="1566936" cy="2233036"/>
            </a:xfrm>
            <a:prstGeom prst="rect">
              <a:avLst/>
            </a:prstGeom>
            <a:effectLst>
              <a:glow rad="63500">
                <a:schemeClr val="accent4">
                  <a:satMod val="175000"/>
                  <a:alpha val="40000"/>
                </a:schemeClr>
              </a:glow>
            </a:effectLst>
          </p:spPr>
        </p:pic>
        <p:pic>
          <p:nvPicPr>
            <p:cNvPr id="732" name="Picture 731"/>
            <p:cNvPicPr>
              <a:picLocks noChangeAspect="1"/>
            </p:cNvPicPr>
            <p:nvPr/>
          </p:nvPicPr>
          <p:blipFill>
            <a:blip r:embed="rId13"/>
            <a:stretch>
              <a:fillRect/>
            </a:stretch>
          </p:blipFill>
          <p:spPr>
            <a:xfrm rot="17058242">
              <a:off x="2692106" y="20762131"/>
              <a:ext cx="1575169" cy="2027735"/>
            </a:xfrm>
            <a:prstGeom prst="rect">
              <a:avLst/>
            </a:prstGeom>
            <a:effectLst>
              <a:glow rad="63500">
                <a:schemeClr val="accent3">
                  <a:satMod val="175000"/>
                  <a:alpha val="40000"/>
                </a:schemeClr>
              </a:glow>
            </a:effectLst>
          </p:spPr>
        </p:pic>
        <p:pic>
          <p:nvPicPr>
            <p:cNvPr id="733" name="Picture 732"/>
            <p:cNvPicPr>
              <a:picLocks noChangeAspect="1"/>
            </p:cNvPicPr>
            <p:nvPr/>
          </p:nvPicPr>
          <p:blipFill>
            <a:blip r:embed="rId14"/>
            <a:stretch>
              <a:fillRect/>
            </a:stretch>
          </p:blipFill>
          <p:spPr>
            <a:xfrm rot="15718696">
              <a:off x="2270541" y="21297754"/>
              <a:ext cx="1568116" cy="2049512"/>
            </a:xfrm>
            <a:prstGeom prst="rect">
              <a:avLst/>
            </a:prstGeom>
            <a:effectLst>
              <a:glow rad="63500">
                <a:schemeClr val="accent2">
                  <a:satMod val="175000"/>
                  <a:alpha val="40000"/>
                </a:schemeClr>
              </a:glow>
            </a:effectLst>
          </p:spPr>
        </p:pic>
        <p:pic>
          <p:nvPicPr>
            <p:cNvPr id="734" name="Picture 733"/>
            <p:cNvPicPr>
              <a:picLocks noChangeAspect="1"/>
            </p:cNvPicPr>
            <p:nvPr/>
          </p:nvPicPr>
          <p:blipFill>
            <a:blip r:embed="rId15"/>
            <a:stretch>
              <a:fillRect/>
            </a:stretch>
          </p:blipFill>
          <p:spPr>
            <a:xfrm rot="14252107">
              <a:off x="2169361" y="21965271"/>
              <a:ext cx="1485830" cy="2020476"/>
            </a:xfrm>
            <a:prstGeom prst="rect">
              <a:avLst/>
            </a:prstGeom>
            <a:effectLst>
              <a:glow rad="63500">
                <a:schemeClr val="accent6">
                  <a:satMod val="175000"/>
                  <a:alpha val="40000"/>
                </a:schemeClr>
              </a:glow>
            </a:effectLst>
          </p:spPr>
        </p:pic>
        <p:pic>
          <p:nvPicPr>
            <p:cNvPr id="735" name="Picture 734"/>
            <p:cNvPicPr>
              <a:picLocks noChangeAspect="1"/>
            </p:cNvPicPr>
            <p:nvPr/>
          </p:nvPicPr>
          <p:blipFill>
            <a:blip r:embed="rId16"/>
            <a:stretch>
              <a:fillRect/>
            </a:stretch>
          </p:blipFill>
          <p:spPr>
            <a:xfrm rot="12566983">
              <a:off x="2302127" y="22674849"/>
              <a:ext cx="1652676" cy="1981891"/>
            </a:xfrm>
            <a:prstGeom prst="rect">
              <a:avLst/>
            </a:prstGeom>
            <a:effectLst>
              <a:glow rad="63500">
                <a:schemeClr val="accent1">
                  <a:satMod val="175000"/>
                  <a:alpha val="40000"/>
                </a:schemeClr>
              </a:glow>
            </a:effectLst>
          </p:spPr>
        </p:pic>
      </p:grpSp>
      <p:grpSp>
        <p:nvGrpSpPr>
          <p:cNvPr id="8" name="Group 7"/>
          <p:cNvGrpSpPr/>
          <p:nvPr/>
        </p:nvGrpSpPr>
        <p:grpSpPr>
          <a:xfrm>
            <a:off x="735444" y="14200809"/>
            <a:ext cx="14634426" cy="15669080"/>
            <a:chOff x="735444" y="14200809"/>
            <a:chExt cx="14634426" cy="15669080"/>
          </a:xfrm>
        </p:grpSpPr>
        <p:sp>
          <p:nvSpPr>
            <p:cNvPr id="19" name="Circular Arrow 18"/>
            <p:cNvSpPr/>
            <p:nvPr/>
          </p:nvSpPr>
          <p:spPr>
            <a:xfrm>
              <a:off x="3301338" y="14200809"/>
              <a:ext cx="7541947" cy="7543095"/>
            </a:xfrm>
            <a:prstGeom prst="circularArrow">
              <a:avLst>
                <a:gd name="adj1" fmla="val 10980"/>
                <a:gd name="adj2" fmla="val 1142322"/>
                <a:gd name="adj3" fmla="val 4500000"/>
                <a:gd name="adj4" fmla="val 10800000"/>
                <a:gd name="adj5" fmla="val 12500"/>
              </a:avLst>
            </a:prstGeom>
            <a:solidFill>
              <a:srgbClr val="B4B4B4"/>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847709" y="15928295"/>
              <a:ext cx="2884821" cy="2739636"/>
            </a:xfrm>
            <a:custGeom>
              <a:avLst/>
              <a:gdLst>
                <a:gd name="connsiteX0" fmla="*/ 0 w 2482740"/>
                <a:gd name="connsiteY0" fmla="*/ 0 h 2739636"/>
                <a:gd name="connsiteX1" fmla="*/ 2482740 w 2482740"/>
                <a:gd name="connsiteY1" fmla="*/ 0 h 2739636"/>
                <a:gd name="connsiteX2" fmla="*/ 2482740 w 2482740"/>
                <a:gd name="connsiteY2" fmla="*/ 2739636 h 2739636"/>
                <a:gd name="connsiteX3" fmla="*/ 0 w 2482740"/>
                <a:gd name="connsiteY3" fmla="*/ 2739636 h 2739636"/>
                <a:gd name="connsiteX4" fmla="*/ 0 w 2482740"/>
                <a:gd name="connsiteY4" fmla="*/ 0 h 273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740" h="2739636">
                  <a:moveTo>
                    <a:pt x="0" y="0"/>
                  </a:moveTo>
                  <a:lnTo>
                    <a:pt x="2482740" y="0"/>
                  </a:lnTo>
                  <a:lnTo>
                    <a:pt x="2482740" y="2739636"/>
                  </a:lnTo>
                  <a:lnTo>
                    <a:pt x="0" y="2739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4000" kern="1200" dirty="0" smtClean="0">
                  <a:solidFill>
                    <a:srgbClr val="595555"/>
                  </a:solidFill>
                  <a:latin typeface="Garamond" panose="02020404030301010803" pitchFamily="18" charset="0"/>
                </a:rPr>
                <a:t>Landsat Imagery of </a:t>
              </a:r>
              <a:r>
                <a:rPr lang="en-US" sz="4000" i="1" kern="1200" dirty="0" smtClean="0">
                  <a:solidFill>
                    <a:srgbClr val="595555"/>
                  </a:solidFill>
                  <a:latin typeface="Garamond" panose="02020404030301010803" pitchFamily="18" charset="0"/>
                </a:rPr>
                <a:t>in situ </a:t>
              </a:r>
              <a:r>
                <a:rPr lang="en-US" sz="4000" kern="1200" dirty="0" smtClean="0">
                  <a:solidFill>
                    <a:srgbClr val="595555"/>
                  </a:solidFill>
                  <a:latin typeface="Garamond" panose="02020404030301010803" pitchFamily="18" charset="0"/>
                </a:rPr>
                <a:t>Palm Locations</a:t>
              </a:r>
              <a:endParaRPr lang="en-US" sz="4000" kern="1200" dirty="0">
                <a:solidFill>
                  <a:srgbClr val="595555"/>
                </a:solidFill>
                <a:latin typeface="Garamond" panose="02020404030301010803" pitchFamily="18" charset="0"/>
              </a:endParaRPr>
            </a:p>
          </p:txBody>
        </p:sp>
        <p:sp>
          <p:nvSpPr>
            <p:cNvPr id="21" name="Shape 20"/>
            <p:cNvSpPr/>
            <p:nvPr/>
          </p:nvSpPr>
          <p:spPr>
            <a:xfrm>
              <a:off x="1259156" y="18417581"/>
              <a:ext cx="7541947" cy="7543095"/>
            </a:xfrm>
            <a:prstGeom prst="leftCircularArrow">
              <a:avLst>
                <a:gd name="adj1" fmla="val 10980"/>
                <a:gd name="adj2" fmla="val 1142322"/>
                <a:gd name="adj3" fmla="val 6300000"/>
                <a:gd name="adj4" fmla="val 18900000"/>
                <a:gd name="adj5" fmla="val 12500"/>
              </a:avLst>
            </a:prstGeom>
            <a:solidFill>
              <a:srgbClr val="7DB862"/>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2" name="Freeform 21"/>
            <p:cNvSpPr/>
            <p:nvPr/>
          </p:nvSpPr>
          <p:spPr>
            <a:xfrm>
              <a:off x="2882105" y="21283233"/>
              <a:ext cx="4190915" cy="2094956"/>
            </a:xfrm>
            <a:custGeom>
              <a:avLst/>
              <a:gdLst>
                <a:gd name="connsiteX0" fmla="*/ 0 w 4190915"/>
                <a:gd name="connsiteY0" fmla="*/ 0 h 2094956"/>
                <a:gd name="connsiteX1" fmla="*/ 4190915 w 4190915"/>
                <a:gd name="connsiteY1" fmla="*/ 0 h 2094956"/>
                <a:gd name="connsiteX2" fmla="*/ 4190915 w 4190915"/>
                <a:gd name="connsiteY2" fmla="*/ 2094956 h 2094956"/>
                <a:gd name="connsiteX3" fmla="*/ 0 w 4190915"/>
                <a:gd name="connsiteY3" fmla="*/ 2094956 h 2094956"/>
                <a:gd name="connsiteX4" fmla="*/ 0 w 4190915"/>
                <a:gd name="connsiteY4" fmla="*/ 0 h 209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15" h="2094956">
                  <a:moveTo>
                    <a:pt x="0" y="0"/>
                  </a:moveTo>
                  <a:lnTo>
                    <a:pt x="4190915" y="0"/>
                  </a:lnTo>
                  <a:lnTo>
                    <a:pt x="4190915" y="2094956"/>
                  </a:lnTo>
                  <a:lnTo>
                    <a:pt x="0" y="20949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sp>
          <p:nvSpPr>
            <p:cNvPr id="23" name="Block Arc 22"/>
            <p:cNvSpPr/>
            <p:nvPr/>
          </p:nvSpPr>
          <p:spPr>
            <a:xfrm rot="264808">
              <a:off x="3838127" y="23387591"/>
              <a:ext cx="6479701" cy="6482298"/>
            </a:xfrm>
            <a:prstGeom prst="blockArc">
              <a:avLst>
                <a:gd name="adj1" fmla="val 13500000"/>
                <a:gd name="adj2" fmla="val 10800000"/>
                <a:gd name="adj3" fmla="val 12740"/>
              </a:avLst>
            </a:prstGeom>
            <a:solidFill>
              <a:srgbClr val="83DFE3"/>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6" name="Freeform 25"/>
            <p:cNvSpPr/>
            <p:nvPr/>
          </p:nvSpPr>
          <p:spPr>
            <a:xfrm>
              <a:off x="10844702" y="25166031"/>
              <a:ext cx="4525168" cy="3017865"/>
            </a:xfrm>
            <a:custGeom>
              <a:avLst/>
              <a:gdLst>
                <a:gd name="connsiteX0" fmla="*/ 0 w 4525168"/>
                <a:gd name="connsiteY0" fmla="*/ 0 h 3017865"/>
                <a:gd name="connsiteX1" fmla="*/ 4525168 w 4525168"/>
                <a:gd name="connsiteY1" fmla="*/ 0 h 3017865"/>
                <a:gd name="connsiteX2" fmla="*/ 4525168 w 4525168"/>
                <a:gd name="connsiteY2" fmla="*/ 3017865 h 3017865"/>
                <a:gd name="connsiteX3" fmla="*/ 0 w 4525168"/>
                <a:gd name="connsiteY3" fmla="*/ 3017865 h 3017865"/>
                <a:gd name="connsiteX4" fmla="*/ 0 w 4525168"/>
                <a:gd name="connsiteY4" fmla="*/ 0 h 301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168" h="3017865">
                  <a:moveTo>
                    <a:pt x="0" y="0"/>
                  </a:moveTo>
                  <a:lnTo>
                    <a:pt x="4525168" y="0"/>
                  </a:lnTo>
                  <a:lnTo>
                    <a:pt x="4525168" y="3017865"/>
                  </a:lnTo>
                  <a:lnTo>
                    <a:pt x="0" y="30178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275" tIns="41275" rIns="41275" bIns="41275" numCol="1" spcCol="1270" anchor="ctr" anchorCtr="0">
              <a:noAutofit/>
            </a:bodyPr>
            <a:lstStyle/>
            <a:p>
              <a:pPr marL="285750" lvl="1" indent="-285750" algn="l" defTabSz="2266950">
                <a:lnSpc>
                  <a:spcPct val="90000"/>
                </a:lnSpc>
                <a:spcBef>
                  <a:spcPct val="0"/>
                </a:spcBef>
                <a:spcAft>
                  <a:spcPct val="15000"/>
                </a:spcAft>
                <a:buChar char="••"/>
              </a:pPr>
              <a:endParaRPr lang="en-US" sz="5100" kern="1200" dirty="0"/>
            </a:p>
          </p:txBody>
        </p:sp>
        <p:sp>
          <p:nvSpPr>
            <p:cNvPr id="27" name="Freeform 26"/>
            <p:cNvSpPr/>
            <p:nvPr/>
          </p:nvSpPr>
          <p:spPr>
            <a:xfrm>
              <a:off x="735444" y="25717158"/>
              <a:ext cx="3011717" cy="3684106"/>
            </a:xfrm>
            <a:custGeom>
              <a:avLst/>
              <a:gdLst>
                <a:gd name="connsiteX0" fmla="*/ 0 w 3011717"/>
                <a:gd name="connsiteY0" fmla="*/ 0 h 3684106"/>
                <a:gd name="connsiteX1" fmla="*/ 3011717 w 3011717"/>
                <a:gd name="connsiteY1" fmla="*/ 0 h 3684106"/>
                <a:gd name="connsiteX2" fmla="*/ 3011717 w 3011717"/>
                <a:gd name="connsiteY2" fmla="*/ 3684106 h 3684106"/>
                <a:gd name="connsiteX3" fmla="*/ 0 w 3011717"/>
                <a:gd name="connsiteY3" fmla="*/ 3684106 h 3684106"/>
                <a:gd name="connsiteX4" fmla="*/ 0 w 3011717"/>
                <a:gd name="connsiteY4" fmla="*/ 0 h 368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717" h="3684106">
                  <a:moveTo>
                    <a:pt x="0" y="0"/>
                  </a:moveTo>
                  <a:lnTo>
                    <a:pt x="3011717" y="0"/>
                  </a:lnTo>
                  <a:lnTo>
                    <a:pt x="3011717" y="3684106"/>
                  </a:lnTo>
                  <a:lnTo>
                    <a:pt x="0" y="36841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4000" kern="1200" dirty="0" smtClean="0">
                  <a:solidFill>
                    <a:srgbClr val="595555"/>
                  </a:solidFill>
                  <a:latin typeface="Garamond" panose="02020404030301010803" pitchFamily="18" charset="0"/>
                </a:rPr>
                <a:t>Supervised Classification</a:t>
              </a:r>
              <a:endParaRPr lang="en-US" sz="4000" kern="1200" dirty="0">
                <a:solidFill>
                  <a:srgbClr val="595555"/>
                </a:solidFill>
                <a:latin typeface="Garamond" panose="02020404030301010803" pitchFamily="18" charset="0"/>
              </a:endParaRPr>
            </a:p>
          </p:txBody>
        </p:sp>
      </p:grpSp>
      <p:sp>
        <p:nvSpPr>
          <p:cNvPr id="62" name="Shape 62"/>
          <p:cNvSpPr txBox="1">
            <a:spLocks noGrp="1"/>
          </p:cNvSpPr>
          <p:nvPr>
            <p:ph type="body" idx="1"/>
          </p:nvPr>
        </p:nvSpPr>
        <p:spPr>
          <a:xfrm>
            <a:off x="3629236" y="767722"/>
            <a:ext cx="20216441" cy="2502115"/>
          </a:xfrm>
          <a:prstGeom prst="rect">
            <a:avLst/>
          </a:prstGeom>
          <a:noFill/>
          <a:ln>
            <a:noFill/>
          </a:ln>
        </p:spPr>
        <p:txBody>
          <a:bodyPr lIns="91425" tIns="45700" rIns="91425" bIns="45700" anchor="t" anchorCtr="0">
            <a:noAutofit/>
          </a:bodyPr>
          <a:lstStyle/>
          <a:p>
            <a:pPr lvl="0">
              <a:spcBef>
                <a:spcPts val="0"/>
              </a:spcBef>
              <a:buSzPct val="25000"/>
            </a:pPr>
            <a:r>
              <a:rPr lang="en-US" sz="5700" dirty="0">
                <a:latin typeface="Century Gothic" panose="020B0502020202020204" pitchFamily="34" charset="0"/>
              </a:rPr>
              <a:t>Utilizing NASA Earth Observations to Map the Spread </a:t>
            </a:r>
            <a:endParaRPr lang="en-US" sz="5700" dirty="0" smtClean="0">
              <a:latin typeface="Century Gothic" panose="020B0502020202020204" pitchFamily="34" charset="0"/>
            </a:endParaRPr>
          </a:p>
          <a:p>
            <a:pPr lvl="0">
              <a:spcBef>
                <a:spcPts val="0"/>
              </a:spcBef>
              <a:buSzPct val="25000"/>
            </a:pPr>
            <a:r>
              <a:rPr lang="en-US" sz="5700" dirty="0" smtClean="0">
                <a:latin typeface="Century Gothic" panose="020B0502020202020204" pitchFamily="34" charset="0"/>
              </a:rPr>
              <a:t>of </a:t>
            </a:r>
            <a:r>
              <a:rPr lang="en-US" sz="5700" dirty="0">
                <a:latin typeface="Century Gothic" panose="020B0502020202020204" pitchFamily="34" charset="0"/>
              </a:rPr>
              <a:t>the Red Palm Mite, </a:t>
            </a:r>
            <a:r>
              <a:rPr lang="en-US" sz="5700" i="1" dirty="0">
                <a:latin typeface="Century Gothic" panose="020B0502020202020204" pitchFamily="34" charset="0"/>
              </a:rPr>
              <a:t>Raoiella indica </a:t>
            </a:r>
            <a:r>
              <a:rPr lang="en-US" sz="5700" dirty="0" err="1">
                <a:latin typeface="Century Gothic" panose="020B0502020202020204" pitchFamily="34" charset="0"/>
              </a:rPr>
              <a:t>Hirst</a:t>
            </a:r>
            <a:r>
              <a:rPr lang="en-US" sz="5700" dirty="0">
                <a:latin typeface="Century Gothic" panose="020B0502020202020204" pitchFamily="34" charset="0"/>
              </a:rPr>
              <a:t>, in Puerto Rico, </a:t>
            </a:r>
            <a:endParaRPr lang="en-US" sz="5700" dirty="0" smtClean="0">
              <a:latin typeface="Century Gothic" panose="020B0502020202020204" pitchFamily="34" charset="0"/>
            </a:endParaRPr>
          </a:p>
          <a:p>
            <a:pPr lvl="0">
              <a:spcBef>
                <a:spcPts val="0"/>
              </a:spcBef>
              <a:buSzPct val="25000"/>
            </a:pPr>
            <a:r>
              <a:rPr lang="en-US" sz="5700" dirty="0" smtClean="0">
                <a:latin typeface="Century Gothic" panose="020B0502020202020204" pitchFamily="34" charset="0"/>
              </a:rPr>
              <a:t>for </a:t>
            </a:r>
            <a:r>
              <a:rPr lang="en-US" sz="5700" dirty="0">
                <a:latin typeface="Century Gothic" panose="020B0502020202020204" pitchFamily="34" charset="0"/>
              </a:rPr>
              <a:t>Detection, Management, and Conservation</a:t>
            </a:r>
            <a:endParaRPr lang="en-US" sz="5700" i="0" u="none" strike="noStrike" cap="none" dirty="0">
              <a:solidFill>
                <a:srgbClr val="7DB862"/>
              </a:solidFill>
              <a:latin typeface="Century Gothic" panose="020B0502020202020204" pitchFamily="34" charset="0"/>
              <a:sym typeface="Questrial"/>
            </a:endParaRPr>
          </a:p>
          <a:p>
            <a:pPr marL="0" marR="0" lvl="0" indent="0" algn="ctr" rtl="0">
              <a:lnSpc>
                <a:spcPct val="90000"/>
              </a:lnSpc>
              <a:spcBef>
                <a:spcPts val="3000"/>
              </a:spcBef>
              <a:buClr>
                <a:srgbClr val="7DB862"/>
              </a:buClr>
              <a:buSzPct val="25000"/>
              <a:buFont typeface="Arial"/>
              <a:buNone/>
            </a:pPr>
            <a:r>
              <a:rPr lang="en-US" sz="6000" b="1" i="0" u="none" strike="noStrike" cap="none" dirty="0">
                <a:solidFill>
                  <a:srgbClr val="7DB862"/>
                </a:solidFill>
                <a:latin typeface="Questrial"/>
                <a:ea typeface="Questrial"/>
                <a:cs typeface="Questrial"/>
                <a:sym typeface="Questrial"/>
              </a:rPr>
              <a:t/>
            </a:r>
            <a:br>
              <a:rPr lang="en-US" sz="6000" b="1" i="0" u="none" strike="noStrike" cap="none" dirty="0">
                <a:solidFill>
                  <a:srgbClr val="7DB862"/>
                </a:solidFill>
                <a:latin typeface="Questrial"/>
                <a:ea typeface="Questrial"/>
                <a:cs typeface="Questrial"/>
                <a:sym typeface="Questrial"/>
              </a:rPr>
            </a:br>
            <a:endParaRPr lang="en-US" sz="6000" b="1" i="0" u="none" strike="noStrike" cap="none" dirty="0">
              <a:solidFill>
                <a:srgbClr val="7DB862"/>
              </a:solidFill>
              <a:latin typeface="Questrial"/>
              <a:ea typeface="Questrial"/>
              <a:cs typeface="Questrial"/>
              <a:sym typeface="Questrial"/>
            </a:endParaRPr>
          </a:p>
        </p:txBody>
      </p:sp>
      <p:sp>
        <p:nvSpPr>
          <p:cNvPr id="65" name="Shape 65"/>
          <p:cNvSpPr txBox="1"/>
          <p:nvPr/>
        </p:nvSpPr>
        <p:spPr>
          <a:xfrm>
            <a:off x="12839700" y="30909459"/>
            <a:ext cx="10921332" cy="212307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a:solidFill>
                <a:srgbClr val="585454"/>
              </a:solidFill>
              <a:latin typeface="Garamond"/>
              <a:ea typeface="Garamond"/>
              <a:cs typeface="Garamond"/>
              <a:sym typeface="Garamond"/>
            </a:endParaRPr>
          </a:p>
        </p:txBody>
      </p:sp>
      <p:sp>
        <p:nvSpPr>
          <p:cNvPr id="66" name="Shape 66"/>
          <p:cNvSpPr txBox="1"/>
          <p:nvPr/>
        </p:nvSpPr>
        <p:spPr>
          <a:xfrm>
            <a:off x="12104709" y="31138567"/>
            <a:ext cx="7829481" cy="241665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2700" b="1" i="0" u="none" strike="noStrike" cap="none" dirty="0">
                <a:solidFill>
                  <a:srgbClr val="585454"/>
                </a:solidFill>
                <a:latin typeface="Garamond"/>
                <a:ea typeface="Garamond"/>
                <a:cs typeface="Garamond"/>
                <a:sym typeface="Garamond"/>
              </a:rPr>
              <a:t>Dr. John </a:t>
            </a:r>
            <a:r>
              <a:rPr lang="en-US" sz="2700" b="1" i="0" u="none" strike="noStrike" cap="none" dirty="0" err="1">
                <a:solidFill>
                  <a:srgbClr val="585454"/>
                </a:solidFill>
                <a:latin typeface="Garamond"/>
                <a:ea typeface="Garamond"/>
                <a:cs typeface="Garamond"/>
                <a:sym typeface="Garamond"/>
              </a:rPr>
              <a:t>Bolten</a:t>
            </a:r>
            <a:r>
              <a:rPr lang="en-US" sz="2700" b="0" i="0" u="none" strike="noStrike" cap="none" dirty="0">
                <a:solidFill>
                  <a:srgbClr val="585454"/>
                </a:solidFill>
                <a:latin typeface="Garamond"/>
                <a:ea typeface="Garamond"/>
                <a:cs typeface="Garamond"/>
                <a:sym typeface="Garamond"/>
              </a:rPr>
              <a:t>, NASA </a:t>
            </a:r>
          </a:p>
          <a:p>
            <a:pPr marL="0" marR="0" lvl="0" indent="0" algn="l" rtl="0">
              <a:lnSpc>
                <a:spcPct val="90000"/>
              </a:lnSpc>
              <a:spcBef>
                <a:spcPts val="1800"/>
              </a:spcBef>
              <a:spcAft>
                <a:spcPts val="0"/>
              </a:spcAft>
              <a:buClr>
                <a:srgbClr val="585454"/>
              </a:buClr>
              <a:buSzPct val="25000"/>
              <a:buFont typeface="Arial"/>
              <a:buNone/>
            </a:pPr>
            <a:r>
              <a:rPr lang="en-US" sz="2700" b="1" i="0" u="none" strike="noStrike" cap="none" dirty="0">
                <a:solidFill>
                  <a:srgbClr val="585454"/>
                </a:solidFill>
                <a:latin typeface="Garamond"/>
                <a:ea typeface="Garamond"/>
                <a:cs typeface="Garamond"/>
                <a:sym typeface="Garamond"/>
              </a:rPr>
              <a:t>Dr. Michael Cosh</a:t>
            </a:r>
            <a:r>
              <a:rPr lang="en-US" sz="2700" b="0" i="0" u="none" strike="noStrike" cap="none" dirty="0">
                <a:solidFill>
                  <a:srgbClr val="585454"/>
                </a:solidFill>
                <a:latin typeface="Garamond"/>
                <a:ea typeface="Garamond"/>
                <a:cs typeface="Garamond"/>
                <a:sym typeface="Garamond"/>
              </a:rPr>
              <a:t>, </a:t>
            </a:r>
            <a:r>
              <a:rPr lang="en-US" sz="2700" b="0" i="0" u="none" strike="noStrike" cap="none" dirty="0" smtClean="0">
                <a:solidFill>
                  <a:srgbClr val="585454"/>
                </a:solidFill>
                <a:latin typeface="Garamond"/>
                <a:ea typeface="Garamond"/>
                <a:cs typeface="Garamond"/>
                <a:sym typeface="Garamond"/>
              </a:rPr>
              <a:t>USDA ARS </a:t>
            </a:r>
            <a:endParaRPr lang="en-US" sz="2700" b="0" i="0" u="none" strike="noStrike" cap="none" dirty="0">
              <a:solidFill>
                <a:srgbClr val="585454"/>
              </a:solidFill>
              <a:latin typeface="Garamond"/>
              <a:ea typeface="Garamond"/>
              <a:cs typeface="Garamond"/>
              <a:sym typeface="Garamond"/>
            </a:endParaRPr>
          </a:p>
          <a:p>
            <a:pPr marL="0" marR="0" lvl="0" indent="0" algn="l" rtl="0">
              <a:lnSpc>
                <a:spcPct val="90000"/>
              </a:lnSpc>
              <a:spcBef>
                <a:spcPts val="1800"/>
              </a:spcBef>
              <a:spcAft>
                <a:spcPts val="0"/>
              </a:spcAft>
              <a:buClr>
                <a:srgbClr val="585454"/>
              </a:buClr>
              <a:buSzPct val="25000"/>
              <a:buFont typeface="Arial"/>
              <a:buNone/>
            </a:pPr>
            <a:r>
              <a:rPr lang="en-US" sz="2700" b="1" i="0" u="none" strike="noStrike" cap="none" dirty="0">
                <a:solidFill>
                  <a:srgbClr val="585454"/>
                </a:solidFill>
                <a:latin typeface="Garamond"/>
                <a:ea typeface="Garamond"/>
                <a:cs typeface="Garamond"/>
                <a:sym typeface="Garamond"/>
              </a:rPr>
              <a:t>Dr. Ron Ochoa</a:t>
            </a:r>
            <a:r>
              <a:rPr lang="en-US" sz="2700" b="0" i="0" u="none" strike="noStrike" cap="none" dirty="0">
                <a:solidFill>
                  <a:srgbClr val="585454"/>
                </a:solidFill>
                <a:latin typeface="Garamond"/>
                <a:ea typeface="Garamond"/>
                <a:cs typeface="Garamond"/>
                <a:sym typeface="Garamond"/>
              </a:rPr>
              <a:t>, </a:t>
            </a:r>
            <a:r>
              <a:rPr lang="en-US" sz="2700" b="0" i="0" u="none" strike="noStrike" cap="none" dirty="0" smtClean="0">
                <a:solidFill>
                  <a:srgbClr val="585454"/>
                </a:solidFill>
                <a:latin typeface="Garamond"/>
                <a:ea typeface="Garamond"/>
                <a:cs typeface="Garamond"/>
                <a:sym typeface="Garamond"/>
              </a:rPr>
              <a:t>USDA ARS </a:t>
            </a:r>
            <a:endParaRPr lang="en-US" sz="2700" b="0" i="0" u="none" strike="noStrike" cap="none" dirty="0">
              <a:solidFill>
                <a:srgbClr val="585454"/>
              </a:solidFill>
              <a:latin typeface="Garamond"/>
              <a:ea typeface="Garamond"/>
              <a:cs typeface="Garamond"/>
              <a:sym typeface="Garamond"/>
            </a:endParaRPr>
          </a:p>
          <a:p>
            <a:pPr marL="0" marR="0" lvl="0" indent="0" algn="l" rtl="0">
              <a:lnSpc>
                <a:spcPct val="90000"/>
              </a:lnSpc>
              <a:spcBef>
                <a:spcPts val="1800"/>
              </a:spcBef>
              <a:spcAft>
                <a:spcPts val="0"/>
              </a:spcAft>
              <a:buClr>
                <a:srgbClr val="585454"/>
              </a:buClr>
              <a:buSzPct val="25000"/>
              <a:buFont typeface="Arial"/>
              <a:buNone/>
            </a:pPr>
            <a:r>
              <a:rPr lang="en-US" sz="2700" b="1" i="0" u="none" strike="noStrike" cap="none" dirty="0" smtClean="0">
                <a:solidFill>
                  <a:srgbClr val="585454"/>
                </a:solidFill>
                <a:latin typeface="Garamond"/>
                <a:ea typeface="Garamond"/>
                <a:cs typeface="Garamond"/>
                <a:sym typeface="Garamond"/>
              </a:rPr>
              <a:t>Dr</a:t>
            </a:r>
            <a:r>
              <a:rPr lang="en-US" sz="2700" b="1" i="0" u="none" strike="noStrike" cap="none" dirty="0">
                <a:solidFill>
                  <a:srgbClr val="585454"/>
                </a:solidFill>
                <a:latin typeface="Garamond"/>
                <a:ea typeface="Garamond"/>
                <a:cs typeface="Garamond"/>
                <a:sym typeface="Garamond"/>
              </a:rPr>
              <a:t>. Jose Carlos Rodrigues</a:t>
            </a:r>
            <a:r>
              <a:rPr lang="en-US" sz="2700" b="0" i="0" u="none" strike="noStrike" cap="none" dirty="0">
                <a:solidFill>
                  <a:srgbClr val="585454"/>
                </a:solidFill>
                <a:latin typeface="Garamond"/>
                <a:ea typeface="Garamond"/>
                <a:cs typeface="Garamond"/>
                <a:sym typeface="Garamond"/>
              </a:rPr>
              <a:t>, University of Puerto Rico </a:t>
            </a:r>
          </a:p>
          <a:p>
            <a:pPr marL="0" marR="0" lvl="0" indent="0" algn="l" rtl="0">
              <a:lnSpc>
                <a:spcPct val="90000"/>
              </a:lnSpc>
              <a:spcBef>
                <a:spcPts val="1800"/>
              </a:spcBef>
              <a:buClr>
                <a:schemeClr val="dk1"/>
              </a:buClr>
              <a:buFont typeface="Arial"/>
              <a:buNone/>
            </a:pPr>
            <a:endParaRPr sz="2700" b="0" i="0" u="none" strike="noStrike" cap="none" dirty="0">
              <a:solidFill>
                <a:schemeClr val="dk1"/>
              </a:solidFill>
              <a:latin typeface="Garamond"/>
              <a:ea typeface="Garamond"/>
              <a:cs typeface="Garamond"/>
              <a:sym typeface="Garamond"/>
            </a:endParaRPr>
          </a:p>
        </p:txBody>
      </p:sp>
      <p:sp>
        <p:nvSpPr>
          <p:cNvPr id="68" name="Shape 68"/>
          <p:cNvSpPr txBox="1"/>
          <p:nvPr/>
        </p:nvSpPr>
        <p:spPr>
          <a:xfrm>
            <a:off x="928692" y="5375952"/>
            <a:ext cx="10381078" cy="9131453"/>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700" dirty="0">
                <a:solidFill>
                  <a:schemeClr val="tx1">
                    <a:lumMod val="75000"/>
                  </a:schemeClr>
                </a:solidFill>
                <a:latin typeface="Garamond"/>
                <a:ea typeface="Garamond"/>
                <a:cs typeface="Garamond"/>
                <a:sym typeface="Garamond"/>
              </a:rPr>
              <a:t>The rapid spread of the red palm mite, </a:t>
            </a:r>
            <a:r>
              <a:rPr lang="en-US" sz="2700" i="1" dirty="0" err="1">
                <a:solidFill>
                  <a:schemeClr val="tx1">
                    <a:lumMod val="75000"/>
                  </a:schemeClr>
                </a:solidFill>
                <a:latin typeface="Garamond"/>
                <a:ea typeface="Garamond"/>
                <a:cs typeface="Garamond"/>
                <a:sym typeface="Garamond"/>
              </a:rPr>
              <a:t>Raoiella</a:t>
            </a:r>
            <a:r>
              <a:rPr lang="en-US" sz="2700" i="1" dirty="0">
                <a:solidFill>
                  <a:schemeClr val="tx1">
                    <a:lumMod val="75000"/>
                  </a:schemeClr>
                </a:solidFill>
                <a:latin typeface="Garamond"/>
                <a:ea typeface="Garamond"/>
                <a:cs typeface="Garamond"/>
                <a:sym typeface="Garamond"/>
              </a:rPr>
              <a:t> </a:t>
            </a:r>
            <a:r>
              <a:rPr lang="en-US" sz="2700" i="1" dirty="0" err="1" smtClean="0">
                <a:solidFill>
                  <a:schemeClr val="tx1">
                    <a:lumMod val="75000"/>
                  </a:schemeClr>
                </a:solidFill>
                <a:latin typeface="Garamond"/>
                <a:ea typeface="Garamond"/>
                <a:cs typeface="Garamond"/>
                <a:sym typeface="Garamond"/>
              </a:rPr>
              <a:t>indica</a:t>
            </a:r>
            <a:r>
              <a:rPr lang="en-US" sz="2700" i="1" dirty="0" smtClean="0">
                <a:solidFill>
                  <a:schemeClr val="tx1">
                    <a:lumMod val="75000"/>
                  </a:schemeClr>
                </a:solidFill>
                <a:latin typeface="Garamond"/>
                <a:ea typeface="Garamond"/>
                <a:cs typeface="Garamond"/>
                <a:sym typeface="Garamond"/>
              </a:rPr>
              <a:t> </a:t>
            </a:r>
            <a:r>
              <a:rPr lang="en-US" sz="2700" dirty="0" err="1" smtClean="0">
                <a:solidFill>
                  <a:schemeClr val="tx1">
                    <a:lumMod val="75000"/>
                  </a:schemeClr>
                </a:solidFill>
                <a:latin typeface="Garamond"/>
                <a:ea typeface="Garamond"/>
                <a:cs typeface="Garamond"/>
                <a:sym typeface="Garamond"/>
              </a:rPr>
              <a:t>Hirst</a:t>
            </a:r>
            <a:r>
              <a:rPr lang="en-US" sz="2700" dirty="0" smtClean="0">
                <a:solidFill>
                  <a:schemeClr val="tx1">
                    <a:lumMod val="75000"/>
                  </a:schemeClr>
                </a:solidFill>
                <a:latin typeface="Garamond"/>
                <a:ea typeface="Garamond"/>
                <a:cs typeface="Garamond"/>
                <a:sym typeface="Garamond"/>
              </a:rPr>
              <a:t>, </a:t>
            </a:r>
            <a:r>
              <a:rPr lang="en-US" sz="2700" dirty="0">
                <a:solidFill>
                  <a:schemeClr val="tx1">
                    <a:lumMod val="75000"/>
                  </a:schemeClr>
                </a:solidFill>
                <a:latin typeface="Garamond"/>
                <a:ea typeface="Garamond"/>
                <a:cs typeface="Garamond"/>
                <a:sym typeface="Garamond"/>
              </a:rPr>
              <a:t>has devastated coconut palm, banana, and plantain crops throughout the Americas and the Caribbean since its introduction into the hemisphere in 2003. Red palm mites </a:t>
            </a:r>
            <a:r>
              <a:rPr lang="en-US" sz="2700" dirty="0" smtClean="0">
                <a:solidFill>
                  <a:schemeClr val="tx1">
                    <a:lumMod val="75000"/>
                  </a:schemeClr>
                </a:solidFill>
                <a:latin typeface="Garamond"/>
                <a:ea typeface="Garamond"/>
                <a:cs typeface="Garamond"/>
                <a:sym typeface="Garamond"/>
              </a:rPr>
              <a:t>use specialized mouthparts to feed </a:t>
            </a:r>
            <a:r>
              <a:rPr lang="en-US" sz="2700" dirty="0">
                <a:solidFill>
                  <a:schemeClr val="tx1">
                    <a:lumMod val="75000"/>
                  </a:schemeClr>
                </a:solidFill>
                <a:latin typeface="Garamond"/>
                <a:ea typeface="Garamond"/>
                <a:cs typeface="Garamond"/>
                <a:sym typeface="Garamond"/>
              </a:rPr>
              <a:t>via the stomata on plant hosts’ </a:t>
            </a:r>
            <a:r>
              <a:rPr lang="en-US" sz="2700" dirty="0" smtClean="0">
                <a:solidFill>
                  <a:schemeClr val="tx1">
                    <a:lumMod val="75000"/>
                  </a:schemeClr>
                </a:solidFill>
                <a:latin typeface="Garamond"/>
                <a:ea typeface="Garamond"/>
                <a:cs typeface="Garamond"/>
                <a:sym typeface="Garamond"/>
              </a:rPr>
              <a:t>leaves, </a:t>
            </a:r>
            <a:r>
              <a:rPr lang="en-US" sz="2700" dirty="0">
                <a:solidFill>
                  <a:schemeClr val="tx1">
                    <a:lumMod val="75000"/>
                  </a:schemeClr>
                </a:solidFill>
                <a:latin typeface="Garamond"/>
                <a:ea typeface="Garamond"/>
                <a:cs typeface="Garamond"/>
                <a:sym typeface="Garamond"/>
              </a:rPr>
              <a:t>resulting in accelerated water loss, decreased crop yield, and a characteristic pattern of leaf yellowing and senescence that can be remotely detected using multispectral imagery and calculated spectral vegetation indices from Landsat 7 Enhanced Thematic Mapper Plus (ETM+), Landsat 8 Operational Land Imager (OLI), Earth Observing-1 (EO-1) Hyperion, and IKONOS platforms, and aerial imagery. In conjunction with the United States Department of Agriculture (USDA) Agricultural Resource Service (ARS) and the University of Puerto Rico, the distribution of red palm mite infestation in Puerto Rico was tracked from 2002 to 2016, and maps were produced showing the geographic spread of the red palm mite infestation during this time. The high adaptability of red palm mites to multiple plant hosts, adverse environmental conditions, and diverse dispersal pathways, plus the absence of known biotic countermeasures, makes the mite an urgent environmental and economic threat throughout Southeast Asia, Oceania, and the Americas.  Understanding past red palm mite invasions will help to prevent its spread into proximal agricultural areas and limit exposure and resulting crop destruction. The tracking methodology and tools established here can be applied to other geographical areas in an effort to mitigate current mite infestations and to monitor and prevent probable future invasions.</a:t>
            </a:r>
          </a:p>
        </p:txBody>
      </p:sp>
      <p:sp>
        <p:nvSpPr>
          <p:cNvPr id="69" name="Shape 69"/>
          <p:cNvSpPr txBox="1"/>
          <p:nvPr/>
        </p:nvSpPr>
        <p:spPr>
          <a:xfrm>
            <a:off x="15417831" y="5496205"/>
            <a:ext cx="8962431" cy="3120709"/>
          </a:xfrm>
          <a:prstGeom prst="rect">
            <a:avLst/>
          </a:prstGeom>
          <a:noFill/>
          <a:ln>
            <a:noFill/>
          </a:ln>
        </p:spPr>
        <p:txBody>
          <a:bodyPr lIns="91425" tIns="45700" rIns="91425" bIns="45700" anchor="t" anchorCtr="0">
            <a:noAutofit/>
          </a:bodyPr>
          <a:lstStyle/>
          <a:p>
            <a:pPr marL="457200" marR="0" lvl="0" indent="-457200" algn="just" rtl="0">
              <a:lnSpc>
                <a:spcPct val="90000"/>
              </a:lnSpc>
              <a:spcBef>
                <a:spcPts val="0"/>
              </a:spcBef>
              <a:spcAft>
                <a:spcPts val="0"/>
              </a:spcAft>
              <a:buClr>
                <a:srgbClr val="7EB761"/>
              </a:buClr>
              <a:buSzPct val="100000"/>
              <a:buFont typeface="Wingdings" panose="05000000000000000000" pitchFamily="2" charset="2"/>
              <a:buChar char="Ø"/>
            </a:pPr>
            <a:endParaRPr lang="en-US" sz="2700" b="0" i="0" u="none" strike="noStrike" cap="none" dirty="0">
              <a:solidFill>
                <a:srgbClr val="585454"/>
              </a:solidFill>
              <a:latin typeface="Garamond"/>
              <a:ea typeface="Garamond"/>
              <a:cs typeface="Garamond"/>
              <a:sym typeface="Garamond"/>
            </a:endParaRPr>
          </a:p>
        </p:txBody>
      </p:sp>
      <p:sp>
        <p:nvSpPr>
          <p:cNvPr id="70" name="Shape 70"/>
          <p:cNvSpPr txBox="1"/>
          <p:nvPr/>
        </p:nvSpPr>
        <p:spPr>
          <a:xfrm>
            <a:off x="885507" y="4426089"/>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7EB761"/>
                </a:solidFill>
                <a:latin typeface="Century Gothic" panose="020B0502020202020204" pitchFamily="34" charset="0"/>
                <a:ea typeface="Questrial"/>
                <a:cs typeface="Questrial"/>
                <a:sym typeface="Questrial"/>
              </a:rPr>
              <a:t>Abstract</a:t>
            </a:r>
          </a:p>
        </p:txBody>
      </p:sp>
      <p:sp>
        <p:nvSpPr>
          <p:cNvPr id="74" name="Shape 74"/>
          <p:cNvSpPr txBox="1"/>
          <p:nvPr/>
        </p:nvSpPr>
        <p:spPr>
          <a:xfrm>
            <a:off x="11853619" y="25911883"/>
            <a:ext cx="8229600" cy="63764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Conclusions</a:t>
            </a:r>
          </a:p>
        </p:txBody>
      </p:sp>
      <p:sp>
        <p:nvSpPr>
          <p:cNvPr id="75" name="Shape 75"/>
          <p:cNvSpPr txBox="1"/>
          <p:nvPr/>
        </p:nvSpPr>
        <p:spPr>
          <a:xfrm>
            <a:off x="11848120" y="30307924"/>
            <a:ext cx="565022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Acknowledgements</a:t>
            </a:r>
          </a:p>
        </p:txBody>
      </p:sp>
      <p:sp>
        <p:nvSpPr>
          <p:cNvPr id="77" name="Shape 77"/>
          <p:cNvSpPr txBox="1"/>
          <p:nvPr/>
        </p:nvSpPr>
        <p:spPr>
          <a:xfrm>
            <a:off x="1076332" y="30307924"/>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Team</a:t>
            </a:r>
            <a:r>
              <a:rPr lang="en-US" sz="4400" b="1" dirty="0">
                <a:solidFill>
                  <a:srgbClr val="7EB761"/>
                </a:solidFill>
                <a:latin typeface="Questrial"/>
                <a:ea typeface="Questrial"/>
                <a:cs typeface="Questrial"/>
                <a:sym typeface="Questrial"/>
              </a:rPr>
              <a:t> </a:t>
            </a:r>
            <a:r>
              <a:rPr lang="en-US" sz="4400" b="1" dirty="0">
                <a:solidFill>
                  <a:srgbClr val="7EB761"/>
                </a:solidFill>
                <a:latin typeface="Century Gothic" panose="020B0502020202020204" pitchFamily="34" charset="0"/>
                <a:ea typeface="Questrial"/>
                <a:cs typeface="Questrial"/>
                <a:sym typeface="Questrial"/>
              </a:rPr>
              <a:t>Members</a:t>
            </a:r>
          </a:p>
        </p:txBody>
      </p:sp>
      <p:sp>
        <p:nvSpPr>
          <p:cNvPr id="83" name="Shape 83"/>
          <p:cNvSpPr txBox="1"/>
          <p:nvPr/>
        </p:nvSpPr>
        <p:spPr>
          <a:xfrm>
            <a:off x="843099" y="34712184"/>
            <a:ext cx="18035450" cy="87321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smtClean="0">
                <a:solidFill>
                  <a:schemeClr val="lt1"/>
                </a:solidFill>
                <a:latin typeface="Century Gothic" panose="020B0502020202020204" pitchFamily="34" charset="0"/>
                <a:ea typeface="Questrial"/>
                <a:cs typeface="Questrial"/>
                <a:sym typeface="Questrial"/>
              </a:rPr>
              <a:t>NASA Goddard </a:t>
            </a:r>
            <a:r>
              <a:rPr lang="en-US" sz="4800" dirty="0">
                <a:solidFill>
                  <a:schemeClr val="lt1"/>
                </a:solidFill>
                <a:latin typeface="Century Gothic" panose="020B0502020202020204" pitchFamily="34" charset="0"/>
                <a:ea typeface="Questrial"/>
                <a:cs typeface="Questrial"/>
                <a:sym typeface="Questrial"/>
              </a:rPr>
              <a:t>Space </a:t>
            </a:r>
            <a:r>
              <a:rPr lang="en-US" sz="4800">
                <a:solidFill>
                  <a:schemeClr val="lt1"/>
                </a:solidFill>
                <a:latin typeface="Century Gothic" panose="020B0502020202020204" pitchFamily="34" charset="0"/>
                <a:ea typeface="Questrial"/>
                <a:cs typeface="Questrial"/>
                <a:sym typeface="Questrial"/>
              </a:rPr>
              <a:t>Flight </a:t>
            </a:r>
            <a:r>
              <a:rPr lang="en-US" sz="4800" smtClean="0">
                <a:solidFill>
                  <a:schemeClr val="lt1"/>
                </a:solidFill>
                <a:latin typeface="Century Gothic" panose="020B0502020202020204" pitchFamily="34" charset="0"/>
                <a:ea typeface="Questrial"/>
                <a:cs typeface="Questrial"/>
                <a:sym typeface="Questrial"/>
              </a:rPr>
              <a:t>Center – </a:t>
            </a:r>
            <a:r>
              <a:rPr lang="en-US" sz="4800" dirty="0">
                <a:solidFill>
                  <a:schemeClr val="lt1"/>
                </a:solidFill>
                <a:latin typeface="Century Gothic" panose="020B0502020202020204" pitchFamily="34" charset="0"/>
                <a:ea typeface="Questrial"/>
                <a:cs typeface="Questrial"/>
                <a:sym typeface="Questrial"/>
              </a:rPr>
              <a:t>Summer 2016</a:t>
            </a:r>
          </a:p>
        </p:txBody>
      </p:sp>
      <p:sp>
        <p:nvSpPr>
          <p:cNvPr id="86" name="Shape 86"/>
          <p:cNvSpPr txBox="1"/>
          <p:nvPr/>
        </p:nvSpPr>
        <p:spPr>
          <a:xfrm>
            <a:off x="11675887" y="15588932"/>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Earth Observations</a:t>
            </a:r>
          </a:p>
        </p:txBody>
      </p:sp>
      <p:pic>
        <p:nvPicPr>
          <p:cNvPr id="88" name="Shape 88"/>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19875377" y="16362441"/>
            <a:ext cx="4095631" cy="2473686"/>
          </a:xfrm>
          <a:prstGeom prst="rect">
            <a:avLst/>
          </a:prstGeom>
          <a:noFill/>
          <a:ln>
            <a:noFill/>
          </a:ln>
        </p:spPr>
      </p:pic>
      <p:pic>
        <p:nvPicPr>
          <p:cNvPr id="90" name="Shape 90"/>
          <p:cNvPicPr preferRelativeResize="0"/>
          <p:nvPr/>
        </p:nvPicPr>
        <p:blipFill rotWithShape="1">
          <a:blip r:embed="rId18">
            <a:alphaModFix/>
          </a:blip>
          <a:srcRect/>
          <a:stretch/>
        </p:blipFill>
        <p:spPr>
          <a:xfrm rot="21167120">
            <a:off x="12126578" y="16558938"/>
            <a:ext cx="5408709" cy="2164714"/>
          </a:xfrm>
          <a:prstGeom prst="rect">
            <a:avLst/>
          </a:prstGeom>
          <a:noFill/>
          <a:ln>
            <a:noFill/>
          </a:ln>
        </p:spPr>
      </p:pic>
      <p:sp>
        <p:nvSpPr>
          <p:cNvPr id="91" name="Shape 91"/>
          <p:cNvSpPr txBox="1"/>
          <p:nvPr/>
        </p:nvSpPr>
        <p:spPr>
          <a:xfrm>
            <a:off x="15596674" y="18108448"/>
            <a:ext cx="3448495" cy="185538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3000" b="0" u="none" dirty="0">
                <a:solidFill>
                  <a:srgbClr val="585454"/>
                </a:solidFill>
                <a:latin typeface="Garamond" panose="02020404030301010803" pitchFamily="18" charset="0"/>
                <a:ea typeface="Garamond"/>
                <a:cs typeface="Garamond"/>
                <a:sym typeface="Garamond"/>
              </a:rPr>
              <a:t>Landsat 7</a:t>
            </a:r>
          </a:p>
        </p:txBody>
      </p:sp>
      <p:sp>
        <p:nvSpPr>
          <p:cNvPr id="76" name="Shape 76"/>
          <p:cNvSpPr txBox="1"/>
          <p:nvPr/>
        </p:nvSpPr>
        <p:spPr>
          <a:xfrm>
            <a:off x="19440535" y="30307924"/>
            <a:ext cx="5047901"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smtClean="0">
                <a:solidFill>
                  <a:srgbClr val="7EB761"/>
                </a:solidFill>
                <a:latin typeface="Century Gothic" panose="020B0502020202020204" pitchFamily="34" charset="0"/>
                <a:ea typeface="Questrial"/>
                <a:cs typeface="Questrial"/>
                <a:sym typeface="Questrial"/>
              </a:rPr>
              <a:t>Project Partner</a:t>
            </a:r>
            <a:endParaRPr lang="en-US" sz="4400" b="1" dirty="0">
              <a:solidFill>
                <a:srgbClr val="7EB761"/>
              </a:solidFill>
              <a:latin typeface="Century Gothic" panose="020B0502020202020204" pitchFamily="34" charset="0"/>
              <a:ea typeface="Questrial"/>
              <a:cs typeface="Questrial"/>
              <a:sym typeface="Questrial"/>
            </a:endParaRPr>
          </a:p>
        </p:txBody>
      </p:sp>
      <p:pic>
        <p:nvPicPr>
          <p:cNvPr id="93" name="Shape 93"/>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20379126" y="31395448"/>
            <a:ext cx="2348876" cy="1608979"/>
          </a:xfrm>
          <a:prstGeom prst="rect">
            <a:avLst/>
          </a:prstGeom>
          <a:noFill/>
          <a:ln>
            <a:noFill/>
          </a:ln>
        </p:spPr>
      </p:pic>
      <p:sp>
        <p:nvSpPr>
          <p:cNvPr id="94" name="Shape 94"/>
          <p:cNvSpPr txBox="1"/>
          <p:nvPr/>
        </p:nvSpPr>
        <p:spPr>
          <a:xfrm>
            <a:off x="11878899" y="33832242"/>
            <a:ext cx="12662987" cy="737028"/>
          </a:xfrm>
          <a:prstGeom prst="rect">
            <a:avLst/>
          </a:prstGeom>
          <a:noFill/>
          <a:ln>
            <a:noFill/>
          </a:ln>
        </p:spPr>
        <p:txBody>
          <a:bodyPr lIns="91425" tIns="45700" rIns="91425" bIns="45700" anchor="t" anchorCtr="0">
            <a:noAutofit/>
          </a:bodyPr>
          <a:lstStyle/>
          <a:p>
            <a:r>
              <a:rPr lang="en-US" sz="1600" i="1" dirty="0">
                <a:solidFill>
                  <a:schemeClr val="tx1">
                    <a:lumMod val="75000"/>
                  </a:schemeClr>
                </a:solidFill>
                <a:latin typeface="Garamond" panose="02020404030301010803" pitchFamily="18" charset="0"/>
              </a:rPr>
              <a:t>Any opinions, findings, and conclusions or recommendations expressed in this material are those of the author(s) and do not necessarily reflect the views of the National Aeronautics and Space Administration</a:t>
            </a:r>
            <a:r>
              <a:rPr lang="en-US" sz="1600" i="1" dirty="0" smtClean="0">
                <a:solidFill>
                  <a:schemeClr val="tx1">
                    <a:lumMod val="75000"/>
                  </a:schemeClr>
                </a:solidFill>
                <a:latin typeface="Garamond" panose="02020404030301010803" pitchFamily="18" charset="0"/>
              </a:rPr>
              <a:t>. </a:t>
            </a:r>
            <a:r>
              <a:rPr lang="en-US" sz="1600" i="1" dirty="0" smtClean="0">
                <a:solidFill>
                  <a:schemeClr val="tx1">
                    <a:lumMod val="75000"/>
                  </a:schemeClr>
                </a:solidFill>
                <a:latin typeface="Garamond" panose="02020404030301010803" pitchFamily="18" charset="0"/>
                <a:ea typeface="Questrial"/>
                <a:cs typeface="Arial" panose="020B0604020202020204" pitchFamily="34" charset="0"/>
                <a:sym typeface="Questrial"/>
              </a:rPr>
              <a:t>This </a:t>
            </a:r>
            <a:r>
              <a:rPr lang="en-US" sz="1600" i="1" dirty="0">
                <a:solidFill>
                  <a:schemeClr val="tx1">
                    <a:lumMod val="75000"/>
                  </a:schemeClr>
                </a:solidFill>
                <a:latin typeface="Garamond" panose="02020404030301010803" pitchFamily="18" charset="0"/>
                <a:ea typeface="Questrial"/>
                <a:cs typeface="Arial" panose="020B0604020202020204" pitchFamily="34" charset="0"/>
                <a:sym typeface="Questrial"/>
              </a:rPr>
              <a:t>material is based upon work supported by NASA through contract NNL11AA00B and cooperative agreement NNX14AB60A.</a:t>
            </a:r>
            <a:endParaRPr lang="en-US" sz="1600" i="1" dirty="0">
              <a:solidFill>
                <a:schemeClr val="tx1">
                  <a:lumMod val="75000"/>
                </a:schemeClr>
              </a:solidFill>
              <a:latin typeface="Garamond" panose="02020404030301010803" pitchFamily="18" charset="0"/>
            </a:endParaRPr>
          </a:p>
        </p:txBody>
      </p:sp>
      <p:sp>
        <p:nvSpPr>
          <p:cNvPr id="95" name="Shape 95"/>
          <p:cNvSpPr txBox="1"/>
          <p:nvPr/>
        </p:nvSpPr>
        <p:spPr>
          <a:xfrm>
            <a:off x="15668038" y="4430812"/>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Objectives</a:t>
            </a:r>
          </a:p>
        </p:txBody>
      </p:sp>
      <p:pic>
        <p:nvPicPr>
          <p:cNvPr id="96" name="Shape 96" descr="RedPalmMite2.jpg"/>
          <p:cNvPicPr preferRelativeResize="0"/>
          <p:nvPr/>
        </p:nvPicPr>
        <p:blipFill rotWithShape="1">
          <a:blip r:embed="rId20">
            <a:alphaModFix/>
          </a:blip>
          <a:srcRect/>
          <a:stretch/>
        </p:blipFill>
        <p:spPr>
          <a:xfrm>
            <a:off x="11892106" y="5392277"/>
            <a:ext cx="3201690" cy="4297680"/>
          </a:xfrm>
          <a:prstGeom prst="rect">
            <a:avLst/>
          </a:prstGeom>
          <a:noFill/>
          <a:ln>
            <a:noFill/>
          </a:ln>
        </p:spPr>
      </p:pic>
      <p:pic>
        <p:nvPicPr>
          <p:cNvPr id="97" name="Shape 97" descr="RedPalmMite.jpg"/>
          <p:cNvPicPr preferRelativeResize="0"/>
          <p:nvPr/>
        </p:nvPicPr>
        <p:blipFill rotWithShape="1">
          <a:blip r:embed="rId21">
            <a:alphaModFix/>
          </a:blip>
          <a:srcRect/>
          <a:stretch/>
        </p:blipFill>
        <p:spPr>
          <a:xfrm>
            <a:off x="11893396" y="9756195"/>
            <a:ext cx="3200400" cy="4297680"/>
          </a:xfrm>
          <a:prstGeom prst="rect">
            <a:avLst/>
          </a:prstGeom>
          <a:noFill/>
          <a:ln>
            <a:noFill/>
          </a:ln>
        </p:spPr>
      </p:pic>
      <p:sp>
        <p:nvSpPr>
          <p:cNvPr id="125" name="Shape 72"/>
          <p:cNvSpPr txBox="1"/>
          <p:nvPr/>
        </p:nvSpPr>
        <p:spPr>
          <a:xfrm>
            <a:off x="15667323" y="875798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Study Area</a:t>
            </a:r>
          </a:p>
        </p:txBody>
      </p:sp>
      <p:sp>
        <p:nvSpPr>
          <p:cNvPr id="164" name="Text Placeholder 16"/>
          <p:cNvSpPr txBox="1">
            <a:spLocks/>
          </p:cNvSpPr>
          <p:nvPr/>
        </p:nvSpPr>
        <p:spPr>
          <a:xfrm>
            <a:off x="11865135" y="26707532"/>
            <a:ext cx="12079131" cy="330203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EB761"/>
              </a:buClr>
            </a:pPr>
            <a:r>
              <a:rPr lang="en-US" dirty="0" smtClean="0">
                <a:solidFill>
                  <a:schemeClr val="tx1">
                    <a:lumMod val="75000"/>
                  </a:schemeClr>
                </a:solidFill>
                <a:latin typeface="Garamond" panose="02020404030301010803" pitchFamily="18" charset="0"/>
              </a:rPr>
              <a:t>Within Puerto Rico, the red palm mite infestation began in 2006 and quickly spread.  By 2008, all regions of the island showed signs of infestation in preferred host plants.</a:t>
            </a:r>
          </a:p>
          <a:p>
            <a:pPr marL="347663" indent="-347663" algn="just">
              <a:buClr>
                <a:srgbClr val="7EB761"/>
              </a:buClr>
            </a:pPr>
            <a:r>
              <a:rPr lang="en-US" dirty="0" smtClean="0">
                <a:solidFill>
                  <a:schemeClr val="tx1">
                    <a:lumMod val="75000"/>
                  </a:schemeClr>
                </a:solidFill>
                <a:latin typeface="Garamond" panose="02020404030301010803" pitchFamily="18" charset="0"/>
              </a:rPr>
              <a:t>Classifiers, including Random Forest and Neural Network, were unable to consistently predict infestation across years using medium spatial resolution data. Spectral signatures of infestation sites were inconsistent and reflected broader weather patterns.</a:t>
            </a:r>
          </a:p>
          <a:p>
            <a:pPr marL="347663" indent="-347663" algn="just">
              <a:buClr>
                <a:srgbClr val="7EB761"/>
              </a:buClr>
            </a:pPr>
            <a:r>
              <a:rPr lang="en-US" dirty="0" smtClean="0">
                <a:solidFill>
                  <a:schemeClr val="tx1">
                    <a:lumMod val="75000"/>
                  </a:schemeClr>
                </a:solidFill>
                <a:latin typeface="Garamond" panose="02020404030301010803" pitchFamily="18" charset="0"/>
              </a:rPr>
              <a:t>Future tracking of red palm mite infestations should include use of higher resolution imagery or of larger coconut palm plantations as </a:t>
            </a:r>
            <a:r>
              <a:rPr lang="en-US" i="1" dirty="0" smtClean="0">
                <a:solidFill>
                  <a:schemeClr val="tx1">
                    <a:lumMod val="75000"/>
                  </a:schemeClr>
                </a:solidFill>
                <a:latin typeface="Garamond" panose="02020404030301010803" pitchFamily="18" charset="0"/>
              </a:rPr>
              <a:t>in situ</a:t>
            </a:r>
            <a:r>
              <a:rPr lang="en-US" dirty="0" smtClean="0">
                <a:solidFill>
                  <a:schemeClr val="tx1">
                    <a:lumMod val="75000"/>
                  </a:schemeClr>
                </a:solidFill>
                <a:latin typeface="Garamond" panose="02020404030301010803" pitchFamily="18" charset="0"/>
              </a:rPr>
              <a:t> training sites.  </a:t>
            </a:r>
            <a:endParaRPr lang="en-US" dirty="0">
              <a:solidFill>
                <a:schemeClr val="tx1">
                  <a:lumMod val="75000"/>
                </a:schemeClr>
              </a:solidFill>
              <a:latin typeface="Garamond" panose="02020404030301010803" pitchFamily="18" charset="0"/>
            </a:endParaRPr>
          </a:p>
        </p:txBody>
      </p:sp>
      <p:sp>
        <p:nvSpPr>
          <p:cNvPr id="165" name="Text Placeholder 16"/>
          <p:cNvSpPr txBox="1">
            <a:spLocks/>
          </p:cNvSpPr>
          <p:nvPr/>
        </p:nvSpPr>
        <p:spPr>
          <a:xfrm>
            <a:off x="15472003" y="5392277"/>
            <a:ext cx="8622494" cy="33352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EB761"/>
              </a:buClr>
            </a:pPr>
            <a:r>
              <a:rPr lang="en-US" b="1" dirty="0" smtClean="0">
                <a:solidFill>
                  <a:srgbClr val="7DB862"/>
                </a:solidFill>
                <a:latin typeface="Garamond" panose="02020404030301010803" pitchFamily="18" charset="0"/>
                <a:ea typeface="Questrial"/>
                <a:cs typeface="Questrial"/>
                <a:sym typeface="Questrial"/>
              </a:rPr>
              <a:t>Create</a:t>
            </a:r>
            <a:r>
              <a:rPr lang="en-US" dirty="0" smtClean="0">
                <a:solidFill>
                  <a:srgbClr val="92D050"/>
                </a:solidFill>
                <a:latin typeface="Garamond" panose="02020404030301010803" pitchFamily="18" charset="0"/>
              </a:rPr>
              <a:t> </a:t>
            </a:r>
            <a:r>
              <a:rPr lang="en-US" dirty="0">
                <a:solidFill>
                  <a:schemeClr val="tx1">
                    <a:lumMod val="75000"/>
                  </a:schemeClr>
                </a:solidFill>
                <a:latin typeface="Garamond" panose="02020404030301010803" pitchFamily="18" charset="0"/>
              </a:rPr>
              <a:t>historical maps of red palm mite distribution in Puerto Rico from 2002 to 2016.</a:t>
            </a:r>
          </a:p>
          <a:p>
            <a:pPr marL="347663" indent="-347663" algn="just">
              <a:buClr>
                <a:srgbClr val="7EB761"/>
              </a:buClr>
            </a:pPr>
            <a:r>
              <a:rPr lang="en-US" b="1" dirty="0">
                <a:solidFill>
                  <a:srgbClr val="7DB862"/>
                </a:solidFill>
                <a:latin typeface="Garamond" panose="02020404030301010803" pitchFamily="18" charset="0"/>
              </a:rPr>
              <a:t>Provide</a:t>
            </a:r>
            <a:r>
              <a:rPr lang="en-US" dirty="0">
                <a:solidFill>
                  <a:schemeClr val="tx1">
                    <a:lumMod val="75000"/>
                  </a:schemeClr>
                </a:solidFill>
                <a:latin typeface="Garamond" panose="02020404030301010803" pitchFamily="18" charset="0"/>
              </a:rPr>
              <a:t> improved knowledge of the geographic spread of red palm mite and the environmental and social factors that contribute to red palm mite invasions.</a:t>
            </a:r>
          </a:p>
          <a:p>
            <a:pPr marL="347663" indent="-347663" algn="just">
              <a:buClr>
                <a:srgbClr val="7EB761"/>
              </a:buClr>
            </a:pPr>
            <a:r>
              <a:rPr lang="en-US" b="1" dirty="0">
                <a:solidFill>
                  <a:srgbClr val="7DB862"/>
                </a:solidFill>
                <a:latin typeface="Garamond" panose="02020404030301010803" pitchFamily="18" charset="0"/>
              </a:rPr>
              <a:t>Develop </a:t>
            </a:r>
            <a:r>
              <a:rPr lang="en-US" dirty="0">
                <a:solidFill>
                  <a:schemeClr val="tx1">
                    <a:lumMod val="75000"/>
                  </a:schemeClr>
                </a:solidFill>
                <a:latin typeface="Garamond" panose="02020404030301010803" pitchFamily="18" charset="0"/>
              </a:rPr>
              <a:t>tracking methodology that can be passed on to partners and used to understand or prevent future invasions.</a:t>
            </a:r>
            <a:endParaRPr lang="en-US" dirty="0" smtClean="0">
              <a:solidFill>
                <a:schemeClr val="tx1">
                  <a:lumMod val="75000"/>
                </a:schemeClr>
              </a:solidFill>
            </a:endParaRPr>
          </a:p>
        </p:txBody>
      </p:sp>
      <p:sp>
        <p:nvSpPr>
          <p:cNvPr id="168" name="Shape 64"/>
          <p:cNvSpPr txBox="1"/>
          <p:nvPr/>
        </p:nvSpPr>
        <p:spPr>
          <a:xfrm>
            <a:off x="593594" y="33520560"/>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Sara Lubkin</a:t>
            </a:r>
          </a:p>
          <a:p>
            <a:pPr marL="0" marR="0" lvl="0" indent="0" algn="ctr" rtl="0">
              <a:lnSpc>
                <a:spcPct val="100000"/>
              </a:lnSpc>
              <a:spcBef>
                <a:spcPts val="0"/>
              </a:spcBef>
              <a:buClr>
                <a:srgbClr val="585454"/>
              </a:buClr>
              <a:buSzPct val="25000"/>
              <a:buFont typeface="Arial"/>
              <a:buNone/>
            </a:pPr>
            <a:r>
              <a:rPr lang="en-US" sz="2700" b="0" i="1" u="none" strike="noStrike" cap="none" dirty="0" smtClean="0">
                <a:solidFill>
                  <a:srgbClr val="585454"/>
                </a:solidFill>
                <a:latin typeface="Garamond"/>
                <a:ea typeface="Garamond"/>
                <a:cs typeface="Garamond"/>
                <a:sym typeface="Garamond"/>
              </a:rPr>
              <a:t>Project </a:t>
            </a:r>
            <a:r>
              <a:rPr lang="en-US" sz="2700" b="0" i="1" u="none" strike="noStrike" cap="none" dirty="0">
                <a:solidFill>
                  <a:srgbClr val="585454"/>
                </a:solidFill>
                <a:latin typeface="Garamond"/>
                <a:ea typeface="Garamond"/>
                <a:cs typeface="Garamond"/>
                <a:sym typeface="Garamond"/>
              </a:rPr>
              <a:t>Lead</a:t>
            </a:r>
          </a:p>
        </p:txBody>
      </p:sp>
      <p:sp>
        <p:nvSpPr>
          <p:cNvPr id="169" name="Shape 80"/>
          <p:cNvSpPr txBox="1"/>
          <p:nvPr/>
        </p:nvSpPr>
        <p:spPr>
          <a:xfrm>
            <a:off x="3237786" y="33520560"/>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a:solidFill>
                  <a:srgbClr val="585454"/>
                </a:solidFill>
                <a:latin typeface="Garamond"/>
                <a:ea typeface="Garamond"/>
                <a:cs typeface="Garamond"/>
                <a:sym typeface="Garamond"/>
              </a:rPr>
              <a:t>Julia Marrs</a:t>
            </a:r>
          </a:p>
        </p:txBody>
      </p:sp>
      <p:sp>
        <p:nvSpPr>
          <p:cNvPr id="170" name="Shape 82"/>
          <p:cNvSpPr txBox="1"/>
          <p:nvPr/>
        </p:nvSpPr>
        <p:spPr>
          <a:xfrm>
            <a:off x="5817025" y="33520560"/>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dirty="0">
                <a:solidFill>
                  <a:srgbClr val="585454"/>
                </a:solidFill>
                <a:latin typeface="Garamond"/>
                <a:ea typeface="Garamond"/>
                <a:cs typeface="Garamond"/>
                <a:sym typeface="Garamond"/>
              </a:rPr>
              <a:t>Sean McCartney</a:t>
            </a:r>
          </a:p>
        </p:txBody>
      </p:sp>
      <p:sp>
        <p:nvSpPr>
          <p:cNvPr id="171" name="Shape 85"/>
          <p:cNvSpPr txBox="1"/>
          <p:nvPr/>
        </p:nvSpPr>
        <p:spPr>
          <a:xfrm>
            <a:off x="8458706" y="33520560"/>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dirty="0">
                <a:solidFill>
                  <a:srgbClr val="585454"/>
                </a:solidFill>
                <a:latin typeface="Garamond"/>
                <a:ea typeface="Garamond"/>
                <a:cs typeface="Garamond"/>
                <a:sym typeface="Garamond"/>
              </a:rPr>
              <a:t>Alison </a:t>
            </a:r>
            <a:r>
              <a:rPr lang="en-US" sz="2700" b="0" u="none" dirty="0" err="1">
                <a:solidFill>
                  <a:srgbClr val="585454"/>
                </a:solidFill>
                <a:latin typeface="Garamond"/>
                <a:ea typeface="Garamond"/>
                <a:cs typeface="Garamond"/>
                <a:sym typeface="Garamond"/>
              </a:rPr>
              <a:t>Thieme</a:t>
            </a:r>
            <a:endParaRPr lang="en-US" sz="2700" b="0" u="none" dirty="0">
              <a:solidFill>
                <a:srgbClr val="585454"/>
              </a:solidFill>
              <a:latin typeface="Garamond"/>
              <a:ea typeface="Garamond"/>
              <a:cs typeface="Garamond"/>
              <a:sym typeface="Garamond"/>
            </a:endParaRPr>
          </a:p>
        </p:txBody>
      </p:sp>
      <p:grpSp>
        <p:nvGrpSpPr>
          <p:cNvPr id="5" name="Group 4"/>
          <p:cNvGrpSpPr/>
          <p:nvPr/>
        </p:nvGrpSpPr>
        <p:grpSpPr>
          <a:xfrm>
            <a:off x="1001017" y="31386179"/>
            <a:ext cx="2084832" cy="2081787"/>
            <a:chOff x="1001017" y="31386179"/>
            <a:chExt cx="2084832" cy="2081787"/>
          </a:xfrm>
        </p:grpSpPr>
        <p:pic>
          <p:nvPicPr>
            <p:cNvPr id="172"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1001017" y="31386179"/>
              <a:ext cx="2084832" cy="2081787"/>
            </a:xfrm>
            <a:prstGeom prst="rect">
              <a:avLst/>
            </a:prstGeom>
            <a:noFill/>
            <a:ln>
              <a:noFill/>
            </a:ln>
          </p:spPr>
        </p:pic>
        <p:pic>
          <p:nvPicPr>
            <p:cNvPr id="173" name="Picture 172"/>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flipH="1">
              <a:off x="1220473" y="31604112"/>
              <a:ext cx="1645920" cy="1645920"/>
            </a:xfrm>
            <a:prstGeom prst="ellipse">
              <a:avLst/>
            </a:prstGeom>
            <a:ln w="63500" cap="rnd">
              <a:noFill/>
            </a:ln>
            <a:effectLst/>
          </p:spPr>
        </p:pic>
      </p:grpSp>
      <p:grpSp>
        <p:nvGrpSpPr>
          <p:cNvPr id="13" name="Group 12"/>
          <p:cNvGrpSpPr/>
          <p:nvPr/>
        </p:nvGrpSpPr>
        <p:grpSpPr>
          <a:xfrm>
            <a:off x="3629236" y="31384370"/>
            <a:ext cx="2084832" cy="2081787"/>
            <a:chOff x="3629236" y="31384370"/>
            <a:chExt cx="2084832" cy="2081787"/>
          </a:xfrm>
        </p:grpSpPr>
        <p:pic>
          <p:nvPicPr>
            <p:cNvPr id="174"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3629236" y="31384370"/>
              <a:ext cx="2084832" cy="2081787"/>
            </a:xfrm>
            <a:prstGeom prst="rect">
              <a:avLst/>
            </a:prstGeom>
            <a:noFill/>
            <a:ln>
              <a:noFill/>
            </a:ln>
          </p:spPr>
        </p:pic>
        <p:pic>
          <p:nvPicPr>
            <p:cNvPr id="177" name="Picture 176"/>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3848692" y="31602303"/>
              <a:ext cx="1645920" cy="1645920"/>
            </a:xfrm>
            <a:prstGeom prst="ellipse">
              <a:avLst/>
            </a:prstGeom>
            <a:ln w="63500" cap="rnd">
              <a:noFill/>
            </a:ln>
            <a:effectLst/>
          </p:spPr>
        </p:pic>
      </p:grpSp>
      <p:grpSp>
        <p:nvGrpSpPr>
          <p:cNvPr id="15" name="Group 14"/>
          <p:cNvGrpSpPr/>
          <p:nvPr/>
        </p:nvGrpSpPr>
        <p:grpSpPr>
          <a:xfrm>
            <a:off x="8890193" y="31384370"/>
            <a:ext cx="2084832" cy="2081787"/>
            <a:chOff x="8890193" y="31384370"/>
            <a:chExt cx="2084832" cy="2081787"/>
          </a:xfrm>
        </p:grpSpPr>
        <p:pic>
          <p:nvPicPr>
            <p:cNvPr id="176"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8890193" y="31384370"/>
              <a:ext cx="2084832" cy="2081787"/>
            </a:xfrm>
            <a:prstGeom prst="rect">
              <a:avLst/>
            </a:prstGeom>
            <a:noFill/>
            <a:ln>
              <a:noFill/>
            </a:ln>
          </p:spPr>
        </p:pic>
        <p:pic>
          <p:nvPicPr>
            <p:cNvPr id="178" name="Picture 177"/>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9109661" y="31602303"/>
              <a:ext cx="1645897" cy="1645920"/>
            </a:xfrm>
            <a:prstGeom prst="ellipse">
              <a:avLst/>
            </a:prstGeom>
            <a:ln w="63500" cap="rnd">
              <a:noFill/>
            </a:ln>
            <a:effectLst/>
          </p:spPr>
        </p:pic>
      </p:grpSp>
      <p:grpSp>
        <p:nvGrpSpPr>
          <p:cNvPr id="14" name="Group 13"/>
          <p:cNvGrpSpPr/>
          <p:nvPr/>
        </p:nvGrpSpPr>
        <p:grpSpPr>
          <a:xfrm>
            <a:off x="6261974" y="31438773"/>
            <a:ext cx="2084832" cy="2081787"/>
            <a:chOff x="6261974" y="31438773"/>
            <a:chExt cx="2084832" cy="2081787"/>
          </a:xfrm>
        </p:grpSpPr>
        <p:pic>
          <p:nvPicPr>
            <p:cNvPr id="175"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261974" y="31438773"/>
              <a:ext cx="2084832" cy="2081787"/>
            </a:xfrm>
            <a:prstGeom prst="rect">
              <a:avLst/>
            </a:prstGeom>
            <a:noFill/>
            <a:ln>
              <a:noFill/>
            </a:ln>
          </p:spPr>
        </p:pic>
        <p:pic>
          <p:nvPicPr>
            <p:cNvPr id="179" name="Picture 178"/>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481430" y="31656706"/>
              <a:ext cx="1645920" cy="1645920"/>
            </a:xfrm>
            <a:prstGeom prst="ellipse">
              <a:avLst/>
            </a:prstGeom>
            <a:ln w="63500" cap="rnd">
              <a:noFill/>
            </a:ln>
            <a:effectLst/>
          </p:spPr>
        </p:pic>
      </p:grpSp>
      <p:grpSp>
        <p:nvGrpSpPr>
          <p:cNvPr id="6" name="Group 5"/>
          <p:cNvGrpSpPr/>
          <p:nvPr/>
        </p:nvGrpSpPr>
        <p:grpSpPr>
          <a:xfrm>
            <a:off x="15872949" y="9854958"/>
            <a:ext cx="8160776" cy="5349796"/>
            <a:chOff x="15614626" y="9618056"/>
            <a:chExt cx="8825377" cy="5546057"/>
          </a:xfrm>
        </p:grpSpPr>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457886" y="9618056"/>
              <a:ext cx="4797009" cy="2376912"/>
            </a:xfrm>
            <a:prstGeom prst="rect">
              <a:avLst/>
            </a:prstGeom>
          </p:spPr>
        </p:pic>
        <p:sp>
          <p:nvSpPr>
            <p:cNvPr id="128" name="Shape 67"/>
            <p:cNvSpPr txBox="1"/>
            <p:nvPr/>
          </p:nvSpPr>
          <p:spPr>
            <a:xfrm>
              <a:off x="21944755" y="13326393"/>
              <a:ext cx="2495248" cy="702206"/>
            </a:xfrm>
            <a:prstGeom prst="rect">
              <a:avLst/>
            </a:prstGeom>
            <a:noFill/>
            <a:ln>
              <a:noFill/>
            </a:ln>
          </p:spPr>
          <p:txBody>
            <a:bodyPr lIns="91425" tIns="45700" rIns="91425" bIns="45700" anchor="t" anchorCtr="0">
              <a:noAutofit/>
            </a:bodyPr>
            <a:lstStyle/>
            <a:p>
              <a:r>
                <a:rPr lang="en-US" sz="2400" b="1" i="1" dirty="0">
                  <a:solidFill>
                    <a:srgbClr val="1573B3"/>
                  </a:solidFill>
                  <a:latin typeface="Garamond" panose="02020404030301010803" pitchFamily="18" charset="0"/>
                </a:rPr>
                <a:t>Pacific Ocean</a:t>
              </a:r>
            </a:p>
          </p:txBody>
        </p:sp>
        <p:pic>
          <p:nvPicPr>
            <p:cNvPr id="130" name="Picture 129"/>
            <p:cNvPicPr>
              <a:picLocks noChangeAspect="1"/>
            </p:cNvPicPr>
            <p:nvPr/>
          </p:nvPicPr>
          <p:blipFill>
            <a:blip r:embed="rId28"/>
            <a:stretch>
              <a:fillRect/>
            </a:stretch>
          </p:blipFill>
          <p:spPr>
            <a:xfrm>
              <a:off x="15792247" y="13403362"/>
              <a:ext cx="251625" cy="1622379"/>
            </a:xfrm>
            <a:prstGeom prst="rect">
              <a:avLst/>
            </a:prstGeom>
          </p:spPr>
        </p:pic>
        <p:sp>
          <p:nvSpPr>
            <p:cNvPr id="132" name="Shape 67"/>
            <p:cNvSpPr txBox="1"/>
            <p:nvPr/>
          </p:nvSpPr>
          <p:spPr>
            <a:xfrm>
              <a:off x="20124168" y="13990053"/>
              <a:ext cx="1444903" cy="355667"/>
            </a:xfrm>
            <a:prstGeom prst="rect">
              <a:avLst/>
            </a:prstGeom>
            <a:noFill/>
            <a:ln>
              <a:noFill/>
            </a:ln>
          </p:spPr>
          <p:txBody>
            <a:bodyPr lIns="91425" tIns="45700" rIns="91425" bIns="45700" anchor="t" anchorCtr="0">
              <a:noAutofit/>
            </a:bodyPr>
            <a:lstStyle/>
            <a:p>
              <a:r>
                <a:rPr lang="en-US" sz="1800" dirty="0" smtClean="0">
                  <a:latin typeface="Garamond" panose="02020404030301010803" pitchFamily="18" charset="0"/>
                </a:rPr>
                <a:t>Hispaniola</a:t>
              </a:r>
              <a:endParaRPr lang="en-US" sz="1800" dirty="0">
                <a:latin typeface="Garamond" panose="02020404030301010803" pitchFamily="18" charset="0"/>
              </a:endParaRPr>
            </a:p>
          </p:txBody>
        </p:sp>
        <p:sp>
          <p:nvSpPr>
            <p:cNvPr id="134" name="Shape 67"/>
            <p:cNvSpPr txBox="1"/>
            <p:nvPr/>
          </p:nvSpPr>
          <p:spPr>
            <a:xfrm>
              <a:off x="18082622" y="13236543"/>
              <a:ext cx="1138350" cy="446170"/>
            </a:xfrm>
            <a:prstGeom prst="rect">
              <a:avLst/>
            </a:prstGeom>
            <a:noFill/>
            <a:ln>
              <a:noFill/>
            </a:ln>
          </p:spPr>
          <p:txBody>
            <a:bodyPr lIns="91425" tIns="45700" rIns="91425" bIns="45700" anchor="t" anchorCtr="0">
              <a:noAutofit/>
            </a:bodyPr>
            <a:lstStyle/>
            <a:p>
              <a:r>
                <a:rPr lang="en-US" sz="1800" dirty="0" smtClean="0">
                  <a:latin typeface="Garamond" panose="02020404030301010803" pitchFamily="18" charset="0"/>
                </a:rPr>
                <a:t>Cuba</a:t>
              </a:r>
              <a:endParaRPr lang="en-US" sz="1800" dirty="0">
                <a:latin typeface="Garamond" panose="02020404030301010803" pitchFamily="18" charset="0"/>
              </a:endParaRPr>
            </a:p>
          </p:txBody>
        </p:sp>
        <p:sp>
          <p:nvSpPr>
            <p:cNvPr id="135" name="Shape 67"/>
            <p:cNvSpPr txBox="1"/>
            <p:nvPr/>
          </p:nvSpPr>
          <p:spPr>
            <a:xfrm>
              <a:off x="15614626" y="9844515"/>
              <a:ext cx="1738714" cy="436719"/>
            </a:xfrm>
            <a:prstGeom prst="rect">
              <a:avLst/>
            </a:prstGeom>
            <a:noFill/>
            <a:ln>
              <a:noFill/>
            </a:ln>
          </p:spPr>
          <p:txBody>
            <a:bodyPr lIns="91425" tIns="45700" rIns="91425" bIns="45700" anchor="t" anchorCtr="0">
              <a:noAutofit/>
            </a:bodyPr>
            <a:lstStyle/>
            <a:p>
              <a:r>
                <a:rPr lang="en-US" sz="1800" dirty="0" smtClean="0">
                  <a:latin typeface="Garamond" panose="02020404030301010803" pitchFamily="18" charset="0"/>
                </a:rPr>
                <a:t>United States</a:t>
              </a:r>
              <a:endParaRPr lang="en-US" sz="1800" dirty="0">
                <a:latin typeface="Garamond" panose="02020404030301010803" pitchFamily="18" charset="0"/>
              </a:endParaRPr>
            </a:p>
          </p:txBody>
        </p:sp>
        <p:sp>
          <p:nvSpPr>
            <p:cNvPr id="136" name="Shape 67"/>
            <p:cNvSpPr txBox="1"/>
            <p:nvPr/>
          </p:nvSpPr>
          <p:spPr>
            <a:xfrm>
              <a:off x="21595046" y="14590298"/>
              <a:ext cx="1496895" cy="436719"/>
            </a:xfrm>
            <a:prstGeom prst="rect">
              <a:avLst/>
            </a:prstGeom>
            <a:noFill/>
            <a:ln>
              <a:noFill/>
            </a:ln>
          </p:spPr>
          <p:txBody>
            <a:bodyPr lIns="91425" tIns="45700" rIns="91425" bIns="45700" anchor="t" anchorCtr="0">
              <a:noAutofit/>
            </a:bodyPr>
            <a:lstStyle/>
            <a:p>
              <a:r>
                <a:rPr lang="en-US" sz="1800" dirty="0" smtClean="0">
                  <a:latin typeface="Garamond" panose="02020404030301010803" pitchFamily="18" charset="0"/>
                </a:rPr>
                <a:t>Puerto Rico</a:t>
              </a:r>
              <a:endParaRPr lang="en-US" sz="1800" dirty="0">
                <a:latin typeface="Garamond" panose="02020404030301010803" pitchFamily="18" charset="0"/>
              </a:endParaRPr>
            </a:p>
          </p:txBody>
        </p:sp>
        <p:grpSp>
          <p:nvGrpSpPr>
            <p:cNvPr id="395" name="Group 310"/>
            <p:cNvGrpSpPr>
              <a:grpSpLocks noChangeAspect="1"/>
            </p:cNvGrpSpPr>
            <p:nvPr/>
          </p:nvGrpSpPr>
          <p:grpSpPr bwMode="auto">
            <a:xfrm>
              <a:off x="19848945" y="12025259"/>
              <a:ext cx="4337050" cy="1377951"/>
              <a:chOff x="12386" y="7464"/>
              <a:chExt cx="2732" cy="868"/>
            </a:xfrm>
          </p:grpSpPr>
          <p:sp>
            <p:nvSpPr>
              <p:cNvPr id="396" name="AutoShape 309"/>
              <p:cNvSpPr>
                <a:spLocks noChangeAspect="1" noChangeArrowheads="1" noTextEdit="1"/>
              </p:cNvSpPr>
              <p:nvPr/>
            </p:nvSpPr>
            <p:spPr bwMode="auto">
              <a:xfrm>
                <a:off x="12893" y="7548"/>
                <a:ext cx="2223"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7" name="Group 511"/>
              <p:cNvGrpSpPr>
                <a:grpSpLocks/>
              </p:cNvGrpSpPr>
              <p:nvPr/>
            </p:nvGrpSpPr>
            <p:grpSpPr bwMode="auto">
              <a:xfrm>
                <a:off x="12386" y="7464"/>
                <a:ext cx="2732" cy="491"/>
                <a:chOff x="12386" y="7464"/>
                <a:chExt cx="2732" cy="491"/>
              </a:xfrm>
            </p:grpSpPr>
            <p:sp>
              <p:nvSpPr>
                <p:cNvPr id="500" name="Rectangle 311"/>
                <p:cNvSpPr>
                  <a:spLocks noChangeArrowheads="1"/>
                </p:cNvSpPr>
                <p:nvPr/>
              </p:nvSpPr>
              <p:spPr bwMode="auto">
                <a:xfrm>
                  <a:off x="12386" y="7464"/>
                  <a:ext cx="273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rgbClr val="000000"/>
                      </a:solidFill>
                      <a:effectLst/>
                      <a:latin typeface="Century Gothic" panose="020B0502020202020204" pitchFamily="34" charset="0"/>
                    </a:rPr>
                    <a:t>Normalized Difference Vegetation Index</a:t>
                  </a:r>
                  <a:endParaRPr kumimoji="0" lang="en-US" altLang="en-US" sz="1800" i="0" u="none" strike="noStrike" cap="none" normalizeH="0" baseline="0" dirty="0" smtClean="0">
                    <a:ln>
                      <a:noFill/>
                    </a:ln>
                    <a:solidFill>
                      <a:schemeClr val="tx1"/>
                    </a:solidFill>
                    <a:effectLst/>
                    <a:latin typeface="Century Gothic" panose="020B0502020202020204" pitchFamily="34" charset="0"/>
                  </a:endParaRPr>
                </a:p>
              </p:txBody>
            </p:sp>
            <p:sp>
              <p:nvSpPr>
                <p:cNvPr id="501" name="Line 312"/>
                <p:cNvSpPr>
                  <a:spLocks noChangeShapeType="1"/>
                </p:cNvSpPr>
                <p:nvPr/>
              </p:nvSpPr>
              <p:spPr bwMode="auto">
                <a:xfrm>
                  <a:off x="15098" y="7737"/>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Rectangle 313"/>
                <p:cNvSpPr>
                  <a:spLocks noChangeArrowheads="1"/>
                </p:cNvSpPr>
                <p:nvPr/>
              </p:nvSpPr>
              <p:spPr bwMode="auto">
                <a:xfrm>
                  <a:off x="14877" y="7737"/>
                  <a:ext cx="221" cy="1"/>
                </a:xfrm>
                <a:prstGeom prst="rect">
                  <a:avLst/>
                </a:prstGeom>
                <a:solidFill>
                  <a:srgbClr val="006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Rectangle 314"/>
                <p:cNvSpPr>
                  <a:spLocks noChangeArrowheads="1"/>
                </p:cNvSpPr>
                <p:nvPr/>
              </p:nvSpPr>
              <p:spPr bwMode="auto">
                <a:xfrm>
                  <a:off x="14877" y="7738"/>
                  <a:ext cx="221" cy="1"/>
                </a:xfrm>
                <a:prstGeom prst="rect">
                  <a:avLst/>
                </a:prstGeom>
                <a:solidFill>
                  <a:srgbClr val="066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Rectangle 315"/>
                <p:cNvSpPr>
                  <a:spLocks noChangeArrowheads="1"/>
                </p:cNvSpPr>
                <p:nvPr/>
              </p:nvSpPr>
              <p:spPr bwMode="auto">
                <a:xfrm>
                  <a:off x="14877" y="7739"/>
                  <a:ext cx="221" cy="1"/>
                </a:xfrm>
                <a:prstGeom prst="rect">
                  <a:avLst/>
                </a:prstGeom>
                <a:solidFill>
                  <a:srgbClr val="0A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Rectangle 316"/>
                <p:cNvSpPr>
                  <a:spLocks noChangeArrowheads="1"/>
                </p:cNvSpPr>
                <p:nvPr/>
              </p:nvSpPr>
              <p:spPr bwMode="auto">
                <a:xfrm>
                  <a:off x="14877" y="7740"/>
                  <a:ext cx="221" cy="1"/>
                </a:xfrm>
                <a:prstGeom prst="rect">
                  <a:avLst/>
                </a:prstGeom>
                <a:solidFill>
                  <a:srgbClr val="0D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Rectangle 317"/>
                <p:cNvSpPr>
                  <a:spLocks noChangeArrowheads="1"/>
                </p:cNvSpPr>
                <p:nvPr/>
              </p:nvSpPr>
              <p:spPr bwMode="auto">
                <a:xfrm>
                  <a:off x="14877" y="7741"/>
                  <a:ext cx="221" cy="2"/>
                </a:xfrm>
                <a:prstGeom prst="rect">
                  <a:avLst/>
                </a:prstGeom>
                <a:solidFill>
                  <a:srgbClr val="0F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Rectangle 318"/>
                <p:cNvSpPr>
                  <a:spLocks noChangeArrowheads="1"/>
                </p:cNvSpPr>
                <p:nvPr/>
              </p:nvSpPr>
              <p:spPr bwMode="auto">
                <a:xfrm>
                  <a:off x="14877" y="7743"/>
                  <a:ext cx="221" cy="1"/>
                </a:xfrm>
                <a:prstGeom prst="rect">
                  <a:avLst/>
                </a:prstGeom>
                <a:solidFill>
                  <a:srgbClr val="11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Rectangle 319"/>
                <p:cNvSpPr>
                  <a:spLocks noChangeArrowheads="1"/>
                </p:cNvSpPr>
                <p:nvPr/>
              </p:nvSpPr>
              <p:spPr bwMode="auto">
                <a:xfrm>
                  <a:off x="14877" y="7744"/>
                  <a:ext cx="221" cy="1"/>
                </a:xfrm>
                <a:prstGeom prst="rect">
                  <a:avLst/>
                </a:prstGeom>
                <a:solidFill>
                  <a:srgbClr val="1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Rectangle 320"/>
                <p:cNvSpPr>
                  <a:spLocks noChangeArrowheads="1"/>
                </p:cNvSpPr>
                <p:nvPr/>
              </p:nvSpPr>
              <p:spPr bwMode="auto">
                <a:xfrm>
                  <a:off x="14877" y="7745"/>
                  <a:ext cx="221" cy="1"/>
                </a:xfrm>
                <a:prstGeom prst="rect">
                  <a:avLst/>
                </a:prstGeom>
                <a:solidFill>
                  <a:srgbClr val="15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Rectangle 321"/>
                <p:cNvSpPr>
                  <a:spLocks noChangeArrowheads="1"/>
                </p:cNvSpPr>
                <p:nvPr/>
              </p:nvSpPr>
              <p:spPr bwMode="auto">
                <a:xfrm>
                  <a:off x="14877" y="7746"/>
                  <a:ext cx="221" cy="1"/>
                </a:xfrm>
                <a:prstGeom prst="rect">
                  <a:avLst/>
                </a:prstGeom>
                <a:solidFill>
                  <a:srgbClr val="17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1" name="Rectangle 322"/>
                <p:cNvSpPr>
                  <a:spLocks noChangeArrowheads="1"/>
                </p:cNvSpPr>
                <p:nvPr/>
              </p:nvSpPr>
              <p:spPr bwMode="auto">
                <a:xfrm>
                  <a:off x="14877" y="7747"/>
                  <a:ext cx="221" cy="1"/>
                </a:xfrm>
                <a:prstGeom prst="rect">
                  <a:avLst/>
                </a:prstGeom>
                <a:solidFill>
                  <a:srgbClr val="18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 name="Rectangle 323"/>
                <p:cNvSpPr>
                  <a:spLocks noChangeArrowheads="1"/>
                </p:cNvSpPr>
                <p:nvPr/>
              </p:nvSpPr>
              <p:spPr bwMode="auto">
                <a:xfrm>
                  <a:off x="14877" y="7748"/>
                  <a:ext cx="221" cy="2"/>
                </a:xfrm>
                <a:prstGeom prst="rect">
                  <a:avLst/>
                </a:prstGeom>
                <a:solidFill>
                  <a:srgbClr val="1B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 name="Rectangle 324"/>
                <p:cNvSpPr>
                  <a:spLocks noChangeArrowheads="1"/>
                </p:cNvSpPr>
                <p:nvPr/>
              </p:nvSpPr>
              <p:spPr bwMode="auto">
                <a:xfrm>
                  <a:off x="14877" y="7750"/>
                  <a:ext cx="221" cy="1"/>
                </a:xfrm>
                <a:prstGeom prst="rect">
                  <a:avLst/>
                </a:prstGeom>
                <a:solidFill>
                  <a:srgbClr val="1D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Rectangle 325"/>
                <p:cNvSpPr>
                  <a:spLocks noChangeArrowheads="1"/>
                </p:cNvSpPr>
                <p:nvPr/>
              </p:nvSpPr>
              <p:spPr bwMode="auto">
                <a:xfrm>
                  <a:off x="14877" y="7751"/>
                  <a:ext cx="221" cy="1"/>
                </a:xfrm>
                <a:prstGeom prst="rect">
                  <a:avLst/>
                </a:prstGeom>
                <a:solidFill>
                  <a:srgbClr val="1D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Rectangle 326"/>
                <p:cNvSpPr>
                  <a:spLocks noChangeArrowheads="1"/>
                </p:cNvSpPr>
                <p:nvPr/>
              </p:nvSpPr>
              <p:spPr bwMode="auto">
                <a:xfrm>
                  <a:off x="14877" y="7752"/>
                  <a:ext cx="221" cy="1"/>
                </a:xfrm>
                <a:prstGeom prst="rect">
                  <a:avLst/>
                </a:prstGeom>
                <a:solidFill>
                  <a:srgbClr val="1F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Rectangle 327"/>
                <p:cNvSpPr>
                  <a:spLocks noChangeArrowheads="1"/>
                </p:cNvSpPr>
                <p:nvPr/>
              </p:nvSpPr>
              <p:spPr bwMode="auto">
                <a:xfrm>
                  <a:off x="14877" y="7753"/>
                  <a:ext cx="221" cy="1"/>
                </a:xfrm>
                <a:prstGeom prst="rect">
                  <a:avLst/>
                </a:prstGeom>
                <a:solidFill>
                  <a:srgbClr val="21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Rectangle 328"/>
                <p:cNvSpPr>
                  <a:spLocks noChangeArrowheads="1"/>
                </p:cNvSpPr>
                <p:nvPr/>
              </p:nvSpPr>
              <p:spPr bwMode="auto">
                <a:xfrm>
                  <a:off x="14877" y="7754"/>
                  <a:ext cx="221" cy="1"/>
                </a:xfrm>
                <a:prstGeom prst="rect">
                  <a:avLst/>
                </a:prstGeom>
                <a:solidFill>
                  <a:srgbClr val="22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Rectangle 329"/>
                <p:cNvSpPr>
                  <a:spLocks noChangeArrowheads="1"/>
                </p:cNvSpPr>
                <p:nvPr/>
              </p:nvSpPr>
              <p:spPr bwMode="auto">
                <a:xfrm>
                  <a:off x="14877" y="7755"/>
                  <a:ext cx="221" cy="2"/>
                </a:xfrm>
                <a:prstGeom prst="rect">
                  <a:avLst/>
                </a:prstGeom>
                <a:solidFill>
                  <a:srgbClr val="24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Rectangle 330"/>
                <p:cNvSpPr>
                  <a:spLocks noChangeArrowheads="1"/>
                </p:cNvSpPr>
                <p:nvPr/>
              </p:nvSpPr>
              <p:spPr bwMode="auto">
                <a:xfrm>
                  <a:off x="14877" y="7757"/>
                  <a:ext cx="221" cy="1"/>
                </a:xfrm>
                <a:prstGeom prst="rect">
                  <a:avLst/>
                </a:prstGeom>
                <a:solidFill>
                  <a:srgbClr val="25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Rectangle 331"/>
                <p:cNvSpPr>
                  <a:spLocks noChangeArrowheads="1"/>
                </p:cNvSpPr>
                <p:nvPr/>
              </p:nvSpPr>
              <p:spPr bwMode="auto">
                <a:xfrm>
                  <a:off x="14877" y="7758"/>
                  <a:ext cx="221" cy="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Rectangle 332"/>
                <p:cNvSpPr>
                  <a:spLocks noChangeArrowheads="1"/>
                </p:cNvSpPr>
                <p:nvPr/>
              </p:nvSpPr>
              <p:spPr bwMode="auto">
                <a:xfrm>
                  <a:off x="14877" y="7759"/>
                  <a:ext cx="221" cy="1"/>
                </a:xfrm>
                <a:prstGeom prst="rect">
                  <a:avLst/>
                </a:prstGeom>
                <a:solidFill>
                  <a:srgbClr val="28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Rectangle 333"/>
                <p:cNvSpPr>
                  <a:spLocks noChangeArrowheads="1"/>
                </p:cNvSpPr>
                <p:nvPr/>
              </p:nvSpPr>
              <p:spPr bwMode="auto">
                <a:xfrm>
                  <a:off x="14877" y="7760"/>
                  <a:ext cx="221" cy="1"/>
                </a:xfrm>
                <a:prstGeom prst="rect">
                  <a:avLst/>
                </a:prstGeom>
                <a:solidFill>
                  <a:srgbClr val="2A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Rectangle 334"/>
                <p:cNvSpPr>
                  <a:spLocks noChangeArrowheads="1"/>
                </p:cNvSpPr>
                <p:nvPr/>
              </p:nvSpPr>
              <p:spPr bwMode="auto">
                <a:xfrm>
                  <a:off x="14877" y="7761"/>
                  <a:ext cx="221" cy="1"/>
                </a:xfrm>
                <a:prstGeom prst="rect">
                  <a:avLst/>
                </a:prstGeom>
                <a:solidFill>
                  <a:srgbClr val="2B7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Rectangle 335"/>
                <p:cNvSpPr>
                  <a:spLocks noChangeArrowheads="1"/>
                </p:cNvSpPr>
                <p:nvPr/>
              </p:nvSpPr>
              <p:spPr bwMode="auto">
                <a:xfrm>
                  <a:off x="14877" y="7762"/>
                  <a:ext cx="221" cy="1"/>
                </a:xfrm>
                <a:prstGeom prst="rect">
                  <a:avLst/>
                </a:prstGeom>
                <a:solidFill>
                  <a:srgbClr val="2D7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Rectangle 336"/>
                <p:cNvSpPr>
                  <a:spLocks noChangeArrowheads="1"/>
                </p:cNvSpPr>
                <p:nvPr/>
              </p:nvSpPr>
              <p:spPr bwMode="auto">
                <a:xfrm>
                  <a:off x="14877" y="7763"/>
                  <a:ext cx="221" cy="2"/>
                </a:xfrm>
                <a:prstGeom prst="rect">
                  <a:avLst/>
                </a:prstGeom>
                <a:solidFill>
                  <a:srgbClr val="2E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Rectangle 337"/>
                <p:cNvSpPr>
                  <a:spLocks noChangeArrowheads="1"/>
                </p:cNvSpPr>
                <p:nvPr/>
              </p:nvSpPr>
              <p:spPr bwMode="auto">
                <a:xfrm>
                  <a:off x="14877" y="7765"/>
                  <a:ext cx="221" cy="1"/>
                </a:xfrm>
                <a:prstGeom prst="rect">
                  <a:avLst/>
                </a:prstGeom>
                <a:solidFill>
                  <a:srgbClr val="3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Rectangle 338"/>
                <p:cNvSpPr>
                  <a:spLocks noChangeArrowheads="1"/>
                </p:cNvSpPr>
                <p:nvPr/>
              </p:nvSpPr>
              <p:spPr bwMode="auto">
                <a:xfrm>
                  <a:off x="14877" y="7766"/>
                  <a:ext cx="221" cy="1"/>
                </a:xfrm>
                <a:prstGeom prst="rect">
                  <a:avLst/>
                </a:prstGeom>
                <a:solidFill>
                  <a:srgbClr val="3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Rectangle 339"/>
                <p:cNvSpPr>
                  <a:spLocks noChangeArrowheads="1"/>
                </p:cNvSpPr>
                <p:nvPr/>
              </p:nvSpPr>
              <p:spPr bwMode="auto">
                <a:xfrm>
                  <a:off x="14877" y="7767"/>
                  <a:ext cx="221" cy="1"/>
                </a:xfrm>
                <a:prstGeom prst="rect">
                  <a:avLst/>
                </a:prstGeom>
                <a:solidFill>
                  <a:srgbClr val="33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Rectangle 340"/>
                <p:cNvSpPr>
                  <a:spLocks noChangeArrowheads="1"/>
                </p:cNvSpPr>
                <p:nvPr/>
              </p:nvSpPr>
              <p:spPr bwMode="auto">
                <a:xfrm>
                  <a:off x="14877" y="7768"/>
                  <a:ext cx="221" cy="1"/>
                </a:xfrm>
                <a:prstGeom prst="rect">
                  <a:avLst/>
                </a:prstGeom>
                <a:solidFill>
                  <a:srgbClr val="33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Rectangle 341"/>
                <p:cNvSpPr>
                  <a:spLocks noChangeArrowheads="1"/>
                </p:cNvSpPr>
                <p:nvPr/>
              </p:nvSpPr>
              <p:spPr bwMode="auto">
                <a:xfrm>
                  <a:off x="14877" y="7769"/>
                  <a:ext cx="221" cy="1"/>
                </a:xfrm>
                <a:prstGeom prst="rect">
                  <a:avLst/>
                </a:prstGeom>
                <a:solidFill>
                  <a:srgbClr val="35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Rectangle 342"/>
                <p:cNvSpPr>
                  <a:spLocks noChangeArrowheads="1"/>
                </p:cNvSpPr>
                <p:nvPr/>
              </p:nvSpPr>
              <p:spPr bwMode="auto">
                <a:xfrm>
                  <a:off x="14877" y="7770"/>
                  <a:ext cx="221" cy="2"/>
                </a:xfrm>
                <a:prstGeom prst="rect">
                  <a:avLst/>
                </a:prstGeom>
                <a:solidFill>
                  <a:srgbClr val="367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Rectangle 343"/>
                <p:cNvSpPr>
                  <a:spLocks noChangeArrowheads="1"/>
                </p:cNvSpPr>
                <p:nvPr/>
              </p:nvSpPr>
              <p:spPr bwMode="auto">
                <a:xfrm>
                  <a:off x="14877" y="7772"/>
                  <a:ext cx="221" cy="1"/>
                </a:xfrm>
                <a:prstGeom prst="rect">
                  <a:avLst/>
                </a:prstGeom>
                <a:solidFill>
                  <a:srgbClr val="387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Rectangle 344"/>
                <p:cNvSpPr>
                  <a:spLocks noChangeArrowheads="1"/>
                </p:cNvSpPr>
                <p:nvPr/>
              </p:nvSpPr>
              <p:spPr bwMode="auto">
                <a:xfrm>
                  <a:off x="14877" y="7773"/>
                  <a:ext cx="221" cy="1"/>
                </a:xfrm>
                <a:prstGeom prst="rect">
                  <a:avLst/>
                </a:prstGeom>
                <a:solidFill>
                  <a:srgbClr val="39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Rectangle 345"/>
                <p:cNvSpPr>
                  <a:spLocks noChangeArrowheads="1"/>
                </p:cNvSpPr>
                <p:nvPr/>
              </p:nvSpPr>
              <p:spPr bwMode="auto">
                <a:xfrm>
                  <a:off x="14877" y="7774"/>
                  <a:ext cx="221" cy="1"/>
                </a:xfrm>
                <a:prstGeom prst="rect">
                  <a:avLst/>
                </a:prstGeom>
                <a:solidFill>
                  <a:srgbClr val="3C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Rectangle 346"/>
                <p:cNvSpPr>
                  <a:spLocks noChangeArrowheads="1"/>
                </p:cNvSpPr>
                <p:nvPr/>
              </p:nvSpPr>
              <p:spPr bwMode="auto">
                <a:xfrm>
                  <a:off x="14877" y="7775"/>
                  <a:ext cx="221" cy="1"/>
                </a:xfrm>
                <a:prstGeom prst="rect">
                  <a:avLst/>
                </a:prstGeom>
                <a:solidFill>
                  <a:srgbClr val="3C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Rectangle 347"/>
                <p:cNvSpPr>
                  <a:spLocks noChangeArrowheads="1"/>
                </p:cNvSpPr>
                <p:nvPr/>
              </p:nvSpPr>
              <p:spPr bwMode="auto">
                <a:xfrm>
                  <a:off x="14877" y="7776"/>
                  <a:ext cx="221" cy="1"/>
                </a:xfrm>
                <a:prstGeom prst="rect">
                  <a:avLst/>
                </a:prstGeom>
                <a:solidFill>
                  <a:srgbClr val="3F8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Rectangle 348"/>
                <p:cNvSpPr>
                  <a:spLocks noChangeArrowheads="1"/>
                </p:cNvSpPr>
                <p:nvPr/>
              </p:nvSpPr>
              <p:spPr bwMode="auto">
                <a:xfrm>
                  <a:off x="14877" y="7777"/>
                  <a:ext cx="221" cy="2"/>
                </a:xfrm>
                <a:prstGeom prst="rect">
                  <a:avLst/>
                </a:prstGeom>
                <a:solidFill>
                  <a:srgbClr val="3F8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Rectangle 349"/>
                <p:cNvSpPr>
                  <a:spLocks noChangeArrowheads="1"/>
                </p:cNvSpPr>
                <p:nvPr/>
              </p:nvSpPr>
              <p:spPr bwMode="auto">
                <a:xfrm>
                  <a:off x="14877" y="7779"/>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Rectangle 350"/>
                <p:cNvSpPr>
                  <a:spLocks noChangeArrowheads="1"/>
                </p:cNvSpPr>
                <p:nvPr/>
              </p:nvSpPr>
              <p:spPr bwMode="auto">
                <a:xfrm>
                  <a:off x="14877" y="7780"/>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Rectangle 351"/>
                <p:cNvSpPr>
                  <a:spLocks noChangeArrowheads="1"/>
                </p:cNvSpPr>
                <p:nvPr/>
              </p:nvSpPr>
              <p:spPr bwMode="auto">
                <a:xfrm>
                  <a:off x="14877" y="7781"/>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Rectangle 352"/>
                <p:cNvSpPr>
                  <a:spLocks noChangeArrowheads="1"/>
                </p:cNvSpPr>
                <p:nvPr/>
              </p:nvSpPr>
              <p:spPr bwMode="auto">
                <a:xfrm>
                  <a:off x="14877" y="7782"/>
                  <a:ext cx="221" cy="1"/>
                </a:xfrm>
                <a:prstGeom prst="rect">
                  <a:avLst/>
                </a:prstGeom>
                <a:solidFill>
                  <a:srgbClr val="468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Rectangle 353"/>
                <p:cNvSpPr>
                  <a:spLocks noChangeArrowheads="1"/>
                </p:cNvSpPr>
                <p:nvPr/>
              </p:nvSpPr>
              <p:spPr bwMode="auto">
                <a:xfrm>
                  <a:off x="14877" y="7783"/>
                  <a:ext cx="221" cy="1"/>
                </a:xfrm>
                <a:prstGeom prst="rect">
                  <a:avLst/>
                </a:prstGeom>
                <a:solidFill>
                  <a:srgbClr val="468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Rectangle 354"/>
                <p:cNvSpPr>
                  <a:spLocks noChangeArrowheads="1"/>
                </p:cNvSpPr>
                <p:nvPr/>
              </p:nvSpPr>
              <p:spPr bwMode="auto">
                <a:xfrm>
                  <a:off x="14877" y="7784"/>
                  <a:ext cx="221" cy="1"/>
                </a:xfrm>
                <a:prstGeom prst="rect">
                  <a:avLst/>
                </a:prstGeom>
                <a:solidFill>
                  <a:srgbClr val="49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Rectangle 355"/>
                <p:cNvSpPr>
                  <a:spLocks noChangeArrowheads="1"/>
                </p:cNvSpPr>
                <p:nvPr/>
              </p:nvSpPr>
              <p:spPr bwMode="auto">
                <a:xfrm>
                  <a:off x="14877" y="7785"/>
                  <a:ext cx="221" cy="2"/>
                </a:xfrm>
                <a:prstGeom prst="rect">
                  <a:avLst/>
                </a:prstGeom>
                <a:solidFill>
                  <a:srgbClr val="49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Rectangle 356"/>
                <p:cNvSpPr>
                  <a:spLocks noChangeArrowheads="1"/>
                </p:cNvSpPr>
                <p:nvPr/>
              </p:nvSpPr>
              <p:spPr bwMode="auto">
                <a:xfrm>
                  <a:off x="14877" y="7787"/>
                  <a:ext cx="221" cy="1"/>
                </a:xfrm>
                <a:prstGeom prst="rect">
                  <a:avLst/>
                </a:prstGeom>
                <a:solidFill>
                  <a:srgbClr val="4C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Rectangle 357"/>
                <p:cNvSpPr>
                  <a:spLocks noChangeArrowheads="1"/>
                </p:cNvSpPr>
                <p:nvPr/>
              </p:nvSpPr>
              <p:spPr bwMode="auto">
                <a:xfrm>
                  <a:off x="14877" y="7788"/>
                  <a:ext cx="221" cy="1"/>
                </a:xfrm>
                <a:prstGeom prst="rect">
                  <a:avLst/>
                </a:prstGeom>
                <a:solidFill>
                  <a:srgbClr val="4D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Rectangle 358"/>
                <p:cNvSpPr>
                  <a:spLocks noChangeArrowheads="1"/>
                </p:cNvSpPr>
                <p:nvPr/>
              </p:nvSpPr>
              <p:spPr bwMode="auto">
                <a:xfrm>
                  <a:off x="14877" y="7789"/>
                  <a:ext cx="221" cy="1"/>
                </a:xfrm>
                <a:prstGeom prst="rect">
                  <a:avLst/>
                </a:prstGeom>
                <a:solidFill>
                  <a:srgbClr val="4D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Rectangle 359"/>
                <p:cNvSpPr>
                  <a:spLocks noChangeArrowheads="1"/>
                </p:cNvSpPr>
                <p:nvPr/>
              </p:nvSpPr>
              <p:spPr bwMode="auto">
                <a:xfrm>
                  <a:off x="14877" y="7790"/>
                  <a:ext cx="221" cy="1"/>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Rectangle 360"/>
                <p:cNvSpPr>
                  <a:spLocks noChangeArrowheads="1"/>
                </p:cNvSpPr>
                <p:nvPr/>
              </p:nvSpPr>
              <p:spPr bwMode="auto">
                <a:xfrm>
                  <a:off x="14877" y="7791"/>
                  <a:ext cx="221" cy="1"/>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Rectangle 361"/>
                <p:cNvSpPr>
                  <a:spLocks noChangeArrowheads="1"/>
                </p:cNvSpPr>
                <p:nvPr/>
              </p:nvSpPr>
              <p:spPr bwMode="auto">
                <a:xfrm>
                  <a:off x="14877" y="7792"/>
                  <a:ext cx="221" cy="2"/>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Rectangle 362"/>
                <p:cNvSpPr>
                  <a:spLocks noChangeArrowheads="1"/>
                </p:cNvSpPr>
                <p:nvPr/>
              </p:nvSpPr>
              <p:spPr bwMode="auto">
                <a:xfrm>
                  <a:off x="14877" y="7794"/>
                  <a:ext cx="221" cy="1"/>
                </a:xfrm>
                <a:prstGeom prst="rect">
                  <a:avLst/>
                </a:prstGeom>
                <a:solidFill>
                  <a:srgbClr val="55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Rectangle 363"/>
                <p:cNvSpPr>
                  <a:spLocks noChangeArrowheads="1"/>
                </p:cNvSpPr>
                <p:nvPr/>
              </p:nvSpPr>
              <p:spPr bwMode="auto">
                <a:xfrm>
                  <a:off x="14877" y="7795"/>
                  <a:ext cx="221" cy="1"/>
                </a:xfrm>
                <a:prstGeom prst="rect">
                  <a:avLst/>
                </a:prstGeom>
                <a:solidFill>
                  <a:srgbClr val="55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Rectangle 364"/>
                <p:cNvSpPr>
                  <a:spLocks noChangeArrowheads="1"/>
                </p:cNvSpPr>
                <p:nvPr/>
              </p:nvSpPr>
              <p:spPr bwMode="auto">
                <a:xfrm>
                  <a:off x="14877" y="7796"/>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Rectangle 365"/>
                <p:cNvSpPr>
                  <a:spLocks noChangeArrowheads="1"/>
                </p:cNvSpPr>
                <p:nvPr/>
              </p:nvSpPr>
              <p:spPr bwMode="auto">
                <a:xfrm>
                  <a:off x="14877" y="7797"/>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Rectangle 366"/>
                <p:cNvSpPr>
                  <a:spLocks noChangeArrowheads="1"/>
                </p:cNvSpPr>
                <p:nvPr/>
              </p:nvSpPr>
              <p:spPr bwMode="auto">
                <a:xfrm>
                  <a:off x="14877" y="7798"/>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Rectangle 367"/>
                <p:cNvSpPr>
                  <a:spLocks noChangeArrowheads="1"/>
                </p:cNvSpPr>
                <p:nvPr/>
              </p:nvSpPr>
              <p:spPr bwMode="auto">
                <a:xfrm>
                  <a:off x="14877" y="7799"/>
                  <a:ext cx="221" cy="2"/>
                </a:xfrm>
                <a:prstGeom prst="rect">
                  <a:avLst/>
                </a:prstGeom>
                <a:solidFill>
                  <a:srgbClr val="5D9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Rectangle 368"/>
                <p:cNvSpPr>
                  <a:spLocks noChangeArrowheads="1"/>
                </p:cNvSpPr>
                <p:nvPr/>
              </p:nvSpPr>
              <p:spPr bwMode="auto">
                <a:xfrm>
                  <a:off x="14877" y="7801"/>
                  <a:ext cx="221" cy="1"/>
                </a:xfrm>
                <a:prstGeom prst="rect">
                  <a:avLst/>
                </a:prstGeom>
                <a:solidFill>
                  <a:srgbClr val="5D9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Rectangle 369"/>
                <p:cNvSpPr>
                  <a:spLocks noChangeArrowheads="1"/>
                </p:cNvSpPr>
                <p:nvPr/>
              </p:nvSpPr>
              <p:spPr bwMode="auto">
                <a:xfrm>
                  <a:off x="14877" y="7802"/>
                  <a:ext cx="221" cy="1"/>
                </a:xfrm>
                <a:prstGeom prst="rect">
                  <a:avLst/>
                </a:prstGeom>
                <a:solidFill>
                  <a:srgbClr val="5E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Rectangle 370"/>
                <p:cNvSpPr>
                  <a:spLocks noChangeArrowheads="1"/>
                </p:cNvSpPr>
                <p:nvPr/>
              </p:nvSpPr>
              <p:spPr bwMode="auto">
                <a:xfrm>
                  <a:off x="14877" y="7803"/>
                  <a:ext cx="221" cy="1"/>
                </a:xfrm>
                <a:prstGeom prst="rect">
                  <a:avLst/>
                </a:prstGeom>
                <a:solidFill>
                  <a:srgbClr val="61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Rectangle 371"/>
                <p:cNvSpPr>
                  <a:spLocks noChangeArrowheads="1"/>
                </p:cNvSpPr>
                <p:nvPr/>
              </p:nvSpPr>
              <p:spPr bwMode="auto">
                <a:xfrm>
                  <a:off x="14877" y="7804"/>
                  <a:ext cx="221" cy="1"/>
                </a:xfrm>
                <a:prstGeom prst="rect">
                  <a:avLst/>
                </a:prstGeom>
                <a:solidFill>
                  <a:srgbClr val="61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Rectangle 372"/>
                <p:cNvSpPr>
                  <a:spLocks noChangeArrowheads="1"/>
                </p:cNvSpPr>
                <p:nvPr/>
              </p:nvSpPr>
              <p:spPr bwMode="auto">
                <a:xfrm>
                  <a:off x="14877" y="7805"/>
                  <a:ext cx="221" cy="1"/>
                </a:xfrm>
                <a:prstGeom prst="rect">
                  <a:avLst/>
                </a:prstGeom>
                <a:solidFill>
                  <a:srgbClr val="639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Rectangle 373"/>
                <p:cNvSpPr>
                  <a:spLocks noChangeArrowheads="1"/>
                </p:cNvSpPr>
                <p:nvPr/>
              </p:nvSpPr>
              <p:spPr bwMode="auto">
                <a:xfrm>
                  <a:off x="14877" y="7806"/>
                  <a:ext cx="221" cy="1"/>
                </a:xfrm>
                <a:prstGeom prst="rect">
                  <a:avLst/>
                </a:prstGeom>
                <a:solidFill>
                  <a:srgbClr val="659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Rectangle 374"/>
                <p:cNvSpPr>
                  <a:spLocks noChangeArrowheads="1"/>
                </p:cNvSpPr>
                <p:nvPr/>
              </p:nvSpPr>
              <p:spPr bwMode="auto">
                <a:xfrm>
                  <a:off x="14877" y="7807"/>
                  <a:ext cx="221" cy="2"/>
                </a:xfrm>
                <a:prstGeom prst="rect">
                  <a:avLst/>
                </a:prstGeom>
                <a:solidFill>
                  <a:srgbClr val="67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Rectangle 375"/>
                <p:cNvSpPr>
                  <a:spLocks noChangeArrowheads="1"/>
                </p:cNvSpPr>
                <p:nvPr/>
              </p:nvSpPr>
              <p:spPr bwMode="auto">
                <a:xfrm>
                  <a:off x="14877" y="7809"/>
                  <a:ext cx="221" cy="1"/>
                </a:xfrm>
                <a:prstGeom prst="rect">
                  <a:avLst/>
                </a:prstGeom>
                <a:solidFill>
                  <a:srgbClr val="67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Rectangle 376"/>
                <p:cNvSpPr>
                  <a:spLocks noChangeArrowheads="1"/>
                </p:cNvSpPr>
                <p:nvPr/>
              </p:nvSpPr>
              <p:spPr bwMode="auto">
                <a:xfrm>
                  <a:off x="14877" y="7810"/>
                  <a:ext cx="221" cy="1"/>
                </a:xfrm>
                <a:prstGeom prst="rect">
                  <a:avLst/>
                </a:prstGeom>
                <a:solidFill>
                  <a:srgbClr val="69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Rectangle 377"/>
                <p:cNvSpPr>
                  <a:spLocks noChangeArrowheads="1"/>
                </p:cNvSpPr>
                <p:nvPr/>
              </p:nvSpPr>
              <p:spPr bwMode="auto">
                <a:xfrm>
                  <a:off x="14877" y="7811"/>
                  <a:ext cx="221" cy="1"/>
                </a:xfrm>
                <a:prstGeom prst="rect">
                  <a:avLst/>
                </a:prstGeom>
                <a:solidFill>
                  <a:srgbClr val="6BA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Rectangle 378"/>
                <p:cNvSpPr>
                  <a:spLocks noChangeArrowheads="1"/>
                </p:cNvSpPr>
                <p:nvPr/>
              </p:nvSpPr>
              <p:spPr bwMode="auto">
                <a:xfrm>
                  <a:off x="14877" y="7812"/>
                  <a:ext cx="221" cy="1"/>
                </a:xfrm>
                <a:prstGeom prst="rect">
                  <a:avLst/>
                </a:prstGeom>
                <a:solidFill>
                  <a:srgbClr val="6BA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Rectangle 379"/>
                <p:cNvSpPr>
                  <a:spLocks noChangeArrowheads="1"/>
                </p:cNvSpPr>
                <p:nvPr/>
              </p:nvSpPr>
              <p:spPr bwMode="auto">
                <a:xfrm>
                  <a:off x="14877" y="7813"/>
                  <a:ext cx="221" cy="1"/>
                </a:xfrm>
                <a:prstGeom prst="rect">
                  <a:avLst/>
                </a:prstGeom>
                <a:solidFill>
                  <a:srgbClr val="70A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Rectangle 380"/>
                <p:cNvSpPr>
                  <a:spLocks noChangeArrowheads="1"/>
                </p:cNvSpPr>
                <p:nvPr/>
              </p:nvSpPr>
              <p:spPr bwMode="auto">
                <a:xfrm>
                  <a:off x="14877" y="7814"/>
                  <a:ext cx="221" cy="2"/>
                </a:xfrm>
                <a:prstGeom prst="rect">
                  <a:avLst/>
                </a:prstGeom>
                <a:solidFill>
                  <a:srgbClr val="70A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Rectangle 381"/>
                <p:cNvSpPr>
                  <a:spLocks noChangeArrowheads="1"/>
                </p:cNvSpPr>
                <p:nvPr/>
              </p:nvSpPr>
              <p:spPr bwMode="auto">
                <a:xfrm>
                  <a:off x="14877" y="7816"/>
                  <a:ext cx="221" cy="1"/>
                </a:xfrm>
                <a:prstGeom prst="rect">
                  <a:avLst/>
                </a:prstGeom>
                <a:solidFill>
                  <a:srgbClr val="71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Rectangle 382"/>
                <p:cNvSpPr>
                  <a:spLocks noChangeArrowheads="1"/>
                </p:cNvSpPr>
                <p:nvPr/>
              </p:nvSpPr>
              <p:spPr bwMode="auto">
                <a:xfrm>
                  <a:off x="14877" y="7817"/>
                  <a:ext cx="221" cy="1"/>
                </a:xfrm>
                <a:prstGeom prst="rect">
                  <a:avLst/>
                </a:prstGeom>
                <a:solidFill>
                  <a:srgbClr val="74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Rectangle 383"/>
                <p:cNvSpPr>
                  <a:spLocks noChangeArrowheads="1"/>
                </p:cNvSpPr>
                <p:nvPr/>
              </p:nvSpPr>
              <p:spPr bwMode="auto">
                <a:xfrm>
                  <a:off x="14877" y="7818"/>
                  <a:ext cx="221" cy="1"/>
                </a:xfrm>
                <a:prstGeom prst="rect">
                  <a:avLst/>
                </a:prstGeom>
                <a:solidFill>
                  <a:srgbClr val="74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Rectangle 384"/>
                <p:cNvSpPr>
                  <a:spLocks noChangeArrowheads="1"/>
                </p:cNvSpPr>
                <p:nvPr/>
              </p:nvSpPr>
              <p:spPr bwMode="auto">
                <a:xfrm>
                  <a:off x="14877" y="7819"/>
                  <a:ext cx="221" cy="1"/>
                </a:xfrm>
                <a:prstGeom prst="rect">
                  <a:avLst/>
                </a:prstGeom>
                <a:solidFill>
                  <a:srgbClr val="76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Rectangle 385"/>
                <p:cNvSpPr>
                  <a:spLocks noChangeArrowheads="1"/>
                </p:cNvSpPr>
                <p:nvPr/>
              </p:nvSpPr>
              <p:spPr bwMode="auto">
                <a:xfrm>
                  <a:off x="14877" y="7820"/>
                  <a:ext cx="221" cy="1"/>
                </a:xfrm>
                <a:prstGeom prst="rect">
                  <a:avLst/>
                </a:prstGeom>
                <a:solidFill>
                  <a:srgbClr val="76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Rectangle 386"/>
                <p:cNvSpPr>
                  <a:spLocks noChangeArrowheads="1"/>
                </p:cNvSpPr>
                <p:nvPr/>
              </p:nvSpPr>
              <p:spPr bwMode="auto">
                <a:xfrm>
                  <a:off x="14877" y="7821"/>
                  <a:ext cx="221" cy="2"/>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Rectangle 387"/>
                <p:cNvSpPr>
                  <a:spLocks noChangeArrowheads="1"/>
                </p:cNvSpPr>
                <p:nvPr/>
              </p:nvSpPr>
              <p:spPr bwMode="auto">
                <a:xfrm>
                  <a:off x="14877" y="7823"/>
                  <a:ext cx="221" cy="1"/>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Rectangle 388"/>
                <p:cNvSpPr>
                  <a:spLocks noChangeArrowheads="1"/>
                </p:cNvSpPr>
                <p:nvPr/>
              </p:nvSpPr>
              <p:spPr bwMode="auto">
                <a:xfrm>
                  <a:off x="14877" y="7824"/>
                  <a:ext cx="221" cy="1"/>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Rectangle 389"/>
                <p:cNvSpPr>
                  <a:spLocks noChangeArrowheads="1"/>
                </p:cNvSpPr>
                <p:nvPr/>
              </p:nvSpPr>
              <p:spPr bwMode="auto">
                <a:xfrm>
                  <a:off x="14877" y="7825"/>
                  <a:ext cx="221" cy="1"/>
                </a:xfrm>
                <a:prstGeom prst="rect">
                  <a:avLst/>
                </a:prstGeom>
                <a:solidFill>
                  <a:srgbClr val="7FA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Rectangle 390"/>
                <p:cNvSpPr>
                  <a:spLocks noChangeArrowheads="1"/>
                </p:cNvSpPr>
                <p:nvPr/>
              </p:nvSpPr>
              <p:spPr bwMode="auto">
                <a:xfrm>
                  <a:off x="14877" y="7826"/>
                  <a:ext cx="221" cy="1"/>
                </a:xfrm>
                <a:prstGeom prst="rect">
                  <a:avLst/>
                </a:prstGeom>
                <a:solidFill>
                  <a:srgbClr val="7FA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Rectangle 391"/>
                <p:cNvSpPr>
                  <a:spLocks noChangeArrowheads="1"/>
                </p:cNvSpPr>
                <p:nvPr/>
              </p:nvSpPr>
              <p:spPr bwMode="auto">
                <a:xfrm>
                  <a:off x="14877" y="7827"/>
                  <a:ext cx="221" cy="1"/>
                </a:xfrm>
                <a:prstGeom prst="rect">
                  <a:avLst/>
                </a:prstGeom>
                <a:solidFill>
                  <a:srgbClr val="81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Rectangle 392"/>
                <p:cNvSpPr>
                  <a:spLocks noChangeArrowheads="1"/>
                </p:cNvSpPr>
                <p:nvPr/>
              </p:nvSpPr>
              <p:spPr bwMode="auto">
                <a:xfrm>
                  <a:off x="14877" y="7828"/>
                  <a:ext cx="221" cy="1"/>
                </a:xfrm>
                <a:prstGeom prst="rect">
                  <a:avLst/>
                </a:prstGeom>
                <a:solidFill>
                  <a:srgbClr val="84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Rectangle 393"/>
                <p:cNvSpPr>
                  <a:spLocks noChangeArrowheads="1"/>
                </p:cNvSpPr>
                <p:nvPr/>
              </p:nvSpPr>
              <p:spPr bwMode="auto">
                <a:xfrm>
                  <a:off x="14877" y="7829"/>
                  <a:ext cx="221" cy="2"/>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Rectangle 394"/>
                <p:cNvSpPr>
                  <a:spLocks noChangeArrowheads="1"/>
                </p:cNvSpPr>
                <p:nvPr/>
              </p:nvSpPr>
              <p:spPr bwMode="auto">
                <a:xfrm>
                  <a:off x="14877" y="7831"/>
                  <a:ext cx="221" cy="1"/>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Rectangle 395"/>
                <p:cNvSpPr>
                  <a:spLocks noChangeArrowheads="1"/>
                </p:cNvSpPr>
                <p:nvPr/>
              </p:nvSpPr>
              <p:spPr bwMode="auto">
                <a:xfrm>
                  <a:off x="14877" y="7832"/>
                  <a:ext cx="221" cy="1"/>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Rectangle 396"/>
                <p:cNvSpPr>
                  <a:spLocks noChangeArrowheads="1"/>
                </p:cNvSpPr>
                <p:nvPr/>
              </p:nvSpPr>
              <p:spPr bwMode="auto">
                <a:xfrm>
                  <a:off x="14877" y="7833"/>
                  <a:ext cx="221" cy="1"/>
                </a:xfrm>
                <a:prstGeom prst="rect">
                  <a:avLst/>
                </a:prstGeom>
                <a:solidFill>
                  <a:srgbClr val="8BB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Rectangle 397"/>
                <p:cNvSpPr>
                  <a:spLocks noChangeArrowheads="1"/>
                </p:cNvSpPr>
                <p:nvPr/>
              </p:nvSpPr>
              <p:spPr bwMode="auto">
                <a:xfrm>
                  <a:off x="14877" y="7834"/>
                  <a:ext cx="221" cy="1"/>
                </a:xfrm>
                <a:prstGeom prst="rect">
                  <a:avLst/>
                </a:prstGeom>
                <a:solidFill>
                  <a:srgbClr val="8BB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Rectangle 398"/>
                <p:cNvSpPr>
                  <a:spLocks noChangeArrowheads="1"/>
                </p:cNvSpPr>
                <p:nvPr/>
              </p:nvSpPr>
              <p:spPr bwMode="auto">
                <a:xfrm>
                  <a:off x="14877" y="7835"/>
                  <a:ext cx="221" cy="1"/>
                </a:xfrm>
                <a:prstGeom prst="rect">
                  <a:avLst/>
                </a:prstGeom>
                <a:solidFill>
                  <a:srgbClr val="8D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Rectangle 399"/>
                <p:cNvSpPr>
                  <a:spLocks noChangeArrowheads="1"/>
                </p:cNvSpPr>
                <p:nvPr/>
              </p:nvSpPr>
              <p:spPr bwMode="auto">
                <a:xfrm>
                  <a:off x="14877" y="7836"/>
                  <a:ext cx="221" cy="2"/>
                </a:xfrm>
                <a:prstGeom prst="rect">
                  <a:avLst/>
                </a:prstGeom>
                <a:solidFill>
                  <a:srgbClr val="8D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Rectangle 400"/>
                <p:cNvSpPr>
                  <a:spLocks noChangeArrowheads="1"/>
                </p:cNvSpPr>
                <p:nvPr/>
              </p:nvSpPr>
              <p:spPr bwMode="auto">
                <a:xfrm>
                  <a:off x="14877" y="7838"/>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Rectangle 401"/>
                <p:cNvSpPr>
                  <a:spLocks noChangeArrowheads="1"/>
                </p:cNvSpPr>
                <p:nvPr/>
              </p:nvSpPr>
              <p:spPr bwMode="auto">
                <a:xfrm>
                  <a:off x="14877" y="7839"/>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Rectangle 402"/>
                <p:cNvSpPr>
                  <a:spLocks noChangeArrowheads="1"/>
                </p:cNvSpPr>
                <p:nvPr/>
              </p:nvSpPr>
              <p:spPr bwMode="auto">
                <a:xfrm>
                  <a:off x="14877" y="7840"/>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Rectangle 403"/>
                <p:cNvSpPr>
                  <a:spLocks noChangeArrowheads="1"/>
                </p:cNvSpPr>
                <p:nvPr/>
              </p:nvSpPr>
              <p:spPr bwMode="auto">
                <a:xfrm>
                  <a:off x="14877" y="7841"/>
                  <a:ext cx="221" cy="1"/>
                </a:xfrm>
                <a:prstGeom prst="rect">
                  <a:avLst/>
                </a:prstGeom>
                <a:solidFill>
                  <a:srgbClr val="94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Rectangle 404"/>
                <p:cNvSpPr>
                  <a:spLocks noChangeArrowheads="1"/>
                </p:cNvSpPr>
                <p:nvPr/>
              </p:nvSpPr>
              <p:spPr bwMode="auto">
                <a:xfrm>
                  <a:off x="14877" y="7842"/>
                  <a:ext cx="221" cy="1"/>
                </a:xfrm>
                <a:prstGeom prst="rect">
                  <a:avLst/>
                </a:prstGeom>
                <a:solidFill>
                  <a:srgbClr val="97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Rectangle 405"/>
                <p:cNvSpPr>
                  <a:spLocks noChangeArrowheads="1"/>
                </p:cNvSpPr>
                <p:nvPr/>
              </p:nvSpPr>
              <p:spPr bwMode="auto">
                <a:xfrm>
                  <a:off x="14877" y="7843"/>
                  <a:ext cx="221" cy="2"/>
                </a:xfrm>
                <a:prstGeom prst="rect">
                  <a:avLst/>
                </a:prstGeom>
                <a:solidFill>
                  <a:srgbClr val="99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Rectangle 406"/>
                <p:cNvSpPr>
                  <a:spLocks noChangeArrowheads="1"/>
                </p:cNvSpPr>
                <p:nvPr/>
              </p:nvSpPr>
              <p:spPr bwMode="auto">
                <a:xfrm>
                  <a:off x="14877" y="7845"/>
                  <a:ext cx="221" cy="1"/>
                </a:xfrm>
                <a:prstGeom prst="rect">
                  <a:avLst/>
                </a:prstGeom>
                <a:solidFill>
                  <a:srgbClr val="99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Rectangle 407"/>
                <p:cNvSpPr>
                  <a:spLocks noChangeArrowheads="1"/>
                </p:cNvSpPr>
                <p:nvPr/>
              </p:nvSpPr>
              <p:spPr bwMode="auto">
                <a:xfrm>
                  <a:off x="14877" y="7846"/>
                  <a:ext cx="221" cy="1"/>
                </a:xfrm>
                <a:prstGeom prst="rect">
                  <a:avLst/>
                </a:prstGeom>
                <a:solidFill>
                  <a:srgbClr val="9E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Rectangle 408"/>
                <p:cNvSpPr>
                  <a:spLocks noChangeArrowheads="1"/>
                </p:cNvSpPr>
                <p:nvPr/>
              </p:nvSpPr>
              <p:spPr bwMode="auto">
                <a:xfrm>
                  <a:off x="14877" y="7847"/>
                  <a:ext cx="221" cy="1"/>
                </a:xfrm>
                <a:prstGeom prst="rect">
                  <a:avLst/>
                </a:prstGeom>
                <a:solidFill>
                  <a:srgbClr val="9E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Rectangle 409"/>
                <p:cNvSpPr>
                  <a:spLocks noChangeArrowheads="1"/>
                </p:cNvSpPr>
                <p:nvPr/>
              </p:nvSpPr>
              <p:spPr bwMode="auto">
                <a:xfrm>
                  <a:off x="14877" y="7848"/>
                  <a:ext cx="221" cy="1"/>
                </a:xfrm>
                <a:prstGeom prst="rect">
                  <a:avLst/>
                </a:prstGeom>
                <a:solidFill>
                  <a:srgbClr val="A0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Rectangle 410"/>
                <p:cNvSpPr>
                  <a:spLocks noChangeArrowheads="1"/>
                </p:cNvSpPr>
                <p:nvPr/>
              </p:nvSpPr>
              <p:spPr bwMode="auto">
                <a:xfrm>
                  <a:off x="14877" y="7849"/>
                  <a:ext cx="221" cy="1"/>
                </a:xfrm>
                <a:prstGeom prst="rect">
                  <a:avLst/>
                </a:prstGeom>
                <a:solidFill>
                  <a:srgbClr val="A0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Rectangle 411"/>
                <p:cNvSpPr>
                  <a:spLocks noChangeArrowheads="1"/>
                </p:cNvSpPr>
                <p:nvPr/>
              </p:nvSpPr>
              <p:spPr bwMode="auto">
                <a:xfrm>
                  <a:off x="14877" y="7850"/>
                  <a:ext cx="221" cy="2"/>
                </a:xfrm>
                <a:prstGeom prst="rect">
                  <a:avLst/>
                </a:prstGeom>
                <a:solidFill>
                  <a:srgbClr val="A4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412"/>
                <p:cNvSpPr>
                  <a:spLocks noChangeArrowheads="1"/>
                </p:cNvSpPr>
                <p:nvPr/>
              </p:nvSpPr>
              <p:spPr bwMode="auto">
                <a:xfrm>
                  <a:off x="14877" y="7852"/>
                  <a:ext cx="221" cy="1"/>
                </a:xfrm>
                <a:prstGeom prst="rect">
                  <a:avLst/>
                </a:prstGeom>
                <a:solidFill>
                  <a:srgbClr val="A6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Rectangle 413"/>
                <p:cNvSpPr>
                  <a:spLocks noChangeArrowheads="1"/>
                </p:cNvSpPr>
                <p:nvPr/>
              </p:nvSpPr>
              <p:spPr bwMode="auto">
                <a:xfrm>
                  <a:off x="14877" y="7853"/>
                  <a:ext cx="221" cy="1"/>
                </a:xfrm>
                <a:prstGeom prst="rect">
                  <a:avLst/>
                </a:prstGeom>
                <a:solidFill>
                  <a:srgbClr val="A6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Rectangle 414"/>
                <p:cNvSpPr>
                  <a:spLocks noChangeArrowheads="1"/>
                </p:cNvSpPr>
                <p:nvPr/>
              </p:nvSpPr>
              <p:spPr bwMode="auto">
                <a:xfrm>
                  <a:off x="14877" y="7854"/>
                  <a:ext cx="221" cy="1"/>
                </a:xfrm>
                <a:prstGeom prst="rect">
                  <a:avLst/>
                </a:prstGeom>
                <a:solidFill>
                  <a:srgbClr val="A8C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Rectangle 415"/>
                <p:cNvSpPr>
                  <a:spLocks noChangeArrowheads="1"/>
                </p:cNvSpPr>
                <p:nvPr/>
              </p:nvSpPr>
              <p:spPr bwMode="auto">
                <a:xfrm>
                  <a:off x="14877" y="7855"/>
                  <a:ext cx="221" cy="1"/>
                </a:xfrm>
                <a:prstGeom prst="rect">
                  <a:avLst/>
                </a:prstGeom>
                <a:solidFill>
                  <a:srgbClr val="A8C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Rectangle 416"/>
                <p:cNvSpPr>
                  <a:spLocks noChangeArrowheads="1"/>
                </p:cNvSpPr>
                <p:nvPr/>
              </p:nvSpPr>
              <p:spPr bwMode="auto">
                <a:xfrm>
                  <a:off x="14877" y="7856"/>
                  <a:ext cx="221" cy="1"/>
                </a:xfrm>
                <a:prstGeom prst="rect">
                  <a:avLst/>
                </a:prstGeom>
                <a:solidFill>
                  <a:srgbClr val="AD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Rectangle 417"/>
                <p:cNvSpPr>
                  <a:spLocks noChangeArrowheads="1"/>
                </p:cNvSpPr>
                <p:nvPr/>
              </p:nvSpPr>
              <p:spPr bwMode="auto">
                <a:xfrm>
                  <a:off x="14877" y="7857"/>
                  <a:ext cx="221" cy="1"/>
                </a:xfrm>
                <a:prstGeom prst="rect">
                  <a:avLst/>
                </a:prstGeom>
                <a:solidFill>
                  <a:srgbClr val="AD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Rectangle 418"/>
                <p:cNvSpPr>
                  <a:spLocks noChangeArrowheads="1"/>
                </p:cNvSpPr>
                <p:nvPr/>
              </p:nvSpPr>
              <p:spPr bwMode="auto">
                <a:xfrm>
                  <a:off x="14877" y="7858"/>
                  <a:ext cx="221" cy="2"/>
                </a:xfrm>
                <a:prstGeom prst="rect">
                  <a:avLst/>
                </a:prstGeom>
                <a:solidFill>
                  <a:srgbClr val="B0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Rectangle 419"/>
                <p:cNvSpPr>
                  <a:spLocks noChangeArrowheads="1"/>
                </p:cNvSpPr>
                <p:nvPr/>
              </p:nvSpPr>
              <p:spPr bwMode="auto">
                <a:xfrm>
                  <a:off x="14877" y="7860"/>
                  <a:ext cx="221" cy="1"/>
                </a:xfrm>
                <a:prstGeom prst="rect">
                  <a:avLst/>
                </a:prstGeom>
                <a:solidFill>
                  <a:srgbClr val="B0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Rectangle 420"/>
                <p:cNvSpPr>
                  <a:spLocks noChangeArrowheads="1"/>
                </p:cNvSpPr>
                <p:nvPr/>
              </p:nvSpPr>
              <p:spPr bwMode="auto">
                <a:xfrm>
                  <a:off x="14877" y="7861"/>
                  <a:ext cx="221" cy="1"/>
                </a:xfrm>
                <a:prstGeom prst="rect">
                  <a:avLst/>
                </a:prstGeom>
                <a:solidFill>
                  <a:srgbClr val="B3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Rectangle 421"/>
                <p:cNvSpPr>
                  <a:spLocks noChangeArrowheads="1"/>
                </p:cNvSpPr>
                <p:nvPr/>
              </p:nvSpPr>
              <p:spPr bwMode="auto">
                <a:xfrm>
                  <a:off x="14877" y="7862"/>
                  <a:ext cx="221" cy="1"/>
                </a:xfrm>
                <a:prstGeom prst="rect">
                  <a:avLst/>
                </a:prstGeom>
                <a:solidFill>
                  <a:srgbClr val="B5D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Rectangle 422"/>
                <p:cNvSpPr>
                  <a:spLocks noChangeArrowheads="1"/>
                </p:cNvSpPr>
                <p:nvPr/>
              </p:nvSpPr>
              <p:spPr bwMode="auto">
                <a:xfrm>
                  <a:off x="14877" y="7863"/>
                  <a:ext cx="221" cy="1"/>
                </a:xfrm>
                <a:prstGeom prst="rect">
                  <a:avLst/>
                </a:prstGeom>
                <a:solidFill>
                  <a:srgbClr val="B5D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Rectangle 423"/>
                <p:cNvSpPr>
                  <a:spLocks noChangeArrowheads="1"/>
                </p:cNvSpPr>
                <p:nvPr/>
              </p:nvSpPr>
              <p:spPr bwMode="auto">
                <a:xfrm>
                  <a:off x="14877" y="7864"/>
                  <a:ext cx="221" cy="1"/>
                </a:xfrm>
                <a:prstGeom prst="rect">
                  <a:avLst/>
                </a:prstGeom>
                <a:solidFill>
                  <a:srgbClr val="B7D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Rectangle 424"/>
                <p:cNvSpPr>
                  <a:spLocks noChangeArrowheads="1"/>
                </p:cNvSpPr>
                <p:nvPr/>
              </p:nvSpPr>
              <p:spPr bwMode="auto">
                <a:xfrm>
                  <a:off x="14877" y="7865"/>
                  <a:ext cx="221" cy="2"/>
                </a:xfrm>
                <a:prstGeom prst="rect">
                  <a:avLst/>
                </a:prstGeom>
                <a:solidFill>
                  <a:srgbClr val="BBD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Rectangle 425"/>
                <p:cNvSpPr>
                  <a:spLocks noChangeArrowheads="1"/>
                </p:cNvSpPr>
                <p:nvPr/>
              </p:nvSpPr>
              <p:spPr bwMode="auto">
                <a:xfrm>
                  <a:off x="14877" y="7867"/>
                  <a:ext cx="221" cy="1"/>
                </a:xfrm>
                <a:prstGeom prst="rect">
                  <a:avLst/>
                </a:prstGeom>
                <a:solidFill>
                  <a:srgbClr val="BDD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Rectangle 426"/>
                <p:cNvSpPr>
                  <a:spLocks noChangeArrowheads="1"/>
                </p:cNvSpPr>
                <p:nvPr/>
              </p:nvSpPr>
              <p:spPr bwMode="auto">
                <a:xfrm>
                  <a:off x="14877" y="7868"/>
                  <a:ext cx="221" cy="1"/>
                </a:xfrm>
                <a:prstGeom prst="rect">
                  <a:avLst/>
                </a:prstGeom>
                <a:solidFill>
                  <a:srgbClr val="BDD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Rectangle 427"/>
                <p:cNvSpPr>
                  <a:spLocks noChangeArrowheads="1"/>
                </p:cNvSpPr>
                <p:nvPr/>
              </p:nvSpPr>
              <p:spPr bwMode="auto">
                <a:xfrm>
                  <a:off x="14877" y="7869"/>
                  <a:ext cx="221" cy="1"/>
                </a:xfrm>
                <a:prstGeom prst="rect">
                  <a:avLst/>
                </a:prstGeom>
                <a:solidFill>
                  <a:srgbClr val="B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Rectangle 428"/>
                <p:cNvSpPr>
                  <a:spLocks noChangeArrowheads="1"/>
                </p:cNvSpPr>
                <p:nvPr/>
              </p:nvSpPr>
              <p:spPr bwMode="auto">
                <a:xfrm>
                  <a:off x="14877" y="7870"/>
                  <a:ext cx="221" cy="1"/>
                </a:xfrm>
                <a:prstGeom prst="rect">
                  <a:avLst/>
                </a:prstGeom>
                <a:solidFill>
                  <a:srgbClr val="C3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Rectangle 429"/>
                <p:cNvSpPr>
                  <a:spLocks noChangeArrowheads="1"/>
                </p:cNvSpPr>
                <p:nvPr/>
              </p:nvSpPr>
              <p:spPr bwMode="auto">
                <a:xfrm>
                  <a:off x="14877" y="7871"/>
                  <a:ext cx="221" cy="1"/>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Rectangle 430"/>
                <p:cNvSpPr>
                  <a:spLocks noChangeArrowheads="1"/>
                </p:cNvSpPr>
                <p:nvPr/>
              </p:nvSpPr>
              <p:spPr bwMode="auto">
                <a:xfrm>
                  <a:off x="14877" y="7872"/>
                  <a:ext cx="221" cy="2"/>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Rectangle 431"/>
                <p:cNvSpPr>
                  <a:spLocks noChangeArrowheads="1"/>
                </p:cNvSpPr>
                <p:nvPr/>
              </p:nvSpPr>
              <p:spPr bwMode="auto">
                <a:xfrm>
                  <a:off x="14877" y="7874"/>
                  <a:ext cx="221" cy="1"/>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Rectangle 432"/>
                <p:cNvSpPr>
                  <a:spLocks noChangeArrowheads="1"/>
                </p:cNvSpPr>
                <p:nvPr/>
              </p:nvSpPr>
              <p:spPr bwMode="auto">
                <a:xfrm>
                  <a:off x="14877" y="7875"/>
                  <a:ext cx="221" cy="1"/>
                </a:xfrm>
                <a:prstGeom prst="rect">
                  <a:avLst/>
                </a:prstGeom>
                <a:solidFill>
                  <a:srgbClr val="C8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Rectangle 433"/>
                <p:cNvSpPr>
                  <a:spLocks noChangeArrowheads="1"/>
                </p:cNvSpPr>
                <p:nvPr/>
              </p:nvSpPr>
              <p:spPr bwMode="auto">
                <a:xfrm>
                  <a:off x="14877" y="7876"/>
                  <a:ext cx="221" cy="1"/>
                </a:xfrm>
                <a:prstGeom prst="rect">
                  <a:avLst/>
                </a:prstGeom>
                <a:solidFill>
                  <a:srgbClr val="CB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Rectangle 434"/>
                <p:cNvSpPr>
                  <a:spLocks noChangeArrowheads="1"/>
                </p:cNvSpPr>
                <p:nvPr/>
              </p:nvSpPr>
              <p:spPr bwMode="auto">
                <a:xfrm>
                  <a:off x="14877" y="7877"/>
                  <a:ext cx="221" cy="1"/>
                </a:xfrm>
                <a:prstGeom prst="rect">
                  <a:avLst/>
                </a:prstGeom>
                <a:solidFill>
                  <a:srgbClr val="CE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Rectangle 435"/>
                <p:cNvSpPr>
                  <a:spLocks noChangeArrowheads="1"/>
                </p:cNvSpPr>
                <p:nvPr/>
              </p:nvSpPr>
              <p:spPr bwMode="auto">
                <a:xfrm>
                  <a:off x="14877" y="7878"/>
                  <a:ext cx="221" cy="1"/>
                </a:xfrm>
                <a:prstGeom prst="rect">
                  <a:avLst/>
                </a:prstGeom>
                <a:solidFill>
                  <a:srgbClr val="CE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Rectangle 436"/>
                <p:cNvSpPr>
                  <a:spLocks noChangeArrowheads="1"/>
                </p:cNvSpPr>
                <p:nvPr/>
              </p:nvSpPr>
              <p:spPr bwMode="auto">
                <a:xfrm>
                  <a:off x="14877" y="7879"/>
                  <a:ext cx="221" cy="1"/>
                </a:xfrm>
                <a:prstGeom prst="rect">
                  <a:avLst/>
                </a:prstGeom>
                <a:solidFill>
                  <a:srgbClr val="D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Rectangle 437"/>
                <p:cNvSpPr>
                  <a:spLocks noChangeArrowheads="1"/>
                </p:cNvSpPr>
                <p:nvPr/>
              </p:nvSpPr>
              <p:spPr bwMode="auto">
                <a:xfrm>
                  <a:off x="14877" y="7880"/>
                  <a:ext cx="221" cy="2"/>
                </a:xfrm>
                <a:prstGeom prst="rect">
                  <a:avLst/>
                </a:prstGeom>
                <a:solidFill>
                  <a:srgbClr val="D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Rectangle 438"/>
                <p:cNvSpPr>
                  <a:spLocks noChangeArrowheads="1"/>
                </p:cNvSpPr>
                <p:nvPr/>
              </p:nvSpPr>
              <p:spPr bwMode="auto">
                <a:xfrm>
                  <a:off x="14877" y="7882"/>
                  <a:ext cx="221" cy="1"/>
                </a:xfrm>
                <a:prstGeom prst="rect">
                  <a:avLst/>
                </a:prstGeom>
                <a:solidFill>
                  <a:srgbClr val="D6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Rectangle 439"/>
                <p:cNvSpPr>
                  <a:spLocks noChangeArrowheads="1"/>
                </p:cNvSpPr>
                <p:nvPr/>
              </p:nvSpPr>
              <p:spPr bwMode="auto">
                <a:xfrm>
                  <a:off x="14877" y="7883"/>
                  <a:ext cx="221" cy="1"/>
                </a:xfrm>
                <a:prstGeom prst="rect">
                  <a:avLst/>
                </a:prstGeom>
                <a:solidFill>
                  <a:srgbClr val="D6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Rectangle 440"/>
                <p:cNvSpPr>
                  <a:spLocks noChangeArrowheads="1"/>
                </p:cNvSpPr>
                <p:nvPr/>
              </p:nvSpPr>
              <p:spPr bwMode="auto">
                <a:xfrm>
                  <a:off x="14877" y="7884"/>
                  <a:ext cx="221" cy="1"/>
                </a:xfrm>
                <a:prstGeom prst="rect">
                  <a:avLst/>
                </a:prstGeom>
                <a:solidFill>
                  <a:srgbClr val="D9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Rectangle 441"/>
                <p:cNvSpPr>
                  <a:spLocks noChangeArrowheads="1"/>
                </p:cNvSpPr>
                <p:nvPr/>
              </p:nvSpPr>
              <p:spPr bwMode="auto">
                <a:xfrm>
                  <a:off x="14877" y="7885"/>
                  <a:ext cx="221" cy="1"/>
                </a:xfrm>
                <a:prstGeom prst="rect">
                  <a:avLst/>
                </a:prstGeom>
                <a:solidFill>
                  <a:srgbClr val="D9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Rectangle 442"/>
                <p:cNvSpPr>
                  <a:spLocks noChangeArrowheads="1"/>
                </p:cNvSpPr>
                <p:nvPr/>
              </p:nvSpPr>
              <p:spPr bwMode="auto">
                <a:xfrm>
                  <a:off x="14877" y="7886"/>
                  <a:ext cx="221" cy="1"/>
                </a:xfrm>
                <a:prstGeom prst="rect">
                  <a:avLst/>
                </a:prstGeom>
                <a:solidFill>
                  <a:srgbClr val="DB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Rectangle 443"/>
                <p:cNvSpPr>
                  <a:spLocks noChangeArrowheads="1"/>
                </p:cNvSpPr>
                <p:nvPr/>
              </p:nvSpPr>
              <p:spPr bwMode="auto">
                <a:xfrm>
                  <a:off x="14877" y="7887"/>
                  <a:ext cx="221" cy="2"/>
                </a:xfrm>
                <a:prstGeom prst="rect">
                  <a:avLst/>
                </a:prstGeom>
                <a:solidFill>
                  <a:srgbClr val="DF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3" name="Rectangle 444"/>
                <p:cNvSpPr>
                  <a:spLocks noChangeArrowheads="1"/>
                </p:cNvSpPr>
                <p:nvPr/>
              </p:nvSpPr>
              <p:spPr bwMode="auto">
                <a:xfrm>
                  <a:off x="14877" y="7889"/>
                  <a:ext cx="221" cy="1"/>
                </a:xfrm>
                <a:prstGeom prst="rect">
                  <a:avLst/>
                </a:prstGeom>
                <a:solidFill>
                  <a:srgbClr val="DF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4" name="Rectangle 445"/>
                <p:cNvSpPr>
                  <a:spLocks noChangeArrowheads="1"/>
                </p:cNvSpPr>
                <p:nvPr/>
              </p:nvSpPr>
              <p:spPr bwMode="auto">
                <a:xfrm>
                  <a:off x="14877" y="7890"/>
                  <a:ext cx="221" cy="1"/>
                </a:xfrm>
                <a:prstGeom prst="rect">
                  <a:avLst/>
                </a:prstGeom>
                <a:solidFill>
                  <a:srgbClr val="E1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Rectangle 446"/>
                <p:cNvSpPr>
                  <a:spLocks noChangeArrowheads="1"/>
                </p:cNvSpPr>
                <p:nvPr/>
              </p:nvSpPr>
              <p:spPr bwMode="auto">
                <a:xfrm>
                  <a:off x="14877" y="7891"/>
                  <a:ext cx="221" cy="1"/>
                </a:xfrm>
                <a:prstGeom prst="rect">
                  <a:avLst/>
                </a:prstGeom>
                <a:solidFill>
                  <a:srgbClr val="E1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Rectangle 447"/>
                <p:cNvSpPr>
                  <a:spLocks noChangeArrowheads="1"/>
                </p:cNvSpPr>
                <p:nvPr/>
              </p:nvSpPr>
              <p:spPr bwMode="auto">
                <a:xfrm>
                  <a:off x="14877" y="7892"/>
                  <a:ext cx="221" cy="1"/>
                </a:xfrm>
                <a:prstGeom prst="rect">
                  <a:avLst/>
                </a:prstGeom>
                <a:solidFill>
                  <a:srgbClr val="E4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Rectangle 448"/>
                <p:cNvSpPr>
                  <a:spLocks noChangeArrowheads="1"/>
                </p:cNvSpPr>
                <p:nvPr/>
              </p:nvSpPr>
              <p:spPr bwMode="auto">
                <a:xfrm>
                  <a:off x="14877" y="7893"/>
                  <a:ext cx="221" cy="1"/>
                </a:xfrm>
                <a:prstGeom prst="rect">
                  <a:avLst/>
                </a:prstGeom>
                <a:solidFill>
                  <a:srgbClr val="E8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Rectangle 449"/>
                <p:cNvSpPr>
                  <a:spLocks noChangeArrowheads="1"/>
                </p:cNvSpPr>
                <p:nvPr/>
              </p:nvSpPr>
              <p:spPr bwMode="auto">
                <a:xfrm>
                  <a:off x="14877" y="7894"/>
                  <a:ext cx="221" cy="2"/>
                </a:xfrm>
                <a:prstGeom prst="rect">
                  <a:avLst/>
                </a:prstGeom>
                <a:solidFill>
                  <a:srgbClr val="EA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Rectangle 450"/>
                <p:cNvSpPr>
                  <a:spLocks noChangeArrowheads="1"/>
                </p:cNvSpPr>
                <p:nvPr/>
              </p:nvSpPr>
              <p:spPr bwMode="auto">
                <a:xfrm>
                  <a:off x="14877" y="7896"/>
                  <a:ext cx="221" cy="1"/>
                </a:xfrm>
                <a:prstGeom prst="rect">
                  <a:avLst/>
                </a:prstGeom>
                <a:solidFill>
                  <a:srgbClr val="EA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Rectangle 451"/>
                <p:cNvSpPr>
                  <a:spLocks noChangeArrowheads="1"/>
                </p:cNvSpPr>
                <p:nvPr/>
              </p:nvSpPr>
              <p:spPr bwMode="auto">
                <a:xfrm>
                  <a:off x="14877" y="7897"/>
                  <a:ext cx="221" cy="1"/>
                </a:xfrm>
                <a:prstGeom prst="rect">
                  <a:avLst/>
                </a:prstGeom>
                <a:solidFill>
                  <a:srgbClr val="ED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Rectangle 452"/>
                <p:cNvSpPr>
                  <a:spLocks noChangeArrowheads="1"/>
                </p:cNvSpPr>
                <p:nvPr/>
              </p:nvSpPr>
              <p:spPr bwMode="auto">
                <a:xfrm>
                  <a:off x="14877" y="7898"/>
                  <a:ext cx="221" cy="1"/>
                </a:xfrm>
                <a:prstGeom prst="rect">
                  <a:avLst/>
                </a:prstGeom>
                <a:solidFill>
                  <a:srgbClr val="ED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Rectangle 453"/>
                <p:cNvSpPr>
                  <a:spLocks noChangeArrowheads="1"/>
                </p:cNvSpPr>
                <p:nvPr/>
              </p:nvSpPr>
              <p:spPr bwMode="auto">
                <a:xfrm>
                  <a:off x="14877" y="7899"/>
                  <a:ext cx="221" cy="1"/>
                </a:xfrm>
                <a:prstGeom prst="rect">
                  <a:avLst/>
                </a:prstGeom>
                <a:solidFill>
                  <a:srgbClr val="F3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Rectangle 454"/>
                <p:cNvSpPr>
                  <a:spLocks noChangeArrowheads="1"/>
                </p:cNvSpPr>
                <p:nvPr/>
              </p:nvSpPr>
              <p:spPr bwMode="auto">
                <a:xfrm>
                  <a:off x="14877" y="7900"/>
                  <a:ext cx="221" cy="1"/>
                </a:xfrm>
                <a:prstGeom prst="rect">
                  <a:avLst/>
                </a:prstGeom>
                <a:solidFill>
                  <a:srgbClr val="F3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Rectangle 455"/>
                <p:cNvSpPr>
                  <a:spLocks noChangeArrowheads="1"/>
                </p:cNvSpPr>
                <p:nvPr/>
              </p:nvSpPr>
              <p:spPr bwMode="auto">
                <a:xfrm>
                  <a:off x="14877" y="7901"/>
                  <a:ext cx="221" cy="1"/>
                </a:xfrm>
                <a:prstGeom prst="rect">
                  <a:avLst/>
                </a:prstGeom>
                <a:solidFill>
                  <a:srgbClr val="F6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Rectangle 456"/>
                <p:cNvSpPr>
                  <a:spLocks noChangeArrowheads="1"/>
                </p:cNvSpPr>
                <p:nvPr/>
              </p:nvSpPr>
              <p:spPr bwMode="auto">
                <a:xfrm>
                  <a:off x="14877" y="7902"/>
                  <a:ext cx="221" cy="2"/>
                </a:xfrm>
                <a:prstGeom prst="rect">
                  <a:avLst/>
                </a:prstGeom>
                <a:solidFill>
                  <a:srgbClr val="F6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Rectangle 457"/>
                <p:cNvSpPr>
                  <a:spLocks noChangeArrowheads="1"/>
                </p:cNvSpPr>
                <p:nvPr/>
              </p:nvSpPr>
              <p:spPr bwMode="auto">
                <a:xfrm>
                  <a:off x="14877" y="7904"/>
                  <a:ext cx="221" cy="1"/>
                </a:xfrm>
                <a:prstGeom prst="rect">
                  <a:avLst/>
                </a:prstGeom>
                <a:solidFill>
                  <a:srgbClr val="F8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Rectangle 458"/>
                <p:cNvSpPr>
                  <a:spLocks noChangeArrowheads="1"/>
                </p:cNvSpPr>
                <p:nvPr/>
              </p:nvSpPr>
              <p:spPr bwMode="auto">
                <a:xfrm>
                  <a:off x="14877" y="7905"/>
                  <a:ext cx="221" cy="1"/>
                </a:xfrm>
                <a:prstGeom prst="rect">
                  <a:avLst/>
                </a:prstGeom>
                <a:solidFill>
                  <a:srgbClr val="FC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Rectangle 459"/>
                <p:cNvSpPr>
                  <a:spLocks noChangeArrowheads="1"/>
                </p:cNvSpPr>
                <p:nvPr/>
              </p:nvSpPr>
              <p:spPr bwMode="auto">
                <a:xfrm>
                  <a:off x="14877" y="7906"/>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Rectangle 460"/>
                <p:cNvSpPr>
                  <a:spLocks noChangeArrowheads="1"/>
                </p:cNvSpPr>
                <p:nvPr/>
              </p:nvSpPr>
              <p:spPr bwMode="auto">
                <a:xfrm>
                  <a:off x="14877" y="7907"/>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Line 461"/>
                <p:cNvSpPr>
                  <a:spLocks noChangeShapeType="1"/>
                </p:cNvSpPr>
                <p:nvPr/>
              </p:nvSpPr>
              <p:spPr bwMode="auto">
                <a:xfrm>
                  <a:off x="15098" y="7907"/>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Rectangle 462"/>
                <p:cNvSpPr>
                  <a:spLocks noChangeArrowheads="1"/>
                </p:cNvSpPr>
                <p:nvPr/>
              </p:nvSpPr>
              <p:spPr bwMode="auto">
                <a:xfrm>
                  <a:off x="14335" y="7680"/>
                  <a:ext cx="49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High : 1</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sp>
              <p:nvSpPr>
                <p:cNvPr id="652" name="Line 463"/>
                <p:cNvSpPr>
                  <a:spLocks noChangeShapeType="1"/>
                </p:cNvSpPr>
                <p:nvPr/>
              </p:nvSpPr>
              <p:spPr bwMode="auto">
                <a:xfrm>
                  <a:off x="15098" y="7900"/>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Rectangle 464"/>
                <p:cNvSpPr>
                  <a:spLocks noChangeArrowheads="1"/>
                </p:cNvSpPr>
                <p:nvPr/>
              </p:nvSpPr>
              <p:spPr bwMode="auto">
                <a:xfrm>
                  <a:off x="14877" y="7900"/>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Rectangle 465"/>
                <p:cNvSpPr>
                  <a:spLocks noChangeArrowheads="1"/>
                </p:cNvSpPr>
                <p:nvPr/>
              </p:nvSpPr>
              <p:spPr bwMode="auto">
                <a:xfrm>
                  <a:off x="14877" y="7901"/>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Rectangle 466"/>
                <p:cNvSpPr>
                  <a:spLocks noChangeArrowheads="1"/>
                </p:cNvSpPr>
                <p:nvPr/>
              </p:nvSpPr>
              <p:spPr bwMode="auto">
                <a:xfrm>
                  <a:off x="14877" y="7902"/>
                  <a:ext cx="221" cy="2"/>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Rectangle 467"/>
                <p:cNvSpPr>
                  <a:spLocks noChangeArrowheads="1"/>
                </p:cNvSpPr>
                <p:nvPr/>
              </p:nvSpPr>
              <p:spPr bwMode="auto">
                <a:xfrm>
                  <a:off x="14877" y="7904"/>
                  <a:ext cx="221"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Rectangle 468"/>
                <p:cNvSpPr>
                  <a:spLocks noChangeArrowheads="1"/>
                </p:cNvSpPr>
                <p:nvPr/>
              </p:nvSpPr>
              <p:spPr bwMode="auto">
                <a:xfrm>
                  <a:off x="14877" y="7905"/>
                  <a:ext cx="221"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Rectangle 469"/>
                <p:cNvSpPr>
                  <a:spLocks noChangeArrowheads="1"/>
                </p:cNvSpPr>
                <p:nvPr/>
              </p:nvSpPr>
              <p:spPr bwMode="auto">
                <a:xfrm>
                  <a:off x="14877" y="7906"/>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Rectangle 470"/>
                <p:cNvSpPr>
                  <a:spLocks noChangeArrowheads="1"/>
                </p:cNvSpPr>
                <p:nvPr/>
              </p:nvSpPr>
              <p:spPr bwMode="auto">
                <a:xfrm>
                  <a:off x="14877" y="7907"/>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Rectangle 471"/>
                <p:cNvSpPr>
                  <a:spLocks noChangeArrowheads="1"/>
                </p:cNvSpPr>
                <p:nvPr/>
              </p:nvSpPr>
              <p:spPr bwMode="auto">
                <a:xfrm>
                  <a:off x="14877" y="7908"/>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Rectangle 472"/>
                <p:cNvSpPr>
                  <a:spLocks noChangeArrowheads="1"/>
                </p:cNvSpPr>
                <p:nvPr/>
              </p:nvSpPr>
              <p:spPr bwMode="auto">
                <a:xfrm>
                  <a:off x="14877" y="7909"/>
                  <a:ext cx="221" cy="2"/>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Rectangle 473"/>
                <p:cNvSpPr>
                  <a:spLocks noChangeArrowheads="1"/>
                </p:cNvSpPr>
                <p:nvPr/>
              </p:nvSpPr>
              <p:spPr bwMode="auto">
                <a:xfrm>
                  <a:off x="14877" y="7911"/>
                  <a:ext cx="221"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Rectangle 474"/>
                <p:cNvSpPr>
                  <a:spLocks noChangeArrowheads="1"/>
                </p:cNvSpPr>
                <p:nvPr/>
              </p:nvSpPr>
              <p:spPr bwMode="auto">
                <a:xfrm>
                  <a:off x="14877" y="7912"/>
                  <a:ext cx="221"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Rectangle 475"/>
                <p:cNvSpPr>
                  <a:spLocks noChangeArrowheads="1"/>
                </p:cNvSpPr>
                <p:nvPr/>
              </p:nvSpPr>
              <p:spPr bwMode="auto">
                <a:xfrm>
                  <a:off x="14877" y="7913"/>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Rectangle 476"/>
                <p:cNvSpPr>
                  <a:spLocks noChangeArrowheads="1"/>
                </p:cNvSpPr>
                <p:nvPr/>
              </p:nvSpPr>
              <p:spPr bwMode="auto">
                <a:xfrm>
                  <a:off x="14877" y="7914"/>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Rectangle 477"/>
                <p:cNvSpPr>
                  <a:spLocks noChangeArrowheads="1"/>
                </p:cNvSpPr>
                <p:nvPr/>
              </p:nvSpPr>
              <p:spPr bwMode="auto">
                <a:xfrm>
                  <a:off x="14877" y="7915"/>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Rectangle 478"/>
                <p:cNvSpPr>
                  <a:spLocks noChangeArrowheads="1"/>
                </p:cNvSpPr>
                <p:nvPr/>
              </p:nvSpPr>
              <p:spPr bwMode="auto">
                <a:xfrm>
                  <a:off x="14877" y="7916"/>
                  <a:ext cx="221" cy="2"/>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Rectangle 479"/>
                <p:cNvSpPr>
                  <a:spLocks noChangeArrowheads="1"/>
                </p:cNvSpPr>
                <p:nvPr/>
              </p:nvSpPr>
              <p:spPr bwMode="auto">
                <a:xfrm>
                  <a:off x="14877" y="7918"/>
                  <a:ext cx="221"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Rectangle 480"/>
                <p:cNvSpPr>
                  <a:spLocks noChangeArrowheads="1"/>
                </p:cNvSpPr>
                <p:nvPr/>
              </p:nvSpPr>
              <p:spPr bwMode="auto">
                <a:xfrm>
                  <a:off x="14877" y="7919"/>
                  <a:ext cx="221"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Rectangle 481"/>
                <p:cNvSpPr>
                  <a:spLocks noChangeArrowheads="1"/>
                </p:cNvSpPr>
                <p:nvPr/>
              </p:nvSpPr>
              <p:spPr bwMode="auto">
                <a:xfrm>
                  <a:off x="14877" y="7920"/>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Rectangle 482"/>
                <p:cNvSpPr>
                  <a:spLocks noChangeArrowheads="1"/>
                </p:cNvSpPr>
                <p:nvPr/>
              </p:nvSpPr>
              <p:spPr bwMode="auto">
                <a:xfrm>
                  <a:off x="14877" y="7921"/>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Rectangle 483"/>
                <p:cNvSpPr>
                  <a:spLocks noChangeArrowheads="1"/>
                </p:cNvSpPr>
                <p:nvPr/>
              </p:nvSpPr>
              <p:spPr bwMode="auto">
                <a:xfrm>
                  <a:off x="14877" y="7922"/>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Rectangle 484"/>
                <p:cNvSpPr>
                  <a:spLocks noChangeArrowheads="1"/>
                </p:cNvSpPr>
                <p:nvPr/>
              </p:nvSpPr>
              <p:spPr bwMode="auto">
                <a:xfrm>
                  <a:off x="14877" y="7923"/>
                  <a:ext cx="221"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Rectangle 485"/>
                <p:cNvSpPr>
                  <a:spLocks noChangeArrowheads="1"/>
                </p:cNvSpPr>
                <p:nvPr/>
              </p:nvSpPr>
              <p:spPr bwMode="auto">
                <a:xfrm>
                  <a:off x="14877" y="7924"/>
                  <a:ext cx="221" cy="2"/>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Rectangle 486"/>
                <p:cNvSpPr>
                  <a:spLocks noChangeArrowheads="1"/>
                </p:cNvSpPr>
                <p:nvPr/>
              </p:nvSpPr>
              <p:spPr bwMode="auto">
                <a:xfrm>
                  <a:off x="14877" y="7926"/>
                  <a:ext cx="221"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Rectangle 487"/>
                <p:cNvSpPr>
                  <a:spLocks noChangeArrowheads="1"/>
                </p:cNvSpPr>
                <p:nvPr/>
              </p:nvSpPr>
              <p:spPr bwMode="auto">
                <a:xfrm>
                  <a:off x="14877" y="7927"/>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Rectangle 488"/>
                <p:cNvSpPr>
                  <a:spLocks noChangeArrowheads="1"/>
                </p:cNvSpPr>
                <p:nvPr/>
              </p:nvSpPr>
              <p:spPr bwMode="auto">
                <a:xfrm>
                  <a:off x="14877" y="7928"/>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Rectangle 489"/>
                <p:cNvSpPr>
                  <a:spLocks noChangeArrowheads="1"/>
                </p:cNvSpPr>
                <p:nvPr/>
              </p:nvSpPr>
              <p:spPr bwMode="auto">
                <a:xfrm>
                  <a:off x="14877" y="7929"/>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Rectangle 490"/>
                <p:cNvSpPr>
                  <a:spLocks noChangeArrowheads="1"/>
                </p:cNvSpPr>
                <p:nvPr/>
              </p:nvSpPr>
              <p:spPr bwMode="auto">
                <a:xfrm>
                  <a:off x="14877" y="7930"/>
                  <a:ext cx="221"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Rectangle 491"/>
                <p:cNvSpPr>
                  <a:spLocks noChangeArrowheads="1"/>
                </p:cNvSpPr>
                <p:nvPr/>
              </p:nvSpPr>
              <p:spPr bwMode="auto">
                <a:xfrm>
                  <a:off x="14877" y="7931"/>
                  <a:ext cx="221" cy="2"/>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Rectangle 492"/>
                <p:cNvSpPr>
                  <a:spLocks noChangeArrowheads="1"/>
                </p:cNvSpPr>
                <p:nvPr/>
              </p:nvSpPr>
              <p:spPr bwMode="auto">
                <a:xfrm>
                  <a:off x="14877" y="7933"/>
                  <a:ext cx="221"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Rectangle 493"/>
                <p:cNvSpPr>
                  <a:spLocks noChangeArrowheads="1"/>
                </p:cNvSpPr>
                <p:nvPr/>
              </p:nvSpPr>
              <p:spPr bwMode="auto">
                <a:xfrm>
                  <a:off x="14877" y="7934"/>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Rectangle 494"/>
                <p:cNvSpPr>
                  <a:spLocks noChangeArrowheads="1"/>
                </p:cNvSpPr>
                <p:nvPr/>
              </p:nvSpPr>
              <p:spPr bwMode="auto">
                <a:xfrm>
                  <a:off x="14877" y="7935"/>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Rectangle 495"/>
                <p:cNvSpPr>
                  <a:spLocks noChangeArrowheads="1"/>
                </p:cNvSpPr>
                <p:nvPr/>
              </p:nvSpPr>
              <p:spPr bwMode="auto">
                <a:xfrm>
                  <a:off x="14877" y="7936"/>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Rectangle 496"/>
                <p:cNvSpPr>
                  <a:spLocks noChangeArrowheads="1"/>
                </p:cNvSpPr>
                <p:nvPr/>
              </p:nvSpPr>
              <p:spPr bwMode="auto">
                <a:xfrm>
                  <a:off x="14877" y="7937"/>
                  <a:ext cx="221"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Rectangle 497"/>
                <p:cNvSpPr>
                  <a:spLocks noChangeArrowheads="1"/>
                </p:cNvSpPr>
                <p:nvPr/>
              </p:nvSpPr>
              <p:spPr bwMode="auto">
                <a:xfrm>
                  <a:off x="14877" y="7938"/>
                  <a:ext cx="221" cy="2"/>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Rectangle 498"/>
                <p:cNvSpPr>
                  <a:spLocks noChangeArrowheads="1"/>
                </p:cNvSpPr>
                <p:nvPr/>
              </p:nvSpPr>
              <p:spPr bwMode="auto">
                <a:xfrm>
                  <a:off x="14877" y="7940"/>
                  <a:ext cx="221"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Rectangle 499"/>
                <p:cNvSpPr>
                  <a:spLocks noChangeArrowheads="1"/>
                </p:cNvSpPr>
                <p:nvPr/>
              </p:nvSpPr>
              <p:spPr bwMode="auto">
                <a:xfrm>
                  <a:off x="14877" y="7941"/>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Rectangle 500"/>
                <p:cNvSpPr>
                  <a:spLocks noChangeArrowheads="1"/>
                </p:cNvSpPr>
                <p:nvPr/>
              </p:nvSpPr>
              <p:spPr bwMode="auto">
                <a:xfrm>
                  <a:off x="14877" y="7942"/>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Rectangle 501"/>
                <p:cNvSpPr>
                  <a:spLocks noChangeArrowheads="1"/>
                </p:cNvSpPr>
                <p:nvPr/>
              </p:nvSpPr>
              <p:spPr bwMode="auto">
                <a:xfrm>
                  <a:off x="14877" y="7943"/>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Rectangle 502"/>
                <p:cNvSpPr>
                  <a:spLocks noChangeArrowheads="1"/>
                </p:cNvSpPr>
                <p:nvPr/>
              </p:nvSpPr>
              <p:spPr bwMode="auto">
                <a:xfrm>
                  <a:off x="14877" y="7944"/>
                  <a:ext cx="221"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Rectangle 503"/>
                <p:cNvSpPr>
                  <a:spLocks noChangeArrowheads="1"/>
                </p:cNvSpPr>
                <p:nvPr/>
              </p:nvSpPr>
              <p:spPr bwMode="auto">
                <a:xfrm>
                  <a:off x="14877" y="7945"/>
                  <a:ext cx="221"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Rectangle 504"/>
                <p:cNvSpPr>
                  <a:spLocks noChangeArrowheads="1"/>
                </p:cNvSpPr>
                <p:nvPr/>
              </p:nvSpPr>
              <p:spPr bwMode="auto">
                <a:xfrm>
                  <a:off x="14877" y="7946"/>
                  <a:ext cx="221" cy="2"/>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Rectangle 505"/>
                <p:cNvSpPr>
                  <a:spLocks noChangeArrowheads="1"/>
                </p:cNvSpPr>
                <p:nvPr/>
              </p:nvSpPr>
              <p:spPr bwMode="auto">
                <a:xfrm>
                  <a:off x="14877" y="7948"/>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Rectangle 506"/>
                <p:cNvSpPr>
                  <a:spLocks noChangeArrowheads="1"/>
                </p:cNvSpPr>
                <p:nvPr/>
              </p:nvSpPr>
              <p:spPr bwMode="auto">
                <a:xfrm>
                  <a:off x="14877" y="7949"/>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Rectangle 507"/>
                <p:cNvSpPr>
                  <a:spLocks noChangeArrowheads="1"/>
                </p:cNvSpPr>
                <p:nvPr/>
              </p:nvSpPr>
              <p:spPr bwMode="auto">
                <a:xfrm>
                  <a:off x="14877" y="7950"/>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Rectangle 508"/>
                <p:cNvSpPr>
                  <a:spLocks noChangeArrowheads="1"/>
                </p:cNvSpPr>
                <p:nvPr/>
              </p:nvSpPr>
              <p:spPr bwMode="auto">
                <a:xfrm>
                  <a:off x="14877" y="7951"/>
                  <a:ext cx="221"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Rectangle 509"/>
                <p:cNvSpPr>
                  <a:spLocks noChangeArrowheads="1"/>
                </p:cNvSpPr>
                <p:nvPr/>
              </p:nvSpPr>
              <p:spPr bwMode="auto">
                <a:xfrm>
                  <a:off x="14877" y="7952"/>
                  <a:ext cx="221"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Rectangle 510"/>
                <p:cNvSpPr>
                  <a:spLocks noChangeArrowheads="1"/>
                </p:cNvSpPr>
                <p:nvPr/>
              </p:nvSpPr>
              <p:spPr bwMode="auto">
                <a:xfrm>
                  <a:off x="14877" y="7953"/>
                  <a:ext cx="221" cy="2"/>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8" name="Rectangle 512"/>
              <p:cNvSpPr>
                <a:spLocks noChangeArrowheads="1"/>
              </p:cNvSpPr>
              <p:nvPr/>
            </p:nvSpPr>
            <p:spPr bwMode="auto">
              <a:xfrm>
                <a:off x="14877" y="7955"/>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513"/>
              <p:cNvSpPr>
                <a:spLocks noChangeArrowheads="1"/>
              </p:cNvSpPr>
              <p:nvPr/>
            </p:nvSpPr>
            <p:spPr bwMode="auto">
              <a:xfrm>
                <a:off x="14877" y="7956"/>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514"/>
              <p:cNvSpPr>
                <a:spLocks noChangeArrowheads="1"/>
              </p:cNvSpPr>
              <p:nvPr/>
            </p:nvSpPr>
            <p:spPr bwMode="auto">
              <a:xfrm>
                <a:off x="14877" y="7957"/>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515"/>
              <p:cNvSpPr>
                <a:spLocks noChangeArrowheads="1"/>
              </p:cNvSpPr>
              <p:nvPr/>
            </p:nvSpPr>
            <p:spPr bwMode="auto">
              <a:xfrm>
                <a:off x="14877" y="7958"/>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516"/>
              <p:cNvSpPr>
                <a:spLocks noChangeArrowheads="1"/>
              </p:cNvSpPr>
              <p:nvPr/>
            </p:nvSpPr>
            <p:spPr bwMode="auto">
              <a:xfrm>
                <a:off x="14877" y="7959"/>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517"/>
              <p:cNvSpPr>
                <a:spLocks noChangeArrowheads="1"/>
              </p:cNvSpPr>
              <p:nvPr/>
            </p:nvSpPr>
            <p:spPr bwMode="auto">
              <a:xfrm>
                <a:off x="14877" y="7960"/>
                <a:ext cx="221" cy="2"/>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Rectangle 518"/>
              <p:cNvSpPr>
                <a:spLocks noChangeArrowheads="1"/>
              </p:cNvSpPr>
              <p:nvPr/>
            </p:nvSpPr>
            <p:spPr bwMode="auto">
              <a:xfrm>
                <a:off x="14877" y="7962"/>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519"/>
              <p:cNvSpPr>
                <a:spLocks noChangeArrowheads="1"/>
              </p:cNvSpPr>
              <p:nvPr/>
            </p:nvSpPr>
            <p:spPr bwMode="auto">
              <a:xfrm>
                <a:off x="14877" y="7963"/>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520"/>
              <p:cNvSpPr>
                <a:spLocks noChangeArrowheads="1"/>
              </p:cNvSpPr>
              <p:nvPr/>
            </p:nvSpPr>
            <p:spPr bwMode="auto">
              <a:xfrm>
                <a:off x="14877" y="7964"/>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521"/>
              <p:cNvSpPr>
                <a:spLocks noChangeArrowheads="1"/>
              </p:cNvSpPr>
              <p:nvPr/>
            </p:nvSpPr>
            <p:spPr bwMode="auto">
              <a:xfrm>
                <a:off x="14877" y="7965"/>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522"/>
              <p:cNvSpPr>
                <a:spLocks noChangeArrowheads="1"/>
              </p:cNvSpPr>
              <p:nvPr/>
            </p:nvSpPr>
            <p:spPr bwMode="auto">
              <a:xfrm>
                <a:off x="14877" y="7966"/>
                <a:ext cx="221"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523"/>
              <p:cNvSpPr>
                <a:spLocks noChangeArrowheads="1"/>
              </p:cNvSpPr>
              <p:nvPr/>
            </p:nvSpPr>
            <p:spPr bwMode="auto">
              <a:xfrm>
                <a:off x="14877" y="7967"/>
                <a:ext cx="221" cy="2"/>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524"/>
              <p:cNvSpPr>
                <a:spLocks noChangeArrowheads="1"/>
              </p:cNvSpPr>
              <p:nvPr/>
            </p:nvSpPr>
            <p:spPr bwMode="auto">
              <a:xfrm>
                <a:off x="14877" y="7969"/>
                <a:ext cx="221"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525"/>
              <p:cNvSpPr>
                <a:spLocks noChangeArrowheads="1"/>
              </p:cNvSpPr>
              <p:nvPr/>
            </p:nvSpPr>
            <p:spPr bwMode="auto">
              <a:xfrm>
                <a:off x="14877" y="7970"/>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526"/>
              <p:cNvSpPr>
                <a:spLocks noChangeArrowheads="1"/>
              </p:cNvSpPr>
              <p:nvPr/>
            </p:nvSpPr>
            <p:spPr bwMode="auto">
              <a:xfrm>
                <a:off x="14877" y="7971"/>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527"/>
              <p:cNvSpPr>
                <a:spLocks noChangeArrowheads="1"/>
              </p:cNvSpPr>
              <p:nvPr/>
            </p:nvSpPr>
            <p:spPr bwMode="auto">
              <a:xfrm>
                <a:off x="14877" y="7972"/>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528"/>
              <p:cNvSpPr>
                <a:spLocks noChangeArrowheads="1"/>
              </p:cNvSpPr>
              <p:nvPr/>
            </p:nvSpPr>
            <p:spPr bwMode="auto">
              <a:xfrm>
                <a:off x="14877" y="7973"/>
                <a:ext cx="221"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529"/>
              <p:cNvSpPr>
                <a:spLocks noChangeArrowheads="1"/>
              </p:cNvSpPr>
              <p:nvPr/>
            </p:nvSpPr>
            <p:spPr bwMode="auto">
              <a:xfrm>
                <a:off x="14877" y="7974"/>
                <a:ext cx="221"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530"/>
              <p:cNvSpPr>
                <a:spLocks noChangeArrowheads="1"/>
              </p:cNvSpPr>
              <p:nvPr/>
            </p:nvSpPr>
            <p:spPr bwMode="auto">
              <a:xfrm>
                <a:off x="14877" y="7975"/>
                <a:ext cx="221" cy="2"/>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531"/>
              <p:cNvSpPr>
                <a:spLocks noChangeArrowheads="1"/>
              </p:cNvSpPr>
              <p:nvPr/>
            </p:nvSpPr>
            <p:spPr bwMode="auto">
              <a:xfrm>
                <a:off x="14877" y="7977"/>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532"/>
              <p:cNvSpPr>
                <a:spLocks noChangeArrowheads="1"/>
              </p:cNvSpPr>
              <p:nvPr/>
            </p:nvSpPr>
            <p:spPr bwMode="auto">
              <a:xfrm>
                <a:off x="14877" y="7978"/>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533"/>
              <p:cNvSpPr>
                <a:spLocks noChangeArrowheads="1"/>
              </p:cNvSpPr>
              <p:nvPr/>
            </p:nvSpPr>
            <p:spPr bwMode="auto">
              <a:xfrm>
                <a:off x="14877" y="7979"/>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534"/>
              <p:cNvSpPr>
                <a:spLocks noChangeArrowheads="1"/>
              </p:cNvSpPr>
              <p:nvPr/>
            </p:nvSpPr>
            <p:spPr bwMode="auto">
              <a:xfrm>
                <a:off x="14877" y="7980"/>
                <a:ext cx="221"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535"/>
              <p:cNvSpPr>
                <a:spLocks noChangeArrowheads="1"/>
              </p:cNvSpPr>
              <p:nvPr/>
            </p:nvSpPr>
            <p:spPr bwMode="auto">
              <a:xfrm>
                <a:off x="14877" y="7981"/>
                <a:ext cx="221"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536"/>
              <p:cNvSpPr>
                <a:spLocks noChangeArrowheads="1"/>
              </p:cNvSpPr>
              <p:nvPr/>
            </p:nvSpPr>
            <p:spPr bwMode="auto">
              <a:xfrm>
                <a:off x="14877" y="7982"/>
                <a:ext cx="221" cy="2"/>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537"/>
              <p:cNvSpPr>
                <a:spLocks noChangeArrowheads="1"/>
              </p:cNvSpPr>
              <p:nvPr/>
            </p:nvSpPr>
            <p:spPr bwMode="auto">
              <a:xfrm>
                <a:off x="14877" y="7984"/>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538"/>
              <p:cNvSpPr>
                <a:spLocks noChangeArrowheads="1"/>
              </p:cNvSpPr>
              <p:nvPr/>
            </p:nvSpPr>
            <p:spPr bwMode="auto">
              <a:xfrm>
                <a:off x="14877" y="7985"/>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539"/>
              <p:cNvSpPr>
                <a:spLocks noChangeArrowheads="1"/>
              </p:cNvSpPr>
              <p:nvPr/>
            </p:nvSpPr>
            <p:spPr bwMode="auto">
              <a:xfrm>
                <a:off x="14877" y="7986"/>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540"/>
              <p:cNvSpPr>
                <a:spLocks noChangeArrowheads="1"/>
              </p:cNvSpPr>
              <p:nvPr/>
            </p:nvSpPr>
            <p:spPr bwMode="auto">
              <a:xfrm>
                <a:off x="14877" y="7987"/>
                <a:ext cx="221"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541"/>
              <p:cNvSpPr>
                <a:spLocks noChangeArrowheads="1"/>
              </p:cNvSpPr>
              <p:nvPr/>
            </p:nvSpPr>
            <p:spPr bwMode="auto">
              <a:xfrm>
                <a:off x="14877" y="7988"/>
                <a:ext cx="221"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542"/>
              <p:cNvSpPr>
                <a:spLocks noChangeArrowheads="1"/>
              </p:cNvSpPr>
              <p:nvPr/>
            </p:nvSpPr>
            <p:spPr bwMode="auto">
              <a:xfrm>
                <a:off x="14877" y="7989"/>
                <a:ext cx="221" cy="2"/>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543"/>
              <p:cNvSpPr>
                <a:spLocks noChangeArrowheads="1"/>
              </p:cNvSpPr>
              <p:nvPr/>
            </p:nvSpPr>
            <p:spPr bwMode="auto">
              <a:xfrm>
                <a:off x="14877" y="7991"/>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544"/>
              <p:cNvSpPr>
                <a:spLocks noChangeArrowheads="1"/>
              </p:cNvSpPr>
              <p:nvPr/>
            </p:nvSpPr>
            <p:spPr bwMode="auto">
              <a:xfrm>
                <a:off x="14877" y="7992"/>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545"/>
              <p:cNvSpPr>
                <a:spLocks noChangeArrowheads="1"/>
              </p:cNvSpPr>
              <p:nvPr/>
            </p:nvSpPr>
            <p:spPr bwMode="auto">
              <a:xfrm>
                <a:off x="14877" y="7993"/>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546"/>
              <p:cNvSpPr>
                <a:spLocks noChangeArrowheads="1"/>
              </p:cNvSpPr>
              <p:nvPr/>
            </p:nvSpPr>
            <p:spPr bwMode="auto">
              <a:xfrm>
                <a:off x="14877" y="7994"/>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547"/>
              <p:cNvSpPr>
                <a:spLocks noChangeArrowheads="1"/>
              </p:cNvSpPr>
              <p:nvPr/>
            </p:nvSpPr>
            <p:spPr bwMode="auto">
              <a:xfrm>
                <a:off x="14877" y="7995"/>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548"/>
              <p:cNvSpPr>
                <a:spLocks noChangeArrowheads="1"/>
              </p:cNvSpPr>
              <p:nvPr/>
            </p:nvSpPr>
            <p:spPr bwMode="auto">
              <a:xfrm>
                <a:off x="14877" y="7996"/>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549"/>
              <p:cNvSpPr>
                <a:spLocks noChangeArrowheads="1"/>
              </p:cNvSpPr>
              <p:nvPr/>
            </p:nvSpPr>
            <p:spPr bwMode="auto">
              <a:xfrm>
                <a:off x="14877" y="7997"/>
                <a:ext cx="221" cy="2"/>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550"/>
              <p:cNvSpPr>
                <a:spLocks noChangeArrowheads="1"/>
              </p:cNvSpPr>
              <p:nvPr/>
            </p:nvSpPr>
            <p:spPr bwMode="auto">
              <a:xfrm>
                <a:off x="14877" y="7999"/>
                <a:ext cx="221"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551"/>
              <p:cNvSpPr>
                <a:spLocks noChangeArrowheads="1"/>
              </p:cNvSpPr>
              <p:nvPr/>
            </p:nvSpPr>
            <p:spPr bwMode="auto">
              <a:xfrm>
                <a:off x="14877" y="8000"/>
                <a:ext cx="221"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552"/>
              <p:cNvSpPr>
                <a:spLocks noChangeArrowheads="1"/>
              </p:cNvSpPr>
              <p:nvPr/>
            </p:nvSpPr>
            <p:spPr bwMode="auto">
              <a:xfrm>
                <a:off x="14877" y="8001"/>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553"/>
              <p:cNvSpPr>
                <a:spLocks noChangeArrowheads="1"/>
              </p:cNvSpPr>
              <p:nvPr/>
            </p:nvSpPr>
            <p:spPr bwMode="auto">
              <a:xfrm>
                <a:off x="14877" y="8002"/>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554"/>
              <p:cNvSpPr>
                <a:spLocks noChangeArrowheads="1"/>
              </p:cNvSpPr>
              <p:nvPr/>
            </p:nvSpPr>
            <p:spPr bwMode="auto">
              <a:xfrm>
                <a:off x="14877" y="8003"/>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555"/>
              <p:cNvSpPr>
                <a:spLocks noChangeArrowheads="1"/>
              </p:cNvSpPr>
              <p:nvPr/>
            </p:nvSpPr>
            <p:spPr bwMode="auto">
              <a:xfrm>
                <a:off x="14877" y="8004"/>
                <a:ext cx="221" cy="2"/>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556"/>
              <p:cNvSpPr>
                <a:spLocks noChangeArrowheads="1"/>
              </p:cNvSpPr>
              <p:nvPr/>
            </p:nvSpPr>
            <p:spPr bwMode="auto">
              <a:xfrm>
                <a:off x="14877" y="8006"/>
                <a:ext cx="221"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557"/>
              <p:cNvSpPr>
                <a:spLocks noChangeArrowheads="1"/>
              </p:cNvSpPr>
              <p:nvPr/>
            </p:nvSpPr>
            <p:spPr bwMode="auto">
              <a:xfrm>
                <a:off x="14877" y="8007"/>
                <a:ext cx="221"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Rectangle 558"/>
              <p:cNvSpPr>
                <a:spLocks noChangeArrowheads="1"/>
              </p:cNvSpPr>
              <p:nvPr/>
            </p:nvSpPr>
            <p:spPr bwMode="auto">
              <a:xfrm>
                <a:off x="14877" y="8008"/>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Rectangle 559"/>
              <p:cNvSpPr>
                <a:spLocks noChangeArrowheads="1"/>
              </p:cNvSpPr>
              <p:nvPr/>
            </p:nvSpPr>
            <p:spPr bwMode="auto">
              <a:xfrm>
                <a:off x="14877" y="8009"/>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Rectangle 560"/>
              <p:cNvSpPr>
                <a:spLocks noChangeArrowheads="1"/>
              </p:cNvSpPr>
              <p:nvPr/>
            </p:nvSpPr>
            <p:spPr bwMode="auto">
              <a:xfrm>
                <a:off x="14877" y="8010"/>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Rectangle 561"/>
              <p:cNvSpPr>
                <a:spLocks noChangeArrowheads="1"/>
              </p:cNvSpPr>
              <p:nvPr/>
            </p:nvSpPr>
            <p:spPr bwMode="auto">
              <a:xfrm>
                <a:off x="14877" y="8011"/>
                <a:ext cx="221" cy="2"/>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Rectangle 562"/>
              <p:cNvSpPr>
                <a:spLocks noChangeArrowheads="1"/>
              </p:cNvSpPr>
              <p:nvPr/>
            </p:nvSpPr>
            <p:spPr bwMode="auto">
              <a:xfrm>
                <a:off x="14877" y="8013"/>
                <a:ext cx="221"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Rectangle 563"/>
              <p:cNvSpPr>
                <a:spLocks noChangeArrowheads="1"/>
              </p:cNvSpPr>
              <p:nvPr/>
            </p:nvSpPr>
            <p:spPr bwMode="auto">
              <a:xfrm>
                <a:off x="14877" y="8014"/>
                <a:ext cx="221"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Rectangle 564"/>
              <p:cNvSpPr>
                <a:spLocks noChangeArrowheads="1"/>
              </p:cNvSpPr>
              <p:nvPr/>
            </p:nvSpPr>
            <p:spPr bwMode="auto">
              <a:xfrm>
                <a:off x="14877" y="8015"/>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565"/>
              <p:cNvSpPr>
                <a:spLocks noChangeArrowheads="1"/>
              </p:cNvSpPr>
              <p:nvPr/>
            </p:nvSpPr>
            <p:spPr bwMode="auto">
              <a:xfrm>
                <a:off x="14877" y="8016"/>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566"/>
              <p:cNvSpPr>
                <a:spLocks noChangeArrowheads="1"/>
              </p:cNvSpPr>
              <p:nvPr/>
            </p:nvSpPr>
            <p:spPr bwMode="auto">
              <a:xfrm>
                <a:off x="14877" y="8017"/>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567"/>
              <p:cNvSpPr>
                <a:spLocks noChangeArrowheads="1"/>
              </p:cNvSpPr>
              <p:nvPr/>
            </p:nvSpPr>
            <p:spPr bwMode="auto">
              <a:xfrm>
                <a:off x="14877" y="8018"/>
                <a:ext cx="221"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568"/>
              <p:cNvSpPr>
                <a:spLocks noChangeArrowheads="1"/>
              </p:cNvSpPr>
              <p:nvPr/>
            </p:nvSpPr>
            <p:spPr bwMode="auto">
              <a:xfrm>
                <a:off x="14877" y="8019"/>
                <a:ext cx="221" cy="2"/>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569"/>
              <p:cNvSpPr>
                <a:spLocks noChangeArrowheads="1"/>
              </p:cNvSpPr>
              <p:nvPr/>
            </p:nvSpPr>
            <p:spPr bwMode="auto">
              <a:xfrm>
                <a:off x="14877" y="8021"/>
                <a:ext cx="221"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570"/>
              <p:cNvSpPr>
                <a:spLocks noChangeArrowheads="1"/>
              </p:cNvSpPr>
              <p:nvPr/>
            </p:nvSpPr>
            <p:spPr bwMode="auto">
              <a:xfrm>
                <a:off x="14877" y="8022"/>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571"/>
              <p:cNvSpPr>
                <a:spLocks noChangeArrowheads="1"/>
              </p:cNvSpPr>
              <p:nvPr/>
            </p:nvSpPr>
            <p:spPr bwMode="auto">
              <a:xfrm>
                <a:off x="14877" y="8023"/>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572"/>
              <p:cNvSpPr>
                <a:spLocks noChangeArrowheads="1"/>
              </p:cNvSpPr>
              <p:nvPr/>
            </p:nvSpPr>
            <p:spPr bwMode="auto">
              <a:xfrm>
                <a:off x="14877" y="8024"/>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Rectangle 573"/>
              <p:cNvSpPr>
                <a:spLocks noChangeArrowheads="1"/>
              </p:cNvSpPr>
              <p:nvPr/>
            </p:nvSpPr>
            <p:spPr bwMode="auto">
              <a:xfrm>
                <a:off x="14877" y="8025"/>
                <a:ext cx="221"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Rectangle 574"/>
              <p:cNvSpPr>
                <a:spLocks noChangeArrowheads="1"/>
              </p:cNvSpPr>
              <p:nvPr/>
            </p:nvSpPr>
            <p:spPr bwMode="auto">
              <a:xfrm>
                <a:off x="14877" y="8026"/>
                <a:ext cx="221" cy="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575"/>
              <p:cNvSpPr>
                <a:spLocks noChangeArrowheads="1"/>
              </p:cNvSpPr>
              <p:nvPr/>
            </p:nvSpPr>
            <p:spPr bwMode="auto">
              <a:xfrm>
                <a:off x="14877" y="8028"/>
                <a:ext cx="221"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576"/>
              <p:cNvSpPr>
                <a:spLocks noChangeArrowheads="1"/>
              </p:cNvSpPr>
              <p:nvPr/>
            </p:nvSpPr>
            <p:spPr bwMode="auto">
              <a:xfrm>
                <a:off x="14877" y="8029"/>
                <a:ext cx="221"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577"/>
              <p:cNvSpPr>
                <a:spLocks noChangeArrowheads="1"/>
              </p:cNvSpPr>
              <p:nvPr/>
            </p:nvSpPr>
            <p:spPr bwMode="auto">
              <a:xfrm>
                <a:off x="14877" y="8030"/>
                <a:ext cx="221"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578"/>
              <p:cNvSpPr>
                <a:spLocks noChangeArrowheads="1"/>
              </p:cNvSpPr>
              <p:nvPr/>
            </p:nvSpPr>
            <p:spPr bwMode="auto">
              <a:xfrm>
                <a:off x="14877" y="8031"/>
                <a:ext cx="221"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579"/>
              <p:cNvSpPr>
                <a:spLocks noChangeArrowheads="1"/>
              </p:cNvSpPr>
              <p:nvPr/>
            </p:nvSpPr>
            <p:spPr bwMode="auto">
              <a:xfrm>
                <a:off x="14877" y="8032"/>
                <a:ext cx="221"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580"/>
              <p:cNvSpPr>
                <a:spLocks noChangeArrowheads="1"/>
              </p:cNvSpPr>
              <p:nvPr/>
            </p:nvSpPr>
            <p:spPr bwMode="auto">
              <a:xfrm>
                <a:off x="14877" y="8033"/>
                <a:ext cx="221" cy="2"/>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581"/>
              <p:cNvSpPr>
                <a:spLocks noChangeArrowheads="1"/>
              </p:cNvSpPr>
              <p:nvPr/>
            </p:nvSpPr>
            <p:spPr bwMode="auto">
              <a:xfrm>
                <a:off x="14877" y="8035"/>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582"/>
              <p:cNvSpPr>
                <a:spLocks noChangeArrowheads="1"/>
              </p:cNvSpPr>
              <p:nvPr/>
            </p:nvSpPr>
            <p:spPr bwMode="auto">
              <a:xfrm>
                <a:off x="14877" y="8036"/>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Rectangle 583"/>
              <p:cNvSpPr>
                <a:spLocks noChangeArrowheads="1"/>
              </p:cNvSpPr>
              <p:nvPr/>
            </p:nvSpPr>
            <p:spPr bwMode="auto">
              <a:xfrm>
                <a:off x="14877" y="8037"/>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Rectangle 584"/>
              <p:cNvSpPr>
                <a:spLocks noChangeArrowheads="1"/>
              </p:cNvSpPr>
              <p:nvPr/>
            </p:nvSpPr>
            <p:spPr bwMode="auto">
              <a:xfrm>
                <a:off x="14877" y="8038"/>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Rectangle 585"/>
              <p:cNvSpPr>
                <a:spLocks noChangeArrowheads="1"/>
              </p:cNvSpPr>
              <p:nvPr/>
            </p:nvSpPr>
            <p:spPr bwMode="auto">
              <a:xfrm>
                <a:off x="14877" y="8039"/>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Rectangle 586"/>
              <p:cNvSpPr>
                <a:spLocks noChangeArrowheads="1"/>
              </p:cNvSpPr>
              <p:nvPr/>
            </p:nvSpPr>
            <p:spPr bwMode="auto">
              <a:xfrm>
                <a:off x="14877" y="8040"/>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587"/>
              <p:cNvSpPr>
                <a:spLocks noChangeArrowheads="1"/>
              </p:cNvSpPr>
              <p:nvPr/>
            </p:nvSpPr>
            <p:spPr bwMode="auto">
              <a:xfrm>
                <a:off x="14877" y="8041"/>
                <a:ext cx="221" cy="2"/>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588"/>
              <p:cNvSpPr>
                <a:spLocks noChangeArrowheads="1"/>
              </p:cNvSpPr>
              <p:nvPr/>
            </p:nvSpPr>
            <p:spPr bwMode="auto">
              <a:xfrm>
                <a:off x="14877" y="8043"/>
                <a:ext cx="221" cy="1"/>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589"/>
              <p:cNvSpPr>
                <a:spLocks noChangeArrowheads="1"/>
              </p:cNvSpPr>
              <p:nvPr/>
            </p:nvSpPr>
            <p:spPr bwMode="auto">
              <a:xfrm>
                <a:off x="14877" y="8044"/>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590"/>
              <p:cNvSpPr>
                <a:spLocks noChangeArrowheads="1"/>
              </p:cNvSpPr>
              <p:nvPr/>
            </p:nvSpPr>
            <p:spPr bwMode="auto">
              <a:xfrm>
                <a:off x="14877" y="8045"/>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591"/>
              <p:cNvSpPr>
                <a:spLocks noChangeArrowheads="1"/>
              </p:cNvSpPr>
              <p:nvPr/>
            </p:nvSpPr>
            <p:spPr bwMode="auto">
              <a:xfrm>
                <a:off x="14877" y="8046"/>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Rectangle 592"/>
              <p:cNvSpPr>
                <a:spLocks noChangeArrowheads="1"/>
              </p:cNvSpPr>
              <p:nvPr/>
            </p:nvSpPr>
            <p:spPr bwMode="auto">
              <a:xfrm>
                <a:off x="14877" y="8047"/>
                <a:ext cx="221" cy="1"/>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Rectangle 593"/>
              <p:cNvSpPr>
                <a:spLocks noChangeArrowheads="1"/>
              </p:cNvSpPr>
              <p:nvPr/>
            </p:nvSpPr>
            <p:spPr bwMode="auto">
              <a:xfrm>
                <a:off x="14877" y="8048"/>
                <a:ext cx="221" cy="2"/>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Rectangle 594"/>
              <p:cNvSpPr>
                <a:spLocks noChangeArrowheads="1"/>
              </p:cNvSpPr>
              <p:nvPr/>
            </p:nvSpPr>
            <p:spPr bwMode="auto">
              <a:xfrm>
                <a:off x="14877" y="8050"/>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Rectangle 595"/>
              <p:cNvSpPr>
                <a:spLocks noChangeArrowheads="1"/>
              </p:cNvSpPr>
              <p:nvPr/>
            </p:nvSpPr>
            <p:spPr bwMode="auto">
              <a:xfrm>
                <a:off x="14877" y="8051"/>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Rectangle 596"/>
              <p:cNvSpPr>
                <a:spLocks noChangeArrowheads="1"/>
              </p:cNvSpPr>
              <p:nvPr/>
            </p:nvSpPr>
            <p:spPr bwMode="auto">
              <a:xfrm>
                <a:off x="14877" y="8052"/>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Rectangle 597"/>
              <p:cNvSpPr>
                <a:spLocks noChangeArrowheads="1"/>
              </p:cNvSpPr>
              <p:nvPr/>
            </p:nvSpPr>
            <p:spPr bwMode="auto">
              <a:xfrm>
                <a:off x="14877" y="8053"/>
                <a:ext cx="221"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Rectangle 598"/>
              <p:cNvSpPr>
                <a:spLocks noChangeArrowheads="1"/>
              </p:cNvSpPr>
              <p:nvPr/>
            </p:nvSpPr>
            <p:spPr bwMode="auto">
              <a:xfrm>
                <a:off x="14877" y="8054"/>
                <a:ext cx="221"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Rectangle 599"/>
              <p:cNvSpPr>
                <a:spLocks noChangeArrowheads="1"/>
              </p:cNvSpPr>
              <p:nvPr/>
            </p:nvSpPr>
            <p:spPr bwMode="auto">
              <a:xfrm>
                <a:off x="14877" y="8055"/>
                <a:ext cx="221" cy="2"/>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Rectangle 600"/>
              <p:cNvSpPr>
                <a:spLocks noChangeArrowheads="1"/>
              </p:cNvSpPr>
              <p:nvPr/>
            </p:nvSpPr>
            <p:spPr bwMode="auto">
              <a:xfrm>
                <a:off x="14877" y="8057"/>
                <a:ext cx="221"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Rectangle 601"/>
              <p:cNvSpPr>
                <a:spLocks noChangeArrowheads="1"/>
              </p:cNvSpPr>
              <p:nvPr/>
            </p:nvSpPr>
            <p:spPr bwMode="auto">
              <a:xfrm>
                <a:off x="14877" y="8058"/>
                <a:ext cx="221"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Rectangle 602"/>
              <p:cNvSpPr>
                <a:spLocks noChangeArrowheads="1"/>
              </p:cNvSpPr>
              <p:nvPr/>
            </p:nvSpPr>
            <p:spPr bwMode="auto">
              <a:xfrm>
                <a:off x="14877" y="8059"/>
                <a:ext cx="221"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Rectangle 603"/>
              <p:cNvSpPr>
                <a:spLocks noChangeArrowheads="1"/>
              </p:cNvSpPr>
              <p:nvPr/>
            </p:nvSpPr>
            <p:spPr bwMode="auto">
              <a:xfrm>
                <a:off x="14877" y="8060"/>
                <a:ext cx="221"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Rectangle 604"/>
              <p:cNvSpPr>
                <a:spLocks noChangeArrowheads="1"/>
              </p:cNvSpPr>
              <p:nvPr/>
            </p:nvSpPr>
            <p:spPr bwMode="auto">
              <a:xfrm>
                <a:off x="14877" y="8061"/>
                <a:ext cx="221"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Rectangle 605"/>
              <p:cNvSpPr>
                <a:spLocks noChangeArrowheads="1"/>
              </p:cNvSpPr>
              <p:nvPr/>
            </p:nvSpPr>
            <p:spPr bwMode="auto">
              <a:xfrm>
                <a:off x="14877" y="8062"/>
                <a:ext cx="221"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Rectangle 606"/>
              <p:cNvSpPr>
                <a:spLocks noChangeArrowheads="1"/>
              </p:cNvSpPr>
              <p:nvPr/>
            </p:nvSpPr>
            <p:spPr bwMode="auto">
              <a:xfrm>
                <a:off x="14877" y="8063"/>
                <a:ext cx="221" cy="2"/>
              </a:xfrm>
              <a:prstGeom prst="rect">
                <a:avLst/>
              </a:prstGeom>
              <a:solidFill>
                <a:srgbClr val="F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Rectangle 607"/>
              <p:cNvSpPr>
                <a:spLocks noChangeArrowheads="1"/>
              </p:cNvSpPr>
              <p:nvPr/>
            </p:nvSpPr>
            <p:spPr bwMode="auto">
              <a:xfrm>
                <a:off x="14877" y="8065"/>
                <a:ext cx="221" cy="1"/>
              </a:xfrm>
              <a:prstGeom prst="rect">
                <a:avLst/>
              </a:prstGeom>
              <a:solidFill>
                <a:srgbClr val="F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Rectangle 608"/>
              <p:cNvSpPr>
                <a:spLocks noChangeArrowheads="1"/>
              </p:cNvSpPr>
              <p:nvPr/>
            </p:nvSpPr>
            <p:spPr bwMode="auto">
              <a:xfrm>
                <a:off x="14877" y="8066"/>
                <a:ext cx="221"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Rectangle 609"/>
              <p:cNvSpPr>
                <a:spLocks noChangeArrowheads="1"/>
              </p:cNvSpPr>
              <p:nvPr/>
            </p:nvSpPr>
            <p:spPr bwMode="auto">
              <a:xfrm>
                <a:off x="14877" y="8067"/>
                <a:ext cx="221"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Rectangle 610"/>
              <p:cNvSpPr>
                <a:spLocks noChangeArrowheads="1"/>
              </p:cNvSpPr>
              <p:nvPr/>
            </p:nvSpPr>
            <p:spPr bwMode="auto">
              <a:xfrm>
                <a:off x="14877" y="8068"/>
                <a:ext cx="221"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Rectangle 611"/>
              <p:cNvSpPr>
                <a:spLocks noChangeArrowheads="1"/>
              </p:cNvSpPr>
              <p:nvPr/>
            </p:nvSpPr>
            <p:spPr bwMode="auto">
              <a:xfrm>
                <a:off x="14877" y="8069"/>
                <a:ext cx="221"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Rectangle 612"/>
              <p:cNvSpPr>
                <a:spLocks noChangeArrowheads="1"/>
              </p:cNvSpPr>
              <p:nvPr/>
            </p:nvSpPr>
            <p:spPr bwMode="auto">
              <a:xfrm>
                <a:off x="14877" y="8070"/>
                <a:ext cx="221" cy="2"/>
              </a:xfrm>
              <a:prstGeom prst="rect">
                <a:avLst/>
              </a:prstGeom>
              <a:solidFill>
                <a:srgbClr val="FF2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Rectangle 613"/>
              <p:cNvSpPr>
                <a:spLocks noChangeArrowheads="1"/>
              </p:cNvSpPr>
              <p:nvPr/>
            </p:nvSpPr>
            <p:spPr bwMode="auto">
              <a:xfrm>
                <a:off x="14331" y="7966"/>
                <a:ext cx="51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Low : -1</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grpSp>
        <p:sp>
          <p:nvSpPr>
            <p:cNvPr id="704" name="Rectangle 703"/>
            <p:cNvSpPr/>
            <p:nvPr/>
          </p:nvSpPr>
          <p:spPr>
            <a:xfrm>
              <a:off x="21896072" y="14212198"/>
              <a:ext cx="738024" cy="36063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6" name="Shape 67"/>
            <p:cNvSpPr txBox="1"/>
            <p:nvPr/>
          </p:nvSpPr>
          <p:spPr>
            <a:xfrm>
              <a:off x="20897393" y="11608275"/>
              <a:ext cx="1259896" cy="702206"/>
            </a:xfrm>
            <a:prstGeom prst="rect">
              <a:avLst/>
            </a:prstGeom>
            <a:noFill/>
            <a:ln>
              <a:noFill/>
            </a:ln>
          </p:spPr>
          <p:txBody>
            <a:bodyPr lIns="91425" tIns="45700" rIns="91425" bIns="45700" anchor="t" anchorCtr="0">
              <a:noAutofit/>
            </a:bodyPr>
            <a:lstStyle/>
            <a:p>
              <a:r>
                <a:rPr lang="en-US" sz="2000" dirty="0" smtClean="0">
                  <a:latin typeface="Garamond" panose="02020404030301010803" pitchFamily="18" charset="0"/>
                </a:rPr>
                <a:t>50 km</a:t>
              </a:r>
              <a:endParaRPr lang="en-US" sz="2000" dirty="0">
                <a:latin typeface="Garamond" panose="02020404030301010803" pitchFamily="18" charset="0"/>
              </a:endParaRPr>
            </a:p>
          </p:txBody>
        </p:sp>
        <p:sp>
          <p:nvSpPr>
            <p:cNvPr id="708" name="Rectangle 707"/>
            <p:cNvSpPr/>
            <p:nvPr/>
          </p:nvSpPr>
          <p:spPr>
            <a:xfrm>
              <a:off x="16043871" y="14813139"/>
              <a:ext cx="4632390" cy="350974"/>
            </a:xfrm>
            <a:prstGeom prst="rect">
              <a:avLst/>
            </a:prstGeom>
          </p:spPr>
          <p:txBody>
            <a:bodyPr wrap="none">
              <a:spAutoFit/>
            </a:bodyPr>
            <a:lstStyle/>
            <a:p>
              <a:r>
                <a:rPr lang="en-US" sz="1600" dirty="0">
                  <a:solidFill>
                    <a:srgbClr val="595555"/>
                  </a:solidFill>
                  <a:latin typeface="Garamond" panose="02020404030301010803" pitchFamily="18" charset="0"/>
                </a:rPr>
                <a:t>Service Layer </a:t>
              </a:r>
              <a:r>
                <a:rPr lang="en-US" sz="1600" dirty="0" smtClean="0">
                  <a:solidFill>
                    <a:srgbClr val="595555"/>
                  </a:solidFill>
                  <a:latin typeface="Garamond" panose="02020404030301010803" pitchFamily="18" charset="0"/>
                </a:rPr>
                <a:t>Credits: Sources: </a:t>
              </a:r>
              <a:r>
                <a:rPr lang="en-US" sz="1600" dirty="0" err="1" smtClean="0">
                  <a:solidFill>
                    <a:srgbClr val="595555"/>
                  </a:solidFill>
                  <a:latin typeface="Garamond" panose="02020404030301010803" pitchFamily="18" charset="0"/>
                </a:rPr>
                <a:t>Esri</a:t>
              </a:r>
              <a:r>
                <a:rPr lang="en-US" sz="1600" dirty="0" smtClean="0">
                  <a:solidFill>
                    <a:srgbClr val="595555"/>
                  </a:solidFill>
                  <a:latin typeface="Garamond" panose="02020404030301010803" pitchFamily="18" charset="0"/>
                </a:rPr>
                <a:t>, USGS, NOAA</a:t>
              </a:r>
              <a:endParaRPr lang="en-US" sz="1600" dirty="0">
                <a:solidFill>
                  <a:srgbClr val="595555"/>
                </a:solidFill>
                <a:latin typeface="Garamond" panose="02020404030301010803" pitchFamily="18" charset="0"/>
              </a:endParaRPr>
            </a:p>
          </p:txBody>
        </p:sp>
      </p:grpSp>
      <p:sp>
        <p:nvSpPr>
          <p:cNvPr id="71" name="Shape 71"/>
          <p:cNvSpPr txBox="1"/>
          <p:nvPr/>
        </p:nvSpPr>
        <p:spPr>
          <a:xfrm>
            <a:off x="838515" y="14729809"/>
            <a:ext cx="114077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Methodology</a:t>
            </a:r>
          </a:p>
        </p:txBody>
      </p:sp>
      <p:sp>
        <p:nvSpPr>
          <p:cNvPr id="25" name="TextBox 24"/>
          <p:cNvSpPr txBox="1"/>
          <p:nvPr/>
        </p:nvSpPr>
        <p:spPr>
          <a:xfrm>
            <a:off x="7736480" y="21004189"/>
            <a:ext cx="3521621" cy="2554545"/>
          </a:xfrm>
          <a:prstGeom prst="rect">
            <a:avLst/>
          </a:prstGeom>
          <a:noFill/>
        </p:spPr>
        <p:txBody>
          <a:bodyPr wrap="square" rtlCol="0">
            <a:spAutoFit/>
          </a:bodyPr>
          <a:lstStyle/>
          <a:p>
            <a:pPr algn="ctr"/>
            <a:r>
              <a:rPr lang="en-US" sz="4000" dirty="0" smtClean="0">
                <a:solidFill>
                  <a:srgbClr val="595555"/>
                </a:solidFill>
                <a:latin typeface="Garamond" panose="02020404030301010803" pitchFamily="18" charset="0"/>
              </a:rPr>
              <a:t>Vegetation Indices</a:t>
            </a:r>
          </a:p>
          <a:p>
            <a:pPr algn="ctr"/>
            <a:r>
              <a:rPr lang="en-US" sz="4000" dirty="0" smtClean="0">
                <a:solidFill>
                  <a:srgbClr val="595555"/>
                </a:solidFill>
                <a:latin typeface="Garamond" panose="02020404030301010803" pitchFamily="18" charset="0"/>
              </a:rPr>
              <a:t>and</a:t>
            </a:r>
          </a:p>
          <a:p>
            <a:pPr algn="ctr"/>
            <a:r>
              <a:rPr lang="en-US" sz="4000" dirty="0" smtClean="0">
                <a:solidFill>
                  <a:srgbClr val="595555"/>
                </a:solidFill>
                <a:latin typeface="Garamond" panose="02020404030301010803" pitchFamily="18" charset="0"/>
              </a:rPr>
              <a:t>Spectral Bands</a:t>
            </a:r>
            <a:endParaRPr lang="en-US" sz="3200" dirty="0">
              <a:solidFill>
                <a:srgbClr val="595555"/>
              </a:solidFill>
              <a:latin typeface="Garamond" panose="02020404030301010803" pitchFamily="18" charset="0"/>
            </a:endParaRPr>
          </a:p>
        </p:txBody>
      </p:sp>
      <p:sp>
        <p:nvSpPr>
          <p:cNvPr id="712" name="TextBox 711"/>
          <p:cNvSpPr txBox="1"/>
          <p:nvPr/>
        </p:nvSpPr>
        <p:spPr>
          <a:xfrm>
            <a:off x="11846380" y="14048954"/>
            <a:ext cx="3013406" cy="461665"/>
          </a:xfrm>
          <a:prstGeom prst="rect">
            <a:avLst/>
          </a:prstGeom>
          <a:noFill/>
        </p:spPr>
        <p:txBody>
          <a:bodyPr wrap="square" rtlCol="0">
            <a:spAutoFit/>
          </a:bodyPr>
          <a:lstStyle/>
          <a:p>
            <a:r>
              <a:rPr lang="en-US" sz="2400" dirty="0" smtClean="0">
                <a:solidFill>
                  <a:schemeClr val="tx1">
                    <a:lumMod val="75000"/>
                  </a:schemeClr>
                </a:solidFill>
                <a:latin typeface="Garamond" panose="02020404030301010803" pitchFamily="18" charset="0"/>
              </a:rPr>
              <a:t>Source: USDA ARS</a:t>
            </a:r>
            <a:endParaRPr lang="en-US" sz="2400" dirty="0">
              <a:solidFill>
                <a:schemeClr val="tx1">
                  <a:lumMod val="75000"/>
                </a:schemeClr>
              </a:solidFill>
              <a:latin typeface="Garamond" panose="02020404030301010803" pitchFamily="18" charset="0"/>
            </a:endParaRPr>
          </a:p>
        </p:txBody>
      </p:sp>
      <p:grpSp>
        <p:nvGrpSpPr>
          <p:cNvPr id="33" name="Group 32"/>
          <p:cNvGrpSpPr/>
          <p:nvPr/>
        </p:nvGrpSpPr>
        <p:grpSpPr>
          <a:xfrm>
            <a:off x="12765668" y="20472201"/>
            <a:ext cx="5750994" cy="4180186"/>
            <a:chOff x="13209234" y="20209470"/>
            <a:chExt cx="5316329" cy="3867151"/>
          </a:xfrm>
        </p:grpSpPr>
        <p:pic>
          <p:nvPicPr>
            <p:cNvPr id="703" name="Picture 702"/>
            <p:cNvPicPr>
              <a:picLocks noChangeAspect="1"/>
            </p:cNvPicPr>
            <p:nvPr/>
          </p:nvPicPr>
          <p:blipFill rotWithShape="1">
            <a:blip r:embed="rId29">
              <a:extLst>
                <a:ext uri="{28A0092B-C50C-407E-A947-70E740481C1C}">
                  <a14:useLocalDpi xmlns:a14="http://schemas.microsoft.com/office/drawing/2010/main" val="0"/>
                </a:ext>
              </a:extLst>
            </a:blip>
            <a:srcRect l="16713" t="5524" b="13258"/>
            <a:stretch/>
          </p:blipFill>
          <p:spPr>
            <a:xfrm>
              <a:off x="13209234" y="20209470"/>
              <a:ext cx="5316329" cy="3867151"/>
            </a:xfrm>
            <a:prstGeom prst="rect">
              <a:avLst/>
            </a:prstGeom>
          </p:spPr>
        </p:pic>
        <p:sp>
          <p:nvSpPr>
            <p:cNvPr id="32" name="Rectangle 31"/>
            <p:cNvSpPr/>
            <p:nvPr/>
          </p:nvSpPr>
          <p:spPr>
            <a:xfrm>
              <a:off x="16610883" y="20471566"/>
              <a:ext cx="1346390" cy="2207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555"/>
                </a:solidFill>
                <a:latin typeface="Garamond" panose="02020404030301010803" pitchFamily="18" charset="0"/>
              </a:endParaRPr>
            </a:p>
          </p:txBody>
        </p:sp>
      </p:grpSp>
      <p:grpSp>
        <p:nvGrpSpPr>
          <p:cNvPr id="10" name="Group 9"/>
          <p:cNvGrpSpPr/>
          <p:nvPr/>
        </p:nvGrpSpPr>
        <p:grpSpPr>
          <a:xfrm>
            <a:off x="11675887" y="19743842"/>
            <a:ext cx="6554370" cy="5785542"/>
            <a:chOff x="11675887" y="19743842"/>
            <a:chExt cx="6554370" cy="5785542"/>
          </a:xfrm>
        </p:grpSpPr>
        <p:sp>
          <p:nvSpPr>
            <p:cNvPr id="716" name="Shape 92"/>
            <p:cNvSpPr txBox="1"/>
            <p:nvPr/>
          </p:nvSpPr>
          <p:spPr>
            <a:xfrm>
              <a:off x="15777311" y="24577795"/>
              <a:ext cx="749827" cy="55868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1.5</a:t>
              </a:r>
              <a:endParaRPr lang="en-US" sz="2400" b="0" u="none" dirty="0">
                <a:solidFill>
                  <a:srgbClr val="595555"/>
                </a:solidFill>
                <a:latin typeface="Garamond" panose="02020404030301010803" pitchFamily="18" charset="0"/>
                <a:ea typeface="Garamond"/>
                <a:cs typeface="Garamond"/>
                <a:sym typeface="Garamond"/>
              </a:endParaRPr>
            </a:p>
          </p:txBody>
        </p:sp>
        <p:sp>
          <p:nvSpPr>
            <p:cNvPr id="717" name="Shape 92"/>
            <p:cNvSpPr txBox="1"/>
            <p:nvPr/>
          </p:nvSpPr>
          <p:spPr>
            <a:xfrm>
              <a:off x="14245230" y="24605870"/>
              <a:ext cx="811853" cy="67667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1.0</a:t>
              </a:r>
              <a:endParaRPr lang="en-US" sz="2400" b="0" u="none" dirty="0">
                <a:solidFill>
                  <a:srgbClr val="595555"/>
                </a:solidFill>
                <a:latin typeface="Garamond" panose="02020404030301010803" pitchFamily="18" charset="0"/>
                <a:ea typeface="Garamond"/>
                <a:cs typeface="Garamond"/>
                <a:sym typeface="Garamond"/>
              </a:endParaRPr>
            </a:p>
          </p:txBody>
        </p:sp>
        <p:sp>
          <p:nvSpPr>
            <p:cNvPr id="702" name="Shape 92"/>
            <p:cNvSpPr txBox="1"/>
            <p:nvPr/>
          </p:nvSpPr>
          <p:spPr>
            <a:xfrm rot="16200000">
              <a:off x="9896730" y="22317414"/>
              <a:ext cx="4061326" cy="50301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400" b="0" u="none" dirty="0" smtClean="0">
                  <a:solidFill>
                    <a:srgbClr val="595555"/>
                  </a:solidFill>
                  <a:latin typeface="Garamond" panose="02020404030301010803" pitchFamily="18" charset="0"/>
                  <a:ea typeface="Garamond"/>
                  <a:cs typeface="Garamond"/>
                  <a:sym typeface="Garamond"/>
                </a:rPr>
                <a:t>Scaled Data Value</a:t>
              </a:r>
              <a:endParaRPr lang="en-US" sz="2400" b="0" u="none" dirty="0">
                <a:solidFill>
                  <a:srgbClr val="595555"/>
                </a:solidFill>
                <a:latin typeface="Garamond" panose="02020404030301010803" pitchFamily="18" charset="0"/>
                <a:ea typeface="Garamond"/>
                <a:cs typeface="Garamond"/>
                <a:sym typeface="Garamond"/>
              </a:endParaRPr>
            </a:p>
          </p:txBody>
        </p:sp>
        <p:sp>
          <p:nvSpPr>
            <p:cNvPr id="705" name="Shape 92"/>
            <p:cNvSpPr txBox="1"/>
            <p:nvPr/>
          </p:nvSpPr>
          <p:spPr>
            <a:xfrm>
              <a:off x="11996783" y="21063337"/>
              <a:ext cx="1464123" cy="435885"/>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a:solidFill>
                    <a:srgbClr val="595555"/>
                  </a:solidFill>
                  <a:latin typeface="Garamond" panose="02020404030301010803" pitchFamily="18" charset="0"/>
                  <a:ea typeface="Garamond"/>
                  <a:cs typeface="Garamond"/>
                  <a:sym typeface="Garamond"/>
                </a:rPr>
                <a:t>4,000</a:t>
              </a:r>
            </a:p>
          </p:txBody>
        </p:sp>
        <p:sp>
          <p:nvSpPr>
            <p:cNvPr id="707" name="Shape 92"/>
            <p:cNvSpPr txBox="1"/>
            <p:nvPr/>
          </p:nvSpPr>
          <p:spPr>
            <a:xfrm>
              <a:off x="11968333" y="21868733"/>
              <a:ext cx="1223343" cy="578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3,000</a:t>
              </a:r>
              <a:endParaRPr lang="en-US" sz="2400" b="0" u="none" dirty="0">
                <a:solidFill>
                  <a:srgbClr val="595555"/>
                </a:solidFill>
                <a:latin typeface="Garamond" panose="02020404030301010803" pitchFamily="18" charset="0"/>
                <a:ea typeface="Garamond"/>
                <a:cs typeface="Garamond"/>
                <a:sym typeface="Garamond"/>
              </a:endParaRPr>
            </a:p>
          </p:txBody>
        </p:sp>
        <p:sp>
          <p:nvSpPr>
            <p:cNvPr id="709" name="Shape 92"/>
            <p:cNvSpPr txBox="1"/>
            <p:nvPr/>
          </p:nvSpPr>
          <p:spPr>
            <a:xfrm>
              <a:off x="11983532" y="22653322"/>
              <a:ext cx="1123335" cy="39421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2,000</a:t>
              </a:r>
              <a:endParaRPr lang="en-US" sz="2400" b="0" u="none" dirty="0">
                <a:solidFill>
                  <a:srgbClr val="595555"/>
                </a:solidFill>
                <a:latin typeface="Garamond" panose="02020404030301010803" pitchFamily="18" charset="0"/>
                <a:ea typeface="Garamond"/>
                <a:cs typeface="Garamond"/>
                <a:sym typeface="Garamond"/>
              </a:endParaRPr>
            </a:p>
          </p:txBody>
        </p:sp>
        <p:sp>
          <p:nvSpPr>
            <p:cNvPr id="710" name="Shape 92"/>
            <p:cNvSpPr txBox="1"/>
            <p:nvPr/>
          </p:nvSpPr>
          <p:spPr>
            <a:xfrm>
              <a:off x="11982268" y="23438563"/>
              <a:ext cx="1203098" cy="46693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1,000</a:t>
              </a:r>
              <a:endParaRPr lang="en-US" sz="2400" b="0" u="none" dirty="0">
                <a:solidFill>
                  <a:srgbClr val="595555"/>
                </a:solidFill>
                <a:latin typeface="Garamond" panose="02020404030301010803" pitchFamily="18" charset="0"/>
                <a:ea typeface="Garamond"/>
                <a:cs typeface="Garamond"/>
                <a:sym typeface="Garamond"/>
              </a:endParaRPr>
            </a:p>
          </p:txBody>
        </p:sp>
        <p:sp>
          <p:nvSpPr>
            <p:cNvPr id="711" name="Shape 92"/>
            <p:cNvSpPr txBox="1"/>
            <p:nvPr/>
          </p:nvSpPr>
          <p:spPr>
            <a:xfrm>
              <a:off x="12839700" y="24993903"/>
              <a:ext cx="5390557" cy="53548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Wavelength (</a:t>
              </a:r>
              <a:r>
                <a:rPr lang="el-GR" sz="2400" dirty="0" smtClean="0">
                  <a:solidFill>
                    <a:srgbClr val="595555"/>
                  </a:solidFill>
                  <a:latin typeface="Garamond" panose="02020404030301010803" pitchFamily="18" charset="0"/>
                  <a:ea typeface="Garamond"/>
                  <a:cs typeface="Garamond"/>
                  <a:sym typeface="Garamond"/>
                </a:rPr>
                <a:t>μ</a:t>
              </a:r>
              <a:r>
                <a:rPr lang="en-US" sz="2400" dirty="0" smtClean="0">
                  <a:solidFill>
                    <a:srgbClr val="595555"/>
                  </a:solidFill>
                  <a:latin typeface="Garamond" panose="02020404030301010803" pitchFamily="18" charset="0"/>
                  <a:ea typeface="Garamond"/>
                  <a:cs typeface="Garamond"/>
                  <a:sym typeface="Garamond"/>
                </a:rPr>
                <a:t>m)</a:t>
              </a:r>
              <a:endParaRPr lang="en-US" sz="2400" b="0" u="none" dirty="0">
                <a:solidFill>
                  <a:srgbClr val="595555"/>
                </a:solidFill>
                <a:latin typeface="Garamond" panose="02020404030301010803" pitchFamily="18" charset="0"/>
                <a:ea typeface="Garamond"/>
                <a:cs typeface="Garamond"/>
                <a:sym typeface="Garamond"/>
              </a:endParaRPr>
            </a:p>
          </p:txBody>
        </p:sp>
        <p:sp>
          <p:nvSpPr>
            <p:cNvPr id="714" name="Shape 92"/>
            <p:cNvSpPr txBox="1"/>
            <p:nvPr/>
          </p:nvSpPr>
          <p:spPr>
            <a:xfrm>
              <a:off x="17203795" y="24580717"/>
              <a:ext cx="768351" cy="59965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b="0" u="none" dirty="0" smtClean="0">
                  <a:solidFill>
                    <a:srgbClr val="595555"/>
                  </a:solidFill>
                  <a:latin typeface="Garamond" panose="02020404030301010803" pitchFamily="18" charset="0"/>
                  <a:ea typeface="Garamond"/>
                  <a:cs typeface="Garamond"/>
                  <a:sym typeface="Garamond"/>
                </a:rPr>
                <a:t>2.0</a:t>
              </a:r>
              <a:endParaRPr lang="en-US" sz="2400" b="0" u="none" dirty="0">
                <a:solidFill>
                  <a:srgbClr val="595555"/>
                </a:solidFill>
                <a:latin typeface="Garamond" panose="02020404030301010803" pitchFamily="18" charset="0"/>
                <a:ea typeface="Garamond"/>
                <a:cs typeface="Garamond"/>
                <a:sym typeface="Garamond"/>
              </a:endParaRPr>
            </a:p>
          </p:txBody>
        </p:sp>
        <p:sp>
          <p:nvSpPr>
            <p:cNvPr id="715" name="Shape 92"/>
            <p:cNvSpPr txBox="1"/>
            <p:nvPr/>
          </p:nvSpPr>
          <p:spPr>
            <a:xfrm>
              <a:off x="12666395" y="24578166"/>
              <a:ext cx="767768" cy="66528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95555"/>
                  </a:solidFill>
                  <a:latin typeface="Garamond" panose="02020404030301010803" pitchFamily="18" charset="0"/>
                  <a:ea typeface="Garamond"/>
                  <a:cs typeface="Garamond"/>
                  <a:sym typeface="Garamond"/>
                </a:rPr>
                <a:t>0.5</a:t>
              </a:r>
              <a:endParaRPr lang="en-US" sz="2400" b="0" u="none" dirty="0">
                <a:solidFill>
                  <a:srgbClr val="595555"/>
                </a:solidFill>
                <a:latin typeface="Garamond" panose="02020404030301010803" pitchFamily="18" charset="0"/>
                <a:ea typeface="Garamond"/>
                <a:cs typeface="Garamond"/>
                <a:sym typeface="Garamond"/>
              </a:endParaRPr>
            </a:p>
          </p:txBody>
        </p:sp>
        <p:sp>
          <p:nvSpPr>
            <p:cNvPr id="718" name="Shape 92"/>
            <p:cNvSpPr txBox="1"/>
            <p:nvPr/>
          </p:nvSpPr>
          <p:spPr>
            <a:xfrm>
              <a:off x="13291270" y="19743842"/>
              <a:ext cx="4597159" cy="78567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600" dirty="0" smtClean="0">
                  <a:solidFill>
                    <a:srgbClr val="595555"/>
                  </a:solidFill>
                  <a:latin typeface="Garamond" panose="02020404030301010803" pitchFamily="18" charset="0"/>
                  <a:ea typeface="Garamond"/>
                  <a:cs typeface="Garamond"/>
                  <a:sym typeface="Garamond"/>
                </a:rPr>
                <a:t>Spectral Signatures in </a:t>
              </a:r>
            </a:p>
            <a:p>
              <a:pPr marL="0" marR="0" lvl="0" indent="0" algn="ctr" rtl="0">
                <a:lnSpc>
                  <a:spcPct val="90000"/>
                </a:lnSpc>
                <a:spcBef>
                  <a:spcPts val="0"/>
                </a:spcBef>
                <a:buClr>
                  <a:srgbClr val="585454"/>
                </a:buClr>
                <a:buSzPct val="25000"/>
                <a:buFont typeface="Arial"/>
                <a:buNone/>
              </a:pPr>
              <a:r>
                <a:rPr lang="en-US" sz="2600" dirty="0" err="1" smtClean="0">
                  <a:solidFill>
                    <a:srgbClr val="595555"/>
                  </a:solidFill>
                  <a:latin typeface="Garamond" panose="02020404030301010803" pitchFamily="18" charset="0"/>
                  <a:ea typeface="Garamond"/>
                  <a:cs typeface="Garamond"/>
                  <a:sym typeface="Garamond"/>
                </a:rPr>
                <a:t>Humacao</a:t>
              </a:r>
              <a:r>
                <a:rPr lang="en-US" sz="2600" dirty="0" smtClean="0">
                  <a:solidFill>
                    <a:srgbClr val="595555"/>
                  </a:solidFill>
                  <a:latin typeface="Garamond" panose="02020404030301010803" pitchFamily="18" charset="0"/>
                  <a:ea typeface="Garamond"/>
                  <a:cs typeface="Garamond"/>
                  <a:sym typeface="Garamond"/>
                </a:rPr>
                <a:t> Nature Preserve</a:t>
              </a:r>
              <a:endParaRPr lang="en-US" sz="2600" b="0" u="none" dirty="0">
                <a:solidFill>
                  <a:srgbClr val="595555"/>
                </a:solidFill>
                <a:latin typeface="Garamond" panose="02020404030301010803" pitchFamily="18" charset="0"/>
                <a:ea typeface="Garamond"/>
                <a:cs typeface="Garamond"/>
                <a:sym typeface="Garamond"/>
              </a:endParaRPr>
            </a:p>
          </p:txBody>
        </p:sp>
        <p:grpSp>
          <p:nvGrpSpPr>
            <p:cNvPr id="7" name="Group 6"/>
            <p:cNvGrpSpPr/>
            <p:nvPr/>
          </p:nvGrpSpPr>
          <p:grpSpPr>
            <a:xfrm>
              <a:off x="16408111" y="20769930"/>
              <a:ext cx="1692706" cy="2556523"/>
              <a:chOff x="16408111" y="20769930"/>
              <a:chExt cx="1692706" cy="2556523"/>
            </a:xfrm>
          </p:grpSpPr>
          <p:sp>
            <p:nvSpPr>
              <p:cNvPr id="724" name="Shape 92"/>
              <p:cNvSpPr txBox="1"/>
              <p:nvPr/>
            </p:nvSpPr>
            <p:spPr>
              <a:xfrm>
                <a:off x="16599209" y="20802120"/>
                <a:ext cx="1501608" cy="2508805"/>
              </a:xfrm>
              <a:prstGeom prst="rect">
                <a:avLst/>
              </a:prstGeom>
              <a:noFill/>
              <a:ln>
                <a:noFill/>
              </a:ln>
            </p:spPr>
            <p:txBody>
              <a:bodyPr lIns="91425" tIns="45700" rIns="91425" bIns="45700" anchor="t" anchorCtr="0">
                <a:noAutofit/>
              </a:bodyPr>
              <a:lstStyle/>
              <a:p>
                <a:pPr lvl="0">
                  <a:lnSpc>
                    <a:spcPct val="90000"/>
                  </a:lnSpc>
                  <a:spcBef>
                    <a:spcPts val="200"/>
                  </a:spcBef>
                  <a:buClr>
                    <a:srgbClr val="585454"/>
                  </a:buClr>
                  <a:buSzPct val="25000"/>
                </a:pPr>
                <a:r>
                  <a:rPr lang="en-US" sz="1800" dirty="0" smtClean="0">
                    <a:solidFill>
                      <a:srgbClr val="595555"/>
                    </a:solidFill>
                    <a:latin typeface="Garamond" panose="02020404030301010803" pitchFamily="18" charset="0"/>
                    <a:ea typeface="Garamond"/>
                    <a:cs typeface="Garamond"/>
                    <a:sym typeface="Garamond"/>
                  </a:rPr>
                  <a:t>Mean: 2002</a:t>
                </a:r>
              </a:p>
              <a:p>
                <a:pPr lvl="0">
                  <a:lnSpc>
                    <a:spcPct val="90000"/>
                  </a:lnSpc>
                  <a:spcBef>
                    <a:spcPts val="200"/>
                  </a:spcBef>
                  <a:buClr>
                    <a:srgbClr val="585454"/>
                  </a:buClr>
                  <a:buSzPct val="25000"/>
                </a:pPr>
                <a:r>
                  <a:rPr lang="en-US" sz="1800" dirty="0" smtClean="0">
                    <a:solidFill>
                      <a:srgbClr val="595555"/>
                    </a:solidFill>
                    <a:latin typeface="Garamond" panose="02020404030301010803" pitchFamily="18" charset="0"/>
                    <a:ea typeface="Garamond"/>
                    <a:cs typeface="Garamond"/>
                    <a:sym typeface="Garamond"/>
                  </a:rPr>
                  <a:t>Mean: 2003</a:t>
                </a:r>
              </a:p>
              <a:p>
                <a:pPr>
                  <a:lnSpc>
                    <a:spcPct val="90000"/>
                  </a:lnSpc>
                  <a:spcBef>
                    <a:spcPts val="200"/>
                  </a:spcBef>
                  <a:buClr>
                    <a:srgbClr val="585454"/>
                  </a:buClr>
                  <a:buSzPct val="25000"/>
                </a:pPr>
                <a:r>
                  <a:rPr lang="en-US" sz="1800" dirty="0">
                    <a:solidFill>
                      <a:srgbClr val="595555"/>
                    </a:solidFill>
                    <a:latin typeface="Garamond" panose="02020404030301010803" pitchFamily="18" charset="0"/>
                    <a:ea typeface="Garamond"/>
                    <a:cs typeface="Garamond"/>
                    <a:sym typeface="Garamond"/>
                  </a:rPr>
                  <a:t>Mean: </a:t>
                </a:r>
                <a:r>
                  <a:rPr lang="en-US" sz="1800" dirty="0" smtClean="0">
                    <a:solidFill>
                      <a:srgbClr val="595555"/>
                    </a:solidFill>
                    <a:latin typeface="Garamond" panose="02020404030301010803" pitchFamily="18" charset="0"/>
                    <a:ea typeface="Garamond"/>
                    <a:cs typeface="Garamond"/>
                    <a:sym typeface="Garamond"/>
                  </a:rPr>
                  <a:t>2004</a:t>
                </a:r>
                <a:endParaRPr lang="en-US" sz="1800" dirty="0">
                  <a:solidFill>
                    <a:srgbClr val="595555"/>
                  </a:solidFill>
                  <a:latin typeface="Garamond" panose="02020404030301010803" pitchFamily="18" charset="0"/>
                  <a:ea typeface="Garamond"/>
                  <a:cs typeface="Garamond"/>
                  <a:sym typeface="Garamond"/>
                </a:endParaRPr>
              </a:p>
              <a:p>
                <a:pPr>
                  <a:lnSpc>
                    <a:spcPct val="90000"/>
                  </a:lnSpc>
                  <a:spcBef>
                    <a:spcPts val="200"/>
                  </a:spcBef>
                  <a:buClr>
                    <a:srgbClr val="585454"/>
                  </a:buClr>
                  <a:buSzPct val="25000"/>
                </a:pPr>
                <a:r>
                  <a:rPr lang="en-US" sz="1800" dirty="0">
                    <a:solidFill>
                      <a:srgbClr val="595555"/>
                    </a:solidFill>
                    <a:latin typeface="Garamond" panose="02020404030301010803" pitchFamily="18" charset="0"/>
                    <a:ea typeface="Garamond"/>
                    <a:cs typeface="Garamond"/>
                    <a:sym typeface="Garamond"/>
                  </a:rPr>
                  <a:t>Mean: </a:t>
                </a:r>
                <a:r>
                  <a:rPr lang="en-US" sz="1800" dirty="0" smtClean="0">
                    <a:solidFill>
                      <a:srgbClr val="595555"/>
                    </a:solidFill>
                    <a:latin typeface="Garamond" panose="02020404030301010803" pitchFamily="18" charset="0"/>
                    <a:ea typeface="Garamond"/>
                    <a:cs typeface="Garamond"/>
                    <a:sym typeface="Garamond"/>
                  </a:rPr>
                  <a:t>2005</a:t>
                </a:r>
                <a:endParaRPr lang="en-US" sz="1800" dirty="0">
                  <a:solidFill>
                    <a:srgbClr val="595555"/>
                  </a:solidFill>
                  <a:latin typeface="Garamond" panose="02020404030301010803" pitchFamily="18" charset="0"/>
                  <a:ea typeface="Garamond"/>
                  <a:cs typeface="Garamond"/>
                  <a:sym typeface="Garamond"/>
                </a:endParaRPr>
              </a:p>
              <a:p>
                <a:pPr>
                  <a:lnSpc>
                    <a:spcPct val="90000"/>
                  </a:lnSpc>
                  <a:spcBef>
                    <a:spcPts val="200"/>
                  </a:spcBef>
                  <a:buClr>
                    <a:srgbClr val="585454"/>
                  </a:buClr>
                  <a:buSzPct val="25000"/>
                </a:pPr>
                <a:r>
                  <a:rPr lang="en-US" sz="1800" dirty="0">
                    <a:solidFill>
                      <a:srgbClr val="595555"/>
                    </a:solidFill>
                    <a:latin typeface="Garamond" panose="02020404030301010803" pitchFamily="18" charset="0"/>
                    <a:ea typeface="Garamond"/>
                    <a:cs typeface="Garamond"/>
                    <a:sym typeface="Garamond"/>
                  </a:rPr>
                  <a:t>Mean: </a:t>
                </a:r>
                <a:r>
                  <a:rPr lang="en-US" sz="1800" dirty="0" smtClean="0">
                    <a:solidFill>
                      <a:srgbClr val="595555"/>
                    </a:solidFill>
                    <a:latin typeface="Garamond" panose="02020404030301010803" pitchFamily="18" charset="0"/>
                    <a:ea typeface="Garamond"/>
                    <a:cs typeface="Garamond"/>
                    <a:sym typeface="Garamond"/>
                  </a:rPr>
                  <a:t>2006</a:t>
                </a:r>
                <a:endParaRPr lang="en-US" sz="1800" dirty="0">
                  <a:solidFill>
                    <a:srgbClr val="595555"/>
                  </a:solidFill>
                  <a:latin typeface="Garamond" panose="02020404030301010803" pitchFamily="18" charset="0"/>
                  <a:ea typeface="Garamond"/>
                  <a:cs typeface="Garamond"/>
                  <a:sym typeface="Garamond"/>
                </a:endParaRPr>
              </a:p>
              <a:p>
                <a:pPr>
                  <a:lnSpc>
                    <a:spcPct val="90000"/>
                  </a:lnSpc>
                  <a:spcBef>
                    <a:spcPts val="200"/>
                  </a:spcBef>
                  <a:buClr>
                    <a:srgbClr val="585454"/>
                  </a:buClr>
                  <a:buSzPct val="25000"/>
                </a:pPr>
                <a:r>
                  <a:rPr lang="en-US" sz="1800" dirty="0" smtClean="0">
                    <a:solidFill>
                      <a:srgbClr val="595555"/>
                    </a:solidFill>
                    <a:latin typeface="Garamond" panose="02020404030301010803" pitchFamily="18" charset="0"/>
                    <a:ea typeface="Garamond"/>
                    <a:cs typeface="Garamond"/>
                    <a:sym typeface="Garamond"/>
                  </a:rPr>
                  <a:t>Mean</a:t>
                </a:r>
                <a:r>
                  <a:rPr lang="en-US" sz="1800" dirty="0">
                    <a:solidFill>
                      <a:srgbClr val="595555"/>
                    </a:solidFill>
                    <a:latin typeface="Garamond" panose="02020404030301010803" pitchFamily="18" charset="0"/>
                    <a:ea typeface="Garamond"/>
                    <a:cs typeface="Garamond"/>
                    <a:sym typeface="Garamond"/>
                  </a:rPr>
                  <a:t>: </a:t>
                </a:r>
                <a:r>
                  <a:rPr lang="en-US" sz="1800" dirty="0" smtClean="0">
                    <a:solidFill>
                      <a:srgbClr val="595555"/>
                    </a:solidFill>
                    <a:latin typeface="Garamond" panose="02020404030301010803" pitchFamily="18" charset="0"/>
                    <a:ea typeface="Garamond"/>
                    <a:cs typeface="Garamond"/>
                    <a:sym typeface="Garamond"/>
                  </a:rPr>
                  <a:t>2007</a:t>
                </a:r>
                <a:endParaRPr lang="en-US" sz="1800" dirty="0">
                  <a:solidFill>
                    <a:srgbClr val="595555"/>
                  </a:solidFill>
                  <a:latin typeface="Garamond" panose="02020404030301010803" pitchFamily="18" charset="0"/>
                  <a:ea typeface="Garamond"/>
                  <a:cs typeface="Garamond"/>
                  <a:sym typeface="Garamond"/>
                </a:endParaRPr>
              </a:p>
              <a:p>
                <a:pPr>
                  <a:lnSpc>
                    <a:spcPct val="90000"/>
                  </a:lnSpc>
                  <a:spcBef>
                    <a:spcPts val="200"/>
                  </a:spcBef>
                  <a:buClr>
                    <a:srgbClr val="585454"/>
                  </a:buClr>
                  <a:buSzPct val="25000"/>
                </a:pPr>
                <a:r>
                  <a:rPr lang="en-US" sz="1800" dirty="0">
                    <a:solidFill>
                      <a:srgbClr val="595555"/>
                    </a:solidFill>
                    <a:latin typeface="Garamond" panose="02020404030301010803" pitchFamily="18" charset="0"/>
                    <a:ea typeface="Garamond"/>
                    <a:cs typeface="Garamond"/>
                    <a:sym typeface="Garamond"/>
                  </a:rPr>
                  <a:t>Mean: </a:t>
                </a:r>
                <a:r>
                  <a:rPr lang="en-US" sz="1800" dirty="0" smtClean="0">
                    <a:solidFill>
                      <a:srgbClr val="595555"/>
                    </a:solidFill>
                    <a:latin typeface="Garamond" panose="02020404030301010803" pitchFamily="18" charset="0"/>
                    <a:ea typeface="Garamond"/>
                    <a:cs typeface="Garamond"/>
                    <a:sym typeface="Garamond"/>
                  </a:rPr>
                  <a:t>2008</a:t>
                </a:r>
                <a:endParaRPr lang="en-US" sz="1800" dirty="0">
                  <a:solidFill>
                    <a:srgbClr val="595555"/>
                  </a:solidFill>
                  <a:latin typeface="Garamond" panose="02020404030301010803" pitchFamily="18" charset="0"/>
                  <a:ea typeface="Garamond"/>
                  <a:cs typeface="Garamond"/>
                  <a:sym typeface="Garamond"/>
                </a:endParaRPr>
              </a:p>
              <a:p>
                <a:pPr>
                  <a:lnSpc>
                    <a:spcPct val="90000"/>
                  </a:lnSpc>
                  <a:spcBef>
                    <a:spcPts val="200"/>
                  </a:spcBef>
                  <a:buClr>
                    <a:srgbClr val="585454"/>
                  </a:buClr>
                  <a:buSzPct val="25000"/>
                </a:pPr>
                <a:r>
                  <a:rPr lang="en-US" sz="1800" dirty="0" smtClean="0">
                    <a:solidFill>
                      <a:srgbClr val="595555"/>
                    </a:solidFill>
                    <a:latin typeface="Garamond" panose="02020404030301010803" pitchFamily="18" charset="0"/>
                    <a:ea typeface="Garamond"/>
                    <a:cs typeface="Garamond"/>
                    <a:sym typeface="Garamond"/>
                  </a:rPr>
                  <a:t>Mean: 2012</a:t>
                </a:r>
              </a:p>
              <a:p>
                <a:pPr>
                  <a:lnSpc>
                    <a:spcPct val="90000"/>
                  </a:lnSpc>
                  <a:spcBef>
                    <a:spcPts val="200"/>
                  </a:spcBef>
                  <a:buClr>
                    <a:srgbClr val="585454"/>
                  </a:buClr>
                  <a:buSzPct val="25000"/>
                </a:pPr>
                <a:r>
                  <a:rPr lang="en-US" sz="1800" dirty="0" smtClean="0">
                    <a:solidFill>
                      <a:srgbClr val="595555"/>
                    </a:solidFill>
                    <a:latin typeface="Garamond" panose="02020404030301010803" pitchFamily="18" charset="0"/>
                    <a:ea typeface="Garamond"/>
                    <a:cs typeface="Garamond"/>
                    <a:sym typeface="Garamond"/>
                  </a:rPr>
                  <a:t>Mean</a:t>
                </a:r>
                <a:r>
                  <a:rPr lang="en-US" sz="1800" dirty="0">
                    <a:solidFill>
                      <a:srgbClr val="595555"/>
                    </a:solidFill>
                    <a:latin typeface="Garamond" panose="02020404030301010803" pitchFamily="18" charset="0"/>
                    <a:ea typeface="Garamond"/>
                    <a:cs typeface="Garamond"/>
                    <a:sym typeface="Garamond"/>
                  </a:rPr>
                  <a:t>: </a:t>
                </a:r>
                <a:r>
                  <a:rPr lang="en-US" sz="1800" dirty="0" smtClean="0">
                    <a:solidFill>
                      <a:srgbClr val="595555"/>
                    </a:solidFill>
                    <a:latin typeface="Garamond" panose="02020404030301010803" pitchFamily="18" charset="0"/>
                    <a:ea typeface="Garamond"/>
                    <a:cs typeface="Garamond"/>
                    <a:sym typeface="Garamond"/>
                  </a:rPr>
                  <a:t>2015</a:t>
                </a:r>
                <a:endParaRPr lang="en-US" sz="1800" dirty="0">
                  <a:solidFill>
                    <a:srgbClr val="595555"/>
                  </a:solidFill>
                  <a:latin typeface="Garamond" panose="02020404030301010803" pitchFamily="18" charset="0"/>
                  <a:ea typeface="Garamond"/>
                  <a:cs typeface="Garamond"/>
                  <a:sym typeface="Garamond"/>
                </a:endParaRPr>
              </a:p>
              <a:p>
                <a:pPr lvl="0">
                  <a:lnSpc>
                    <a:spcPct val="90000"/>
                  </a:lnSpc>
                  <a:buClr>
                    <a:srgbClr val="585454"/>
                  </a:buClr>
                  <a:buSzPct val="25000"/>
                </a:pPr>
                <a:endParaRPr lang="en-US" sz="1600" dirty="0">
                  <a:solidFill>
                    <a:srgbClr val="595555"/>
                  </a:solidFill>
                  <a:latin typeface="Garamond" panose="02020404030301010803" pitchFamily="18" charset="0"/>
                  <a:ea typeface="Garamond"/>
                  <a:cs typeface="Garamond"/>
                  <a:sym typeface="Garamond"/>
                </a:endParaRPr>
              </a:p>
            </p:txBody>
          </p:sp>
          <p:pic>
            <p:nvPicPr>
              <p:cNvPr id="29" name="Picture 28"/>
              <p:cNvPicPr>
                <a:picLocks noChangeAspect="1"/>
              </p:cNvPicPr>
              <p:nvPr/>
            </p:nvPicPr>
            <p:blipFill>
              <a:blip r:embed="rId30"/>
              <a:stretch>
                <a:fillRect/>
              </a:stretch>
            </p:blipFill>
            <p:spPr>
              <a:xfrm>
                <a:off x="16408111" y="20769930"/>
                <a:ext cx="258891" cy="2556523"/>
              </a:xfrm>
              <a:prstGeom prst="rect">
                <a:avLst/>
              </a:prstGeom>
            </p:spPr>
          </p:pic>
        </p:grpSp>
      </p:grpSp>
      <p:cxnSp>
        <p:nvCxnSpPr>
          <p:cNvPr id="754" name="Straight Connector 753"/>
          <p:cNvCxnSpPr/>
          <p:nvPr/>
        </p:nvCxnSpPr>
        <p:spPr>
          <a:xfrm>
            <a:off x="20161669" y="24599583"/>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8" name="Group 767"/>
          <p:cNvGrpSpPr/>
          <p:nvPr/>
        </p:nvGrpSpPr>
        <p:grpSpPr>
          <a:xfrm>
            <a:off x="18728159" y="19472939"/>
            <a:ext cx="5194548" cy="447933"/>
            <a:chOff x="18912319" y="19845276"/>
            <a:chExt cx="5194548" cy="447933"/>
          </a:xfrm>
        </p:grpSpPr>
        <p:sp>
          <p:nvSpPr>
            <p:cNvPr id="774" name="Shape 92"/>
            <p:cNvSpPr txBox="1"/>
            <p:nvPr/>
          </p:nvSpPr>
          <p:spPr>
            <a:xfrm>
              <a:off x="20859916" y="19849714"/>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Healthy</a:t>
              </a:r>
              <a:endParaRPr lang="en-US" sz="2800" dirty="0">
                <a:solidFill>
                  <a:srgbClr val="585454"/>
                </a:solidFill>
                <a:latin typeface="Garamond" panose="02020404030301010803" pitchFamily="18" charset="0"/>
                <a:ea typeface="Garamond"/>
                <a:cs typeface="Garamond"/>
                <a:sym typeface="Garamond"/>
              </a:endParaRPr>
            </a:p>
          </p:txBody>
        </p:sp>
        <p:sp>
          <p:nvSpPr>
            <p:cNvPr id="775" name="Shape 92"/>
            <p:cNvSpPr txBox="1"/>
            <p:nvPr/>
          </p:nvSpPr>
          <p:spPr>
            <a:xfrm>
              <a:off x="18912319" y="19845276"/>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Prediction:</a:t>
              </a:r>
              <a:endParaRPr lang="en-US" sz="2800" dirty="0">
                <a:solidFill>
                  <a:srgbClr val="585454"/>
                </a:solidFill>
                <a:latin typeface="Garamond" panose="02020404030301010803" pitchFamily="18" charset="0"/>
                <a:ea typeface="Garamond"/>
                <a:cs typeface="Garamond"/>
                <a:sym typeface="Garamond"/>
              </a:endParaRPr>
            </a:p>
          </p:txBody>
        </p:sp>
        <p:sp>
          <p:nvSpPr>
            <p:cNvPr id="776" name="Shape 92"/>
            <p:cNvSpPr txBox="1"/>
            <p:nvPr/>
          </p:nvSpPr>
          <p:spPr>
            <a:xfrm>
              <a:off x="22326754" y="19851310"/>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Damaged</a:t>
              </a:r>
              <a:endParaRPr lang="en-US" sz="2800" dirty="0">
                <a:solidFill>
                  <a:srgbClr val="585454"/>
                </a:solidFill>
                <a:latin typeface="Garamond" panose="02020404030301010803" pitchFamily="18" charset="0"/>
                <a:ea typeface="Garamond"/>
                <a:cs typeface="Garamond"/>
                <a:sym typeface="Garamond"/>
              </a:endParaRPr>
            </a:p>
          </p:txBody>
        </p:sp>
      </p:grpSp>
      <p:cxnSp>
        <p:nvCxnSpPr>
          <p:cNvPr id="769" name="Straight Connector 768"/>
          <p:cNvCxnSpPr/>
          <p:nvPr/>
        </p:nvCxnSpPr>
        <p:spPr>
          <a:xfrm>
            <a:off x="20618269" y="24584062"/>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p:cNvCxnSpPr/>
          <p:nvPr/>
        </p:nvCxnSpPr>
        <p:spPr>
          <a:xfrm>
            <a:off x="21532980" y="24579038"/>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a:off x="22455521" y="24584062"/>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p:cNvCxnSpPr/>
          <p:nvPr/>
        </p:nvCxnSpPr>
        <p:spPr>
          <a:xfrm>
            <a:off x="23357583" y="24579037"/>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8230257" y="19076709"/>
            <a:ext cx="6258179" cy="6915980"/>
            <a:chOff x="18230257" y="19076709"/>
            <a:chExt cx="6258179" cy="6915980"/>
          </a:xfrm>
        </p:grpSpPr>
        <p:pic>
          <p:nvPicPr>
            <p:cNvPr id="777" name="Picture 77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9653792" y="19931822"/>
              <a:ext cx="4027892" cy="4736412"/>
            </a:xfrm>
            <a:prstGeom prst="rect">
              <a:avLst/>
            </a:prstGeom>
          </p:spPr>
        </p:pic>
        <p:grpSp>
          <p:nvGrpSpPr>
            <p:cNvPr id="2" name="Group 1"/>
            <p:cNvGrpSpPr/>
            <p:nvPr/>
          </p:nvGrpSpPr>
          <p:grpSpPr>
            <a:xfrm>
              <a:off x="18230257" y="19076709"/>
              <a:ext cx="6258179" cy="6915980"/>
              <a:chOff x="18230257" y="19076709"/>
              <a:chExt cx="6258179" cy="6915980"/>
            </a:xfrm>
          </p:grpSpPr>
          <p:sp>
            <p:nvSpPr>
              <p:cNvPr id="751" name="Shape 92"/>
              <p:cNvSpPr txBox="1"/>
              <p:nvPr/>
            </p:nvSpPr>
            <p:spPr>
              <a:xfrm>
                <a:off x="18230257" y="19076709"/>
                <a:ext cx="6258179" cy="77706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800" dirty="0" smtClean="0">
                    <a:solidFill>
                      <a:srgbClr val="585454"/>
                    </a:solidFill>
                    <a:latin typeface="Garamond" panose="02020404030301010803" pitchFamily="18" charset="0"/>
                    <a:ea typeface="Garamond"/>
                    <a:cs typeface="Garamond"/>
                    <a:sym typeface="Garamond"/>
                  </a:rPr>
                  <a:t>Decision Tree Output for Palm Infestation</a:t>
                </a:r>
              </a:p>
            </p:txBody>
          </p:sp>
          <p:sp>
            <p:nvSpPr>
              <p:cNvPr id="753" name="Shape 92"/>
              <p:cNvSpPr txBox="1"/>
              <p:nvPr/>
            </p:nvSpPr>
            <p:spPr>
              <a:xfrm>
                <a:off x="18708385" y="20208538"/>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2015</a:t>
                </a:r>
                <a:endParaRPr lang="en-US" sz="2800" dirty="0">
                  <a:solidFill>
                    <a:srgbClr val="585454"/>
                  </a:solidFill>
                  <a:latin typeface="Garamond" panose="02020404030301010803" pitchFamily="18" charset="0"/>
                  <a:ea typeface="Garamond"/>
                  <a:cs typeface="Garamond"/>
                  <a:sym typeface="Garamond"/>
                </a:endParaRPr>
              </a:p>
            </p:txBody>
          </p:sp>
          <p:sp>
            <p:nvSpPr>
              <p:cNvPr id="755" name="TextBox 754"/>
              <p:cNvSpPr txBox="1"/>
              <p:nvPr/>
            </p:nvSpPr>
            <p:spPr>
              <a:xfrm>
                <a:off x="19139590" y="25531024"/>
                <a:ext cx="4953525" cy="461665"/>
              </a:xfrm>
              <a:prstGeom prst="rect">
                <a:avLst/>
              </a:prstGeom>
              <a:noFill/>
            </p:spPr>
            <p:txBody>
              <a:bodyPr wrap="square" rtlCol="0">
                <a:spAutoFit/>
              </a:bodyPr>
              <a:lstStyle/>
              <a:p>
                <a:r>
                  <a:rPr lang="en-US" sz="2400" dirty="0" smtClean="0">
                    <a:solidFill>
                      <a:srgbClr val="595555"/>
                    </a:solidFill>
                    <a:latin typeface="Garamond" panose="02020404030301010803" pitchFamily="18" charset="0"/>
                  </a:rPr>
                  <a:t>* Years not used for training classifier</a:t>
                </a:r>
                <a:endParaRPr lang="en-US" sz="2400" dirty="0">
                  <a:solidFill>
                    <a:srgbClr val="595555"/>
                  </a:solidFill>
                  <a:latin typeface="Garamond" panose="02020404030301010803" pitchFamily="18" charset="0"/>
                </a:endParaRPr>
              </a:p>
            </p:txBody>
          </p:sp>
          <p:sp>
            <p:nvSpPr>
              <p:cNvPr id="756" name="Shape 92"/>
              <p:cNvSpPr txBox="1"/>
              <p:nvPr/>
            </p:nvSpPr>
            <p:spPr>
              <a:xfrm>
                <a:off x="18695813" y="20959704"/>
                <a:ext cx="111550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2008*</a:t>
                </a:r>
                <a:endParaRPr lang="en-US" sz="2800" dirty="0">
                  <a:solidFill>
                    <a:srgbClr val="585454"/>
                  </a:solidFill>
                  <a:latin typeface="Garamond" panose="02020404030301010803" pitchFamily="18" charset="0"/>
                  <a:ea typeface="Garamond"/>
                  <a:cs typeface="Garamond"/>
                  <a:sym typeface="Garamond"/>
                </a:endParaRPr>
              </a:p>
            </p:txBody>
          </p:sp>
          <p:sp>
            <p:nvSpPr>
              <p:cNvPr id="758" name="Shape 92"/>
              <p:cNvSpPr txBox="1"/>
              <p:nvPr/>
            </p:nvSpPr>
            <p:spPr>
              <a:xfrm>
                <a:off x="18708174" y="21709412"/>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2007</a:t>
                </a:r>
                <a:endParaRPr lang="en-US" sz="2800" dirty="0">
                  <a:solidFill>
                    <a:srgbClr val="585454"/>
                  </a:solidFill>
                  <a:latin typeface="Garamond" panose="02020404030301010803" pitchFamily="18" charset="0"/>
                  <a:ea typeface="Garamond"/>
                  <a:cs typeface="Garamond"/>
                  <a:sym typeface="Garamond"/>
                </a:endParaRPr>
              </a:p>
            </p:txBody>
          </p:sp>
          <p:sp>
            <p:nvSpPr>
              <p:cNvPr id="759" name="Shape 92"/>
              <p:cNvSpPr txBox="1"/>
              <p:nvPr/>
            </p:nvSpPr>
            <p:spPr>
              <a:xfrm>
                <a:off x="18712045" y="22434575"/>
                <a:ext cx="111550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2004*</a:t>
                </a:r>
                <a:endParaRPr lang="en-US" sz="2800" dirty="0">
                  <a:solidFill>
                    <a:srgbClr val="585454"/>
                  </a:solidFill>
                  <a:latin typeface="Garamond" panose="02020404030301010803" pitchFamily="18" charset="0"/>
                  <a:ea typeface="Garamond"/>
                  <a:cs typeface="Garamond"/>
                  <a:sym typeface="Garamond"/>
                </a:endParaRPr>
              </a:p>
            </p:txBody>
          </p:sp>
          <p:sp>
            <p:nvSpPr>
              <p:cNvPr id="760" name="Shape 92"/>
              <p:cNvSpPr txBox="1"/>
              <p:nvPr/>
            </p:nvSpPr>
            <p:spPr>
              <a:xfrm>
                <a:off x="18713947" y="23187199"/>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2003</a:t>
                </a:r>
                <a:endParaRPr lang="en-US" sz="2800" dirty="0">
                  <a:solidFill>
                    <a:srgbClr val="585454"/>
                  </a:solidFill>
                  <a:latin typeface="Garamond" panose="02020404030301010803" pitchFamily="18" charset="0"/>
                  <a:ea typeface="Garamond"/>
                  <a:cs typeface="Garamond"/>
                  <a:sym typeface="Garamond"/>
                </a:endParaRPr>
              </a:p>
            </p:txBody>
          </p:sp>
          <p:sp>
            <p:nvSpPr>
              <p:cNvPr id="761" name="Shape 92"/>
              <p:cNvSpPr txBox="1"/>
              <p:nvPr/>
            </p:nvSpPr>
            <p:spPr>
              <a:xfrm>
                <a:off x="18702325" y="23936907"/>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85454"/>
                    </a:solidFill>
                    <a:latin typeface="Garamond" panose="02020404030301010803" pitchFamily="18" charset="0"/>
                    <a:ea typeface="Garamond"/>
                    <a:cs typeface="Garamond"/>
                    <a:sym typeface="Garamond"/>
                  </a:rPr>
                  <a:t>2002</a:t>
                </a:r>
                <a:endParaRPr lang="en-US" sz="2800" dirty="0">
                  <a:solidFill>
                    <a:srgbClr val="585454"/>
                  </a:solidFill>
                  <a:latin typeface="Garamond" panose="02020404030301010803" pitchFamily="18" charset="0"/>
                  <a:ea typeface="Garamond"/>
                  <a:cs typeface="Garamond"/>
                  <a:sym typeface="Garamond"/>
                </a:endParaRPr>
              </a:p>
            </p:txBody>
          </p:sp>
          <p:sp>
            <p:nvSpPr>
              <p:cNvPr id="762" name="Shape 92"/>
              <p:cNvSpPr txBox="1"/>
              <p:nvPr/>
            </p:nvSpPr>
            <p:spPr>
              <a:xfrm>
                <a:off x="19641803" y="24696751"/>
                <a:ext cx="443144"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0</a:t>
                </a:r>
                <a:endParaRPr lang="en-US" sz="2800" dirty="0">
                  <a:solidFill>
                    <a:srgbClr val="595555"/>
                  </a:solidFill>
                  <a:latin typeface="Garamond" panose="02020404030301010803" pitchFamily="18" charset="0"/>
                  <a:ea typeface="Garamond"/>
                  <a:cs typeface="Garamond"/>
                  <a:sym typeface="Garamond"/>
                </a:endParaRPr>
              </a:p>
            </p:txBody>
          </p:sp>
          <p:sp>
            <p:nvSpPr>
              <p:cNvPr id="764" name="Shape 92"/>
              <p:cNvSpPr txBox="1"/>
              <p:nvPr/>
            </p:nvSpPr>
            <p:spPr>
              <a:xfrm>
                <a:off x="20448965" y="24694471"/>
                <a:ext cx="949058"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25</a:t>
                </a:r>
                <a:endParaRPr lang="en-US" sz="2800" dirty="0">
                  <a:solidFill>
                    <a:srgbClr val="595555"/>
                  </a:solidFill>
                  <a:latin typeface="Garamond" panose="02020404030301010803" pitchFamily="18" charset="0"/>
                  <a:ea typeface="Garamond"/>
                  <a:cs typeface="Garamond"/>
                  <a:sym typeface="Garamond"/>
                </a:endParaRPr>
              </a:p>
            </p:txBody>
          </p:sp>
          <p:sp>
            <p:nvSpPr>
              <p:cNvPr id="765" name="Shape 92"/>
              <p:cNvSpPr txBox="1"/>
              <p:nvPr/>
            </p:nvSpPr>
            <p:spPr>
              <a:xfrm>
                <a:off x="21372368" y="24683332"/>
                <a:ext cx="65839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50</a:t>
                </a:r>
                <a:endParaRPr lang="en-US" sz="2800" dirty="0">
                  <a:solidFill>
                    <a:srgbClr val="595555"/>
                  </a:solidFill>
                  <a:latin typeface="Garamond" panose="02020404030301010803" pitchFamily="18" charset="0"/>
                  <a:ea typeface="Garamond"/>
                  <a:cs typeface="Garamond"/>
                  <a:sym typeface="Garamond"/>
                </a:endParaRPr>
              </a:p>
            </p:txBody>
          </p:sp>
          <p:sp>
            <p:nvSpPr>
              <p:cNvPr id="767" name="Shape 92"/>
              <p:cNvSpPr txBox="1"/>
              <p:nvPr/>
            </p:nvSpPr>
            <p:spPr>
              <a:xfrm>
                <a:off x="22290100" y="24677870"/>
                <a:ext cx="65839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75</a:t>
                </a:r>
                <a:endParaRPr lang="en-US" sz="2800" dirty="0">
                  <a:solidFill>
                    <a:srgbClr val="595555"/>
                  </a:solidFill>
                  <a:latin typeface="Garamond" panose="02020404030301010803" pitchFamily="18" charset="0"/>
                  <a:ea typeface="Garamond"/>
                  <a:cs typeface="Garamond"/>
                  <a:sym typeface="Garamond"/>
                </a:endParaRPr>
              </a:p>
            </p:txBody>
          </p:sp>
          <p:sp>
            <p:nvSpPr>
              <p:cNvPr id="773" name="Shape 92"/>
              <p:cNvSpPr txBox="1"/>
              <p:nvPr/>
            </p:nvSpPr>
            <p:spPr>
              <a:xfrm>
                <a:off x="20352658" y="25115684"/>
                <a:ext cx="31405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Percent Predicted</a:t>
                </a:r>
                <a:endParaRPr lang="en-US" sz="2800" dirty="0">
                  <a:solidFill>
                    <a:srgbClr val="595555"/>
                  </a:solidFill>
                  <a:latin typeface="Garamond" panose="02020404030301010803" pitchFamily="18" charset="0"/>
                  <a:ea typeface="Garamond"/>
                  <a:cs typeface="Garamond"/>
                  <a:sym typeface="Garamond"/>
                </a:endParaRPr>
              </a:p>
            </p:txBody>
          </p:sp>
          <p:sp>
            <p:nvSpPr>
              <p:cNvPr id="778" name="Shape 92"/>
              <p:cNvSpPr txBox="1"/>
              <p:nvPr/>
            </p:nvSpPr>
            <p:spPr>
              <a:xfrm>
                <a:off x="23116982" y="24701513"/>
                <a:ext cx="118427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800" dirty="0" smtClean="0">
                    <a:solidFill>
                      <a:srgbClr val="595555"/>
                    </a:solidFill>
                    <a:latin typeface="Garamond" panose="02020404030301010803" pitchFamily="18" charset="0"/>
                    <a:ea typeface="Garamond"/>
                    <a:cs typeface="Garamond"/>
                    <a:sym typeface="Garamond"/>
                  </a:rPr>
                  <a:t>100</a:t>
                </a:r>
                <a:endParaRPr lang="en-US" sz="2800" dirty="0">
                  <a:solidFill>
                    <a:srgbClr val="595555"/>
                  </a:solidFill>
                  <a:latin typeface="Garamond" panose="02020404030301010803" pitchFamily="18" charset="0"/>
                  <a:ea typeface="Garamond"/>
                  <a:cs typeface="Garamond"/>
                  <a:sym typeface="Garamond"/>
                </a:endParaRPr>
              </a:p>
            </p:txBody>
          </p:sp>
        </p:grpSp>
      </p:grpSp>
      <p:sp>
        <p:nvSpPr>
          <p:cNvPr id="779" name="Flowchart: Process 778"/>
          <p:cNvSpPr/>
          <p:nvPr/>
        </p:nvSpPr>
        <p:spPr>
          <a:xfrm>
            <a:off x="20492172" y="19570795"/>
            <a:ext cx="229537" cy="223887"/>
          </a:xfrm>
          <a:prstGeom prst="flowChartProcess">
            <a:avLst/>
          </a:prstGeom>
          <a:solidFill>
            <a:srgbClr val="7DB862"/>
          </a:solidFill>
          <a:ln>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Flowchart: Process 780"/>
          <p:cNvSpPr/>
          <p:nvPr/>
        </p:nvSpPr>
        <p:spPr>
          <a:xfrm>
            <a:off x="21954098" y="19569330"/>
            <a:ext cx="229537" cy="223887"/>
          </a:xfrm>
          <a:prstGeom prst="flowChartProcess">
            <a:avLst/>
          </a:prstGeom>
          <a:solidFill>
            <a:srgbClr val="C23E2E"/>
          </a:solidFill>
          <a:ln>
            <a:solidFill>
              <a:srgbClr val="C2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704</Words>
  <Application>Microsoft Office PowerPoint</Application>
  <PresentationFormat>Custom</PresentationFormat>
  <Paragraphs>90</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Century Gothic</vt:lpstr>
      <vt:lpstr>Questrial</vt:lpstr>
      <vt:lpstr>Arial</vt:lpstr>
      <vt:lpstr>Wingdings</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Lubkin, Sara H. (GSFC-6170)[DEVELOP]</dc:creator>
  <cp:lastModifiedBy>Kelley, Carrie L. (LARC-E3)[SSAI DEVELOP]</cp:lastModifiedBy>
  <cp:revision>111</cp:revision>
  <dcterms:modified xsi:type="dcterms:W3CDTF">2016-08-04T22:11:12Z</dcterms:modified>
</cp:coreProperties>
</file>