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Questrial" panose="020B0604020202020204" charset="0"/>
      <p:regular r:id="rId8"/>
    </p:embeddedFont>
    <p:embeddedFont>
      <p:font typeface="Garamond" panose="02020404030301010803" pitchFamily="18" charset="0"/>
      <p:regular r:id="rId9"/>
      <p:bold r:id="rId10"/>
      <p:italic r:id="rId1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47D"/>
    <a:srgbClr val="B5D5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6" autoAdjust="0"/>
  </p:normalViewPr>
  <p:slideViewPr>
    <p:cSldViewPr snapToGrid="0">
      <p:cViewPr>
        <p:scale>
          <a:sx n="80" d="100"/>
          <a:sy n="80" d="100"/>
        </p:scale>
        <p:origin x="60" y="-6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42688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65" name="Shape 6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59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3600" b="1" i="0" u="none" strike="noStrike" cap="none" baseline="0" dirty="0">
              <a:solidFill>
                <a:schemeClr val="dk1"/>
              </a:solidFill>
              <a:latin typeface="Questrial"/>
              <a:ea typeface="Questrial"/>
              <a:cs typeface="Questrial"/>
              <a:sym typeface="Questrial"/>
            </a:endParaRP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lvl="0">
              <a:lnSpc>
                <a:spcPct val="90000"/>
              </a:lnSpc>
              <a:buClr>
                <a:schemeClr val="dk1"/>
              </a:buClr>
            </a:pPr>
            <a:r>
              <a:rPr lang="en-US" dirty="0">
                <a:latin typeface="Century Gothic" panose="020B0502020202020204" pitchFamily="34" charset="0"/>
              </a:rPr>
              <a:t>Utilizing NASA Earth Observations to Develop a Historically Based Trajectory of </a:t>
            </a:r>
            <a:endParaRPr lang="en-US" dirty="0" smtClean="0">
              <a:latin typeface="Century Gothic" panose="020B0502020202020204" pitchFamily="34" charset="0"/>
            </a:endParaRPr>
          </a:p>
          <a:p>
            <a:pPr lvl="0">
              <a:lnSpc>
                <a:spcPct val="90000"/>
              </a:lnSpc>
              <a:buClr>
                <a:schemeClr val="dk1"/>
              </a:buClr>
            </a:pPr>
            <a:r>
              <a:rPr lang="en-US" dirty="0" smtClean="0">
                <a:latin typeface="Century Gothic" panose="020B0502020202020204" pitchFamily="34" charset="0"/>
              </a:rPr>
              <a:t>Deforestation </a:t>
            </a:r>
            <a:r>
              <a:rPr lang="en-US" dirty="0">
                <a:latin typeface="Century Gothic" panose="020B0502020202020204" pitchFamily="34" charset="0"/>
              </a:rPr>
              <a:t>and Degradation in El Salvador</a:t>
            </a:r>
            <a:endParaRPr sz="3600" b="0" i="0" u="none" strike="noStrike" cap="none" baseline="0" dirty="0">
              <a:solidFill>
                <a:schemeClr val="dk1"/>
              </a:solidFill>
              <a:latin typeface="Century Gothic" panose="020B0502020202020204" pitchFamily="34" charset="0"/>
              <a:sym typeface="Questrial"/>
            </a:endParaRP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El Salvador Ecological Forecasting</a:t>
            </a:r>
          </a:p>
        </p:txBody>
      </p:sp>
      <p:sp>
        <p:nvSpPr>
          <p:cNvPr id="18" name="Shape 18"/>
          <p:cNvSpPr txBox="1"/>
          <p:nvPr/>
        </p:nvSpPr>
        <p:spPr>
          <a:xfrm>
            <a:off x="892737" y="30825682"/>
            <a:ext cx="82296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Use a professional-looking photo.</a:t>
            </a:r>
          </a:p>
          <a:p>
            <a:pPr marL="0" marR="0" lvl="0" indent="0" algn="l" rtl="0">
              <a:lnSpc>
                <a:spcPct val="90000"/>
              </a:lnSpc>
              <a:spcBef>
                <a:spcPts val="180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Individual headshots are ok, if they aren’t pixelated and are all the same size.</a:t>
            </a:r>
          </a:p>
          <a:p>
            <a:pPr marL="0" marR="0" lvl="0" indent="0" algn="l" rtl="0">
              <a:lnSpc>
                <a:spcPct val="90000"/>
              </a:lnSpc>
              <a:spcBef>
                <a:spcPts val="180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Include a caption that states the team members’ names.</a:t>
            </a:r>
          </a:p>
        </p:txBody>
      </p:sp>
      <p:sp>
        <p:nvSpPr>
          <p:cNvPr id="19" name="Shape 19"/>
          <p:cNvSpPr txBox="1"/>
          <p:nvPr/>
        </p:nvSpPr>
        <p:spPr>
          <a:xfrm>
            <a:off x="19354330" y="30825682"/>
            <a:ext cx="9742547" cy="4295095"/>
          </a:xfrm>
          <a:prstGeom prst="rect">
            <a:avLst/>
          </a:prstGeom>
          <a:noFill/>
          <a:ln>
            <a:noFill/>
          </a:ln>
        </p:spPr>
        <p:txBody>
          <a:bodyPr lIns="91425" tIns="45700" rIns="91425" bIns="45700" anchor="t" anchorCtr="0">
            <a:noAutofit/>
          </a:bodyPr>
          <a:lstStyle/>
          <a:p>
            <a:pPr lvl="0" rtl="0">
              <a:buClr>
                <a:srgbClr val="000000"/>
              </a:buClr>
              <a:buSzPct val="40740"/>
              <a:buFont typeface="Arial"/>
              <a:buNone/>
            </a:pPr>
            <a:r>
              <a:rPr lang="en-US" sz="2400" b="1" dirty="0">
                <a:solidFill>
                  <a:schemeClr val="dk1"/>
                </a:solidFill>
                <a:latin typeface="Garamond" panose="02020404030301010803" pitchFamily="18" charset="0"/>
                <a:ea typeface="Garamond"/>
                <a:cs typeface="Garamond"/>
                <a:sym typeface="Garamond"/>
              </a:rPr>
              <a:t>Collaborator:</a:t>
            </a:r>
          </a:p>
          <a:p>
            <a:pPr lvl="0" rtl="0">
              <a:buClr>
                <a:srgbClr val="000000"/>
              </a:buClr>
              <a:buSzPct val="40740"/>
              <a:buFont typeface="Arial"/>
              <a:buNone/>
            </a:pPr>
            <a:r>
              <a:rPr lang="en-US" sz="2400" dirty="0">
                <a:solidFill>
                  <a:schemeClr val="dk1"/>
                </a:solidFill>
                <a:latin typeface="Garamond" panose="02020404030301010803" pitchFamily="18" charset="0"/>
                <a:ea typeface="Garamond"/>
                <a:cs typeface="Garamond"/>
                <a:sym typeface="Garamond"/>
              </a:rPr>
              <a:t>The Earth Institute, Columbia University (ABES Project) </a:t>
            </a:r>
            <a:endParaRPr lang="en-US" sz="2400" dirty="0" smtClean="0">
              <a:solidFill>
                <a:schemeClr val="dk1"/>
              </a:solidFill>
              <a:latin typeface="Garamond" panose="02020404030301010803" pitchFamily="18" charset="0"/>
              <a:ea typeface="Garamond"/>
              <a:cs typeface="Garamond"/>
              <a:sym typeface="Garamond"/>
            </a:endParaRPr>
          </a:p>
          <a:p>
            <a:pPr lvl="0" rtl="0">
              <a:buClr>
                <a:srgbClr val="000000"/>
              </a:buClr>
              <a:buSzPct val="40740"/>
              <a:buFont typeface="Arial"/>
              <a:buNone/>
            </a:pPr>
            <a:r>
              <a:rPr lang="en-US" sz="2400" dirty="0" smtClean="0">
                <a:solidFill>
                  <a:schemeClr val="dk1"/>
                </a:solidFill>
                <a:latin typeface="Garamond" panose="02020404030301010803" pitchFamily="18" charset="0"/>
                <a:ea typeface="Garamond"/>
                <a:cs typeface="Garamond"/>
                <a:sym typeface="Garamond"/>
              </a:rPr>
              <a:t>POC</a:t>
            </a:r>
            <a:r>
              <a:rPr lang="en-US" sz="2400" dirty="0">
                <a:solidFill>
                  <a:schemeClr val="dk1"/>
                </a:solidFill>
                <a:latin typeface="Garamond" panose="02020404030301010803" pitchFamily="18" charset="0"/>
                <a:ea typeface="Garamond"/>
                <a:cs typeface="Garamond"/>
                <a:sym typeface="Garamond"/>
              </a:rPr>
              <a:t>: Dr. Sean </a:t>
            </a:r>
            <a:r>
              <a:rPr lang="en-US" sz="2400" dirty="0" err="1" smtClean="0">
                <a:solidFill>
                  <a:schemeClr val="dk1"/>
                </a:solidFill>
                <a:latin typeface="Garamond" panose="02020404030301010803" pitchFamily="18" charset="0"/>
                <a:ea typeface="Garamond"/>
                <a:cs typeface="Garamond"/>
                <a:sym typeface="Garamond"/>
              </a:rPr>
              <a:t>Smukler</a:t>
            </a:r>
            <a:r>
              <a:rPr lang="en-US" sz="2400" dirty="0" smtClean="0">
                <a:solidFill>
                  <a:schemeClr val="dk1"/>
                </a:solidFill>
                <a:latin typeface="Garamond" panose="02020404030301010803" pitchFamily="18" charset="0"/>
                <a:ea typeface="Garamond"/>
                <a:cs typeface="Garamond"/>
                <a:sym typeface="Garamond"/>
              </a:rPr>
              <a:t> &amp; </a:t>
            </a:r>
            <a:r>
              <a:rPr lang="en-US" sz="2400" dirty="0">
                <a:solidFill>
                  <a:schemeClr val="dk1"/>
                </a:solidFill>
                <a:latin typeface="Garamond" panose="02020404030301010803" pitchFamily="18" charset="0"/>
                <a:ea typeface="Garamond"/>
                <a:cs typeface="Garamond"/>
                <a:sym typeface="Garamond"/>
              </a:rPr>
              <a:t>Sean </a:t>
            </a:r>
            <a:r>
              <a:rPr lang="en-US" sz="2400" dirty="0" smtClean="0">
                <a:solidFill>
                  <a:schemeClr val="dk1"/>
                </a:solidFill>
                <a:latin typeface="Garamond" panose="02020404030301010803" pitchFamily="18" charset="0"/>
                <a:ea typeface="Garamond"/>
                <a:cs typeface="Garamond"/>
                <a:sym typeface="Garamond"/>
              </a:rPr>
              <a:t>Kearney</a:t>
            </a:r>
          </a:p>
          <a:p>
            <a:pPr lvl="0" rtl="0">
              <a:buClr>
                <a:srgbClr val="000000"/>
              </a:buClr>
              <a:buSzPct val="40740"/>
              <a:buFont typeface="Arial"/>
              <a:buNone/>
            </a:pPr>
            <a:endParaRPr sz="2400" dirty="0">
              <a:solidFill>
                <a:schemeClr val="dk1"/>
              </a:solidFill>
              <a:latin typeface="Garamond" panose="02020404030301010803" pitchFamily="18" charset="0"/>
              <a:ea typeface="Garamond"/>
              <a:cs typeface="Garamond"/>
              <a:sym typeface="Garamond"/>
            </a:endParaRPr>
          </a:p>
          <a:p>
            <a:pPr lvl="0" rtl="0">
              <a:buClr>
                <a:srgbClr val="000000"/>
              </a:buClr>
              <a:buSzPct val="40740"/>
              <a:buFont typeface="Arial"/>
              <a:buNone/>
            </a:pPr>
            <a:r>
              <a:rPr lang="en-US" sz="2400" b="1" dirty="0">
                <a:solidFill>
                  <a:schemeClr val="dk1"/>
                </a:solidFill>
                <a:latin typeface="Garamond" panose="02020404030301010803" pitchFamily="18" charset="0"/>
                <a:ea typeface="Garamond"/>
                <a:cs typeface="Garamond"/>
                <a:sym typeface="Garamond"/>
              </a:rPr>
              <a:t>End Users:</a:t>
            </a:r>
          </a:p>
          <a:p>
            <a:pPr lvl="0" rtl="0">
              <a:buClr>
                <a:srgbClr val="000000"/>
              </a:buClr>
              <a:buSzPct val="40740"/>
              <a:buFont typeface="Arial"/>
              <a:buNone/>
            </a:pPr>
            <a:r>
              <a:rPr lang="en-US" sz="2400" dirty="0">
                <a:solidFill>
                  <a:schemeClr val="dk1"/>
                </a:solidFill>
                <a:latin typeface="Garamond" panose="02020404030301010803" pitchFamily="18" charset="0"/>
                <a:ea typeface="Garamond"/>
                <a:cs typeface="Garamond"/>
                <a:sym typeface="Garamond"/>
              </a:rPr>
              <a:t>La </a:t>
            </a:r>
            <a:r>
              <a:rPr lang="en-US" sz="2400" dirty="0" err="1">
                <a:solidFill>
                  <a:schemeClr val="dk1"/>
                </a:solidFill>
                <a:latin typeface="Garamond" panose="02020404030301010803" pitchFamily="18" charset="0"/>
                <a:ea typeface="Garamond"/>
                <a:cs typeface="Garamond"/>
                <a:sym typeface="Garamond"/>
              </a:rPr>
              <a:t>Mancomunidad</a:t>
            </a:r>
            <a:r>
              <a:rPr lang="en-US" sz="2400" dirty="0">
                <a:solidFill>
                  <a:schemeClr val="dk1"/>
                </a:solidFill>
                <a:latin typeface="Garamond" panose="02020404030301010803" pitchFamily="18" charset="0"/>
                <a:ea typeface="Garamond"/>
                <a:cs typeface="Garamond"/>
                <a:sym typeface="Garamond"/>
              </a:rPr>
              <a:t> La </a:t>
            </a:r>
            <a:r>
              <a:rPr lang="en-US" sz="2400" dirty="0" err="1">
                <a:solidFill>
                  <a:schemeClr val="dk1"/>
                </a:solidFill>
                <a:latin typeface="Garamond" panose="02020404030301010803" pitchFamily="18" charset="0"/>
                <a:ea typeface="Garamond"/>
                <a:cs typeface="Garamond"/>
                <a:sym typeface="Garamond"/>
              </a:rPr>
              <a:t>Montañona</a:t>
            </a:r>
            <a:r>
              <a:rPr lang="en-US" sz="2400" dirty="0">
                <a:solidFill>
                  <a:schemeClr val="dk1"/>
                </a:solidFill>
                <a:latin typeface="Garamond" panose="02020404030301010803" pitchFamily="18" charset="0"/>
                <a:ea typeface="Garamond"/>
                <a:cs typeface="Garamond"/>
                <a:sym typeface="Garamond"/>
              </a:rPr>
              <a:t>, </a:t>
            </a:r>
            <a:r>
              <a:rPr lang="en-US" sz="2400" dirty="0" smtClean="0">
                <a:solidFill>
                  <a:schemeClr val="dk1"/>
                </a:solidFill>
                <a:latin typeface="Garamond" panose="02020404030301010803" pitchFamily="18" charset="0"/>
                <a:ea typeface="Garamond"/>
                <a:cs typeface="Garamond"/>
                <a:sym typeface="Garamond"/>
              </a:rPr>
              <a:t>Chalatenango </a:t>
            </a:r>
          </a:p>
          <a:p>
            <a:pPr lvl="0" rtl="0">
              <a:buClr>
                <a:srgbClr val="000000"/>
              </a:buClr>
              <a:buSzPct val="40740"/>
              <a:buFont typeface="Arial"/>
              <a:buNone/>
            </a:pPr>
            <a:r>
              <a:rPr lang="en-US" sz="2400" dirty="0" smtClean="0">
                <a:solidFill>
                  <a:schemeClr val="dk1"/>
                </a:solidFill>
                <a:latin typeface="Garamond" panose="02020404030301010803" pitchFamily="18" charset="0"/>
                <a:ea typeface="Garamond"/>
                <a:cs typeface="Garamond"/>
                <a:sym typeface="Garamond"/>
              </a:rPr>
              <a:t>POC</a:t>
            </a:r>
            <a:r>
              <a:rPr lang="en-US" sz="2400" dirty="0">
                <a:solidFill>
                  <a:schemeClr val="dk1"/>
                </a:solidFill>
                <a:latin typeface="Garamond" panose="02020404030301010803" pitchFamily="18" charset="0"/>
                <a:ea typeface="Garamond"/>
                <a:cs typeface="Garamond"/>
                <a:sym typeface="Garamond"/>
              </a:rPr>
              <a:t>: Arnulfo </a:t>
            </a:r>
            <a:r>
              <a:rPr lang="en-US" sz="2400" dirty="0" smtClean="0">
                <a:solidFill>
                  <a:schemeClr val="dk1"/>
                </a:solidFill>
                <a:latin typeface="Garamond" panose="02020404030301010803" pitchFamily="18" charset="0"/>
                <a:ea typeface="Garamond"/>
                <a:cs typeface="Garamond"/>
                <a:sym typeface="Garamond"/>
              </a:rPr>
              <a:t>Alberto</a:t>
            </a:r>
            <a:endParaRPr lang="en-US" sz="2400" dirty="0">
              <a:solidFill>
                <a:schemeClr val="dk1"/>
              </a:solidFill>
              <a:latin typeface="Garamond" panose="02020404030301010803" pitchFamily="18" charset="0"/>
              <a:ea typeface="Garamond"/>
              <a:cs typeface="Garamond"/>
              <a:sym typeface="Garamond"/>
            </a:endParaRPr>
          </a:p>
          <a:p>
            <a:pPr lvl="0" rtl="0">
              <a:buClr>
                <a:srgbClr val="000000"/>
              </a:buClr>
              <a:buFont typeface="Arial"/>
              <a:buNone/>
            </a:pPr>
            <a:endParaRPr sz="2400" dirty="0">
              <a:solidFill>
                <a:schemeClr val="dk1"/>
              </a:solidFill>
              <a:latin typeface="Garamond" panose="02020404030301010803" pitchFamily="18" charset="0"/>
              <a:ea typeface="Garamond"/>
              <a:cs typeface="Garamond"/>
              <a:sym typeface="Garamond"/>
            </a:endParaRPr>
          </a:p>
          <a:p>
            <a:pPr lvl="0" rtl="0">
              <a:buClr>
                <a:srgbClr val="000000"/>
              </a:buClr>
              <a:buSzPct val="40740"/>
              <a:buFont typeface="Arial"/>
              <a:buNone/>
            </a:pPr>
            <a:r>
              <a:rPr lang="en-US" sz="2400" dirty="0" err="1">
                <a:solidFill>
                  <a:schemeClr val="dk1"/>
                </a:solidFill>
                <a:latin typeface="Garamond" panose="02020404030301010803" pitchFamily="18" charset="0"/>
                <a:ea typeface="Garamond"/>
                <a:cs typeface="Garamond"/>
                <a:sym typeface="Garamond"/>
              </a:rPr>
              <a:t>Ministerio</a:t>
            </a:r>
            <a:r>
              <a:rPr lang="en-US" sz="2400" dirty="0">
                <a:solidFill>
                  <a:schemeClr val="dk1"/>
                </a:solidFill>
                <a:latin typeface="Garamond" panose="02020404030301010803" pitchFamily="18" charset="0"/>
                <a:ea typeface="Garamond"/>
                <a:cs typeface="Garamond"/>
                <a:sym typeface="Garamond"/>
              </a:rPr>
              <a:t> de Medio </a:t>
            </a:r>
            <a:r>
              <a:rPr lang="en-US" sz="2400" dirty="0" err="1">
                <a:solidFill>
                  <a:schemeClr val="dk1"/>
                </a:solidFill>
                <a:latin typeface="Garamond" panose="02020404030301010803" pitchFamily="18" charset="0"/>
                <a:ea typeface="Garamond"/>
                <a:cs typeface="Garamond"/>
                <a:sym typeface="Garamond"/>
              </a:rPr>
              <a:t>Ambiente</a:t>
            </a:r>
            <a:r>
              <a:rPr lang="en-US" sz="2400" dirty="0">
                <a:solidFill>
                  <a:schemeClr val="dk1"/>
                </a:solidFill>
                <a:latin typeface="Garamond" panose="02020404030301010803" pitchFamily="18" charset="0"/>
                <a:ea typeface="Garamond"/>
                <a:cs typeface="Garamond"/>
                <a:sym typeface="Garamond"/>
              </a:rPr>
              <a:t> y </a:t>
            </a:r>
            <a:r>
              <a:rPr lang="en-US" sz="2400" dirty="0" err="1">
                <a:solidFill>
                  <a:schemeClr val="dk1"/>
                </a:solidFill>
                <a:latin typeface="Garamond" panose="02020404030301010803" pitchFamily="18" charset="0"/>
                <a:ea typeface="Garamond"/>
                <a:cs typeface="Garamond"/>
                <a:sym typeface="Garamond"/>
              </a:rPr>
              <a:t>Recursos</a:t>
            </a:r>
            <a:r>
              <a:rPr lang="en-US" sz="2400" dirty="0">
                <a:solidFill>
                  <a:schemeClr val="dk1"/>
                </a:solidFill>
                <a:latin typeface="Garamond" panose="02020404030301010803" pitchFamily="18" charset="0"/>
                <a:ea typeface="Garamond"/>
                <a:cs typeface="Garamond"/>
                <a:sym typeface="Garamond"/>
              </a:rPr>
              <a:t> </a:t>
            </a:r>
            <a:r>
              <a:rPr lang="en-US" sz="2400" dirty="0" err="1">
                <a:solidFill>
                  <a:schemeClr val="dk1"/>
                </a:solidFill>
                <a:latin typeface="Garamond" panose="02020404030301010803" pitchFamily="18" charset="0"/>
                <a:ea typeface="Garamond"/>
                <a:cs typeface="Garamond"/>
                <a:sym typeface="Garamond"/>
              </a:rPr>
              <a:t>Naturales</a:t>
            </a:r>
            <a:r>
              <a:rPr lang="en-US" sz="2400" dirty="0">
                <a:solidFill>
                  <a:schemeClr val="dk1"/>
                </a:solidFill>
                <a:latin typeface="Garamond" panose="02020404030301010803" pitchFamily="18" charset="0"/>
                <a:ea typeface="Garamond"/>
                <a:cs typeface="Garamond"/>
                <a:sym typeface="Garamond"/>
              </a:rPr>
              <a:t> (</a:t>
            </a:r>
            <a:r>
              <a:rPr lang="en-US" sz="2400" dirty="0" smtClean="0">
                <a:solidFill>
                  <a:schemeClr val="dk1"/>
                </a:solidFill>
                <a:latin typeface="Garamond" panose="02020404030301010803" pitchFamily="18" charset="0"/>
                <a:ea typeface="Garamond"/>
                <a:cs typeface="Garamond"/>
                <a:sym typeface="Garamond"/>
              </a:rPr>
              <a:t>MARN)</a:t>
            </a:r>
          </a:p>
          <a:p>
            <a:pPr lvl="0" rtl="0">
              <a:buClr>
                <a:srgbClr val="000000"/>
              </a:buClr>
              <a:buSzPct val="40740"/>
              <a:buFont typeface="Arial"/>
              <a:buNone/>
            </a:pPr>
            <a:r>
              <a:rPr lang="en-US" sz="2400" dirty="0" smtClean="0">
                <a:solidFill>
                  <a:schemeClr val="dk1"/>
                </a:solidFill>
                <a:latin typeface="Garamond" panose="02020404030301010803" pitchFamily="18" charset="0"/>
                <a:ea typeface="Garamond"/>
                <a:cs typeface="Garamond"/>
                <a:sym typeface="Garamond"/>
              </a:rPr>
              <a:t>POC</a:t>
            </a:r>
            <a:r>
              <a:rPr lang="en-US" sz="2400" dirty="0">
                <a:solidFill>
                  <a:schemeClr val="dk1"/>
                </a:solidFill>
                <a:latin typeface="Garamond" panose="02020404030301010803" pitchFamily="18" charset="0"/>
                <a:ea typeface="Garamond"/>
                <a:cs typeface="Garamond"/>
                <a:sym typeface="Garamond"/>
              </a:rPr>
              <a:t>: Giovanni </a:t>
            </a:r>
            <a:r>
              <a:rPr lang="en-US" sz="2400" dirty="0" smtClean="0">
                <a:solidFill>
                  <a:schemeClr val="dk1"/>
                </a:solidFill>
                <a:latin typeface="Garamond" panose="02020404030301010803" pitchFamily="18" charset="0"/>
                <a:ea typeface="Garamond"/>
                <a:cs typeface="Garamond"/>
                <a:sym typeface="Garamond"/>
              </a:rPr>
              <a:t>Molina</a:t>
            </a:r>
            <a:endParaRPr lang="en-US" sz="2400" dirty="0">
              <a:solidFill>
                <a:schemeClr val="dk1"/>
              </a:solidFill>
              <a:latin typeface="Garamond" panose="02020404030301010803" pitchFamily="18" charset="0"/>
              <a:ea typeface="Garamond"/>
              <a:cs typeface="Garamond"/>
              <a:sym typeface="Garamond"/>
            </a:endParaRPr>
          </a:p>
        </p:txBody>
      </p:sp>
      <p:sp>
        <p:nvSpPr>
          <p:cNvPr id="20" name="Shape 20"/>
          <p:cNvSpPr txBox="1"/>
          <p:nvPr/>
        </p:nvSpPr>
        <p:spPr>
          <a:xfrm>
            <a:off x="10972167" y="30825682"/>
            <a:ext cx="8229600" cy="182372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dirty="0">
                <a:solidFill>
                  <a:schemeClr val="tx1"/>
                </a:solidFill>
                <a:latin typeface="Garamond" panose="02020404030301010803" pitchFamily="18" charset="0"/>
                <a:cs typeface="Arial" panose="020B0604020202020204" pitchFamily="34" charset="0"/>
                <a:sym typeface="Garamond"/>
              </a:rPr>
              <a:t>Dr. Kenton Ross</a:t>
            </a:r>
          </a:p>
          <a:p>
            <a:pPr marL="0" marR="0" lvl="0" indent="0" algn="l" rtl="0">
              <a:lnSpc>
                <a:spcPct val="90000"/>
              </a:lnSpc>
              <a:spcBef>
                <a:spcPts val="0"/>
              </a:spcBef>
              <a:buClr>
                <a:schemeClr val="dk1"/>
              </a:buClr>
              <a:buSzPct val="25000"/>
              <a:buFont typeface="Arial"/>
              <a:buNone/>
            </a:pPr>
            <a:r>
              <a:rPr lang="en-US" sz="2400" dirty="0">
                <a:solidFill>
                  <a:schemeClr val="tx1"/>
                </a:solidFill>
                <a:latin typeface="Garamond" panose="02020404030301010803" pitchFamily="18" charset="0"/>
                <a:cs typeface="Arial" panose="020B0604020202020204" pitchFamily="34" charset="0"/>
                <a:sym typeface="Garamond"/>
              </a:rPr>
              <a:t>NASA DEVELOP National Program</a:t>
            </a:r>
          </a:p>
          <a:p>
            <a:pPr marL="0" marR="0" lvl="0" indent="0" algn="l" rtl="0">
              <a:lnSpc>
                <a:spcPct val="90000"/>
              </a:lnSpc>
              <a:spcBef>
                <a:spcPts val="0"/>
              </a:spcBef>
              <a:buClr>
                <a:schemeClr val="dk1"/>
              </a:buClr>
              <a:buSzPct val="25000"/>
              <a:buFont typeface="Arial"/>
              <a:buNone/>
            </a:pPr>
            <a:endParaRPr lang="en-US" sz="2400" dirty="0">
              <a:solidFill>
                <a:schemeClr val="tx1"/>
              </a:solidFill>
              <a:latin typeface="Garamond" panose="02020404030301010803" pitchFamily="18" charset="0"/>
              <a:cs typeface="Arial" panose="020B0604020202020204" pitchFamily="34" charset="0"/>
              <a:sym typeface="Garamond"/>
            </a:endParaRPr>
          </a:p>
          <a:p>
            <a:r>
              <a:rPr lang="en-US" sz="2400" dirty="0">
                <a:solidFill>
                  <a:schemeClr val="tx1"/>
                </a:solidFill>
                <a:latin typeface="Garamond" panose="02020404030301010803" pitchFamily="18" charset="0"/>
                <a:cs typeface="Arial" panose="020B0604020202020204" pitchFamily="34" charset="0"/>
              </a:rPr>
              <a:t>Colorado Agriculture</a:t>
            </a:r>
            <a:endParaRPr lang="en-US" sz="2400" dirty="0">
              <a:solidFill>
                <a:schemeClr val="tx1"/>
              </a:solidFill>
              <a:latin typeface="Garamond" panose="02020404030301010803" pitchFamily="18" charset="0"/>
              <a:cs typeface="Arial" panose="020B0604020202020204" pitchFamily="34" charset="0"/>
            </a:endParaRPr>
          </a:p>
          <a:p>
            <a:r>
              <a:rPr lang="en-US" sz="2400" dirty="0">
                <a:solidFill>
                  <a:schemeClr val="tx1"/>
                </a:solidFill>
                <a:latin typeface="Garamond" panose="02020404030301010803" pitchFamily="18" charset="0"/>
                <a:cs typeface="Arial" panose="020B0604020202020204" pitchFamily="34" charset="0"/>
              </a:rPr>
              <a:t>NASA DEVELOP, Fort </a:t>
            </a:r>
            <a:r>
              <a:rPr lang="en-US" sz="2400" dirty="0" smtClean="0">
                <a:solidFill>
                  <a:schemeClr val="tx1"/>
                </a:solidFill>
                <a:latin typeface="Garamond" panose="02020404030301010803" pitchFamily="18" charset="0"/>
                <a:cs typeface="Arial" panose="020B0604020202020204" pitchFamily="34" charset="0"/>
              </a:rPr>
              <a:t>Collins, Colorado, </a:t>
            </a:r>
            <a:r>
              <a:rPr lang="en-US" sz="2400" dirty="0">
                <a:solidFill>
                  <a:schemeClr val="tx1"/>
                </a:solidFill>
                <a:latin typeface="Garamond" panose="02020404030301010803" pitchFamily="18" charset="0"/>
                <a:cs typeface="Arial" panose="020B0604020202020204" pitchFamily="34" charset="0"/>
              </a:rPr>
              <a:t>Summer 2015</a:t>
            </a:r>
            <a:endParaRPr lang="en-US" sz="2400" dirty="0">
              <a:solidFill>
                <a:schemeClr val="tx1"/>
              </a:solidFill>
              <a:latin typeface="Garamond" panose="02020404030301010803" pitchFamily="18" charset="0"/>
              <a:cs typeface="Arial" panose="020B0604020202020204" pitchFamily="34" charset="0"/>
              <a:sym typeface="Garamond"/>
            </a:endParaRPr>
          </a:p>
        </p:txBody>
      </p:sp>
      <p:sp>
        <p:nvSpPr>
          <p:cNvPr id="21" name="Shape 21"/>
          <p:cNvSpPr txBox="1"/>
          <p:nvPr/>
        </p:nvSpPr>
        <p:spPr>
          <a:xfrm>
            <a:off x="892737" y="22653309"/>
            <a:ext cx="14554199"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Use images.</a:t>
            </a:r>
          </a:p>
          <a:p>
            <a:pPr marL="0" marR="0" lvl="0" indent="0" algn="l" rtl="0">
              <a:lnSpc>
                <a:spcPct val="90000"/>
              </a:lnSpc>
              <a:spcBef>
                <a:spcPts val="180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No bullets.</a:t>
            </a:r>
          </a:p>
        </p:txBody>
      </p:sp>
      <p:sp>
        <p:nvSpPr>
          <p:cNvPr id="22" name="Shape 22"/>
          <p:cNvSpPr txBox="1"/>
          <p:nvPr/>
        </p:nvSpPr>
        <p:spPr>
          <a:xfrm>
            <a:off x="19289015" y="22653309"/>
            <a:ext cx="7446295" cy="510751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buClr>
                <a:schemeClr val="accent1"/>
              </a:buClr>
              <a:buSzPct val="100000"/>
              <a:buFont typeface="Arial"/>
              <a:buChar char="4"/>
            </a:pPr>
            <a:r>
              <a:rPr lang="en-US" sz="2400" b="0" i="0" u="none" strike="noStrike" cap="none" baseline="0" dirty="0">
                <a:solidFill>
                  <a:schemeClr val="dk1"/>
                </a:solidFill>
                <a:latin typeface="Garamond" panose="02020404030301010803" pitchFamily="18" charset="0"/>
                <a:ea typeface="Garamond"/>
                <a:cs typeface="Garamond"/>
                <a:sym typeface="Garamond"/>
              </a:rPr>
              <a:t>Use bullets.</a:t>
            </a:r>
          </a:p>
          <a:p>
            <a:pPr marL="347663" marR="0" lvl="0" indent="-347663" algn="l" rtl="0">
              <a:lnSpc>
                <a:spcPct val="90000"/>
              </a:lnSpc>
              <a:spcBef>
                <a:spcPts val="1800"/>
              </a:spcBef>
              <a:buClr>
                <a:schemeClr val="accent1"/>
              </a:buClr>
              <a:buSzPct val="100000"/>
              <a:buFont typeface="Arial"/>
              <a:buChar char="4"/>
            </a:pPr>
            <a:r>
              <a:rPr lang="en-US" sz="2400" b="0" i="0" u="none" strike="noStrike" cap="none" baseline="0" dirty="0">
                <a:solidFill>
                  <a:schemeClr val="dk1"/>
                </a:solidFill>
                <a:latin typeface="Garamond" panose="02020404030301010803" pitchFamily="18" charset="0"/>
                <a:ea typeface="Garamond"/>
                <a:cs typeface="Garamond"/>
                <a:sym typeface="Garamond"/>
              </a:rPr>
              <a:t>Use complete sentences with periods.</a:t>
            </a:r>
          </a:p>
        </p:txBody>
      </p:sp>
      <p:sp>
        <p:nvSpPr>
          <p:cNvPr id="25" name="Shape 25"/>
          <p:cNvSpPr txBox="1"/>
          <p:nvPr/>
        </p:nvSpPr>
        <p:spPr>
          <a:xfrm>
            <a:off x="19369977" y="17604673"/>
            <a:ext cx="2009274" cy="689378"/>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Landsat 4-5</a:t>
            </a:r>
            <a:endParaRPr lang="en-US" sz="2400" dirty="0">
              <a:solidFill>
                <a:schemeClr val="dk1"/>
              </a:solidFill>
              <a:latin typeface="Garamond" panose="02020404030301010803" pitchFamily="18" charset="0"/>
              <a:ea typeface="Garamond"/>
              <a:cs typeface="Garamond"/>
              <a:sym typeface="Garamond"/>
            </a:endParaRPr>
          </a:p>
        </p:txBody>
      </p:sp>
      <p:sp>
        <p:nvSpPr>
          <p:cNvPr id="26" name="Shape 26"/>
          <p:cNvSpPr txBox="1"/>
          <p:nvPr/>
        </p:nvSpPr>
        <p:spPr>
          <a:xfrm>
            <a:off x="914399" y="6258316"/>
            <a:ext cx="12529027" cy="4592740"/>
          </a:xfrm>
          <a:prstGeom prst="rect">
            <a:avLst/>
          </a:prstGeom>
          <a:noFill/>
          <a:ln>
            <a:noFill/>
          </a:ln>
        </p:spPr>
        <p:txBody>
          <a:bodyPr lIns="91425" tIns="45700" rIns="91425" bIns="45700" anchor="t" anchorCtr="0">
            <a:noAutofit/>
          </a:bodyPr>
          <a:lstStyle/>
          <a:p>
            <a:pPr lvl="0">
              <a:lnSpc>
                <a:spcPct val="90000"/>
              </a:lnSpc>
              <a:buClr>
                <a:schemeClr val="dk1"/>
              </a:buClr>
              <a:buSzPct val="25000"/>
            </a:pPr>
            <a:r>
              <a:rPr lang="en-US" sz="2400" dirty="0">
                <a:solidFill>
                  <a:schemeClr val="dk1"/>
                </a:solidFill>
                <a:latin typeface="Garamond"/>
                <a:ea typeface="Garamond"/>
                <a:cs typeface="Garamond"/>
                <a:sym typeface="Garamond"/>
              </a:rPr>
              <a:t>Keep this blank for now.</a:t>
            </a:r>
          </a:p>
          <a:p>
            <a:pPr lvl="0">
              <a:lnSpc>
                <a:spcPct val="90000"/>
              </a:lnSpc>
              <a:spcBef>
                <a:spcPts val="1800"/>
              </a:spcBef>
              <a:buClr>
                <a:schemeClr val="dk1"/>
              </a:buClr>
              <a:buSzPct val="25000"/>
            </a:pPr>
            <a:r>
              <a:rPr lang="en-US" sz="2400" dirty="0">
                <a:solidFill>
                  <a:schemeClr val="dk1"/>
                </a:solidFill>
                <a:latin typeface="Garamond"/>
                <a:ea typeface="Garamond"/>
                <a:cs typeface="Garamond"/>
                <a:sym typeface="Garamond"/>
              </a:rPr>
              <a:t>Body text point size should be at least 24.</a:t>
            </a:r>
          </a:p>
          <a:p>
            <a:pPr lvl="0">
              <a:lnSpc>
                <a:spcPct val="90000"/>
              </a:lnSpc>
              <a:spcBef>
                <a:spcPts val="1800"/>
              </a:spcBef>
              <a:buClr>
                <a:schemeClr val="dk1"/>
              </a:buClr>
              <a:buSzPct val="25000"/>
            </a:pPr>
            <a:r>
              <a:rPr lang="en-US" sz="2400" dirty="0">
                <a:solidFill>
                  <a:schemeClr val="dk1"/>
                </a:solidFill>
                <a:latin typeface="Garamond"/>
                <a:ea typeface="Garamond"/>
                <a:cs typeface="Garamond"/>
                <a:sym typeface="Garamond"/>
              </a:rPr>
              <a:t>Caption text point size should be at least 16.</a:t>
            </a:r>
          </a:p>
          <a:p>
            <a:pPr lvl="0">
              <a:lnSpc>
                <a:spcPct val="90000"/>
              </a:lnSpc>
              <a:spcBef>
                <a:spcPts val="1800"/>
              </a:spcBef>
              <a:buClr>
                <a:schemeClr val="dk1"/>
              </a:buClr>
              <a:buSzPct val="25000"/>
            </a:pPr>
            <a:r>
              <a:rPr lang="en-US" sz="2400" dirty="0">
                <a:solidFill>
                  <a:schemeClr val="dk1"/>
                </a:solidFill>
                <a:latin typeface="Garamond"/>
                <a:ea typeface="Garamond"/>
                <a:cs typeface="Garamond"/>
                <a:sym typeface="Garamond"/>
              </a:rPr>
              <a:t>Feel free to rename, move, and resize sections as needed.        </a:t>
            </a:r>
            <a:endParaRPr lang="en-US" sz="2400" dirty="0">
              <a:solidFill>
                <a:schemeClr val="dk1"/>
              </a:solidFill>
              <a:latin typeface="Garamond"/>
              <a:ea typeface="Garamond"/>
              <a:cs typeface="Garamond"/>
              <a:sym typeface="Garamond"/>
            </a:endParaRPr>
          </a:p>
        </p:txBody>
      </p:sp>
      <p:sp>
        <p:nvSpPr>
          <p:cNvPr id="27" name="Shape 27"/>
          <p:cNvSpPr txBox="1"/>
          <p:nvPr/>
        </p:nvSpPr>
        <p:spPr>
          <a:xfrm>
            <a:off x="14001258" y="6306441"/>
            <a:ext cx="4803869" cy="6541865"/>
          </a:xfrm>
          <a:prstGeom prst="rect">
            <a:avLst/>
          </a:prstGeom>
          <a:noFill/>
          <a:ln>
            <a:noFill/>
          </a:ln>
        </p:spPr>
        <p:txBody>
          <a:bodyPr lIns="91425" tIns="45700" rIns="91425" bIns="45700" anchor="t" anchorCtr="0">
            <a:noAutofit/>
          </a:bodyPr>
          <a:lstStyle/>
          <a:p>
            <a:pPr marL="347662" marR="0" lvl="0" indent="-347662" algn="l" rtl="0">
              <a:spcBef>
                <a:spcPts val="1800"/>
              </a:spcBef>
              <a:buClr>
                <a:schemeClr val="dk1"/>
              </a:buClr>
              <a:buSzPct val="100000"/>
              <a:buFont typeface="Garamond"/>
              <a:buChar char="●"/>
            </a:pPr>
            <a:r>
              <a:rPr lang="en-US" sz="2400" dirty="0">
                <a:solidFill>
                  <a:schemeClr val="tx1">
                    <a:lumMod val="50000"/>
                  </a:schemeClr>
                </a:solidFill>
                <a:latin typeface="Garamond" panose="02020404030301010803" pitchFamily="18" charset="0"/>
                <a:ea typeface="Garamond"/>
                <a:cs typeface="Garamond"/>
                <a:sym typeface="Garamond"/>
              </a:rPr>
              <a:t>Land Use/Land Cover (LULC) delineating dominant tree species, agriculture and pastoral plots, and urban development</a:t>
            </a:r>
          </a:p>
          <a:p>
            <a:pPr marL="347662" lvl="0" indent="-347662" rtl="0">
              <a:spcBef>
                <a:spcPts val="1800"/>
              </a:spcBef>
              <a:buClr>
                <a:schemeClr val="dk1"/>
              </a:buClr>
              <a:buSzPct val="100000"/>
              <a:buFont typeface="Garamond"/>
              <a:buChar char="●"/>
            </a:pPr>
            <a:r>
              <a:rPr lang="en-US" sz="2400" dirty="0">
                <a:solidFill>
                  <a:schemeClr val="tx1">
                    <a:lumMod val="50000"/>
                  </a:schemeClr>
                </a:solidFill>
                <a:latin typeface="Garamond" panose="02020404030301010803" pitchFamily="18" charset="0"/>
                <a:ea typeface="Garamond"/>
                <a:cs typeface="Garamond"/>
                <a:sym typeface="Garamond"/>
              </a:rPr>
              <a:t>Regional Forest Inventory (RFI) highlighting forest extent, distinction between primary and secondary forests, percent forest cover, and distribution of biomass</a:t>
            </a:r>
          </a:p>
          <a:p>
            <a:pPr marL="347662" marR="0" lvl="0" indent="-347662" algn="l" rtl="0">
              <a:spcBef>
                <a:spcPts val="1800"/>
              </a:spcBef>
              <a:buClr>
                <a:schemeClr val="dk1"/>
              </a:buClr>
              <a:buSzPct val="100000"/>
              <a:buFont typeface="Garamond"/>
              <a:buChar char="●"/>
            </a:pPr>
            <a:r>
              <a:rPr lang="en-US" sz="2400" dirty="0">
                <a:solidFill>
                  <a:schemeClr val="tx1">
                    <a:lumMod val="50000"/>
                  </a:schemeClr>
                </a:solidFill>
                <a:latin typeface="Garamond" panose="02020404030301010803" pitchFamily="18" charset="0"/>
                <a:ea typeface="Garamond"/>
                <a:cs typeface="Garamond"/>
                <a:sym typeface="Garamond"/>
              </a:rPr>
              <a:t>Forecasting model </a:t>
            </a:r>
            <a:r>
              <a:rPr lang="en-US" sz="2400" dirty="0" smtClean="0">
                <a:solidFill>
                  <a:schemeClr val="tx1">
                    <a:lumMod val="50000"/>
                  </a:schemeClr>
                </a:solidFill>
                <a:latin typeface="Garamond" panose="02020404030301010803" pitchFamily="18" charset="0"/>
                <a:ea typeface="Garamond"/>
                <a:cs typeface="Garamond"/>
                <a:sym typeface="Garamond"/>
              </a:rPr>
              <a:t>of tree cover to see which are more susceptible to deforestation and degradation </a:t>
            </a:r>
            <a:endParaRPr lang="en-US" sz="2400" dirty="0">
              <a:solidFill>
                <a:schemeClr val="tx1">
                  <a:lumMod val="50000"/>
                </a:schemeClr>
              </a:solidFill>
              <a:latin typeface="Garamond" panose="02020404030301010803" pitchFamily="18" charset="0"/>
              <a:ea typeface="Garamond"/>
              <a:cs typeface="Garamond"/>
              <a:sym typeface="Garamond"/>
            </a:endParaRPr>
          </a:p>
        </p:txBody>
      </p:sp>
      <p:sp>
        <p:nvSpPr>
          <p:cNvPr id="28" name="Shape 28"/>
          <p:cNvSpPr txBox="1"/>
          <p:nvPr/>
        </p:nvSpPr>
        <p:spPr>
          <a:xfrm>
            <a:off x="892737" y="5375964"/>
            <a:ext cx="10000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Abstract</a:t>
            </a:r>
          </a:p>
        </p:txBody>
      </p:sp>
      <p:sp>
        <p:nvSpPr>
          <p:cNvPr id="29" name="Shape 29"/>
          <p:cNvSpPr txBox="1"/>
          <p:nvPr/>
        </p:nvSpPr>
        <p:spPr>
          <a:xfrm>
            <a:off x="14001259" y="5375964"/>
            <a:ext cx="4803868"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Objectives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70" t="9793" r="2802"/>
          <a:stretch/>
        </p:blipFill>
        <p:spPr>
          <a:xfrm>
            <a:off x="19458209" y="6575256"/>
            <a:ext cx="7277101" cy="9073424"/>
          </a:xfrm>
          <a:prstGeom prst="rect">
            <a:avLst/>
          </a:prstGeom>
        </p:spPr>
      </p:pic>
      <p:sp>
        <p:nvSpPr>
          <p:cNvPr id="30" name="Shape 30"/>
          <p:cNvSpPr txBox="1"/>
          <p:nvPr/>
        </p:nvSpPr>
        <p:spPr>
          <a:xfrm>
            <a:off x="892737" y="11525375"/>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Methodology</a:t>
            </a:r>
          </a:p>
        </p:txBody>
      </p:sp>
      <p:sp>
        <p:nvSpPr>
          <p:cNvPr id="31" name="Shape 31"/>
          <p:cNvSpPr txBox="1"/>
          <p:nvPr/>
        </p:nvSpPr>
        <p:spPr>
          <a:xfrm>
            <a:off x="19354329" y="5375964"/>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Study Area</a:t>
            </a:r>
          </a:p>
        </p:txBody>
      </p:sp>
      <p:sp>
        <p:nvSpPr>
          <p:cNvPr id="32" name="Shape 32"/>
          <p:cNvSpPr txBox="1"/>
          <p:nvPr/>
        </p:nvSpPr>
        <p:spPr>
          <a:xfrm>
            <a:off x="19354329" y="16567479"/>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Earth Observations</a:t>
            </a:r>
          </a:p>
        </p:txBody>
      </p:sp>
      <p:sp>
        <p:nvSpPr>
          <p:cNvPr id="33" name="Shape 33"/>
          <p:cNvSpPr txBox="1"/>
          <p:nvPr/>
        </p:nvSpPr>
        <p:spPr>
          <a:xfrm>
            <a:off x="892737" y="21725070"/>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Results</a:t>
            </a:r>
          </a:p>
        </p:txBody>
      </p:sp>
      <p:sp>
        <p:nvSpPr>
          <p:cNvPr id="34" name="Shape 34"/>
          <p:cNvSpPr txBox="1"/>
          <p:nvPr/>
        </p:nvSpPr>
        <p:spPr>
          <a:xfrm>
            <a:off x="19354329" y="2172507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Conclusions</a:t>
            </a:r>
          </a:p>
        </p:txBody>
      </p:sp>
      <p:sp>
        <p:nvSpPr>
          <p:cNvPr id="35" name="Shape 35"/>
          <p:cNvSpPr txBox="1"/>
          <p:nvPr/>
        </p:nvSpPr>
        <p:spPr>
          <a:xfrm>
            <a:off x="10972167" y="300677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Acknowledgements</a:t>
            </a:r>
          </a:p>
        </p:txBody>
      </p:sp>
      <p:sp>
        <p:nvSpPr>
          <p:cNvPr id="36" name="Shape 36"/>
          <p:cNvSpPr txBox="1"/>
          <p:nvPr/>
        </p:nvSpPr>
        <p:spPr>
          <a:xfrm>
            <a:off x="19354329" y="300677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Project Partners</a:t>
            </a:r>
          </a:p>
        </p:txBody>
      </p:sp>
      <p:sp>
        <p:nvSpPr>
          <p:cNvPr id="37" name="Shape 37"/>
          <p:cNvSpPr txBox="1"/>
          <p:nvPr/>
        </p:nvSpPr>
        <p:spPr>
          <a:xfrm>
            <a:off x="892737" y="300677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Team Members</a:t>
            </a:r>
          </a:p>
        </p:txBody>
      </p:sp>
      <p:sp>
        <p:nvSpPr>
          <p:cNvPr id="38" name="Shape 38"/>
          <p:cNvSpPr txBox="1"/>
          <p:nvPr/>
        </p:nvSpPr>
        <p:spPr>
          <a:xfrm>
            <a:off x="914400" y="4148883"/>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dirty="0">
                <a:solidFill>
                  <a:schemeClr val="dk1"/>
                </a:solidFill>
                <a:latin typeface="Century Gothic" panose="020B0502020202020204" pitchFamily="34" charset="0"/>
                <a:ea typeface="Garamond"/>
                <a:cs typeface="Garamond"/>
                <a:sym typeface="Garamond"/>
              </a:rPr>
              <a:t>Courtney </a:t>
            </a:r>
            <a:r>
              <a:rPr lang="en-US" sz="3200" dirty="0" err="1" smtClean="0">
                <a:solidFill>
                  <a:schemeClr val="dk1"/>
                </a:solidFill>
                <a:latin typeface="Century Gothic" panose="020B0502020202020204" pitchFamily="34" charset="0"/>
                <a:ea typeface="Garamond"/>
                <a:cs typeface="Garamond"/>
                <a:sym typeface="Garamond"/>
              </a:rPr>
              <a:t>Duquette</a:t>
            </a:r>
            <a:r>
              <a:rPr lang="en-US" sz="3200" dirty="0" smtClean="0">
                <a:solidFill>
                  <a:schemeClr val="dk1"/>
                </a:solidFill>
                <a:latin typeface="Century Gothic" panose="020B0502020202020204" pitchFamily="34" charset="0"/>
                <a:ea typeface="Garamond"/>
                <a:cs typeface="Garamond"/>
                <a:sym typeface="Garamond"/>
              </a:rPr>
              <a:t>, Clarence </a:t>
            </a:r>
            <a:r>
              <a:rPr lang="en-US" sz="3200" dirty="0" err="1" smtClean="0">
                <a:solidFill>
                  <a:schemeClr val="dk1"/>
                </a:solidFill>
                <a:latin typeface="Century Gothic" panose="020B0502020202020204" pitchFamily="34" charset="0"/>
                <a:ea typeface="Garamond"/>
                <a:cs typeface="Garamond"/>
                <a:sym typeface="Garamond"/>
              </a:rPr>
              <a:t>Kimbrell</a:t>
            </a:r>
            <a:r>
              <a:rPr lang="en-US" sz="3200" dirty="0" smtClean="0">
                <a:solidFill>
                  <a:schemeClr val="dk1"/>
                </a:solidFill>
                <a:latin typeface="Century Gothic" panose="020B0502020202020204" pitchFamily="34" charset="0"/>
                <a:ea typeface="Garamond"/>
                <a:cs typeface="Garamond"/>
                <a:sym typeface="Garamond"/>
              </a:rPr>
              <a:t>, Susannah </a:t>
            </a:r>
            <a:r>
              <a:rPr lang="en-US" sz="3200" dirty="0">
                <a:solidFill>
                  <a:schemeClr val="dk1"/>
                </a:solidFill>
                <a:latin typeface="Century Gothic" panose="020B0502020202020204" pitchFamily="34" charset="0"/>
                <a:ea typeface="Garamond"/>
                <a:cs typeface="Garamond"/>
                <a:sym typeface="Garamond"/>
              </a:rPr>
              <a:t>Miller, </a:t>
            </a:r>
            <a:r>
              <a:rPr lang="en-US" sz="3200" dirty="0" smtClean="0">
                <a:solidFill>
                  <a:schemeClr val="dk1"/>
                </a:solidFill>
                <a:latin typeface="Century Gothic" panose="020B0502020202020204" pitchFamily="34" charset="0"/>
                <a:ea typeface="Garamond"/>
                <a:cs typeface="Garamond"/>
                <a:sym typeface="Garamond"/>
              </a:rPr>
              <a:t>Jordan </a:t>
            </a:r>
            <a:r>
              <a:rPr lang="en-US" sz="3200" dirty="0" err="1">
                <a:solidFill>
                  <a:schemeClr val="dk1"/>
                </a:solidFill>
                <a:latin typeface="Century Gothic" panose="020B0502020202020204" pitchFamily="34" charset="0"/>
                <a:ea typeface="Garamond"/>
                <a:cs typeface="Garamond"/>
                <a:sym typeface="Garamond"/>
              </a:rPr>
              <a:t>Ped</a:t>
            </a:r>
            <a:r>
              <a:rPr lang="en-US" sz="3200" b="0" i="0" u="none" strike="noStrike" cap="none" baseline="0" dirty="0">
                <a:solidFill>
                  <a:schemeClr val="dk1"/>
                </a:solidFill>
                <a:latin typeface="Century Gothic" panose="020B0502020202020204" pitchFamily="34" charset="0"/>
                <a:ea typeface="Garamond"/>
                <a:cs typeface="Garamond"/>
                <a:sym typeface="Garamond"/>
              </a:rPr>
              <a:t> (Project Lead), </a:t>
            </a:r>
            <a:r>
              <a:rPr lang="en-US" sz="3200" dirty="0">
                <a:solidFill>
                  <a:schemeClr val="dk1"/>
                </a:solidFill>
                <a:latin typeface="Century Gothic" panose="020B0502020202020204" pitchFamily="34" charset="0"/>
                <a:ea typeface="Garamond"/>
                <a:cs typeface="Garamond"/>
                <a:sym typeface="Garamond"/>
              </a:rPr>
              <a:t>Stephen </a:t>
            </a:r>
            <a:r>
              <a:rPr lang="en-US" sz="3200" dirty="0" smtClean="0">
                <a:solidFill>
                  <a:schemeClr val="dk1"/>
                </a:solidFill>
                <a:latin typeface="Century Gothic" panose="020B0502020202020204" pitchFamily="34" charset="0"/>
                <a:ea typeface="Garamond"/>
                <a:cs typeface="Garamond"/>
                <a:sym typeface="Garamond"/>
              </a:rPr>
              <a:t>Zimmerman</a:t>
            </a:r>
            <a:r>
              <a:rPr lang="en-US" sz="3200" b="0" i="0" u="none" strike="noStrike" cap="none" baseline="0" dirty="0" smtClean="0">
                <a:solidFill>
                  <a:schemeClr val="dk1"/>
                </a:solidFill>
                <a:latin typeface="Century Gothic" panose="020B0502020202020204" pitchFamily="34" charset="0"/>
                <a:ea typeface="Garamond"/>
                <a:cs typeface="Garamond"/>
                <a:sym typeface="Garamond"/>
              </a:rPr>
              <a:t> </a:t>
            </a:r>
            <a:endParaRPr lang="en-US" sz="3200" dirty="0">
              <a:solidFill>
                <a:schemeClr val="dk1"/>
              </a:solidFill>
              <a:latin typeface="Century Gothic" panose="020B0502020202020204" pitchFamily="34" charset="0"/>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dirty="0" smtClean="0">
                <a:solidFill>
                  <a:schemeClr val="dk1"/>
                </a:solidFill>
                <a:latin typeface="Century Gothic" panose="020B0502020202020204" pitchFamily="34" charset="0"/>
                <a:ea typeface="Garamond"/>
                <a:cs typeface="Garamond"/>
                <a:sym typeface="Garamond"/>
              </a:rPr>
              <a:t>NASA DEVELOP </a:t>
            </a:r>
            <a:r>
              <a:rPr lang="en-US" sz="2400" dirty="0" smtClean="0">
                <a:solidFill>
                  <a:schemeClr val="dk1"/>
                </a:solidFill>
                <a:latin typeface="Century Gothic" panose="020B0502020202020204" pitchFamily="34" charset="0"/>
                <a:ea typeface="Garamond"/>
                <a:cs typeface="Garamond"/>
                <a:sym typeface="Garamond"/>
              </a:rPr>
              <a:t>National Program at NASA Langley Research Center</a:t>
            </a:r>
            <a:endParaRPr lang="en-US" sz="2400" b="0" i="0" u="none" strike="noStrike" cap="none" baseline="0" dirty="0">
              <a:solidFill>
                <a:schemeClr val="dk1"/>
              </a:solidFill>
              <a:latin typeface="Century Gothic" panose="020B0502020202020204" pitchFamily="34" charset="0"/>
              <a:ea typeface="Garamond"/>
              <a:cs typeface="Garamond"/>
              <a:sym typeface="Garamond"/>
            </a:endParaRPr>
          </a:p>
        </p:txBody>
      </p:sp>
      <p:pic>
        <p:nvPicPr>
          <p:cNvPr id="39" name="Shape 39"/>
          <p:cNvPicPr preferRelativeResize="0"/>
          <p:nvPr/>
        </p:nvPicPr>
        <p:blipFill>
          <a:blip r:embed="rId4">
            <a:alphaModFix/>
          </a:blip>
          <a:stretch>
            <a:fillRect/>
          </a:stretch>
        </p:blipFill>
        <p:spPr>
          <a:xfrm>
            <a:off x="19479263" y="18363341"/>
            <a:ext cx="2511811" cy="2426667"/>
          </a:xfrm>
          <a:prstGeom prst="rect">
            <a:avLst/>
          </a:prstGeom>
          <a:noFill/>
          <a:ln>
            <a:noFill/>
          </a:ln>
        </p:spPr>
      </p:pic>
      <p:pic>
        <p:nvPicPr>
          <p:cNvPr id="40" name="Shape 40"/>
          <p:cNvPicPr preferRelativeResize="0"/>
          <p:nvPr/>
        </p:nvPicPr>
        <p:blipFill>
          <a:blip r:embed="rId5">
            <a:alphaModFix/>
          </a:blip>
          <a:stretch>
            <a:fillRect/>
          </a:stretch>
        </p:blipFill>
        <p:spPr>
          <a:xfrm>
            <a:off x="22374869" y="18713574"/>
            <a:ext cx="2511811" cy="2057547"/>
          </a:xfrm>
          <a:prstGeom prst="rect">
            <a:avLst/>
          </a:prstGeom>
          <a:noFill/>
          <a:ln>
            <a:noFill/>
          </a:ln>
        </p:spPr>
      </p:pic>
      <p:sp>
        <p:nvSpPr>
          <p:cNvPr id="50" name="Shape 50"/>
          <p:cNvSpPr/>
          <p:nvPr/>
        </p:nvSpPr>
        <p:spPr>
          <a:xfrm>
            <a:off x="14001258" y="14010682"/>
            <a:ext cx="4803869" cy="2006149"/>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err="1">
                <a:latin typeface="Garamond" panose="02020404030301010803" pitchFamily="18" charset="0"/>
              </a:rPr>
              <a:t>LandTrendr</a:t>
            </a:r>
            <a:r>
              <a:rPr lang="en-US" sz="2000" dirty="0">
                <a:latin typeface="Garamond" panose="02020404030301010803" pitchFamily="18" charset="0"/>
              </a:rPr>
              <a:t> -- Forecasting Model</a:t>
            </a:r>
          </a:p>
        </p:txBody>
      </p:sp>
      <p:sp>
        <p:nvSpPr>
          <p:cNvPr id="49" name="Shape 49"/>
          <p:cNvSpPr/>
          <p:nvPr/>
        </p:nvSpPr>
        <p:spPr>
          <a:xfrm>
            <a:off x="14001258" y="16057312"/>
            <a:ext cx="4803869" cy="2006149"/>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latin typeface="Garamond" panose="02020404030301010803" pitchFamily="18" charset="0"/>
              </a:rPr>
              <a:t>RFI accuracy checked with field surveys, </a:t>
            </a:r>
            <a:r>
              <a:rPr lang="en-US" sz="2000" dirty="0" err="1">
                <a:latin typeface="Garamond" panose="02020404030301010803" pitchFamily="18" charset="0"/>
              </a:rPr>
              <a:t>RapidEye</a:t>
            </a:r>
            <a:r>
              <a:rPr lang="en-US" sz="2000" dirty="0">
                <a:latin typeface="Garamond" panose="02020404030301010803" pitchFamily="18" charset="0"/>
              </a:rPr>
              <a:t>, and Hansen data</a:t>
            </a:r>
          </a:p>
        </p:txBody>
      </p:sp>
      <p:sp>
        <p:nvSpPr>
          <p:cNvPr id="41" name="Shape 41"/>
          <p:cNvSpPr/>
          <p:nvPr/>
        </p:nvSpPr>
        <p:spPr>
          <a:xfrm>
            <a:off x="993632" y="19108757"/>
            <a:ext cx="5199673" cy="2006149"/>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bg1"/>
                </a:solidFill>
                <a:latin typeface="Garamond" panose="02020404030301010803" pitchFamily="18" charset="0"/>
              </a:rPr>
              <a:t>Hansen Global or PALSAR</a:t>
            </a:r>
          </a:p>
        </p:txBody>
      </p:sp>
      <p:sp>
        <p:nvSpPr>
          <p:cNvPr id="42" name="Shape 42"/>
          <p:cNvSpPr/>
          <p:nvPr/>
        </p:nvSpPr>
        <p:spPr>
          <a:xfrm>
            <a:off x="993632" y="17062141"/>
            <a:ext cx="5199673" cy="2006149"/>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smtClean="0">
                <a:solidFill>
                  <a:schemeClr val="bg1"/>
                </a:solidFill>
                <a:latin typeface="Garamond" panose="02020404030301010803" pitchFamily="18" charset="0"/>
              </a:rPr>
              <a:t>Landsat </a:t>
            </a:r>
            <a:r>
              <a:rPr lang="en-US" sz="2000" dirty="0">
                <a:solidFill>
                  <a:schemeClr val="bg1"/>
                </a:solidFill>
                <a:latin typeface="Garamond" panose="02020404030301010803" pitchFamily="18" charset="0"/>
              </a:rPr>
              <a:t>CDR 4, 5, &amp; 8</a:t>
            </a:r>
          </a:p>
        </p:txBody>
      </p:sp>
      <p:sp>
        <p:nvSpPr>
          <p:cNvPr id="43" name="Shape 43"/>
          <p:cNvSpPr/>
          <p:nvPr/>
        </p:nvSpPr>
        <p:spPr>
          <a:xfrm>
            <a:off x="993632" y="15015500"/>
            <a:ext cx="5199673" cy="2006149"/>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bg1"/>
                </a:solidFill>
                <a:latin typeface="Garamond" panose="02020404030301010803" pitchFamily="18" charset="0"/>
              </a:rPr>
              <a:t>Data from MARN</a:t>
            </a:r>
          </a:p>
        </p:txBody>
      </p:sp>
      <p:sp>
        <p:nvSpPr>
          <p:cNvPr id="44" name="Shape 44"/>
          <p:cNvSpPr/>
          <p:nvPr/>
        </p:nvSpPr>
        <p:spPr>
          <a:xfrm>
            <a:off x="5272581" y="16050559"/>
            <a:ext cx="4937022" cy="2006149"/>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err="1">
                <a:solidFill>
                  <a:schemeClr val="bg1">
                    <a:lumMod val="85000"/>
                  </a:schemeClr>
                </a:solidFill>
                <a:latin typeface="Garamond" panose="02020404030301010803" pitchFamily="18" charset="0"/>
              </a:rPr>
              <a:t>QuickBird</a:t>
            </a:r>
            <a:r>
              <a:rPr lang="en-US" sz="2000" dirty="0">
                <a:solidFill>
                  <a:schemeClr val="bg1">
                    <a:lumMod val="85000"/>
                  </a:schemeClr>
                </a:solidFill>
                <a:latin typeface="Garamond" panose="02020404030301010803" pitchFamily="18" charset="0"/>
              </a:rPr>
              <a:t> and </a:t>
            </a:r>
            <a:r>
              <a:rPr lang="en-US" sz="2000" dirty="0" err="1">
                <a:solidFill>
                  <a:schemeClr val="bg1">
                    <a:lumMod val="85000"/>
                  </a:schemeClr>
                </a:solidFill>
                <a:latin typeface="Garamond" panose="02020404030301010803" pitchFamily="18" charset="0"/>
              </a:rPr>
              <a:t>RapidEye</a:t>
            </a:r>
            <a:r>
              <a:rPr lang="en-US" sz="2000" dirty="0">
                <a:solidFill>
                  <a:schemeClr val="bg1">
                    <a:lumMod val="85000"/>
                  </a:schemeClr>
                </a:solidFill>
                <a:latin typeface="Garamond" panose="02020404030301010803" pitchFamily="18" charset="0"/>
              </a:rPr>
              <a:t> </a:t>
            </a:r>
            <a:endParaRPr lang="en-US" sz="2000" dirty="0" smtClean="0">
              <a:solidFill>
                <a:schemeClr val="bg1">
                  <a:lumMod val="85000"/>
                </a:schemeClr>
              </a:solidFill>
              <a:latin typeface="Garamond" panose="02020404030301010803" pitchFamily="18" charset="0"/>
            </a:endParaRPr>
          </a:p>
          <a:p>
            <a:pPr lvl="0" algn="ctr" rtl="0">
              <a:spcBef>
                <a:spcPts val="0"/>
              </a:spcBef>
              <a:buNone/>
            </a:pPr>
            <a:r>
              <a:rPr lang="en-US" sz="2000" dirty="0" smtClean="0">
                <a:solidFill>
                  <a:schemeClr val="bg1">
                    <a:lumMod val="85000"/>
                  </a:schemeClr>
                </a:solidFill>
                <a:latin typeface="Garamond" panose="02020404030301010803" pitchFamily="18" charset="0"/>
              </a:rPr>
              <a:t>imagery </a:t>
            </a:r>
            <a:r>
              <a:rPr lang="en-US" sz="2000" dirty="0">
                <a:solidFill>
                  <a:schemeClr val="bg1">
                    <a:lumMod val="85000"/>
                  </a:schemeClr>
                </a:solidFill>
                <a:latin typeface="Garamond" panose="02020404030301010803" pitchFamily="18" charset="0"/>
              </a:rPr>
              <a:t>are resampled in ArcGIS </a:t>
            </a:r>
            <a:endParaRPr lang="en-US" sz="2000" dirty="0" smtClean="0">
              <a:solidFill>
                <a:schemeClr val="bg1">
                  <a:lumMod val="85000"/>
                </a:schemeClr>
              </a:solidFill>
              <a:latin typeface="Garamond" panose="02020404030301010803" pitchFamily="18" charset="0"/>
            </a:endParaRPr>
          </a:p>
          <a:p>
            <a:pPr lvl="0" algn="ctr" rtl="0">
              <a:spcBef>
                <a:spcPts val="0"/>
              </a:spcBef>
              <a:buNone/>
            </a:pPr>
            <a:r>
              <a:rPr lang="en-US" sz="2000" dirty="0" smtClean="0">
                <a:solidFill>
                  <a:schemeClr val="bg1">
                    <a:lumMod val="85000"/>
                  </a:schemeClr>
                </a:solidFill>
                <a:latin typeface="Garamond" panose="02020404030301010803" pitchFamily="18" charset="0"/>
              </a:rPr>
              <a:t>to </a:t>
            </a:r>
            <a:r>
              <a:rPr lang="en-US" sz="2000" dirty="0">
                <a:solidFill>
                  <a:schemeClr val="bg1">
                    <a:lumMod val="85000"/>
                  </a:schemeClr>
                </a:solidFill>
                <a:latin typeface="Garamond" panose="02020404030301010803" pitchFamily="18" charset="0"/>
              </a:rPr>
              <a:t>fit resolution of Hansen and Landsat data</a:t>
            </a:r>
          </a:p>
        </p:txBody>
      </p:sp>
      <p:sp>
        <p:nvSpPr>
          <p:cNvPr id="45" name="Shape 45"/>
          <p:cNvSpPr/>
          <p:nvPr/>
        </p:nvSpPr>
        <p:spPr>
          <a:xfrm>
            <a:off x="5201268" y="14013221"/>
            <a:ext cx="5199673" cy="2006149"/>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bg1">
                    <a:lumMod val="85000"/>
                  </a:schemeClr>
                </a:solidFill>
                <a:latin typeface="Garamond" panose="02020404030301010803" pitchFamily="18" charset="0"/>
              </a:rPr>
              <a:t>Landsat Scenes are clipped using python in ArcGIS. </a:t>
            </a:r>
          </a:p>
        </p:txBody>
      </p:sp>
      <p:sp>
        <p:nvSpPr>
          <p:cNvPr id="48" name="Shape 48"/>
          <p:cNvSpPr/>
          <p:nvPr/>
        </p:nvSpPr>
        <p:spPr>
          <a:xfrm>
            <a:off x="9400318" y="15036540"/>
            <a:ext cx="5199673" cy="2006149"/>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1" algn="ctr"/>
            <a:r>
              <a:rPr lang="en-US" sz="2000" dirty="0">
                <a:solidFill>
                  <a:schemeClr val="tx1">
                    <a:lumMod val="50000"/>
                  </a:schemeClr>
                </a:solidFill>
                <a:latin typeface="Garamond" panose="02020404030301010803" pitchFamily="18" charset="0"/>
              </a:rPr>
              <a:t>Un/Supervised classification </a:t>
            </a:r>
            <a:endParaRPr lang="en-US" sz="2000" dirty="0" smtClean="0">
              <a:solidFill>
                <a:schemeClr val="tx1">
                  <a:lumMod val="50000"/>
                </a:schemeClr>
              </a:solidFill>
              <a:latin typeface="Garamond" panose="02020404030301010803" pitchFamily="18" charset="0"/>
            </a:endParaRPr>
          </a:p>
          <a:p>
            <a:pPr lvl="1" algn="ctr"/>
            <a:r>
              <a:rPr lang="en-US" sz="2000" dirty="0" smtClean="0">
                <a:solidFill>
                  <a:schemeClr val="tx1">
                    <a:lumMod val="50000"/>
                  </a:schemeClr>
                </a:solidFill>
                <a:latin typeface="Garamond" panose="02020404030301010803" pitchFamily="18" charset="0"/>
              </a:rPr>
              <a:t>(</a:t>
            </a:r>
            <a:r>
              <a:rPr lang="en-US" sz="2000" dirty="0">
                <a:solidFill>
                  <a:schemeClr val="tx1">
                    <a:lumMod val="50000"/>
                  </a:schemeClr>
                </a:solidFill>
                <a:latin typeface="Garamond" panose="02020404030301010803" pitchFamily="18" charset="0"/>
              </a:rPr>
              <a:t>LULC). Forest mask &amp; </a:t>
            </a:r>
            <a:r>
              <a:rPr lang="en-US" sz="2000" dirty="0" smtClean="0">
                <a:solidFill>
                  <a:schemeClr val="tx1">
                    <a:lumMod val="50000"/>
                  </a:schemeClr>
                </a:solidFill>
                <a:latin typeface="Garamond" panose="02020404030301010803" pitchFamily="18" charset="0"/>
              </a:rPr>
              <a:t>RIF</a:t>
            </a:r>
          </a:p>
          <a:p>
            <a:pPr lvl="1" algn="ctr"/>
            <a:r>
              <a:rPr lang="en-US" sz="2000" dirty="0">
                <a:solidFill>
                  <a:schemeClr val="tx1">
                    <a:lumMod val="50000"/>
                  </a:schemeClr>
                </a:solidFill>
                <a:latin typeface="Garamond" panose="02020404030301010803" pitchFamily="18" charset="0"/>
              </a:rPr>
              <a:t>LULC Time Series: 2014, 2010, </a:t>
            </a:r>
            <a:endParaRPr lang="en-US" sz="2000" dirty="0" smtClean="0">
              <a:solidFill>
                <a:schemeClr val="tx1">
                  <a:lumMod val="50000"/>
                </a:schemeClr>
              </a:solidFill>
              <a:latin typeface="Garamond" panose="02020404030301010803" pitchFamily="18" charset="0"/>
            </a:endParaRPr>
          </a:p>
          <a:p>
            <a:pPr lvl="1" algn="ctr"/>
            <a:r>
              <a:rPr lang="en-US" sz="2000" dirty="0" smtClean="0">
                <a:solidFill>
                  <a:schemeClr val="tx1">
                    <a:lumMod val="50000"/>
                  </a:schemeClr>
                </a:solidFill>
                <a:latin typeface="Garamond" panose="02020404030301010803" pitchFamily="18" charset="0"/>
              </a:rPr>
              <a:t>1995 </a:t>
            </a:r>
            <a:r>
              <a:rPr lang="en-US" sz="2000" dirty="0">
                <a:solidFill>
                  <a:schemeClr val="tx1">
                    <a:lumMod val="50000"/>
                  </a:schemeClr>
                </a:solidFill>
                <a:latin typeface="Garamond" panose="02020404030301010803" pitchFamily="18" charset="0"/>
              </a:rPr>
              <a:t>&amp; </a:t>
            </a:r>
            <a:r>
              <a:rPr lang="en-US" sz="2000" dirty="0" smtClean="0">
                <a:solidFill>
                  <a:schemeClr val="tx1">
                    <a:lumMod val="50000"/>
                  </a:schemeClr>
                </a:solidFill>
                <a:latin typeface="Garamond" panose="02020404030301010803" pitchFamily="18" charset="0"/>
              </a:rPr>
              <a:t>1986</a:t>
            </a:r>
            <a:endParaRPr lang="en-US" sz="2000" dirty="0">
              <a:solidFill>
                <a:schemeClr val="tx1">
                  <a:lumMod val="50000"/>
                </a:schemeClr>
              </a:solidFill>
              <a:latin typeface="Garamond" panose="02020404030301010803" pitchFamily="18" charset="0"/>
            </a:endParaRPr>
          </a:p>
        </p:txBody>
      </p:sp>
      <p:sp>
        <p:nvSpPr>
          <p:cNvPr id="46" name="Shape 46"/>
          <p:cNvSpPr/>
          <p:nvPr/>
        </p:nvSpPr>
        <p:spPr>
          <a:xfrm>
            <a:off x="5201289" y="18087904"/>
            <a:ext cx="5199673" cy="2006149"/>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bg1">
                    <a:lumMod val="85000"/>
                  </a:schemeClr>
                </a:solidFill>
                <a:latin typeface="Garamond" panose="02020404030301010803" pitchFamily="18" charset="0"/>
              </a:rPr>
              <a:t>Hansen dataset is clipped to </a:t>
            </a:r>
            <a:r>
              <a:rPr lang="en-US" sz="2000" dirty="0" err="1">
                <a:solidFill>
                  <a:schemeClr val="bg1">
                    <a:lumMod val="85000"/>
                  </a:schemeClr>
                </a:solidFill>
                <a:latin typeface="Garamond" panose="02020404030301010803" pitchFamily="18" charset="0"/>
              </a:rPr>
              <a:t>QuickBird</a:t>
            </a:r>
            <a:r>
              <a:rPr lang="en-US" sz="2000" dirty="0">
                <a:solidFill>
                  <a:schemeClr val="bg1">
                    <a:lumMod val="85000"/>
                  </a:schemeClr>
                </a:solidFill>
                <a:latin typeface="Garamond" panose="02020404030301010803" pitchFamily="18" charset="0"/>
              </a:rPr>
              <a:t> extant. </a:t>
            </a:r>
          </a:p>
        </p:txBody>
      </p:sp>
      <p:sp>
        <p:nvSpPr>
          <p:cNvPr id="47" name="Shape 47"/>
          <p:cNvSpPr/>
          <p:nvPr/>
        </p:nvSpPr>
        <p:spPr>
          <a:xfrm>
            <a:off x="9400318" y="17083169"/>
            <a:ext cx="5199673" cy="2006149"/>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tx1">
                    <a:lumMod val="50000"/>
                  </a:schemeClr>
                </a:solidFill>
                <a:latin typeface="Garamond" panose="02020404030301010803" pitchFamily="18" charset="0"/>
              </a:rPr>
              <a:t>Resampled (30 m) </a:t>
            </a:r>
            <a:r>
              <a:rPr lang="en-US" sz="2000" dirty="0" err="1">
                <a:solidFill>
                  <a:schemeClr val="tx1">
                    <a:lumMod val="50000"/>
                  </a:schemeClr>
                </a:solidFill>
                <a:latin typeface="Garamond" panose="02020404030301010803" pitchFamily="18" charset="0"/>
              </a:rPr>
              <a:t>QuickBird</a:t>
            </a:r>
            <a:r>
              <a:rPr lang="en-US" sz="2000" dirty="0">
                <a:solidFill>
                  <a:schemeClr val="tx1">
                    <a:lumMod val="50000"/>
                  </a:schemeClr>
                </a:solidFill>
                <a:latin typeface="Garamond" panose="02020404030301010803" pitchFamily="18" charset="0"/>
              </a:rPr>
              <a:t> imagery is utilized to “validate” Hansen data at the regional scale</a:t>
            </a:r>
          </a:p>
        </p:txBody>
      </p:sp>
      <p:sp>
        <p:nvSpPr>
          <p:cNvPr id="51" name="Shape 51"/>
          <p:cNvSpPr/>
          <p:nvPr/>
        </p:nvSpPr>
        <p:spPr>
          <a:xfrm rot="871123">
            <a:off x="3853324" y="11951085"/>
            <a:ext cx="8929540" cy="2489756"/>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2" name="Shape 52"/>
          <p:cNvSpPr/>
          <p:nvPr/>
        </p:nvSpPr>
        <p:spPr>
          <a:xfrm>
            <a:off x="993630" y="12968873"/>
            <a:ext cx="5199673" cy="2006149"/>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dirty="0">
                <a:solidFill>
                  <a:schemeClr val="bg1"/>
                </a:solidFill>
                <a:latin typeface="Garamond" panose="02020404030301010803" pitchFamily="18" charset="0"/>
              </a:rPr>
              <a:t>ABES Project field survey</a:t>
            </a:r>
          </a:p>
          <a:p>
            <a:pPr lvl="0" rtl="0">
              <a:spcBef>
                <a:spcPts val="0"/>
              </a:spcBef>
              <a:buNone/>
            </a:pPr>
            <a:endParaRPr sz="2000" dirty="0">
              <a:solidFill>
                <a:schemeClr val="bg1"/>
              </a:solidFill>
              <a:latin typeface="Garamond" panose="02020404030301010803" pitchFamily="18" charset="0"/>
            </a:endParaRPr>
          </a:p>
        </p:txBody>
      </p:sp>
      <p:sp>
        <p:nvSpPr>
          <p:cNvPr id="53" name="Shape 53"/>
          <p:cNvSpPr/>
          <p:nvPr/>
        </p:nvSpPr>
        <p:spPr>
          <a:xfrm rot="20039626">
            <a:off x="5117628" y="14966677"/>
            <a:ext cx="1232829" cy="1109051"/>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4" name="Shape 54"/>
          <p:cNvSpPr/>
          <p:nvPr/>
        </p:nvSpPr>
        <p:spPr>
          <a:xfrm rot="20039626">
            <a:off x="5066864" y="19053900"/>
            <a:ext cx="1232829" cy="1109051"/>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5" name="Shape 55"/>
          <p:cNvSpPr/>
          <p:nvPr/>
        </p:nvSpPr>
        <p:spPr>
          <a:xfrm rot="20039626">
            <a:off x="4985202" y="17009608"/>
            <a:ext cx="1232829" cy="1109051"/>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nvGrpSpPr>
          <p:cNvPr id="6" name="Group 5"/>
          <p:cNvGrpSpPr/>
          <p:nvPr/>
        </p:nvGrpSpPr>
        <p:grpSpPr>
          <a:xfrm>
            <a:off x="9262937" y="14967160"/>
            <a:ext cx="722951" cy="4208922"/>
            <a:chOff x="9322625" y="14677887"/>
            <a:chExt cx="1281386" cy="4208922"/>
          </a:xfrm>
        </p:grpSpPr>
        <p:sp>
          <p:nvSpPr>
            <p:cNvPr id="58" name="Shape 58"/>
            <p:cNvSpPr/>
            <p:nvPr/>
          </p:nvSpPr>
          <p:spPr>
            <a:xfrm rot="1585077">
              <a:off x="9371555" y="16720126"/>
              <a:ext cx="1232456" cy="1109283"/>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9" name="Shape 59"/>
            <p:cNvSpPr/>
            <p:nvPr/>
          </p:nvSpPr>
          <p:spPr>
            <a:xfrm rot="20039626">
              <a:off x="9322625" y="17777758"/>
              <a:ext cx="1232828" cy="1109051"/>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7" name="Shape 57"/>
            <p:cNvSpPr/>
            <p:nvPr/>
          </p:nvSpPr>
          <p:spPr>
            <a:xfrm rot="20039626">
              <a:off x="9345557" y="15680373"/>
              <a:ext cx="1232828" cy="1109051"/>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6" name="Shape 56"/>
            <p:cNvSpPr/>
            <p:nvPr/>
          </p:nvSpPr>
          <p:spPr>
            <a:xfrm rot="1585077">
              <a:off x="9339898" y="14677887"/>
              <a:ext cx="1232456" cy="1109283"/>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sp>
        <p:nvSpPr>
          <p:cNvPr id="7" name="TextBox 6"/>
          <p:cNvSpPr txBox="1"/>
          <p:nvPr/>
        </p:nvSpPr>
        <p:spPr>
          <a:xfrm>
            <a:off x="1491096" y="12535938"/>
            <a:ext cx="3089307" cy="461665"/>
          </a:xfrm>
          <a:prstGeom prst="rect">
            <a:avLst/>
          </a:prstGeom>
          <a:noFill/>
        </p:spPr>
        <p:txBody>
          <a:bodyPr wrap="none" rtlCol="0">
            <a:spAutoFit/>
          </a:bodyPr>
          <a:lstStyle/>
          <a:p>
            <a:r>
              <a:rPr lang="en-US" sz="2400" dirty="0" smtClean="0">
                <a:latin typeface="Garamond" panose="02020404030301010803" pitchFamily="18" charset="0"/>
              </a:rPr>
              <a:t>DATA ACQUISITION</a:t>
            </a:r>
            <a:endParaRPr lang="en-US" sz="2400" dirty="0">
              <a:latin typeface="Garamond" panose="02020404030301010803" pitchFamily="18" charset="0"/>
            </a:endParaRPr>
          </a:p>
        </p:txBody>
      </p:sp>
      <p:sp>
        <p:nvSpPr>
          <p:cNvPr id="63" name="TextBox 62"/>
          <p:cNvSpPr txBox="1"/>
          <p:nvPr/>
        </p:nvSpPr>
        <p:spPr>
          <a:xfrm>
            <a:off x="6142608" y="13590238"/>
            <a:ext cx="2986715" cy="461665"/>
          </a:xfrm>
          <a:prstGeom prst="rect">
            <a:avLst/>
          </a:prstGeom>
          <a:noFill/>
        </p:spPr>
        <p:txBody>
          <a:bodyPr wrap="none" rtlCol="0">
            <a:spAutoFit/>
          </a:bodyPr>
          <a:lstStyle/>
          <a:p>
            <a:r>
              <a:rPr lang="en-US" sz="2400" dirty="0" smtClean="0">
                <a:latin typeface="Garamond" panose="02020404030301010803" pitchFamily="18" charset="0"/>
              </a:rPr>
              <a:t>DATA PROCESSING</a:t>
            </a:r>
            <a:endParaRPr lang="en-US" sz="2400" dirty="0">
              <a:latin typeface="Garamond" panose="02020404030301010803" pitchFamily="18" charset="0"/>
            </a:endParaRPr>
          </a:p>
        </p:txBody>
      </p:sp>
      <p:sp>
        <p:nvSpPr>
          <p:cNvPr id="64" name="TextBox 63"/>
          <p:cNvSpPr txBox="1"/>
          <p:nvPr/>
        </p:nvSpPr>
        <p:spPr>
          <a:xfrm>
            <a:off x="10394078" y="14602491"/>
            <a:ext cx="2595582" cy="461665"/>
          </a:xfrm>
          <a:prstGeom prst="rect">
            <a:avLst/>
          </a:prstGeom>
          <a:noFill/>
        </p:spPr>
        <p:txBody>
          <a:bodyPr wrap="none" rtlCol="0">
            <a:spAutoFit/>
          </a:bodyPr>
          <a:lstStyle/>
          <a:p>
            <a:r>
              <a:rPr lang="en-US" sz="2400" dirty="0" smtClean="0">
                <a:latin typeface="Garamond" panose="02020404030301010803" pitchFamily="18" charset="0"/>
              </a:rPr>
              <a:t>DATA ANALYSIS</a:t>
            </a:r>
            <a:endParaRPr lang="en-US" sz="2400" dirty="0">
              <a:latin typeface="Garamond" panose="02020404030301010803" pitchFamily="18" charset="0"/>
            </a:endParaRPr>
          </a:p>
        </p:txBody>
      </p:sp>
      <p:sp>
        <p:nvSpPr>
          <p:cNvPr id="65" name="TextBox 64"/>
          <p:cNvSpPr txBox="1"/>
          <p:nvPr/>
        </p:nvSpPr>
        <p:spPr>
          <a:xfrm>
            <a:off x="14408484" y="13471717"/>
            <a:ext cx="2687628" cy="461665"/>
          </a:xfrm>
          <a:prstGeom prst="rect">
            <a:avLst/>
          </a:prstGeom>
          <a:noFill/>
        </p:spPr>
        <p:txBody>
          <a:bodyPr wrap="none" rtlCol="0">
            <a:spAutoFit/>
          </a:bodyPr>
          <a:lstStyle/>
          <a:p>
            <a:r>
              <a:rPr lang="en-US" sz="2400" dirty="0" smtClean="0">
                <a:latin typeface="Garamond" panose="02020404030301010803" pitchFamily="18" charset="0"/>
              </a:rPr>
              <a:t>END PRODUCT</a:t>
            </a:r>
          </a:p>
        </p:txBody>
      </p:sp>
      <p:sp>
        <p:nvSpPr>
          <p:cNvPr id="66" name="Shape 25"/>
          <p:cNvSpPr txBox="1"/>
          <p:nvPr/>
        </p:nvSpPr>
        <p:spPr>
          <a:xfrm>
            <a:off x="22374869" y="17612358"/>
            <a:ext cx="1900065" cy="624463"/>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Landsat </a:t>
            </a:r>
            <a:r>
              <a:rPr lang="en-US" sz="2400" dirty="0">
                <a:solidFill>
                  <a:schemeClr val="dk1"/>
                </a:solidFill>
                <a:latin typeface="Garamond" panose="02020404030301010803" pitchFamily="18" charset="0"/>
                <a:ea typeface="Garamond"/>
                <a:cs typeface="Garamond"/>
                <a:sym typeface="Garamond"/>
              </a:rPr>
              <a:t>8            </a:t>
            </a:r>
          </a:p>
        </p:txBody>
      </p:sp>
      <p:sp>
        <p:nvSpPr>
          <p:cNvPr id="5" name="TextBox 4"/>
          <p:cNvSpPr txBox="1"/>
          <p:nvPr/>
        </p:nvSpPr>
        <p:spPr>
          <a:xfrm>
            <a:off x="19362959" y="6065905"/>
            <a:ext cx="7670690" cy="461665"/>
          </a:xfrm>
          <a:prstGeom prst="rect">
            <a:avLst/>
          </a:prstGeom>
          <a:noFill/>
        </p:spPr>
        <p:txBody>
          <a:bodyPr wrap="none" rtlCol="0">
            <a:spAutoFit/>
          </a:bodyPr>
          <a:lstStyle/>
          <a:p>
            <a:r>
              <a:rPr lang="en-US" sz="2400" dirty="0" smtClean="0">
                <a:latin typeface="Garamond" panose="02020404030301010803" pitchFamily="18" charset="0"/>
              </a:rPr>
              <a:t>La Moncomunidad La </a:t>
            </a:r>
            <a:r>
              <a:rPr lang="en-US" sz="2400" dirty="0" err="1" smtClean="0">
                <a:latin typeface="Garamond" panose="02020404030301010803" pitchFamily="18" charset="0"/>
              </a:rPr>
              <a:t>Montañona</a:t>
            </a:r>
            <a:r>
              <a:rPr lang="en-US" sz="2400" dirty="0" smtClean="0">
                <a:latin typeface="Garamond" panose="02020404030301010803" pitchFamily="18" charset="0"/>
              </a:rPr>
              <a:t>, Chalatenango, El Salvador </a:t>
            </a:r>
            <a:endParaRPr lang="en-US" sz="2400" dirty="0">
              <a:latin typeface="Garamond" panose="02020404030301010803" pitchFamily="18" charset="0"/>
            </a:endParaRPr>
          </a:p>
        </p:txBody>
      </p:sp>
      <p:sp>
        <p:nvSpPr>
          <p:cNvPr id="67" name="Shape 57"/>
          <p:cNvSpPr/>
          <p:nvPr/>
        </p:nvSpPr>
        <p:spPr>
          <a:xfrm rot="20039626">
            <a:off x="13971108" y="15026969"/>
            <a:ext cx="695555" cy="1109051"/>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68" name="Shape 56"/>
          <p:cNvSpPr/>
          <p:nvPr/>
        </p:nvSpPr>
        <p:spPr>
          <a:xfrm rot="1585077">
            <a:off x="13925832" y="16000069"/>
            <a:ext cx="695345" cy="1109283"/>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69" name="Shape 57"/>
          <p:cNvSpPr/>
          <p:nvPr/>
        </p:nvSpPr>
        <p:spPr>
          <a:xfrm rot="20039626">
            <a:off x="13942819" y="17044552"/>
            <a:ext cx="695555" cy="1109051"/>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425</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Arial</vt:lpstr>
      <vt:lpstr>Questrial</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Susannah M. (LARC-E3)[SSAI DEVELOP]</dc:creator>
  <cp:lastModifiedBy>Miller, Susannah M. (LARC-E3)[SSAI DEVELOP]</cp:lastModifiedBy>
  <cp:revision>25</cp:revision>
  <dcterms:modified xsi:type="dcterms:W3CDTF">2015-10-15T19:28:50Z</dcterms:modified>
</cp:coreProperties>
</file>