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719" r:id="rId5"/>
    <p:sldMasterId id="2147483735" r:id="rId6"/>
    <p:sldMasterId id="2147483744" r:id="rId7"/>
  </p:sldMasterIdLst>
  <p:notesMasterIdLst>
    <p:notesMasterId r:id="rId28"/>
  </p:notesMasterIdLst>
  <p:sldIdLst>
    <p:sldId id="321" r:id="rId8"/>
    <p:sldId id="323" r:id="rId9"/>
    <p:sldId id="322" r:id="rId10"/>
    <p:sldId id="326" r:id="rId11"/>
    <p:sldId id="325" r:id="rId12"/>
    <p:sldId id="324" r:id="rId13"/>
    <p:sldId id="327" r:id="rId14"/>
    <p:sldId id="328" r:id="rId15"/>
    <p:sldId id="365" r:id="rId16"/>
    <p:sldId id="364" r:id="rId17"/>
    <p:sldId id="333" r:id="rId18"/>
    <p:sldId id="363" r:id="rId19"/>
    <p:sldId id="329" r:id="rId20"/>
    <p:sldId id="366" r:id="rId21"/>
    <p:sldId id="330" r:id="rId22"/>
    <p:sldId id="332" r:id="rId23"/>
    <p:sldId id="316" r:id="rId24"/>
    <p:sldId id="308" r:id="rId25"/>
    <p:sldId id="367" r:id="rId26"/>
    <p:sldId id="36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xton LaJoie" initials="PL" lastIdx="15" clrIdx="0"/>
  <p:cmAuthor id="2" name="Rochelle Williams" initials="ARW" lastIdx="61" clrIdx="1"/>
  <p:cmAuthor id="3" name="User" initials="U" lastIdx="39" clrIdx="2"/>
  <p:cmAuthor id="4" name="Baldwin, Helen B. (MSFC-ST11)[UAH]" initials="BHB(" lastIdx="31" clrIdx="3">
    <p:extLst>
      <p:ext uri="{19B8F6BF-5375-455C-9EA6-DF929625EA0E}">
        <p15:presenceInfo xmlns:p15="http://schemas.microsoft.com/office/powerpoint/2012/main" userId="S-1-5-21-330711430-3775241029-4075259233-824536" providerId="AD"/>
      </p:ext>
    </p:extLst>
  </p:cmAuthor>
  <p:cmAuthor id="5" name="Madison Murphy" initials="MM" lastIdx="38" clrIdx="4">
    <p:extLst>
      <p:ext uri="{19B8F6BF-5375-455C-9EA6-DF929625EA0E}">
        <p15:presenceInfo xmlns:p15="http://schemas.microsoft.com/office/powerpoint/2012/main" userId="S::Madison.Murphy@optimalgeo.com::c42f83ec-c78e-4be4-9aef-67e67dc7082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F48"/>
    <a:srgbClr val="A5A5A5"/>
    <a:srgbClr val="FFC9C9"/>
    <a:srgbClr val="FF6D6D"/>
    <a:srgbClr val="C00000"/>
    <a:srgbClr val="E18989"/>
    <a:srgbClr val="FF8989"/>
    <a:srgbClr val="F090A8"/>
    <a:srgbClr val="E8B3C0"/>
    <a:srgbClr val="E048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60952" autoAdjust="0"/>
  </p:normalViewPr>
  <p:slideViewPr>
    <p:cSldViewPr snapToGrid="0">
      <p:cViewPr varScale="1">
        <p:scale>
          <a:sx n="50" d="100"/>
          <a:sy n="50" d="100"/>
        </p:scale>
        <p:origin x="1834" y="38"/>
      </p:cViewPr>
      <p:guideLst>
        <p:guide orient="horz" pos="218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hepr\Downloads\vari.csv"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epr\Downloads\changes.csv"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thepr\Downloads\area_2020-11-03%20(1).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thepr\Downloads\area_2020-11-02.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dirty="0">
                <a:solidFill>
                  <a:schemeClr val="tx1">
                    <a:lumMod val="75000"/>
                    <a:lumOff val="25000"/>
                  </a:schemeClr>
                </a:solidFill>
                <a:latin typeface="Century Gothic" panose="020B0502020202020204" pitchFamily="34" charset="0"/>
              </a:rPr>
              <a:t>Difference (Predicted</a:t>
            </a:r>
            <a:r>
              <a:rPr lang="en-US" baseline="0" dirty="0">
                <a:solidFill>
                  <a:schemeClr val="tx1">
                    <a:lumMod val="75000"/>
                    <a:lumOff val="25000"/>
                  </a:schemeClr>
                </a:solidFill>
                <a:latin typeface="Century Gothic" panose="020B0502020202020204" pitchFamily="34" charset="0"/>
              </a:rPr>
              <a:t> - Actual)</a:t>
            </a:r>
            <a:endParaRPr lang="en-US" dirty="0">
              <a:solidFill>
                <a:schemeClr val="tx1">
                  <a:lumMod val="75000"/>
                  <a:lumOff val="25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vari!$B$1</c:f>
              <c:strCache>
                <c:ptCount val="1"/>
                <c:pt idx="0">
                  <c:v>Variance</c:v>
                </c:pt>
              </c:strCache>
            </c:strRef>
          </c:tx>
          <c:spPr>
            <a:solidFill>
              <a:srgbClr val="C00000"/>
            </a:solidFill>
            <a:ln>
              <a:noFill/>
            </a:ln>
            <a:effectLst/>
          </c:spPr>
          <c:invertIfNegative val="0"/>
          <c:cat>
            <c:strRef>
              <c:f>vari!$A$2:$A$20</c:f>
              <c:strCache>
                <c:ptCount val="19"/>
                <c:pt idx="0">
                  <c:v>No Change</c:v>
                </c:pt>
                <c:pt idx="1">
                  <c:v>Jan '19</c:v>
                </c:pt>
                <c:pt idx="2">
                  <c:v>Feb '19</c:v>
                </c:pt>
                <c:pt idx="3">
                  <c:v>Mar '19</c:v>
                </c:pt>
                <c:pt idx="4">
                  <c:v>Apr '19</c:v>
                </c:pt>
                <c:pt idx="5">
                  <c:v>May '19</c:v>
                </c:pt>
                <c:pt idx="6">
                  <c:v>Jun  '19</c:v>
                </c:pt>
                <c:pt idx="7">
                  <c:v>Jul '19</c:v>
                </c:pt>
                <c:pt idx="8">
                  <c:v>Aug '19</c:v>
                </c:pt>
                <c:pt idx="9">
                  <c:v>Sep '19</c:v>
                </c:pt>
                <c:pt idx="10">
                  <c:v>Oct '19</c:v>
                </c:pt>
                <c:pt idx="11">
                  <c:v>Nov '19</c:v>
                </c:pt>
                <c:pt idx="12">
                  <c:v>Dec '19</c:v>
                </c:pt>
                <c:pt idx="13">
                  <c:v>Jan '20</c:v>
                </c:pt>
                <c:pt idx="14">
                  <c:v>Feb '20</c:v>
                </c:pt>
                <c:pt idx="15">
                  <c:v>Mar '20</c:v>
                </c:pt>
                <c:pt idx="16">
                  <c:v>Apr '20</c:v>
                </c:pt>
                <c:pt idx="17">
                  <c:v>May '20</c:v>
                </c:pt>
                <c:pt idx="18">
                  <c:v>Jun  '20</c:v>
                </c:pt>
              </c:strCache>
            </c:strRef>
          </c:cat>
          <c:val>
            <c:numRef>
              <c:f>vari!$B$2:$B$20</c:f>
              <c:numCache>
                <c:formatCode>General</c:formatCode>
                <c:ptCount val="19"/>
                <c:pt idx="0">
                  <c:v>0.24852071005917101</c:v>
                </c:pt>
                <c:pt idx="1">
                  <c:v>2.0588235294117601</c:v>
                </c:pt>
                <c:pt idx="2">
                  <c:v>2.5</c:v>
                </c:pt>
                <c:pt idx="3">
                  <c:v>3.8297872340425498</c:v>
                </c:pt>
                <c:pt idx="4">
                  <c:v>5.2857142857142803</c:v>
                </c:pt>
                <c:pt idx="5">
                  <c:v>5.23529411764705</c:v>
                </c:pt>
                <c:pt idx="6">
                  <c:v>4.1086956521739104</c:v>
                </c:pt>
                <c:pt idx="7">
                  <c:v>4.46428571428571</c:v>
                </c:pt>
                <c:pt idx="8">
                  <c:v>5.3636363636363598</c:v>
                </c:pt>
                <c:pt idx="9">
                  <c:v>6.4255319148936101</c:v>
                </c:pt>
                <c:pt idx="10">
                  <c:v>7.1521739130434696</c:v>
                </c:pt>
                <c:pt idx="11">
                  <c:v>7.4375</c:v>
                </c:pt>
                <c:pt idx="12">
                  <c:v>6.6818181818181799</c:v>
                </c:pt>
                <c:pt idx="13">
                  <c:v>4.5365853658536501</c:v>
                </c:pt>
                <c:pt idx="14">
                  <c:v>7.7450980392156801</c:v>
                </c:pt>
                <c:pt idx="15">
                  <c:v>6.9655172413793096</c:v>
                </c:pt>
                <c:pt idx="16">
                  <c:v>9.8043478260869499</c:v>
                </c:pt>
                <c:pt idx="17">
                  <c:v>7.5961538461538396</c:v>
                </c:pt>
                <c:pt idx="18">
                  <c:v>11.177777777777701</c:v>
                </c:pt>
              </c:numCache>
            </c:numRef>
          </c:val>
          <c:extLst>
            <c:ext xmlns:c16="http://schemas.microsoft.com/office/drawing/2014/chart" uri="{C3380CC4-5D6E-409C-BE32-E72D297353CC}">
              <c16:uniqueId val="{00000000-AD26-448D-A763-3B1113A7DCF1}"/>
            </c:ext>
          </c:extLst>
        </c:ser>
        <c:dLbls>
          <c:showLegendKey val="0"/>
          <c:showVal val="0"/>
          <c:showCatName val="0"/>
          <c:showSerName val="0"/>
          <c:showPercent val="0"/>
          <c:showBubbleSize val="0"/>
        </c:dLbls>
        <c:gapWidth val="219"/>
        <c:overlap val="-27"/>
        <c:axId val="1077236767"/>
        <c:axId val="1020584495"/>
      </c:barChart>
      <c:catAx>
        <c:axId val="1077236767"/>
        <c:scaling>
          <c:orientation val="minMax"/>
        </c:scaling>
        <c:delete val="1"/>
        <c:axPos val="b"/>
        <c:numFmt formatCode="General" sourceLinked="1"/>
        <c:majorTickMark val="none"/>
        <c:minorTickMark val="none"/>
        <c:tickLblPos val="nextTo"/>
        <c:crossAx val="1020584495"/>
        <c:crosses val="autoZero"/>
        <c:auto val="1"/>
        <c:lblAlgn val="ctr"/>
        <c:lblOffset val="100"/>
        <c:noMultiLvlLbl val="0"/>
      </c:catAx>
      <c:valAx>
        <c:axId val="102058449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1077236767"/>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r>
              <a:rPr lang="en-US" baseline="0" dirty="0">
                <a:solidFill>
                  <a:schemeClr val="tx1">
                    <a:lumMod val="75000"/>
                    <a:lumOff val="25000"/>
                  </a:schemeClr>
                </a:solidFill>
                <a:latin typeface="Century Gothic" panose="020B0502020202020204" pitchFamily="34" charset="0"/>
              </a:rPr>
              <a:t>Classified Change Points </a:t>
            </a:r>
            <a:endParaRPr lang="en-US" dirty="0">
              <a:solidFill>
                <a:schemeClr val="tx1">
                  <a:lumMod val="75000"/>
                  <a:lumOff val="25000"/>
                </a:schemeClr>
              </a:solidFill>
              <a:latin typeface="Century Gothic" panose="020B0502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75000"/>
                  <a:lumOff val="25000"/>
                </a:schemeClr>
              </a:solidFill>
              <a:latin typeface="Century Gothic" panose="020B0502020202020204" pitchFamily="34" charset="0"/>
              <a:ea typeface="+mn-ea"/>
              <a:cs typeface="+mn-cs"/>
            </a:defRPr>
          </a:pPr>
          <a:endParaRPr lang="en-US"/>
        </a:p>
      </c:txPr>
    </c:title>
    <c:autoTitleDeleted val="0"/>
    <c:plotArea>
      <c:layout/>
      <c:barChart>
        <c:barDir val="col"/>
        <c:grouping val="clustered"/>
        <c:varyColors val="0"/>
        <c:ser>
          <c:idx val="0"/>
          <c:order val="0"/>
          <c:tx>
            <c:strRef>
              <c:f>changes!$B$1</c:f>
              <c:strCache>
                <c:ptCount val="1"/>
                <c:pt idx="0">
                  <c:v>Mining Change</c:v>
                </c:pt>
              </c:strCache>
            </c:strRef>
          </c:tx>
          <c:spPr>
            <a:solidFill>
              <a:srgbClr val="C00000"/>
            </a:solidFill>
            <a:ln>
              <a:noFill/>
            </a:ln>
            <a:effectLst/>
          </c:spPr>
          <c:invertIfNegative val="0"/>
          <c:cat>
            <c:strRef>
              <c:f>changes!$A$2:$A$19</c:f>
              <c:strCache>
                <c:ptCount val="18"/>
                <c:pt idx="0">
                  <c:v>Jan '19</c:v>
                </c:pt>
                <c:pt idx="1">
                  <c:v>Feb '19</c:v>
                </c:pt>
                <c:pt idx="2">
                  <c:v>Mar '19</c:v>
                </c:pt>
                <c:pt idx="3">
                  <c:v>Apr  '19</c:v>
                </c:pt>
                <c:pt idx="4">
                  <c:v>May '19</c:v>
                </c:pt>
                <c:pt idx="5">
                  <c:v>Jun '19</c:v>
                </c:pt>
                <c:pt idx="6">
                  <c:v>Jul 19'</c:v>
                </c:pt>
                <c:pt idx="7">
                  <c:v>Aug '19</c:v>
                </c:pt>
                <c:pt idx="8">
                  <c:v>Sep '19</c:v>
                </c:pt>
                <c:pt idx="9">
                  <c:v>Oct '19</c:v>
                </c:pt>
                <c:pt idx="10">
                  <c:v>Nov '19</c:v>
                </c:pt>
                <c:pt idx="11">
                  <c:v>Dec '19</c:v>
                </c:pt>
                <c:pt idx="12">
                  <c:v>Jan '20</c:v>
                </c:pt>
                <c:pt idx="13">
                  <c:v>Feb '20</c:v>
                </c:pt>
                <c:pt idx="14">
                  <c:v>Mar '20</c:v>
                </c:pt>
                <c:pt idx="15">
                  <c:v>Apr '20</c:v>
                </c:pt>
                <c:pt idx="16">
                  <c:v>May '20</c:v>
                </c:pt>
                <c:pt idx="17">
                  <c:v>Jun '20</c:v>
                </c:pt>
              </c:strCache>
            </c:strRef>
          </c:cat>
          <c:val>
            <c:numRef>
              <c:f>changes!$B$2:$B$19</c:f>
              <c:numCache>
                <c:formatCode>General</c:formatCode>
                <c:ptCount val="18"/>
                <c:pt idx="0">
                  <c:v>8</c:v>
                </c:pt>
                <c:pt idx="1">
                  <c:v>14</c:v>
                </c:pt>
                <c:pt idx="2">
                  <c:v>9</c:v>
                </c:pt>
                <c:pt idx="3">
                  <c:v>4</c:v>
                </c:pt>
                <c:pt idx="4">
                  <c:v>10</c:v>
                </c:pt>
                <c:pt idx="5">
                  <c:v>13</c:v>
                </c:pt>
                <c:pt idx="6">
                  <c:v>20</c:v>
                </c:pt>
                <c:pt idx="7">
                  <c:v>11</c:v>
                </c:pt>
                <c:pt idx="8">
                  <c:v>11</c:v>
                </c:pt>
                <c:pt idx="9">
                  <c:v>8</c:v>
                </c:pt>
                <c:pt idx="10">
                  <c:v>4</c:v>
                </c:pt>
                <c:pt idx="11">
                  <c:v>7</c:v>
                </c:pt>
                <c:pt idx="12">
                  <c:v>14</c:v>
                </c:pt>
                <c:pt idx="13">
                  <c:v>9</c:v>
                </c:pt>
                <c:pt idx="14">
                  <c:v>9</c:v>
                </c:pt>
                <c:pt idx="15">
                  <c:v>4</c:v>
                </c:pt>
                <c:pt idx="16">
                  <c:v>12</c:v>
                </c:pt>
                <c:pt idx="17">
                  <c:v>4</c:v>
                </c:pt>
              </c:numCache>
            </c:numRef>
          </c:val>
          <c:extLst>
            <c:ext xmlns:c16="http://schemas.microsoft.com/office/drawing/2014/chart" uri="{C3380CC4-5D6E-409C-BE32-E72D297353CC}">
              <c16:uniqueId val="{00000000-50F7-4541-85AF-CB513DC46776}"/>
            </c:ext>
          </c:extLst>
        </c:ser>
        <c:ser>
          <c:idx val="1"/>
          <c:order val="1"/>
          <c:tx>
            <c:strRef>
              <c:f>changes!$C$1</c:f>
              <c:strCache>
                <c:ptCount val="1"/>
                <c:pt idx="0">
                  <c:v>Non- Mining Change</c:v>
                </c:pt>
              </c:strCache>
            </c:strRef>
          </c:tx>
          <c:spPr>
            <a:solidFill>
              <a:srgbClr val="FF6D6D"/>
            </a:solidFill>
            <a:ln>
              <a:noFill/>
            </a:ln>
            <a:effectLst/>
          </c:spPr>
          <c:invertIfNegative val="0"/>
          <c:cat>
            <c:strRef>
              <c:f>changes!$A$2:$A$19</c:f>
              <c:strCache>
                <c:ptCount val="18"/>
                <c:pt idx="0">
                  <c:v>Jan '19</c:v>
                </c:pt>
                <c:pt idx="1">
                  <c:v>Feb '19</c:v>
                </c:pt>
                <c:pt idx="2">
                  <c:v>Mar '19</c:v>
                </c:pt>
                <c:pt idx="3">
                  <c:v>Apr  '19</c:v>
                </c:pt>
                <c:pt idx="4">
                  <c:v>May '19</c:v>
                </c:pt>
                <c:pt idx="5">
                  <c:v>Jun '19</c:v>
                </c:pt>
                <c:pt idx="6">
                  <c:v>Jul 19'</c:v>
                </c:pt>
                <c:pt idx="7">
                  <c:v>Aug '19</c:v>
                </c:pt>
                <c:pt idx="8">
                  <c:v>Sep '19</c:v>
                </c:pt>
                <c:pt idx="9">
                  <c:v>Oct '19</c:v>
                </c:pt>
                <c:pt idx="10">
                  <c:v>Nov '19</c:v>
                </c:pt>
                <c:pt idx="11">
                  <c:v>Dec '19</c:v>
                </c:pt>
                <c:pt idx="12">
                  <c:v>Jan '20</c:v>
                </c:pt>
                <c:pt idx="13">
                  <c:v>Feb '20</c:v>
                </c:pt>
                <c:pt idx="14">
                  <c:v>Mar '20</c:v>
                </c:pt>
                <c:pt idx="15">
                  <c:v>Apr '20</c:v>
                </c:pt>
                <c:pt idx="16">
                  <c:v>May '20</c:v>
                </c:pt>
                <c:pt idx="17">
                  <c:v>Jun '20</c:v>
                </c:pt>
              </c:strCache>
            </c:strRef>
          </c:cat>
          <c:val>
            <c:numRef>
              <c:f>changes!$C$2:$C$19</c:f>
              <c:numCache>
                <c:formatCode>General</c:formatCode>
                <c:ptCount val="18"/>
                <c:pt idx="0">
                  <c:v>7</c:v>
                </c:pt>
                <c:pt idx="1">
                  <c:v>9</c:v>
                </c:pt>
                <c:pt idx="2">
                  <c:v>12</c:v>
                </c:pt>
                <c:pt idx="3">
                  <c:v>15</c:v>
                </c:pt>
                <c:pt idx="4">
                  <c:v>11</c:v>
                </c:pt>
                <c:pt idx="5">
                  <c:v>10</c:v>
                </c:pt>
                <c:pt idx="6">
                  <c:v>15</c:v>
                </c:pt>
                <c:pt idx="7">
                  <c:v>20</c:v>
                </c:pt>
                <c:pt idx="8">
                  <c:v>10</c:v>
                </c:pt>
                <c:pt idx="9">
                  <c:v>15</c:v>
                </c:pt>
                <c:pt idx="10">
                  <c:v>16</c:v>
                </c:pt>
                <c:pt idx="11">
                  <c:v>18</c:v>
                </c:pt>
                <c:pt idx="12">
                  <c:v>17</c:v>
                </c:pt>
                <c:pt idx="13">
                  <c:v>21</c:v>
                </c:pt>
                <c:pt idx="14">
                  <c:v>31</c:v>
                </c:pt>
                <c:pt idx="15">
                  <c:v>21</c:v>
                </c:pt>
                <c:pt idx="16">
                  <c:v>27</c:v>
                </c:pt>
                <c:pt idx="17">
                  <c:v>19</c:v>
                </c:pt>
              </c:numCache>
            </c:numRef>
          </c:val>
          <c:extLst>
            <c:ext xmlns:c16="http://schemas.microsoft.com/office/drawing/2014/chart" uri="{C3380CC4-5D6E-409C-BE32-E72D297353CC}">
              <c16:uniqueId val="{00000001-50F7-4541-85AF-CB513DC46776}"/>
            </c:ext>
          </c:extLst>
        </c:ser>
        <c:ser>
          <c:idx val="2"/>
          <c:order val="2"/>
          <c:tx>
            <c:strRef>
              <c:f>changes!$D$1</c:f>
              <c:strCache>
                <c:ptCount val="1"/>
                <c:pt idx="0">
                  <c:v>Other Change</c:v>
                </c:pt>
              </c:strCache>
            </c:strRef>
          </c:tx>
          <c:spPr>
            <a:solidFill>
              <a:schemeClr val="accent3"/>
            </a:solidFill>
            <a:ln>
              <a:noFill/>
            </a:ln>
            <a:effectLst/>
          </c:spPr>
          <c:invertIfNegative val="0"/>
          <c:cat>
            <c:strRef>
              <c:f>changes!$A$2:$A$19</c:f>
              <c:strCache>
                <c:ptCount val="18"/>
                <c:pt idx="0">
                  <c:v>Jan '19</c:v>
                </c:pt>
                <c:pt idx="1">
                  <c:v>Feb '19</c:v>
                </c:pt>
                <c:pt idx="2">
                  <c:v>Mar '19</c:v>
                </c:pt>
                <c:pt idx="3">
                  <c:v>Apr  '19</c:v>
                </c:pt>
                <c:pt idx="4">
                  <c:v>May '19</c:v>
                </c:pt>
                <c:pt idx="5">
                  <c:v>Jun '19</c:v>
                </c:pt>
                <c:pt idx="6">
                  <c:v>Jul 19'</c:v>
                </c:pt>
                <c:pt idx="7">
                  <c:v>Aug '19</c:v>
                </c:pt>
                <c:pt idx="8">
                  <c:v>Sep '19</c:v>
                </c:pt>
                <c:pt idx="9">
                  <c:v>Oct '19</c:v>
                </c:pt>
                <c:pt idx="10">
                  <c:v>Nov '19</c:v>
                </c:pt>
                <c:pt idx="11">
                  <c:v>Dec '19</c:v>
                </c:pt>
                <c:pt idx="12">
                  <c:v>Jan '20</c:v>
                </c:pt>
                <c:pt idx="13">
                  <c:v>Feb '20</c:v>
                </c:pt>
                <c:pt idx="14">
                  <c:v>Mar '20</c:v>
                </c:pt>
                <c:pt idx="15">
                  <c:v>Apr '20</c:v>
                </c:pt>
                <c:pt idx="16">
                  <c:v>May '20</c:v>
                </c:pt>
                <c:pt idx="17">
                  <c:v>Jun '20</c:v>
                </c:pt>
              </c:strCache>
            </c:strRef>
          </c:cat>
          <c:val>
            <c:numRef>
              <c:f>changes!$D$2:$D$19</c:f>
              <c:numCache>
                <c:formatCode>General</c:formatCode>
                <c:ptCount val="18"/>
                <c:pt idx="0">
                  <c:v>1</c:v>
                </c:pt>
                <c:pt idx="1">
                  <c:v>1</c:v>
                </c:pt>
                <c:pt idx="2">
                  <c:v>1</c:v>
                </c:pt>
                <c:pt idx="3">
                  <c:v>1</c:v>
                </c:pt>
                <c:pt idx="4">
                  <c:v>2</c:v>
                </c:pt>
                <c:pt idx="6">
                  <c:v>2</c:v>
                </c:pt>
                <c:pt idx="7">
                  <c:v>3</c:v>
                </c:pt>
                <c:pt idx="8">
                  <c:v>3</c:v>
                </c:pt>
                <c:pt idx="9">
                  <c:v>1</c:v>
                </c:pt>
                <c:pt idx="10">
                  <c:v>2</c:v>
                </c:pt>
                <c:pt idx="11">
                  <c:v>3</c:v>
                </c:pt>
                <c:pt idx="12">
                  <c:v>2</c:v>
                </c:pt>
                <c:pt idx="16">
                  <c:v>2</c:v>
                </c:pt>
                <c:pt idx="17">
                  <c:v>1</c:v>
                </c:pt>
              </c:numCache>
            </c:numRef>
          </c:val>
          <c:extLst>
            <c:ext xmlns:c16="http://schemas.microsoft.com/office/drawing/2014/chart" uri="{C3380CC4-5D6E-409C-BE32-E72D297353CC}">
              <c16:uniqueId val="{00000002-50F7-4541-85AF-CB513DC46776}"/>
            </c:ext>
          </c:extLst>
        </c:ser>
        <c:ser>
          <c:idx val="3"/>
          <c:order val="3"/>
          <c:tx>
            <c:strRef>
              <c:f>changes!$E$1</c:f>
              <c:strCache>
                <c:ptCount val="1"/>
                <c:pt idx="0">
                  <c:v>No Change (Labeled)</c:v>
                </c:pt>
              </c:strCache>
            </c:strRef>
          </c:tx>
          <c:spPr>
            <a:solidFill>
              <a:srgbClr val="FFC9C9"/>
            </a:solidFill>
            <a:ln>
              <a:noFill/>
            </a:ln>
            <a:effectLst/>
          </c:spPr>
          <c:invertIfNegative val="0"/>
          <c:cat>
            <c:strRef>
              <c:f>changes!$A$2:$A$19</c:f>
              <c:strCache>
                <c:ptCount val="18"/>
                <c:pt idx="0">
                  <c:v>Jan '19</c:v>
                </c:pt>
                <c:pt idx="1">
                  <c:v>Feb '19</c:v>
                </c:pt>
                <c:pt idx="2">
                  <c:v>Mar '19</c:v>
                </c:pt>
                <c:pt idx="3">
                  <c:v>Apr  '19</c:v>
                </c:pt>
                <c:pt idx="4">
                  <c:v>May '19</c:v>
                </c:pt>
                <c:pt idx="5">
                  <c:v>Jun '19</c:v>
                </c:pt>
                <c:pt idx="6">
                  <c:v>Jul 19'</c:v>
                </c:pt>
                <c:pt idx="7">
                  <c:v>Aug '19</c:v>
                </c:pt>
                <c:pt idx="8">
                  <c:v>Sep '19</c:v>
                </c:pt>
                <c:pt idx="9">
                  <c:v>Oct '19</c:v>
                </c:pt>
                <c:pt idx="10">
                  <c:v>Nov '19</c:v>
                </c:pt>
                <c:pt idx="11">
                  <c:v>Dec '19</c:v>
                </c:pt>
                <c:pt idx="12">
                  <c:v>Jan '20</c:v>
                </c:pt>
                <c:pt idx="13">
                  <c:v>Feb '20</c:v>
                </c:pt>
                <c:pt idx="14">
                  <c:v>Mar '20</c:v>
                </c:pt>
                <c:pt idx="15">
                  <c:v>Apr '20</c:v>
                </c:pt>
                <c:pt idx="16">
                  <c:v>May '20</c:v>
                </c:pt>
                <c:pt idx="17">
                  <c:v>Jun '20</c:v>
                </c:pt>
              </c:strCache>
            </c:strRef>
          </c:cat>
          <c:val>
            <c:numRef>
              <c:f>changes!$E$2:$E$19</c:f>
              <c:numCache>
                <c:formatCode>General</c:formatCode>
                <c:ptCount val="18"/>
                <c:pt idx="0">
                  <c:v>35</c:v>
                </c:pt>
                <c:pt idx="1">
                  <c:v>24</c:v>
                </c:pt>
                <c:pt idx="2">
                  <c:v>25</c:v>
                </c:pt>
                <c:pt idx="3">
                  <c:v>29</c:v>
                </c:pt>
                <c:pt idx="4">
                  <c:v>28</c:v>
                </c:pt>
                <c:pt idx="5">
                  <c:v>23</c:v>
                </c:pt>
                <c:pt idx="6">
                  <c:v>19</c:v>
                </c:pt>
                <c:pt idx="7">
                  <c:v>21</c:v>
                </c:pt>
                <c:pt idx="8">
                  <c:v>23</c:v>
                </c:pt>
                <c:pt idx="9">
                  <c:v>22</c:v>
                </c:pt>
                <c:pt idx="10">
                  <c:v>26</c:v>
                </c:pt>
                <c:pt idx="11">
                  <c:v>16</c:v>
                </c:pt>
                <c:pt idx="12">
                  <c:v>8</c:v>
                </c:pt>
                <c:pt idx="13">
                  <c:v>21</c:v>
                </c:pt>
                <c:pt idx="14">
                  <c:v>18</c:v>
                </c:pt>
                <c:pt idx="15">
                  <c:v>21</c:v>
                </c:pt>
                <c:pt idx="16">
                  <c:v>11</c:v>
                </c:pt>
                <c:pt idx="17">
                  <c:v>21</c:v>
                </c:pt>
              </c:numCache>
            </c:numRef>
          </c:val>
          <c:extLst>
            <c:ext xmlns:c16="http://schemas.microsoft.com/office/drawing/2014/chart" uri="{C3380CC4-5D6E-409C-BE32-E72D297353CC}">
              <c16:uniqueId val="{00000003-50F7-4541-85AF-CB513DC46776}"/>
            </c:ext>
          </c:extLst>
        </c:ser>
        <c:dLbls>
          <c:showLegendKey val="0"/>
          <c:showVal val="0"/>
          <c:showCatName val="0"/>
          <c:showSerName val="0"/>
          <c:showPercent val="0"/>
          <c:showBubbleSize val="0"/>
        </c:dLbls>
        <c:gapWidth val="219"/>
        <c:overlap val="-27"/>
        <c:axId val="808229439"/>
        <c:axId val="808239535"/>
      </c:barChart>
      <c:catAx>
        <c:axId val="808229439"/>
        <c:scaling>
          <c:orientation val="minMax"/>
        </c:scaling>
        <c:delete val="1"/>
        <c:axPos val="b"/>
        <c:numFmt formatCode="General" sourceLinked="1"/>
        <c:majorTickMark val="none"/>
        <c:minorTickMark val="none"/>
        <c:tickLblPos val="nextTo"/>
        <c:crossAx val="808239535"/>
        <c:crosses val="autoZero"/>
        <c:auto val="1"/>
        <c:lblAlgn val="ctr"/>
        <c:lblOffset val="100"/>
        <c:noMultiLvlLbl val="0"/>
      </c:catAx>
      <c:valAx>
        <c:axId val="808239535"/>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08229439"/>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'area_2020-11-03 (1)'!$D$1</c:f>
              <c:strCache>
                <c:ptCount val="1"/>
                <c:pt idx="0">
                  <c:v>weighted_producers_accuracy</c:v>
                </c:pt>
              </c:strCache>
            </c:strRef>
          </c:tx>
          <c:spPr>
            <a:solidFill>
              <a:srgbClr val="C00000"/>
            </a:solidFill>
            <a:ln>
              <a:noFill/>
            </a:ln>
            <a:effectLst/>
          </c:spPr>
          <c:invertIfNegative val="0"/>
          <c:cat>
            <c:strRef>
              <c:f>'area_2020-11-03 (1)'!$B$2:$B$3</c:f>
              <c:strCache>
                <c:ptCount val="2"/>
                <c:pt idx="0">
                  <c:v>No Change</c:v>
                </c:pt>
                <c:pt idx="1">
                  <c:v>Change</c:v>
                </c:pt>
              </c:strCache>
            </c:strRef>
          </c:cat>
          <c:val>
            <c:numRef>
              <c:f>'area_2020-11-03 (1)'!$D$2:$D$3</c:f>
              <c:numCache>
                <c:formatCode>General</c:formatCode>
                <c:ptCount val="2"/>
                <c:pt idx="0">
                  <c:v>0.99999277236543105</c:v>
                </c:pt>
                <c:pt idx="1">
                  <c:v>3.7349119290473699E-4</c:v>
                </c:pt>
              </c:numCache>
            </c:numRef>
          </c:val>
          <c:extLst>
            <c:ext xmlns:c16="http://schemas.microsoft.com/office/drawing/2014/chart" uri="{C3380CC4-5D6E-409C-BE32-E72D297353CC}">
              <c16:uniqueId val="{00000000-0B10-4598-8A8C-25803D869574}"/>
            </c:ext>
          </c:extLst>
        </c:ser>
        <c:ser>
          <c:idx val="1"/>
          <c:order val="1"/>
          <c:tx>
            <c:strRef>
              <c:f>'area_2020-11-03 (1)'!$E$1</c:f>
              <c:strCache>
                <c:ptCount val="1"/>
                <c:pt idx="0">
                  <c:v>users_accuracy</c:v>
                </c:pt>
              </c:strCache>
            </c:strRef>
          </c:tx>
          <c:spPr>
            <a:solidFill>
              <a:srgbClr val="EB8989"/>
            </a:solidFill>
            <a:ln>
              <a:noFill/>
            </a:ln>
            <a:effectLst/>
          </c:spPr>
          <c:invertIfNegative val="0"/>
          <c:cat>
            <c:strRef>
              <c:f>'area_2020-11-03 (1)'!$B$2:$B$3</c:f>
              <c:strCache>
                <c:ptCount val="2"/>
                <c:pt idx="0">
                  <c:v>No Change</c:v>
                </c:pt>
                <c:pt idx="1">
                  <c:v>Change</c:v>
                </c:pt>
              </c:strCache>
            </c:strRef>
          </c:cat>
          <c:val>
            <c:numRef>
              <c:f>'area_2020-11-03 (1)'!$E$2:$E$3</c:f>
              <c:numCache>
                <c:formatCode>General</c:formatCode>
                <c:ptCount val="2"/>
                <c:pt idx="0">
                  <c:v>0.976331360946746</c:v>
                </c:pt>
                <c:pt idx="1">
                  <c:v>0.55618615209988698</c:v>
                </c:pt>
              </c:numCache>
            </c:numRef>
          </c:val>
          <c:extLst>
            <c:ext xmlns:c16="http://schemas.microsoft.com/office/drawing/2014/chart" uri="{C3380CC4-5D6E-409C-BE32-E72D297353CC}">
              <c16:uniqueId val="{00000001-0B10-4598-8A8C-25803D869574}"/>
            </c:ext>
          </c:extLst>
        </c:ser>
        <c:dLbls>
          <c:showLegendKey val="0"/>
          <c:showVal val="0"/>
          <c:showCatName val="0"/>
          <c:showSerName val="0"/>
          <c:showPercent val="0"/>
          <c:showBubbleSize val="0"/>
        </c:dLbls>
        <c:gapWidth val="219"/>
        <c:overlap val="-27"/>
        <c:axId val="857695903"/>
        <c:axId val="1260986207"/>
      </c:barChart>
      <c:catAx>
        <c:axId val="857695903"/>
        <c:scaling>
          <c:orientation val="minMax"/>
        </c:scaling>
        <c:delete val="1"/>
        <c:axPos val="b"/>
        <c:numFmt formatCode="General" sourceLinked="1"/>
        <c:majorTickMark val="none"/>
        <c:minorTickMark val="none"/>
        <c:tickLblPos val="nextTo"/>
        <c:crossAx val="1260986207"/>
        <c:crosses val="autoZero"/>
        <c:auto val="1"/>
        <c:lblAlgn val="ctr"/>
        <c:lblOffset val="100"/>
        <c:noMultiLvlLbl val="0"/>
      </c:catAx>
      <c:valAx>
        <c:axId val="1260986207"/>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85769590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'area_2020-11-02'!$D$1</c:f>
              <c:strCache>
                <c:ptCount val="1"/>
                <c:pt idx="0">
                  <c:v>Producer's Accuracy</c:v>
                </c:pt>
              </c:strCache>
            </c:strRef>
          </c:tx>
          <c:spPr>
            <a:solidFill>
              <a:srgbClr val="C00000"/>
            </a:solidFill>
            <a:ln>
              <a:noFill/>
            </a:ln>
            <a:effectLst/>
          </c:spPr>
          <c:invertIfNegative val="0"/>
          <c:cat>
            <c:strRef>
              <c:f>'area_2020-11-02'!$A$2:$A$20</c:f>
              <c:strCache>
                <c:ptCount val="19"/>
                <c:pt idx="0">
                  <c:v>No Change</c:v>
                </c:pt>
                <c:pt idx="1">
                  <c:v>Jan '19</c:v>
                </c:pt>
                <c:pt idx="2">
                  <c:v>Feb '19</c:v>
                </c:pt>
                <c:pt idx="3">
                  <c:v>Mar '19</c:v>
                </c:pt>
                <c:pt idx="4">
                  <c:v>Apr '19</c:v>
                </c:pt>
                <c:pt idx="5">
                  <c:v>May '19</c:v>
                </c:pt>
                <c:pt idx="6">
                  <c:v>Jun '19</c:v>
                </c:pt>
                <c:pt idx="7">
                  <c:v>Jul '19</c:v>
                </c:pt>
                <c:pt idx="8">
                  <c:v>Aug '19</c:v>
                </c:pt>
                <c:pt idx="9">
                  <c:v>Sep '19</c:v>
                </c:pt>
                <c:pt idx="10">
                  <c:v>Oct '19</c:v>
                </c:pt>
                <c:pt idx="11">
                  <c:v>Nov '19</c:v>
                </c:pt>
                <c:pt idx="12">
                  <c:v>Dec '19</c:v>
                </c:pt>
                <c:pt idx="13">
                  <c:v>Jan '20</c:v>
                </c:pt>
                <c:pt idx="14">
                  <c:v>Feb '20</c:v>
                </c:pt>
                <c:pt idx="15">
                  <c:v>Mar '20</c:v>
                </c:pt>
                <c:pt idx="16">
                  <c:v>Apr '20</c:v>
                </c:pt>
                <c:pt idx="17">
                  <c:v>May '20</c:v>
                </c:pt>
                <c:pt idx="18">
                  <c:v>Jun '20</c:v>
                </c:pt>
              </c:strCache>
            </c:strRef>
          </c:cat>
          <c:val>
            <c:numRef>
              <c:f>'area_2020-11-02'!$D$2:$D$20</c:f>
              <c:numCache>
                <c:formatCode>General</c:formatCode>
                <c:ptCount val="19"/>
                <c:pt idx="0">
                  <c:v>0.99977655707747404</c:v>
                </c:pt>
                <c:pt idx="1">
                  <c:v>0</c:v>
                </c:pt>
                <c:pt idx="2">
                  <c:v>3.7585252645791403E-4</c:v>
                </c:pt>
                <c:pt idx="3">
                  <c:v>3.8785225595049502E-2</c:v>
                </c:pt>
                <c:pt idx="4">
                  <c:v>0.12803794699028001</c:v>
                </c:pt>
                <c:pt idx="5">
                  <c:v>0.61055622925467501</c:v>
                </c:pt>
                <c:pt idx="6">
                  <c:v>4.2410073367019803E-2</c:v>
                </c:pt>
                <c:pt idx="7">
                  <c:v>7.1371383522500401E-2</c:v>
                </c:pt>
                <c:pt idx="8">
                  <c:v>0.16023032554928299</c:v>
                </c:pt>
                <c:pt idx="9">
                  <c:v>5.29704401338306E-2</c:v>
                </c:pt>
                <c:pt idx="10">
                  <c:v>2.1962752522063699E-4</c:v>
                </c:pt>
                <c:pt idx="11">
                  <c:v>9.0417248739563402E-2</c:v>
                </c:pt>
                <c:pt idx="12">
                  <c:v>5.6996514155135299E-2</c:v>
                </c:pt>
                <c:pt idx="13">
                  <c:v>3.5381916452220799E-4</c:v>
                </c:pt>
                <c:pt idx="14">
                  <c:v>0.16184109032940799</c:v>
                </c:pt>
                <c:pt idx="15">
                  <c:v>0.114253471715607</c:v>
                </c:pt>
                <c:pt idx="16">
                  <c:v>8.2899353330853603E-2</c:v>
                </c:pt>
                <c:pt idx="17">
                  <c:v>0</c:v>
                </c:pt>
                <c:pt idx="18">
                  <c:v>4.1523824937717398E-2</c:v>
                </c:pt>
              </c:numCache>
            </c:numRef>
          </c:val>
          <c:extLst>
            <c:ext xmlns:c16="http://schemas.microsoft.com/office/drawing/2014/chart" uri="{C3380CC4-5D6E-409C-BE32-E72D297353CC}">
              <c16:uniqueId val="{00000000-F8DD-4474-939B-E3F80526A881}"/>
            </c:ext>
          </c:extLst>
        </c:ser>
        <c:ser>
          <c:idx val="1"/>
          <c:order val="1"/>
          <c:tx>
            <c:strRef>
              <c:f>'area_2020-11-02'!$E$1</c:f>
              <c:strCache>
                <c:ptCount val="1"/>
                <c:pt idx="0">
                  <c:v>User's Accuracy</c:v>
                </c:pt>
              </c:strCache>
            </c:strRef>
          </c:tx>
          <c:spPr>
            <a:solidFill>
              <a:srgbClr val="FF8989"/>
            </a:solidFill>
            <a:ln>
              <a:noFill/>
            </a:ln>
            <a:effectLst/>
          </c:spPr>
          <c:invertIfNegative val="0"/>
          <c:cat>
            <c:strRef>
              <c:f>'area_2020-11-02'!$A$2:$A$20</c:f>
              <c:strCache>
                <c:ptCount val="19"/>
                <c:pt idx="0">
                  <c:v>No Change</c:v>
                </c:pt>
                <c:pt idx="1">
                  <c:v>Jan '19</c:v>
                </c:pt>
                <c:pt idx="2">
                  <c:v>Feb '19</c:v>
                </c:pt>
                <c:pt idx="3">
                  <c:v>Mar '19</c:v>
                </c:pt>
                <c:pt idx="4">
                  <c:v>Apr '19</c:v>
                </c:pt>
                <c:pt idx="5">
                  <c:v>May '19</c:v>
                </c:pt>
                <c:pt idx="6">
                  <c:v>Jun '19</c:v>
                </c:pt>
                <c:pt idx="7">
                  <c:v>Jul '19</c:v>
                </c:pt>
                <c:pt idx="8">
                  <c:v>Aug '19</c:v>
                </c:pt>
                <c:pt idx="9">
                  <c:v>Sep '19</c:v>
                </c:pt>
                <c:pt idx="10">
                  <c:v>Oct '19</c:v>
                </c:pt>
                <c:pt idx="11">
                  <c:v>Nov '19</c:v>
                </c:pt>
                <c:pt idx="12">
                  <c:v>Dec '19</c:v>
                </c:pt>
                <c:pt idx="13">
                  <c:v>Jan '20</c:v>
                </c:pt>
                <c:pt idx="14">
                  <c:v>Feb '20</c:v>
                </c:pt>
                <c:pt idx="15">
                  <c:v>Mar '20</c:v>
                </c:pt>
                <c:pt idx="16">
                  <c:v>Apr '20</c:v>
                </c:pt>
                <c:pt idx="17">
                  <c:v>May '20</c:v>
                </c:pt>
                <c:pt idx="18">
                  <c:v>Jun '20</c:v>
                </c:pt>
              </c:strCache>
            </c:strRef>
          </c:cat>
          <c:val>
            <c:numRef>
              <c:f>'area_2020-11-02'!$E$2:$E$20</c:f>
              <c:numCache>
                <c:formatCode>General</c:formatCode>
                <c:ptCount val="19"/>
                <c:pt idx="0">
                  <c:v>0.976331360946746</c:v>
                </c:pt>
                <c:pt idx="1">
                  <c:v>0</c:v>
                </c:pt>
                <c:pt idx="2">
                  <c:v>8.3333333333333301E-2</c:v>
                </c:pt>
                <c:pt idx="3">
                  <c:v>2.1276595744680899E-2</c:v>
                </c:pt>
                <c:pt idx="4">
                  <c:v>2.04081632653061E-2</c:v>
                </c:pt>
                <c:pt idx="5">
                  <c:v>9.8039215686274495E-2</c:v>
                </c:pt>
                <c:pt idx="6">
                  <c:v>4.3478260869565202E-2</c:v>
                </c:pt>
                <c:pt idx="7">
                  <c:v>5.3571428571428603E-2</c:v>
                </c:pt>
                <c:pt idx="8">
                  <c:v>0.109090909090909</c:v>
                </c:pt>
                <c:pt idx="9">
                  <c:v>2.1276595744680899E-2</c:v>
                </c:pt>
                <c:pt idx="10">
                  <c:v>4.3478260869565202E-2</c:v>
                </c:pt>
                <c:pt idx="11">
                  <c:v>4.1666666666666699E-2</c:v>
                </c:pt>
                <c:pt idx="12">
                  <c:v>2.27272727272727E-2</c:v>
                </c:pt>
                <c:pt idx="13">
                  <c:v>0.17073170731707299</c:v>
                </c:pt>
                <c:pt idx="14">
                  <c:v>5.8823529411764698E-2</c:v>
                </c:pt>
                <c:pt idx="15">
                  <c:v>0.13793103448275901</c:v>
                </c:pt>
                <c:pt idx="16">
                  <c:v>6.5217391304347797E-2</c:v>
                </c:pt>
                <c:pt idx="17">
                  <c:v>0</c:v>
                </c:pt>
                <c:pt idx="18">
                  <c:v>2.2222222222222199E-2</c:v>
                </c:pt>
              </c:numCache>
            </c:numRef>
          </c:val>
          <c:extLst>
            <c:ext xmlns:c16="http://schemas.microsoft.com/office/drawing/2014/chart" uri="{C3380CC4-5D6E-409C-BE32-E72D297353CC}">
              <c16:uniqueId val="{00000001-F8DD-4474-939B-E3F80526A881}"/>
            </c:ext>
          </c:extLst>
        </c:ser>
        <c:dLbls>
          <c:showLegendKey val="0"/>
          <c:showVal val="0"/>
          <c:showCatName val="0"/>
          <c:showSerName val="0"/>
          <c:showPercent val="0"/>
          <c:showBubbleSize val="0"/>
        </c:dLbls>
        <c:gapWidth val="219"/>
        <c:overlap val="-27"/>
        <c:axId val="2032555664"/>
        <c:axId val="31135136"/>
      </c:barChart>
      <c:catAx>
        <c:axId val="2032555664"/>
        <c:scaling>
          <c:orientation val="minMax"/>
        </c:scaling>
        <c:delete val="1"/>
        <c:axPos val="b"/>
        <c:numFmt formatCode="General" sourceLinked="1"/>
        <c:majorTickMark val="none"/>
        <c:minorTickMark val="none"/>
        <c:tickLblPos val="nextTo"/>
        <c:crossAx val="31135136"/>
        <c:crosses val="autoZero"/>
        <c:auto val="1"/>
        <c:lblAlgn val="ctr"/>
        <c:lblOffset val="100"/>
        <c:noMultiLvlLbl val="0"/>
      </c:catAx>
      <c:valAx>
        <c:axId val="31135136"/>
        <c:scaling>
          <c:orientation val="minMax"/>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032555664"/>
        <c:crosses val="autoZero"/>
        <c:crossBetween val="between"/>
      </c:valAx>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0.57806</cdr:y>
    </cdr:from>
    <cdr:to>
      <cdr:x>0.04475</cdr:x>
      <cdr:y>0.68413</cdr:y>
    </cdr:to>
    <cdr:sp macro="" textlink="">
      <cdr:nvSpPr>
        <cdr:cNvPr id="2" name="TextBox 2">
          <a:extLst xmlns:a="http://schemas.openxmlformats.org/drawingml/2006/main">
            <a:ext uri="{FF2B5EF4-FFF2-40B4-BE49-F238E27FC236}">
              <a16:creationId xmlns:a16="http://schemas.microsoft.com/office/drawing/2014/main" id="{1428361F-18F7-465B-99C9-3C3DEB5E187C}"/>
            </a:ext>
          </a:extLst>
        </cdr:cNvPr>
        <cdr:cNvSpPr txBox="1"/>
      </cdr:nvSpPr>
      <cdr:spPr>
        <a:xfrm xmlns:a="http://schemas.openxmlformats.org/drawingml/2006/main">
          <a:off x="-6562081" y="1425718"/>
          <a:ext cx="230909" cy="261610"/>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endParaRPr lang="en-US" sz="1100" dirty="0">
            <a:latin typeface="Century Gothic" panose="020B0502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0.26515</cdr:x>
      <cdr:y>0.25689</cdr:y>
    </cdr:from>
    <cdr:to>
      <cdr:x>0.5193</cdr:x>
      <cdr:y>0.41396</cdr:y>
    </cdr:to>
    <cdr:grpSp>
      <cdr:nvGrpSpPr>
        <cdr:cNvPr id="3" name="Group 2">
          <a:extLst xmlns:a="http://schemas.openxmlformats.org/drawingml/2006/main">
            <a:ext uri="{FF2B5EF4-FFF2-40B4-BE49-F238E27FC236}">
              <a16:creationId xmlns:a16="http://schemas.microsoft.com/office/drawing/2014/main" id="{FCF1B5E2-5C5B-43A6-AE31-08D15BB86B43}"/>
            </a:ext>
          </a:extLst>
        </cdr:cNvPr>
        <cdr:cNvGrpSpPr/>
      </cdr:nvGrpSpPr>
      <cdr:grpSpPr>
        <a:xfrm xmlns:a="http://schemas.openxmlformats.org/drawingml/2006/main">
          <a:off x="1213108" y="704701"/>
          <a:ext cx="1162780" cy="430874"/>
          <a:chOff x="-373120" y="6055182"/>
          <a:chExt cx="733862" cy="430887"/>
        </a:xfrm>
      </cdr:grpSpPr>
      <cdr:sp macro="" textlink="">
        <cdr:nvSpPr>
          <cdr:cNvPr id="4" name="TextBox 12">
            <a:extLst xmlns:a="http://schemas.openxmlformats.org/drawingml/2006/main">
              <a:ext uri="{FF2B5EF4-FFF2-40B4-BE49-F238E27FC236}">
                <a16:creationId xmlns:a16="http://schemas.microsoft.com/office/drawing/2014/main" id="{56BDC9AD-9873-46F0-B03E-1B84692BF34E}"/>
              </a:ext>
            </a:extLst>
          </cdr:cNvPr>
          <cdr:cNvSpPr txBox="1"/>
        </cdr:nvSpPr>
        <cdr:spPr>
          <a:xfrm xmlns:a="http://schemas.openxmlformats.org/drawingml/2006/main">
            <a:off x="-373120" y="6055182"/>
            <a:ext cx="733862" cy="430887"/>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1100" dirty="0">
                <a:latin typeface="Century Gothic" panose="020B0502020202020204" pitchFamily="34" charset="0"/>
              </a:rPr>
              <a:t>Non-Mining </a:t>
            </a:r>
          </a:p>
        </cdr:txBody>
      </cdr:sp>
      <cdr:sp macro="" textlink="">
        <cdr:nvSpPr>
          <cdr:cNvPr id="5" name="Rectangle 4">
            <a:extLst xmlns:a="http://schemas.openxmlformats.org/drawingml/2006/main">
              <a:ext uri="{FF2B5EF4-FFF2-40B4-BE49-F238E27FC236}">
                <a16:creationId xmlns:a16="http://schemas.microsoft.com/office/drawing/2014/main" id="{D19552C8-1D59-4CDA-BB64-18916EF436BC}"/>
              </a:ext>
            </a:extLst>
          </cdr:cNvPr>
          <cdr:cNvSpPr/>
        </cdr:nvSpPr>
        <cdr:spPr>
          <a:xfrm xmlns:a="http://schemas.openxmlformats.org/drawingml/2006/main">
            <a:off x="220880" y="6115118"/>
            <a:ext cx="86565" cy="137160"/>
          </a:xfrm>
          <a:prstGeom xmlns:a="http://schemas.openxmlformats.org/drawingml/2006/main" prst="rect">
            <a:avLst/>
          </a:prstGeom>
          <a:solidFill xmlns:a="http://schemas.openxmlformats.org/drawingml/2006/main">
            <a:srgbClr val="FF6D6D"/>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ot="0" spcFirstLastPara="0" vert="horz" wrap="square" lIns="91440" tIns="45720" rIns="91440" bIns="45720" numCol="1" spcCol="0" rtlCol="0" fromWordArt="0" anchor="ctr" anchorCtr="0" forceAA="0" compatLnSpc="1">
            <a:prstTxWarp prst="textNoShape">
              <a:avLst/>
            </a:prstTxWarp>
            <a:noAutofit/>
          </a:bodyP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11/12/2020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Speaker: Paxton</a:t>
            </a:r>
          </a:p>
          <a:p>
            <a:r>
              <a:rPr lang="en-US" sz="1200" kern="1200" dirty="0">
                <a:solidFill>
                  <a:schemeClr val="tx1"/>
                </a:solidFill>
                <a:latin typeface="+mn-lt"/>
                <a:ea typeface="+mn-ea"/>
                <a:cs typeface="+mn-cs"/>
              </a:rPr>
              <a:t>Introducing the project / team</a:t>
            </a:r>
          </a:p>
          <a:p>
            <a:r>
              <a:rPr lang="en-US" sz="1200" kern="1200" dirty="0">
                <a:solidFill>
                  <a:schemeClr val="tx1"/>
                </a:solidFill>
                <a:latin typeface="+mn-lt"/>
                <a:ea typeface="+mn-ea"/>
                <a:cs typeface="+mn-cs"/>
              </a:rPr>
              <a:t>"We've been working with</a:t>
            </a:r>
            <a:r>
              <a:rPr lang="en-US" dirty="0"/>
              <a:t> Asociación Para La Conservación De La Cuenca Amazónica </a:t>
            </a:r>
            <a:r>
              <a:rPr lang="en-US" sz="1200" kern="1200" dirty="0">
                <a:solidFill>
                  <a:schemeClr val="tx1"/>
                </a:solidFill>
                <a:latin typeface="+mn-lt"/>
                <a:ea typeface="+mn-ea"/>
                <a:cs typeface="+mn-cs"/>
              </a:rPr>
              <a:t>for the past nine weeks through MSFC to assess methods for tracking gold-mining related deforestation in Amazonia..."</a:t>
            </a:r>
            <a:endParaRPr lang="en-US" sz="1200" kern="1200" dirty="0">
              <a:solidFill>
                <a:schemeClr val="tx1"/>
              </a:solidFill>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1341594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Caley</a:t>
            </a:r>
          </a:p>
          <a:p>
            <a:pPr marL="171450" indent="-171450">
              <a:buFont typeface="Arial"/>
              <a:buChar char="•"/>
            </a:pPr>
            <a:r>
              <a:rPr lang="en-US" dirty="0">
                <a:cs typeface="Calibri"/>
              </a:rPr>
              <a:t>We then imported our points into Collect Earth Online; where we utilized Planet monthly imagery, Landsat 8 RGB bands, and Sentinel-1 SAR data to assess change.</a:t>
            </a:r>
          </a:p>
          <a:p>
            <a:pPr marL="171450" indent="-171450">
              <a:buFont typeface="Arial"/>
              <a:buChar char="•"/>
            </a:pPr>
            <a:r>
              <a:rPr lang="en-US" dirty="0">
                <a:cs typeface="Calibri"/>
              </a:rPr>
              <a:t>Deforestation was measured through the use of a degradation tool calculating NDFI from Landsat and SAR data.</a:t>
            </a:r>
          </a:p>
          <a:p>
            <a:pPr marL="171450" indent="-171450">
              <a:buFont typeface="Arial"/>
              <a:buChar char="•"/>
            </a:pPr>
            <a:r>
              <a:rPr lang="en-US" dirty="0">
                <a:cs typeface="Calibri"/>
              </a:rPr>
              <a:t>SAR data was especially useful as Peru has a 5-month rainy season and imagery was often difficult to assess. </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2108727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Perren</a:t>
            </a:r>
          </a:p>
          <a:p>
            <a:pPr marL="171450" indent="-171450">
              <a:buFont typeface="Arial"/>
              <a:buChar char="•"/>
            </a:pPr>
            <a:r>
              <a:rPr lang="en-US" dirty="0">
                <a:cs typeface="Calibri"/>
              </a:rPr>
              <a:t>The q-test processed monthly-aggregated SAR data to track changes across the 18-month study period. From this, we produced our 1000+ samples, and processed them through CEO. </a:t>
            </a:r>
          </a:p>
          <a:p>
            <a:pPr marL="171450" indent="-171450">
              <a:buFont typeface="Arial"/>
              <a:buChar char="•"/>
            </a:pPr>
            <a:r>
              <a:rPr lang="en-US" dirty="0">
                <a:cs typeface="Calibri"/>
              </a:rPr>
              <a:t>Of these points, approximately half were classified as "no change", while 494 were identified as change. </a:t>
            </a:r>
          </a:p>
          <a:p>
            <a:pPr marL="171450" indent="-171450">
              <a:buFont typeface="Arial"/>
              <a:buChar char="•"/>
            </a:pPr>
            <a:r>
              <a:rPr lang="en-US" dirty="0">
                <a:cs typeface="Calibri"/>
              </a:rPr>
              <a:t>19% of the change points were mining</a:t>
            </a:r>
          </a:p>
          <a:p>
            <a:pPr marL="171450" indent="-171450">
              <a:buFont typeface="Arial"/>
              <a:buChar char="•"/>
            </a:pPr>
            <a:r>
              <a:rPr lang="en-US" dirty="0">
                <a:cs typeface="Calibri"/>
              </a:rPr>
              <a:t>The variance predicted vs actual change went up over time</a:t>
            </a: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4140272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Perren</a:t>
            </a:r>
          </a:p>
          <a:p>
            <a:r>
              <a:rPr lang="en-US" dirty="0">
                <a:cs typeface="Calibri"/>
              </a:rPr>
              <a:t>We had very low user accuracy in the change category, as we were able to recognize points that were classified as change but were instead due to algal blooms or agricultural crop cover change. We determined that the change algorithm was too sensitive and detected spectral changes did not reflect actual landcover change. </a:t>
            </a:r>
          </a:p>
          <a:p>
            <a:endParaRPr lang="en-US" dirty="0">
              <a:cs typeface="Calibri"/>
            </a:endParaRPr>
          </a:p>
          <a:p>
            <a:r>
              <a:rPr lang="en-US" dirty="0">
                <a:cs typeface="Calibri"/>
              </a:rPr>
              <a:t>We also had a lot of false negatives, points that were identified as </a:t>
            </a:r>
            <a:r>
              <a:rPr lang="en-US">
                <a:cs typeface="Calibri"/>
              </a:rPr>
              <a:t>changes but </a:t>
            </a:r>
            <a:r>
              <a:rPr lang="en-US" dirty="0">
                <a:cs typeface="Calibri"/>
              </a:rPr>
              <a:t>were not.</a:t>
            </a: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2481120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Perren</a:t>
            </a:r>
          </a:p>
          <a:p>
            <a:endParaRPr lang="en-US" sz="1200" dirty="0">
              <a:latin typeface="Calibri"/>
              <a:ea typeface="+mn-lt"/>
              <a:cs typeface="+mn-lt"/>
            </a:endParaRPr>
          </a:p>
          <a:p>
            <a:pPr marL="342900" marR="0" lvl="0" indent="-342900" algn="l" defTabSz="914400" rtl="0" eaLnBrk="1" fontAlgn="auto" latinLnBrk="0" hangingPunct="1">
              <a:lnSpc>
                <a:spcPct val="100000"/>
              </a:lnSpc>
              <a:spcBef>
                <a:spcPts val="0"/>
              </a:spcBef>
              <a:spcAft>
                <a:spcPts val="600"/>
              </a:spcAft>
              <a:buClrTx/>
              <a:buSzTx/>
              <a:buFont typeface="Webdings,Sans-Serif"/>
              <a:buChar char="4"/>
              <a:tabLst/>
              <a:defRPr/>
            </a:pPr>
            <a:r>
              <a:rPr lang="en-US" dirty="0"/>
              <a:t>This is the visualization of our data for each specific month</a:t>
            </a:r>
          </a:p>
          <a:p>
            <a:pPr marL="342900" indent="-342900">
              <a:spcAft>
                <a:spcPts val="600"/>
              </a:spcAft>
              <a:buFont typeface="Webdings,Sans-Serif"/>
              <a:buChar char="4"/>
              <a:defRPr/>
            </a:pPr>
            <a:r>
              <a:rPr lang="en-US" dirty="0"/>
              <a:t>We can see no data for January 2019, because this was the start of our study period and we did not access imagery from December 2018 to reference if change had occurred at some point in January. There is notably also high producer's accuracy in May 2019, which may be attributed to high clarity imagery in the middle of Peru's dry season. We also found that imagery in the rainy season, primarily in December 2019, nearly always contained too much interference to adequately attribute change that may have happened in this month. </a:t>
            </a:r>
          </a:p>
          <a:p>
            <a:pPr marL="0" marR="0" lvl="0" indent="0" algn="l" defTabSz="914400">
              <a:lnSpc>
                <a:spcPct val="100000"/>
              </a:lnSpc>
              <a:spcBef>
                <a:spcPts val="0"/>
              </a:spcBef>
              <a:spcAft>
                <a:spcPts val="0"/>
              </a:spcAft>
              <a:buClrTx/>
              <a:buSzTx/>
              <a:buFontTx/>
              <a:buNone/>
              <a:tabLst/>
              <a:defRPr/>
            </a:pPr>
            <a:endParaRPr lang="en-US" sz="1200" dirty="0">
              <a:solidFill>
                <a:srgbClr val="000000"/>
              </a:solidFill>
              <a:latin typeface="Century Gothic"/>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000000"/>
              </a:solidFill>
              <a:latin typeface="Century Gothic"/>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1937536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Paxton</a:t>
            </a:r>
          </a:p>
          <a:p>
            <a:pPr marL="171450" indent="-171450">
              <a:buFont typeface="Arial"/>
              <a:buChar char="•"/>
            </a:pPr>
            <a:r>
              <a:rPr lang="en-US" dirty="0">
                <a:cs typeface="Calibri"/>
              </a:rPr>
              <a:t>Post-sampling, we decided it would be useful to run a sieve filter over the SAR change map and exclude change that had been recorded at a single-pixel level. This change was likely due to speckling and contributed to our low user's accuracy. We found that a significant portion of our samples had been highlighting single-pixel changes, which should be excluded in the future.</a:t>
            </a:r>
          </a:p>
          <a:p>
            <a:pPr marL="171450" indent="-171450">
              <a:buFont typeface="Arial"/>
              <a:buChar char="•"/>
            </a:pPr>
            <a:r>
              <a:rPr lang="en-US" dirty="0">
                <a:cs typeface="Calibri"/>
              </a:rPr>
              <a:t>We also realized that we made an error in our GEE sampling, and collected samples in and around our study area, as opposed to only in our study area, also creating issues. </a:t>
            </a:r>
          </a:p>
          <a:p>
            <a:pPr marL="171450" indent="-171450">
              <a:buFont typeface="Arial"/>
              <a:buChar char="•"/>
            </a:pPr>
            <a:r>
              <a:rPr lang="en-US" dirty="0">
                <a:cs typeface="Calibri"/>
              </a:rPr>
              <a:t>Areas of consistent change, visualized above in multicolored polygons, were largely concentrated in known mining areas and around the main river. While a fair number of pixels coincided with the change areas, there were considerable samples that ultimately represented single-pixel changes.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10076731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Marco</a:t>
            </a:r>
          </a:p>
          <a:p>
            <a:pPr marL="171450" indent="-171450">
              <a:buFont typeface="Arial"/>
              <a:buChar char="•"/>
            </a:pPr>
            <a:r>
              <a:rPr lang="en-US" dirty="0"/>
              <a:t>This slide will focus on our interpretation of our methodology and results. This will include our thoughts on the process and our decision-making, including the inclusion of Landsat-8 imagery and aggregating the imagery by month. We found that the algorithm would have benefitted from further pre-processing, including adjusting the thresholds for recognizing change.</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27674870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Caley</a:t>
            </a:r>
          </a:p>
          <a:p>
            <a:r>
              <a:rPr lang="en-US" dirty="0"/>
              <a:t>One of the major components of our accuracy assessment portion of the project was identifying considerations for future refinement efforts. We have a lot of ideas for different pre-processing before running the algorithm, and different image transforms / statistical measures that may help increase the algorithm's land classification accuracy. Here we will discuss our recommendations, and future work that ACCA can do with our contributions to continue supporting Operation Mercury. This includes the three recommendations above—as most of our sources of error concerned the temporal components of the analysis.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29975598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901378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18</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 communicate</a:t>
            </a:r>
            <a:r>
              <a:rPr lang="en-US" baseline="0" dirty="0"/>
              <a:t> the results of this project, the team produced</a:t>
            </a:r>
            <a:r>
              <a:rPr lang="en-US" dirty="0"/>
              <a:t> a creative communication tool via the public facing StoryMap</a:t>
            </a:r>
            <a:r>
              <a:rPr lang="en-US" baseline="0" dirty="0"/>
              <a:t> in ArcGIS Online. </a:t>
            </a:r>
            <a:endParaRPr lang="en-US" dirty="0"/>
          </a:p>
          <a:p>
            <a:endParaRPr lang="en-US" dirty="0"/>
          </a:p>
        </p:txBody>
      </p:sp>
      <p:sp>
        <p:nvSpPr>
          <p:cNvPr id="4" name="Slide Number Placeholder 3"/>
          <p:cNvSpPr>
            <a:spLocks noGrp="1"/>
          </p:cNvSpPr>
          <p:nvPr>
            <p:ph type="sldNum" sz="quarter" idx="10"/>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75591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Caley</a:t>
            </a:r>
          </a:p>
          <a:p>
            <a:pPr marL="171450" indent="-171450">
              <a:buFont typeface="Arial"/>
              <a:buChar char="•"/>
            </a:pPr>
            <a:r>
              <a:rPr lang="en-US" dirty="0">
                <a:cs typeface="Calibri"/>
              </a:rPr>
              <a:t>Our study area is the Madre de Dios region of Peru's Amazonia from January 2019 to June 2020. </a:t>
            </a:r>
          </a:p>
          <a:p>
            <a:pPr marL="171450" indent="-171450">
              <a:buFont typeface="Arial"/>
              <a:buChar char="•"/>
            </a:pPr>
            <a:r>
              <a:rPr lang="en-US" dirty="0">
                <a:cs typeface="Calibri"/>
              </a:rPr>
              <a:t>We are focusing on this location due to its proximity to the Tambopata National Reserve, the rich local biodiversity, and large rivers. </a:t>
            </a:r>
            <a:endParaRPr lang="en-US" dirty="0"/>
          </a:p>
          <a:p>
            <a:pPr marL="171450" indent="-171450">
              <a:buFont typeface="Arial"/>
              <a:buChar char="•"/>
            </a:pPr>
            <a:r>
              <a:rPr lang="en-US" dirty="0">
                <a:cs typeface="Calibri"/>
              </a:rPr>
              <a:t>This region is also home to major illegal gold mining sites such as La Pampa, which sparked the initial monitoring and reform acts by Peru's government. </a:t>
            </a:r>
            <a:r>
              <a:rPr lang="en-US" dirty="0"/>
              <a:t>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96667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Speaker: Marco</a:t>
            </a:r>
          </a:p>
          <a:p>
            <a:pPr marL="285750" indent="-285750">
              <a:buFont typeface="Arial"/>
              <a:buChar char="•"/>
            </a:pPr>
            <a:r>
              <a:rPr lang="en-US" dirty="0">
                <a:cs typeface="Calibri"/>
              </a:rPr>
              <a:t>The issue of illegal mining is complex, as the Peruvian government must balance their native biodiversity health, natural resource management, the health of local indigenous communities, and the economic interests of the nation's people. </a:t>
            </a:r>
          </a:p>
          <a:p>
            <a:pPr marL="285750" indent="-285750">
              <a:buFont typeface="Arial"/>
              <a:buChar char="•"/>
            </a:pPr>
            <a:r>
              <a:rPr lang="en-US" dirty="0">
                <a:cs typeface="Calibri"/>
              </a:rPr>
              <a:t>The small-scale mining operations consist of slash and burn techniques to clear the forested landscape, followed by mass amounts of water mixed with mercury pumped into the ground to flush out gold deposits. When the gold rises, the mercury is removed from the gold and left behind to pollute the newly deforested and flooded landscape. </a:t>
            </a:r>
            <a:endParaRPr lang="en-US" dirty="0"/>
          </a:p>
          <a:p>
            <a:pPr marL="742950" lvl="1" indent="-285750">
              <a:buFont typeface="Arial"/>
              <a:buChar char="•"/>
            </a:pPr>
            <a:r>
              <a:rPr lang="en-US" dirty="0">
                <a:cs typeface="Calibri"/>
              </a:rPr>
              <a:t>Mercury contamination is present in the air, water, and soil—harming local communities for generations. </a:t>
            </a:r>
          </a:p>
          <a:p>
            <a:pPr marL="285750" indent="-285750">
              <a:buFont typeface="Arial"/>
              <a:buChar char="•"/>
            </a:pPr>
            <a:r>
              <a:rPr lang="en-US" dirty="0">
                <a:cs typeface="Calibri"/>
              </a:rPr>
              <a:t>There are increasing risks of the illegal miners coming into contact with local farmers and indigenous communities as they expand their mining operations throughout Madre de Dios' forests.</a:t>
            </a:r>
            <a:endParaRPr lang="en-US" dirty="0"/>
          </a:p>
          <a:p>
            <a:pPr marL="285750" indent="-285750">
              <a:buFont typeface="Arial"/>
              <a:buChar char="•"/>
            </a:pPr>
            <a:r>
              <a:rPr lang="en-US" dirty="0">
                <a:cs typeface="Calibri"/>
              </a:rPr>
              <a:t>Operation Mercury: in February 2019, approximately 1,200 Peruvian police officers were sent into the La Pampa mining site to cease operations and enforce national efforts against the illegal mining. </a:t>
            </a:r>
            <a:endParaRPr lang="en-US" dirty="0"/>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ea typeface="+mn-lt"/>
                <a:cs typeface="+mn-lt"/>
              </a:rPr>
              <a:t>Image credit: "Madre de Dios operativo de interdicción contra la minería ilegal" by Presidencia del Consejo de Ministros is licensed with CC BY-NC-SA 2.0. To view a copy of this license, visit https://creativecommons.org/licenses/by-nc-sa/2.0/</a:t>
            </a:r>
          </a:p>
          <a:p>
            <a:r>
              <a:rPr lang="en-US" dirty="0">
                <a:cs typeface="Calibri"/>
              </a:rPr>
              <a:t>https://www.flickr.com/photos/prensapcm/14063657785/in/album-72157644425802645/</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996287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Marco</a:t>
            </a:r>
          </a:p>
          <a:p>
            <a:pPr lvl="1" indent="-285750">
              <a:buFont typeface="Arial"/>
              <a:buChar char="•"/>
            </a:pPr>
            <a:r>
              <a:rPr lang="en-US" dirty="0">
                <a:cs typeface="Calibri" panose="020F0502020204030204"/>
              </a:rPr>
              <a:t>Madre de Dios is a biodiversity hotspot, and local communities still heavily utilize traditional methods of resource acquisition from the rainforest and its species. </a:t>
            </a:r>
          </a:p>
          <a:p>
            <a:pPr lvl="1" indent="-285750">
              <a:buFont typeface="Arial"/>
              <a:buChar char="•"/>
            </a:pPr>
            <a:r>
              <a:rPr lang="en-US" dirty="0">
                <a:cs typeface="Calibri" panose="020F0502020204030204"/>
              </a:rPr>
              <a:t>Because mining involves clearcutting and burning trees, as well as flooding the landscape, many species are displaced, and resources are ruined. The flooded soil is filled with mining wastes, making it hazardous and unusable for farming. </a:t>
            </a:r>
            <a:endParaRPr lang="en-US" dirty="0"/>
          </a:p>
          <a:p>
            <a:pPr lvl="1" indent="-285750">
              <a:buFont typeface="Arial"/>
              <a:buChar char="•"/>
            </a:pPr>
            <a:r>
              <a:rPr lang="en-US" dirty="0">
                <a:cs typeface="Calibri"/>
              </a:rPr>
              <a:t>Mercury contamination in the soil, water, and air also pose a massive threat to the health of communities in the area. </a:t>
            </a:r>
            <a:endParaRPr lang="en-US" dirty="0"/>
          </a:p>
          <a:p>
            <a:endParaRPr lang="en-US" dirty="0">
              <a:latin typeface="Calibri" panose="020F0502020204030204"/>
              <a:ea typeface="+mn-lt"/>
              <a:cs typeface="+mn-lt"/>
            </a:endParaRPr>
          </a:p>
          <a:p>
            <a:r>
              <a:rPr lang="en-US" sz="1200" dirty="0">
                <a:latin typeface="Century Gothic"/>
                <a:ea typeface="+mn-lt"/>
                <a:cs typeface="+mn-lt"/>
              </a:rPr>
              <a:t>Madre de Dios operativo de interdicción contra la minería ilegal" by Presidencia del Consejo de Ministros is licensed with CC BY-NC-SA 2.0. To view a copy of this license, visit https://creativecommons.org/licenses/by-nc-sa/2.0/</a:t>
            </a:r>
          </a:p>
          <a:p>
            <a:r>
              <a:rPr lang="en-US" dirty="0"/>
              <a:t>https://www.flickr.com/photos/92793865@N07/40799022833</a:t>
            </a:r>
          </a:p>
          <a:p>
            <a:r>
              <a:rPr lang="en-US" dirty="0"/>
              <a:t>CIFOR, https://www.flickr.com/photos/45423546@N07/31199847008</a:t>
            </a:r>
          </a:p>
          <a:p>
            <a:r>
              <a:rPr lang="en-US" dirty="0"/>
              <a:t>Ministerio de Defensa del Peru, https://www.flickr.com/photos/ministeriodedefensaperu/46848900975/in/album-72157678049191007/</a:t>
            </a: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40967656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Caley</a:t>
            </a:r>
          </a:p>
          <a:p>
            <a:pPr marL="285750" indent="-285750">
              <a:buFont typeface="Arial"/>
              <a:buChar char="•"/>
            </a:pPr>
            <a:r>
              <a:rPr lang="en-US" dirty="0">
                <a:cs typeface="Calibri" panose="020F0502020204030204"/>
              </a:rPr>
              <a:t>Our partner organization, </a:t>
            </a:r>
            <a:r>
              <a:rPr lang="en-US" dirty="0"/>
              <a:t>The Asociación para la Conservación de la Cuenca Amazónica (ACCA), is an Amazonian conservation organization working to preserve South America's Amazon rainforest. </a:t>
            </a:r>
            <a:endParaRPr lang="en-US" dirty="0">
              <a:cs typeface="Calibri"/>
            </a:endParaRPr>
          </a:p>
          <a:p>
            <a:pPr marL="285750" indent="-285750">
              <a:buFont typeface="Arial"/>
              <a:buChar char="•"/>
            </a:pPr>
            <a:r>
              <a:rPr lang="en-US" dirty="0">
                <a:cs typeface="Calibri"/>
              </a:rPr>
              <a:t>ACCA has been working on addressing the illegal mining issue, including their </a:t>
            </a:r>
            <a:r>
              <a:rPr lang="en-US" dirty="0"/>
              <a:t>Monitoring of the Andean Amazon Project (MAAP Project) utilizing remote sensing methods to identify and monitor mining activity throughout the region. </a:t>
            </a:r>
            <a:endParaRPr lang="en-US" dirty="0">
              <a:cs typeface="Calibri" panose="020F0502020204030204"/>
            </a:endParaRPr>
          </a:p>
          <a:p>
            <a:pPr marL="285750" indent="-285750">
              <a:buFont typeface="Arial"/>
              <a:buChar char="•"/>
            </a:pPr>
            <a:r>
              <a:rPr lang="en-US" dirty="0">
                <a:cs typeface="Calibri" panose="020F0502020204030204"/>
              </a:rPr>
              <a:t>We are also supported by NASA SERVIR, a joint venture between NASA and the U.S. Agency</a:t>
            </a:r>
            <a:r>
              <a:rPr lang="en-US" dirty="0"/>
              <a:t> for International Development (USAID) that utilizes earth monitoring and mapping technologies to evaluate ecological threats and respond to disasters in nations worldwide. </a:t>
            </a:r>
            <a:endParaRPr lang="en-US" dirty="0">
              <a:cs typeface="Calibri" panose="020F0502020204030204"/>
            </a:endParaRPr>
          </a:p>
          <a:p>
            <a:pPr marL="285750" indent="-285750">
              <a:buFont typeface="Arial"/>
              <a:buChar char="•"/>
            </a:pPr>
            <a:endParaRPr lang="en-US" dirty="0"/>
          </a:p>
          <a:p>
            <a:endParaRPr lang="en-US" dirty="0">
              <a:cs typeface="Calibri"/>
            </a:endParaRP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entury Gothic"/>
                <a:ea typeface="+mn-lt"/>
                <a:cs typeface="+mn-lt"/>
              </a:rPr>
              <a:t>Image credit: </a:t>
            </a:r>
            <a:r>
              <a:rPr lang="en-US" sz="1200" dirty="0">
                <a:solidFill>
                  <a:schemeClr val="tx1">
                    <a:lumMod val="75000"/>
                    <a:lumOff val="25000"/>
                  </a:schemeClr>
                </a:solidFill>
                <a:latin typeface="Century Gothic" panose="020B0502020202020204" pitchFamily="34" charset="0"/>
                <a:ea typeface="+mn-lt"/>
                <a:cs typeface="+mn-lt"/>
              </a:rPr>
              <a:t>Presidencia del Consejo de Ministros, </a:t>
            </a:r>
            <a:r>
              <a:rPr lang="en-US" sz="1200" dirty="0">
                <a:latin typeface="Century Gothic"/>
                <a:ea typeface="+mn-lt"/>
                <a:cs typeface="+mn-lt"/>
              </a:rPr>
              <a:t>https://www.flickr.com/photos/74492578@N04/14040535976 is licensed with CC BY-NC-ND 2.0. To view a copy of this license, visit https://creativecommons.org/licenses/by-nc-nd/2.0/</a:t>
            </a:r>
            <a:endParaRPr lang="en-US" sz="1200" dirty="0">
              <a:latin typeface="Century Gothic"/>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21626094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Perren</a:t>
            </a:r>
          </a:p>
          <a:p>
            <a:pPr marL="171450" indent="-171450">
              <a:buFont typeface="Arial"/>
              <a:buChar char="•"/>
            </a:pPr>
            <a:r>
              <a:rPr lang="en-US" dirty="0">
                <a:cs typeface="Calibri" panose="020F0502020204030204"/>
              </a:rPr>
              <a:t>Initial efforts by ACCA to aid Peru's national effort to halt illegal gold mining included the development of a Google Earth Engine app identifying new mining activity on a monthly basis. This processing was based on spectral unmixing analysis to monitor changes in photosynthetic vegetation to map and monitor deforestation in the region. This process proved accurate for detecting deforestation, but not specifically identifying deforestation caused by mining activity, which is what we aimed to refine. </a:t>
            </a:r>
          </a:p>
          <a:p>
            <a:pPr marL="171450" indent="-171450">
              <a:buFont typeface="Arial"/>
              <a:buChar char="•"/>
            </a:pPr>
            <a:r>
              <a:rPr lang="en-US" dirty="0">
                <a:cs typeface="Calibri" panose="020F0502020204030204"/>
              </a:rPr>
              <a:t>To improve the initial change detection app, we needed to develop a new sampling methodology for generating sample points to test the algorithm against high resolution ground-truth imagery. </a:t>
            </a:r>
          </a:p>
          <a:p>
            <a:pPr marL="171450" indent="-171450">
              <a:buFont typeface="Arial"/>
              <a:buChar char="•"/>
            </a:pPr>
            <a:endParaRPr lang="en-US" dirty="0">
              <a:cs typeface="Calibri" panose="020F0502020204030204"/>
            </a:endParaRPr>
          </a:p>
          <a:p>
            <a:pPr marL="171450" indent="-171450">
              <a:buFont typeface="Arial"/>
              <a:buChar char="•"/>
            </a:pPr>
            <a:r>
              <a:rPr lang="en-US" dirty="0">
                <a:cs typeface="Calibri" panose="020F0502020204030204"/>
              </a:rPr>
              <a:t>Perren</a:t>
            </a:r>
            <a:r>
              <a:rPr lang="en-US" dirty="0"/>
              <a:t> will describe the objectives set forth by the team in relation to our partner's end goals and explain how each of these efforts (q-test, sampling, accuracy assessment) are significant. This will be less in-depth than the methodology slide but will give an overview of our goals to the audience and offer explanations of these terms.</a:t>
            </a:r>
            <a:endParaRPr lang="en-US" dirty="0">
              <a:cs typeface="Calibri"/>
            </a:endParaRPr>
          </a:p>
          <a:p>
            <a:pPr marL="171450" indent="-171450">
              <a:buFont typeface="Arial"/>
              <a:buChar char="•"/>
            </a:pPr>
            <a:r>
              <a:rPr lang="en-US" dirty="0">
                <a:cs typeface="Calibri"/>
              </a:rPr>
              <a:t>Note: we may develop flowchart to better describe objective.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3899287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Paxton</a:t>
            </a:r>
          </a:p>
          <a:p>
            <a:pPr marL="171450" indent="-171450">
              <a:buFont typeface="Arial"/>
              <a:buChar char="•"/>
            </a:pPr>
            <a:r>
              <a:rPr lang="en-US" dirty="0">
                <a:cs typeface="Calibri" panose="020F0502020204030204"/>
              </a:rPr>
              <a:t>ACCA initially completed their change detection classification using Sentinel-1 SAR data and sampling for accuracy assessment using PlanetScope and RapidEye hosted through Collect Earth Online. </a:t>
            </a:r>
          </a:p>
          <a:p>
            <a:pPr marL="171450" indent="-171450">
              <a:buFont typeface="Arial"/>
              <a:buChar char="•"/>
            </a:pPr>
            <a:r>
              <a:rPr lang="en-US" dirty="0">
                <a:cs typeface="Calibri" panose="020F0502020204030204"/>
              </a:rPr>
              <a:t>To ensure we utilized NASA data, we incorporated Landsat-8 surface reflectance imagery to support our sampling for reference data to be used in the accuracy assessment. </a:t>
            </a:r>
          </a:p>
          <a:p>
            <a:pPr marL="171450" indent="-171450">
              <a:buFont typeface="Arial"/>
              <a:buChar char="•"/>
            </a:pPr>
            <a:r>
              <a:rPr lang="en-US" dirty="0">
                <a:cs typeface="Calibri" panose="020F0502020204030204"/>
              </a:rPr>
              <a:t>PlanetScope and RapidEye were useful because of their very high spatial resolution for ground truth accuracy, while Landsat 8 allowed us to incorporate SWIR bands for assessing soil and vegetation moisture. </a:t>
            </a:r>
          </a:p>
          <a:p>
            <a:pPr marL="171450" indent="-171450">
              <a:buFont typeface="Arial"/>
              <a:buChar char="•"/>
            </a:pPr>
            <a:r>
              <a:rPr lang="en-US" dirty="0">
                <a:cs typeface="Calibri" panose="020F0502020204030204"/>
              </a:rPr>
              <a:t>Note: may refine this slide into a flowchart to better display the uses of each mission &amp; its respective imagery. We will also be removing the backgrounds in the satellite images to save space. </a:t>
            </a:r>
            <a:endParaRPr lang="en-US" dirty="0" smtClean="0">
              <a:cs typeface="Calibri" panose="020F0502020204030204"/>
            </a:endParaRPr>
          </a:p>
          <a:p>
            <a:pPr marL="171450" indent="-171450">
              <a:buFont typeface="Arial"/>
              <a:buChar char="•"/>
            </a:pPr>
            <a:endParaRPr lang="en-US" dirty="0" smtClean="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dirty="0" smtClean="0">
                <a:cs typeface="Calibri" panose="020F0502020204030204"/>
              </a:rPr>
              <a:t>Credit:</a:t>
            </a:r>
            <a:r>
              <a:rPr lang="en-US" baseline="0" dirty="0" smtClean="0">
                <a:cs typeface="Calibri" panose="020F0502020204030204"/>
              </a:rPr>
              <a:t> Sentinel-1 ESA: </a:t>
            </a:r>
            <a:r>
              <a:rPr lang="en-US" b="0" dirty="0" smtClean="0"/>
              <a:t>Attribution-</a:t>
            </a:r>
            <a:r>
              <a:rPr lang="en-US" b="0" dirty="0" err="1" smtClean="0"/>
              <a:t>ShareAlike</a:t>
            </a:r>
            <a:r>
              <a:rPr lang="en-US" b="0" dirty="0" smtClean="0"/>
              <a:t> 2.0 France (CC BY-SA 2.0 FR)</a:t>
            </a:r>
            <a:r>
              <a:rPr lang="en-US" b="1" dirty="0" smtClean="0"/>
              <a:t> </a:t>
            </a:r>
            <a:r>
              <a:rPr lang="en-US" dirty="0" smtClean="0"/>
              <a:t>https://creativecommons.org/licenses/by-sa/2.0/fr/deed.en; </a:t>
            </a:r>
            <a:r>
              <a:rPr lang="en-US" dirty="0" err="1" smtClean="0"/>
              <a:t>PlanetScope</a:t>
            </a:r>
            <a:r>
              <a:rPr lang="en-US" dirty="0" smtClean="0"/>
              <a:t>: https://spacedata.copernicus.eu/planetscope; </a:t>
            </a:r>
            <a:r>
              <a:rPr lang="en-US" dirty="0" err="1" smtClean="0"/>
              <a:t>RapidEye</a:t>
            </a:r>
            <a:r>
              <a:rPr lang="en-US" smtClean="0"/>
              <a:t>:</a:t>
            </a:r>
            <a:r>
              <a:rPr lang="en-US" baseline="0" smtClean="0"/>
              <a:t> https://earth.esa.int/eogateway/missions/rapideye</a:t>
            </a:r>
            <a:endParaRPr lang="en-US" dirty="0" smtClean="0"/>
          </a:p>
          <a:p>
            <a:pPr marL="0" indent="0">
              <a:buFont typeface="Arial"/>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3418072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Paxton</a:t>
            </a:r>
          </a:p>
          <a:p>
            <a:pPr marL="171450" indent="-171450">
              <a:buFont typeface="Arial"/>
              <a:buChar char="•"/>
            </a:pPr>
            <a:r>
              <a:rPr lang="en-US" dirty="0"/>
              <a:t>As briefly covered in the Objectives section, our work included utilizing the Omnibus Q-Test, developing a sampling methodology, and completing accuracy assessments.</a:t>
            </a:r>
            <a:endParaRPr lang="en-US" dirty="0">
              <a:cs typeface="Calibri"/>
            </a:endParaRPr>
          </a:p>
          <a:p>
            <a:pPr marL="171450" indent="-171450">
              <a:buFont typeface="Arial"/>
              <a:buChar char="•"/>
            </a:pPr>
            <a:r>
              <a:rPr lang="en-US" dirty="0">
                <a:cs typeface="Calibri"/>
              </a:rPr>
              <a:t>Our sampling methodology </a:t>
            </a:r>
            <a:r>
              <a:rPr lang="en-US" dirty="0"/>
              <a:t>began by using ACCA’s change detection app based on Sentinel-1 SAR data, the team conducted stratified random sampling and assigned varying strata weights based on land cover class size. This process allowed for representative samples of each landcover class while maintaining random sampling. ACCA indicated a need to improve both spatial and temporal accuracy within their classification and required approximately 18 months of recent imagery to be assessed. To meet partner needs, the team used aggregated image sets for each month spanning January 2019 to June 2020 to enable accuracy assessment of both change within monthly time frames and change specifically caused by mining activity.   </a:t>
            </a:r>
            <a:endParaRPr lang="en-US" dirty="0">
              <a:cs typeface="Calibri"/>
            </a:endParaRPr>
          </a:p>
          <a:p>
            <a:pPr marL="171450" indent="-171450">
              <a:buFont typeface="Arial"/>
              <a:buChar char="•"/>
            </a:pPr>
            <a:r>
              <a:rPr lang="en-US" dirty="0">
                <a:cs typeface="Calibri"/>
              </a:rPr>
              <a:t>With these new samples, we validated their classification against high-resolution imagery (PlanetScope and RapidEye) in Collect Earth Online, before bringing these samples back into GEE to assess the accuracy through the omnibus Q-test and confusion matrices. NDFI was used in Collect Earth Online to track deforestation changes. </a:t>
            </a:r>
          </a:p>
          <a:p>
            <a:endParaRPr lang="en-US" dirty="0">
              <a:cs typeface="Calibri"/>
            </a:endParaRPr>
          </a:p>
          <a:p>
            <a:r>
              <a:rPr lang="en-US" dirty="0">
                <a:cs typeface="Calibri"/>
              </a:rPr>
              <a:t>Note: we plan to revise this chart into something much more appealing and likely break down these steps across multiple slides. </a:t>
            </a: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8283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Perren</a:t>
            </a:r>
          </a:p>
          <a:p>
            <a:pPr marL="171450" indent="-171450">
              <a:buFont typeface="Arial"/>
              <a:buChar char="•"/>
            </a:pPr>
            <a:r>
              <a:rPr lang="en-US" dirty="0">
                <a:cs typeface="Calibri"/>
              </a:rPr>
              <a:t>To gather representative samples of our study area, we decided to use stratified random sampling to collect approximately 1,000 points across the study area.</a:t>
            </a:r>
          </a:p>
          <a:p>
            <a:pPr marL="171450" indent="-171450">
              <a:buFont typeface="Arial"/>
              <a:buChar char="•"/>
            </a:pPr>
            <a:r>
              <a:rPr lang="en-US" dirty="0">
                <a:cs typeface="Calibri"/>
              </a:rPr>
              <a:t>These points were based on Q-Test identified change throughout the 18-month study period, and each sample color represents changes from the aggregated monthly imagery.</a:t>
            </a:r>
          </a:p>
          <a:p>
            <a:pPr marL="171450" indent="-171450">
              <a:buFont typeface="Arial"/>
              <a:buChar char="•"/>
            </a:pPr>
            <a:r>
              <a:rPr lang="en-US" dirty="0">
                <a:cs typeface="Calibri"/>
              </a:rPr>
              <a:t>A lot of our change points fell in known mining areas, as well as along the major river.</a:t>
            </a:r>
          </a:p>
          <a:p>
            <a:pPr marL="171450" indent="-171450">
              <a:buFont typeface="Arial"/>
              <a:buChar char="•"/>
            </a:pPr>
            <a:r>
              <a:rPr lang="en-US" dirty="0">
                <a:cs typeface="Calibri"/>
              </a:rPr>
              <a:t>Not shown are the no-change points, which largely represented the continuous forest landcover class. </a:t>
            </a: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5331312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C41F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C41F4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C41F48"/>
                    </a:solidFill>
                    <a:latin typeface="Century Gothic" panose="020B0502020202020204" pitchFamily="34" charset="0"/>
                  </a:rPr>
                  <a:t>| </a:t>
                </a:r>
                <a:r>
                  <a:rPr lang="en-US" sz="1600" spc="100" baseline="0" dirty="0">
                    <a:solidFill>
                      <a:srgbClr val="C41F48"/>
                    </a:solidFill>
                    <a:latin typeface="Century Gothic" panose="020B0502020202020204" pitchFamily="34" charset="0"/>
                  </a:rPr>
                  <a:t>Fall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a:blip r:embed="rId2">
                  <a:extLst>
                    <a:ext uri="{28A0092B-C50C-407E-A947-70E740481C1C}">
                      <a14:useLocalDpi xmlns:a14="http://schemas.microsoft.com/office/drawing/2010/main" val="0"/>
                    </a:ext>
                  </a:extLst>
                </a:blip>
                <a:stretch>
                  <a:fillRect/>
                </a:stretch>
              </a:blipFill>
              <a:ln w="127000">
                <a:solidFill>
                  <a:srgbClr val="24B1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24B1B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24B1B5"/>
                    </a:solidFill>
                    <a:latin typeface="Century Gothic" panose="020B0502020202020204" pitchFamily="34" charset="0"/>
                  </a:rPr>
                  <a:t>| </a:t>
                </a:r>
                <a:r>
                  <a:rPr lang="en-US" sz="1600" spc="100" baseline="0" dirty="0">
                    <a:solidFill>
                      <a:srgbClr val="24B1B5"/>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5686" y="6345025"/>
              <a:ext cx="385933"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811755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685691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18168" y="303034"/>
              <a:ext cx="530352" cy="530352"/>
            </a:xfrm>
            <a:prstGeom prst="rect">
              <a:avLst/>
            </a:prstGeom>
          </p:spPr>
        </p:pic>
      </p:grpSp>
    </p:spTree>
    <p:extLst>
      <p:ext uri="{BB962C8B-B14F-4D97-AF65-F5344CB8AC3E}">
        <p14:creationId xmlns:p14="http://schemas.microsoft.com/office/powerpoint/2010/main" val="4270032783"/>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558538704"/>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7129" y="134339"/>
              <a:ext cx="438912" cy="438912"/>
            </a:xfrm>
            <a:prstGeom prst="rect">
              <a:avLst/>
            </a:prstGeom>
          </p:spPr>
        </p:pic>
      </p:grpSp>
    </p:spTree>
    <p:extLst>
      <p:ext uri="{BB962C8B-B14F-4D97-AF65-F5344CB8AC3E}">
        <p14:creationId xmlns:p14="http://schemas.microsoft.com/office/powerpoint/2010/main" val="985878498"/>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1371" y="6303158"/>
              <a:ext cx="438912" cy="438912"/>
            </a:xfrm>
            <a:prstGeom prst="rect">
              <a:avLst/>
            </a:prstGeom>
          </p:spPr>
        </p:pic>
      </p:grpSp>
    </p:spTree>
    <p:extLst>
      <p:ext uri="{BB962C8B-B14F-4D97-AF65-F5344CB8AC3E}">
        <p14:creationId xmlns:p14="http://schemas.microsoft.com/office/powerpoint/2010/main" val="156149725"/>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6044585"/>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006D9D"/>
                  </a:solidFill>
                  <a:latin typeface="Century Gothic" panose="020B0502020202020204" pitchFamily="34" charset="0"/>
                </a:rPr>
                <a:t>ACKNOWLEDGEMENTS</a:t>
              </a:r>
            </a:p>
          </p:txBody>
        </p:sp>
      </p:grpSp>
    </p:spTree>
    <p:extLst>
      <p:ext uri="{BB962C8B-B14F-4D97-AF65-F5344CB8AC3E}">
        <p14:creationId xmlns:p14="http://schemas.microsoft.com/office/powerpoint/2010/main" val="232393027"/>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24B1B5"/>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3706995714"/>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754129835"/>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3561124644"/>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010097175"/>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228012922"/>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24B1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24B1B5"/>
                  </a:solidFill>
                  <a:latin typeface="Century Gothic" panose="020B0502020202020204" pitchFamily="34" charset="0"/>
                </a:rPr>
                <a:t>ACKNOWLEDGEMENTS</a:t>
              </a:r>
            </a:p>
          </p:txBody>
        </p:sp>
      </p:grpSp>
    </p:spTree>
    <p:extLst>
      <p:ext uri="{BB962C8B-B14F-4D97-AF65-F5344CB8AC3E}">
        <p14:creationId xmlns:p14="http://schemas.microsoft.com/office/powerpoint/2010/main" val="1581395192"/>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3"/>
            <a:srcRect/>
            <a:stretch>
              <a:fillRect r="-75000"/>
            </a:stretch>
          </a:blipFill>
          <a:ln w="127000">
            <a:solidFill>
              <a:srgbClr val="7EB7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p:grpSpPr>
        <p:sp>
          <p:nvSpPr>
            <p:cNvPr id="24" name="Rounded Rectangle 23"/>
            <p:cNvSpPr/>
            <p:nvPr userDrawn="1"/>
          </p:nvSpPr>
          <p:spPr>
            <a:xfrm>
              <a:off x="11620500" y="6248400"/>
              <a:ext cx="679450" cy="659565"/>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p:grpSpPr>
          <p:sp>
            <p:nvSpPr>
              <p:cNvPr id="26" name="Rounded Rectangle 25"/>
              <p:cNvSpPr/>
              <p:nvPr userDrawn="1"/>
            </p:nvSpPr>
            <p:spPr>
              <a:xfrm>
                <a:off x="0" y="6593877"/>
                <a:ext cx="12192000" cy="314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7EB76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pic>
            <p:nvPicPr>
              <p:cNvPr id="30" name="Picture 2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711597" y="6339976"/>
                <a:ext cx="393419" cy="393419"/>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7EB761"/>
                </a:solidFill>
                <a:latin typeface="Century Gothic" panose="020B0502020202020204" pitchFamily="34" charset="0"/>
              </a:rPr>
              <a:t>| </a:t>
            </a:r>
            <a:r>
              <a:rPr lang="en-US" sz="1600" spc="100" baseline="0" dirty="0">
                <a:solidFill>
                  <a:srgbClr val="7EB761"/>
                </a:solidFill>
                <a:latin typeface="Century Gothic" panose="020B0502020202020204" pitchFamily="34" charset="0"/>
              </a:rPr>
              <a:t>Spring 2020</a:t>
            </a:r>
          </a:p>
        </p:txBody>
      </p:sp>
    </p:spTree>
    <p:extLst>
      <p:ext uri="{BB962C8B-B14F-4D97-AF65-F5344CB8AC3E}">
        <p14:creationId xmlns:p14="http://schemas.microsoft.com/office/powerpoint/2010/main" val="413209040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985863"/>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sp>
        <p:nvSpPr>
          <p:cNvPr id="7" name="Rounded Rectangle 6"/>
          <p:cNvSpPr/>
          <p:nvPr userDrawn="1"/>
        </p:nvSpPr>
        <p:spPr>
          <a:xfrm>
            <a:off x="-45493" y="-131929"/>
            <a:ext cx="12310281" cy="1210101"/>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0681" y="296682"/>
            <a:ext cx="528919" cy="528919"/>
          </a:xfrm>
          <a:prstGeom prst="rect">
            <a:avLst/>
          </a:prstGeom>
        </p:spPr>
      </p:pic>
    </p:spTree>
    <p:extLst>
      <p:ext uri="{BB962C8B-B14F-4D97-AF65-F5344CB8AC3E}">
        <p14:creationId xmlns:p14="http://schemas.microsoft.com/office/powerpoint/2010/main" val="735333086"/>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sp>
        <p:nvSpPr>
          <p:cNvPr id="7" name="Rounded Rectangle 6"/>
          <p:cNvSpPr/>
          <p:nvPr userDrawn="1"/>
        </p:nvSpPr>
        <p:spPr>
          <a:xfrm>
            <a:off x="0" y="6708859"/>
            <a:ext cx="12192000" cy="362955"/>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3210839"/>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761" y="131134"/>
            <a:ext cx="436542" cy="436542"/>
          </a:xfrm>
          <a:prstGeom prst="rect">
            <a:avLst/>
          </a:prstGeom>
        </p:spPr>
      </p:pic>
    </p:spTree>
    <p:extLst>
      <p:ext uri="{BB962C8B-B14F-4D97-AF65-F5344CB8AC3E}">
        <p14:creationId xmlns:p14="http://schemas.microsoft.com/office/powerpoint/2010/main" val="115725517"/>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sp>
        <p:nvSpPr>
          <p:cNvPr id="2" name="Rectangle 1"/>
          <p:cNvSpPr/>
          <p:nvPr userDrawn="1"/>
        </p:nvSpPr>
        <p:spPr>
          <a:xfrm>
            <a:off x="0" y="0"/>
            <a:ext cx="12192000" cy="6858000"/>
          </a:xfrm>
          <a:prstGeom prst="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2446" y="6304206"/>
            <a:ext cx="436542" cy="436542"/>
          </a:xfrm>
          <a:prstGeom prst="rect">
            <a:avLst/>
          </a:prstGeom>
        </p:spPr>
      </p:pic>
    </p:spTree>
    <p:extLst>
      <p:ext uri="{BB962C8B-B14F-4D97-AF65-F5344CB8AC3E}">
        <p14:creationId xmlns:p14="http://schemas.microsoft.com/office/powerpoint/2010/main" val="809429839"/>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a:solidFill>
            <a:srgbClr val="C41F48"/>
          </a:solidFill>
        </p:grpSpPr>
        <p:sp>
          <p:nvSpPr>
            <p:cNvPr id="7" name="Rounded Rectangle 6"/>
            <p:cNvSpPr/>
            <p:nvPr userDrawn="1"/>
          </p:nvSpPr>
          <p:spPr>
            <a:xfrm>
              <a:off x="-45493" y="-131929"/>
              <a:ext cx="12310281" cy="1210101"/>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523064" y="303034"/>
              <a:ext cx="520560" cy="530352"/>
            </a:xfrm>
            <a:prstGeom prst="rect">
              <a:avLst/>
            </a:prstGeom>
            <a:grpFill/>
          </p:spPr>
        </p:pic>
      </p:grpSp>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sp>
        <p:nvSpPr>
          <p:cNvPr id="6" name="Rounded Rectangle 5"/>
          <p:cNvSpPr/>
          <p:nvPr userDrawn="1"/>
        </p:nvSpPr>
        <p:spPr>
          <a:xfrm>
            <a:off x="9706282" y="-74427"/>
            <a:ext cx="2538483" cy="1026042"/>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41315522"/>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6" name="Rounded Rectangle 5"/>
          <p:cNvSpPr/>
          <p:nvPr userDrawn="1"/>
        </p:nvSpPr>
        <p:spPr>
          <a:xfrm>
            <a:off x="9706282" y="-74427"/>
            <a:ext cx="2538483" cy="1026042"/>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7EB7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7EB761"/>
                </a:solidFill>
                <a:latin typeface="Century Gothic" panose="020B0502020202020204" pitchFamily="34" charset="0"/>
              </a:rPr>
              <a:t>ACKNOWLEDGEMENTS</a:t>
            </a:r>
          </a:p>
        </p:txBody>
      </p:sp>
    </p:spTree>
    <p:extLst>
      <p:ext uri="{BB962C8B-B14F-4D97-AF65-F5344CB8AC3E}">
        <p14:creationId xmlns:p14="http://schemas.microsoft.com/office/powerpoint/2010/main" val="3679772552"/>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9640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96403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96403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964035"/>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964035"/>
                    </a:solidFill>
                    <a:latin typeface="Century Gothic" panose="020B0502020202020204" pitchFamily="34" charset="0"/>
                  </a:rPr>
                  <a:t>| </a:t>
                </a:r>
                <a:r>
                  <a:rPr lang="en-US" sz="1600" spc="100" baseline="0" dirty="0">
                    <a:solidFill>
                      <a:srgbClr val="964035"/>
                    </a:solidFill>
                    <a:latin typeface="Century Gothic" panose="020B0502020202020204" pitchFamily="34" charset="0"/>
                  </a:rPr>
                  <a:t>Spring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711988" y="6345025"/>
              <a:ext cx="393330"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648381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73805455"/>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ick Bar">
    <p:spTree>
      <p:nvGrpSpPr>
        <p:cNvPr id="1" name=""/>
        <p:cNvGrpSpPr/>
        <p:nvPr/>
      </p:nvGrpSpPr>
      <p:grpSpPr>
        <a:xfrm>
          <a:off x="0" y="0"/>
          <a:ext cx="0" cy="0"/>
          <a:chOff x="0" y="0"/>
          <a:chExt cx="0" cy="0"/>
        </a:xfrm>
      </p:grpSpPr>
      <p:grpSp>
        <p:nvGrpSpPr>
          <p:cNvPr id="2" name="Group 1"/>
          <p:cNvGrpSpPr/>
          <p:nvPr userDrawn="1"/>
        </p:nvGrpSpPr>
        <p:grpSpPr>
          <a:xfrm>
            <a:off x="-45493" y="-131929"/>
            <a:ext cx="12310281" cy="1210101"/>
            <a:chOff x="-45493" y="-131929"/>
            <a:chExt cx="12310281" cy="1210101"/>
          </a:xfrm>
        </p:grpSpPr>
        <p:sp>
          <p:nvSpPr>
            <p:cNvPr id="7" name="Rounded Rectangle 6"/>
            <p:cNvSpPr/>
            <p:nvPr userDrawn="1"/>
          </p:nvSpPr>
          <p:spPr>
            <a:xfrm>
              <a:off x="-45493" y="-131929"/>
              <a:ext cx="12310281" cy="1210101"/>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518075" y="303034"/>
              <a:ext cx="530538" cy="530352"/>
            </a:xfrm>
            <a:prstGeom prst="rect">
              <a:avLst/>
            </a:prstGeom>
          </p:spPr>
        </p:pic>
      </p:grpSp>
    </p:spTree>
    <p:extLst>
      <p:ext uri="{BB962C8B-B14F-4D97-AF65-F5344CB8AC3E}">
        <p14:creationId xmlns:p14="http://schemas.microsoft.com/office/powerpoint/2010/main" val="1525136604"/>
      </p:ext>
    </p:extLst>
  </p:cSld>
  <p:clrMapOvr>
    <a:masterClrMapping/>
  </p:clrMapOvr>
  <p:extLst>
    <p:ext uri="{DCECCB84-F9BA-43D5-87BE-67443E8EF086}">
      <p15:sldGuideLst xmlns:p15="http://schemas.microsoft.com/office/powerpoint/2012/main">
        <p15:guide id="1" orient="horz" pos="672">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917794685"/>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7052" y="134339"/>
              <a:ext cx="439066" cy="438912"/>
            </a:xfrm>
            <a:prstGeom prst="rect">
              <a:avLst/>
            </a:prstGeom>
          </p:spPr>
        </p:pic>
      </p:grpSp>
    </p:spTree>
    <p:extLst>
      <p:ext uri="{BB962C8B-B14F-4D97-AF65-F5344CB8AC3E}">
        <p14:creationId xmlns:p14="http://schemas.microsoft.com/office/powerpoint/2010/main" val="3709101465"/>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9640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631294" y="6303158"/>
              <a:ext cx="439066" cy="438912"/>
            </a:xfrm>
            <a:prstGeom prst="rect">
              <a:avLst/>
            </a:prstGeom>
          </p:spPr>
        </p:pic>
      </p:grpSp>
    </p:spTree>
    <p:extLst>
      <p:ext uri="{BB962C8B-B14F-4D97-AF65-F5344CB8AC3E}">
        <p14:creationId xmlns:p14="http://schemas.microsoft.com/office/powerpoint/2010/main" val="2029604994"/>
      </p:ext>
    </p:extLst>
  </p:cSld>
  <p:clrMapOvr>
    <a:masterClrMapping/>
  </p:clrMapOvr>
  <p:extLst>
    <p:ext uri="{DCECCB84-F9BA-43D5-87BE-67443E8EF086}">
      <p15:sldGuideLst xmlns:p15="http://schemas.microsoft.com/office/powerpoint/2012/main">
        <p15:guide id="1" orient="horz" pos="420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77956992"/>
      </p:ext>
    </p:extLst>
  </p:cSld>
  <p:clrMapOvr>
    <a:masterClrMapping/>
  </p:clrMapOvr>
  <p:extLst>
    <p:ext uri="{DCECCB84-F9BA-43D5-87BE-67443E8EF086}">
      <p15:sldGuideLst xmlns:p15="http://schemas.microsoft.com/office/powerpoint/2012/main">
        <p15:guide id="1" orient="horz" pos="600">
          <p15:clr>
            <a:srgbClr val="FBAE40"/>
          </p15:clr>
        </p15:guide>
        <p15:guide id="2" orient="horz" pos="744">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964035"/>
                  </a:solidFill>
                  <a:latin typeface="Century Gothic" panose="020B0502020202020204" pitchFamily="34" charset="0"/>
                </a:rPr>
                <a:t>ACKNOWLEDGEMENTS</a:t>
              </a:r>
            </a:p>
          </p:txBody>
        </p:sp>
      </p:grpSp>
    </p:spTree>
    <p:extLst>
      <p:ext uri="{BB962C8B-B14F-4D97-AF65-F5344CB8AC3E}">
        <p14:creationId xmlns:p14="http://schemas.microsoft.com/office/powerpoint/2010/main" val="3981574259"/>
      </p:ext>
    </p:extLst>
  </p:cSld>
  <p:clrMapOvr>
    <a:masterClrMapping/>
  </p:clrMapOvr>
  <p:extLst>
    <p:ext uri="{DCECCB84-F9BA-43D5-87BE-67443E8EF086}">
      <p15:sldGuideLst xmlns:p15="http://schemas.microsoft.com/office/powerpoint/2012/main">
        <p15:guide id="1" orient="horz" pos="74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hin Bars">
    <p:spTree>
      <p:nvGrpSpPr>
        <p:cNvPr id="1" name=""/>
        <p:cNvGrpSpPr/>
        <p:nvPr/>
      </p:nvGrpSpPr>
      <p:grpSpPr>
        <a:xfrm>
          <a:off x="0" y="0"/>
          <a:ext cx="0" cy="0"/>
          <a:chOff x="0" y="0"/>
          <a:chExt cx="0" cy="0"/>
        </a:xfrm>
      </p:grpSpPr>
      <p:grpSp>
        <p:nvGrpSpPr>
          <p:cNvPr id="2" name="Group 1"/>
          <p:cNvGrpSpPr/>
          <p:nvPr userDrawn="1"/>
        </p:nvGrpSpPr>
        <p:grpSpPr>
          <a:xfrm>
            <a:off x="0" y="-245046"/>
            <a:ext cx="12192000" cy="7316860"/>
            <a:chOff x="0" y="-245046"/>
            <a:chExt cx="12192000" cy="7316860"/>
          </a:xfrm>
        </p:grpSpPr>
        <p:sp>
          <p:nvSpPr>
            <p:cNvPr id="7" name="Rounded Rectangle 6"/>
            <p:cNvSpPr/>
            <p:nvPr userDrawn="1"/>
          </p:nvSpPr>
          <p:spPr>
            <a:xfrm>
              <a:off x="0" y="6708859"/>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0" y="-245046"/>
              <a:ext cx="12192000" cy="362955"/>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12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ttom Arc">
    <p:spTree>
      <p:nvGrpSpPr>
        <p:cNvPr id="1" name=""/>
        <p:cNvGrpSpPr/>
        <p:nvPr/>
      </p:nvGrpSpPr>
      <p:grpSpPr>
        <a:xfrm>
          <a:off x="0" y="0"/>
          <a:ext cx="0" cy="0"/>
          <a:chOff x="0" y="0"/>
          <a:chExt cx="0" cy="0"/>
        </a:xfrm>
      </p:grpSpPr>
      <p:grpSp>
        <p:nvGrpSpPr>
          <p:cNvPr id="3" name="Group 2"/>
          <p:cNvGrpSpPr/>
          <p:nvPr userDrawn="1"/>
        </p:nvGrpSpPr>
        <p:grpSpPr>
          <a:xfrm>
            <a:off x="-330280" y="-263304"/>
            <a:ext cx="12522280" cy="7121304"/>
            <a:chOff x="-330280" y="-263304"/>
            <a:chExt cx="12522280" cy="7121304"/>
          </a:xfrm>
        </p:grpSpPr>
        <p:sp>
          <p:nvSpPr>
            <p:cNvPr id="2" name="Rectangle 1"/>
            <p:cNvSpPr/>
            <p:nvPr userDrawn="1"/>
          </p:nvSpPr>
          <p:spPr>
            <a:xfrm>
              <a:off x="0" y="0"/>
              <a:ext cx="12192000" cy="6858000"/>
            </a:xfrm>
            <a:prstGeom prst="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330280" y="-263304"/>
              <a:ext cx="12339756" cy="6940552"/>
            </a:xfrm>
            <a:custGeom>
              <a:avLst/>
              <a:gdLst>
                <a:gd name="connsiteX0" fmla="*/ 0 w 13242850"/>
                <a:gd name="connsiteY0" fmla="*/ 1305173 h 7830880"/>
                <a:gd name="connsiteX1" fmla="*/ 1305173 w 13242850"/>
                <a:gd name="connsiteY1" fmla="*/ 0 h 7830880"/>
                <a:gd name="connsiteX2" fmla="*/ 11937677 w 13242850"/>
                <a:gd name="connsiteY2" fmla="*/ 0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1305173 h 7830880"/>
                <a:gd name="connsiteX1" fmla="*/ 1305173 w 13242850"/>
                <a:gd name="connsiteY1" fmla="*/ 0 h 7830880"/>
                <a:gd name="connsiteX2" fmla="*/ 12006789 w 13242850"/>
                <a:gd name="connsiteY2" fmla="*/ 1026042 h 7830880"/>
                <a:gd name="connsiteX3" fmla="*/ 13242850 w 13242850"/>
                <a:gd name="connsiteY3" fmla="*/ 1305173 h 7830880"/>
                <a:gd name="connsiteX4" fmla="*/ 13242850 w 13242850"/>
                <a:gd name="connsiteY4" fmla="*/ 6525707 h 7830880"/>
                <a:gd name="connsiteX5" fmla="*/ 11937677 w 13242850"/>
                <a:gd name="connsiteY5" fmla="*/ 7830880 h 7830880"/>
                <a:gd name="connsiteX6" fmla="*/ 1305173 w 13242850"/>
                <a:gd name="connsiteY6" fmla="*/ 7830880 h 7830880"/>
                <a:gd name="connsiteX7" fmla="*/ 0 w 13242850"/>
                <a:gd name="connsiteY7" fmla="*/ 6525707 h 7830880"/>
                <a:gd name="connsiteX8" fmla="*/ 0 w 13242850"/>
                <a:gd name="connsiteY8" fmla="*/ 1305173 h 7830880"/>
                <a:gd name="connsiteX0" fmla="*/ 0 w 13242850"/>
                <a:gd name="connsiteY0" fmla="*/ 452414 h 6978121"/>
                <a:gd name="connsiteX1" fmla="*/ 1395550 w 13242850"/>
                <a:gd name="connsiteY1" fmla="*/ 88223 h 6978121"/>
                <a:gd name="connsiteX2" fmla="*/ 12006789 w 13242850"/>
                <a:gd name="connsiteY2" fmla="*/ 173283 h 6978121"/>
                <a:gd name="connsiteX3" fmla="*/ 13242850 w 13242850"/>
                <a:gd name="connsiteY3" fmla="*/ 452414 h 6978121"/>
                <a:gd name="connsiteX4" fmla="*/ 13242850 w 13242850"/>
                <a:gd name="connsiteY4" fmla="*/ 5672948 h 6978121"/>
                <a:gd name="connsiteX5" fmla="*/ 11937677 w 13242850"/>
                <a:gd name="connsiteY5" fmla="*/ 6978121 h 6978121"/>
                <a:gd name="connsiteX6" fmla="*/ 1305173 w 13242850"/>
                <a:gd name="connsiteY6" fmla="*/ 6978121 h 6978121"/>
                <a:gd name="connsiteX7" fmla="*/ 0 w 13242850"/>
                <a:gd name="connsiteY7" fmla="*/ 5672948 h 6978121"/>
                <a:gd name="connsiteX8" fmla="*/ 0 w 13242850"/>
                <a:gd name="connsiteY8" fmla="*/ 452414 h 6978121"/>
                <a:gd name="connsiteX0" fmla="*/ 754912 w 13242850"/>
                <a:gd name="connsiteY0" fmla="*/ 460587 h 6970345"/>
                <a:gd name="connsiteX1" fmla="*/ 1395550 w 13242850"/>
                <a:gd name="connsiteY1" fmla="*/ 80447 h 6970345"/>
                <a:gd name="connsiteX2" fmla="*/ 12006789 w 13242850"/>
                <a:gd name="connsiteY2" fmla="*/ 165507 h 6970345"/>
                <a:gd name="connsiteX3" fmla="*/ 13242850 w 13242850"/>
                <a:gd name="connsiteY3" fmla="*/ 444638 h 6970345"/>
                <a:gd name="connsiteX4" fmla="*/ 13242850 w 13242850"/>
                <a:gd name="connsiteY4" fmla="*/ 5665172 h 6970345"/>
                <a:gd name="connsiteX5" fmla="*/ 11937677 w 13242850"/>
                <a:gd name="connsiteY5" fmla="*/ 6970345 h 6970345"/>
                <a:gd name="connsiteX6" fmla="*/ 1305173 w 13242850"/>
                <a:gd name="connsiteY6" fmla="*/ 6970345 h 6970345"/>
                <a:gd name="connsiteX7" fmla="*/ 0 w 13242850"/>
                <a:gd name="connsiteY7" fmla="*/ 5665172 h 6970345"/>
                <a:gd name="connsiteX8" fmla="*/ 754912 w 13242850"/>
                <a:gd name="connsiteY8" fmla="*/ 460587 h 6970345"/>
                <a:gd name="connsiteX0" fmla="*/ 2657 w 12490595"/>
                <a:gd name="connsiteY0" fmla="*/ 460587 h 6970345"/>
                <a:gd name="connsiteX1" fmla="*/ 643295 w 12490595"/>
                <a:gd name="connsiteY1" fmla="*/ 80447 h 6970345"/>
                <a:gd name="connsiteX2" fmla="*/ 11254534 w 12490595"/>
                <a:gd name="connsiteY2" fmla="*/ 165507 h 6970345"/>
                <a:gd name="connsiteX3" fmla="*/ 12490595 w 12490595"/>
                <a:gd name="connsiteY3" fmla="*/ 444638 h 6970345"/>
                <a:gd name="connsiteX4" fmla="*/ 12490595 w 12490595"/>
                <a:gd name="connsiteY4" fmla="*/ 5665172 h 6970345"/>
                <a:gd name="connsiteX5" fmla="*/ 11185422 w 12490595"/>
                <a:gd name="connsiteY5" fmla="*/ 6970345 h 6970345"/>
                <a:gd name="connsiteX6" fmla="*/ 552918 w 12490595"/>
                <a:gd name="connsiteY6" fmla="*/ 6970345 h 6970345"/>
                <a:gd name="connsiteX7" fmla="*/ 146196 w 12490595"/>
                <a:gd name="connsiteY7" fmla="*/ 5718335 h 6970345"/>
                <a:gd name="connsiteX8" fmla="*/ 2657 w 12490595"/>
                <a:gd name="connsiteY8" fmla="*/ 460587 h 6970345"/>
                <a:gd name="connsiteX0" fmla="*/ 41534 w 12412514"/>
                <a:gd name="connsiteY0" fmla="*/ 460587 h 6970345"/>
                <a:gd name="connsiteX1" fmla="*/ 565214 w 12412514"/>
                <a:gd name="connsiteY1" fmla="*/ 80447 h 6970345"/>
                <a:gd name="connsiteX2" fmla="*/ 11176453 w 12412514"/>
                <a:gd name="connsiteY2" fmla="*/ 165507 h 6970345"/>
                <a:gd name="connsiteX3" fmla="*/ 12412514 w 12412514"/>
                <a:gd name="connsiteY3" fmla="*/ 444638 h 6970345"/>
                <a:gd name="connsiteX4" fmla="*/ 12412514 w 12412514"/>
                <a:gd name="connsiteY4" fmla="*/ 5665172 h 6970345"/>
                <a:gd name="connsiteX5" fmla="*/ 11107341 w 12412514"/>
                <a:gd name="connsiteY5" fmla="*/ 6970345 h 6970345"/>
                <a:gd name="connsiteX6" fmla="*/ 474837 w 12412514"/>
                <a:gd name="connsiteY6" fmla="*/ 6970345 h 6970345"/>
                <a:gd name="connsiteX7" fmla="*/ 68115 w 12412514"/>
                <a:gd name="connsiteY7" fmla="*/ 5718335 h 6970345"/>
                <a:gd name="connsiteX8" fmla="*/ 41534 w 12412514"/>
                <a:gd name="connsiteY8" fmla="*/ 460587 h 6970345"/>
                <a:gd name="connsiteX0" fmla="*/ 24649 w 12395629"/>
                <a:gd name="connsiteY0" fmla="*/ 460587 h 6970345"/>
                <a:gd name="connsiteX1" fmla="*/ 548329 w 12395629"/>
                <a:gd name="connsiteY1" fmla="*/ 80447 h 6970345"/>
                <a:gd name="connsiteX2" fmla="*/ 11159568 w 12395629"/>
                <a:gd name="connsiteY2" fmla="*/ 165507 h 6970345"/>
                <a:gd name="connsiteX3" fmla="*/ 12395629 w 12395629"/>
                <a:gd name="connsiteY3" fmla="*/ 444638 h 6970345"/>
                <a:gd name="connsiteX4" fmla="*/ 12395629 w 12395629"/>
                <a:gd name="connsiteY4" fmla="*/ 5665172 h 6970345"/>
                <a:gd name="connsiteX5" fmla="*/ 11090456 w 12395629"/>
                <a:gd name="connsiteY5" fmla="*/ 6970345 h 6970345"/>
                <a:gd name="connsiteX6" fmla="*/ 457952 w 12395629"/>
                <a:gd name="connsiteY6" fmla="*/ 6970345 h 6970345"/>
                <a:gd name="connsiteX7" fmla="*/ 205402 w 12395629"/>
                <a:gd name="connsiteY7" fmla="*/ 5723651 h 6970345"/>
                <a:gd name="connsiteX8" fmla="*/ 24649 w 12395629"/>
                <a:gd name="connsiteY8" fmla="*/ 460587 h 697034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66190 h 6965315"/>
                <a:gd name="connsiteX1" fmla="*/ 492456 w 12339756"/>
                <a:gd name="connsiteY1" fmla="*/ 75417 h 6965315"/>
                <a:gd name="connsiteX2" fmla="*/ 11103695 w 12339756"/>
                <a:gd name="connsiteY2" fmla="*/ 160477 h 6965315"/>
                <a:gd name="connsiteX3" fmla="*/ 12339756 w 12339756"/>
                <a:gd name="connsiteY3" fmla="*/ 439608 h 6965315"/>
                <a:gd name="connsiteX4" fmla="*/ 12339756 w 12339756"/>
                <a:gd name="connsiteY4" fmla="*/ 5660142 h 6965315"/>
                <a:gd name="connsiteX5" fmla="*/ 11034583 w 12339756"/>
                <a:gd name="connsiteY5" fmla="*/ 6965315 h 6965315"/>
                <a:gd name="connsiteX6" fmla="*/ 402079 w 12339756"/>
                <a:gd name="connsiteY6" fmla="*/ 6965315 h 6965315"/>
                <a:gd name="connsiteX7" fmla="*/ 149529 w 12339756"/>
                <a:gd name="connsiteY7" fmla="*/ 5718621 h 6965315"/>
                <a:gd name="connsiteX8" fmla="*/ 133580 w 12339756"/>
                <a:gd name="connsiteY8" fmla="*/ 466190 h 6965315"/>
                <a:gd name="connsiteX0" fmla="*/ 133580 w 12339756"/>
                <a:gd name="connsiteY0" fmla="*/ 439651 h 6938776"/>
                <a:gd name="connsiteX1" fmla="*/ 492456 w 12339756"/>
                <a:gd name="connsiteY1" fmla="*/ 48878 h 6938776"/>
                <a:gd name="connsiteX2" fmla="*/ 11103695 w 12339756"/>
                <a:gd name="connsiteY2" fmla="*/ 133938 h 6938776"/>
                <a:gd name="connsiteX3" fmla="*/ 12339756 w 12339756"/>
                <a:gd name="connsiteY3" fmla="*/ 413069 h 6938776"/>
                <a:gd name="connsiteX4" fmla="*/ 12339756 w 12339756"/>
                <a:gd name="connsiteY4" fmla="*/ 5633603 h 6938776"/>
                <a:gd name="connsiteX5" fmla="*/ 11034583 w 12339756"/>
                <a:gd name="connsiteY5" fmla="*/ 6938776 h 6938776"/>
                <a:gd name="connsiteX6" fmla="*/ 402079 w 12339756"/>
                <a:gd name="connsiteY6" fmla="*/ 6938776 h 6938776"/>
                <a:gd name="connsiteX7" fmla="*/ 149529 w 12339756"/>
                <a:gd name="connsiteY7" fmla="*/ 5692082 h 6938776"/>
                <a:gd name="connsiteX8" fmla="*/ 133580 w 12339756"/>
                <a:gd name="connsiteY8" fmla="*/ 439651 h 6938776"/>
                <a:gd name="connsiteX0" fmla="*/ 133580 w 12339756"/>
                <a:gd name="connsiteY0" fmla="*/ 441427 h 6940552"/>
                <a:gd name="connsiteX1" fmla="*/ 492456 w 12339756"/>
                <a:gd name="connsiteY1" fmla="*/ 50654 h 6940552"/>
                <a:gd name="connsiteX2" fmla="*/ 11103695 w 12339756"/>
                <a:gd name="connsiteY2" fmla="*/ 135714 h 6940552"/>
                <a:gd name="connsiteX3" fmla="*/ 12339756 w 12339756"/>
                <a:gd name="connsiteY3" fmla="*/ 414845 h 6940552"/>
                <a:gd name="connsiteX4" fmla="*/ 12339756 w 12339756"/>
                <a:gd name="connsiteY4" fmla="*/ 5635379 h 6940552"/>
                <a:gd name="connsiteX5" fmla="*/ 11034583 w 12339756"/>
                <a:gd name="connsiteY5" fmla="*/ 6940552 h 6940552"/>
                <a:gd name="connsiteX6" fmla="*/ 402079 w 12339756"/>
                <a:gd name="connsiteY6" fmla="*/ 6940552 h 6940552"/>
                <a:gd name="connsiteX7" fmla="*/ 149529 w 12339756"/>
                <a:gd name="connsiteY7" fmla="*/ 5693858 h 6940552"/>
                <a:gd name="connsiteX8" fmla="*/ 133580 w 12339756"/>
                <a:gd name="connsiteY8" fmla="*/ 441427 h 6940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39756" h="6940552">
                  <a:moveTo>
                    <a:pt x="133580" y="441427"/>
                  </a:moveTo>
                  <a:cubicBezTo>
                    <a:pt x="149528" y="-40168"/>
                    <a:pt x="122504" y="50654"/>
                    <a:pt x="492456" y="50654"/>
                  </a:cubicBezTo>
                  <a:lnTo>
                    <a:pt x="11103695" y="135714"/>
                  </a:lnTo>
                  <a:cubicBezTo>
                    <a:pt x="12340201" y="130398"/>
                    <a:pt x="12339756" y="-305982"/>
                    <a:pt x="12339756" y="414845"/>
                  </a:cubicBezTo>
                  <a:lnTo>
                    <a:pt x="12339756" y="5635379"/>
                  </a:lnTo>
                  <a:cubicBezTo>
                    <a:pt x="12339756" y="6356206"/>
                    <a:pt x="11755410" y="6940552"/>
                    <a:pt x="11034583" y="6940552"/>
                  </a:cubicBezTo>
                  <a:lnTo>
                    <a:pt x="402079" y="6940552"/>
                  </a:lnTo>
                  <a:cubicBezTo>
                    <a:pt x="-318748" y="6940552"/>
                    <a:pt x="149529" y="6414685"/>
                    <a:pt x="149529" y="5693858"/>
                  </a:cubicBezTo>
                  <a:cubicBezTo>
                    <a:pt x="144213" y="3943048"/>
                    <a:pt x="138896" y="2192237"/>
                    <a:pt x="133580" y="44142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35422" y="6303158"/>
              <a:ext cx="430809" cy="438912"/>
            </a:xfrm>
            <a:prstGeom prst="rect">
              <a:avLst/>
            </a:prstGeom>
          </p:spPr>
        </p:pic>
      </p:grpSp>
    </p:spTree>
    <p:extLst>
      <p:ext uri="{BB962C8B-B14F-4D97-AF65-F5344CB8AC3E}">
        <p14:creationId xmlns:p14="http://schemas.microsoft.com/office/powerpoint/2010/main" val="2606060282"/>
      </p:ext>
    </p:extLst>
  </p:cSld>
  <p:clrMapOvr>
    <a:masterClrMapping/>
  </p:clrMapOvr>
  <p:extLst>
    <p:ext uri="{DCECCB84-F9BA-43D5-87BE-67443E8EF086}">
      <p15:sldGuideLst xmlns:p15="http://schemas.microsoft.com/office/powerpoint/2012/main">
        <p15:guide id="1" orient="horz" pos="42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hite Bar">
    <p:spTree>
      <p:nvGrpSpPr>
        <p:cNvPr id="1" name=""/>
        <p:cNvGrpSpPr/>
        <p:nvPr/>
      </p:nvGrpSpPr>
      <p:grpSpPr>
        <a:xfrm>
          <a:off x="0" y="0"/>
          <a:ext cx="0" cy="0"/>
          <a:chOff x="0" y="0"/>
          <a:chExt cx="0" cy="0"/>
        </a:xfrm>
      </p:grpSpPr>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62804353"/>
      </p:ext>
    </p:extLst>
  </p:cSld>
  <p:clrMapOvr>
    <a:masterClrMapping/>
  </p:clrMapOvr>
  <p:extLst>
    <p:ext uri="{DCECCB84-F9BA-43D5-87BE-67443E8EF086}">
      <p15:sldGuideLst xmlns:p15="http://schemas.microsoft.com/office/powerpoint/2012/main">
        <p15:guide id="1" orient="horz" pos="600" userDrawn="1">
          <p15:clr>
            <a:srgbClr val="FBAE40"/>
          </p15:clr>
        </p15:guide>
        <p15:guide id="2" orient="horz" pos="74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grpSp>
        <p:nvGrpSpPr>
          <p:cNvPr id="4" name="Group 3"/>
          <p:cNvGrpSpPr/>
          <p:nvPr userDrawn="1"/>
        </p:nvGrpSpPr>
        <p:grpSpPr>
          <a:xfrm>
            <a:off x="-166047" y="-260498"/>
            <a:ext cx="12524095" cy="1451342"/>
            <a:chOff x="-166047" y="-260498"/>
            <a:chExt cx="12524095" cy="1451342"/>
          </a:xfrm>
        </p:grpSpPr>
        <p:grpSp>
          <p:nvGrpSpPr>
            <p:cNvPr id="3" name="Group 2"/>
            <p:cNvGrpSpPr/>
            <p:nvPr userDrawn="1"/>
          </p:nvGrpSpPr>
          <p:grpSpPr>
            <a:xfrm>
              <a:off x="-166047" y="-74427"/>
              <a:ext cx="12524095" cy="1265271"/>
              <a:chOff x="-166047" y="-74427"/>
              <a:chExt cx="12524095" cy="1265271"/>
            </a:xfrm>
            <a:solidFill>
              <a:srgbClr val="964035"/>
            </a:solidFill>
          </p:grpSpPr>
          <p:sp>
            <p:nvSpPr>
              <p:cNvPr id="6" name="Rounded Rectangle 5"/>
              <p:cNvSpPr/>
              <p:nvPr userDrawn="1"/>
            </p:nvSpPr>
            <p:spPr>
              <a:xfrm>
                <a:off x="9706282" y="-74427"/>
                <a:ext cx="2538483" cy="1026042"/>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ounded Rectangle 6"/>
              <p:cNvSpPr/>
              <p:nvPr userDrawn="1"/>
            </p:nvSpPr>
            <p:spPr>
              <a:xfrm>
                <a:off x="-166047" y="802756"/>
                <a:ext cx="12524095" cy="388088"/>
              </a:xfrm>
              <a:prstGeom prst="roundRect">
                <a:avLst/>
              </a:prstGeom>
              <a:solidFill>
                <a:srgbClr val="C41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Rounded Rectangle 1"/>
            <p:cNvSpPr/>
            <p:nvPr userDrawn="1"/>
          </p:nvSpPr>
          <p:spPr>
            <a:xfrm>
              <a:off x="-166047" y="-260498"/>
              <a:ext cx="10001163" cy="121211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64437" y="455259"/>
              <a:ext cx="1468741" cy="228565"/>
            </a:xfrm>
            <a:prstGeom prst="rect">
              <a:avLst/>
            </a:prstGeom>
          </p:spPr>
        </p:pic>
        <p:sp>
          <p:nvSpPr>
            <p:cNvPr id="9" name="Title 3"/>
            <p:cNvSpPr txBox="1">
              <a:spLocks/>
            </p:cNvSpPr>
            <p:nvPr userDrawn="1"/>
          </p:nvSpPr>
          <p:spPr>
            <a:xfrm>
              <a:off x="495300" y="342900"/>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B0502020202020204" pitchFamily="34" charset="0"/>
                </a:rPr>
                <a:t>ACKNOWLEDGEMENTS</a:t>
              </a:r>
            </a:p>
          </p:txBody>
        </p:sp>
      </p:grpSp>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grpSp>
        <p:nvGrpSpPr>
          <p:cNvPr id="10" name="Group 9"/>
          <p:cNvGrpSpPr/>
          <p:nvPr userDrawn="1"/>
        </p:nvGrpSpPr>
        <p:grpSpPr>
          <a:xfrm>
            <a:off x="-149020" y="44449"/>
            <a:ext cx="12448971" cy="6863516"/>
            <a:chOff x="-149020" y="44449"/>
            <a:chExt cx="12448971" cy="6863516"/>
          </a:xfrm>
        </p:grpSpPr>
        <p:grpSp>
          <p:nvGrpSpPr>
            <p:cNvPr id="7" name="Group 6"/>
            <p:cNvGrpSpPr/>
            <p:nvPr userDrawn="1"/>
          </p:nvGrpSpPr>
          <p:grpSpPr>
            <a:xfrm>
              <a:off x="-149020" y="44449"/>
              <a:ext cx="12448971" cy="6863516"/>
              <a:chOff x="-149020" y="44449"/>
              <a:chExt cx="12448971" cy="6863516"/>
            </a:xfrm>
          </p:grpSpPr>
          <p:sp>
            <p:nvSpPr>
              <p:cNvPr id="22" name="Rounded Rectangle 16"/>
              <p:cNvSpPr/>
              <p:nvPr/>
            </p:nvSpPr>
            <p:spPr>
              <a:xfrm>
                <a:off x="-149020" y="44449"/>
                <a:ext cx="5844685" cy="6824475"/>
              </a:xfrm>
              <a:custGeom>
                <a:avLst/>
                <a:gdLst>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0 w 6911008"/>
                  <a:gd name="connsiteY8" fmla="*/ 1151858 h 7740650"/>
                  <a:gd name="connsiteX0" fmla="*/ 0 w 6911008"/>
                  <a:gd name="connsiteY0" fmla="*/ 1151858 h 7740650"/>
                  <a:gd name="connsiteX1" fmla="*/ 1151858 w 6911008"/>
                  <a:gd name="connsiteY1" fmla="*/ 0 h 7740650"/>
                  <a:gd name="connsiteX2" fmla="*/ 5759150 w 6911008"/>
                  <a:gd name="connsiteY2" fmla="*/ 0 h 7740650"/>
                  <a:gd name="connsiteX3" fmla="*/ 6911008 w 6911008"/>
                  <a:gd name="connsiteY3" fmla="*/ 1151858 h 7740650"/>
                  <a:gd name="connsiteX4" fmla="*/ 6911008 w 6911008"/>
                  <a:gd name="connsiteY4" fmla="*/ 6588792 h 7740650"/>
                  <a:gd name="connsiteX5" fmla="*/ 5759150 w 6911008"/>
                  <a:gd name="connsiteY5" fmla="*/ 7740650 h 7740650"/>
                  <a:gd name="connsiteX6" fmla="*/ 1151858 w 6911008"/>
                  <a:gd name="connsiteY6" fmla="*/ 7740650 h 7740650"/>
                  <a:gd name="connsiteX7" fmla="*/ 0 w 6911008"/>
                  <a:gd name="connsiteY7" fmla="*/ 6588792 h 7740650"/>
                  <a:gd name="connsiteX8" fmla="*/ 1297229 w 6911008"/>
                  <a:gd name="connsiteY8" fmla="*/ 3303801 h 7740650"/>
                  <a:gd name="connsiteX9" fmla="*/ 0 w 6911008"/>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1 w 6911009"/>
                  <a:gd name="connsiteY0" fmla="*/ 115185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 w 6911009"/>
                  <a:gd name="connsiteY9" fmla="*/ 1151858 h 7740650"/>
                  <a:gd name="connsiteX0" fmla="*/ 686938 w 6911009"/>
                  <a:gd name="connsiteY0" fmla="*/ 851607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686938 w 6911009"/>
                  <a:gd name="connsiteY9" fmla="*/ 851607 h 7740650"/>
                  <a:gd name="connsiteX0" fmla="*/ 896203 w 6911009"/>
                  <a:gd name="connsiteY0" fmla="*/ 778819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896203 w 6911009"/>
                  <a:gd name="connsiteY9" fmla="*/ 778819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586854 w 6911009"/>
                  <a:gd name="connsiteY0" fmla="*/ 815213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586854 w 6911009"/>
                  <a:gd name="connsiteY9" fmla="*/ 815213 h 7740650"/>
                  <a:gd name="connsiteX0" fmla="*/ 923499 w 6911009"/>
                  <a:gd name="connsiteY0" fmla="*/ 760622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923499 w 6911009"/>
                  <a:gd name="connsiteY9" fmla="*/ 760622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1151859 w 6911009"/>
                  <a:gd name="connsiteY6" fmla="*/ 7740650 h 7740650"/>
                  <a:gd name="connsiteX7" fmla="*/ 1 w 6911009"/>
                  <a:gd name="connsiteY7" fmla="*/ 6588792 h 7740650"/>
                  <a:gd name="connsiteX8" fmla="*/ 1165301 w 6911009"/>
                  <a:gd name="connsiteY8" fmla="*/ 3312899 h 7740650"/>
                  <a:gd name="connsiteX9" fmla="*/ 1096371 w 6911009"/>
                  <a:gd name="connsiteY9"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759151 w 6911009"/>
                  <a:gd name="connsiteY5" fmla="*/ 7740650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740650"/>
                  <a:gd name="connsiteX1" fmla="*/ 1151859 w 6911009"/>
                  <a:gd name="connsiteY1" fmla="*/ 0 h 7740650"/>
                  <a:gd name="connsiteX2" fmla="*/ 5759151 w 6911009"/>
                  <a:gd name="connsiteY2" fmla="*/ 0 h 7740650"/>
                  <a:gd name="connsiteX3" fmla="*/ 6911009 w 6911009"/>
                  <a:gd name="connsiteY3" fmla="*/ 1151858 h 7740650"/>
                  <a:gd name="connsiteX4" fmla="*/ 6911009 w 6911009"/>
                  <a:gd name="connsiteY4" fmla="*/ 6588792 h 7740650"/>
                  <a:gd name="connsiteX5" fmla="*/ 5627223 w 6911009"/>
                  <a:gd name="connsiteY5" fmla="*/ 7176543 h 7740650"/>
                  <a:gd name="connsiteX6" fmla="*/ 3494520 w 6911009"/>
                  <a:gd name="connsiteY6" fmla="*/ 7202511 h 7740650"/>
                  <a:gd name="connsiteX7" fmla="*/ 1151859 w 6911009"/>
                  <a:gd name="connsiteY7" fmla="*/ 7740650 h 7740650"/>
                  <a:gd name="connsiteX8" fmla="*/ 1 w 6911009"/>
                  <a:gd name="connsiteY8" fmla="*/ 6588792 h 7740650"/>
                  <a:gd name="connsiteX9" fmla="*/ 1165301 w 6911009"/>
                  <a:gd name="connsiteY9" fmla="*/ 3312899 h 7740650"/>
                  <a:gd name="connsiteX10" fmla="*/ 1096371 w 6911009"/>
                  <a:gd name="connsiteY10" fmla="*/ 724228 h 7740650"/>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1 w 6911009"/>
                  <a:gd name="connsiteY0" fmla="*/ 724228 h 7202511"/>
                  <a:gd name="connsiteX1" fmla="*/ 1151859 w 6911009"/>
                  <a:gd name="connsiteY1" fmla="*/ 0 h 7202511"/>
                  <a:gd name="connsiteX2" fmla="*/ 5759151 w 6911009"/>
                  <a:gd name="connsiteY2" fmla="*/ 0 h 7202511"/>
                  <a:gd name="connsiteX3" fmla="*/ 6911009 w 6911009"/>
                  <a:gd name="connsiteY3" fmla="*/ 1151858 h 7202511"/>
                  <a:gd name="connsiteX4" fmla="*/ 6911009 w 6911009"/>
                  <a:gd name="connsiteY4" fmla="*/ 6588792 h 7202511"/>
                  <a:gd name="connsiteX5" fmla="*/ 5627223 w 6911009"/>
                  <a:gd name="connsiteY5" fmla="*/ 7176543 h 7202511"/>
                  <a:gd name="connsiteX6" fmla="*/ 3494520 w 6911009"/>
                  <a:gd name="connsiteY6" fmla="*/ 7202511 h 7202511"/>
                  <a:gd name="connsiteX7" fmla="*/ 1188253 w 6911009"/>
                  <a:gd name="connsiteY7" fmla="*/ 7176543 h 7202511"/>
                  <a:gd name="connsiteX8" fmla="*/ 1 w 6911009"/>
                  <a:gd name="connsiteY8" fmla="*/ 6588792 h 7202511"/>
                  <a:gd name="connsiteX9" fmla="*/ 1165301 w 6911009"/>
                  <a:gd name="connsiteY9" fmla="*/ 3312899 h 7202511"/>
                  <a:gd name="connsiteX10" fmla="*/ 1096371 w 6911009"/>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7 w 6912585"/>
                  <a:gd name="connsiteY0" fmla="*/ 724228 h 7202511"/>
                  <a:gd name="connsiteX1" fmla="*/ 1153435 w 6912585"/>
                  <a:gd name="connsiteY1" fmla="*/ 0 h 7202511"/>
                  <a:gd name="connsiteX2" fmla="*/ 5760727 w 6912585"/>
                  <a:gd name="connsiteY2" fmla="*/ 0 h 7202511"/>
                  <a:gd name="connsiteX3" fmla="*/ 6912585 w 6912585"/>
                  <a:gd name="connsiteY3" fmla="*/ 1151858 h 7202511"/>
                  <a:gd name="connsiteX4" fmla="*/ 6912585 w 6912585"/>
                  <a:gd name="connsiteY4" fmla="*/ 6588792 h 7202511"/>
                  <a:gd name="connsiteX5" fmla="*/ 5628799 w 6912585"/>
                  <a:gd name="connsiteY5" fmla="*/ 7176543 h 7202511"/>
                  <a:gd name="connsiteX6" fmla="*/ 3496096 w 6912585"/>
                  <a:gd name="connsiteY6" fmla="*/ 7202511 h 7202511"/>
                  <a:gd name="connsiteX7" fmla="*/ 1189829 w 6912585"/>
                  <a:gd name="connsiteY7" fmla="*/ 7176543 h 7202511"/>
                  <a:gd name="connsiteX8" fmla="*/ 1577 w 6912585"/>
                  <a:gd name="connsiteY8" fmla="*/ 6588792 h 7202511"/>
                  <a:gd name="connsiteX9" fmla="*/ 1166877 w 6912585"/>
                  <a:gd name="connsiteY9" fmla="*/ 3312899 h 7202511"/>
                  <a:gd name="connsiteX10" fmla="*/ 1097947 w 6912585"/>
                  <a:gd name="connsiteY10" fmla="*/ 724228 h 7202511"/>
                  <a:gd name="connsiteX0" fmla="*/ 1097943 w 6912581"/>
                  <a:gd name="connsiteY0" fmla="*/ 724228 h 7202511"/>
                  <a:gd name="connsiteX1" fmla="*/ 1153431 w 6912581"/>
                  <a:gd name="connsiteY1" fmla="*/ 0 h 7202511"/>
                  <a:gd name="connsiteX2" fmla="*/ 5760723 w 6912581"/>
                  <a:gd name="connsiteY2" fmla="*/ 0 h 7202511"/>
                  <a:gd name="connsiteX3" fmla="*/ 6912581 w 6912581"/>
                  <a:gd name="connsiteY3" fmla="*/ 1151858 h 7202511"/>
                  <a:gd name="connsiteX4" fmla="*/ 6912581 w 6912581"/>
                  <a:gd name="connsiteY4" fmla="*/ 6588792 h 7202511"/>
                  <a:gd name="connsiteX5" fmla="*/ 5628795 w 6912581"/>
                  <a:gd name="connsiteY5" fmla="*/ 7176543 h 7202511"/>
                  <a:gd name="connsiteX6" fmla="*/ 3496092 w 6912581"/>
                  <a:gd name="connsiteY6" fmla="*/ 7202511 h 7202511"/>
                  <a:gd name="connsiteX7" fmla="*/ 1189825 w 6912581"/>
                  <a:gd name="connsiteY7" fmla="*/ 7176543 h 7202511"/>
                  <a:gd name="connsiteX8" fmla="*/ 1573 w 6912581"/>
                  <a:gd name="connsiteY8" fmla="*/ 6588792 h 7202511"/>
                  <a:gd name="connsiteX9" fmla="*/ 1166873 w 6912581"/>
                  <a:gd name="connsiteY9" fmla="*/ 3312899 h 7202511"/>
                  <a:gd name="connsiteX10" fmla="*/ 1097943 w 6912581"/>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7910 w 6912548"/>
                  <a:gd name="connsiteY0" fmla="*/ 724228 h 7202511"/>
                  <a:gd name="connsiteX1" fmla="*/ 1153398 w 6912548"/>
                  <a:gd name="connsiteY1" fmla="*/ 0 h 7202511"/>
                  <a:gd name="connsiteX2" fmla="*/ 5760690 w 6912548"/>
                  <a:gd name="connsiteY2" fmla="*/ 0 h 7202511"/>
                  <a:gd name="connsiteX3" fmla="*/ 6912548 w 6912548"/>
                  <a:gd name="connsiteY3" fmla="*/ 1151858 h 7202511"/>
                  <a:gd name="connsiteX4" fmla="*/ 6912548 w 6912548"/>
                  <a:gd name="connsiteY4" fmla="*/ 6588792 h 7202511"/>
                  <a:gd name="connsiteX5" fmla="*/ 5628762 w 6912548"/>
                  <a:gd name="connsiteY5" fmla="*/ 7176543 h 7202511"/>
                  <a:gd name="connsiteX6" fmla="*/ 3496059 w 6912548"/>
                  <a:gd name="connsiteY6" fmla="*/ 7202511 h 7202511"/>
                  <a:gd name="connsiteX7" fmla="*/ 1189792 w 6912548"/>
                  <a:gd name="connsiteY7" fmla="*/ 7176543 h 7202511"/>
                  <a:gd name="connsiteX8" fmla="*/ 1540 w 6912548"/>
                  <a:gd name="connsiteY8" fmla="*/ 6588792 h 7202511"/>
                  <a:gd name="connsiteX9" fmla="*/ 1166840 w 6912548"/>
                  <a:gd name="connsiteY9" fmla="*/ 3312899 h 7202511"/>
                  <a:gd name="connsiteX10" fmla="*/ 1097910 w 691254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65300 w 6911008"/>
                  <a:gd name="connsiteY9" fmla="*/ 3312899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202511"/>
                  <a:gd name="connsiteX1" fmla="*/ 1151858 w 6911008"/>
                  <a:gd name="connsiteY1" fmla="*/ 0 h 7202511"/>
                  <a:gd name="connsiteX2" fmla="*/ 5759150 w 6911008"/>
                  <a:gd name="connsiteY2" fmla="*/ 0 h 7202511"/>
                  <a:gd name="connsiteX3" fmla="*/ 6911008 w 6911008"/>
                  <a:gd name="connsiteY3" fmla="*/ 1151858 h 7202511"/>
                  <a:gd name="connsiteX4" fmla="*/ 6911008 w 6911008"/>
                  <a:gd name="connsiteY4" fmla="*/ 6588792 h 7202511"/>
                  <a:gd name="connsiteX5" fmla="*/ 5627222 w 6911008"/>
                  <a:gd name="connsiteY5" fmla="*/ 7176543 h 7202511"/>
                  <a:gd name="connsiteX6" fmla="*/ 3494519 w 6911008"/>
                  <a:gd name="connsiteY6" fmla="*/ 7202511 h 7202511"/>
                  <a:gd name="connsiteX7" fmla="*/ 1188252 w 6911008"/>
                  <a:gd name="connsiteY7" fmla="*/ 7176543 h 7202511"/>
                  <a:gd name="connsiteX8" fmla="*/ 0 w 6911008"/>
                  <a:gd name="connsiteY8" fmla="*/ 6588792 h 7202511"/>
                  <a:gd name="connsiteX9" fmla="*/ 1115258 w 6911008"/>
                  <a:gd name="connsiteY9" fmla="*/ 3308350 h 7202511"/>
                  <a:gd name="connsiteX10" fmla="*/ 1096370 w 6911008"/>
                  <a:gd name="connsiteY10" fmla="*/ 724228 h 7202511"/>
                  <a:gd name="connsiteX0" fmla="*/ 1096370 w 6911008"/>
                  <a:gd name="connsiteY0" fmla="*/ 724228 h 7177387"/>
                  <a:gd name="connsiteX1" fmla="*/ 1151858 w 6911008"/>
                  <a:gd name="connsiteY1" fmla="*/ 0 h 7177387"/>
                  <a:gd name="connsiteX2" fmla="*/ 5759150 w 6911008"/>
                  <a:gd name="connsiteY2" fmla="*/ 0 h 7177387"/>
                  <a:gd name="connsiteX3" fmla="*/ 6911008 w 6911008"/>
                  <a:gd name="connsiteY3" fmla="*/ 1151858 h 7177387"/>
                  <a:gd name="connsiteX4" fmla="*/ 6911008 w 6911008"/>
                  <a:gd name="connsiteY4" fmla="*/ 6588792 h 7177387"/>
                  <a:gd name="connsiteX5" fmla="*/ 5627222 w 6911008"/>
                  <a:gd name="connsiteY5" fmla="*/ 7176543 h 7177387"/>
                  <a:gd name="connsiteX6" fmla="*/ 3509189 w 6911008"/>
                  <a:gd name="connsiteY6" fmla="*/ 6781985 h 7177387"/>
                  <a:gd name="connsiteX7" fmla="*/ 1188252 w 6911008"/>
                  <a:gd name="connsiteY7" fmla="*/ 7176543 h 7177387"/>
                  <a:gd name="connsiteX8" fmla="*/ 0 w 6911008"/>
                  <a:gd name="connsiteY8" fmla="*/ 6588792 h 7177387"/>
                  <a:gd name="connsiteX9" fmla="*/ 1115258 w 6911008"/>
                  <a:gd name="connsiteY9" fmla="*/ 3308350 h 7177387"/>
                  <a:gd name="connsiteX10" fmla="*/ 1096370 w 6911008"/>
                  <a:gd name="connsiteY10" fmla="*/ 724228 h 7177387"/>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32112 w 6911008"/>
                  <a:gd name="connsiteY5" fmla="*/ 6853814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7176543"/>
                  <a:gd name="connsiteX1" fmla="*/ 1151858 w 6911008"/>
                  <a:gd name="connsiteY1" fmla="*/ 0 h 7176543"/>
                  <a:gd name="connsiteX2" fmla="*/ 5759150 w 6911008"/>
                  <a:gd name="connsiteY2" fmla="*/ 0 h 7176543"/>
                  <a:gd name="connsiteX3" fmla="*/ 6911008 w 6911008"/>
                  <a:gd name="connsiteY3" fmla="*/ 1151858 h 7176543"/>
                  <a:gd name="connsiteX4" fmla="*/ 6911008 w 6911008"/>
                  <a:gd name="connsiteY4" fmla="*/ 6588792 h 7176543"/>
                  <a:gd name="connsiteX5" fmla="*/ 5627222 w 6911008"/>
                  <a:gd name="connsiteY5" fmla="*/ 6824475 h 7176543"/>
                  <a:gd name="connsiteX6" fmla="*/ 3509189 w 6911008"/>
                  <a:gd name="connsiteY6" fmla="*/ 6781985 h 7176543"/>
                  <a:gd name="connsiteX7" fmla="*/ 1188252 w 6911008"/>
                  <a:gd name="connsiteY7" fmla="*/ 7176543 h 7176543"/>
                  <a:gd name="connsiteX8" fmla="*/ 0 w 6911008"/>
                  <a:gd name="connsiteY8" fmla="*/ 6588792 h 7176543"/>
                  <a:gd name="connsiteX9" fmla="*/ 1115258 w 6911008"/>
                  <a:gd name="connsiteY9" fmla="*/ 3308350 h 7176543"/>
                  <a:gd name="connsiteX10" fmla="*/ 1096370 w 6911008"/>
                  <a:gd name="connsiteY10" fmla="*/ 724228 h 7176543"/>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1096370 w 6911008"/>
                  <a:gd name="connsiteY0" fmla="*/ 724228 h 6824475"/>
                  <a:gd name="connsiteX1" fmla="*/ 1151858 w 6911008"/>
                  <a:gd name="connsiteY1" fmla="*/ 0 h 6824475"/>
                  <a:gd name="connsiteX2" fmla="*/ 5759150 w 6911008"/>
                  <a:gd name="connsiteY2" fmla="*/ 0 h 6824475"/>
                  <a:gd name="connsiteX3" fmla="*/ 6911008 w 6911008"/>
                  <a:gd name="connsiteY3" fmla="*/ 1151858 h 6824475"/>
                  <a:gd name="connsiteX4" fmla="*/ 6911008 w 6911008"/>
                  <a:gd name="connsiteY4" fmla="*/ 6588792 h 6824475"/>
                  <a:gd name="connsiteX5" fmla="*/ 5627222 w 6911008"/>
                  <a:gd name="connsiteY5" fmla="*/ 6824475 h 6824475"/>
                  <a:gd name="connsiteX6" fmla="*/ 3509189 w 6911008"/>
                  <a:gd name="connsiteY6" fmla="*/ 6781985 h 6824475"/>
                  <a:gd name="connsiteX7" fmla="*/ 1403405 w 6911008"/>
                  <a:gd name="connsiteY7" fmla="*/ 6760907 h 6824475"/>
                  <a:gd name="connsiteX8" fmla="*/ 0 w 6911008"/>
                  <a:gd name="connsiteY8" fmla="*/ 6588792 h 6824475"/>
                  <a:gd name="connsiteX9" fmla="*/ 1115258 w 6911008"/>
                  <a:gd name="connsiteY9" fmla="*/ 3308350 h 6824475"/>
                  <a:gd name="connsiteX10" fmla="*/ 1096370 w 6911008"/>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212154 w 6026792"/>
                  <a:gd name="connsiteY0" fmla="*/ 724228 h 6824475"/>
                  <a:gd name="connsiteX1" fmla="*/ 267642 w 6026792"/>
                  <a:gd name="connsiteY1" fmla="*/ 0 h 6824475"/>
                  <a:gd name="connsiteX2" fmla="*/ 4874934 w 6026792"/>
                  <a:gd name="connsiteY2" fmla="*/ 0 h 6824475"/>
                  <a:gd name="connsiteX3" fmla="*/ 6026792 w 6026792"/>
                  <a:gd name="connsiteY3" fmla="*/ 1151858 h 6824475"/>
                  <a:gd name="connsiteX4" fmla="*/ 6026792 w 6026792"/>
                  <a:gd name="connsiteY4" fmla="*/ 6588792 h 6824475"/>
                  <a:gd name="connsiteX5" fmla="*/ 4743006 w 6026792"/>
                  <a:gd name="connsiteY5" fmla="*/ 6824475 h 6824475"/>
                  <a:gd name="connsiteX6" fmla="*/ 2624973 w 6026792"/>
                  <a:gd name="connsiteY6" fmla="*/ 6781985 h 6824475"/>
                  <a:gd name="connsiteX7" fmla="*/ 519189 w 6026792"/>
                  <a:gd name="connsiteY7" fmla="*/ 6760907 h 6824475"/>
                  <a:gd name="connsiteX8" fmla="*/ 264897 w 6026792"/>
                  <a:gd name="connsiteY8" fmla="*/ 5708621 h 6824475"/>
                  <a:gd name="connsiteX9" fmla="*/ 231042 w 6026792"/>
                  <a:gd name="connsiteY9" fmla="*/ 3308350 h 6824475"/>
                  <a:gd name="connsiteX10" fmla="*/ 212154 w 6026792"/>
                  <a:gd name="connsiteY10" fmla="*/ 724228 h 6824475"/>
                  <a:gd name="connsiteX0" fmla="*/ 56 w 5814694"/>
                  <a:gd name="connsiteY0" fmla="*/ 724228 h 6824475"/>
                  <a:gd name="connsiteX1" fmla="*/ 55544 w 5814694"/>
                  <a:gd name="connsiteY1" fmla="*/ 0 h 6824475"/>
                  <a:gd name="connsiteX2" fmla="*/ 4662836 w 5814694"/>
                  <a:gd name="connsiteY2" fmla="*/ 0 h 6824475"/>
                  <a:gd name="connsiteX3" fmla="*/ 5814694 w 5814694"/>
                  <a:gd name="connsiteY3" fmla="*/ 1151858 h 6824475"/>
                  <a:gd name="connsiteX4" fmla="*/ 5814694 w 5814694"/>
                  <a:gd name="connsiteY4" fmla="*/ 6588792 h 6824475"/>
                  <a:gd name="connsiteX5" fmla="*/ 4530908 w 5814694"/>
                  <a:gd name="connsiteY5" fmla="*/ 6824475 h 6824475"/>
                  <a:gd name="connsiteX6" fmla="*/ 2412875 w 5814694"/>
                  <a:gd name="connsiteY6" fmla="*/ 6781985 h 6824475"/>
                  <a:gd name="connsiteX7" fmla="*/ 307091 w 5814694"/>
                  <a:gd name="connsiteY7" fmla="*/ 6760907 h 6824475"/>
                  <a:gd name="connsiteX8" fmla="*/ 52799 w 5814694"/>
                  <a:gd name="connsiteY8" fmla="*/ 5708621 h 6824475"/>
                  <a:gd name="connsiteX9" fmla="*/ 18944 w 5814694"/>
                  <a:gd name="connsiteY9" fmla="*/ 3308350 h 6824475"/>
                  <a:gd name="connsiteX10" fmla="*/ 56 w 5814694"/>
                  <a:gd name="connsiteY10" fmla="*/ 724228 h 6824475"/>
                  <a:gd name="connsiteX0" fmla="*/ 22750 w 5837388"/>
                  <a:gd name="connsiteY0" fmla="*/ 724228 h 6824475"/>
                  <a:gd name="connsiteX1" fmla="*/ 0 w 5837388"/>
                  <a:gd name="connsiteY1" fmla="*/ 9779 h 6824475"/>
                  <a:gd name="connsiteX2" fmla="*/ 4685530 w 5837388"/>
                  <a:gd name="connsiteY2" fmla="*/ 0 h 6824475"/>
                  <a:gd name="connsiteX3" fmla="*/ 5837388 w 5837388"/>
                  <a:gd name="connsiteY3" fmla="*/ 1151858 h 6824475"/>
                  <a:gd name="connsiteX4" fmla="*/ 5837388 w 5837388"/>
                  <a:gd name="connsiteY4" fmla="*/ 6588792 h 6824475"/>
                  <a:gd name="connsiteX5" fmla="*/ 4553602 w 5837388"/>
                  <a:gd name="connsiteY5" fmla="*/ 6824475 h 6824475"/>
                  <a:gd name="connsiteX6" fmla="*/ 2435569 w 5837388"/>
                  <a:gd name="connsiteY6" fmla="*/ 6781985 h 6824475"/>
                  <a:gd name="connsiteX7" fmla="*/ 329785 w 5837388"/>
                  <a:gd name="connsiteY7" fmla="*/ 6760907 h 6824475"/>
                  <a:gd name="connsiteX8" fmla="*/ 75493 w 5837388"/>
                  <a:gd name="connsiteY8" fmla="*/ 5708621 h 6824475"/>
                  <a:gd name="connsiteX9" fmla="*/ 41638 w 5837388"/>
                  <a:gd name="connsiteY9" fmla="*/ 3308350 h 6824475"/>
                  <a:gd name="connsiteX10" fmla="*/ 22750 w 5837388"/>
                  <a:gd name="connsiteY10" fmla="*/ 724228 h 6824475"/>
                  <a:gd name="connsiteX0" fmla="*/ 30047 w 5844685"/>
                  <a:gd name="connsiteY0" fmla="*/ 724228 h 6824475"/>
                  <a:gd name="connsiteX1" fmla="*/ 7297 w 5844685"/>
                  <a:gd name="connsiteY1" fmla="*/ 9779 h 6824475"/>
                  <a:gd name="connsiteX2" fmla="*/ 4692827 w 5844685"/>
                  <a:gd name="connsiteY2" fmla="*/ 0 h 6824475"/>
                  <a:gd name="connsiteX3" fmla="*/ 5844685 w 5844685"/>
                  <a:gd name="connsiteY3" fmla="*/ 1151858 h 6824475"/>
                  <a:gd name="connsiteX4" fmla="*/ 5844685 w 5844685"/>
                  <a:gd name="connsiteY4" fmla="*/ 6588792 h 6824475"/>
                  <a:gd name="connsiteX5" fmla="*/ 4560899 w 5844685"/>
                  <a:gd name="connsiteY5" fmla="*/ 6824475 h 6824475"/>
                  <a:gd name="connsiteX6" fmla="*/ 2442866 w 5844685"/>
                  <a:gd name="connsiteY6" fmla="*/ 6781985 h 6824475"/>
                  <a:gd name="connsiteX7" fmla="*/ 337082 w 5844685"/>
                  <a:gd name="connsiteY7" fmla="*/ 6760907 h 6824475"/>
                  <a:gd name="connsiteX8" fmla="*/ 82790 w 5844685"/>
                  <a:gd name="connsiteY8" fmla="*/ 5708621 h 6824475"/>
                  <a:gd name="connsiteX9" fmla="*/ 48935 w 5844685"/>
                  <a:gd name="connsiteY9" fmla="*/ 3308350 h 6824475"/>
                  <a:gd name="connsiteX10" fmla="*/ 30047 w 5844685"/>
                  <a:gd name="connsiteY10" fmla="*/ 724228 h 682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44685" h="6824475">
                    <a:moveTo>
                      <a:pt x="30047" y="724228"/>
                    </a:moveTo>
                    <a:cubicBezTo>
                      <a:pt x="30047" y="88074"/>
                      <a:pt x="-17845" y="512118"/>
                      <a:pt x="7297" y="9779"/>
                    </a:cubicBezTo>
                    <a:lnTo>
                      <a:pt x="4692827" y="0"/>
                    </a:lnTo>
                    <a:cubicBezTo>
                      <a:pt x="5328981" y="0"/>
                      <a:pt x="5844685" y="515704"/>
                      <a:pt x="5844685" y="1151858"/>
                    </a:cubicBezTo>
                    <a:lnTo>
                      <a:pt x="5844685" y="6588792"/>
                    </a:lnTo>
                    <a:cubicBezTo>
                      <a:pt x="5839795" y="6794639"/>
                      <a:pt x="5197053" y="6824475"/>
                      <a:pt x="4560899" y="6824475"/>
                    </a:cubicBezTo>
                    <a:lnTo>
                      <a:pt x="2442866" y="6781985"/>
                    </a:lnTo>
                    <a:lnTo>
                      <a:pt x="337082" y="6760907"/>
                    </a:lnTo>
                    <a:cubicBezTo>
                      <a:pt x="137729" y="6783604"/>
                      <a:pt x="-14446" y="6775884"/>
                      <a:pt x="82790" y="5708621"/>
                    </a:cubicBezTo>
                    <a:cubicBezTo>
                      <a:pt x="67413" y="4439385"/>
                      <a:pt x="82066" y="6996422"/>
                      <a:pt x="48935" y="3308350"/>
                    </a:cubicBezTo>
                    <a:cubicBezTo>
                      <a:pt x="50221" y="2581937"/>
                      <a:pt x="28761" y="1418796"/>
                      <a:pt x="30047" y="724228"/>
                    </a:cubicBezTo>
                    <a:close/>
                  </a:path>
                </a:pathLst>
              </a:custGeom>
              <a:blipFill dpi="0" rotWithShape="0">
                <a:blip r:embed="rId2"/>
                <a:srcRect/>
                <a:stretch>
                  <a:fillRect l="-75000" r="-50000"/>
                </a:stretch>
              </a:blipFill>
              <a:ln w="127000">
                <a:solidFill>
                  <a:srgbClr val="006D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p:cNvGrpSpPr/>
              <p:nvPr/>
            </p:nvGrpSpPr>
            <p:grpSpPr>
              <a:xfrm>
                <a:off x="-107950" y="6248400"/>
                <a:ext cx="12407901" cy="659565"/>
                <a:chOff x="-107950" y="6248400"/>
                <a:chExt cx="12407901" cy="659565"/>
              </a:xfrm>
              <a:solidFill>
                <a:srgbClr val="379CC4"/>
              </a:solidFill>
            </p:grpSpPr>
            <p:sp>
              <p:nvSpPr>
                <p:cNvPr id="24" name="Rounded Rectangle 23"/>
                <p:cNvSpPr/>
                <p:nvPr userDrawn="1"/>
              </p:nvSpPr>
              <p:spPr>
                <a:xfrm>
                  <a:off x="11620500" y="6248400"/>
                  <a:ext cx="679450" cy="659565"/>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grpSp>
              <p:nvGrpSpPr>
                <p:cNvPr id="25" name="Group 24"/>
                <p:cNvGrpSpPr/>
                <p:nvPr userDrawn="1"/>
              </p:nvGrpSpPr>
              <p:grpSpPr>
                <a:xfrm>
                  <a:off x="-107950" y="6250887"/>
                  <a:ext cx="12407901" cy="657078"/>
                  <a:chOff x="-107950" y="6250887"/>
                  <a:chExt cx="12407901" cy="657078"/>
                </a:xfrm>
                <a:grpFill/>
              </p:grpSpPr>
              <p:sp>
                <p:nvSpPr>
                  <p:cNvPr id="26" name="Rounded Rectangle 25"/>
                  <p:cNvSpPr/>
                  <p:nvPr userDrawn="1"/>
                </p:nvSpPr>
                <p:spPr>
                  <a:xfrm>
                    <a:off x="0" y="6593877"/>
                    <a:ext cx="12192000" cy="314088"/>
                  </a:xfrm>
                  <a:prstGeom prst="roundRect">
                    <a:avLst/>
                  </a:prstGeom>
                  <a:solidFill>
                    <a:srgbClr val="006D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ounded Rectangle 26"/>
                  <p:cNvSpPr/>
                  <p:nvPr userDrawn="1"/>
                </p:nvSpPr>
                <p:spPr>
                  <a:xfrm>
                    <a:off x="-107950" y="6250887"/>
                    <a:ext cx="1919388" cy="508417"/>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sp>
                <p:nvSpPr>
                  <p:cNvPr id="28" name="Rounded Rectangle 27"/>
                  <p:cNvSpPr/>
                  <p:nvPr userDrawn="1"/>
                </p:nvSpPr>
                <p:spPr>
                  <a:xfrm>
                    <a:off x="332607" y="6589441"/>
                    <a:ext cx="11967344" cy="177109"/>
                  </a:xfrm>
                  <a:prstGeom prst="roundRect">
                    <a:avLst/>
                  </a:prstGeom>
                  <a:solidFill>
                    <a:srgbClr val="006D9D"/>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dirty="0"/>
                  </a:p>
                </p:txBody>
              </p:sp>
              <p:pic>
                <p:nvPicPr>
                  <p:cNvPr id="29" name="Picture 2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2015" y="6425457"/>
                    <a:ext cx="1367335" cy="222457"/>
                  </a:xfrm>
                  <a:prstGeom prst="rect">
                    <a:avLst/>
                  </a:prstGeom>
                </p:spPr>
              </p:pic>
            </p:grpSp>
          </p:grpSp>
          <p:sp>
            <p:nvSpPr>
              <p:cNvPr id="31" name="TextBox 30"/>
              <p:cNvSpPr txBox="1"/>
              <p:nvPr userDrawn="1"/>
            </p:nvSpPr>
            <p:spPr>
              <a:xfrm>
                <a:off x="4452137" y="6253427"/>
                <a:ext cx="7136613" cy="338554"/>
              </a:xfrm>
              <a:prstGeom prst="rect">
                <a:avLst/>
              </a:prstGeom>
              <a:noFill/>
            </p:spPr>
            <p:txBody>
              <a:bodyPr wrap="square" rtlCol="0" anchor="ctr">
                <a:spAutoFit/>
              </a:bodyPr>
              <a:lstStyle/>
              <a:p>
                <a:pPr algn="r"/>
                <a:r>
                  <a:rPr lang="en-US" sz="1600" dirty="0">
                    <a:solidFill>
                      <a:srgbClr val="006D9D"/>
                    </a:solidFill>
                    <a:latin typeface="Century Gothic" panose="020B0502020202020204" pitchFamily="34" charset="0"/>
                  </a:rPr>
                  <a:t>| </a:t>
                </a:r>
                <a:r>
                  <a:rPr lang="en-US" sz="1600" spc="100" baseline="0" dirty="0">
                    <a:solidFill>
                      <a:srgbClr val="006D9D"/>
                    </a:solidFill>
                    <a:latin typeface="Century Gothic" panose="020B0502020202020204" pitchFamily="34" charset="0"/>
                  </a:rPr>
                  <a:t>Summer 2020</a:t>
                </a:r>
              </a:p>
            </p:txBody>
          </p:sp>
        </p:grpSp>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11712057" y="6345025"/>
              <a:ext cx="393192" cy="393192"/>
            </a:xfrm>
            <a:prstGeom prst="rect">
              <a:avLst/>
            </a:prstGeom>
          </p:spPr>
        </p:pic>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2" name="TextBox 31"/>
          <p:cNvSpPr txBox="1"/>
          <p:nvPr userDrawn="1"/>
        </p:nvSpPr>
        <p:spPr>
          <a:xfrm>
            <a:off x="581874" y="838074"/>
            <a:ext cx="4745502" cy="1569660"/>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The PC team will add</a:t>
            </a:r>
            <a:r>
              <a:rPr lang="en-US" sz="1200" baseline="0" dirty="0">
                <a:solidFill>
                  <a:srgbClr val="FF0000"/>
                </a:solidFill>
                <a:latin typeface="Century Gothic" panose="020B0502020202020204" pitchFamily="34" charset="0"/>
              </a:rPr>
              <a:t> your website image here </a:t>
            </a:r>
            <a:r>
              <a:rPr lang="en-US" sz="1200" baseline="0" dirty="0">
                <a:solidFill>
                  <a:srgbClr val="FF0000"/>
                </a:solidFill>
                <a:latin typeface="Century Gothic" panose="020B0502020202020204" pitchFamily="34" charset="0"/>
                <a:sym typeface="Wingdings" panose="05000000000000000000" pitchFamily="2" charset="2"/>
              </a:rPr>
              <a:t></a:t>
            </a:r>
            <a:endParaRPr lang="en-US" sz="1200" dirty="0">
              <a:solidFill>
                <a:srgbClr val="FF0000"/>
              </a:solidFill>
              <a:latin typeface="Century Gothic" panose="020B0502020202020204" pitchFamily="34" charset="0"/>
            </a:endParaRP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p:txBody>
      </p:sp>
      <p:sp>
        <p:nvSpPr>
          <p:cNvPr id="21" name="TextBox 20"/>
          <p:cNvSpPr txBox="1"/>
          <p:nvPr userDrawn="1"/>
        </p:nvSpPr>
        <p:spPr>
          <a:xfrm rot="19854675">
            <a:off x="1672735" y="4000049"/>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Tree>
    <p:extLst>
      <p:ext uri="{BB962C8B-B14F-4D97-AF65-F5344CB8AC3E}">
        <p14:creationId xmlns:p14="http://schemas.microsoft.com/office/powerpoint/2010/main" val="3812239824"/>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5" Type="http://schemas.openxmlformats.org/officeDocument/2006/relationships/slideLayout" Target="../slideLayouts/slideLayout36.xml"/><Relationship Id="rId4" Type="http://schemas.openxmlformats.org/officeDocument/2006/relationships/slideLayout" Target="../slideLayouts/slideLayout3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679" r:id="rId3"/>
    <p:sldLayoutId id="2147483707" r:id="rId4"/>
    <p:sldLayoutId id="2147483690" r:id="rId5"/>
    <p:sldLayoutId id="2147483691" r:id="rId6"/>
    <p:sldLayoutId id="2147483698" r:id="rId7"/>
    <p:sldLayoutId id="2147483717"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7702958"/>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 id="2147483733" r:id="rId14"/>
    <p:sldLayoutId id="2147483734"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6015869"/>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8658230"/>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orient="horz" pos="480">
          <p15:clr>
            <a:srgbClr val="F26B43"/>
          </p15:clr>
        </p15:guide>
        <p15:guide id="3" orient="horz" pos="216">
          <p15:clr>
            <a:srgbClr val="F26B43"/>
          </p15:clr>
        </p15:guide>
        <p15:guide id="4" pos="7320">
          <p15:clr>
            <a:srgbClr val="F26B43"/>
          </p15:clr>
        </p15:guide>
        <p15:guide id="5" pos="758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1453" y="6257561"/>
            <a:ext cx="4110421" cy="338554"/>
          </a:xfrm>
          <a:prstGeom prst="rect">
            <a:avLst/>
          </a:prstGeom>
        </p:spPr>
        <p:txBody>
          <a:bodyPr wrap="square">
            <a:spAutoFit/>
          </a:bodyPr>
          <a:lstStyle/>
          <a:p>
            <a:pPr algn="r"/>
            <a:r>
              <a:rPr lang="en-US" sz="1600" dirty="0">
                <a:solidFill>
                  <a:srgbClr val="C41F48"/>
                </a:solidFill>
                <a:latin typeface="Century Gothic" panose="020B0502020202020204" pitchFamily="34" charset="0"/>
              </a:rPr>
              <a:t>Alabama – Marshall</a:t>
            </a:r>
            <a:endParaRPr lang="en-US" dirty="0">
              <a:solidFill>
                <a:srgbClr val="C41F48"/>
              </a:solidFill>
            </a:endParaRPr>
          </a:p>
        </p:txBody>
      </p:sp>
      <p:sp>
        <p:nvSpPr>
          <p:cNvPr id="3" name="Title 1"/>
          <p:cNvSpPr txBox="1">
            <a:spLocks/>
          </p:cNvSpPr>
          <p:nvPr/>
        </p:nvSpPr>
        <p:spPr>
          <a:xfrm>
            <a:off x="6066816" y="1837942"/>
            <a:ext cx="5394960"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baseline="0" dirty="0">
                <a:solidFill>
                  <a:srgbClr val="C41F48"/>
                </a:solidFill>
                <a:latin typeface="Century Gothic"/>
              </a:rPr>
              <a:t>Amazonia</a:t>
            </a:r>
            <a:endParaRPr lang="en-US" sz="3700" spc="0" baseline="0" dirty="0">
              <a:solidFill>
                <a:srgbClr val="C41F48"/>
              </a:solidFill>
            </a:endParaRPr>
          </a:p>
          <a:p>
            <a:pPr algn="l"/>
            <a:r>
              <a:rPr lang="en-US" sz="2800" b="0" spc="0" dirty="0">
                <a:solidFill>
                  <a:srgbClr val="C41F48"/>
                </a:solidFill>
                <a:latin typeface="Century Gothic"/>
              </a:rPr>
              <a:t>Disasters</a:t>
            </a:r>
            <a:endParaRPr lang="en-US" sz="2800" b="0" spc="0" baseline="0" dirty="0">
              <a:solidFill>
                <a:srgbClr val="C41F48"/>
              </a:solidFill>
              <a:latin typeface="Century Gothic"/>
            </a:endParaRPr>
          </a:p>
        </p:txBody>
      </p:sp>
      <p:sp>
        <p:nvSpPr>
          <p:cNvPr id="4" name="Subtitle 2"/>
          <p:cNvSpPr txBox="1">
            <a:spLocks/>
          </p:cNvSpPr>
          <p:nvPr/>
        </p:nvSpPr>
        <p:spPr>
          <a:xfrm>
            <a:off x="6066815" y="3179265"/>
            <a:ext cx="5394960" cy="109808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rPr>
              <a:t>Assessing Methods for Gold Mining-Related Deforestation Detection in Amazonia Using NASA Earth Observations  </a:t>
            </a:r>
          </a:p>
        </p:txBody>
      </p:sp>
      <p:sp>
        <p:nvSpPr>
          <p:cNvPr id="5" name="TextBox 4"/>
          <p:cNvSpPr txBox="1"/>
          <p:nvPr/>
        </p:nvSpPr>
        <p:spPr>
          <a:xfrm>
            <a:off x="6066813" y="4960968"/>
            <a:ext cx="5493815" cy="307777"/>
          </a:xfrm>
          <a:prstGeom prst="rect">
            <a:avLst/>
          </a:prstGeom>
          <a:noFill/>
        </p:spPr>
        <p:txBody>
          <a:bodyPr wrap="square" rtlCol="0">
            <a:spAutoFit/>
          </a:bodyPr>
          <a:lstStyle/>
          <a:p>
            <a:pPr algn="l"/>
            <a:r>
              <a:rPr lang="en-US" sz="1400" dirty="0">
                <a:solidFill>
                  <a:schemeClr val="tx1">
                    <a:lumMod val="75000"/>
                    <a:lumOff val="25000"/>
                  </a:schemeClr>
                </a:solidFill>
                <a:latin typeface="Century Gothic" panose="020B0502020202020204" pitchFamily="34" charset="0"/>
              </a:rPr>
              <a:t>Caley Feemster, Paxton LaJoie, Marco Vallejos, Perren Wright</a:t>
            </a: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C54633-0581-4C87-AAB5-0DF2A0A37285}"/>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SAMPLING REFERENCE DATA</a:t>
            </a:r>
            <a:endParaRPr lang="en-US" sz="4000" b="1" dirty="0">
              <a:solidFill>
                <a:schemeClr val="bg1"/>
              </a:solidFill>
              <a:latin typeface="Century Gothic" panose="020B0502020202020204" pitchFamily="34" charset="0"/>
            </a:endParaRPr>
          </a:p>
        </p:txBody>
      </p:sp>
      <p:pic>
        <p:nvPicPr>
          <p:cNvPr id="7" name="Picture 7" descr="A picture containing object, clock&#10;&#10;Description automatically generated">
            <a:extLst>
              <a:ext uri="{FF2B5EF4-FFF2-40B4-BE49-F238E27FC236}">
                <a16:creationId xmlns:a16="http://schemas.microsoft.com/office/drawing/2014/main" id="{E4720AED-7EDE-479D-A94C-7DDBC38069F3}"/>
              </a:ext>
            </a:extLst>
          </p:cNvPr>
          <p:cNvPicPr>
            <a:picLocks noChangeAspect="1"/>
          </p:cNvPicPr>
          <p:nvPr/>
        </p:nvPicPr>
        <p:blipFill rotWithShape="1">
          <a:blip r:embed="rId3"/>
          <a:srcRect t="-277" r="29599" b="277"/>
          <a:stretch/>
        </p:blipFill>
        <p:spPr>
          <a:xfrm rot="5400000">
            <a:off x="-776874" y="1950246"/>
            <a:ext cx="5660579" cy="4027888"/>
          </a:xfrm>
          <a:prstGeom prst="rect">
            <a:avLst/>
          </a:prstGeom>
        </p:spPr>
      </p:pic>
      <p:sp>
        <p:nvSpPr>
          <p:cNvPr id="14" name="Text Placeholder 5">
            <a:extLst>
              <a:ext uri="{FF2B5EF4-FFF2-40B4-BE49-F238E27FC236}">
                <a16:creationId xmlns:a16="http://schemas.microsoft.com/office/drawing/2014/main" id="{EAEC3836-DCF4-4B37-BB04-282215608035}"/>
              </a:ext>
            </a:extLst>
          </p:cNvPr>
          <p:cNvSpPr txBox="1">
            <a:spLocks/>
          </p:cNvSpPr>
          <p:nvPr/>
        </p:nvSpPr>
        <p:spPr>
          <a:xfrm>
            <a:off x="4237901" y="5315454"/>
            <a:ext cx="7622461" cy="107419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a:ea typeface="+mn-lt"/>
                <a:cs typeface="+mn-lt"/>
              </a:rPr>
              <a:t>Collect Earth Online was used to identify areas of land change </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a:cs typeface="Calibri"/>
              </a:rPr>
              <a:t>Assessed plots using Sentinel-1, PlanetScope, and Landsat 8</a:t>
            </a:r>
          </a:p>
          <a:p>
            <a:pPr marL="342900"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a:cs typeface="Calibri"/>
              </a:rPr>
              <a:t>Normalized Difference Flood Index for identifying deforestation</a:t>
            </a:r>
            <a:endParaRPr lang="en-US" sz="1800" dirty="0">
              <a:solidFill>
                <a:schemeClr val="tx1">
                  <a:lumMod val="75000"/>
                  <a:lumOff val="25000"/>
                </a:schemeClr>
              </a:solidFill>
              <a:latin typeface="Century Gothic" panose="020B0502020202020204" pitchFamily="34" charset="0"/>
              <a:cs typeface="Calibri"/>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a:ea typeface="+mn-lt"/>
              <a:cs typeface="+mn-lt"/>
            </a:endParaRPr>
          </a:p>
        </p:txBody>
      </p:sp>
      <p:pic>
        <p:nvPicPr>
          <p:cNvPr id="5" name="Picture 5" descr="Map&#10;&#10;Description automatically generated">
            <a:extLst>
              <a:ext uri="{FF2B5EF4-FFF2-40B4-BE49-F238E27FC236}">
                <a16:creationId xmlns:a16="http://schemas.microsoft.com/office/drawing/2014/main" id="{10FE4F91-460E-4FF8-A6DE-1778B7D27732}"/>
              </a:ext>
            </a:extLst>
          </p:cNvPr>
          <p:cNvPicPr>
            <a:picLocks noChangeAspect="1"/>
          </p:cNvPicPr>
          <p:nvPr/>
        </p:nvPicPr>
        <p:blipFill>
          <a:blip r:embed="rId4"/>
          <a:stretch>
            <a:fillRect/>
          </a:stretch>
        </p:blipFill>
        <p:spPr>
          <a:xfrm>
            <a:off x="4089401" y="1131164"/>
            <a:ext cx="8051800" cy="4121541"/>
          </a:xfrm>
          <a:prstGeom prst="rect">
            <a:avLst/>
          </a:prstGeom>
        </p:spPr>
      </p:pic>
    </p:spTree>
    <p:extLst>
      <p:ext uri="{BB962C8B-B14F-4D97-AF65-F5344CB8AC3E}">
        <p14:creationId xmlns:p14="http://schemas.microsoft.com/office/powerpoint/2010/main" val="8394786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6562081" y="1607626"/>
            <a:ext cx="230909" cy="26161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RESULTS (Q-TEST)</a:t>
            </a:r>
          </a:p>
        </p:txBody>
      </p:sp>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329690" y="1423071"/>
            <a:ext cx="4937317" cy="494320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Omnibus Q-test outputted a raster image where 1,050 points were generated as a random stratified sample</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150 points for the no change class</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1600" dirty="0">
                <a:solidFill>
                  <a:schemeClr val="tx1">
                    <a:lumMod val="75000"/>
                    <a:lumOff val="25000"/>
                  </a:schemeClr>
                </a:solidFill>
                <a:latin typeface="Century Gothic"/>
                <a:ea typeface="+mn-lt"/>
                <a:cs typeface="+mn-lt"/>
              </a:rPr>
              <a:t>50 points for each subsequent month of change</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1600" dirty="0">
              <a:solidFill>
                <a:schemeClr val="tx1">
                  <a:lumMod val="75000"/>
                  <a:lumOff val="25000"/>
                </a:schemeClr>
              </a:solidFill>
              <a:latin typeface="Century Gothic"/>
              <a:ea typeface="+mn-lt"/>
              <a:cs typeface="+mn-lt"/>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556 points were identified as no change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494 points were identified as change</a:t>
            </a: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ea typeface="+mn-lt"/>
                <a:cs typeface="+mn-lt"/>
              </a:rPr>
              <a:t>19% of change points were identified as mining</a:t>
            </a:r>
            <a:r>
              <a:rPr lang="en-US" sz="1800" dirty="0">
                <a:solidFill>
                  <a:schemeClr val="tx1">
                    <a:lumMod val="75000"/>
                    <a:lumOff val="25000"/>
                  </a:schemeClr>
                </a:solidFill>
                <a:latin typeface="Century Gothic"/>
                <a:ea typeface="+mn-lt"/>
                <a:cs typeface="+mn-lt"/>
              </a:rPr>
              <a:t> </a:t>
            </a:r>
            <a:endParaRPr lang="en-US" sz="18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cs typeface="Calibri"/>
            </a:endParaRPr>
          </a:p>
          <a:p>
            <a:pPr marL="0" indent="0">
              <a:lnSpc>
                <a:spcPct val="100000"/>
              </a:lnSpc>
              <a:spcBef>
                <a:spcPts val="0"/>
              </a:spcBef>
              <a:spcAft>
                <a:spcPts val="600"/>
              </a:spcAft>
              <a:buClr>
                <a:srgbClr val="C41F48"/>
              </a:buClr>
              <a:buNone/>
            </a:pPr>
            <a:endParaRPr lang="en-US" sz="1800" dirty="0">
              <a:solidFill>
                <a:schemeClr val="tx1">
                  <a:lumMod val="75000"/>
                  <a:lumOff val="25000"/>
                </a:schemeClr>
              </a:solidFill>
              <a:latin typeface="Century Gothic" panose="020B0502020202020204" pitchFamily="34" charset="0"/>
              <a:cs typeface="Calibri"/>
            </a:endParaRPr>
          </a:p>
        </p:txBody>
      </p:sp>
      <p:graphicFrame>
        <p:nvGraphicFramePr>
          <p:cNvPr id="5" name="Chart 4">
            <a:extLst>
              <a:ext uri="{FF2B5EF4-FFF2-40B4-BE49-F238E27FC236}">
                <a16:creationId xmlns:a16="http://schemas.microsoft.com/office/drawing/2014/main" id="{2A5710D6-C7A7-433A-95B1-628EDD24619E}"/>
              </a:ext>
            </a:extLst>
          </p:cNvPr>
          <p:cNvGraphicFramePr>
            <a:graphicFrameLocks/>
          </p:cNvGraphicFramePr>
          <p:nvPr>
            <p:extLst>
              <p:ext uri="{D42A27DB-BD31-4B8C-83A1-F6EECF244321}">
                <p14:modId xmlns:p14="http://schemas.microsoft.com/office/powerpoint/2010/main" val="3299178434"/>
              </p:ext>
            </p:extLst>
          </p:nvPr>
        </p:nvGraphicFramePr>
        <p:xfrm>
          <a:off x="6562081" y="3899877"/>
          <a:ext cx="5159781" cy="24663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a16="http://schemas.microsoft.com/office/drawing/2014/main" id="{539E99A6-92FD-4C7D-8C9E-910D4D02CBCE}"/>
              </a:ext>
            </a:extLst>
          </p:cNvPr>
          <p:cNvGraphicFramePr>
            <a:graphicFrameLocks/>
          </p:cNvGraphicFramePr>
          <p:nvPr>
            <p:extLst>
              <p:ext uri="{D42A27DB-BD31-4B8C-83A1-F6EECF244321}">
                <p14:modId xmlns:p14="http://schemas.microsoft.com/office/powerpoint/2010/main" val="2905318153"/>
              </p:ext>
            </p:extLst>
          </p:nvPr>
        </p:nvGraphicFramePr>
        <p:xfrm>
          <a:off x="6876937" y="1059494"/>
          <a:ext cx="4575175"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1">
            <a:extLst>
              <a:ext uri="{FF2B5EF4-FFF2-40B4-BE49-F238E27FC236}">
                <a16:creationId xmlns:a16="http://schemas.microsoft.com/office/drawing/2014/main" id="{989D93AC-3783-482E-BEAA-0119C1036973}"/>
              </a:ext>
            </a:extLst>
          </p:cNvPr>
          <p:cNvSpPr txBox="1"/>
          <p:nvPr/>
        </p:nvSpPr>
        <p:spPr>
          <a:xfrm>
            <a:off x="7245865" y="6348790"/>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Mar ‘19</a:t>
            </a:r>
          </a:p>
        </p:txBody>
      </p:sp>
      <p:sp>
        <p:nvSpPr>
          <p:cNvPr id="9" name="TextBox 1">
            <a:extLst>
              <a:ext uri="{FF2B5EF4-FFF2-40B4-BE49-F238E27FC236}">
                <a16:creationId xmlns:a16="http://schemas.microsoft.com/office/drawing/2014/main" id="{EFEFC3B1-4437-45E0-A5C1-43BD9EA2ED77}"/>
              </a:ext>
            </a:extLst>
          </p:cNvPr>
          <p:cNvSpPr txBox="1"/>
          <p:nvPr/>
        </p:nvSpPr>
        <p:spPr>
          <a:xfrm>
            <a:off x="8518970" y="6357531"/>
            <a:ext cx="733862" cy="332620"/>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Aug ‘19</a:t>
            </a:r>
          </a:p>
        </p:txBody>
      </p:sp>
      <p:sp>
        <p:nvSpPr>
          <p:cNvPr id="10" name="TextBox 1">
            <a:extLst>
              <a:ext uri="{FF2B5EF4-FFF2-40B4-BE49-F238E27FC236}">
                <a16:creationId xmlns:a16="http://schemas.microsoft.com/office/drawing/2014/main" id="{0DF6D985-D277-42AB-B514-8FEDC2B0A221}"/>
              </a:ext>
            </a:extLst>
          </p:cNvPr>
          <p:cNvSpPr txBox="1"/>
          <p:nvPr/>
        </p:nvSpPr>
        <p:spPr>
          <a:xfrm>
            <a:off x="9803158" y="6357531"/>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Jan‘20</a:t>
            </a:r>
          </a:p>
        </p:txBody>
      </p:sp>
      <p:sp>
        <p:nvSpPr>
          <p:cNvPr id="11" name="TextBox 1">
            <a:extLst>
              <a:ext uri="{FF2B5EF4-FFF2-40B4-BE49-F238E27FC236}">
                <a16:creationId xmlns:a16="http://schemas.microsoft.com/office/drawing/2014/main" id="{45710DCC-9ACB-48B2-8B25-701D4A4BE64B}"/>
              </a:ext>
            </a:extLst>
          </p:cNvPr>
          <p:cNvSpPr txBox="1"/>
          <p:nvPr/>
        </p:nvSpPr>
        <p:spPr>
          <a:xfrm>
            <a:off x="11079738" y="6348789"/>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Jun‘20</a:t>
            </a:r>
          </a:p>
        </p:txBody>
      </p:sp>
      <p:sp>
        <p:nvSpPr>
          <p:cNvPr id="12" name="TextBox 1">
            <a:extLst>
              <a:ext uri="{FF2B5EF4-FFF2-40B4-BE49-F238E27FC236}">
                <a16:creationId xmlns:a16="http://schemas.microsoft.com/office/drawing/2014/main" id="{710DBBC1-FDFB-498D-83C6-250DA0A79D6C}"/>
              </a:ext>
            </a:extLst>
          </p:cNvPr>
          <p:cNvSpPr txBox="1"/>
          <p:nvPr/>
        </p:nvSpPr>
        <p:spPr>
          <a:xfrm>
            <a:off x="6355642" y="6274898"/>
            <a:ext cx="890223" cy="341362"/>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No Change</a:t>
            </a:r>
          </a:p>
        </p:txBody>
      </p:sp>
      <p:sp>
        <p:nvSpPr>
          <p:cNvPr id="4" name="TextBox 3">
            <a:extLst>
              <a:ext uri="{FF2B5EF4-FFF2-40B4-BE49-F238E27FC236}">
                <a16:creationId xmlns:a16="http://schemas.microsoft.com/office/drawing/2014/main" id="{AAF672F0-8EC1-463F-91E6-B0C15D0DABA2}"/>
              </a:ext>
            </a:extLst>
          </p:cNvPr>
          <p:cNvSpPr txBox="1"/>
          <p:nvPr/>
        </p:nvSpPr>
        <p:spPr>
          <a:xfrm>
            <a:off x="6215623" y="4211780"/>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12</a:t>
            </a:r>
          </a:p>
        </p:txBody>
      </p:sp>
      <p:sp>
        <p:nvSpPr>
          <p:cNvPr id="14" name="TextBox 13">
            <a:extLst>
              <a:ext uri="{FF2B5EF4-FFF2-40B4-BE49-F238E27FC236}">
                <a16:creationId xmlns:a16="http://schemas.microsoft.com/office/drawing/2014/main" id="{99CB8E93-1AA3-4DA9-94D1-D9DFE3574E97}"/>
              </a:ext>
            </a:extLst>
          </p:cNvPr>
          <p:cNvSpPr txBox="1"/>
          <p:nvPr/>
        </p:nvSpPr>
        <p:spPr>
          <a:xfrm>
            <a:off x="6215623" y="4856076"/>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8</a:t>
            </a:r>
          </a:p>
        </p:txBody>
      </p:sp>
      <p:sp>
        <p:nvSpPr>
          <p:cNvPr id="15" name="TextBox 14">
            <a:extLst>
              <a:ext uri="{FF2B5EF4-FFF2-40B4-BE49-F238E27FC236}">
                <a16:creationId xmlns:a16="http://schemas.microsoft.com/office/drawing/2014/main" id="{4799B93B-A5D9-4197-8B10-C2B7DA62A6E4}"/>
              </a:ext>
            </a:extLst>
          </p:cNvPr>
          <p:cNvSpPr txBox="1"/>
          <p:nvPr/>
        </p:nvSpPr>
        <p:spPr>
          <a:xfrm>
            <a:off x="6215623" y="5492102"/>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4</a:t>
            </a:r>
          </a:p>
        </p:txBody>
      </p:sp>
      <p:sp>
        <p:nvSpPr>
          <p:cNvPr id="16" name="TextBox 15">
            <a:extLst>
              <a:ext uri="{FF2B5EF4-FFF2-40B4-BE49-F238E27FC236}">
                <a16:creationId xmlns:a16="http://schemas.microsoft.com/office/drawing/2014/main" id="{CB409CD5-4843-42A6-918F-2335C6302945}"/>
              </a:ext>
            </a:extLst>
          </p:cNvPr>
          <p:cNvSpPr txBox="1"/>
          <p:nvPr/>
        </p:nvSpPr>
        <p:spPr>
          <a:xfrm>
            <a:off x="6226439" y="6080532"/>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0</a:t>
            </a:r>
          </a:p>
        </p:txBody>
      </p:sp>
      <p:sp>
        <p:nvSpPr>
          <p:cNvPr id="17" name="TextBox 16">
            <a:extLst>
              <a:ext uri="{FF2B5EF4-FFF2-40B4-BE49-F238E27FC236}">
                <a16:creationId xmlns:a16="http://schemas.microsoft.com/office/drawing/2014/main" id="{E4EE4145-FFEC-444C-ADC2-46A9C12492B5}"/>
              </a:ext>
            </a:extLst>
          </p:cNvPr>
          <p:cNvSpPr txBox="1"/>
          <p:nvPr/>
        </p:nvSpPr>
        <p:spPr>
          <a:xfrm>
            <a:off x="6291405" y="1330627"/>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40</a:t>
            </a:r>
          </a:p>
        </p:txBody>
      </p:sp>
      <p:sp>
        <p:nvSpPr>
          <p:cNvPr id="18" name="TextBox 17">
            <a:extLst>
              <a:ext uri="{FF2B5EF4-FFF2-40B4-BE49-F238E27FC236}">
                <a16:creationId xmlns:a16="http://schemas.microsoft.com/office/drawing/2014/main" id="{CC218875-4880-42B7-AD79-3689135D7A14}"/>
              </a:ext>
            </a:extLst>
          </p:cNvPr>
          <p:cNvSpPr txBox="1"/>
          <p:nvPr/>
        </p:nvSpPr>
        <p:spPr>
          <a:xfrm>
            <a:off x="6291405" y="1887303"/>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30</a:t>
            </a:r>
          </a:p>
        </p:txBody>
      </p:sp>
      <p:sp>
        <p:nvSpPr>
          <p:cNvPr id="19" name="TextBox 18">
            <a:extLst>
              <a:ext uri="{FF2B5EF4-FFF2-40B4-BE49-F238E27FC236}">
                <a16:creationId xmlns:a16="http://schemas.microsoft.com/office/drawing/2014/main" id="{6420BFFC-AE9F-40F5-B130-FC271E30C3C6}"/>
              </a:ext>
            </a:extLst>
          </p:cNvPr>
          <p:cNvSpPr txBox="1"/>
          <p:nvPr/>
        </p:nvSpPr>
        <p:spPr>
          <a:xfrm>
            <a:off x="6291405" y="2492865"/>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20</a:t>
            </a:r>
          </a:p>
        </p:txBody>
      </p:sp>
      <p:sp>
        <p:nvSpPr>
          <p:cNvPr id="20" name="TextBox 19">
            <a:extLst>
              <a:ext uri="{FF2B5EF4-FFF2-40B4-BE49-F238E27FC236}">
                <a16:creationId xmlns:a16="http://schemas.microsoft.com/office/drawing/2014/main" id="{96C0F03E-A08A-4E1C-A26A-B6710C2E57DD}"/>
              </a:ext>
            </a:extLst>
          </p:cNvPr>
          <p:cNvSpPr txBox="1"/>
          <p:nvPr/>
        </p:nvSpPr>
        <p:spPr>
          <a:xfrm>
            <a:off x="6291405" y="2998661"/>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10</a:t>
            </a:r>
          </a:p>
        </p:txBody>
      </p:sp>
      <p:sp>
        <p:nvSpPr>
          <p:cNvPr id="21" name="TextBox 20">
            <a:extLst>
              <a:ext uri="{FF2B5EF4-FFF2-40B4-BE49-F238E27FC236}">
                <a16:creationId xmlns:a16="http://schemas.microsoft.com/office/drawing/2014/main" id="{393F3263-92DB-4000-914F-4EE16C8FF948}"/>
              </a:ext>
            </a:extLst>
          </p:cNvPr>
          <p:cNvSpPr txBox="1"/>
          <p:nvPr/>
        </p:nvSpPr>
        <p:spPr>
          <a:xfrm>
            <a:off x="6291405" y="3502648"/>
            <a:ext cx="585130" cy="276999"/>
          </a:xfrm>
          <a:prstGeom prst="rect">
            <a:avLst/>
          </a:prstGeom>
          <a:noFill/>
        </p:spPr>
        <p:txBody>
          <a:bodyPr wrap="square" rtlCol="0">
            <a:spAutoFit/>
          </a:bodyPr>
          <a:lstStyle/>
          <a:p>
            <a:pPr algn="ctr"/>
            <a:r>
              <a:rPr lang="en-US" sz="1200" dirty="0">
                <a:solidFill>
                  <a:schemeClr val="tx1">
                    <a:lumMod val="75000"/>
                    <a:lumOff val="25000"/>
                  </a:schemeClr>
                </a:solidFill>
                <a:latin typeface="Century Gothic" panose="020B0502020202020204" pitchFamily="34" charset="0"/>
              </a:rPr>
              <a:t>0</a:t>
            </a:r>
          </a:p>
        </p:txBody>
      </p:sp>
      <p:sp>
        <p:nvSpPr>
          <p:cNvPr id="22" name="TextBox 1">
            <a:extLst>
              <a:ext uri="{FF2B5EF4-FFF2-40B4-BE49-F238E27FC236}">
                <a16:creationId xmlns:a16="http://schemas.microsoft.com/office/drawing/2014/main" id="{2D4E84E5-B497-4594-96CA-2671B99147A0}"/>
              </a:ext>
            </a:extLst>
          </p:cNvPr>
          <p:cNvSpPr txBox="1"/>
          <p:nvPr/>
        </p:nvSpPr>
        <p:spPr>
          <a:xfrm>
            <a:off x="7245865" y="3649890"/>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Mar ‘19</a:t>
            </a:r>
          </a:p>
        </p:txBody>
      </p:sp>
      <p:sp>
        <p:nvSpPr>
          <p:cNvPr id="23" name="TextBox 1">
            <a:extLst>
              <a:ext uri="{FF2B5EF4-FFF2-40B4-BE49-F238E27FC236}">
                <a16:creationId xmlns:a16="http://schemas.microsoft.com/office/drawing/2014/main" id="{571663D6-A245-481A-858F-35A07568323A}"/>
              </a:ext>
            </a:extLst>
          </p:cNvPr>
          <p:cNvSpPr txBox="1"/>
          <p:nvPr/>
        </p:nvSpPr>
        <p:spPr>
          <a:xfrm>
            <a:off x="8456367" y="3653845"/>
            <a:ext cx="733862" cy="332620"/>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Aug ‘19</a:t>
            </a:r>
          </a:p>
        </p:txBody>
      </p:sp>
      <p:sp>
        <p:nvSpPr>
          <p:cNvPr id="24" name="TextBox 1">
            <a:extLst>
              <a:ext uri="{FF2B5EF4-FFF2-40B4-BE49-F238E27FC236}">
                <a16:creationId xmlns:a16="http://schemas.microsoft.com/office/drawing/2014/main" id="{2E87E585-CBBA-46E7-9FA9-5E0DEA13B0D3}"/>
              </a:ext>
            </a:extLst>
          </p:cNvPr>
          <p:cNvSpPr txBox="1"/>
          <p:nvPr/>
        </p:nvSpPr>
        <p:spPr>
          <a:xfrm>
            <a:off x="9600543" y="3653352"/>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Jan‘20</a:t>
            </a:r>
          </a:p>
        </p:txBody>
      </p:sp>
      <p:sp>
        <p:nvSpPr>
          <p:cNvPr id="25" name="TextBox 1">
            <a:extLst>
              <a:ext uri="{FF2B5EF4-FFF2-40B4-BE49-F238E27FC236}">
                <a16:creationId xmlns:a16="http://schemas.microsoft.com/office/drawing/2014/main" id="{6CC4719D-1DFD-4F89-A6A7-BBFBA836B3CD}"/>
              </a:ext>
            </a:extLst>
          </p:cNvPr>
          <p:cNvSpPr txBox="1"/>
          <p:nvPr/>
        </p:nvSpPr>
        <p:spPr>
          <a:xfrm>
            <a:off x="10809897" y="3649890"/>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Jun‘20</a:t>
            </a:r>
          </a:p>
        </p:txBody>
      </p:sp>
      <p:grpSp>
        <p:nvGrpSpPr>
          <p:cNvPr id="27" name="Group 26">
            <a:extLst>
              <a:ext uri="{FF2B5EF4-FFF2-40B4-BE49-F238E27FC236}">
                <a16:creationId xmlns:a16="http://schemas.microsoft.com/office/drawing/2014/main" id="{FCF1B5E2-5C5B-43A6-AE31-08D15BB86B43}"/>
              </a:ext>
            </a:extLst>
          </p:cNvPr>
          <p:cNvGrpSpPr/>
          <p:nvPr/>
        </p:nvGrpSpPr>
        <p:grpSpPr>
          <a:xfrm>
            <a:off x="7345952" y="1764192"/>
            <a:ext cx="733862" cy="261610"/>
            <a:chOff x="5087393" y="3770955"/>
            <a:chExt cx="733862" cy="261610"/>
          </a:xfrm>
        </p:grpSpPr>
        <p:sp>
          <p:nvSpPr>
            <p:cNvPr id="13" name="TextBox 12">
              <a:extLst>
                <a:ext uri="{FF2B5EF4-FFF2-40B4-BE49-F238E27FC236}">
                  <a16:creationId xmlns:a16="http://schemas.microsoft.com/office/drawing/2014/main" id="{56BDC9AD-9873-46F0-B03E-1B84692BF34E}"/>
                </a:ext>
              </a:extLst>
            </p:cNvPr>
            <p:cNvSpPr txBox="1"/>
            <p:nvPr/>
          </p:nvSpPr>
          <p:spPr>
            <a:xfrm>
              <a:off x="5087393" y="3770955"/>
              <a:ext cx="733862" cy="261610"/>
            </a:xfrm>
            <a:prstGeom prst="rect">
              <a:avLst/>
            </a:prstGeom>
            <a:noFill/>
          </p:spPr>
          <p:txBody>
            <a:bodyPr wrap="square" rtlCol="0">
              <a:spAutoFit/>
            </a:bodyPr>
            <a:lstStyle/>
            <a:p>
              <a:r>
                <a:rPr lang="en-US" sz="1100" dirty="0">
                  <a:solidFill>
                    <a:schemeClr val="tx1">
                      <a:lumMod val="75000"/>
                      <a:lumOff val="25000"/>
                    </a:schemeClr>
                  </a:solidFill>
                  <a:latin typeface="Century Gothic" panose="020B0502020202020204" pitchFamily="34" charset="0"/>
                </a:rPr>
                <a:t>Mining </a:t>
              </a:r>
            </a:p>
          </p:txBody>
        </p:sp>
        <p:sp>
          <p:nvSpPr>
            <p:cNvPr id="26" name="Rectangle 25">
              <a:extLst>
                <a:ext uri="{FF2B5EF4-FFF2-40B4-BE49-F238E27FC236}">
                  <a16:creationId xmlns:a16="http://schemas.microsoft.com/office/drawing/2014/main" id="{D19552C8-1D59-4CDA-BB64-18916EF436BC}"/>
                </a:ext>
              </a:extLst>
            </p:cNvPr>
            <p:cNvSpPr/>
            <p:nvPr/>
          </p:nvSpPr>
          <p:spPr>
            <a:xfrm>
              <a:off x="5681393" y="3830891"/>
              <a:ext cx="137160" cy="13716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grpSp>
        <p:nvGrpSpPr>
          <p:cNvPr id="29" name="Group 28">
            <a:extLst>
              <a:ext uri="{FF2B5EF4-FFF2-40B4-BE49-F238E27FC236}">
                <a16:creationId xmlns:a16="http://schemas.microsoft.com/office/drawing/2014/main" id="{8852E39B-099E-423E-87C5-6F0D1FFC1702}"/>
              </a:ext>
            </a:extLst>
          </p:cNvPr>
          <p:cNvGrpSpPr/>
          <p:nvPr/>
        </p:nvGrpSpPr>
        <p:grpSpPr>
          <a:xfrm>
            <a:off x="9141971" y="1756498"/>
            <a:ext cx="1162786" cy="261610"/>
            <a:chOff x="-373120" y="6055182"/>
            <a:chExt cx="733862" cy="261610"/>
          </a:xfrm>
        </p:grpSpPr>
        <p:sp>
          <p:nvSpPr>
            <p:cNvPr id="30" name="TextBox 12">
              <a:extLst>
                <a:ext uri="{FF2B5EF4-FFF2-40B4-BE49-F238E27FC236}">
                  <a16:creationId xmlns:a16="http://schemas.microsoft.com/office/drawing/2014/main" id="{10DD9303-CECF-47DD-BCE5-E1B557117098}"/>
                </a:ext>
              </a:extLst>
            </p:cNvPr>
            <p:cNvSpPr txBox="1"/>
            <p:nvPr/>
          </p:nvSpPr>
          <p:spPr>
            <a:xfrm>
              <a:off x="-373120" y="6055182"/>
              <a:ext cx="73386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No Change </a:t>
              </a:r>
            </a:p>
          </p:txBody>
        </p:sp>
        <p:sp>
          <p:nvSpPr>
            <p:cNvPr id="31" name="Rectangle 30">
              <a:extLst>
                <a:ext uri="{FF2B5EF4-FFF2-40B4-BE49-F238E27FC236}">
                  <a16:creationId xmlns:a16="http://schemas.microsoft.com/office/drawing/2014/main" id="{33470058-C2BC-4B7D-99EA-48CC8468A3C5}"/>
                </a:ext>
              </a:extLst>
            </p:cNvPr>
            <p:cNvSpPr/>
            <p:nvPr/>
          </p:nvSpPr>
          <p:spPr>
            <a:xfrm>
              <a:off x="220880" y="6115118"/>
              <a:ext cx="86565" cy="137160"/>
            </a:xfrm>
            <a:prstGeom prst="rect">
              <a:avLst/>
            </a:prstGeom>
            <a:solidFill>
              <a:srgbClr val="FFC9C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grpSp>
        <p:nvGrpSpPr>
          <p:cNvPr id="32" name="Group 31">
            <a:extLst>
              <a:ext uri="{FF2B5EF4-FFF2-40B4-BE49-F238E27FC236}">
                <a16:creationId xmlns:a16="http://schemas.microsoft.com/office/drawing/2014/main" id="{8852E39B-099E-423E-87C5-6F0D1FFC1702}"/>
              </a:ext>
            </a:extLst>
          </p:cNvPr>
          <p:cNvGrpSpPr/>
          <p:nvPr/>
        </p:nvGrpSpPr>
        <p:grpSpPr>
          <a:xfrm>
            <a:off x="10228504" y="1756498"/>
            <a:ext cx="744748" cy="261610"/>
            <a:chOff x="-373120" y="6055182"/>
            <a:chExt cx="733862" cy="261610"/>
          </a:xfrm>
        </p:grpSpPr>
        <p:sp>
          <p:nvSpPr>
            <p:cNvPr id="33" name="TextBox 12">
              <a:extLst>
                <a:ext uri="{FF2B5EF4-FFF2-40B4-BE49-F238E27FC236}">
                  <a16:creationId xmlns:a16="http://schemas.microsoft.com/office/drawing/2014/main" id="{10DD9303-CECF-47DD-BCE5-E1B557117098}"/>
                </a:ext>
              </a:extLst>
            </p:cNvPr>
            <p:cNvSpPr txBox="1"/>
            <p:nvPr/>
          </p:nvSpPr>
          <p:spPr>
            <a:xfrm>
              <a:off x="-373120" y="6055182"/>
              <a:ext cx="733862" cy="261610"/>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100" dirty="0">
                  <a:solidFill>
                    <a:schemeClr val="tx1">
                      <a:lumMod val="75000"/>
                      <a:lumOff val="25000"/>
                    </a:schemeClr>
                  </a:solidFill>
                  <a:latin typeface="Century Gothic" panose="020B0502020202020204" pitchFamily="34" charset="0"/>
                </a:rPr>
                <a:t>Other </a:t>
              </a:r>
            </a:p>
          </p:txBody>
        </p:sp>
        <p:sp>
          <p:nvSpPr>
            <p:cNvPr id="34" name="Rectangle 33">
              <a:extLst>
                <a:ext uri="{FF2B5EF4-FFF2-40B4-BE49-F238E27FC236}">
                  <a16:creationId xmlns:a16="http://schemas.microsoft.com/office/drawing/2014/main" id="{33470058-C2BC-4B7D-99EA-48CC8468A3C5}"/>
                </a:ext>
              </a:extLst>
            </p:cNvPr>
            <p:cNvSpPr/>
            <p:nvPr/>
          </p:nvSpPr>
          <p:spPr>
            <a:xfrm>
              <a:off x="220879" y="6115118"/>
              <a:ext cx="135155" cy="137160"/>
            </a:xfrm>
            <a:prstGeom prst="rect">
              <a:avLst/>
            </a:prstGeom>
            <a:solidFill>
              <a:srgbClr val="A5A5A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endParaRPr lang="en-US" dirty="0">
                <a:solidFill>
                  <a:schemeClr val="tx1">
                    <a:lumMod val="75000"/>
                    <a:lumOff val="25000"/>
                  </a:schemeClr>
                </a:solidFill>
              </a:endParaRPr>
            </a:p>
          </p:txBody>
        </p:sp>
      </p:grpSp>
      <p:sp>
        <p:nvSpPr>
          <p:cNvPr id="35" name="Title 1">
            <a:extLst>
              <a:ext uri="{FF2B5EF4-FFF2-40B4-BE49-F238E27FC236}">
                <a16:creationId xmlns:a16="http://schemas.microsoft.com/office/drawing/2014/main" id="{2F1C28E3-6764-453C-A6B9-498C781BE2E8}"/>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RESULTS (CHANGE DETECTION)</a:t>
            </a:r>
          </a:p>
        </p:txBody>
      </p:sp>
    </p:spTree>
    <p:extLst>
      <p:ext uri="{BB962C8B-B14F-4D97-AF65-F5344CB8AC3E}">
        <p14:creationId xmlns:p14="http://schemas.microsoft.com/office/powerpoint/2010/main" val="1206496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9F8D1519-E9B8-41D1-AC72-6D66F2C8A49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RESULTS (ACCURACY)</a:t>
            </a:r>
          </a:p>
        </p:txBody>
      </p:sp>
      <p:sp>
        <p:nvSpPr>
          <p:cNvPr id="5" name="Text Placeholder 5">
            <a:extLst>
              <a:ext uri="{FF2B5EF4-FFF2-40B4-BE49-F238E27FC236}">
                <a16:creationId xmlns:a16="http://schemas.microsoft.com/office/drawing/2014/main" id="{4D401BE4-3B73-4C5D-8EF2-795A7708D2B4}"/>
              </a:ext>
            </a:extLst>
          </p:cNvPr>
          <p:cNvSpPr txBox="1">
            <a:spLocks/>
          </p:cNvSpPr>
          <p:nvPr/>
        </p:nvSpPr>
        <p:spPr>
          <a:xfrm>
            <a:off x="422862" y="1881645"/>
            <a:ext cx="4937317" cy="407165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The Q-test method had 4 false positives compared to our data</a:t>
            </a:r>
          </a:p>
          <a:p>
            <a:pPr marL="342900" indent="-342900">
              <a:lnSpc>
                <a:spcPct val="100000"/>
              </a:lnSpc>
              <a:spcBef>
                <a:spcPts val="12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The Q-test method had 391 false negatives compared to our data</a:t>
            </a:r>
          </a:p>
          <a:p>
            <a:pPr marL="342900" indent="-342900">
              <a:lnSpc>
                <a:spcPct val="100000"/>
              </a:lnSpc>
              <a:spcBef>
                <a:spcPts val="12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The Producer’s Accuracy[1- false positives over total positives] was 99% for detecting No Change</a:t>
            </a:r>
          </a:p>
          <a:p>
            <a:pPr marL="342900" indent="-342900">
              <a:lnSpc>
                <a:spcPct val="100000"/>
              </a:lnSpc>
              <a:spcBef>
                <a:spcPts val="12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The User’s Accuracy [1-false negatives over total percentage] was 97% for detecting No Change</a:t>
            </a:r>
          </a:p>
        </p:txBody>
      </p:sp>
      <p:sp>
        <p:nvSpPr>
          <p:cNvPr id="8" name="TextBox 1">
            <a:extLst>
              <a:ext uri="{FF2B5EF4-FFF2-40B4-BE49-F238E27FC236}">
                <a16:creationId xmlns:a16="http://schemas.microsoft.com/office/drawing/2014/main" id="{63E9E496-6B5C-455C-AE2B-61F9AB2D8718}"/>
              </a:ext>
            </a:extLst>
          </p:cNvPr>
          <p:cNvSpPr txBox="1"/>
          <p:nvPr/>
        </p:nvSpPr>
        <p:spPr>
          <a:xfrm>
            <a:off x="5930709" y="5547514"/>
            <a:ext cx="330581" cy="267949"/>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0</a:t>
            </a:r>
          </a:p>
        </p:txBody>
      </p:sp>
      <p:sp>
        <p:nvSpPr>
          <p:cNvPr id="9" name="TextBox 1">
            <a:extLst>
              <a:ext uri="{FF2B5EF4-FFF2-40B4-BE49-F238E27FC236}">
                <a16:creationId xmlns:a16="http://schemas.microsoft.com/office/drawing/2014/main" id="{63E9E496-6B5C-455C-AE2B-61F9AB2D8718}"/>
              </a:ext>
            </a:extLst>
          </p:cNvPr>
          <p:cNvSpPr txBox="1"/>
          <p:nvPr/>
        </p:nvSpPr>
        <p:spPr>
          <a:xfrm>
            <a:off x="5930709" y="4955332"/>
            <a:ext cx="1152228" cy="2141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0.2</a:t>
            </a:r>
          </a:p>
        </p:txBody>
      </p:sp>
      <p:sp>
        <p:nvSpPr>
          <p:cNvPr id="10" name="TextBox 1">
            <a:extLst>
              <a:ext uri="{FF2B5EF4-FFF2-40B4-BE49-F238E27FC236}">
                <a16:creationId xmlns:a16="http://schemas.microsoft.com/office/drawing/2014/main" id="{63E9E496-6B5C-455C-AE2B-61F9AB2D8718}"/>
              </a:ext>
            </a:extLst>
          </p:cNvPr>
          <p:cNvSpPr txBox="1"/>
          <p:nvPr/>
        </p:nvSpPr>
        <p:spPr>
          <a:xfrm>
            <a:off x="5930709" y="4407959"/>
            <a:ext cx="1152228" cy="2141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0.4</a:t>
            </a:r>
          </a:p>
        </p:txBody>
      </p:sp>
      <p:sp>
        <p:nvSpPr>
          <p:cNvPr id="11" name="TextBox 1">
            <a:extLst>
              <a:ext uri="{FF2B5EF4-FFF2-40B4-BE49-F238E27FC236}">
                <a16:creationId xmlns:a16="http://schemas.microsoft.com/office/drawing/2014/main" id="{63E9E496-6B5C-455C-AE2B-61F9AB2D8718}"/>
              </a:ext>
            </a:extLst>
          </p:cNvPr>
          <p:cNvSpPr txBox="1"/>
          <p:nvPr/>
        </p:nvSpPr>
        <p:spPr>
          <a:xfrm>
            <a:off x="5930709" y="3860586"/>
            <a:ext cx="1152228" cy="2141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0.6</a:t>
            </a:r>
          </a:p>
        </p:txBody>
      </p:sp>
      <p:sp>
        <p:nvSpPr>
          <p:cNvPr id="12" name="TextBox 1">
            <a:extLst>
              <a:ext uri="{FF2B5EF4-FFF2-40B4-BE49-F238E27FC236}">
                <a16:creationId xmlns:a16="http://schemas.microsoft.com/office/drawing/2014/main" id="{63E9E496-6B5C-455C-AE2B-61F9AB2D8718}"/>
              </a:ext>
            </a:extLst>
          </p:cNvPr>
          <p:cNvSpPr txBox="1"/>
          <p:nvPr/>
        </p:nvSpPr>
        <p:spPr>
          <a:xfrm>
            <a:off x="5930709" y="3268404"/>
            <a:ext cx="1152228" cy="2141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0.8</a:t>
            </a:r>
          </a:p>
        </p:txBody>
      </p:sp>
      <p:sp>
        <p:nvSpPr>
          <p:cNvPr id="13" name="TextBox 1">
            <a:extLst>
              <a:ext uri="{FF2B5EF4-FFF2-40B4-BE49-F238E27FC236}">
                <a16:creationId xmlns:a16="http://schemas.microsoft.com/office/drawing/2014/main" id="{63E9E496-6B5C-455C-AE2B-61F9AB2D8718}"/>
              </a:ext>
            </a:extLst>
          </p:cNvPr>
          <p:cNvSpPr txBox="1"/>
          <p:nvPr/>
        </p:nvSpPr>
        <p:spPr>
          <a:xfrm>
            <a:off x="5998825" y="2704755"/>
            <a:ext cx="1152228" cy="2141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1</a:t>
            </a:r>
          </a:p>
        </p:txBody>
      </p:sp>
      <p:sp>
        <p:nvSpPr>
          <p:cNvPr id="14" name="TextBox 1">
            <a:extLst>
              <a:ext uri="{FF2B5EF4-FFF2-40B4-BE49-F238E27FC236}">
                <a16:creationId xmlns:a16="http://schemas.microsoft.com/office/drawing/2014/main" id="{63E9E496-6B5C-455C-AE2B-61F9AB2D8718}"/>
              </a:ext>
            </a:extLst>
          </p:cNvPr>
          <p:cNvSpPr txBox="1"/>
          <p:nvPr/>
        </p:nvSpPr>
        <p:spPr>
          <a:xfrm>
            <a:off x="5930709" y="2120259"/>
            <a:ext cx="1152228" cy="214165"/>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1.2</a:t>
            </a:r>
          </a:p>
        </p:txBody>
      </p:sp>
      <p:sp>
        <p:nvSpPr>
          <p:cNvPr id="15" name="TextBox 1">
            <a:extLst>
              <a:ext uri="{FF2B5EF4-FFF2-40B4-BE49-F238E27FC236}">
                <a16:creationId xmlns:a16="http://schemas.microsoft.com/office/drawing/2014/main" id="{B122964F-5D35-43CC-B71E-FB8925542797}"/>
              </a:ext>
            </a:extLst>
          </p:cNvPr>
          <p:cNvSpPr txBox="1"/>
          <p:nvPr/>
        </p:nvSpPr>
        <p:spPr>
          <a:xfrm>
            <a:off x="6641204" y="6289528"/>
            <a:ext cx="2073887" cy="278192"/>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Producer’s Accuracy</a:t>
            </a:r>
          </a:p>
        </p:txBody>
      </p:sp>
      <p:sp>
        <p:nvSpPr>
          <p:cNvPr id="16" name="TextBox 1">
            <a:extLst>
              <a:ext uri="{FF2B5EF4-FFF2-40B4-BE49-F238E27FC236}">
                <a16:creationId xmlns:a16="http://schemas.microsoft.com/office/drawing/2014/main" id="{66571F8C-2155-4C25-9B57-72FB5E7AACA8}"/>
              </a:ext>
            </a:extLst>
          </p:cNvPr>
          <p:cNvSpPr txBox="1"/>
          <p:nvPr/>
        </p:nvSpPr>
        <p:spPr>
          <a:xfrm>
            <a:off x="9707524" y="6295425"/>
            <a:ext cx="1584030"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User’s Accuracy</a:t>
            </a:r>
          </a:p>
        </p:txBody>
      </p:sp>
      <p:sp>
        <p:nvSpPr>
          <p:cNvPr id="2" name="Rectangle 1">
            <a:extLst>
              <a:ext uri="{FF2B5EF4-FFF2-40B4-BE49-F238E27FC236}">
                <a16:creationId xmlns:a16="http://schemas.microsoft.com/office/drawing/2014/main" id="{08C28D06-B591-4826-A00C-972D1784B3FB}"/>
              </a:ext>
            </a:extLst>
          </p:cNvPr>
          <p:cNvSpPr/>
          <p:nvPr/>
        </p:nvSpPr>
        <p:spPr>
          <a:xfrm>
            <a:off x="11275512" y="6368620"/>
            <a:ext cx="182880" cy="182880"/>
          </a:xfrm>
          <a:prstGeom prst="rect">
            <a:avLst/>
          </a:prstGeom>
          <a:solidFill>
            <a:srgbClr val="E1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E00EAABF-23A8-4876-8D13-782701C26A26}"/>
              </a:ext>
            </a:extLst>
          </p:cNvPr>
          <p:cNvSpPr/>
          <p:nvPr/>
        </p:nvSpPr>
        <p:spPr>
          <a:xfrm>
            <a:off x="8621396" y="6358084"/>
            <a:ext cx="182880" cy="18288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latin typeface="Century Gothic" panose="020B0502020202020204" pitchFamily="34" charset="0"/>
            </a:endParaRPr>
          </a:p>
        </p:txBody>
      </p:sp>
      <p:graphicFrame>
        <p:nvGraphicFramePr>
          <p:cNvPr id="17" name="Chart 16">
            <a:extLst>
              <a:ext uri="{FF2B5EF4-FFF2-40B4-BE49-F238E27FC236}">
                <a16:creationId xmlns:a16="http://schemas.microsoft.com/office/drawing/2014/main" id="{BAB5E8D8-F540-4E69-8F8F-4D68FA16859B}"/>
              </a:ext>
            </a:extLst>
          </p:cNvPr>
          <p:cNvGraphicFramePr>
            <a:graphicFrameLocks/>
          </p:cNvGraphicFramePr>
          <p:nvPr>
            <p:extLst>
              <p:ext uri="{D42A27DB-BD31-4B8C-83A1-F6EECF244321}">
                <p14:modId xmlns:p14="http://schemas.microsoft.com/office/powerpoint/2010/main" val="4022158364"/>
              </p:ext>
            </p:extLst>
          </p:nvPr>
        </p:nvGraphicFramePr>
        <p:xfrm>
          <a:off x="6409670" y="1910498"/>
          <a:ext cx="5329748" cy="397306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0F4A44C1-F7F3-46F6-896F-E2EC77EFB4EF}"/>
              </a:ext>
            </a:extLst>
          </p:cNvPr>
          <p:cNvSpPr txBox="1"/>
          <p:nvPr/>
        </p:nvSpPr>
        <p:spPr>
          <a:xfrm>
            <a:off x="7411999" y="1569972"/>
            <a:ext cx="3546763"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Overall Change</a:t>
            </a:r>
          </a:p>
        </p:txBody>
      </p:sp>
      <p:sp>
        <p:nvSpPr>
          <p:cNvPr id="18" name="TextBox 17">
            <a:extLst>
              <a:ext uri="{FF2B5EF4-FFF2-40B4-BE49-F238E27FC236}">
                <a16:creationId xmlns:a16="http://schemas.microsoft.com/office/drawing/2014/main" id="{E8F2FA82-E876-460B-AF32-567DDEF8C85A}"/>
              </a:ext>
            </a:extLst>
          </p:cNvPr>
          <p:cNvSpPr txBox="1"/>
          <p:nvPr/>
        </p:nvSpPr>
        <p:spPr>
          <a:xfrm>
            <a:off x="7055122" y="5768633"/>
            <a:ext cx="1570310"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No Change</a:t>
            </a:r>
          </a:p>
        </p:txBody>
      </p:sp>
      <p:sp>
        <p:nvSpPr>
          <p:cNvPr id="19" name="TextBox 18">
            <a:extLst>
              <a:ext uri="{FF2B5EF4-FFF2-40B4-BE49-F238E27FC236}">
                <a16:creationId xmlns:a16="http://schemas.microsoft.com/office/drawing/2014/main" id="{22206E2D-7481-4FD3-A337-5AEF4A7C3154}"/>
              </a:ext>
            </a:extLst>
          </p:cNvPr>
          <p:cNvSpPr txBox="1"/>
          <p:nvPr/>
        </p:nvSpPr>
        <p:spPr>
          <a:xfrm>
            <a:off x="9981001" y="5813636"/>
            <a:ext cx="1570310" cy="369332"/>
          </a:xfrm>
          <a:prstGeom prst="rect">
            <a:avLst/>
          </a:prstGeom>
          <a:noFill/>
        </p:spPr>
        <p:txBody>
          <a:bodyPr wrap="square" rtlCol="0">
            <a:spAutoFit/>
          </a:bodyPr>
          <a:lstStyle/>
          <a:p>
            <a:pPr algn="ctr"/>
            <a:r>
              <a:rPr lang="en-US" dirty="0">
                <a:solidFill>
                  <a:schemeClr val="tx1">
                    <a:lumMod val="75000"/>
                    <a:lumOff val="25000"/>
                  </a:schemeClr>
                </a:solidFill>
                <a:latin typeface="Century Gothic" panose="020B0502020202020204" pitchFamily="34" charset="0"/>
              </a:rPr>
              <a:t>Change</a:t>
            </a:r>
          </a:p>
        </p:txBody>
      </p:sp>
    </p:spTree>
    <p:extLst>
      <p:ext uri="{BB962C8B-B14F-4D97-AF65-F5344CB8AC3E}">
        <p14:creationId xmlns:p14="http://schemas.microsoft.com/office/powerpoint/2010/main" val="434885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SAMPLING RESULTS</a:t>
            </a:r>
          </a:p>
        </p:txBody>
      </p:sp>
      <p:grpSp>
        <p:nvGrpSpPr>
          <p:cNvPr id="17" name="Group 16">
            <a:extLst>
              <a:ext uri="{FF2B5EF4-FFF2-40B4-BE49-F238E27FC236}">
                <a16:creationId xmlns:a16="http://schemas.microsoft.com/office/drawing/2014/main" id="{5F915AC3-4DED-4018-B0C5-3D3CAEADCF3E}"/>
              </a:ext>
            </a:extLst>
          </p:cNvPr>
          <p:cNvGrpSpPr/>
          <p:nvPr/>
        </p:nvGrpSpPr>
        <p:grpSpPr>
          <a:xfrm>
            <a:off x="2027780" y="1132779"/>
            <a:ext cx="7729024" cy="5301576"/>
            <a:chOff x="2027780" y="1132779"/>
            <a:chExt cx="7729024" cy="5301576"/>
          </a:xfrm>
        </p:grpSpPr>
        <p:sp>
          <p:nvSpPr>
            <p:cNvPr id="4" name="TextBox 1">
              <a:extLst>
                <a:ext uri="{FF2B5EF4-FFF2-40B4-BE49-F238E27FC236}">
                  <a16:creationId xmlns:a16="http://schemas.microsoft.com/office/drawing/2014/main" id="{F6592C33-3A08-40D0-B0C0-1E0BC5E0ED59}"/>
                </a:ext>
              </a:extLst>
            </p:cNvPr>
            <p:cNvSpPr txBox="1"/>
            <p:nvPr/>
          </p:nvSpPr>
          <p:spPr>
            <a:xfrm>
              <a:off x="3542267" y="6094901"/>
              <a:ext cx="2133378" cy="33945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a:rPr>
                <a:t>Producer’s Accuracy</a:t>
              </a:r>
            </a:p>
          </p:txBody>
        </p:sp>
        <p:sp>
          <p:nvSpPr>
            <p:cNvPr id="6" name="TextBox 1">
              <a:extLst>
                <a:ext uri="{FF2B5EF4-FFF2-40B4-BE49-F238E27FC236}">
                  <a16:creationId xmlns:a16="http://schemas.microsoft.com/office/drawing/2014/main" id="{F6592C33-3A08-40D0-B0C0-1E0BC5E0ED59}"/>
                </a:ext>
              </a:extLst>
            </p:cNvPr>
            <p:cNvSpPr txBox="1"/>
            <p:nvPr/>
          </p:nvSpPr>
          <p:spPr>
            <a:xfrm>
              <a:off x="6531759" y="6095117"/>
              <a:ext cx="1584030"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400" dirty="0">
                  <a:solidFill>
                    <a:schemeClr val="tx1">
                      <a:lumMod val="75000"/>
                      <a:lumOff val="25000"/>
                    </a:schemeClr>
                  </a:solidFill>
                  <a:latin typeface="Century Gothic"/>
                </a:rPr>
                <a:t>User’s Accuracy</a:t>
              </a:r>
            </a:p>
          </p:txBody>
        </p:sp>
        <p:sp>
          <p:nvSpPr>
            <p:cNvPr id="7" name="TextBox 1">
              <a:extLst>
                <a:ext uri="{FF2B5EF4-FFF2-40B4-BE49-F238E27FC236}">
                  <a16:creationId xmlns:a16="http://schemas.microsoft.com/office/drawing/2014/main" id="{BDD8C11B-0649-4590-A78C-BE5201A826A8}"/>
                </a:ext>
              </a:extLst>
            </p:cNvPr>
            <p:cNvSpPr txBox="1"/>
            <p:nvPr/>
          </p:nvSpPr>
          <p:spPr>
            <a:xfrm>
              <a:off x="8706615" y="5715954"/>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Apr ‘20</a:t>
              </a:r>
            </a:p>
          </p:txBody>
        </p:sp>
        <p:sp>
          <p:nvSpPr>
            <p:cNvPr id="8" name="TextBox 1">
              <a:extLst>
                <a:ext uri="{FF2B5EF4-FFF2-40B4-BE49-F238E27FC236}">
                  <a16:creationId xmlns:a16="http://schemas.microsoft.com/office/drawing/2014/main" id="{BDD8C11B-0649-4590-A78C-BE5201A826A8}"/>
                </a:ext>
              </a:extLst>
            </p:cNvPr>
            <p:cNvSpPr txBox="1"/>
            <p:nvPr/>
          </p:nvSpPr>
          <p:spPr>
            <a:xfrm>
              <a:off x="7561020" y="5720200"/>
              <a:ext cx="744748" cy="31084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Feb ‘20</a:t>
              </a:r>
            </a:p>
          </p:txBody>
        </p:sp>
        <p:sp>
          <p:nvSpPr>
            <p:cNvPr id="9" name="TextBox 1">
              <a:extLst>
                <a:ext uri="{FF2B5EF4-FFF2-40B4-BE49-F238E27FC236}">
                  <a16:creationId xmlns:a16="http://schemas.microsoft.com/office/drawing/2014/main" id="{BDD8C11B-0649-4590-A78C-BE5201A826A8}"/>
                </a:ext>
              </a:extLst>
            </p:cNvPr>
            <p:cNvSpPr txBox="1"/>
            <p:nvPr/>
          </p:nvSpPr>
          <p:spPr>
            <a:xfrm>
              <a:off x="6422279" y="5716908"/>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Nov ‘19</a:t>
              </a:r>
            </a:p>
          </p:txBody>
        </p:sp>
        <p:sp>
          <p:nvSpPr>
            <p:cNvPr id="10" name="TextBox 1">
              <a:extLst>
                <a:ext uri="{FF2B5EF4-FFF2-40B4-BE49-F238E27FC236}">
                  <a16:creationId xmlns:a16="http://schemas.microsoft.com/office/drawing/2014/main" id="{BDD8C11B-0649-4590-A78C-BE5201A826A8}"/>
                </a:ext>
              </a:extLst>
            </p:cNvPr>
            <p:cNvSpPr txBox="1"/>
            <p:nvPr/>
          </p:nvSpPr>
          <p:spPr>
            <a:xfrm>
              <a:off x="5084719" y="5740143"/>
              <a:ext cx="733862" cy="332620"/>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Aug ‘19</a:t>
              </a:r>
            </a:p>
          </p:txBody>
        </p:sp>
        <p:sp>
          <p:nvSpPr>
            <p:cNvPr id="11" name="TextBox 1">
              <a:extLst>
                <a:ext uri="{FF2B5EF4-FFF2-40B4-BE49-F238E27FC236}">
                  <a16:creationId xmlns:a16="http://schemas.microsoft.com/office/drawing/2014/main" id="{BDD8C11B-0649-4590-A78C-BE5201A826A8}"/>
                </a:ext>
              </a:extLst>
            </p:cNvPr>
            <p:cNvSpPr txBox="1"/>
            <p:nvPr/>
          </p:nvSpPr>
          <p:spPr>
            <a:xfrm>
              <a:off x="3458956" y="5716908"/>
              <a:ext cx="744748" cy="332619"/>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Mar ‘19</a:t>
              </a:r>
            </a:p>
          </p:txBody>
        </p:sp>
        <p:sp>
          <p:nvSpPr>
            <p:cNvPr id="12" name="TextBox 1">
              <a:extLst>
                <a:ext uri="{FF2B5EF4-FFF2-40B4-BE49-F238E27FC236}">
                  <a16:creationId xmlns:a16="http://schemas.microsoft.com/office/drawing/2014/main" id="{BDD8C11B-0649-4590-A78C-BE5201A826A8}"/>
                </a:ext>
              </a:extLst>
            </p:cNvPr>
            <p:cNvSpPr txBox="1"/>
            <p:nvPr/>
          </p:nvSpPr>
          <p:spPr>
            <a:xfrm>
              <a:off x="2367497" y="5635459"/>
              <a:ext cx="788450" cy="389467"/>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dirty="0">
                  <a:solidFill>
                    <a:schemeClr val="tx1">
                      <a:lumMod val="75000"/>
                      <a:lumOff val="25000"/>
                    </a:schemeClr>
                  </a:solidFill>
                  <a:latin typeface="Century Gothic"/>
                </a:rPr>
                <a:t>No Change</a:t>
              </a:r>
              <a:endParaRPr lang="en-US" dirty="0">
                <a:solidFill>
                  <a:schemeClr val="tx1">
                    <a:lumMod val="75000"/>
                    <a:lumOff val="25000"/>
                  </a:schemeClr>
                </a:solidFill>
              </a:endParaRPr>
            </a:p>
          </p:txBody>
        </p:sp>
        <p:sp>
          <p:nvSpPr>
            <p:cNvPr id="13" name="TextBox 1">
              <a:extLst>
                <a:ext uri="{FF2B5EF4-FFF2-40B4-BE49-F238E27FC236}">
                  <a16:creationId xmlns:a16="http://schemas.microsoft.com/office/drawing/2014/main" id="{BDD8C11B-0649-4590-A78C-BE5201A826A8}"/>
                </a:ext>
              </a:extLst>
            </p:cNvPr>
            <p:cNvSpPr txBox="1"/>
            <p:nvPr/>
          </p:nvSpPr>
          <p:spPr>
            <a:xfrm>
              <a:off x="2027780" y="4738107"/>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0.2</a:t>
              </a:r>
            </a:p>
          </p:txBody>
        </p:sp>
        <p:sp>
          <p:nvSpPr>
            <p:cNvPr id="3" name="TextBox 1">
              <a:extLst>
                <a:ext uri="{FF2B5EF4-FFF2-40B4-BE49-F238E27FC236}">
                  <a16:creationId xmlns:a16="http://schemas.microsoft.com/office/drawing/2014/main" id="{123CF506-02F0-4154-BAB2-00E2FA432093}"/>
                </a:ext>
              </a:extLst>
            </p:cNvPr>
            <p:cNvSpPr txBox="1"/>
            <p:nvPr/>
          </p:nvSpPr>
          <p:spPr>
            <a:xfrm>
              <a:off x="2095935" y="5392258"/>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0</a:t>
              </a:r>
            </a:p>
          </p:txBody>
        </p:sp>
        <p:sp>
          <p:nvSpPr>
            <p:cNvPr id="16" name="TextBox 1">
              <a:extLst>
                <a:ext uri="{FF2B5EF4-FFF2-40B4-BE49-F238E27FC236}">
                  <a16:creationId xmlns:a16="http://schemas.microsoft.com/office/drawing/2014/main" id="{A493B249-B183-49B9-818A-45B87CDE90EB}"/>
                </a:ext>
              </a:extLst>
            </p:cNvPr>
            <p:cNvSpPr txBox="1"/>
            <p:nvPr/>
          </p:nvSpPr>
          <p:spPr>
            <a:xfrm>
              <a:off x="2027780" y="4104728"/>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0.4</a:t>
              </a:r>
            </a:p>
          </p:txBody>
        </p:sp>
        <p:sp>
          <p:nvSpPr>
            <p:cNvPr id="18" name="TextBox 1">
              <a:extLst>
                <a:ext uri="{FF2B5EF4-FFF2-40B4-BE49-F238E27FC236}">
                  <a16:creationId xmlns:a16="http://schemas.microsoft.com/office/drawing/2014/main" id="{2B22A2CE-0694-4032-A3D4-4907252A5B05}"/>
                </a:ext>
              </a:extLst>
            </p:cNvPr>
            <p:cNvSpPr txBox="1"/>
            <p:nvPr/>
          </p:nvSpPr>
          <p:spPr>
            <a:xfrm>
              <a:off x="2061630" y="3463976"/>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0.6</a:t>
              </a:r>
            </a:p>
          </p:txBody>
        </p:sp>
        <p:sp>
          <p:nvSpPr>
            <p:cNvPr id="20" name="TextBox 1">
              <a:extLst>
                <a:ext uri="{FF2B5EF4-FFF2-40B4-BE49-F238E27FC236}">
                  <a16:creationId xmlns:a16="http://schemas.microsoft.com/office/drawing/2014/main" id="{61A167C0-75CC-45F5-AB04-7BCDC6EA5035}"/>
                </a:ext>
              </a:extLst>
            </p:cNvPr>
            <p:cNvSpPr txBox="1"/>
            <p:nvPr/>
          </p:nvSpPr>
          <p:spPr>
            <a:xfrm>
              <a:off x="2027780" y="2844906"/>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0.8</a:t>
              </a:r>
            </a:p>
          </p:txBody>
        </p:sp>
        <p:sp>
          <p:nvSpPr>
            <p:cNvPr id="22" name="TextBox 1">
              <a:extLst>
                <a:ext uri="{FF2B5EF4-FFF2-40B4-BE49-F238E27FC236}">
                  <a16:creationId xmlns:a16="http://schemas.microsoft.com/office/drawing/2014/main" id="{58DAFFBF-7E1C-467E-B54E-4E0678C3B3C5}"/>
                </a:ext>
              </a:extLst>
            </p:cNvPr>
            <p:cNvSpPr txBox="1"/>
            <p:nvPr/>
          </p:nvSpPr>
          <p:spPr>
            <a:xfrm>
              <a:off x="2082288" y="2200552"/>
              <a:ext cx="679434" cy="32173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dirty="0">
                  <a:solidFill>
                    <a:schemeClr val="tx1">
                      <a:lumMod val="75000"/>
                      <a:lumOff val="25000"/>
                    </a:schemeClr>
                  </a:solidFill>
                  <a:latin typeface="Century Gothic"/>
                </a:rPr>
                <a:t>1</a:t>
              </a:r>
            </a:p>
          </p:txBody>
        </p:sp>
        <p:graphicFrame>
          <p:nvGraphicFramePr>
            <p:cNvPr id="19" name="Chart 18">
              <a:extLst>
                <a:ext uri="{FF2B5EF4-FFF2-40B4-BE49-F238E27FC236}">
                  <a16:creationId xmlns:a16="http://schemas.microsoft.com/office/drawing/2014/main" id="{74A69F37-BDA9-4BBF-9925-62AE8879A8AC}"/>
                </a:ext>
              </a:extLst>
            </p:cNvPr>
            <p:cNvGraphicFramePr>
              <a:graphicFrameLocks/>
            </p:cNvGraphicFramePr>
            <p:nvPr>
              <p:extLst>
                <p:ext uri="{D42A27DB-BD31-4B8C-83A1-F6EECF244321}">
                  <p14:modId xmlns:p14="http://schemas.microsoft.com/office/powerpoint/2010/main" val="108312394"/>
                </p:ext>
              </p:extLst>
            </p:nvPr>
          </p:nvGraphicFramePr>
          <p:xfrm>
            <a:off x="2435196" y="1591502"/>
            <a:ext cx="7321608" cy="406668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C8350FC5-38EA-4861-8865-6DCC386C31C0}"/>
                </a:ext>
              </a:extLst>
            </p:cNvPr>
            <p:cNvSpPr txBox="1"/>
            <p:nvPr/>
          </p:nvSpPr>
          <p:spPr>
            <a:xfrm>
              <a:off x="4698078" y="1132779"/>
              <a:ext cx="306977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chemeClr val="tx1">
                      <a:lumMod val="75000"/>
                      <a:lumOff val="25000"/>
                    </a:schemeClr>
                  </a:solidFill>
                  <a:latin typeface="Century Gothic"/>
                </a:rPr>
                <a:t>Monthly Accuracy</a:t>
              </a:r>
            </a:p>
          </p:txBody>
        </p:sp>
        <p:sp>
          <p:nvSpPr>
            <p:cNvPr id="14" name="Rectangle 13">
              <a:extLst>
                <a:ext uri="{FF2B5EF4-FFF2-40B4-BE49-F238E27FC236}">
                  <a16:creationId xmlns:a16="http://schemas.microsoft.com/office/drawing/2014/main" id="{A0C9B980-2A0E-41A1-A1C7-14080E8263C6}"/>
                </a:ext>
              </a:extLst>
            </p:cNvPr>
            <p:cNvSpPr/>
            <p:nvPr/>
          </p:nvSpPr>
          <p:spPr>
            <a:xfrm>
              <a:off x="5517662" y="6177830"/>
              <a:ext cx="157983" cy="15630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1" name="Rectangle 20">
              <a:extLst>
                <a:ext uri="{FF2B5EF4-FFF2-40B4-BE49-F238E27FC236}">
                  <a16:creationId xmlns:a16="http://schemas.microsoft.com/office/drawing/2014/main" id="{52DE7C3B-B333-44E5-B31A-1E8629F7524B}"/>
                </a:ext>
              </a:extLst>
            </p:cNvPr>
            <p:cNvSpPr/>
            <p:nvPr/>
          </p:nvSpPr>
          <p:spPr>
            <a:xfrm>
              <a:off x="8147785" y="6177830"/>
              <a:ext cx="157983" cy="156308"/>
            </a:xfrm>
            <a:prstGeom prst="rect">
              <a:avLst/>
            </a:prstGeom>
            <a:solidFill>
              <a:srgbClr val="FF89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grpSp>
    </p:spTree>
    <p:extLst>
      <p:ext uri="{BB962C8B-B14F-4D97-AF65-F5344CB8AC3E}">
        <p14:creationId xmlns:p14="http://schemas.microsoft.com/office/powerpoint/2010/main" val="15969921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descr="A picture containing flying, group, different, bunch&#10;&#10;Description automatically generated">
            <a:extLst>
              <a:ext uri="{FF2B5EF4-FFF2-40B4-BE49-F238E27FC236}">
                <a16:creationId xmlns:a16="http://schemas.microsoft.com/office/drawing/2014/main" id="{07907CA2-2483-4728-8721-8DBE5ECD42B7}"/>
              </a:ext>
            </a:extLst>
          </p:cNvPr>
          <p:cNvPicPr>
            <a:picLocks noChangeAspect="1"/>
          </p:cNvPicPr>
          <p:nvPr/>
        </p:nvPicPr>
        <p:blipFill>
          <a:blip r:embed="rId3"/>
          <a:stretch>
            <a:fillRect/>
          </a:stretch>
        </p:blipFill>
        <p:spPr>
          <a:xfrm>
            <a:off x="3208867" y="4100045"/>
            <a:ext cx="8881533" cy="2704978"/>
          </a:xfrm>
          <a:prstGeom prst="rect">
            <a:avLst/>
          </a:prstGeom>
        </p:spPr>
      </p:pic>
      <p:sp>
        <p:nvSpPr>
          <p:cNvPr id="3" name="Title 1">
            <a:extLst>
              <a:ext uri="{FF2B5EF4-FFF2-40B4-BE49-F238E27FC236}">
                <a16:creationId xmlns:a16="http://schemas.microsoft.com/office/drawing/2014/main" id="{7EC54633-0581-4C87-AAB5-0DF2A0A37285}"/>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REFINING CHANGE DETECTION</a:t>
            </a:r>
            <a:endParaRPr lang="en-US" sz="4000" b="1" dirty="0">
              <a:solidFill>
                <a:schemeClr val="bg1"/>
              </a:solidFill>
              <a:latin typeface="Century Gothic" panose="020B0502020202020204" pitchFamily="34" charset="0"/>
            </a:endParaRPr>
          </a:p>
        </p:txBody>
      </p:sp>
      <p:pic>
        <p:nvPicPr>
          <p:cNvPr id="2" name="Picture 3" descr="A picture containing mountain, flock, flying, lot&#10;&#10;Description automatically generated">
            <a:extLst>
              <a:ext uri="{FF2B5EF4-FFF2-40B4-BE49-F238E27FC236}">
                <a16:creationId xmlns:a16="http://schemas.microsoft.com/office/drawing/2014/main" id="{3364A838-34FB-46A5-A76C-FC6F5A5204F8}"/>
              </a:ext>
            </a:extLst>
          </p:cNvPr>
          <p:cNvPicPr>
            <a:picLocks noChangeAspect="1"/>
          </p:cNvPicPr>
          <p:nvPr/>
        </p:nvPicPr>
        <p:blipFill>
          <a:blip r:embed="rId4"/>
          <a:stretch>
            <a:fillRect/>
          </a:stretch>
        </p:blipFill>
        <p:spPr>
          <a:xfrm>
            <a:off x="75816" y="1114682"/>
            <a:ext cx="6217170" cy="2951805"/>
          </a:xfrm>
          <a:prstGeom prst="rect">
            <a:avLst/>
          </a:prstGeom>
        </p:spPr>
      </p:pic>
      <p:pic>
        <p:nvPicPr>
          <p:cNvPr id="4" name="Picture 4" descr="Map&#10;&#10;Description automatically generated">
            <a:extLst>
              <a:ext uri="{FF2B5EF4-FFF2-40B4-BE49-F238E27FC236}">
                <a16:creationId xmlns:a16="http://schemas.microsoft.com/office/drawing/2014/main" id="{1467F683-B261-4598-BC18-D46C7AAA6AD3}"/>
              </a:ext>
            </a:extLst>
          </p:cNvPr>
          <p:cNvPicPr>
            <a:picLocks noChangeAspect="1"/>
          </p:cNvPicPr>
          <p:nvPr/>
        </p:nvPicPr>
        <p:blipFill>
          <a:blip r:embed="rId5"/>
          <a:stretch>
            <a:fillRect/>
          </a:stretch>
        </p:blipFill>
        <p:spPr>
          <a:xfrm>
            <a:off x="6327454" y="1113454"/>
            <a:ext cx="5756620" cy="2952413"/>
          </a:xfrm>
          <a:prstGeom prst="rect">
            <a:avLst/>
          </a:prstGeom>
        </p:spPr>
      </p:pic>
      <p:pic>
        <p:nvPicPr>
          <p:cNvPr id="7" name="Picture 7" descr="A picture containing kite, flying, people, group&#10;&#10;Description automatically generated">
            <a:extLst>
              <a:ext uri="{FF2B5EF4-FFF2-40B4-BE49-F238E27FC236}">
                <a16:creationId xmlns:a16="http://schemas.microsoft.com/office/drawing/2014/main" id="{7C1F52C1-0C32-4A01-820B-3DD32577995C}"/>
              </a:ext>
            </a:extLst>
          </p:cNvPr>
          <p:cNvPicPr>
            <a:picLocks noChangeAspect="1"/>
          </p:cNvPicPr>
          <p:nvPr/>
        </p:nvPicPr>
        <p:blipFill>
          <a:blip r:embed="rId6"/>
          <a:stretch>
            <a:fillRect/>
          </a:stretch>
        </p:blipFill>
        <p:spPr>
          <a:xfrm rot="5400000">
            <a:off x="263214" y="3907362"/>
            <a:ext cx="2709333" cy="3092833"/>
          </a:xfrm>
          <a:prstGeom prst="rect">
            <a:avLst/>
          </a:prstGeom>
        </p:spPr>
      </p:pic>
      <p:sp>
        <p:nvSpPr>
          <p:cNvPr id="8" name="Oval 7">
            <a:extLst>
              <a:ext uri="{FF2B5EF4-FFF2-40B4-BE49-F238E27FC236}">
                <a16:creationId xmlns:a16="http://schemas.microsoft.com/office/drawing/2014/main" id="{303C3898-1030-4202-878E-90F08CCDB18E}"/>
              </a:ext>
            </a:extLst>
          </p:cNvPr>
          <p:cNvSpPr/>
          <p:nvPr/>
        </p:nvSpPr>
        <p:spPr>
          <a:xfrm>
            <a:off x="6426200" y="1244599"/>
            <a:ext cx="254000" cy="245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DDBA65FB-542C-4344-B647-8128225CAD37}"/>
              </a:ext>
            </a:extLst>
          </p:cNvPr>
          <p:cNvSpPr/>
          <p:nvPr/>
        </p:nvSpPr>
        <p:spPr>
          <a:xfrm>
            <a:off x="8737600" y="2793998"/>
            <a:ext cx="254000" cy="2455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E296A2A0-841C-4586-95EA-83D006BA9890}"/>
              </a:ext>
            </a:extLst>
          </p:cNvPr>
          <p:cNvSpPr/>
          <p:nvPr/>
        </p:nvSpPr>
        <p:spPr>
          <a:xfrm>
            <a:off x="7738533" y="3691464"/>
            <a:ext cx="203200" cy="2032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39C8E621-7564-4609-97FE-795401BC0AA8}"/>
              </a:ext>
            </a:extLst>
          </p:cNvPr>
          <p:cNvSpPr/>
          <p:nvPr/>
        </p:nvSpPr>
        <p:spPr>
          <a:xfrm>
            <a:off x="10210800" y="1244598"/>
            <a:ext cx="220134" cy="2116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3B3F797F-1F08-4BFC-8271-A55456553CF7}"/>
              </a:ext>
            </a:extLst>
          </p:cNvPr>
          <p:cNvSpPr/>
          <p:nvPr/>
        </p:nvSpPr>
        <p:spPr>
          <a:xfrm>
            <a:off x="11159066" y="1744132"/>
            <a:ext cx="220134" cy="2116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42AFE2E-F12B-42B7-ADF6-F7A39884B522}"/>
              </a:ext>
            </a:extLst>
          </p:cNvPr>
          <p:cNvSpPr/>
          <p:nvPr/>
        </p:nvSpPr>
        <p:spPr>
          <a:xfrm>
            <a:off x="10871200" y="2641598"/>
            <a:ext cx="228600" cy="1947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5559BAA-E7CF-403C-BD55-CAC6B88A08A6}"/>
              </a:ext>
            </a:extLst>
          </p:cNvPr>
          <p:cNvSpPr/>
          <p:nvPr/>
        </p:nvSpPr>
        <p:spPr>
          <a:xfrm>
            <a:off x="2819400" y="6519332"/>
            <a:ext cx="177800" cy="1947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3792496B-780A-410E-90BE-D2910CC8576A}"/>
              </a:ext>
            </a:extLst>
          </p:cNvPr>
          <p:cNvSpPr/>
          <p:nvPr/>
        </p:nvSpPr>
        <p:spPr>
          <a:xfrm>
            <a:off x="4004732" y="4554218"/>
            <a:ext cx="187960" cy="2040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9F9F3A04-9B0E-4543-8C6A-803FDC733556}"/>
              </a:ext>
            </a:extLst>
          </p:cNvPr>
          <p:cNvSpPr/>
          <p:nvPr/>
        </p:nvSpPr>
        <p:spPr>
          <a:xfrm>
            <a:off x="1303866" y="5503331"/>
            <a:ext cx="186267" cy="1947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73F3C81E-C968-4BBF-A820-3B8EC00E7975}"/>
              </a:ext>
            </a:extLst>
          </p:cNvPr>
          <p:cNvSpPr/>
          <p:nvPr/>
        </p:nvSpPr>
        <p:spPr>
          <a:xfrm>
            <a:off x="2683933" y="5977466"/>
            <a:ext cx="186267" cy="19473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0A45B99-66FD-44CB-8994-210CBF619AD8}"/>
              </a:ext>
            </a:extLst>
          </p:cNvPr>
          <p:cNvSpPr/>
          <p:nvPr/>
        </p:nvSpPr>
        <p:spPr>
          <a:xfrm>
            <a:off x="1413932" y="4758266"/>
            <a:ext cx="203200" cy="18626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956937FC-67B4-4790-8A26-92664A810198}"/>
              </a:ext>
            </a:extLst>
          </p:cNvPr>
          <p:cNvSpPr/>
          <p:nvPr/>
        </p:nvSpPr>
        <p:spPr>
          <a:xfrm>
            <a:off x="1007533" y="5858932"/>
            <a:ext cx="169334" cy="15240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BB8C3258-A827-4CA9-9B7C-A4023E3AEFF7}"/>
              </a:ext>
            </a:extLst>
          </p:cNvPr>
          <p:cNvSpPr/>
          <p:nvPr/>
        </p:nvSpPr>
        <p:spPr>
          <a:xfrm>
            <a:off x="7078132" y="4868331"/>
            <a:ext cx="160867" cy="16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7F2807CB-E4A5-424C-9975-9BAB16C45986}"/>
              </a:ext>
            </a:extLst>
          </p:cNvPr>
          <p:cNvSpPr/>
          <p:nvPr/>
        </p:nvSpPr>
        <p:spPr>
          <a:xfrm>
            <a:off x="5482589" y="4451348"/>
            <a:ext cx="160867" cy="16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563849B8-FBD7-4779-B691-362D74DF96C9}"/>
              </a:ext>
            </a:extLst>
          </p:cNvPr>
          <p:cNvSpPr/>
          <p:nvPr/>
        </p:nvSpPr>
        <p:spPr>
          <a:xfrm>
            <a:off x="3208865" y="6632361"/>
            <a:ext cx="141817" cy="14943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52F6C41-C0CC-4BA5-B22B-94064BB531FD}"/>
              </a:ext>
            </a:extLst>
          </p:cNvPr>
          <p:cNvSpPr/>
          <p:nvPr/>
        </p:nvSpPr>
        <p:spPr>
          <a:xfrm>
            <a:off x="3395979" y="6026571"/>
            <a:ext cx="160867" cy="16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3977465E-A098-4A23-BCB8-34C103EBBC71}"/>
              </a:ext>
            </a:extLst>
          </p:cNvPr>
          <p:cNvSpPr/>
          <p:nvPr/>
        </p:nvSpPr>
        <p:spPr>
          <a:xfrm>
            <a:off x="8576732" y="5503331"/>
            <a:ext cx="160867" cy="16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CF87FE6-D168-4373-8699-DC728FB5A7EF}"/>
              </a:ext>
            </a:extLst>
          </p:cNvPr>
          <p:cNvSpPr/>
          <p:nvPr/>
        </p:nvSpPr>
        <p:spPr>
          <a:xfrm>
            <a:off x="5455495" y="6509594"/>
            <a:ext cx="134197" cy="1227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9D6709C1-F825-4C5D-A9F3-29CF24185DAC}"/>
              </a:ext>
            </a:extLst>
          </p:cNvPr>
          <p:cNvSpPr/>
          <p:nvPr/>
        </p:nvSpPr>
        <p:spPr>
          <a:xfrm>
            <a:off x="5079999" y="5206998"/>
            <a:ext cx="440267" cy="3640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2793F6B8-F452-4EFF-929E-1778A4298A37}"/>
              </a:ext>
            </a:extLst>
          </p:cNvPr>
          <p:cNvSpPr/>
          <p:nvPr/>
        </p:nvSpPr>
        <p:spPr>
          <a:xfrm>
            <a:off x="2777066" y="4067204"/>
            <a:ext cx="134197" cy="1227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3" name="Oval 32">
            <a:extLst>
              <a:ext uri="{FF2B5EF4-FFF2-40B4-BE49-F238E27FC236}">
                <a16:creationId xmlns:a16="http://schemas.microsoft.com/office/drawing/2014/main" id="{2793F6B8-F452-4EFF-929E-1778A4298A37}"/>
              </a:ext>
            </a:extLst>
          </p:cNvPr>
          <p:cNvSpPr/>
          <p:nvPr/>
        </p:nvSpPr>
        <p:spPr>
          <a:xfrm>
            <a:off x="7823411" y="4676350"/>
            <a:ext cx="153247" cy="145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4" name="Oval 33">
            <a:extLst>
              <a:ext uri="{FF2B5EF4-FFF2-40B4-BE49-F238E27FC236}">
                <a16:creationId xmlns:a16="http://schemas.microsoft.com/office/drawing/2014/main" id="{2793F6B8-F452-4EFF-929E-1778A4298A37}"/>
              </a:ext>
            </a:extLst>
          </p:cNvPr>
          <p:cNvSpPr/>
          <p:nvPr/>
        </p:nvSpPr>
        <p:spPr>
          <a:xfrm>
            <a:off x="6446096" y="5935555"/>
            <a:ext cx="141817" cy="13800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7" name="Oval 36">
            <a:extLst>
              <a:ext uri="{FF2B5EF4-FFF2-40B4-BE49-F238E27FC236}">
                <a16:creationId xmlns:a16="http://schemas.microsoft.com/office/drawing/2014/main" id="{5D57AB65-FBB3-4624-9D4D-7E60FCCDC01F}"/>
              </a:ext>
            </a:extLst>
          </p:cNvPr>
          <p:cNvSpPr/>
          <p:nvPr/>
        </p:nvSpPr>
        <p:spPr>
          <a:xfrm>
            <a:off x="8192980" y="4683969"/>
            <a:ext cx="153247" cy="145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8" name="Oval 37">
            <a:extLst>
              <a:ext uri="{FF2B5EF4-FFF2-40B4-BE49-F238E27FC236}">
                <a16:creationId xmlns:a16="http://schemas.microsoft.com/office/drawing/2014/main" id="{0B16280F-07F0-4358-99B5-28A8730EBD0E}"/>
              </a:ext>
            </a:extLst>
          </p:cNvPr>
          <p:cNvSpPr/>
          <p:nvPr/>
        </p:nvSpPr>
        <p:spPr>
          <a:xfrm>
            <a:off x="9076900" y="5567889"/>
            <a:ext cx="153247" cy="145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39" name="Oval 38">
            <a:extLst>
              <a:ext uri="{FF2B5EF4-FFF2-40B4-BE49-F238E27FC236}">
                <a16:creationId xmlns:a16="http://schemas.microsoft.com/office/drawing/2014/main" id="{DD0BDBE7-46CB-408E-95CD-765CE2915836}"/>
              </a:ext>
            </a:extLst>
          </p:cNvPr>
          <p:cNvSpPr/>
          <p:nvPr/>
        </p:nvSpPr>
        <p:spPr>
          <a:xfrm>
            <a:off x="10242760" y="4851609"/>
            <a:ext cx="153247" cy="145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0" name="Oval 39">
            <a:extLst>
              <a:ext uri="{FF2B5EF4-FFF2-40B4-BE49-F238E27FC236}">
                <a16:creationId xmlns:a16="http://schemas.microsoft.com/office/drawing/2014/main" id="{9A1733D6-03BB-4CD8-85E1-8476A77EFE79}"/>
              </a:ext>
            </a:extLst>
          </p:cNvPr>
          <p:cNvSpPr/>
          <p:nvPr/>
        </p:nvSpPr>
        <p:spPr>
          <a:xfrm>
            <a:off x="8463490" y="4234389"/>
            <a:ext cx="153247" cy="12657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1" name="Oval 40">
            <a:extLst>
              <a:ext uri="{FF2B5EF4-FFF2-40B4-BE49-F238E27FC236}">
                <a16:creationId xmlns:a16="http://schemas.microsoft.com/office/drawing/2014/main" id="{EF2AFB24-9BEF-4EBF-A1B4-BEC9BB76F513}"/>
              </a:ext>
            </a:extLst>
          </p:cNvPr>
          <p:cNvSpPr/>
          <p:nvPr/>
        </p:nvSpPr>
        <p:spPr>
          <a:xfrm>
            <a:off x="8132020" y="4382979"/>
            <a:ext cx="153247" cy="145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2" name="Oval 41">
            <a:extLst>
              <a:ext uri="{FF2B5EF4-FFF2-40B4-BE49-F238E27FC236}">
                <a16:creationId xmlns:a16="http://schemas.microsoft.com/office/drawing/2014/main" id="{0605931E-9078-405B-B0AC-A185CD4E1BCF}"/>
              </a:ext>
            </a:extLst>
          </p:cNvPr>
          <p:cNvSpPr/>
          <p:nvPr/>
        </p:nvSpPr>
        <p:spPr>
          <a:xfrm>
            <a:off x="8112970" y="4097229"/>
            <a:ext cx="153247" cy="14562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3" name="Oval 42">
            <a:extLst>
              <a:ext uri="{FF2B5EF4-FFF2-40B4-BE49-F238E27FC236}">
                <a16:creationId xmlns:a16="http://schemas.microsoft.com/office/drawing/2014/main" id="{8CF33547-14BA-4568-B5D7-505C720B5CD9}"/>
              </a:ext>
            </a:extLst>
          </p:cNvPr>
          <p:cNvSpPr/>
          <p:nvPr/>
        </p:nvSpPr>
        <p:spPr>
          <a:xfrm>
            <a:off x="11865820" y="5388819"/>
            <a:ext cx="160867" cy="16086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4" name="Oval 43">
            <a:extLst>
              <a:ext uri="{FF2B5EF4-FFF2-40B4-BE49-F238E27FC236}">
                <a16:creationId xmlns:a16="http://schemas.microsoft.com/office/drawing/2014/main" id="{780E5219-6C3A-431D-B5F2-8965EB990E46}"/>
              </a:ext>
            </a:extLst>
          </p:cNvPr>
          <p:cNvSpPr/>
          <p:nvPr/>
        </p:nvSpPr>
        <p:spPr>
          <a:xfrm>
            <a:off x="11191450" y="5270709"/>
            <a:ext cx="259927" cy="22944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5" name="Oval 44">
            <a:extLst>
              <a:ext uri="{FF2B5EF4-FFF2-40B4-BE49-F238E27FC236}">
                <a16:creationId xmlns:a16="http://schemas.microsoft.com/office/drawing/2014/main" id="{F23FF89D-F8B0-44AF-B235-B8968CF4A105}"/>
              </a:ext>
            </a:extLst>
          </p:cNvPr>
          <p:cNvSpPr/>
          <p:nvPr/>
        </p:nvSpPr>
        <p:spPr>
          <a:xfrm>
            <a:off x="11065720" y="4832559"/>
            <a:ext cx="168487" cy="17991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46" name="Oval 45">
            <a:extLst>
              <a:ext uri="{FF2B5EF4-FFF2-40B4-BE49-F238E27FC236}">
                <a16:creationId xmlns:a16="http://schemas.microsoft.com/office/drawing/2014/main" id="{7A005ADD-B760-4195-84D8-BC418A7D736C}"/>
              </a:ext>
            </a:extLst>
          </p:cNvPr>
          <p:cNvSpPr/>
          <p:nvPr/>
        </p:nvSpPr>
        <p:spPr>
          <a:xfrm>
            <a:off x="10109410" y="5015439"/>
            <a:ext cx="168487" cy="168488"/>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625221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CONCLUSIONS</a:t>
            </a:r>
          </a:p>
        </p:txBody>
      </p:sp>
      <p:sp>
        <p:nvSpPr>
          <p:cNvPr id="9" name="Rectangle 8">
            <a:extLst>
              <a:ext uri="{FF2B5EF4-FFF2-40B4-BE49-F238E27FC236}">
                <a16:creationId xmlns:a16="http://schemas.microsoft.com/office/drawing/2014/main" id="{B9DD3915-D493-40B3-8631-B39930F2559A}"/>
              </a:ext>
            </a:extLst>
          </p:cNvPr>
          <p:cNvSpPr/>
          <p:nvPr/>
        </p:nvSpPr>
        <p:spPr>
          <a:xfrm>
            <a:off x="1854772" y="4904217"/>
            <a:ext cx="9437960" cy="1212454"/>
          </a:xfrm>
          <a:prstGeom prst="rect">
            <a:avLst/>
          </a:prstGeom>
          <a:solidFill>
            <a:srgbClr val="D1365D">
              <a:alpha val="90000"/>
            </a:srgb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lumMod val="75000"/>
                  <a:lumOff val="25000"/>
                </a:schemeClr>
              </a:solidFill>
            </a:endParaRPr>
          </a:p>
        </p:txBody>
      </p:sp>
      <p:grpSp>
        <p:nvGrpSpPr>
          <p:cNvPr id="13" name="Group 12">
            <a:extLst>
              <a:ext uri="{FF2B5EF4-FFF2-40B4-BE49-F238E27FC236}">
                <a16:creationId xmlns:a16="http://schemas.microsoft.com/office/drawing/2014/main" id="{14CABE60-5E10-4B96-980B-CDE53DAA08F0}"/>
              </a:ext>
            </a:extLst>
          </p:cNvPr>
          <p:cNvGrpSpPr/>
          <p:nvPr/>
        </p:nvGrpSpPr>
        <p:grpSpPr>
          <a:xfrm>
            <a:off x="1209945" y="1761372"/>
            <a:ext cx="10082787" cy="1229474"/>
            <a:chOff x="1116941" y="1322450"/>
            <a:chExt cx="9484660" cy="990414"/>
          </a:xfrm>
        </p:grpSpPr>
        <p:sp>
          <p:nvSpPr>
            <p:cNvPr id="11" name="Rectangle 10">
              <a:extLst>
                <a:ext uri="{FF2B5EF4-FFF2-40B4-BE49-F238E27FC236}">
                  <a16:creationId xmlns:a16="http://schemas.microsoft.com/office/drawing/2014/main" id="{B7850FD4-1B19-47CD-BFCE-D94C586FD32E}"/>
                </a:ext>
              </a:extLst>
            </p:cNvPr>
            <p:cNvSpPr/>
            <p:nvPr/>
          </p:nvSpPr>
          <p:spPr>
            <a:xfrm>
              <a:off x="1745750" y="1336161"/>
              <a:ext cx="8855851" cy="976703"/>
            </a:xfrm>
            <a:prstGeom prst="rect">
              <a:avLst/>
            </a:prstGeom>
            <a:solidFill>
              <a:srgbClr val="DE6D89">
                <a:alpha val="52000"/>
              </a:srgb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id="{BA574B4A-E366-4C8E-B31D-6B94CBC62B07}"/>
                </a:ext>
              </a:extLst>
            </p:cNvPr>
            <p:cNvSpPr/>
            <p:nvPr/>
          </p:nvSpPr>
          <p:spPr>
            <a:xfrm>
              <a:off x="1116941" y="1322450"/>
              <a:ext cx="9437960" cy="97544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60213" tIns="99060" rIns="99060" bIns="990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1733550">
                <a:lnSpc>
                  <a:spcPct val="90000"/>
                </a:lnSpc>
                <a:spcBef>
                  <a:spcPct val="0"/>
                </a:spcBef>
                <a:spcAft>
                  <a:spcPct val="35000"/>
                </a:spcAft>
              </a:pPr>
              <a:r>
                <a:rPr lang="en-US" sz="2800" b="1" dirty="0">
                  <a:solidFill>
                    <a:schemeClr val="tx1">
                      <a:lumMod val="75000"/>
                      <a:lumOff val="25000"/>
                    </a:schemeClr>
                  </a:solidFill>
                  <a:latin typeface="Century Gothic"/>
                </a:rPr>
                <a:t>Low Accuracy:</a:t>
              </a:r>
              <a:r>
                <a:rPr lang="en-US" sz="2300" b="1" dirty="0">
                  <a:solidFill>
                    <a:schemeClr val="tx1">
                      <a:lumMod val="75000"/>
                      <a:lumOff val="25000"/>
                    </a:schemeClr>
                  </a:solidFill>
                  <a:latin typeface="Century Gothic"/>
                </a:rPr>
                <a:t> </a:t>
              </a:r>
              <a:r>
                <a:rPr lang="en-US" sz="2300" dirty="0">
                  <a:solidFill>
                    <a:schemeClr val="tx1">
                      <a:lumMod val="75000"/>
                      <a:lumOff val="25000"/>
                    </a:schemeClr>
                  </a:solidFill>
                  <a:latin typeface="Century Gothic"/>
                </a:rPr>
                <a:t>Our consistently low accuracies across the study period indicates flawed temporal sampling methodology; not an error with the Q-Test algorithm. </a:t>
              </a:r>
              <a:endParaRPr lang="en-US" sz="2300" kern="1200" dirty="0">
                <a:solidFill>
                  <a:schemeClr val="tx1">
                    <a:lumMod val="75000"/>
                    <a:lumOff val="25000"/>
                  </a:schemeClr>
                </a:solidFill>
                <a:latin typeface="Century Gothic" panose="020B0502020202020204" pitchFamily="34" charset="0"/>
              </a:endParaRPr>
            </a:p>
          </p:txBody>
        </p:sp>
      </p:grpSp>
      <p:grpSp>
        <p:nvGrpSpPr>
          <p:cNvPr id="3" name="Group 2">
            <a:extLst>
              <a:ext uri="{FF2B5EF4-FFF2-40B4-BE49-F238E27FC236}">
                <a16:creationId xmlns:a16="http://schemas.microsoft.com/office/drawing/2014/main" id="{E0A28D64-E90A-44C0-8840-410DBA60978C}"/>
              </a:ext>
            </a:extLst>
          </p:cNvPr>
          <p:cNvGrpSpPr/>
          <p:nvPr/>
        </p:nvGrpSpPr>
        <p:grpSpPr>
          <a:xfrm>
            <a:off x="1854772" y="3317274"/>
            <a:ext cx="9437960" cy="1538883"/>
            <a:chOff x="1976564" y="2903704"/>
            <a:chExt cx="9437960" cy="1538883"/>
          </a:xfrm>
        </p:grpSpPr>
        <p:sp>
          <p:nvSpPr>
            <p:cNvPr id="5" name="Rectangle 4">
              <a:extLst>
                <a:ext uri="{FF2B5EF4-FFF2-40B4-BE49-F238E27FC236}">
                  <a16:creationId xmlns:a16="http://schemas.microsoft.com/office/drawing/2014/main" id="{5899482D-4C85-4A47-B75F-AC308D2BBD30}"/>
                </a:ext>
              </a:extLst>
            </p:cNvPr>
            <p:cNvSpPr/>
            <p:nvPr/>
          </p:nvSpPr>
          <p:spPr>
            <a:xfrm>
              <a:off x="1976564" y="2903704"/>
              <a:ext cx="9437960" cy="1212454"/>
            </a:xfrm>
            <a:prstGeom prst="rect">
              <a:avLst/>
            </a:prstGeom>
            <a:solidFill>
              <a:srgbClr val="ED6486">
                <a:alpha val="75000"/>
              </a:srgb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lumMod val="75000"/>
                    <a:lumOff val="25000"/>
                  </a:schemeClr>
                </a:solidFill>
              </a:endParaRPr>
            </a:p>
          </p:txBody>
        </p:sp>
        <p:sp>
          <p:nvSpPr>
            <p:cNvPr id="15" name="TextBox 14">
              <a:extLst>
                <a:ext uri="{FF2B5EF4-FFF2-40B4-BE49-F238E27FC236}">
                  <a16:creationId xmlns:a16="http://schemas.microsoft.com/office/drawing/2014/main" id="{405F3F6C-D02B-4930-8FB5-65AB1DE278A8}"/>
                </a:ext>
              </a:extLst>
            </p:cNvPr>
            <p:cNvSpPr txBox="1"/>
            <p:nvPr/>
          </p:nvSpPr>
          <p:spPr>
            <a:xfrm>
              <a:off x="2049844" y="2903704"/>
              <a:ext cx="9315035" cy="1538883"/>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75000"/>
                      <a:lumOff val="25000"/>
                    </a:schemeClr>
                  </a:solidFill>
                  <a:latin typeface="Century Gothic"/>
                </a:rPr>
                <a:t>Sensitivity to Change: </a:t>
              </a:r>
              <a:r>
                <a:rPr lang="en-US" sz="2400" dirty="0">
                  <a:solidFill>
                    <a:schemeClr val="tx1">
                      <a:lumMod val="75000"/>
                      <a:lumOff val="25000"/>
                    </a:schemeClr>
                  </a:solidFill>
                  <a:latin typeface="Century Gothic"/>
                </a:rPr>
                <a:t>The sampling algorithm identified areas of change that did not reflect differences in landcover and needs to be refined.</a:t>
              </a:r>
              <a:endParaRPr lang="en-US" sz="2400" dirty="0">
                <a:solidFill>
                  <a:schemeClr val="tx1">
                    <a:lumMod val="75000"/>
                    <a:lumOff val="25000"/>
                  </a:schemeClr>
                </a:solidFill>
                <a:latin typeface="Century Gothic"/>
                <a:cs typeface="Calibri" panose="020F0502020204030204"/>
              </a:endParaRPr>
            </a:p>
            <a:p>
              <a:endParaRPr lang="en-US" dirty="0">
                <a:solidFill>
                  <a:schemeClr val="tx1">
                    <a:lumMod val="75000"/>
                    <a:lumOff val="25000"/>
                  </a:schemeClr>
                </a:solidFill>
              </a:endParaRPr>
            </a:p>
          </p:txBody>
        </p:sp>
      </p:grpSp>
      <p:sp>
        <p:nvSpPr>
          <p:cNvPr id="17" name="TextBox 16">
            <a:extLst>
              <a:ext uri="{FF2B5EF4-FFF2-40B4-BE49-F238E27FC236}">
                <a16:creationId xmlns:a16="http://schemas.microsoft.com/office/drawing/2014/main" id="{0D904487-62FD-4D89-8EA3-75332E2B8C7F}"/>
              </a:ext>
            </a:extLst>
          </p:cNvPr>
          <p:cNvSpPr txBox="1"/>
          <p:nvPr/>
        </p:nvSpPr>
        <p:spPr>
          <a:xfrm>
            <a:off x="2011566" y="4889637"/>
            <a:ext cx="9124371" cy="1261884"/>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75000"/>
                    <a:lumOff val="25000"/>
                  </a:schemeClr>
                </a:solidFill>
                <a:latin typeface="Century Gothic"/>
              </a:rPr>
              <a:t>Minimum Mapping Units: </a:t>
            </a:r>
            <a:r>
              <a:rPr lang="en-US" sz="2400" dirty="0">
                <a:solidFill>
                  <a:schemeClr val="tx1">
                    <a:lumMod val="75000"/>
                    <a:lumOff val="25000"/>
                  </a:schemeClr>
                </a:solidFill>
                <a:latin typeface="Century Gothic"/>
              </a:rPr>
              <a:t>Change identified can be attributed to speckling and poor imagery, pre-processing did not include filtering for single-pixel changes.</a:t>
            </a:r>
          </a:p>
        </p:txBody>
      </p:sp>
      <p:sp>
        <p:nvSpPr>
          <p:cNvPr id="19" name="TextBox 7">
            <a:extLst>
              <a:ext uri="{FF2B5EF4-FFF2-40B4-BE49-F238E27FC236}">
                <a16:creationId xmlns:a16="http://schemas.microsoft.com/office/drawing/2014/main" id="{1717C8E4-83D2-48DD-A99E-8C5EC9DE236E}"/>
              </a:ext>
            </a:extLst>
          </p:cNvPr>
          <p:cNvSpPr txBox="1"/>
          <p:nvPr/>
        </p:nvSpPr>
        <p:spPr>
          <a:xfrm>
            <a:off x="810406" y="3094820"/>
            <a:ext cx="903767"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600" dirty="0">
                <a:solidFill>
                  <a:srgbClr val="ED6486"/>
                </a:solidFill>
                <a:latin typeface="Century Gothic"/>
              </a:rPr>
              <a:t>2</a:t>
            </a:r>
          </a:p>
        </p:txBody>
      </p:sp>
      <p:sp>
        <p:nvSpPr>
          <p:cNvPr id="21" name="TextBox 8">
            <a:extLst>
              <a:ext uri="{FF2B5EF4-FFF2-40B4-BE49-F238E27FC236}">
                <a16:creationId xmlns:a16="http://schemas.microsoft.com/office/drawing/2014/main" id="{806ADC16-BF0C-4DE7-9E79-4548D74B495F}"/>
              </a:ext>
            </a:extLst>
          </p:cNvPr>
          <p:cNvSpPr txBox="1"/>
          <p:nvPr/>
        </p:nvSpPr>
        <p:spPr>
          <a:xfrm>
            <a:off x="761468" y="4725614"/>
            <a:ext cx="952705"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600" dirty="0">
                <a:solidFill>
                  <a:srgbClr val="D1365D"/>
                </a:solidFill>
                <a:latin typeface="Century Gothic"/>
              </a:rPr>
              <a:t>3</a:t>
            </a:r>
          </a:p>
        </p:txBody>
      </p:sp>
      <p:sp>
        <p:nvSpPr>
          <p:cNvPr id="23" name="TextBox 8">
            <a:extLst>
              <a:ext uri="{FF2B5EF4-FFF2-40B4-BE49-F238E27FC236}">
                <a16:creationId xmlns:a16="http://schemas.microsoft.com/office/drawing/2014/main" id="{10C66E94-B361-4E99-8AD2-8D5546E3B99A}"/>
              </a:ext>
            </a:extLst>
          </p:cNvPr>
          <p:cNvSpPr txBox="1"/>
          <p:nvPr/>
        </p:nvSpPr>
        <p:spPr>
          <a:xfrm>
            <a:off x="761468" y="1596820"/>
            <a:ext cx="952705"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600" dirty="0">
                <a:solidFill>
                  <a:srgbClr val="F090A8"/>
                </a:solidFill>
                <a:latin typeface="Century Gothic"/>
              </a:rPr>
              <a:t>1</a:t>
            </a:r>
          </a:p>
        </p:txBody>
      </p:sp>
    </p:spTree>
    <p:extLst>
      <p:ext uri="{BB962C8B-B14F-4D97-AF65-F5344CB8AC3E}">
        <p14:creationId xmlns:p14="http://schemas.microsoft.com/office/powerpoint/2010/main" val="11132789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FUTURE WORK</a:t>
            </a:r>
          </a:p>
        </p:txBody>
      </p:sp>
      <p:grpSp>
        <p:nvGrpSpPr>
          <p:cNvPr id="4" name="Group 3">
            <a:extLst>
              <a:ext uri="{FF2B5EF4-FFF2-40B4-BE49-F238E27FC236}">
                <a16:creationId xmlns:a16="http://schemas.microsoft.com/office/drawing/2014/main" id="{61E2BECF-4BA1-4D59-87D9-28872AE92096}"/>
              </a:ext>
            </a:extLst>
          </p:cNvPr>
          <p:cNvGrpSpPr/>
          <p:nvPr/>
        </p:nvGrpSpPr>
        <p:grpSpPr>
          <a:xfrm>
            <a:off x="1261900" y="1733010"/>
            <a:ext cx="10125328" cy="1212453"/>
            <a:chOff x="1076924" y="1336161"/>
            <a:chExt cx="9524677" cy="976703"/>
          </a:xfrm>
        </p:grpSpPr>
        <p:sp>
          <p:nvSpPr>
            <p:cNvPr id="11" name="Rectangle 10">
              <a:extLst>
                <a:ext uri="{FF2B5EF4-FFF2-40B4-BE49-F238E27FC236}">
                  <a16:creationId xmlns:a16="http://schemas.microsoft.com/office/drawing/2014/main" id="{AF8D644A-2CC0-4F66-9F63-E8C3D44138A8}"/>
                </a:ext>
              </a:extLst>
            </p:cNvPr>
            <p:cNvSpPr/>
            <p:nvPr/>
          </p:nvSpPr>
          <p:spPr>
            <a:xfrm>
              <a:off x="1745750" y="1336161"/>
              <a:ext cx="8855851" cy="976703"/>
            </a:xfrm>
            <a:prstGeom prst="rect">
              <a:avLst/>
            </a:prstGeom>
            <a:solidFill>
              <a:srgbClr val="DE6D89">
                <a:alpha val="52000"/>
              </a:srgb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lumMod val="75000"/>
                    <a:lumOff val="25000"/>
                  </a:schemeClr>
                </a:solidFill>
              </a:endParaRPr>
            </a:p>
          </p:txBody>
        </p:sp>
        <p:sp>
          <p:nvSpPr>
            <p:cNvPr id="12" name="Rectangle 11">
              <a:extLst>
                <a:ext uri="{FF2B5EF4-FFF2-40B4-BE49-F238E27FC236}">
                  <a16:creationId xmlns:a16="http://schemas.microsoft.com/office/drawing/2014/main" id="{0309D626-0535-4717-8A10-5F0DFBECBD36}"/>
                </a:ext>
              </a:extLst>
            </p:cNvPr>
            <p:cNvSpPr/>
            <p:nvPr/>
          </p:nvSpPr>
          <p:spPr>
            <a:xfrm>
              <a:off x="1076924" y="1341217"/>
              <a:ext cx="9437960" cy="804939"/>
            </a:xfrm>
            <a:prstGeom prst="rect">
              <a:avLst/>
            </a:prstGeom>
            <a:ln>
              <a:noFill/>
            </a:ln>
          </p:spPr>
          <p:style>
            <a:lnRef idx="0">
              <a:scrgbClr r="0" g="0" b="0"/>
            </a:lnRef>
            <a:fillRef idx="0">
              <a:scrgbClr r="0" g="0" b="0"/>
            </a:fillRef>
            <a:effectRef idx="0">
              <a:scrgbClr r="0" g="0" b="0"/>
            </a:effectRef>
            <a:fontRef idx="minor">
              <a:schemeClr val="lt1"/>
            </a:fontRef>
          </p:style>
          <p:txBody>
            <a:bodyPr spcFirstLastPara="0" vert="horz" wrap="square" lIns="860213" tIns="99060" rIns="99060" bIns="99060"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1733550">
                <a:lnSpc>
                  <a:spcPct val="90000"/>
                </a:lnSpc>
                <a:spcBef>
                  <a:spcPct val="0"/>
                </a:spcBef>
                <a:spcAft>
                  <a:spcPct val="35000"/>
                </a:spcAft>
              </a:pPr>
              <a:r>
                <a:rPr lang="en-US" sz="2800" b="1" dirty="0">
                  <a:solidFill>
                    <a:schemeClr val="tx1">
                      <a:lumMod val="75000"/>
                      <a:lumOff val="25000"/>
                    </a:schemeClr>
                  </a:solidFill>
                  <a:latin typeface="Century Gothic"/>
                </a:rPr>
                <a:t>More sample points:</a:t>
              </a:r>
              <a:r>
                <a:rPr lang="en-US" sz="2300" b="1" dirty="0">
                  <a:solidFill>
                    <a:schemeClr val="tx1">
                      <a:lumMod val="75000"/>
                      <a:lumOff val="25000"/>
                    </a:schemeClr>
                  </a:solidFill>
                  <a:latin typeface="Century Gothic"/>
                </a:rPr>
                <a:t> </a:t>
              </a:r>
              <a:r>
                <a:rPr lang="en-US" sz="2300" dirty="0">
                  <a:solidFill>
                    <a:schemeClr val="tx1">
                      <a:lumMod val="75000"/>
                      <a:lumOff val="25000"/>
                    </a:schemeClr>
                  </a:solidFill>
                  <a:latin typeface="Century Gothic"/>
                </a:rPr>
                <a:t>Compile more sample points to provide additional training to the model</a:t>
              </a:r>
              <a:endParaRPr lang="en-US" sz="2300" kern="1200" dirty="0">
                <a:solidFill>
                  <a:schemeClr val="tx1">
                    <a:lumMod val="75000"/>
                    <a:lumOff val="25000"/>
                  </a:schemeClr>
                </a:solidFill>
                <a:latin typeface="Century Gothic" panose="020B0502020202020204" pitchFamily="34" charset="0"/>
              </a:endParaRPr>
            </a:p>
          </p:txBody>
        </p:sp>
      </p:grpSp>
      <p:grpSp>
        <p:nvGrpSpPr>
          <p:cNvPr id="7" name="Group 6">
            <a:extLst>
              <a:ext uri="{FF2B5EF4-FFF2-40B4-BE49-F238E27FC236}">
                <a16:creationId xmlns:a16="http://schemas.microsoft.com/office/drawing/2014/main" id="{1AF883F4-9126-4E73-BA77-5B5EEE9409D5}"/>
              </a:ext>
            </a:extLst>
          </p:cNvPr>
          <p:cNvGrpSpPr/>
          <p:nvPr/>
        </p:nvGrpSpPr>
        <p:grpSpPr>
          <a:xfrm>
            <a:off x="1976564" y="3273519"/>
            <a:ext cx="9437960" cy="1450853"/>
            <a:chOff x="1976564" y="2903704"/>
            <a:chExt cx="9437960" cy="1450853"/>
          </a:xfrm>
        </p:grpSpPr>
        <p:sp>
          <p:nvSpPr>
            <p:cNvPr id="15" name="Rectangle 14">
              <a:extLst>
                <a:ext uri="{FF2B5EF4-FFF2-40B4-BE49-F238E27FC236}">
                  <a16:creationId xmlns:a16="http://schemas.microsoft.com/office/drawing/2014/main" id="{D2815525-E4FD-4AF1-ADA1-3E9263B9C402}"/>
                </a:ext>
              </a:extLst>
            </p:cNvPr>
            <p:cNvSpPr/>
            <p:nvPr/>
          </p:nvSpPr>
          <p:spPr>
            <a:xfrm>
              <a:off x="1976564" y="2903704"/>
              <a:ext cx="9437960" cy="1212454"/>
            </a:xfrm>
            <a:prstGeom prst="rect">
              <a:avLst/>
            </a:prstGeom>
            <a:solidFill>
              <a:srgbClr val="ED6486">
                <a:alpha val="75000"/>
              </a:srgb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lumMod val="75000"/>
                    <a:lumOff val="25000"/>
                  </a:schemeClr>
                </a:solidFill>
              </a:endParaRPr>
            </a:p>
          </p:txBody>
        </p:sp>
        <p:sp>
          <p:nvSpPr>
            <p:cNvPr id="5" name="TextBox 4">
              <a:extLst>
                <a:ext uri="{FF2B5EF4-FFF2-40B4-BE49-F238E27FC236}">
                  <a16:creationId xmlns:a16="http://schemas.microsoft.com/office/drawing/2014/main" id="{FD36625E-6178-4536-878A-B55A0BC7E294}"/>
                </a:ext>
              </a:extLst>
            </p:cNvPr>
            <p:cNvSpPr txBox="1"/>
            <p:nvPr/>
          </p:nvSpPr>
          <p:spPr>
            <a:xfrm>
              <a:off x="2049359" y="2938785"/>
              <a:ext cx="9124372" cy="141577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75000"/>
                      <a:lumOff val="25000"/>
                    </a:schemeClr>
                  </a:solidFill>
                  <a:latin typeface="Century Gothic"/>
                </a:rPr>
                <a:t>Use daily images: </a:t>
              </a:r>
              <a:r>
                <a:rPr lang="en-US" sz="2000" dirty="0">
                  <a:solidFill>
                    <a:schemeClr val="tx1">
                      <a:lumMod val="75000"/>
                      <a:lumOff val="25000"/>
                    </a:schemeClr>
                  </a:solidFill>
                  <a:latin typeface="Century Gothic"/>
                </a:rPr>
                <a:t>Daily images could be used over monthly composites to provide more accurate detection of when the change occurred</a:t>
              </a:r>
              <a:endParaRPr lang="en-US" sz="2000" dirty="0">
                <a:solidFill>
                  <a:schemeClr val="tx1">
                    <a:lumMod val="75000"/>
                    <a:lumOff val="25000"/>
                  </a:schemeClr>
                </a:solidFill>
                <a:cs typeface="Calibri" panose="020F0502020204030204"/>
              </a:endParaRPr>
            </a:p>
            <a:p>
              <a:endParaRPr lang="en-US" dirty="0">
                <a:solidFill>
                  <a:schemeClr val="tx1">
                    <a:lumMod val="75000"/>
                    <a:lumOff val="25000"/>
                  </a:schemeClr>
                </a:solidFill>
              </a:endParaRPr>
            </a:p>
          </p:txBody>
        </p:sp>
      </p:grpSp>
      <p:grpSp>
        <p:nvGrpSpPr>
          <p:cNvPr id="8" name="Group 7">
            <a:extLst>
              <a:ext uri="{FF2B5EF4-FFF2-40B4-BE49-F238E27FC236}">
                <a16:creationId xmlns:a16="http://schemas.microsoft.com/office/drawing/2014/main" id="{A19FAB59-F1D5-4B70-AFD6-8E868FDA3AF2}"/>
              </a:ext>
            </a:extLst>
          </p:cNvPr>
          <p:cNvGrpSpPr/>
          <p:nvPr/>
        </p:nvGrpSpPr>
        <p:grpSpPr>
          <a:xfrm>
            <a:off x="1976564" y="4783790"/>
            <a:ext cx="9437960" cy="1231106"/>
            <a:chOff x="1976564" y="4500021"/>
            <a:chExt cx="9437960" cy="1231106"/>
          </a:xfrm>
        </p:grpSpPr>
        <p:sp>
          <p:nvSpPr>
            <p:cNvPr id="3" name="Rectangle 2">
              <a:extLst>
                <a:ext uri="{FF2B5EF4-FFF2-40B4-BE49-F238E27FC236}">
                  <a16:creationId xmlns:a16="http://schemas.microsoft.com/office/drawing/2014/main" id="{61D3F802-76B4-4A1F-B191-AB1E521998F0}"/>
                </a:ext>
              </a:extLst>
            </p:cNvPr>
            <p:cNvSpPr/>
            <p:nvPr/>
          </p:nvSpPr>
          <p:spPr>
            <a:xfrm>
              <a:off x="1976564" y="4509347"/>
              <a:ext cx="9437960" cy="1212454"/>
            </a:xfrm>
            <a:prstGeom prst="rect">
              <a:avLst/>
            </a:prstGeom>
            <a:solidFill>
              <a:srgbClr val="D1365D">
                <a:alpha val="90000"/>
              </a:srgbClr>
            </a:solidFill>
            <a:ln>
              <a:solidFill>
                <a:schemeClr val="accent6">
                  <a:lumMod val="40000"/>
                  <a:lumOff val="60000"/>
                </a:schemeClr>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solidFill>
                  <a:schemeClr val="tx1">
                    <a:lumMod val="75000"/>
                    <a:lumOff val="25000"/>
                  </a:schemeClr>
                </a:solidFill>
              </a:endParaRPr>
            </a:p>
          </p:txBody>
        </p:sp>
        <p:sp>
          <p:nvSpPr>
            <p:cNvPr id="6" name="TextBox 5">
              <a:extLst>
                <a:ext uri="{FF2B5EF4-FFF2-40B4-BE49-F238E27FC236}">
                  <a16:creationId xmlns:a16="http://schemas.microsoft.com/office/drawing/2014/main" id="{1C47C103-3633-4DFF-AA8A-D032E16D9D76}"/>
                </a:ext>
              </a:extLst>
            </p:cNvPr>
            <p:cNvSpPr txBox="1"/>
            <p:nvPr/>
          </p:nvSpPr>
          <p:spPr>
            <a:xfrm>
              <a:off x="2082679" y="4500021"/>
              <a:ext cx="9124371" cy="1231106"/>
            </a:xfrm>
            <a:prstGeom prst="rect">
              <a:avLst/>
            </a:prstGeom>
            <a:noFill/>
            <a:ln>
              <a:noFill/>
            </a:ln>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b="1" dirty="0">
                  <a:solidFill>
                    <a:schemeClr val="tx1">
                      <a:lumMod val="75000"/>
                      <a:lumOff val="25000"/>
                    </a:schemeClr>
                  </a:solidFill>
                  <a:latin typeface="Century Gothic"/>
                </a:rPr>
                <a:t>Assess misclassification time period:</a:t>
              </a:r>
              <a:r>
                <a:rPr lang="en-US" sz="2300" b="1" dirty="0">
                  <a:solidFill>
                    <a:schemeClr val="tx1">
                      <a:lumMod val="75000"/>
                      <a:lumOff val="25000"/>
                    </a:schemeClr>
                  </a:solidFill>
                  <a:latin typeface="Century Gothic"/>
                </a:rPr>
                <a:t> </a:t>
              </a:r>
              <a:r>
                <a:rPr lang="en-US" sz="2300" dirty="0">
                  <a:solidFill>
                    <a:schemeClr val="tx1">
                      <a:lumMod val="75000"/>
                      <a:lumOff val="25000"/>
                    </a:schemeClr>
                  </a:solidFill>
                  <a:latin typeface="Century Gothic"/>
                </a:rPr>
                <a:t>Assess how many months off the misclassifications are to see if there is a common time span of misclassification</a:t>
              </a:r>
            </a:p>
          </p:txBody>
        </p:sp>
      </p:grpSp>
      <p:sp>
        <p:nvSpPr>
          <p:cNvPr id="9" name="TextBox 7">
            <a:extLst>
              <a:ext uri="{FF2B5EF4-FFF2-40B4-BE49-F238E27FC236}">
                <a16:creationId xmlns:a16="http://schemas.microsoft.com/office/drawing/2014/main" id="{35C53126-1D31-405A-827F-F912643A3933}"/>
              </a:ext>
            </a:extLst>
          </p:cNvPr>
          <p:cNvSpPr txBox="1"/>
          <p:nvPr/>
        </p:nvSpPr>
        <p:spPr>
          <a:xfrm>
            <a:off x="810406" y="2983306"/>
            <a:ext cx="903767"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600" dirty="0">
                <a:solidFill>
                  <a:srgbClr val="ED6486"/>
                </a:solidFill>
                <a:latin typeface="Century Gothic"/>
              </a:rPr>
              <a:t>2</a:t>
            </a:r>
          </a:p>
        </p:txBody>
      </p:sp>
      <p:sp>
        <p:nvSpPr>
          <p:cNvPr id="10" name="TextBox 8">
            <a:extLst>
              <a:ext uri="{FF2B5EF4-FFF2-40B4-BE49-F238E27FC236}">
                <a16:creationId xmlns:a16="http://schemas.microsoft.com/office/drawing/2014/main" id="{FED02EC8-A645-4AD4-86CA-2CA030663C00}"/>
              </a:ext>
            </a:extLst>
          </p:cNvPr>
          <p:cNvSpPr txBox="1"/>
          <p:nvPr/>
        </p:nvSpPr>
        <p:spPr>
          <a:xfrm>
            <a:off x="839974" y="4614434"/>
            <a:ext cx="952705"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600" dirty="0">
                <a:solidFill>
                  <a:srgbClr val="D1365D"/>
                </a:solidFill>
                <a:latin typeface="Century Gothic"/>
              </a:rPr>
              <a:t>3</a:t>
            </a:r>
          </a:p>
        </p:txBody>
      </p:sp>
      <p:sp>
        <p:nvSpPr>
          <p:cNvPr id="13" name="TextBox 8">
            <a:extLst>
              <a:ext uri="{FF2B5EF4-FFF2-40B4-BE49-F238E27FC236}">
                <a16:creationId xmlns:a16="http://schemas.microsoft.com/office/drawing/2014/main" id="{A6D6AF99-CEC1-4094-A6EB-3BF45865D07A}"/>
              </a:ext>
            </a:extLst>
          </p:cNvPr>
          <p:cNvSpPr txBox="1"/>
          <p:nvPr/>
        </p:nvSpPr>
        <p:spPr>
          <a:xfrm>
            <a:off x="839973" y="1530721"/>
            <a:ext cx="952705" cy="156966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sz="9600" dirty="0">
                <a:solidFill>
                  <a:srgbClr val="F090A8"/>
                </a:solidFill>
                <a:latin typeface="Century Gothic"/>
              </a:rPr>
              <a:t>1</a:t>
            </a:r>
          </a:p>
        </p:txBody>
      </p:sp>
    </p:spTree>
    <p:extLst>
      <p:ext uri="{BB962C8B-B14F-4D97-AF65-F5344CB8AC3E}">
        <p14:creationId xmlns:p14="http://schemas.microsoft.com/office/powerpoint/2010/main" val="148492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stretch>
            <a:fillRect t="-6000" b="-6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77A393-7EF7-4DC8-8074-1A1B6BBDBD35}"/>
              </a:ext>
            </a:extLst>
          </p:cNvPr>
          <p:cNvSpPr/>
          <p:nvPr/>
        </p:nvSpPr>
        <p:spPr>
          <a:xfrm>
            <a:off x="0" y="2844800"/>
            <a:ext cx="12192000" cy="1041400"/>
          </a:xfrm>
          <a:prstGeom prst="rect">
            <a:avLst/>
          </a:prstGeom>
          <a:solidFill>
            <a:srgbClr val="C41F48"/>
          </a:solidFill>
          <a:ln>
            <a:solidFill>
              <a:srgbClr val="F09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p:cNvSpPr/>
          <p:nvPr/>
        </p:nvSpPr>
        <p:spPr>
          <a:xfrm>
            <a:off x="3745593" y="2670630"/>
            <a:ext cx="4700814" cy="1215570"/>
          </a:xfrm>
          <a:prstGeom prst="rect">
            <a:avLst/>
          </a:prstGeom>
        </p:spPr>
        <p:txBody>
          <a:bodyPr wrap="none" lIns="91440" tIns="45720" rIns="91440" bIns="45720" anchor="ctr" anchorCtr="0">
            <a:noAutofit/>
          </a:bodyPr>
          <a:lstStyle/>
          <a:p>
            <a:pPr lvl="0">
              <a:buClr>
                <a:srgbClr val="C41F48"/>
              </a:buClr>
            </a:pPr>
            <a:r>
              <a:rPr lang="en-US" sz="7200" b="1" dirty="0">
                <a:solidFill>
                  <a:schemeClr val="bg1"/>
                </a:solidFill>
                <a:latin typeface="Century Gothic" panose="020F0302020204030204"/>
              </a:rPr>
              <a:t>Questions</a:t>
            </a:r>
          </a:p>
        </p:txBody>
      </p:sp>
    </p:spTree>
    <p:extLst>
      <p:ext uri="{BB962C8B-B14F-4D97-AF65-F5344CB8AC3E}">
        <p14:creationId xmlns:p14="http://schemas.microsoft.com/office/powerpoint/2010/main" val="1923026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17876" y="1601897"/>
            <a:ext cx="10439399" cy="3802616"/>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1200"/>
              </a:spcAft>
              <a:buClr>
                <a:srgbClr val="C41F48"/>
              </a:buClr>
              <a:buSzTx/>
              <a:buFont typeface="Webdings" panose="05030102010509060703" pitchFamily="18" charset="2"/>
              <a:buChar char="4"/>
              <a:tabLst/>
              <a:defRPr/>
            </a:pPr>
            <a:r>
              <a:rPr lang="en-US" sz="2200" dirty="0"/>
              <a:t>Dr. Jeffery Luvall (NASA Marshall Space Flight Center)</a:t>
            </a:r>
          </a:p>
          <a:p>
            <a:pPr marL="342900" marR="0" lvl="0" indent="-342900" algn="l" defTabSz="914400" rtl="0" eaLnBrk="1" fontAlgn="auto" latinLnBrk="0" hangingPunct="1">
              <a:lnSpc>
                <a:spcPct val="100000"/>
              </a:lnSpc>
              <a:spcBef>
                <a:spcPts val="0"/>
              </a:spcBef>
              <a:spcAft>
                <a:spcPts val="1200"/>
              </a:spcAft>
              <a:buClr>
                <a:srgbClr val="C41F4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D</a:t>
            </a:r>
            <a:r>
              <a:rPr lang="en-US" sz="2200" dirty="0"/>
              <a:t>r. Robert Griffin (The University of Alabama in Huntsville)</a:t>
            </a:r>
          </a:p>
          <a:p>
            <a:pPr marL="342900" marR="0" lvl="0" indent="-342900" algn="l" defTabSz="914400" rtl="0" eaLnBrk="1" fontAlgn="auto" latinLnBrk="0" hangingPunct="1">
              <a:lnSpc>
                <a:spcPct val="100000"/>
              </a:lnSpc>
              <a:spcBef>
                <a:spcPts val="0"/>
              </a:spcBef>
              <a:spcAft>
                <a:spcPts val="1200"/>
              </a:spcAft>
              <a:buClr>
                <a:srgbClr val="C41F4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Kelsey Herndon (NASA SERVIR Science Coordination Office)</a:t>
            </a:r>
          </a:p>
          <a:p>
            <a:pPr marL="342900" indent="-342900">
              <a:lnSpc>
                <a:spcPct val="100000"/>
              </a:lnSpc>
              <a:spcBef>
                <a:spcPts val="0"/>
              </a:spcBef>
              <a:spcAft>
                <a:spcPts val="1200"/>
              </a:spcAft>
              <a:buClr>
                <a:srgbClr val="C41F48"/>
              </a:buClr>
              <a:buFont typeface="Webdings" panose="05030102010509060703" pitchFamily="18" charset="2"/>
              <a:buChar char="4"/>
              <a:defRPr/>
            </a:pPr>
            <a:r>
              <a:rPr lang="en-US" sz="2200" dirty="0">
                <a:latin typeface="Century Gothic"/>
              </a:rPr>
              <a:t>Andréa Puzzi Nicolau (NASA SERVIR Science Coordination Office)</a:t>
            </a:r>
            <a:endParaRPr lang="en-US" sz="2200" dirty="0"/>
          </a:p>
          <a:p>
            <a:pPr marL="342900" indent="-342900">
              <a:lnSpc>
                <a:spcPct val="100000"/>
              </a:lnSpc>
              <a:spcBef>
                <a:spcPts val="0"/>
              </a:spcBef>
              <a:spcAft>
                <a:spcPts val="1200"/>
              </a:spcAft>
              <a:buClr>
                <a:srgbClr val="C41F48"/>
              </a:buClr>
              <a:buFont typeface="Webdings" panose="05030102010509060703" pitchFamily="18" charset="2"/>
              <a:buChar char="4"/>
              <a:defRPr/>
            </a:pPr>
            <a:r>
              <a:rPr kumimoji="0" lang="en-US" sz="2200" b="0" i="0" u="none" strike="noStrike" kern="1200" cap="none" spc="0" normalizeH="0" baseline="0" noProof="0" dirty="0">
                <a:ln>
                  <a:noFill/>
                </a:ln>
                <a:effectLst/>
                <a:uLnTx/>
                <a:uFillTx/>
                <a:latin typeface="Century Gothic"/>
              </a:rPr>
              <a:t>John </a:t>
            </a:r>
            <a:r>
              <a:rPr lang="en-US" sz="2200" dirty="0">
                <a:latin typeface="Century Gothic"/>
              </a:rPr>
              <a:t>Dilger (Spatial Informatics Group)</a:t>
            </a:r>
            <a:endParaRPr lang="en-US" sz="2200" dirty="0"/>
          </a:p>
          <a:p>
            <a:pPr marL="342900" lvl="0" indent="-342900">
              <a:lnSpc>
                <a:spcPct val="100000"/>
              </a:lnSpc>
              <a:spcBef>
                <a:spcPts val="0"/>
              </a:spcBef>
              <a:spcAft>
                <a:spcPts val="1200"/>
              </a:spcAft>
              <a:buClr>
                <a:srgbClr val="C41F48"/>
              </a:buClr>
              <a:buFont typeface="Webdings" panose="05030102010509060703" pitchFamily="18" charset="2"/>
              <a:buChar char="4"/>
              <a:defRPr/>
            </a:pPr>
            <a:r>
              <a:rPr lang="en-US" sz="2200" dirty="0"/>
              <a:t>A.R. Williams (DEVELOP Fellow at Marshall Space Flight Center)</a:t>
            </a:r>
          </a:p>
          <a:p>
            <a:pPr marL="342900" marR="0" lvl="0" indent="-342900" algn="l" defTabSz="914400" rtl="0" eaLnBrk="1" fontAlgn="auto" latinLnBrk="0" hangingPunct="1">
              <a:lnSpc>
                <a:spcPct val="100000"/>
              </a:lnSpc>
              <a:spcBef>
                <a:spcPts val="0"/>
              </a:spcBef>
              <a:spcAft>
                <a:spcPts val="1200"/>
              </a:spcAft>
              <a:buClr>
                <a:srgbClr val="C41F48"/>
              </a:buClr>
              <a:buSzTx/>
              <a:buFont typeface="Webdings" panose="05030102010509060703" pitchFamily="18" charset="2"/>
              <a:buChar char="4"/>
              <a:tabLst/>
              <a:defRPr/>
            </a:pPr>
            <a:r>
              <a:rPr lang="en-US" sz="2200" dirty="0"/>
              <a:t>Christine Evans (The University of Alabama in Huntsville)</a:t>
            </a:r>
          </a:p>
          <a:p>
            <a:pPr marL="342900" marR="0" lvl="0" indent="-342900" algn="l" defTabSz="914400" rtl="0" eaLnBrk="1" fontAlgn="auto" latinLnBrk="0" hangingPunct="1">
              <a:lnSpc>
                <a:spcPct val="100000"/>
              </a:lnSpc>
              <a:spcBef>
                <a:spcPts val="0"/>
              </a:spcBef>
              <a:spcAft>
                <a:spcPts val="1200"/>
              </a:spcAft>
              <a:buClr>
                <a:srgbClr val="C41F4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Helen Baldwin</a:t>
            </a:r>
            <a:r>
              <a:rPr lang="en-US" sz="2200" dirty="0"/>
              <a:t> </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(NASA SERVIR Science Coordination Office) </a:t>
            </a:r>
          </a:p>
          <a:p>
            <a:pPr marL="342900" marR="0" lvl="0" indent="-342900" algn="l" defTabSz="914400" rtl="0" eaLnBrk="1" fontAlgn="auto" latinLnBrk="0" hangingPunct="1">
              <a:lnSpc>
                <a:spcPct val="100000"/>
              </a:lnSpc>
              <a:spcBef>
                <a:spcPts val="0"/>
              </a:spcBef>
              <a:spcAft>
                <a:spcPts val="1200"/>
              </a:spcAft>
              <a:buClr>
                <a:srgbClr val="C41F48"/>
              </a:buClr>
              <a:buSzTx/>
              <a:buFont typeface="Webdings" panose="05030102010509060703" pitchFamily="18" charset="2"/>
              <a:buChar char="4"/>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Madison Murphy (Optimal GEO) </a:t>
            </a:r>
          </a:p>
          <a:p>
            <a:pPr marL="0" marR="0" lvl="0" indent="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endParaRPr lang="en-US" sz="1200" b="0" i="0" u="none" strike="noStrike" kern="1200" cap="none" spc="0" normalizeH="0" baseline="0" noProof="0" dirty="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
                <a:srgbClr val="C41F48"/>
              </a:buClr>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0944AD5B-A39A-4A02-BAF1-50B36D3B761E}"/>
              </a:ext>
            </a:extLst>
          </p:cNvPr>
          <p:cNvSpPr txBox="1"/>
          <p:nvPr/>
        </p:nvSpPr>
        <p:spPr>
          <a:xfrm>
            <a:off x="418406" y="6274566"/>
            <a:ext cx="4761359" cy="215444"/>
          </a:xfrm>
          <a:prstGeom prst="rect">
            <a:avLst/>
          </a:prstGeom>
          <a:noFill/>
        </p:spPr>
        <p:txBody>
          <a:bodyPr wrap="square" rtlCol="0">
            <a:spAutoFit/>
          </a:bodyPr>
          <a:lstStyle/>
          <a:p>
            <a:pPr marL="114300" marR="0" lvl="0" indent="0" algn="ctr" defTabSz="914400" rtl="0" eaLnBrk="1" fontAlgn="auto" latinLnBrk="0" hangingPunct="1">
              <a:lnSpc>
                <a:spcPct val="100000"/>
              </a:lnSpc>
              <a:spcBef>
                <a:spcPts val="0"/>
              </a:spcBef>
              <a:spcAft>
                <a:spcPts val="600"/>
              </a:spcAft>
              <a:buClr>
                <a:srgbClr val="C41F48"/>
              </a:buClr>
              <a:buSzTx/>
              <a:buFontTx/>
              <a:buNone/>
              <a:tabLst/>
              <a:defRPr/>
            </a:pPr>
            <a:r>
              <a:rPr kumimoji="0" lang="en-US" sz="800" b="0" i="0" u="none" strike="noStrike" kern="1200" cap="none" spc="0" normalizeH="0" baseline="0" noProof="0" dirty="0">
                <a:ln>
                  <a:noFill/>
                </a:ln>
                <a:solidFill>
                  <a:schemeClr val="tx1">
                    <a:lumMod val="75000"/>
                    <a:lumOff val="25000"/>
                  </a:schemeClr>
                </a:solidFill>
                <a:effectLst/>
                <a:uLnTx/>
                <a:uFillTx/>
                <a:latin typeface="Century Gothic"/>
                <a:ea typeface="+mn-ea"/>
                <a:cs typeface="+mn-cs"/>
              </a:rPr>
              <a:t>This material contains modified Copernicus Sentinel data (2019, 2020), processed by ESA. </a:t>
            </a:r>
            <a:endParaRPr kumimoji="0" lang="en-US" sz="8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9607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77A393-7EF7-4DC8-8074-1A1B6BBDBD35}"/>
              </a:ext>
            </a:extLst>
          </p:cNvPr>
          <p:cNvSpPr/>
          <p:nvPr/>
        </p:nvSpPr>
        <p:spPr>
          <a:xfrm>
            <a:off x="0" y="2844800"/>
            <a:ext cx="12192000" cy="1041400"/>
          </a:xfrm>
          <a:prstGeom prst="rect">
            <a:avLst/>
          </a:prstGeom>
          <a:solidFill>
            <a:srgbClr val="C41F48"/>
          </a:solidFill>
          <a:ln>
            <a:solidFill>
              <a:srgbClr val="F090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3144384" y="2799222"/>
            <a:ext cx="5903232" cy="1215570"/>
          </a:xfrm>
          <a:prstGeom prst="rect">
            <a:avLst/>
          </a:prstGeom>
        </p:spPr>
        <p:txBody>
          <a:bodyPr wrap="none" lIns="91440" tIns="45720" rIns="91440" bIns="45720" anchor="ctr" anchorCtr="0">
            <a:noAutofit/>
          </a:bodyPr>
          <a:lstStyle/>
          <a:p>
            <a:pPr lvl="0" algn="ctr">
              <a:buClr>
                <a:srgbClr val="C41F48"/>
              </a:buClr>
            </a:pPr>
            <a:r>
              <a:rPr lang="en-US" sz="6000" b="1" dirty="0">
                <a:solidFill>
                  <a:schemeClr val="bg1"/>
                </a:solidFill>
                <a:latin typeface="Century Gothic" panose="020F0302020204030204"/>
              </a:rPr>
              <a:t>Backup Slide</a:t>
            </a:r>
          </a:p>
        </p:txBody>
      </p:sp>
    </p:spTree>
    <p:extLst>
      <p:ext uri="{BB962C8B-B14F-4D97-AF65-F5344CB8AC3E}">
        <p14:creationId xmlns:p14="http://schemas.microsoft.com/office/powerpoint/2010/main" val="586446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3" descr="Map&#10;&#10;Description automatically generated">
            <a:extLst>
              <a:ext uri="{FF2B5EF4-FFF2-40B4-BE49-F238E27FC236}">
                <a16:creationId xmlns:a16="http://schemas.microsoft.com/office/drawing/2014/main" id="{072F190F-49E9-4598-9338-844634A00B0A}"/>
              </a:ext>
            </a:extLst>
          </p:cNvPr>
          <p:cNvPicPr>
            <a:picLocks noChangeAspect="1"/>
          </p:cNvPicPr>
          <p:nvPr/>
        </p:nvPicPr>
        <p:blipFill>
          <a:blip r:embed="rId3"/>
          <a:stretch>
            <a:fillRect/>
          </a:stretch>
        </p:blipFill>
        <p:spPr>
          <a:xfrm>
            <a:off x="7173831" y="1129371"/>
            <a:ext cx="4820431" cy="5029200"/>
          </a:xfrm>
          <a:prstGeom prst="rect">
            <a:avLst/>
          </a:prstGeom>
          <a:ln>
            <a:solidFill>
              <a:schemeClr val="accent1"/>
            </a:solidFill>
          </a:ln>
        </p:spPr>
      </p:pic>
      <p:pic>
        <p:nvPicPr>
          <p:cNvPr id="24" name="Picture 24" descr="A close up of a map&#10;&#10;Description automatically generated">
            <a:extLst>
              <a:ext uri="{FF2B5EF4-FFF2-40B4-BE49-F238E27FC236}">
                <a16:creationId xmlns:a16="http://schemas.microsoft.com/office/drawing/2014/main" id="{0105FC9F-B54B-4A4E-B319-2A66CC09ADAB}"/>
              </a:ext>
            </a:extLst>
          </p:cNvPr>
          <p:cNvPicPr>
            <a:picLocks noChangeAspect="1"/>
          </p:cNvPicPr>
          <p:nvPr/>
        </p:nvPicPr>
        <p:blipFill rotWithShape="1">
          <a:blip r:embed="rId4"/>
          <a:srcRect l="13901"/>
          <a:stretch/>
        </p:blipFill>
        <p:spPr>
          <a:xfrm>
            <a:off x="4983480" y="3604510"/>
            <a:ext cx="3097084" cy="2884705"/>
          </a:xfrm>
          <a:prstGeom prst="rect">
            <a:avLst/>
          </a:prstGeom>
          <a:ln>
            <a:solidFill>
              <a:schemeClr val="accent1"/>
            </a:solidFill>
          </a:ln>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STUDY AREA</a:t>
            </a:r>
          </a:p>
        </p:txBody>
      </p:sp>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318346" y="1521521"/>
            <a:ext cx="5273748" cy="369593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Study Period: January 2019-June 2020</a:t>
            </a:r>
          </a:p>
          <a:p>
            <a:pPr marL="0" indent="0">
              <a:lnSpc>
                <a:spcPct val="100000"/>
              </a:lnSpc>
              <a:spcBef>
                <a:spcPts val="0"/>
              </a:spcBef>
              <a:spcAft>
                <a:spcPts val="600"/>
              </a:spcAft>
              <a:buClr>
                <a:srgbClr val="C41F48"/>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Study Area: Madre De Dios, Peru</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Tambopata National Reserve </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Landscape</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Rich biodiversity</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Large rivers</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Interoceanic Highway</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panose="020B0502020202020204" pitchFamily="34" charset="0"/>
            </a:endParaRPr>
          </a:p>
        </p:txBody>
      </p:sp>
      <p:sp>
        <p:nvSpPr>
          <p:cNvPr id="9" name="TextBox 8">
            <a:extLst>
              <a:ext uri="{FF2B5EF4-FFF2-40B4-BE49-F238E27FC236}">
                <a16:creationId xmlns:a16="http://schemas.microsoft.com/office/drawing/2014/main" id="{1CC38262-0B84-49C9-A679-A4527C58916E}"/>
              </a:ext>
            </a:extLst>
          </p:cNvPr>
          <p:cNvSpPr txBox="1"/>
          <p:nvPr/>
        </p:nvSpPr>
        <p:spPr>
          <a:xfrm>
            <a:off x="5203972" y="409669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cs typeface="Calibri"/>
              </a:rPr>
              <a:t>Tambopata National Reserve</a:t>
            </a:r>
          </a:p>
        </p:txBody>
      </p:sp>
      <p:sp>
        <p:nvSpPr>
          <p:cNvPr id="10" name="TextBox 9">
            <a:extLst>
              <a:ext uri="{FF2B5EF4-FFF2-40B4-BE49-F238E27FC236}">
                <a16:creationId xmlns:a16="http://schemas.microsoft.com/office/drawing/2014/main" id="{9AA0F485-0739-464A-BD7A-A6D9C11ED392}"/>
              </a:ext>
            </a:extLst>
          </p:cNvPr>
          <p:cNvSpPr txBox="1"/>
          <p:nvPr/>
        </p:nvSpPr>
        <p:spPr>
          <a:xfrm>
            <a:off x="11496879" y="6392780"/>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N</a:t>
            </a:r>
            <a:endParaRPr lang="en-US" sz="1600" dirty="0">
              <a:latin typeface="Century Gothic"/>
              <a:cs typeface="Calibri"/>
            </a:endParaRPr>
          </a:p>
        </p:txBody>
      </p:sp>
      <p:sp>
        <p:nvSpPr>
          <p:cNvPr id="20" name="TextBox 19">
            <a:extLst>
              <a:ext uri="{FF2B5EF4-FFF2-40B4-BE49-F238E27FC236}">
                <a16:creationId xmlns:a16="http://schemas.microsoft.com/office/drawing/2014/main" id="{5979F62A-4FA9-4AA0-9E5A-F442425DA2B7}"/>
              </a:ext>
            </a:extLst>
          </p:cNvPr>
          <p:cNvSpPr txBox="1"/>
          <p:nvPr/>
        </p:nvSpPr>
        <p:spPr>
          <a:xfrm>
            <a:off x="11031607" y="6529819"/>
            <a:ext cx="59367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km</a:t>
            </a:r>
          </a:p>
        </p:txBody>
      </p:sp>
      <p:grpSp>
        <p:nvGrpSpPr>
          <p:cNvPr id="29" name="Group 28">
            <a:extLst>
              <a:ext uri="{FF2B5EF4-FFF2-40B4-BE49-F238E27FC236}">
                <a16:creationId xmlns:a16="http://schemas.microsoft.com/office/drawing/2014/main" id="{989EF38C-314D-4DDA-8DE3-D02BE987983B}"/>
              </a:ext>
            </a:extLst>
          </p:cNvPr>
          <p:cNvGrpSpPr/>
          <p:nvPr/>
        </p:nvGrpSpPr>
        <p:grpSpPr>
          <a:xfrm>
            <a:off x="8171120" y="6488158"/>
            <a:ext cx="3642318" cy="361543"/>
            <a:chOff x="4259523" y="6396231"/>
            <a:chExt cx="3642318" cy="361543"/>
          </a:xfrm>
        </p:grpSpPr>
        <p:pic>
          <p:nvPicPr>
            <p:cNvPr id="8" name="Picture 8">
              <a:extLst>
                <a:ext uri="{FF2B5EF4-FFF2-40B4-BE49-F238E27FC236}">
                  <a16:creationId xmlns:a16="http://schemas.microsoft.com/office/drawing/2014/main" id="{71EF6B2F-6827-4B94-9FAE-2BC6E96DB7B4}"/>
                </a:ext>
              </a:extLst>
            </p:cNvPr>
            <p:cNvPicPr>
              <a:picLocks noChangeAspect="1"/>
            </p:cNvPicPr>
            <p:nvPr/>
          </p:nvPicPr>
          <p:blipFill>
            <a:blip r:embed="rId5"/>
            <a:stretch>
              <a:fillRect/>
            </a:stretch>
          </p:blipFill>
          <p:spPr>
            <a:xfrm>
              <a:off x="4371833" y="6396231"/>
              <a:ext cx="2743200" cy="116046"/>
            </a:xfrm>
            <a:prstGeom prst="rect">
              <a:avLst/>
            </a:prstGeom>
          </p:spPr>
        </p:pic>
        <p:sp>
          <p:nvSpPr>
            <p:cNvPr id="11" name="TextBox 10">
              <a:extLst>
                <a:ext uri="{FF2B5EF4-FFF2-40B4-BE49-F238E27FC236}">
                  <a16:creationId xmlns:a16="http://schemas.microsoft.com/office/drawing/2014/main" id="{65163C94-5C1F-48CB-AA78-74A3B89BCF9A}"/>
                </a:ext>
              </a:extLst>
            </p:cNvPr>
            <p:cNvSpPr txBox="1"/>
            <p:nvPr/>
          </p:nvSpPr>
          <p:spPr>
            <a:xfrm>
              <a:off x="4259523" y="6454537"/>
              <a:ext cx="26385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0</a:t>
              </a:r>
              <a:endParaRPr lang="en-US" sz="1600" dirty="0">
                <a:latin typeface="Century Gothic"/>
                <a:cs typeface="Calibri"/>
              </a:endParaRPr>
            </a:p>
          </p:txBody>
        </p:sp>
        <p:sp>
          <p:nvSpPr>
            <p:cNvPr id="14" name="TextBox 13">
              <a:extLst>
                <a:ext uri="{FF2B5EF4-FFF2-40B4-BE49-F238E27FC236}">
                  <a16:creationId xmlns:a16="http://schemas.microsoft.com/office/drawing/2014/main" id="{37D2D897-67F7-4E44-B9BB-C2874746ACB1}"/>
                </a:ext>
              </a:extLst>
            </p:cNvPr>
            <p:cNvSpPr txBox="1"/>
            <p:nvPr/>
          </p:nvSpPr>
          <p:spPr>
            <a:xfrm>
              <a:off x="4446154" y="6453419"/>
              <a:ext cx="628728"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.0625</a:t>
              </a:r>
            </a:p>
          </p:txBody>
        </p:sp>
        <p:sp>
          <p:nvSpPr>
            <p:cNvPr id="15" name="TextBox 14">
              <a:extLst>
                <a:ext uri="{FF2B5EF4-FFF2-40B4-BE49-F238E27FC236}">
                  <a16:creationId xmlns:a16="http://schemas.microsoft.com/office/drawing/2014/main" id="{0EB5D5B5-78A4-4341-94D3-0E8A9701FEBC}"/>
                </a:ext>
              </a:extLst>
            </p:cNvPr>
            <p:cNvSpPr txBox="1"/>
            <p:nvPr/>
          </p:nvSpPr>
          <p:spPr>
            <a:xfrm flipH="1">
              <a:off x="4966932" y="6454537"/>
              <a:ext cx="543635"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.125</a:t>
              </a:r>
            </a:p>
          </p:txBody>
        </p:sp>
        <p:sp>
          <p:nvSpPr>
            <p:cNvPr id="16" name="TextBox 15">
              <a:extLst>
                <a:ext uri="{FF2B5EF4-FFF2-40B4-BE49-F238E27FC236}">
                  <a16:creationId xmlns:a16="http://schemas.microsoft.com/office/drawing/2014/main" id="{5F3E79C6-F49C-42E0-A447-26B99415AA62}"/>
                </a:ext>
              </a:extLst>
            </p:cNvPr>
            <p:cNvSpPr txBox="1"/>
            <p:nvPr/>
          </p:nvSpPr>
          <p:spPr>
            <a:xfrm>
              <a:off x="5590180" y="6454537"/>
              <a:ext cx="49131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.250</a:t>
              </a:r>
            </a:p>
          </p:txBody>
        </p:sp>
        <p:sp>
          <p:nvSpPr>
            <p:cNvPr id="18" name="TextBox 17">
              <a:extLst>
                <a:ext uri="{FF2B5EF4-FFF2-40B4-BE49-F238E27FC236}">
                  <a16:creationId xmlns:a16="http://schemas.microsoft.com/office/drawing/2014/main" id="{839BA96C-A4F8-4E67-A0D7-1C8EFA104AA9}"/>
                </a:ext>
              </a:extLst>
            </p:cNvPr>
            <p:cNvSpPr txBox="1"/>
            <p:nvPr/>
          </p:nvSpPr>
          <p:spPr>
            <a:xfrm>
              <a:off x="6238448" y="6454536"/>
              <a:ext cx="47994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.375</a:t>
              </a:r>
            </a:p>
          </p:txBody>
        </p:sp>
        <p:sp>
          <p:nvSpPr>
            <p:cNvPr id="19" name="TextBox 18">
              <a:extLst>
                <a:ext uri="{FF2B5EF4-FFF2-40B4-BE49-F238E27FC236}">
                  <a16:creationId xmlns:a16="http://schemas.microsoft.com/office/drawing/2014/main" id="{21FD0857-DC54-4D12-819A-AB22DE0CE0B1}"/>
                </a:ext>
              </a:extLst>
            </p:cNvPr>
            <p:cNvSpPr txBox="1"/>
            <p:nvPr/>
          </p:nvSpPr>
          <p:spPr>
            <a:xfrm>
              <a:off x="6767782" y="6441573"/>
              <a:ext cx="594267"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latin typeface="Century Gothic"/>
                  <a:cs typeface="Calibri"/>
                </a:rPr>
                <a:t>.500</a:t>
              </a:r>
            </a:p>
          </p:txBody>
        </p:sp>
        <p:pic>
          <p:nvPicPr>
            <p:cNvPr id="12" name="Picture 20" descr="Shape&#10;&#10;Description automatically generated">
              <a:extLst>
                <a:ext uri="{FF2B5EF4-FFF2-40B4-BE49-F238E27FC236}">
                  <a16:creationId xmlns:a16="http://schemas.microsoft.com/office/drawing/2014/main" id="{247F21E6-C974-441C-B45C-78FEC90821D9}"/>
                </a:ext>
              </a:extLst>
            </p:cNvPr>
            <p:cNvPicPr>
              <a:picLocks noChangeAspect="1"/>
            </p:cNvPicPr>
            <p:nvPr/>
          </p:nvPicPr>
          <p:blipFill>
            <a:blip r:embed="rId6"/>
            <a:stretch>
              <a:fillRect/>
            </a:stretch>
          </p:blipFill>
          <p:spPr>
            <a:xfrm>
              <a:off x="7576995" y="6480553"/>
              <a:ext cx="324846" cy="277221"/>
            </a:xfrm>
            <a:prstGeom prst="rect">
              <a:avLst/>
            </a:prstGeom>
          </p:spPr>
        </p:pic>
      </p:grpSp>
      <p:cxnSp>
        <p:nvCxnSpPr>
          <p:cNvPr id="25" name="Straight Arrow Connector 24">
            <a:extLst>
              <a:ext uri="{FF2B5EF4-FFF2-40B4-BE49-F238E27FC236}">
                <a16:creationId xmlns:a16="http://schemas.microsoft.com/office/drawing/2014/main" id="{37038711-ED32-4090-913C-25065D476F27}"/>
              </a:ext>
            </a:extLst>
          </p:cNvPr>
          <p:cNvCxnSpPr/>
          <p:nvPr/>
        </p:nvCxnSpPr>
        <p:spPr>
          <a:xfrm flipV="1">
            <a:off x="8080564" y="3467100"/>
            <a:ext cx="3193082" cy="137410"/>
          </a:xfrm>
          <a:prstGeom prst="straightConnector1">
            <a:avLst/>
          </a:prstGeom>
          <a:ln w="12700"/>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282A7F9-7CE8-4E14-A05C-F7D8535592FF}"/>
              </a:ext>
            </a:extLst>
          </p:cNvPr>
          <p:cNvCxnSpPr/>
          <p:nvPr/>
        </p:nvCxnSpPr>
        <p:spPr>
          <a:xfrm flipV="1">
            <a:off x="8080564" y="3564464"/>
            <a:ext cx="3544720" cy="2923694"/>
          </a:xfrm>
          <a:prstGeom prst="straightConnector1">
            <a:avLst/>
          </a:prstGeom>
          <a:ln w="12700"/>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4B074E75-A8F4-4100-864D-6AD654561C6B}"/>
              </a:ext>
            </a:extLst>
          </p:cNvPr>
          <p:cNvSpPr txBox="1"/>
          <p:nvPr/>
        </p:nvSpPr>
        <p:spPr>
          <a:xfrm>
            <a:off x="8663719" y="3164354"/>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cs typeface="Calibri"/>
              </a:rPr>
              <a:t>Peru</a:t>
            </a:r>
          </a:p>
        </p:txBody>
      </p:sp>
      <p:sp>
        <p:nvSpPr>
          <p:cNvPr id="28" name="TextBox 27">
            <a:extLst>
              <a:ext uri="{FF2B5EF4-FFF2-40B4-BE49-F238E27FC236}">
                <a16:creationId xmlns:a16="http://schemas.microsoft.com/office/drawing/2014/main" id="{17A60385-5599-4289-B0E9-A8A3601775FB}"/>
              </a:ext>
            </a:extLst>
          </p:cNvPr>
          <p:cNvSpPr txBox="1"/>
          <p:nvPr/>
        </p:nvSpPr>
        <p:spPr>
          <a:xfrm>
            <a:off x="10441333" y="2946751"/>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bg1"/>
                </a:solidFill>
                <a:latin typeface="Century Gothic"/>
                <a:cs typeface="Calibri"/>
              </a:rPr>
              <a:t>Madre De Dios</a:t>
            </a:r>
            <a:endParaRPr lang="en-US" sz="1400" b="1" dirty="0">
              <a:solidFill>
                <a:schemeClr val="bg1"/>
              </a:solidFill>
            </a:endParaRPr>
          </a:p>
        </p:txBody>
      </p:sp>
    </p:spTree>
    <p:extLst>
      <p:ext uri="{BB962C8B-B14F-4D97-AF65-F5344CB8AC3E}">
        <p14:creationId xmlns:p14="http://schemas.microsoft.com/office/powerpoint/2010/main" val="31150428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62125" y="1052860"/>
            <a:ext cx="11667750" cy="5486400"/>
          </a:xfrm>
          <a:prstGeom prst="rect">
            <a:avLst/>
          </a:prstGeom>
        </p:spPr>
      </p:pic>
      <p:sp>
        <p:nvSpPr>
          <p:cNvPr id="3"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41F48"/>
                </a:solidFill>
                <a:latin typeface="Century Gothic" panose="020B0502020202020204" pitchFamily="34" charset="0"/>
              </a:rPr>
              <a:t>AGOL StoryMap</a:t>
            </a:r>
          </a:p>
        </p:txBody>
      </p:sp>
    </p:spTree>
    <p:extLst>
      <p:ext uri="{BB962C8B-B14F-4D97-AF65-F5344CB8AC3E}">
        <p14:creationId xmlns:p14="http://schemas.microsoft.com/office/powerpoint/2010/main" val="1022344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BACKGROUND </a:t>
            </a:r>
          </a:p>
        </p:txBody>
      </p:sp>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97110" y="1607885"/>
            <a:ext cx="5587342" cy="47759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Artisanal and Small-Scale Gold Mining (ASGM)</a:t>
            </a:r>
          </a:p>
          <a:p>
            <a:pPr marL="800100" lvl="1" indent="-342900">
              <a:lnSpc>
                <a:spcPct val="100000"/>
              </a:lnSpc>
              <a:spcBef>
                <a:spcPts val="6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Since 2009, more than 1,000 km</a:t>
            </a:r>
            <a:r>
              <a:rPr lang="en-US" sz="2000" b="0" i="0" dirty="0">
                <a:solidFill>
                  <a:schemeClr val="tx1">
                    <a:lumMod val="75000"/>
                    <a:lumOff val="25000"/>
                  </a:schemeClr>
                </a:solidFill>
                <a:effectLst/>
                <a:latin typeface="Century Gothic" panose="020B0502020202020204" pitchFamily="34" charset="0"/>
              </a:rPr>
              <a:t>²</a:t>
            </a:r>
            <a:r>
              <a:rPr lang="en-US" sz="1800" dirty="0">
                <a:solidFill>
                  <a:schemeClr val="tx1">
                    <a:lumMod val="75000"/>
                    <a:lumOff val="25000"/>
                  </a:schemeClr>
                </a:solidFill>
                <a:latin typeface="Century Gothic"/>
                <a:ea typeface="+mn-lt"/>
                <a:cs typeface="+mn-lt"/>
              </a:rPr>
              <a:t> </a:t>
            </a:r>
            <a:r>
              <a:rPr lang="en-US" sz="2000" dirty="0">
                <a:solidFill>
                  <a:schemeClr val="tx1">
                    <a:lumMod val="75000"/>
                    <a:lumOff val="25000"/>
                  </a:schemeClr>
                </a:solidFill>
                <a:latin typeface="Century Gothic"/>
                <a:ea typeface="+mn-lt"/>
                <a:cs typeface="+mn-lt"/>
              </a:rPr>
              <a:t>of rainforest in Madre de Dios</a:t>
            </a:r>
            <a:r>
              <a:rPr lang="en-US" sz="1800" dirty="0">
                <a:solidFill>
                  <a:schemeClr val="tx1">
                    <a:lumMod val="75000"/>
                    <a:lumOff val="25000"/>
                  </a:schemeClr>
                </a:solidFill>
                <a:latin typeface="Century Gothic"/>
                <a:ea typeface="+mn-lt"/>
                <a:cs typeface="+mn-lt"/>
              </a:rPr>
              <a:t> </a:t>
            </a:r>
            <a:r>
              <a:rPr lang="en-US" sz="2000" dirty="0">
                <a:solidFill>
                  <a:schemeClr val="tx1">
                    <a:lumMod val="75000"/>
                    <a:lumOff val="25000"/>
                  </a:schemeClr>
                </a:solidFill>
                <a:latin typeface="Century Gothic"/>
                <a:ea typeface="+mn-lt"/>
                <a:cs typeface="+mn-lt"/>
              </a:rPr>
              <a:t>has been cleared by illegal mining activities.</a:t>
            </a:r>
            <a:endParaRPr lang="en-US" sz="2000" dirty="0">
              <a:solidFill>
                <a:schemeClr val="tx1">
                  <a:lumMod val="75000"/>
                  <a:lumOff val="25000"/>
                </a:schemeClr>
              </a:solidFill>
              <a:latin typeface="Century Gothic"/>
              <a:cs typeface="Calibri"/>
            </a:endParaRPr>
          </a:p>
          <a:p>
            <a:pPr marL="800100" lvl="1" indent="-342900">
              <a:lnSpc>
                <a:spcPct val="100000"/>
              </a:lnSpc>
              <a:spcBef>
                <a:spcPts val="6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Gold extraction relies on bonding gold deposits with mercury, leaving behind toxic pollution from retention ponds.</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Operation Mercury</a:t>
            </a:r>
          </a:p>
          <a:p>
            <a:pPr marL="800100" lvl="1" indent="-342900">
              <a:lnSpc>
                <a:spcPct val="100000"/>
              </a:lnSpc>
              <a:spcBef>
                <a:spcPts val="6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National declaration of martial law to enforce restrictions on small-scale mining operations. </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a:cs typeface="Calibri" panose="020F0502020204030204"/>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a:cs typeface="Calibri" panose="020F0502020204030204"/>
            </a:endParaRPr>
          </a:p>
          <a:p>
            <a:pPr>
              <a:buClr>
                <a:srgbClr val="C41F48"/>
              </a:buClr>
              <a:buNone/>
            </a:pPr>
            <a:endParaRPr lang="en-US" dirty="0">
              <a:solidFill>
                <a:schemeClr val="tx1">
                  <a:lumMod val="75000"/>
                  <a:lumOff val="25000"/>
                </a:schemeClr>
              </a:solidFill>
              <a:latin typeface="Calibri" panose="020F0502020204030204"/>
              <a:cs typeface="Calibri" panose="020F0502020204030204"/>
            </a:endParaRPr>
          </a:p>
        </p:txBody>
      </p:sp>
      <p:pic>
        <p:nvPicPr>
          <p:cNvPr id="3" name="Picture 3" descr="A view of a rocky mountain&#10;&#10;Description automatically generated">
            <a:extLst>
              <a:ext uri="{FF2B5EF4-FFF2-40B4-BE49-F238E27FC236}">
                <a16:creationId xmlns:a16="http://schemas.microsoft.com/office/drawing/2014/main" id="{EE1605B3-AA8A-4809-945F-157616B9D9FB}"/>
              </a:ext>
            </a:extLst>
          </p:cNvPr>
          <p:cNvPicPr>
            <a:picLocks noChangeAspect="1"/>
          </p:cNvPicPr>
          <p:nvPr/>
        </p:nvPicPr>
        <p:blipFill>
          <a:blip r:embed="rId3"/>
          <a:stretch>
            <a:fillRect/>
          </a:stretch>
        </p:blipFill>
        <p:spPr>
          <a:xfrm>
            <a:off x="5689143" y="1710876"/>
            <a:ext cx="6322044" cy="4215726"/>
          </a:xfrm>
          <a:prstGeom prst="rect">
            <a:avLst/>
          </a:prstGeom>
          <a:effectLst/>
        </p:spPr>
      </p:pic>
      <p:sp>
        <p:nvSpPr>
          <p:cNvPr id="4" name="TextBox 3">
            <a:extLst>
              <a:ext uri="{FF2B5EF4-FFF2-40B4-BE49-F238E27FC236}">
                <a16:creationId xmlns:a16="http://schemas.microsoft.com/office/drawing/2014/main" id="{43FE0354-C9EE-41AC-96EB-E16AE1563245}"/>
              </a:ext>
            </a:extLst>
          </p:cNvPr>
          <p:cNvSpPr txBox="1"/>
          <p:nvPr/>
        </p:nvSpPr>
        <p:spPr>
          <a:xfrm>
            <a:off x="8782677" y="5906482"/>
            <a:ext cx="340932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a:ea typeface="+mn-lt"/>
                <a:cs typeface="+mn-lt"/>
              </a:rPr>
              <a:t>Image credit: Presidencia del Consejo de Ministros </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166714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COMMUNITY CONCERNS</a:t>
            </a:r>
          </a:p>
        </p:txBody>
      </p:sp>
      <p:pic>
        <p:nvPicPr>
          <p:cNvPr id="9" name="Picture 9" descr="Shape&#10;&#10;Description automatically generated">
            <a:extLst>
              <a:ext uri="{FF2B5EF4-FFF2-40B4-BE49-F238E27FC236}">
                <a16:creationId xmlns:a16="http://schemas.microsoft.com/office/drawing/2014/main" id="{2EDFD19C-9F92-4C4B-801E-981FAC0F2592}"/>
              </a:ext>
            </a:extLst>
          </p:cNvPr>
          <p:cNvPicPr>
            <a:picLocks noChangeAspect="1"/>
          </p:cNvPicPr>
          <p:nvPr/>
        </p:nvPicPr>
        <p:blipFill>
          <a:blip r:embed="rId3"/>
          <a:stretch>
            <a:fillRect/>
          </a:stretch>
        </p:blipFill>
        <p:spPr>
          <a:xfrm>
            <a:off x="5527737" y="1168449"/>
            <a:ext cx="6459817" cy="5492787"/>
          </a:xfrm>
          <a:prstGeom prst="rect">
            <a:avLst/>
          </a:prstGeom>
        </p:spPr>
      </p:pic>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350816" y="1770725"/>
            <a:ext cx="5176921" cy="37425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a:buChar char="4"/>
            </a:pPr>
            <a:r>
              <a:rPr lang="en-US" sz="2000" dirty="0">
                <a:solidFill>
                  <a:schemeClr val="tx1">
                    <a:lumMod val="75000"/>
                    <a:lumOff val="25000"/>
                  </a:schemeClr>
                </a:solidFill>
                <a:latin typeface="Century Gothic"/>
              </a:rPr>
              <a:t>Mercury contamination in soil and freshwater resources</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Compromising indigenous water resources</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Ruining local agricultural plots</a:t>
            </a:r>
          </a:p>
          <a:p>
            <a:pPr marL="0" indent="0">
              <a:lnSpc>
                <a:spcPct val="100000"/>
              </a:lnSpc>
              <a:spcBef>
                <a:spcPts val="0"/>
              </a:spcBef>
              <a:spcAft>
                <a:spcPts val="600"/>
              </a:spcAft>
              <a:buNone/>
            </a:pPr>
            <a:endParaRPr lang="en-US" sz="2000" dirty="0">
              <a:solidFill>
                <a:schemeClr val="tx1">
                  <a:lumMod val="75000"/>
                  <a:lumOff val="25000"/>
                </a:schemeClr>
              </a:solidFill>
              <a:latin typeface="Century Gothic"/>
              <a:cs typeface="Calibri"/>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Loss of wildlife habitat </a:t>
            </a:r>
          </a:p>
          <a:p>
            <a:pPr marL="0" indent="0">
              <a:lnSpc>
                <a:spcPct val="100000"/>
              </a:lnSpc>
              <a:spcBef>
                <a:spcPts val="0"/>
              </a:spcBef>
              <a:spcAft>
                <a:spcPts val="600"/>
              </a:spcAft>
              <a:buClr>
                <a:srgbClr val="C41F48"/>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Public funds being diverted to combat mining</a:t>
            </a:r>
          </a:p>
          <a:p>
            <a:pPr marL="342900"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11" name="TextBox 10">
            <a:extLst>
              <a:ext uri="{FF2B5EF4-FFF2-40B4-BE49-F238E27FC236}">
                <a16:creationId xmlns:a16="http://schemas.microsoft.com/office/drawing/2014/main" id="{566BB636-4E6B-4D42-B657-83AF8DEAEEDC}"/>
              </a:ext>
            </a:extLst>
          </p:cNvPr>
          <p:cNvSpPr txBox="1"/>
          <p:nvPr/>
        </p:nvSpPr>
        <p:spPr>
          <a:xfrm>
            <a:off x="6235688" y="5329390"/>
            <a:ext cx="21945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00" dirty="0">
                <a:solidFill>
                  <a:schemeClr val="tx1">
                    <a:lumMod val="75000"/>
                    <a:lumOff val="25000"/>
                  </a:schemeClr>
                </a:solidFill>
                <a:latin typeface="Century Gothic"/>
                <a:ea typeface="+mn-lt"/>
                <a:cs typeface="+mn-lt"/>
              </a:rPr>
              <a:t>Image credit: Ministerio de Defensa del Peru, CIFOR</a:t>
            </a:r>
            <a:endParaRPr lang="en-US" sz="1000"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94576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PARTNERS</a:t>
            </a:r>
          </a:p>
        </p:txBody>
      </p:sp>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268940" y="1511651"/>
            <a:ext cx="5392271" cy="527455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The Asociación para la Conservación de la Cuenca Amazónica (ACCA)</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Andean Amazon Conservation</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Monitoring of the Andean Amazon Project (MAAP Project)</a:t>
            </a:r>
          </a:p>
          <a:p>
            <a:pPr marL="1257300" lvl="2" indent="-342900">
              <a:lnSpc>
                <a:spcPct val="100000"/>
              </a:lnSpc>
              <a:spcBef>
                <a:spcPts val="0"/>
              </a:spcBef>
              <a:spcAft>
                <a:spcPts val="600"/>
              </a:spcAft>
              <a:buClr>
                <a:srgbClr val="C41F48"/>
              </a:buClr>
              <a:buFont typeface="Webdings" panose="05030102010509060703" pitchFamily="18" charset="2"/>
              <a:buChar char="4"/>
            </a:pPr>
            <a:r>
              <a:rPr lang="en-US" sz="1800" dirty="0">
                <a:solidFill>
                  <a:schemeClr val="tx1">
                    <a:lumMod val="75000"/>
                    <a:lumOff val="25000"/>
                  </a:schemeClr>
                </a:solidFill>
                <a:latin typeface="Century Gothic"/>
              </a:rPr>
              <a:t>Identifying deforestation in real-time</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NASA SERVIR</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NASA &amp; U.S Agency for International Development (USAID)</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Earth observations for environmental decision-making in developing countries</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1400" dirty="0">
              <a:solidFill>
                <a:schemeClr val="tx1">
                  <a:lumMod val="75000"/>
                  <a:lumOff val="25000"/>
                </a:schemeClr>
              </a:solidFill>
              <a:latin typeface="Century Gothic" panose="020B0502020202020204" pitchFamily="34" charset="0"/>
            </a:endParaRPr>
          </a:p>
        </p:txBody>
      </p:sp>
      <p:sp>
        <p:nvSpPr>
          <p:cNvPr id="6" name="TextBox 5">
            <a:extLst>
              <a:ext uri="{FF2B5EF4-FFF2-40B4-BE49-F238E27FC236}">
                <a16:creationId xmlns:a16="http://schemas.microsoft.com/office/drawing/2014/main" id="{11148795-B0B6-42A5-ADB5-B9F9CB117E55}"/>
              </a:ext>
            </a:extLst>
          </p:cNvPr>
          <p:cNvSpPr txBox="1"/>
          <p:nvPr/>
        </p:nvSpPr>
        <p:spPr>
          <a:xfrm>
            <a:off x="8888525" y="5892860"/>
            <a:ext cx="338328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solidFill>
                  <a:schemeClr val="tx1">
                    <a:lumMod val="75000"/>
                    <a:lumOff val="25000"/>
                  </a:schemeClr>
                </a:solidFill>
                <a:latin typeface="Century Gothic" panose="020B0502020202020204" pitchFamily="34" charset="0"/>
                <a:ea typeface="+mn-lt"/>
                <a:cs typeface="+mn-lt"/>
              </a:rPr>
              <a:t>Image credit: Presidencia del Consejo de Ministros </a:t>
            </a:r>
            <a:endParaRPr lang="en-US" sz="1000" dirty="0">
              <a:solidFill>
                <a:schemeClr val="tx1">
                  <a:lumMod val="75000"/>
                  <a:lumOff val="25000"/>
                </a:schemeClr>
              </a:solidFill>
              <a:latin typeface="Century Gothic" panose="020B0502020202020204" pitchFamily="34" charset="0"/>
            </a:endParaRPr>
          </a:p>
        </p:txBody>
      </p:sp>
      <p:pic>
        <p:nvPicPr>
          <p:cNvPr id="3" name="Picture 3" descr="A body of water&#10;&#10;Description automatically generated">
            <a:extLst>
              <a:ext uri="{FF2B5EF4-FFF2-40B4-BE49-F238E27FC236}">
                <a16:creationId xmlns:a16="http://schemas.microsoft.com/office/drawing/2014/main" id="{9E6CA871-2E95-493F-957E-8FDE9FE3289D}"/>
              </a:ext>
            </a:extLst>
          </p:cNvPr>
          <p:cNvPicPr>
            <a:picLocks noChangeAspect="1"/>
          </p:cNvPicPr>
          <p:nvPr/>
        </p:nvPicPr>
        <p:blipFill>
          <a:blip r:embed="rId3"/>
          <a:stretch>
            <a:fillRect/>
          </a:stretch>
        </p:blipFill>
        <p:spPr>
          <a:xfrm>
            <a:off x="5987798" y="1869500"/>
            <a:ext cx="6051802" cy="4023360"/>
          </a:xfrm>
          <a:prstGeom prst="rect">
            <a:avLst/>
          </a:prstGeom>
        </p:spPr>
      </p:pic>
    </p:spTree>
    <p:extLst>
      <p:ext uri="{BB962C8B-B14F-4D97-AF65-F5344CB8AC3E}">
        <p14:creationId xmlns:p14="http://schemas.microsoft.com/office/powerpoint/2010/main" val="2873369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97329"/>
            <a:ext cx="10067447" cy="451757"/>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ea typeface="+mj-lt"/>
                <a:cs typeface="+mj-lt"/>
              </a:rPr>
              <a:t>OBJECTIVE: ASSESS CHANGE DETECTION</a:t>
            </a:r>
            <a:endParaRPr lang="en-US" dirty="0">
              <a:solidFill>
                <a:schemeClr val="bg1"/>
              </a:solidFill>
            </a:endParaRPr>
          </a:p>
        </p:txBody>
      </p:sp>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332269" y="1818544"/>
            <a:ext cx="4678753" cy="3815774"/>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Assess the performance of a change detection algorithm </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C41F48"/>
              </a:buClr>
              <a:buFont typeface="Webdings" panose="05030102010509060703" pitchFamily="18" charset="2"/>
              <a:buChar char="4"/>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Create a new sampling methodology</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Stratified Random Sampling</a:t>
            </a:r>
          </a:p>
          <a:p>
            <a:pPr marL="800100" lvl="1"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Incorporating Landsat-8</a:t>
            </a:r>
          </a:p>
          <a:p>
            <a:pPr marL="457200" lvl="1" indent="0">
              <a:lnSpc>
                <a:spcPct val="100000"/>
              </a:lnSpc>
              <a:spcBef>
                <a:spcPts val="0"/>
              </a:spcBef>
              <a:spcAft>
                <a:spcPts val="600"/>
              </a:spcAft>
              <a:buClr>
                <a:srgbClr val="C41F48"/>
              </a:buClr>
              <a:buNone/>
            </a:pPr>
            <a:endParaRPr lang="en-US" sz="2000"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Improve overall accuracy of ACCA's change monitoring app</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1800" dirty="0">
              <a:solidFill>
                <a:schemeClr val="tx1">
                  <a:lumMod val="75000"/>
                  <a:lumOff val="25000"/>
                </a:schemeClr>
              </a:solidFill>
              <a:latin typeface="Century Gothic"/>
            </a:endParaRPr>
          </a:p>
        </p:txBody>
      </p:sp>
      <p:sp>
        <p:nvSpPr>
          <p:cNvPr id="4" name="TextBox 3">
            <a:extLst>
              <a:ext uri="{FF2B5EF4-FFF2-40B4-BE49-F238E27FC236}">
                <a16:creationId xmlns:a16="http://schemas.microsoft.com/office/drawing/2014/main" id="{126FDB26-BF25-4A5E-ADCA-EBBD2CC69B8C}"/>
              </a:ext>
            </a:extLst>
          </p:cNvPr>
          <p:cNvSpPr txBox="1"/>
          <p:nvPr/>
        </p:nvSpPr>
        <p:spPr>
          <a:xfrm>
            <a:off x="4863850" y="6232340"/>
            <a:ext cx="7365501"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600" dirty="0">
                <a:solidFill>
                  <a:schemeClr val="tx1">
                    <a:lumMod val="75000"/>
                    <a:lumOff val="25000"/>
                  </a:schemeClr>
                </a:solidFill>
                <a:latin typeface="Century Gothic"/>
                <a:ea typeface="+mn-lt"/>
                <a:cs typeface="+mn-lt"/>
              </a:rPr>
              <a:t>Timelapse of mining scars in Madre de Dios, Peru</a:t>
            </a:r>
            <a:endParaRPr lang="en-US" sz="3600" dirty="0">
              <a:solidFill>
                <a:schemeClr val="tx1">
                  <a:lumMod val="75000"/>
                  <a:lumOff val="25000"/>
                </a:schemeClr>
              </a:solidFill>
            </a:endParaRPr>
          </a:p>
          <a:p>
            <a:pPr algn="ctr"/>
            <a:r>
              <a:rPr lang="en-US" sz="1200" dirty="0">
                <a:solidFill>
                  <a:schemeClr val="tx1">
                    <a:lumMod val="75000"/>
                    <a:lumOff val="25000"/>
                  </a:schemeClr>
                </a:solidFill>
                <a:latin typeface="Century Gothic"/>
                <a:cs typeface="Calibri"/>
              </a:rPr>
              <a:t>Visualized in Google Earth Engine using NDVI on Landsat 8 Tier 1 Surface Reflectance Imagery</a:t>
            </a:r>
          </a:p>
        </p:txBody>
      </p:sp>
      <p:pic>
        <p:nvPicPr>
          <p:cNvPr id="3" name="Picture 4" descr="A picture containing text, outdoor, map, flying&#10;&#10;Description automatically generated">
            <a:extLst>
              <a:ext uri="{FF2B5EF4-FFF2-40B4-BE49-F238E27FC236}">
                <a16:creationId xmlns:a16="http://schemas.microsoft.com/office/drawing/2014/main" id="{686C59B0-4F3B-41AE-B96B-44BC06425415}"/>
              </a:ext>
            </a:extLst>
          </p:cNvPr>
          <p:cNvPicPr>
            <a:picLocks noChangeAspect="1"/>
          </p:cNvPicPr>
          <p:nvPr/>
        </p:nvPicPr>
        <p:blipFill>
          <a:blip r:embed="rId3"/>
          <a:stretch>
            <a:fillRect/>
          </a:stretch>
        </p:blipFill>
        <p:spPr>
          <a:xfrm>
            <a:off x="5011022" y="1463313"/>
            <a:ext cx="7071159" cy="4758702"/>
          </a:xfrm>
          <a:prstGeom prst="rect">
            <a:avLst/>
          </a:prstGeom>
        </p:spPr>
      </p:pic>
    </p:spTree>
    <p:extLst>
      <p:ext uri="{BB962C8B-B14F-4D97-AF65-F5344CB8AC3E}">
        <p14:creationId xmlns:p14="http://schemas.microsoft.com/office/powerpoint/2010/main" val="2114220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2" descr="A picture containing bottle, dark, sitting, table&#10;&#10;Description automatically generated">
            <a:extLst>
              <a:ext uri="{FF2B5EF4-FFF2-40B4-BE49-F238E27FC236}">
                <a16:creationId xmlns:a16="http://schemas.microsoft.com/office/drawing/2014/main" id="{6B6BA93E-5B31-43AB-AA16-04BEAC00D199}"/>
              </a:ext>
            </a:extLst>
          </p:cNvPr>
          <p:cNvPicPr>
            <a:picLocks noChangeAspect="1"/>
          </p:cNvPicPr>
          <p:nvPr/>
        </p:nvPicPr>
        <p:blipFill rotWithShape="1">
          <a:blip r:embed="rId3"/>
          <a:srcRect l="11900" t="12903" r="12724" b="22605"/>
          <a:stretch/>
        </p:blipFill>
        <p:spPr>
          <a:xfrm rot="-1860000">
            <a:off x="7146403" y="3073858"/>
            <a:ext cx="5923748" cy="5131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EARTH OBSERVATIONS</a:t>
            </a:r>
            <a:endParaRPr lang="en-US" sz="4000" b="1" dirty="0">
              <a:solidFill>
                <a:schemeClr val="bg1"/>
              </a:solidFill>
              <a:latin typeface="Century Gothic" panose="020B0502020202020204" pitchFamily="34" charset="0"/>
            </a:endParaRPr>
          </a:p>
        </p:txBody>
      </p:sp>
      <p:sp>
        <p:nvSpPr>
          <p:cNvPr id="7" name="Text Placeholder 5">
            <a:extLst>
              <a:ext uri="{FF2B5EF4-FFF2-40B4-BE49-F238E27FC236}">
                <a16:creationId xmlns:a16="http://schemas.microsoft.com/office/drawing/2014/main" id="{7ECAE6DD-F569-4EE2-931C-04C21EB087BB}"/>
              </a:ext>
            </a:extLst>
          </p:cNvPr>
          <p:cNvSpPr txBox="1">
            <a:spLocks/>
          </p:cNvSpPr>
          <p:nvPr/>
        </p:nvSpPr>
        <p:spPr>
          <a:xfrm>
            <a:off x="495300" y="1661439"/>
            <a:ext cx="4744919"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Landsat 8 Operational Land Imager (OLI) Tier 1 Surface Reflectance Imagery</a:t>
            </a:r>
          </a:p>
          <a:p>
            <a:pPr marL="342900" indent="-342900">
              <a:lnSpc>
                <a:spcPct val="100000"/>
              </a:lnSpc>
              <a:spcBef>
                <a:spcPts val="12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Sentinel-1 Synthetic Aperture Radar (SAR)</a:t>
            </a:r>
          </a:p>
          <a:p>
            <a:pPr marL="342900" indent="-342900">
              <a:lnSpc>
                <a:spcPct val="100000"/>
              </a:lnSpc>
              <a:spcBef>
                <a:spcPts val="12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PlanetScope 3.7-meter resolution RGB imagery</a:t>
            </a:r>
          </a:p>
          <a:p>
            <a:pPr marL="342900" indent="-342900">
              <a:lnSpc>
                <a:spcPct val="100000"/>
              </a:lnSpc>
              <a:spcBef>
                <a:spcPts val="1200"/>
              </a:spcBef>
              <a:spcAft>
                <a:spcPts val="600"/>
              </a:spcAft>
              <a:buClr>
                <a:srgbClr val="C41F48"/>
              </a:buClr>
              <a:buFont typeface="Webdings" panose="05030102010509060703" pitchFamily="18" charset="2"/>
              <a:buChar char="4"/>
            </a:pPr>
            <a:r>
              <a:rPr lang="en-US" sz="2000" dirty="0">
                <a:solidFill>
                  <a:schemeClr val="tx1">
                    <a:lumMod val="75000"/>
                    <a:lumOff val="25000"/>
                  </a:schemeClr>
                </a:solidFill>
                <a:latin typeface="Century Gothic"/>
              </a:rPr>
              <a:t>RapidEye 5-meter resolution RGB imagery</a:t>
            </a:r>
          </a:p>
          <a:p>
            <a:pPr marL="800100" lvl="1" indent="-342900">
              <a:lnSpc>
                <a:spcPct val="100000"/>
              </a:lnSpc>
              <a:spcBef>
                <a:spcPts val="0"/>
              </a:spcBef>
              <a:spcAft>
                <a:spcPts val="600"/>
              </a:spcAft>
              <a:buClr>
                <a:srgbClr val="C41F48"/>
              </a:buClr>
              <a:buFont typeface="Webdings" panose="05030102010509060703" pitchFamily="18" charset="2"/>
              <a:buChar char="4"/>
            </a:pPr>
            <a:endParaRPr lang="en-US" sz="1400" dirty="0">
              <a:solidFill>
                <a:schemeClr val="tx1">
                  <a:lumMod val="75000"/>
                  <a:lumOff val="25000"/>
                </a:schemeClr>
              </a:solidFill>
              <a:latin typeface="Century Gothic"/>
            </a:endParaRPr>
          </a:p>
        </p:txBody>
      </p:sp>
      <p:grpSp>
        <p:nvGrpSpPr>
          <p:cNvPr id="13" name="Group 12">
            <a:extLst>
              <a:ext uri="{FF2B5EF4-FFF2-40B4-BE49-F238E27FC236}">
                <a16:creationId xmlns:a16="http://schemas.microsoft.com/office/drawing/2014/main" id="{7A351F28-AD7C-440F-85F9-34FED7B1300C}"/>
              </a:ext>
            </a:extLst>
          </p:cNvPr>
          <p:cNvGrpSpPr/>
          <p:nvPr/>
        </p:nvGrpSpPr>
        <p:grpSpPr>
          <a:xfrm>
            <a:off x="5307026" y="4248884"/>
            <a:ext cx="2373529" cy="1703097"/>
            <a:chOff x="3876137" y="4465887"/>
            <a:chExt cx="3939261" cy="2011425"/>
          </a:xfrm>
        </p:grpSpPr>
        <p:sp>
          <p:nvSpPr>
            <p:cNvPr id="9" name="TextBox 8">
              <a:extLst>
                <a:ext uri="{FF2B5EF4-FFF2-40B4-BE49-F238E27FC236}">
                  <a16:creationId xmlns:a16="http://schemas.microsoft.com/office/drawing/2014/main" id="{32A429EA-863E-4662-B990-2B4440BA9474}"/>
                </a:ext>
              </a:extLst>
            </p:cNvPr>
            <p:cNvSpPr txBox="1"/>
            <p:nvPr/>
          </p:nvSpPr>
          <p:spPr>
            <a:xfrm>
              <a:off x="4342858" y="6113815"/>
              <a:ext cx="3472540" cy="3634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Sentinel-1 </a:t>
              </a:r>
              <a:endParaRPr lang="en-US" sz="1400" dirty="0">
                <a:solidFill>
                  <a:schemeClr val="tx1">
                    <a:lumMod val="75000"/>
                    <a:lumOff val="25000"/>
                  </a:schemeClr>
                </a:solidFill>
                <a:cs typeface="Calibri"/>
              </a:endParaRPr>
            </a:p>
          </p:txBody>
        </p:sp>
        <p:pic>
          <p:nvPicPr>
            <p:cNvPr id="10" name="Picture 10" descr="A satellite in space&#10;&#10;Description automatically generated">
              <a:extLst>
                <a:ext uri="{FF2B5EF4-FFF2-40B4-BE49-F238E27FC236}">
                  <a16:creationId xmlns:a16="http://schemas.microsoft.com/office/drawing/2014/main" id="{5423F824-7A67-4C88-991A-CF2A853CDD09}"/>
                </a:ext>
              </a:extLst>
            </p:cNvPr>
            <p:cNvPicPr>
              <a:picLocks noChangeAspect="1"/>
            </p:cNvPicPr>
            <p:nvPr/>
          </p:nvPicPr>
          <p:blipFill>
            <a:blip r:embed="rId4"/>
            <a:stretch>
              <a:fillRect/>
            </a:stretch>
          </p:blipFill>
          <p:spPr>
            <a:xfrm>
              <a:off x="3876137" y="4465887"/>
              <a:ext cx="2509037" cy="1910628"/>
            </a:xfrm>
            <a:prstGeom prst="rect">
              <a:avLst/>
            </a:prstGeom>
          </p:spPr>
        </p:pic>
      </p:grpSp>
      <p:grpSp>
        <p:nvGrpSpPr>
          <p:cNvPr id="14" name="Group 13">
            <a:extLst>
              <a:ext uri="{FF2B5EF4-FFF2-40B4-BE49-F238E27FC236}">
                <a16:creationId xmlns:a16="http://schemas.microsoft.com/office/drawing/2014/main" id="{B2127D10-0BE4-421A-81E8-37BF6D1F43BC}"/>
              </a:ext>
            </a:extLst>
          </p:cNvPr>
          <p:cNvGrpSpPr/>
          <p:nvPr/>
        </p:nvGrpSpPr>
        <p:grpSpPr>
          <a:xfrm>
            <a:off x="10066301" y="1294895"/>
            <a:ext cx="2217234" cy="1376939"/>
            <a:chOff x="1006512" y="5020685"/>
            <a:chExt cx="2786878" cy="1881651"/>
          </a:xfrm>
        </p:grpSpPr>
        <p:sp>
          <p:nvSpPr>
            <p:cNvPr id="5" name="TextBox 4">
              <a:extLst>
                <a:ext uri="{FF2B5EF4-FFF2-40B4-BE49-F238E27FC236}">
                  <a16:creationId xmlns:a16="http://schemas.microsoft.com/office/drawing/2014/main" id="{4CC7A2D0-12B9-4855-82C0-7101713713E9}"/>
                </a:ext>
              </a:extLst>
            </p:cNvPr>
            <p:cNvSpPr txBox="1"/>
            <p:nvPr/>
          </p:nvSpPr>
          <p:spPr>
            <a:xfrm>
              <a:off x="1050191" y="6481744"/>
              <a:ext cx="2743199" cy="4205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Landsat 8 </a:t>
              </a:r>
              <a:endParaRPr lang="en-US" sz="1400" dirty="0">
                <a:solidFill>
                  <a:schemeClr val="tx1">
                    <a:lumMod val="75000"/>
                    <a:lumOff val="25000"/>
                  </a:schemeClr>
                </a:solidFill>
                <a:cs typeface="Calibri"/>
              </a:endParaRPr>
            </a:p>
          </p:txBody>
        </p:sp>
        <p:pic>
          <p:nvPicPr>
            <p:cNvPr id="11" name="Picture 11">
              <a:extLst>
                <a:ext uri="{FF2B5EF4-FFF2-40B4-BE49-F238E27FC236}">
                  <a16:creationId xmlns:a16="http://schemas.microsoft.com/office/drawing/2014/main" id="{C1B22434-F5A6-4CF4-8A4D-9E752904B2F6}"/>
                </a:ext>
              </a:extLst>
            </p:cNvPr>
            <p:cNvPicPr>
              <a:picLocks noChangeAspect="1"/>
            </p:cNvPicPr>
            <p:nvPr/>
          </p:nvPicPr>
          <p:blipFill>
            <a:blip r:embed="rId5"/>
            <a:stretch>
              <a:fillRect/>
            </a:stretch>
          </p:blipFill>
          <p:spPr>
            <a:xfrm>
              <a:off x="1006512" y="5020685"/>
              <a:ext cx="1851805" cy="1508769"/>
            </a:xfrm>
            <a:prstGeom prst="rect">
              <a:avLst/>
            </a:prstGeom>
          </p:spPr>
        </p:pic>
      </p:grpSp>
      <p:pic>
        <p:nvPicPr>
          <p:cNvPr id="3" name="Picture 5" descr="A picture containing outdoor&#10;&#10;Description automatically generated">
            <a:extLst>
              <a:ext uri="{FF2B5EF4-FFF2-40B4-BE49-F238E27FC236}">
                <a16:creationId xmlns:a16="http://schemas.microsoft.com/office/drawing/2014/main" id="{711117D3-3B76-440C-9C22-4557FFB510E2}"/>
              </a:ext>
            </a:extLst>
          </p:cNvPr>
          <p:cNvPicPr>
            <a:picLocks noChangeAspect="1"/>
          </p:cNvPicPr>
          <p:nvPr/>
        </p:nvPicPr>
        <p:blipFill>
          <a:blip r:embed="rId6"/>
          <a:stretch>
            <a:fillRect/>
          </a:stretch>
        </p:blipFill>
        <p:spPr>
          <a:xfrm>
            <a:off x="5893496" y="2453735"/>
            <a:ext cx="2179529" cy="1292912"/>
          </a:xfrm>
          <a:prstGeom prst="rect">
            <a:avLst/>
          </a:prstGeom>
        </p:spPr>
      </p:pic>
      <p:pic>
        <p:nvPicPr>
          <p:cNvPr id="6" name="Picture 14" descr="A close up of a device&#10;&#10;Description automatically generated">
            <a:extLst>
              <a:ext uri="{FF2B5EF4-FFF2-40B4-BE49-F238E27FC236}">
                <a16:creationId xmlns:a16="http://schemas.microsoft.com/office/drawing/2014/main" id="{65CAD580-BF81-497D-B2EC-0810317B8C0F}"/>
              </a:ext>
            </a:extLst>
          </p:cNvPr>
          <p:cNvPicPr>
            <a:picLocks noChangeAspect="1"/>
          </p:cNvPicPr>
          <p:nvPr/>
        </p:nvPicPr>
        <p:blipFill>
          <a:blip r:embed="rId7"/>
          <a:stretch>
            <a:fillRect/>
          </a:stretch>
        </p:blipFill>
        <p:spPr>
          <a:xfrm>
            <a:off x="8127305" y="1326807"/>
            <a:ext cx="2043831" cy="1553043"/>
          </a:xfrm>
          <a:prstGeom prst="rect">
            <a:avLst/>
          </a:prstGeom>
        </p:spPr>
      </p:pic>
      <p:sp>
        <p:nvSpPr>
          <p:cNvPr id="16" name="TextBox 15">
            <a:extLst>
              <a:ext uri="{FF2B5EF4-FFF2-40B4-BE49-F238E27FC236}">
                <a16:creationId xmlns:a16="http://schemas.microsoft.com/office/drawing/2014/main" id="{3964307F-3D41-4051-8881-EDDB3B57CFA9}"/>
              </a:ext>
            </a:extLst>
          </p:cNvPr>
          <p:cNvSpPr txBox="1"/>
          <p:nvPr/>
        </p:nvSpPr>
        <p:spPr>
          <a:xfrm>
            <a:off x="8732098" y="2675162"/>
            <a:ext cx="20923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RapidEye</a:t>
            </a:r>
            <a:endParaRPr lang="en-US" sz="1400" dirty="0">
              <a:solidFill>
                <a:schemeClr val="tx1">
                  <a:lumMod val="75000"/>
                  <a:lumOff val="25000"/>
                </a:schemeClr>
              </a:solidFill>
              <a:cs typeface="Calibri"/>
            </a:endParaRPr>
          </a:p>
        </p:txBody>
      </p:sp>
      <p:sp>
        <p:nvSpPr>
          <p:cNvPr id="18" name="TextBox 17">
            <a:extLst>
              <a:ext uri="{FF2B5EF4-FFF2-40B4-BE49-F238E27FC236}">
                <a16:creationId xmlns:a16="http://schemas.microsoft.com/office/drawing/2014/main" id="{725D7CF9-9860-44AA-B133-D51FA9B4AE5D}"/>
              </a:ext>
            </a:extLst>
          </p:cNvPr>
          <p:cNvSpPr txBox="1"/>
          <p:nvPr/>
        </p:nvSpPr>
        <p:spPr>
          <a:xfrm>
            <a:off x="6644427" y="3698121"/>
            <a:ext cx="209231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rPr>
              <a:t>PlanetScope</a:t>
            </a:r>
            <a:endParaRPr lang="en-US" sz="1400" dirty="0">
              <a:solidFill>
                <a:schemeClr val="tx1">
                  <a:lumMod val="75000"/>
                  <a:lumOff val="25000"/>
                </a:schemeClr>
              </a:solidFill>
              <a:cs typeface="Calibri"/>
            </a:endParaRPr>
          </a:p>
        </p:txBody>
      </p:sp>
      <p:sp>
        <p:nvSpPr>
          <p:cNvPr id="21" name="TextBox 20">
            <a:extLst>
              <a:ext uri="{FF2B5EF4-FFF2-40B4-BE49-F238E27FC236}">
                <a16:creationId xmlns:a16="http://schemas.microsoft.com/office/drawing/2014/main" id="{262ECC2F-0D2F-4B26-A495-81BA3063834C}"/>
              </a:ext>
            </a:extLst>
          </p:cNvPr>
          <p:cNvSpPr txBox="1"/>
          <p:nvPr/>
        </p:nvSpPr>
        <p:spPr>
          <a:xfrm>
            <a:off x="5588239" y="6419929"/>
            <a:ext cx="1737360" cy="4154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dirty="0">
                <a:solidFill>
                  <a:schemeClr val="tx1">
                    <a:lumMod val="75000"/>
                    <a:lumOff val="25000"/>
                  </a:schemeClr>
                </a:solidFill>
                <a:latin typeface="Century Gothic"/>
              </a:rPr>
              <a:t>Image credits: NASA, ESA, Planet</a:t>
            </a:r>
            <a:endParaRPr lang="en-US" sz="1050"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22584186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ight Brace 17">
            <a:extLst>
              <a:ext uri="{FF2B5EF4-FFF2-40B4-BE49-F238E27FC236}">
                <a16:creationId xmlns:a16="http://schemas.microsoft.com/office/drawing/2014/main" id="{29B26B85-E758-4240-B028-EE0E8AC791E7}"/>
              </a:ext>
            </a:extLst>
          </p:cNvPr>
          <p:cNvSpPr/>
          <p:nvPr/>
        </p:nvSpPr>
        <p:spPr>
          <a:xfrm rot="5400000">
            <a:off x="2962818" y="1568872"/>
            <a:ext cx="321324" cy="261650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37" name="Straight Arrow Connector 36">
            <a:extLst>
              <a:ext uri="{FF2B5EF4-FFF2-40B4-BE49-F238E27FC236}">
                <a16:creationId xmlns:a16="http://schemas.microsoft.com/office/drawing/2014/main" id="{01C2B93C-AE89-4195-A811-0106D2D3E718}"/>
              </a:ext>
            </a:extLst>
          </p:cNvPr>
          <p:cNvCxnSpPr>
            <a:cxnSpLocks/>
          </p:cNvCxnSpPr>
          <p:nvPr/>
        </p:nvCxnSpPr>
        <p:spPr>
          <a:xfrm flipH="1">
            <a:off x="7127304" y="3644196"/>
            <a:ext cx="1781069" cy="12308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E17E11E1-1684-4F65-956F-C95C9CBFEB05}"/>
              </a:ext>
            </a:extLst>
          </p:cNvPr>
          <p:cNvCxnSpPr>
            <a:cxnSpLocks/>
          </p:cNvCxnSpPr>
          <p:nvPr/>
        </p:nvCxnSpPr>
        <p:spPr>
          <a:xfrm>
            <a:off x="3073434" y="3649918"/>
            <a:ext cx="1990582" cy="12614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7522C37-9963-4D41-9BCC-F81938FFDA56}"/>
              </a:ext>
            </a:extLst>
          </p:cNvPr>
          <p:cNvSpPr txBox="1">
            <a:spLocks/>
          </p:cNvSpPr>
          <p:nvPr/>
        </p:nvSpPr>
        <p:spPr>
          <a:xfrm>
            <a:off x="495300" y="342900"/>
            <a:ext cx="94143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METHODOLOGY</a:t>
            </a:r>
          </a:p>
        </p:txBody>
      </p:sp>
      <p:sp>
        <p:nvSpPr>
          <p:cNvPr id="8" name="Rectangle: Rounded Corners 7">
            <a:extLst>
              <a:ext uri="{FF2B5EF4-FFF2-40B4-BE49-F238E27FC236}">
                <a16:creationId xmlns:a16="http://schemas.microsoft.com/office/drawing/2014/main" id="{6B697FDB-7965-41C5-B587-38F126A29AD4}"/>
              </a:ext>
            </a:extLst>
          </p:cNvPr>
          <p:cNvSpPr/>
          <p:nvPr/>
        </p:nvSpPr>
        <p:spPr>
          <a:xfrm>
            <a:off x="738633" y="2083652"/>
            <a:ext cx="2151529" cy="683560"/>
          </a:xfrm>
          <a:prstGeom prst="roundRect">
            <a:avLst/>
          </a:prstGeom>
          <a:solidFill>
            <a:srgbClr val="C41F4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Landcover Classification</a:t>
            </a:r>
            <a:endParaRPr lang="en-US" dirty="0">
              <a:latin typeface="Century Gothic"/>
            </a:endParaRPr>
          </a:p>
        </p:txBody>
      </p:sp>
      <p:sp>
        <p:nvSpPr>
          <p:cNvPr id="9" name="Rectangle: Rounded Corners 8">
            <a:extLst>
              <a:ext uri="{FF2B5EF4-FFF2-40B4-BE49-F238E27FC236}">
                <a16:creationId xmlns:a16="http://schemas.microsoft.com/office/drawing/2014/main" id="{FD355F45-B3E2-4B21-9D59-3B66E2FCA6C5}"/>
              </a:ext>
            </a:extLst>
          </p:cNvPr>
          <p:cNvSpPr/>
          <p:nvPr/>
        </p:nvSpPr>
        <p:spPr>
          <a:xfrm>
            <a:off x="3304637" y="2083651"/>
            <a:ext cx="2352310" cy="683561"/>
          </a:xfrm>
          <a:prstGeom prst="roundRect">
            <a:avLst/>
          </a:prstGeom>
          <a:solidFill>
            <a:srgbClr val="C41F4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Change Detection Framework</a:t>
            </a:r>
            <a:endParaRPr lang="en-US" dirty="0">
              <a:latin typeface="Century Gothic"/>
            </a:endParaRPr>
          </a:p>
        </p:txBody>
      </p:sp>
      <p:sp>
        <p:nvSpPr>
          <p:cNvPr id="10" name="Rectangle: Rounded Corners 9">
            <a:extLst>
              <a:ext uri="{FF2B5EF4-FFF2-40B4-BE49-F238E27FC236}">
                <a16:creationId xmlns:a16="http://schemas.microsoft.com/office/drawing/2014/main" id="{87B26E1A-4EEA-4F8D-A03A-05E61195B987}"/>
              </a:ext>
            </a:extLst>
          </p:cNvPr>
          <p:cNvSpPr/>
          <p:nvPr/>
        </p:nvSpPr>
        <p:spPr>
          <a:xfrm>
            <a:off x="1814366" y="3017194"/>
            <a:ext cx="2651062" cy="667836"/>
          </a:xfrm>
          <a:prstGeom prst="roundRect">
            <a:avLst/>
          </a:prstGeom>
          <a:solidFill>
            <a:srgbClr val="C41F4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Google Earth Engine</a:t>
            </a:r>
            <a:endParaRPr lang="en-US" dirty="0">
              <a:latin typeface="Century Gothic"/>
            </a:endParaRPr>
          </a:p>
        </p:txBody>
      </p:sp>
      <p:sp>
        <p:nvSpPr>
          <p:cNvPr id="11" name="Rectangle: Rounded Corners 10">
            <a:extLst>
              <a:ext uri="{FF2B5EF4-FFF2-40B4-BE49-F238E27FC236}">
                <a16:creationId xmlns:a16="http://schemas.microsoft.com/office/drawing/2014/main" id="{D768326C-184A-4E8E-AEBF-446BD3812870}"/>
              </a:ext>
            </a:extLst>
          </p:cNvPr>
          <p:cNvSpPr/>
          <p:nvPr/>
        </p:nvSpPr>
        <p:spPr>
          <a:xfrm>
            <a:off x="7697814" y="1145241"/>
            <a:ext cx="2151529" cy="683560"/>
          </a:xfrm>
          <a:prstGeom prst="roundRect">
            <a:avLst/>
          </a:prstGeom>
          <a:solidFill>
            <a:srgbClr val="F090A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Sampled Data</a:t>
            </a:r>
            <a:endParaRPr lang="en-US" dirty="0">
              <a:latin typeface="Century Gothic"/>
            </a:endParaRPr>
          </a:p>
        </p:txBody>
      </p:sp>
      <p:sp>
        <p:nvSpPr>
          <p:cNvPr id="19" name="Rectangle: Rounded Corners 18">
            <a:extLst>
              <a:ext uri="{FF2B5EF4-FFF2-40B4-BE49-F238E27FC236}">
                <a16:creationId xmlns:a16="http://schemas.microsoft.com/office/drawing/2014/main" id="{499520C9-DC58-45E2-85A5-D664B8899F84}"/>
              </a:ext>
            </a:extLst>
          </p:cNvPr>
          <p:cNvSpPr/>
          <p:nvPr/>
        </p:nvSpPr>
        <p:spPr>
          <a:xfrm>
            <a:off x="3682471" y="5855359"/>
            <a:ext cx="2151529" cy="658160"/>
          </a:xfrm>
          <a:prstGeom prst="roundRect">
            <a:avLst/>
          </a:prstGeom>
          <a:solidFill>
            <a:srgbClr val="E0486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Omnibus Q-Test</a:t>
            </a:r>
          </a:p>
        </p:txBody>
      </p:sp>
      <p:cxnSp>
        <p:nvCxnSpPr>
          <p:cNvPr id="23" name="Straight Arrow Connector 22">
            <a:extLst>
              <a:ext uri="{FF2B5EF4-FFF2-40B4-BE49-F238E27FC236}">
                <a16:creationId xmlns:a16="http://schemas.microsoft.com/office/drawing/2014/main" id="{97B1AFFA-9817-4818-AD43-183BD6184A9D}"/>
              </a:ext>
            </a:extLst>
          </p:cNvPr>
          <p:cNvCxnSpPr>
            <a:cxnSpLocks/>
          </p:cNvCxnSpPr>
          <p:nvPr/>
        </p:nvCxnSpPr>
        <p:spPr>
          <a:xfrm>
            <a:off x="4129849" y="1754041"/>
            <a:ext cx="447608" cy="3618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C634E8AB-C79E-46DD-9CDD-0FED552809C1}"/>
              </a:ext>
            </a:extLst>
          </p:cNvPr>
          <p:cNvSpPr/>
          <p:nvPr/>
        </p:nvSpPr>
        <p:spPr>
          <a:xfrm>
            <a:off x="6301732" y="5855359"/>
            <a:ext cx="2151529" cy="658160"/>
          </a:xfrm>
          <a:prstGeom prst="roundRect">
            <a:avLst/>
          </a:prstGeom>
          <a:solidFill>
            <a:srgbClr val="E0486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Accuracy Assessments</a:t>
            </a:r>
            <a:endParaRPr lang="en-US" dirty="0">
              <a:latin typeface="Century Gothic"/>
            </a:endParaRPr>
          </a:p>
        </p:txBody>
      </p:sp>
      <p:cxnSp>
        <p:nvCxnSpPr>
          <p:cNvPr id="24" name="Straight Arrow Connector 23">
            <a:extLst>
              <a:ext uri="{FF2B5EF4-FFF2-40B4-BE49-F238E27FC236}">
                <a16:creationId xmlns:a16="http://schemas.microsoft.com/office/drawing/2014/main" id="{5E3B7C8E-4E58-40DA-BFBF-8C71205137B9}"/>
              </a:ext>
            </a:extLst>
          </p:cNvPr>
          <p:cNvCxnSpPr/>
          <p:nvPr/>
        </p:nvCxnSpPr>
        <p:spPr>
          <a:xfrm flipH="1">
            <a:off x="1669528" y="1751338"/>
            <a:ext cx="450161" cy="36131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0CFDB87-8DF6-452C-B905-8DA91F696D6E}"/>
              </a:ext>
            </a:extLst>
          </p:cNvPr>
          <p:cNvCxnSpPr>
            <a:cxnSpLocks/>
          </p:cNvCxnSpPr>
          <p:nvPr/>
        </p:nvCxnSpPr>
        <p:spPr>
          <a:xfrm>
            <a:off x="8794266" y="1824566"/>
            <a:ext cx="1" cy="22860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AE8EC42A-C273-4C01-BC03-C5D09622BF9E}"/>
              </a:ext>
            </a:extLst>
          </p:cNvPr>
          <p:cNvCxnSpPr>
            <a:cxnSpLocks/>
          </p:cNvCxnSpPr>
          <p:nvPr/>
        </p:nvCxnSpPr>
        <p:spPr>
          <a:xfrm>
            <a:off x="8794264" y="2673987"/>
            <a:ext cx="1" cy="33876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E5A4A7EF-8530-4BD9-8697-5231B3161A52}"/>
              </a:ext>
            </a:extLst>
          </p:cNvPr>
          <p:cNvCxnSpPr>
            <a:cxnSpLocks/>
          </p:cNvCxnSpPr>
          <p:nvPr/>
        </p:nvCxnSpPr>
        <p:spPr>
          <a:xfrm>
            <a:off x="7134238" y="5504455"/>
            <a:ext cx="335098" cy="38885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E4D459AB-5F93-4147-A90B-B2CAF27C1BCF}"/>
              </a:ext>
            </a:extLst>
          </p:cNvPr>
          <p:cNvCxnSpPr>
            <a:cxnSpLocks/>
          </p:cNvCxnSpPr>
          <p:nvPr/>
        </p:nvCxnSpPr>
        <p:spPr>
          <a:xfrm flipH="1">
            <a:off x="4683558" y="5503396"/>
            <a:ext cx="404258" cy="37967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0E7B7F25-00DB-4ECB-B95C-6AC9C0D2D140}"/>
              </a:ext>
            </a:extLst>
          </p:cNvPr>
          <p:cNvSpPr/>
          <p:nvPr/>
        </p:nvSpPr>
        <p:spPr>
          <a:xfrm>
            <a:off x="2043917" y="1144527"/>
            <a:ext cx="2151529" cy="683560"/>
          </a:xfrm>
          <a:prstGeom prst="roundRect">
            <a:avLst/>
          </a:prstGeom>
          <a:solidFill>
            <a:srgbClr val="C41F4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FA2D6E-ADDC-455A-A070-DF02C01239F3}"/>
              </a:ext>
            </a:extLst>
          </p:cNvPr>
          <p:cNvSpPr txBox="1"/>
          <p:nvPr/>
        </p:nvSpPr>
        <p:spPr>
          <a:xfrm>
            <a:off x="1752452" y="130354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i="1" dirty="0">
                <a:solidFill>
                  <a:schemeClr val="bg1"/>
                </a:solidFill>
                <a:latin typeface="Century Gothic"/>
              </a:rPr>
              <a:t>In situ </a:t>
            </a:r>
            <a:r>
              <a:rPr lang="en-US" dirty="0">
                <a:solidFill>
                  <a:schemeClr val="bg1"/>
                </a:solidFill>
                <a:latin typeface="Century Gothic"/>
              </a:rPr>
              <a:t>data</a:t>
            </a:r>
            <a:endParaRPr lang="en-US" dirty="0">
              <a:solidFill>
                <a:schemeClr val="bg1"/>
              </a:solidFill>
              <a:latin typeface="Century Gothic"/>
              <a:cs typeface="Calibri"/>
            </a:endParaRPr>
          </a:p>
        </p:txBody>
      </p:sp>
      <p:sp>
        <p:nvSpPr>
          <p:cNvPr id="17" name="Rectangle: Rounded Corners 16">
            <a:extLst>
              <a:ext uri="{FF2B5EF4-FFF2-40B4-BE49-F238E27FC236}">
                <a16:creationId xmlns:a16="http://schemas.microsoft.com/office/drawing/2014/main" id="{2E8E2A70-5C67-407A-9B86-D263BFD417C1}"/>
              </a:ext>
            </a:extLst>
          </p:cNvPr>
          <p:cNvSpPr/>
          <p:nvPr/>
        </p:nvSpPr>
        <p:spPr>
          <a:xfrm>
            <a:off x="5016147" y="4857455"/>
            <a:ext cx="2151529" cy="683560"/>
          </a:xfrm>
          <a:prstGeom prst="roundRect">
            <a:avLst/>
          </a:prstGeom>
          <a:solidFill>
            <a:srgbClr val="E0486E"/>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Analysis</a:t>
            </a:r>
            <a:endParaRPr lang="en-US" dirty="0">
              <a:latin typeface="Century Gothic"/>
            </a:endParaRPr>
          </a:p>
        </p:txBody>
      </p:sp>
      <p:sp>
        <p:nvSpPr>
          <p:cNvPr id="13" name="Rectangle: Rounded Corners 12">
            <a:extLst>
              <a:ext uri="{FF2B5EF4-FFF2-40B4-BE49-F238E27FC236}">
                <a16:creationId xmlns:a16="http://schemas.microsoft.com/office/drawing/2014/main" id="{6666F028-62FE-4CA1-8DE9-6C67A13306D8}"/>
              </a:ext>
            </a:extLst>
          </p:cNvPr>
          <p:cNvSpPr/>
          <p:nvPr/>
        </p:nvSpPr>
        <p:spPr>
          <a:xfrm>
            <a:off x="7502367" y="3019944"/>
            <a:ext cx="2540995" cy="708959"/>
          </a:xfrm>
          <a:prstGeom prst="roundRect">
            <a:avLst/>
          </a:prstGeom>
          <a:solidFill>
            <a:srgbClr val="F090A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Collect Earth Online</a:t>
            </a:r>
            <a:endParaRPr lang="en-US" dirty="0">
              <a:latin typeface="Century Gothic"/>
            </a:endParaRPr>
          </a:p>
        </p:txBody>
      </p:sp>
      <p:sp>
        <p:nvSpPr>
          <p:cNvPr id="4" name="Right Brace 3">
            <a:extLst>
              <a:ext uri="{FF2B5EF4-FFF2-40B4-BE49-F238E27FC236}">
                <a16:creationId xmlns:a16="http://schemas.microsoft.com/office/drawing/2014/main" id="{BE52258B-8D7C-41D6-B339-6807223B3A73}"/>
              </a:ext>
            </a:extLst>
          </p:cNvPr>
          <p:cNvSpPr/>
          <p:nvPr/>
        </p:nvSpPr>
        <p:spPr>
          <a:xfrm flipH="1">
            <a:off x="10044599" y="2554651"/>
            <a:ext cx="605926" cy="157908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5" name="Straight Arrow Connector 4">
            <a:extLst>
              <a:ext uri="{FF2B5EF4-FFF2-40B4-BE49-F238E27FC236}">
                <a16:creationId xmlns:a16="http://schemas.microsoft.com/office/drawing/2014/main" id="{80FA06DC-99A7-44B6-B2EE-57F405EC5A4F}"/>
              </a:ext>
            </a:extLst>
          </p:cNvPr>
          <p:cNvCxnSpPr/>
          <p:nvPr/>
        </p:nvCxnSpPr>
        <p:spPr>
          <a:xfrm>
            <a:off x="10184405" y="3340177"/>
            <a:ext cx="1138409" cy="0"/>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9355092E-BE69-4714-8061-6B5B6EDCC5BF}"/>
              </a:ext>
            </a:extLst>
          </p:cNvPr>
          <p:cNvSpPr/>
          <p:nvPr/>
        </p:nvSpPr>
        <p:spPr>
          <a:xfrm>
            <a:off x="10815077" y="3005970"/>
            <a:ext cx="1016996" cy="681142"/>
          </a:xfrm>
          <a:prstGeom prst="roundRect">
            <a:avLst/>
          </a:prstGeom>
          <a:solidFill>
            <a:srgbClr val="F090A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Planet</a:t>
            </a:r>
            <a:endParaRPr lang="en-US" dirty="0">
              <a:latin typeface="Century Gothic"/>
            </a:endParaRPr>
          </a:p>
        </p:txBody>
      </p:sp>
      <p:sp>
        <p:nvSpPr>
          <p:cNvPr id="15" name="Rectangle: Rounded Corners 14">
            <a:extLst>
              <a:ext uri="{FF2B5EF4-FFF2-40B4-BE49-F238E27FC236}">
                <a16:creationId xmlns:a16="http://schemas.microsoft.com/office/drawing/2014/main" id="{06384C9E-5EAD-42FC-A84F-5EFE672D7434}"/>
              </a:ext>
            </a:extLst>
          </p:cNvPr>
          <p:cNvSpPr/>
          <p:nvPr/>
        </p:nvSpPr>
        <p:spPr>
          <a:xfrm>
            <a:off x="10645741" y="2217609"/>
            <a:ext cx="1355663" cy="681141"/>
          </a:xfrm>
          <a:prstGeom prst="roundRect">
            <a:avLst/>
          </a:prstGeom>
          <a:solidFill>
            <a:srgbClr val="F090A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Landsat 8</a:t>
            </a:r>
            <a:endParaRPr lang="en-US" dirty="0">
              <a:latin typeface="Century Gothic"/>
            </a:endParaRPr>
          </a:p>
        </p:txBody>
      </p:sp>
      <p:sp>
        <p:nvSpPr>
          <p:cNvPr id="16" name="Rectangle: Rounded Corners 15">
            <a:extLst>
              <a:ext uri="{FF2B5EF4-FFF2-40B4-BE49-F238E27FC236}">
                <a16:creationId xmlns:a16="http://schemas.microsoft.com/office/drawing/2014/main" id="{26CB0A3E-AD3F-43BB-AD62-A34E36B0C048}"/>
              </a:ext>
            </a:extLst>
          </p:cNvPr>
          <p:cNvSpPr/>
          <p:nvPr/>
        </p:nvSpPr>
        <p:spPr>
          <a:xfrm>
            <a:off x="10646150" y="3791125"/>
            <a:ext cx="1354847" cy="681419"/>
          </a:xfrm>
          <a:prstGeom prst="roundRect">
            <a:avLst/>
          </a:prstGeom>
          <a:solidFill>
            <a:srgbClr val="F090A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NDFI</a:t>
            </a:r>
          </a:p>
        </p:txBody>
      </p:sp>
      <p:sp>
        <p:nvSpPr>
          <p:cNvPr id="12" name="Rectangle: Rounded Corners 11">
            <a:extLst>
              <a:ext uri="{FF2B5EF4-FFF2-40B4-BE49-F238E27FC236}">
                <a16:creationId xmlns:a16="http://schemas.microsoft.com/office/drawing/2014/main" id="{660736DA-5781-4AFA-B37B-45B3D218971D}"/>
              </a:ext>
            </a:extLst>
          </p:cNvPr>
          <p:cNvSpPr/>
          <p:nvPr/>
        </p:nvSpPr>
        <p:spPr>
          <a:xfrm>
            <a:off x="7525011" y="2060354"/>
            <a:ext cx="2634129" cy="683560"/>
          </a:xfrm>
          <a:prstGeom prst="roundRect">
            <a:avLst/>
          </a:prstGeom>
          <a:solidFill>
            <a:srgbClr val="F090A8"/>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Stratified Random Sampling</a:t>
            </a:r>
            <a:endParaRPr lang="en-US" dirty="0">
              <a:latin typeface="Century Gothic"/>
            </a:endParaRPr>
          </a:p>
        </p:txBody>
      </p:sp>
    </p:spTree>
    <p:extLst>
      <p:ext uri="{BB962C8B-B14F-4D97-AF65-F5344CB8AC3E}">
        <p14:creationId xmlns:p14="http://schemas.microsoft.com/office/powerpoint/2010/main" val="9982346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C54633-0581-4C87-AAB5-0DF2A0A37285}"/>
              </a:ext>
            </a:extLst>
          </p:cNvPr>
          <p:cNvSpPr txBox="1">
            <a:spLocks/>
          </p:cNvSpPr>
          <p:nvPr/>
        </p:nvSpPr>
        <p:spPr>
          <a:xfrm>
            <a:off x="495300" y="342900"/>
            <a:ext cx="94143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a:rPr>
              <a:t>STRATIFIED RANDOM SAMPLING</a:t>
            </a:r>
            <a:endParaRPr lang="en-US" sz="4000" b="1" dirty="0">
              <a:solidFill>
                <a:schemeClr val="bg1"/>
              </a:solidFill>
              <a:latin typeface="Century Gothic" panose="020B0502020202020204" pitchFamily="34" charset="0"/>
            </a:endParaRPr>
          </a:p>
        </p:txBody>
      </p:sp>
      <p:pic>
        <p:nvPicPr>
          <p:cNvPr id="8" name="Picture 8" descr="A picture containing kite, flying, people, group&#10;&#10;Description automatically generated">
            <a:extLst>
              <a:ext uri="{FF2B5EF4-FFF2-40B4-BE49-F238E27FC236}">
                <a16:creationId xmlns:a16="http://schemas.microsoft.com/office/drawing/2014/main" id="{3A62AE3D-3E20-408C-83B7-755E7E1DCD37}"/>
              </a:ext>
            </a:extLst>
          </p:cNvPr>
          <p:cNvPicPr>
            <a:picLocks noChangeAspect="1"/>
          </p:cNvPicPr>
          <p:nvPr/>
        </p:nvPicPr>
        <p:blipFill>
          <a:blip r:embed="rId3"/>
          <a:stretch>
            <a:fillRect/>
          </a:stretch>
        </p:blipFill>
        <p:spPr>
          <a:xfrm>
            <a:off x="9504105" y="1816520"/>
            <a:ext cx="2567427" cy="4260335"/>
          </a:xfrm>
          <a:prstGeom prst="rect">
            <a:avLst/>
          </a:prstGeom>
          <a:ln w="28575">
            <a:solidFill>
              <a:srgbClr val="FF0000"/>
            </a:solidFill>
          </a:ln>
        </p:spPr>
      </p:pic>
      <p:pic>
        <p:nvPicPr>
          <p:cNvPr id="6" name="Picture 6" descr="Map&#10;&#10;Description automatically generated">
            <a:extLst>
              <a:ext uri="{FF2B5EF4-FFF2-40B4-BE49-F238E27FC236}">
                <a16:creationId xmlns:a16="http://schemas.microsoft.com/office/drawing/2014/main" id="{A755F7CB-2B5B-4AAF-B288-C2AC1E7384E0}"/>
              </a:ext>
            </a:extLst>
          </p:cNvPr>
          <p:cNvPicPr>
            <a:picLocks noChangeAspect="1"/>
          </p:cNvPicPr>
          <p:nvPr/>
        </p:nvPicPr>
        <p:blipFill>
          <a:blip r:embed="rId4"/>
          <a:stretch>
            <a:fillRect/>
          </a:stretch>
        </p:blipFill>
        <p:spPr>
          <a:xfrm>
            <a:off x="127000" y="1261247"/>
            <a:ext cx="9237133" cy="5359972"/>
          </a:xfrm>
          <a:prstGeom prst="rect">
            <a:avLst/>
          </a:prstGeom>
        </p:spPr>
      </p:pic>
      <p:sp>
        <p:nvSpPr>
          <p:cNvPr id="9" name="Rectangle 8">
            <a:extLst>
              <a:ext uri="{FF2B5EF4-FFF2-40B4-BE49-F238E27FC236}">
                <a16:creationId xmlns:a16="http://schemas.microsoft.com/office/drawing/2014/main" id="{00C1BEEA-36F1-46E7-A476-83F7723E6407}"/>
              </a:ext>
            </a:extLst>
          </p:cNvPr>
          <p:cNvSpPr/>
          <p:nvPr/>
        </p:nvSpPr>
        <p:spPr>
          <a:xfrm>
            <a:off x="4953000" y="1371601"/>
            <a:ext cx="1075267" cy="173566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7212096"/>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Robert Byles</DisplayName>
        <AccountId>19</AccountId>
        <AccountType/>
      </UserInfo>
      <UserInfo>
        <DisplayName>Amber Williams</DisplayName>
        <AccountId>3</AccountId>
        <AccountType/>
      </UserInfo>
      <UserInfo>
        <DisplayName>Amanda Clayton</DisplayName>
        <AccountId>34</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8FF3C2-FF3A-471E-A9E5-0FB6FF43BBFE}">
  <ds:schemaRefs>
    <ds:schemaRef ds:uri="http://schemas.microsoft.com/sharepoint/v3/contenttype/forms"/>
  </ds:schemaRefs>
</ds:datastoreItem>
</file>

<file path=customXml/itemProps2.xml><?xml version="1.0" encoding="utf-8"?>
<ds:datastoreItem xmlns:ds="http://schemas.openxmlformats.org/officeDocument/2006/customXml" ds:itemID="{0855DC06-306D-40F2-BF36-91C5B49B8AFB}">
  <ds:schemaRefs>
    <ds:schemaRef ds:uri="256e9662-cf53-46ff-8262-0e8fc72e9f47"/>
    <ds:schemaRef ds:uri="dbe489ba-f4c5-40be-8b18-04fdc303b62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s>
</ds:datastoreItem>
</file>

<file path=customXml/itemProps3.xml><?xml version="1.0" encoding="utf-8"?>
<ds:datastoreItem xmlns:ds="http://schemas.openxmlformats.org/officeDocument/2006/customXml" ds:itemID="{9049CAC3-E3CE-4C6A-BA91-455AEF70FD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287</TotalTime>
  <Words>2929</Words>
  <Application>Microsoft Office PowerPoint</Application>
  <PresentationFormat>Widescreen</PresentationFormat>
  <Paragraphs>291</Paragraphs>
  <Slides>20</Slides>
  <Notes>19</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20</vt:i4>
      </vt:variant>
    </vt:vector>
  </HeadingPairs>
  <TitlesOfParts>
    <vt:vector size="31" baseType="lpstr">
      <vt:lpstr>Arial</vt:lpstr>
      <vt:lpstr>Calibri</vt:lpstr>
      <vt:lpstr>Calibri Light</vt:lpstr>
      <vt:lpstr>Century Gothic</vt:lpstr>
      <vt:lpstr>Webdings</vt:lpstr>
      <vt:lpstr>Webdings,Sans-Serif</vt:lpstr>
      <vt:lpstr>Wingdings</vt:lpstr>
      <vt:lpstr>Favorites</vt:lpstr>
      <vt:lpstr>1_Favorites</vt:lpstr>
      <vt:lpstr>2_Favorites</vt:lpstr>
      <vt:lpstr>3_Favorites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Clayton, Amanda L. (LARC-E3)[SSAI DEVELOP]</cp:lastModifiedBy>
  <cp:revision>21</cp:revision>
  <dcterms:created xsi:type="dcterms:W3CDTF">2019-11-12T17:46:59Z</dcterms:created>
  <dcterms:modified xsi:type="dcterms:W3CDTF">2020-11-12T14:02:13Z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