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648" userDrawn="1">
          <p15:clr>
            <a:srgbClr val="A4A3A4"/>
          </p15:clr>
        </p15:guide>
        <p15:guide id="2" pos="6936" userDrawn="1">
          <p15:clr>
            <a:srgbClr val="A4A3A4"/>
          </p15:clr>
        </p15:guide>
        <p15:guide id="3" orient="horz" pos="4968" userDrawn="1">
          <p15:clr>
            <a:srgbClr val="A4A3A4"/>
          </p15:clr>
        </p15:guide>
        <p15:guide id="4" orient="horz" pos="11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cmAuthor>
  <p:cmAuthor id="2" name="Higa, Erika Y (329B-Affiliate)" initials="HEY(" lastIdx="11" clrIdx="1">
    <p:extLst/>
  </p:cmAuthor>
  <p:cmAuthor id="3" name="Microsoft Office User" initials="Office" lastIdx="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A34C"/>
    <a:srgbClr val="E97844"/>
    <a:srgbClr val="7DB761"/>
    <a:srgbClr val="9299A8"/>
    <a:srgbClr val="964135"/>
    <a:srgbClr val="7DB961"/>
    <a:srgbClr val="238754"/>
    <a:srgbClr val="75AADB"/>
    <a:srgbClr val="2559A8"/>
    <a:srgbClr val="3F4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901" autoAdjust="0"/>
    <p:restoredTop sz="94679"/>
  </p:normalViewPr>
  <p:slideViewPr>
    <p:cSldViewPr snapToGrid="0">
      <p:cViewPr>
        <p:scale>
          <a:sx n="29" d="100"/>
          <a:sy n="29" d="100"/>
        </p:scale>
        <p:origin x="418" y="-2784"/>
      </p:cViewPr>
      <p:guideLst>
        <p:guide pos="6648"/>
        <p:guide pos="6936"/>
        <p:guide orient="horz" pos="4968"/>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EB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EB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EBA34C"/>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3617" y="876300"/>
            <a:ext cx="2508115" cy="2176272"/>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4400" y="34530934"/>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7/28/2019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18" Type="http://schemas.openxmlformats.org/officeDocument/2006/relationships/image" Target="../media/image18.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image" Target="../media/image4.png"/><Relationship Id="rId16" Type="http://schemas.microsoft.com/office/2007/relationships/hdphoto" Target="../media/hdphoto2.wdp"/><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jpe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jpeg"/><Relationship Id="rId9" Type="http://schemas.microsoft.com/office/2007/relationships/hdphoto" Target="../media/hdphoto1.wdp"/><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p:cNvSpPr>
            <a:spLocks noGrp="1"/>
          </p:cNvSpPr>
          <p:nvPr>
            <p:ph type="body" sz="quarter" idx="11"/>
          </p:nvPr>
        </p:nvSpPr>
        <p:spPr/>
        <p:txBody>
          <a:bodyPr>
            <a:normAutofit lnSpcReduction="10000"/>
          </a:bodyPr>
          <a:lstStyle/>
          <a:p>
            <a:r>
              <a:rPr lang="en-US" dirty="0" smtClean="0"/>
              <a:t>Restructuring the Energy Balance in Ohio by Quantifying Energy Loss and Solar Potential Using NASA Earth Observation and LiDAR</a:t>
            </a:r>
            <a:endParaRPr lang="en-US" dirty="0"/>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EBA34C"/>
                </a:solidFill>
              </a:rPr>
              <a:t> </a:t>
            </a:r>
            <a:r>
              <a:rPr lang="en-US" sz="5200" dirty="0" smtClean="0">
                <a:solidFill>
                  <a:srgbClr val="EBA34C"/>
                </a:solidFill>
              </a:rPr>
              <a:t>Arizona </a:t>
            </a:r>
            <a:r>
              <a:rPr lang="en-US" sz="5200" dirty="0">
                <a:solidFill>
                  <a:srgbClr val="EBA34C"/>
                </a:solidFill>
              </a:rPr>
              <a:t>– </a:t>
            </a:r>
            <a:r>
              <a:rPr lang="en-US" sz="5200" dirty="0" smtClean="0">
                <a:solidFill>
                  <a:srgbClr val="EBA34C"/>
                </a:solidFill>
              </a:rPr>
              <a:t>Tempe | </a:t>
            </a:r>
            <a:r>
              <a:rPr lang="en-US" sz="5200" spc="100" baseline="0" dirty="0">
                <a:solidFill>
                  <a:srgbClr val="EBA34C"/>
                </a:solidFill>
              </a:rPr>
              <a:t>Summer</a:t>
            </a:r>
            <a:r>
              <a:rPr lang="en-US" sz="5200" dirty="0">
                <a:solidFill>
                  <a:srgbClr val="EBA34C"/>
                </a:solidFill>
              </a:rPr>
              <a:t> 2019</a:t>
            </a:r>
          </a:p>
        </p:txBody>
      </p:sp>
      <p:sp>
        <p:nvSpPr>
          <p:cNvPr id="81" name="Text Placeholder 16"/>
          <p:cNvSpPr txBox="1">
            <a:spLocks/>
          </p:cNvSpPr>
          <p:nvPr/>
        </p:nvSpPr>
        <p:spPr>
          <a:xfrm>
            <a:off x="918873" y="5252012"/>
            <a:ext cx="9639301" cy="98880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600" dirty="0">
                <a:solidFill>
                  <a:schemeClr val="tx1">
                    <a:lumMod val="75000"/>
                    <a:lumOff val="25000"/>
                  </a:schemeClr>
                </a:solidFill>
                <a:latin typeface="Garamond" panose="02020404030301010803" pitchFamily="18" charset="0"/>
              </a:rPr>
              <a:t>Cities around the globe are adopting clean energy technologies to ensure sustainable development and address the impacts of a changing climate. The City of Cleveland and Cuyahoga County in Ohio have committed to 100% renewable energy by 2035 and 2050, respectively. To help them achieve their clean energy goals, we created a method for generating a solar power potential map and an estimation of potential kilowatt hours within viable locations. Our team used NASA Prediction of Worldwide Energy Resources (POWER) data generated from the CERES and MODIS satellite instruments to estimate incoming solar irradiation and the effects of clouds and aerosols. The main determining factors in identifying areas with high solar potential were shadowing, aspect, and irradiation values dependent on tilt angle. Our methods are an improvement over existing solar potential estimation tool analyses because we used a high resolution (1ft) digital surface model derived from LiDAR data, which allowed for detailed shading, slope, and aspect modeling, and because we adjusted irradiance according to roof slope rather than assuming a horizontal surface irradiation. Additionally, we calculated solar potential per individual roof segment, thereby avoiding an overestimate from inclusion of unsuitable rooftop locations. Results showed that downtown test areas had appreciable solar potential losses due to shadowing from nearby buildings, but there is still significant potential for solar energy generation when kilowatt hours are calculated for viable areas. These methods have the capacity to be applied to the entire county and to other regions seeking to efficiently utilize solar energy.</a:t>
            </a:r>
            <a:endParaRPr lang="en-US" sz="2600" dirty="0">
              <a:solidFill>
                <a:schemeClr val="tx1">
                  <a:lumMod val="75000"/>
                  <a:lumOff val="25000"/>
                </a:schemeClr>
              </a:solidFill>
              <a:latin typeface="Garamond" panose="02020404030301010803" pitchFamily="18" charset="0"/>
              <a:ea typeface="Garamond" charset="0"/>
              <a:cs typeface="Garamond" charset="0"/>
            </a:endParaRPr>
          </a:p>
        </p:txBody>
      </p:sp>
      <p:sp>
        <p:nvSpPr>
          <p:cNvPr id="82" name="TextBox 81"/>
          <p:cNvSpPr txBox="1"/>
          <p:nvPr/>
        </p:nvSpPr>
        <p:spPr>
          <a:xfrm>
            <a:off x="924040" y="4484916"/>
            <a:ext cx="2475358" cy="760879"/>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Abstract</a:t>
            </a:r>
          </a:p>
        </p:txBody>
      </p:sp>
      <p:sp>
        <p:nvSpPr>
          <p:cNvPr id="14" name="Text Placeholder 16"/>
          <p:cNvSpPr txBox="1">
            <a:spLocks/>
          </p:cNvSpPr>
          <p:nvPr/>
        </p:nvSpPr>
        <p:spPr>
          <a:xfrm>
            <a:off x="918873" y="16109670"/>
            <a:ext cx="9640143" cy="330179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EBA34C"/>
              </a:buClr>
            </a:pPr>
            <a:r>
              <a:rPr lang="en-US" sz="2600" dirty="0">
                <a:solidFill>
                  <a:srgbClr val="EBA34C"/>
                </a:solidFill>
                <a:latin typeface="Garamond" charset="0"/>
                <a:ea typeface="Garamond" charset="0"/>
                <a:cs typeface="Garamond" charset="0"/>
              </a:rPr>
              <a:t>Evaluate</a:t>
            </a:r>
            <a:r>
              <a:rPr lang="en-US" sz="2600" dirty="0">
                <a:solidFill>
                  <a:schemeClr val="tx1">
                    <a:lumMod val="75000"/>
                    <a:lumOff val="25000"/>
                  </a:schemeClr>
                </a:solidFill>
                <a:latin typeface="Garamond" charset="0"/>
                <a:ea typeface="Garamond" charset="0"/>
                <a:cs typeface="Garamond" charset="0"/>
              </a:rPr>
              <a:t> average annual solar insolation potential in Cuyahoga County and the City of Cleveland using LiDAR and NASA Earth observations </a:t>
            </a:r>
          </a:p>
          <a:p>
            <a:pPr>
              <a:lnSpc>
                <a:spcPct val="100000"/>
              </a:lnSpc>
              <a:spcBef>
                <a:spcPts val="0"/>
              </a:spcBef>
              <a:spcAft>
                <a:spcPts val="600"/>
              </a:spcAft>
              <a:buClr>
                <a:srgbClr val="EBA34C"/>
              </a:buClr>
            </a:pPr>
            <a:r>
              <a:rPr lang="en-US" sz="2600" dirty="0">
                <a:solidFill>
                  <a:srgbClr val="EBA34C"/>
                </a:solidFill>
                <a:latin typeface="Garamond" charset="0"/>
                <a:ea typeface="Garamond" charset="0"/>
                <a:cs typeface="Garamond" charset="0"/>
              </a:rPr>
              <a:t>Estimate</a:t>
            </a:r>
            <a:r>
              <a:rPr lang="en-US" sz="2600" dirty="0">
                <a:solidFill>
                  <a:schemeClr val="tx1">
                    <a:lumMod val="75000"/>
                    <a:lumOff val="25000"/>
                  </a:schemeClr>
                </a:solidFill>
                <a:latin typeface="Garamond" charset="0"/>
                <a:ea typeface="Garamond" charset="0"/>
                <a:cs typeface="Garamond" charset="0"/>
              </a:rPr>
              <a:t> average annual energy generation potential for selected rooftop segments </a:t>
            </a:r>
          </a:p>
          <a:p>
            <a:pPr>
              <a:lnSpc>
                <a:spcPct val="100000"/>
              </a:lnSpc>
              <a:spcBef>
                <a:spcPts val="0"/>
              </a:spcBef>
              <a:spcAft>
                <a:spcPts val="600"/>
              </a:spcAft>
              <a:buClr>
                <a:srgbClr val="EBA34C"/>
              </a:buClr>
            </a:pPr>
            <a:r>
              <a:rPr lang="en-US" sz="2600" dirty="0">
                <a:solidFill>
                  <a:srgbClr val="EBA34C"/>
                </a:solidFill>
                <a:latin typeface="Garamond" charset="0"/>
                <a:ea typeface="Garamond" charset="0"/>
                <a:cs typeface="Garamond" charset="0"/>
              </a:rPr>
              <a:t>Identify</a:t>
            </a:r>
            <a:r>
              <a:rPr lang="en-US" sz="2600" dirty="0">
                <a:solidFill>
                  <a:schemeClr val="tx1">
                    <a:lumMod val="75000"/>
                    <a:lumOff val="25000"/>
                  </a:schemeClr>
                </a:solidFill>
                <a:latin typeface="Garamond" charset="0"/>
                <a:ea typeface="Garamond" charset="0"/>
                <a:cs typeface="Garamond" charset="0"/>
              </a:rPr>
              <a:t> socioeconomic and land use attributes for buildings with high solar potential</a:t>
            </a:r>
          </a:p>
        </p:txBody>
      </p:sp>
      <p:sp>
        <p:nvSpPr>
          <p:cNvPr id="16" name="TextBox 15"/>
          <p:cNvSpPr txBox="1"/>
          <p:nvPr/>
        </p:nvSpPr>
        <p:spPr>
          <a:xfrm>
            <a:off x="924040" y="15401723"/>
            <a:ext cx="3127779"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Objectives</a:t>
            </a:r>
          </a:p>
        </p:txBody>
      </p:sp>
      <p:sp>
        <p:nvSpPr>
          <p:cNvPr id="23" name="TextBox 22"/>
          <p:cNvSpPr txBox="1"/>
          <p:nvPr/>
        </p:nvSpPr>
        <p:spPr>
          <a:xfrm>
            <a:off x="914373" y="27997614"/>
            <a:ext cx="4480560"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Project Partners</a:t>
            </a:r>
          </a:p>
        </p:txBody>
      </p:sp>
      <p:sp>
        <p:nvSpPr>
          <p:cNvPr id="50" name="Text Placeholder 16"/>
          <p:cNvSpPr txBox="1">
            <a:spLocks/>
          </p:cNvSpPr>
          <p:nvPr/>
        </p:nvSpPr>
        <p:spPr>
          <a:xfrm>
            <a:off x="914251" y="28746927"/>
            <a:ext cx="9335923" cy="89264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EBA34C"/>
              </a:buClr>
            </a:pPr>
            <a:r>
              <a:rPr lang="en-US" sz="2600" dirty="0" smtClean="0">
                <a:solidFill>
                  <a:schemeClr val="tx1">
                    <a:lumMod val="75000"/>
                    <a:lumOff val="25000"/>
                  </a:schemeClr>
                </a:solidFill>
                <a:latin typeface="Garamond" charset="0"/>
                <a:ea typeface="Garamond" charset="0"/>
                <a:cs typeface="Garamond" charset="0"/>
              </a:rPr>
              <a:t>City of Cleveland, Office of Sustainability</a:t>
            </a:r>
          </a:p>
          <a:p>
            <a:pPr>
              <a:lnSpc>
                <a:spcPct val="100000"/>
              </a:lnSpc>
              <a:spcBef>
                <a:spcPts val="0"/>
              </a:spcBef>
              <a:spcAft>
                <a:spcPts val="600"/>
              </a:spcAft>
              <a:buClr>
                <a:srgbClr val="EBA34C"/>
              </a:buClr>
            </a:pPr>
            <a:r>
              <a:rPr lang="en-US" sz="2600" dirty="0" smtClean="0">
                <a:solidFill>
                  <a:schemeClr val="tx1">
                    <a:lumMod val="75000"/>
                    <a:lumOff val="25000"/>
                  </a:schemeClr>
                </a:solidFill>
                <a:latin typeface="Garamond" charset="0"/>
                <a:ea typeface="Garamond" charset="0"/>
                <a:cs typeface="Garamond" charset="0"/>
              </a:rPr>
              <a:t>Cuyahoga County, Department of Sustainability </a:t>
            </a:r>
          </a:p>
        </p:txBody>
      </p:sp>
      <p:grpSp>
        <p:nvGrpSpPr>
          <p:cNvPr id="122" name="Group 121"/>
          <p:cNvGrpSpPr/>
          <p:nvPr/>
        </p:nvGrpSpPr>
        <p:grpSpPr>
          <a:xfrm>
            <a:off x="665070" y="30017072"/>
            <a:ext cx="10179464" cy="3901856"/>
            <a:chOff x="665070" y="30228611"/>
            <a:chExt cx="10179464" cy="3901856"/>
          </a:xfrm>
        </p:grpSpPr>
        <p:sp>
          <p:nvSpPr>
            <p:cNvPr id="24" name="TextBox 23"/>
            <p:cNvSpPr txBox="1"/>
            <p:nvPr/>
          </p:nvSpPr>
          <p:spPr>
            <a:xfrm>
              <a:off x="924040" y="30228611"/>
              <a:ext cx="4542503" cy="769441"/>
            </a:xfrm>
            <a:prstGeom prst="rect">
              <a:avLst/>
            </a:prstGeom>
            <a:noFill/>
          </p:spPr>
          <p:txBody>
            <a:bodyPr wrap="none" rtlCol="0" anchor="ctr">
              <a:spAutoFit/>
            </a:bodyPr>
            <a:lstStyle/>
            <a:p>
              <a:r>
                <a:rPr lang="en-US" sz="4400" b="1" dirty="0">
                  <a:solidFill>
                    <a:srgbClr val="EBA34C"/>
                  </a:solidFill>
                  <a:latin typeface="Century Gothic" panose="020B0502020202020204" pitchFamily="34" charset="0"/>
                </a:rPr>
                <a:t>Team Members</a:t>
              </a:r>
            </a:p>
          </p:txBody>
        </p:sp>
        <p:grpSp>
          <p:nvGrpSpPr>
            <p:cNvPr id="99" name="Group 98"/>
            <p:cNvGrpSpPr/>
            <p:nvPr/>
          </p:nvGrpSpPr>
          <p:grpSpPr>
            <a:xfrm>
              <a:off x="665070" y="31131267"/>
              <a:ext cx="10179464" cy="2999200"/>
              <a:chOff x="665070" y="31080991"/>
              <a:chExt cx="10179464" cy="2999200"/>
            </a:xfrm>
          </p:grpSpPr>
          <p:grpSp>
            <p:nvGrpSpPr>
              <p:cNvPr id="47" name="Group 46"/>
              <p:cNvGrpSpPr/>
              <p:nvPr/>
            </p:nvGrpSpPr>
            <p:grpSpPr>
              <a:xfrm>
                <a:off x="665070" y="31080991"/>
                <a:ext cx="2834640" cy="2999200"/>
                <a:chOff x="844023" y="32857344"/>
                <a:chExt cx="2834640" cy="2999200"/>
              </a:xfrm>
            </p:grpSpPr>
            <p:grpSp>
              <p:nvGrpSpPr>
                <p:cNvPr id="2" name="Group 1"/>
                <p:cNvGrpSpPr/>
                <p:nvPr/>
              </p:nvGrpSpPr>
              <p:grpSpPr>
                <a:xfrm>
                  <a:off x="844023" y="32857344"/>
                  <a:ext cx="2834640" cy="2999200"/>
                  <a:chOff x="844023" y="32857344"/>
                  <a:chExt cx="2834640" cy="2999200"/>
                </a:xfrm>
              </p:grpSpPr>
              <p:pic>
                <p:nvPicPr>
                  <p:cNvPr id="39" name="Picture 38"/>
                  <p:cNvPicPr>
                    <a:picLocks/>
                  </p:cNvPicPr>
                  <p:nvPr/>
                </p:nvPicPr>
                <p:blipFill>
                  <a:blip r:embed="rId2" cstate="screen">
                    <a:extLst>
                      <a:ext uri="{28A0092B-C50C-407E-A947-70E740481C1C}">
                        <a14:useLocalDpi xmlns:a14="http://schemas.microsoft.com/office/drawing/2010/main"/>
                      </a:ext>
                    </a:extLst>
                  </a:blip>
                  <a:stretch>
                    <a:fillRect/>
                  </a:stretch>
                </p:blipFill>
                <p:spPr>
                  <a:xfrm>
                    <a:off x="1209783" y="32857344"/>
                    <a:ext cx="2103120" cy="2103120"/>
                  </a:xfrm>
                  <a:prstGeom prst="rect">
                    <a:avLst/>
                  </a:prstGeom>
                </p:spPr>
              </p:pic>
              <p:sp>
                <p:nvSpPr>
                  <p:cNvPr id="70" name="Text Placeholder 16"/>
                  <p:cNvSpPr txBox="1">
                    <a:spLocks/>
                  </p:cNvSpPr>
                  <p:nvPr/>
                </p:nvSpPr>
                <p:spPr>
                  <a:xfrm>
                    <a:off x="844023" y="35025547"/>
                    <a:ext cx="2834640" cy="830997"/>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b="1" dirty="0" smtClean="0">
                        <a:solidFill>
                          <a:schemeClr val="tx1">
                            <a:lumMod val="75000"/>
                            <a:lumOff val="25000"/>
                          </a:schemeClr>
                        </a:solidFill>
                        <a:latin typeface="Garamond" panose="02020404030301010803" pitchFamily="18" charset="0"/>
                      </a:rPr>
                      <a:t>Hannah Besso</a:t>
                    </a:r>
                    <a:endParaRPr lang="en-US" sz="2400"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sz="2400" dirty="0">
                        <a:solidFill>
                          <a:schemeClr val="tx1">
                            <a:lumMod val="75000"/>
                            <a:lumOff val="25000"/>
                          </a:schemeClr>
                        </a:solidFill>
                        <a:latin typeface="Garamond" panose="02020404030301010803" pitchFamily="18" charset="0"/>
                      </a:rPr>
                      <a:t>Project Lead</a:t>
                    </a:r>
                  </a:p>
                </p:txBody>
              </p:sp>
            </p:grpSp>
            <p:pic>
              <p:nvPicPr>
                <p:cNvPr id="46" name="Picture 45"/>
                <p:cNvPicPr>
                  <a:picLocks/>
                </p:cNvPicPr>
                <p:nvPr/>
              </p:nvPicPr>
              <p:blipFill>
                <a:blip r:embed="rId3" cstate="screen">
                  <a:extLst>
                    <a:ext uri="{28A0092B-C50C-407E-A947-70E740481C1C}">
                      <a14:useLocalDpi xmlns:a14="http://schemas.microsoft.com/office/drawing/2010/main"/>
                    </a:ext>
                  </a:extLst>
                </a:blip>
                <a:stretch>
                  <a:fillRect/>
                </a:stretch>
              </p:blipFill>
              <p:spPr>
                <a:xfrm>
                  <a:off x="1438383" y="33063084"/>
                  <a:ext cx="1645920" cy="1691640"/>
                </a:xfrm>
                <a:prstGeom prst="ellipse">
                  <a:avLst/>
                </a:prstGeom>
              </p:spPr>
            </p:pic>
          </p:grpSp>
          <p:grpSp>
            <p:nvGrpSpPr>
              <p:cNvPr id="51" name="Group 50"/>
              <p:cNvGrpSpPr/>
              <p:nvPr/>
            </p:nvGrpSpPr>
            <p:grpSpPr>
              <a:xfrm>
                <a:off x="5554420" y="31080991"/>
                <a:ext cx="2845440" cy="2629868"/>
                <a:chOff x="6677839" y="32857344"/>
                <a:chExt cx="2845440" cy="2629868"/>
              </a:xfrm>
            </p:grpSpPr>
            <p:grpSp>
              <p:nvGrpSpPr>
                <p:cNvPr id="4" name="Group 3"/>
                <p:cNvGrpSpPr/>
                <p:nvPr/>
              </p:nvGrpSpPr>
              <p:grpSpPr>
                <a:xfrm>
                  <a:off x="6677839" y="32857344"/>
                  <a:ext cx="2845440" cy="2629868"/>
                  <a:chOff x="6677839" y="32857344"/>
                  <a:chExt cx="2845440" cy="2629868"/>
                </a:xfrm>
              </p:grpSpPr>
              <p:pic>
                <p:nvPicPr>
                  <p:cNvPr id="41" name="Picture 40"/>
                  <p:cNvPicPr>
                    <a:picLocks/>
                  </p:cNvPicPr>
                  <p:nvPr/>
                </p:nvPicPr>
                <p:blipFill>
                  <a:blip r:embed="rId2" cstate="screen">
                    <a:extLst>
                      <a:ext uri="{28A0092B-C50C-407E-A947-70E740481C1C}">
                        <a14:useLocalDpi xmlns:a14="http://schemas.microsoft.com/office/drawing/2010/main"/>
                      </a:ext>
                    </a:extLst>
                  </a:blip>
                  <a:stretch>
                    <a:fillRect/>
                  </a:stretch>
                </p:blipFill>
                <p:spPr>
                  <a:xfrm>
                    <a:off x="7048999" y="32857344"/>
                    <a:ext cx="2103120" cy="2103120"/>
                  </a:xfrm>
                  <a:prstGeom prst="rect">
                    <a:avLst/>
                  </a:prstGeom>
                </p:spPr>
              </p:pic>
              <p:sp>
                <p:nvSpPr>
                  <p:cNvPr id="73" name="Text Placeholder 16"/>
                  <p:cNvSpPr txBox="1">
                    <a:spLocks/>
                  </p:cNvSpPr>
                  <p:nvPr/>
                </p:nvSpPr>
                <p:spPr>
                  <a:xfrm>
                    <a:off x="6677839" y="35025547"/>
                    <a:ext cx="2845440" cy="461665"/>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smtClean="0">
                        <a:solidFill>
                          <a:schemeClr val="tx1">
                            <a:lumMod val="75000"/>
                            <a:lumOff val="25000"/>
                          </a:schemeClr>
                        </a:solidFill>
                        <a:latin typeface="Garamond" panose="02020404030301010803" pitchFamily="18" charset="0"/>
                      </a:rPr>
                      <a:t>Crystal Wespestad</a:t>
                    </a:r>
                    <a:endParaRPr lang="en-US" sz="2400" b="1" dirty="0">
                      <a:solidFill>
                        <a:schemeClr val="tx1">
                          <a:lumMod val="75000"/>
                          <a:lumOff val="25000"/>
                        </a:schemeClr>
                      </a:solidFill>
                      <a:latin typeface="Garamond" panose="02020404030301010803" pitchFamily="18" charset="0"/>
                    </a:endParaRPr>
                  </a:p>
                </p:txBody>
              </p:sp>
            </p:grpSp>
            <p:pic>
              <p:nvPicPr>
                <p:cNvPr id="48" name="Picture 47"/>
                <p:cNvPicPr>
                  <a:picLocks/>
                </p:cNvPicPr>
                <p:nvPr/>
              </p:nvPicPr>
              <p:blipFill>
                <a:blip r:embed="rId4" cstate="screen">
                  <a:extLst>
                    <a:ext uri="{28A0092B-C50C-407E-A947-70E740481C1C}">
                      <a14:useLocalDpi xmlns:a14="http://schemas.microsoft.com/office/drawing/2010/main"/>
                    </a:ext>
                  </a:extLst>
                </a:blip>
                <a:stretch>
                  <a:fillRect/>
                </a:stretch>
              </p:blipFill>
              <p:spPr>
                <a:xfrm>
                  <a:off x="7277599" y="33085944"/>
                  <a:ext cx="1645920" cy="1645920"/>
                </a:xfrm>
                <a:prstGeom prst="ellipse">
                  <a:avLst/>
                </a:prstGeom>
              </p:spPr>
            </p:pic>
          </p:grpSp>
          <p:grpSp>
            <p:nvGrpSpPr>
              <p:cNvPr id="53" name="Group 52"/>
              <p:cNvGrpSpPr/>
              <p:nvPr/>
            </p:nvGrpSpPr>
            <p:grpSpPr>
              <a:xfrm>
                <a:off x="3109745" y="31080991"/>
                <a:ext cx="2834640" cy="2629868"/>
                <a:chOff x="3763631" y="32857344"/>
                <a:chExt cx="2834640" cy="2629868"/>
              </a:xfrm>
            </p:grpSpPr>
            <p:grpSp>
              <p:nvGrpSpPr>
                <p:cNvPr id="3" name="Group 2"/>
                <p:cNvGrpSpPr/>
                <p:nvPr/>
              </p:nvGrpSpPr>
              <p:grpSpPr>
                <a:xfrm>
                  <a:off x="3763631" y="32857344"/>
                  <a:ext cx="2834640" cy="2629868"/>
                  <a:chOff x="3763631" y="32857344"/>
                  <a:chExt cx="2834640" cy="2629868"/>
                </a:xfrm>
              </p:grpSpPr>
              <p:pic>
                <p:nvPicPr>
                  <p:cNvPr id="40" name="Picture 39"/>
                  <p:cNvPicPr>
                    <a:picLocks/>
                  </p:cNvPicPr>
                  <p:nvPr/>
                </p:nvPicPr>
                <p:blipFill>
                  <a:blip r:embed="rId2" cstate="screen">
                    <a:extLst>
                      <a:ext uri="{28A0092B-C50C-407E-A947-70E740481C1C}">
                        <a14:useLocalDpi xmlns:a14="http://schemas.microsoft.com/office/drawing/2010/main"/>
                      </a:ext>
                    </a:extLst>
                  </a:blip>
                  <a:stretch>
                    <a:fillRect/>
                  </a:stretch>
                </p:blipFill>
                <p:spPr>
                  <a:xfrm>
                    <a:off x="4129391" y="32857344"/>
                    <a:ext cx="2103120" cy="2103120"/>
                  </a:xfrm>
                  <a:prstGeom prst="rect">
                    <a:avLst/>
                  </a:prstGeom>
                </p:spPr>
              </p:pic>
              <p:sp>
                <p:nvSpPr>
                  <p:cNvPr id="79" name="Text Placeholder 16"/>
                  <p:cNvSpPr txBox="1">
                    <a:spLocks/>
                  </p:cNvSpPr>
                  <p:nvPr/>
                </p:nvSpPr>
                <p:spPr>
                  <a:xfrm>
                    <a:off x="3763631" y="35025547"/>
                    <a:ext cx="2834640" cy="461665"/>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smtClean="0">
                        <a:solidFill>
                          <a:schemeClr val="tx1">
                            <a:lumMod val="75000"/>
                            <a:lumOff val="25000"/>
                          </a:schemeClr>
                        </a:solidFill>
                        <a:latin typeface="Garamond" panose="02020404030301010803" pitchFamily="18" charset="0"/>
                      </a:rPr>
                      <a:t>Yiyi He</a:t>
                    </a:r>
                    <a:endParaRPr lang="en-US" sz="2400" b="1" dirty="0">
                      <a:solidFill>
                        <a:schemeClr val="tx1">
                          <a:lumMod val="75000"/>
                          <a:lumOff val="25000"/>
                        </a:schemeClr>
                      </a:solidFill>
                      <a:latin typeface="Garamond" panose="02020404030301010803" pitchFamily="18" charset="0"/>
                    </a:endParaRPr>
                  </a:p>
                </p:txBody>
              </p:sp>
            </p:grpSp>
            <p:pic>
              <p:nvPicPr>
                <p:cNvPr id="52" name="Picture 51"/>
                <p:cNvPicPr>
                  <a:picLocks/>
                </p:cNvPicPr>
                <p:nvPr/>
              </p:nvPicPr>
              <p:blipFill>
                <a:blip r:embed="rId5" cstate="screen">
                  <a:extLst>
                    <a:ext uri="{28A0092B-C50C-407E-A947-70E740481C1C}">
                      <a14:useLocalDpi xmlns:a14="http://schemas.microsoft.com/office/drawing/2010/main"/>
                    </a:ext>
                  </a:extLst>
                </a:blip>
                <a:stretch>
                  <a:fillRect/>
                </a:stretch>
              </p:blipFill>
              <p:spPr>
                <a:xfrm>
                  <a:off x="4357991" y="33085944"/>
                  <a:ext cx="1645920" cy="1645920"/>
                </a:xfrm>
                <a:prstGeom prst="ellipse">
                  <a:avLst/>
                </a:prstGeom>
              </p:spPr>
            </p:pic>
          </p:grpSp>
          <p:grpSp>
            <p:nvGrpSpPr>
              <p:cNvPr id="28" name="Group 27"/>
              <p:cNvGrpSpPr/>
              <p:nvPr/>
            </p:nvGrpSpPr>
            <p:grpSpPr>
              <a:xfrm>
                <a:off x="8009894" y="31080991"/>
                <a:ext cx="2834640" cy="2629868"/>
                <a:chOff x="8009894" y="30684751"/>
                <a:chExt cx="2834640" cy="2629868"/>
              </a:xfrm>
            </p:grpSpPr>
            <p:sp>
              <p:nvSpPr>
                <p:cNvPr id="76" name="Text Placeholder 16"/>
                <p:cNvSpPr txBox="1">
                  <a:spLocks/>
                </p:cNvSpPr>
                <p:nvPr/>
              </p:nvSpPr>
              <p:spPr>
                <a:xfrm>
                  <a:off x="8009894" y="32852954"/>
                  <a:ext cx="2834640" cy="461665"/>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smtClean="0">
                      <a:solidFill>
                        <a:schemeClr val="tx1">
                          <a:lumMod val="75000"/>
                          <a:lumOff val="25000"/>
                        </a:schemeClr>
                      </a:solidFill>
                      <a:latin typeface="Garamond" panose="02020404030301010803" pitchFamily="18" charset="0"/>
                    </a:rPr>
                    <a:t>Sihang Chen</a:t>
                  </a:r>
                  <a:endParaRPr lang="en-US" sz="2400" b="1" dirty="0">
                    <a:solidFill>
                      <a:schemeClr val="tx1">
                        <a:lumMod val="75000"/>
                        <a:lumOff val="25000"/>
                      </a:schemeClr>
                    </a:solidFill>
                    <a:latin typeface="Garamond" panose="02020404030301010803" pitchFamily="18" charset="0"/>
                  </a:endParaRPr>
                </a:p>
              </p:txBody>
            </p:sp>
            <p:pic>
              <p:nvPicPr>
                <p:cNvPr id="42" name="Picture 41"/>
                <p:cNvPicPr>
                  <a:picLocks/>
                </p:cNvPicPr>
                <p:nvPr/>
              </p:nvPicPr>
              <p:blipFill>
                <a:blip r:embed="rId2" cstate="screen">
                  <a:extLst>
                    <a:ext uri="{28A0092B-C50C-407E-A947-70E740481C1C}">
                      <a14:useLocalDpi xmlns:a14="http://schemas.microsoft.com/office/drawing/2010/main"/>
                    </a:ext>
                  </a:extLst>
                </a:blip>
                <a:stretch>
                  <a:fillRect/>
                </a:stretch>
              </p:blipFill>
              <p:spPr>
                <a:xfrm>
                  <a:off x="8375654" y="30684751"/>
                  <a:ext cx="2103120" cy="2103120"/>
                </a:xfrm>
                <a:prstGeom prst="rect">
                  <a:avLst/>
                </a:prstGeom>
              </p:spPr>
            </p:pic>
          </p:grpSp>
        </p:grpSp>
      </p:grpSp>
      <p:sp>
        <p:nvSpPr>
          <p:cNvPr id="19" name="TextBox 18"/>
          <p:cNvSpPr txBox="1"/>
          <p:nvPr/>
        </p:nvSpPr>
        <p:spPr>
          <a:xfrm>
            <a:off x="924040" y="24574471"/>
            <a:ext cx="8316700"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Earth </a:t>
            </a:r>
            <a:r>
              <a:rPr lang="en-US" sz="4400" b="1" dirty="0" smtClean="0">
                <a:solidFill>
                  <a:srgbClr val="EBA34C"/>
                </a:solidFill>
                <a:latin typeface="Century Gothic" panose="020B0502020202020204" pitchFamily="34" charset="0"/>
              </a:rPr>
              <a:t>Observations &amp; Products</a:t>
            </a:r>
            <a:endParaRPr lang="en-US" sz="4400" b="1" dirty="0">
              <a:solidFill>
                <a:srgbClr val="EBA34C"/>
              </a:solidFill>
              <a:latin typeface="Century Gothic" panose="020B0502020202020204" pitchFamily="34" charset="0"/>
            </a:endParaRPr>
          </a:p>
        </p:txBody>
      </p:sp>
      <p:grpSp>
        <p:nvGrpSpPr>
          <p:cNvPr id="135" name="Group 134"/>
          <p:cNvGrpSpPr/>
          <p:nvPr/>
        </p:nvGrpSpPr>
        <p:grpSpPr>
          <a:xfrm>
            <a:off x="924040" y="19219236"/>
            <a:ext cx="8815246" cy="5083197"/>
            <a:chOff x="924040" y="19072932"/>
            <a:chExt cx="8815246" cy="5083197"/>
          </a:xfrm>
        </p:grpSpPr>
        <p:sp>
          <p:nvSpPr>
            <p:cNvPr id="18" name="TextBox 17"/>
            <p:cNvSpPr txBox="1"/>
            <p:nvPr/>
          </p:nvSpPr>
          <p:spPr>
            <a:xfrm>
              <a:off x="924040" y="19072932"/>
              <a:ext cx="3172663" cy="769441"/>
            </a:xfrm>
            <a:prstGeom prst="rect">
              <a:avLst/>
            </a:prstGeom>
            <a:noFill/>
          </p:spPr>
          <p:txBody>
            <a:bodyPr wrap="none" rtlCol="0" anchor="ctr">
              <a:spAutoFit/>
            </a:bodyPr>
            <a:lstStyle/>
            <a:p>
              <a:r>
                <a:rPr lang="en-US" sz="4400" b="1" dirty="0">
                  <a:solidFill>
                    <a:srgbClr val="EBA34C"/>
                  </a:solidFill>
                  <a:latin typeface="Century Gothic" panose="020B0502020202020204" pitchFamily="34" charset="0"/>
                </a:rPr>
                <a:t>Study Area</a:t>
              </a:r>
            </a:p>
          </p:txBody>
        </p:sp>
        <p:grpSp>
          <p:nvGrpSpPr>
            <p:cNvPr id="98" name="Group 97"/>
            <p:cNvGrpSpPr/>
            <p:nvPr/>
          </p:nvGrpSpPr>
          <p:grpSpPr>
            <a:xfrm>
              <a:off x="1341075" y="19769871"/>
              <a:ext cx="8398211" cy="4386258"/>
              <a:chOff x="913557" y="19693583"/>
              <a:chExt cx="9257675" cy="4835142"/>
            </a:xfrm>
          </p:grpSpPr>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557" y="20470735"/>
                <a:ext cx="2651760" cy="3041904"/>
              </a:xfrm>
              <a:prstGeom prst="rect">
                <a:avLst/>
              </a:prstGeom>
            </p:spPr>
          </p:pic>
          <p:cxnSp>
            <p:nvCxnSpPr>
              <p:cNvPr id="69" name="Straight Connector 68"/>
              <p:cNvCxnSpPr/>
              <p:nvPr/>
            </p:nvCxnSpPr>
            <p:spPr>
              <a:xfrm flipV="1">
                <a:off x="2625730" y="19693583"/>
                <a:ext cx="1515862" cy="1351633"/>
              </a:xfrm>
              <a:prstGeom prst="line">
                <a:avLst/>
              </a:prstGeom>
              <a:ln>
                <a:solidFill>
                  <a:schemeClr val="tx1">
                    <a:lumMod val="75000"/>
                    <a:lumOff val="25000"/>
                    <a:alpha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625730" y="21364028"/>
                <a:ext cx="1515862" cy="3158791"/>
              </a:xfrm>
              <a:prstGeom prst="line">
                <a:avLst/>
              </a:prstGeom>
              <a:ln>
                <a:solidFill>
                  <a:schemeClr val="tx1">
                    <a:lumMod val="75000"/>
                    <a:lumOff val="25000"/>
                    <a:alpha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4141593" y="19693756"/>
                <a:ext cx="6029639" cy="4834969"/>
                <a:chOff x="4141593" y="19693756"/>
                <a:chExt cx="6029639" cy="4834969"/>
              </a:xfrm>
            </p:grpSpPr>
            <p:grpSp>
              <p:nvGrpSpPr>
                <p:cNvPr id="58" name="Group 57"/>
                <p:cNvGrpSpPr/>
                <p:nvPr/>
              </p:nvGrpSpPr>
              <p:grpSpPr>
                <a:xfrm>
                  <a:off x="4141593" y="19693756"/>
                  <a:ext cx="6029639" cy="4834969"/>
                  <a:chOff x="3369720" y="24821737"/>
                  <a:chExt cx="6108038" cy="4897835"/>
                </a:xfrm>
              </p:grpSpPr>
              <p:grpSp>
                <p:nvGrpSpPr>
                  <p:cNvPr id="57" name="Group 56"/>
                  <p:cNvGrpSpPr/>
                  <p:nvPr/>
                </p:nvGrpSpPr>
                <p:grpSpPr>
                  <a:xfrm>
                    <a:off x="3369720" y="24821737"/>
                    <a:ext cx="6108038" cy="4897835"/>
                    <a:chOff x="3369719" y="25012194"/>
                    <a:chExt cx="5870521" cy="4707378"/>
                  </a:xfrm>
                </p:grpSpPr>
                <p:grpSp>
                  <p:nvGrpSpPr>
                    <p:cNvPr id="13" name="Group 12"/>
                    <p:cNvGrpSpPr/>
                    <p:nvPr/>
                  </p:nvGrpSpPr>
                  <p:grpSpPr>
                    <a:xfrm>
                      <a:off x="3369719" y="25012194"/>
                      <a:ext cx="5870521" cy="4707378"/>
                      <a:chOff x="864450" y="24994284"/>
                      <a:chExt cx="5476608" cy="4391512"/>
                    </a:xfrm>
                  </p:grpSpPr>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4450" y="24994284"/>
                        <a:ext cx="5476608" cy="4391512"/>
                      </a:xfrm>
                      <a:prstGeom prst="rect">
                        <a:avLst/>
                      </a:prstGeom>
                    </p:spPr>
                  </p:pic>
                  <p:sp>
                    <p:nvSpPr>
                      <p:cNvPr id="12" name="TextBox 11"/>
                      <p:cNvSpPr txBox="1"/>
                      <p:nvPr/>
                    </p:nvSpPr>
                    <p:spPr>
                      <a:xfrm>
                        <a:off x="4626452" y="28810430"/>
                        <a:ext cx="1448460" cy="338972"/>
                      </a:xfrm>
                      <a:prstGeom prst="rect">
                        <a:avLst/>
                      </a:prstGeom>
                      <a:noFill/>
                    </p:spPr>
                    <p:txBody>
                      <a:bodyPr wrap="square" rtlCol="0">
                        <a:spAutoFit/>
                      </a:bodyPr>
                      <a:lstStyle/>
                      <a:p>
                        <a:pPr algn="ctr"/>
                        <a:r>
                          <a:rPr lang="en-US" sz="1600" dirty="0" smtClean="0">
                            <a:solidFill>
                              <a:schemeClr val="bg1">
                                <a:lumMod val="85000"/>
                              </a:schemeClr>
                            </a:solidFill>
                            <a:ea typeface="Garamond" charset="0"/>
                            <a:cs typeface="Garamond" charset="0"/>
                          </a:rPr>
                          <a:t>0       3       6</a:t>
                        </a:r>
                      </a:p>
                    </p:txBody>
                  </p:sp>
                  <p:sp>
                    <p:nvSpPr>
                      <p:cNvPr id="78" name="TextBox 77"/>
                      <p:cNvSpPr txBox="1"/>
                      <p:nvPr/>
                    </p:nvSpPr>
                    <p:spPr>
                      <a:xfrm>
                        <a:off x="5785785" y="28979061"/>
                        <a:ext cx="555272" cy="356676"/>
                      </a:xfrm>
                      <a:prstGeom prst="rect">
                        <a:avLst/>
                      </a:prstGeom>
                      <a:noFill/>
                    </p:spPr>
                    <p:txBody>
                      <a:bodyPr wrap="square" rtlCol="0">
                        <a:spAutoFit/>
                      </a:bodyPr>
                      <a:lstStyle/>
                      <a:p>
                        <a:r>
                          <a:rPr lang="en-US" sz="1600" smtClean="0">
                            <a:solidFill>
                              <a:schemeClr val="bg1">
                                <a:lumMod val="85000"/>
                              </a:schemeClr>
                            </a:solidFill>
                            <a:ea typeface="Garamond" charset="0"/>
                            <a:cs typeface="Garamond" charset="0"/>
                          </a:rPr>
                          <a:t>mi</a:t>
                        </a:r>
                        <a:endParaRPr lang="en-US" sz="1600" dirty="0" smtClean="0">
                          <a:solidFill>
                            <a:schemeClr val="bg1">
                              <a:lumMod val="85000"/>
                            </a:schemeClr>
                          </a:solidFill>
                          <a:ea typeface="Garamond" charset="0"/>
                          <a:cs typeface="Garamond" charset="0"/>
                        </a:endParaRPr>
                      </a:p>
                    </p:txBody>
                  </p:sp>
                </p:grpSp>
                <p:sp>
                  <p:nvSpPr>
                    <p:cNvPr id="88" name="TextBox 87"/>
                    <p:cNvSpPr txBox="1"/>
                    <p:nvPr/>
                  </p:nvSpPr>
                  <p:spPr>
                    <a:xfrm>
                      <a:off x="7378826" y="27035528"/>
                      <a:ext cx="1692717" cy="429418"/>
                    </a:xfrm>
                    <a:prstGeom prst="rect">
                      <a:avLst/>
                    </a:prstGeom>
                    <a:noFill/>
                  </p:spPr>
                  <p:txBody>
                    <a:bodyPr wrap="square" rtlCol="0">
                      <a:spAutoFit/>
                    </a:bodyPr>
                    <a:lstStyle/>
                    <a:p>
                      <a:r>
                        <a:rPr lang="en-US" sz="2000" dirty="0" smtClean="0">
                          <a:solidFill>
                            <a:schemeClr val="tx1">
                              <a:lumMod val="75000"/>
                              <a:lumOff val="25000"/>
                            </a:schemeClr>
                          </a:solidFill>
                          <a:ea typeface="Garamond" charset="0"/>
                          <a:cs typeface="Garamond" charset="0"/>
                        </a:rPr>
                        <a:t>Cleveland</a:t>
                      </a:r>
                    </a:p>
                  </p:txBody>
                </p:sp>
                <p:sp>
                  <p:nvSpPr>
                    <p:cNvPr id="90" name="TextBox 89"/>
                    <p:cNvSpPr txBox="1"/>
                    <p:nvPr/>
                  </p:nvSpPr>
                  <p:spPr>
                    <a:xfrm>
                      <a:off x="7101919" y="26474922"/>
                      <a:ext cx="1652467" cy="429418"/>
                    </a:xfrm>
                    <a:prstGeom prst="rect">
                      <a:avLst/>
                    </a:prstGeom>
                    <a:noFill/>
                  </p:spPr>
                  <p:txBody>
                    <a:bodyPr wrap="square" rtlCol="0">
                      <a:spAutoFit/>
                    </a:bodyPr>
                    <a:lstStyle/>
                    <a:p>
                      <a:r>
                        <a:rPr lang="en-US" sz="2000" dirty="0" smtClean="0">
                          <a:solidFill>
                            <a:schemeClr val="tx1">
                              <a:lumMod val="75000"/>
                              <a:lumOff val="25000"/>
                            </a:schemeClr>
                          </a:solidFill>
                          <a:ea typeface="Garamond" charset="0"/>
                          <a:cs typeface="Garamond" charset="0"/>
                        </a:rPr>
                        <a:t>Test Area</a:t>
                      </a:r>
                    </a:p>
                  </p:txBody>
                </p:sp>
                <p:cxnSp>
                  <p:nvCxnSpPr>
                    <p:cNvPr id="26" name="Straight Connector 25"/>
                    <p:cNvCxnSpPr/>
                    <p:nvPr/>
                  </p:nvCxnSpPr>
                  <p:spPr>
                    <a:xfrm>
                      <a:off x="6554600" y="26846570"/>
                      <a:ext cx="189341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179017" y="27396660"/>
                      <a:ext cx="169562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a:xfrm>
                    <a:off x="4484972" y="29013646"/>
                    <a:ext cx="2889616" cy="446792"/>
                  </a:xfrm>
                  <a:prstGeom prst="rect">
                    <a:avLst/>
                  </a:prstGeom>
                  <a:noFill/>
                </p:spPr>
                <p:txBody>
                  <a:bodyPr wrap="square" rtlCol="0">
                    <a:spAutoFit/>
                  </a:bodyPr>
                  <a:lstStyle/>
                  <a:p>
                    <a:r>
                      <a:rPr lang="en-US" sz="2000" dirty="0" smtClean="0">
                        <a:solidFill>
                          <a:schemeClr val="tx1">
                            <a:lumMod val="75000"/>
                            <a:lumOff val="25000"/>
                          </a:schemeClr>
                        </a:solidFill>
                        <a:ea typeface="Garamond" charset="0"/>
                        <a:cs typeface="Garamond" charset="0"/>
                      </a:rPr>
                      <a:t>Cuyahoga County</a:t>
                    </a:r>
                  </a:p>
                </p:txBody>
              </p:sp>
            </p:grpSp>
            <p:sp>
              <p:nvSpPr>
                <p:cNvPr id="125" name="TextBox 124"/>
                <p:cNvSpPr txBox="1"/>
                <p:nvPr/>
              </p:nvSpPr>
              <p:spPr>
                <a:xfrm rot="19022856">
                  <a:off x="7314401" y="20081845"/>
                  <a:ext cx="1166609" cy="373201"/>
                </a:xfrm>
                <a:prstGeom prst="rect">
                  <a:avLst/>
                </a:prstGeom>
                <a:noFill/>
                <a:scene3d>
                  <a:camera prst="orthographicFront"/>
                  <a:lightRig rig="threePt" dir="t"/>
                </a:scene3d>
                <a:sp3d/>
              </p:spPr>
              <p:txBody>
                <a:bodyPr wrap="none" rtlCol="0">
                  <a:spAutoFit/>
                </a:bodyPr>
                <a:lstStyle/>
                <a:p>
                  <a:pPr algn="ctr"/>
                  <a:r>
                    <a:rPr lang="en-US" sz="1600" i="1" dirty="0" smtClean="0">
                      <a:solidFill>
                        <a:schemeClr val="bg1">
                          <a:lumMod val="65000"/>
                        </a:schemeClr>
                      </a:solidFill>
                      <a:ea typeface="Garamond" charset="0"/>
                      <a:cs typeface="Garamond" charset="0"/>
                    </a:rPr>
                    <a:t>Lake Erie</a:t>
                  </a:r>
                </a:p>
              </p:txBody>
            </p:sp>
          </p:grpSp>
        </p:grpSp>
      </p:grpSp>
      <p:pic>
        <p:nvPicPr>
          <p:cNvPr id="63" name="Picture 62"/>
          <p:cNvPicPr>
            <a:picLocks noChangeAspect="1"/>
          </p:cNvPicPr>
          <p:nvPr/>
        </p:nvPicPr>
        <p:blipFill rotWithShape="1">
          <a:blip r:embed="rId8" cstate="print">
            <a:extLst>
              <a:ext uri="{BEBA8EAE-BF5A-486C-A8C5-ECC9F3942E4B}">
                <a14:imgProps xmlns:a14="http://schemas.microsoft.com/office/drawing/2010/main">
                  <a14:imgLayer r:embed="rId9">
                    <a14:imgEffect>
                      <a14:colorTemperature colorTemp="6503"/>
                    </a14:imgEffect>
                    <a14:imgEffect>
                      <a14:saturation sat="97000"/>
                    </a14:imgEffect>
                    <a14:imgEffect>
                      <a14:brightnessContrast bright="16000" contrast="-5000"/>
                    </a14:imgEffect>
                  </a14:imgLayer>
                </a14:imgProps>
              </a:ext>
              <a:ext uri="{28A0092B-C50C-407E-A947-70E740481C1C}">
                <a14:useLocalDpi xmlns:a14="http://schemas.microsoft.com/office/drawing/2010/main" val="0"/>
              </a:ext>
            </a:extLst>
          </a:blip>
          <a:srcRect l="6941" t="11961" r="6941" b="1919"/>
          <a:stretch/>
        </p:blipFill>
        <p:spPr>
          <a:xfrm>
            <a:off x="8604254" y="31148328"/>
            <a:ext cx="1645920" cy="1645920"/>
          </a:xfrm>
          <a:prstGeom prst="ellipse">
            <a:avLst/>
          </a:prstGeom>
        </p:spPr>
      </p:pic>
      <p:pic>
        <p:nvPicPr>
          <p:cNvPr id="54" name="Picture 5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51806" y="22326542"/>
            <a:ext cx="2006508" cy="2033746"/>
          </a:xfrm>
          <a:prstGeom prst="rect">
            <a:avLst/>
          </a:prstGeom>
        </p:spPr>
      </p:pic>
      <p:sp>
        <p:nvSpPr>
          <p:cNvPr id="17" name="TextBox 16"/>
          <p:cNvSpPr txBox="1"/>
          <p:nvPr/>
        </p:nvSpPr>
        <p:spPr>
          <a:xfrm>
            <a:off x="10996080" y="4588205"/>
            <a:ext cx="3849131" cy="769441"/>
          </a:xfrm>
          <a:prstGeom prst="rect">
            <a:avLst/>
          </a:prstGeom>
          <a:noFill/>
        </p:spPr>
        <p:txBody>
          <a:bodyPr wrap="none" rtlCol="0" anchor="ctr">
            <a:spAutoFit/>
          </a:bodyPr>
          <a:lstStyle/>
          <a:p>
            <a:r>
              <a:rPr lang="en-US" sz="4400" b="1" dirty="0">
                <a:solidFill>
                  <a:srgbClr val="EBA34C"/>
                </a:solidFill>
                <a:latin typeface="Century Gothic" panose="020B0502020202020204" pitchFamily="34" charset="0"/>
              </a:rPr>
              <a:t>Methodology</a:t>
            </a:r>
          </a:p>
        </p:txBody>
      </p:sp>
      <p:sp>
        <p:nvSpPr>
          <p:cNvPr id="20" name="TextBox 19"/>
          <p:cNvSpPr txBox="1"/>
          <p:nvPr/>
        </p:nvSpPr>
        <p:spPr>
          <a:xfrm>
            <a:off x="10996080" y="15401723"/>
            <a:ext cx="2012089"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Results</a:t>
            </a:r>
          </a:p>
        </p:txBody>
      </p:sp>
      <p:sp>
        <p:nvSpPr>
          <p:cNvPr id="9" name="Text Placeholder 16"/>
          <p:cNvSpPr txBox="1">
            <a:spLocks/>
          </p:cNvSpPr>
          <p:nvPr/>
        </p:nvSpPr>
        <p:spPr>
          <a:xfrm>
            <a:off x="11016682" y="25220550"/>
            <a:ext cx="13198260" cy="241717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EBA34C"/>
              </a:buClr>
            </a:pPr>
            <a:r>
              <a:rPr lang="en-US" sz="2600" dirty="0">
                <a:solidFill>
                  <a:schemeClr val="tx1">
                    <a:lumMod val="75000"/>
                    <a:lumOff val="25000"/>
                  </a:schemeClr>
                </a:solidFill>
                <a:latin typeface="Garamond" panose="02020404030301010803" pitchFamily="18" charset="0"/>
              </a:rPr>
              <a:t>This method is a useful tool for determining high priority buildings for solar panel installation and will help Cuyahoga County and the City of Cleveland achieve their 100% renewable energy goals</a:t>
            </a:r>
            <a:r>
              <a:rPr lang="en-US" sz="2600" dirty="0" smtClean="0">
                <a:solidFill>
                  <a:schemeClr val="tx1">
                    <a:lumMod val="75000"/>
                    <a:lumOff val="25000"/>
                  </a:schemeClr>
                </a:solidFill>
                <a:latin typeface="Garamond" panose="02020404030301010803" pitchFamily="18" charset="0"/>
              </a:rPr>
              <a:t>.</a:t>
            </a:r>
          </a:p>
          <a:p>
            <a:pPr>
              <a:lnSpc>
                <a:spcPct val="100000"/>
              </a:lnSpc>
              <a:spcBef>
                <a:spcPts val="0"/>
              </a:spcBef>
              <a:spcAft>
                <a:spcPts val="600"/>
              </a:spcAft>
              <a:buClr>
                <a:srgbClr val="EBA34C"/>
              </a:buClr>
            </a:pPr>
            <a:r>
              <a:rPr lang="en-US" sz="2600" dirty="0" smtClean="0">
                <a:solidFill>
                  <a:schemeClr val="tx1">
                    <a:lumMod val="75000"/>
                    <a:lumOff val="25000"/>
                  </a:schemeClr>
                </a:solidFill>
                <a:latin typeface="Garamond" panose="02020404030301010803" pitchFamily="18" charset="0"/>
              </a:rPr>
              <a:t>Within the study area, 85</a:t>
            </a:r>
            <a:r>
              <a:rPr lang="en-US" sz="2600" dirty="0">
                <a:solidFill>
                  <a:schemeClr val="tx1">
                    <a:lumMod val="75000"/>
                    <a:lumOff val="25000"/>
                  </a:schemeClr>
                </a:solidFill>
                <a:latin typeface="Garamond" panose="02020404030301010803" pitchFamily="18" charset="0"/>
              </a:rPr>
              <a:t>% of </a:t>
            </a:r>
            <a:r>
              <a:rPr lang="en-US" sz="2600" dirty="0" smtClean="0">
                <a:solidFill>
                  <a:schemeClr val="tx1">
                    <a:lumMod val="75000"/>
                    <a:lumOff val="25000"/>
                  </a:schemeClr>
                </a:solidFill>
                <a:latin typeface="Garamond" panose="02020404030301010803" pitchFamily="18" charset="0"/>
              </a:rPr>
              <a:t>the total potential </a:t>
            </a:r>
            <a:r>
              <a:rPr lang="en-US" sz="2600" dirty="0">
                <a:solidFill>
                  <a:schemeClr val="tx1">
                    <a:lumMod val="75000"/>
                    <a:lumOff val="25000"/>
                  </a:schemeClr>
                </a:solidFill>
                <a:latin typeface="Garamond" panose="02020404030301010803" pitchFamily="18" charset="0"/>
              </a:rPr>
              <a:t>energy could be generated by the 560 top-producing </a:t>
            </a:r>
            <a:r>
              <a:rPr lang="en-US" sz="2600" dirty="0" smtClean="0">
                <a:solidFill>
                  <a:schemeClr val="tx1">
                    <a:lumMod val="75000"/>
                    <a:lumOff val="25000"/>
                  </a:schemeClr>
                </a:solidFill>
                <a:latin typeface="Garamond" panose="02020404030301010803" pitchFamily="18" charset="0"/>
              </a:rPr>
              <a:t>buildings.</a:t>
            </a:r>
          </a:p>
          <a:p>
            <a:pPr>
              <a:lnSpc>
                <a:spcPct val="100000"/>
              </a:lnSpc>
              <a:spcBef>
                <a:spcPts val="0"/>
              </a:spcBef>
              <a:spcAft>
                <a:spcPts val="600"/>
              </a:spcAft>
              <a:buClr>
                <a:srgbClr val="EBA34C"/>
              </a:buClr>
            </a:pPr>
            <a:r>
              <a:rPr lang="en-US" sz="2600" dirty="0" smtClean="0">
                <a:solidFill>
                  <a:schemeClr val="tx1">
                    <a:lumMod val="75000"/>
                    <a:lumOff val="25000"/>
                  </a:schemeClr>
                </a:solidFill>
                <a:latin typeface="Garamond" panose="02020404030301010803" pitchFamily="18" charset="0"/>
              </a:rPr>
              <a:t>This model can be adapted to multiple locations by altering parameters for local solar installation practices and irradiation data.</a:t>
            </a:r>
          </a:p>
        </p:txBody>
      </p:sp>
      <p:sp>
        <p:nvSpPr>
          <p:cNvPr id="21" name="TextBox 20"/>
          <p:cNvSpPr txBox="1"/>
          <p:nvPr/>
        </p:nvSpPr>
        <p:spPr>
          <a:xfrm>
            <a:off x="10999204" y="24428167"/>
            <a:ext cx="4058391" cy="769441"/>
          </a:xfrm>
          <a:prstGeom prst="rect">
            <a:avLst/>
          </a:prstGeom>
          <a:noFill/>
        </p:spPr>
        <p:txBody>
          <a:bodyPr wrap="square" rtlCol="0">
            <a:spAutoFit/>
          </a:bodyPr>
          <a:lstStyle/>
          <a:p>
            <a:r>
              <a:rPr lang="en-US" sz="4400" b="1" dirty="0">
                <a:solidFill>
                  <a:srgbClr val="EBA34C"/>
                </a:solidFill>
                <a:latin typeface="Century Gothic" panose="020B0502020202020204" pitchFamily="34" charset="0"/>
              </a:rPr>
              <a:t>Conclusions</a:t>
            </a:r>
          </a:p>
        </p:txBody>
      </p:sp>
      <p:sp>
        <p:nvSpPr>
          <p:cNvPr id="7" name="Text Placeholder 16"/>
          <p:cNvSpPr txBox="1">
            <a:spLocks/>
          </p:cNvSpPr>
          <p:nvPr/>
        </p:nvSpPr>
        <p:spPr>
          <a:xfrm>
            <a:off x="11018488" y="28746927"/>
            <a:ext cx="13159308" cy="5180066"/>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400" u="sng" dirty="0">
                <a:solidFill>
                  <a:schemeClr val="tx1">
                    <a:lumMod val="75000"/>
                    <a:lumOff val="25000"/>
                  </a:schemeClr>
                </a:solidFill>
                <a:latin typeface="Garamond" charset="0"/>
                <a:ea typeface="Garamond" charset="0"/>
                <a:cs typeface="Garamond" charset="0"/>
              </a:rPr>
              <a:t>NASA DEVELOP:</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Dr. Nicholas B. Rajkovich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Science Advisor, University of Buffalo</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Dr. Dave Hondula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Science Advisor, Arizona State University</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Erika Higa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Center Lead</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Megan Seeley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Geoinformatics Fellow</a:t>
            </a:r>
          </a:p>
          <a:p>
            <a:pPr>
              <a:lnSpc>
                <a:spcPct val="100000"/>
              </a:lnSpc>
              <a:spcBef>
                <a:spcPts val="0"/>
              </a:spcBef>
            </a:pPr>
            <a:endParaRPr lang="en-US" sz="2400" u="sng" dirty="0" smtClean="0">
              <a:solidFill>
                <a:schemeClr val="tx1">
                  <a:lumMod val="75000"/>
                  <a:lumOff val="25000"/>
                </a:schemeClr>
              </a:solidFill>
              <a:latin typeface="Garamond" charset="0"/>
              <a:ea typeface="Garamond" charset="0"/>
              <a:cs typeface="Garamond" charset="0"/>
            </a:endParaRPr>
          </a:p>
          <a:p>
            <a:pPr>
              <a:lnSpc>
                <a:spcPct val="100000"/>
              </a:lnSpc>
              <a:spcBef>
                <a:spcPts val="0"/>
              </a:spcBef>
            </a:pPr>
            <a:r>
              <a:rPr lang="en-US" sz="2400" u="sng" dirty="0" smtClean="0">
                <a:solidFill>
                  <a:schemeClr val="tx1">
                    <a:lumMod val="75000"/>
                    <a:lumOff val="25000"/>
                  </a:schemeClr>
                </a:solidFill>
                <a:latin typeface="Garamond" charset="0"/>
                <a:ea typeface="Garamond" charset="0"/>
                <a:cs typeface="Garamond" charset="0"/>
              </a:rPr>
              <a:t>NASA </a:t>
            </a:r>
            <a:r>
              <a:rPr lang="en-US" sz="2400" u="sng" dirty="0">
                <a:solidFill>
                  <a:schemeClr val="tx1">
                    <a:lumMod val="75000"/>
                    <a:lumOff val="25000"/>
                  </a:schemeClr>
                </a:solidFill>
                <a:latin typeface="Garamond" charset="0"/>
                <a:ea typeface="Garamond" charset="0"/>
                <a:cs typeface="Garamond" charset="0"/>
              </a:rPr>
              <a:t>POWER:</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Dr. Paul Stackhouse </a:t>
            </a:r>
            <a:r>
              <a:rPr lang="en-US" sz="2400" b="1" dirty="0" smtClean="0">
                <a:solidFill>
                  <a:schemeClr val="tx1">
                    <a:lumMod val="75000"/>
                    <a:lumOff val="25000"/>
                  </a:schemeClr>
                </a:solidFill>
                <a:latin typeface="Garamond" charset="0"/>
                <a:ea typeface="Garamond" charset="0"/>
                <a:cs typeface="Garamond" charset="0"/>
              </a:rPr>
              <a:t>Jr.</a:t>
            </a:r>
            <a:r>
              <a:rPr lang="en-US" sz="2400" b="1" dirty="0">
                <a:solidFill>
                  <a:schemeClr val="tx1">
                    <a:lumMod val="75000"/>
                    <a:lumOff val="25000"/>
                  </a:schemeClr>
                </a:solidFill>
                <a:latin typeface="Garamond" charset="0"/>
                <a:ea typeface="Garamond" charset="0"/>
                <a:cs typeface="Garamond" charset="0"/>
              </a:rPr>
              <a:t>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a:t>
            </a:r>
            <a:r>
              <a:rPr lang="en-US" sz="2400" dirty="0" smtClean="0">
                <a:solidFill>
                  <a:schemeClr val="tx1">
                    <a:lumMod val="75000"/>
                    <a:lumOff val="25000"/>
                  </a:schemeClr>
                </a:solidFill>
                <a:latin typeface="Garamond" charset="0"/>
                <a:ea typeface="Garamond" charset="0"/>
                <a:cs typeface="Garamond" charset="0"/>
              </a:rPr>
              <a:t>Senior </a:t>
            </a:r>
            <a:r>
              <a:rPr lang="en-US" sz="2400" dirty="0">
                <a:solidFill>
                  <a:schemeClr val="tx1">
                    <a:lumMod val="75000"/>
                    <a:lumOff val="25000"/>
                  </a:schemeClr>
                </a:solidFill>
                <a:latin typeface="Garamond" charset="0"/>
                <a:ea typeface="Garamond" charset="0"/>
                <a:cs typeface="Garamond" charset="0"/>
              </a:rPr>
              <a:t>Research Scientist and Principal Investigator</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A. Jason </a:t>
            </a:r>
            <a:r>
              <a:rPr lang="en-US" sz="2400" b="1" dirty="0" smtClean="0">
                <a:solidFill>
                  <a:schemeClr val="tx1">
                    <a:lumMod val="75000"/>
                    <a:lumOff val="25000"/>
                  </a:schemeClr>
                </a:solidFill>
                <a:latin typeface="Garamond" charset="0"/>
                <a:ea typeface="Garamond" charset="0"/>
                <a:cs typeface="Garamond" charset="0"/>
              </a:rPr>
              <a:t>Barnett</a:t>
            </a:r>
            <a:r>
              <a:rPr lang="en-US" sz="2400" dirty="0">
                <a:solidFill>
                  <a:schemeClr val="tx1">
                    <a:lumMod val="75000"/>
                    <a:lumOff val="25000"/>
                  </a:schemeClr>
                </a:solidFill>
                <a:latin typeface="Garamond" charset="0"/>
                <a:ea typeface="Garamond" charset="0"/>
                <a:cs typeface="Garamond" charset="0"/>
              </a:rPr>
              <a:t>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a:t>
            </a:r>
            <a:r>
              <a:rPr lang="en-US" sz="2400" dirty="0" smtClean="0">
                <a:solidFill>
                  <a:schemeClr val="tx1">
                    <a:lumMod val="75000"/>
                    <a:lumOff val="25000"/>
                  </a:schemeClr>
                </a:solidFill>
                <a:latin typeface="Garamond" charset="0"/>
                <a:ea typeface="Garamond" charset="0"/>
                <a:cs typeface="Garamond" charset="0"/>
              </a:rPr>
              <a:t> </a:t>
            </a:r>
            <a:r>
              <a:rPr lang="en-US" sz="2400" dirty="0">
                <a:solidFill>
                  <a:schemeClr val="tx1">
                    <a:lumMod val="75000"/>
                    <a:lumOff val="25000"/>
                  </a:schemeClr>
                </a:solidFill>
                <a:latin typeface="Garamond" charset="0"/>
                <a:ea typeface="Garamond" charset="0"/>
                <a:cs typeface="Garamond" charset="0"/>
              </a:rPr>
              <a:t>Geospatial and Technology Developer</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Brian </a:t>
            </a:r>
            <a:r>
              <a:rPr lang="en-US" sz="2400" b="1" dirty="0" smtClean="0">
                <a:solidFill>
                  <a:schemeClr val="tx1">
                    <a:lumMod val="75000"/>
                    <a:lumOff val="25000"/>
                  </a:schemeClr>
                </a:solidFill>
                <a:latin typeface="Garamond" charset="0"/>
                <a:ea typeface="Garamond" charset="0"/>
                <a:cs typeface="Garamond" charset="0"/>
              </a:rPr>
              <a:t>Tisdale</a:t>
            </a:r>
            <a:r>
              <a:rPr lang="en-US" sz="2400" b="1" dirty="0">
                <a:solidFill>
                  <a:schemeClr val="tx1">
                    <a:lumMod val="75000"/>
                    <a:lumOff val="25000"/>
                  </a:schemeClr>
                </a:solidFill>
                <a:latin typeface="Garamond" charset="0"/>
                <a:ea typeface="Garamond" charset="0"/>
                <a:cs typeface="Garamond" charset="0"/>
              </a:rPr>
              <a:t>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a:t>
            </a:r>
            <a:r>
              <a:rPr lang="en-US" sz="2400" dirty="0" smtClean="0">
                <a:solidFill>
                  <a:schemeClr val="tx1">
                    <a:lumMod val="75000"/>
                    <a:lumOff val="25000"/>
                  </a:schemeClr>
                </a:solidFill>
                <a:latin typeface="Garamond" charset="0"/>
                <a:ea typeface="Garamond" charset="0"/>
                <a:cs typeface="Garamond" charset="0"/>
              </a:rPr>
              <a:t>Booz-Allen </a:t>
            </a:r>
            <a:r>
              <a:rPr lang="en-US" sz="2400" dirty="0">
                <a:solidFill>
                  <a:schemeClr val="tx1">
                    <a:lumMod val="75000"/>
                    <a:lumOff val="25000"/>
                  </a:schemeClr>
                </a:solidFill>
                <a:latin typeface="Garamond" charset="0"/>
                <a:ea typeface="Garamond" charset="0"/>
                <a:cs typeface="Garamond" charset="0"/>
              </a:rPr>
              <a:t>and Hamilton, Inc</a:t>
            </a:r>
            <a:r>
              <a:rPr lang="en-US" sz="2400" dirty="0" smtClean="0">
                <a:solidFill>
                  <a:schemeClr val="tx1">
                    <a:lumMod val="75000"/>
                    <a:lumOff val="25000"/>
                  </a:schemeClr>
                </a:solidFill>
                <a:latin typeface="Garamond" charset="0"/>
                <a:ea typeface="Garamond" charset="0"/>
                <a:cs typeface="Garamond" charset="0"/>
              </a:rPr>
              <a:t>.</a:t>
            </a:r>
          </a:p>
          <a:p>
            <a:pPr fontAlgn="base">
              <a:lnSpc>
                <a:spcPct val="100000"/>
              </a:lnSpc>
              <a:spcBef>
                <a:spcPts val="0"/>
              </a:spcBef>
            </a:pPr>
            <a:endParaRPr lang="en-US" sz="2400" dirty="0" smtClean="0">
              <a:solidFill>
                <a:schemeClr val="tx1">
                  <a:lumMod val="75000"/>
                  <a:lumOff val="25000"/>
                </a:schemeClr>
              </a:solidFill>
              <a:latin typeface="Garamond" charset="0"/>
              <a:ea typeface="Garamond" charset="0"/>
              <a:cs typeface="Garamond" charset="0"/>
            </a:endParaRPr>
          </a:p>
          <a:p>
            <a:pPr fontAlgn="base">
              <a:lnSpc>
                <a:spcPct val="100000"/>
              </a:lnSpc>
              <a:spcBef>
                <a:spcPts val="0"/>
              </a:spcBef>
            </a:pPr>
            <a:endParaRPr lang="en-US" sz="2400" dirty="0">
              <a:solidFill>
                <a:schemeClr val="tx1">
                  <a:lumMod val="75000"/>
                  <a:lumOff val="25000"/>
                </a:schemeClr>
              </a:solidFill>
              <a:latin typeface="Garamond" charset="0"/>
              <a:ea typeface="Garamond" charset="0"/>
              <a:cs typeface="Garamond" charset="0"/>
            </a:endParaRPr>
          </a:p>
          <a:p>
            <a:pPr>
              <a:lnSpc>
                <a:spcPct val="100000"/>
              </a:lnSpc>
              <a:spcBef>
                <a:spcPts val="0"/>
              </a:spcBef>
            </a:pPr>
            <a:r>
              <a:rPr lang="en-US" sz="2400" u="sng" dirty="0" smtClean="0">
                <a:solidFill>
                  <a:schemeClr val="tx1">
                    <a:lumMod val="75000"/>
                    <a:lumOff val="25000"/>
                  </a:schemeClr>
                </a:solidFill>
                <a:latin typeface="Garamond" charset="0"/>
                <a:ea typeface="Garamond" charset="0"/>
                <a:cs typeface="Garamond" charset="0"/>
              </a:rPr>
              <a:t>Partners</a:t>
            </a:r>
            <a:r>
              <a:rPr lang="en-US" sz="2400" u="sng" dirty="0">
                <a:solidFill>
                  <a:schemeClr val="tx1">
                    <a:lumMod val="75000"/>
                    <a:lumOff val="25000"/>
                  </a:schemeClr>
                </a:solidFill>
                <a:latin typeface="Garamond" charset="0"/>
                <a:ea typeface="Garamond" charset="0"/>
                <a:cs typeface="Garamond" charset="0"/>
              </a:rPr>
              <a:t>:</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Mike Foley</a:t>
            </a:r>
            <a:r>
              <a:rPr lang="en-US" sz="2400" dirty="0">
                <a:solidFill>
                  <a:schemeClr val="tx1">
                    <a:lumMod val="75000"/>
                    <a:lumOff val="25000"/>
                  </a:schemeClr>
                </a:solidFill>
                <a:latin typeface="Garamond" charset="0"/>
                <a:ea typeface="Garamond" charset="0"/>
                <a:cs typeface="Garamond" charset="0"/>
              </a:rPr>
              <a:t>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Department of Sustainability Director</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Dan Meaney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Cuyahoga County Planning Commission Manager</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Anand Natarajan</a:t>
            </a:r>
            <a:r>
              <a:rPr lang="en-US" sz="2400" dirty="0">
                <a:solidFill>
                  <a:schemeClr val="tx1">
                    <a:lumMod val="75000"/>
                    <a:lumOff val="25000"/>
                  </a:schemeClr>
                </a:solidFill>
                <a:latin typeface="Garamond" charset="0"/>
                <a:ea typeface="Garamond" charset="0"/>
                <a:cs typeface="Garamond" charset="0"/>
              </a:rPr>
              <a:t>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Mayor’s Office of Sustainability Energy Manager</a:t>
            </a:r>
          </a:p>
          <a:p>
            <a:pPr fontAlgn="base">
              <a:lnSpc>
                <a:spcPct val="100000"/>
              </a:lnSpc>
              <a:spcBef>
                <a:spcPts val="0"/>
              </a:spcBef>
            </a:pPr>
            <a:r>
              <a:rPr lang="en-US" sz="2400" b="1" dirty="0">
                <a:solidFill>
                  <a:schemeClr val="tx1">
                    <a:lumMod val="75000"/>
                    <a:lumOff val="25000"/>
                  </a:schemeClr>
                </a:solidFill>
                <a:latin typeface="Garamond" charset="0"/>
                <a:ea typeface="Garamond" charset="0"/>
                <a:cs typeface="Garamond" charset="0"/>
              </a:rPr>
              <a:t>Elizabeth Lehman</a:t>
            </a:r>
            <a:r>
              <a:rPr lang="en-US" sz="2400" dirty="0">
                <a:solidFill>
                  <a:schemeClr val="tx1">
                    <a:lumMod val="75000"/>
                    <a:lumOff val="25000"/>
                  </a:schemeClr>
                </a:solidFill>
                <a:latin typeface="Garamond" charset="0"/>
                <a:ea typeface="Garamond" charset="0"/>
                <a:cs typeface="Garamond" charset="0"/>
              </a:rPr>
              <a:t> </a:t>
            </a:r>
            <a:r>
              <a:rPr lang="mr-IN" sz="2400" dirty="0">
                <a:solidFill>
                  <a:schemeClr val="tx1">
                    <a:lumMod val="75000"/>
                    <a:lumOff val="25000"/>
                  </a:schemeClr>
                </a:solidFill>
                <a:latin typeface="Garamond" charset="0"/>
                <a:ea typeface="Garamond" charset="0"/>
                <a:cs typeface="Garamond" charset="0"/>
              </a:rPr>
              <a:t>–</a:t>
            </a:r>
            <a:r>
              <a:rPr lang="en-US" sz="2400" dirty="0">
                <a:solidFill>
                  <a:schemeClr val="tx1">
                    <a:lumMod val="75000"/>
                    <a:lumOff val="25000"/>
                  </a:schemeClr>
                </a:solidFill>
                <a:latin typeface="Garamond" charset="0"/>
                <a:ea typeface="Garamond" charset="0"/>
                <a:cs typeface="Garamond" charset="0"/>
              </a:rPr>
              <a:t> Mayor’s Office of Sustainability Energy </a:t>
            </a:r>
            <a:r>
              <a:rPr lang="en-US" sz="2400" dirty="0" smtClean="0">
                <a:solidFill>
                  <a:schemeClr val="tx1">
                    <a:lumMod val="75000"/>
                    <a:lumOff val="25000"/>
                  </a:schemeClr>
                </a:solidFill>
                <a:latin typeface="Garamond" charset="0"/>
                <a:ea typeface="Garamond" charset="0"/>
                <a:cs typeface="Garamond" charset="0"/>
              </a:rPr>
              <a:t>Analyst</a:t>
            </a:r>
          </a:p>
          <a:p>
            <a:pPr fontAlgn="base">
              <a:lnSpc>
                <a:spcPct val="100000"/>
              </a:lnSpc>
              <a:spcBef>
                <a:spcPts val="0"/>
              </a:spcBef>
            </a:pPr>
            <a:endParaRPr lang="en-US" sz="2400" dirty="0">
              <a:solidFill>
                <a:schemeClr val="tx1">
                  <a:lumMod val="75000"/>
                  <a:lumOff val="25000"/>
                </a:schemeClr>
              </a:solidFill>
              <a:latin typeface="Garamond" charset="0"/>
              <a:ea typeface="Garamond" charset="0"/>
              <a:cs typeface="Garamond" charset="0"/>
            </a:endParaRPr>
          </a:p>
          <a:p>
            <a:pPr fontAlgn="base">
              <a:lnSpc>
                <a:spcPct val="100000"/>
              </a:lnSpc>
              <a:spcBef>
                <a:spcPts val="0"/>
              </a:spcBef>
            </a:pPr>
            <a:r>
              <a:rPr lang="en-US" sz="2400" u="sng" dirty="0" smtClean="0">
                <a:solidFill>
                  <a:schemeClr val="tx1">
                    <a:lumMod val="75000"/>
                    <a:lumOff val="25000"/>
                  </a:schemeClr>
                </a:solidFill>
                <a:latin typeface="Garamond" charset="0"/>
                <a:ea typeface="Garamond" charset="0"/>
                <a:cs typeface="Garamond" charset="0"/>
              </a:rPr>
              <a:t>Solar Panel Experts:</a:t>
            </a:r>
          </a:p>
          <a:p>
            <a:pPr fontAlgn="base">
              <a:lnSpc>
                <a:spcPct val="100000"/>
              </a:lnSpc>
              <a:spcBef>
                <a:spcPts val="0"/>
              </a:spcBef>
            </a:pPr>
            <a:r>
              <a:rPr lang="en-US" sz="2400" b="1" dirty="0" smtClean="0">
                <a:solidFill>
                  <a:schemeClr val="tx1">
                    <a:lumMod val="75000"/>
                    <a:lumOff val="25000"/>
                  </a:schemeClr>
                </a:solidFill>
                <a:latin typeface="Garamond" charset="0"/>
                <a:ea typeface="Garamond" charset="0"/>
                <a:cs typeface="Garamond" charset="0"/>
              </a:rPr>
              <a:t>Robert Martens </a:t>
            </a:r>
            <a:r>
              <a:rPr lang="mr-IN" sz="2400" dirty="0" smtClean="0">
                <a:solidFill>
                  <a:schemeClr val="tx1">
                    <a:lumMod val="75000"/>
                    <a:lumOff val="25000"/>
                  </a:schemeClr>
                </a:solidFill>
                <a:latin typeface="Garamond" charset="0"/>
                <a:ea typeface="Garamond" charset="0"/>
                <a:cs typeface="Garamond" charset="0"/>
              </a:rPr>
              <a:t>–</a:t>
            </a:r>
            <a:r>
              <a:rPr lang="en-US" sz="2400" dirty="0" smtClean="0">
                <a:solidFill>
                  <a:schemeClr val="tx1">
                    <a:lumMod val="75000"/>
                    <a:lumOff val="25000"/>
                  </a:schemeClr>
                </a:solidFill>
                <a:latin typeface="Garamond" charset="0"/>
                <a:ea typeface="Garamond" charset="0"/>
                <a:cs typeface="Garamond" charset="0"/>
              </a:rPr>
              <a:t> Better Together Solar President/CEO</a:t>
            </a:r>
            <a:endParaRPr lang="en-US" sz="2400" dirty="0">
              <a:solidFill>
                <a:schemeClr val="tx1">
                  <a:lumMod val="75000"/>
                  <a:lumOff val="25000"/>
                </a:schemeClr>
              </a:solidFill>
              <a:latin typeface="Garamond" charset="0"/>
              <a:ea typeface="Garamond" charset="0"/>
              <a:cs typeface="Garamond" charset="0"/>
            </a:endParaRPr>
          </a:p>
          <a:p>
            <a:pPr fontAlgn="base">
              <a:lnSpc>
                <a:spcPct val="100000"/>
              </a:lnSpc>
              <a:spcBef>
                <a:spcPts val="0"/>
              </a:spcBef>
            </a:pPr>
            <a:r>
              <a:rPr lang="en-US" sz="2400" b="1" dirty="0" smtClean="0">
                <a:solidFill>
                  <a:schemeClr val="tx1">
                    <a:lumMod val="75000"/>
                    <a:lumOff val="25000"/>
                  </a:schemeClr>
                </a:solidFill>
                <a:latin typeface="Garamond" charset="0"/>
                <a:ea typeface="Garamond" charset="0"/>
                <a:cs typeface="Garamond" charset="0"/>
              </a:rPr>
              <a:t>Al Frasz </a:t>
            </a:r>
            <a:r>
              <a:rPr lang="mr-IN" sz="2400" dirty="0" smtClean="0">
                <a:solidFill>
                  <a:schemeClr val="tx1">
                    <a:lumMod val="75000"/>
                    <a:lumOff val="25000"/>
                  </a:schemeClr>
                </a:solidFill>
                <a:latin typeface="Garamond" charset="0"/>
                <a:ea typeface="Garamond" charset="0"/>
                <a:cs typeface="Garamond" charset="0"/>
              </a:rPr>
              <a:t>–</a:t>
            </a:r>
            <a:r>
              <a:rPr lang="en-US" sz="2400" dirty="0" smtClean="0">
                <a:solidFill>
                  <a:schemeClr val="tx1">
                    <a:lumMod val="75000"/>
                    <a:lumOff val="25000"/>
                  </a:schemeClr>
                </a:solidFill>
                <a:latin typeface="Garamond" charset="0"/>
                <a:ea typeface="Garamond" charset="0"/>
                <a:cs typeface="Garamond" charset="0"/>
              </a:rPr>
              <a:t> Dovetail Solar and Wind President</a:t>
            </a:r>
            <a:endParaRPr lang="en-US" sz="2400" dirty="0">
              <a:solidFill>
                <a:schemeClr val="tx1">
                  <a:lumMod val="75000"/>
                  <a:lumOff val="25000"/>
                </a:schemeClr>
              </a:solidFill>
              <a:latin typeface="Garamond" charset="0"/>
              <a:ea typeface="Garamond" charset="0"/>
              <a:cs typeface="Garamond" charset="0"/>
            </a:endParaRPr>
          </a:p>
          <a:p>
            <a:pPr fontAlgn="base">
              <a:lnSpc>
                <a:spcPct val="100000"/>
              </a:lnSpc>
              <a:spcBef>
                <a:spcPts val="0"/>
              </a:spcBef>
            </a:pPr>
            <a:endParaRPr lang="en-US" sz="2400" dirty="0">
              <a:solidFill>
                <a:schemeClr val="tx1">
                  <a:lumMod val="75000"/>
                  <a:lumOff val="25000"/>
                </a:schemeClr>
              </a:solidFill>
              <a:latin typeface="Garamond" charset="0"/>
              <a:ea typeface="Garamond" charset="0"/>
              <a:cs typeface="Garamond" charset="0"/>
            </a:endParaRPr>
          </a:p>
        </p:txBody>
      </p:sp>
      <p:sp>
        <p:nvSpPr>
          <p:cNvPr id="22" name="TextBox 21"/>
          <p:cNvSpPr txBox="1"/>
          <p:nvPr/>
        </p:nvSpPr>
        <p:spPr>
          <a:xfrm>
            <a:off x="10981176" y="27997614"/>
            <a:ext cx="6548311" cy="769441"/>
          </a:xfrm>
          <a:prstGeom prst="rect">
            <a:avLst/>
          </a:prstGeom>
          <a:noFill/>
        </p:spPr>
        <p:txBody>
          <a:bodyPr wrap="square" rtlCol="0">
            <a:spAutoFit/>
          </a:bodyPr>
          <a:lstStyle/>
          <a:p>
            <a:r>
              <a:rPr lang="en-US" sz="4400" b="1" dirty="0">
                <a:solidFill>
                  <a:srgbClr val="EBA34C"/>
                </a:solidFill>
                <a:latin typeface="Century Gothic" panose="020B0502020202020204" pitchFamily="34" charset="0"/>
              </a:rPr>
              <a:t>Acknowledgements</a:t>
            </a:r>
          </a:p>
        </p:txBody>
      </p:sp>
      <p:sp>
        <p:nvSpPr>
          <p:cNvPr id="138" name="TextBox 137"/>
          <p:cNvSpPr txBox="1"/>
          <p:nvPr/>
        </p:nvSpPr>
        <p:spPr>
          <a:xfrm>
            <a:off x="11010900" y="5252012"/>
            <a:ext cx="13204042" cy="830997"/>
          </a:xfrm>
          <a:prstGeom prst="rect">
            <a:avLst/>
          </a:prstGeom>
          <a:noFill/>
        </p:spPr>
        <p:txBody>
          <a:bodyPr wrap="square" rtlCol="0">
            <a:spAutoFit/>
          </a:bodyPr>
          <a:lstStyle/>
          <a:p>
            <a:r>
              <a:rPr lang="en-US" sz="2400" dirty="0" smtClean="0">
                <a:solidFill>
                  <a:schemeClr val="tx1">
                    <a:lumMod val="75000"/>
                    <a:lumOff val="25000"/>
                  </a:schemeClr>
                </a:solidFill>
                <a:latin typeface="Garamond" charset="0"/>
                <a:ea typeface="Garamond" charset="0"/>
                <a:cs typeface="Garamond" charset="0"/>
              </a:rPr>
              <a:t>We generated a new method to automatically identify roof segments for solar power production. With these data we calculated the potential annual energy production per building.</a:t>
            </a:r>
          </a:p>
        </p:txBody>
      </p:sp>
      <p:pic>
        <p:nvPicPr>
          <p:cNvPr id="144" name="Picture 1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32412" y="22647515"/>
            <a:ext cx="4846890" cy="1224511"/>
          </a:xfrm>
          <a:prstGeom prst="rect">
            <a:avLst/>
          </a:prstGeom>
        </p:spPr>
      </p:pic>
      <p:sp>
        <p:nvSpPr>
          <p:cNvPr id="35" name="Rectangle 34"/>
          <p:cNvSpPr/>
          <p:nvPr/>
        </p:nvSpPr>
        <p:spPr>
          <a:xfrm>
            <a:off x="13591607" y="18056193"/>
            <a:ext cx="248786" cy="369332"/>
          </a:xfrm>
          <a:prstGeom prst="rect">
            <a:avLst/>
          </a:prstGeom>
        </p:spPr>
        <p:txBody>
          <a:bodyPr wrap="none">
            <a:spAutoFit/>
          </a:bodyPr>
          <a:lstStyle/>
          <a:p>
            <a:r>
              <a:rPr lang="sk-SK" dirty="0">
                <a:solidFill>
                  <a:schemeClr val="tx1">
                    <a:lumMod val="75000"/>
                    <a:lumOff val="25000"/>
                  </a:schemeClr>
                </a:solidFill>
              </a:rPr>
              <a:t> </a:t>
            </a:r>
            <a:endParaRPr lang="en-US" dirty="0">
              <a:solidFill>
                <a:schemeClr val="tx1">
                  <a:lumMod val="75000"/>
                  <a:lumOff val="25000"/>
                </a:schemeClr>
              </a:solidFill>
            </a:endParaRPr>
          </a:p>
        </p:txBody>
      </p:sp>
      <p:sp>
        <p:nvSpPr>
          <p:cNvPr id="154" name="TextBox 153"/>
          <p:cNvSpPr txBox="1"/>
          <p:nvPr/>
        </p:nvSpPr>
        <p:spPr>
          <a:xfrm>
            <a:off x="12176286" y="24043587"/>
            <a:ext cx="5417069" cy="338554"/>
          </a:xfrm>
          <a:prstGeom prst="rect">
            <a:avLst/>
          </a:prstGeom>
          <a:noFill/>
        </p:spPr>
        <p:txBody>
          <a:bodyPr wrap="square" rtlCol="0">
            <a:spAutoFit/>
          </a:bodyPr>
          <a:lstStyle/>
          <a:p>
            <a:pPr algn="ctr"/>
            <a:r>
              <a:rPr lang="en-US" sz="1600" dirty="0" smtClean="0">
                <a:solidFill>
                  <a:schemeClr val="tx1">
                    <a:lumMod val="75000"/>
                    <a:lumOff val="25000"/>
                  </a:schemeClr>
                </a:solidFill>
              </a:rPr>
              <a:t>Building Count</a:t>
            </a:r>
          </a:p>
        </p:txBody>
      </p:sp>
      <p:sp>
        <p:nvSpPr>
          <p:cNvPr id="155" name="TextBox 154"/>
          <p:cNvSpPr txBox="1"/>
          <p:nvPr/>
        </p:nvSpPr>
        <p:spPr>
          <a:xfrm>
            <a:off x="12560006" y="23801956"/>
            <a:ext cx="4968031" cy="338554"/>
          </a:xfrm>
          <a:prstGeom prst="rect">
            <a:avLst/>
          </a:prstGeom>
          <a:noFill/>
        </p:spPr>
        <p:txBody>
          <a:bodyPr wrap="square" rtlCol="0">
            <a:spAutoFit/>
          </a:bodyPr>
          <a:lstStyle/>
          <a:p>
            <a:r>
              <a:rPr lang="en-US" sz="1600" dirty="0" smtClean="0">
                <a:solidFill>
                  <a:schemeClr val="tx1">
                    <a:lumMod val="75000"/>
                    <a:lumOff val="25000"/>
                  </a:schemeClr>
                </a:solidFill>
              </a:rPr>
              <a:t>0                     1000                   2000                  3000</a:t>
            </a:r>
          </a:p>
        </p:txBody>
      </p:sp>
      <p:sp>
        <p:nvSpPr>
          <p:cNvPr id="153" name="TextBox 152"/>
          <p:cNvSpPr txBox="1"/>
          <p:nvPr/>
        </p:nvSpPr>
        <p:spPr>
          <a:xfrm rot="16200000">
            <a:off x="10649405" y="22872110"/>
            <a:ext cx="2005822" cy="584775"/>
          </a:xfrm>
          <a:prstGeom prst="rect">
            <a:avLst/>
          </a:prstGeom>
          <a:noFill/>
        </p:spPr>
        <p:txBody>
          <a:bodyPr wrap="square" rtlCol="0">
            <a:spAutoFit/>
          </a:bodyPr>
          <a:lstStyle/>
          <a:p>
            <a:pPr algn="ctr"/>
            <a:r>
              <a:rPr lang="en-US" sz="1600" dirty="0" smtClean="0">
                <a:solidFill>
                  <a:schemeClr val="tx1">
                    <a:lumMod val="75000"/>
                    <a:lumOff val="25000"/>
                  </a:schemeClr>
                </a:solidFill>
              </a:rPr>
              <a:t>Cumulative Solar Energy (MWh/yr)</a:t>
            </a:r>
          </a:p>
        </p:txBody>
      </p:sp>
      <p:pic>
        <p:nvPicPr>
          <p:cNvPr id="60" name="Picture 59"/>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b="17877"/>
          <a:stretch/>
        </p:blipFill>
        <p:spPr>
          <a:xfrm rot="16200000" flipH="1">
            <a:off x="14152645" y="18397170"/>
            <a:ext cx="314296" cy="5939018"/>
          </a:xfrm>
          <a:prstGeom prst="rect">
            <a:avLst/>
          </a:prstGeom>
        </p:spPr>
      </p:pic>
      <p:pic>
        <p:nvPicPr>
          <p:cNvPr id="149" name="Picture 148"/>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b="17877"/>
          <a:stretch/>
        </p:blipFill>
        <p:spPr>
          <a:xfrm rot="16200000" flipH="1">
            <a:off x="20769116" y="18397170"/>
            <a:ext cx="314296" cy="5939018"/>
          </a:xfrm>
          <a:prstGeom prst="rect">
            <a:avLst/>
          </a:prstGeom>
        </p:spPr>
      </p:pic>
      <p:sp>
        <p:nvSpPr>
          <p:cNvPr id="159" name="TextBox 158"/>
          <p:cNvSpPr txBox="1"/>
          <p:nvPr/>
        </p:nvSpPr>
        <p:spPr>
          <a:xfrm>
            <a:off x="12458406" y="22028324"/>
            <a:ext cx="4847236" cy="561051"/>
          </a:xfrm>
          <a:prstGeom prst="rect">
            <a:avLst/>
          </a:prstGeom>
          <a:noFill/>
        </p:spPr>
        <p:txBody>
          <a:bodyPr wrap="square" rtlCol="0">
            <a:spAutoFit/>
          </a:bodyPr>
          <a:lstStyle/>
          <a:p>
            <a:pPr algn="ctr">
              <a:lnSpc>
                <a:spcPts val="1760"/>
              </a:lnSpc>
            </a:pPr>
            <a:r>
              <a:rPr lang="en-US" b="1" dirty="0" smtClean="0">
                <a:solidFill>
                  <a:schemeClr val="tx1">
                    <a:lumMod val="75000"/>
                    <a:lumOff val="25000"/>
                  </a:schemeClr>
                </a:solidFill>
                <a:latin typeface="Garamond" charset="0"/>
                <a:ea typeface="Garamond" charset="0"/>
                <a:cs typeface="Garamond" charset="0"/>
              </a:rPr>
              <a:t>Cumulative Sum of Solar Energy for 2945 Buildings Ordered Most to Least Productive </a:t>
            </a:r>
          </a:p>
        </p:txBody>
      </p:sp>
      <p:grpSp>
        <p:nvGrpSpPr>
          <p:cNvPr id="157" name="Group 156"/>
          <p:cNvGrpSpPr/>
          <p:nvPr/>
        </p:nvGrpSpPr>
        <p:grpSpPr>
          <a:xfrm>
            <a:off x="11055062" y="16246959"/>
            <a:ext cx="13307278" cy="5543982"/>
            <a:chOff x="11055062" y="16400497"/>
            <a:chExt cx="13307278" cy="5543982"/>
          </a:xfrm>
        </p:grpSpPr>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55062" y="17003081"/>
              <a:ext cx="6509463" cy="4344636"/>
            </a:xfrm>
            <a:prstGeom prst="rect">
              <a:avLst/>
            </a:prstGeom>
          </p:spPr>
        </p:pic>
        <p:sp>
          <p:nvSpPr>
            <p:cNvPr id="107" name="TextBox 106"/>
            <p:cNvSpPr txBox="1"/>
            <p:nvPr/>
          </p:nvSpPr>
          <p:spPr>
            <a:xfrm>
              <a:off x="17490187" y="16400497"/>
              <a:ext cx="6872153" cy="630942"/>
            </a:xfrm>
            <a:prstGeom prst="rect">
              <a:avLst/>
            </a:prstGeom>
            <a:noFill/>
          </p:spPr>
          <p:txBody>
            <a:bodyPr wrap="square" rtlCol="0">
              <a:spAutoFit/>
            </a:bodyPr>
            <a:lstStyle/>
            <a:p>
              <a:pPr algn="ctr">
                <a:lnSpc>
                  <a:spcPts val="2080"/>
                </a:lnSpc>
              </a:pPr>
              <a:r>
                <a:rPr lang="en-US" sz="2400" b="1" dirty="0" smtClean="0">
                  <a:solidFill>
                    <a:schemeClr val="tx1">
                      <a:lumMod val="75000"/>
                      <a:lumOff val="25000"/>
                    </a:schemeClr>
                  </a:solidFill>
                  <a:latin typeface="Garamond" charset="0"/>
                  <a:ea typeface="Garamond" charset="0"/>
                  <a:cs typeface="Garamond" charset="0"/>
                </a:rPr>
                <a:t>Solar Energy Normalized by Surface Area</a:t>
              </a:r>
            </a:p>
            <a:p>
              <a:pPr algn="ctr">
                <a:lnSpc>
                  <a:spcPts val="2080"/>
                </a:lnSpc>
              </a:pPr>
              <a:r>
                <a:rPr lang="en-US" sz="2400" dirty="0" smtClean="0">
                  <a:solidFill>
                    <a:schemeClr val="tx1">
                      <a:lumMod val="75000"/>
                      <a:lumOff val="25000"/>
                    </a:schemeClr>
                  </a:solidFill>
                  <a:latin typeface="Garamond" charset="0"/>
                  <a:ea typeface="Garamond" charset="0"/>
                  <a:cs typeface="Garamond" charset="0"/>
                </a:rPr>
                <a:t>(efficiency of production</a:t>
              </a:r>
              <a:r>
                <a:rPr lang="en-US" sz="2400" b="1" dirty="0">
                  <a:solidFill>
                    <a:schemeClr val="tx1">
                      <a:lumMod val="75000"/>
                      <a:lumOff val="25000"/>
                    </a:schemeClr>
                  </a:solidFill>
                  <a:latin typeface="Garamond" charset="0"/>
                  <a:ea typeface="Garamond" charset="0"/>
                  <a:cs typeface="Garamond" charset="0"/>
                </a:rPr>
                <a:t> </a:t>
              </a:r>
              <a:r>
                <a:rPr lang="en-US" sz="2400" dirty="0">
                  <a:solidFill>
                    <a:schemeClr val="tx1">
                      <a:lumMod val="75000"/>
                      <a:lumOff val="25000"/>
                    </a:schemeClr>
                  </a:solidFill>
                  <a:latin typeface="Garamond" charset="0"/>
                  <a:ea typeface="Garamond" charset="0"/>
                  <a:cs typeface="Garamond" charset="0"/>
                </a:rPr>
                <a:t>|</a:t>
              </a:r>
              <a:r>
                <a:rPr lang="en-US" sz="2400" dirty="0" smtClean="0">
                  <a:solidFill>
                    <a:schemeClr val="tx1">
                      <a:lumMod val="75000"/>
                      <a:lumOff val="25000"/>
                    </a:schemeClr>
                  </a:solidFill>
                  <a:latin typeface="Garamond" charset="0"/>
                  <a:ea typeface="Garamond" charset="0"/>
                  <a:cs typeface="Garamond" charset="0"/>
                </a:rPr>
                <a:t> energy divided by area)</a:t>
              </a:r>
            </a:p>
          </p:txBody>
        </p:sp>
        <p:grpSp>
          <p:nvGrpSpPr>
            <p:cNvPr id="150" name="Group 149"/>
            <p:cNvGrpSpPr/>
            <p:nvPr/>
          </p:nvGrpSpPr>
          <p:grpSpPr>
            <a:xfrm>
              <a:off x="11321984" y="16400497"/>
              <a:ext cx="6336913" cy="5543982"/>
              <a:chOff x="11321984" y="16400497"/>
              <a:chExt cx="6336913" cy="5543982"/>
            </a:xfrm>
          </p:grpSpPr>
          <p:sp>
            <p:nvSpPr>
              <p:cNvPr id="105" name="TextBox 104"/>
              <p:cNvSpPr txBox="1"/>
              <p:nvPr/>
            </p:nvSpPr>
            <p:spPr>
              <a:xfrm>
                <a:off x="12002536" y="16400497"/>
                <a:ext cx="4327851" cy="630942"/>
              </a:xfrm>
              <a:prstGeom prst="rect">
                <a:avLst/>
              </a:prstGeom>
              <a:noFill/>
            </p:spPr>
            <p:txBody>
              <a:bodyPr wrap="none" rtlCol="0">
                <a:spAutoFit/>
              </a:bodyPr>
              <a:lstStyle/>
              <a:p>
                <a:pPr algn="ctr">
                  <a:lnSpc>
                    <a:spcPts val="2080"/>
                  </a:lnSpc>
                </a:pPr>
                <a:r>
                  <a:rPr lang="en-US" sz="2400" b="1" dirty="0" smtClean="0">
                    <a:solidFill>
                      <a:schemeClr val="tx1">
                        <a:lumMod val="75000"/>
                        <a:lumOff val="25000"/>
                      </a:schemeClr>
                    </a:solidFill>
                    <a:latin typeface="Garamond" charset="0"/>
                    <a:ea typeface="Garamond" charset="0"/>
                    <a:cs typeface="Garamond" charset="0"/>
                  </a:rPr>
                  <a:t>Total Solar Energy per Building</a:t>
                </a:r>
              </a:p>
              <a:p>
                <a:pPr algn="ctr">
                  <a:lnSpc>
                    <a:spcPts val="2080"/>
                  </a:lnSpc>
                </a:pPr>
                <a:r>
                  <a:rPr lang="en-US" sz="2400" dirty="0" smtClean="0">
                    <a:solidFill>
                      <a:schemeClr val="tx1">
                        <a:lumMod val="75000"/>
                        <a:lumOff val="25000"/>
                      </a:schemeClr>
                    </a:solidFill>
                    <a:latin typeface="Garamond" charset="0"/>
                    <a:ea typeface="Garamond" charset="0"/>
                    <a:cs typeface="Garamond" charset="0"/>
                  </a:rPr>
                  <a:t>(amount of energy produced)</a:t>
                </a:r>
              </a:p>
            </p:txBody>
          </p:sp>
          <p:sp>
            <p:nvSpPr>
              <p:cNvPr id="108" name="TextBox 107"/>
              <p:cNvSpPr txBox="1"/>
              <p:nvPr/>
            </p:nvSpPr>
            <p:spPr>
              <a:xfrm>
                <a:off x="14967062" y="20830979"/>
                <a:ext cx="2691835" cy="338554"/>
              </a:xfrm>
              <a:prstGeom prst="rect">
                <a:avLst/>
              </a:prstGeom>
              <a:noFill/>
            </p:spPr>
            <p:txBody>
              <a:bodyPr wrap="square" rtlCol="0">
                <a:spAutoFit/>
              </a:bodyPr>
              <a:lstStyle/>
              <a:p>
                <a:pPr algn="ctr"/>
                <a:r>
                  <a:rPr lang="en-US" sz="1600" dirty="0" smtClean="0">
                    <a:solidFill>
                      <a:schemeClr val="tx1">
                        <a:lumMod val="75000"/>
                        <a:lumOff val="25000"/>
                      </a:schemeClr>
                    </a:solidFill>
                    <a:ea typeface="Garamond" charset="0"/>
                    <a:cs typeface="Garamond" charset="0"/>
                  </a:rPr>
                  <a:t>0      0.25    0.5</a:t>
                </a:r>
              </a:p>
            </p:txBody>
          </p:sp>
          <p:sp>
            <p:nvSpPr>
              <p:cNvPr id="119" name="TextBox 118"/>
              <p:cNvSpPr txBox="1"/>
              <p:nvPr/>
            </p:nvSpPr>
            <p:spPr>
              <a:xfrm>
                <a:off x="16789931" y="21017842"/>
                <a:ext cx="482254" cy="338554"/>
              </a:xfrm>
              <a:prstGeom prst="rect">
                <a:avLst/>
              </a:prstGeom>
              <a:noFill/>
            </p:spPr>
            <p:txBody>
              <a:bodyPr wrap="square" rtlCol="0">
                <a:spAutoFit/>
              </a:bodyPr>
              <a:lstStyle/>
              <a:p>
                <a:r>
                  <a:rPr lang="en-US" sz="1600" dirty="0" smtClean="0">
                    <a:solidFill>
                      <a:schemeClr val="tx1">
                        <a:lumMod val="75000"/>
                        <a:lumOff val="25000"/>
                      </a:schemeClr>
                    </a:solidFill>
                    <a:ea typeface="Garamond" charset="0"/>
                    <a:cs typeface="Garamond" charset="0"/>
                  </a:rPr>
                  <a:t>mi</a:t>
                </a:r>
              </a:p>
            </p:txBody>
          </p:sp>
          <p:sp>
            <p:nvSpPr>
              <p:cNvPr id="112" name="TextBox 111"/>
              <p:cNvSpPr txBox="1"/>
              <p:nvPr/>
            </p:nvSpPr>
            <p:spPr>
              <a:xfrm>
                <a:off x="11321984" y="21359704"/>
                <a:ext cx="6075031" cy="584775"/>
              </a:xfrm>
              <a:prstGeom prst="rect">
                <a:avLst/>
              </a:prstGeom>
              <a:noFill/>
            </p:spPr>
            <p:txBody>
              <a:bodyPr wrap="square" rtlCol="0">
                <a:spAutoFit/>
              </a:bodyPr>
              <a:lstStyle/>
              <a:p>
                <a:pPr>
                  <a:lnSpc>
                    <a:spcPts val="1920"/>
                  </a:lnSpc>
                </a:pPr>
                <a:r>
                  <a:rPr lang="en-US" sz="1600" dirty="0" smtClean="0">
                    <a:solidFill>
                      <a:schemeClr val="tx1">
                        <a:lumMod val="75000"/>
                        <a:lumOff val="25000"/>
                      </a:schemeClr>
                    </a:solidFill>
                    <a:ea typeface="Garamond" charset="0"/>
                    <a:cs typeface="Garamond" charset="0"/>
                  </a:rPr>
                  <a:t>   0 </a:t>
                </a:r>
                <a:r>
                  <a:rPr lang="mr-IN" sz="1600" dirty="0" smtClean="0">
                    <a:solidFill>
                      <a:schemeClr val="tx1">
                        <a:lumMod val="75000"/>
                        <a:lumOff val="25000"/>
                      </a:schemeClr>
                    </a:solidFill>
                    <a:ea typeface="Garamond" charset="0"/>
                    <a:cs typeface="Garamond" charset="0"/>
                  </a:rPr>
                  <a:t>–</a:t>
                </a:r>
                <a:r>
                  <a:rPr lang="en-US" sz="1600" dirty="0" smtClean="0">
                    <a:solidFill>
                      <a:schemeClr val="tx1">
                        <a:lumMod val="75000"/>
                        <a:lumOff val="25000"/>
                      </a:schemeClr>
                    </a:solidFill>
                    <a:ea typeface="Garamond" charset="0"/>
                    <a:cs typeface="Garamond" charset="0"/>
                  </a:rPr>
                  <a:t> 10           10 </a:t>
                </a:r>
                <a:r>
                  <a:rPr lang="mr-IN" sz="1600" dirty="0" smtClean="0">
                    <a:solidFill>
                      <a:schemeClr val="tx1">
                        <a:lumMod val="75000"/>
                        <a:lumOff val="25000"/>
                      </a:schemeClr>
                    </a:solidFill>
                    <a:ea typeface="Garamond" charset="0"/>
                    <a:cs typeface="Garamond" charset="0"/>
                  </a:rPr>
                  <a:t>–</a:t>
                </a:r>
                <a:r>
                  <a:rPr lang="en-US" sz="1600" dirty="0" smtClean="0">
                    <a:solidFill>
                      <a:schemeClr val="tx1">
                        <a:lumMod val="75000"/>
                        <a:lumOff val="25000"/>
                      </a:schemeClr>
                    </a:solidFill>
                    <a:ea typeface="Garamond" charset="0"/>
                    <a:cs typeface="Garamond" charset="0"/>
                  </a:rPr>
                  <a:t> 30        </a:t>
                </a:r>
                <a:r>
                  <a:rPr lang="en-US" sz="1200" dirty="0" smtClean="0">
                    <a:solidFill>
                      <a:schemeClr val="tx1">
                        <a:lumMod val="75000"/>
                        <a:lumOff val="25000"/>
                      </a:schemeClr>
                    </a:solidFill>
                    <a:ea typeface="Garamond" charset="0"/>
                    <a:cs typeface="Garamond" charset="0"/>
                  </a:rPr>
                  <a:t>  </a:t>
                </a:r>
                <a:r>
                  <a:rPr lang="en-US" sz="1600" dirty="0" smtClean="0">
                    <a:solidFill>
                      <a:schemeClr val="tx1">
                        <a:lumMod val="75000"/>
                        <a:lumOff val="25000"/>
                      </a:schemeClr>
                    </a:solidFill>
                    <a:ea typeface="Garamond" charset="0"/>
                    <a:cs typeface="Garamond" charset="0"/>
                  </a:rPr>
                  <a:t>30 </a:t>
                </a:r>
                <a:r>
                  <a:rPr lang="mr-IN" sz="1600" dirty="0" smtClean="0">
                    <a:solidFill>
                      <a:schemeClr val="tx1">
                        <a:lumMod val="75000"/>
                        <a:lumOff val="25000"/>
                      </a:schemeClr>
                    </a:solidFill>
                    <a:ea typeface="Garamond" charset="0"/>
                    <a:cs typeface="Garamond" charset="0"/>
                  </a:rPr>
                  <a:t>–</a:t>
                </a:r>
                <a:r>
                  <a:rPr lang="en-US" sz="1600" dirty="0" smtClean="0">
                    <a:solidFill>
                      <a:schemeClr val="tx1">
                        <a:lumMod val="75000"/>
                        <a:lumOff val="25000"/>
                      </a:schemeClr>
                    </a:solidFill>
                    <a:ea typeface="Garamond" charset="0"/>
                    <a:cs typeface="Garamond" charset="0"/>
                  </a:rPr>
                  <a:t> 100      </a:t>
                </a:r>
                <a:r>
                  <a:rPr lang="en-US" sz="1100" dirty="0" smtClean="0">
                    <a:solidFill>
                      <a:schemeClr val="tx1">
                        <a:lumMod val="75000"/>
                        <a:lumOff val="25000"/>
                      </a:schemeClr>
                    </a:solidFill>
                    <a:ea typeface="Garamond" charset="0"/>
                    <a:cs typeface="Garamond" charset="0"/>
                  </a:rPr>
                  <a:t> </a:t>
                </a:r>
                <a:r>
                  <a:rPr lang="en-US" sz="1600" dirty="0" smtClean="0">
                    <a:solidFill>
                      <a:schemeClr val="tx1">
                        <a:lumMod val="75000"/>
                        <a:lumOff val="25000"/>
                      </a:schemeClr>
                    </a:solidFill>
                    <a:ea typeface="Garamond" charset="0"/>
                    <a:cs typeface="Garamond" charset="0"/>
                  </a:rPr>
                  <a:t>100 </a:t>
                </a:r>
                <a:r>
                  <a:rPr lang="mr-IN" sz="1600" dirty="0" smtClean="0">
                    <a:solidFill>
                      <a:schemeClr val="tx1">
                        <a:lumMod val="75000"/>
                        <a:lumOff val="25000"/>
                      </a:schemeClr>
                    </a:solidFill>
                    <a:ea typeface="Garamond" charset="0"/>
                    <a:cs typeface="Garamond" charset="0"/>
                  </a:rPr>
                  <a:t>–</a:t>
                </a:r>
                <a:r>
                  <a:rPr lang="en-US" sz="1600" dirty="0" smtClean="0">
                    <a:solidFill>
                      <a:schemeClr val="tx1">
                        <a:lumMod val="75000"/>
                        <a:lumOff val="25000"/>
                      </a:schemeClr>
                    </a:solidFill>
                    <a:ea typeface="Garamond" charset="0"/>
                    <a:cs typeface="Garamond" charset="0"/>
                  </a:rPr>
                  <a:t> 300      </a:t>
                </a:r>
                <a:r>
                  <a:rPr lang="en-US" sz="1050" dirty="0" smtClean="0">
                    <a:solidFill>
                      <a:schemeClr val="tx1">
                        <a:lumMod val="75000"/>
                        <a:lumOff val="25000"/>
                      </a:schemeClr>
                    </a:solidFill>
                    <a:ea typeface="Garamond" charset="0"/>
                    <a:cs typeface="Garamond" charset="0"/>
                  </a:rPr>
                  <a:t> </a:t>
                </a:r>
                <a:r>
                  <a:rPr lang="en-US" sz="1600" dirty="0" smtClean="0">
                    <a:solidFill>
                      <a:schemeClr val="tx1">
                        <a:lumMod val="75000"/>
                        <a:lumOff val="25000"/>
                      </a:schemeClr>
                    </a:solidFill>
                    <a:ea typeface="Garamond" charset="0"/>
                    <a:cs typeface="Garamond" charset="0"/>
                  </a:rPr>
                  <a:t>300 </a:t>
                </a:r>
                <a:r>
                  <a:rPr lang="mr-IN" sz="1600" dirty="0" smtClean="0">
                    <a:solidFill>
                      <a:schemeClr val="tx1">
                        <a:lumMod val="75000"/>
                        <a:lumOff val="25000"/>
                      </a:schemeClr>
                    </a:solidFill>
                    <a:ea typeface="Garamond" charset="0"/>
                    <a:cs typeface="Garamond" charset="0"/>
                  </a:rPr>
                  <a:t>–</a:t>
                </a:r>
                <a:r>
                  <a:rPr lang="en-US" sz="1600" dirty="0" smtClean="0">
                    <a:solidFill>
                      <a:schemeClr val="tx1">
                        <a:lumMod val="75000"/>
                        <a:lumOff val="25000"/>
                      </a:schemeClr>
                    </a:solidFill>
                    <a:ea typeface="Garamond" charset="0"/>
                    <a:cs typeface="Garamond" charset="0"/>
                  </a:rPr>
                  <a:t> 660          Total Energy (MWh/yr)</a:t>
                </a:r>
              </a:p>
            </p:txBody>
          </p:sp>
        </p:grpSp>
        <p:grpSp>
          <p:nvGrpSpPr>
            <p:cNvPr id="151" name="Group 150"/>
            <p:cNvGrpSpPr/>
            <p:nvPr/>
          </p:nvGrpSpPr>
          <p:grpSpPr>
            <a:xfrm>
              <a:off x="17671533" y="17003081"/>
              <a:ext cx="6600307" cy="4921455"/>
              <a:chOff x="17671533" y="17003081"/>
              <a:chExt cx="6600307" cy="4921455"/>
            </a:xfrm>
          </p:grpSpPr>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671533" y="17003081"/>
                <a:ext cx="6509462" cy="4344636"/>
              </a:xfrm>
              <a:prstGeom prst="rect">
                <a:avLst/>
              </a:prstGeom>
            </p:spPr>
          </p:pic>
          <p:sp>
            <p:nvSpPr>
              <p:cNvPr id="109" name="TextBox 108"/>
              <p:cNvSpPr txBox="1"/>
              <p:nvPr/>
            </p:nvSpPr>
            <p:spPr>
              <a:xfrm>
                <a:off x="23413182" y="21016183"/>
                <a:ext cx="482254" cy="338554"/>
              </a:xfrm>
              <a:prstGeom prst="rect">
                <a:avLst/>
              </a:prstGeom>
              <a:noFill/>
            </p:spPr>
            <p:txBody>
              <a:bodyPr wrap="square" rtlCol="0">
                <a:spAutoFit/>
              </a:bodyPr>
              <a:lstStyle/>
              <a:p>
                <a:r>
                  <a:rPr lang="en-US" sz="1600" smtClean="0">
                    <a:solidFill>
                      <a:schemeClr val="tx1">
                        <a:lumMod val="75000"/>
                        <a:lumOff val="25000"/>
                      </a:schemeClr>
                    </a:solidFill>
                    <a:ea typeface="Garamond" charset="0"/>
                    <a:cs typeface="Garamond" charset="0"/>
                  </a:rPr>
                  <a:t>mi</a:t>
                </a:r>
                <a:endParaRPr lang="en-US" sz="1600" dirty="0" smtClean="0">
                  <a:solidFill>
                    <a:schemeClr val="tx1">
                      <a:lumMod val="75000"/>
                      <a:lumOff val="25000"/>
                    </a:schemeClr>
                  </a:solidFill>
                  <a:ea typeface="Garamond" charset="0"/>
                  <a:cs typeface="Garamond" charset="0"/>
                </a:endParaRPr>
              </a:p>
            </p:txBody>
          </p:sp>
          <p:sp>
            <p:nvSpPr>
              <p:cNvPr id="120" name="TextBox 119"/>
              <p:cNvSpPr txBox="1"/>
              <p:nvPr/>
            </p:nvSpPr>
            <p:spPr>
              <a:xfrm>
                <a:off x="21580005" y="20830979"/>
                <a:ext cx="2691835" cy="338554"/>
              </a:xfrm>
              <a:prstGeom prst="rect">
                <a:avLst/>
              </a:prstGeom>
              <a:noFill/>
            </p:spPr>
            <p:txBody>
              <a:bodyPr wrap="square" rtlCol="0">
                <a:spAutoFit/>
              </a:bodyPr>
              <a:lstStyle/>
              <a:p>
                <a:pPr algn="ctr"/>
                <a:r>
                  <a:rPr lang="en-US" sz="1600" dirty="0" smtClean="0">
                    <a:solidFill>
                      <a:schemeClr val="tx1">
                        <a:lumMod val="75000"/>
                        <a:lumOff val="25000"/>
                      </a:schemeClr>
                    </a:solidFill>
                    <a:ea typeface="Garamond" charset="0"/>
                    <a:cs typeface="Garamond" charset="0"/>
                  </a:rPr>
                  <a:t>0      0.25    0.5</a:t>
                </a:r>
              </a:p>
            </p:txBody>
          </p:sp>
          <p:sp>
            <p:nvSpPr>
              <p:cNvPr id="111" name="TextBox 110"/>
              <p:cNvSpPr txBox="1"/>
              <p:nvPr/>
            </p:nvSpPr>
            <p:spPr>
              <a:xfrm>
                <a:off x="17942421" y="21339761"/>
                <a:ext cx="5967687" cy="584775"/>
              </a:xfrm>
              <a:prstGeom prst="rect">
                <a:avLst/>
              </a:prstGeom>
              <a:noFill/>
            </p:spPr>
            <p:txBody>
              <a:bodyPr wrap="square" rtlCol="0">
                <a:spAutoFit/>
              </a:bodyPr>
              <a:lstStyle/>
              <a:p>
                <a:pPr>
                  <a:lnSpc>
                    <a:spcPts val="1920"/>
                  </a:lnSpc>
                </a:pPr>
                <a:r>
                  <a:rPr lang="en-US" sz="1600" dirty="0" smtClean="0">
                    <a:solidFill>
                      <a:schemeClr val="tx1">
                        <a:lumMod val="75000"/>
                        <a:lumOff val="25000"/>
                      </a:schemeClr>
                    </a:solidFill>
                    <a:ea typeface="Garamond" charset="0"/>
                    <a:cs typeface="Garamond" charset="0"/>
                  </a:rPr>
                  <a:t>    0 </a:t>
                </a:r>
                <a:r>
                  <a:rPr lang="mr-IN" sz="1600" dirty="0" smtClean="0">
                    <a:solidFill>
                      <a:schemeClr val="tx1">
                        <a:lumMod val="75000"/>
                        <a:lumOff val="25000"/>
                      </a:schemeClr>
                    </a:solidFill>
                    <a:ea typeface="Garamond" charset="0"/>
                    <a:cs typeface="Garamond" charset="0"/>
                  </a:rPr>
                  <a:t>–</a:t>
                </a:r>
                <a:r>
                  <a:rPr lang="en-US" sz="1600" dirty="0" smtClean="0">
                    <a:solidFill>
                      <a:schemeClr val="tx1">
                        <a:lumMod val="75000"/>
                        <a:lumOff val="25000"/>
                      </a:schemeClr>
                    </a:solidFill>
                    <a:ea typeface="Garamond" charset="0"/>
                    <a:cs typeface="Garamond" charset="0"/>
                  </a:rPr>
                  <a:t> 2               2 </a:t>
                </a:r>
                <a:r>
                  <a:rPr lang="mr-IN" sz="1600" dirty="0" smtClean="0">
                    <a:solidFill>
                      <a:schemeClr val="tx1">
                        <a:lumMod val="75000"/>
                        <a:lumOff val="25000"/>
                      </a:schemeClr>
                    </a:solidFill>
                    <a:ea typeface="Garamond" charset="0"/>
                    <a:cs typeface="Garamond" charset="0"/>
                  </a:rPr>
                  <a:t>–</a:t>
                </a:r>
                <a:r>
                  <a:rPr lang="en-US" sz="1600" dirty="0" smtClean="0">
                    <a:solidFill>
                      <a:schemeClr val="tx1">
                        <a:lumMod val="75000"/>
                        <a:lumOff val="25000"/>
                      </a:schemeClr>
                    </a:solidFill>
                    <a:ea typeface="Garamond" charset="0"/>
                    <a:cs typeface="Garamond" charset="0"/>
                  </a:rPr>
                  <a:t> 3             3 </a:t>
                </a:r>
                <a:r>
                  <a:rPr lang="mr-IN" sz="1600" dirty="0" smtClean="0">
                    <a:solidFill>
                      <a:schemeClr val="tx1">
                        <a:lumMod val="75000"/>
                        <a:lumOff val="25000"/>
                      </a:schemeClr>
                    </a:solidFill>
                    <a:ea typeface="Garamond" charset="0"/>
                    <a:cs typeface="Garamond" charset="0"/>
                  </a:rPr>
                  <a:t>–</a:t>
                </a:r>
                <a:r>
                  <a:rPr lang="en-US" sz="1600" dirty="0" smtClean="0">
                    <a:solidFill>
                      <a:schemeClr val="tx1">
                        <a:lumMod val="75000"/>
                        <a:lumOff val="25000"/>
                      </a:schemeClr>
                    </a:solidFill>
                    <a:ea typeface="Garamond" charset="0"/>
                    <a:cs typeface="Garamond" charset="0"/>
                  </a:rPr>
                  <a:t> 5              5 </a:t>
                </a:r>
                <a:r>
                  <a:rPr lang="mr-IN" sz="1600" dirty="0" smtClean="0">
                    <a:solidFill>
                      <a:schemeClr val="tx1">
                        <a:lumMod val="75000"/>
                        <a:lumOff val="25000"/>
                      </a:schemeClr>
                    </a:solidFill>
                    <a:ea typeface="Garamond" charset="0"/>
                    <a:cs typeface="Garamond" charset="0"/>
                  </a:rPr>
                  <a:t>–</a:t>
                </a:r>
                <a:r>
                  <a:rPr lang="en-US" sz="1600" dirty="0" smtClean="0">
                    <a:solidFill>
                      <a:schemeClr val="tx1">
                        <a:lumMod val="75000"/>
                        <a:lumOff val="25000"/>
                      </a:schemeClr>
                    </a:solidFill>
                    <a:ea typeface="Garamond" charset="0"/>
                    <a:cs typeface="Garamond" charset="0"/>
                  </a:rPr>
                  <a:t> 10          10 </a:t>
                </a:r>
                <a:r>
                  <a:rPr lang="mr-IN" sz="1600" dirty="0" smtClean="0">
                    <a:solidFill>
                      <a:schemeClr val="tx1">
                        <a:lumMod val="75000"/>
                        <a:lumOff val="25000"/>
                      </a:schemeClr>
                    </a:solidFill>
                    <a:ea typeface="Garamond" charset="0"/>
                    <a:cs typeface="Garamond" charset="0"/>
                  </a:rPr>
                  <a:t>–</a:t>
                </a:r>
                <a:r>
                  <a:rPr lang="en-US" sz="1600" dirty="0" smtClean="0">
                    <a:solidFill>
                      <a:schemeClr val="tx1">
                        <a:lumMod val="75000"/>
                        <a:lumOff val="25000"/>
                      </a:schemeClr>
                    </a:solidFill>
                    <a:ea typeface="Garamond" charset="0"/>
                    <a:cs typeface="Garamond" charset="0"/>
                  </a:rPr>
                  <a:t> 738</a:t>
                </a:r>
              </a:p>
              <a:p>
                <a:pPr>
                  <a:lnSpc>
                    <a:spcPts val="1920"/>
                  </a:lnSpc>
                </a:pPr>
                <a:r>
                  <a:rPr lang="en-US" sz="1600" dirty="0" smtClean="0">
                    <a:solidFill>
                      <a:schemeClr val="tx1">
                        <a:lumMod val="75000"/>
                        <a:lumOff val="25000"/>
                      </a:schemeClr>
                    </a:solidFill>
                    <a:ea typeface="Garamond" charset="0"/>
                    <a:cs typeface="Garamond" charset="0"/>
                  </a:rPr>
                  <a:t>Normalized by Area (kWh/yr・ft</a:t>
                </a:r>
                <a:r>
                  <a:rPr lang="en-US" sz="1600" baseline="30000" dirty="0" smtClean="0">
                    <a:solidFill>
                      <a:schemeClr val="tx1">
                        <a:lumMod val="75000"/>
                        <a:lumOff val="25000"/>
                      </a:schemeClr>
                    </a:solidFill>
                    <a:ea typeface="Garamond" charset="0"/>
                    <a:cs typeface="Garamond" charset="0"/>
                  </a:rPr>
                  <a:t>2</a:t>
                </a:r>
                <a:r>
                  <a:rPr lang="en-US" sz="1600" dirty="0" smtClean="0">
                    <a:solidFill>
                      <a:schemeClr val="tx1">
                        <a:lumMod val="75000"/>
                        <a:lumOff val="25000"/>
                      </a:schemeClr>
                    </a:solidFill>
                    <a:ea typeface="Garamond" charset="0"/>
                    <a:cs typeface="Garamond" charset="0"/>
                  </a:rPr>
                  <a:t>)</a:t>
                </a:r>
                <a:endParaRPr lang="en-US" sz="1600" dirty="0">
                  <a:solidFill>
                    <a:schemeClr val="tx1">
                      <a:lumMod val="75000"/>
                      <a:lumOff val="25000"/>
                    </a:schemeClr>
                  </a:solidFill>
                  <a:ea typeface="Garamond" charset="0"/>
                  <a:cs typeface="Garamond" charset="0"/>
                </a:endParaRPr>
              </a:p>
            </p:txBody>
          </p:sp>
        </p:grpSp>
      </p:grpSp>
      <p:sp>
        <p:nvSpPr>
          <p:cNvPr id="160" name="TextBox 159"/>
          <p:cNvSpPr txBox="1"/>
          <p:nvPr/>
        </p:nvSpPr>
        <p:spPr>
          <a:xfrm>
            <a:off x="12015539" y="22704762"/>
            <a:ext cx="589082" cy="1323439"/>
          </a:xfrm>
          <a:prstGeom prst="rect">
            <a:avLst/>
          </a:prstGeom>
          <a:noFill/>
        </p:spPr>
        <p:txBody>
          <a:bodyPr wrap="square" rtlCol="0">
            <a:spAutoFit/>
          </a:bodyPr>
          <a:lstStyle/>
          <a:p>
            <a:pPr>
              <a:lnSpc>
                <a:spcPts val="3200"/>
              </a:lnSpc>
            </a:pPr>
            <a:r>
              <a:rPr lang="en-US" sz="1600" smtClean="0">
                <a:solidFill>
                  <a:schemeClr val="tx1">
                    <a:lumMod val="75000"/>
                    <a:lumOff val="25000"/>
                  </a:schemeClr>
                </a:solidFill>
              </a:rPr>
              <a:t>0.8</a:t>
            </a:r>
            <a:endParaRPr lang="en-US" sz="100" dirty="0" smtClean="0">
              <a:solidFill>
                <a:schemeClr val="tx1">
                  <a:lumMod val="75000"/>
                  <a:lumOff val="25000"/>
                </a:schemeClr>
              </a:solidFill>
            </a:endParaRPr>
          </a:p>
          <a:p>
            <a:pPr>
              <a:lnSpc>
                <a:spcPts val="3200"/>
              </a:lnSpc>
            </a:pPr>
            <a:r>
              <a:rPr lang="en-US" sz="1600" dirty="0" smtClean="0">
                <a:solidFill>
                  <a:schemeClr val="tx1">
                    <a:lumMod val="75000"/>
                    <a:lumOff val="25000"/>
                  </a:schemeClr>
                </a:solidFill>
              </a:rPr>
              <a:t>0.4</a:t>
            </a:r>
            <a:endParaRPr lang="en-US" sz="1600" dirty="0">
              <a:solidFill>
                <a:schemeClr val="tx1">
                  <a:lumMod val="75000"/>
                  <a:lumOff val="25000"/>
                </a:schemeClr>
              </a:solidFill>
            </a:endParaRPr>
          </a:p>
          <a:p>
            <a:pPr>
              <a:lnSpc>
                <a:spcPts val="3200"/>
              </a:lnSpc>
            </a:pPr>
            <a:r>
              <a:rPr lang="en-US" sz="1600" dirty="0" smtClean="0">
                <a:solidFill>
                  <a:schemeClr val="tx1">
                    <a:lumMod val="75000"/>
                    <a:lumOff val="25000"/>
                  </a:schemeClr>
                </a:solidFill>
              </a:rPr>
              <a:t>0.0</a:t>
            </a:r>
          </a:p>
        </p:txBody>
      </p:sp>
      <p:sp>
        <p:nvSpPr>
          <p:cNvPr id="167" name="TextBox 166"/>
          <p:cNvSpPr txBox="1"/>
          <p:nvPr/>
        </p:nvSpPr>
        <p:spPr>
          <a:xfrm>
            <a:off x="18217723" y="22587955"/>
            <a:ext cx="1422184" cy="338554"/>
          </a:xfrm>
          <a:prstGeom prst="rect">
            <a:avLst/>
          </a:prstGeom>
          <a:noFill/>
        </p:spPr>
        <p:txBody>
          <a:bodyPr wrap="square" rtlCol="0">
            <a:spAutoFit/>
          </a:bodyPr>
          <a:lstStyle/>
          <a:p>
            <a:r>
              <a:rPr lang="en-US" sz="1600" dirty="0" smtClean="0">
                <a:solidFill>
                  <a:schemeClr val="tx1">
                    <a:lumMod val="75000"/>
                    <a:lumOff val="25000"/>
                  </a:schemeClr>
                </a:solidFill>
              </a:rPr>
              <a:t>Commercial</a:t>
            </a:r>
          </a:p>
        </p:txBody>
      </p:sp>
      <p:sp>
        <p:nvSpPr>
          <p:cNvPr id="168" name="TextBox 167"/>
          <p:cNvSpPr txBox="1"/>
          <p:nvPr/>
        </p:nvSpPr>
        <p:spPr>
          <a:xfrm>
            <a:off x="22376271" y="22392120"/>
            <a:ext cx="1313180" cy="584775"/>
          </a:xfrm>
          <a:prstGeom prst="rect">
            <a:avLst/>
          </a:prstGeom>
          <a:noFill/>
        </p:spPr>
        <p:txBody>
          <a:bodyPr wrap="none" rtlCol="0">
            <a:spAutoFit/>
          </a:bodyPr>
          <a:lstStyle/>
          <a:p>
            <a:pPr algn="ctr"/>
            <a:r>
              <a:rPr lang="en-US" sz="1600" dirty="0" smtClean="0">
                <a:solidFill>
                  <a:schemeClr val="tx1">
                    <a:lumMod val="75000"/>
                    <a:lumOff val="25000"/>
                  </a:schemeClr>
                </a:solidFill>
              </a:rPr>
              <a:t>Residential</a:t>
            </a:r>
          </a:p>
          <a:p>
            <a:pPr algn="ctr"/>
            <a:r>
              <a:rPr lang="en-US" sz="1600" dirty="0" smtClean="0">
                <a:solidFill>
                  <a:schemeClr val="tx1">
                    <a:lumMod val="75000"/>
                    <a:lumOff val="25000"/>
                  </a:schemeClr>
                </a:solidFill>
              </a:rPr>
              <a:t>(1-2 Family)</a:t>
            </a:r>
          </a:p>
        </p:txBody>
      </p:sp>
      <p:sp>
        <p:nvSpPr>
          <p:cNvPr id="169" name="TextBox 168"/>
          <p:cNvSpPr txBox="1"/>
          <p:nvPr/>
        </p:nvSpPr>
        <p:spPr>
          <a:xfrm>
            <a:off x="18018706" y="23239810"/>
            <a:ext cx="1495922" cy="584775"/>
          </a:xfrm>
          <a:prstGeom prst="rect">
            <a:avLst/>
          </a:prstGeom>
          <a:noFill/>
        </p:spPr>
        <p:txBody>
          <a:bodyPr wrap="none" rtlCol="0">
            <a:spAutoFit/>
          </a:bodyPr>
          <a:lstStyle/>
          <a:p>
            <a:pPr algn="ctr"/>
            <a:r>
              <a:rPr lang="en-US" sz="1600" dirty="0" smtClean="0">
                <a:solidFill>
                  <a:schemeClr val="tx1">
                    <a:lumMod val="75000"/>
                    <a:lumOff val="25000"/>
                  </a:schemeClr>
                </a:solidFill>
              </a:rPr>
              <a:t>Residential</a:t>
            </a:r>
            <a:br>
              <a:rPr lang="en-US" sz="1600" dirty="0" smtClean="0">
                <a:solidFill>
                  <a:schemeClr val="tx1">
                    <a:lumMod val="75000"/>
                    <a:lumOff val="25000"/>
                  </a:schemeClr>
                </a:solidFill>
              </a:rPr>
            </a:br>
            <a:r>
              <a:rPr lang="en-US" sz="1600" dirty="0" smtClean="0">
                <a:solidFill>
                  <a:schemeClr val="tx1">
                    <a:lumMod val="75000"/>
                    <a:lumOff val="25000"/>
                  </a:schemeClr>
                </a:solidFill>
              </a:rPr>
              <a:t>(Multi-Family)</a:t>
            </a:r>
          </a:p>
        </p:txBody>
      </p:sp>
      <p:sp>
        <p:nvSpPr>
          <p:cNvPr id="170" name="TextBox 169"/>
          <p:cNvSpPr txBox="1"/>
          <p:nvPr/>
        </p:nvSpPr>
        <p:spPr>
          <a:xfrm>
            <a:off x="19137372" y="23844961"/>
            <a:ext cx="752129" cy="338554"/>
          </a:xfrm>
          <a:prstGeom prst="rect">
            <a:avLst/>
          </a:prstGeom>
          <a:noFill/>
        </p:spPr>
        <p:txBody>
          <a:bodyPr wrap="none" rtlCol="0">
            <a:spAutoFit/>
          </a:bodyPr>
          <a:lstStyle/>
          <a:p>
            <a:r>
              <a:rPr lang="en-US" sz="1600" dirty="0" smtClean="0">
                <a:solidFill>
                  <a:schemeClr val="tx1">
                    <a:lumMod val="75000"/>
                    <a:lumOff val="25000"/>
                  </a:schemeClr>
                </a:solidFill>
              </a:rPr>
              <a:t>Other</a:t>
            </a:r>
          </a:p>
        </p:txBody>
      </p:sp>
      <p:sp>
        <p:nvSpPr>
          <p:cNvPr id="171" name="TextBox 170"/>
          <p:cNvSpPr txBox="1"/>
          <p:nvPr/>
        </p:nvSpPr>
        <p:spPr>
          <a:xfrm>
            <a:off x="21841537" y="23814162"/>
            <a:ext cx="1292341" cy="338554"/>
          </a:xfrm>
          <a:prstGeom prst="rect">
            <a:avLst/>
          </a:prstGeom>
          <a:noFill/>
        </p:spPr>
        <p:txBody>
          <a:bodyPr wrap="none" rtlCol="0">
            <a:spAutoFit/>
          </a:bodyPr>
          <a:lstStyle/>
          <a:p>
            <a:r>
              <a:rPr lang="en-US" sz="1600" dirty="0" smtClean="0">
                <a:solidFill>
                  <a:schemeClr val="tx1">
                    <a:lumMod val="75000"/>
                    <a:lumOff val="25000"/>
                  </a:schemeClr>
                </a:solidFill>
              </a:rPr>
              <a:t>Institutional</a:t>
            </a:r>
          </a:p>
        </p:txBody>
      </p:sp>
      <p:sp>
        <p:nvSpPr>
          <p:cNvPr id="172" name="TextBox 171"/>
          <p:cNvSpPr txBox="1"/>
          <p:nvPr/>
        </p:nvSpPr>
        <p:spPr>
          <a:xfrm>
            <a:off x="22196072" y="23197506"/>
            <a:ext cx="1056700" cy="338554"/>
          </a:xfrm>
          <a:prstGeom prst="rect">
            <a:avLst/>
          </a:prstGeom>
          <a:noFill/>
        </p:spPr>
        <p:txBody>
          <a:bodyPr wrap="none" rtlCol="0">
            <a:spAutoFit/>
          </a:bodyPr>
          <a:lstStyle/>
          <a:p>
            <a:r>
              <a:rPr lang="en-US" sz="1600" dirty="0" smtClean="0">
                <a:solidFill>
                  <a:schemeClr val="tx1">
                    <a:lumMod val="75000"/>
                    <a:lumOff val="25000"/>
                  </a:schemeClr>
                </a:solidFill>
              </a:rPr>
              <a:t>Industrial</a:t>
            </a:r>
          </a:p>
        </p:txBody>
      </p:sp>
      <p:grpSp>
        <p:nvGrpSpPr>
          <p:cNvPr id="56" name="Group 55"/>
          <p:cNvGrpSpPr/>
          <p:nvPr/>
        </p:nvGrpSpPr>
        <p:grpSpPr>
          <a:xfrm>
            <a:off x="11509481" y="4656668"/>
            <a:ext cx="14993464" cy="29222699"/>
            <a:chOff x="11509481" y="4648201"/>
            <a:chExt cx="14993464" cy="29222699"/>
          </a:xfrm>
        </p:grpSpPr>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smtClean="0">
                  <a:solidFill>
                    <a:srgbClr val="EBA34C"/>
                  </a:solidFill>
                </a:rPr>
                <a:t>Ohio </a:t>
              </a:r>
              <a:r>
                <a:rPr lang="en-US" sz="10000" dirty="0" smtClean="0">
                  <a:solidFill>
                    <a:srgbClr val="E9A14B"/>
                  </a:solidFill>
                </a:rPr>
                <a:t>Energy</a:t>
              </a:r>
              <a:endParaRPr lang="en-US" sz="10000" dirty="0">
                <a:solidFill>
                  <a:srgbClr val="E9A14B"/>
                </a:solidFill>
              </a:endParaRPr>
            </a:p>
          </p:txBody>
        </p:sp>
        <p:grpSp>
          <p:nvGrpSpPr>
            <p:cNvPr id="176" name="Group 175"/>
            <p:cNvGrpSpPr/>
            <p:nvPr/>
          </p:nvGrpSpPr>
          <p:grpSpPr>
            <a:xfrm>
              <a:off x="11509481" y="6271500"/>
              <a:ext cx="11924876" cy="8651500"/>
              <a:chOff x="11509481" y="6271500"/>
              <a:chExt cx="11924876" cy="8651500"/>
            </a:xfrm>
          </p:grpSpPr>
          <p:sp>
            <p:nvSpPr>
              <p:cNvPr id="113" name="Hexagon 112"/>
              <p:cNvSpPr/>
              <p:nvPr/>
            </p:nvSpPr>
            <p:spPr>
              <a:xfrm>
                <a:off x="11509481" y="9254518"/>
                <a:ext cx="11924876" cy="1889100"/>
              </a:xfrm>
              <a:prstGeom prst="hexagon">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Hexagon 113"/>
              <p:cNvSpPr/>
              <p:nvPr/>
            </p:nvSpPr>
            <p:spPr>
              <a:xfrm>
                <a:off x="11509481" y="11145402"/>
                <a:ext cx="11924876" cy="1889100"/>
              </a:xfrm>
              <a:prstGeom prst="hexagon">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p:nvSpPr>
            <p:spPr>
              <a:xfrm>
                <a:off x="11509481" y="6271500"/>
                <a:ext cx="11924876" cy="2982459"/>
              </a:xfrm>
              <a:prstGeom prst="hexagon">
                <a:avLst>
                  <a:gd name="adj" fmla="val 16054"/>
                  <a:gd name="vf" fmla="val 115470"/>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Hexagon 128"/>
              <p:cNvSpPr/>
              <p:nvPr/>
            </p:nvSpPr>
            <p:spPr>
              <a:xfrm>
                <a:off x="11509481" y="13033900"/>
                <a:ext cx="11924876" cy="1889100"/>
              </a:xfrm>
              <a:prstGeom prst="hex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12446153" y="6398550"/>
                <a:ext cx="10032647" cy="2440092"/>
                <a:chOff x="971836" y="13073183"/>
                <a:chExt cx="10315474" cy="2508878"/>
              </a:xfrm>
            </p:grpSpPr>
            <p:sp>
              <p:nvSpPr>
                <p:cNvPr id="61" name="TextBox 60"/>
                <p:cNvSpPr txBox="1"/>
                <p:nvPr/>
              </p:nvSpPr>
              <p:spPr>
                <a:xfrm>
                  <a:off x="971836" y="14727638"/>
                  <a:ext cx="3060929" cy="854423"/>
                </a:xfrm>
                <a:prstGeom prst="rect">
                  <a:avLst/>
                </a:prstGeom>
                <a:noFill/>
              </p:spPr>
              <p:txBody>
                <a:bodyPr wrap="square" rtlCol="0">
                  <a:spAutoFit/>
                </a:bodyPr>
                <a:lstStyle/>
                <a:p>
                  <a:pPr algn="ctr"/>
                  <a:r>
                    <a:rPr lang="en-US" sz="2400" b="1" dirty="0" smtClean="0">
                      <a:solidFill>
                        <a:schemeClr val="tx1">
                          <a:lumMod val="75000"/>
                          <a:lumOff val="25000"/>
                        </a:schemeClr>
                      </a:solidFill>
                      <a:ea typeface="Garamond" charset="0"/>
                      <a:cs typeface="Garamond" charset="0"/>
                    </a:rPr>
                    <a:t>Solar irradiation by tilt (NASA POWER)</a:t>
                  </a:r>
                </a:p>
              </p:txBody>
            </p:sp>
            <p:grpSp>
              <p:nvGrpSpPr>
                <p:cNvPr id="64" name="Group 63"/>
                <p:cNvGrpSpPr/>
                <p:nvPr/>
              </p:nvGrpSpPr>
              <p:grpSpPr>
                <a:xfrm>
                  <a:off x="1345481" y="13132007"/>
                  <a:ext cx="2176583" cy="1674530"/>
                  <a:chOff x="1839539" y="13035117"/>
                  <a:chExt cx="2176583" cy="1674530"/>
                </a:xfrm>
              </p:grpSpPr>
              <p:sp>
                <p:nvSpPr>
                  <p:cNvPr id="100" name="Sun 99"/>
                  <p:cNvSpPr/>
                  <p:nvPr/>
                </p:nvSpPr>
                <p:spPr>
                  <a:xfrm rot="1358845">
                    <a:off x="1839539" y="13035117"/>
                    <a:ext cx="689656" cy="689656"/>
                  </a:xfrm>
                  <a:prstGeom prst="sun">
                    <a:avLst/>
                  </a:prstGeom>
                  <a:solidFill>
                    <a:srgbClr val="E97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flipV="1">
                    <a:off x="2651508" y="13812983"/>
                    <a:ext cx="1364614" cy="68096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riangle 24"/>
                  <p:cNvSpPr/>
                  <p:nvPr/>
                </p:nvSpPr>
                <p:spPr>
                  <a:xfrm rot="20013496">
                    <a:off x="2390935" y="13288769"/>
                    <a:ext cx="1477790" cy="885259"/>
                  </a:xfrm>
                  <a:prstGeom prst="triangle">
                    <a:avLst>
                      <a:gd name="adj" fmla="val 8948"/>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p:cNvSpPr/>
                  <p:nvPr/>
                </p:nvSpPr>
                <p:spPr>
                  <a:xfrm rot="465604">
                    <a:off x="2846547" y="14342508"/>
                    <a:ext cx="367139" cy="367139"/>
                  </a:xfrm>
                  <a:prstGeom prst="arc">
                    <a:avLst>
                      <a:gd name="adj1" fmla="val 16594554"/>
                      <a:gd name="adj2" fmla="val 20781783"/>
                    </a:avLst>
                  </a:prstGeom>
                  <a:ln w="25400">
                    <a:solidFill>
                      <a:schemeClr val="bg2">
                        <a:lumMod val="50000"/>
                      </a:schemeClr>
                    </a:solidFill>
                    <a:headEnd type="triangle"/>
                    <a:tailEnd type="non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5" name="Cube 94"/>
                <p:cNvSpPr/>
                <p:nvPr/>
              </p:nvSpPr>
              <p:spPr>
                <a:xfrm>
                  <a:off x="5841462" y="13073183"/>
                  <a:ext cx="557164" cy="1548603"/>
                </a:xfrm>
                <a:prstGeom prst="cube">
                  <a:avLst/>
                </a:prstGeom>
                <a:solidFill>
                  <a:srgbClr val="EBA34C"/>
                </a:solidFill>
                <a:ln>
                  <a:noFill/>
                </a:ln>
                <a:effectLst>
                  <a:outerShdw blurRad="76200" dir="18900000" sy="23000" kx="-1200000" algn="b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5180838" y="14727638"/>
                  <a:ext cx="1878412" cy="854423"/>
                </a:xfrm>
                <a:prstGeom prst="rect">
                  <a:avLst/>
                </a:prstGeom>
                <a:noFill/>
              </p:spPr>
              <p:txBody>
                <a:bodyPr wrap="square" rtlCol="0">
                  <a:spAutoFit/>
                </a:bodyPr>
                <a:lstStyle/>
                <a:p>
                  <a:pPr algn="ctr"/>
                  <a:r>
                    <a:rPr lang="en-US" sz="2400" b="1" dirty="0" smtClean="0">
                      <a:solidFill>
                        <a:schemeClr val="tx1">
                          <a:lumMod val="75000"/>
                          <a:lumOff val="25000"/>
                        </a:schemeClr>
                      </a:solidFill>
                      <a:ea typeface="Garamond" charset="0"/>
                      <a:cs typeface="Garamond" charset="0"/>
                    </a:rPr>
                    <a:t>Annual sun exposure</a:t>
                  </a:r>
                </a:p>
              </p:txBody>
            </p:sp>
            <p:grpSp>
              <p:nvGrpSpPr>
                <p:cNvPr id="65" name="Group 64"/>
                <p:cNvGrpSpPr/>
                <p:nvPr/>
              </p:nvGrpSpPr>
              <p:grpSpPr>
                <a:xfrm>
                  <a:off x="8659788" y="13537926"/>
                  <a:ext cx="2119276" cy="1080215"/>
                  <a:chOff x="7820565" y="13495179"/>
                  <a:chExt cx="1823231" cy="929318"/>
                </a:xfrm>
              </p:grpSpPr>
              <p:sp>
                <p:nvSpPr>
                  <p:cNvPr id="55" name="Triangle 54"/>
                  <p:cNvSpPr/>
                  <p:nvPr/>
                </p:nvSpPr>
                <p:spPr>
                  <a:xfrm>
                    <a:off x="7820565" y="13560103"/>
                    <a:ext cx="1823231" cy="864394"/>
                  </a:xfrm>
                  <a:prstGeom prst="triangle">
                    <a:avLst/>
                  </a:prstGeom>
                  <a:solidFill>
                    <a:srgbClr val="EB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8797331" y="13664630"/>
                    <a:ext cx="742381" cy="701850"/>
                  </a:xfrm>
                  <a:prstGeom prst="line">
                    <a:avLst/>
                  </a:prstGeom>
                  <a:ln w="6350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854808" y="13560103"/>
                    <a:ext cx="758896" cy="0"/>
                  </a:xfrm>
                  <a:prstGeom prst="line">
                    <a:avLst/>
                  </a:prstGeom>
                  <a:ln w="5080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Arc 88"/>
                  <p:cNvSpPr/>
                  <p:nvPr/>
                </p:nvSpPr>
                <p:spPr>
                  <a:xfrm rot="3538600">
                    <a:off x="8789517" y="13495179"/>
                    <a:ext cx="367139" cy="367139"/>
                  </a:xfrm>
                  <a:prstGeom prst="arc">
                    <a:avLst>
                      <a:gd name="adj1" fmla="val 16594554"/>
                      <a:gd name="adj2" fmla="val 21265359"/>
                    </a:avLst>
                  </a:prstGeom>
                  <a:ln w="2540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7" name="TextBox 86"/>
                <p:cNvSpPr txBox="1"/>
                <p:nvPr/>
              </p:nvSpPr>
              <p:spPr>
                <a:xfrm>
                  <a:off x="8207324" y="14727638"/>
                  <a:ext cx="3079986" cy="854423"/>
                </a:xfrm>
                <a:prstGeom prst="rect">
                  <a:avLst/>
                </a:prstGeom>
                <a:noFill/>
              </p:spPr>
              <p:txBody>
                <a:bodyPr wrap="square" rtlCol="0">
                  <a:spAutoFit/>
                </a:bodyPr>
                <a:lstStyle/>
                <a:p>
                  <a:pPr algn="ctr"/>
                  <a:r>
                    <a:rPr lang="en-US" sz="2400" b="1" dirty="0" smtClean="0">
                      <a:solidFill>
                        <a:schemeClr val="tx1">
                          <a:lumMod val="75000"/>
                          <a:lumOff val="25000"/>
                        </a:schemeClr>
                      </a:solidFill>
                      <a:ea typeface="Garamond" charset="0"/>
                      <a:cs typeface="Garamond" charset="0"/>
                    </a:rPr>
                    <a:t>Surface area corrected for slope</a:t>
                  </a:r>
                </a:p>
              </p:txBody>
            </p:sp>
            <p:sp>
              <p:nvSpPr>
                <p:cNvPr id="91" name="TextBox 90"/>
                <p:cNvSpPr txBox="1"/>
                <p:nvPr/>
              </p:nvSpPr>
              <p:spPr>
                <a:xfrm>
                  <a:off x="4415715" y="14854219"/>
                  <a:ext cx="382172" cy="601260"/>
                </a:xfrm>
                <a:prstGeom prst="rect">
                  <a:avLst/>
                </a:prstGeom>
                <a:noFill/>
              </p:spPr>
              <p:txBody>
                <a:bodyPr wrap="square" rtlCol="0">
                  <a:spAutoFit/>
                </a:bodyPr>
                <a:lstStyle/>
                <a:p>
                  <a:pPr algn="ctr"/>
                  <a:r>
                    <a:rPr lang="en-US" sz="3200" dirty="0" smtClean="0">
                      <a:solidFill>
                        <a:schemeClr val="tx1">
                          <a:lumMod val="75000"/>
                          <a:lumOff val="25000"/>
                        </a:schemeClr>
                      </a:solidFill>
                      <a:ea typeface="Garamond" charset="0"/>
                      <a:cs typeface="Garamond" charset="0"/>
                    </a:rPr>
                    <a:t>X</a:t>
                  </a:r>
                </a:p>
              </p:txBody>
            </p:sp>
          </p:grpSp>
          <p:sp>
            <p:nvSpPr>
              <p:cNvPr id="97" name="TextBox 96"/>
              <p:cNvSpPr txBox="1"/>
              <p:nvPr/>
            </p:nvSpPr>
            <p:spPr>
              <a:xfrm>
                <a:off x="18558156" y="9783570"/>
                <a:ext cx="3881825" cy="830997"/>
              </a:xfrm>
              <a:prstGeom prst="rect">
                <a:avLst/>
              </a:prstGeom>
              <a:noFill/>
            </p:spPr>
            <p:txBody>
              <a:bodyPr wrap="square" rtlCol="0">
                <a:spAutoFit/>
              </a:bodyPr>
              <a:lstStyle/>
              <a:p>
                <a:pPr algn="ctr"/>
                <a:r>
                  <a:rPr lang="en-US" sz="2400" b="1" dirty="0" smtClean="0">
                    <a:solidFill>
                      <a:schemeClr val="tx1">
                        <a:lumMod val="75000"/>
                        <a:lumOff val="25000"/>
                      </a:schemeClr>
                    </a:solidFill>
                    <a:ea typeface="Garamond" charset="0"/>
                    <a:cs typeface="Garamond" charset="0"/>
                  </a:rPr>
                  <a:t>Modeled solar energy potential</a:t>
                </a:r>
              </a:p>
            </p:txBody>
          </p:sp>
          <p:sp>
            <p:nvSpPr>
              <p:cNvPr id="101" name="TextBox 100"/>
              <p:cNvSpPr txBox="1"/>
              <p:nvPr/>
            </p:nvSpPr>
            <p:spPr>
              <a:xfrm>
                <a:off x="17932694" y="11305122"/>
                <a:ext cx="5132749" cy="1569660"/>
              </a:xfrm>
              <a:prstGeom prst="rect">
                <a:avLst/>
              </a:prstGeom>
              <a:noFill/>
            </p:spPr>
            <p:txBody>
              <a:bodyPr wrap="square" rtlCol="0">
                <a:spAutoFit/>
              </a:bodyPr>
              <a:lstStyle/>
              <a:p>
                <a:pPr algn="ctr"/>
                <a:r>
                  <a:rPr lang="en-US" sz="2400" b="1" dirty="0" smtClean="0">
                    <a:solidFill>
                      <a:schemeClr val="tx1">
                        <a:lumMod val="75000"/>
                        <a:lumOff val="25000"/>
                      </a:schemeClr>
                    </a:solidFill>
                    <a:ea typeface="Garamond" charset="0"/>
                    <a:cs typeface="Garamond" charset="0"/>
                  </a:rPr>
                  <a:t>Generated polygons of roof segments based on slope and aspect, eliminating north-facing and steep (&gt;60º)</a:t>
                </a:r>
                <a:endParaRPr lang="en-US" sz="2400" b="1" dirty="0">
                  <a:solidFill>
                    <a:schemeClr val="tx1">
                      <a:lumMod val="75000"/>
                      <a:lumOff val="25000"/>
                    </a:schemeClr>
                  </a:solidFill>
                  <a:ea typeface="Garamond" charset="0"/>
                  <a:cs typeface="Garamond" charset="0"/>
                </a:endParaRPr>
              </a:p>
            </p:txBody>
          </p:sp>
          <p:sp>
            <p:nvSpPr>
              <p:cNvPr id="106" name="TextBox 105"/>
              <p:cNvSpPr txBox="1"/>
              <p:nvPr/>
            </p:nvSpPr>
            <p:spPr>
              <a:xfrm>
                <a:off x="18149756" y="13378286"/>
                <a:ext cx="4698625" cy="1200329"/>
              </a:xfrm>
              <a:prstGeom prst="rect">
                <a:avLst/>
              </a:prstGeom>
              <a:noFill/>
            </p:spPr>
            <p:txBody>
              <a:bodyPr wrap="square" rtlCol="0">
                <a:spAutoFit/>
              </a:bodyPr>
              <a:lstStyle/>
              <a:p>
                <a:pPr algn="ctr"/>
                <a:r>
                  <a:rPr lang="en-US" sz="2400" b="1" dirty="0" smtClean="0">
                    <a:solidFill>
                      <a:schemeClr val="tx1">
                        <a:lumMod val="75000"/>
                        <a:lumOff val="25000"/>
                      </a:schemeClr>
                    </a:solidFill>
                    <a:ea typeface="Garamond" charset="0"/>
                    <a:cs typeface="Garamond" charset="0"/>
                  </a:rPr>
                  <a:t>Calculated energy </a:t>
                </a:r>
                <a:r>
                  <a:rPr lang="en-US" sz="2400" b="1" smtClean="0">
                    <a:solidFill>
                      <a:schemeClr val="tx1">
                        <a:lumMod val="75000"/>
                        <a:lumOff val="25000"/>
                      </a:schemeClr>
                    </a:solidFill>
                    <a:ea typeface="Garamond" charset="0"/>
                    <a:cs typeface="Garamond" charset="0"/>
                  </a:rPr>
                  <a:t>production efficiency and </a:t>
                </a:r>
                <a:r>
                  <a:rPr lang="en-US" sz="2400" b="1" dirty="0" smtClean="0">
                    <a:solidFill>
                      <a:schemeClr val="tx1">
                        <a:lumMod val="75000"/>
                        <a:lumOff val="25000"/>
                      </a:schemeClr>
                    </a:solidFill>
                    <a:ea typeface="Garamond" charset="0"/>
                    <a:cs typeface="Garamond" charset="0"/>
                  </a:rPr>
                  <a:t>total energy </a:t>
                </a:r>
                <a:r>
                  <a:rPr lang="en-US" sz="2400" b="1" smtClean="0">
                    <a:solidFill>
                      <a:schemeClr val="tx1">
                        <a:lumMod val="75000"/>
                        <a:lumOff val="25000"/>
                      </a:schemeClr>
                    </a:solidFill>
                    <a:ea typeface="Garamond" charset="0"/>
                    <a:cs typeface="Garamond" charset="0"/>
                  </a:rPr>
                  <a:t>potential per </a:t>
                </a:r>
                <a:r>
                  <a:rPr lang="en-US" sz="2400" b="1" dirty="0" smtClean="0">
                    <a:solidFill>
                      <a:schemeClr val="tx1">
                        <a:lumMod val="75000"/>
                        <a:lumOff val="25000"/>
                      </a:schemeClr>
                    </a:solidFill>
                    <a:ea typeface="Garamond" charset="0"/>
                    <a:cs typeface="Garamond" charset="0"/>
                  </a:rPr>
                  <a:t>building</a:t>
                </a:r>
              </a:p>
            </p:txBody>
          </p:sp>
          <p:pic>
            <p:nvPicPr>
              <p:cNvPr id="66" name="Picture 65"/>
              <p:cNvPicPr>
                <a:picLocks noChangeAspect="1"/>
              </p:cNvPicPr>
              <p:nvPr/>
            </p:nvPicPr>
            <p:blipFill rotWithShape="1">
              <a:blip r:embed="rId15" cstate="screen">
                <a:clrChange>
                  <a:clrFrom>
                    <a:srgbClr val="FEFFFF"/>
                  </a:clrFrom>
                  <a:clrTo>
                    <a:srgbClr val="FEFFFF">
                      <a:alpha val="0"/>
                    </a:srgbClr>
                  </a:clrTo>
                </a:clrChange>
                <a:extLst>
                  <a:ext uri="{BEBA8EAE-BF5A-486C-A8C5-ECC9F3942E4B}">
                    <a14:imgProps xmlns:a14="http://schemas.microsoft.com/office/drawing/2010/main">
                      <a14:imgLayer r:embed="rId16">
                        <a14:imgEffect>
                          <a14:saturation sat="196000"/>
                        </a14:imgEffect>
                      </a14:imgLayer>
                    </a14:imgProps>
                  </a:ext>
                  <a:ext uri="{28A0092B-C50C-407E-A947-70E740481C1C}">
                    <a14:useLocalDpi xmlns:a14="http://schemas.microsoft.com/office/drawing/2010/main"/>
                  </a:ext>
                </a:extLst>
              </a:blip>
              <a:srcRect l="3847" t="11835" r="4037" b="7049"/>
              <a:stretch/>
            </p:blipFill>
            <p:spPr>
              <a:xfrm>
                <a:off x="13183290" y="11240474"/>
                <a:ext cx="3244134" cy="1698957"/>
              </a:xfrm>
              <a:prstGeom prst="rect">
                <a:avLst/>
              </a:prstGeom>
            </p:spPr>
          </p:pic>
          <p:pic>
            <p:nvPicPr>
              <p:cNvPr id="30" name="Picture 29"/>
              <p:cNvPicPr>
                <a:picLocks noChangeAspect="1"/>
              </p:cNvPicPr>
              <p:nvPr/>
            </p:nvPicPr>
            <p:blipFill rotWithShape="1">
              <a:blip r:embed="rId17" cstate="print">
                <a:extLst>
                  <a:ext uri="{28A0092B-C50C-407E-A947-70E740481C1C}">
                    <a14:useLocalDpi xmlns:a14="http://schemas.microsoft.com/office/drawing/2010/main" val="0"/>
                  </a:ext>
                </a:extLst>
              </a:blip>
              <a:srcRect r="36940" b="56049"/>
              <a:stretch/>
            </p:blipFill>
            <p:spPr>
              <a:xfrm>
                <a:off x="13155327" y="9433516"/>
                <a:ext cx="3300061" cy="1531105"/>
              </a:xfrm>
              <a:prstGeom prst="rect">
                <a:avLst/>
              </a:prstGeom>
            </p:spPr>
          </p:pic>
          <p:pic>
            <p:nvPicPr>
              <p:cNvPr id="29" name="Picture 28"/>
              <p:cNvPicPr>
                <a:picLocks noChangeAspect="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1375" t="6906" r="2895" b="4406"/>
              <a:stretch/>
            </p:blipFill>
            <p:spPr>
              <a:xfrm>
                <a:off x="13244331" y="13116888"/>
                <a:ext cx="3122052" cy="1723124"/>
              </a:xfrm>
              <a:prstGeom prst="rect">
                <a:avLst/>
              </a:prstGeom>
            </p:spPr>
          </p:pic>
        </p:grpSp>
        <p:sp>
          <p:nvSpPr>
            <p:cNvPr id="141" name="Down Arrow 140"/>
            <p:cNvSpPr/>
            <p:nvPr/>
          </p:nvSpPr>
          <p:spPr>
            <a:xfrm>
              <a:off x="17091299" y="9114678"/>
              <a:ext cx="761241" cy="481715"/>
            </a:xfrm>
            <a:prstGeom prst="downArrow">
              <a:avLst>
                <a:gd name="adj1" fmla="val 40996"/>
                <a:gd name="adj2" fmla="val 65590"/>
              </a:avLst>
            </a:prstGeom>
            <a:noFill/>
            <a:ln w="57150">
              <a:solidFill>
                <a:schemeClr val="bg1">
                  <a:lumMod val="6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own Arrow 141"/>
            <p:cNvSpPr/>
            <p:nvPr/>
          </p:nvSpPr>
          <p:spPr>
            <a:xfrm>
              <a:off x="17091299" y="11002411"/>
              <a:ext cx="761241" cy="481715"/>
            </a:xfrm>
            <a:prstGeom prst="downArrow">
              <a:avLst>
                <a:gd name="adj1" fmla="val 40996"/>
                <a:gd name="adj2" fmla="val 65590"/>
              </a:avLst>
            </a:prstGeom>
            <a:noFill/>
            <a:ln w="57150">
              <a:solidFill>
                <a:schemeClr val="bg1">
                  <a:lumMod val="6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wn Arrow 142"/>
            <p:cNvSpPr/>
            <p:nvPr/>
          </p:nvSpPr>
          <p:spPr>
            <a:xfrm>
              <a:off x="17091299" y="12894569"/>
              <a:ext cx="761241" cy="481715"/>
            </a:xfrm>
            <a:prstGeom prst="downArrow">
              <a:avLst>
                <a:gd name="adj1" fmla="val 40996"/>
                <a:gd name="adj2" fmla="val 65590"/>
              </a:avLst>
            </a:prstGeom>
            <a:noFill/>
            <a:ln w="57150">
              <a:solidFill>
                <a:schemeClr val="bg1">
                  <a:lumMod val="6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18739115" y="8130749"/>
              <a:ext cx="371694" cy="584775"/>
            </a:xfrm>
            <a:prstGeom prst="rect">
              <a:avLst/>
            </a:prstGeom>
            <a:noFill/>
          </p:spPr>
          <p:txBody>
            <a:bodyPr wrap="square" rtlCol="0">
              <a:spAutoFit/>
            </a:bodyPr>
            <a:lstStyle/>
            <a:p>
              <a:pPr algn="ctr"/>
              <a:r>
                <a:rPr lang="en-US" sz="3200" dirty="0" smtClean="0">
                  <a:solidFill>
                    <a:schemeClr val="tx1">
                      <a:lumMod val="75000"/>
                      <a:lumOff val="25000"/>
                    </a:schemeClr>
                  </a:solidFill>
                  <a:ea typeface="Garamond" charset="0"/>
                  <a:cs typeface="Garamond" charset="0"/>
                </a:rPr>
                <a:t>X</a:t>
              </a:r>
            </a:p>
          </p:txBody>
        </p:sp>
      </p:grpSp>
      <p:sp>
        <p:nvSpPr>
          <p:cNvPr id="178" name="TextBox 177"/>
          <p:cNvSpPr txBox="1"/>
          <p:nvPr/>
        </p:nvSpPr>
        <p:spPr>
          <a:xfrm>
            <a:off x="12028230" y="22352466"/>
            <a:ext cx="585417" cy="338554"/>
          </a:xfrm>
          <a:prstGeom prst="rect">
            <a:avLst/>
          </a:prstGeom>
          <a:noFill/>
        </p:spPr>
        <p:txBody>
          <a:bodyPr wrap="none" rtlCol="0">
            <a:spAutoFit/>
          </a:bodyPr>
          <a:lstStyle/>
          <a:p>
            <a:r>
              <a:rPr lang="en-US" sz="1600" smtClean="0">
                <a:solidFill>
                  <a:schemeClr val="tx1">
                    <a:lumMod val="75000"/>
                    <a:lumOff val="25000"/>
                  </a:schemeClr>
                </a:solidFill>
              </a:rPr>
              <a:t>x10</a:t>
            </a:r>
            <a:r>
              <a:rPr lang="en-US" sz="1600" baseline="30000" smtClean="0">
                <a:solidFill>
                  <a:schemeClr val="tx1">
                    <a:lumMod val="75000"/>
                    <a:lumOff val="25000"/>
                  </a:schemeClr>
                </a:solidFill>
              </a:rPr>
              <a:t>5</a:t>
            </a:r>
            <a:endParaRPr lang="en-US" sz="1600" baseline="30000" dirty="0" smtClean="0">
              <a:solidFill>
                <a:schemeClr val="tx1">
                  <a:lumMod val="75000"/>
                  <a:lumOff val="25000"/>
                </a:schemeClr>
              </a:solidFill>
            </a:endParaRPr>
          </a:p>
        </p:txBody>
      </p:sp>
      <p:cxnSp>
        <p:nvCxnSpPr>
          <p:cNvPr id="184" name="Straight Connector 183"/>
          <p:cNvCxnSpPr/>
          <p:nvPr/>
        </p:nvCxnSpPr>
        <p:spPr>
          <a:xfrm>
            <a:off x="18290940" y="22874188"/>
            <a:ext cx="185596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8099308" y="23795213"/>
            <a:ext cx="228096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21521502" y="22958767"/>
            <a:ext cx="2074831"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21590964" y="23478864"/>
            <a:ext cx="159906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18427921" y="22028324"/>
            <a:ext cx="4847236" cy="330219"/>
          </a:xfrm>
          <a:prstGeom prst="rect">
            <a:avLst/>
          </a:prstGeom>
          <a:noFill/>
        </p:spPr>
        <p:txBody>
          <a:bodyPr wrap="square" rtlCol="0">
            <a:spAutoFit/>
          </a:bodyPr>
          <a:lstStyle/>
          <a:p>
            <a:pPr algn="ctr">
              <a:lnSpc>
                <a:spcPts val="1760"/>
              </a:lnSpc>
            </a:pPr>
            <a:r>
              <a:rPr lang="en-US" b="1" dirty="0" smtClean="0">
                <a:solidFill>
                  <a:schemeClr val="tx1">
                    <a:lumMod val="75000"/>
                    <a:lumOff val="25000"/>
                  </a:schemeClr>
                </a:solidFill>
                <a:latin typeface="Garamond" charset="0"/>
                <a:ea typeface="Garamond" charset="0"/>
                <a:cs typeface="Garamond" charset="0"/>
              </a:rPr>
              <a:t>Total Potential Solar Energy By Land Use</a:t>
            </a:r>
          </a:p>
        </p:txBody>
      </p:sp>
      <p:cxnSp>
        <p:nvCxnSpPr>
          <p:cNvPr id="208" name="Straight Connector 207"/>
          <p:cNvCxnSpPr>
            <a:endCxn id="209" idx="1"/>
          </p:cNvCxnSpPr>
          <p:nvPr/>
        </p:nvCxnSpPr>
        <p:spPr>
          <a:xfrm>
            <a:off x="13523976" y="22885729"/>
            <a:ext cx="380907" cy="258077"/>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13904883" y="22892455"/>
            <a:ext cx="1555759" cy="502702"/>
          </a:xfrm>
          <a:prstGeom prst="rect">
            <a:avLst/>
          </a:prstGeom>
          <a:solidFill>
            <a:schemeClr val="bg2"/>
          </a:solidFill>
        </p:spPr>
        <p:txBody>
          <a:bodyPr wrap="square" rtlCol="0">
            <a:spAutoFit/>
          </a:bodyPr>
          <a:lstStyle/>
          <a:p>
            <a:pPr algn="ctr">
              <a:lnSpc>
                <a:spcPts val="1620"/>
              </a:lnSpc>
            </a:pPr>
            <a:r>
              <a:rPr lang="en-US" sz="1600" u="sng" dirty="0" smtClean="0">
                <a:solidFill>
                  <a:schemeClr val="tx1">
                    <a:lumMod val="75000"/>
                    <a:lumOff val="25000"/>
                  </a:schemeClr>
                </a:solidFill>
              </a:rPr>
              <a:t>~94,000 MWh</a:t>
            </a:r>
          </a:p>
          <a:p>
            <a:pPr algn="ctr">
              <a:lnSpc>
                <a:spcPts val="1620"/>
              </a:lnSpc>
            </a:pPr>
            <a:r>
              <a:rPr lang="en-US" sz="1600" dirty="0" smtClean="0">
                <a:solidFill>
                  <a:schemeClr val="tx1">
                    <a:lumMod val="75000"/>
                    <a:lumOff val="25000"/>
                  </a:schemeClr>
                </a:solidFill>
              </a:rPr>
              <a:t>560 buildings</a:t>
            </a:r>
          </a:p>
        </p:txBody>
      </p:sp>
      <p:cxnSp>
        <p:nvCxnSpPr>
          <p:cNvPr id="145" name="Straight Connector 144"/>
          <p:cNvCxnSpPr/>
          <p:nvPr/>
        </p:nvCxnSpPr>
        <p:spPr>
          <a:xfrm>
            <a:off x="19201271" y="24133486"/>
            <a:ext cx="189126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8221488" y="22798260"/>
            <a:ext cx="619769" cy="338554"/>
          </a:xfrm>
          <a:prstGeom prst="rect">
            <a:avLst/>
          </a:prstGeom>
          <a:noFill/>
        </p:spPr>
        <p:txBody>
          <a:bodyPr wrap="square" rtlCol="0">
            <a:spAutoFit/>
          </a:bodyPr>
          <a:lstStyle/>
          <a:p>
            <a:r>
              <a:rPr lang="en-US" sz="1600" dirty="0" smtClean="0">
                <a:solidFill>
                  <a:schemeClr val="tx1">
                    <a:lumMod val="75000"/>
                    <a:lumOff val="25000"/>
                  </a:schemeClr>
                </a:solidFill>
              </a:rPr>
              <a:t>35%</a:t>
            </a:r>
          </a:p>
        </p:txBody>
      </p:sp>
      <p:sp>
        <p:nvSpPr>
          <p:cNvPr id="161" name="TextBox 160"/>
          <p:cNvSpPr txBox="1"/>
          <p:nvPr/>
        </p:nvSpPr>
        <p:spPr>
          <a:xfrm>
            <a:off x="23102711" y="22878998"/>
            <a:ext cx="619769" cy="338554"/>
          </a:xfrm>
          <a:prstGeom prst="rect">
            <a:avLst/>
          </a:prstGeom>
          <a:noFill/>
        </p:spPr>
        <p:txBody>
          <a:bodyPr wrap="square" rtlCol="0">
            <a:spAutoFit/>
          </a:bodyPr>
          <a:lstStyle/>
          <a:p>
            <a:r>
              <a:rPr lang="en-US" sz="1600" dirty="0" smtClean="0">
                <a:solidFill>
                  <a:schemeClr val="tx1">
                    <a:lumMod val="75000"/>
                    <a:lumOff val="25000"/>
                  </a:schemeClr>
                </a:solidFill>
              </a:rPr>
              <a:t>24%</a:t>
            </a:r>
          </a:p>
        </p:txBody>
      </p:sp>
      <p:sp>
        <p:nvSpPr>
          <p:cNvPr id="162" name="TextBox 161"/>
          <p:cNvSpPr txBox="1"/>
          <p:nvPr/>
        </p:nvSpPr>
        <p:spPr>
          <a:xfrm>
            <a:off x="22671109" y="23402077"/>
            <a:ext cx="619769" cy="338554"/>
          </a:xfrm>
          <a:prstGeom prst="rect">
            <a:avLst/>
          </a:prstGeom>
          <a:noFill/>
        </p:spPr>
        <p:txBody>
          <a:bodyPr wrap="square" rtlCol="0">
            <a:spAutoFit/>
          </a:bodyPr>
          <a:lstStyle/>
          <a:p>
            <a:r>
              <a:rPr lang="en-US" sz="1600" dirty="0" smtClean="0">
                <a:solidFill>
                  <a:schemeClr val="tx1">
                    <a:lumMod val="75000"/>
                    <a:lumOff val="25000"/>
                  </a:schemeClr>
                </a:solidFill>
              </a:rPr>
              <a:t>13%</a:t>
            </a:r>
          </a:p>
        </p:txBody>
      </p:sp>
      <p:sp>
        <p:nvSpPr>
          <p:cNvPr id="163" name="TextBox 162"/>
          <p:cNvSpPr txBox="1"/>
          <p:nvPr/>
        </p:nvSpPr>
        <p:spPr>
          <a:xfrm>
            <a:off x="22642552" y="24020832"/>
            <a:ext cx="619769" cy="338554"/>
          </a:xfrm>
          <a:prstGeom prst="rect">
            <a:avLst/>
          </a:prstGeom>
          <a:noFill/>
        </p:spPr>
        <p:txBody>
          <a:bodyPr wrap="square" rtlCol="0">
            <a:spAutoFit/>
          </a:bodyPr>
          <a:lstStyle/>
          <a:p>
            <a:r>
              <a:rPr lang="en-US" sz="1600">
                <a:solidFill>
                  <a:schemeClr val="tx1">
                    <a:lumMod val="75000"/>
                    <a:lumOff val="25000"/>
                  </a:schemeClr>
                </a:solidFill>
              </a:rPr>
              <a:t>4</a:t>
            </a:r>
            <a:r>
              <a:rPr lang="en-US" sz="1600" smtClean="0">
                <a:solidFill>
                  <a:schemeClr val="tx1">
                    <a:lumMod val="75000"/>
                    <a:lumOff val="25000"/>
                  </a:schemeClr>
                </a:solidFill>
              </a:rPr>
              <a:t>%</a:t>
            </a:r>
            <a:endParaRPr lang="en-US" sz="1600" dirty="0" smtClean="0">
              <a:solidFill>
                <a:schemeClr val="tx1">
                  <a:lumMod val="75000"/>
                  <a:lumOff val="25000"/>
                </a:schemeClr>
              </a:solidFill>
            </a:endParaRPr>
          </a:p>
        </p:txBody>
      </p:sp>
      <p:sp>
        <p:nvSpPr>
          <p:cNvPr id="164" name="TextBox 163"/>
          <p:cNvSpPr txBox="1"/>
          <p:nvPr/>
        </p:nvSpPr>
        <p:spPr>
          <a:xfrm>
            <a:off x="19144715" y="24050965"/>
            <a:ext cx="619769" cy="338554"/>
          </a:xfrm>
          <a:prstGeom prst="rect">
            <a:avLst/>
          </a:prstGeom>
          <a:noFill/>
        </p:spPr>
        <p:txBody>
          <a:bodyPr wrap="square" rtlCol="0">
            <a:spAutoFit/>
          </a:bodyPr>
          <a:lstStyle/>
          <a:p>
            <a:r>
              <a:rPr lang="en-US" sz="1600" smtClean="0">
                <a:solidFill>
                  <a:schemeClr val="tx1">
                    <a:lumMod val="75000"/>
                    <a:lumOff val="25000"/>
                  </a:schemeClr>
                </a:solidFill>
              </a:rPr>
              <a:t>5%</a:t>
            </a:r>
            <a:endParaRPr lang="en-US" sz="1600" dirty="0" smtClean="0">
              <a:solidFill>
                <a:schemeClr val="tx1">
                  <a:lumMod val="75000"/>
                  <a:lumOff val="25000"/>
                </a:schemeClr>
              </a:solidFill>
            </a:endParaRPr>
          </a:p>
        </p:txBody>
      </p:sp>
      <p:sp>
        <p:nvSpPr>
          <p:cNvPr id="165" name="TextBox 164"/>
          <p:cNvSpPr txBox="1"/>
          <p:nvPr/>
        </p:nvSpPr>
        <p:spPr>
          <a:xfrm>
            <a:off x="18032379" y="23712577"/>
            <a:ext cx="619769" cy="338554"/>
          </a:xfrm>
          <a:prstGeom prst="rect">
            <a:avLst/>
          </a:prstGeom>
          <a:noFill/>
        </p:spPr>
        <p:txBody>
          <a:bodyPr wrap="square" rtlCol="0">
            <a:spAutoFit/>
          </a:bodyPr>
          <a:lstStyle/>
          <a:p>
            <a:r>
              <a:rPr lang="en-US" sz="1600" dirty="0" smtClean="0">
                <a:solidFill>
                  <a:schemeClr val="tx1">
                    <a:lumMod val="75000"/>
                    <a:lumOff val="25000"/>
                  </a:schemeClr>
                </a:solidFill>
              </a:rPr>
              <a:t>19%</a:t>
            </a:r>
          </a:p>
        </p:txBody>
      </p:sp>
      <p:cxnSp>
        <p:nvCxnSpPr>
          <p:cNvPr id="166" name="Straight Connector 165"/>
          <p:cNvCxnSpPr/>
          <p:nvPr/>
        </p:nvCxnSpPr>
        <p:spPr>
          <a:xfrm>
            <a:off x="21325218" y="24090735"/>
            <a:ext cx="1722011"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6" name="Picture 145"/>
          <p:cNvPicPr>
            <a:picLocks noChangeAspect="1"/>
          </p:cNvPicPr>
          <p:nvPr/>
        </p:nvPicPr>
        <p:blipFill rotWithShape="1">
          <a:blip r:embed="rId19"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2960">
            <a:off x="1265849" y="25035827"/>
            <a:ext cx="3025178" cy="2377440"/>
          </a:xfrm>
          <a:prstGeom prst="rect">
            <a:avLst/>
          </a:prstGeom>
        </p:spPr>
      </p:pic>
      <p:sp>
        <p:nvSpPr>
          <p:cNvPr id="147" name="Text Placeholder 16"/>
          <p:cNvSpPr txBox="1">
            <a:spLocks/>
          </p:cNvSpPr>
          <p:nvPr/>
        </p:nvSpPr>
        <p:spPr>
          <a:xfrm>
            <a:off x="897874" y="27341668"/>
            <a:ext cx="3358151" cy="419154"/>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ts val="2480"/>
              </a:lnSpc>
              <a:spcBef>
                <a:spcPts val="0"/>
              </a:spcBef>
            </a:pPr>
            <a:r>
              <a:rPr lang="en-US" sz="2400" b="1" dirty="0" smtClean="0">
                <a:solidFill>
                  <a:schemeClr val="tx1">
                    <a:lumMod val="75000"/>
                    <a:lumOff val="25000"/>
                  </a:schemeClr>
                </a:solidFill>
                <a:latin typeface="Garamond" panose="02020404030301010803" pitchFamily="18" charset="0"/>
              </a:rPr>
              <a:t>SRTM</a:t>
            </a:r>
            <a:endParaRPr lang="en-US" sz="2400" b="1" dirty="0">
              <a:solidFill>
                <a:schemeClr val="tx1">
                  <a:lumMod val="75000"/>
                  <a:lumOff val="25000"/>
                </a:schemeClr>
              </a:solidFill>
              <a:latin typeface="Garamond" panose="02020404030301010803" pitchFamily="18" charset="0"/>
            </a:endParaRPr>
          </a:p>
        </p:txBody>
      </p:sp>
      <p:sp>
        <p:nvSpPr>
          <p:cNvPr id="148" name="Text Placeholder 16"/>
          <p:cNvSpPr txBox="1">
            <a:spLocks/>
          </p:cNvSpPr>
          <p:nvPr/>
        </p:nvSpPr>
        <p:spPr>
          <a:xfrm>
            <a:off x="4690671" y="27341668"/>
            <a:ext cx="3966001" cy="739754"/>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ts val="2480"/>
              </a:lnSpc>
              <a:spcBef>
                <a:spcPts val="0"/>
              </a:spcBef>
            </a:pPr>
            <a:r>
              <a:rPr lang="en-US" sz="2400" b="1" dirty="0" smtClean="0">
                <a:solidFill>
                  <a:schemeClr val="tx1">
                    <a:lumMod val="75000"/>
                    <a:lumOff val="25000"/>
                  </a:schemeClr>
                </a:solidFill>
                <a:latin typeface="Garamond" panose="02020404030301010803" pitchFamily="18" charset="0"/>
              </a:rPr>
              <a:t>NASA </a:t>
            </a:r>
            <a:r>
              <a:rPr lang="en-US" sz="2400" b="1" dirty="0" smtClean="0">
                <a:solidFill>
                  <a:schemeClr val="tx1">
                    <a:lumMod val="75000"/>
                    <a:lumOff val="25000"/>
                  </a:schemeClr>
                </a:solidFill>
                <a:latin typeface="Garamond" panose="02020404030301010803" pitchFamily="18" charset="0"/>
              </a:rPr>
              <a:t>P</a:t>
            </a:r>
            <a:r>
              <a:rPr lang="en-US" sz="2400" dirty="0" smtClean="0">
                <a:solidFill>
                  <a:schemeClr val="tx1">
                    <a:lumMod val="75000"/>
                    <a:lumOff val="25000"/>
                  </a:schemeClr>
                </a:solidFill>
                <a:latin typeface="Garamond" panose="02020404030301010803" pitchFamily="18" charset="0"/>
              </a:rPr>
              <a:t>rediction </a:t>
            </a:r>
            <a:r>
              <a:rPr lang="en-US" sz="2400" dirty="0" smtClean="0">
                <a:solidFill>
                  <a:schemeClr val="tx1">
                    <a:lumMod val="75000"/>
                    <a:lumOff val="25000"/>
                  </a:schemeClr>
                </a:solidFill>
                <a:latin typeface="Garamond" panose="02020404030301010803" pitchFamily="18" charset="0"/>
              </a:rPr>
              <a:t>of </a:t>
            </a:r>
            <a:r>
              <a:rPr lang="en-US" sz="2400" b="1" dirty="0" smtClean="0">
                <a:solidFill>
                  <a:schemeClr val="tx1">
                    <a:lumMod val="75000"/>
                    <a:lumOff val="25000"/>
                  </a:schemeClr>
                </a:solidFill>
                <a:latin typeface="Garamond" panose="02020404030301010803" pitchFamily="18" charset="0"/>
              </a:rPr>
              <a:t>W</a:t>
            </a:r>
            <a:r>
              <a:rPr lang="en-US" sz="2400" dirty="0" smtClean="0">
                <a:solidFill>
                  <a:schemeClr val="tx1">
                    <a:lumMod val="75000"/>
                    <a:lumOff val="25000"/>
                  </a:schemeClr>
                </a:solidFill>
                <a:latin typeface="Garamond" panose="02020404030301010803" pitchFamily="18" charset="0"/>
              </a:rPr>
              <a:t>orldwide </a:t>
            </a:r>
            <a:r>
              <a:rPr lang="en-US" sz="2400" b="1" dirty="0" smtClean="0">
                <a:solidFill>
                  <a:schemeClr val="tx1">
                    <a:lumMod val="75000"/>
                    <a:lumOff val="25000"/>
                  </a:schemeClr>
                </a:solidFill>
                <a:latin typeface="Garamond" panose="02020404030301010803" pitchFamily="18" charset="0"/>
              </a:rPr>
              <a:t>E</a:t>
            </a:r>
            <a:r>
              <a:rPr lang="en-US" sz="2400" dirty="0" smtClean="0">
                <a:solidFill>
                  <a:schemeClr val="tx1">
                    <a:lumMod val="75000"/>
                    <a:lumOff val="25000"/>
                  </a:schemeClr>
                </a:solidFill>
                <a:latin typeface="Garamond" panose="02020404030301010803" pitchFamily="18" charset="0"/>
              </a:rPr>
              <a:t>nergy </a:t>
            </a:r>
            <a:r>
              <a:rPr lang="en-US" sz="2400" b="1" dirty="0" smtClean="0">
                <a:solidFill>
                  <a:schemeClr val="tx1">
                    <a:lumMod val="75000"/>
                    <a:lumOff val="25000"/>
                  </a:schemeClr>
                </a:solidFill>
                <a:latin typeface="Garamond" panose="02020404030301010803" pitchFamily="18" charset="0"/>
              </a:rPr>
              <a:t>R</a:t>
            </a:r>
            <a:r>
              <a:rPr lang="en-US" sz="2400" dirty="0" smtClean="0">
                <a:solidFill>
                  <a:schemeClr val="tx1">
                    <a:lumMod val="75000"/>
                    <a:lumOff val="25000"/>
                  </a:schemeClr>
                </a:solidFill>
                <a:latin typeface="Garamond" panose="02020404030301010803" pitchFamily="18" charset="0"/>
              </a:rPr>
              <a:t>esources</a:t>
            </a:r>
            <a:endParaRPr lang="en-US" sz="2400" dirty="0">
              <a:solidFill>
                <a:schemeClr val="tx1">
                  <a:lumMod val="75000"/>
                  <a:lumOff val="25000"/>
                </a:schemeClr>
              </a:solidFill>
              <a:latin typeface="Garamond" panose="02020404030301010803" pitchFamily="18" charset="0"/>
            </a:endParaRPr>
          </a:p>
        </p:txBody>
      </p:sp>
      <p:pic>
        <p:nvPicPr>
          <p:cNvPr id="1026" name="Picture 2" descr="Image result for NASA pow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26252" y="25386624"/>
            <a:ext cx="2094839"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2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13005</TotalTime>
  <Words>819</Words>
  <Application>Microsoft Office PowerPoint</Application>
  <PresentationFormat>Custom</PresentationFormat>
  <Paragraphs>101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377</cp:revision>
  <dcterms:created xsi:type="dcterms:W3CDTF">2019-02-05T16:32:03Z</dcterms:created>
  <dcterms:modified xsi:type="dcterms:W3CDTF">2019-07-28T17:08:14Z</dcterms:modified>
</cp:coreProperties>
</file>