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8" r:id="rId2"/>
    <p:sldId id="302" r:id="rId3"/>
    <p:sldId id="303" r:id="rId4"/>
    <p:sldId id="304" r:id="rId5"/>
    <p:sldId id="310" r:id="rId6"/>
    <p:sldId id="311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96" userDrawn="1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by I" initials="SI" lastIdx="2" clrIdx="0">
    <p:extLst>
      <p:ext uri="{19B8F6BF-5375-455C-9EA6-DF929625EA0E}">
        <p15:presenceInfo xmlns:p15="http://schemas.microsoft.com/office/powerpoint/2012/main" userId="0e14de7fa584a2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AF"/>
    <a:srgbClr val="9298A8"/>
    <a:srgbClr val="E9A149"/>
    <a:srgbClr val="56B27B"/>
    <a:srgbClr val="2E8652"/>
    <a:srgbClr val="57688F"/>
    <a:srgbClr val="7EB761"/>
    <a:srgbClr val="F4BEA6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064" autoAdjust="0"/>
  </p:normalViewPr>
  <p:slideViewPr>
    <p:cSldViewPr snapToGrid="0">
      <p:cViewPr varScale="1">
        <p:scale>
          <a:sx n="75" d="100"/>
          <a:sy n="75" d="100"/>
        </p:scale>
        <p:origin x="72" y="186"/>
      </p:cViewPr>
      <p:guideLst>
        <p:guide orient="horz" pos="2160"/>
        <p:guide pos="3840"/>
        <p:guide orient="horz" pos="696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51F6-EE6B-48C5-A43A-C7EC1BD5F54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D7A-8741-478D-8671-F6E4624C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F9C2-AEC2-40AC-908E-7B015EE0924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C12C-436B-478B-9EA8-7D7AB269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83" y="358445"/>
            <a:ext cx="870608" cy="741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956532" y="563232"/>
            <a:ext cx="196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Aeronautics and</a:t>
            </a:r>
          </a:p>
          <a:p>
            <a:pPr algn="r"/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42232" y="425120"/>
            <a:ext cx="0" cy="61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328" y="6400801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>
          <a:xfrm>
            <a:off x="0" y="0"/>
            <a:ext cx="1093573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83187" y="931498"/>
            <a:ext cx="7008813" cy="5880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31498"/>
            <a:ext cx="3743997" cy="5880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/>
          <a:stretch/>
        </p:blipFill>
        <p:spPr>
          <a:xfrm>
            <a:off x="0" y="0"/>
            <a:ext cx="11022227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931498"/>
            <a:ext cx="7008813" cy="5880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6065" y="931499"/>
            <a:ext cx="3797208" cy="58804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20367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/>
          <a:stretch/>
        </p:blipFill>
        <p:spPr>
          <a:xfrm>
            <a:off x="0" y="3437552"/>
            <a:ext cx="10639168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3528370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794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6648"/>
            <a:ext cx="12192000" cy="3390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4432151"/>
            <a:ext cx="10233148" cy="2194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8"/>
          <a:stretch/>
        </p:blipFill>
        <p:spPr>
          <a:xfrm>
            <a:off x="0" y="0"/>
            <a:ext cx="10898659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56417"/>
            <a:ext cx="12192000" cy="3354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93665"/>
            <a:ext cx="10233148" cy="21860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33257" y="5695688"/>
            <a:ext cx="6400015" cy="111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165799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833257" y="1805049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0125" y="5058581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00125" y="3063682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833257" y="3732286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87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8261871" y="2383475"/>
            <a:ext cx="2961573" cy="44217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6" y="1102299"/>
            <a:ext cx="2958688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5" y="2376662"/>
            <a:ext cx="2958689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1871" y="1097604"/>
            <a:ext cx="2961573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96695" y="1097605"/>
            <a:ext cx="322729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496695" y="2376662"/>
            <a:ext cx="3227295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7" y="-228600"/>
            <a:ext cx="121916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1379" y="1129553"/>
            <a:ext cx="7562625" cy="1065007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0" y="2622254"/>
            <a:ext cx="912020" cy="912020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1379" y="2302136"/>
            <a:ext cx="7562625" cy="40556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812673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0" y="0"/>
            <a:ext cx="10713308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2583" y="1697389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72582" y="3287942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2584" y="4904822"/>
            <a:ext cx="9818920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413493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66" r:id="rId3"/>
    <p:sldLayoutId id="2147483667" r:id="rId4"/>
    <p:sldLayoutId id="2147483668" r:id="rId5"/>
    <p:sldLayoutId id="2147483669" r:id="rId6"/>
    <p:sldLayoutId id="2147483680" r:id="rId7"/>
    <p:sldLayoutId id="2147483673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evelop.larc.nasa.gov/projects.php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velop.larc.nasa.gov/pdfs/Brochure_RecruitingFlyer2019_e.pdf" TargetMode="External"/><Relationship Id="rId5" Type="http://schemas.openxmlformats.org/officeDocument/2006/relationships/hyperlink" Target="https://develop.larc.nasa.gov/pdfs/2018_Summer%20Booklet.pd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appliedsciences.nasa.gov/programs/capacity-building-program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develop.larc.nasa.gov/project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.larc.nasa.gov/2018/fall/ChesapeakeBayAgII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.larc.nasa.gov/2018/fall/OhioRiverValleyTI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291373" y="1082230"/>
            <a:ext cx="9375904" cy="12418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5500" b="1" dirty="0" smtClean="0"/>
              <a:t>Website &amp; Booklet Imagery</a:t>
            </a:r>
            <a:br>
              <a:rPr lang="en-US" sz="5500" b="1" dirty="0" smtClean="0"/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Spring 2019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2291373" y="3024492"/>
            <a:ext cx="8068235" cy="9961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Project Short Title</a:t>
            </a:r>
          </a:p>
          <a:p>
            <a:r>
              <a:rPr lang="en-US" sz="2800" dirty="0" smtClean="0"/>
              <a:t>DEVELOP Node Name (Ex. Virginia – Langley)</a:t>
            </a:r>
          </a:p>
        </p:txBody>
      </p:sp>
    </p:spTree>
    <p:extLst>
      <p:ext uri="{BB962C8B-B14F-4D97-AF65-F5344CB8AC3E}">
        <p14:creationId xmlns:p14="http://schemas.microsoft.com/office/powerpoint/2010/main" val="2693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/>
              <a:t>Purpose &amp; Overview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106" y="993648"/>
            <a:ext cx="5447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image should be an attractive,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processed image of your study area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will be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used to represent the project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This image will be used as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cover image on the project page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DEVELOP website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project’s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close-out presentation image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 project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on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NASA’s Applied Sciences eBooks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website,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Summer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Booklet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image, 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can be used by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DEVELOP’s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future publications and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promotional materials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3539062" cy="274320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99" y="2220766"/>
            <a:ext cx="3539062" cy="274320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4868"/>
            <a:ext cx="3539062" cy="274320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6239" r="30073" b="57735"/>
          <a:stretch/>
        </p:blipFill>
        <p:spPr>
          <a:xfrm>
            <a:off x="880599" y="4866250"/>
            <a:ext cx="4190564" cy="1723744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18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93" y="4343249"/>
            <a:ext cx="1412798" cy="7946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/>
              <a:t>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379" y="976884"/>
            <a:ext cx="626092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High-resolution: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1920 x 1080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(300+ dpi),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landscape orientation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an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resizer like this one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http://resizeimage.net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Saved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JPEG or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PNG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least one image provided is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derived from recent data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2018-2019)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entire frame is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filled with imagery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meaning absolutely NO white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 be clipped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 shape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large, clip art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465437"/>
            <a:ext cx="6199632" cy="877163"/>
          </a:xfrm>
          <a:prstGeom prst="rect">
            <a:avLst/>
          </a:prstGeom>
          <a:solidFill>
            <a:srgbClr val="1B57AF">
              <a:alpha val="25098"/>
            </a:srgbClr>
          </a:solidFill>
          <a:ln w="57150">
            <a:solidFill>
              <a:srgbClr val="1B57AF"/>
            </a:solidFill>
          </a:ln>
        </p:spPr>
        <p:txBody>
          <a:bodyPr wrap="square" lIns="274320" tIns="274320" rIns="274320" bIns="274320">
            <a:spAutoFit/>
          </a:bodyPr>
          <a:lstStyle/>
          <a:p>
            <a:r>
              <a:rPr lang="en-US" sz="2100" u="sng" dirty="0" smtClean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100" u="sng" dirty="0" smtClean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develop.larc.nasa.gov/projects.php</a:t>
            </a:r>
            <a:endParaRPr lang="en-US" sz="21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/>
          <a:stretch/>
        </p:blipFill>
        <p:spPr bwMode="auto">
          <a:xfrm>
            <a:off x="3051597" y="4341125"/>
            <a:ext cx="1457105" cy="7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1" y="1102425"/>
            <a:ext cx="3901440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29" y="2770218"/>
            <a:ext cx="3902590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3"/>
          <a:stretch/>
        </p:blipFill>
        <p:spPr>
          <a:xfrm>
            <a:off x="8118221" y="4438011"/>
            <a:ext cx="3899649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8" name="Multiply 17"/>
          <p:cNvSpPr/>
          <p:nvPr/>
        </p:nvSpPr>
        <p:spPr>
          <a:xfrm>
            <a:off x="3162632" y="4190896"/>
            <a:ext cx="1235034" cy="1097280"/>
          </a:xfrm>
          <a:prstGeom prst="mathMultiply">
            <a:avLst>
              <a:gd name="adj1" fmla="val 9451"/>
            </a:avLst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4622013" y="4190896"/>
            <a:ext cx="1235034" cy="1097280"/>
          </a:xfrm>
          <a:prstGeom prst="mathMultiply">
            <a:avLst>
              <a:gd name="adj1" fmla="val 9451"/>
            </a:avLst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1" y="1108434"/>
            <a:ext cx="3901440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/>
              <a:t>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380" y="976884"/>
            <a:ext cx="65103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derived from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NASA sensor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an outside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photograph of the team or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landscape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is a NASA-funded program that is focused on highlighting NASA data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applications.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NC projects can use CDR data if necessary</a:t>
            </a:r>
            <a:endParaRPr lang="en-US" sz="21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kind of processing has taken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actually created the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a raw satellite image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simple re-order of spectral bands (false color composite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Including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non-NASA data </a:t>
            </a:r>
            <a:r>
              <a:rPr lang="en-US" sz="2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along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NASA data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creation of your image is fine, but you can’t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map or diagram someone else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made.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30" y="2770219"/>
            <a:ext cx="3901439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1" y="4432004"/>
            <a:ext cx="3901440" cy="2194560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1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 smtClean="0"/>
              <a:t>Captions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371279" y="976884"/>
            <a:ext cx="117372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B57AF"/>
              </a:buClr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to 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answer: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satellite &amp; sensor do the data come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from?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date(s) of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data?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data showing? (i.e.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precip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turbidity, land cover, etc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image?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general interpretation and/or analysis of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the color scale represent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B57AF"/>
              </a:buClr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B57AF"/>
              </a:buClr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so great captions: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“Las Cruces Heat”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“CERES data overlaid on a solar site development suitability map.”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“Segmented tree canopies colorized by heights, showing stem density within the study area.”</a:t>
            </a: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“Slope raster embedded with bison image.”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989367" y="327406"/>
            <a:ext cx="11030294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1B57A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200" b="1" dirty="0"/>
              <a:t>Web/Booklet Image: </a:t>
            </a:r>
            <a:r>
              <a:rPr lang="en-US" sz="4200" dirty="0" smtClean="0"/>
              <a:t>Captions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358579" y="976884"/>
            <a:ext cx="107412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B57AF"/>
              </a:buClr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Here are some example Website Image captions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“NDVI-processed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imagery using 2017 Landsat 8 OLI data, blended with true color band combination (4, 3, 2). The Eastern shore of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Maryland, located in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Chesapeake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Bay, is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displayed. Lighter shades of red indicate less healthy vegetation and darker shades indicate healthier vegetation. Less healthy vegetation indicates areas where local stakeholders should divert more resources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Link: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https://develop.larc.nasa.gov/2018/fall/ChesapeakeBayAgII.html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“Mean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GPM IMERG daily precipitation (2017-2018), processed Sentinel-1 C-Band SAR imagery (2018), and NDWI calculated using Landsat 8 OLI imagery (2017-2018) reflected for the Ohio River Basin within Kentucky,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Illinois,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Indiana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mean precipitation is in blue, water detected in NDWI is in blue, and processed Sentinel-1 imagery removes speckle and noise.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Focusing on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represented by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blue hues allows emergency teams to know where flooding may occur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800100" lvl="1" indent="-342900">
              <a:buClr>
                <a:srgbClr val="1B57AF"/>
              </a:buClr>
              <a:buFont typeface="Webdings" panose="05030102010509060703" pitchFamily="18" charset="2"/>
              <a:buChar char="4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://develop.larc.nasa.gov/2018/fall/OhioRiverValleyTI.html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858303" y="4681584"/>
            <a:ext cx="401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8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0790" y="5298425"/>
            <a:ext cx="11598442" cy="1246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cs typeface="Arial" panose="020B0604020202020204" pitchFamily="34" charset="0"/>
              </a:rPr>
              <a:t>Project Short Title Here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cs typeface="Arial" panose="020B0604020202020204" pitchFamily="34" charset="0"/>
              </a:rPr>
              <a:t>Caption</a:t>
            </a:r>
            <a:r>
              <a:rPr lang="en-US" sz="1500" dirty="0">
                <a:cs typeface="Arial" panose="020B0604020202020204" pitchFamily="34" charset="0"/>
              </a:rPr>
              <a:t>: </a:t>
            </a:r>
            <a:r>
              <a:rPr lang="en-US" sz="1500" dirty="0" smtClean="0">
                <a:cs typeface="Arial" panose="020B0604020202020204" pitchFamily="34" charset="0"/>
              </a:rPr>
              <a:t>Make sure to include what </a:t>
            </a:r>
            <a:r>
              <a:rPr lang="en-US" sz="1500" dirty="0">
                <a:cs typeface="Arial" panose="020B0604020202020204" pitchFamily="34" charset="0"/>
              </a:rPr>
              <a:t>NASA </a:t>
            </a:r>
            <a:r>
              <a:rPr lang="en-US" sz="1500" dirty="0" smtClean="0">
                <a:cs typeface="Arial" panose="020B0604020202020204" pitchFamily="34" charset="0"/>
              </a:rPr>
              <a:t>satellite/sensor and date from which the image is derived. You should also </a:t>
            </a:r>
            <a:r>
              <a:rPr lang="en-US" sz="1500" dirty="0">
                <a:cs typeface="Arial" panose="020B0604020202020204" pitchFamily="34" charset="0"/>
              </a:rPr>
              <a:t>include what the image is </a:t>
            </a:r>
            <a:r>
              <a:rPr lang="en-US" sz="1500" dirty="0" smtClean="0">
                <a:cs typeface="Arial" panose="020B0604020202020204" pitchFamily="34" charset="0"/>
              </a:rPr>
              <a:t>(EX: NDVI) </a:t>
            </a:r>
            <a:r>
              <a:rPr lang="en-US" sz="1500" dirty="0">
                <a:cs typeface="Arial" panose="020B0604020202020204" pitchFamily="34" charset="0"/>
              </a:rPr>
              <a:t>and how it can be used for decision making. </a:t>
            </a:r>
            <a:r>
              <a:rPr lang="en-US" sz="1500" b="1" dirty="0" smtClean="0">
                <a:cs typeface="Arial" panose="020B0604020202020204" pitchFamily="34" charset="0"/>
              </a:rPr>
              <a:t>75 </a:t>
            </a:r>
            <a:r>
              <a:rPr lang="en-US" sz="1500" b="1" dirty="0">
                <a:cs typeface="Arial" panose="020B0604020202020204" pitchFamily="34" charset="0"/>
              </a:rPr>
              <a:t>word limit.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cs typeface="Arial" panose="020B0604020202020204" pitchFamily="34" charset="0"/>
              </a:rPr>
              <a:t>Metadata </a:t>
            </a:r>
            <a:r>
              <a:rPr lang="en-US" sz="1500" b="1" dirty="0">
                <a:cs typeface="Arial" panose="020B0604020202020204" pitchFamily="34" charset="0"/>
              </a:rPr>
              <a:t>Tags</a:t>
            </a:r>
            <a:r>
              <a:rPr lang="en-US" sz="1500" dirty="0">
                <a:cs typeface="Arial" panose="020B0604020202020204" pitchFamily="34" charset="0"/>
              </a:rPr>
              <a:t>: List any </a:t>
            </a:r>
            <a:r>
              <a:rPr lang="en-US" sz="1500" dirty="0" smtClean="0">
                <a:cs typeface="Arial" panose="020B0604020202020204" pitchFamily="34" charset="0"/>
              </a:rPr>
              <a:t>keywords </a:t>
            </a:r>
            <a:r>
              <a:rPr lang="en-US" sz="1500" dirty="0">
                <a:cs typeface="Arial" panose="020B0604020202020204" pitchFamily="34" charset="0"/>
              </a:rPr>
              <a:t>or project participant names that you would </a:t>
            </a:r>
            <a:r>
              <a:rPr lang="en-US" sz="1500" dirty="0" smtClean="0">
                <a:cs typeface="Arial" panose="020B0604020202020204" pitchFamily="34" charset="0"/>
              </a:rPr>
              <a:t>like to be </a:t>
            </a:r>
            <a:r>
              <a:rPr lang="en-US" sz="1500" dirty="0">
                <a:cs typeface="Arial" panose="020B0604020202020204" pitchFamily="34" charset="0"/>
              </a:rPr>
              <a:t>included in the photo’s metadata</a:t>
            </a:r>
            <a:r>
              <a:rPr lang="en-US" sz="1500" dirty="0" smtClean="0">
                <a:cs typeface="Arial" panose="020B0604020202020204" pitchFamily="34" charset="0"/>
              </a:rPr>
              <a:t>.</a:t>
            </a: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9446" y="187992"/>
            <a:ext cx="9193109" cy="5009650"/>
          </a:xfrm>
          <a:prstGeom prst="rect">
            <a:avLst/>
          </a:prstGeom>
          <a:solidFill>
            <a:srgbClr val="1B57A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Delete this box and place image here.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 the case you’d like to submit more than one image, duplicate this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57A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v4</Template>
  <TotalTime>3665</TotalTime>
  <Words>710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Broddle, Madison P. (LARC-E3)[SSAI DEVELOP]</cp:lastModifiedBy>
  <cp:revision>196</cp:revision>
  <dcterms:created xsi:type="dcterms:W3CDTF">2017-05-15T13:42:39Z</dcterms:created>
  <dcterms:modified xsi:type="dcterms:W3CDTF">2019-02-28T15:03:07Z</dcterms:modified>
</cp:coreProperties>
</file>