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75" r:id="rId2"/>
    <p:sldId id="278" r:id="rId3"/>
    <p:sldId id="279" r:id="rId4"/>
    <p:sldId id="280" r:id="rId5"/>
    <p:sldId id="294" r:id="rId6"/>
    <p:sldId id="303" r:id="rId7"/>
    <p:sldId id="302" r:id="rId8"/>
    <p:sldId id="301" r:id="rId9"/>
    <p:sldId id="289" r:id="rId10"/>
    <p:sldId id="300" r:id="rId11"/>
    <p:sldId id="297" r:id="rId12"/>
    <p:sldId id="296" r:id="rId13"/>
    <p:sldId id="298" r:id="rId14"/>
    <p:sldId id="305" r:id="rId15"/>
    <p:sldId id="299" r:id="rId16"/>
    <p:sldId id="277"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chary Simpson" initials="ZS" lastIdx="1" clrIdx="0">
    <p:extLst>
      <p:ext uri="{19B8F6BF-5375-455C-9EA6-DF929625EA0E}">
        <p15:presenceInfo xmlns:p15="http://schemas.microsoft.com/office/powerpoint/2012/main" userId="Zachary Simp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7300"/>
    <a:srgbClr val="FF5500"/>
    <a:srgbClr val="A9CA64"/>
    <a:srgbClr val="744E03"/>
    <a:srgbClr val="E1E1E1"/>
    <a:srgbClr val="C6DC8F"/>
    <a:srgbClr val="889862"/>
    <a:srgbClr val="C6DB8F"/>
    <a:srgbClr val="2995CC"/>
    <a:srgbClr val="E514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57179" autoAdjust="0"/>
  </p:normalViewPr>
  <p:slideViewPr>
    <p:cSldViewPr snapToGrid="0">
      <p:cViewPr varScale="1">
        <p:scale>
          <a:sx n="64" d="100"/>
          <a:sy n="64" d="100"/>
        </p:scale>
        <p:origin x="2766" y="72"/>
      </p:cViewPr>
      <p:guideLst>
        <p:guide orient="horz" pos="2160"/>
        <p:guide pos="2880"/>
      </p:guideLst>
    </p:cSldViewPr>
  </p:slideViewPr>
  <p:notesTextViewPr>
    <p:cViewPr>
      <p:scale>
        <a:sx n="3" d="2"/>
        <a:sy n="3" d="2"/>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8/6/2015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entury Gothic" panose="020B0502020202020204" pitchFamily="34" charset="0"/>
              </a:rPr>
              <a:t>The</a:t>
            </a:r>
            <a:r>
              <a:rPr lang="en-US" baseline="0" dirty="0" smtClean="0">
                <a:latin typeface="Century Gothic" panose="020B0502020202020204" pitchFamily="34" charset="0"/>
              </a:rPr>
              <a:t> Idaho Disasters  III project is a continuation of work that began during the Fall 2014 DEVELOP term.  Throughout the life of this project, the Idaho Disasters team has studied the relationships that exist between wildland fire and the environment and some of the primary drivers that are changing wildfire regimes.  This term, the Idaho Disasters III team applied work from the previous two terms to create a fuel model with the goal of identifying the distribution of invasive species, </a:t>
            </a:r>
            <a:r>
              <a:rPr lang="en-US" i="1" baseline="0" dirty="0" err="1" smtClean="0">
                <a:latin typeface="Century Gothic" panose="020B0502020202020204" pitchFamily="34" charset="0"/>
              </a:rPr>
              <a:t>Bromus</a:t>
            </a:r>
            <a:r>
              <a:rPr lang="en-US" i="1" baseline="0" dirty="0" smtClean="0">
                <a:latin typeface="Century Gothic" panose="020B0502020202020204" pitchFamily="34" charset="0"/>
              </a:rPr>
              <a:t> tectorum, </a:t>
            </a:r>
            <a:r>
              <a:rPr lang="en-US" i="0" baseline="0" dirty="0" smtClean="0">
                <a:latin typeface="Century Gothic" panose="020B0502020202020204" pitchFamily="34" charset="0"/>
              </a:rPr>
              <a:t>more commonly referred to as </a:t>
            </a:r>
            <a:r>
              <a:rPr lang="en-US" i="0" baseline="0" dirty="0" err="1" smtClean="0">
                <a:latin typeface="Century Gothic" panose="020B0502020202020204" pitchFamily="34" charset="0"/>
              </a:rPr>
              <a:t>cheatgrass</a:t>
            </a:r>
            <a:r>
              <a:rPr lang="en-US" i="0" baseline="0" dirty="0" smtClean="0">
                <a:latin typeface="Century Gothic" panose="020B0502020202020204" pitchFamily="34" charset="0"/>
              </a:rPr>
              <a:t>.  This loathsome winter annual is responsible for the expansion of wildfire throughout the great basin, and is largely responsible for ecosystem change in the semi-arid savanna regions of southeast Idaho.</a:t>
            </a:r>
            <a:endParaRPr lang="en-US" i="1"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2444755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entury Gothic" panose="020B0502020202020204" pitchFamily="34" charset="0"/>
              </a:rPr>
              <a:t>The fuel model derived</a:t>
            </a:r>
            <a:r>
              <a:rPr lang="en-US" baseline="0" dirty="0" smtClean="0">
                <a:latin typeface="Century Gothic" panose="020B0502020202020204" pitchFamily="34" charset="0"/>
              </a:rPr>
              <a:t> from CTA was used as input to a fire susceptibility model that examines fuel, slope and aspect to identify areas with higher susceptibility to fire. This model weighted inputs from aspect, giving lower values to northerly facing slopes and higher values to areas with a southerly facing slopes. Slope was given values that reflected increases in slope by increased weight, however flat areas were given medium weight because they generally receive constant sunlight. The fuel model classes were assigned values that ranged from low (bare ground) to sagebrush, alpine forest and </a:t>
            </a:r>
            <a:r>
              <a:rPr lang="en-US" baseline="0" dirty="0" err="1" smtClean="0">
                <a:latin typeface="Century Gothic" panose="020B0502020202020204" pitchFamily="34" charset="0"/>
              </a:rPr>
              <a:t>cheatgrass</a:t>
            </a:r>
            <a:r>
              <a:rPr lang="en-US" baseline="0" dirty="0" smtClean="0">
                <a:latin typeface="Century Gothic" panose="020B0502020202020204" pitchFamily="34" charset="0"/>
              </a:rPr>
              <a:t> given the most weight due to its extremely combustible nature. </a:t>
            </a:r>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645429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entury Gothic" panose="020B0502020202020204" pitchFamily="34" charset="0"/>
              </a:rPr>
              <a:t>Interpretation of the CTA</a:t>
            </a:r>
            <a:r>
              <a:rPr lang="en-US" baseline="0" dirty="0" smtClean="0">
                <a:latin typeface="Century Gothic" panose="020B0502020202020204" pitchFamily="34" charset="0"/>
              </a:rPr>
              <a:t> results reveal an accurate representation of SE Idaho land cover based on prior knowledge of the region and known land cover distribution.  By leveraging the enhanced radiometric resolution of, Landsat 8  imagery, taken at a time when </a:t>
            </a:r>
            <a:r>
              <a:rPr lang="en-US" baseline="0" dirty="0" err="1" smtClean="0">
                <a:latin typeface="Century Gothic" panose="020B0502020202020204" pitchFamily="34" charset="0"/>
              </a:rPr>
              <a:t>cheatgrass</a:t>
            </a:r>
            <a:r>
              <a:rPr lang="en-US" baseline="0" dirty="0" smtClean="0">
                <a:latin typeface="Century Gothic" panose="020B0502020202020204" pitchFamily="34" charset="0"/>
              </a:rPr>
              <a:t> is actively photosynthesizing, while native vegetation is not, allowed for successful delineation of this species.</a:t>
            </a:r>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1667733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entury Gothic" panose="020B0502020202020204" pitchFamily="34" charset="0"/>
              </a:rPr>
              <a:t>Accuracy for the fuel distribution</a:t>
            </a:r>
            <a:r>
              <a:rPr lang="en-US" baseline="0" dirty="0" smtClean="0">
                <a:latin typeface="Century Gothic" panose="020B0502020202020204" pitchFamily="34" charset="0"/>
              </a:rPr>
              <a:t> model is 74% with a kappa coefficient 0f .64.  We can conclude that our fuel model is reliable and can therefore be used in the decision making process.  Sagebrush classification was the most accurate with a user’s accuracy 78% while bare ground classification was the least accurate with a User’s accuracy of 67%</a:t>
            </a:r>
            <a:endParaRPr lang="en-US" dirty="0" smtClean="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2147428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entury Gothic" panose="020B0502020202020204" pitchFamily="34" charset="0"/>
              </a:rPr>
              <a:t>The</a:t>
            </a:r>
            <a:r>
              <a:rPr lang="en-US" baseline="0" dirty="0" smtClean="0">
                <a:latin typeface="Century Gothic" panose="020B0502020202020204" pitchFamily="34" charset="0"/>
              </a:rPr>
              <a:t> results of the fire susceptibility model are shown here with green being used to identify areas with low fire susceptibility, and areas of high fire susceptibility shown as red. </a:t>
            </a:r>
            <a:r>
              <a:rPr lang="en-US" dirty="0" smtClean="0">
                <a:latin typeface="Century Gothic" panose="020B0502020202020204" pitchFamily="34" charset="0"/>
              </a:rPr>
              <a:t>On the left, fire susceptibility is represented on a pixel-by-pixel</a:t>
            </a:r>
            <a:r>
              <a:rPr lang="en-US" baseline="0" dirty="0" smtClean="0">
                <a:latin typeface="Century Gothic" panose="020B0502020202020204" pitchFamily="34" charset="0"/>
              </a:rPr>
              <a:t> basis while the image on the right indicates which region watersheds (HUC 6) are most susceptible to fire.  The zonal mean was used to calculate fire susceptibility for each watershed.</a:t>
            </a:r>
          </a:p>
          <a:p>
            <a:endParaRPr lang="en-US" baseline="0" dirty="0" smtClean="0">
              <a:latin typeface="Century Gothic" panose="020B0502020202020204" pitchFamily="34" charset="0"/>
            </a:endParaRPr>
          </a:p>
          <a:p>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2141372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correlation matrix to the right, displays</a:t>
            </a:r>
            <a:r>
              <a:rPr lang="en-US" baseline="0" dirty="0" smtClean="0"/>
              <a:t> a value of 1 for the fire susceptibility results and 2 for the historic fires dataset. </a:t>
            </a:r>
            <a:r>
              <a:rPr lang="en-US" dirty="0" smtClean="0"/>
              <a:t>When the raw pixel value was compared with historic wildfire occurrence,</a:t>
            </a:r>
            <a:r>
              <a:rPr lang="en-US" baseline="0" dirty="0" smtClean="0"/>
              <a:t> </a:t>
            </a:r>
            <a:r>
              <a:rPr lang="en-US" dirty="0" smtClean="0"/>
              <a:t>it produced a Pearson correlation coefficient of 0.61. This suggest that there</a:t>
            </a:r>
            <a:r>
              <a:rPr lang="en-US" baseline="0" dirty="0" smtClean="0"/>
              <a:t> </a:t>
            </a:r>
            <a:r>
              <a:rPr lang="en-US" dirty="0" smtClean="0"/>
              <a:t>is a strong relationship between wildfire susceptibility and reoccurrence.</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1096424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entury Gothic" panose="020B0502020202020204" pitchFamily="34" charset="0"/>
              </a:rPr>
              <a:t>This study demonstrates that it is possible to identify specific species contributing to increasing wildfire occurrence using Landsat 8 operational land imager imagery when that species has </a:t>
            </a:r>
            <a:r>
              <a:rPr lang="en-US" dirty="0" err="1" smtClean="0">
                <a:latin typeface="Century Gothic" panose="020B0502020202020204" pitchFamily="34" charset="0"/>
              </a:rPr>
              <a:t>phenological</a:t>
            </a:r>
            <a:r>
              <a:rPr lang="en-US" dirty="0" smtClean="0">
                <a:latin typeface="Century Gothic" panose="020B0502020202020204" pitchFamily="34" charset="0"/>
              </a:rPr>
              <a:t> characteristics that are different than native vegetation.  The results of this study may be used to identify communities at risk along the WUI interface. Help plan or support proposed fuel load reduction projects in areas that are more susceptible to wildfire</a:t>
            </a:r>
            <a:r>
              <a:rPr lang="en-US" baseline="0" dirty="0" smtClean="0">
                <a:latin typeface="Century Gothic" panose="020B0502020202020204" pitchFamily="34" charset="0"/>
              </a:rPr>
              <a:t> a</a:t>
            </a:r>
            <a:r>
              <a:rPr lang="en-US" dirty="0" smtClean="0">
                <a:latin typeface="Century Gothic" panose="020B0502020202020204" pitchFamily="34" charset="0"/>
              </a:rPr>
              <a:t>nd can be used to identify and mitigate fire risk, make assessments about general land health, as well as monitoring the spread of cheatgrass. The methods described here can be improved by introducing a larger number ground truth data to aid in the creation of classification sites, improving the classification model. </a:t>
            </a:r>
          </a:p>
          <a:p>
            <a:endParaRPr lang="en-US" dirty="0" smtClean="0">
              <a:latin typeface="Century Gothic" panose="020B0502020202020204" pitchFamily="34" charset="0"/>
            </a:endParaRPr>
          </a:p>
          <a:p>
            <a:r>
              <a:rPr lang="en-US" dirty="0" smtClean="0">
                <a:latin typeface="Century Gothic" panose="020B0502020202020204" pitchFamily="34" charset="0"/>
              </a:rPr>
              <a:t>In future projects leveraging higher resolution imagery or hyperspectral data for the purpose of applying spectral-</a:t>
            </a:r>
            <a:r>
              <a:rPr lang="en-US" dirty="0" err="1" smtClean="0">
                <a:latin typeface="Century Gothic" panose="020B0502020202020204" pitchFamily="34" charset="0"/>
              </a:rPr>
              <a:t>unmixing</a:t>
            </a:r>
            <a:r>
              <a:rPr lang="en-US" dirty="0" smtClean="0">
                <a:latin typeface="Century Gothic" panose="020B0502020202020204" pitchFamily="34" charset="0"/>
              </a:rPr>
              <a:t> method should be considered because </a:t>
            </a:r>
            <a:r>
              <a:rPr lang="en-US" dirty="0" err="1" smtClean="0">
                <a:latin typeface="Century Gothic" panose="020B0502020202020204" pitchFamily="34" charset="0"/>
              </a:rPr>
              <a:t>bareground</a:t>
            </a:r>
            <a:r>
              <a:rPr lang="en-US" dirty="0" smtClean="0">
                <a:latin typeface="Century Gothic" panose="020B0502020202020204" pitchFamily="34" charset="0"/>
              </a:rPr>
              <a:t> reflectance and sub-pixel mixing continue to be problematic when using remote sensing products with medium resolution. </a:t>
            </a:r>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2893436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would like to acknowledge</a:t>
            </a:r>
            <a:r>
              <a:rPr lang="en-US" baseline="0" dirty="0" smtClean="0"/>
              <a:t> the following people who have contributed to this project in a variety of way.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2436792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latin typeface="Century Gothic" panose="020B0502020202020204" pitchFamily="34" charset="0"/>
              </a:rPr>
              <a:t>The study area for this project, captured by </a:t>
            </a:r>
            <a:r>
              <a:rPr lang="en-US" baseline="0" dirty="0" err="1" smtClean="0">
                <a:latin typeface="Century Gothic" panose="020B0502020202020204" pitchFamily="34" charset="0"/>
              </a:rPr>
              <a:t>Landast</a:t>
            </a:r>
            <a:r>
              <a:rPr lang="en-US" baseline="0" dirty="0" smtClean="0">
                <a:latin typeface="Century Gothic" panose="020B0502020202020204" pitchFamily="34" charset="0"/>
              </a:rPr>
              <a:t> WRS2 path 39 row 30, is comprised of semi-arid, sagebrush/herbaceous rangelands throughout the Snake River Plains and montane forest regions further southeast.  Human municipalities exist along the Snake River where agricultural activity dominates the populated regions.  The study period covered the seasonal transition from spring to summer in order to capture early </a:t>
            </a:r>
            <a:r>
              <a:rPr lang="en-US" baseline="0" dirty="0" err="1" smtClean="0">
                <a:latin typeface="Century Gothic" panose="020B0502020202020204" pitchFamily="34" charset="0"/>
              </a:rPr>
              <a:t>cheatgrass</a:t>
            </a:r>
            <a:r>
              <a:rPr lang="en-US" baseline="0" dirty="0" smtClean="0">
                <a:latin typeface="Century Gothic" panose="020B0502020202020204" pitchFamily="34" charset="0"/>
              </a:rPr>
              <a:t> phenology.</a:t>
            </a:r>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1527532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objectives of this study are twofold.  The first being the creation of a fuel model that accurately identifies areas</a:t>
            </a:r>
            <a:r>
              <a:rPr lang="en-US" sz="1200" kern="1200" baseline="0" dirty="0" smtClean="0">
                <a:solidFill>
                  <a:schemeClr val="tx1"/>
                </a:solidFill>
                <a:effectLst/>
                <a:latin typeface="+mn-lt"/>
                <a:ea typeface="+mn-ea"/>
                <a:cs typeface="+mn-cs"/>
              </a:rPr>
              <a:t> with </a:t>
            </a:r>
            <a:r>
              <a:rPr lang="en-US" sz="1200" kern="1200" dirty="0" smtClean="0">
                <a:solidFill>
                  <a:schemeClr val="tx1"/>
                </a:solidFill>
                <a:effectLst/>
                <a:latin typeface="+mn-lt"/>
                <a:ea typeface="+mn-ea"/>
                <a:cs typeface="+mn-cs"/>
              </a:rPr>
              <a:t>higher concentrations of cheatgrass. Many believe that cheatgrass along with seasonal weather patterns play a large role in the increase in wildfire frequency. Because cheatgrass responds to climate change rapidly if a fire ignites cheatgrass dominated areas will burn quicker and spread faster leaving behind disturbed areas where cheatgrass can quickly invade and establish. Our second objective was to create a fire susceptibility model from the fuel model that will help land managers locate areas that are more combustible based on vegetation type.</a:t>
            </a:r>
            <a:endParaRPr lang="en-US" sz="1100" kern="1200" dirty="0" smtClean="0">
              <a:solidFill>
                <a:schemeClr val="tx1"/>
              </a:solidFill>
              <a:effectLst/>
              <a:latin typeface="+mn-lt"/>
              <a:ea typeface="+mn-ea"/>
              <a:cs typeface="+mn-cs"/>
            </a:endParaRPr>
          </a:p>
          <a:p>
            <a:endParaRPr lang="en-US" dirty="0" smtClean="0">
              <a:latin typeface="Century Gothic" panose="020B0502020202020204" pitchFamily="34" charset="0"/>
            </a:endParaRPr>
          </a:p>
          <a:p>
            <a:r>
              <a:rPr lang="en-US" dirty="0" smtClean="0">
                <a:latin typeface="Century Gothic" panose="020B0502020202020204" pitchFamily="34" charset="0"/>
              </a:rPr>
              <a:t>Image used with permission by Greg </a:t>
            </a:r>
            <a:r>
              <a:rPr lang="en-US" dirty="0" err="1" smtClean="0">
                <a:latin typeface="Century Gothic" panose="020B0502020202020204" pitchFamily="34" charset="0"/>
              </a:rPr>
              <a:t>Haxby</a:t>
            </a:r>
            <a:r>
              <a:rPr lang="en-US" baseline="0" dirty="0" smtClean="0">
                <a:latin typeface="Century Gothic" panose="020B0502020202020204" pitchFamily="34" charset="0"/>
              </a:rPr>
              <a:t> (BLM)</a:t>
            </a:r>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1437073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latin typeface="Century Gothic" panose="020B0502020202020204" pitchFamily="34" charset="0"/>
              </a:rPr>
              <a:t>The Charlotte fire was one of the most economically impacting wildfires that southeast Idaho had seen in decades.  Suppression expenditures and lost property resulting from this fire totaled 9.5 million dollars.  This fire destroyed 66 homes, 96 buildings in total and caused the evacuation of 5,688 people. The justification for mapping fire susceptibility is to identify communities-at-risk throughout the wildland urban interface and mitigate this risk. Wildfire disturbance can also alter entire ecosystems and further promote invasive species leading negative consequences for semi-arid ecosystem if not appropriately monitored and controlled.</a:t>
            </a:r>
          </a:p>
          <a:p>
            <a:endParaRPr lang="en-US" baseline="0" dirty="0" smtClean="0">
              <a:latin typeface="Century Gothic" panose="020B0502020202020204" pitchFamily="34" charset="0"/>
            </a:endParaRPr>
          </a:p>
          <a:p>
            <a:r>
              <a:rPr lang="en-US" baseline="0" dirty="0" smtClean="0">
                <a:latin typeface="Century Gothic" panose="020B0502020202020204" pitchFamily="34" charset="0"/>
              </a:rPr>
              <a:t>Wildfire coupled with the presence of </a:t>
            </a:r>
            <a:r>
              <a:rPr lang="en-US" baseline="0" dirty="0" err="1" smtClean="0">
                <a:latin typeface="Century Gothic" panose="020B0502020202020204" pitchFamily="34" charset="0"/>
              </a:rPr>
              <a:t>cheatgrass</a:t>
            </a:r>
            <a:r>
              <a:rPr lang="en-US" baseline="0" dirty="0" smtClean="0">
                <a:latin typeface="Century Gothic" panose="020B0502020202020204" pitchFamily="34" charset="0"/>
              </a:rPr>
              <a:t> creates a positive feedback cycle which further promotes the expansion of </a:t>
            </a:r>
            <a:r>
              <a:rPr lang="en-US" baseline="0" dirty="0" err="1" smtClean="0">
                <a:latin typeface="Century Gothic" panose="020B0502020202020204" pitchFamily="34" charset="0"/>
              </a:rPr>
              <a:t>cheatgrass</a:t>
            </a:r>
            <a:r>
              <a:rPr lang="en-US" baseline="0" dirty="0" smtClean="0">
                <a:latin typeface="Century Gothic" panose="020B0502020202020204" pitchFamily="34" charset="0"/>
              </a:rPr>
              <a:t>, wildfire frequency, and wildfire season duration.  These three factors are to blame for the rapid degradation and change in Idaho’s rangelands, rapidly changing the sagebrush dominated region, to grasslands dominated by invasive and aggressive species.  This change affects critical habitats of endangered species including the Greater Sage Grouse, the migration patterns of range-roaming ungulates, and grazing operations on public lands.</a:t>
            </a:r>
          </a:p>
          <a:p>
            <a:endParaRPr lang="en-US" baseline="0" dirty="0" smtClean="0">
              <a:latin typeface="Century Gothic" panose="020B0502020202020204" pitchFamily="34" charset="0"/>
            </a:endParaRPr>
          </a:p>
          <a:p>
            <a:r>
              <a:rPr lang="en-US" strike="noStrike" dirty="0" smtClean="0">
                <a:latin typeface="Century Gothic" panose="020B0502020202020204" pitchFamily="34" charset="0"/>
              </a:rPr>
              <a:t>Image used with permission by Ryan </a:t>
            </a:r>
            <a:r>
              <a:rPr lang="en-US" strike="noStrike" dirty="0" err="1" smtClean="0">
                <a:latin typeface="Century Gothic" panose="020B0502020202020204" pitchFamily="34" charset="0"/>
              </a:rPr>
              <a:t>Howerton</a:t>
            </a:r>
            <a:r>
              <a:rPr lang="en-US" strike="noStrike" dirty="0" smtClean="0">
                <a:latin typeface="Century Gothic" panose="020B0502020202020204" pitchFamily="34" charset="0"/>
              </a:rPr>
              <a:t> (GIS </a:t>
            </a:r>
            <a:r>
              <a:rPr lang="en-US" strike="noStrike" dirty="0" err="1" smtClean="0">
                <a:latin typeface="Century Gothic" panose="020B0502020202020204" pitchFamily="34" charset="0"/>
              </a:rPr>
              <a:t>TReC</a:t>
            </a:r>
            <a:r>
              <a:rPr lang="en-US" strike="noStrike" dirty="0" smtClean="0">
                <a:latin typeface="Century Gothic" panose="020B0502020202020204" pitchFamily="34" charset="0"/>
              </a:rPr>
              <a:t>)</a:t>
            </a:r>
            <a:endParaRPr lang="en-US" strike="noStrike"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4043897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Century Gothic" panose="020B0502020202020204" pitchFamily="34" charset="0"/>
                <a:ea typeface="+mn-ea"/>
                <a:cs typeface="+mn-cs"/>
              </a:rPr>
              <a:t>We downloaded 23 images from the USGS Landsat 8 Operational Land Imager that comprised the complete growing season for this region for 2013, 14, 15. </a:t>
            </a:r>
            <a:r>
              <a:rPr lang="en-US" sz="1200" b="0" i="0" u="none" strike="noStrike" kern="1200" dirty="0" err="1" smtClean="0">
                <a:solidFill>
                  <a:schemeClr val="tx1"/>
                </a:solidFill>
                <a:effectLst/>
                <a:latin typeface="Century Gothic" panose="020B0502020202020204" pitchFamily="34" charset="0"/>
                <a:ea typeface="+mn-ea"/>
                <a:cs typeface="+mn-cs"/>
              </a:rPr>
              <a:t>Phenoloical</a:t>
            </a:r>
            <a:r>
              <a:rPr lang="en-US" sz="1200" b="0" i="0" u="none" strike="noStrike" kern="1200" dirty="0" smtClean="0">
                <a:solidFill>
                  <a:schemeClr val="tx1"/>
                </a:solidFill>
                <a:effectLst/>
                <a:latin typeface="Century Gothic" panose="020B0502020202020204" pitchFamily="34" charset="0"/>
                <a:ea typeface="+mn-ea"/>
                <a:cs typeface="+mn-cs"/>
              </a:rPr>
              <a:t> synchronization of satellite images make for stronger analysis. To accomplish</a:t>
            </a:r>
            <a:r>
              <a:rPr lang="en-US" sz="1200" b="0" i="0" u="none" strike="noStrike" kern="1200" baseline="0" dirty="0" smtClean="0">
                <a:solidFill>
                  <a:schemeClr val="tx1"/>
                </a:solidFill>
                <a:effectLst/>
                <a:latin typeface="Century Gothic" panose="020B0502020202020204" pitchFamily="34" charset="0"/>
                <a:ea typeface="+mn-ea"/>
                <a:cs typeface="+mn-cs"/>
              </a:rPr>
              <a:t> this</a:t>
            </a:r>
            <a:r>
              <a:rPr lang="en-US" sz="1200" b="0" i="0" u="none" strike="noStrike" kern="1200" dirty="0" smtClean="0">
                <a:solidFill>
                  <a:schemeClr val="tx1"/>
                </a:solidFill>
                <a:effectLst/>
                <a:latin typeface="Century Gothic" panose="020B0502020202020204" pitchFamily="34" charset="0"/>
                <a:ea typeface="+mn-ea"/>
                <a:cs typeface="+mn-cs"/>
              </a:rPr>
              <a:t> we analyzed historic </a:t>
            </a:r>
            <a:r>
              <a:rPr lang="en-US" sz="1200" b="0" i="0" u="none" strike="noStrike" kern="1200" dirty="0" err="1" smtClean="0">
                <a:solidFill>
                  <a:schemeClr val="tx1"/>
                </a:solidFill>
                <a:effectLst/>
                <a:latin typeface="Century Gothic" panose="020B0502020202020204" pitchFamily="34" charset="0"/>
                <a:ea typeface="+mn-ea"/>
                <a:cs typeface="+mn-cs"/>
              </a:rPr>
              <a:t>meterologigal</a:t>
            </a:r>
            <a:r>
              <a:rPr lang="en-US" sz="1200" b="0" i="0" u="none" strike="noStrike" kern="1200" dirty="0" smtClean="0">
                <a:solidFill>
                  <a:schemeClr val="tx1"/>
                </a:solidFill>
                <a:effectLst/>
                <a:latin typeface="Century Gothic" panose="020B0502020202020204" pitchFamily="34" charset="0"/>
                <a:ea typeface="+mn-ea"/>
                <a:cs typeface="+mn-cs"/>
              </a:rPr>
              <a:t> data from the Bureau of Reclamation’s </a:t>
            </a:r>
            <a:r>
              <a:rPr lang="en-US" sz="1200" b="0" i="0" u="none" strike="noStrike" kern="1200" dirty="0" err="1" smtClean="0">
                <a:solidFill>
                  <a:schemeClr val="tx1"/>
                </a:solidFill>
                <a:effectLst/>
                <a:latin typeface="Century Gothic" panose="020B0502020202020204" pitchFamily="34" charset="0"/>
                <a:ea typeface="+mn-ea"/>
                <a:cs typeface="+mn-cs"/>
              </a:rPr>
              <a:t>AgriMet</a:t>
            </a:r>
            <a:r>
              <a:rPr lang="en-US" sz="1200" b="0" i="0" u="none" strike="noStrike" kern="1200" dirty="0" smtClean="0">
                <a:solidFill>
                  <a:schemeClr val="tx1"/>
                </a:solidFill>
                <a:effectLst/>
                <a:latin typeface="Century Gothic" panose="020B0502020202020204" pitchFamily="34" charset="0"/>
                <a:ea typeface="+mn-ea"/>
                <a:cs typeface="+mn-cs"/>
              </a:rPr>
              <a:t> weather system. Using </a:t>
            </a:r>
            <a:r>
              <a:rPr lang="en-US" sz="1200" b="0" i="0" u="none" strike="noStrike" kern="1200" dirty="0" err="1" smtClean="0">
                <a:solidFill>
                  <a:schemeClr val="tx1"/>
                </a:solidFill>
                <a:effectLst/>
                <a:latin typeface="Century Gothic" panose="020B0502020202020204" pitchFamily="34" charset="0"/>
                <a:ea typeface="+mn-ea"/>
                <a:cs typeface="+mn-cs"/>
              </a:rPr>
              <a:t>Pheno-calc</a:t>
            </a:r>
            <a:r>
              <a:rPr lang="en-US" sz="1200" b="0" i="0" u="none" strike="noStrike" kern="1200" dirty="0" smtClean="0">
                <a:solidFill>
                  <a:schemeClr val="tx1"/>
                </a:solidFill>
                <a:effectLst/>
                <a:latin typeface="Century Gothic" panose="020B0502020202020204" pitchFamily="34" charset="0"/>
                <a:ea typeface="+mn-ea"/>
                <a:cs typeface="+mn-cs"/>
              </a:rPr>
              <a:t> a software developed at the GIS Training Research Center we evaluated minimum and maximum air temperature along with daily precipitation to determine the growing degree days in each year. </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579846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dirty="0" smtClean="0"/>
              <a:t>A GDD of 400 was determined to be most conducive to early cheatgrass growth. We then identified which Landsat 8 images available to us were phonologically similar or closest to the days of peek green up.</a:t>
            </a:r>
            <a:r>
              <a:rPr lang="en-US" baseline="0" dirty="0" smtClean="0"/>
              <a:t> These days were </a:t>
            </a:r>
            <a:r>
              <a:rPr lang="en-US" dirty="0" smtClean="0"/>
              <a:t>May 15, 2013, May 16, 2014, and April 19th, 2015 </a:t>
            </a:r>
          </a:p>
          <a:p>
            <a:pPr marL="0" marR="0">
              <a:spcBef>
                <a:spcPts val="0"/>
              </a:spcBef>
              <a:spcAft>
                <a:spcPts val="0"/>
              </a:spcAft>
            </a:pPr>
            <a:r>
              <a:rPr lang="en-US" sz="1200" dirty="0" smtClean="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US" sz="14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2297444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Once we had the imagery selected our next step was to create classification sites. To help delineate vegetation dominance in the study area we determined four land cover classes</a:t>
            </a:r>
            <a:r>
              <a:rPr lang="en-US" sz="1100" kern="1200" dirty="0" smtClean="0">
                <a:solidFill>
                  <a:schemeClr val="tx1"/>
                </a:solidFill>
                <a:effectLst/>
                <a:latin typeface="+mn-lt"/>
                <a:ea typeface="+mn-ea"/>
                <a:cs typeface="+mn-cs"/>
              </a:rPr>
              <a:t>;</a:t>
            </a:r>
            <a:r>
              <a:rPr lang="en-US" sz="11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Bare ground, sagebrush/ herbaceous, montane forest, and cheatgrass. 397 classification sites were created from;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2013 NAIP imagery with a .5 meter resolution</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2010 Cheatgrass points from a study that used remote sensing and a time based series analysis to detect cheatgrass phenology</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And in-situ data from the University of Georgia, ISU GIS </a:t>
            </a:r>
            <a:r>
              <a:rPr lang="en-US" sz="1200" kern="1200" dirty="0" err="1" smtClean="0">
                <a:solidFill>
                  <a:schemeClr val="tx1"/>
                </a:solidFill>
                <a:effectLst/>
                <a:latin typeface="+mn-lt"/>
                <a:ea typeface="+mn-ea"/>
                <a:cs typeface="+mn-cs"/>
              </a:rPr>
              <a:t>TReC</a:t>
            </a:r>
            <a:r>
              <a:rPr lang="en-US" sz="1200" kern="1200" dirty="0" smtClean="0">
                <a:solidFill>
                  <a:schemeClr val="tx1"/>
                </a:solidFill>
                <a:effectLst/>
                <a:latin typeface="+mn-lt"/>
                <a:ea typeface="+mn-ea"/>
                <a:cs typeface="+mn-cs"/>
              </a:rPr>
              <a:t> staff, and the BLM</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773922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entury Gothic" panose="020B0502020202020204" pitchFamily="34" charset="0"/>
              </a:rPr>
              <a:t>Three spectral indices were derived from the</a:t>
            </a:r>
            <a:r>
              <a:rPr lang="en-US" baseline="0" dirty="0" smtClean="0">
                <a:latin typeface="Century Gothic" panose="020B0502020202020204" pitchFamily="34" charset="0"/>
              </a:rPr>
              <a:t> Landsat 8 imagery.  The modified soil adjusted vegetation index (mSAVI2), and </a:t>
            </a:r>
            <a:r>
              <a:rPr lang="en-US" baseline="0" dirty="0" err="1" smtClean="0">
                <a:latin typeface="Century Gothic" panose="020B0502020202020204" pitchFamily="34" charset="0"/>
              </a:rPr>
              <a:t>Krauth</a:t>
            </a:r>
            <a:r>
              <a:rPr lang="en-US" baseline="0" dirty="0" smtClean="0">
                <a:latin typeface="Century Gothic" panose="020B0502020202020204" pitchFamily="34" charset="0"/>
              </a:rPr>
              <a:t> and Thomson’s Tasseled Cap Transformation which provides brightness, wetness, and greenness values to in image classification, and the Normalized Differenced Bare Soil Index (NDBSI).  Unlike NDVI, mSAVI2 is not as sensitive to reflectance of bare-ground, making it an appropriate index to use given the sparsely vegetated nature of Idaho rangelands.  NDVI has been observed to produce erroneously high values in areas where no vegetation exists, such as the basaltic lava flows at Craters of the Moon, and Hell’s Half Acre. Also the bare soil Index was used to differentiate areas that exposed a high level if bare ground. This is important due to the scarcity of vegetation that occurs within the Snake River Plain. Finally, to provide a generalized view of the vegetation that we were interested in, a mask was applied to the imagery that removes clouds, water, cultivated and uncultivated agricultural fields, and urbanized areas so these values did not interfere with naturally occurring vegetation. </a:t>
            </a:r>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1344113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entury Gothic" panose="020B0502020202020204" pitchFamily="34" charset="0"/>
              </a:rPr>
              <a:t>Once</a:t>
            </a:r>
            <a:r>
              <a:rPr lang="en-US" baseline="0" dirty="0" smtClean="0">
                <a:latin typeface="Century Gothic" panose="020B0502020202020204" pitchFamily="34" charset="0"/>
              </a:rPr>
              <a:t> the vegetation indices were derived, they were combined with 30m slope and aspect and input to IDRISI </a:t>
            </a:r>
            <a:r>
              <a:rPr lang="en-US" baseline="0" dirty="0" err="1" smtClean="0">
                <a:latin typeface="Century Gothic" panose="020B0502020202020204" pitchFamily="34" charset="0"/>
              </a:rPr>
              <a:t>TerrSet’s</a:t>
            </a:r>
            <a:r>
              <a:rPr lang="en-US" baseline="0" dirty="0" smtClean="0">
                <a:latin typeface="Century Gothic" panose="020B0502020202020204" pitchFamily="34" charset="0"/>
              </a:rPr>
              <a:t> Classification Tree Analysis module, or CTA.  CTA is a nonparametric statistically based, supervised, classification method that uses machine based learning algorithms to determine which of the input data is most useful in performing the classification, disregarding any inputs that do not help differentiate between the designated classes. 60% of the classification points described were used to train the decision-tree model, and 40% were reserved for independent validation of the results.</a:t>
            </a:r>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20415314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8/6/2015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Idaho Disasters III</a:t>
            </a:r>
            <a:endParaRPr lang="en-US" dirty="0"/>
          </a:p>
        </p:txBody>
      </p:sp>
      <p:sp>
        <p:nvSpPr>
          <p:cNvPr id="3" name="Text Placeholder 2"/>
          <p:cNvSpPr>
            <a:spLocks noGrp="1"/>
          </p:cNvSpPr>
          <p:nvPr>
            <p:ph type="body" sz="quarter" idx="11"/>
          </p:nvPr>
        </p:nvSpPr>
        <p:spPr>
          <a:xfrm>
            <a:off x="2043098" y="5393728"/>
            <a:ext cx="3979750" cy="369332"/>
          </a:xfrm>
        </p:spPr>
        <p:txBody>
          <a:bodyPr>
            <a:normAutofit/>
          </a:bodyPr>
          <a:lstStyle/>
          <a:p>
            <a:r>
              <a:rPr lang="en-US" sz="2000" dirty="0" smtClean="0"/>
              <a:t>Jeff May (Project Lead)</a:t>
            </a:r>
            <a:endParaRPr lang="en-US" sz="2000" dirty="0"/>
          </a:p>
        </p:txBody>
      </p:sp>
      <p:sp>
        <p:nvSpPr>
          <p:cNvPr id="4" name="Text Placeholder 3"/>
          <p:cNvSpPr>
            <a:spLocks noGrp="1"/>
          </p:cNvSpPr>
          <p:nvPr>
            <p:ph type="body" sz="quarter" idx="12"/>
          </p:nvPr>
        </p:nvSpPr>
        <p:spPr>
          <a:xfrm>
            <a:off x="2043098" y="5781812"/>
            <a:ext cx="3979750" cy="369332"/>
          </a:xfrm>
        </p:spPr>
        <p:txBody>
          <a:bodyPr>
            <a:normAutofit/>
          </a:bodyPr>
          <a:lstStyle/>
          <a:p>
            <a:r>
              <a:rPr lang="en-US" sz="2000" dirty="0" smtClean="0"/>
              <a:t>Zachary Simpson</a:t>
            </a:r>
            <a:endParaRPr lang="en-US" sz="2000" dirty="0"/>
          </a:p>
        </p:txBody>
      </p:sp>
      <p:sp>
        <p:nvSpPr>
          <p:cNvPr id="6" name="Text Placeholder 5"/>
          <p:cNvSpPr>
            <a:spLocks noGrp="1"/>
          </p:cNvSpPr>
          <p:nvPr>
            <p:ph type="body" sz="quarter" idx="14"/>
          </p:nvPr>
        </p:nvSpPr>
        <p:spPr>
          <a:xfrm>
            <a:off x="2043098" y="6151144"/>
            <a:ext cx="3979750" cy="369332"/>
          </a:xfrm>
        </p:spPr>
        <p:txBody>
          <a:bodyPr>
            <a:normAutofit/>
          </a:bodyPr>
          <a:lstStyle/>
          <a:p>
            <a:r>
              <a:rPr lang="en-US" sz="2000" dirty="0" smtClean="0"/>
              <a:t>Jenna Williams</a:t>
            </a:r>
            <a:endParaRPr lang="en-US" sz="2000" dirty="0"/>
          </a:p>
        </p:txBody>
      </p:sp>
      <p:sp>
        <p:nvSpPr>
          <p:cNvPr id="9" name="Text Placeholder 8"/>
          <p:cNvSpPr>
            <a:spLocks noGrp="1"/>
          </p:cNvSpPr>
          <p:nvPr>
            <p:ph type="body" sz="quarter" idx="17"/>
          </p:nvPr>
        </p:nvSpPr>
        <p:spPr>
          <a:xfrm>
            <a:off x="685800" y="3858768"/>
            <a:ext cx="7772400" cy="914400"/>
          </a:xfrm>
        </p:spPr>
        <p:txBody>
          <a:bodyPr>
            <a:noAutofit/>
          </a:bodyPr>
          <a:lstStyle/>
          <a:p>
            <a:r>
              <a:rPr lang="en-US" sz="2600" dirty="0"/>
              <a:t>Using Landsat Earth Observations to </a:t>
            </a:r>
            <a:r>
              <a:rPr lang="en-US" sz="2600" dirty="0" smtClean="0"/>
              <a:t>Identify </a:t>
            </a:r>
            <a:r>
              <a:rPr lang="en-US" sz="2600" dirty="0"/>
              <a:t>I</a:t>
            </a:r>
            <a:r>
              <a:rPr lang="en-US" sz="2600" dirty="0" smtClean="0"/>
              <a:t>ncreased </a:t>
            </a:r>
            <a:r>
              <a:rPr lang="en-US" sz="2600" dirty="0"/>
              <a:t>F</a:t>
            </a:r>
            <a:r>
              <a:rPr lang="en-US" sz="2600" dirty="0" smtClean="0"/>
              <a:t>ire </a:t>
            </a:r>
            <a:r>
              <a:rPr lang="en-US" sz="2600" dirty="0"/>
              <a:t>S</a:t>
            </a:r>
            <a:r>
              <a:rPr lang="en-US" sz="2600" dirty="0" smtClean="0"/>
              <a:t>usceptibility </a:t>
            </a:r>
            <a:r>
              <a:rPr lang="en-US" sz="2600" dirty="0"/>
              <a:t>D</a:t>
            </a:r>
            <a:r>
              <a:rPr lang="en-US" sz="2600" dirty="0" smtClean="0"/>
              <a:t>ue </a:t>
            </a:r>
            <a:r>
              <a:rPr lang="en-US" sz="2600" dirty="0"/>
              <a:t>to </a:t>
            </a:r>
            <a:r>
              <a:rPr lang="en-US" sz="2600" dirty="0" smtClean="0"/>
              <a:t>Invasion </a:t>
            </a:r>
            <a:r>
              <a:rPr lang="en-US" sz="2600" dirty="0"/>
              <a:t>of </a:t>
            </a:r>
            <a:r>
              <a:rPr lang="en-US" sz="2600" dirty="0" err="1"/>
              <a:t>C</a:t>
            </a:r>
            <a:r>
              <a:rPr lang="en-US" sz="2600" dirty="0" err="1" smtClean="0"/>
              <a:t>heatgrass</a:t>
            </a:r>
            <a:r>
              <a:rPr lang="en-US" sz="2600" dirty="0" smtClean="0"/>
              <a:t> </a:t>
            </a:r>
            <a:r>
              <a:rPr lang="en-US" sz="2600" dirty="0"/>
              <a:t>(</a:t>
            </a:r>
            <a:r>
              <a:rPr lang="en-US" sz="2600" dirty="0" err="1"/>
              <a:t>Bromus</a:t>
            </a:r>
            <a:r>
              <a:rPr lang="en-US" sz="2600" dirty="0"/>
              <a:t> tectorum)</a:t>
            </a:r>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863" y="463296"/>
            <a:ext cx="7994496" cy="5070289"/>
          </a:xfrm>
          <a:prstGeom prst="rect">
            <a:avLst/>
          </a:prstGeom>
        </p:spPr>
      </p:pic>
      <p:sp>
        <p:nvSpPr>
          <p:cNvPr id="5" name="Text Placeholder 1"/>
          <p:cNvSpPr>
            <a:spLocks noGrp="1"/>
          </p:cNvSpPr>
          <p:nvPr>
            <p:ph type="body" sz="quarter" idx="11"/>
          </p:nvPr>
        </p:nvSpPr>
        <p:spPr>
          <a:xfrm>
            <a:off x="804672" y="1304723"/>
            <a:ext cx="3407540" cy="354563"/>
          </a:xfrm>
        </p:spPr>
        <p:txBody>
          <a:bodyPr>
            <a:normAutofit lnSpcReduction="10000"/>
          </a:bodyPr>
          <a:lstStyle/>
          <a:p>
            <a:r>
              <a:rPr lang="en-US" i="1" dirty="0" smtClean="0"/>
              <a:t>Fire Susceptibility Model</a:t>
            </a:r>
          </a:p>
        </p:txBody>
      </p:sp>
      <p:sp>
        <p:nvSpPr>
          <p:cNvPr id="3" name="Text Placeholder 2"/>
          <p:cNvSpPr>
            <a:spLocks noGrp="1"/>
          </p:cNvSpPr>
          <p:nvPr>
            <p:ph type="body" sz="quarter" idx="10"/>
          </p:nvPr>
        </p:nvSpPr>
        <p:spPr>
          <a:xfrm>
            <a:off x="804672" y="769530"/>
            <a:ext cx="3566160" cy="535193"/>
          </a:xfrm>
        </p:spPr>
        <p:txBody>
          <a:bodyPr>
            <a:noAutofit/>
          </a:bodyPr>
          <a:lstStyle/>
          <a:p>
            <a:r>
              <a:rPr lang="en-US" dirty="0" smtClean="0"/>
              <a:t>Methodology</a:t>
            </a:r>
          </a:p>
        </p:txBody>
      </p:sp>
      <p:sp>
        <p:nvSpPr>
          <p:cNvPr id="4" name="TextBox 3"/>
          <p:cNvSpPr txBox="1"/>
          <p:nvPr/>
        </p:nvSpPr>
        <p:spPr>
          <a:xfrm>
            <a:off x="708863" y="4864671"/>
            <a:ext cx="7994496" cy="400110"/>
          </a:xfrm>
          <a:prstGeom prst="rect">
            <a:avLst/>
          </a:prstGeom>
          <a:noFill/>
        </p:spPr>
        <p:txBody>
          <a:bodyPr wrap="none" rtlCol="0">
            <a:spAutoFit/>
          </a:bodyPr>
          <a:lstStyle/>
          <a:p>
            <a:r>
              <a:rPr lang="en-US" sz="2000" dirty="0" smtClean="0"/>
              <a:t>Fire Susceptibility Model based on fuel model and topography.</a:t>
            </a:r>
            <a:endParaRPr lang="en-US" sz="2000" dirty="0"/>
          </a:p>
        </p:txBody>
      </p:sp>
    </p:spTree>
    <p:extLst>
      <p:ext uri="{BB962C8B-B14F-4D97-AF65-F5344CB8AC3E}">
        <p14:creationId xmlns:p14="http://schemas.microsoft.com/office/powerpoint/2010/main" val="28444206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32638" y="477398"/>
            <a:ext cx="3566160" cy="776257"/>
          </a:xfrm>
        </p:spPr>
        <p:txBody>
          <a:bodyPr>
            <a:noAutofit/>
          </a:bodyPr>
          <a:lstStyle/>
          <a:p>
            <a:pPr>
              <a:spcBef>
                <a:spcPts val="0"/>
              </a:spcBef>
            </a:pPr>
            <a:r>
              <a:rPr lang="en-US" sz="3200" dirty="0"/>
              <a:t>Classification</a:t>
            </a:r>
          </a:p>
          <a:p>
            <a:pPr>
              <a:spcBef>
                <a:spcPts val="0"/>
              </a:spcBef>
            </a:pPr>
            <a:r>
              <a:rPr lang="en-US" sz="3200" dirty="0"/>
              <a:t>Results</a:t>
            </a:r>
          </a:p>
        </p:txBody>
      </p:sp>
      <p:sp>
        <p:nvSpPr>
          <p:cNvPr id="2" name="TextBox 1"/>
          <p:cNvSpPr txBox="1"/>
          <p:nvPr/>
        </p:nvSpPr>
        <p:spPr>
          <a:xfrm>
            <a:off x="132637" y="1403836"/>
            <a:ext cx="2172412" cy="400110"/>
          </a:xfrm>
          <a:prstGeom prst="rect">
            <a:avLst/>
          </a:prstGeom>
          <a:noFill/>
        </p:spPr>
        <p:txBody>
          <a:bodyPr wrap="square" rtlCol="0">
            <a:spAutoFit/>
          </a:bodyPr>
          <a:lstStyle/>
          <a:p>
            <a:r>
              <a:rPr lang="en-US" sz="2000" b="1" dirty="0" smtClean="0"/>
              <a:t> Fuel Model</a:t>
            </a:r>
          </a:p>
        </p:txBody>
      </p:sp>
      <p:sp>
        <p:nvSpPr>
          <p:cNvPr id="12" name="TextBox 11"/>
          <p:cNvSpPr txBox="1"/>
          <p:nvPr/>
        </p:nvSpPr>
        <p:spPr>
          <a:xfrm>
            <a:off x="132637" y="1954127"/>
            <a:ext cx="2551947" cy="2862322"/>
          </a:xfrm>
          <a:prstGeom prst="rect">
            <a:avLst/>
          </a:prstGeom>
          <a:noFill/>
        </p:spPr>
        <p:txBody>
          <a:bodyPr wrap="square" rtlCol="0">
            <a:spAutoFit/>
          </a:bodyPr>
          <a:lstStyle/>
          <a:p>
            <a:r>
              <a:rPr lang="en-US" sz="2000" dirty="0" smtClean="0"/>
              <a:t>Output from Classification</a:t>
            </a:r>
          </a:p>
          <a:p>
            <a:r>
              <a:rPr lang="en-US" sz="2000" dirty="0" smtClean="0"/>
              <a:t>Tree analysis</a:t>
            </a:r>
          </a:p>
          <a:p>
            <a:endParaRPr lang="en-US" sz="2000" dirty="0"/>
          </a:p>
          <a:p>
            <a:r>
              <a:rPr lang="en-US" sz="2000" dirty="0" err="1" smtClean="0"/>
              <a:t>Cheatgrass</a:t>
            </a:r>
            <a:r>
              <a:rPr lang="en-US" sz="2000" dirty="0" smtClean="0"/>
              <a:t> was discriminated using</a:t>
            </a:r>
          </a:p>
          <a:p>
            <a:r>
              <a:rPr lang="en-US" sz="2000" dirty="0"/>
              <a:t>i</a:t>
            </a:r>
            <a:r>
              <a:rPr lang="en-US" sz="2000" dirty="0" smtClean="0"/>
              <a:t>ts unique phenology characteristics</a:t>
            </a:r>
            <a:endParaRPr lang="en-US" sz="2000" dirty="0"/>
          </a:p>
        </p:txBody>
      </p:sp>
      <p:pic>
        <p:nvPicPr>
          <p:cNvPr id="10" name="Picture 9"/>
          <p:cNvPicPr>
            <a:picLocks noChangeAspect="1"/>
          </p:cNvPicPr>
          <p:nvPr/>
        </p:nvPicPr>
        <p:blipFill>
          <a:blip r:embed="rId3"/>
          <a:stretch>
            <a:fillRect/>
          </a:stretch>
        </p:blipFill>
        <p:spPr>
          <a:xfrm>
            <a:off x="3512540" y="471351"/>
            <a:ext cx="4672045" cy="452946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9364" y="3686689"/>
            <a:ext cx="1038454" cy="1557683"/>
          </a:xfrm>
          <a:prstGeom prst="rect">
            <a:avLst/>
          </a:prstGeom>
          <a:ln>
            <a:solidFill>
              <a:schemeClr val="tx1"/>
            </a:solidFill>
          </a:ln>
        </p:spPr>
      </p:pic>
      <p:grpSp>
        <p:nvGrpSpPr>
          <p:cNvPr id="33" name="Group 32"/>
          <p:cNvGrpSpPr/>
          <p:nvPr/>
        </p:nvGrpSpPr>
        <p:grpSpPr>
          <a:xfrm>
            <a:off x="3557128" y="5000812"/>
            <a:ext cx="4582867" cy="1370425"/>
            <a:chOff x="2813038" y="5493671"/>
            <a:chExt cx="4582867" cy="1370425"/>
          </a:xfrm>
        </p:grpSpPr>
        <p:sp>
          <p:nvSpPr>
            <p:cNvPr id="18" name="Rectangle 17"/>
            <p:cNvSpPr/>
            <p:nvPr/>
          </p:nvSpPr>
          <p:spPr>
            <a:xfrm>
              <a:off x="6604404" y="6587097"/>
              <a:ext cx="184731" cy="276999"/>
            </a:xfrm>
            <a:prstGeom prst="rect">
              <a:avLst/>
            </a:prstGeom>
          </p:spPr>
          <p:txBody>
            <a:bodyPr wrap="none">
              <a:spAutoFit/>
            </a:bodyPr>
            <a:lstStyle/>
            <a:p>
              <a:pPr lvl="0"/>
              <a:endParaRPr lang="en-US" sz="1200" i="1" dirty="0">
                <a:solidFill>
                  <a:srgbClr val="767171"/>
                </a:solidFill>
              </a:endParaRPr>
            </a:p>
          </p:txBody>
        </p:sp>
        <p:sp>
          <p:nvSpPr>
            <p:cNvPr id="23" name="TextBox 22"/>
            <p:cNvSpPr txBox="1"/>
            <p:nvPr/>
          </p:nvSpPr>
          <p:spPr>
            <a:xfrm>
              <a:off x="3004259" y="5512063"/>
              <a:ext cx="758541" cy="369332"/>
            </a:xfrm>
            <a:prstGeom prst="rect">
              <a:avLst/>
            </a:prstGeom>
            <a:noFill/>
          </p:spPr>
          <p:txBody>
            <a:bodyPr wrap="none" rtlCol="0">
              <a:spAutoFit/>
            </a:bodyPr>
            <a:lstStyle/>
            <a:p>
              <a:r>
                <a:rPr lang="en-US" dirty="0" smtClean="0"/>
                <a:t>Mask</a:t>
              </a:r>
              <a:endParaRPr lang="en-US" dirty="0"/>
            </a:p>
          </p:txBody>
        </p:sp>
        <p:sp>
          <p:nvSpPr>
            <p:cNvPr id="24" name="TextBox 23"/>
            <p:cNvSpPr txBox="1"/>
            <p:nvPr/>
          </p:nvSpPr>
          <p:spPr>
            <a:xfrm>
              <a:off x="3004259" y="5795604"/>
              <a:ext cx="1850186" cy="400110"/>
            </a:xfrm>
            <a:prstGeom prst="rect">
              <a:avLst/>
            </a:prstGeom>
            <a:noFill/>
          </p:spPr>
          <p:txBody>
            <a:bodyPr wrap="none" rtlCol="0">
              <a:spAutoFit/>
            </a:bodyPr>
            <a:lstStyle/>
            <a:p>
              <a:r>
                <a:rPr lang="en-US" sz="2000" dirty="0" smtClean="0"/>
                <a:t>Bare Ground </a:t>
              </a:r>
              <a:endParaRPr lang="en-US" sz="2000" dirty="0"/>
            </a:p>
          </p:txBody>
        </p:sp>
        <p:sp>
          <p:nvSpPr>
            <p:cNvPr id="25" name="TextBox 24"/>
            <p:cNvSpPr txBox="1"/>
            <p:nvPr/>
          </p:nvSpPr>
          <p:spPr>
            <a:xfrm>
              <a:off x="3044686" y="6132510"/>
              <a:ext cx="1709122" cy="707886"/>
            </a:xfrm>
            <a:prstGeom prst="rect">
              <a:avLst/>
            </a:prstGeom>
            <a:noFill/>
          </p:spPr>
          <p:txBody>
            <a:bodyPr wrap="none" rtlCol="0">
              <a:spAutoFit/>
            </a:bodyPr>
            <a:lstStyle/>
            <a:p>
              <a:r>
                <a:rPr lang="en-US" sz="2000" dirty="0" smtClean="0"/>
                <a:t>Sagebrush/</a:t>
              </a:r>
            </a:p>
            <a:p>
              <a:r>
                <a:rPr lang="en-US" sz="2000" dirty="0" smtClean="0"/>
                <a:t>Herbaceous</a:t>
              </a:r>
              <a:endParaRPr lang="en-US" sz="2000" dirty="0"/>
            </a:p>
          </p:txBody>
        </p:sp>
        <p:sp>
          <p:nvSpPr>
            <p:cNvPr id="26" name="TextBox 25"/>
            <p:cNvSpPr txBox="1"/>
            <p:nvPr/>
          </p:nvSpPr>
          <p:spPr>
            <a:xfrm>
              <a:off x="5271606" y="5493671"/>
              <a:ext cx="1601721" cy="400110"/>
            </a:xfrm>
            <a:prstGeom prst="rect">
              <a:avLst/>
            </a:prstGeom>
            <a:noFill/>
          </p:spPr>
          <p:txBody>
            <a:bodyPr wrap="none" rtlCol="0">
              <a:spAutoFit/>
            </a:bodyPr>
            <a:lstStyle/>
            <a:p>
              <a:r>
                <a:rPr lang="en-US" sz="2000" dirty="0" err="1" smtClean="0"/>
                <a:t>Cheatgrass</a:t>
              </a:r>
              <a:endParaRPr lang="en-US" sz="2000" dirty="0"/>
            </a:p>
          </p:txBody>
        </p:sp>
        <p:sp>
          <p:nvSpPr>
            <p:cNvPr id="27" name="TextBox 26"/>
            <p:cNvSpPr txBox="1"/>
            <p:nvPr/>
          </p:nvSpPr>
          <p:spPr>
            <a:xfrm>
              <a:off x="5271606" y="5845926"/>
              <a:ext cx="2124299" cy="400110"/>
            </a:xfrm>
            <a:prstGeom prst="rect">
              <a:avLst/>
            </a:prstGeom>
            <a:noFill/>
          </p:spPr>
          <p:txBody>
            <a:bodyPr wrap="none" rtlCol="0">
              <a:spAutoFit/>
            </a:bodyPr>
            <a:lstStyle/>
            <a:p>
              <a:r>
                <a:rPr lang="en-US" sz="2000" dirty="0" smtClean="0"/>
                <a:t>Montane Forest</a:t>
              </a:r>
            </a:p>
          </p:txBody>
        </p:sp>
        <p:sp>
          <p:nvSpPr>
            <p:cNvPr id="28" name="Rectangle 27"/>
            <p:cNvSpPr/>
            <p:nvPr/>
          </p:nvSpPr>
          <p:spPr>
            <a:xfrm>
              <a:off x="2815226" y="5589503"/>
              <a:ext cx="231648" cy="200055"/>
            </a:xfrm>
            <a:prstGeom prst="rect">
              <a:avLst/>
            </a:prstGeom>
            <a:solidFill>
              <a:srgbClr val="E1E1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813038" y="5898415"/>
              <a:ext cx="231648" cy="200055"/>
            </a:xfrm>
            <a:prstGeom prst="rect">
              <a:avLst/>
            </a:prstGeom>
            <a:solidFill>
              <a:srgbClr val="744E0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815023" y="6206777"/>
              <a:ext cx="231648" cy="200055"/>
            </a:xfrm>
            <a:prstGeom prst="rect">
              <a:avLst/>
            </a:prstGeom>
            <a:solidFill>
              <a:srgbClr val="A9CA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064378" y="5588590"/>
              <a:ext cx="231648" cy="200055"/>
            </a:xfrm>
            <a:prstGeom prst="rect">
              <a:avLst/>
            </a:prstGeom>
            <a:solidFill>
              <a:srgbClr val="FF5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5067189" y="5956341"/>
              <a:ext cx="231648" cy="200055"/>
            </a:xfrm>
            <a:prstGeom prst="rect">
              <a:avLst/>
            </a:prstGeom>
            <a:solidFill>
              <a:srgbClr val="267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058062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sz="quarter" idx="10"/>
          </p:nvPr>
        </p:nvSpPr>
        <p:spPr>
          <a:xfrm>
            <a:off x="450250" y="575016"/>
            <a:ext cx="3566160" cy="471949"/>
          </a:xfrm>
        </p:spPr>
        <p:txBody>
          <a:bodyPr>
            <a:normAutofit/>
          </a:bodyPr>
          <a:lstStyle/>
          <a:p>
            <a:r>
              <a:rPr lang="en-US" sz="2400" i="1" dirty="0" smtClean="0">
                <a:solidFill>
                  <a:schemeClr val="tx1"/>
                </a:solidFill>
              </a:rPr>
              <a:t>Accuracy Assessment</a:t>
            </a:r>
            <a:endParaRPr lang="en-US" sz="2400" i="1"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4286534517"/>
              </p:ext>
            </p:extLst>
          </p:nvPr>
        </p:nvGraphicFramePr>
        <p:xfrm>
          <a:off x="321713" y="1095750"/>
          <a:ext cx="8540933" cy="5032168"/>
        </p:xfrm>
        <a:graphic>
          <a:graphicData uri="http://schemas.openxmlformats.org/drawingml/2006/table">
            <a:tbl>
              <a:tblPr>
                <a:tableStyleId>{3B4B98B0-60AC-42C2-AFA5-B58CD77FA1E5}</a:tableStyleId>
              </a:tblPr>
              <a:tblGrid>
                <a:gridCol w="1552057"/>
                <a:gridCol w="1644180"/>
                <a:gridCol w="1173226"/>
                <a:gridCol w="1085346"/>
                <a:gridCol w="1229894"/>
                <a:gridCol w="596098"/>
                <a:gridCol w="1260132"/>
              </a:tblGrid>
              <a:tr h="445475">
                <a:tc gridSpan="7">
                  <a:txBody>
                    <a:bodyPr/>
                    <a:lstStyle/>
                    <a:p>
                      <a:pPr algn="ctr" fontAlgn="b"/>
                      <a:r>
                        <a:rPr lang="en-US" sz="2000" b="1" u="none" strike="noStrike" dirty="0" smtClean="0">
                          <a:solidFill>
                            <a:schemeClr val="bg1"/>
                          </a:solidFill>
                          <a:effectLst/>
                        </a:rPr>
                        <a:t>Error Matrix Analysis – CTA Results</a:t>
                      </a:r>
                      <a:endParaRPr lang="en-US" sz="2000" b="1" i="0" u="none" strike="noStrike" dirty="0">
                        <a:solidFill>
                          <a:schemeClr val="bg1"/>
                        </a:solidFill>
                        <a:effectLst/>
                        <a:latin typeface="Calibri" panose="020F0502020204030204" pitchFamily="34" charset="0"/>
                      </a:endParaRPr>
                    </a:p>
                  </a:txBody>
                  <a:tcPr marL="9525" marR="9525" marT="9525" marB="0" anchor="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41544">
                <a:tc>
                  <a:txBody>
                    <a:bodyPr/>
                    <a:lstStyle/>
                    <a:p>
                      <a:pPr algn="l" fontAlgn="b"/>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r>
                        <a:rPr lang="en-US" sz="2000" u="none" strike="noStrike" dirty="0">
                          <a:effectLst/>
                        </a:rPr>
                        <a:t>Sagebrush</a:t>
                      </a:r>
                      <a:r>
                        <a:rPr lang="en-US" sz="2000" u="none" strike="noStrike" dirty="0" smtClean="0">
                          <a:effectLst/>
                        </a:rPr>
                        <a:t>/ Herbaceous</a:t>
                      </a:r>
                      <a:endParaRPr lang="en-US" sz="20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2000" u="none" strike="noStrike" dirty="0" smtClean="0">
                          <a:effectLst/>
                        </a:rPr>
                        <a:t>Cheat</a:t>
                      </a:r>
                    </a:p>
                    <a:p>
                      <a:pPr algn="ctr" fontAlgn="ctr"/>
                      <a:r>
                        <a:rPr lang="en-US" sz="2000" u="none" strike="noStrike" dirty="0" smtClean="0">
                          <a:effectLst/>
                        </a:rPr>
                        <a:t>grass</a:t>
                      </a:r>
                      <a:endParaRPr lang="en-US" sz="20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2000" u="none" strike="noStrike" dirty="0">
                          <a:effectLst/>
                        </a:rPr>
                        <a:t>Bare ground</a:t>
                      </a:r>
                      <a:endParaRPr lang="en-US" sz="20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2000" u="none" strike="noStrike" dirty="0" smtClean="0">
                          <a:effectLst/>
                        </a:rPr>
                        <a:t>Montane Forest</a:t>
                      </a:r>
                      <a:endParaRPr lang="en-US" sz="20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2000" u="none" strike="noStrike" dirty="0">
                          <a:effectLst/>
                        </a:rPr>
                        <a:t>Total</a:t>
                      </a:r>
                      <a:endParaRPr lang="en-US" sz="20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2000" b="1" u="none" strike="noStrike" dirty="0" err="1">
                          <a:effectLst/>
                        </a:rPr>
                        <a:t>ErrorC</a:t>
                      </a:r>
                      <a:endParaRPr lang="en-US" sz="2000" b="1" i="0" u="none" strike="noStrike" dirty="0">
                        <a:solidFill>
                          <a:srgbClr val="3F3F3F"/>
                        </a:solidFill>
                        <a:effectLst/>
                        <a:latin typeface="Calibri" panose="020F0502020204030204" pitchFamily="34" charset="0"/>
                      </a:endParaRPr>
                    </a:p>
                  </a:txBody>
                  <a:tcPr marL="9525" marR="9525" marT="9525" marB="0" anchor="ctr"/>
                </a:tc>
              </a:tr>
              <a:tr h="887995">
                <a:tc>
                  <a:txBody>
                    <a:bodyPr/>
                    <a:lstStyle/>
                    <a:p>
                      <a:pPr algn="r" fontAlgn="ctr"/>
                      <a:r>
                        <a:rPr lang="en-US" sz="2000" u="none" strike="noStrike" dirty="0">
                          <a:effectLst/>
                        </a:rPr>
                        <a:t>Sagebrush/Herbaceous</a:t>
                      </a:r>
                      <a:endParaRPr lang="en-US" sz="20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a:r>
                        <a:rPr lang="en-US" sz="2000" dirty="0">
                          <a:effectLst/>
                        </a:rPr>
                        <a:t>45</a:t>
                      </a:r>
                    </a:p>
                  </a:txBody>
                  <a:tcPr anchor="ctr"/>
                </a:tc>
                <a:tc>
                  <a:txBody>
                    <a:bodyPr/>
                    <a:lstStyle/>
                    <a:p>
                      <a:pPr algn="r"/>
                      <a:r>
                        <a:rPr lang="en-US" sz="2000" dirty="0">
                          <a:effectLst/>
                        </a:rPr>
                        <a:t>8</a:t>
                      </a:r>
                    </a:p>
                  </a:txBody>
                  <a:tcPr anchor="ctr"/>
                </a:tc>
                <a:tc>
                  <a:txBody>
                    <a:bodyPr/>
                    <a:lstStyle/>
                    <a:p>
                      <a:pPr algn="r"/>
                      <a:r>
                        <a:rPr lang="en-US" sz="2000">
                          <a:effectLst/>
                        </a:rPr>
                        <a:t>2</a:t>
                      </a:r>
                    </a:p>
                  </a:txBody>
                  <a:tcPr anchor="ctr"/>
                </a:tc>
                <a:tc>
                  <a:txBody>
                    <a:bodyPr/>
                    <a:lstStyle/>
                    <a:p>
                      <a:pPr algn="r"/>
                      <a:r>
                        <a:rPr lang="en-US" sz="2000">
                          <a:effectLst/>
                        </a:rPr>
                        <a:t>3</a:t>
                      </a:r>
                    </a:p>
                  </a:txBody>
                  <a:tcPr anchor="ctr"/>
                </a:tc>
                <a:tc>
                  <a:txBody>
                    <a:bodyPr/>
                    <a:lstStyle/>
                    <a:p>
                      <a:pPr algn="r"/>
                      <a:r>
                        <a:rPr lang="en-US" sz="2000">
                          <a:effectLst/>
                        </a:rPr>
                        <a:t>58</a:t>
                      </a:r>
                    </a:p>
                  </a:txBody>
                  <a:tcPr anchor="ctr"/>
                </a:tc>
                <a:tc>
                  <a:txBody>
                    <a:bodyPr/>
                    <a:lstStyle/>
                    <a:p>
                      <a:pPr algn="r"/>
                      <a:r>
                        <a:rPr lang="en-US" sz="2000" b="1" dirty="0" smtClean="0">
                          <a:effectLst/>
                        </a:rPr>
                        <a:t>0.22</a:t>
                      </a:r>
                      <a:endParaRPr lang="en-US" sz="2000" b="1" dirty="0">
                        <a:effectLst/>
                      </a:endParaRPr>
                    </a:p>
                  </a:txBody>
                  <a:tcPr anchor="ctr"/>
                </a:tc>
              </a:tr>
              <a:tr h="609893">
                <a:tc>
                  <a:txBody>
                    <a:bodyPr/>
                    <a:lstStyle/>
                    <a:p>
                      <a:pPr algn="r" fontAlgn="ctr"/>
                      <a:r>
                        <a:rPr lang="en-US" sz="2000" u="none" strike="noStrike" dirty="0" err="1" smtClean="0">
                          <a:effectLst/>
                        </a:rPr>
                        <a:t>Cheatgrass</a:t>
                      </a:r>
                      <a:endParaRPr lang="en-US" sz="20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a:r>
                        <a:rPr lang="en-US" sz="2000" dirty="0">
                          <a:effectLst/>
                        </a:rPr>
                        <a:t>8</a:t>
                      </a:r>
                    </a:p>
                  </a:txBody>
                  <a:tcPr anchor="ctr"/>
                </a:tc>
                <a:tc>
                  <a:txBody>
                    <a:bodyPr/>
                    <a:lstStyle/>
                    <a:p>
                      <a:pPr algn="r"/>
                      <a:r>
                        <a:rPr lang="en-US" sz="2000" dirty="0">
                          <a:effectLst/>
                        </a:rPr>
                        <a:t>33</a:t>
                      </a:r>
                    </a:p>
                  </a:txBody>
                  <a:tcPr anchor="ctr"/>
                </a:tc>
                <a:tc>
                  <a:txBody>
                    <a:bodyPr/>
                    <a:lstStyle/>
                    <a:p>
                      <a:pPr algn="r"/>
                      <a:r>
                        <a:rPr lang="en-US" sz="2000" dirty="0">
                          <a:effectLst/>
                        </a:rPr>
                        <a:t>2</a:t>
                      </a:r>
                    </a:p>
                  </a:txBody>
                  <a:tcPr anchor="ctr"/>
                </a:tc>
                <a:tc>
                  <a:txBody>
                    <a:bodyPr/>
                    <a:lstStyle/>
                    <a:p>
                      <a:pPr algn="r"/>
                      <a:r>
                        <a:rPr lang="en-US" sz="2000">
                          <a:effectLst/>
                        </a:rPr>
                        <a:t>1</a:t>
                      </a:r>
                    </a:p>
                  </a:txBody>
                  <a:tcPr anchor="ctr"/>
                </a:tc>
                <a:tc>
                  <a:txBody>
                    <a:bodyPr/>
                    <a:lstStyle/>
                    <a:p>
                      <a:pPr algn="r"/>
                      <a:r>
                        <a:rPr lang="en-US" sz="2000">
                          <a:effectLst/>
                        </a:rPr>
                        <a:t>44</a:t>
                      </a:r>
                    </a:p>
                  </a:txBody>
                  <a:tcPr anchor="ctr"/>
                </a:tc>
                <a:tc>
                  <a:txBody>
                    <a:bodyPr/>
                    <a:lstStyle/>
                    <a:p>
                      <a:pPr algn="r"/>
                      <a:r>
                        <a:rPr lang="en-US" sz="2000" b="1" dirty="0" smtClean="0">
                          <a:effectLst/>
                        </a:rPr>
                        <a:t>0.25</a:t>
                      </a:r>
                      <a:endParaRPr lang="en-US" sz="2000" b="1" dirty="0">
                        <a:effectLst/>
                      </a:endParaRPr>
                    </a:p>
                  </a:txBody>
                  <a:tcPr anchor="ctr"/>
                </a:tc>
              </a:tr>
              <a:tr h="595048">
                <a:tc>
                  <a:txBody>
                    <a:bodyPr/>
                    <a:lstStyle/>
                    <a:p>
                      <a:pPr algn="r" fontAlgn="ctr"/>
                      <a:r>
                        <a:rPr lang="en-US" sz="2000" u="none" strike="noStrike" dirty="0">
                          <a:effectLst/>
                        </a:rPr>
                        <a:t>Bare ground</a:t>
                      </a:r>
                      <a:endParaRPr lang="en-US" sz="20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a:r>
                        <a:rPr lang="en-US" sz="2000" dirty="0">
                          <a:effectLst/>
                        </a:rPr>
                        <a:t>4</a:t>
                      </a:r>
                    </a:p>
                  </a:txBody>
                  <a:tcPr anchor="ctr"/>
                </a:tc>
                <a:tc>
                  <a:txBody>
                    <a:bodyPr/>
                    <a:lstStyle/>
                    <a:p>
                      <a:pPr algn="r"/>
                      <a:r>
                        <a:rPr lang="en-US" sz="2000" dirty="0">
                          <a:effectLst/>
                        </a:rPr>
                        <a:t>5</a:t>
                      </a:r>
                    </a:p>
                  </a:txBody>
                  <a:tcPr anchor="ctr"/>
                </a:tc>
                <a:tc>
                  <a:txBody>
                    <a:bodyPr/>
                    <a:lstStyle/>
                    <a:p>
                      <a:pPr algn="r"/>
                      <a:r>
                        <a:rPr lang="en-US" sz="2000" dirty="0">
                          <a:effectLst/>
                        </a:rPr>
                        <a:t>20</a:t>
                      </a:r>
                    </a:p>
                  </a:txBody>
                  <a:tcPr anchor="ctr"/>
                </a:tc>
                <a:tc>
                  <a:txBody>
                    <a:bodyPr/>
                    <a:lstStyle/>
                    <a:p>
                      <a:pPr algn="r"/>
                      <a:r>
                        <a:rPr lang="en-US" sz="2000">
                          <a:effectLst/>
                        </a:rPr>
                        <a:t>1</a:t>
                      </a:r>
                    </a:p>
                  </a:txBody>
                  <a:tcPr anchor="ctr"/>
                </a:tc>
                <a:tc>
                  <a:txBody>
                    <a:bodyPr/>
                    <a:lstStyle/>
                    <a:p>
                      <a:pPr algn="r"/>
                      <a:r>
                        <a:rPr lang="en-US" sz="2000">
                          <a:effectLst/>
                        </a:rPr>
                        <a:t>30</a:t>
                      </a:r>
                    </a:p>
                  </a:txBody>
                  <a:tcPr anchor="ctr"/>
                </a:tc>
                <a:tc>
                  <a:txBody>
                    <a:bodyPr/>
                    <a:lstStyle/>
                    <a:p>
                      <a:pPr algn="r"/>
                      <a:r>
                        <a:rPr lang="en-US" sz="2000" b="1" dirty="0" smtClean="0">
                          <a:effectLst/>
                        </a:rPr>
                        <a:t>0.33</a:t>
                      </a:r>
                      <a:endParaRPr lang="en-US" sz="2000" b="1" dirty="0">
                        <a:effectLst/>
                      </a:endParaRPr>
                    </a:p>
                  </a:txBody>
                  <a:tcPr anchor="ctr"/>
                </a:tc>
              </a:tr>
              <a:tr h="740584">
                <a:tc>
                  <a:txBody>
                    <a:bodyPr/>
                    <a:lstStyle/>
                    <a:p>
                      <a:pPr algn="r" fontAlgn="ctr"/>
                      <a:r>
                        <a:rPr lang="en-US" sz="2000" u="none" strike="noStrike" dirty="0">
                          <a:effectLst/>
                        </a:rPr>
                        <a:t>Montane Forest</a:t>
                      </a:r>
                      <a:endParaRPr lang="en-US" sz="20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a:r>
                        <a:rPr lang="en-US" sz="2000">
                          <a:effectLst/>
                        </a:rPr>
                        <a:t>3</a:t>
                      </a:r>
                    </a:p>
                  </a:txBody>
                  <a:tcPr anchor="ctr"/>
                </a:tc>
                <a:tc>
                  <a:txBody>
                    <a:bodyPr/>
                    <a:lstStyle/>
                    <a:p>
                      <a:pPr algn="r"/>
                      <a:r>
                        <a:rPr lang="en-US" sz="2000" dirty="0">
                          <a:effectLst/>
                        </a:rPr>
                        <a:t>4</a:t>
                      </a:r>
                    </a:p>
                  </a:txBody>
                  <a:tcPr anchor="ctr"/>
                </a:tc>
                <a:tc>
                  <a:txBody>
                    <a:bodyPr/>
                    <a:lstStyle/>
                    <a:p>
                      <a:pPr algn="r"/>
                      <a:r>
                        <a:rPr lang="en-US" sz="2000" dirty="0">
                          <a:effectLst/>
                        </a:rPr>
                        <a:t>0</a:t>
                      </a:r>
                    </a:p>
                  </a:txBody>
                  <a:tcPr anchor="ctr"/>
                </a:tc>
                <a:tc>
                  <a:txBody>
                    <a:bodyPr/>
                    <a:lstStyle/>
                    <a:p>
                      <a:pPr algn="r"/>
                      <a:r>
                        <a:rPr lang="en-US" sz="2000" dirty="0">
                          <a:effectLst/>
                        </a:rPr>
                        <a:t>20</a:t>
                      </a:r>
                    </a:p>
                  </a:txBody>
                  <a:tcPr anchor="ctr"/>
                </a:tc>
                <a:tc>
                  <a:txBody>
                    <a:bodyPr/>
                    <a:lstStyle/>
                    <a:p>
                      <a:pPr algn="r"/>
                      <a:r>
                        <a:rPr lang="en-US" sz="2000" dirty="0">
                          <a:effectLst/>
                        </a:rPr>
                        <a:t>27</a:t>
                      </a:r>
                    </a:p>
                  </a:txBody>
                  <a:tcPr anchor="ctr"/>
                </a:tc>
                <a:tc>
                  <a:txBody>
                    <a:bodyPr/>
                    <a:lstStyle/>
                    <a:p>
                      <a:pPr algn="r"/>
                      <a:r>
                        <a:rPr lang="en-US" sz="2000" b="1" dirty="0" smtClean="0">
                          <a:effectLst/>
                        </a:rPr>
                        <a:t>0.26</a:t>
                      </a:r>
                      <a:endParaRPr lang="en-US" sz="2000" b="1" dirty="0">
                        <a:effectLst/>
                      </a:endParaRPr>
                    </a:p>
                  </a:txBody>
                  <a:tcPr anchor="ctr"/>
                </a:tc>
              </a:tr>
              <a:tr h="410589">
                <a:tc>
                  <a:txBody>
                    <a:bodyPr/>
                    <a:lstStyle/>
                    <a:p>
                      <a:pPr algn="r" fontAlgn="ctr"/>
                      <a:r>
                        <a:rPr lang="en-US" sz="2000" u="none" strike="noStrike" dirty="0">
                          <a:effectLst/>
                        </a:rPr>
                        <a:t>Total</a:t>
                      </a:r>
                      <a:endParaRPr lang="en-US" sz="2000" b="1" i="0" u="none" strike="noStrike" dirty="0">
                        <a:solidFill>
                          <a:srgbClr val="000000"/>
                        </a:solidFill>
                        <a:effectLst/>
                        <a:latin typeface="Times New Roman" panose="02020603050405020304" pitchFamily="18" charset="0"/>
                      </a:endParaRPr>
                    </a:p>
                  </a:txBody>
                  <a:tcPr marL="9525" marR="85725" marT="9525" marB="0" anchor="ctr"/>
                </a:tc>
                <a:tc>
                  <a:txBody>
                    <a:bodyPr/>
                    <a:lstStyle/>
                    <a:p>
                      <a:pPr algn="r"/>
                      <a:r>
                        <a:rPr lang="en-US" sz="2000">
                          <a:effectLst/>
                        </a:rPr>
                        <a:t>60</a:t>
                      </a:r>
                    </a:p>
                  </a:txBody>
                  <a:tcPr anchor="ctr"/>
                </a:tc>
                <a:tc>
                  <a:txBody>
                    <a:bodyPr/>
                    <a:lstStyle/>
                    <a:p>
                      <a:pPr algn="r"/>
                      <a:r>
                        <a:rPr lang="en-US" sz="2000">
                          <a:effectLst/>
                        </a:rPr>
                        <a:t>50</a:t>
                      </a:r>
                    </a:p>
                  </a:txBody>
                  <a:tcPr anchor="ctr"/>
                </a:tc>
                <a:tc>
                  <a:txBody>
                    <a:bodyPr/>
                    <a:lstStyle/>
                    <a:p>
                      <a:pPr algn="r"/>
                      <a:r>
                        <a:rPr lang="en-US" sz="2000" dirty="0">
                          <a:effectLst/>
                        </a:rPr>
                        <a:t>24</a:t>
                      </a:r>
                    </a:p>
                  </a:txBody>
                  <a:tcPr anchor="ctr"/>
                </a:tc>
                <a:tc>
                  <a:txBody>
                    <a:bodyPr/>
                    <a:lstStyle/>
                    <a:p>
                      <a:pPr algn="r"/>
                      <a:r>
                        <a:rPr lang="en-US" sz="2000" dirty="0">
                          <a:effectLst/>
                        </a:rPr>
                        <a:t>25</a:t>
                      </a:r>
                    </a:p>
                  </a:txBody>
                  <a:tcPr anchor="ctr"/>
                </a:tc>
                <a:tc>
                  <a:txBody>
                    <a:bodyPr/>
                    <a:lstStyle/>
                    <a:p>
                      <a:pPr algn="r"/>
                      <a:r>
                        <a:rPr lang="en-US" sz="2000" dirty="0">
                          <a:effectLst/>
                        </a:rPr>
                        <a:t>159</a:t>
                      </a:r>
                    </a:p>
                  </a:txBody>
                  <a:tcPr anchor="ctr"/>
                </a:tc>
                <a:tc>
                  <a:txBody>
                    <a:bodyPr/>
                    <a:lstStyle/>
                    <a:p>
                      <a:pPr algn="r" fontAlgn="ctr"/>
                      <a:r>
                        <a:rPr lang="en-US" sz="2000" b="1" u="none" strike="noStrike" dirty="0">
                          <a:effectLst/>
                        </a:rPr>
                        <a:t> </a:t>
                      </a:r>
                      <a:endParaRPr lang="en-US" sz="2000" b="1" i="0" u="none" strike="noStrike" dirty="0">
                        <a:solidFill>
                          <a:srgbClr val="3F3F3F"/>
                        </a:solidFill>
                        <a:effectLst/>
                        <a:latin typeface="Calibri" panose="020F0502020204030204" pitchFamily="34" charset="0"/>
                      </a:endParaRPr>
                    </a:p>
                  </a:txBody>
                  <a:tcPr marL="9525" marR="85725" marT="9525" marB="0" anchor="ctr"/>
                </a:tc>
              </a:tr>
              <a:tr h="410589">
                <a:tc>
                  <a:txBody>
                    <a:bodyPr/>
                    <a:lstStyle/>
                    <a:p>
                      <a:pPr algn="r" fontAlgn="ctr"/>
                      <a:r>
                        <a:rPr lang="en-US" sz="2000" b="1" u="none" strike="noStrike" dirty="0">
                          <a:effectLst/>
                        </a:rPr>
                        <a:t>Error0</a:t>
                      </a:r>
                      <a:endParaRPr lang="en-US" sz="2000" b="1" i="0" u="none" strike="noStrike" dirty="0">
                        <a:solidFill>
                          <a:srgbClr val="3F3F3F"/>
                        </a:solidFill>
                        <a:effectLst/>
                        <a:latin typeface="Calibri" panose="020F0502020204030204" pitchFamily="34" charset="0"/>
                      </a:endParaRPr>
                    </a:p>
                  </a:txBody>
                  <a:tcPr marL="9525" marR="85725" marT="9525" marB="0" anchor="ctr"/>
                </a:tc>
                <a:tc>
                  <a:txBody>
                    <a:bodyPr/>
                    <a:lstStyle/>
                    <a:p>
                      <a:pPr algn="r"/>
                      <a:r>
                        <a:rPr lang="en-US" sz="2000" b="1" dirty="0" smtClean="0">
                          <a:effectLst/>
                        </a:rPr>
                        <a:t>0.25</a:t>
                      </a:r>
                      <a:endParaRPr lang="en-US" sz="2000" b="1" dirty="0">
                        <a:effectLst/>
                      </a:endParaRPr>
                    </a:p>
                  </a:txBody>
                  <a:tcPr anchor="ctr"/>
                </a:tc>
                <a:tc>
                  <a:txBody>
                    <a:bodyPr/>
                    <a:lstStyle/>
                    <a:p>
                      <a:pPr algn="r"/>
                      <a:r>
                        <a:rPr lang="en-US" sz="2000" b="1" dirty="0" smtClean="0">
                          <a:effectLst/>
                        </a:rPr>
                        <a:t>0.34</a:t>
                      </a:r>
                      <a:endParaRPr lang="en-US" sz="2000" b="1" dirty="0">
                        <a:effectLst/>
                      </a:endParaRPr>
                    </a:p>
                  </a:txBody>
                  <a:tcPr anchor="ctr"/>
                </a:tc>
                <a:tc>
                  <a:txBody>
                    <a:bodyPr/>
                    <a:lstStyle/>
                    <a:p>
                      <a:pPr algn="r"/>
                      <a:r>
                        <a:rPr lang="en-US" sz="2000" b="1" dirty="0" smtClean="0">
                          <a:effectLst/>
                        </a:rPr>
                        <a:t>0.17</a:t>
                      </a:r>
                      <a:endParaRPr lang="en-US" sz="2000" b="1" dirty="0">
                        <a:effectLst/>
                      </a:endParaRPr>
                    </a:p>
                  </a:txBody>
                  <a:tcPr anchor="ctr"/>
                </a:tc>
                <a:tc>
                  <a:txBody>
                    <a:bodyPr/>
                    <a:lstStyle/>
                    <a:p>
                      <a:pPr algn="r"/>
                      <a:r>
                        <a:rPr lang="en-US" sz="2000" b="1" dirty="0" smtClean="0">
                          <a:effectLst/>
                        </a:rPr>
                        <a:t>0.2</a:t>
                      </a:r>
                      <a:endParaRPr lang="en-US" sz="2000" b="1" dirty="0">
                        <a:effectLst/>
                      </a:endParaRPr>
                    </a:p>
                  </a:txBody>
                  <a:tcPr anchor="ctr"/>
                </a:tc>
                <a:tc>
                  <a:txBody>
                    <a:bodyPr/>
                    <a:lstStyle/>
                    <a:p>
                      <a:pPr algn="r"/>
                      <a:endParaRPr lang="en-US" sz="2000" b="1" dirty="0">
                        <a:effectLst/>
                      </a:endParaRPr>
                    </a:p>
                  </a:txBody>
                  <a:tcPr anchor="ctr"/>
                </a:tc>
                <a:tc>
                  <a:txBody>
                    <a:bodyPr/>
                    <a:lstStyle/>
                    <a:p>
                      <a:pPr algn="r"/>
                      <a:r>
                        <a:rPr lang="en-US" sz="2000" b="1" dirty="0" smtClean="0">
                          <a:effectLst/>
                        </a:rPr>
                        <a:t>0.26</a:t>
                      </a:r>
                      <a:endParaRPr lang="en-US" sz="2000" b="1" dirty="0">
                        <a:effectLst/>
                      </a:endParaRPr>
                    </a:p>
                  </a:txBody>
                  <a:tcPr anchor="ctr"/>
                </a:tc>
              </a:tr>
            </a:tbl>
          </a:graphicData>
        </a:graphic>
      </p:graphicFrame>
      <p:sp>
        <p:nvSpPr>
          <p:cNvPr id="2" name="TextBox 1"/>
          <p:cNvSpPr txBox="1"/>
          <p:nvPr/>
        </p:nvSpPr>
        <p:spPr>
          <a:xfrm>
            <a:off x="5820299" y="6187925"/>
            <a:ext cx="3192247" cy="400110"/>
          </a:xfrm>
          <a:prstGeom prst="rect">
            <a:avLst/>
          </a:prstGeom>
          <a:noFill/>
        </p:spPr>
        <p:txBody>
          <a:bodyPr wrap="square" rtlCol="0">
            <a:spAutoFit/>
          </a:bodyPr>
          <a:lstStyle/>
          <a:p>
            <a:r>
              <a:rPr lang="en-US" sz="2000" b="1" dirty="0" smtClean="0"/>
              <a:t>Kappa coefficient: 0.64</a:t>
            </a:r>
            <a:endParaRPr lang="en-US" sz="2000" b="1" dirty="0"/>
          </a:p>
        </p:txBody>
      </p:sp>
      <p:sp>
        <p:nvSpPr>
          <p:cNvPr id="5" name="Text Placeholder 2"/>
          <p:cNvSpPr>
            <a:spLocks noGrp="1"/>
          </p:cNvSpPr>
          <p:nvPr>
            <p:ph type="body" sz="quarter" idx="10"/>
          </p:nvPr>
        </p:nvSpPr>
        <p:spPr>
          <a:xfrm>
            <a:off x="408790" y="106017"/>
            <a:ext cx="7065436" cy="665844"/>
          </a:xfrm>
        </p:spPr>
        <p:txBody>
          <a:bodyPr>
            <a:normAutofit/>
          </a:bodyPr>
          <a:lstStyle/>
          <a:p>
            <a:r>
              <a:rPr lang="en-US" dirty="0" smtClean="0"/>
              <a:t>Classification Results</a:t>
            </a:r>
            <a:endParaRPr lang="en-US" dirty="0"/>
          </a:p>
        </p:txBody>
      </p:sp>
    </p:spTree>
    <p:extLst>
      <p:ext uri="{BB962C8B-B14F-4D97-AF65-F5344CB8AC3E}">
        <p14:creationId xmlns:p14="http://schemas.microsoft.com/office/powerpoint/2010/main" val="25688490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93637" y="277631"/>
            <a:ext cx="5504798" cy="564776"/>
          </a:xfrm>
        </p:spPr>
        <p:txBody>
          <a:bodyPr>
            <a:normAutofit fontScale="92500" lnSpcReduction="10000"/>
          </a:bodyPr>
          <a:lstStyle/>
          <a:p>
            <a:r>
              <a:rPr lang="en-US" dirty="0" smtClean="0"/>
              <a:t>Fire Susceptibility</a:t>
            </a:r>
          </a:p>
        </p:txBody>
      </p:sp>
      <p:sp>
        <p:nvSpPr>
          <p:cNvPr id="5" name="TextBox 4"/>
          <p:cNvSpPr txBox="1"/>
          <p:nvPr/>
        </p:nvSpPr>
        <p:spPr>
          <a:xfrm>
            <a:off x="6460483" y="6581001"/>
            <a:ext cx="2950028" cy="276999"/>
          </a:xfrm>
          <a:prstGeom prst="rect">
            <a:avLst/>
          </a:prstGeom>
          <a:noFill/>
        </p:spPr>
        <p:txBody>
          <a:bodyPr wrap="square" rtlCol="0">
            <a:spAutoFit/>
          </a:bodyPr>
          <a:lstStyle/>
          <a:p>
            <a:r>
              <a:rPr lang="en-US" sz="1200" i="1" dirty="0" smtClean="0"/>
              <a:t>*image mask applied where grey</a:t>
            </a:r>
            <a:endParaRPr lang="en-US" sz="1200" i="1" dirty="0"/>
          </a:p>
        </p:txBody>
      </p:sp>
      <p:grpSp>
        <p:nvGrpSpPr>
          <p:cNvPr id="13" name="Group 12"/>
          <p:cNvGrpSpPr/>
          <p:nvPr/>
        </p:nvGrpSpPr>
        <p:grpSpPr>
          <a:xfrm>
            <a:off x="0" y="1383671"/>
            <a:ext cx="4491237" cy="4564594"/>
            <a:chOff x="0" y="1383671"/>
            <a:chExt cx="4491237" cy="4564594"/>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3671"/>
              <a:ext cx="4491237" cy="4564594"/>
            </a:xfrm>
            <a:prstGeom prst="rect">
              <a:avLst/>
            </a:prstGeom>
          </p:spPr>
        </p:pic>
        <p:sp>
          <p:nvSpPr>
            <p:cNvPr id="4" name="TextBox 3"/>
            <p:cNvSpPr txBox="1"/>
            <p:nvPr/>
          </p:nvSpPr>
          <p:spPr>
            <a:xfrm>
              <a:off x="0" y="1598743"/>
              <a:ext cx="412933" cy="572351"/>
            </a:xfrm>
            <a:prstGeom prst="rect">
              <a:avLst/>
            </a:prstGeom>
            <a:solidFill>
              <a:schemeClr val="bg1"/>
            </a:solidFill>
          </p:spPr>
          <p:txBody>
            <a:bodyPr wrap="square" rtlCol="0">
              <a:spAutoFit/>
            </a:bodyPr>
            <a:lstStyle/>
            <a:p>
              <a:endParaRPr lang="en-US" dirty="0"/>
            </a:p>
          </p:txBody>
        </p:sp>
      </p:grpSp>
      <p:sp>
        <p:nvSpPr>
          <p:cNvPr id="8" name="TextBox 7"/>
          <p:cNvSpPr txBox="1"/>
          <p:nvPr/>
        </p:nvSpPr>
        <p:spPr>
          <a:xfrm>
            <a:off x="8375904" y="4541598"/>
            <a:ext cx="170688" cy="369332"/>
          </a:xfrm>
          <a:prstGeom prst="rect">
            <a:avLst/>
          </a:prstGeom>
          <a:noFill/>
        </p:spPr>
        <p:txBody>
          <a:bodyPr wrap="square" rtlCol="0">
            <a:spAutoFit/>
          </a:bodyPr>
          <a:lstStyle/>
          <a:p>
            <a:endParaRPr lang="en-US" dirty="0"/>
          </a:p>
        </p:txBody>
      </p:sp>
      <p:sp>
        <p:nvSpPr>
          <p:cNvPr id="9" name="TextBox 8"/>
          <p:cNvSpPr txBox="1"/>
          <p:nvPr/>
        </p:nvSpPr>
        <p:spPr>
          <a:xfrm>
            <a:off x="8375904" y="4785438"/>
            <a:ext cx="646176" cy="890016"/>
          </a:xfrm>
          <a:prstGeom prst="rect">
            <a:avLst/>
          </a:prstGeom>
          <a:noFill/>
        </p:spPr>
        <p:txBody>
          <a:bodyPr wrap="square" rtlCol="0">
            <a:spAutoFit/>
          </a:bodyPr>
          <a:lstStyle/>
          <a:p>
            <a:endParaRPr lang="en-US" dirty="0"/>
          </a:p>
        </p:txBody>
      </p:sp>
      <p:sp>
        <p:nvSpPr>
          <p:cNvPr id="11" name="Rectangle 10"/>
          <p:cNvSpPr/>
          <p:nvPr/>
        </p:nvSpPr>
        <p:spPr>
          <a:xfrm>
            <a:off x="193637" y="730726"/>
            <a:ext cx="1180131" cy="461665"/>
          </a:xfrm>
          <a:prstGeom prst="rect">
            <a:avLst/>
          </a:prstGeom>
        </p:spPr>
        <p:txBody>
          <a:bodyPr wrap="none">
            <a:spAutoFit/>
          </a:bodyPr>
          <a:lstStyle/>
          <a:p>
            <a:r>
              <a:rPr lang="en-US" sz="2400" b="1" i="1" dirty="0" smtClean="0"/>
              <a:t>Results</a:t>
            </a:r>
            <a:endParaRPr lang="en-US" sz="2400" b="1" i="1" dirty="0"/>
          </a:p>
        </p:txBody>
      </p:sp>
      <p:grpSp>
        <p:nvGrpSpPr>
          <p:cNvPr id="12" name="Group 11"/>
          <p:cNvGrpSpPr/>
          <p:nvPr/>
        </p:nvGrpSpPr>
        <p:grpSpPr>
          <a:xfrm>
            <a:off x="4491237" y="1295502"/>
            <a:ext cx="4652763" cy="4652763"/>
            <a:chOff x="4491237" y="1295502"/>
            <a:chExt cx="4652763" cy="4652763"/>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1237" y="1295502"/>
              <a:ext cx="4652763" cy="4652763"/>
            </a:xfrm>
            <a:prstGeom prst="rect">
              <a:avLst/>
            </a:prstGeom>
          </p:spPr>
        </p:pic>
        <p:sp>
          <p:nvSpPr>
            <p:cNvPr id="10" name="TextBox 9"/>
            <p:cNvSpPr txBox="1"/>
            <p:nvPr/>
          </p:nvSpPr>
          <p:spPr>
            <a:xfrm>
              <a:off x="8355985" y="4812623"/>
              <a:ext cx="646176" cy="1011936"/>
            </a:xfrm>
            <a:prstGeom prst="rect">
              <a:avLst/>
            </a:prstGeom>
            <a:solidFill>
              <a:schemeClr val="bg1"/>
            </a:solidFill>
          </p:spPr>
          <p:txBody>
            <a:bodyPr wrap="square" rtlCol="0">
              <a:spAutoFit/>
            </a:bodyPr>
            <a:lstStyle/>
            <a:p>
              <a:endParaRPr lang="en-US" dirty="0"/>
            </a:p>
          </p:txBody>
        </p:sp>
      </p:grpSp>
    </p:spTree>
    <p:extLst>
      <p:ext uri="{BB962C8B-B14F-4D97-AF65-F5344CB8AC3E}">
        <p14:creationId xmlns:p14="http://schemas.microsoft.com/office/powerpoint/2010/main" val="6834427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7440" y="3124200"/>
            <a:ext cx="3081795" cy="152358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845" y="1453775"/>
            <a:ext cx="5236595" cy="5283055"/>
          </a:xfrm>
          <a:prstGeom prst="rect">
            <a:avLst/>
          </a:prstGeom>
        </p:spPr>
      </p:pic>
      <p:sp>
        <p:nvSpPr>
          <p:cNvPr id="9" name="Text Placeholder 2"/>
          <p:cNvSpPr>
            <a:spLocks noGrp="1"/>
          </p:cNvSpPr>
          <p:nvPr>
            <p:ph type="body" sz="quarter" idx="4294967295"/>
          </p:nvPr>
        </p:nvSpPr>
        <p:spPr>
          <a:xfrm>
            <a:off x="490845" y="379251"/>
            <a:ext cx="5504798" cy="564776"/>
          </a:xfrm>
          <a:prstGeom prst="rect">
            <a:avLst/>
          </a:prstGeom>
        </p:spPr>
        <p:txBody>
          <a:bodyPr>
            <a:noAutofit/>
          </a:bodyPr>
          <a:lstStyle/>
          <a:p>
            <a:pPr marL="0" indent="0">
              <a:buNone/>
            </a:pPr>
            <a:r>
              <a:rPr lang="en-US" sz="4000" b="1" dirty="0" smtClean="0">
                <a:solidFill>
                  <a:schemeClr val="accent1"/>
                </a:solidFill>
              </a:rPr>
              <a:t>Fire Susceptibility</a:t>
            </a:r>
            <a:endParaRPr lang="en-US" sz="4000" b="1" dirty="0">
              <a:solidFill>
                <a:schemeClr val="accent1"/>
              </a:solidFill>
            </a:endParaRPr>
          </a:p>
        </p:txBody>
      </p:sp>
      <p:sp>
        <p:nvSpPr>
          <p:cNvPr id="5" name="Rectangle 4"/>
          <p:cNvSpPr/>
          <p:nvPr/>
        </p:nvSpPr>
        <p:spPr>
          <a:xfrm>
            <a:off x="490845" y="944027"/>
            <a:ext cx="3480440" cy="461665"/>
          </a:xfrm>
          <a:prstGeom prst="rect">
            <a:avLst/>
          </a:prstGeom>
        </p:spPr>
        <p:txBody>
          <a:bodyPr wrap="none">
            <a:spAutoFit/>
          </a:bodyPr>
          <a:lstStyle/>
          <a:p>
            <a:r>
              <a:rPr lang="en-US" sz="2400" b="1" i="1" dirty="0"/>
              <a:t>Accuracy Assessment</a:t>
            </a:r>
          </a:p>
        </p:txBody>
      </p:sp>
    </p:spTree>
    <p:extLst>
      <p:ext uri="{BB962C8B-B14F-4D97-AF65-F5344CB8AC3E}">
        <p14:creationId xmlns:p14="http://schemas.microsoft.com/office/powerpoint/2010/main" val="21511472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20065" y="447674"/>
            <a:ext cx="3566160" cy="622935"/>
          </a:xfrm>
        </p:spPr>
        <p:txBody>
          <a:bodyPr>
            <a:normAutofit lnSpcReduction="10000"/>
          </a:bodyPr>
          <a:lstStyle/>
          <a:p>
            <a:r>
              <a:rPr lang="en-US" dirty="0" smtClean="0"/>
              <a:t>Conclusions</a:t>
            </a:r>
          </a:p>
        </p:txBody>
      </p:sp>
      <p:sp>
        <p:nvSpPr>
          <p:cNvPr id="2" name="TextBox 1"/>
          <p:cNvSpPr txBox="1"/>
          <p:nvPr/>
        </p:nvSpPr>
        <p:spPr>
          <a:xfrm>
            <a:off x="520065" y="1200150"/>
            <a:ext cx="7099935"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Species specific classification can be successful when the target species is phonologically distinct from surrounding vegetation types.</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Fire susceptibility maps can help identify communities-at-risk along the wildland urban interface.</a:t>
            </a:r>
          </a:p>
          <a:p>
            <a:endParaRPr lang="en-US" sz="2000" dirty="0" smtClean="0"/>
          </a:p>
          <a:p>
            <a:pPr marL="285750" indent="-285750">
              <a:buFont typeface="Arial" panose="020B0604020202020204" pitchFamily="34" charset="0"/>
              <a:buChar char="•"/>
            </a:pPr>
            <a:r>
              <a:rPr lang="en-US" sz="2000" dirty="0" smtClean="0"/>
              <a:t>Results lend toward classifying fire susceptibility, identifying and mitigating fire risk, estimating general land health, and monitoring the expanse of invasive species</a:t>
            </a:r>
          </a:p>
          <a:p>
            <a:pPr lvl="1"/>
            <a:endParaRPr lang="en-US" sz="2000" dirty="0" smtClean="0"/>
          </a:p>
          <a:p>
            <a:pPr marL="285750" indent="-285750">
              <a:buFont typeface="Arial" panose="020B0604020202020204" pitchFamily="34" charset="0"/>
              <a:buChar char="•"/>
            </a:pPr>
            <a:r>
              <a:rPr lang="en-US" sz="2000" dirty="0" smtClean="0"/>
              <a:t>Reflectance from bare ground and sub-pixel mixing continues to be problematic for medium resolution land cover classification.</a:t>
            </a:r>
            <a:endParaRPr lang="en-US" sz="2000" dirty="0"/>
          </a:p>
        </p:txBody>
      </p:sp>
    </p:spTree>
    <p:extLst>
      <p:ext uri="{BB962C8B-B14F-4D97-AF65-F5344CB8AC3E}">
        <p14:creationId xmlns:p14="http://schemas.microsoft.com/office/powerpoint/2010/main" val="28656976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1208" y="1421133"/>
            <a:ext cx="8051583" cy="1116949"/>
          </a:xfrm>
        </p:spPr>
        <p:txBody>
          <a:bodyPr>
            <a:normAutofit fontScale="92500" lnSpcReduction="10000"/>
          </a:bodyPr>
          <a:lstStyle/>
          <a:p>
            <a:r>
              <a:rPr lang="en-US" dirty="0" smtClean="0"/>
              <a:t>Keith Weber (ISU) </a:t>
            </a:r>
          </a:p>
          <a:p>
            <a:r>
              <a:rPr lang="en-US" dirty="0" smtClean="0"/>
              <a:t>Mark Carroll (GSFC) </a:t>
            </a:r>
          </a:p>
          <a:p>
            <a:r>
              <a:rPr lang="en-US" dirty="0" smtClean="0"/>
              <a:t>John </a:t>
            </a:r>
            <a:r>
              <a:rPr lang="en-US" dirty="0" err="1" smtClean="0"/>
              <a:t>Schnase</a:t>
            </a:r>
            <a:r>
              <a:rPr lang="en-US" dirty="0" smtClean="0"/>
              <a:t> (GSFC)</a:t>
            </a:r>
            <a:endParaRPr lang="en-US" dirty="0"/>
          </a:p>
        </p:txBody>
      </p:sp>
      <p:sp>
        <p:nvSpPr>
          <p:cNvPr id="3" name="Text Placeholder 2"/>
          <p:cNvSpPr>
            <a:spLocks noGrp="1"/>
          </p:cNvSpPr>
          <p:nvPr>
            <p:ph type="body" sz="quarter" idx="11"/>
          </p:nvPr>
        </p:nvSpPr>
        <p:spPr>
          <a:xfrm>
            <a:off x="571207" y="2931847"/>
            <a:ext cx="8051583" cy="1143276"/>
          </a:xfrm>
        </p:spPr>
        <p:txBody>
          <a:bodyPr>
            <a:normAutofit lnSpcReduction="10000"/>
          </a:bodyPr>
          <a:lstStyle/>
          <a:p>
            <a:r>
              <a:rPr lang="en-US" dirty="0" smtClean="0"/>
              <a:t>Mike Kuyper (BLM)</a:t>
            </a:r>
          </a:p>
          <a:p>
            <a:r>
              <a:rPr lang="en-US" dirty="0" smtClean="0"/>
              <a:t>Michelle </a:t>
            </a:r>
            <a:r>
              <a:rPr lang="en-US" dirty="0" err="1" smtClean="0"/>
              <a:t>Mavers</a:t>
            </a:r>
            <a:r>
              <a:rPr lang="en-US" dirty="0" smtClean="0"/>
              <a:t> (BLM)</a:t>
            </a:r>
          </a:p>
          <a:p>
            <a:r>
              <a:rPr lang="en-US" dirty="0" smtClean="0"/>
              <a:t>Collin Homer (USGS)</a:t>
            </a:r>
            <a:endParaRPr lang="en-US" dirty="0"/>
          </a:p>
        </p:txBody>
      </p:sp>
      <p:sp>
        <p:nvSpPr>
          <p:cNvPr id="4" name="Text Placeholder 3"/>
          <p:cNvSpPr>
            <a:spLocks noGrp="1"/>
          </p:cNvSpPr>
          <p:nvPr>
            <p:ph type="body" sz="quarter" idx="12"/>
          </p:nvPr>
        </p:nvSpPr>
        <p:spPr>
          <a:xfrm>
            <a:off x="571208" y="4468889"/>
            <a:ext cx="8051582" cy="931786"/>
          </a:xfrm>
        </p:spPr>
        <p:txBody>
          <a:bodyPr>
            <a:normAutofit/>
          </a:bodyPr>
          <a:lstStyle/>
          <a:p>
            <a:r>
              <a:rPr lang="en-US" dirty="0" smtClean="0"/>
              <a:t>Kiersten </a:t>
            </a:r>
            <a:r>
              <a:rPr lang="en-US" dirty="0" err="1" smtClean="0"/>
              <a:t>Newtoff</a:t>
            </a:r>
            <a:r>
              <a:rPr lang="en-US" dirty="0" smtClean="0"/>
              <a:t> (DEVELOP), Kyle </a:t>
            </a:r>
            <a:r>
              <a:rPr lang="en-US" dirty="0" err="1" smtClean="0"/>
              <a:t>Sowder</a:t>
            </a:r>
            <a:r>
              <a:rPr lang="en-US" dirty="0" smtClean="0"/>
              <a:t> </a:t>
            </a:r>
            <a:r>
              <a:rPr lang="en-US" dirty="0"/>
              <a:t>(DEVELOP), </a:t>
            </a:r>
            <a:r>
              <a:rPr lang="en-US" dirty="0" smtClean="0"/>
              <a:t>Andrea </a:t>
            </a:r>
            <a:r>
              <a:rPr lang="en-US" dirty="0" err="1" smtClean="0"/>
              <a:t>Boddenberg</a:t>
            </a:r>
            <a:r>
              <a:rPr lang="en-US" dirty="0" smtClean="0"/>
              <a:t> </a:t>
            </a:r>
            <a:r>
              <a:rPr lang="en-US" dirty="0"/>
              <a:t>(DEVELOP), </a:t>
            </a:r>
            <a:r>
              <a:rPr lang="en-US" dirty="0" smtClean="0"/>
              <a:t>Katherine Bradford </a:t>
            </a:r>
            <a:r>
              <a:rPr lang="en-US" dirty="0"/>
              <a:t>(DEVELOP), </a:t>
            </a:r>
            <a:r>
              <a:rPr lang="en-US" dirty="0" smtClean="0"/>
              <a:t>Eric Smith (DEVELOP</a:t>
            </a:r>
            <a:r>
              <a:rPr lang="en-US" dirty="0"/>
              <a:t>)</a:t>
            </a:r>
          </a:p>
        </p:txBody>
      </p:sp>
      <p:sp>
        <p:nvSpPr>
          <p:cNvPr id="5" name="TextBox 4"/>
          <p:cNvSpPr txBox="1"/>
          <p:nvPr/>
        </p:nvSpPr>
        <p:spPr>
          <a:xfrm>
            <a:off x="594359" y="940213"/>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59" y="2467748"/>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94359" y="4024605"/>
            <a:ext cx="3091233"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Past Contributors</a:t>
            </a:r>
            <a:endParaRPr lang="en-US" sz="2800" dirty="0" smtClean="0">
              <a:solidFill>
                <a:schemeClr val="accent1"/>
              </a:solidFill>
              <a:latin typeface="Century Gothic" panose="020B0502020202020204" pitchFamily="34" charset="0"/>
            </a:endParaRPr>
          </a:p>
        </p:txBody>
      </p:sp>
      <p:sp>
        <p:nvSpPr>
          <p:cNvPr id="8" name="TextBox 7"/>
          <p:cNvSpPr txBox="1"/>
          <p:nvPr/>
        </p:nvSpPr>
        <p:spPr>
          <a:xfrm>
            <a:off x="594359" y="5342647"/>
            <a:ext cx="3091233"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sp>
        <p:nvSpPr>
          <p:cNvPr id="9" name="Text Placeholder 3"/>
          <p:cNvSpPr txBox="1">
            <a:spLocks/>
          </p:cNvSpPr>
          <p:nvPr/>
        </p:nvSpPr>
        <p:spPr>
          <a:xfrm>
            <a:off x="571208" y="5839456"/>
            <a:ext cx="8051582" cy="7040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Ryan </a:t>
            </a:r>
            <a:r>
              <a:rPr lang="en-US" dirty="0" err="1" smtClean="0"/>
              <a:t>Howerton</a:t>
            </a:r>
            <a:r>
              <a:rPr lang="en-US" dirty="0" smtClean="0"/>
              <a:t> (ISU)</a:t>
            </a:r>
            <a:endParaRPr lang="en-US" dirty="0"/>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63581" y="587829"/>
            <a:ext cx="5097463" cy="715658"/>
          </a:xfrm>
        </p:spPr>
        <p:txBody>
          <a:bodyPr/>
          <a:lstStyle/>
          <a:p>
            <a:r>
              <a:rPr lang="en-US" dirty="0" smtClean="0"/>
              <a:t>Project Overview</a:t>
            </a:r>
            <a:endParaRPr lang="en-US" dirty="0"/>
          </a:p>
        </p:txBody>
      </p:sp>
      <p:sp>
        <p:nvSpPr>
          <p:cNvPr id="18" name="Text Placeholder 1"/>
          <p:cNvSpPr>
            <a:spLocks noGrp="1"/>
          </p:cNvSpPr>
          <p:nvPr>
            <p:ph type="body" sz="quarter" idx="11"/>
          </p:nvPr>
        </p:nvSpPr>
        <p:spPr>
          <a:xfrm>
            <a:off x="4693920" y="2130552"/>
            <a:ext cx="3974592" cy="2926640"/>
          </a:xfrm>
        </p:spPr>
        <p:txBody>
          <a:bodyPr>
            <a:normAutofit/>
          </a:bodyPr>
          <a:lstStyle/>
          <a:p>
            <a:pPr>
              <a:spcBef>
                <a:spcPts val="200"/>
              </a:spcBef>
              <a:buClr>
                <a:schemeClr val="accent1"/>
              </a:buClr>
            </a:pPr>
            <a:r>
              <a:rPr lang="en-US" dirty="0" smtClean="0">
                <a:solidFill>
                  <a:schemeClr val="accent1"/>
                </a:solidFill>
              </a:rPr>
              <a:t>Study area</a:t>
            </a:r>
          </a:p>
          <a:p>
            <a:pPr>
              <a:spcBef>
                <a:spcPts val="200"/>
              </a:spcBef>
              <a:buClr>
                <a:schemeClr val="accent1"/>
              </a:buClr>
            </a:pPr>
            <a:r>
              <a:rPr lang="en-US" dirty="0" smtClean="0"/>
              <a:t>SE Idaho WRS-2 Path 39 row 30</a:t>
            </a:r>
          </a:p>
          <a:p>
            <a:pPr>
              <a:spcBef>
                <a:spcPts val="200"/>
              </a:spcBef>
              <a:buClr>
                <a:schemeClr val="accent1"/>
              </a:buClr>
            </a:pPr>
            <a:endParaRPr lang="en-US" dirty="0" smtClean="0"/>
          </a:p>
          <a:p>
            <a:pPr>
              <a:spcBef>
                <a:spcPts val="200"/>
              </a:spcBef>
              <a:buClr>
                <a:schemeClr val="accent1"/>
              </a:buClr>
            </a:pPr>
            <a:r>
              <a:rPr lang="en-US" dirty="0" smtClean="0">
                <a:solidFill>
                  <a:schemeClr val="accent1"/>
                </a:solidFill>
              </a:rPr>
              <a:t>Study period</a:t>
            </a:r>
          </a:p>
          <a:p>
            <a:pPr>
              <a:spcBef>
                <a:spcPts val="200"/>
              </a:spcBef>
              <a:buClr>
                <a:schemeClr val="accent1"/>
              </a:buClr>
            </a:pPr>
            <a:r>
              <a:rPr lang="en-US" dirty="0" smtClean="0"/>
              <a:t>March-June 2013, 2014 &amp; 2015</a:t>
            </a:r>
            <a:endParaRPr lang="en-US" dirty="0" smtClean="0">
              <a:solidFill>
                <a:schemeClr val="accent1"/>
              </a:solidFill>
            </a:endParaRPr>
          </a:p>
          <a:p>
            <a:pPr>
              <a:spcBef>
                <a:spcPts val="200"/>
              </a:spcBef>
              <a:buClr>
                <a:schemeClr val="accent1"/>
              </a:buClr>
            </a:pPr>
            <a:endParaRPr lang="en-US" dirty="0" smtClean="0"/>
          </a:p>
          <a:p>
            <a:pPr>
              <a:spcBef>
                <a:spcPts val="200"/>
              </a:spcBef>
              <a:buClr>
                <a:schemeClr val="accent1"/>
              </a:buClr>
            </a:pPr>
            <a:r>
              <a:rPr lang="en-US" dirty="0" smtClean="0">
                <a:solidFill>
                  <a:schemeClr val="accent1"/>
                </a:solidFill>
              </a:rPr>
              <a:t>NASA satellites/sensors used</a:t>
            </a:r>
          </a:p>
          <a:p>
            <a:pPr>
              <a:spcBef>
                <a:spcPts val="200"/>
              </a:spcBef>
              <a:buClr>
                <a:schemeClr val="accent1"/>
              </a:buClr>
            </a:pPr>
            <a:r>
              <a:rPr lang="en-US" dirty="0" smtClean="0"/>
              <a:t>Landsat 8 Operational Land Imagery (OLI)</a:t>
            </a:r>
            <a:endParaRPr lang="en-US" dirty="0"/>
          </a:p>
          <a:p>
            <a:pPr>
              <a:spcBef>
                <a:spcPts val="200"/>
              </a:spcBef>
              <a:buClr>
                <a:schemeClr val="accent1"/>
              </a:buClr>
            </a:pPr>
            <a:endParaRPr lang="en-US" dirty="0" smtClean="0">
              <a:solidFill>
                <a:schemeClr val="accent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795" y="1303487"/>
            <a:ext cx="4502125" cy="4474271"/>
          </a:xfrm>
          <a:prstGeom prst="rect">
            <a:avLst/>
          </a:prstGeom>
        </p:spPr>
      </p:pic>
    </p:spTree>
    <p:extLst>
      <p:ext uri="{BB962C8B-B14F-4D97-AF65-F5344CB8AC3E}">
        <p14:creationId xmlns:p14="http://schemas.microsoft.com/office/powerpoint/2010/main" val="32930880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4587291" cy="6783977"/>
          </a:xfrm>
          <a:prstGeom prst="rect">
            <a:avLst/>
          </a:prstGeom>
        </p:spPr>
      </p:pic>
      <p:sp>
        <p:nvSpPr>
          <p:cNvPr id="2" name="Text Placeholder 1"/>
          <p:cNvSpPr>
            <a:spLocks noGrp="1"/>
          </p:cNvSpPr>
          <p:nvPr>
            <p:ph type="body" sz="quarter" idx="11"/>
          </p:nvPr>
        </p:nvSpPr>
        <p:spPr>
          <a:xfrm>
            <a:off x="4975027" y="2130552"/>
            <a:ext cx="3593592" cy="3374136"/>
          </a:xfrm>
        </p:spPr>
        <p:txBody>
          <a:bodyPr/>
          <a:lstStyle/>
          <a:p>
            <a:pPr marL="342900" indent="-342900">
              <a:buFont typeface="Arial" panose="020B0604020202020204" pitchFamily="34" charset="0"/>
              <a:buChar char="•"/>
            </a:pPr>
            <a:r>
              <a:rPr lang="en-US" dirty="0" smtClean="0"/>
              <a:t>Create a vegetation map that can be used to improve fire susceptibility models</a:t>
            </a:r>
          </a:p>
          <a:p>
            <a:pPr marL="342900" indent="-342900">
              <a:buFont typeface="Arial" panose="020B0604020202020204" pitchFamily="34" charset="0"/>
              <a:buChar char="•"/>
            </a:pPr>
            <a:r>
              <a:rPr lang="en-US" dirty="0" smtClean="0"/>
              <a:t>Create a fire susceptibility map using vegetation mapping results</a:t>
            </a:r>
          </a:p>
          <a:p>
            <a:pPr marL="342900" indent="-342900">
              <a:buFont typeface="Arial" panose="020B0604020202020204" pitchFamily="34" charset="0"/>
              <a:buChar char="•"/>
            </a:pPr>
            <a:r>
              <a:rPr lang="en-US" dirty="0" smtClean="0"/>
              <a:t>Benefit end-users by identifying high fire susceptibility areas</a:t>
            </a:r>
            <a:endParaRPr lang="en-US" dirty="0"/>
          </a:p>
        </p:txBody>
      </p:sp>
      <p:sp>
        <p:nvSpPr>
          <p:cNvPr id="3" name="Text Placeholder 2"/>
          <p:cNvSpPr>
            <a:spLocks noGrp="1"/>
          </p:cNvSpPr>
          <p:nvPr>
            <p:ph type="body" sz="quarter" idx="10"/>
          </p:nvPr>
        </p:nvSpPr>
        <p:spPr>
          <a:xfrm>
            <a:off x="4975027" y="640080"/>
            <a:ext cx="3566160" cy="1325880"/>
          </a:xfrm>
        </p:spPr>
        <p:txBody>
          <a:bodyPr/>
          <a:lstStyle/>
          <a:p>
            <a:r>
              <a:rPr lang="en-US" dirty="0" smtClean="0"/>
              <a:t>Objectives</a:t>
            </a:r>
            <a:endParaRPr lang="en-US" dirty="0"/>
          </a:p>
        </p:txBody>
      </p:sp>
      <p:sp>
        <p:nvSpPr>
          <p:cNvPr id="5" name="Text Placeholder 4"/>
          <p:cNvSpPr>
            <a:spLocks noGrp="1"/>
          </p:cNvSpPr>
          <p:nvPr>
            <p:ph type="body" sz="quarter" idx="13"/>
          </p:nvPr>
        </p:nvSpPr>
        <p:spPr>
          <a:xfrm>
            <a:off x="-1" y="6509657"/>
            <a:ext cx="4163568" cy="274320"/>
          </a:xfrm>
          <a:noFill/>
        </p:spPr>
        <p:txBody>
          <a:bodyPr>
            <a:normAutofit/>
          </a:bodyPr>
          <a:lstStyle/>
          <a:p>
            <a:pPr algn="l"/>
            <a:r>
              <a:rPr lang="en-US" dirty="0" smtClean="0">
                <a:solidFill>
                  <a:schemeClr val="bg1"/>
                </a:solidFill>
              </a:rPr>
              <a:t>Credit: Greg </a:t>
            </a:r>
            <a:r>
              <a:rPr lang="en-US" dirty="0" err="1" smtClean="0">
                <a:solidFill>
                  <a:schemeClr val="bg1"/>
                </a:solidFill>
              </a:rPr>
              <a:t>Haxby</a:t>
            </a:r>
            <a:endParaRPr lang="en-US" dirty="0">
              <a:solidFill>
                <a:schemeClr val="bg1"/>
              </a:solidFill>
            </a:endParaRPr>
          </a:p>
        </p:txBody>
      </p:sp>
    </p:spTree>
    <p:extLst>
      <p:ext uri="{BB962C8B-B14F-4D97-AF65-F5344CB8AC3E}">
        <p14:creationId xmlns:p14="http://schemas.microsoft.com/office/powerpoint/2010/main" val="35707399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76072" y="3623156"/>
            <a:ext cx="7982712" cy="2698230"/>
          </a:xfrm>
        </p:spPr>
        <p:txBody>
          <a:bodyPr>
            <a:normAutofit/>
          </a:bodyPr>
          <a:lstStyle/>
          <a:p>
            <a:pPr marL="342900" indent="-342900">
              <a:buFont typeface="Arial" panose="020B0604020202020204" pitchFamily="34" charset="0"/>
              <a:buChar char="•"/>
            </a:pPr>
            <a:r>
              <a:rPr lang="en-US" dirty="0"/>
              <a:t>The 2012 Charlotte Fire cost Idaho $211 million dollars in fire suppression expenditures</a:t>
            </a:r>
            <a:r>
              <a:rPr lang="en-US" dirty="0" smtClean="0"/>
              <a:t>.</a:t>
            </a:r>
          </a:p>
          <a:p>
            <a:pPr marL="342900" indent="-342900">
              <a:buFont typeface="Arial" panose="020B0604020202020204" pitchFamily="34" charset="0"/>
              <a:buChar char="•"/>
            </a:pPr>
            <a:r>
              <a:rPr lang="en-US" dirty="0" smtClean="0"/>
              <a:t>In Idaho, climate change, wildfire, and invasive species have created a positive feedback environment leading to increased wildfire frequency and duration.</a:t>
            </a:r>
          </a:p>
          <a:p>
            <a:pPr marL="342900" indent="-342900">
              <a:buFont typeface="Arial" panose="020B0604020202020204" pitchFamily="34" charset="0"/>
              <a:buChar char="•"/>
            </a:pPr>
            <a:r>
              <a:rPr lang="en-US" dirty="0" smtClean="0"/>
              <a:t>Expanded wildfire regimes significantly alter semi-arid savanna ecosystems.</a:t>
            </a:r>
          </a:p>
        </p:txBody>
      </p:sp>
      <p:sp>
        <p:nvSpPr>
          <p:cNvPr id="3" name="Text Placeholder 2"/>
          <p:cNvSpPr>
            <a:spLocks noGrp="1"/>
          </p:cNvSpPr>
          <p:nvPr>
            <p:ph type="body" sz="quarter" idx="14"/>
          </p:nvPr>
        </p:nvSpPr>
        <p:spPr>
          <a:xfrm>
            <a:off x="576072" y="2897596"/>
            <a:ext cx="7982712" cy="704088"/>
          </a:xfrm>
        </p:spPr>
        <p:txBody>
          <a:bodyPr/>
          <a:lstStyle/>
          <a:p>
            <a:r>
              <a:rPr lang="en-US" dirty="0" smtClean="0"/>
              <a:t>Community Concerns</a:t>
            </a:r>
            <a:endParaRPr lang="en-US" dirty="0"/>
          </a:p>
        </p:txBody>
      </p:sp>
      <p:sp>
        <p:nvSpPr>
          <p:cNvPr id="5" name="Text Placeholder 4"/>
          <p:cNvSpPr>
            <a:spLocks noGrp="1"/>
          </p:cNvSpPr>
          <p:nvPr>
            <p:ph type="body" sz="quarter" idx="13"/>
          </p:nvPr>
        </p:nvSpPr>
        <p:spPr>
          <a:xfrm>
            <a:off x="7050270" y="2602956"/>
            <a:ext cx="2089158" cy="274320"/>
          </a:xfrm>
        </p:spPr>
        <p:txBody>
          <a:bodyPr>
            <a:normAutofit/>
          </a:bodyPr>
          <a:lstStyle/>
          <a:p>
            <a:r>
              <a:rPr lang="en-US" sz="1050" i="1" dirty="0" smtClean="0"/>
              <a:t>Credit: Ryan </a:t>
            </a:r>
            <a:r>
              <a:rPr lang="en-US" sz="1050" i="1" dirty="0" err="1" smtClean="0"/>
              <a:t>Howerton</a:t>
            </a:r>
            <a:endParaRPr lang="en-US" sz="1050" i="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 y="0"/>
            <a:ext cx="9144000" cy="2582429"/>
          </a:xfrm>
          <a:prstGeom prst="rect">
            <a:avLst/>
          </a:prstGeom>
        </p:spPr>
      </p:pic>
    </p:spTree>
    <p:extLst>
      <p:ext uri="{BB962C8B-B14F-4D97-AF65-F5344CB8AC3E}">
        <p14:creationId xmlns:p14="http://schemas.microsoft.com/office/powerpoint/2010/main" val="18311365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8255" y="302854"/>
            <a:ext cx="3566160" cy="838108"/>
          </a:xfrm>
        </p:spPr>
        <p:txBody>
          <a:bodyPr/>
          <a:lstStyle/>
          <a:p>
            <a:r>
              <a:rPr lang="en-US" dirty="0" smtClean="0"/>
              <a:t>Methodology</a:t>
            </a:r>
          </a:p>
        </p:txBody>
      </p:sp>
      <p:sp>
        <p:nvSpPr>
          <p:cNvPr id="5" name="Text Placeholder 1"/>
          <p:cNvSpPr>
            <a:spLocks noGrp="1"/>
          </p:cNvSpPr>
          <p:nvPr>
            <p:ph type="body" sz="quarter" idx="11"/>
          </p:nvPr>
        </p:nvSpPr>
        <p:spPr>
          <a:xfrm>
            <a:off x="338290" y="1230347"/>
            <a:ext cx="2209551" cy="354563"/>
          </a:xfrm>
        </p:spPr>
        <p:txBody>
          <a:bodyPr>
            <a:normAutofit lnSpcReduction="10000"/>
          </a:bodyPr>
          <a:lstStyle/>
          <a:p>
            <a:r>
              <a:rPr lang="en-US" i="1" dirty="0" smtClean="0"/>
              <a:t>Image Selection</a:t>
            </a:r>
            <a:endParaRPr lang="en-US" i="1" dirty="0"/>
          </a:p>
        </p:txBody>
      </p:sp>
      <p:pic>
        <p:nvPicPr>
          <p:cNvPr id="6" name="Picture 5"/>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280583" y="1615688"/>
            <a:ext cx="3275065" cy="3200400"/>
          </a:xfrm>
          <a:prstGeom prst="rect">
            <a:avLst/>
          </a:prstGeom>
        </p:spPr>
      </p:pic>
      <p:pic>
        <p:nvPicPr>
          <p:cNvPr id="7" name="Picture 6"/>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tretch>
            <a:fillRect/>
          </a:stretch>
        </p:blipFill>
        <p:spPr>
          <a:xfrm>
            <a:off x="3197751" y="1615688"/>
            <a:ext cx="3152073" cy="3200400"/>
          </a:xfrm>
          <a:prstGeom prst="rect">
            <a:avLst/>
          </a:prstGeom>
        </p:spPr>
      </p:pic>
      <p:pic>
        <p:nvPicPr>
          <p:cNvPr id="8" name="Picture 7"/>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5991927" y="1615688"/>
            <a:ext cx="3152073" cy="3200400"/>
          </a:xfrm>
          <a:prstGeom prst="rect">
            <a:avLst/>
          </a:prstGeom>
        </p:spPr>
      </p:pic>
      <p:sp>
        <p:nvSpPr>
          <p:cNvPr id="15" name="TextBox 14"/>
          <p:cNvSpPr txBox="1"/>
          <p:nvPr/>
        </p:nvSpPr>
        <p:spPr>
          <a:xfrm>
            <a:off x="445642" y="5041938"/>
            <a:ext cx="8656289" cy="1323439"/>
          </a:xfrm>
          <a:prstGeom prst="rect">
            <a:avLst/>
          </a:prstGeom>
          <a:noFill/>
        </p:spPr>
        <p:txBody>
          <a:bodyPr wrap="square" rtlCol="0">
            <a:spAutoFit/>
          </a:bodyPr>
          <a:lstStyle/>
          <a:p>
            <a:r>
              <a:rPr lang="en-US" sz="2000" dirty="0" smtClean="0">
                <a:solidFill>
                  <a:srgbClr val="767171"/>
                </a:solidFill>
              </a:rPr>
              <a:t>Criteria for image selection and </a:t>
            </a:r>
            <a:r>
              <a:rPr lang="en-US" sz="2000" dirty="0" err="1" smtClean="0">
                <a:solidFill>
                  <a:srgbClr val="767171"/>
                </a:solidFill>
              </a:rPr>
              <a:t>Pheno-Calc</a:t>
            </a:r>
            <a:endParaRPr lang="en-US" sz="2000" dirty="0" smtClean="0">
              <a:solidFill>
                <a:srgbClr val="767171"/>
              </a:solidFill>
            </a:endParaRPr>
          </a:p>
          <a:p>
            <a:pPr marL="171450" indent="-171450">
              <a:buFont typeface="Arial" panose="020B0604020202020204" pitchFamily="34" charset="0"/>
              <a:buChar char="•"/>
            </a:pPr>
            <a:r>
              <a:rPr lang="en-US" sz="2000" dirty="0" smtClean="0">
                <a:solidFill>
                  <a:srgbClr val="767171"/>
                </a:solidFill>
              </a:rPr>
              <a:t>Base Temperature of 35 ° F</a:t>
            </a:r>
          </a:p>
          <a:p>
            <a:pPr marL="171450" indent="-171450">
              <a:buFont typeface="Arial" panose="020B0604020202020204" pitchFamily="34" charset="0"/>
              <a:buChar char="•"/>
            </a:pPr>
            <a:r>
              <a:rPr lang="en-US" sz="2000" dirty="0" smtClean="0">
                <a:solidFill>
                  <a:srgbClr val="767171"/>
                </a:solidFill>
              </a:rPr>
              <a:t>Growing Degree Day (GDD) of 400 with 10% tolerance</a:t>
            </a:r>
          </a:p>
          <a:p>
            <a:pPr marL="171450" indent="-171450">
              <a:buFont typeface="Arial" panose="020B0604020202020204" pitchFamily="34" charset="0"/>
              <a:buChar char="•"/>
            </a:pPr>
            <a:r>
              <a:rPr lang="en-US" sz="2000" dirty="0" smtClean="0">
                <a:solidFill>
                  <a:srgbClr val="767171"/>
                </a:solidFill>
              </a:rPr>
              <a:t>Less than 20% cloud cover</a:t>
            </a:r>
            <a:endParaRPr lang="en-US" sz="2000" dirty="0">
              <a:solidFill>
                <a:srgbClr val="767171"/>
              </a:solidFill>
            </a:endParaRPr>
          </a:p>
        </p:txBody>
      </p:sp>
      <p:sp>
        <p:nvSpPr>
          <p:cNvPr id="16" name="TextBox 15"/>
          <p:cNvSpPr txBox="1"/>
          <p:nvPr/>
        </p:nvSpPr>
        <p:spPr>
          <a:xfrm>
            <a:off x="687731" y="4446756"/>
            <a:ext cx="755335" cy="400110"/>
          </a:xfrm>
          <a:prstGeom prst="rect">
            <a:avLst/>
          </a:prstGeom>
          <a:noFill/>
        </p:spPr>
        <p:txBody>
          <a:bodyPr wrap="none" rtlCol="0">
            <a:spAutoFit/>
          </a:bodyPr>
          <a:lstStyle/>
          <a:p>
            <a:r>
              <a:rPr lang="en-US" sz="2000" dirty="0" smtClean="0">
                <a:solidFill>
                  <a:srgbClr val="767171"/>
                </a:solidFill>
              </a:rPr>
              <a:t>2013</a:t>
            </a:r>
            <a:endParaRPr lang="en-US" sz="2000" dirty="0">
              <a:solidFill>
                <a:srgbClr val="767171"/>
              </a:solidFill>
            </a:endParaRPr>
          </a:p>
        </p:txBody>
      </p:sp>
      <p:sp>
        <p:nvSpPr>
          <p:cNvPr id="17" name="TextBox 16"/>
          <p:cNvSpPr txBox="1"/>
          <p:nvPr/>
        </p:nvSpPr>
        <p:spPr>
          <a:xfrm>
            <a:off x="3486903" y="4446756"/>
            <a:ext cx="755335" cy="400110"/>
          </a:xfrm>
          <a:prstGeom prst="rect">
            <a:avLst/>
          </a:prstGeom>
          <a:noFill/>
        </p:spPr>
        <p:txBody>
          <a:bodyPr wrap="none" rtlCol="0">
            <a:spAutoFit/>
          </a:bodyPr>
          <a:lstStyle/>
          <a:p>
            <a:r>
              <a:rPr lang="en-US" sz="2000" dirty="0" smtClean="0">
                <a:solidFill>
                  <a:srgbClr val="767171"/>
                </a:solidFill>
              </a:rPr>
              <a:t>2014</a:t>
            </a:r>
            <a:endParaRPr lang="en-US" sz="2000" dirty="0">
              <a:solidFill>
                <a:srgbClr val="767171"/>
              </a:solidFill>
            </a:endParaRPr>
          </a:p>
        </p:txBody>
      </p:sp>
      <p:sp>
        <p:nvSpPr>
          <p:cNvPr id="19" name="TextBox 18"/>
          <p:cNvSpPr txBox="1"/>
          <p:nvPr/>
        </p:nvSpPr>
        <p:spPr>
          <a:xfrm>
            <a:off x="6207082" y="4446756"/>
            <a:ext cx="755335" cy="400110"/>
          </a:xfrm>
          <a:prstGeom prst="rect">
            <a:avLst/>
          </a:prstGeom>
          <a:noFill/>
        </p:spPr>
        <p:txBody>
          <a:bodyPr wrap="none" rtlCol="0">
            <a:spAutoFit/>
          </a:bodyPr>
          <a:lstStyle/>
          <a:p>
            <a:r>
              <a:rPr lang="en-US" sz="2000" dirty="0" smtClean="0">
                <a:solidFill>
                  <a:srgbClr val="767171"/>
                </a:solidFill>
              </a:rPr>
              <a:t>2015</a:t>
            </a:r>
            <a:endParaRPr lang="en-US" sz="2000" dirty="0">
              <a:solidFill>
                <a:srgbClr val="767171"/>
              </a:solidFill>
            </a:endParaRPr>
          </a:p>
        </p:txBody>
      </p:sp>
    </p:spTree>
    <p:extLst>
      <p:ext uri="{BB962C8B-B14F-4D97-AF65-F5344CB8AC3E}">
        <p14:creationId xmlns:p14="http://schemas.microsoft.com/office/powerpoint/2010/main" val="21979179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926008925"/>
              </p:ext>
            </p:extLst>
          </p:nvPr>
        </p:nvGraphicFramePr>
        <p:xfrm>
          <a:off x="548640" y="1771412"/>
          <a:ext cx="8022335" cy="4434316"/>
        </p:xfrm>
        <a:graphic>
          <a:graphicData uri="http://schemas.openxmlformats.org/drawingml/2006/table">
            <a:tbl>
              <a:tblPr firstRow="1" bandRow="1">
                <a:tableStyleId>{5C22544A-7EE6-4342-B048-85BDC9FD1C3A}</a:tableStyleId>
              </a:tblPr>
              <a:tblGrid>
                <a:gridCol w="1604467"/>
                <a:gridCol w="1604467"/>
                <a:gridCol w="1604467"/>
                <a:gridCol w="1604467"/>
                <a:gridCol w="1604467"/>
              </a:tblGrid>
              <a:tr h="1542786">
                <a:tc gridSpan="2">
                  <a:txBody>
                    <a:bodyPr/>
                    <a:lstStyle/>
                    <a:p>
                      <a:pPr algn="ctr" fontAlgn="b"/>
                      <a:r>
                        <a:rPr lang="en-US" sz="2000" b="1" i="0" u="none" strike="noStrike" dirty="0">
                          <a:solidFill>
                            <a:schemeClr val="bg1"/>
                          </a:solidFill>
                          <a:effectLst/>
                          <a:latin typeface="Century Gothic" panose="020B0502020202020204" pitchFamily="34" charset="0"/>
                        </a:rPr>
                        <a:t>Closest</a:t>
                      </a:r>
                      <a:r>
                        <a:rPr lang="en-US" sz="1400" b="1" i="0" u="none" strike="noStrike" dirty="0">
                          <a:solidFill>
                            <a:schemeClr val="bg1"/>
                          </a:solidFill>
                          <a:effectLst/>
                          <a:latin typeface="Century Gothic" panose="020B0502020202020204" pitchFamily="34" charset="0"/>
                        </a:rPr>
                        <a:t> </a:t>
                      </a:r>
                      <a:r>
                        <a:rPr lang="en-US" sz="2000" b="1" i="0" u="none" strike="noStrike" dirty="0" smtClean="0">
                          <a:solidFill>
                            <a:schemeClr val="bg1"/>
                          </a:solidFill>
                          <a:effectLst/>
                          <a:latin typeface="Century Gothic" panose="020B0502020202020204" pitchFamily="34" charset="0"/>
                        </a:rPr>
                        <a:t>Phonologically</a:t>
                      </a:r>
                      <a:r>
                        <a:rPr lang="en-US" sz="1400" b="1" i="0" u="none" strike="noStrike" baseline="0" dirty="0" smtClean="0">
                          <a:solidFill>
                            <a:schemeClr val="bg1"/>
                          </a:solidFill>
                          <a:effectLst/>
                          <a:latin typeface="Century Gothic" panose="020B0502020202020204" pitchFamily="34" charset="0"/>
                        </a:rPr>
                        <a:t> </a:t>
                      </a:r>
                      <a:r>
                        <a:rPr lang="en-US" sz="2000" b="1" i="0" u="none" strike="noStrike" baseline="0" dirty="0" smtClean="0">
                          <a:solidFill>
                            <a:schemeClr val="bg1"/>
                          </a:solidFill>
                          <a:effectLst/>
                          <a:latin typeface="Century Gothic" panose="020B0502020202020204" pitchFamily="34" charset="0"/>
                        </a:rPr>
                        <a:t>Similar</a:t>
                      </a:r>
                      <a:r>
                        <a:rPr lang="en-US" sz="1400" b="1" i="0" u="none" strike="noStrike" baseline="0" dirty="0" smtClean="0">
                          <a:solidFill>
                            <a:schemeClr val="bg1"/>
                          </a:solidFill>
                          <a:effectLst/>
                          <a:latin typeface="Century Gothic" panose="020B0502020202020204" pitchFamily="34" charset="0"/>
                        </a:rPr>
                        <a:t> </a:t>
                      </a:r>
                      <a:r>
                        <a:rPr lang="en-US" sz="1400" b="1" i="0" u="none" strike="noStrike" dirty="0" smtClean="0">
                          <a:solidFill>
                            <a:schemeClr val="bg1"/>
                          </a:solidFill>
                          <a:effectLst/>
                          <a:latin typeface="Century Gothic" panose="020B0502020202020204" pitchFamily="34" charset="0"/>
                        </a:rPr>
                        <a:t> </a:t>
                      </a:r>
                      <a:r>
                        <a:rPr lang="en-US" sz="2000" b="1" i="0" u="none" strike="noStrike" dirty="0">
                          <a:solidFill>
                            <a:schemeClr val="bg1"/>
                          </a:solidFill>
                          <a:effectLst/>
                          <a:latin typeface="Century Gothic" panose="020B0502020202020204" pitchFamily="34" charset="0"/>
                        </a:rPr>
                        <a:t>Days</a:t>
                      </a:r>
                    </a:p>
                  </a:txBody>
                  <a:tcPr marL="9525" marR="9525" marT="9525" marB="0" anchor="b"/>
                </a:tc>
                <a:tc hMerge="1">
                  <a:txBody>
                    <a:bodyPr/>
                    <a:lstStyle/>
                    <a:p>
                      <a:endParaRPr lang="en-US"/>
                    </a:p>
                  </a:txBody>
                  <a:tcPr/>
                </a:tc>
                <a:tc>
                  <a:txBody>
                    <a:bodyPr/>
                    <a:lstStyle/>
                    <a:p>
                      <a:pPr algn="l" fontAlgn="b"/>
                      <a:endParaRPr lang="en-US" sz="1400" b="0" i="0" u="none" strike="noStrike" dirty="0">
                        <a:solidFill>
                          <a:schemeClr val="bg1"/>
                        </a:solidFill>
                        <a:effectLst/>
                        <a:latin typeface="Century Gothic" panose="020B0502020202020204" pitchFamily="34" charset="0"/>
                      </a:endParaRPr>
                    </a:p>
                  </a:txBody>
                  <a:tcPr marL="9525" marR="9525" marT="9525" marB="0" anchor="b"/>
                </a:tc>
                <a:tc gridSpan="2">
                  <a:txBody>
                    <a:bodyPr/>
                    <a:lstStyle/>
                    <a:p>
                      <a:pPr algn="ctr" fontAlgn="b"/>
                      <a:r>
                        <a:rPr lang="en-US" sz="2000" b="1" i="0" u="none" strike="noStrike" dirty="0">
                          <a:solidFill>
                            <a:schemeClr val="bg1"/>
                          </a:solidFill>
                          <a:effectLst/>
                          <a:latin typeface="Century Gothic" panose="020B0502020202020204" pitchFamily="34" charset="0"/>
                        </a:rPr>
                        <a:t>Closest Landsat </a:t>
                      </a:r>
                      <a:endParaRPr lang="en-US" sz="2000" b="1" i="0" u="none" strike="noStrike" dirty="0" smtClean="0">
                        <a:solidFill>
                          <a:schemeClr val="bg1"/>
                        </a:solidFill>
                        <a:effectLst/>
                        <a:latin typeface="Century Gothic" panose="020B0502020202020204" pitchFamily="34" charset="0"/>
                      </a:endParaRPr>
                    </a:p>
                    <a:p>
                      <a:pPr algn="ctr" fontAlgn="b"/>
                      <a:r>
                        <a:rPr lang="en-US" sz="2000" b="1" i="0" u="none" strike="noStrike" dirty="0" smtClean="0">
                          <a:solidFill>
                            <a:schemeClr val="bg1"/>
                          </a:solidFill>
                          <a:effectLst/>
                          <a:latin typeface="Century Gothic" panose="020B0502020202020204" pitchFamily="34" charset="0"/>
                        </a:rPr>
                        <a:t>days </a:t>
                      </a:r>
                      <a:r>
                        <a:rPr lang="en-US" sz="2000" b="1" i="0" u="none" strike="noStrike" dirty="0">
                          <a:solidFill>
                            <a:schemeClr val="bg1"/>
                          </a:solidFill>
                          <a:effectLst/>
                          <a:latin typeface="Century Gothic" panose="020B0502020202020204" pitchFamily="34" charset="0"/>
                        </a:rPr>
                        <a:t>to </a:t>
                      </a:r>
                      <a:r>
                        <a:rPr lang="en-US" sz="2000" b="1" i="0" u="none" strike="noStrike" dirty="0" smtClean="0">
                          <a:solidFill>
                            <a:schemeClr val="bg1"/>
                          </a:solidFill>
                          <a:effectLst/>
                          <a:latin typeface="Century Gothic" panose="020B0502020202020204" pitchFamily="34" charset="0"/>
                        </a:rPr>
                        <a:t>Phenology Days</a:t>
                      </a:r>
                      <a:endParaRPr lang="en-US" sz="2000" b="1" i="0" u="none" strike="noStrike" dirty="0">
                        <a:solidFill>
                          <a:schemeClr val="bg1"/>
                        </a:solidFill>
                        <a:effectLst/>
                        <a:latin typeface="Century Gothic" panose="020B0502020202020204" pitchFamily="34" charset="0"/>
                      </a:endParaRPr>
                    </a:p>
                  </a:txBody>
                  <a:tcPr marL="9525" marR="9525" marT="9525" marB="0" anchor="b"/>
                </a:tc>
                <a:tc hMerge="1">
                  <a:txBody>
                    <a:bodyPr/>
                    <a:lstStyle/>
                    <a:p>
                      <a:endParaRPr lang="en-US"/>
                    </a:p>
                  </a:txBody>
                  <a:tcPr/>
                </a:tc>
              </a:tr>
              <a:tr h="1033825">
                <a:tc>
                  <a:txBody>
                    <a:bodyPr/>
                    <a:lstStyle/>
                    <a:p>
                      <a:pPr algn="ctr" fontAlgn="b"/>
                      <a:r>
                        <a:rPr lang="en-US" sz="2000" b="0" i="0" u="none" strike="noStrike" dirty="0">
                          <a:solidFill>
                            <a:schemeClr val="tx1">
                              <a:lumMod val="75000"/>
                            </a:schemeClr>
                          </a:solidFill>
                          <a:effectLst/>
                          <a:latin typeface="Century Gothic" panose="020B0502020202020204" pitchFamily="34" charset="0"/>
                        </a:rPr>
                        <a:t>Year</a:t>
                      </a:r>
                    </a:p>
                  </a:txBody>
                  <a:tcPr marL="9525" marR="9525" marT="9525" marB="0" anchor="b"/>
                </a:tc>
                <a:tc>
                  <a:txBody>
                    <a:bodyPr/>
                    <a:lstStyle/>
                    <a:p>
                      <a:pPr algn="ctr" fontAlgn="b"/>
                      <a:r>
                        <a:rPr lang="en-US" sz="2000" b="0" i="0" u="none" strike="noStrike" dirty="0">
                          <a:solidFill>
                            <a:schemeClr val="tx1">
                              <a:lumMod val="75000"/>
                            </a:schemeClr>
                          </a:solidFill>
                          <a:effectLst/>
                          <a:latin typeface="Century Gothic" panose="020B0502020202020204" pitchFamily="34" charset="0"/>
                        </a:rPr>
                        <a:t>Julian Day</a:t>
                      </a:r>
                    </a:p>
                  </a:txBody>
                  <a:tcPr marL="9525" marR="9525" marT="9525" marB="0" anchor="b"/>
                </a:tc>
                <a:tc>
                  <a:txBody>
                    <a:bodyPr/>
                    <a:lstStyle/>
                    <a:p>
                      <a:pPr algn="ctr" fontAlgn="b"/>
                      <a:r>
                        <a:rPr lang="en-US" sz="2000" b="0" i="0" u="none" strike="noStrike" dirty="0">
                          <a:solidFill>
                            <a:schemeClr val="tx1">
                              <a:lumMod val="75000"/>
                            </a:schemeClr>
                          </a:solidFill>
                          <a:effectLst/>
                          <a:latin typeface="Century Gothic" panose="020B0502020202020204" pitchFamily="34" charset="0"/>
                        </a:rPr>
                        <a:t>GDD</a:t>
                      </a:r>
                    </a:p>
                  </a:txBody>
                  <a:tcPr marL="9525" marR="9525" marT="9525" marB="0" anchor="b"/>
                </a:tc>
                <a:tc>
                  <a:txBody>
                    <a:bodyPr/>
                    <a:lstStyle/>
                    <a:p>
                      <a:pPr algn="ctr" fontAlgn="b"/>
                      <a:r>
                        <a:rPr lang="en-US" sz="2000" b="0" i="0" u="none" strike="noStrike" dirty="0">
                          <a:solidFill>
                            <a:schemeClr val="tx1">
                              <a:lumMod val="75000"/>
                            </a:schemeClr>
                          </a:solidFill>
                          <a:effectLst/>
                          <a:latin typeface="Century Gothic" panose="020B0502020202020204" pitchFamily="34" charset="0"/>
                        </a:rPr>
                        <a:t>Julian Day</a:t>
                      </a:r>
                    </a:p>
                  </a:txBody>
                  <a:tcPr marL="9525" marR="9525" marT="9525" marB="0" anchor="b"/>
                </a:tc>
                <a:tc>
                  <a:txBody>
                    <a:bodyPr/>
                    <a:lstStyle/>
                    <a:p>
                      <a:pPr algn="ctr" fontAlgn="b"/>
                      <a:r>
                        <a:rPr lang="en-US" sz="2000" b="0" i="0" u="none" strike="noStrike" dirty="0">
                          <a:solidFill>
                            <a:schemeClr val="tx1">
                              <a:lumMod val="75000"/>
                            </a:schemeClr>
                          </a:solidFill>
                          <a:effectLst/>
                          <a:latin typeface="Century Gothic" panose="020B0502020202020204" pitchFamily="34" charset="0"/>
                        </a:rPr>
                        <a:t>GDD</a:t>
                      </a:r>
                    </a:p>
                  </a:txBody>
                  <a:tcPr marL="9525" marR="9525" marT="9525" marB="0" anchor="b"/>
                </a:tc>
              </a:tr>
              <a:tr h="619235">
                <a:tc>
                  <a:txBody>
                    <a:bodyPr/>
                    <a:lstStyle/>
                    <a:p>
                      <a:pPr algn="ctr" fontAlgn="b"/>
                      <a:r>
                        <a:rPr lang="en-US" sz="2000" b="0" i="0" u="none" strike="noStrike" dirty="0">
                          <a:solidFill>
                            <a:schemeClr val="tx1">
                              <a:lumMod val="75000"/>
                            </a:schemeClr>
                          </a:solidFill>
                          <a:effectLst/>
                          <a:latin typeface="Century Gothic" panose="020B0502020202020204" pitchFamily="34" charset="0"/>
                        </a:rPr>
                        <a:t>2013</a:t>
                      </a:r>
                    </a:p>
                  </a:txBody>
                  <a:tcPr marL="9525" marR="9525" marT="9525" marB="0" anchor="b"/>
                </a:tc>
                <a:tc>
                  <a:txBody>
                    <a:bodyPr/>
                    <a:lstStyle/>
                    <a:p>
                      <a:pPr algn="ctr" fontAlgn="b"/>
                      <a:r>
                        <a:rPr lang="en-US" sz="2000" b="0" i="0" u="none" strike="noStrike" dirty="0">
                          <a:solidFill>
                            <a:schemeClr val="tx1">
                              <a:lumMod val="75000"/>
                            </a:schemeClr>
                          </a:solidFill>
                          <a:effectLst/>
                          <a:latin typeface="Century Gothic" panose="020B0502020202020204" pitchFamily="34" charset="0"/>
                        </a:rPr>
                        <a:t>125</a:t>
                      </a:r>
                    </a:p>
                  </a:txBody>
                  <a:tcPr marL="9525" marR="9525" marT="9525" marB="0" anchor="b"/>
                </a:tc>
                <a:tc>
                  <a:txBody>
                    <a:bodyPr/>
                    <a:lstStyle/>
                    <a:p>
                      <a:pPr algn="ctr" fontAlgn="b"/>
                      <a:r>
                        <a:rPr lang="en-US" sz="2000" b="0" i="0" u="none" strike="noStrike" dirty="0">
                          <a:solidFill>
                            <a:schemeClr val="tx1">
                              <a:lumMod val="75000"/>
                            </a:schemeClr>
                          </a:solidFill>
                          <a:effectLst/>
                          <a:latin typeface="Century Gothic" panose="020B0502020202020204" pitchFamily="34" charset="0"/>
                        </a:rPr>
                        <a:t>406.435</a:t>
                      </a:r>
                    </a:p>
                  </a:txBody>
                  <a:tcPr marL="9525" marR="9525" marT="9525" marB="0" anchor="b"/>
                </a:tc>
                <a:tc>
                  <a:txBody>
                    <a:bodyPr/>
                    <a:lstStyle/>
                    <a:p>
                      <a:pPr algn="ctr" fontAlgn="b"/>
                      <a:r>
                        <a:rPr lang="en-US" sz="2000" b="0" i="0" u="none" strike="noStrike" dirty="0">
                          <a:solidFill>
                            <a:schemeClr val="tx1">
                              <a:lumMod val="75000"/>
                            </a:schemeClr>
                          </a:solidFill>
                          <a:effectLst/>
                          <a:latin typeface="Century Gothic" panose="020B0502020202020204" pitchFamily="34" charset="0"/>
                        </a:rPr>
                        <a:t>135</a:t>
                      </a:r>
                    </a:p>
                  </a:txBody>
                  <a:tcPr marL="9525" marR="9525" marT="9525" marB="0" anchor="b"/>
                </a:tc>
                <a:tc>
                  <a:txBody>
                    <a:bodyPr/>
                    <a:lstStyle/>
                    <a:p>
                      <a:pPr algn="ctr" fontAlgn="b"/>
                      <a:r>
                        <a:rPr lang="en-US" sz="2000" b="0" i="0" u="none" strike="noStrike" dirty="0">
                          <a:solidFill>
                            <a:schemeClr val="tx1">
                              <a:lumMod val="75000"/>
                            </a:schemeClr>
                          </a:solidFill>
                          <a:effectLst/>
                          <a:latin typeface="Century Gothic" panose="020B0502020202020204" pitchFamily="34" charset="0"/>
                        </a:rPr>
                        <a:t>652.385</a:t>
                      </a:r>
                    </a:p>
                  </a:txBody>
                  <a:tcPr marL="9525" marR="9525" marT="9525" marB="0" anchor="b"/>
                </a:tc>
              </a:tr>
              <a:tr h="619235">
                <a:tc>
                  <a:txBody>
                    <a:bodyPr/>
                    <a:lstStyle/>
                    <a:p>
                      <a:pPr algn="ctr" fontAlgn="b"/>
                      <a:r>
                        <a:rPr lang="en-US" sz="2000" b="0" i="0" u="none" strike="noStrike">
                          <a:solidFill>
                            <a:schemeClr val="tx1">
                              <a:lumMod val="75000"/>
                            </a:schemeClr>
                          </a:solidFill>
                          <a:effectLst/>
                          <a:latin typeface="Century Gothic" panose="020B0502020202020204" pitchFamily="34" charset="0"/>
                        </a:rPr>
                        <a:t>2014</a:t>
                      </a:r>
                    </a:p>
                  </a:txBody>
                  <a:tcPr marL="9525" marR="9525" marT="9525" marB="0" anchor="b"/>
                </a:tc>
                <a:tc>
                  <a:txBody>
                    <a:bodyPr/>
                    <a:lstStyle/>
                    <a:p>
                      <a:pPr algn="ctr" fontAlgn="b"/>
                      <a:r>
                        <a:rPr lang="en-US" sz="2000" b="0" i="0" u="none" strike="noStrike" dirty="0">
                          <a:solidFill>
                            <a:schemeClr val="tx1">
                              <a:lumMod val="75000"/>
                            </a:schemeClr>
                          </a:solidFill>
                          <a:effectLst/>
                          <a:latin typeface="Century Gothic" panose="020B0502020202020204" pitchFamily="34" charset="0"/>
                        </a:rPr>
                        <a:t>107</a:t>
                      </a:r>
                    </a:p>
                  </a:txBody>
                  <a:tcPr marL="9525" marR="9525" marT="9525" marB="0" anchor="b"/>
                </a:tc>
                <a:tc>
                  <a:txBody>
                    <a:bodyPr/>
                    <a:lstStyle/>
                    <a:p>
                      <a:pPr algn="ctr" fontAlgn="b"/>
                      <a:r>
                        <a:rPr lang="en-US" sz="2000" b="0" i="0" u="none" strike="noStrike" dirty="0">
                          <a:solidFill>
                            <a:schemeClr val="tx1">
                              <a:lumMod val="75000"/>
                            </a:schemeClr>
                          </a:solidFill>
                          <a:effectLst/>
                          <a:latin typeface="Century Gothic" panose="020B0502020202020204" pitchFamily="34" charset="0"/>
                        </a:rPr>
                        <a:t>403.71</a:t>
                      </a:r>
                    </a:p>
                  </a:txBody>
                  <a:tcPr marL="9525" marR="9525" marT="9525" marB="0" anchor="b"/>
                </a:tc>
                <a:tc>
                  <a:txBody>
                    <a:bodyPr/>
                    <a:lstStyle/>
                    <a:p>
                      <a:pPr algn="ctr" fontAlgn="b"/>
                      <a:r>
                        <a:rPr lang="en-US" sz="2000" b="0" i="0" u="none" strike="noStrike" dirty="0">
                          <a:solidFill>
                            <a:schemeClr val="tx1">
                              <a:lumMod val="75000"/>
                            </a:schemeClr>
                          </a:solidFill>
                          <a:effectLst/>
                          <a:latin typeface="Century Gothic" panose="020B0502020202020204" pitchFamily="34" charset="0"/>
                        </a:rPr>
                        <a:t>106</a:t>
                      </a:r>
                    </a:p>
                  </a:txBody>
                  <a:tcPr marL="9525" marR="9525" marT="9525" marB="0" anchor="b"/>
                </a:tc>
                <a:tc>
                  <a:txBody>
                    <a:bodyPr/>
                    <a:lstStyle/>
                    <a:p>
                      <a:pPr algn="ctr" fontAlgn="b"/>
                      <a:r>
                        <a:rPr lang="en-US" sz="2000" b="0" i="0" u="none" strike="noStrike" dirty="0">
                          <a:solidFill>
                            <a:schemeClr val="tx1">
                              <a:lumMod val="75000"/>
                            </a:schemeClr>
                          </a:solidFill>
                          <a:effectLst/>
                          <a:latin typeface="Century Gothic" panose="020B0502020202020204" pitchFamily="34" charset="0"/>
                        </a:rPr>
                        <a:t>390.11</a:t>
                      </a:r>
                    </a:p>
                  </a:txBody>
                  <a:tcPr marL="9525" marR="9525" marT="9525" marB="0" anchor="b"/>
                </a:tc>
              </a:tr>
              <a:tr h="619235">
                <a:tc>
                  <a:txBody>
                    <a:bodyPr/>
                    <a:lstStyle/>
                    <a:p>
                      <a:pPr algn="ctr" fontAlgn="b"/>
                      <a:r>
                        <a:rPr lang="en-US" sz="2000" b="0" i="0" u="none" strike="noStrike" dirty="0">
                          <a:solidFill>
                            <a:schemeClr val="tx1">
                              <a:lumMod val="75000"/>
                            </a:schemeClr>
                          </a:solidFill>
                          <a:effectLst/>
                          <a:latin typeface="Century Gothic" panose="020B0502020202020204" pitchFamily="34" charset="0"/>
                        </a:rPr>
                        <a:t>2015</a:t>
                      </a:r>
                    </a:p>
                  </a:txBody>
                  <a:tcPr marL="9525" marR="9525" marT="9525" marB="0" anchor="b"/>
                </a:tc>
                <a:tc>
                  <a:txBody>
                    <a:bodyPr/>
                    <a:lstStyle/>
                    <a:p>
                      <a:pPr algn="ctr" fontAlgn="b"/>
                      <a:r>
                        <a:rPr lang="en-US" sz="2000" b="0" i="0" u="none" strike="noStrike">
                          <a:solidFill>
                            <a:schemeClr val="tx1">
                              <a:lumMod val="75000"/>
                            </a:schemeClr>
                          </a:solidFill>
                          <a:effectLst/>
                          <a:latin typeface="Century Gothic" panose="020B0502020202020204" pitchFamily="34" charset="0"/>
                        </a:rPr>
                        <a:t>103</a:t>
                      </a:r>
                    </a:p>
                  </a:txBody>
                  <a:tcPr marL="9525" marR="9525" marT="9525" marB="0" anchor="b"/>
                </a:tc>
                <a:tc>
                  <a:txBody>
                    <a:bodyPr/>
                    <a:lstStyle/>
                    <a:p>
                      <a:pPr algn="ctr" fontAlgn="b"/>
                      <a:r>
                        <a:rPr lang="en-US" sz="2000" b="0" i="0" u="none" strike="noStrike">
                          <a:solidFill>
                            <a:schemeClr val="tx1">
                              <a:lumMod val="75000"/>
                            </a:schemeClr>
                          </a:solidFill>
                          <a:effectLst/>
                          <a:latin typeface="Century Gothic" panose="020B0502020202020204" pitchFamily="34" charset="0"/>
                        </a:rPr>
                        <a:t>406.25</a:t>
                      </a:r>
                    </a:p>
                  </a:txBody>
                  <a:tcPr marL="9525" marR="9525" marT="9525" marB="0" anchor="b"/>
                </a:tc>
                <a:tc>
                  <a:txBody>
                    <a:bodyPr/>
                    <a:lstStyle/>
                    <a:p>
                      <a:pPr algn="ctr" fontAlgn="b"/>
                      <a:r>
                        <a:rPr lang="en-US" sz="2000" b="0" i="0" u="none" strike="noStrike" dirty="0">
                          <a:solidFill>
                            <a:schemeClr val="tx1">
                              <a:lumMod val="75000"/>
                            </a:schemeClr>
                          </a:solidFill>
                          <a:effectLst/>
                          <a:latin typeface="Century Gothic" panose="020B0502020202020204" pitchFamily="34" charset="0"/>
                        </a:rPr>
                        <a:t>109</a:t>
                      </a:r>
                    </a:p>
                  </a:txBody>
                  <a:tcPr marL="9525" marR="9525" marT="9525" marB="0" anchor="b"/>
                </a:tc>
                <a:tc>
                  <a:txBody>
                    <a:bodyPr/>
                    <a:lstStyle/>
                    <a:p>
                      <a:pPr algn="ctr" fontAlgn="b"/>
                      <a:r>
                        <a:rPr lang="en-US" sz="2000" b="0" i="0" u="none" strike="noStrike" dirty="0">
                          <a:solidFill>
                            <a:schemeClr val="tx1">
                              <a:lumMod val="75000"/>
                            </a:schemeClr>
                          </a:solidFill>
                          <a:effectLst/>
                          <a:latin typeface="Century Gothic" panose="020B0502020202020204" pitchFamily="34" charset="0"/>
                        </a:rPr>
                        <a:t>466.55</a:t>
                      </a:r>
                    </a:p>
                  </a:txBody>
                  <a:tcPr marL="9525" marR="9525" marT="9525" marB="0" anchor="b"/>
                </a:tc>
              </a:tr>
            </a:tbl>
          </a:graphicData>
        </a:graphic>
      </p:graphicFrame>
      <p:sp>
        <p:nvSpPr>
          <p:cNvPr id="9" name="TextBox 8"/>
          <p:cNvSpPr txBox="1"/>
          <p:nvPr/>
        </p:nvSpPr>
        <p:spPr>
          <a:xfrm>
            <a:off x="548640" y="585216"/>
            <a:ext cx="3520516" cy="646331"/>
          </a:xfrm>
          <a:prstGeom prst="rect">
            <a:avLst/>
          </a:prstGeom>
          <a:noFill/>
        </p:spPr>
        <p:txBody>
          <a:bodyPr wrap="none" rtlCol="0">
            <a:spAutoFit/>
          </a:bodyPr>
          <a:lstStyle/>
          <a:p>
            <a:pPr lvl="0">
              <a:lnSpc>
                <a:spcPct val="90000"/>
              </a:lnSpc>
              <a:spcBef>
                <a:spcPts val="1000"/>
              </a:spcBef>
            </a:pPr>
            <a:r>
              <a:rPr lang="en-US" sz="4000" b="1">
                <a:solidFill>
                  <a:srgbClr val="57688F"/>
                </a:solidFill>
              </a:rPr>
              <a:t>Methodology</a:t>
            </a:r>
            <a:endParaRPr lang="en-US" sz="4000" b="1" dirty="0">
              <a:solidFill>
                <a:srgbClr val="57688F"/>
              </a:solidFill>
            </a:endParaRPr>
          </a:p>
        </p:txBody>
      </p:sp>
      <p:sp>
        <p:nvSpPr>
          <p:cNvPr id="10" name="TextBox 9"/>
          <p:cNvSpPr txBox="1"/>
          <p:nvPr/>
        </p:nvSpPr>
        <p:spPr>
          <a:xfrm>
            <a:off x="548640" y="1402080"/>
            <a:ext cx="2210862" cy="369332"/>
          </a:xfrm>
          <a:prstGeom prst="rect">
            <a:avLst/>
          </a:prstGeom>
          <a:noFill/>
        </p:spPr>
        <p:txBody>
          <a:bodyPr wrap="none" rtlCol="0">
            <a:spAutoFit/>
          </a:bodyPr>
          <a:lstStyle/>
          <a:p>
            <a:pPr lvl="0">
              <a:lnSpc>
                <a:spcPct val="90000"/>
              </a:lnSpc>
              <a:spcBef>
                <a:spcPts val="1000"/>
              </a:spcBef>
            </a:pPr>
            <a:r>
              <a:rPr lang="en-US" sz="2000" i="1">
                <a:solidFill>
                  <a:srgbClr val="767171"/>
                </a:solidFill>
              </a:rPr>
              <a:t>Image Selection</a:t>
            </a:r>
            <a:endParaRPr lang="en-US" sz="2000" i="1" dirty="0">
              <a:solidFill>
                <a:srgbClr val="767171"/>
              </a:solidFill>
            </a:endParaRPr>
          </a:p>
        </p:txBody>
      </p:sp>
    </p:spTree>
    <p:extLst>
      <p:ext uri="{BB962C8B-B14F-4D97-AF65-F5344CB8AC3E}">
        <p14:creationId xmlns:p14="http://schemas.microsoft.com/office/powerpoint/2010/main" val="5092854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12159" y="180764"/>
            <a:ext cx="3988627" cy="4029432"/>
          </a:xfrm>
          <a:prstGeom prst="rect">
            <a:avLst/>
          </a:prstGeom>
        </p:spPr>
      </p:pic>
      <p:sp>
        <p:nvSpPr>
          <p:cNvPr id="5" name="Text Placeholder 1"/>
          <p:cNvSpPr>
            <a:spLocks noGrp="1"/>
          </p:cNvSpPr>
          <p:nvPr>
            <p:ph type="body" sz="quarter" idx="11"/>
          </p:nvPr>
        </p:nvSpPr>
        <p:spPr>
          <a:xfrm>
            <a:off x="548640" y="1507420"/>
            <a:ext cx="3491515" cy="354563"/>
          </a:xfrm>
        </p:spPr>
        <p:txBody>
          <a:bodyPr>
            <a:noAutofit/>
          </a:bodyPr>
          <a:lstStyle/>
          <a:p>
            <a:r>
              <a:rPr lang="en-US" i="1" dirty="0" smtClean="0"/>
              <a:t>Classification site creation</a:t>
            </a:r>
            <a:endParaRPr lang="en-US" i="1" dirty="0"/>
          </a:p>
        </p:txBody>
      </p:sp>
      <p:sp>
        <p:nvSpPr>
          <p:cNvPr id="3" name="Text Placeholder 2"/>
          <p:cNvSpPr>
            <a:spLocks noGrp="1"/>
          </p:cNvSpPr>
          <p:nvPr>
            <p:ph type="body" sz="quarter" idx="10"/>
          </p:nvPr>
        </p:nvSpPr>
        <p:spPr>
          <a:xfrm>
            <a:off x="433756" y="545512"/>
            <a:ext cx="3566160" cy="758049"/>
          </a:xfrm>
        </p:spPr>
        <p:txBody>
          <a:bodyPr/>
          <a:lstStyle/>
          <a:p>
            <a:r>
              <a:rPr lang="en-US" dirty="0" smtClean="0"/>
              <a:t>Methodology</a:t>
            </a:r>
          </a:p>
        </p:txBody>
      </p:sp>
      <p:graphicFrame>
        <p:nvGraphicFramePr>
          <p:cNvPr id="6" name="Table 5"/>
          <p:cNvGraphicFramePr>
            <a:graphicFrameLocks noGrp="1"/>
          </p:cNvGraphicFramePr>
          <p:nvPr>
            <p:extLst>
              <p:ext uri="{D42A27DB-BD31-4B8C-83A1-F6EECF244321}">
                <p14:modId xmlns:p14="http://schemas.microsoft.com/office/powerpoint/2010/main" val="768319011"/>
              </p:ext>
            </p:extLst>
          </p:nvPr>
        </p:nvGraphicFramePr>
        <p:xfrm>
          <a:off x="4200143" y="4210196"/>
          <a:ext cx="4901184" cy="2469670"/>
        </p:xfrm>
        <a:graphic>
          <a:graphicData uri="http://schemas.openxmlformats.org/drawingml/2006/table">
            <a:tbl>
              <a:tblPr firstRow="1" bandRow="1">
                <a:tableStyleId>{5C22544A-7EE6-4342-B048-85BDC9FD1C3A}</a:tableStyleId>
              </a:tblPr>
              <a:tblGrid>
                <a:gridCol w="2450592"/>
                <a:gridCol w="2450592"/>
              </a:tblGrid>
              <a:tr h="488075">
                <a:tc>
                  <a:txBody>
                    <a:bodyPr/>
                    <a:lstStyle/>
                    <a:p>
                      <a:pPr algn="ctr"/>
                      <a:r>
                        <a:rPr lang="en-US" sz="2000" dirty="0" smtClean="0"/>
                        <a:t>Vegetation Type</a:t>
                      </a:r>
                      <a:endParaRPr lang="en-US" sz="2000" dirty="0"/>
                    </a:p>
                  </a:txBody>
                  <a:tcPr/>
                </a:tc>
                <a:tc>
                  <a:txBody>
                    <a:bodyPr/>
                    <a:lstStyle/>
                    <a:p>
                      <a:pPr algn="ctr"/>
                      <a:r>
                        <a:rPr lang="en-US" sz="2000" dirty="0" smtClean="0"/>
                        <a:t>Number of Points</a:t>
                      </a:r>
                      <a:endParaRPr lang="en-US" sz="2000" dirty="0"/>
                    </a:p>
                  </a:txBody>
                  <a:tcPr/>
                </a:tc>
              </a:tr>
              <a:tr h="379242">
                <a:tc>
                  <a:txBody>
                    <a:bodyPr/>
                    <a:lstStyle/>
                    <a:p>
                      <a:pPr algn="ctr"/>
                      <a:r>
                        <a:rPr lang="en-US" sz="2000" dirty="0" smtClean="0"/>
                        <a:t>Bare</a:t>
                      </a:r>
                      <a:r>
                        <a:rPr lang="en-US" sz="2000" baseline="0" dirty="0" smtClean="0"/>
                        <a:t> </a:t>
                      </a:r>
                      <a:r>
                        <a:rPr lang="en-US" sz="2000" dirty="0" smtClean="0"/>
                        <a:t>Ground</a:t>
                      </a:r>
                    </a:p>
                  </a:txBody>
                  <a:tcPr/>
                </a:tc>
                <a:tc>
                  <a:txBody>
                    <a:bodyPr/>
                    <a:lstStyle/>
                    <a:p>
                      <a:pPr algn="ctr"/>
                      <a:r>
                        <a:rPr lang="en-US" sz="2000" dirty="0" smtClean="0"/>
                        <a:t>61</a:t>
                      </a:r>
                      <a:r>
                        <a:rPr lang="en-US" sz="1200" dirty="0" smtClean="0"/>
                        <a:t> </a:t>
                      </a:r>
                      <a:endParaRPr lang="en-US" sz="1200" dirty="0"/>
                    </a:p>
                  </a:txBody>
                  <a:tcPr/>
                </a:tc>
              </a:tr>
              <a:tr h="379242">
                <a:tc>
                  <a:txBody>
                    <a:bodyPr/>
                    <a:lstStyle/>
                    <a:p>
                      <a:pPr algn="ctr"/>
                      <a:r>
                        <a:rPr lang="en-US" sz="2000" dirty="0" smtClean="0"/>
                        <a:t>Cheatgrass</a:t>
                      </a:r>
                      <a:endParaRPr lang="en-US" sz="2000" dirty="0"/>
                    </a:p>
                  </a:txBody>
                  <a:tcPr/>
                </a:tc>
                <a:tc>
                  <a:txBody>
                    <a:bodyPr/>
                    <a:lstStyle/>
                    <a:p>
                      <a:pPr algn="ctr"/>
                      <a:r>
                        <a:rPr lang="en-US" sz="2000" dirty="0" smtClean="0"/>
                        <a:t>124</a:t>
                      </a:r>
                      <a:endParaRPr lang="en-US" sz="2000" dirty="0"/>
                    </a:p>
                  </a:txBody>
                  <a:tcPr/>
                </a:tc>
              </a:tr>
              <a:tr h="670966">
                <a:tc>
                  <a:txBody>
                    <a:bodyPr/>
                    <a:lstStyle/>
                    <a:p>
                      <a:pPr algn="ctr"/>
                      <a:r>
                        <a:rPr lang="en-US" sz="2000" dirty="0" smtClean="0"/>
                        <a:t>Sagebrush/ Herbaceous</a:t>
                      </a:r>
                      <a:endParaRPr lang="en-US" sz="2000" dirty="0"/>
                    </a:p>
                  </a:txBody>
                  <a:tcPr/>
                </a:tc>
                <a:tc>
                  <a:txBody>
                    <a:bodyPr/>
                    <a:lstStyle/>
                    <a:p>
                      <a:pPr algn="ctr"/>
                      <a:r>
                        <a:rPr lang="en-US" sz="2000" dirty="0" smtClean="0"/>
                        <a:t>149</a:t>
                      </a:r>
                      <a:endParaRPr lang="en-US" sz="2000" dirty="0"/>
                    </a:p>
                  </a:txBody>
                  <a:tcPr/>
                </a:tc>
              </a:tr>
              <a:tr h="488075">
                <a:tc>
                  <a:txBody>
                    <a:bodyPr/>
                    <a:lstStyle/>
                    <a:p>
                      <a:pPr algn="ctr"/>
                      <a:r>
                        <a:rPr lang="en-US" sz="2000" dirty="0" smtClean="0"/>
                        <a:t>    Montane Forest</a:t>
                      </a:r>
                      <a:endParaRPr lang="en-US" sz="2000" dirty="0"/>
                    </a:p>
                  </a:txBody>
                  <a:tcPr/>
                </a:tc>
                <a:tc>
                  <a:txBody>
                    <a:bodyPr/>
                    <a:lstStyle/>
                    <a:p>
                      <a:pPr algn="ctr"/>
                      <a:r>
                        <a:rPr lang="en-US" sz="2000" dirty="0" smtClean="0"/>
                        <a:t>63</a:t>
                      </a:r>
                      <a:endParaRPr lang="en-US" sz="2000" dirty="0"/>
                    </a:p>
                  </a:txBody>
                  <a:tcPr/>
                </a:tc>
              </a:tr>
            </a:tbl>
          </a:graphicData>
        </a:graphic>
      </p:graphicFrame>
      <p:sp>
        <p:nvSpPr>
          <p:cNvPr id="7" name="TextBox 6"/>
          <p:cNvSpPr txBox="1"/>
          <p:nvPr/>
        </p:nvSpPr>
        <p:spPr>
          <a:xfrm>
            <a:off x="433756" y="1861983"/>
            <a:ext cx="4063519" cy="3908762"/>
          </a:xfrm>
          <a:prstGeom prst="rect">
            <a:avLst/>
          </a:prstGeom>
          <a:noFill/>
        </p:spPr>
        <p:txBody>
          <a:bodyPr wrap="square" rtlCol="0">
            <a:spAutoFit/>
          </a:bodyPr>
          <a:lstStyle/>
          <a:p>
            <a:r>
              <a:rPr lang="en-US" sz="2400" dirty="0" smtClean="0"/>
              <a:t>Classification sites were created using;</a:t>
            </a:r>
          </a:p>
          <a:p>
            <a:pPr marL="171450" indent="-171450">
              <a:buFont typeface="Arial" panose="020B0604020202020204" pitchFamily="34" charset="0"/>
              <a:buChar char="•"/>
            </a:pPr>
            <a:r>
              <a:rPr lang="en-US" sz="2000" dirty="0" smtClean="0"/>
              <a:t> 2013 NAIP imagery with a .5m resolution</a:t>
            </a:r>
          </a:p>
          <a:p>
            <a:pPr marL="171450" indent="-171450">
              <a:buFont typeface="Arial" panose="020B0604020202020204" pitchFamily="34" charset="0"/>
              <a:buChar char="•"/>
            </a:pPr>
            <a:r>
              <a:rPr lang="en-US" sz="2000" dirty="0" smtClean="0"/>
              <a:t> 2015 </a:t>
            </a:r>
            <a:r>
              <a:rPr lang="en-US" sz="2000" dirty="0" err="1" smtClean="0"/>
              <a:t>UoG</a:t>
            </a:r>
            <a:r>
              <a:rPr lang="en-US" sz="2000" dirty="0" smtClean="0"/>
              <a:t> ground truth observations</a:t>
            </a:r>
          </a:p>
          <a:p>
            <a:pPr marL="171450" indent="-171450">
              <a:buFont typeface="Arial" panose="020B0604020202020204" pitchFamily="34" charset="0"/>
              <a:buChar char="•"/>
            </a:pPr>
            <a:r>
              <a:rPr lang="en-US" sz="2000" dirty="0" err="1"/>
              <a:t>C</a:t>
            </a:r>
            <a:r>
              <a:rPr lang="en-US" sz="2000" dirty="0" err="1" smtClean="0"/>
              <a:t>heatgrass</a:t>
            </a:r>
            <a:r>
              <a:rPr lang="en-US" sz="2000" dirty="0" smtClean="0"/>
              <a:t> points from </a:t>
            </a:r>
            <a:r>
              <a:rPr lang="en-US" sz="2000" dirty="0" err="1" smtClean="0"/>
              <a:t>Cliton</a:t>
            </a:r>
            <a:r>
              <a:rPr lang="en-US" sz="2000" dirty="0" smtClean="0"/>
              <a:t> et </a:t>
            </a:r>
            <a:r>
              <a:rPr lang="en-US" sz="2000" i="1" dirty="0" smtClean="0"/>
              <a:t>al., </a:t>
            </a:r>
            <a:r>
              <a:rPr lang="en-US" sz="2000" dirty="0" smtClean="0"/>
              <a:t>2010</a:t>
            </a:r>
          </a:p>
          <a:p>
            <a:pPr marL="171450" indent="-171450">
              <a:buFont typeface="Arial" panose="020B0604020202020204" pitchFamily="34" charset="0"/>
              <a:buChar char="•"/>
            </a:pPr>
            <a:r>
              <a:rPr lang="en-US" sz="2000" dirty="0" smtClean="0"/>
              <a:t>Field observations collected by ISU GIS </a:t>
            </a:r>
            <a:r>
              <a:rPr lang="en-US" sz="2000" dirty="0" err="1" smtClean="0"/>
              <a:t>TReC</a:t>
            </a:r>
            <a:r>
              <a:rPr lang="en-US" sz="2000" dirty="0" smtClean="0"/>
              <a:t> staff during summer months of 2014 and 2015</a:t>
            </a:r>
            <a:endParaRPr lang="en-US" sz="2000" dirty="0"/>
          </a:p>
        </p:txBody>
      </p:sp>
      <p:sp>
        <p:nvSpPr>
          <p:cNvPr id="8" name="Oval 7"/>
          <p:cNvSpPr/>
          <p:nvPr/>
        </p:nvSpPr>
        <p:spPr>
          <a:xfrm>
            <a:off x="4303776" y="4803648"/>
            <a:ext cx="193499" cy="182880"/>
          </a:xfrm>
          <a:prstGeom prst="ellipse">
            <a:avLst/>
          </a:prstGeom>
          <a:solidFill>
            <a:srgbClr val="FFBD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303776" y="5179439"/>
            <a:ext cx="193499" cy="182880"/>
          </a:xfrm>
          <a:prstGeom prst="ellipse">
            <a:avLst/>
          </a:prstGeom>
          <a:solidFill>
            <a:srgbClr val="E514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1313"/>
              </a:solidFill>
            </a:endParaRPr>
          </a:p>
        </p:txBody>
      </p:sp>
      <p:sp>
        <p:nvSpPr>
          <p:cNvPr id="10" name="Oval 9"/>
          <p:cNvSpPr/>
          <p:nvPr/>
        </p:nvSpPr>
        <p:spPr>
          <a:xfrm>
            <a:off x="4303775" y="5587865"/>
            <a:ext cx="193499" cy="182880"/>
          </a:xfrm>
          <a:prstGeom prst="ellipse">
            <a:avLst/>
          </a:prstGeom>
          <a:solidFill>
            <a:srgbClr val="2995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303775" y="6280642"/>
            <a:ext cx="193499" cy="182880"/>
          </a:xfrm>
          <a:prstGeom prst="ellipse">
            <a:avLst/>
          </a:prstGeom>
          <a:solidFill>
            <a:srgbClr val="C6DC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6DB8F"/>
              </a:solidFill>
            </a:endParaRPr>
          </a:p>
        </p:txBody>
      </p:sp>
    </p:spTree>
    <p:extLst>
      <p:ext uri="{BB962C8B-B14F-4D97-AF65-F5344CB8AC3E}">
        <p14:creationId xmlns:p14="http://schemas.microsoft.com/office/powerpoint/2010/main" val="3249032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551619324"/>
              </p:ext>
            </p:extLst>
          </p:nvPr>
        </p:nvGraphicFramePr>
        <p:xfrm>
          <a:off x="117640" y="2636433"/>
          <a:ext cx="8941014" cy="3551471"/>
        </p:xfrm>
        <a:graphic>
          <a:graphicData uri="http://schemas.openxmlformats.org/drawingml/2006/table">
            <a:tbl>
              <a:tblPr firstRow="1" bandRow="1">
                <a:tableStyleId>{5C22544A-7EE6-4342-B048-85BDC9FD1C3A}</a:tableStyleId>
              </a:tblPr>
              <a:tblGrid>
                <a:gridCol w="2907008"/>
                <a:gridCol w="3017003"/>
                <a:gridCol w="3017003"/>
              </a:tblGrid>
              <a:tr h="11021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Modified Soil-Adjusted Vegetation Index</a:t>
                      </a:r>
                    </a:p>
                  </a:txBody>
                  <a:tcPr anchor="ctr"/>
                </a:tc>
                <a:tc>
                  <a:txBody>
                    <a:bodyPr/>
                    <a:lstStyle/>
                    <a:p>
                      <a:pPr algn="ctr"/>
                      <a:r>
                        <a:rPr lang="en-US" sz="2000" dirty="0" smtClean="0"/>
                        <a:t>Tasseled Cap Transformation</a:t>
                      </a:r>
                      <a:endParaRPr lang="en-US" sz="2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FFFF"/>
                          </a:solidFill>
                          <a:effectLst/>
                          <a:uLnTx/>
                          <a:uFillTx/>
                          <a:latin typeface="+mn-lt"/>
                          <a:ea typeface="+mn-ea"/>
                          <a:cs typeface="+mn-cs"/>
                        </a:rPr>
                        <a:t>Normalized Differenced Bare Soil Index </a:t>
                      </a:r>
                    </a:p>
                  </a:txBody>
                  <a:tcPr anchor="ctr">
                    <a:solidFill>
                      <a:schemeClr val="accent1"/>
                    </a:solidFill>
                  </a:tcPr>
                </a:tc>
              </a:tr>
              <a:tr h="2449364">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5" name="Text Placeholder 1"/>
          <p:cNvSpPr>
            <a:spLocks noGrp="1"/>
          </p:cNvSpPr>
          <p:nvPr>
            <p:ph type="body" sz="quarter" idx="11"/>
          </p:nvPr>
        </p:nvSpPr>
        <p:spPr>
          <a:xfrm>
            <a:off x="548640" y="1070299"/>
            <a:ext cx="2642429" cy="354563"/>
          </a:xfrm>
        </p:spPr>
        <p:txBody>
          <a:bodyPr>
            <a:normAutofit lnSpcReduction="10000"/>
          </a:bodyPr>
          <a:lstStyle/>
          <a:p>
            <a:r>
              <a:rPr lang="en-US" i="1" dirty="0" smtClean="0"/>
              <a:t>Image Processing</a:t>
            </a:r>
            <a:endParaRPr lang="en-US" i="1" dirty="0"/>
          </a:p>
        </p:txBody>
      </p:sp>
      <p:sp>
        <p:nvSpPr>
          <p:cNvPr id="3" name="Text Placeholder 2"/>
          <p:cNvSpPr>
            <a:spLocks noGrp="1"/>
          </p:cNvSpPr>
          <p:nvPr>
            <p:ph type="body" sz="quarter" idx="10"/>
          </p:nvPr>
        </p:nvSpPr>
        <p:spPr>
          <a:xfrm>
            <a:off x="548640" y="273276"/>
            <a:ext cx="3566160" cy="827003"/>
          </a:xfrm>
        </p:spPr>
        <p:txBody>
          <a:bodyPr/>
          <a:lstStyle/>
          <a:p>
            <a:r>
              <a:rPr lang="en-US" dirty="0" smtClean="0"/>
              <a:t>Methodology</a:t>
            </a:r>
          </a:p>
        </p:txBody>
      </p:sp>
      <p:sp>
        <p:nvSpPr>
          <p:cNvPr id="2" name="TextBox 1"/>
          <p:cNvSpPr txBox="1"/>
          <p:nvPr/>
        </p:nvSpPr>
        <p:spPr>
          <a:xfrm>
            <a:off x="548640" y="1462114"/>
            <a:ext cx="7776210" cy="1292662"/>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mSAVI2 and TCT derived using IDIRISI </a:t>
            </a:r>
            <a:r>
              <a:rPr lang="en-US" sz="2000" dirty="0" err="1" smtClean="0"/>
              <a:t>TerrSet</a:t>
            </a:r>
            <a:r>
              <a:rPr lang="en-US" sz="2000" dirty="0" smtClean="0"/>
              <a:t> </a:t>
            </a:r>
            <a:r>
              <a:rPr lang="en-US" sz="2000" dirty="0" err="1" smtClean="0"/>
              <a:t>VegIndex</a:t>
            </a:r>
            <a:r>
              <a:rPr lang="en-US" sz="2000" dirty="0" smtClean="0"/>
              <a:t> Modules</a:t>
            </a:r>
          </a:p>
          <a:p>
            <a:pPr marL="285750" indent="-285750">
              <a:buFont typeface="Arial" panose="020B0604020202020204" pitchFamily="34" charset="0"/>
              <a:buChar char="•"/>
            </a:pPr>
            <a:r>
              <a:rPr lang="en-US" sz="2000" i="1" dirty="0"/>
              <a:t>NDBSI</a:t>
            </a:r>
            <a:r>
              <a:rPr lang="en-US" sz="2000" dirty="0"/>
              <a:t> = </a:t>
            </a:r>
            <a:r>
              <a:rPr lang="en-US" sz="2000" i="1" dirty="0" smtClean="0"/>
              <a:t>(TM6 </a:t>
            </a:r>
            <a:r>
              <a:rPr lang="en-US" sz="2000" i="1" dirty="0"/>
              <a:t>− </a:t>
            </a:r>
            <a:r>
              <a:rPr lang="en-US" sz="2000" i="1" dirty="0" smtClean="0"/>
              <a:t>TM5)/(TM6 </a:t>
            </a:r>
            <a:r>
              <a:rPr lang="en-US" sz="2000" i="1" dirty="0"/>
              <a:t>+ </a:t>
            </a:r>
            <a:r>
              <a:rPr lang="en-US" sz="2000" i="1" dirty="0" smtClean="0"/>
              <a:t>TM5+0.001)* </a:t>
            </a:r>
          </a:p>
          <a:p>
            <a:r>
              <a:rPr lang="en-US" i="1" dirty="0"/>
              <a:t>	</a:t>
            </a:r>
            <a:r>
              <a:rPr lang="en-US" i="1" dirty="0" smtClean="0"/>
              <a:t>			</a:t>
            </a:r>
            <a:endParaRPr lang="en-US" i="1" dirty="0"/>
          </a:p>
        </p:txBody>
      </p:sp>
      <p:grpSp>
        <p:nvGrpSpPr>
          <p:cNvPr id="6" name="Group 5"/>
          <p:cNvGrpSpPr/>
          <p:nvPr/>
        </p:nvGrpSpPr>
        <p:grpSpPr>
          <a:xfrm>
            <a:off x="2981480" y="3754452"/>
            <a:ext cx="3227445" cy="2522945"/>
            <a:chOff x="4705631" y="3362160"/>
            <a:chExt cx="3783936" cy="3434291"/>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0135" y="3362160"/>
              <a:ext cx="3779432" cy="3434291"/>
            </a:xfrm>
            <a:prstGeom prst="rect">
              <a:avLst/>
            </a:prstGeom>
          </p:spPr>
        </p:pic>
        <p:pic>
          <p:nvPicPr>
            <p:cNvPr id="23" name="Picture 2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10134" y="3421056"/>
              <a:ext cx="992192" cy="474526"/>
            </a:xfrm>
            <a:prstGeom prst="rect">
              <a:avLst/>
            </a:prstGeom>
          </p:spPr>
        </p:pic>
        <p:pic>
          <p:nvPicPr>
            <p:cNvPr id="24" name="Picture 2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05631" y="3895581"/>
              <a:ext cx="896942" cy="422090"/>
            </a:xfrm>
            <a:prstGeom prst="rect">
              <a:avLst/>
            </a:prstGeom>
          </p:spPr>
        </p:pic>
        <p:pic>
          <p:nvPicPr>
            <p:cNvPr id="25" name="Picture 2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27471" y="4284182"/>
              <a:ext cx="920516" cy="414231"/>
            </a:xfrm>
            <a:prstGeom prst="rect">
              <a:avLst/>
            </a:prstGeom>
          </p:spPr>
        </p:pic>
      </p:grpSp>
      <p:grpSp>
        <p:nvGrpSpPr>
          <p:cNvPr id="4" name="Group 3"/>
          <p:cNvGrpSpPr/>
          <p:nvPr/>
        </p:nvGrpSpPr>
        <p:grpSpPr>
          <a:xfrm>
            <a:off x="115769" y="3724472"/>
            <a:ext cx="2865711" cy="2886190"/>
            <a:chOff x="1119663" y="3354782"/>
            <a:chExt cx="3585968" cy="3725385"/>
          </a:xfrm>
        </p:grpSpPr>
        <p:pic>
          <p:nvPicPr>
            <p:cNvPr id="21" name="Picture 2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19663" y="3378806"/>
              <a:ext cx="3585968" cy="3447617"/>
            </a:xfrm>
            <a:prstGeom prst="rect">
              <a:avLst/>
            </a:prstGeom>
            <a:ln>
              <a:noFill/>
            </a:ln>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86925" y="3354782"/>
              <a:ext cx="682670" cy="540799"/>
            </a:xfrm>
            <a:prstGeom prst="rect">
              <a:avLst/>
            </a:prstGeom>
            <a:ln>
              <a:noFill/>
            </a:ln>
          </p:spPr>
        </p:pic>
        <p:pic>
          <p:nvPicPr>
            <p:cNvPr id="22" name="Picture 21"/>
            <p:cNvPicPr>
              <a:picLocks noChangeAspect="1"/>
            </p:cNvPicPr>
            <p:nvPr/>
          </p:nvPicPr>
          <p:blipFill rotWithShape="1">
            <a:blip r:embed="rId9">
              <a:extLst>
                <a:ext uri="{28A0092B-C50C-407E-A947-70E740481C1C}">
                  <a14:useLocalDpi xmlns:a14="http://schemas.microsoft.com/office/drawing/2010/main" val="0"/>
                </a:ext>
              </a:extLst>
            </a:blip>
            <a:srcRect t="3033" r="3012" b="2299"/>
            <a:stretch/>
          </p:blipFill>
          <p:spPr>
            <a:xfrm>
              <a:off x="1119663" y="6260868"/>
              <a:ext cx="492539" cy="819299"/>
            </a:xfrm>
            <a:prstGeom prst="rect">
              <a:avLst/>
            </a:prstGeom>
            <a:ln>
              <a:noFill/>
            </a:ln>
          </p:spPr>
        </p:pic>
      </p:grpSp>
      <p:sp>
        <p:nvSpPr>
          <p:cNvPr id="29" name="TextBox 28"/>
          <p:cNvSpPr txBox="1"/>
          <p:nvPr/>
        </p:nvSpPr>
        <p:spPr>
          <a:xfrm>
            <a:off x="6486145" y="6313556"/>
            <a:ext cx="3220196" cy="677108"/>
          </a:xfrm>
          <a:prstGeom prst="rect">
            <a:avLst/>
          </a:prstGeom>
          <a:noFill/>
        </p:spPr>
        <p:txBody>
          <a:bodyPr wrap="square" rtlCol="0">
            <a:spAutoFit/>
          </a:bodyPr>
          <a:lstStyle/>
          <a:p>
            <a:r>
              <a:rPr lang="en-US" sz="1600" dirty="0" smtClean="0"/>
              <a:t>*</a:t>
            </a:r>
            <a:r>
              <a:rPr lang="en-US" sz="2000" dirty="0" err="1" smtClean="0"/>
              <a:t>Baraldi</a:t>
            </a:r>
            <a:r>
              <a:rPr lang="en-US" sz="2000" dirty="0" smtClean="0"/>
              <a:t> </a:t>
            </a:r>
            <a:r>
              <a:rPr lang="en-US" sz="2000" i="1" dirty="0"/>
              <a:t>et al., </a:t>
            </a:r>
            <a:r>
              <a:rPr lang="en-US" sz="2000" dirty="0" smtClean="0"/>
              <a:t>2006</a:t>
            </a:r>
            <a:endParaRPr lang="en-US" sz="2000" i="1" dirty="0"/>
          </a:p>
          <a:p>
            <a:endParaRPr lang="en-US" dirty="0"/>
          </a:p>
        </p:txBody>
      </p:sp>
      <p:pic>
        <p:nvPicPr>
          <p:cNvPr id="31" name="Picture 3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118984" y="3753967"/>
            <a:ext cx="2935075" cy="2478931"/>
          </a:xfrm>
          <a:prstGeom prst="rect">
            <a:avLst/>
          </a:prstGeom>
        </p:spPr>
      </p:pic>
      <p:pic>
        <p:nvPicPr>
          <p:cNvPr id="28" name="Picture 2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011930" y="5845575"/>
            <a:ext cx="742260" cy="362631"/>
          </a:xfrm>
          <a:prstGeom prst="rect">
            <a:avLst/>
          </a:prstGeom>
        </p:spPr>
      </p:pic>
    </p:spTree>
    <p:extLst>
      <p:ext uri="{BB962C8B-B14F-4D97-AF65-F5344CB8AC3E}">
        <p14:creationId xmlns:p14="http://schemas.microsoft.com/office/powerpoint/2010/main" val="17484695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44915" y="1853184"/>
            <a:ext cx="5627405" cy="4740811"/>
          </a:xfrm>
          <a:prstGeom prst="rect">
            <a:avLst/>
          </a:prstGeom>
        </p:spPr>
      </p:pic>
      <p:sp>
        <p:nvSpPr>
          <p:cNvPr id="3" name="Text Placeholder 2"/>
          <p:cNvSpPr>
            <a:spLocks noGrp="1"/>
          </p:cNvSpPr>
          <p:nvPr>
            <p:ph type="body" sz="quarter" idx="10"/>
          </p:nvPr>
        </p:nvSpPr>
        <p:spPr>
          <a:xfrm>
            <a:off x="609601" y="489301"/>
            <a:ext cx="3566160" cy="686057"/>
          </a:xfrm>
        </p:spPr>
        <p:txBody>
          <a:bodyPr/>
          <a:lstStyle/>
          <a:p>
            <a:r>
              <a:rPr lang="en-US" dirty="0" smtClean="0"/>
              <a:t>Methodology</a:t>
            </a:r>
          </a:p>
        </p:txBody>
      </p:sp>
      <p:sp>
        <p:nvSpPr>
          <p:cNvPr id="5" name="Text Placeholder 1"/>
          <p:cNvSpPr>
            <a:spLocks noGrp="1"/>
          </p:cNvSpPr>
          <p:nvPr>
            <p:ph type="body" sz="quarter" idx="11"/>
          </p:nvPr>
        </p:nvSpPr>
        <p:spPr>
          <a:xfrm>
            <a:off x="609601" y="1175358"/>
            <a:ext cx="3407540" cy="354563"/>
          </a:xfrm>
        </p:spPr>
        <p:txBody>
          <a:bodyPr>
            <a:normAutofit lnSpcReduction="10000"/>
          </a:bodyPr>
          <a:lstStyle/>
          <a:p>
            <a:r>
              <a:rPr lang="en-US" i="1" dirty="0" smtClean="0"/>
              <a:t>Classification Tree Analysis</a:t>
            </a:r>
            <a:endParaRPr lang="en-US" i="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828" y="2109217"/>
            <a:ext cx="3022335" cy="4023874"/>
          </a:xfrm>
          <a:prstGeom prst="rect">
            <a:avLst/>
          </a:prstGeom>
        </p:spPr>
      </p:pic>
    </p:spTree>
    <p:extLst>
      <p:ext uri="{BB962C8B-B14F-4D97-AF65-F5344CB8AC3E}">
        <p14:creationId xmlns:p14="http://schemas.microsoft.com/office/powerpoint/2010/main" val="37769048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4198</TotalTime>
  <Words>2225</Words>
  <Application>Microsoft Office PowerPoint</Application>
  <PresentationFormat>On-screen Show (4:3)</PresentationFormat>
  <Paragraphs>225</Paragraphs>
  <Slides>16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Century Gothic</vt:lpstr>
      <vt:lpstr>Helvetica Neue</vt:lpstr>
      <vt:lpstr>Questrial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Jeff May</cp:lastModifiedBy>
  <cp:revision>245</cp:revision>
  <dcterms:created xsi:type="dcterms:W3CDTF">2015-05-18T13:26:09Z</dcterms:created>
  <dcterms:modified xsi:type="dcterms:W3CDTF">2015-08-06T20:40:06Z</dcterms:modified>
</cp:coreProperties>
</file>