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2" clrIdx="0">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734" y="2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Jet Propulsion Laboratory</a:t>
            </a:r>
          </a:p>
        </p:txBody>
      </p:sp>
      <p:sp>
        <p:nvSpPr>
          <p:cNvPr id="4" name="Text Placeholder 3"/>
          <p:cNvSpPr>
            <a:spLocks noGrp="1"/>
          </p:cNvSpPr>
          <p:nvPr>
            <p:ph type="body" sz="quarter" idx="11"/>
          </p:nvPr>
        </p:nvSpPr>
        <p:spPr/>
        <p:txBody>
          <a:bodyPr/>
          <a:lstStyle/>
          <a:p>
            <a:r>
              <a:rPr lang="en-US" dirty="0"/>
              <a:t>Using Remote Sensing to Detect Wastewater Plumes and Assess Their Impact on Public Water Quality in Los Angeles County, California</a:t>
            </a:r>
          </a:p>
        </p:txBody>
      </p:sp>
      <p:sp>
        <p:nvSpPr>
          <p:cNvPr id="5" name="Text Placeholder 4"/>
          <p:cNvSpPr>
            <a:spLocks noGrp="1"/>
          </p:cNvSpPr>
          <p:nvPr>
            <p:ph type="body" sz="quarter" idx="10"/>
          </p:nvPr>
        </p:nvSpPr>
        <p:spPr/>
        <p:txBody>
          <a:bodyPr/>
          <a:lstStyle/>
          <a:p>
            <a:r>
              <a:rPr lang="en-US" dirty="0" smtClean="0"/>
              <a:t>Los Angeles Oceans</a:t>
            </a:r>
            <a:endParaRPr lang="en-US" dirty="0"/>
          </a:p>
        </p:txBody>
      </p:sp>
      <p:sp>
        <p:nvSpPr>
          <p:cNvPr id="9" name="Text Placeholder 16"/>
          <p:cNvSpPr txBox="1">
            <a:spLocks/>
          </p:cNvSpPr>
          <p:nvPr/>
        </p:nvSpPr>
        <p:spPr>
          <a:xfrm>
            <a:off x="835742" y="33797549"/>
            <a:ext cx="7379368" cy="713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Left to right: Lindsay </a:t>
            </a:r>
            <a:r>
              <a:rPr lang="en-US" dirty="0" err="1" smtClean="0">
                <a:latin typeface="+mj-lt"/>
              </a:rPr>
              <a:t>Almaleh</a:t>
            </a:r>
            <a:r>
              <a:rPr lang="en-US" dirty="0" smtClean="0">
                <a:latin typeface="+mj-lt"/>
              </a:rPr>
              <a:t>, Mark Barker, Rebecca </a:t>
            </a:r>
            <a:r>
              <a:rPr lang="en-US" dirty="0" smtClean="0">
                <a:latin typeface="+mj-lt"/>
              </a:rPr>
              <a:t>Trinh (Team Lead)</a:t>
            </a:r>
            <a:endParaRPr lang="en-US" dirty="0" smtClean="0">
              <a:latin typeface="+mj-lt"/>
            </a:endParaRP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Hyperion Treatment Plant – City Of Los Angeles</a:t>
            </a:r>
          </a:p>
        </p:txBody>
      </p:sp>
      <p:sp>
        <p:nvSpPr>
          <p:cNvPr id="11" name="Text Placeholder 16"/>
          <p:cNvSpPr txBox="1">
            <a:spLocks/>
          </p:cNvSpPr>
          <p:nvPr/>
        </p:nvSpPr>
        <p:spPr>
          <a:xfrm>
            <a:off x="18288000" y="28634443"/>
            <a:ext cx="8229600" cy="56813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r>
              <a:rPr lang="en-US" dirty="0">
                <a:latin typeface="+mj-lt"/>
              </a:rPr>
              <a:t>We would like to thank our science </a:t>
            </a:r>
            <a:r>
              <a:rPr lang="en-US" dirty="0" smtClean="0">
                <a:latin typeface="+mj-lt"/>
              </a:rPr>
              <a:t>advisors, Ben </a:t>
            </a:r>
            <a:r>
              <a:rPr lang="en-US" dirty="0">
                <a:latin typeface="+mj-lt"/>
              </a:rPr>
              <a:t>Holt and Michelle Gierach </a:t>
            </a:r>
            <a:r>
              <a:rPr lang="en-US" dirty="0" smtClean="0">
                <a:latin typeface="+mj-lt"/>
              </a:rPr>
              <a:t>(NASA JPL) </a:t>
            </a:r>
            <a:r>
              <a:rPr lang="en-US" dirty="0">
                <a:latin typeface="+mj-lt"/>
              </a:rPr>
              <a:t>for assisting us </a:t>
            </a:r>
            <a:r>
              <a:rPr lang="en-US" dirty="0" smtClean="0">
                <a:latin typeface="+mj-lt"/>
              </a:rPr>
              <a:t>in data </a:t>
            </a:r>
            <a:r>
              <a:rPr lang="en-US" dirty="0">
                <a:latin typeface="+mj-lt"/>
              </a:rPr>
              <a:t>retrieval </a:t>
            </a:r>
            <a:r>
              <a:rPr lang="en-US" dirty="0" smtClean="0">
                <a:latin typeface="+mj-lt"/>
              </a:rPr>
              <a:t>and </a:t>
            </a:r>
            <a:r>
              <a:rPr lang="en-US" dirty="0">
                <a:latin typeface="+mj-lt"/>
              </a:rPr>
              <a:t>analysis.  </a:t>
            </a:r>
            <a:endParaRPr lang="en-US" dirty="0" smtClean="0">
              <a:latin typeface="+mj-lt"/>
            </a:endParaRPr>
          </a:p>
          <a:p>
            <a:pPr algn="just">
              <a:lnSpc>
                <a:spcPct val="110000"/>
              </a:lnSpc>
            </a:pPr>
            <a:r>
              <a:rPr lang="en-US" dirty="0" smtClean="0">
                <a:latin typeface="+mj-lt"/>
              </a:rPr>
              <a:t>We </a:t>
            </a:r>
            <a:r>
              <a:rPr lang="en-US" dirty="0">
                <a:latin typeface="+mj-lt"/>
              </a:rPr>
              <a:t>would also like to acknowledge our project partners: Curtis Cash, Ashley Booth, and Mas </a:t>
            </a:r>
            <a:r>
              <a:rPr lang="en-US" dirty="0" err="1">
                <a:latin typeface="+mj-lt"/>
              </a:rPr>
              <a:t>Dojiri</a:t>
            </a:r>
            <a:r>
              <a:rPr lang="en-US" dirty="0">
                <a:latin typeface="+mj-lt"/>
              </a:rPr>
              <a:t> at the Hyperion Treatment Plant. Their contributions, along with the NASA DEVELOP Program, have made this project possible.</a:t>
            </a:r>
            <a:endParaRPr lang="de-DE" dirty="0">
              <a:latin typeface="+mj-lt"/>
            </a:endParaRPr>
          </a:p>
          <a:p>
            <a:pPr algn="just">
              <a:lnSpc>
                <a:spcPct val="110000"/>
              </a:lnSpc>
            </a:pPr>
            <a:r>
              <a:rPr lang="en-US" dirty="0" smtClean="0">
                <a:latin typeface="+mj-lt"/>
              </a:rPr>
              <a:t>We would lastly like to thank Christine Rains</a:t>
            </a:r>
            <a:r>
              <a:rPr lang="en-US" dirty="0">
                <a:latin typeface="+mj-lt"/>
              </a:rPr>
              <a:t> </a:t>
            </a:r>
            <a:r>
              <a:rPr lang="en-US" dirty="0" smtClean="0">
                <a:latin typeface="+mj-lt"/>
              </a:rPr>
              <a:t>and Jack Pan, contributors on the first phase of this project.</a:t>
            </a:r>
            <a:endParaRPr lang="en-US" dirty="0">
              <a:latin typeface="+mj-lt"/>
            </a:endParaRP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Use images.</a:t>
            </a:r>
          </a:p>
          <a:p>
            <a:r>
              <a:rPr lang="en-US" dirty="0" smtClean="0">
                <a:latin typeface="+mj-lt"/>
              </a:rPr>
              <a:t>Make sure that it has some sort of flow, that it makes sense.  Show your results in a logical order.</a:t>
            </a:r>
          </a:p>
          <a:p>
            <a:r>
              <a:rPr lang="en-US" dirty="0" smtClean="0">
                <a:latin typeface="+mj-lt"/>
              </a:rPr>
              <a:t>No bullets.</a:t>
            </a:r>
          </a:p>
        </p:txBody>
      </p:sp>
      <p:sp>
        <p:nvSpPr>
          <p:cNvPr id="12" name="Text Placeholder 16"/>
          <p:cNvSpPr txBox="1">
            <a:spLocks/>
          </p:cNvSpPr>
          <p:nvPr/>
        </p:nvSpPr>
        <p:spPr>
          <a:xfrm>
            <a:off x="18251200" y="2229237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latin typeface="+mj-lt"/>
              </a:rPr>
              <a:t>Use bullets.</a:t>
            </a:r>
          </a:p>
          <a:p>
            <a:pPr marL="347663" indent="-347663"/>
            <a:r>
              <a:rPr lang="en-US" dirty="0" smtClean="0">
                <a:latin typeface="+mj-lt"/>
              </a:rPr>
              <a:t>Use complete sentences with periods.</a:t>
            </a:r>
          </a:p>
        </p:txBody>
      </p:sp>
      <p:sp>
        <p:nvSpPr>
          <p:cNvPr id="6" name="Text Placeholder 16"/>
          <p:cNvSpPr txBox="1">
            <a:spLocks/>
          </p:cNvSpPr>
          <p:nvPr/>
        </p:nvSpPr>
        <p:spPr>
          <a:xfrm>
            <a:off x="914400" y="6269159"/>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10000"/>
              </a:lnSpc>
            </a:pPr>
            <a:endParaRPr lang="en-US" dirty="0" smtClean="0">
              <a:latin typeface="+mj-lt"/>
            </a:endParaRPr>
          </a:p>
        </p:txBody>
      </p:sp>
      <p:sp>
        <p:nvSpPr>
          <p:cNvPr id="15" name="Text Placeholder 16"/>
          <p:cNvSpPr txBox="1">
            <a:spLocks/>
          </p:cNvSpPr>
          <p:nvPr/>
        </p:nvSpPr>
        <p:spPr>
          <a:xfrm>
            <a:off x="18288000" y="6425946"/>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r>
              <a:rPr lang="en-US" b="1" dirty="0" smtClean="0">
                <a:latin typeface="+mj-lt"/>
              </a:rPr>
              <a:t>Coordinate </a:t>
            </a:r>
            <a:r>
              <a:rPr lang="en-US" dirty="0" smtClean="0">
                <a:latin typeface="+mj-lt"/>
              </a:rPr>
              <a:t>with the Hyperion Treatment Plant research team in obtaining in-situ readings taken in the LA Basin</a:t>
            </a:r>
            <a:endParaRPr lang="en-US" b="1" dirty="0" smtClean="0">
              <a:latin typeface="+mj-lt"/>
            </a:endParaRPr>
          </a:p>
          <a:p>
            <a:pPr marL="347663" indent="-347663" algn="just"/>
            <a:r>
              <a:rPr lang="en-US" b="1" dirty="0" smtClean="0">
                <a:latin typeface="+mj-lt"/>
              </a:rPr>
              <a:t>Combine</a:t>
            </a:r>
            <a:r>
              <a:rPr lang="en-US" dirty="0" smtClean="0">
                <a:latin typeface="+mj-lt"/>
              </a:rPr>
              <a:t> </a:t>
            </a:r>
            <a:r>
              <a:rPr lang="en-US" dirty="0">
                <a:latin typeface="+mj-lt"/>
              </a:rPr>
              <a:t>NASA Earth Observations and in situ readings taken during the outflow </a:t>
            </a:r>
            <a:r>
              <a:rPr lang="en-US" dirty="0" smtClean="0">
                <a:latin typeface="+mj-lt"/>
              </a:rPr>
              <a:t>event</a:t>
            </a:r>
          </a:p>
          <a:p>
            <a:pPr marL="347663" indent="-347663" algn="just"/>
            <a:r>
              <a:rPr lang="en-US" b="1" dirty="0">
                <a:latin typeface="+mj-lt"/>
              </a:rPr>
              <a:t>D</a:t>
            </a:r>
            <a:r>
              <a:rPr lang="en-US" b="1" dirty="0" smtClean="0">
                <a:latin typeface="+mj-lt"/>
              </a:rPr>
              <a:t>etermine</a:t>
            </a:r>
            <a:r>
              <a:rPr lang="en-US" dirty="0" smtClean="0">
                <a:latin typeface="+mj-lt"/>
              </a:rPr>
              <a:t> </a:t>
            </a:r>
            <a:r>
              <a:rPr lang="en-US" dirty="0">
                <a:latin typeface="+mj-lt"/>
              </a:rPr>
              <a:t>whether the expelled effluent is negatively impacting the local plant and wildlife or washing ashore to potentially contaminate </a:t>
            </a:r>
            <a:r>
              <a:rPr lang="en-US" dirty="0" smtClean="0">
                <a:latin typeface="+mj-lt"/>
              </a:rPr>
              <a:t>popular beaches</a:t>
            </a:r>
            <a:endParaRPr lang="en-US" dirty="0">
              <a:latin typeface="+mj-lt"/>
            </a:endParaRPr>
          </a:p>
          <a:p>
            <a:pPr marL="347663" indent="-347663" algn="just"/>
            <a:endParaRPr lang="en-US" dirty="0">
              <a:latin typeface="+mj-lt"/>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229103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396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35742" y="207986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61665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3"/>
            <a:ext cx="25603200" cy="1330755"/>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latin typeface="+mj-lt"/>
              </a:rPr>
              <a:t>Rebecca Trinh (Project Lead), Lindsay Almaleh, Mark Barker</a:t>
            </a:r>
          </a:p>
          <a:p>
            <a:r>
              <a:rPr lang="en-US" sz="2400" dirty="0" smtClean="0">
                <a:latin typeface="+mj-lt"/>
              </a:rPr>
              <a:t>NASA DEVELOP National Program - JPL</a:t>
            </a:r>
            <a:endParaRPr lang="en-US" sz="2400" dirty="0">
              <a:latin typeface="+mj-lt"/>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1871" y="17581972"/>
            <a:ext cx="2168427" cy="163234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26928" y="17584387"/>
            <a:ext cx="3106603" cy="162751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6045" y="19862830"/>
            <a:ext cx="1617009" cy="132504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3586" y="19954677"/>
            <a:ext cx="3386684" cy="1135950"/>
          </a:xfrm>
          <a:prstGeom prst="rect">
            <a:avLst/>
          </a:prstGeom>
        </p:spPr>
      </p:pic>
      <p:sp>
        <p:nvSpPr>
          <p:cNvPr id="34" name="Rounded Rectangle 33"/>
          <p:cNvSpPr/>
          <p:nvPr/>
        </p:nvSpPr>
        <p:spPr>
          <a:xfrm>
            <a:off x="1215185" y="17951504"/>
            <a:ext cx="3657602" cy="134388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3200" b="1" dirty="0" smtClean="0">
                <a:latin typeface="+mj-lt"/>
              </a:rPr>
              <a:t>ALOS </a:t>
            </a:r>
            <a:r>
              <a:rPr lang="es-ES" sz="3200" b="1" dirty="0">
                <a:latin typeface="+mj-lt"/>
              </a:rPr>
              <a:t>– 2 (JAXA)</a:t>
            </a:r>
          </a:p>
          <a:p>
            <a:pPr algn="ctr"/>
            <a:r>
              <a:rPr lang="es-ES" sz="3200" b="1" dirty="0" err="1">
                <a:latin typeface="+mj-lt"/>
              </a:rPr>
              <a:t>Sentinel</a:t>
            </a:r>
            <a:r>
              <a:rPr lang="es-ES" sz="3200" b="1" dirty="0">
                <a:latin typeface="+mj-lt"/>
              </a:rPr>
              <a:t> – 1 (ESA)</a:t>
            </a:r>
          </a:p>
          <a:p>
            <a:pPr algn="ctr"/>
            <a:endParaRPr lang="en-US" sz="3200" b="1" dirty="0" smtClean="0">
              <a:latin typeface="+mj-lt"/>
            </a:endParaRPr>
          </a:p>
        </p:txBody>
      </p:sp>
      <p:sp>
        <p:nvSpPr>
          <p:cNvPr id="39" name="Rounded Rectangle 38"/>
          <p:cNvSpPr/>
          <p:nvPr/>
        </p:nvSpPr>
        <p:spPr>
          <a:xfrm>
            <a:off x="1876746" y="14526267"/>
            <a:ext cx="2419333" cy="127562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Landsat 8 </a:t>
            </a:r>
          </a:p>
          <a:p>
            <a:pPr algn="ctr"/>
            <a:r>
              <a:rPr lang="en-US" sz="3200" b="1" dirty="0" smtClean="0">
                <a:latin typeface="+mj-lt"/>
              </a:rPr>
              <a:t>MODIS</a:t>
            </a:r>
          </a:p>
        </p:txBody>
      </p:sp>
      <p:sp>
        <p:nvSpPr>
          <p:cNvPr id="43" name="Rounded Rectangle 42"/>
          <p:cNvSpPr/>
          <p:nvPr/>
        </p:nvSpPr>
        <p:spPr>
          <a:xfrm>
            <a:off x="5923547" y="14289882"/>
            <a:ext cx="3801980" cy="1264434"/>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Chlorophyll-a</a:t>
            </a:r>
          </a:p>
          <a:p>
            <a:pPr algn="ctr"/>
            <a:r>
              <a:rPr lang="en-US" sz="3200" b="1" dirty="0" smtClean="0">
                <a:latin typeface="+mj-lt"/>
              </a:rPr>
              <a:t>Surface Sediment </a:t>
            </a:r>
          </a:p>
          <a:p>
            <a:pPr algn="ctr"/>
            <a:endParaRPr lang="en-US" sz="3200" dirty="0">
              <a:latin typeface="+mj-lt"/>
            </a:endParaRPr>
          </a:p>
        </p:txBody>
      </p:sp>
      <p:sp>
        <p:nvSpPr>
          <p:cNvPr id="44" name="Rounded Rectangle 43"/>
          <p:cNvSpPr/>
          <p:nvPr/>
        </p:nvSpPr>
        <p:spPr>
          <a:xfrm>
            <a:off x="5901334" y="15701214"/>
            <a:ext cx="3801979" cy="12474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Sea Surface Temperature</a:t>
            </a:r>
          </a:p>
          <a:p>
            <a:pPr algn="ctr"/>
            <a:endParaRPr lang="en-US" sz="3200" dirty="0">
              <a:latin typeface="+mj-lt"/>
            </a:endParaRPr>
          </a:p>
        </p:txBody>
      </p:sp>
      <p:sp>
        <p:nvSpPr>
          <p:cNvPr id="45" name="Rounded Rectangle 44"/>
          <p:cNvSpPr/>
          <p:nvPr/>
        </p:nvSpPr>
        <p:spPr>
          <a:xfrm>
            <a:off x="596061" y="19669837"/>
            <a:ext cx="4895850" cy="70155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In Situ Measurements</a:t>
            </a:r>
          </a:p>
          <a:p>
            <a:pPr algn="ctr"/>
            <a:endParaRPr lang="en-US" sz="3200" dirty="0">
              <a:latin typeface="+mj-lt"/>
            </a:endParaRPr>
          </a:p>
        </p:txBody>
      </p:sp>
      <p:pic>
        <p:nvPicPr>
          <p:cNvPr id="48" name="Picture 47"/>
          <p:cNvPicPr>
            <a:picLocks noChangeAspect="1"/>
          </p:cNvPicPr>
          <p:nvPr/>
        </p:nvPicPr>
        <p:blipFill rotWithShape="1">
          <a:blip r:embed="rId6" cstate="print">
            <a:extLst>
              <a:ext uri="{28A0092B-C50C-407E-A947-70E740481C1C}">
                <a14:useLocalDpi xmlns:a14="http://schemas.microsoft.com/office/drawing/2010/main" val="0"/>
              </a:ext>
            </a:extLst>
          </a:blip>
          <a:srcRect l="28600" t="14441" r="8185" b="18897"/>
          <a:stretch/>
        </p:blipFill>
        <p:spPr>
          <a:xfrm>
            <a:off x="22314259" y="11237935"/>
            <a:ext cx="4336691" cy="4901614"/>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7999" y="11257500"/>
            <a:ext cx="3793103" cy="4908721"/>
          </a:xfrm>
          <a:prstGeom prst="rect">
            <a:avLst/>
          </a:prstGeom>
          <a:ln w="57150">
            <a:noFill/>
          </a:ln>
        </p:spPr>
      </p:pic>
      <p:sp>
        <p:nvSpPr>
          <p:cNvPr id="49" name="TextBox 48"/>
          <p:cNvSpPr txBox="1"/>
          <p:nvPr/>
        </p:nvSpPr>
        <p:spPr>
          <a:xfrm>
            <a:off x="18234088" y="19218834"/>
            <a:ext cx="2105063" cy="584775"/>
          </a:xfrm>
          <a:prstGeom prst="rect">
            <a:avLst/>
          </a:prstGeom>
          <a:noFill/>
        </p:spPr>
        <p:txBody>
          <a:bodyPr wrap="none" rtlCol="0">
            <a:spAutoFit/>
          </a:bodyPr>
          <a:lstStyle/>
          <a:p>
            <a:r>
              <a:rPr lang="en-US" sz="3200" dirty="0" smtClean="0">
                <a:latin typeface="+mj-lt"/>
              </a:rPr>
              <a:t>Landsat 8</a:t>
            </a:r>
            <a:endParaRPr lang="en-US" sz="3200" dirty="0">
              <a:latin typeface="+mj-lt"/>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7999" y="17581972"/>
            <a:ext cx="1997243" cy="1632344"/>
          </a:xfrm>
          <a:prstGeom prst="rect">
            <a:avLst/>
          </a:prstGeom>
        </p:spPr>
      </p:pic>
      <p:sp>
        <p:nvSpPr>
          <p:cNvPr id="50" name="TextBox 49"/>
          <p:cNvSpPr txBox="1"/>
          <p:nvPr/>
        </p:nvSpPr>
        <p:spPr>
          <a:xfrm>
            <a:off x="22506512" y="21126242"/>
            <a:ext cx="1830950" cy="584775"/>
          </a:xfrm>
          <a:prstGeom prst="rect">
            <a:avLst/>
          </a:prstGeom>
          <a:noFill/>
        </p:spPr>
        <p:txBody>
          <a:bodyPr wrap="none" rtlCol="0">
            <a:spAutoFit/>
          </a:bodyPr>
          <a:lstStyle/>
          <a:p>
            <a:r>
              <a:rPr lang="en-US" sz="3200" dirty="0" smtClean="0">
                <a:latin typeface="+mj-lt"/>
              </a:rPr>
              <a:t>ALOS - 2</a:t>
            </a:r>
            <a:endParaRPr lang="en-US" sz="3200" dirty="0">
              <a:latin typeface="+mj-lt"/>
            </a:endParaRPr>
          </a:p>
        </p:txBody>
      </p:sp>
      <p:sp>
        <p:nvSpPr>
          <p:cNvPr id="51" name="TextBox 50"/>
          <p:cNvSpPr txBox="1"/>
          <p:nvPr/>
        </p:nvSpPr>
        <p:spPr>
          <a:xfrm>
            <a:off x="19026219" y="21094888"/>
            <a:ext cx="2316660" cy="584775"/>
          </a:xfrm>
          <a:prstGeom prst="rect">
            <a:avLst/>
          </a:prstGeom>
          <a:noFill/>
        </p:spPr>
        <p:txBody>
          <a:bodyPr wrap="none" rtlCol="0">
            <a:spAutoFit/>
          </a:bodyPr>
          <a:lstStyle/>
          <a:p>
            <a:r>
              <a:rPr lang="en-US" sz="3200" dirty="0" smtClean="0">
                <a:latin typeface="+mj-lt"/>
              </a:rPr>
              <a:t>Sentinel - 1</a:t>
            </a:r>
            <a:endParaRPr lang="en-US" sz="3200" dirty="0">
              <a:latin typeface="+mj-lt"/>
            </a:endParaRPr>
          </a:p>
        </p:txBody>
      </p:sp>
      <p:sp>
        <p:nvSpPr>
          <p:cNvPr id="52" name="TextBox 51"/>
          <p:cNvSpPr txBox="1"/>
          <p:nvPr/>
        </p:nvSpPr>
        <p:spPr>
          <a:xfrm>
            <a:off x="23479657" y="19208493"/>
            <a:ext cx="3001143" cy="584775"/>
          </a:xfrm>
          <a:prstGeom prst="rect">
            <a:avLst/>
          </a:prstGeom>
          <a:noFill/>
        </p:spPr>
        <p:txBody>
          <a:bodyPr wrap="none" rtlCol="0">
            <a:spAutoFit/>
          </a:bodyPr>
          <a:lstStyle/>
          <a:p>
            <a:r>
              <a:rPr lang="en-US" sz="3200" dirty="0" smtClean="0">
                <a:latin typeface="+mj-lt"/>
              </a:rPr>
              <a:t>Aqua - MODIS</a:t>
            </a:r>
            <a:endParaRPr lang="en-US" sz="3200" dirty="0">
              <a:latin typeface="+mj-lt"/>
            </a:endParaRPr>
          </a:p>
        </p:txBody>
      </p:sp>
      <p:sp>
        <p:nvSpPr>
          <p:cNvPr id="53" name="TextBox 52"/>
          <p:cNvSpPr txBox="1"/>
          <p:nvPr/>
        </p:nvSpPr>
        <p:spPr>
          <a:xfrm>
            <a:off x="20636039" y="19218834"/>
            <a:ext cx="2440092" cy="584775"/>
          </a:xfrm>
          <a:prstGeom prst="rect">
            <a:avLst/>
          </a:prstGeom>
          <a:noFill/>
        </p:spPr>
        <p:txBody>
          <a:bodyPr wrap="none" rtlCol="0">
            <a:spAutoFit/>
          </a:bodyPr>
          <a:lstStyle/>
          <a:p>
            <a:r>
              <a:rPr lang="en-US" sz="3200" dirty="0" smtClean="0">
                <a:latin typeface="+mj-lt"/>
              </a:rPr>
              <a:t>Terra-ASTER</a:t>
            </a:r>
            <a:endParaRPr lang="en-US" sz="3200" dirty="0">
              <a:latin typeface="+mj-lt"/>
            </a:endParaRPr>
          </a:p>
        </p:txBody>
      </p:sp>
      <p:sp>
        <p:nvSpPr>
          <p:cNvPr id="55" name="Rounded Rectangle 54"/>
          <p:cNvSpPr/>
          <p:nvPr/>
        </p:nvSpPr>
        <p:spPr>
          <a:xfrm>
            <a:off x="914398" y="13268733"/>
            <a:ext cx="4259180" cy="1164159"/>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NASA EOS Observations:</a:t>
            </a:r>
          </a:p>
          <a:p>
            <a:pPr algn="ctr"/>
            <a:endParaRPr lang="en-US" sz="3200" dirty="0">
              <a:latin typeface="+mj-lt"/>
            </a:endParaRPr>
          </a:p>
        </p:txBody>
      </p:sp>
      <p:sp>
        <p:nvSpPr>
          <p:cNvPr id="56" name="Rounded Rectangle 55"/>
          <p:cNvSpPr/>
          <p:nvPr/>
        </p:nvSpPr>
        <p:spPr>
          <a:xfrm>
            <a:off x="1876746" y="15974170"/>
            <a:ext cx="2419333" cy="70155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ASTER</a:t>
            </a:r>
          </a:p>
          <a:p>
            <a:pPr algn="ctr"/>
            <a:endParaRPr lang="en-US" sz="3200" b="1" dirty="0">
              <a:latin typeface="+mj-lt"/>
            </a:endParaRPr>
          </a:p>
        </p:txBody>
      </p:sp>
      <p:cxnSp>
        <p:nvCxnSpPr>
          <p:cNvPr id="58" name="Straight Arrow Connector 57"/>
          <p:cNvCxnSpPr>
            <a:stCxn id="39" idx="3"/>
            <a:endCxn id="43" idx="1"/>
          </p:cNvCxnSpPr>
          <p:nvPr/>
        </p:nvCxnSpPr>
        <p:spPr>
          <a:xfrm flipV="1">
            <a:off x="4296079" y="14922099"/>
            <a:ext cx="1627468" cy="241980"/>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3"/>
            <a:endCxn id="44" idx="1"/>
          </p:cNvCxnSpPr>
          <p:nvPr/>
        </p:nvCxnSpPr>
        <p:spPr>
          <a:xfrm flipV="1">
            <a:off x="4296079" y="16324947"/>
            <a:ext cx="1605255" cy="1"/>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9" idx="3"/>
            <a:endCxn id="44" idx="1"/>
          </p:cNvCxnSpPr>
          <p:nvPr/>
        </p:nvCxnSpPr>
        <p:spPr>
          <a:xfrm>
            <a:off x="4296079" y="15164079"/>
            <a:ext cx="1605255" cy="116086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5923547" y="17992426"/>
            <a:ext cx="3801978" cy="1247465"/>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Sea Surface Roughness</a:t>
            </a:r>
          </a:p>
          <a:p>
            <a:pPr algn="ctr"/>
            <a:endParaRPr lang="en-US" sz="3200" dirty="0">
              <a:latin typeface="+mj-lt"/>
            </a:endParaRPr>
          </a:p>
        </p:txBody>
      </p:sp>
      <p:cxnSp>
        <p:nvCxnSpPr>
          <p:cNvPr id="72" name="Straight Arrow Connector 71"/>
          <p:cNvCxnSpPr>
            <a:stCxn id="34" idx="3"/>
            <a:endCxn id="70" idx="1"/>
          </p:cNvCxnSpPr>
          <p:nvPr/>
        </p:nvCxnSpPr>
        <p:spPr>
          <a:xfrm flipV="1">
            <a:off x="4872787" y="18616159"/>
            <a:ext cx="1050760" cy="7288"/>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14929525" y="14894533"/>
            <a:ext cx="2819115" cy="2848362"/>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Effluent</a:t>
            </a:r>
          </a:p>
          <a:p>
            <a:pPr algn="ctr"/>
            <a:r>
              <a:rPr lang="en-US" sz="3200" b="1" dirty="0" smtClean="0">
                <a:latin typeface="+mj-lt"/>
              </a:rPr>
              <a:t>impact</a:t>
            </a:r>
          </a:p>
          <a:p>
            <a:pPr algn="ctr"/>
            <a:r>
              <a:rPr lang="en-US" sz="3200" b="1" dirty="0" smtClean="0">
                <a:latin typeface="+mj-lt"/>
              </a:rPr>
              <a:t>on local</a:t>
            </a:r>
          </a:p>
          <a:p>
            <a:pPr algn="ctr"/>
            <a:r>
              <a:rPr lang="en-US" sz="3200" b="1" dirty="0" smtClean="0">
                <a:latin typeface="+mj-lt"/>
              </a:rPr>
              <a:t>plant </a:t>
            </a:r>
          </a:p>
          <a:p>
            <a:pPr algn="ctr"/>
            <a:r>
              <a:rPr lang="en-US" sz="3200" b="1" dirty="0" smtClean="0">
                <a:latin typeface="+mj-lt"/>
              </a:rPr>
              <a:t>and wildlife</a:t>
            </a:r>
          </a:p>
          <a:p>
            <a:pPr algn="ctr"/>
            <a:endParaRPr lang="en-US" sz="3200" dirty="0">
              <a:latin typeface="+mj-lt"/>
            </a:endParaRPr>
          </a:p>
        </p:txBody>
      </p:sp>
      <p:sp>
        <p:nvSpPr>
          <p:cNvPr id="81" name="Rounded Rectangle 80"/>
          <p:cNvSpPr/>
          <p:nvPr/>
        </p:nvSpPr>
        <p:spPr>
          <a:xfrm>
            <a:off x="10557593" y="15157714"/>
            <a:ext cx="3611925" cy="2322001"/>
          </a:xfrm>
          <a:prstGeom prst="roundRect">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Spatiotemporal </a:t>
            </a:r>
          </a:p>
          <a:p>
            <a:pPr algn="ctr"/>
            <a:r>
              <a:rPr lang="en-US" sz="3200" b="1" dirty="0" smtClean="0">
                <a:latin typeface="+mj-lt"/>
              </a:rPr>
              <a:t>Analysis of combined </a:t>
            </a:r>
          </a:p>
          <a:p>
            <a:pPr algn="ctr"/>
            <a:r>
              <a:rPr lang="en-US" sz="3200" b="1" dirty="0" smtClean="0">
                <a:latin typeface="+mj-lt"/>
              </a:rPr>
              <a:t>datasets</a:t>
            </a:r>
          </a:p>
          <a:p>
            <a:pPr algn="ctr"/>
            <a:endParaRPr lang="en-US" sz="3200" dirty="0">
              <a:latin typeface="+mj-lt"/>
            </a:endParaRPr>
          </a:p>
        </p:txBody>
      </p:sp>
      <p:cxnSp>
        <p:nvCxnSpPr>
          <p:cNvPr id="89" name="Elbow Connector 88"/>
          <p:cNvCxnSpPr>
            <a:stCxn id="45" idx="3"/>
            <a:endCxn id="81" idx="2"/>
          </p:cNvCxnSpPr>
          <p:nvPr/>
        </p:nvCxnSpPr>
        <p:spPr>
          <a:xfrm flipV="1">
            <a:off x="5491911" y="17479715"/>
            <a:ext cx="6871645" cy="2540900"/>
          </a:xfrm>
          <a:prstGeom prst="bentConnector2">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0" idx="3"/>
            <a:endCxn id="81" idx="1"/>
          </p:cNvCxnSpPr>
          <p:nvPr/>
        </p:nvCxnSpPr>
        <p:spPr>
          <a:xfrm flipV="1">
            <a:off x="9725525" y="16318715"/>
            <a:ext cx="832068" cy="2297444"/>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3" idx="3"/>
            <a:endCxn id="81" idx="1"/>
          </p:cNvCxnSpPr>
          <p:nvPr/>
        </p:nvCxnSpPr>
        <p:spPr>
          <a:xfrm>
            <a:off x="9725527" y="14922099"/>
            <a:ext cx="832066" cy="1396616"/>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4" idx="3"/>
            <a:endCxn id="81" idx="1"/>
          </p:cNvCxnSpPr>
          <p:nvPr/>
        </p:nvCxnSpPr>
        <p:spPr>
          <a:xfrm flipV="1">
            <a:off x="9703313" y="16318715"/>
            <a:ext cx="854280" cy="6232"/>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596061" y="17020227"/>
            <a:ext cx="4895850" cy="701555"/>
          </a:xfrm>
          <a:prstGeom prst="roundRect">
            <a:avLst/>
          </a:prstGeom>
          <a:solidFill>
            <a:schemeClr val="accent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latin typeface="+mj-lt"/>
              </a:rPr>
              <a:t>Partner Agency Data:</a:t>
            </a:r>
            <a:endParaRPr lang="en-US" sz="3200" b="1" dirty="0">
              <a:latin typeface="+mj-lt"/>
            </a:endParaRPr>
          </a:p>
        </p:txBody>
      </p:sp>
      <p:cxnSp>
        <p:nvCxnSpPr>
          <p:cNvPr id="143" name="Straight Arrow Connector 142"/>
          <p:cNvCxnSpPr>
            <a:stCxn id="81" idx="3"/>
            <a:endCxn id="80" idx="1"/>
          </p:cNvCxnSpPr>
          <p:nvPr/>
        </p:nvCxnSpPr>
        <p:spPr>
          <a:xfrm flipV="1">
            <a:off x="14169518" y="16318714"/>
            <a:ext cx="760007" cy="1"/>
          </a:xfrm>
          <a:prstGeom prst="straightConnector1">
            <a:avLst/>
          </a:prstGeom>
          <a:ln w="571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8709006" y="16283320"/>
            <a:ext cx="7616188" cy="523220"/>
          </a:xfrm>
          <a:prstGeom prst="rect">
            <a:avLst/>
          </a:prstGeom>
          <a:noFill/>
        </p:spPr>
        <p:txBody>
          <a:bodyPr wrap="none" rtlCol="0">
            <a:spAutoFit/>
          </a:bodyPr>
          <a:lstStyle/>
          <a:p>
            <a:r>
              <a:rPr lang="en-US" sz="2800" b="1" dirty="0" smtClean="0">
                <a:latin typeface="+mj-lt"/>
              </a:rPr>
              <a:t>Study Period: September – November 2015</a:t>
            </a:r>
            <a:endParaRPr lang="en-US" sz="2800" b="1" dirty="0">
              <a:latin typeface="+mj-lt"/>
            </a:endParaRPr>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27609" b="23970"/>
          <a:stretch/>
        </p:blipFill>
        <p:spPr>
          <a:xfrm>
            <a:off x="1741530" y="28821383"/>
            <a:ext cx="5567791" cy="4792859"/>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1758</TotalTime>
  <Words>328</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Rebecca Trinh</cp:lastModifiedBy>
  <cp:revision>119</cp:revision>
  <dcterms:created xsi:type="dcterms:W3CDTF">2015-06-02T14:58:58Z</dcterms:created>
  <dcterms:modified xsi:type="dcterms:W3CDTF">2015-10-15T21:27:35Z</dcterms:modified>
</cp:coreProperties>
</file>