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47"/>
  </p:notesMasterIdLst>
  <p:sldIdLst>
    <p:sldId id="321" r:id="rId5"/>
    <p:sldId id="346" r:id="rId6"/>
    <p:sldId id="323" r:id="rId7"/>
    <p:sldId id="339" r:id="rId8"/>
    <p:sldId id="324" r:id="rId9"/>
    <p:sldId id="327" r:id="rId10"/>
    <p:sldId id="331" r:id="rId11"/>
    <p:sldId id="328" r:id="rId12"/>
    <p:sldId id="362" r:id="rId13"/>
    <p:sldId id="363" r:id="rId14"/>
    <p:sldId id="367" r:id="rId15"/>
    <p:sldId id="332" r:id="rId16"/>
    <p:sldId id="359" r:id="rId17"/>
    <p:sldId id="377" r:id="rId18"/>
    <p:sldId id="333" r:id="rId19"/>
    <p:sldId id="357" r:id="rId20"/>
    <p:sldId id="352" r:id="rId21"/>
    <p:sldId id="348" r:id="rId22"/>
    <p:sldId id="349" r:id="rId23"/>
    <p:sldId id="354" r:id="rId24"/>
    <p:sldId id="350" r:id="rId25"/>
    <p:sldId id="351" r:id="rId26"/>
    <p:sldId id="336" r:id="rId27"/>
    <p:sldId id="360" r:id="rId28"/>
    <p:sldId id="343" r:id="rId29"/>
    <p:sldId id="361" r:id="rId30"/>
    <p:sldId id="371" r:id="rId31"/>
    <p:sldId id="376" r:id="rId32"/>
    <p:sldId id="378" r:id="rId33"/>
    <p:sldId id="379" r:id="rId34"/>
    <p:sldId id="335" r:id="rId35"/>
    <p:sldId id="340" r:id="rId36"/>
    <p:sldId id="364" r:id="rId37"/>
    <p:sldId id="365" r:id="rId38"/>
    <p:sldId id="366" r:id="rId39"/>
    <p:sldId id="370" r:id="rId40"/>
    <p:sldId id="368" r:id="rId41"/>
    <p:sldId id="369" r:id="rId42"/>
    <p:sldId id="374" r:id="rId43"/>
    <p:sldId id="372" r:id="rId44"/>
    <p:sldId id="373" r:id="rId45"/>
    <p:sldId id="37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chelle Williams" initials="ARW" lastIdx="14" clrIdx="0">
    <p:extLst/>
  </p:cmAuthor>
  <p:cmAuthor id="2" name="Amber Williams" initials="AW" lastIdx="5" clrIdx="1">
    <p:extLst/>
  </p:cmAuthor>
  <p:cmAuthor id="3" name="Robert Byles" initials="RB" lastIdx="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879B"/>
    <a:srgbClr val="72B2FE"/>
    <a:srgbClr val="BEE7FF"/>
    <a:srgbClr val="AD6D00"/>
    <a:srgbClr val="FFFC77"/>
    <a:srgbClr val="FFFEBD"/>
    <a:srgbClr val="E1E1E1"/>
    <a:srgbClr val="A80000"/>
    <a:srgbClr val="FE5500"/>
    <a:srgbClr val="FFA8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8"/>
    <p:restoredTop sz="92600" autoAdjust="0"/>
  </p:normalViewPr>
  <p:slideViewPr>
    <p:cSldViewPr snapToGrid="0" showGuides="1">
      <p:cViewPr varScale="1">
        <p:scale>
          <a:sx n="73" d="100"/>
          <a:sy n="73" d="100"/>
        </p:scale>
        <p:origin x="-120"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commentAuthors" Target="commentAuthor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Users\snix\Documents\Post-2020\Jobs\DEVELOP%20Spring%202021\LandCoverTimeseries.xlsx" TargetMode="External"/><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oleObject" Target="file:///\\Users\snix\Documents\Post-2020\Jobs\DEVELOP%20Spring%202021\LandCoverTimeseries.xlsx" TargetMode="External"/><Relationship Id="rId2" Type="http://schemas.microsoft.com/office/2011/relationships/chartStyle" Target="style2.xml"/><Relationship Id="rId3" Type="http://schemas.microsoft.com/office/2011/relationships/chartColorStyle" Target="colors2.xml"/></Relationships>
</file>

<file path=ppt/charts/_rels/chart3.xml.rels><?xml version="1.0" encoding="UTF-8" standalone="yes"?>
<Relationships xmlns="http://schemas.openxmlformats.org/package/2006/relationships"><Relationship Id="rId1" Type="http://schemas.openxmlformats.org/officeDocument/2006/relationships/oleObject" Target="file:///\\Users\snix\Documents\Post-2020\Jobs\DEVELOP%20Spring%202021\LandCoverTimeseries.xlsx" TargetMode="External"/><Relationship Id="rId2" Type="http://schemas.microsoft.com/office/2011/relationships/chartStyle" Target="style3.xml"/><Relationship Id="rId3" Type="http://schemas.microsoft.com/office/2011/relationships/chartColorStyle" Target="colors3.xml"/></Relationships>
</file>

<file path=ppt/charts/_rels/chart4.xml.rels><?xml version="1.0" encoding="UTF-8" standalone="yes"?>
<Relationships xmlns="http://schemas.openxmlformats.org/package/2006/relationships"><Relationship Id="rId1" Type="http://schemas.openxmlformats.org/officeDocument/2006/relationships/oleObject" Target="file:///\\Users\snix\Documents\Post-2020\Jobs\DEVELOP%20Spring%202021\LandCoverTimeseries.xlsx" TargetMode="External"/><Relationship Id="rId2" Type="http://schemas.microsoft.com/office/2011/relationships/chartStyle" Target="style4.xml"/><Relationship Id="rId3" Type="http://schemas.microsoft.com/office/2011/relationships/chartColorStyle" Target="colors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400"/>
              <a:t>Land Cover Timeseries for Preston County</a:t>
            </a:r>
          </a:p>
        </c:rich>
      </c:tx>
      <c:layout>
        <c:manualLayout>
          <c:xMode val="edge"/>
          <c:yMode val="edge"/>
          <c:x val="0.226678082191781"/>
          <c:y val="0.0120662675614073"/>
        </c:manualLayout>
      </c:layout>
      <c:overlay val="0"/>
      <c:spPr>
        <a:noFill/>
        <a:ln>
          <a:noFill/>
        </a:ln>
        <a:effectLst/>
      </c:spPr>
    </c:title>
    <c:autoTitleDeleted val="0"/>
    <c:plotArea>
      <c:layout>
        <c:manualLayout>
          <c:layoutTarget val="inner"/>
          <c:xMode val="edge"/>
          <c:yMode val="edge"/>
          <c:x val="0.090664167835185"/>
          <c:y val="0.522040700375575"/>
          <c:w val="0.670583360299141"/>
          <c:h val="0.34022390052075"/>
        </c:manualLayout>
      </c:layout>
      <c:lineChart>
        <c:grouping val="standard"/>
        <c:varyColors val="0"/>
        <c:ser>
          <c:idx val="1"/>
          <c:order val="0"/>
          <c:tx>
            <c:strRef>
              <c:f>Preston_Area!$C$2</c:f>
              <c:strCache>
                <c:ptCount val="1"/>
                <c:pt idx="0">
                  <c:v>Open Water</c:v>
                </c:pt>
              </c:strCache>
            </c:strRef>
          </c:tx>
          <c:spPr>
            <a:ln w="28575" cap="rnd">
              <a:solidFill>
                <a:schemeClr val="accent1">
                  <a:lumMod val="75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Preston_Area!$C$3:$C$27</c:f>
              <c:numCache>
                <c:formatCode>General</c:formatCode>
                <c:ptCount val="23"/>
                <c:pt idx="0">
                  <c:v>16.9758</c:v>
                </c:pt>
                <c:pt idx="1">
                  <c:v>17.1693</c:v>
                </c:pt>
                <c:pt idx="2">
                  <c:v>19.278</c:v>
                </c:pt>
                <c:pt idx="3">
                  <c:v>18.198</c:v>
                </c:pt>
                <c:pt idx="4">
                  <c:v>17.1342</c:v>
                </c:pt>
                <c:pt idx="5">
                  <c:v>22.92749999999999</c:v>
                </c:pt>
                <c:pt idx="6">
                  <c:v>17.2503</c:v>
                </c:pt>
                <c:pt idx="7">
                  <c:v>16.49879999999999</c:v>
                </c:pt>
                <c:pt idx="8">
                  <c:v>19.23389999999999</c:v>
                </c:pt>
                <c:pt idx="9">
                  <c:v>17.9973</c:v>
                </c:pt>
                <c:pt idx="10">
                  <c:v>13.4478</c:v>
                </c:pt>
                <c:pt idx="11">
                  <c:v>16.3386</c:v>
                </c:pt>
                <c:pt idx="12">
                  <c:v>16.533</c:v>
                </c:pt>
                <c:pt idx="13">
                  <c:v>18.2358</c:v>
                </c:pt>
                <c:pt idx="14">
                  <c:v>18.981</c:v>
                </c:pt>
                <c:pt idx="15">
                  <c:v>16.79939999999999</c:v>
                </c:pt>
                <c:pt idx="16">
                  <c:v>17.3187</c:v>
                </c:pt>
                <c:pt idx="17">
                  <c:v>13.8825</c:v>
                </c:pt>
                <c:pt idx="18">
                  <c:v>12.9789</c:v>
                </c:pt>
                <c:pt idx="19">
                  <c:v>9.9855</c:v>
                </c:pt>
                <c:pt idx="20">
                  <c:v>10.4004</c:v>
                </c:pt>
                <c:pt idx="21">
                  <c:v>24.2748</c:v>
                </c:pt>
                <c:pt idx="22">
                  <c:v>11.2131</c:v>
                </c:pt>
              </c:numCache>
            </c:numRef>
          </c:val>
          <c:smooth val="0"/>
          <c:extLst xmlns:c16r2="http://schemas.microsoft.com/office/drawing/2015/06/chart">
            <c:ext xmlns:c16="http://schemas.microsoft.com/office/drawing/2014/chart" uri="{C3380CC4-5D6E-409C-BE32-E72D297353CC}">
              <c16:uniqueId val="{00000001-EB22-4342-842E-59BE8EB708FE}"/>
            </c:ext>
          </c:extLst>
        </c:ser>
        <c:ser>
          <c:idx val="2"/>
          <c:order val="1"/>
          <c:tx>
            <c:strRef>
              <c:f>Preston_Area!$D$2</c:f>
              <c:strCache>
                <c:ptCount val="1"/>
                <c:pt idx="0">
                  <c:v>All Developed</c:v>
                </c:pt>
              </c:strCache>
            </c:strRef>
          </c:tx>
          <c:spPr>
            <a:ln w="28575" cap="rnd">
              <a:solidFill>
                <a:srgbClr val="C00000"/>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Preston_Area!$D$3:$D$27</c:f>
              <c:numCache>
                <c:formatCode>General</c:formatCode>
                <c:ptCount val="23"/>
                <c:pt idx="0">
                  <c:v>68.7996</c:v>
                </c:pt>
                <c:pt idx="1">
                  <c:v>47.6604</c:v>
                </c:pt>
                <c:pt idx="2">
                  <c:v>32.2614</c:v>
                </c:pt>
                <c:pt idx="3">
                  <c:v>58.2651</c:v>
                </c:pt>
                <c:pt idx="4">
                  <c:v>48.2364</c:v>
                </c:pt>
                <c:pt idx="5">
                  <c:v>58.3047</c:v>
                </c:pt>
                <c:pt idx="6">
                  <c:v>36.2475</c:v>
                </c:pt>
                <c:pt idx="7">
                  <c:v>51.525</c:v>
                </c:pt>
                <c:pt idx="8">
                  <c:v>43.5915</c:v>
                </c:pt>
                <c:pt idx="9">
                  <c:v>49.4406</c:v>
                </c:pt>
                <c:pt idx="10">
                  <c:v>53.5167</c:v>
                </c:pt>
                <c:pt idx="11">
                  <c:v>95.15609999999998</c:v>
                </c:pt>
                <c:pt idx="12">
                  <c:v>69.2892</c:v>
                </c:pt>
                <c:pt idx="13">
                  <c:v>65.4975</c:v>
                </c:pt>
                <c:pt idx="14">
                  <c:v>38.1285</c:v>
                </c:pt>
                <c:pt idx="15">
                  <c:v>42.9192</c:v>
                </c:pt>
                <c:pt idx="16">
                  <c:v>62.2737</c:v>
                </c:pt>
                <c:pt idx="17">
                  <c:v>62.757</c:v>
                </c:pt>
                <c:pt idx="18">
                  <c:v>59.184</c:v>
                </c:pt>
                <c:pt idx="19">
                  <c:v>56.47320000000001</c:v>
                </c:pt>
                <c:pt idx="20">
                  <c:v>60.2505</c:v>
                </c:pt>
                <c:pt idx="21">
                  <c:v>49.9671</c:v>
                </c:pt>
                <c:pt idx="22">
                  <c:v>56.12940000000001</c:v>
                </c:pt>
              </c:numCache>
            </c:numRef>
          </c:val>
          <c:smooth val="0"/>
          <c:extLst xmlns:c16r2="http://schemas.microsoft.com/office/drawing/2015/06/chart">
            <c:ext xmlns:c16="http://schemas.microsoft.com/office/drawing/2014/chart" uri="{C3380CC4-5D6E-409C-BE32-E72D297353CC}">
              <c16:uniqueId val="{00000002-EB22-4342-842E-59BE8EB708FE}"/>
            </c:ext>
          </c:extLst>
        </c:ser>
        <c:ser>
          <c:idx val="3"/>
          <c:order val="2"/>
          <c:tx>
            <c:strRef>
              <c:f>Preston_Area!$E$2</c:f>
              <c:strCache>
                <c:ptCount val="1"/>
                <c:pt idx="0">
                  <c:v>Barren Land</c:v>
                </c:pt>
              </c:strCache>
            </c:strRef>
          </c:tx>
          <c:spPr>
            <a:ln w="28575" cap="rnd">
              <a:solidFill>
                <a:schemeClr val="accent4">
                  <a:lumMod val="50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Preston_Area!$E$3:$E$27</c:f>
              <c:numCache>
                <c:formatCode>General</c:formatCode>
                <c:ptCount val="23"/>
                <c:pt idx="0">
                  <c:v>1.1844</c:v>
                </c:pt>
                <c:pt idx="1">
                  <c:v>1.44</c:v>
                </c:pt>
                <c:pt idx="2">
                  <c:v>1.1097</c:v>
                </c:pt>
                <c:pt idx="3">
                  <c:v>0.9</c:v>
                </c:pt>
                <c:pt idx="4">
                  <c:v>1.3752</c:v>
                </c:pt>
                <c:pt idx="5">
                  <c:v>2.1861</c:v>
                </c:pt>
                <c:pt idx="6">
                  <c:v>0.8766</c:v>
                </c:pt>
                <c:pt idx="7">
                  <c:v>0.7569</c:v>
                </c:pt>
                <c:pt idx="8">
                  <c:v>1.1574</c:v>
                </c:pt>
                <c:pt idx="9">
                  <c:v>1.9332</c:v>
                </c:pt>
                <c:pt idx="10">
                  <c:v>1.2582</c:v>
                </c:pt>
                <c:pt idx="11">
                  <c:v>3.0537</c:v>
                </c:pt>
                <c:pt idx="12">
                  <c:v>1.3869</c:v>
                </c:pt>
                <c:pt idx="13">
                  <c:v>2.1735</c:v>
                </c:pt>
                <c:pt idx="14">
                  <c:v>1.1799</c:v>
                </c:pt>
                <c:pt idx="15">
                  <c:v>1.4517</c:v>
                </c:pt>
                <c:pt idx="16">
                  <c:v>2.1006</c:v>
                </c:pt>
                <c:pt idx="17">
                  <c:v>1.6245</c:v>
                </c:pt>
                <c:pt idx="18">
                  <c:v>3.7575</c:v>
                </c:pt>
                <c:pt idx="19">
                  <c:v>7.9767</c:v>
                </c:pt>
                <c:pt idx="20">
                  <c:v>2.4894</c:v>
                </c:pt>
                <c:pt idx="21">
                  <c:v>2.2122</c:v>
                </c:pt>
                <c:pt idx="22">
                  <c:v>3.341699999999999</c:v>
                </c:pt>
              </c:numCache>
            </c:numRef>
          </c:val>
          <c:smooth val="0"/>
          <c:extLst xmlns:c16r2="http://schemas.microsoft.com/office/drawing/2015/06/chart">
            <c:ext xmlns:c16="http://schemas.microsoft.com/office/drawing/2014/chart" uri="{C3380CC4-5D6E-409C-BE32-E72D297353CC}">
              <c16:uniqueId val="{00000003-EB22-4342-842E-59BE8EB708FE}"/>
            </c:ext>
          </c:extLst>
        </c:ser>
        <c:ser>
          <c:idx val="4"/>
          <c:order val="3"/>
          <c:tx>
            <c:strRef>
              <c:f>Preston_Area!$F$2</c:f>
              <c:strCache>
                <c:ptCount val="1"/>
                <c:pt idx="0">
                  <c:v>Forest</c:v>
                </c:pt>
              </c:strCache>
            </c:strRef>
          </c:tx>
          <c:spPr>
            <a:ln w="28575" cap="rnd">
              <a:solidFill>
                <a:schemeClr val="accent6">
                  <a:lumMod val="75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Preston_Area!$F$3:$F$27</c:f>
              <c:numCache>
                <c:formatCode>General</c:formatCode>
                <c:ptCount val="23"/>
                <c:pt idx="0">
                  <c:v>2188.9764</c:v>
                </c:pt>
                <c:pt idx="1">
                  <c:v>2313.1764</c:v>
                </c:pt>
                <c:pt idx="2">
                  <c:v>2324.0934</c:v>
                </c:pt>
                <c:pt idx="3">
                  <c:v>2219.9049</c:v>
                </c:pt>
                <c:pt idx="4">
                  <c:v>2161.4427</c:v>
                </c:pt>
                <c:pt idx="5">
                  <c:v>2098.2285</c:v>
                </c:pt>
                <c:pt idx="6">
                  <c:v>2318.4999</c:v>
                </c:pt>
                <c:pt idx="7">
                  <c:v>2250.738</c:v>
                </c:pt>
                <c:pt idx="8">
                  <c:v>2362.9032</c:v>
                </c:pt>
                <c:pt idx="9">
                  <c:v>2187.5886</c:v>
                </c:pt>
                <c:pt idx="10">
                  <c:v>1899.2565</c:v>
                </c:pt>
                <c:pt idx="11">
                  <c:v>2194.4781</c:v>
                </c:pt>
                <c:pt idx="12">
                  <c:v>2234.8494</c:v>
                </c:pt>
                <c:pt idx="13">
                  <c:v>2170.2798</c:v>
                </c:pt>
                <c:pt idx="14">
                  <c:v>2132.8731</c:v>
                </c:pt>
                <c:pt idx="15">
                  <c:v>2312.1738</c:v>
                </c:pt>
                <c:pt idx="16">
                  <c:v>2285.064</c:v>
                </c:pt>
                <c:pt idx="17">
                  <c:v>1880.9631</c:v>
                </c:pt>
                <c:pt idx="18">
                  <c:v>1783.4913</c:v>
                </c:pt>
                <c:pt idx="19">
                  <c:v>1793.4228</c:v>
                </c:pt>
                <c:pt idx="20">
                  <c:v>1818.0459</c:v>
                </c:pt>
                <c:pt idx="21">
                  <c:v>1632.8754</c:v>
                </c:pt>
                <c:pt idx="22">
                  <c:v>1852.9695</c:v>
                </c:pt>
              </c:numCache>
            </c:numRef>
          </c:val>
          <c:smooth val="0"/>
          <c:extLst xmlns:c16r2="http://schemas.microsoft.com/office/drawing/2015/06/chart">
            <c:ext xmlns:c16="http://schemas.microsoft.com/office/drawing/2014/chart" uri="{C3380CC4-5D6E-409C-BE32-E72D297353CC}">
              <c16:uniqueId val="{00000004-EB22-4342-842E-59BE8EB708FE}"/>
            </c:ext>
          </c:extLst>
        </c:ser>
        <c:ser>
          <c:idx val="5"/>
          <c:order val="4"/>
          <c:tx>
            <c:strRef>
              <c:f>Preston_Area!$G$2</c:f>
              <c:strCache>
                <c:ptCount val="1"/>
                <c:pt idx="0">
                  <c:v>Shrub/Scrub</c:v>
                </c:pt>
              </c:strCache>
            </c:strRef>
          </c:tx>
          <c:spPr>
            <a:ln w="28575" cap="rnd">
              <a:solidFill>
                <a:schemeClr val="tx2">
                  <a:lumMod val="60000"/>
                  <a:lumOff val="40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Preston_Area!$G$3:$G$27</c:f>
              <c:numCache>
                <c:formatCode>General</c:formatCode>
                <c:ptCount val="23"/>
                <c:pt idx="0">
                  <c:v>0.4059</c:v>
                </c:pt>
                <c:pt idx="1">
                  <c:v>0.1989</c:v>
                </c:pt>
                <c:pt idx="2">
                  <c:v>0.2763</c:v>
                </c:pt>
                <c:pt idx="3">
                  <c:v>0.3807</c:v>
                </c:pt>
                <c:pt idx="4">
                  <c:v>0.4995</c:v>
                </c:pt>
                <c:pt idx="5">
                  <c:v>0.4779</c:v>
                </c:pt>
                <c:pt idx="6">
                  <c:v>0.144</c:v>
                </c:pt>
                <c:pt idx="7">
                  <c:v>0.1881</c:v>
                </c:pt>
                <c:pt idx="8">
                  <c:v>0.1674</c:v>
                </c:pt>
                <c:pt idx="9">
                  <c:v>0.288</c:v>
                </c:pt>
                <c:pt idx="10">
                  <c:v>0.1287</c:v>
                </c:pt>
                <c:pt idx="11">
                  <c:v>0.2925</c:v>
                </c:pt>
                <c:pt idx="12">
                  <c:v>0.1683</c:v>
                </c:pt>
                <c:pt idx="13">
                  <c:v>0.2484</c:v>
                </c:pt>
                <c:pt idx="14">
                  <c:v>0.243</c:v>
                </c:pt>
                <c:pt idx="15">
                  <c:v>0.2916</c:v>
                </c:pt>
                <c:pt idx="16">
                  <c:v>0.2871</c:v>
                </c:pt>
                <c:pt idx="17">
                  <c:v>0.2304</c:v>
                </c:pt>
                <c:pt idx="18">
                  <c:v>0.6435</c:v>
                </c:pt>
                <c:pt idx="19">
                  <c:v>3.4983</c:v>
                </c:pt>
                <c:pt idx="20">
                  <c:v>0.6588</c:v>
                </c:pt>
                <c:pt idx="21">
                  <c:v>0.5067</c:v>
                </c:pt>
                <c:pt idx="22">
                  <c:v>1.6533</c:v>
                </c:pt>
              </c:numCache>
            </c:numRef>
          </c:val>
          <c:smooth val="0"/>
          <c:extLst xmlns:c16r2="http://schemas.microsoft.com/office/drawing/2015/06/chart">
            <c:ext xmlns:c16="http://schemas.microsoft.com/office/drawing/2014/chart" uri="{C3380CC4-5D6E-409C-BE32-E72D297353CC}">
              <c16:uniqueId val="{00000005-EB22-4342-842E-59BE8EB708FE}"/>
            </c:ext>
          </c:extLst>
        </c:ser>
        <c:ser>
          <c:idx val="6"/>
          <c:order val="5"/>
          <c:tx>
            <c:strRef>
              <c:f>Preston_Area!$H$2</c:f>
              <c:strCache>
                <c:ptCount val="1"/>
                <c:pt idx="0">
                  <c:v>Grassland/Herbaceous</c:v>
                </c:pt>
              </c:strCache>
            </c:strRef>
          </c:tx>
          <c:spPr>
            <a:ln w="28575" cap="rnd">
              <a:solidFill>
                <a:schemeClr val="accent6">
                  <a:lumMod val="60000"/>
                  <a:lumOff val="40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Preston_Area!$H$3:$H$27</c:f>
              <c:numCache>
                <c:formatCode>General</c:formatCode>
                <c:ptCount val="23"/>
                <c:pt idx="0">
                  <c:v>5.655599999999999</c:v>
                </c:pt>
                <c:pt idx="1">
                  <c:v>7.5726</c:v>
                </c:pt>
                <c:pt idx="2">
                  <c:v>9.020700000000001</c:v>
                </c:pt>
                <c:pt idx="3">
                  <c:v>13.6035</c:v>
                </c:pt>
                <c:pt idx="4">
                  <c:v>30.6189</c:v>
                </c:pt>
                <c:pt idx="5">
                  <c:v>8.143199999999998</c:v>
                </c:pt>
                <c:pt idx="6">
                  <c:v>6.2622</c:v>
                </c:pt>
                <c:pt idx="7">
                  <c:v>8.7381</c:v>
                </c:pt>
                <c:pt idx="8">
                  <c:v>5.0805</c:v>
                </c:pt>
                <c:pt idx="9">
                  <c:v>5.5935</c:v>
                </c:pt>
                <c:pt idx="10">
                  <c:v>6.9525</c:v>
                </c:pt>
                <c:pt idx="11">
                  <c:v>14.1597</c:v>
                </c:pt>
                <c:pt idx="12">
                  <c:v>4.9815</c:v>
                </c:pt>
                <c:pt idx="13">
                  <c:v>6.75</c:v>
                </c:pt>
                <c:pt idx="14">
                  <c:v>11.0412</c:v>
                </c:pt>
                <c:pt idx="15">
                  <c:v>15.1722</c:v>
                </c:pt>
                <c:pt idx="16">
                  <c:v>7.145099999999999</c:v>
                </c:pt>
                <c:pt idx="17">
                  <c:v>5.9832</c:v>
                </c:pt>
                <c:pt idx="18">
                  <c:v>7.2954</c:v>
                </c:pt>
                <c:pt idx="19">
                  <c:v>7.717499999999999</c:v>
                </c:pt>
                <c:pt idx="20">
                  <c:v>5.264099999999999</c:v>
                </c:pt>
                <c:pt idx="21">
                  <c:v>4.5261</c:v>
                </c:pt>
                <c:pt idx="22">
                  <c:v>5.5746</c:v>
                </c:pt>
              </c:numCache>
            </c:numRef>
          </c:val>
          <c:smooth val="0"/>
          <c:extLst xmlns:c16r2="http://schemas.microsoft.com/office/drawing/2015/06/chart">
            <c:ext xmlns:c16="http://schemas.microsoft.com/office/drawing/2014/chart" uri="{C3380CC4-5D6E-409C-BE32-E72D297353CC}">
              <c16:uniqueId val="{00000006-EB22-4342-842E-59BE8EB708FE}"/>
            </c:ext>
          </c:extLst>
        </c:ser>
        <c:ser>
          <c:idx val="7"/>
          <c:order val="6"/>
          <c:tx>
            <c:strRef>
              <c:f>Preston_Area!$I$2</c:f>
              <c:strCache>
                <c:ptCount val="1"/>
                <c:pt idx="0">
                  <c:v>Pasture/Hay</c:v>
                </c:pt>
              </c:strCache>
            </c:strRef>
          </c:tx>
          <c:spPr>
            <a:ln w="28575" cap="rnd">
              <a:solidFill>
                <a:schemeClr val="accent4">
                  <a:lumMod val="75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Preston_Area!$I$3:$I$27</c:f>
              <c:numCache>
                <c:formatCode>General</c:formatCode>
                <c:ptCount val="23"/>
                <c:pt idx="0">
                  <c:v>471.2651999999999</c:v>
                </c:pt>
                <c:pt idx="1">
                  <c:v>369.216</c:v>
                </c:pt>
                <c:pt idx="2">
                  <c:v>370.3553999999999</c:v>
                </c:pt>
                <c:pt idx="3">
                  <c:v>441.4599</c:v>
                </c:pt>
                <c:pt idx="4">
                  <c:v>376.7409</c:v>
                </c:pt>
                <c:pt idx="5">
                  <c:v>295.9757999999999</c:v>
                </c:pt>
                <c:pt idx="6">
                  <c:v>377.7056999999999</c:v>
                </c:pt>
                <c:pt idx="7">
                  <c:v>417.9879</c:v>
                </c:pt>
                <c:pt idx="8">
                  <c:v>322.164</c:v>
                </c:pt>
                <c:pt idx="9">
                  <c:v>339.5573999999999</c:v>
                </c:pt>
                <c:pt idx="10">
                  <c:v>294.5142</c:v>
                </c:pt>
                <c:pt idx="11">
                  <c:v>386.2278</c:v>
                </c:pt>
                <c:pt idx="12">
                  <c:v>395.1818999999999</c:v>
                </c:pt>
                <c:pt idx="13">
                  <c:v>443.9997</c:v>
                </c:pt>
                <c:pt idx="14">
                  <c:v>430.8903</c:v>
                </c:pt>
                <c:pt idx="15">
                  <c:v>362.8134</c:v>
                </c:pt>
                <c:pt idx="16">
                  <c:v>324.5174999999999</c:v>
                </c:pt>
                <c:pt idx="17">
                  <c:v>223.7841</c:v>
                </c:pt>
                <c:pt idx="18">
                  <c:v>286.0856999999999</c:v>
                </c:pt>
                <c:pt idx="19">
                  <c:v>301.5009</c:v>
                </c:pt>
                <c:pt idx="20">
                  <c:v>286.2350999999999</c:v>
                </c:pt>
                <c:pt idx="21">
                  <c:v>172.8315</c:v>
                </c:pt>
                <c:pt idx="22">
                  <c:v>259.3233</c:v>
                </c:pt>
              </c:numCache>
            </c:numRef>
          </c:val>
          <c:smooth val="0"/>
          <c:extLst xmlns:c16r2="http://schemas.microsoft.com/office/drawing/2015/06/chart">
            <c:ext xmlns:c16="http://schemas.microsoft.com/office/drawing/2014/chart" uri="{C3380CC4-5D6E-409C-BE32-E72D297353CC}">
              <c16:uniqueId val="{00000007-EB22-4342-842E-59BE8EB708FE}"/>
            </c:ext>
          </c:extLst>
        </c:ser>
        <c:ser>
          <c:idx val="8"/>
          <c:order val="7"/>
          <c:tx>
            <c:strRef>
              <c:f>Preston_Area!$J$2</c:f>
              <c:strCache>
                <c:ptCount val="1"/>
                <c:pt idx="0">
                  <c:v>Cultivated Crops</c:v>
                </c:pt>
              </c:strCache>
            </c:strRef>
          </c:tx>
          <c:spPr>
            <a:ln w="28575" cap="rnd">
              <a:solidFill>
                <a:schemeClr val="accent2">
                  <a:lumMod val="60000"/>
                  <a:lumOff val="40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Preston_Area!$J$3:$J$27</c:f>
              <c:numCache>
                <c:formatCode>General</c:formatCode>
                <c:ptCount val="23"/>
                <c:pt idx="0">
                  <c:v>9.226799999999998</c:v>
                </c:pt>
                <c:pt idx="1">
                  <c:v>6.1002</c:v>
                </c:pt>
                <c:pt idx="2">
                  <c:v>5.390099999999999</c:v>
                </c:pt>
                <c:pt idx="3">
                  <c:v>9.944099999999998</c:v>
                </c:pt>
                <c:pt idx="4">
                  <c:v>24.444</c:v>
                </c:pt>
                <c:pt idx="5">
                  <c:v>2.4498</c:v>
                </c:pt>
                <c:pt idx="6">
                  <c:v>5.5512</c:v>
                </c:pt>
                <c:pt idx="7">
                  <c:v>13.4721</c:v>
                </c:pt>
                <c:pt idx="8">
                  <c:v>3.132</c:v>
                </c:pt>
                <c:pt idx="9">
                  <c:v>2.682</c:v>
                </c:pt>
                <c:pt idx="10">
                  <c:v>5.156099999999999</c:v>
                </c:pt>
                <c:pt idx="11">
                  <c:v>6.2118</c:v>
                </c:pt>
                <c:pt idx="12">
                  <c:v>6.7968</c:v>
                </c:pt>
                <c:pt idx="13">
                  <c:v>4.9626</c:v>
                </c:pt>
                <c:pt idx="14">
                  <c:v>6.169499999999999</c:v>
                </c:pt>
                <c:pt idx="15">
                  <c:v>8.7354</c:v>
                </c:pt>
                <c:pt idx="16">
                  <c:v>3.4083</c:v>
                </c:pt>
                <c:pt idx="17">
                  <c:v>0.5355</c:v>
                </c:pt>
                <c:pt idx="18">
                  <c:v>0.5094</c:v>
                </c:pt>
                <c:pt idx="19">
                  <c:v>1.6029</c:v>
                </c:pt>
                <c:pt idx="20">
                  <c:v>0.5571</c:v>
                </c:pt>
                <c:pt idx="21">
                  <c:v>0.2592</c:v>
                </c:pt>
                <c:pt idx="22">
                  <c:v>0.5517</c:v>
                </c:pt>
              </c:numCache>
            </c:numRef>
          </c:val>
          <c:smooth val="0"/>
          <c:extLst xmlns:c16r2="http://schemas.microsoft.com/office/drawing/2015/06/chart">
            <c:ext xmlns:c16="http://schemas.microsoft.com/office/drawing/2014/chart" uri="{C3380CC4-5D6E-409C-BE32-E72D297353CC}">
              <c16:uniqueId val="{00000008-EB22-4342-842E-59BE8EB708FE}"/>
            </c:ext>
          </c:extLst>
        </c:ser>
        <c:ser>
          <c:idx val="9"/>
          <c:order val="8"/>
          <c:tx>
            <c:strRef>
              <c:f>Preston_Area!$K$2</c:f>
              <c:strCache>
                <c:ptCount val="1"/>
                <c:pt idx="0">
                  <c:v>Woody Wetlands</c:v>
                </c:pt>
              </c:strCache>
            </c:strRef>
          </c:tx>
          <c:spPr>
            <a:ln w="28575" cap="rnd">
              <a:solidFill>
                <a:schemeClr val="accent5">
                  <a:lumMod val="75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Preston_Area!$K$3:$K$27</c:f>
              <c:numCache>
                <c:formatCode>General</c:formatCode>
                <c:ptCount val="23"/>
                <c:pt idx="0">
                  <c:v>0.0207</c:v>
                </c:pt>
                <c:pt idx="1">
                  <c:v>0.0621</c:v>
                </c:pt>
                <c:pt idx="2">
                  <c:v>0.0504</c:v>
                </c:pt>
                <c:pt idx="3">
                  <c:v>0.0387</c:v>
                </c:pt>
                <c:pt idx="4">
                  <c:v>0.081</c:v>
                </c:pt>
                <c:pt idx="5">
                  <c:v>0.3276</c:v>
                </c:pt>
                <c:pt idx="6">
                  <c:v>0.0225</c:v>
                </c:pt>
                <c:pt idx="7">
                  <c:v>0.0189</c:v>
                </c:pt>
                <c:pt idx="8">
                  <c:v>0.0504</c:v>
                </c:pt>
                <c:pt idx="9">
                  <c:v>0.1809</c:v>
                </c:pt>
                <c:pt idx="10">
                  <c:v>0.0576</c:v>
                </c:pt>
                <c:pt idx="11">
                  <c:v>0.3627</c:v>
                </c:pt>
                <c:pt idx="12">
                  <c:v>0.0306</c:v>
                </c:pt>
                <c:pt idx="13">
                  <c:v>0.0999</c:v>
                </c:pt>
                <c:pt idx="14">
                  <c:v>0.0693</c:v>
                </c:pt>
                <c:pt idx="15">
                  <c:v>0.1692</c:v>
                </c:pt>
                <c:pt idx="16">
                  <c:v>0.2025</c:v>
                </c:pt>
                <c:pt idx="17">
                  <c:v>0.4167</c:v>
                </c:pt>
                <c:pt idx="18">
                  <c:v>0.5472</c:v>
                </c:pt>
                <c:pt idx="19">
                  <c:v>0.7884</c:v>
                </c:pt>
                <c:pt idx="20">
                  <c:v>0.2952</c:v>
                </c:pt>
                <c:pt idx="21">
                  <c:v>0.6714</c:v>
                </c:pt>
                <c:pt idx="22">
                  <c:v>0.2727</c:v>
                </c:pt>
              </c:numCache>
            </c:numRef>
          </c:val>
          <c:smooth val="0"/>
          <c:extLst xmlns:c16r2="http://schemas.microsoft.com/office/drawing/2015/06/chart">
            <c:ext xmlns:c16="http://schemas.microsoft.com/office/drawing/2014/chart" uri="{C3380CC4-5D6E-409C-BE32-E72D297353CC}">
              <c16:uniqueId val="{00000009-EB22-4342-842E-59BE8EB708FE}"/>
            </c:ext>
          </c:extLst>
        </c:ser>
        <c:ser>
          <c:idx val="10"/>
          <c:order val="9"/>
          <c:tx>
            <c:strRef>
              <c:f>Preston_Area!$L$2</c:f>
              <c:strCache>
                <c:ptCount val="1"/>
                <c:pt idx="0">
                  <c:v>Emergent Herbaceous Wetlands</c:v>
                </c:pt>
              </c:strCache>
            </c:strRef>
          </c:tx>
          <c:spPr>
            <a:ln w="28575" cap="rnd">
              <a:solidFill>
                <a:schemeClr val="accent5">
                  <a:lumMod val="60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Preston_Area!$L$3:$L$27</c:f>
              <c:numCache>
                <c:formatCode>General</c:formatCode>
                <c:ptCount val="23"/>
                <c:pt idx="0">
                  <c:v>0.2502</c:v>
                </c:pt>
                <c:pt idx="1">
                  <c:v>0.1602</c:v>
                </c:pt>
                <c:pt idx="2">
                  <c:v>0.171</c:v>
                </c:pt>
                <c:pt idx="3">
                  <c:v>0.0513</c:v>
                </c:pt>
                <c:pt idx="4">
                  <c:v>0.0711</c:v>
                </c:pt>
                <c:pt idx="5">
                  <c:v>0.2628</c:v>
                </c:pt>
                <c:pt idx="6">
                  <c:v>0.1953</c:v>
                </c:pt>
                <c:pt idx="7">
                  <c:v>0.1836</c:v>
                </c:pt>
                <c:pt idx="8">
                  <c:v>0.2223</c:v>
                </c:pt>
                <c:pt idx="9">
                  <c:v>0.2646</c:v>
                </c:pt>
                <c:pt idx="10">
                  <c:v>0.2205</c:v>
                </c:pt>
                <c:pt idx="11">
                  <c:v>0.2268</c:v>
                </c:pt>
                <c:pt idx="12">
                  <c:v>0.1998</c:v>
                </c:pt>
                <c:pt idx="13">
                  <c:v>0.3087</c:v>
                </c:pt>
                <c:pt idx="14">
                  <c:v>0.2331</c:v>
                </c:pt>
                <c:pt idx="15">
                  <c:v>0.0891</c:v>
                </c:pt>
                <c:pt idx="16">
                  <c:v>0.2448</c:v>
                </c:pt>
                <c:pt idx="17">
                  <c:v>0.2286</c:v>
                </c:pt>
                <c:pt idx="18">
                  <c:v>0.3798</c:v>
                </c:pt>
                <c:pt idx="19">
                  <c:v>0.8712</c:v>
                </c:pt>
                <c:pt idx="20">
                  <c:v>0.315</c:v>
                </c:pt>
                <c:pt idx="21">
                  <c:v>0.1791</c:v>
                </c:pt>
                <c:pt idx="22">
                  <c:v>0.351</c:v>
                </c:pt>
              </c:numCache>
            </c:numRef>
          </c:val>
          <c:smooth val="0"/>
          <c:extLst xmlns:c16r2="http://schemas.microsoft.com/office/drawing/2015/06/chart">
            <c:ext xmlns:c16="http://schemas.microsoft.com/office/drawing/2014/chart" uri="{C3380CC4-5D6E-409C-BE32-E72D297353CC}">
              <c16:uniqueId val="{0000000A-EB22-4342-842E-59BE8EB708FE}"/>
            </c:ext>
          </c:extLst>
        </c:ser>
        <c:dLbls>
          <c:showLegendKey val="0"/>
          <c:showVal val="0"/>
          <c:showCatName val="0"/>
          <c:showSerName val="0"/>
          <c:showPercent val="0"/>
          <c:showBubbleSize val="0"/>
        </c:dLbls>
        <c:marker val="1"/>
        <c:smooth val="0"/>
        <c:axId val="2137925192"/>
        <c:axId val="2138770344"/>
      </c:lineChart>
      <c:dateAx>
        <c:axId val="2137925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138770344"/>
        <c:crosses val="autoZero"/>
        <c:auto val="0"/>
        <c:lblOffset val="100"/>
        <c:baseTimeUnit val="days"/>
      </c:dateAx>
      <c:valAx>
        <c:axId val="2138770344"/>
        <c:scaling>
          <c:orientation val="minMax"/>
          <c:max val="5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600"/>
                  <a:t>Area of land cover class (km2)</a:t>
                </a:r>
              </a:p>
            </c:rich>
          </c:tx>
          <c:layout>
            <c:manualLayout>
              <c:xMode val="edge"/>
              <c:yMode val="edge"/>
              <c:x val="0.0221729047567684"/>
              <c:y val="0.198664729729858"/>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137925192"/>
        <c:crosses val="autoZero"/>
        <c:crossBetween val="between"/>
      </c:valAx>
      <c:spPr>
        <a:noFill/>
        <a:ln>
          <a:noFill/>
        </a:ln>
        <a:effectLst/>
      </c:spPr>
    </c:plotArea>
    <c:legend>
      <c:legendPos val="r"/>
      <c:layout>
        <c:manualLayout>
          <c:xMode val="edge"/>
          <c:yMode val="edge"/>
          <c:x val="0.773821144788408"/>
          <c:y val="0.11251518972068"/>
          <c:w val="0.220263150314941"/>
          <c:h val="0.76929619456523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42823582604785"/>
          <c:y val="0.172650043744532"/>
          <c:w val="0.893616204338876"/>
          <c:h val="0.661929133858268"/>
        </c:manualLayout>
      </c:layout>
      <c:lineChart>
        <c:grouping val="standard"/>
        <c:varyColors val="0"/>
        <c:ser>
          <c:idx val="1"/>
          <c:order val="0"/>
          <c:tx>
            <c:strRef>
              <c:f>Preston_Area!$C$2</c:f>
              <c:strCache>
                <c:ptCount val="1"/>
                <c:pt idx="0">
                  <c:v>Open Water</c:v>
                </c:pt>
              </c:strCache>
            </c:strRef>
          </c:tx>
          <c:spPr>
            <a:ln w="28575" cap="rnd">
              <a:solidFill>
                <a:schemeClr val="accent1">
                  <a:lumMod val="75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Preston_Area!$C$3:$C$27</c:f>
              <c:numCache>
                <c:formatCode>General</c:formatCode>
                <c:ptCount val="23"/>
                <c:pt idx="0">
                  <c:v>16.9758</c:v>
                </c:pt>
                <c:pt idx="1">
                  <c:v>17.1693</c:v>
                </c:pt>
                <c:pt idx="2">
                  <c:v>19.278</c:v>
                </c:pt>
                <c:pt idx="3">
                  <c:v>18.198</c:v>
                </c:pt>
                <c:pt idx="4">
                  <c:v>17.1342</c:v>
                </c:pt>
                <c:pt idx="5">
                  <c:v>22.92749999999999</c:v>
                </c:pt>
                <c:pt idx="6">
                  <c:v>17.2503</c:v>
                </c:pt>
                <c:pt idx="7">
                  <c:v>16.49879999999999</c:v>
                </c:pt>
                <c:pt idx="8">
                  <c:v>19.23389999999999</c:v>
                </c:pt>
                <c:pt idx="9">
                  <c:v>17.9973</c:v>
                </c:pt>
                <c:pt idx="10">
                  <c:v>13.4478</c:v>
                </c:pt>
                <c:pt idx="11">
                  <c:v>16.3386</c:v>
                </c:pt>
                <c:pt idx="12">
                  <c:v>16.533</c:v>
                </c:pt>
                <c:pt idx="13">
                  <c:v>18.2358</c:v>
                </c:pt>
                <c:pt idx="14">
                  <c:v>18.981</c:v>
                </c:pt>
                <c:pt idx="15">
                  <c:v>16.79939999999999</c:v>
                </c:pt>
                <c:pt idx="16">
                  <c:v>17.3187</c:v>
                </c:pt>
                <c:pt idx="17">
                  <c:v>13.8825</c:v>
                </c:pt>
                <c:pt idx="18">
                  <c:v>12.9789</c:v>
                </c:pt>
                <c:pt idx="19">
                  <c:v>9.9855</c:v>
                </c:pt>
                <c:pt idx="20">
                  <c:v>10.4004</c:v>
                </c:pt>
                <c:pt idx="21">
                  <c:v>24.2748</c:v>
                </c:pt>
                <c:pt idx="22">
                  <c:v>11.2131</c:v>
                </c:pt>
              </c:numCache>
            </c:numRef>
          </c:val>
          <c:smooth val="0"/>
          <c:extLst xmlns:c16r2="http://schemas.microsoft.com/office/drawing/2015/06/chart">
            <c:ext xmlns:c16="http://schemas.microsoft.com/office/drawing/2014/chart" uri="{C3380CC4-5D6E-409C-BE32-E72D297353CC}">
              <c16:uniqueId val="{00000000-5D5E-3441-B7B5-2B69A18C8C5F}"/>
            </c:ext>
          </c:extLst>
        </c:ser>
        <c:ser>
          <c:idx val="2"/>
          <c:order val="1"/>
          <c:tx>
            <c:strRef>
              <c:f>Preston_Area!$D$2</c:f>
              <c:strCache>
                <c:ptCount val="1"/>
                <c:pt idx="0">
                  <c:v>All Developed</c:v>
                </c:pt>
              </c:strCache>
            </c:strRef>
          </c:tx>
          <c:spPr>
            <a:ln w="28575" cap="rnd">
              <a:solidFill>
                <a:srgbClr val="C00000"/>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Preston_Area!$D$3:$D$27</c:f>
              <c:numCache>
                <c:formatCode>General</c:formatCode>
                <c:ptCount val="23"/>
                <c:pt idx="0">
                  <c:v>68.7996</c:v>
                </c:pt>
                <c:pt idx="1">
                  <c:v>47.6604</c:v>
                </c:pt>
                <c:pt idx="2">
                  <c:v>32.2614</c:v>
                </c:pt>
                <c:pt idx="3">
                  <c:v>58.2651</c:v>
                </c:pt>
                <c:pt idx="4">
                  <c:v>48.2364</c:v>
                </c:pt>
                <c:pt idx="5">
                  <c:v>58.3047</c:v>
                </c:pt>
                <c:pt idx="6">
                  <c:v>36.2475</c:v>
                </c:pt>
                <c:pt idx="7">
                  <c:v>51.525</c:v>
                </c:pt>
                <c:pt idx="8">
                  <c:v>43.5915</c:v>
                </c:pt>
                <c:pt idx="9">
                  <c:v>49.4406</c:v>
                </c:pt>
                <c:pt idx="10">
                  <c:v>53.5167</c:v>
                </c:pt>
                <c:pt idx="11">
                  <c:v>95.15609999999998</c:v>
                </c:pt>
                <c:pt idx="12">
                  <c:v>69.2892</c:v>
                </c:pt>
                <c:pt idx="13">
                  <c:v>65.4975</c:v>
                </c:pt>
                <c:pt idx="14">
                  <c:v>38.1285</c:v>
                </c:pt>
                <c:pt idx="15">
                  <c:v>42.9192</c:v>
                </c:pt>
                <c:pt idx="16">
                  <c:v>62.2737</c:v>
                </c:pt>
                <c:pt idx="17">
                  <c:v>62.757</c:v>
                </c:pt>
                <c:pt idx="18">
                  <c:v>59.184</c:v>
                </c:pt>
                <c:pt idx="19">
                  <c:v>56.47320000000001</c:v>
                </c:pt>
                <c:pt idx="20">
                  <c:v>60.2505</c:v>
                </c:pt>
                <c:pt idx="21">
                  <c:v>49.9671</c:v>
                </c:pt>
                <c:pt idx="22">
                  <c:v>56.12940000000001</c:v>
                </c:pt>
              </c:numCache>
            </c:numRef>
          </c:val>
          <c:smooth val="0"/>
          <c:extLst xmlns:c16r2="http://schemas.microsoft.com/office/drawing/2015/06/chart">
            <c:ext xmlns:c16="http://schemas.microsoft.com/office/drawing/2014/chart" uri="{C3380CC4-5D6E-409C-BE32-E72D297353CC}">
              <c16:uniqueId val="{00000001-5D5E-3441-B7B5-2B69A18C8C5F}"/>
            </c:ext>
          </c:extLst>
        </c:ser>
        <c:ser>
          <c:idx val="3"/>
          <c:order val="2"/>
          <c:tx>
            <c:strRef>
              <c:f>Preston_Area!$E$2</c:f>
              <c:strCache>
                <c:ptCount val="1"/>
                <c:pt idx="0">
                  <c:v>Barren Land</c:v>
                </c:pt>
              </c:strCache>
            </c:strRef>
          </c:tx>
          <c:spPr>
            <a:ln w="28575" cap="rnd">
              <a:solidFill>
                <a:schemeClr val="accent4">
                  <a:lumMod val="50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Preston_Area!$E$3:$E$27</c:f>
              <c:numCache>
                <c:formatCode>General</c:formatCode>
                <c:ptCount val="23"/>
                <c:pt idx="0">
                  <c:v>1.1844</c:v>
                </c:pt>
                <c:pt idx="1">
                  <c:v>1.44</c:v>
                </c:pt>
                <c:pt idx="2">
                  <c:v>1.1097</c:v>
                </c:pt>
                <c:pt idx="3">
                  <c:v>0.9</c:v>
                </c:pt>
                <c:pt idx="4">
                  <c:v>1.3752</c:v>
                </c:pt>
                <c:pt idx="5">
                  <c:v>2.1861</c:v>
                </c:pt>
                <c:pt idx="6">
                  <c:v>0.8766</c:v>
                </c:pt>
                <c:pt idx="7">
                  <c:v>0.7569</c:v>
                </c:pt>
                <c:pt idx="8">
                  <c:v>1.1574</c:v>
                </c:pt>
                <c:pt idx="9">
                  <c:v>1.9332</c:v>
                </c:pt>
                <c:pt idx="10">
                  <c:v>1.2582</c:v>
                </c:pt>
                <c:pt idx="11">
                  <c:v>3.0537</c:v>
                </c:pt>
                <c:pt idx="12">
                  <c:v>1.3869</c:v>
                </c:pt>
                <c:pt idx="13">
                  <c:v>2.1735</c:v>
                </c:pt>
                <c:pt idx="14">
                  <c:v>1.1799</c:v>
                </c:pt>
                <c:pt idx="15">
                  <c:v>1.4517</c:v>
                </c:pt>
                <c:pt idx="16">
                  <c:v>2.1006</c:v>
                </c:pt>
                <c:pt idx="17">
                  <c:v>1.6245</c:v>
                </c:pt>
                <c:pt idx="18">
                  <c:v>3.7575</c:v>
                </c:pt>
                <c:pt idx="19">
                  <c:v>7.9767</c:v>
                </c:pt>
                <c:pt idx="20">
                  <c:v>2.4894</c:v>
                </c:pt>
                <c:pt idx="21">
                  <c:v>2.2122</c:v>
                </c:pt>
                <c:pt idx="22">
                  <c:v>3.341699999999999</c:v>
                </c:pt>
              </c:numCache>
            </c:numRef>
          </c:val>
          <c:smooth val="0"/>
          <c:extLst xmlns:c16r2="http://schemas.microsoft.com/office/drawing/2015/06/chart">
            <c:ext xmlns:c16="http://schemas.microsoft.com/office/drawing/2014/chart" uri="{C3380CC4-5D6E-409C-BE32-E72D297353CC}">
              <c16:uniqueId val="{00000002-5D5E-3441-B7B5-2B69A18C8C5F}"/>
            </c:ext>
          </c:extLst>
        </c:ser>
        <c:ser>
          <c:idx val="4"/>
          <c:order val="3"/>
          <c:tx>
            <c:strRef>
              <c:f>Preston_Area!$F$2</c:f>
              <c:strCache>
                <c:ptCount val="1"/>
                <c:pt idx="0">
                  <c:v>Forest</c:v>
                </c:pt>
              </c:strCache>
            </c:strRef>
          </c:tx>
          <c:spPr>
            <a:ln w="28575" cap="rnd">
              <a:solidFill>
                <a:schemeClr val="accent6">
                  <a:lumMod val="75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Preston_Area!$F$3:$F$27</c:f>
              <c:numCache>
                <c:formatCode>General</c:formatCode>
                <c:ptCount val="23"/>
                <c:pt idx="0">
                  <c:v>2188.9764</c:v>
                </c:pt>
                <c:pt idx="1">
                  <c:v>2313.1764</c:v>
                </c:pt>
                <c:pt idx="2">
                  <c:v>2324.0934</c:v>
                </c:pt>
                <c:pt idx="3">
                  <c:v>2219.9049</c:v>
                </c:pt>
                <c:pt idx="4">
                  <c:v>2161.4427</c:v>
                </c:pt>
                <c:pt idx="5">
                  <c:v>2098.2285</c:v>
                </c:pt>
                <c:pt idx="6">
                  <c:v>2318.4999</c:v>
                </c:pt>
                <c:pt idx="7">
                  <c:v>2250.738</c:v>
                </c:pt>
                <c:pt idx="8">
                  <c:v>2362.9032</c:v>
                </c:pt>
                <c:pt idx="9">
                  <c:v>2187.5886</c:v>
                </c:pt>
                <c:pt idx="10">
                  <c:v>1899.2565</c:v>
                </c:pt>
                <c:pt idx="11">
                  <c:v>2194.4781</c:v>
                </c:pt>
                <c:pt idx="12">
                  <c:v>2234.8494</c:v>
                </c:pt>
                <c:pt idx="13">
                  <c:v>2170.2798</c:v>
                </c:pt>
                <c:pt idx="14">
                  <c:v>2132.8731</c:v>
                </c:pt>
                <c:pt idx="15">
                  <c:v>2312.1738</c:v>
                </c:pt>
                <c:pt idx="16">
                  <c:v>2285.064</c:v>
                </c:pt>
                <c:pt idx="17">
                  <c:v>1880.9631</c:v>
                </c:pt>
                <c:pt idx="18">
                  <c:v>1783.4913</c:v>
                </c:pt>
                <c:pt idx="19">
                  <c:v>1793.4228</c:v>
                </c:pt>
                <c:pt idx="20">
                  <c:v>1818.0459</c:v>
                </c:pt>
                <c:pt idx="21">
                  <c:v>1632.8754</c:v>
                </c:pt>
                <c:pt idx="22">
                  <c:v>1852.9695</c:v>
                </c:pt>
              </c:numCache>
            </c:numRef>
          </c:val>
          <c:smooth val="0"/>
          <c:extLst xmlns:c16r2="http://schemas.microsoft.com/office/drawing/2015/06/chart">
            <c:ext xmlns:c16="http://schemas.microsoft.com/office/drawing/2014/chart" uri="{C3380CC4-5D6E-409C-BE32-E72D297353CC}">
              <c16:uniqueId val="{00000003-5D5E-3441-B7B5-2B69A18C8C5F}"/>
            </c:ext>
          </c:extLst>
        </c:ser>
        <c:ser>
          <c:idx val="5"/>
          <c:order val="4"/>
          <c:tx>
            <c:strRef>
              <c:f>Preston_Area!$G$2</c:f>
              <c:strCache>
                <c:ptCount val="1"/>
                <c:pt idx="0">
                  <c:v>Shrub/Scrub</c:v>
                </c:pt>
              </c:strCache>
            </c:strRef>
          </c:tx>
          <c:spPr>
            <a:ln w="28575" cap="rnd">
              <a:solidFill>
                <a:schemeClr val="tx2">
                  <a:lumMod val="60000"/>
                  <a:lumOff val="40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Preston_Area!$G$3:$G$27</c:f>
              <c:numCache>
                <c:formatCode>General</c:formatCode>
                <c:ptCount val="23"/>
                <c:pt idx="0">
                  <c:v>0.4059</c:v>
                </c:pt>
                <c:pt idx="1">
                  <c:v>0.1989</c:v>
                </c:pt>
                <c:pt idx="2">
                  <c:v>0.2763</c:v>
                </c:pt>
                <c:pt idx="3">
                  <c:v>0.3807</c:v>
                </c:pt>
                <c:pt idx="4">
                  <c:v>0.4995</c:v>
                </c:pt>
                <c:pt idx="5">
                  <c:v>0.4779</c:v>
                </c:pt>
                <c:pt idx="6">
                  <c:v>0.144</c:v>
                </c:pt>
                <c:pt idx="7">
                  <c:v>0.1881</c:v>
                </c:pt>
                <c:pt idx="8">
                  <c:v>0.1674</c:v>
                </c:pt>
                <c:pt idx="9">
                  <c:v>0.288</c:v>
                </c:pt>
                <c:pt idx="10">
                  <c:v>0.1287</c:v>
                </c:pt>
                <c:pt idx="11">
                  <c:v>0.2925</c:v>
                </c:pt>
                <c:pt idx="12">
                  <c:v>0.1683</c:v>
                </c:pt>
                <c:pt idx="13">
                  <c:v>0.2484</c:v>
                </c:pt>
                <c:pt idx="14">
                  <c:v>0.243</c:v>
                </c:pt>
                <c:pt idx="15">
                  <c:v>0.2916</c:v>
                </c:pt>
                <c:pt idx="16">
                  <c:v>0.2871</c:v>
                </c:pt>
                <c:pt idx="17">
                  <c:v>0.2304</c:v>
                </c:pt>
                <c:pt idx="18">
                  <c:v>0.6435</c:v>
                </c:pt>
                <c:pt idx="19">
                  <c:v>3.4983</c:v>
                </c:pt>
                <c:pt idx="20">
                  <c:v>0.6588</c:v>
                </c:pt>
                <c:pt idx="21">
                  <c:v>0.5067</c:v>
                </c:pt>
                <c:pt idx="22">
                  <c:v>1.6533</c:v>
                </c:pt>
              </c:numCache>
            </c:numRef>
          </c:val>
          <c:smooth val="0"/>
          <c:extLst xmlns:c16r2="http://schemas.microsoft.com/office/drawing/2015/06/chart">
            <c:ext xmlns:c16="http://schemas.microsoft.com/office/drawing/2014/chart" uri="{C3380CC4-5D6E-409C-BE32-E72D297353CC}">
              <c16:uniqueId val="{00000004-5D5E-3441-B7B5-2B69A18C8C5F}"/>
            </c:ext>
          </c:extLst>
        </c:ser>
        <c:ser>
          <c:idx val="6"/>
          <c:order val="5"/>
          <c:tx>
            <c:strRef>
              <c:f>Preston_Area!$H$2</c:f>
              <c:strCache>
                <c:ptCount val="1"/>
                <c:pt idx="0">
                  <c:v>Grassland/Herbaceous</c:v>
                </c:pt>
              </c:strCache>
            </c:strRef>
          </c:tx>
          <c:spPr>
            <a:ln w="28575" cap="rnd">
              <a:solidFill>
                <a:schemeClr val="accent6">
                  <a:lumMod val="60000"/>
                  <a:lumOff val="40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Preston_Area!$H$3:$H$27</c:f>
              <c:numCache>
                <c:formatCode>General</c:formatCode>
                <c:ptCount val="23"/>
                <c:pt idx="0">
                  <c:v>5.655599999999999</c:v>
                </c:pt>
                <c:pt idx="1">
                  <c:v>7.5726</c:v>
                </c:pt>
                <c:pt idx="2">
                  <c:v>9.020700000000001</c:v>
                </c:pt>
                <c:pt idx="3">
                  <c:v>13.6035</c:v>
                </c:pt>
                <c:pt idx="4">
                  <c:v>30.6189</c:v>
                </c:pt>
                <c:pt idx="5">
                  <c:v>8.143199999999998</c:v>
                </c:pt>
                <c:pt idx="6">
                  <c:v>6.2622</c:v>
                </c:pt>
                <c:pt idx="7">
                  <c:v>8.7381</c:v>
                </c:pt>
                <c:pt idx="8">
                  <c:v>5.0805</c:v>
                </c:pt>
                <c:pt idx="9">
                  <c:v>5.5935</c:v>
                </c:pt>
                <c:pt idx="10">
                  <c:v>6.9525</c:v>
                </c:pt>
                <c:pt idx="11">
                  <c:v>14.1597</c:v>
                </c:pt>
                <c:pt idx="12">
                  <c:v>4.9815</c:v>
                </c:pt>
                <c:pt idx="13">
                  <c:v>6.75</c:v>
                </c:pt>
                <c:pt idx="14">
                  <c:v>11.0412</c:v>
                </c:pt>
                <c:pt idx="15">
                  <c:v>15.1722</c:v>
                </c:pt>
                <c:pt idx="16">
                  <c:v>7.145099999999999</c:v>
                </c:pt>
                <c:pt idx="17">
                  <c:v>5.9832</c:v>
                </c:pt>
                <c:pt idx="18">
                  <c:v>7.2954</c:v>
                </c:pt>
                <c:pt idx="19">
                  <c:v>7.717499999999999</c:v>
                </c:pt>
                <c:pt idx="20">
                  <c:v>5.264099999999999</c:v>
                </c:pt>
                <c:pt idx="21">
                  <c:v>4.5261</c:v>
                </c:pt>
                <c:pt idx="22">
                  <c:v>5.5746</c:v>
                </c:pt>
              </c:numCache>
            </c:numRef>
          </c:val>
          <c:smooth val="0"/>
          <c:extLst xmlns:c16r2="http://schemas.microsoft.com/office/drawing/2015/06/chart">
            <c:ext xmlns:c16="http://schemas.microsoft.com/office/drawing/2014/chart" uri="{C3380CC4-5D6E-409C-BE32-E72D297353CC}">
              <c16:uniqueId val="{00000005-5D5E-3441-B7B5-2B69A18C8C5F}"/>
            </c:ext>
          </c:extLst>
        </c:ser>
        <c:ser>
          <c:idx val="7"/>
          <c:order val="6"/>
          <c:tx>
            <c:strRef>
              <c:f>Preston_Area!$I$2</c:f>
              <c:strCache>
                <c:ptCount val="1"/>
                <c:pt idx="0">
                  <c:v>Pasture/Hay</c:v>
                </c:pt>
              </c:strCache>
            </c:strRef>
          </c:tx>
          <c:spPr>
            <a:ln w="28575" cap="rnd">
              <a:solidFill>
                <a:schemeClr val="accent4">
                  <a:lumMod val="75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Preston_Area!$I$3:$I$27</c:f>
              <c:numCache>
                <c:formatCode>General</c:formatCode>
                <c:ptCount val="23"/>
                <c:pt idx="0">
                  <c:v>471.2651999999999</c:v>
                </c:pt>
                <c:pt idx="1">
                  <c:v>369.216</c:v>
                </c:pt>
                <c:pt idx="2">
                  <c:v>370.3553999999999</c:v>
                </c:pt>
                <c:pt idx="3">
                  <c:v>441.4599</c:v>
                </c:pt>
                <c:pt idx="4">
                  <c:v>376.7409</c:v>
                </c:pt>
                <c:pt idx="5">
                  <c:v>295.9757999999999</c:v>
                </c:pt>
                <c:pt idx="6">
                  <c:v>377.7056999999999</c:v>
                </c:pt>
                <c:pt idx="7">
                  <c:v>417.9879</c:v>
                </c:pt>
                <c:pt idx="8">
                  <c:v>322.164</c:v>
                </c:pt>
                <c:pt idx="9">
                  <c:v>339.5573999999999</c:v>
                </c:pt>
                <c:pt idx="10">
                  <c:v>294.5142</c:v>
                </c:pt>
                <c:pt idx="11">
                  <c:v>386.2278</c:v>
                </c:pt>
                <c:pt idx="12">
                  <c:v>395.1818999999999</c:v>
                </c:pt>
                <c:pt idx="13">
                  <c:v>443.9997</c:v>
                </c:pt>
                <c:pt idx="14">
                  <c:v>430.8903</c:v>
                </c:pt>
                <c:pt idx="15">
                  <c:v>362.8134</c:v>
                </c:pt>
                <c:pt idx="16">
                  <c:v>324.5174999999999</c:v>
                </c:pt>
                <c:pt idx="17">
                  <c:v>223.7841</c:v>
                </c:pt>
                <c:pt idx="18">
                  <c:v>286.0856999999999</c:v>
                </c:pt>
                <c:pt idx="19">
                  <c:v>301.5009</c:v>
                </c:pt>
                <c:pt idx="20">
                  <c:v>286.2350999999999</c:v>
                </c:pt>
                <c:pt idx="21">
                  <c:v>172.8315</c:v>
                </c:pt>
                <c:pt idx="22">
                  <c:v>259.3233</c:v>
                </c:pt>
              </c:numCache>
            </c:numRef>
          </c:val>
          <c:smooth val="0"/>
          <c:extLst xmlns:c16r2="http://schemas.microsoft.com/office/drawing/2015/06/chart">
            <c:ext xmlns:c16="http://schemas.microsoft.com/office/drawing/2014/chart" uri="{C3380CC4-5D6E-409C-BE32-E72D297353CC}">
              <c16:uniqueId val="{00000006-5D5E-3441-B7B5-2B69A18C8C5F}"/>
            </c:ext>
          </c:extLst>
        </c:ser>
        <c:ser>
          <c:idx val="8"/>
          <c:order val="7"/>
          <c:tx>
            <c:strRef>
              <c:f>Preston_Area!$J$2</c:f>
              <c:strCache>
                <c:ptCount val="1"/>
                <c:pt idx="0">
                  <c:v>Cultivated Crops</c:v>
                </c:pt>
              </c:strCache>
            </c:strRef>
          </c:tx>
          <c:spPr>
            <a:ln w="28575" cap="rnd">
              <a:solidFill>
                <a:schemeClr val="accent2">
                  <a:lumMod val="60000"/>
                  <a:lumOff val="40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Preston_Area!$J$3:$J$27</c:f>
              <c:numCache>
                <c:formatCode>General</c:formatCode>
                <c:ptCount val="23"/>
                <c:pt idx="0">
                  <c:v>9.226799999999998</c:v>
                </c:pt>
                <c:pt idx="1">
                  <c:v>6.1002</c:v>
                </c:pt>
                <c:pt idx="2">
                  <c:v>5.390099999999999</c:v>
                </c:pt>
                <c:pt idx="3">
                  <c:v>9.944099999999998</c:v>
                </c:pt>
                <c:pt idx="4">
                  <c:v>24.444</c:v>
                </c:pt>
                <c:pt idx="5">
                  <c:v>2.4498</c:v>
                </c:pt>
                <c:pt idx="6">
                  <c:v>5.5512</c:v>
                </c:pt>
                <c:pt idx="7">
                  <c:v>13.4721</c:v>
                </c:pt>
                <c:pt idx="8">
                  <c:v>3.132</c:v>
                </c:pt>
                <c:pt idx="9">
                  <c:v>2.682</c:v>
                </c:pt>
                <c:pt idx="10">
                  <c:v>5.156099999999999</c:v>
                </c:pt>
                <c:pt idx="11">
                  <c:v>6.2118</c:v>
                </c:pt>
                <c:pt idx="12">
                  <c:v>6.7968</c:v>
                </c:pt>
                <c:pt idx="13">
                  <c:v>4.9626</c:v>
                </c:pt>
                <c:pt idx="14">
                  <c:v>6.169499999999999</c:v>
                </c:pt>
                <c:pt idx="15">
                  <c:v>8.7354</c:v>
                </c:pt>
                <c:pt idx="16">
                  <c:v>3.4083</c:v>
                </c:pt>
                <c:pt idx="17">
                  <c:v>0.5355</c:v>
                </c:pt>
                <c:pt idx="18">
                  <c:v>0.5094</c:v>
                </c:pt>
                <c:pt idx="19">
                  <c:v>1.6029</c:v>
                </c:pt>
                <c:pt idx="20">
                  <c:v>0.5571</c:v>
                </c:pt>
                <c:pt idx="21">
                  <c:v>0.2592</c:v>
                </c:pt>
                <c:pt idx="22">
                  <c:v>0.5517</c:v>
                </c:pt>
              </c:numCache>
            </c:numRef>
          </c:val>
          <c:smooth val="0"/>
          <c:extLst xmlns:c16r2="http://schemas.microsoft.com/office/drawing/2015/06/chart">
            <c:ext xmlns:c16="http://schemas.microsoft.com/office/drawing/2014/chart" uri="{C3380CC4-5D6E-409C-BE32-E72D297353CC}">
              <c16:uniqueId val="{00000007-5D5E-3441-B7B5-2B69A18C8C5F}"/>
            </c:ext>
          </c:extLst>
        </c:ser>
        <c:ser>
          <c:idx val="9"/>
          <c:order val="8"/>
          <c:tx>
            <c:strRef>
              <c:f>Preston_Area!$K$2</c:f>
              <c:strCache>
                <c:ptCount val="1"/>
                <c:pt idx="0">
                  <c:v>Woody Wetlands</c:v>
                </c:pt>
              </c:strCache>
            </c:strRef>
          </c:tx>
          <c:spPr>
            <a:ln w="28575" cap="rnd">
              <a:solidFill>
                <a:schemeClr val="accent5">
                  <a:lumMod val="75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Preston_Area!$K$3:$K$27</c:f>
              <c:numCache>
                <c:formatCode>General</c:formatCode>
                <c:ptCount val="23"/>
                <c:pt idx="0">
                  <c:v>0.0207</c:v>
                </c:pt>
                <c:pt idx="1">
                  <c:v>0.0621</c:v>
                </c:pt>
                <c:pt idx="2">
                  <c:v>0.0504</c:v>
                </c:pt>
                <c:pt idx="3">
                  <c:v>0.0387</c:v>
                </c:pt>
                <c:pt idx="4">
                  <c:v>0.081</c:v>
                </c:pt>
                <c:pt idx="5">
                  <c:v>0.3276</c:v>
                </c:pt>
                <c:pt idx="6">
                  <c:v>0.0225</c:v>
                </c:pt>
                <c:pt idx="7">
                  <c:v>0.0189</c:v>
                </c:pt>
                <c:pt idx="8">
                  <c:v>0.0504</c:v>
                </c:pt>
                <c:pt idx="9">
                  <c:v>0.1809</c:v>
                </c:pt>
                <c:pt idx="10">
                  <c:v>0.0576</c:v>
                </c:pt>
                <c:pt idx="11">
                  <c:v>0.3627</c:v>
                </c:pt>
                <c:pt idx="12">
                  <c:v>0.0306</c:v>
                </c:pt>
                <c:pt idx="13">
                  <c:v>0.0999</c:v>
                </c:pt>
                <c:pt idx="14">
                  <c:v>0.0693</c:v>
                </c:pt>
                <c:pt idx="15">
                  <c:v>0.1692</c:v>
                </c:pt>
                <c:pt idx="16">
                  <c:v>0.2025</c:v>
                </c:pt>
                <c:pt idx="17">
                  <c:v>0.4167</c:v>
                </c:pt>
                <c:pt idx="18">
                  <c:v>0.5472</c:v>
                </c:pt>
                <c:pt idx="19">
                  <c:v>0.7884</c:v>
                </c:pt>
                <c:pt idx="20">
                  <c:v>0.2952</c:v>
                </c:pt>
                <c:pt idx="21">
                  <c:v>0.6714</c:v>
                </c:pt>
                <c:pt idx="22">
                  <c:v>0.2727</c:v>
                </c:pt>
              </c:numCache>
            </c:numRef>
          </c:val>
          <c:smooth val="0"/>
          <c:extLst xmlns:c16r2="http://schemas.microsoft.com/office/drawing/2015/06/chart">
            <c:ext xmlns:c16="http://schemas.microsoft.com/office/drawing/2014/chart" uri="{C3380CC4-5D6E-409C-BE32-E72D297353CC}">
              <c16:uniqueId val="{00000008-5D5E-3441-B7B5-2B69A18C8C5F}"/>
            </c:ext>
          </c:extLst>
        </c:ser>
        <c:ser>
          <c:idx val="10"/>
          <c:order val="9"/>
          <c:tx>
            <c:strRef>
              <c:f>Preston_Area!$L$2</c:f>
              <c:strCache>
                <c:ptCount val="1"/>
                <c:pt idx="0">
                  <c:v>Emergent Herbaceous Wetlands</c:v>
                </c:pt>
              </c:strCache>
            </c:strRef>
          </c:tx>
          <c:spPr>
            <a:ln w="28575" cap="rnd">
              <a:solidFill>
                <a:schemeClr val="accent5">
                  <a:lumMod val="60000"/>
                </a:schemeClr>
              </a:solidFill>
              <a:round/>
            </a:ln>
            <a:effectLst/>
          </c:spPr>
          <c:marker>
            <c:symbol val="none"/>
          </c:marker>
          <c:cat>
            <c:numRef>
              <c:f>Preston_Area!$A$3:$A$27</c:f>
              <c:numCache>
                <c:formatCode>General</c:formatCode>
                <c:ptCount val="23"/>
                <c:pt idx="0">
                  <c:v>1994.0</c:v>
                </c:pt>
                <c:pt idx="1">
                  <c:v>1995.0</c:v>
                </c:pt>
                <c:pt idx="2">
                  <c:v>1996.0</c:v>
                </c:pt>
                <c:pt idx="3">
                  <c:v>1997.0</c:v>
                </c:pt>
                <c:pt idx="4">
                  <c:v>1999.0</c:v>
                </c:pt>
                <c:pt idx="5">
                  <c:v>2000.0</c:v>
                </c:pt>
                <c:pt idx="6">
                  <c:v>2001.0</c:v>
                </c:pt>
                <c:pt idx="7">
                  <c:v>2002.0</c:v>
                </c:pt>
                <c:pt idx="8">
                  <c:v>2003.0</c:v>
                </c:pt>
                <c:pt idx="9">
                  <c:v>2004.0</c:v>
                </c:pt>
                <c:pt idx="10">
                  <c:v>2005.0</c:v>
                </c:pt>
                <c:pt idx="11">
                  <c:v>2006.0</c:v>
                </c:pt>
                <c:pt idx="12">
                  <c:v>2007.0</c:v>
                </c:pt>
                <c:pt idx="13">
                  <c:v>2008.0</c:v>
                </c:pt>
                <c:pt idx="14">
                  <c:v>2009.0</c:v>
                </c:pt>
                <c:pt idx="15">
                  <c:v>2010.0</c:v>
                </c:pt>
                <c:pt idx="16">
                  <c:v>2011.0</c:v>
                </c:pt>
                <c:pt idx="17">
                  <c:v>2013.0</c:v>
                </c:pt>
                <c:pt idx="18">
                  <c:v>2015.0</c:v>
                </c:pt>
                <c:pt idx="19">
                  <c:v>2016.0</c:v>
                </c:pt>
                <c:pt idx="20">
                  <c:v>2017.0</c:v>
                </c:pt>
                <c:pt idx="21">
                  <c:v>2018.0</c:v>
                </c:pt>
                <c:pt idx="22">
                  <c:v>2019.0</c:v>
                </c:pt>
              </c:numCache>
            </c:numRef>
          </c:cat>
          <c:val>
            <c:numRef>
              <c:f>Preston_Area!$L$3:$L$27</c:f>
              <c:numCache>
                <c:formatCode>General</c:formatCode>
                <c:ptCount val="23"/>
                <c:pt idx="0">
                  <c:v>0.2502</c:v>
                </c:pt>
                <c:pt idx="1">
                  <c:v>0.1602</c:v>
                </c:pt>
                <c:pt idx="2">
                  <c:v>0.171</c:v>
                </c:pt>
                <c:pt idx="3">
                  <c:v>0.0513</c:v>
                </c:pt>
                <c:pt idx="4">
                  <c:v>0.0711</c:v>
                </c:pt>
                <c:pt idx="5">
                  <c:v>0.2628</c:v>
                </c:pt>
                <c:pt idx="6">
                  <c:v>0.1953</c:v>
                </c:pt>
                <c:pt idx="7">
                  <c:v>0.1836</c:v>
                </c:pt>
                <c:pt idx="8">
                  <c:v>0.2223</c:v>
                </c:pt>
                <c:pt idx="9">
                  <c:v>0.2646</c:v>
                </c:pt>
                <c:pt idx="10">
                  <c:v>0.2205</c:v>
                </c:pt>
                <c:pt idx="11">
                  <c:v>0.2268</c:v>
                </c:pt>
                <c:pt idx="12">
                  <c:v>0.1998</c:v>
                </c:pt>
                <c:pt idx="13">
                  <c:v>0.3087</c:v>
                </c:pt>
                <c:pt idx="14">
                  <c:v>0.2331</c:v>
                </c:pt>
                <c:pt idx="15">
                  <c:v>0.0891</c:v>
                </c:pt>
                <c:pt idx="16">
                  <c:v>0.2448</c:v>
                </c:pt>
                <c:pt idx="17">
                  <c:v>0.2286</c:v>
                </c:pt>
                <c:pt idx="18">
                  <c:v>0.3798</c:v>
                </c:pt>
                <c:pt idx="19">
                  <c:v>0.8712</c:v>
                </c:pt>
                <c:pt idx="20">
                  <c:v>0.315</c:v>
                </c:pt>
                <c:pt idx="21">
                  <c:v>0.1791</c:v>
                </c:pt>
                <c:pt idx="22">
                  <c:v>0.351</c:v>
                </c:pt>
              </c:numCache>
            </c:numRef>
          </c:val>
          <c:smooth val="0"/>
          <c:extLst xmlns:c16r2="http://schemas.microsoft.com/office/drawing/2015/06/chart">
            <c:ext xmlns:c16="http://schemas.microsoft.com/office/drawing/2014/chart" uri="{C3380CC4-5D6E-409C-BE32-E72D297353CC}">
              <c16:uniqueId val="{00000009-5D5E-3441-B7B5-2B69A18C8C5F}"/>
            </c:ext>
          </c:extLst>
        </c:ser>
        <c:dLbls>
          <c:showLegendKey val="0"/>
          <c:showVal val="0"/>
          <c:showCatName val="0"/>
          <c:showSerName val="0"/>
          <c:showPercent val="0"/>
          <c:showBubbleSize val="0"/>
        </c:dLbls>
        <c:marker val="1"/>
        <c:smooth val="0"/>
        <c:axId val="2137074824"/>
        <c:axId val="2137071864"/>
      </c:lineChart>
      <c:dateAx>
        <c:axId val="2137074824"/>
        <c:scaling>
          <c:orientation val="minMax"/>
        </c:scaling>
        <c:delete val="1"/>
        <c:axPos val="b"/>
        <c:numFmt formatCode="General" sourceLinked="1"/>
        <c:majorTickMark val="none"/>
        <c:minorTickMark val="none"/>
        <c:tickLblPos val="nextTo"/>
        <c:crossAx val="2137071864"/>
        <c:crosses val="autoZero"/>
        <c:auto val="0"/>
        <c:lblOffset val="100"/>
        <c:baseTimeUnit val="days"/>
      </c:dateAx>
      <c:valAx>
        <c:axId val="2137071864"/>
        <c:scaling>
          <c:orientation val="minMax"/>
          <c:min val="16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137074824"/>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2400"/>
              <a:t>Land Cover Timeseries for Tucker County</a:t>
            </a:r>
          </a:p>
        </c:rich>
      </c:tx>
      <c:layout>
        <c:manualLayout>
          <c:xMode val="edge"/>
          <c:yMode val="edge"/>
          <c:x val="0.238690424029652"/>
          <c:y val="0.0689381890426277"/>
        </c:manualLayout>
      </c:layout>
      <c:overlay val="0"/>
      <c:spPr>
        <a:noFill/>
        <a:ln>
          <a:noFill/>
        </a:ln>
        <a:effectLst/>
      </c:spPr>
    </c:title>
    <c:autoTitleDeleted val="0"/>
    <c:plotArea>
      <c:layout>
        <c:manualLayout>
          <c:layoutTarget val="inner"/>
          <c:xMode val="edge"/>
          <c:yMode val="edge"/>
          <c:x val="0.101990452119802"/>
          <c:y val="0.533486496032638"/>
          <c:w val="0.646198148820993"/>
          <c:h val="0.411727578289206"/>
        </c:manualLayout>
      </c:layout>
      <c:lineChart>
        <c:grouping val="standard"/>
        <c:varyColors val="0"/>
        <c:ser>
          <c:idx val="0"/>
          <c:order val="0"/>
          <c:tx>
            <c:strRef>
              <c:f>Tucker_Area!$B$3</c:f>
              <c:strCache>
                <c:ptCount val="1"/>
                <c:pt idx="0">
                  <c:v>NoData</c:v>
                </c:pt>
              </c:strCache>
            </c:strRef>
          </c:tx>
          <c:spPr>
            <a:ln w="28575" cap="rnd">
              <a:solidFill>
                <a:schemeClr val="accent1"/>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Tucker_Area!$B$4:$B$31</c:f>
            </c:numRef>
          </c:val>
          <c:smooth val="0"/>
          <c:extLst xmlns:c16r2="http://schemas.microsoft.com/office/drawing/2015/06/chart">
            <c:ext xmlns:c16="http://schemas.microsoft.com/office/drawing/2014/chart" uri="{C3380CC4-5D6E-409C-BE32-E72D297353CC}">
              <c16:uniqueId val="{00000000-47D9-A046-B6A2-EE1DD8248A04}"/>
            </c:ext>
          </c:extLst>
        </c:ser>
        <c:ser>
          <c:idx val="1"/>
          <c:order val="1"/>
          <c:tx>
            <c:strRef>
              <c:f>Tucker_Area!$C$3</c:f>
              <c:strCache>
                <c:ptCount val="1"/>
                <c:pt idx="0">
                  <c:v>Open Water</c:v>
                </c:pt>
              </c:strCache>
            </c:strRef>
          </c:tx>
          <c:spPr>
            <a:ln w="28575" cap="rnd">
              <a:solidFill>
                <a:srgbClr val="0070C0"/>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Tucker_Area!$C$4:$C$31</c:f>
              <c:numCache>
                <c:formatCode>General</c:formatCode>
                <c:ptCount val="27"/>
                <c:pt idx="0">
                  <c:v>4.869899999999999</c:v>
                </c:pt>
                <c:pt idx="1">
                  <c:v>7.0632</c:v>
                </c:pt>
                <c:pt idx="2">
                  <c:v>5.5512</c:v>
                </c:pt>
                <c:pt idx="3">
                  <c:v>6.0138</c:v>
                </c:pt>
                <c:pt idx="4">
                  <c:v>5.1723</c:v>
                </c:pt>
                <c:pt idx="5">
                  <c:v>7.4493</c:v>
                </c:pt>
                <c:pt idx="6">
                  <c:v>6.395399999999999</c:v>
                </c:pt>
                <c:pt idx="7">
                  <c:v>5.4828</c:v>
                </c:pt>
                <c:pt idx="8">
                  <c:v>9.040500000000001</c:v>
                </c:pt>
                <c:pt idx="9">
                  <c:v>5.5782</c:v>
                </c:pt>
                <c:pt idx="10">
                  <c:v>5.4864</c:v>
                </c:pt>
                <c:pt idx="11">
                  <c:v>6.2955</c:v>
                </c:pt>
                <c:pt idx="12">
                  <c:v>4.562999999999999</c:v>
                </c:pt>
                <c:pt idx="13">
                  <c:v>3.1356</c:v>
                </c:pt>
                <c:pt idx="14">
                  <c:v>3.5343</c:v>
                </c:pt>
                <c:pt idx="15">
                  <c:v>5.085</c:v>
                </c:pt>
                <c:pt idx="16">
                  <c:v>5.742</c:v>
                </c:pt>
                <c:pt idx="17">
                  <c:v>4.869899999999999</c:v>
                </c:pt>
                <c:pt idx="18">
                  <c:v>10.3122</c:v>
                </c:pt>
                <c:pt idx="19">
                  <c:v>7.392599999999999</c:v>
                </c:pt>
                <c:pt idx="20">
                  <c:v>8.754299999999998</c:v>
                </c:pt>
                <c:pt idx="21">
                  <c:v>7.3692</c:v>
                </c:pt>
                <c:pt idx="22">
                  <c:v>7.162199999999999</c:v>
                </c:pt>
                <c:pt idx="23">
                  <c:v>13.473</c:v>
                </c:pt>
                <c:pt idx="24">
                  <c:v>7.325999999999999</c:v>
                </c:pt>
                <c:pt idx="25">
                  <c:v>11.2968</c:v>
                </c:pt>
              </c:numCache>
            </c:numRef>
          </c:val>
          <c:smooth val="0"/>
          <c:extLst xmlns:c16r2="http://schemas.microsoft.com/office/drawing/2015/06/chart">
            <c:ext xmlns:c16="http://schemas.microsoft.com/office/drawing/2014/chart" uri="{C3380CC4-5D6E-409C-BE32-E72D297353CC}">
              <c16:uniqueId val="{00000001-47D9-A046-B6A2-EE1DD8248A04}"/>
            </c:ext>
          </c:extLst>
        </c:ser>
        <c:ser>
          <c:idx val="2"/>
          <c:order val="2"/>
          <c:tx>
            <c:strRef>
              <c:f>Tucker_Area!$D$3</c:f>
              <c:strCache>
                <c:ptCount val="1"/>
                <c:pt idx="0">
                  <c:v>Developed, Open Space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Tucker_Area!$D$4:$D$31</c:f>
            </c:numRef>
          </c:val>
          <c:smooth val="0"/>
          <c:extLst xmlns:c16r2="http://schemas.microsoft.com/office/drawing/2015/06/chart">
            <c:ext xmlns:c16="http://schemas.microsoft.com/office/drawing/2014/chart" uri="{C3380CC4-5D6E-409C-BE32-E72D297353CC}">
              <c16:uniqueId val="{00000002-47D9-A046-B6A2-EE1DD8248A04}"/>
            </c:ext>
          </c:extLst>
        </c:ser>
        <c:ser>
          <c:idx val="3"/>
          <c:order val="3"/>
          <c:tx>
            <c:strRef>
              <c:f>Tucker_Area!$E$3</c:f>
              <c:strCache>
                <c:ptCount val="1"/>
                <c:pt idx="0">
                  <c:v>Developed, Low Intensity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Tucker_Area!$E$4:$E$31</c:f>
            </c:numRef>
          </c:val>
          <c:smooth val="0"/>
          <c:extLst xmlns:c16r2="http://schemas.microsoft.com/office/drawing/2015/06/chart">
            <c:ext xmlns:c16="http://schemas.microsoft.com/office/drawing/2014/chart" uri="{C3380CC4-5D6E-409C-BE32-E72D297353CC}">
              <c16:uniqueId val="{00000003-47D9-A046-B6A2-EE1DD8248A04}"/>
            </c:ext>
          </c:extLst>
        </c:ser>
        <c:ser>
          <c:idx val="4"/>
          <c:order val="4"/>
          <c:tx>
            <c:strRef>
              <c:f>Tucker_Area!$F$3</c:f>
              <c:strCache>
                <c:ptCount val="1"/>
                <c:pt idx="0">
                  <c:v>Developed, Medium Intensity</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Tucker_Area!$F$4:$F$31</c:f>
            </c:numRef>
          </c:val>
          <c:smooth val="0"/>
          <c:extLst xmlns:c16r2="http://schemas.microsoft.com/office/drawing/2015/06/chart">
            <c:ext xmlns:c16="http://schemas.microsoft.com/office/drawing/2014/chart" uri="{C3380CC4-5D6E-409C-BE32-E72D297353CC}">
              <c16:uniqueId val="{00000004-47D9-A046-B6A2-EE1DD8248A04}"/>
            </c:ext>
          </c:extLst>
        </c:ser>
        <c:ser>
          <c:idx val="5"/>
          <c:order val="5"/>
          <c:tx>
            <c:strRef>
              <c:f>Tucker_Area!$G$3</c:f>
              <c:strCache>
                <c:ptCount val="1"/>
                <c:pt idx="0">
                  <c:v>Developed, High Intensity</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Tucker_Area!$G$4:$G$31</c:f>
            </c:numRef>
          </c:val>
          <c:smooth val="0"/>
          <c:extLst xmlns:c16r2="http://schemas.microsoft.com/office/drawing/2015/06/chart">
            <c:ext xmlns:c16="http://schemas.microsoft.com/office/drawing/2014/chart" uri="{C3380CC4-5D6E-409C-BE32-E72D297353CC}">
              <c16:uniqueId val="{00000005-47D9-A046-B6A2-EE1DD8248A04}"/>
            </c:ext>
          </c:extLst>
        </c:ser>
        <c:ser>
          <c:idx val="6"/>
          <c:order val="6"/>
          <c:tx>
            <c:strRef>
              <c:f>Tucker_Area!$H$3</c:f>
              <c:strCache>
                <c:ptCount val="1"/>
                <c:pt idx="0">
                  <c:v>All Developed</c:v>
                </c:pt>
              </c:strCache>
            </c:strRef>
          </c:tx>
          <c:spPr>
            <a:ln w="28575" cap="rnd">
              <a:solidFill>
                <a:srgbClr val="C00000"/>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Tucker_Area!$H$4:$H$31</c:f>
              <c:numCache>
                <c:formatCode>General</c:formatCode>
                <c:ptCount val="27"/>
                <c:pt idx="0">
                  <c:v>20.64599999999999</c:v>
                </c:pt>
                <c:pt idx="1">
                  <c:v>33.47190000000001</c:v>
                </c:pt>
                <c:pt idx="2">
                  <c:v>21.3795</c:v>
                </c:pt>
                <c:pt idx="3">
                  <c:v>27.16829999999999</c:v>
                </c:pt>
                <c:pt idx="4">
                  <c:v>16.1469</c:v>
                </c:pt>
                <c:pt idx="5">
                  <c:v>18.2943</c:v>
                </c:pt>
                <c:pt idx="6">
                  <c:v>20.8701</c:v>
                </c:pt>
                <c:pt idx="7">
                  <c:v>15.8301</c:v>
                </c:pt>
                <c:pt idx="8">
                  <c:v>21.74309999999999</c:v>
                </c:pt>
                <c:pt idx="9">
                  <c:v>20.9313</c:v>
                </c:pt>
                <c:pt idx="10">
                  <c:v>20.3427</c:v>
                </c:pt>
                <c:pt idx="11">
                  <c:v>18.7182</c:v>
                </c:pt>
                <c:pt idx="12">
                  <c:v>22.37939999999999</c:v>
                </c:pt>
                <c:pt idx="13">
                  <c:v>29.9628</c:v>
                </c:pt>
                <c:pt idx="14">
                  <c:v>17.7579</c:v>
                </c:pt>
                <c:pt idx="15">
                  <c:v>24.6231</c:v>
                </c:pt>
                <c:pt idx="16">
                  <c:v>19.1187</c:v>
                </c:pt>
                <c:pt idx="17">
                  <c:v>20.64599999999999</c:v>
                </c:pt>
                <c:pt idx="18">
                  <c:v>24.3081</c:v>
                </c:pt>
                <c:pt idx="19">
                  <c:v>19.78289999999999</c:v>
                </c:pt>
                <c:pt idx="20">
                  <c:v>18.7713</c:v>
                </c:pt>
                <c:pt idx="21">
                  <c:v>24.885</c:v>
                </c:pt>
                <c:pt idx="22">
                  <c:v>17.4195</c:v>
                </c:pt>
                <c:pt idx="23">
                  <c:v>20.82690000000001</c:v>
                </c:pt>
                <c:pt idx="24">
                  <c:v>20.1978</c:v>
                </c:pt>
                <c:pt idx="25">
                  <c:v>25.9128</c:v>
                </c:pt>
              </c:numCache>
            </c:numRef>
          </c:val>
          <c:smooth val="0"/>
          <c:extLst xmlns:c16r2="http://schemas.microsoft.com/office/drawing/2015/06/chart">
            <c:ext xmlns:c16="http://schemas.microsoft.com/office/drawing/2014/chart" uri="{C3380CC4-5D6E-409C-BE32-E72D297353CC}">
              <c16:uniqueId val="{00000006-47D9-A046-B6A2-EE1DD8248A04}"/>
            </c:ext>
          </c:extLst>
        </c:ser>
        <c:ser>
          <c:idx val="7"/>
          <c:order val="7"/>
          <c:tx>
            <c:strRef>
              <c:f>Tucker_Area!$I$3</c:f>
              <c:strCache>
                <c:ptCount val="1"/>
                <c:pt idx="0">
                  <c:v>Barren Land</c:v>
                </c:pt>
              </c:strCache>
            </c:strRef>
          </c:tx>
          <c:spPr>
            <a:ln w="28575" cap="rnd">
              <a:solidFill>
                <a:schemeClr val="accent2">
                  <a:lumMod val="6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Tucker_Area!$I$4:$I$31</c:f>
              <c:numCache>
                <c:formatCode>General</c:formatCode>
                <c:ptCount val="27"/>
                <c:pt idx="0">
                  <c:v>47.0214</c:v>
                </c:pt>
                <c:pt idx="1">
                  <c:v>46.96380000000001</c:v>
                </c:pt>
                <c:pt idx="2">
                  <c:v>43.5537</c:v>
                </c:pt>
                <c:pt idx="3">
                  <c:v>47.5965</c:v>
                </c:pt>
                <c:pt idx="4">
                  <c:v>23.80859999999999</c:v>
                </c:pt>
                <c:pt idx="5">
                  <c:v>22.9923</c:v>
                </c:pt>
                <c:pt idx="6">
                  <c:v>33.14700000000001</c:v>
                </c:pt>
                <c:pt idx="7">
                  <c:v>47.8539</c:v>
                </c:pt>
                <c:pt idx="8">
                  <c:v>36.79380000000001</c:v>
                </c:pt>
                <c:pt idx="9">
                  <c:v>34.1685</c:v>
                </c:pt>
                <c:pt idx="10">
                  <c:v>40.4532</c:v>
                </c:pt>
                <c:pt idx="11">
                  <c:v>22.45499999999999</c:v>
                </c:pt>
                <c:pt idx="12">
                  <c:v>29.7954</c:v>
                </c:pt>
                <c:pt idx="13">
                  <c:v>37.9809</c:v>
                </c:pt>
                <c:pt idx="14">
                  <c:v>24.91829999999999</c:v>
                </c:pt>
                <c:pt idx="15">
                  <c:v>34.2702</c:v>
                </c:pt>
                <c:pt idx="16">
                  <c:v>34.1478</c:v>
                </c:pt>
                <c:pt idx="17">
                  <c:v>47.0214</c:v>
                </c:pt>
                <c:pt idx="18">
                  <c:v>1.6749</c:v>
                </c:pt>
                <c:pt idx="19">
                  <c:v>2.0682</c:v>
                </c:pt>
                <c:pt idx="20">
                  <c:v>2.8323</c:v>
                </c:pt>
                <c:pt idx="21">
                  <c:v>2.3904</c:v>
                </c:pt>
                <c:pt idx="22">
                  <c:v>2.392199999999999</c:v>
                </c:pt>
                <c:pt idx="23">
                  <c:v>2.5002</c:v>
                </c:pt>
                <c:pt idx="24">
                  <c:v>1.7055</c:v>
                </c:pt>
                <c:pt idx="25">
                  <c:v>2.5893</c:v>
                </c:pt>
              </c:numCache>
            </c:numRef>
          </c:val>
          <c:smooth val="0"/>
          <c:extLst xmlns:c16r2="http://schemas.microsoft.com/office/drawing/2015/06/chart">
            <c:ext xmlns:c16="http://schemas.microsoft.com/office/drawing/2014/chart" uri="{C3380CC4-5D6E-409C-BE32-E72D297353CC}">
              <c16:uniqueId val="{00000007-47D9-A046-B6A2-EE1DD8248A04}"/>
            </c:ext>
          </c:extLst>
        </c:ser>
        <c:ser>
          <c:idx val="8"/>
          <c:order val="8"/>
          <c:tx>
            <c:strRef>
              <c:f>Tucker_Area!$J$3</c:f>
              <c:strCache>
                <c:ptCount val="1"/>
                <c:pt idx="0">
                  <c:v>Forest</c:v>
                </c:pt>
              </c:strCache>
            </c:strRef>
          </c:tx>
          <c:spPr>
            <a:ln w="28575" cap="rnd">
              <a:solidFill>
                <a:schemeClr val="accent3">
                  <a:lumMod val="6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Tucker_Area!$J$4:$J$31</c:f>
              <c:numCache>
                <c:formatCode>General</c:formatCode>
                <c:ptCount val="27"/>
                <c:pt idx="0">
                  <c:v>1247.499</c:v>
                </c:pt>
                <c:pt idx="1">
                  <c:v>1219.6845</c:v>
                </c:pt>
                <c:pt idx="2">
                  <c:v>1249.038</c:v>
                </c:pt>
                <c:pt idx="3">
                  <c:v>1240.6068</c:v>
                </c:pt>
                <c:pt idx="4">
                  <c:v>1294.4178</c:v>
                </c:pt>
                <c:pt idx="5">
                  <c:v>1292.4738</c:v>
                </c:pt>
                <c:pt idx="6">
                  <c:v>1266.5268</c:v>
                </c:pt>
                <c:pt idx="7">
                  <c:v>1248.1461</c:v>
                </c:pt>
                <c:pt idx="8">
                  <c:v>1171.6911</c:v>
                </c:pt>
                <c:pt idx="9">
                  <c:v>1282.4712</c:v>
                </c:pt>
                <c:pt idx="10">
                  <c:v>1256.3433</c:v>
                </c:pt>
                <c:pt idx="11">
                  <c:v>1289.3778</c:v>
                </c:pt>
                <c:pt idx="12">
                  <c:v>1226.5461</c:v>
                </c:pt>
                <c:pt idx="13">
                  <c:v>1217.1726</c:v>
                </c:pt>
                <c:pt idx="14">
                  <c:v>1263.5028</c:v>
                </c:pt>
                <c:pt idx="15">
                  <c:v>1239.2478</c:v>
                </c:pt>
                <c:pt idx="16">
                  <c:v>1245.9231</c:v>
                </c:pt>
                <c:pt idx="17">
                  <c:v>1247.499</c:v>
                </c:pt>
                <c:pt idx="18">
                  <c:v>1117.8036</c:v>
                </c:pt>
                <c:pt idx="19">
                  <c:v>1275.0444</c:v>
                </c:pt>
                <c:pt idx="20">
                  <c:v>1226.9277</c:v>
                </c:pt>
                <c:pt idx="21">
                  <c:v>1245.2778</c:v>
                </c:pt>
                <c:pt idx="22">
                  <c:v>1284.4035</c:v>
                </c:pt>
                <c:pt idx="23">
                  <c:v>1190.8458</c:v>
                </c:pt>
                <c:pt idx="24">
                  <c:v>1293.867</c:v>
                </c:pt>
                <c:pt idx="25">
                  <c:v>1112.8518</c:v>
                </c:pt>
              </c:numCache>
            </c:numRef>
          </c:val>
          <c:smooth val="0"/>
          <c:extLst xmlns:c16r2="http://schemas.microsoft.com/office/drawing/2015/06/chart">
            <c:ext xmlns:c16="http://schemas.microsoft.com/office/drawing/2014/chart" uri="{C3380CC4-5D6E-409C-BE32-E72D297353CC}">
              <c16:uniqueId val="{00000008-47D9-A046-B6A2-EE1DD8248A04}"/>
            </c:ext>
          </c:extLst>
        </c:ser>
        <c:ser>
          <c:idx val="9"/>
          <c:order val="9"/>
          <c:tx>
            <c:strRef>
              <c:f>Tucker_Area!$K$3</c:f>
              <c:strCache>
                <c:ptCount val="1"/>
                <c:pt idx="0">
                  <c:v>Shrub/Scrub</c:v>
                </c:pt>
              </c:strCache>
            </c:strRef>
          </c:tx>
          <c:spPr>
            <a:ln w="28575" cap="rnd">
              <a:solidFill>
                <a:schemeClr val="accent4">
                  <a:lumMod val="6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Tucker_Area!$K$4:$K$31</c:f>
              <c:numCache>
                <c:formatCode>General</c:formatCode>
                <c:ptCount val="27"/>
                <c:pt idx="0">
                  <c:v>1.2429</c:v>
                </c:pt>
                <c:pt idx="1">
                  <c:v>1.0134</c:v>
                </c:pt>
                <c:pt idx="2">
                  <c:v>0.2763</c:v>
                </c:pt>
                <c:pt idx="3">
                  <c:v>0.4239</c:v>
                </c:pt>
                <c:pt idx="4">
                  <c:v>0.5184</c:v>
                </c:pt>
                <c:pt idx="5">
                  <c:v>0.6957</c:v>
                </c:pt>
                <c:pt idx="6">
                  <c:v>1.035</c:v>
                </c:pt>
                <c:pt idx="7">
                  <c:v>0.4239</c:v>
                </c:pt>
                <c:pt idx="8">
                  <c:v>0.6651</c:v>
                </c:pt>
                <c:pt idx="9">
                  <c:v>0.5814</c:v>
                </c:pt>
                <c:pt idx="10">
                  <c:v>0.252</c:v>
                </c:pt>
                <c:pt idx="11">
                  <c:v>0.3285</c:v>
                </c:pt>
                <c:pt idx="12">
                  <c:v>1.2735</c:v>
                </c:pt>
                <c:pt idx="13">
                  <c:v>1.0008</c:v>
                </c:pt>
                <c:pt idx="14">
                  <c:v>0.5544</c:v>
                </c:pt>
                <c:pt idx="15">
                  <c:v>1.0674</c:v>
                </c:pt>
                <c:pt idx="16">
                  <c:v>1.3545</c:v>
                </c:pt>
                <c:pt idx="17">
                  <c:v>1.2429</c:v>
                </c:pt>
                <c:pt idx="18">
                  <c:v>0.6696</c:v>
                </c:pt>
                <c:pt idx="19">
                  <c:v>1.6623</c:v>
                </c:pt>
                <c:pt idx="20">
                  <c:v>1.8225</c:v>
                </c:pt>
                <c:pt idx="21">
                  <c:v>1.2555</c:v>
                </c:pt>
                <c:pt idx="22">
                  <c:v>0.6408</c:v>
                </c:pt>
                <c:pt idx="23">
                  <c:v>0.8379</c:v>
                </c:pt>
                <c:pt idx="24">
                  <c:v>0.6903</c:v>
                </c:pt>
                <c:pt idx="25">
                  <c:v>0.6102</c:v>
                </c:pt>
              </c:numCache>
            </c:numRef>
          </c:val>
          <c:smooth val="0"/>
          <c:extLst xmlns:c16r2="http://schemas.microsoft.com/office/drawing/2015/06/chart">
            <c:ext xmlns:c16="http://schemas.microsoft.com/office/drawing/2014/chart" uri="{C3380CC4-5D6E-409C-BE32-E72D297353CC}">
              <c16:uniqueId val="{00000009-47D9-A046-B6A2-EE1DD8248A04}"/>
            </c:ext>
          </c:extLst>
        </c:ser>
        <c:ser>
          <c:idx val="10"/>
          <c:order val="10"/>
          <c:tx>
            <c:strRef>
              <c:f>Tucker_Area!$L$3</c:f>
              <c:strCache>
                <c:ptCount val="1"/>
                <c:pt idx="0">
                  <c:v>Grassland/Herbaceous</c:v>
                </c:pt>
              </c:strCache>
            </c:strRef>
          </c:tx>
          <c:spPr>
            <a:ln w="28575" cap="rnd">
              <a:solidFill>
                <a:schemeClr val="accent6">
                  <a:lumMod val="60000"/>
                  <a:lumOff val="4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Tucker_Area!$L$4:$L$31</c:f>
              <c:numCache>
                <c:formatCode>General</c:formatCode>
                <c:ptCount val="27"/>
                <c:pt idx="0">
                  <c:v>16.3827</c:v>
                </c:pt>
                <c:pt idx="1">
                  <c:v>22.0437</c:v>
                </c:pt>
                <c:pt idx="2">
                  <c:v>26.4411</c:v>
                </c:pt>
                <c:pt idx="3">
                  <c:v>8.0091</c:v>
                </c:pt>
                <c:pt idx="4">
                  <c:v>5.868899999999999</c:v>
                </c:pt>
                <c:pt idx="5">
                  <c:v>11.5461</c:v>
                </c:pt>
                <c:pt idx="6">
                  <c:v>13.4982</c:v>
                </c:pt>
                <c:pt idx="7">
                  <c:v>24.4449</c:v>
                </c:pt>
                <c:pt idx="8">
                  <c:v>9.454500000000002</c:v>
                </c:pt>
                <c:pt idx="9">
                  <c:v>8.221499999999998</c:v>
                </c:pt>
                <c:pt idx="10">
                  <c:v>7.605899999999999</c:v>
                </c:pt>
                <c:pt idx="11">
                  <c:v>6.5367</c:v>
                </c:pt>
                <c:pt idx="12">
                  <c:v>12.2076</c:v>
                </c:pt>
                <c:pt idx="13">
                  <c:v>10.917</c:v>
                </c:pt>
                <c:pt idx="14">
                  <c:v>5.604299999999999</c:v>
                </c:pt>
                <c:pt idx="15">
                  <c:v>8.4807</c:v>
                </c:pt>
                <c:pt idx="16">
                  <c:v>15.7284</c:v>
                </c:pt>
                <c:pt idx="17">
                  <c:v>16.3827</c:v>
                </c:pt>
                <c:pt idx="18">
                  <c:v>5.265899999999999</c:v>
                </c:pt>
                <c:pt idx="19">
                  <c:v>3.6099</c:v>
                </c:pt>
                <c:pt idx="20">
                  <c:v>4.0068</c:v>
                </c:pt>
                <c:pt idx="21">
                  <c:v>4.325399999999999</c:v>
                </c:pt>
                <c:pt idx="22">
                  <c:v>5.867999999999999</c:v>
                </c:pt>
                <c:pt idx="23">
                  <c:v>4.320899999999999</c:v>
                </c:pt>
                <c:pt idx="24">
                  <c:v>5.463</c:v>
                </c:pt>
                <c:pt idx="25">
                  <c:v>9.520200000000001</c:v>
                </c:pt>
              </c:numCache>
            </c:numRef>
          </c:val>
          <c:smooth val="0"/>
          <c:extLst xmlns:c16r2="http://schemas.microsoft.com/office/drawing/2015/06/chart">
            <c:ext xmlns:c16="http://schemas.microsoft.com/office/drawing/2014/chart" uri="{C3380CC4-5D6E-409C-BE32-E72D297353CC}">
              <c16:uniqueId val="{0000000A-47D9-A046-B6A2-EE1DD8248A04}"/>
            </c:ext>
          </c:extLst>
        </c:ser>
        <c:ser>
          <c:idx val="11"/>
          <c:order val="11"/>
          <c:tx>
            <c:strRef>
              <c:f>Tucker_Area!$M$3</c:f>
              <c:strCache>
                <c:ptCount val="1"/>
                <c:pt idx="0">
                  <c:v>Pasture/Hay</c:v>
                </c:pt>
              </c:strCache>
            </c:strRef>
          </c:tx>
          <c:spPr>
            <a:ln w="28575" cap="rnd">
              <a:solidFill>
                <a:schemeClr val="accent4">
                  <a:lumMod val="75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Tucker_Area!$M$4:$M$31</c:f>
              <c:numCache>
                <c:formatCode>General</c:formatCode>
                <c:ptCount val="27"/>
                <c:pt idx="0">
                  <c:v>27.1962</c:v>
                </c:pt>
                <c:pt idx="1">
                  <c:v>15.2541</c:v>
                </c:pt>
                <c:pt idx="2">
                  <c:v>23.058</c:v>
                </c:pt>
                <c:pt idx="3">
                  <c:v>18.0027</c:v>
                </c:pt>
                <c:pt idx="4">
                  <c:v>15.4575</c:v>
                </c:pt>
                <c:pt idx="5">
                  <c:v>19.2123</c:v>
                </c:pt>
                <c:pt idx="6">
                  <c:v>23.8806</c:v>
                </c:pt>
                <c:pt idx="7">
                  <c:v>28.845</c:v>
                </c:pt>
                <c:pt idx="8">
                  <c:v>17.5518</c:v>
                </c:pt>
                <c:pt idx="9">
                  <c:v>18.0072</c:v>
                </c:pt>
                <c:pt idx="10">
                  <c:v>22.0392</c:v>
                </c:pt>
                <c:pt idx="11">
                  <c:v>13.3335</c:v>
                </c:pt>
                <c:pt idx="12">
                  <c:v>19.3698</c:v>
                </c:pt>
                <c:pt idx="13">
                  <c:v>17.0109</c:v>
                </c:pt>
                <c:pt idx="14">
                  <c:v>12.7701</c:v>
                </c:pt>
                <c:pt idx="15">
                  <c:v>14.175</c:v>
                </c:pt>
                <c:pt idx="16">
                  <c:v>22.21109999999999</c:v>
                </c:pt>
                <c:pt idx="17">
                  <c:v>27.1962</c:v>
                </c:pt>
                <c:pt idx="18">
                  <c:v>109.7037</c:v>
                </c:pt>
                <c:pt idx="19">
                  <c:v>83.4516</c:v>
                </c:pt>
                <c:pt idx="20">
                  <c:v>103.653</c:v>
                </c:pt>
                <c:pt idx="21">
                  <c:v>112.671</c:v>
                </c:pt>
                <c:pt idx="22">
                  <c:v>85.113</c:v>
                </c:pt>
                <c:pt idx="23">
                  <c:v>80.4906</c:v>
                </c:pt>
                <c:pt idx="24">
                  <c:v>80.3772</c:v>
                </c:pt>
                <c:pt idx="25">
                  <c:v>119.7162</c:v>
                </c:pt>
              </c:numCache>
            </c:numRef>
          </c:val>
          <c:smooth val="0"/>
          <c:extLst xmlns:c16r2="http://schemas.microsoft.com/office/drawing/2015/06/chart">
            <c:ext xmlns:c16="http://schemas.microsoft.com/office/drawing/2014/chart" uri="{C3380CC4-5D6E-409C-BE32-E72D297353CC}">
              <c16:uniqueId val="{0000000B-47D9-A046-B6A2-EE1DD8248A04}"/>
            </c:ext>
          </c:extLst>
        </c:ser>
        <c:ser>
          <c:idx val="12"/>
          <c:order val="12"/>
          <c:tx>
            <c:strRef>
              <c:f>Tucker_Area!$N$3</c:f>
              <c:strCache>
                <c:ptCount val="1"/>
                <c:pt idx="0">
                  <c:v>Cultivated Crops</c:v>
                </c:pt>
              </c:strCache>
            </c:strRef>
          </c:tx>
          <c:spPr>
            <a:ln w="28575" cap="rnd">
              <a:solidFill>
                <a:schemeClr val="accent2">
                  <a:lumMod val="40000"/>
                  <a:lumOff val="6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Tucker_Area!$N$4:$N$31</c:f>
              <c:numCache>
                <c:formatCode>General</c:formatCode>
                <c:ptCount val="27"/>
                <c:pt idx="0">
                  <c:v>0.0054</c:v>
                </c:pt>
                <c:pt idx="1">
                  <c:v>0.0171</c:v>
                </c:pt>
                <c:pt idx="2">
                  <c:v>0.0018</c:v>
                </c:pt>
                <c:pt idx="3">
                  <c:v>0.0045</c:v>
                </c:pt>
                <c:pt idx="4">
                  <c:v>0.0018</c:v>
                </c:pt>
                <c:pt idx="5">
                  <c:v>0.0009</c:v>
                </c:pt>
                <c:pt idx="6">
                  <c:v>0.0009</c:v>
                </c:pt>
                <c:pt idx="7">
                  <c:v>3.1518</c:v>
                </c:pt>
                <c:pt idx="8">
                  <c:v>0.0054</c:v>
                </c:pt>
                <c:pt idx="9">
                  <c:v>0.0234</c:v>
                </c:pt>
                <c:pt idx="10">
                  <c:v>5.0958</c:v>
                </c:pt>
                <c:pt idx="11">
                  <c:v>0.0279</c:v>
                </c:pt>
                <c:pt idx="12">
                  <c:v>0.0225</c:v>
                </c:pt>
                <c:pt idx="13">
                  <c:v>0.2862</c:v>
                </c:pt>
                <c:pt idx="14">
                  <c:v>0.0081</c:v>
                </c:pt>
                <c:pt idx="15">
                  <c:v>0.0171</c:v>
                </c:pt>
                <c:pt idx="16">
                  <c:v>0.0045</c:v>
                </c:pt>
                <c:pt idx="17">
                  <c:v>0.0054</c:v>
                </c:pt>
                <c:pt idx="18">
                  <c:v>0.4266</c:v>
                </c:pt>
                <c:pt idx="19">
                  <c:v>0.5031</c:v>
                </c:pt>
                <c:pt idx="20">
                  <c:v>0.3609</c:v>
                </c:pt>
                <c:pt idx="21">
                  <c:v>0.3771</c:v>
                </c:pt>
                <c:pt idx="22">
                  <c:v>0.3825</c:v>
                </c:pt>
                <c:pt idx="23">
                  <c:v>0.3663</c:v>
                </c:pt>
                <c:pt idx="24">
                  <c:v>0.4392</c:v>
                </c:pt>
                <c:pt idx="25">
                  <c:v>0.5076</c:v>
                </c:pt>
              </c:numCache>
            </c:numRef>
          </c:val>
          <c:smooth val="0"/>
          <c:extLst xmlns:c16r2="http://schemas.microsoft.com/office/drawing/2015/06/chart">
            <c:ext xmlns:c16="http://schemas.microsoft.com/office/drawing/2014/chart" uri="{C3380CC4-5D6E-409C-BE32-E72D297353CC}">
              <c16:uniqueId val="{0000000C-47D9-A046-B6A2-EE1DD8248A04}"/>
            </c:ext>
          </c:extLst>
        </c:ser>
        <c:ser>
          <c:idx val="13"/>
          <c:order val="13"/>
          <c:tx>
            <c:strRef>
              <c:f>Tucker_Area!$O$3</c:f>
              <c:strCache>
                <c:ptCount val="1"/>
                <c:pt idx="0">
                  <c:v>Woody Wetlands</c:v>
                </c:pt>
              </c:strCache>
            </c:strRef>
          </c:tx>
          <c:spPr>
            <a:ln w="28575" cap="rnd">
              <a:solidFill>
                <a:schemeClr val="accent1">
                  <a:lumMod val="75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Tucker_Area!$O$4:$O$31</c:f>
              <c:numCache>
                <c:formatCode>General</c:formatCode>
                <c:ptCount val="27"/>
                <c:pt idx="0">
                  <c:v>4.112099999999999</c:v>
                </c:pt>
                <c:pt idx="1">
                  <c:v>5.167799999999999</c:v>
                </c:pt>
                <c:pt idx="2">
                  <c:v>3.2976</c:v>
                </c:pt>
                <c:pt idx="3">
                  <c:v>4.635899999999999</c:v>
                </c:pt>
                <c:pt idx="4">
                  <c:v>5.115599999999999</c:v>
                </c:pt>
                <c:pt idx="5">
                  <c:v>3.156299999999999</c:v>
                </c:pt>
                <c:pt idx="6">
                  <c:v>3.5226</c:v>
                </c:pt>
                <c:pt idx="7">
                  <c:v>36.6363</c:v>
                </c:pt>
                <c:pt idx="8">
                  <c:v>5.859</c:v>
                </c:pt>
                <c:pt idx="9">
                  <c:v>4.473</c:v>
                </c:pt>
                <c:pt idx="10">
                  <c:v>50.7708</c:v>
                </c:pt>
                <c:pt idx="11">
                  <c:v>5.4234</c:v>
                </c:pt>
                <c:pt idx="12">
                  <c:v>3.0501</c:v>
                </c:pt>
                <c:pt idx="13">
                  <c:v>5.4729</c:v>
                </c:pt>
                <c:pt idx="14">
                  <c:v>4.5261</c:v>
                </c:pt>
                <c:pt idx="15">
                  <c:v>6.0435</c:v>
                </c:pt>
                <c:pt idx="16">
                  <c:v>3.7656</c:v>
                </c:pt>
                <c:pt idx="17">
                  <c:v>4.112099999999999</c:v>
                </c:pt>
                <c:pt idx="18">
                  <c:v>0.3564</c:v>
                </c:pt>
                <c:pt idx="19">
                  <c:v>0.99</c:v>
                </c:pt>
                <c:pt idx="20">
                  <c:v>0.3861</c:v>
                </c:pt>
                <c:pt idx="21">
                  <c:v>0.3438</c:v>
                </c:pt>
                <c:pt idx="22">
                  <c:v>0.3357</c:v>
                </c:pt>
                <c:pt idx="23">
                  <c:v>0.3978</c:v>
                </c:pt>
                <c:pt idx="24">
                  <c:v>0.378</c:v>
                </c:pt>
                <c:pt idx="25">
                  <c:v>0.5337</c:v>
                </c:pt>
              </c:numCache>
            </c:numRef>
          </c:val>
          <c:smooth val="0"/>
          <c:extLst xmlns:c16r2="http://schemas.microsoft.com/office/drawing/2015/06/chart">
            <c:ext xmlns:c16="http://schemas.microsoft.com/office/drawing/2014/chart" uri="{C3380CC4-5D6E-409C-BE32-E72D297353CC}">
              <c16:uniqueId val="{0000000D-47D9-A046-B6A2-EE1DD8248A04}"/>
            </c:ext>
          </c:extLst>
        </c:ser>
        <c:ser>
          <c:idx val="14"/>
          <c:order val="14"/>
          <c:tx>
            <c:strRef>
              <c:f>Tucker_Area!$P$3</c:f>
              <c:strCache>
                <c:ptCount val="1"/>
                <c:pt idx="0">
                  <c:v>Emergent Herbaceous Wetlands</c:v>
                </c:pt>
              </c:strCache>
            </c:strRef>
          </c:tx>
          <c:spPr>
            <a:ln w="28575" cap="rnd">
              <a:solidFill>
                <a:schemeClr val="accent3">
                  <a:lumMod val="80000"/>
                  <a:lumOff val="2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Tucker_Area!$P$4:$P$31</c:f>
              <c:numCache>
                <c:formatCode>General</c:formatCode>
                <c:ptCount val="27"/>
                <c:pt idx="0">
                  <c:v>40.3731</c:v>
                </c:pt>
                <c:pt idx="1">
                  <c:v>59.4675</c:v>
                </c:pt>
                <c:pt idx="2">
                  <c:v>38.1888</c:v>
                </c:pt>
                <c:pt idx="3">
                  <c:v>58.3533</c:v>
                </c:pt>
                <c:pt idx="4">
                  <c:v>44.2944</c:v>
                </c:pt>
                <c:pt idx="5">
                  <c:v>33.6951</c:v>
                </c:pt>
                <c:pt idx="6">
                  <c:v>41.9382</c:v>
                </c:pt>
                <c:pt idx="7">
                  <c:v>0.0</c:v>
                </c:pt>
                <c:pt idx="8">
                  <c:v>48.627</c:v>
                </c:pt>
                <c:pt idx="9">
                  <c:v>36.3591</c:v>
                </c:pt>
                <c:pt idx="10">
                  <c:v>0.0</c:v>
                </c:pt>
                <c:pt idx="11">
                  <c:v>32.10120000000001</c:v>
                </c:pt>
                <c:pt idx="12">
                  <c:v>31.8402</c:v>
                </c:pt>
                <c:pt idx="13">
                  <c:v>26.2908</c:v>
                </c:pt>
                <c:pt idx="14">
                  <c:v>34.4511</c:v>
                </c:pt>
                <c:pt idx="15">
                  <c:v>50.4351</c:v>
                </c:pt>
                <c:pt idx="16">
                  <c:v>41.5692</c:v>
                </c:pt>
                <c:pt idx="17">
                  <c:v>40.3731</c:v>
                </c:pt>
                <c:pt idx="18">
                  <c:v>0.2205</c:v>
                </c:pt>
                <c:pt idx="19">
                  <c:v>0.4509</c:v>
                </c:pt>
                <c:pt idx="20">
                  <c:v>0.3924</c:v>
                </c:pt>
                <c:pt idx="21">
                  <c:v>0.2313</c:v>
                </c:pt>
                <c:pt idx="22">
                  <c:v>0.2493</c:v>
                </c:pt>
                <c:pt idx="23">
                  <c:v>0.2943</c:v>
                </c:pt>
                <c:pt idx="24">
                  <c:v>0.3708</c:v>
                </c:pt>
                <c:pt idx="25">
                  <c:v>0.2637</c:v>
                </c:pt>
              </c:numCache>
            </c:numRef>
          </c:val>
          <c:smooth val="0"/>
          <c:extLst xmlns:c16r2="http://schemas.microsoft.com/office/drawing/2015/06/chart">
            <c:ext xmlns:c16="http://schemas.microsoft.com/office/drawing/2014/chart" uri="{C3380CC4-5D6E-409C-BE32-E72D297353CC}">
              <c16:uniqueId val="{0000000E-47D9-A046-B6A2-EE1DD8248A04}"/>
            </c:ext>
          </c:extLst>
        </c:ser>
        <c:dLbls>
          <c:showLegendKey val="0"/>
          <c:showVal val="0"/>
          <c:showCatName val="0"/>
          <c:showSerName val="0"/>
          <c:showPercent val="0"/>
          <c:showBubbleSize val="0"/>
        </c:dLbls>
        <c:marker val="1"/>
        <c:smooth val="0"/>
        <c:axId val="2139274536"/>
        <c:axId val="2139278200"/>
      </c:lineChart>
      <c:catAx>
        <c:axId val="2139274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139278200"/>
        <c:crosses val="autoZero"/>
        <c:auto val="1"/>
        <c:lblAlgn val="ctr"/>
        <c:lblOffset val="100"/>
        <c:noMultiLvlLbl val="0"/>
      </c:catAx>
      <c:valAx>
        <c:axId val="2139278200"/>
        <c:scaling>
          <c:orientation val="minMax"/>
          <c:max val="1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600" b="0" i="0" baseline="0">
                    <a:effectLst/>
                  </a:rPr>
                  <a:t>Area of land cover class (km2)</a:t>
                </a:r>
                <a:endParaRPr lang="en-US" sz="1600">
                  <a:effectLst/>
                </a:endParaRPr>
              </a:p>
            </c:rich>
          </c:tx>
          <c:layout>
            <c:manualLayout>
              <c:xMode val="edge"/>
              <c:yMode val="edge"/>
              <c:x val="0.0349101513508383"/>
              <c:y val="0.25709583231866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139274536"/>
        <c:crosses val="autoZero"/>
        <c:crossBetween val="between"/>
      </c:valAx>
      <c:spPr>
        <a:noFill/>
        <a:ln>
          <a:noFill/>
        </a:ln>
        <a:effectLst/>
      </c:spPr>
    </c:plotArea>
    <c:legend>
      <c:legendPos val="r"/>
      <c:layout>
        <c:manualLayout>
          <c:xMode val="edge"/>
          <c:yMode val="edge"/>
          <c:x val="0.754786842171802"/>
          <c:y val="0.197311466781171"/>
          <c:w val="0.244113450956364"/>
          <c:h val="0.77990935648268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507704045009"/>
          <c:y val="0.164724103821427"/>
          <c:w val="0.739022260175046"/>
          <c:h val="0.618841736126026"/>
        </c:manualLayout>
      </c:layout>
      <c:lineChart>
        <c:grouping val="standard"/>
        <c:varyColors val="0"/>
        <c:ser>
          <c:idx val="0"/>
          <c:order val="0"/>
          <c:tx>
            <c:strRef>
              <c:f>Tucker_Area!$B$3</c:f>
              <c:strCache>
                <c:ptCount val="1"/>
                <c:pt idx="0">
                  <c:v>NoData</c:v>
                </c:pt>
              </c:strCache>
            </c:strRef>
          </c:tx>
          <c:spPr>
            <a:ln w="28575" cap="rnd">
              <a:solidFill>
                <a:schemeClr val="accent1"/>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Tucker_Area!$B$4:$B$31</c:f>
            </c:numRef>
          </c:val>
          <c:smooth val="0"/>
          <c:extLst xmlns:c16r2="http://schemas.microsoft.com/office/drawing/2015/06/chart">
            <c:ext xmlns:c16="http://schemas.microsoft.com/office/drawing/2014/chart" uri="{C3380CC4-5D6E-409C-BE32-E72D297353CC}">
              <c16:uniqueId val="{00000000-9699-F849-8EA5-92DB4EF7BDE7}"/>
            </c:ext>
          </c:extLst>
        </c:ser>
        <c:ser>
          <c:idx val="1"/>
          <c:order val="1"/>
          <c:tx>
            <c:strRef>
              <c:f>Tucker_Area!$C$3</c:f>
              <c:strCache>
                <c:ptCount val="1"/>
                <c:pt idx="0">
                  <c:v>Open Water</c:v>
                </c:pt>
              </c:strCache>
            </c:strRef>
          </c:tx>
          <c:spPr>
            <a:ln w="28575" cap="rnd">
              <a:solidFill>
                <a:schemeClr val="accent2"/>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Tucker_Area!$C$4:$C$31</c:f>
              <c:numCache>
                <c:formatCode>General</c:formatCode>
                <c:ptCount val="27"/>
                <c:pt idx="0">
                  <c:v>4.869899999999999</c:v>
                </c:pt>
                <c:pt idx="1">
                  <c:v>7.0632</c:v>
                </c:pt>
                <c:pt idx="2">
                  <c:v>5.5512</c:v>
                </c:pt>
                <c:pt idx="3">
                  <c:v>6.0138</c:v>
                </c:pt>
                <c:pt idx="4">
                  <c:v>5.1723</c:v>
                </c:pt>
                <c:pt idx="5">
                  <c:v>7.4493</c:v>
                </c:pt>
                <c:pt idx="6">
                  <c:v>6.395399999999999</c:v>
                </c:pt>
                <c:pt idx="7">
                  <c:v>5.4828</c:v>
                </c:pt>
                <c:pt idx="8">
                  <c:v>9.040500000000001</c:v>
                </c:pt>
                <c:pt idx="9">
                  <c:v>5.5782</c:v>
                </c:pt>
                <c:pt idx="10">
                  <c:v>5.4864</c:v>
                </c:pt>
                <c:pt idx="11">
                  <c:v>6.2955</c:v>
                </c:pt>
                <c:pt idx="12">
                  <c:v>4.562999999999999</c:v>
                </c:pt>
                <c:pt idx="13">
                  <c:v>3.1356</c:v>
                </c:pt>
                <c:pt idx="14">
                  <c:v>3.5343</c:v>
                </c:pt>
                <c:pt idx="15">
                  <c:v>5.085</c:v>
                </c:pt>
                <c:pt idx="16">
                  <c:v>5.742</c:v>
                </c:pt>
                <c:pt idx="17">
                  <c:v>4.869899999999999</c:v>
                </c:pt>
                <c:pt idx="18">
                  <c:v>10.3122</c:v>
                </c:pt>
                <c:pt idx="19">
                  <c:v>7.392599999999999</c:v>
                </c:pt>
                <c:pt idx="20">
                  <c:v>8.754299999999998</c:v>
                </c:pt>
                <c:pt idx="21">
                  <c:v>7.3692</c:v>
                </c:pt>
                <c:pt idx="22">
                  <c:v>7.162199999999999</c:v>
                </c:pt>
                <c:pt idx="23">
                  <c:v>13.473</c:v>
                </c:pt>
                <c:pt idx="24">
                  <c:v>7.325999999999999</c:v>
                </c:pt>
                <c:pt idx="25">
                  <c:v>11.2968</c:v>
                </c:pt>
              </c:numCache>
            </c:numRef>
          </c:val>
          <c:smooth val="0"/>
          <c:extLst xmlns:c16r2="http://schemas.microsoft.com/office/drawing/2015/06/chart">
            <c:ext xmlns:c16="http://schemas.microsoft.com/office/drawing/2014/chart" uri="{C3380CC4-5D6E-409C-BE32-E72D297353CC}">
              <c16:uniqueId val="{00000001-9699-F849-8EA5-92DB4EF7BDE7}"/>
            </c:ext>
          </c:extLst>
        </c:ser>
        <c:ser>
          <c:idx val="2"/>
          <c:order val="2"/>
          <c:tx>
            <c:strRef>
              <c:f>Tucker_Area!$D$3</c:f>
              <c:strCache>
                <c:ptCount val="1"/>
                <c:pt idx="0">
                  <c:v>Developed, Open Space</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Tucker_Area!$D$4:$D$31</c:f>
            </c:numRef>
          </c:val>
          <c:smooth val="0"/>
          <c:extLst xmlns:c16r2="http://schemas.microsoft.com/office/drawing/2015/06/chart">
            <c:ext xmlns:c16="http://schemas.microsoft.com/office/drawing/2014/chart" uri="{C3380CC4-5D6E-409C-BE32-E72D297353CC}">
              <c16:uniqueId val="{00000002-9699-F849-8EA5-92DB4EF7BDE7}"/>
            </c:ext>
          </c:extLst>
        </c:ser>
        <c:ser>
          <c:idx val="3"/>
          <c:order val="3"/>
          <c:tx>
            <c:strRef>
              <c:f>Tucker_Area!$E$3</c:f>
              <c:strCache>
                <c:ptCount val="1"/>
                <c:pt idx="0">
                  <c:v>Developed, Low Intensity</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Tucker_Area!$E$4:$E$31</c:f>
            </c:numRef>
          </c:val>
          <c:smooth val="0"/>
          <c:extLst xmlns:c16r2="http://schemas.microsoft.com/office/drawing/2015/06/chart">
            <c:ext xmlns:c16="http://schemas.microsoft.com/office/drawing/2014/chart" uri="{C3380CC4-5D6E-409C-BE32-E72D297353CC}">
              <c16:uniqueId val="{00000003-9699-F849-8EA5-92DB4EF7BDE7}"/>
            </c:ext>
          </c:extLst>
        </c:ser>
        <c:ser>
          <c:idx val="4"/>
          <c:order val="4"/>
          <c:tx>
            <c:strRef>
              <c:f>Tucker_Area!$F$3</c:f>
              <c:strCache>
                <c:ptCount val="1"/>
                <c:pt idx="0">
                  <c:v>Developed, Medium Intensity</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Tucker_Area!$F$4:$F$31</c:f>
            </c:numRef>
          </c:val>
          <c:smooth val="0"/>
          <c:extLst xmlns:c16r2="http://schemas.microsoft.com/office/drawing/2015/06/chart">
            <c:ext xmlns:c16="http://schemas.microsoft.com/office/drawing/2014/chart" uri="{C3380CC4-5D6E-409C-BE32-E72D297353CC}">
              <c16:uniqueId val="{00000004-9699-F849-8EA5-92DB4EF7BDE7}"/>
            </c:ext>
          </c:extLst>
        </c:ser>
        <c:ser>
          <c:idx val="5"/>
          <c:order val="5"/>
          <c:tx>
            <c:strRef>
              <c:f>Tucker_Area!$G$3</c:f>
              <c:strCache>
                <c:ptCount val="1"/>
                <c:pt idx="0">
                  <c:v>Developed, High Intensity</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Tucker_Area!$G$4:$G$31</c:f>
            </c:numRef>
          </c:val>
          <c:smooth val="0"/>
          <c:extLst xmlns:c16r2="http://schemas.microsoft.com/office/drawing/2015/06/chart">
            <c:ext xmlns:c16="http://schemas.microsoft.com/office/drawing/2014/chart" uri="{C3380CC4-5D6E-409C-BE32-E72D297353CC}">
              <c16:uniqueId val="{00000005-9699-F849-8EA5-92DB4EF7BDE7}"/>
            </c:ext>
          </c:extLst>
        </c:ser>
        <c:ser>
          <c:idx val="6"/>
          <c:order val="6"/>
          <c:tx>
            <c:strRef>
              <c:f>Tucker_Area!$H$3</c:f>
              <c:strCache>
                <c:ptCount val="1"/>
                <c:pt idx="0">
                  <c:v>All Developed</c:v>
                </c:pt>
              </c:strCache>
            </c:strRef>
          </c:tx>
          <c:spPr>
            <a:ln w="28575" cap="rnd">
              <a:solidFill>
                <a:schemeClr val="accent1">
                  <a:lumMod val="6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Tucker_Area!$H$4:$H$31</c:f>
              <c:numCache>
                <c:formatCode>General</c:formatCode>
                <c:ptCount val="27"/>
                <c:pt idx="0">
                  <c:v>20.64599999999999</c:v>
                </c:pt>
                <c:pt idx="1">
                  <c:v>33.47190000000001</c:v>
                </c:pt>
                <c:pt idx="2">
                  <c:v>21.3795</c:v>
                </c:pt>
                <c:pt idx="3">
                  <c:v>27.16829999999999</c:v>
                </c:pt>
                <c:pt idx="4">
                  <c:v>16.1469</c:v>
                </c:pt>
                <c:pt idx="5">
                  <c:v>18.2943</c:v>
                </c:pt>
                <c:pt idx="6">
                  <c:v>20.8701</c:v>
                </c:pt>
                <c:pt idx="7">
                  <c:v>15.8301</c:v>
                </c:pt>
                <c:pt idx="8">
                  <c:v>21.74309999999999</c:v>
                </c:pt>
                <c:pt idx="9">
                  <c:v>20.9313</c:v>
                </c:pt>
                <c:pt idx="10">
                  <c:v>20.3427</c:v>
                </c:pt>
                <c:pt idx="11">
                  <c:v>18.7182</c:v>
                </c:pt>
                <c:pt idx="12">
                  <c:v>22.37939999999999</c:v>
                </c:pt>
                <c:pt idx="13">
                  <c:v>29.9628</c:v>
                </c:pt>
                <c:pt idx="14">
                  <c:v>17.7579</c:v>
                </c:pt>
                <c:pt idx="15">
                  <c:v>24.6231</c:v>
                </c:pt>
                <c:pt idx="16">
                  <c:v>19.1187</c:v>
                </c:pt>
                <c:pt idx="17">
                  <c:v>20.64599999999999</c:v>
                </c:pt>
                <c:pt idx="18">
                  <c:v>24.3081</c:v>
                </c:pt>
                <c:pt idx="19">
                  <c:v>19.78289999999999</c:v>
                </c:pt>
                <c:pt idx="20">
                  <c:v>18.7713</c:v>
                </c:pt>
                <c:pt idx="21">
                  <c:v>24.885</c:v>
                </c:pt>
                <c:pt idx="22">
                  <c:v>17.4195</c:v>
                </c:pt>
                <c:pt idx="23">
                  <c:v>20.82690000000001</c:v>
                </c:pt>
                <c:pt idx="24">
                  <c:v>20.1978</c:v>
                </c:pt>
                <c:pt idx="25">
                  <c:v>25.9128</c:v>
                </c:pt>
              </c:numCache>
            </c:numRef>
          </c:val>
          <c:smooth val="0"/>
          <c:extLst xmlns:c16r2="http://schemas.microsoft.com/office/drawing/2015/06/chart">
            <c:ext xmlns:c16="http://schemas.microsoft.com/office/drawing/2014/chart" uri="{C3380CC4-5D6E-409C-BE32-E72D297353CC}">
              <c16:uniqueId val="{00000006-9699-F849-8EA5-92DB4EF7BDE7}"/>
            </c:ext>
          </c:extLst>
        </c:ser>
        <c:ser>
          <c:idx val="7"/>
          <c:order val="7"/>
          <c:tx>
            <c:strRef>
              <c:f>Tucker_Area!$I$3</c:f>
              <c:strCache>
                <c:ptCount val="1"/>
                <c:pt idx="0">
                  <c:v>Barren Land</c:v>
                </c:pt>
              </c:strCache>
            </c:strRef>
          </c:tx>
          <c:spPr>
            <a:ln w="28575" cap="rnd">
              <a:solidFill>
                <a:schemeClr val="accent2">
                  <a:lumMod val="6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Tucker_Area!$I$4:$I$31</c:f>
              <c:numCache>
                <c:formatCode>General</c:formatCode>
                <c:ptCount val="27"/>
                <c:pt idx="0">
                  <c:v>47.0214</c:v>
                </c:pt>
                <c:pt idx="1">
                  <c:v>46.96380000000001</c:v>
                </c:pt>
                <c:pt idx="2">
                  <c:v>43.5537</c:v>
                </c:pt>
                <c:pt idx="3">
                  <c:v>47.5965</c:v>
                </c:pt>
                <c:pt idx="4">
                  <c:v>23.80859999999999</c:v>
                </c:pt>
                <c:pt idx="5">
                  <c:v>22.9923</c:v>
                </c:pt>
                <c:pt idx="6">
                  <c:v>33.14700000000001</c:v>
                </c:pt>
                <c:pt idx="7">
                  <c:v>47.8539</c:v>
                </c:pt>
                <c:pt idx="8">
                  <c:v>36.79380000000001</c:v>
                </c:pt>
                <c:pt idx="9">
                  <c:v>34.1685</c:v>
                </c:pt>
                <c:pt idx="10">
                  <c:v>40.4532</c:v>
                </c:pt>
                <c:pt idx="11">
                  <c:v>22.45499999999999</c:v>
                </c:pt>
                <c:pt idx="12">
                  <c:v>29.7954</c:v>
                </c:pt>
                <c:pt idx="13">
                  <c:v>37.9809</c:v>
                </c:pt>
                <c:pt idx="14">
                  <c:v>24.91829999999999</c:v>
                </c:pt>
                <c:pt idx="15">
                  <c:v>34.2702</c:v>
                </c:pt>
                <c:pt idx="16">
                  <c:v>34.1478</c:v>
                </c:pt>
                <c:pt idx="17">
                  <c:v>47.0214</c:v>
                </c:pt>
                <c:pt idx="18">
                  <c:v>1.6749</c:v>
                </c:pt>
                <c:pt idx="19">
                  <c:v>2.0682</c:v>
                </c:pt>
                <c:pt idx="20">
                  <c:v>2.8323</c:v>
                </c:pt>
                <c:pt idx="21">
                  <c:v>2.3904</c:v>
                </c:pt>
                <c:pt idx="22">
                  <c:v>2.392199999999999</c:v>
                </c:pt>
                <c:pt idx="23">
                  <c:v>2.5002</c:v>
                </c:pt>
                <c:pt idx="24">
                  <c:v>1.7055</c:v>
                </c:pt>
                <c:pt idx="25">
                  <c:v>2.5893</c:v>
                </c:pt>
              </c:numCache>
            </c:numRef>
          </c:val>
          <c:smooth val="0"/>
          <c:extLst xmlns:c16r2="http://schemas.microsoft.com/office/drawing/2015/06/chart">
            <c:ext xmlns:c16="http://schemas.microsoft.com/office/drawing/2014/chart" uri="{C3380CC4-5D6E-409C-BE32-E72D297353CC}">
              <c16:uniqueId val="{00000007-9699-F849-8EA5-92DB4EF7BDE7}"/>
            </c:ext>
          </c:extLst>
        </c:ser>
        <c:ser>
          <c:idx val="8"/>
          <c:order val="8"/>
          <c:tx>
            <c:strRef>
              <c:f>Tucker_Area!$J$3</c:f>
              <c:strCache>
                <c:ptCount val="1"/>
                <c:pt idx="0">
                  <c:v>Forest</c:v>
                </c:pt>
              </c:strCache>
            </c:strRef>
          </c:tx>
          <c:spPr>
            <a:ln w="28575" cap="rnd">
              <a:solidFill>
                <a:schemeClr val="accent6">
                  <a:lumMod val="75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Tucker_Area!$J$4:$J$31</c:f>
              <c:numCache>
                <c:formatCode>General</c:formatCode>
                <c:ptCount val="27"/>
                <c:pt idx="0">
                  <c:v>1247.499</c:v>
                </c:pt>
                <c:pt idx="1">
                  <c:v>1219.6845</c:v>
                </c:pt>
                <c:pt idx="2">
                  <c:v>1249.038</c:v>
                </c:pt>
                <c:pt idx="3">
                  <c:v>1240.6068</c:v>
                </c:pt>
                <c:pt idx="4">
                  <c:v>1294.4178</c:v>
                </c:pt>
                <c:pt idx="5">
                  <c:v>1292.4738</c:v>
                </c:pt>
                <c:pt idx="6">
                  <c:v>1266.5268</c:v>
                </c:pt>
                <c:pt idx="7">
                  <c:v>1248.1461</c:v>
                </c:pt>
                <c:pt idx="8">
                  <c:v>1171.6911</c:v>
                </c:pt>
                <c:pt idx="9">
                  <c:v>1282.4712</c:v>
                </c:pt>
                <c:pt idx="10">
                  <c:v>1256.3433</c:v>
                </c:pt>
                <c:pt idx="11">
                  <c:v>1289.3778</c:v>
                </c:pt>
                <c:pt idx="12">
                  <c:v>1226.5461</c:v>
                </c:pt>
                <c:pt idx="13">
                  <c:v>1217.1726</c:v>
                </c:pt>
                <c:pt idx="14">
                  <c:v>1263.5028</c:v>
                </c:pt>
                <c:pt idx="15">
                  <c:v>1239.2478</c:v>
                </c:pt>
                <c:pt idx="16">
                  <c:v>1245.9231</c:v>
                </c:pt>
                <c:pt idx="17">
                  <c:v>1247.499</c:v>
                </c:pt>
                <c:pt idx="18">
                  <c:v>1117.8036</c:v>
                </c:pt>
                <c:pt idx="19">
                  <c:v>1275.0444</c:v>
                </c:pt>
                <c:pt idx="20">
                  <c:v>1226.9277</c:v>
                </c:pt>
                <c:pt idx="21">
                  <c:v>1245.2778</c:v>
                </c:pt>
                <c:pt idx="22">
                  <c:v>1284.4035</c:v>
                </c:pt>
                <c:pt idx="23">
                  <c:v>1190.8458</c:v>
                </c:pt>
                <c:pt idx="24">
                  <c:v>1293.867</c:v>
                </c:pt>
                <c:pt idx="25">
                  <c:v>1112.8518</c:v>
                </c:pt>
              </c:numCache>
            </c:numRef>
          </c:val>
          <c:smooth val="0"/>
          <c:extLst xmlns:c16r2="http://schemas.microsoft.com/office/drawing/2015/06/chart">
            <c:ext xmlns:c16="http://schemas.microsoft.com/office/drawing/2014/chart" uri="{C3380CC4-5D6E-409C-BE32-E72D297353CC}">
              <c16:uniqueId val="{00000008-9699-F849-8EA5-92DB4EF7BDE7}"/>
            </c:ext>
          </c:extLst>
        </c:ser>
        <c:ser>
          <c:idx val="9"/>
          <c:order val="9"/>
          <c:tx>
            <c:strRef>
              <c:f>Tucker_Area!$K$3</c:f>
              <c:strCache>
                <c:ptCount val="1"/>
                <c:pt idx="0">
                  <c:v>Shrub/Scrub</c:v>
                </c:pt>
              </c:strCache>
            </c:strRef>
          </c:tx>
          <c:spPr>
            <a:ln w="28575" cap="rnd">
              <a:solidFill>
                <a:schemeClr val="accent4">
                  <a:lumMod val="6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Tucker_Area!$K$4:$K$31</c:f>
              <c:numCache>
                <c:formatCode>General</c:formatCode>
                <c:ptCount val="27"/>
                <c:pt idx="0">
                  <c:v>1.2429</c:v>
                </c:pt>
                <c:pt idx="1">
                  <c:v>1.0134</c:v>
                </c:pt>
                <c:pt idx="2">
                  <c:v>0.2763</c:v>
                </c:pt>
                <c:pt idx="3">
                  <c:v>0.4239</c:v>
                </c:pt>
                <c:pt idx="4">
                  <c:v>0.5184</c:v>
                </c:pt>
                <c:pt idx="5">
                  <c:v>0.6957</c:v>
                </c:pt>
                <c:pt idx="6">
                  <c:v>1.035</c:v>
                </c:pt>
                <c:pt idx="7">
                  <c:v>0.4239</c:v>
                </c:pt>
                <c:pt idx="8">
                  <c:v>0.6651</c:v>
                </c:pt>
                <c:pt idx="9">
                  <c:v>0.5814</c:v>
                </c:pt>
                <c:pt idx="10">
                  <c:v>0.252</c:v>
                </c:pt>
                <c:pt idx="11">
                  <c:v>0.3285</c:v>
                </c:pt>
                <c:pt idx="12">
                  <c:v>1.2735</c:v>
                </c:pt>
                <c:pt idx="13">
                  <c:v>1.0008</c:v>
                </c:pt>
                <c:pt idx="14">
                  <c:v>0.5544</c:v>
                </c:pt>
                <c:pt idx="15">
                  <c:v>1.0674</c:v>
                </c:pt>
                <c:pt idx="16">
                  <c:v>1.3545</c:v>
                </c:pt>
                <c:pt idx="17">
                  <c:v>1.2429</c:v>
                </c:pt>
                <c:pt idx="18">
                  <c:v>0.6696</c:v>
                </c:pt>
                <c:pt idx="19">
                  <c:v>1.6623</c:v>
                </c:pt>
                <c:pt idx="20">
                  <c:v>1.8225</c:v>
                </c:pt>
                <c:pt idx="21">
                  <c:v>1.2555</c:v>
                </c:pt>
                <c:pt idx="22">
                  <c:v>0.6408</c:v>
                </c:pt>
                <c:pt idx="23">
                  <c:v>0.8379</c:v>
                </c:pt>
                <c:pt idx="24">
                  <c:v>0.6903</c:v>
                </c:pt>
                <c:pt idx="25">
                  <c:v>0.6102</c:v>
                </c:pt>
              </c:numCache>
            </c:numRef>
          </c:val>
          <c:smooth val="0"/>
          <c:extLst xmlns:c16r2="http://schemas.microsoft.com/office/drawing/2015/06/chart">
            <c:ext xmlns:c16="http://schemas.microsoft.com/office/drawing/2014/chart" uri="{C3380CC4-5D6E-409C-BE32-E72D297353CC}">
              <c16:uniqueId val="{00000009-9699-F849-8EA5-92DB4EF7BDE7}"/>
            </c:ext>
          </c:extLst>
        </c:ser>
        <c:ser>
          <c:idx val="10"/>
          <c:order val="10"/>
          <c:tx>
            <c:strRef>
              <c:f>Tucker_Area!$L$3</c:f>
              <c:strCache>
                <c:ptCount val="1"/>
                <c:pt idx="0">
                  <c:v>Grassland/Herbaceous</c:v>
                </c:pt>
              </c:strCache>
            </c:strRef>
          </c:tx>
          <c:spPr>
            <a:ln w="28575" cap="rnd">
              <a:solidFill>
                <a:schemeClr val="accent5">
                  <a:lumMod val="6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Tucker_Area!$L$4:$L$31</c:f>
              <c:numCache>
                <c:formatCode>General</c:formatCode>
                <c:ptCount val="27"/>
                <c:pt idx="0">
                  <c:v>16.3827</c:v>
                </c:pt>
                <c:pt idx="1">
                  <c:v>22.0437</c:v>
                </c:pt>
                <c:pt idx="2">
                  <c:v>26.4411</c:v>
                </c:pt>
                <c:pt idx="3">
                  <c:v>8.0091</c:v>
                </c:pt>
                <c:pt idx="4">
                  <c:v>5.868899999999999</c:v>
                </c:pt>
                <c:pt idx="5">
                  <c:v>11.5461</c:v>
                </c:pt>
                <c:pt idx="6">
                  <c:v>13.4982</c:v>
                </c:pt>
                <c:pt idx="7">
                  <c:v>24.4449</c:v>
                </c:pt>
                <c:pt idx="8">
                  <c:v>9.454500000000002</c:v>
                </c:pt>
                <c:pt idx="9">
                  <c:v>8.221499999999998</c:v>
                </c:pt>
                <c:pt idx="10">
                  <c:v>7.605899999999999</c:v>
                </c:pt>
                <c:pt idx="11">
                  <c:v>6.5367</c:v>
                </c:pt>
                <c:pt idx="12">
                  <c:v>12.2076</c:v>
                </c:pt>
                <c:pt idx="13">
                  <c:v>10.917</c:v>
                </c:pt>
                <c:pt idx="14">
                  <c:v>5.604299999999999</c:v>
                </c:pt>
                <c:pt idx="15">
                  <c:v>8.4807</c:v>
                </c:pt>
                <c:pt idx="16">
                  <c:v>15.7284</c:v>
                </c:pt>
                <c:pt idx="17">
                  <c:v>16.3827</c:v>
                </c:pt>
                <c:pt idx="18">
                  <c:v>5.265899999999999</c:v>
                </c:pt>
                <c:pt idx="19">
                  <c:v>3.6099</c:v>
                </c:pt>
                <c:pt idx="20">
                  <c:v>4.0068</c:v>
                </c:pt>
                <c:pt idx="21">
                  <c:v>4.325399999999999</c:v>
                </c:pt>
                <c:pt idx="22">
                  <c:v>5.867999999999999</c:v>
                </c:pt>
                <c:pt idx="23">
                  <c:v>4.320899999999999</c:v>
                </c:pt>
                <c:pt idx="24">
                  <c:v>5.463</c:v>
                </c:pt>
                <c:pt idx="25">
                  <c:v>9.520200000000001</c:v>
                </c:pt>
              </c:numCache>
            </c:numRef>
          </c:val>
          <c:smooth val="0"/>
          <c:extLst xmlns:c16r2="http://schemas.microsoft.com/office/drawing/2015/06/chart">
            <c:ext xmlns:c16="http://schemas.microsoft.com/office/drawing/2014/chart" uri="{C3380CC4-5D6E-409C-BE32-E72D297353CC}">
              <c16:uniqueId val="{0000000A-9699-F849-8EA5-92DB4EF7BDE7}"/>
            </c:ext>
          </c:extLst>
        </c:ser>
        <c:ser>
          <c:idx val="11"/>
          <c:order val="11"/>
          <c:tx>
            <c:strRef>
              <c:f>Tucker_Area!$M$3</c:f>
              <c:strCache>
                <c:ptCount val="1"/>
                <c:pt idx="0">
                  <c:v>Pasture/Hay</c:v>
                </c:pt>
              </c:strCache>
            </c:strRef>
          </c:tx>
          <c:spPr>
            <a:ln w="28575" cap="rnd">
              <a:solidFill>
                <a:schemeClr val="accent6">
                  <a:lumMod val="6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Tucker_Area!$M$4:$M$31</c:f>
              <c:numCache>
                <c:formatCode>General</c:formatCode>
                <c:ptCount val="27"/>
                <c:pt idx="0">
                  <c:v>27.1962</c:v>
                </c:pt>
                <c:pt idx="1">
                  <c:v>15.2541</c:v>
                </c:pt>
                <c:pt idx="2">
                  <c:v>23.058</c:v>
                </c:pt>
                <c:pt idx="3">
                  <c:v>18.0027</c:v>
                </c:pt>
                <c:pt idx="4">
                  <c:v>15.4575</c:v>
                </c:pt>
                <c:pt idx="5">
                  <c:v>19.2123</c:v>
                </c:pt>
                <c:pt idx="6">
                  <c:v>23.8806</c:v>
                </c:pt>
                <c:pt idx="7">
                  <c:v>28.845</c:v>
                </c:pt>
                <c:pt idx="8">
                  <c:v>17.5518</c:v>
                </c:pt>
                <c:pt idx="9">
                  <c:v>18.0072</c:v>
                </c:pt>
                <c:pt idx="10">
                  <c:v>22.0392</c:v>
                </c:pt>
                <c:pt idx="11">
                  <c:v>13.3335</c:v>
                </c:pt>
                <c:pt idx="12">
                  <c:v>19.3698</c:v>
                </c:pt>
                <c:pt idx="13">
                  <c:v>17.0109</c:v>
                </c:pt>
                <c:pt idx="14">
                  <c:v>12.7701</c:v>
                </c:pt>
                <c:pt idx="15">
                  <c:v>14.175</c:v>
                </c:pt>
                <c:pt idx="16">
                  <c:v>22.21109999999999</c:v>
                </c:pt>
                <c:pt idx="17">
                  <c:v>27.1962</c:v>
                </c:pt>
                <c:pt idx="18">
                  <c:v>109.7037</c:v>
                </c:pt>
                <c:pt idx="19">
                  <c:v>83.4516</c:v>
                </c:pt>
                <c:pt idx="20">
                  <c:v>103.653</c:v>
                </c:pt>
                <c:pt idx="21">
                  <c:v>112.671</c:v>
                </c:pt>
                <c:pt idx="22">
                  <c:v>85.113</c:v>
                </c:pt>
                <c:pt idx="23">
                  <c:v>80.4906</c:v>
                </c:pt>
                <c:pt idx="24">
                  <c:v>80.3772</c:v>
                </c:pt>
                <c:pt idx="25">
                  <c:v>119.7162</c:v>
                </c:pt>
              </c:numCache>
            </c:numRef>
          </c:val>
          <c:smooth val="0"/>
          <c:extLst xmlns:c16r2="http://schemas.microsoft.com/office/drawing/2015/06/chart">
            <c:ext xmlns:c16="http://schemas.microsoft.com/office/drawing/2014/chart" uri="{C3380CC4-5D6E-409C-BE32-E72D297353CC}">
              <c16:uniqueId val="{0000000B-9699-F849-8EA5-92DB4EF7BDE7}"/>
            </c:ext>
          </c:extLst>
        </c:ser>
        <c:ser>
          <c:idx val="12"/>
          <c:order val="12"/>
          <c:tx>
            <c:strRef>
              <c:f>Tucker_Area!$N$3</c:f>
              <c:strCache>
                <c:ptCount val="1"/>
                <c:pt idx="0">
                  <c:v>Cultivated Crops</c:v>
                </c:pt>
              </c:strCache>
            </c:strRef>
          </c:tx>
          <c:spPr>
            <a:ln w="28575" cap="rnd">
              <a:solidFill>
                <a:schemeClr val="accent1">
                  <a:lumMod val="80000"/>
                  <a:lumOff val="2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Tucker_Area!$N$4:$N$31</c:f>
              <c:numCache>
                <c:formatCode>General</c:formatCode>
                <c:ptCount val="27"/>
                <c:pt idx="0">
                  <c:v>0.0054</c:v>
                </c:pt>
                <c:pt idx="1">
                  <c:v>0.0171</c:v>
                </c:pt>
                <c:pt idx="2">
                  <c:v>0.0018</c:v>
                </c:pt>
                <c:pt idx="3">
                  <c:v>0.0045</c:v>
                </c:pt>
                <c:pt idx="4">
                  <c:v>0.0018</c:v>
                </c:pt>
                <c:pt idx="5">
                  <c:v>0.0009</c:v>
                </c:pt>
                <c:pt idx="6">
                  <c:v>0.0009</c:v>
                </c:pt>
                <c:pt idx="7">
                  <c:v>3.1518</c:v>
                </c:pt>
                <c:pt idx="8">
                  <c:v>0.0054</c:v>
                </c:pt>
                <c:pt idx="9">
                  <c:v>0.0234</c:v>
                </c:pt>
                <c:pt idx="10">
                  <c:v>5.0958</c:v>
                </c:pt>
                <c:pt idx="11">
                  <c:v>0.0279</c:v>
                </c:pt>
                <c:pt idx="12">
                  <c:v>0.0225</c:v>
                </c:pt>
                <c:pt idx="13">
                  <c:v>0.2862</c:v>
                </c:pt>
                <c:pt idx="14">
                  <c:v>0.0081</c:v>
                </c:pt>
                <c:pt idx="15">
                  <c:v>0.0171</c:v>
                </c:pt>
                <c:pt idx="16">
                  <c:v>0.0045</c:v>
                </c:pt>
                <c:pt idx="17">
                  <c:v>0.0054</c:v>
                </c:pt>
                <c:pt idx="18">
                  <c:v>0.4266</c:v>
                </c:pt>
                <c:pt idx="19">
                  <c:v>0.5031</c:v>
                </c:pt>
                <c:pt idx="20">
                  <c:v>0.3609</c:v>
                </c:pt>
                <c:pt idx="21">
                  <c:v>0.3771</c:v>
                </c:pt>
                <c:pt idx="22">
                  <c:v>0.3825</c:v>
                </c:pt>
                <c:pt idx="23">
                  <c:v>0.3663</c:v>
                </c:pt>
                <c:pt idx="24">
                  <c:v>0.4392</c:v>
                </c:pt>
                <c:pt idx="25">
                  <c:v>0.5076</c:v>
                </c:pt>
              </c:numCache>
            </c:numRef>
          </c:val>
          <c:smooth val="0"/>
          <c:extLst xmlns:c16r2="http://schemas.microsoft.com/office/drawing/2015/06/chart">
            <c:ext xmlns:c16="http://schemas.microsoft.com/office/drawing/2014/chart" uri="{C3380CC4-5D6E-409C-BE32-E72D297353CC}">
              <c16:uniqueId val="{0000000C-9699-F849-8EA5-92DB4EF7BDE7}"/>
            </c:ext>
          </c:extLst>
        </c:ser>
        <c:ser>
          <c:idx val="13"/>
          <c:order val="13"/>
          <c:tx>
            <c:strRef>
              <c:f>Tucker_Area!$O$3</c:f>
              <c:strCache>
                <c:ptCount val="1"/>
                <c:pt idx="0">
                  <c:v>Woody Wetlands</c:v>
                </c:pt>
              </c:strCache>
            </c:strRef>
          </c:tx>
          <c:spPr>
            <a:ln w="28575" cap="rnd">
              <a:solidFill>
                <a:schemeClr val="accent2">
                  <a:lumMod val="80000"/>
                  <a:lumOff val="2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Tucker_Area!$O$4:$O$31</c:f>
              <c:numCache>
                <c:formatCode>General</c:formatCode>
                <c:ptCount val="27"/>
                <c:pt idx="0">
                  <c:v>4.112099999999999</c:v>
                </c:pt>
                <c:pt idx="1">
                  <c:v>5.167799999999999</c:v>
                </c:pt>
                <c:pt idx="2">
                  <c:v>3.2976</c:v>
                </c:pt>
                <c:pt idx="3">
                  <c:v>4.635899999999999</c:v>
                </c:pt>
                <c:pt idx="4">
                  <c:v>5.115599999999999</c:v>
                </c:pt>
                <c:pt idx="5">
                  <c:v>3.156299999999999</c:v>
                </c:pt>
                <c:pt idx="6">
                  <c:v>3.5226</c:v>
                </c:pt>
                <c:pt idx="7">
                  <c:v>36.6363</c:v>
                </c:pt>
                <c:pt idx="8">
                  <c:v>5.859</c:v>
                </c:pt>
                <c:pt idx="9">
                  <c:v>4.473</c:v>
                </c:pt>
                <c:pt idx="10">
                  <c:v>50.7708</c:v>
                </c:pt>
                <c:pt idx="11">
                  <c:v>5.4234</c:v>
                </c:pt>
                <c:pt idx="12">
                  <c:v>3.0501</c:v>
                </c:pt>
                <c:pt idx="13">
                  <c:v>5.4729</c:v>
                </c:pt>
                <c:pt idx="14">
                  <c:v>4.5261</c:v>
                </c:pt>
                <c:pt idx="15">
                  <c:v>6.0435</c:v>
                </c:pt>
                <c:pt idx="16">
                  <c:v>3.7656</c:v>
                </c:pt>
                <c:pt idx="17">
                  <c:v>4.112099999999999</c:v>
                </c:pt>
                <c:pt idx="18">
                  <c:v>0.3564</c:v>
                </c:pt>
                <c:pt idx="19">
                  <c:v>0.99</c:v>
                </c:pt>
                <c:pt idx="20">
                  <c:v>0.3861</c:v>
                </c:pt>
                <c:pt idx="21">
                  <c:v>0.3438</c:v>
                </c:pt>
                <c:pt idx="22">
                  <c:v>0.3357</c:v>
                </c:pt>
                <c:pt idx="23">
                  <c:v>0.3978</c:v>
                </c:pt>
                <c:pt idx="24">
                  <c:v>0.378</c:v>
                </c:pt>
                <c:pt idx="25">
                  <c:v>0.5337</c:v>
                </c:pt>
              </c:numCache>
            </c:numRef>
          </c:val>
          <c:smooth val="0"/>
          <c:extLst xmlns:c16r2="http://schemas.microsoft.com/office/drawing/2015/06/chart">
            <c:ext xmlns:c16="http://schemas.microsoft.com/office/drawing/2014/chart" uri="{C3380CC4-5D6E-409C-BE32-E72D297353CC}">
              <c16:uniqueId val="{0000000D-9699-F849-8EA5-92DB4EF7BDE7}"/>
            </c:ext>
          </c:extLst>
        </c:ser>
        <c:ser>
          <c:idx val="14"/>
          <c:order val="14"/>
          <c:tx>
            <c:strRef>
              <c:f>Tucker_Area!$P$3</c:f>
              <c:strCache>
                <c:ptCount val="1"/>
                <c:pt idx="0">
                  <c:v>Emergent Herbaceous Wetlands</c:v>
                </c:pt>
              </c:strCache>
            </c:strRef>
          </c:tx>
          <c:spPr>
            <a:ln w="28575" cap="rnd">
              <a:solidFill>
                <a:schemeClr val="accent3">
                  <a:lumMod val="80000"/>
                  <a:lumOff val="20000"/>
                </a:schemeClr>
              </a:solidFill>
              <a:round/>
            </a:ln>
            <a:effectLst/>
          </c:spPr>
          <c:marker>
            <c:symbol val="none"/>
          </c:marker>
          <c:cat>
            <c:numRef>
              <c:f>Tucker_Area!$A$4:$A$31</c:f>
              <c:numCache>
                <c:formatCode>General</c:formatCode>
                <c:ptCount val="27"/>
                <c:pt idx="0">
                  <c:v>1990.0</c:v>
                </c:pt>
                <c:pt idx="1">
                  <c:v>1992.0</c:v>
                </c:pt>
                <c:pt idx="2">
                  <c:v>1993.0</c:v>
                </c:pt>
                <c:pt idx="3">
                  <c:v>1994.0</c:v>
                </c:pt>
                <c:pt idx="4">
                  <c:v>1995.0</c:v>
                </c:pt>
                <c:pt idx="5">
                  <c:v>1996.0</c:v>
                </c:pt>
                <c:pt idx="6">
                  <c:v>1997.0</c:v>
                </c:pt>
                <c:pt idx="7">
                  <c:v>1999.0</c:v>
                </c:pt>
                <c:pt idx="8">
                  <c:v>2000.0</c:v>
                </c:pt>
                <c:pt idx="9">
                  <c:v>2001.0</c:v>
                </c:pt>
                <c:pt idx="10">
                  <c:v>2002.0</c:v>
                </c:pt>
                <c:pt idx="11">
                  <c:v>2003.0</c:v>
                </c:pt>
                <c:pt idx="12">
                  <c:v>2004.0</c:v>
                </c:pt>
                <c:pt idx="13">
                  <c:v>2006.0</c:v>
                </c:pt>
                <c:pt idx="14">
                  <c:v>2007.0</c:v>
                </c:pt>
                <c:pt idx="15">
                  <c:v>2008.0</c:v>
                </c:pt>
                <c:pt idx="16">
                  <c:v>2009.0</c:v>
                </c:pt>
                <c:pt idx="17">
                  <c:v>2010.0</c:v>
                </c:pt>
                <c:pt idx="18">
                  <c:v>2013.0</c:v>
                </c:pt>
                <c:pt idx="19">
                  <c:v>2014.0</c:v>
                </c:pt>
                <c:pt idx="20">
                  <c:v>2015.0</c:v>
                </c:pt>
                <c:pt idx="21">
                  <c:v>2016.0</c:v>
                </c:pt>
                <c:pt idx="22">
                  <c:v>2017.0</c:v>
                </c:pt>
                <c:pt idx="23">
                  <c:v>2018.0</c:v>
                </c:pt>
                <c:pt idx="24">
                  <c:v>2019.0</c:v>
                </c:pt>
                <c:pt idx="25">
                  <c:v>2020.0</c:v>
                </c:pt>
              </c:numCache>
            </c:numRef>
          </c:cat>
          <c:val>
            <c:numRef>
              <c:f>Tucker_Area!$P$4:$P$31</c:f>
              <c:numCache>
                <c:formatCode>General</c:formatCode>
                <c:ptCount val="27"/>
                <c:pt idx="0">
                  <c:v>40.3731</c:v>
                </c:pt>
                <c:pt idx="1">
                  <c:v>59.4675</c:v>
                </c:pt>
                <c:pt idx="2">
                  <c:v>38.1888</c:v>
                </c:pt>
                <c:pt idx="3">
                  <c:v>58.3533</c:v>
                </c:pt>
                <c:pt idx="4">
                  <c:v>44.2944</c:v>
                </c:pt>
                <c:pt idx="5">
                  <c:v>33.6951</c:v>
                </c:pt>
                <c:pt idx="6">
                  <c:v>41.9382</c:v>
                </c:pt>
                <c:pt idx="7">
                  <c:v>0.0</c:v>
                </c:pt>
                <c:pt idx="8">
                  <c:v>48.627</c:v>
                </c:pt>
                <c:pt idx="9">
                  <c:v>36.3591</c:v>
                </c:pt>
                <c:pt idx="10">
                  <c:v>0.0</c:v>
                </c:pt>
                <c:pt idx="11">
                  <c:v>32.10120000000001</c:v>
                </c:pt>
                <c:pt idx="12">
                  <c:v>31.8402</c:v>
                </c:pt>
                <c:pt idx="13">
                  <c:v>26.2908</c:v>
                </c:pt>
                <c:pt idx="14">
                  <c:v>34.4511</c:v>
                </c:pt>
                <c:pt idx="15">
                  <c:v>50.4351</c:v>
                </c:pt>
                <c:pt idx="16">
                  <c:v>41.5692</c:v>
                </c:pt>
                <c:pt idx="17">
                  <c:v>40.3731</c:v>
                </c:pt>
                <c:pt idx="18">
                  <c:v>0.2205</c:v>
                </c:pt>
                <c:pt idx="19">
                  <c:v>0.4509</c:v>
                </c:pt>
                <c:pt idx="20">
                  <c:v>0.3924</c:v>
                </c:pt>
                <c:pt idx="21">
                  <c:v>0.2313</c:v>
                </c:pt>
                <c:pt idx="22">
                  <c:v>0.2493</c:v>
                </c:pt>
                <c:pt idx="23">
                  <c:v>0.2943</c:v>
                </c:pt>
                <c:pt idx="24">
                  <c:v>0.3708</c:v>
                </c:pt>
                <c:pt idx="25">
                  <c:v>0.2637</c:v>
                </c:pt>
              </c:numCache>
            </c:numRef>
          </c:val>
          <c:smooth val="0"/>
          <c:extLst xmlns:c16r2="http://schemas.microsoft.com/office/drawing/2015/06/chart">
            <c:ext xmlns:c16="http://schemas.microsoft.com/office/drawing/2014/chart" uri="{C3380CC4-5D6E-409C-BE32-E72D297353CC}">
              <c16:uniqueId val="{0000000E-9699-F849-8EA5-92DB4EF7BDE7}"/>
            </c:ext>
          </c:extLst>
        </c:ser>
        <c:dLbls>
          <c:showLegendKey val="0"/>
          <c:showVal val="0"/>
          <c:showCatName val="0"/>
          <c:showSerName val="0"/>
          <c:showPercent val="0"/>
          <c:showBubbleSize val="0"/>
        </c:dLbls>
        <c:marker val="1"/>
        <c:smooth val="0"/>
        <c:axId val="2139369256"/>
        <c:axId val="2139372168"/>
      </c:lineChart>
      <c:catAx>
        <c:axId val="2139369256"/>
        <c:scaling>
          <c:orientation val="minMax"/>
        </c:scaling>
        <c:delete val="1"/>
        <c:axPos val="b"/>
        <c:numFmt formatCode="General" sourceLinked="1"/>
        <c:majorTickMark val="none"/>
        <c:minorTickMark val="none"/>
        <c:tickLblPos val="nextTo"/>
        <c:crossAx val="2139372168"/>
        <c:crosses val="autoZero"/>
        <c:auto val="1"/>
        <c:lblAlgn val="ctr"/>
        <c:lblOffset val="100"/>
        <c:noMultiLvlLbl val="0"/>
      </c:catAx>
      <c:valAx>
        <c:axId val="2139372168"/>
        <c:scaling>
          <c:orientation val="minMax"/>
          <c:max val="1350.0"/>
          <c:min val="11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2139369256"/>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entury Gothic" panose="020B0502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Notes:</a:t>
            </a:r>
          </a:p>
          <a:p>
            <a:pPr marL="171450" indent="-171450">
              <a:buFont typeface="Arial" panose="020B0604020202020204" pitchFamily="34" charset="0"/>
              <a:buChar char="•"/>
            </a:pPr>
            <a:r>
              <a:rPr lang="en-US" dirty="0"/>
              <a:t>Hello! We are the Cheat </a:t>
            </a:r>
            <a:r>
              <a:rPr lang="en-US"/>
              <a:t>Water Resources Team.</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McKenna</a:t>
            </a:r>
          </a:p>
          <a:p>
            <a:r>
              <a:rPr lang="en-US" dirty="0"/>
              <a:t>Speaker Notes:</a:t>
            </a:r>
          </a:p>
          <a:p>
            <a:pPr marL="171450" indent="-171450">
              <a:buFont typeface="Arial" panose="020B0604020202020204" pitchFamily="34" charset="0"/>
              <a:buChar char="•"/>
            </a:pPr>
            <a:r>
              <a:rPr lang="en-US" dirty="0"/>
              <a:t>These graphs show the difference in the average amount of precipitation per month in each county</a:t>
            </a:r>
          </a:p>
          <a:p>
            <a:pPr marL="628650" lvl="1" indent="-171450">
              <a:buFont typeface="Arial" panose="020B0604020202020204" pitchFamily="34" charset="0"/>
              <a:buChar char="•"/>
            </a:pPr>
            <a:r>
              <a:rPr lang="en-US" dirty="0"/>
              <a:t>The light green lines are the mean between 1970 and 1999 for their respective county</a:t>
            </a:r>
          </a:p>
          <a:p>
            <a:pPr marL="628650" lvl="1" indent="-171450">
              <a:buFont typeface="Arial" panose="020B0604020202020204" pitchFamily="34" charset="0"/>
              <a:buChar char="•"/>
            </a:pPr>
            <a:r>
              <a:rPr lang="en-US" dirty="0"/>
              <a:t>The dark green lines are the mean between 2000 and 2019 for their respective county</a:t>
            </a:r>
          </a:p>
          <a:p>
            <a:pPr marL="171450" lvl="0" indent="-171450">
              <a:buFont typeface="Arial" panose="020B0604020202020204" pitchFamily="34" charset="0"/>
              <a:buChar char="•"/>
            </a:pPr>
            <a:r>
              <a:rPr lang="en-US" dirty="0"/>
              <a:t>As we can see in both county graphs, the means are different</a:t>
            </a:r>
          </a:p>
          <a:p>
            <a:pPr marL="628650" lvl="1" indent="-171450">
              <a:buFont typeface="Arial" panose="020B0604020202020204" pitchFamily="34" charset="0"/>
              <a:buChar char="•"/>
            </a:pPr>
            <a:r>
              <a:rPr lang="en-US" dirty="0"/>
              <a:t>There is an increase and/or decrease in the mean precipitation amount for each county, depending on the month</a:t>
            </a:r>
          </a:p>
          <a:p>
            <a:pPr marL="628650" lvl="1" indent="-171450">
              <a:buFont typeface="Arial" panose="020B0604020202020204" pitchFamily="34" charset="0"/>
              <a:buChar char="•"/>
            </a:pPr>
            <a:r>
              <a:rPr lang="en-US" dirty="0"/>
              <a:t>Both graphs show that the 2000-2019 mean is above the 1970-1999 mean, with the largest differences in the late spring and summer months. </a:t>
            </a:r>
          </a:p>
          <a:p>
            <a:pPr marL="628650" lvl="1" indent="-171450">
              <a:buFont typeface="Arial" panose="020B0604020202020204" pitchFamily="34" charset="0"/>
              <a:buChar char="•"/>
            </a:pPr>
            <a:r>
              <a:rPr lang="en-US" dirty="0"/>
              <a:t>Other times of the year show a precipitation average that is similar to past trends, while late fall is trending drier than normal.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098816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McKenna</a:t>
            </a:r>
          </a:p>
          <a:p>
            <a:r>
              <a:rPr lang="en-US" dirty="0"/>
              <a:t>Speaker Notes:</a:t>
            </a:r>
          </a:p>
          <a:p>
            <a:pPr marL="171450" indent="-171450">
              <a:buFont typeface="Arial" panose="020B0604020202020204" pitchFamily="34" charset="0"/>
              <a:buChar char="•"/>
            </a:pPr>
            <a:r>
              <a:rPr lang="en-US" dirty="0"/>
              <a:t>This is a box and whisker plot for the average river discharge per year, plotted by decade</a:t>
            </a:r>
          </a:p>
          <a:p>
            <a:pPr marL="628650" lvl="1" indent="-171450">
              <a:buFont typeface="Arial" panose="020B0604020202020204" pitchFamily="34" charset="0"/>
              <a:buChar char="•"/>
            </a:pPr>
            <a:r>
              <a:rPr lang="en-US" dirty="0"/>
              <a:t>The dots on the plot are the average yearly values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Any dot not plotted on the box or line for the decade is an outliner</a:t>
            </a:r>
          </a:p>
          <a:p>
            <a:pPr marL="628650" lvl="1" indent="-171450">
              <a:buFont typeface="Arial" panose="020B0604020202020204" pitchFamily="34" charset="0"/>
              <a:buChar char="•"/>
            </a:pPr>
            <a:r>
              <a:rPr lang="en-US" dirty="0"/>
              <a:t>The X in the plot is the mean for the decade</a:t>
            </a:r>
          </a:p>
          <a:p>
            <a:pPr marL="628650" lvl="1" indent="-171450">
              <a:buFont typeface="Arial" panose="020B0604020202020204" pitchFamily="34" charset="0"/>
              <a:buChar char="•"/>
            </a:pPr>
            <a:r>
              <a:rPr lang="en-US" dirty="0"/>
              <a:t>The line in the box is the median for the decade</a:t>
            </a:r>
          </a:p>
          <a:p>
            <a:pPr marL="171450" lvl="0" indent="-171450">
              <a:buFont typeface="Arial" panose="020B0604020202020204" pitchFamily="34" charset="0"/>
              <a:buChar char="•"/>
            </a:pPr>
            <a:r>
              <a:rPr lang="en-US" dirty="0"/>
              <a:t>Looking at the X’s (means) for the decades, we can see that there is a trend upward.</a:t>
            </a:r>
          </a:p>
          <a:p>
            <a:pPr marL="628650" lvl="1" indent="-171450">
              <a:buFont typeface="Arial" panose="020B0604020202020204" pitchFamily="34" charset="0"/>
              <a:buChar char="•"/>
            </a:pPr>
            <a:r>
              <a:rPr lang="en-US" dirty="0"/>
              <a:t>This indicates that the average discharge per decade is increasing.</a:t>
            </a:r>
          </a:p>
          <a:p>
            <a:pPr marL="171450" lvl="0" indent="-171450">
              <a:buFont typeface="Arial" panose="020B0604020202020204" pitchFamily="34" charset="0"/>
              <a:buChar char="•"/>
            </a:pPr>
            <a:r>
              <a:rPr lang="en-US" dirty="0"/>
              <a:t>Also looking at the range of values in discharge per decade is increasing in a positive direction slowly</a:t>
            </a:r>
          </a:p>
          <a:p>
            <a:pPr marL="628650" lvl="1" indent="-171450">
              <a:buFont typeface="Arial" panose="020B0604020202020204" pitchFamily="34" charset="0"/>
              <a:buChar char="•"/>
            </a:pPr>
            <a:r>
              <a:rPr lang="en-US" dirty="0"/>
              <a:t>The range extends higher up the graph for the 2000s and the 2010s than the first 3 decades plotted</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760575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Mary Everett</a:t>
            </a:r>
          </a:p>
          <a:p>
            <a:endParaRPr lang="en-US" dirty="0"/>
          </a:p>
          <a:p>
            <a:r>
              <a:rPr lang="en-US" dirty="0"/>
              <a:t>Speaker Notes:</a:t>
            </a:r>
          </a:p>
          <a:p>
            <a:pPr marL="171450" indent="-171450">
              <a:buFont typeface="Arial" panose="020B0604020202020204" pitchFamily="34" charset="0"/>
              <a:buChar char="•"/>
            </a:pPr>
            <a:r>
              <a:rPr lang="en-US" dirty="0"/>
              <a:t>To create our land cover timeseries, we trained a random forest classifier in Google Earth Engine using the NLCD Land Cover dataset previously mentioned with all the forest categories remapped into a single land cover class. </a:t>
            </a:r>
            <a:endParaRPr lang="en-US"/>
          </a:p>
          <a:p>
            <a:pPr marL="171450" indent="-171450">
              <a:buFont typeface="Arial" panose="020B0604020202020204" pitchFamily="34" charset="0"/>
              <a:buChar char="•"/>
            </a:pPr>
            <a:r>
              <a:rPr lang="en-US" dirty="0"/>
              <a:t>Then, to prepare the Landsat imagery to be classified, we filtered the imagery in Google Earth Engine to obtain images for the summer months using Landsat 5 data between the years 1990 and 2011 and Landsat 8  data between the years 2013-2020. </a:t>
            </a:r>
            <a:endParaRPr lang="en-US"/>
          </a:p>
          <a:p>
            <a:pPr marL="171450" indent="-171450">
              <a:buFont typeface="Arial" panose="020B0604020202020204" pitchFamily="34" charset="0"/>
              <a:buChar char="•"/>
            </a:pPr>
            <a:r>
              <a:rPr lang="en-US" dirty="0"/>
              <a:t>We chose to use summer months to avoid confusion with leaf off imagery. </a:t>
            </a:r>
            <a:endParaRPr lang="en-US"/>
          </a:p>
          <a:p>
            <a:pPr marL="171450" indent="-171450">
              <a:buFont typeface="Arial" panose="020B0604020202020204" pitchFamily="34" charset="0"/>
              <a:buChar char="•"/>
            </a:pPr>
            <a:r>
              <a:rPr lang="en-US" dirty="0"/>
              <a:t>Next, we cloud-masked all imagery and then reduced by median to obtain one image for each year. </a:t>
            </a:r>
            <a:endParaRPr lang="en-US"/>
          </a:p>
          <a:p>
            <a:pPr marL="171450" indent="-171450">
              <a:buFont typeface="Arial" panose="020B0604020202020204" pitchFamily="34" charset="0"/>
              <a:buChar char="•"/>
            </a:pPr>
            <a:r>
              <a:rPr lang="en-US" dirty="0"/>
              <a:t>Lastly, we used the trained classifier to classify the imagery into specific landcover classes. </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691331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Sabine</a:t>
            </a:r>
          </a:p>
          <a:p>
            <a:endParaRPr lang="en-US" dirty="0"/>
          </a:p>
          <a:p>
            <a:r>
              <a:rPr lang="en-US" dirty="0"/>
              <a:t>Speaker Notes: </a:t>
            </a:r>
          </a:p>
          <a:p>
            <a:pPr marL="171450" indent="-171450">
              <a:buFont typeface="Arial" panose="020B0604020202020204" pitchFamily="34" charset="0"/>
              <a:buChar char="•"/>
            </a:pPr>
            <a:r>
              <a:rPr lang="en-US" dirty="0"/>
              <a:t>This gifs show the change in land cover classification for Preston county between 1990 and 2020. </a:t>
            </a:r>
          </a:p>
          <a:p>
            <a:pPr marL="171450" indent="-171450">
              <a:buFont typeface="Arial" panose="020B0604020202020204" pitchFamily="34" charset="0"/>
              <a:buChar char="•"/>
            </a:pPr>
            <a:r>
              <a:rPr lang="en-US" dirty="0"/>
              <a:t>We did not detect any substantial trends in land cover at the county level over this time period, however, smaller changes are likely occurring at the sub-county level that were too small to be picked up by our classifier.  </a:t>
            </a: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265751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Sabine</a:t>
            </a:r>
          </a:p>
          <a:p>
            <a:endParaRPr lang="en-US" dirty="0"/>
          </a:p>
          <a:p>
            <a:r>
              <a:rPr lang="en-US" dirty="0"/>
              <a:t>Speaker Notes: </a:t>
            </a:r>
          </a:p>
          <a:p>
            <a:pPr marL="171450" indent="-171450">
              <a:buFont typeface="Arial" panose="020B0604020202020204" pitchFamily="34" charset="0"/>
              <a:buChar char="•"/>
            </a:pPr>
            <a:r>
              <a:rPr lang="en-US" dirty="0"/>
              <a:t>This gifs show the change in land cover classification for Tucker county between 1990 and 2020. </a:t>
            </a:r>
          </a:p>
          <a:p>
            <a:pPr marL="171450" indent="-171450">
              <a:buFont typeface="Arial" panose="020B0604020202020204" pitchFamily="34" charset="0"/>
              <a:buChar char="•"/>
            </a:pPr>
            <a:r>
              <a:rPr lang="en-US" dirty="0"/>
              <a:t>We did not detect any substantial trends in land cover at the county level over this time period, however, smaller changes are likely occurring at the sub-county level that were too small to be picked up by our classifier.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928656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Mary Everett</a:t>
            </a:r>
          </a:p>
          <a:p>
            <a:endParaRPr lang="en-US" dirty="0"/>
          </a:p>
          <a:p>
            <a:r>
              <a:rPr lang="en-US" dirty="0"/>
              <a:t>Speaker Notes:</a:t>
            </a:r>
          </a:p>
          <a:p>
            <a:endParaRPr lang="en-US" dirty="0"/>
          </a:p>
          <a:p>
            <a:r>
              <a:rPr lang="en-US" dirty="0"/>
              <a:t>The first step in calculating flood risk and flood vulnerability was determining the total extent of historical flooding. </a:t>
            </a:r>
          </a:p>
          <a:p>
            <a:r>
              <a:rPr lang="en-US" dirty="0"/>
              <a:t>To do this, we calculated NDWI (the Normalized Difference Water Index) for every Landsat 8 image between 2013 and 2020, which we then cloud masked and combined by taking the maximum pixel value for each pixel. </a:t>
            </a:r>
          </a:p>
          <a:p>
            <a:r>
              <a:rPr lang="en-US" dirty="0"/>
              <a:t>This functioned to give us the max flood extent because the NDWI equation gives higher values to pixels representing water, and lower values to dry pixels. </a:t>
            </a:r>
          </a:p>
          <a:p>
            <a:r>
              <a:rPr lang="en-US" dirty="0"/>
              <a:t>We then filtered the resulting image to get only the pixels above a certain threshold (which we used 0.1 as that value). </a:t>
            </a:r>
          </a:p>
          <a:p>
            <a:r>
              <a:rPr lang="en-US" dirty="0"/>
              <a:t>This worked to select only the pixels that had been flooded at some point 2013 and 2020. To get our final risk flood extent data, we combined the NDWI flood extent with the flood extent depicted in the FEMA 100 and 500 year floodplains. We incorporated this data set into our flood risk and vulnerability maps.</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631825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Mary Everett</a:t>
            </a:r>
          </a:p>
          <a:p>
            <a:endParaRPr lang="en-US" dirty="0"/>
          </a:p>
          <a:p>
            <a:r>
              <a:rPr lang="en-US" dirty="0"/>
              <a:t>Speaker Notes:</a:t>
            </a:r>
          </a:p>
          <a:p>
            <a:endParaRPr lang="en-US" dirty="0"/>
          </a:p>
          <a:p>
            <a:r>
              <a:rPr lang="en-US" dirty="0"/>
              <a:t>For the purposes of this project, we defined flood risk to be the physical presence of flooding, while flood vulnerability specifically refers to vulnerability of human and human </a:t>
            </a:r>
            <a:r>
              <a:rPr lang="en-US"/>
              <a:t>structures. To</a:t>
            </a:r>
            <a:r>
              <a:rPr lang="en-US" dirty="0"/>
              <a:t> create the Flood Risk map, we downloaded all  of our data and converted them to </a:t>
            </a:r>
            <a:r>
              <a:rPr lang="en-US" dirty="0" err="1"/>
              <a:t>rasters</a:t>
            </a:r>
            <a:r>
              <a:rPr lang="en-US" dirty="0"/>
              <a:t> with values from 0-1 using the Fuzzy Membership geoprocessing tool in ArcGIS Pro. By doing so, we were then able to combine and convert the Flood Extent, Elevation data, and the Global HAND values to 0-1 </a:t>
            </a:r>
            <a:r>
              <a:rPr lang="en-US" dirty="0" err="1"/>
              <a:t>rasters</a:t>
            </a:r>
            <a:r>
              <a:rPr lang="en-US" dirty="0"/>
              <a:t> directly using the Fuzzy Membership tool again. To incorporate the landcover data, we first reclassified the land cover classes so that the land cover categories that were most at-risk for flooding (such as developed areas and barren soil) received the lowest values, and the areas least at risk for flooding received the highest values. Then, we could convert this reclassified raster to a raster with 0-1 values with Fuzzy Membership tool once more. To finalize our Flood risk map, we used the Fuzzy Overlay tool to combine all the 0-1 </a:t>
            </a:r>
            <a:r>
              <a:rPr lang="en-US" dirty="0" err="1"/>
              <a:t>rasters</a:t>
            </a:r>
            <a:r>
              <a:rPr lang="en-US" dirty="0"/>
              <a:t> into a single flood risk map using both the overlay and option variables. </a:t>
            </a:r>
          </a:p>
          <a:p>
            <a:endParaRPr lang="en-US" dirty="0"/>
          </a:p>
          <a:p>
            <a:r>
              <a:rPr lang="en-US" dirty="0"/>
              <a:t>Lastly, to create the vulnerability maps, we combined the flood risk map and flood extent layer with several ancillary datasets such as roads, underground mines, and census population data. We found the intersection of these variables and used fuzzy overlay geoprocessing tool to combine the population dataset with the flood risk map to highlight areas of high vulnerability.</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195128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Sabine</a:t>
            </a:r>
          </a:p>
          <a:p>
            <a:endParaRPr lang="en-US" dirty="0"/>
          </a:p>
          <a:p>
            <a:r>
              <a:rPr lang="en-US" dirty="0"/>
              <a:t>Speaker Notes: </a:t>
            </a:r>
          </a:p>
          <a:p>
            <a:pPr marL="171450" indent="-171450">
              <a:buFont typeface="Arial" panose="020B0604020202020204" pitchFamily="34" charset="0"/>
              <a:buChar char="•"/>
            </a:pPr>
            <a:r>
              <a:rPr lang="en-US" dirty="0"/>
              <a:t>This video depicts our flood risk map along sections of the Cheat River. The video highlights the varying topography in this region, which plays a large role in determining flood risk distribution. </a:t>
            </a:r>
          </a:p>
          <a:p>
            <a:pPr marL="171450" indent="-171450">
              <a:buFont typeface="Arial" panose="020B0604020202020204" pitchFamily="34" charset="0"/>
              <a:buChar char="•"/>
            </a:pPr>
            <a:r>
              <a:rPr lang="en-US" dirty="0"/>
              <a:t>In this map, the red areas are at higher risk for flooding, while the yellow and blue areas have less flood risk.  </a:t>
            </a:r>
          </a:p>
          <a:p>
            <a:pPr marL="171450" indent="-171450">
              <a:buFont typeface="Arial" panose="020B0604020202020204" pitchFamily="34" charset="0"/>
              <a:buChar char="•"/>
            </a:pPr>
            <a:r>
              <a:rPr lang="en-US" dirty="0"/>
              <a:t>The video makes it clear that areas at lower elevation closer to the river are at substantially higher risk for flooding, which is also the area where many towns in these counties are located. </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6460550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Alex</a:t>
            </a:r>
          </a:p>
          <a:p>
            <a:endParaRPr lang="en-US" dirty="0"/>
          </a:p>
          <a:p>
            <a:r>
              <a:rPr lang="en-US" dirty="0"/>
              <a:t>Speaker Notes: </a:t>
            </a:r>
          </a:p>
          <a:p>
            <a:pPr marL="171450" indent="-171450">
              <a:buFont typeface="Arial" panose="020B0604020202020204" pitchFamily="34" charset="0"/>
              <a:buChar char="•"/>
            </a:pPr>
            <a:r>
              <a:rPr lang="en-US" dirty="0"/>
              <a:t>This map depicts our flood risk map that incorporated 2020 land cover that we classified from Landsat 8 OLI imagery, FEMA Floodplains, NDWI Flood Extent, Height Above Nearest Drainage and Elevation.</a:t>
            </a:r>
          </a:p>
          <a:p>
            <a:pPr marL="171450" indent="-171450">
              <a:buFont typeface="Arial" panose="020B0604020202020204" pitchFamily="34" charset="0"/>
              <a:buChar char="•"/>
            </a:pPr>
            <a:r>
              <a:rPr lang="en-US" dirty="0"/>
              <a:t>In this map, the areas in dark purple and black are at higher risk for flooding, while the areas in lighter yellow are at lower risk for flooding. </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2066771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Alex</a:t>
            </a:r>
          </a:p>
          <a:p>
            <a:endParaRPr lang="en-US" dirty="0"/>
          </a:p>
          <a:p>
            <a:r>
              <a:rPr lang="en-US" dirty="0"/>
              <a:t>Speaker Notes:  </a:t>
            </a:r>
          </a:p>
          <a:p>
            <a:r>
              <a:rPr lang="en-US" dirty="0"/>
              <a:t>To better understand where people were most vulnerable to flooding, the team analyzed population vulnerability to flooding at the census block level.  Using population numbers for each census block, the team was able to weight the average flood risk values by census block population. The final map on the right then shows flood vulnerability by census block, where darker purple and black census blocks had higher flood vulnerability (taking both high population and high flood risk into account), and lighter yellow has lower vulnerability ( taking lower population or lower flood risk into account). </a:t>
            </a:r>
          </a:p>
          <a:p>
            <a:pPr marL="171450" indent="-171450">
              <a:buFont typeface="Arial" panose="020B0604020202020204" pitchFamily="34" charset="0"/>
              <a:buChar char="•"/>
            </a:pPr>
            <a:r>
              <a:rPr lang="en-US" dirty="0"/>
              <a:t>Based on this analysis, some of the census blocks with the highest flood vulnerability are located near Parsons and Kingwood</a:t>
            </a: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000828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Mary Everett</a:t>
            </a:r>
          </a:p>
          <a:p>
            <a:endParaRPr lang="en-US" dirty="0"/>
          </a:p>
          <a:p>
            <a:r>
              <a:rPr lang="en-US" dirty="0"/>
              <a:t>Speaker Notes:</a:t>
            </a:r>
          </a:p>
          <a:p>
            <a:pPr marL="171450" indent="-171450">
              <a:buFont typeface="Arial" panose="020B0604020202020204" pitchFamily="34" charset="0"/>
              <a:buChar char="•"/>
            </a:pPr>
            <a:r>
              <a:rPr lang="en-US" dirty="0"/>
              <a:t>The study area for our DEVELOP project was located in Preston and Tucker counties in Northeast West Virginia. </a:t>
            </a:r>
          </a:p>
          <a:p>
            <a:pPr marL="171450" indent="-171450">
              <a:buFont typeface="Arial" panose="020B0604020202020204" pitchFamily="34" charset="0"/>
              <a:buChar char="•"/>
            </a:pPr>
            <a:r>
              <a:rPr lang="en-US" dirty="0"/>
              <a:t>In this project, we utilized data from January 1950 to December 2020</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117765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Alex</a:t>
            </a:r>
          </a:p>
          <a:p>
            <a:endParaRPr lang="en-US" dirty="0"/>
          </a:p>
          <a:p>
            <a:r>
              <a:rPr lang="en-US" dirty="0"/>
              <a:t>Speaker Notes: </a:t>
            </a:r>
          </a:p>
          <a:p>
            <a:r>
              <a:rPr lang="en-US" dirty="0"/>
              <a:t>Given that FEMA Floodplain maps do not always show the full extent of flooding, we chose to combine the FEMA 100 and 500 year Floodplains with NDWI flood extents to get a map of the total area that has likely flooded between 2013 and 2020. </a:t>
            </a:r>
          </a:p>
          <a:p>
            <a:pPr marL="171450" indent="-171450">
              <a:buFont typeface="Arial" panose="020B0604020202020204" pitchFamily="34" charset="0"/>
              <a:buChar char="•"/>
              <a:defRPr/>
            </a:pPr>
            <a:r>
              <a:rPr lang="en-US" dirty="0"/>
              <a:t>The image on the left shows NDWI calculated over the study area, with the areas in red representing the areas ultimately classified as water based on an NDWI threshold of 0.1. </a:t>
            </a:r>
            <a:endParaRPr lang="en-US" dirty="0">
              <a:cs typeface="Calibri"/>
            </a:endParaRPr>
          </a:p>
          <a:p>
            <a:pPr marL="171450" indent="-171450">
              <a:buFont typeface="Arial" panose="020B0604020202020204" pitchFamily="34" charset="0"/>
              <a:buChar char="•"/>
              <a:defRPr/>
            </a:pPr>
            <a:r>
              <a:rPr lang="en-US" dirty="0"/>
              <a:t>The map on the right shows the full flood extent after combining NDWI with FEMA Floodplains, which was used in further vulnerability analyses.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4094799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Mary Everett</a:t>
            </a:r>
          </a:p>
          <a:p>
            <a:endParaRPr lang="en-US" dirty="0"/>
          </a:p>
          <a:p>
            <a:r>
              <a:rPr lang="en-US" dirty="0"/>
              <a:t>Speaker Notes:</a:t>
            </a:r>
          </a:p>
          <a:p>
            <a:pPr marL="171450" indent="-171450">
              <a:buFont typeface="Arial" panose="020B0604020202020204" pitchFamily="34" charset="0"/>
              <a:buChar char="•"/>
            </a:pPr>
            <a:r>
              <a:rPr lang="en-US" dirty="0"/>
              <a:t>This map depicts  the road network of Preston and Tucker Counties over the flood extent calculated from combining the NDWI flood extent and FEMA floodplains. On this map, the Roads within the flood extent were considered ”vulnerable roads”, and are highlighted in red. </a:t>
            </a:r>
          </a:p>
          <a:p>
            <a:pPr marL="171450" indent="-171450">
              <a:buFont typeface="Arial" panose="020B0604020202020204" pitchFamily="34" charset="0"/>
              <a:buChar char="•"/>
            </a:pPr>
            <a:r>
              <a:rPr lang="en-US" dirty="0"/>
              <a:t>The inset map shows regions with many vulnerable roads near Parsons, West Virginia and </a:t>
            </a:r>
            <a:r>
              <a:rPr lang="en-US" dirty="0" err="1"/>
              <a:t>Mastontown</a:t>
            </a:r>
            <a:r>
              <a:rPr lang="en-US" dirty="0"/>
              <a:t>, West Virginia.</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3105759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Mary Everett</a:t>
            </a:r>
          </a:p>
          <a:p>
            <a:endParaRPr lang="en-US" dirty="0"/>
          </a:p>
          <a:p>
            <a:r>
              <a:rPr lang="en-US" dirty="0"/>
              <a:t>Speaker Notes: </a:t>
            </a:r>
          </a:p>
          <a:p>
            <a:pPr marL="171450" indent="-171450">
              <a:buFont typeface="Arial" panose="020B0604020202020204" pitchFamily="34" charset="0"/>
              <a:buChar char="•"/>
            </a:pPr>
            <a:r>
              <a:rPr lang="en-US" dirty="0"/>
              <a:t>This map shows an overlay of mines within Preston and Tucker Counties, the flood risk map, and the flood extent. The mining areas highlighted in red are those that fall within the flood extent and are therefore considered vulnerable. Flooding near the mines can potentially intensify issues with Acid Mine Drainage, which can then worsen water quality and threaten human health and aquatic ecosystems. </a:t>
            </a:r>
          </a:p>
          <a:p>
            <a:pPr marL="171450" indent="-171450">
              <a:buFont typeface="Arial" panose="020B0604020202020204" pitchFamily="34" charset="0"/>
              <a:buChar char="•"/>
            </a:pPr>
            <a:r>
              <a:rPr lang="en-US" dirty="0"/>
              <a:t>The inset map shows one area with substantial parts of the mining area within the flood extent. This region could be vulnerable to flooding that lowers pH levels and increase toxins in the watershed.</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1809864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McKenna</a:t>
            </a:r>
          </a:p>
          <a:p>
            <a:r>
              <a:rPr lang="en-US" dirty="0"/>
              <a:t>Speaker Notes: </a:t>
            </a:r>
          </a:p>
          <a:p>
            <a:endParaRPr lang="en-US" dirty="0"/>
          </a:p>
          <a:p>
            <a:pPr marL="171450" indent="-171450">
              <a:buFont typeface="Arial" panose="020B0604020202020204" pitchFamily="34" charset="0"/>
              <a:buChar char="•"/>
            </a:pPr>
            <a:r>
              <a:rPr lang="en-US" dirty="0"/>
              <a:t>Overall, we found that average yearly precipitation has increased by 4.205 inches and temperature has increased 2.75</a:t>
            </a:r>
            <a:r>
              <a:rPr lang="en-US" sz="1200" dirty="0">
                <a:solidFill>
                  <a:schemeClr val="tx1">
                    <a:lumMod val="75000"/>
                    <a:lumOff val="25000"/>
                  </a:schemeClr>
                </a:solidFill>
                <a:latin typeface="Century Gothic" panose="020F0302020204030204"/>
              </a:rPr>
              <a:t>°F</a:t>
            </a:r>
            <a:r>
              <a:rPr lang="en-US" dirty="0"/>
              <a:t>.</a:t>
            </a:r>
          </a:p>
          <a:p>
            <a:pPr marL="171450" indent="-171450">
              <a:buFont typeface="Arial" panose="020B0604020202020204" pitchFamily="34" charset="0"/>
              <a:buChar char="•"/>
            </a:pPr>
            <a:r>
              <a:rPr lang="en-US" dirty="0"/>
              <a:t>There were no substantial changes in land cover at the county level, but it’s important to note that there could be smaller scale changes that were not picked up by the classifier.</a:t>
            </a:r>
          </a:p>
          <a:p>
            <a:pPr marL="171450" indent="-171450">
              <a:buFont typeface="Arial" panose="020B0604020202020204" pitchFamily="34" charset="0"/>
              <a:buChar char="•"/>
            </a:pPr>
            <a:r>
              <a:rPr lang="en-US" dirty="0"/>
              <a:t>Based on our flood risk and vulnerability map, some of the areas most susceptible to flooding include Parsons, Masontown, Reedsville, and </a:t>
            </a:r>
            <a:r>
              <a:rPr lang="en-US" dirty="0" err="1"/>
              <a:t>Eglon</a:t>
            </a:r>
            <a:r>
              <a:rPr lang="en-US" dirty="0"/>
              <a:t>.</a:t>
            </a:r>
          </a:p>
          <a:p>
            <a:endParaRPr lang="en-US" dirty="0"/>
          </a:p>
          <a:p>
            <a:r>
              <a:rPr lang="en-US" dirty="0"/>
              <a:t>------------------------------Image Information Below ------------------------------</a:t>
            </a:r>
          </a:p>
          <a:p>
            <a:r>
              <a:rPr lang="en-US" dirty="0"/>
              <a:t>•Image Credit: Friends of the Cheat</a:t>
            </a:r>
          </a:p>
          <a:p>
            <a:r>
              <a:rPr lang="en-US" dirty="0"/>
              <a:t>•Image Source: Friends of the Cheat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License: The team received written permission to use photographs.</a:t>
            </a: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3706459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Speaker: Alex</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Speaker Notes:</a:t>
            </a:r>
          </a:p>
          <a:p>
            <a:pPr marL="171450" lvl="0" indent="-171450">
              <a:buFont typeface="Arial" panose="020B0604020202020204" pitchFamily="34" charset="0"/>
              <a:buChar char="•"/>
            </a:pPr>
            <a:r>
              <a:rPr lang="en-US" dirty="0"/>
              <a:t>Inconsistent stream gauge data</a:t>
            </a:r>
          </a:p>
          <a:p>
            <a:pPr marL="628650" lvl="1" indent="-171450">
              <a:buFont typeface="Arial" panose="020B0604020202020204" pitchFamily="34" charset="0"/>
              <a:buChar char="•"/>
            </a:pPr>
            <a:r>
              <a:rPr lang="en-US" dirty="0"/>
              <a:t>A limited number of gauges along the Cheat River in the study area limited the scope of river climate data that team was able to collect. There were three “main” gauges that were available but two of these gauges had data that was not consistently collected,  missing years of historical and current data.</a:t>
            </a:r>
          </a:p>
          <a:p>
            <a:pPr marL="628650" lvl="1" indent="-171450">
              <a:buFont typeface="Arial" panose="020B0604020202020204" pitchFamily="34" charset="0"/>
              <a:buChar char="•"/>
            </a:pPr>
            <a:r>
              <a:rPr lang="en-US" dirty="0"/>
              <a:t>Only one gauge in study area that had a large set of consistent and historical data, and this was the Cheat River Gauge in Parsons, WV.</a:t>
            </a:r>
          </a:p>
          <a:p>
            <a:pPr marL="171450" lvl="0" indent="-171450">
              <a:buFont typeface="Arial" panose="020B0604020202020204" pitchFamily="34" charset="0"/>
              <a:buChar char="•"/>
            </a:pPr>
            <a:r>
              <a:rPr lang="en-US" dirty="0"/>
              <a:t>Due to the limited spatial resolution of the land cover change maps, the team was not able to determine smaller scale land cover change trends</a:t>
            </a:r>
          </a:p>
          <a:p>
            <a:pPr marL="171450" lvl="0" indent="-171450">
              <a:buFont typeface="Arial" panose="020B0604020202020204" pitchFamily="34" charset="0"/>
              <a:buChar char="•"/>
            </a:pPr>
            <a:r>
              <a:rPr lang="en-US" dirty="0"/>
              <a:t>Due to time constraints, we were unable to validate the NDWI flood extents which leads to uncertainty in the flood risk and vulnerability maps</a:t>
            </a:r>
          </a:p>
          <a:p>
            <a:pPr marL="1085850" lvl="2" indent="-171450">
              <a:buFont typeface="Arial" panose="020B0604020202020204" pitchFamily="34" charset="0"/>
              <a:buChar char="•"/>
            </a:pPr>
            <a:endParaRPr lang="en-US" dirty="0"/>
          </a:p>
          <a:p>
            <a:pPr marL="1085850" lvl="2" indent="-171450">
              <a:buFont typeface="Arial" panose="020B0604020202020204" pitchFamily="34" charset="0"/>
              <a:buChar char="•"/>
            </a:pPr>
            <a:endParaRPr lang="en-US" dirty="0"/>
          </a:p>
          <a:p>
            <a:pPr marL="1085850" lvl="2" indent="-171450">
              <a:buFont typeface="Arial" panose="020B0604020202020204" pitchFamily="34" charset="0"/>
              <a:buChar char="•"/>
            </a:pPr>
            <a:endParaRPr lang="en-US" dirty="0"/>
          </a:p>
          <a:p>
            <a:r>
              <a:rPr lang="en-US" dirty="0"/>
              <a:t>------------------------------Image Information Below ------------------------------</a:t>
            </a:r>
          </a:p>
          <a:p>
            <a:r>
              <a:rPr lang="en-US" dirty="0"/>
              <a:t>•Image Credit: Friends of the Cheat</a:t>
            </a:r>
          </a:p>
          <a:p>
            <a:r>
              <a:rPr lang="en-US" dirty="0"/>
              <a:t>•Image Source: Friends of the Cheat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License: The team received written permission to use photographs.</a:t>
            </a:r>
          </a:p>
          <a:p>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26320512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Alex</a:t>
            </a:r>
          </a:p>
          <a:p>
            <a:endParaRPr lang="en-US"/>
          </a:p>
          <a:p>
            <a:r>
              <a:rPr lang="en-US"/>
              <a:t>Speaker Notes: </a:t>
            </a:r>
          </a:p>
          <a:p>
            <a:pPr marL="171450" indent="-171450">
              <a:buFont typeface="Arial" panose="020B0604020202020204" pitchFamily="34" charset="0"/>
              <a:buChar char="•"/>
            </a:pPr>
            <a:r>
              <a:rPr lang="en-US"/>
              <a:t>We would like to thank everyone that made this project possible. Thank you to our science advisors, Dr. Jeffrey </a:t>
            </a:r>
            <a:r>
              <a:rPr lang="en-US" err="1"/>
              <a:t>Luvall</a:t>
            </a:r>
            <a:r>
              <a:rPr lang="en-US"/>
              <a:t> and Dr. Robert Griffin, and our DEVELOP Fellow, A.R. Williams. </a:t>
            </a:r>
          </a:p>
          <a:p>
            <a:pPr marL="171450" indent="-171450">
              <a:buFont typeface="Arial" panose="020B0604020202020204" pitchFamily="34" charset="0"/>
              <a:buChar char="•"/>
            </a:pPr>
            <a:r>
              <a:rPr lang="en-US"/>
              <a:t>Thank you also to our partners at Friends of the Cheat, Madison Ball and Beth </a:t>
            </a:r>
            <a:r>
              <a:rPr lang="en-US" err="1"/>
              <a:t>Warnick</a:t>
            </a:r>
            <a:r>
              <a:rPr lang="en-US"/>
              <a:t>.</a:t>
            </a:r>
          </a:p>
        </p:txBody>
      </p:sp>
      <p:sp>
        <p:nvSpPr>
          <p:cNvPr id="4" name="Slide Number Placeholder 3"/>
          <p:cNvSpPr>
            <a:spLocks noGrp="1"/>
          </p:cNvSpPr>
          <p:nvPr>
            <p:ph type="sldNum" sz="quarter" idx="10"/>
          </p:nvPr>
        </p:nvSpPr>
        <p:spPr/>
        <p:txBody>
          <a:bodyPr/>
          <a:lstStyle/>
          <a:p>
            <a:fld id="{66EE4239-191D-4388-B0F5-1C5222233620}" type="slidenum">
              <a:rPr lang="en-US" smtClean="0"/>
              <a:t>25</a:t>
            </a:fld>
            <a:endParaRPr lang="en-US"/>
          </a:p>
        </p:txBody>
      </p:sp>
    </p:spTree>
    <p:extLst>
      <p:ext uri="{BB962C8B-B14F-4D97-AF65-F5344CB8AC3E}">
        <p14:creationId xmlns:p14="http://schemas.microsoft.com/office/powerpoint/2010/main" val="17192588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*Additional materials for partner handoff</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134004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materials for partner handoff</a:t>
            </a:r>
          </a:p>
          <a:p>
            <a:endParaRPr lang="en-US" dirty="0"/>
          </a:p>
          <a:p>
            <a:r>
              <a:rPr lang="en-US" dirty="0"/>
              <a:t>Speaker: McKenna</a:t>
            </a:r>
          </a:p>
          <a:p>
            <a:endParaRPr lang="en-US" dirty="0"/>
          </a:p>
          <a:p>
            <a:r>
              <a:rPr lang="en-US" dirty="0"/>
              <a:t>Tucker County</a:t>
            </a:r>
          </a:p>
          <a:p>
            <a:pPr marL="171450" indent="-171450">
              <a:buFont typeface="Arial" panose="020B0604020202020204" pitchFamily="34" charset="0"/>
              <a:buChar char="•"/>
            </a:pPr>
            <a:r>
              <a:rPr lang="en-US" dirty="0"/>
              <a:t>Monthly temperatures have increased since the start of the 21</a:t>
            </a:r>
            <a:r>
              <a:rPr lang="en-US" baseline="30000" dirty="0"/>
              <a:t>st</a:t>
            </a:r>
            <a:r>
              <a:rPr lang="en-US" dirty="0"/>
              <a:t> century</a:t>
            </a:r>
          </a:p>
          <a:p>
            <a:pPr marL="171450" indent="-171450">
              <a:buFont typeface="Arial" panose="020B0604020202020204" pitchFamily="34" charset="0"/>
              <a:buChar char="•"/>
            </a:pPr>
            <a:r>
              <a:rPr lang="en-US" dirty="0"/>
              <a:t>The line representing 2000-2020 is above the line representing 1970-1999</a:t>
            </a:r>
          </a:p>
          <a:p>
            <a:pPr marL="628650" lvl="1" indent="-171450">
              <a:buFont typeface="Arial" panose="020B0604020202020204" pitchFamily="34" charset="0"/>
              <a:buChar char="•"/>
            </a:pPr>
            <a:r>
              <a:rPr lang="en-US" dirty="0"/>
              <a:t>Indicates that temperatures from 2000-2020 are measuring higher than those of 1970-1999</a:t>
            </a:r>
          </a:p>
          <a:p>
            <a:pPr marL="0" lvl="0" indent="0">
              <a:buFont typeface="Arial" panose="020B0604020202020204" pitchFamily="34" charset="0"/>
              <a:buNone/>
            </a:pPr>
            <a:r>
              <a:rPr lang="en-US" dirty="0"/>
              <a:t>Preston County</a:t>
            </a:r>
          </a:p>
          <a:p>
            <a:pPr marL="171450" lvl="0" indent="-171450">
              <a:buFont typeface="Arial" panose="020B0604020202020204" pitchFamily="34" charset="0"/>
              <a:buChar char="•"/>
            </a:pPr>
            <a:r>
              <a:rPr lang="en-US" dirty="0"/>
              <a:t>Monthly temperatures have increased slightly since the start of the 21</a:t>
            </a:r>
            <a:r>
              <a:rPr lang="en-US" baseline="30000" dirty="0"/>
              <a:t>st</a:t>
            </a:r>
            <a:r>
              <a:rPr lang="en-US" dirty="0"/>
              <a:t> century</a:t>
            </a:r>
          </a:p>
          <a:p>
            <a:pPr marL="171450" lvl="0" indent="-171450">
              <a:buFont typeface="Arial" panose="020B0604020202020204" pitchFamily="34" charset="0"/>
              <a:buChar char="•"/>
            </a:pPr>
            <a:r>
              <a:rPr lang="en-US" dirty="0"/>
              <a:t>While the line representing 2000-2020 is slightly higher than the line representing 1970-1999, the difference between them is not as significant as the difference in the Tucker County graph</a:t>
            </a: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3188147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*Additional materials for partner handoff</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Speaker: McKenna</a:t>
            </a:r>
          </a:p>
          <a:p>
            <a:pPr marL="171450" indent="-171450">
              <a:buFont typeface="Arial" panose="020B0604020202020204" pitchFamily="34" charset="0"/>
              <a:buChar char="•"/>
            </a:pPr>
            <a:r>
              <a:rPr lang="en-US" dirty="0"/>
              <a:t>Using monthly precipitation data for Preston and Tucker Co. from each month from January 1950 to December 2019</a:t>
            </a:r>
          </a:p>
          <a:p>
            <a:pPr marL="628650" lvl="1" indent="-171450">
              <a:buFont typeface="Arial" panose="020B0604020202020204" pitchFamily="34" charset="0"/>
              <a:buChar char="•"/>
            </a:pPr>
            <a:r>
              <a:rPr lang="en-US" dirty="0"/>
              <a:t>Mean of each month was calculated</a:t>
            </a:r>
          </a:p>
          <a:p>
            <a:pPr marL="628650" lvl="1" indent="-171450">
              <a:buFont typeface="Arial" panose="020B0604020202020204" pitchFamily="34" charset="0"/>
              <a:buChar char="•"/>
            </a:pPr>
            <a:r>
              <a:rPr lang="en-US" dirty="0"/>
              <a:t>Standard deviation of each month was calculated</a:t>
            </a:r>
          </a:p>
          <a:p>
            <a:pPr marL="628650" lvl="1" indent="-171450">
              <a:buFont typeface="Arial" panose="020B0604020202020204" pitchFamily="34" charset="0"/>
              <a:buChar char="•"/>
            </a:pPr>
            <a:r>
              <a:rPr lang="en-US" dirty="0"/>
              <a:t>Values of the month that were 1 or more standard deviations higher than the mean were marked for significance</a:t>
            </a:r>
          </a:p>
          <a:p>
            <a:pPr marL="171450" lvl="0" indent="-171450">
              <a:buFont typeface="Arial" panose="020B0604020202020204" pitchFamily="34" charset="0"/>
              <a:buChar char="•"/>
            </a:pPr>
            <a:r>
              <a:rPr lang="en-US" dirty="0"/>
              <a:t>The number of months graphed per year in this graph, indicate the number of months that year that strayed 1 or more </a:t>
            </a:r>
            <a:r>
              <a:rPr lang="en-US" dirty="0" err="1"/>
              <a:t>s.d.</a:t>
            </a:r>
            <a:r>
              <a:rPr lang="en-US" dirty="0"/>
              <a:t> higher than the mean for that month</a:t>
            </a:r>
          </a:p>
          <a:p>
            <a:pPr marL="171450" lvl="0" indent="-171450">
              <a:buFont typeface="Arial" panose="020B0604020202020204" pitchFamily="34" charset="0"/>
              <a:buChar char="•"/>
            </a:pPr>
            <a:r>
              <a:rPr lang="en-US" dirty="0"/>
              <a:t>The two trend lines indicate the linear trend of Preston and Tucker Counties</a:t>
            </a:r>
          </a:p>
          <a:p>
            <a:pPr marL="628650" lvl="1" indent="-171450">
              <a:buFont typeface="Arial" panose="020B0604020202020204" pitchFamily="34" charset="0"/>
              <a:buChar char="•"/>
            </a:pPr>
            <a:r>
              <a:rPr lang="en-US" dirty="0"/>
              <a:t>As shown by the positive slopes of the trend lines, we can conclude that the number of months per year that are significantly above average is increasing.</a:t>
            </a:r>
          </a:p>
          <a:p>
            <a:pPr marL="628650" lvl="1" indent="-171450">
              <a:buFont typeface="Arial" panose="020B0604020202020204" pitchFamily="34" charset="0"/>
              <a:buChar char="•"/>
            </a:pPr>
            <a:r>
              <a:rPr lang="en-US" dirty="0"/>
              <a:t>But Preston County has a much smaller increase (slope) of months per year that are significantly above average precipitation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373722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*Additional materials for partner handoff</a:t>
            </a:r>
          </a:p>
          <a:p>
            <a:pPr marL="0" indent="0">
              <a:buFont typeface="Arial" panose="020B0604020202020204" pitchFamily="34" charset="0"/>
              <a:buNone/>
            </a:pPr>
            <a:endParaRPr lang="en-US"/>
          </a:p>
          <a:p>
            <a:pPr marL="0" indent="0">
              <a:buFont typeface="Arial" panose="020B0604020202020204" pitchFamily="34" charset="0"/>
              <a:buNone/>
            </a:pPr>
            <a:r>
              <a:rPr lang="en-US"/>
              <a:t>Speaker: McKenna</a:t>
            </a:r>
          </a:p>
          <a:p>
            <a:pPr marL="171450" indent="-171450">
              <a:buFont typeface="Arial" panose="020B0604020202020204" pitchFamily="34" charset="0"/>
              <a:buChar char="•"/>
            </a:pPr>
            <a:r>
              <a:rPr lang="en-US"/>
              <a:t>Using average monthly temperature data for Preston and Tucker Co. from each month from January 1950 to December 2019</a:t>
            </a:r>
          </a:p>
          <a:p>
            <a:pPr marL="628650" lvl="1" indent="-171450">
              <a:buFont typeface="Arial" panose="020B0604020202020204" pitchFamily="34" charset="0"/>
              <a:buChar char="•"/>
            </a:pPr>
            <a:r>
              <a:rPr lang="en-US"/>
              <a:t>Mean of each month was calculated</a:t>
            </a:r>
          </a:p>
          <a:p>
            <a:pPr marL="628650" lvl="1" indent="-171450">
              <a:buFont typeface="Arial" panose="020B0604020202020204" pitchFamily="34" charset="0"/>
              <a:buChar char="•"/>
            </a:pPr>
            <a:r>
              <a:rPr lang="en-US"/>
              <a:t>Standard deviation of each month was calculated</a:t>
            </a:r>
          </a:p>
          <a:p>
            <a:pPr marL="628650" lvl="1" indent="-171450">
              <a:buFont typeface="Arial" panose="020B0604020202020204" pitchFamily="34" charset="0"/>
              <a:buChar char="•"/>
            </a:pPr>
            <a:r>
              <a:rPr lang="en-US"/>
              <a:t>Values of the month that were 1 or more standard deviations higher than the mean were marked for significance</a:t>
            </a:r>
          </a:p>
          <a:p>
            <a:pPr marL="171450" lvl="0" indent="-171450">
              <a:buFont typeface="Arial" panose="020B0604020202020204" pitchFamily="34" charset="0"/>
              <a:buChar char="•"/>
            </a:pPr>
            <a:r>
              <a:rPr lang="en-US"/>
              <a:t>The number of months graphed per year in this graph, indicate the number of months that year that strayed 1 or more </a:t>
            </a:r>
            <a:r>
              <a:rPr lang="en-US" err="1"/>
              <a:t>s.d.</a:t>
            </a:r>
            <a:r>
              <a:rPr lang="en-US"/>
              <a:t> higher than the mean for that month, between the years of 1970 and 2019</a:t>
            </a:r>
          </a:p>
          <a:p>
            <a:pPr marL="171450" lvl="0" indent="-171450">
              <a:buFont typeface="Arial" panose="020B0604020202020204" pitchFamily="34" charset="0"/>
              <a:buChar char="•"/>
            </a:pPr>
            <a:r>
              <a:rPr lang="en-US"/>
              <a:t>The two trend lines indicate the linear trend of Preston and Tucker Counties</a:t>
            </a:r>
          </a:p>
          <a:p>
            <a:pPr marL="628650" lvl="1" indent="-171450">
              <a:buFont typeface="Arial" panose="020B0604020202020204" pitchFamily="34" charset="0"/>
              <a:buChar char="•"/>
            </a:pPr>
            <a:r>
              <a:rPr lang="en-US"/>
              <a:t>As shown by the positive slopes of the trend lines, we can conclude that the number of months per year that are significantly above average is increasing.</a:t>
            </a: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3937742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Mary Everett</a:t>
            </a:r>
          </a:p>
          <a:p>
            <a:r>
              <a:rPr lang="en-US" dirty="0">
                <a:cs typeface="Calibri"/>
              </a:rPr>
              <a:t>Speaker Notes: </a:t>
            </a:r>
          </a:p>
          <a:p>
            <a:endParaRPr lang="en-US" dirty="0">
              <a:cs typeface="Calibri"/>
            </a:endParaRPr>
          </a:p>
          <a:p>
            <a:r>
              <a:rPr lang="en-US" dirty="0"/>
              <a:t>Flooding can be one of the most deadly and costly natural disasters because it can damage landcover and infrastructure, and worsen water quality. The Cheat River flows through the Preston and Tucker counties and because of its position within the Appalachian mountains as well as regional climate conditions, the Cheat River experiences frequent flooding. This has posed significant economic and ecological challenges for the surrounding communities. With the increasing changes in climate conditions, there is a growing threat of flood frequency and intensity. Because of this, there are mounting concerns about extreme flood damage in the future.</a:t>
            </a:r>
          </a:p>
          <a:p>
            <a:r>
              <a:rPr lang="en-US" dirty="0"/>
              <a:t>------------------------------Image Information Below ------------------------------</a:t>
            </a:r>
          </a:p>
          <a:p>
            <a:r>
              <a:rPr lang="en-US" dirty="0"/>
              <a:t>•Image Credit: Friends of the Cheat</a:t>
            </a:r>
          </a:p>
          <a:p>
            <a:r>
              <a:rPr lang="en-US" dirty="0"/>
              <a:t>•Image Source: Friends of the Cheat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License: The team received written permission to use photographs.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31671167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 materials for partner handoff</a:t>
            </a:r>
          </a:p>
          <a:p>
            <a:endParaRPr lang="en-US"/>
          </a:p>
          <a:p>
            <a:r>
              <a:rPr lang="en-US"/>
              <a:t>Speaker: McKenna</a:t>
            </a:r>
          </a:p>
          <a:p>
            <a:pPr marL="171450" indent="-171450">
              <a:buFont typeface="Arial" panose="020B0604020202020204" pitchFamily="34" charset="0"/>
              <a:buChar char="•"/>
            </a:pPr>
            <a:r>
              <a:rPr lang="en-US"/>
              <a:t> Using monthly discharge data from January 1950 to December 2019 – Parsons Gauge</a:t>
            </a:r>
          </a:p>
          <a:p>
            <a:pPr marL="628650" lvl="1" indent="-171450">
              <a:buFont typeface="Arial" panose="020B0604020202020204" pitchFamily="34" charset="0"/>
              <a:buChar char="•"/>
            </a:pPr>
            <a:r>
              <a:rPr lang="en-US"/>
              <a:t>Mean of each month was calculated</a:t>
            </a:r>
          </a:p>
          <a:p>
            <a:pPr marL="628650" lvl="1" indent="-171450">
              <a:buFont typeface="Arial" panose="020B0604020202020204" pitchFamily="34" charset="0"/>
              <a:buChar char="•"/>
            </a:pPr>
            <a:r>
              <a:rPr lang="en-US"/>
              <a:t>Standard deviation of each month was calculated</a:t>
            </a:r>
          </a:p>
          <a:p>
            <a:pPr marL="628650" lvl="1" indent="-171450">
              <a:buFont typeface="Arial" panose="020B0604020202020204" pitchFamily="34" charset="0"/>
              <a:buChar char="•"/>
            </a:pPr>
            <a:r>
              <a:rPr lang="en-US"/>
              <a:t>Values of the month that were 1 or more standard deviations higher than the mean were marked for significance</a:t>
            </a:r>
          </a:p>
          <a:p>
            <a:pPr marL="171450" lvl="0" indent="-171450">
              <a:buFont typeface="Arial" panose="020B0604020202020204" pitchFamily="34" charset="0"/>
              <a:buChar char="•"/>
            </a:pPr>
            <a:r>
              <a:rPr lang="en-US"/>
              <a:t>The number of months graphed per year in this graph, indicate the number of months that year that strayed 1 or more </a:t>
            </a:r>
            <a:r>
              <a:rPr lang="en-US" err="1"/>
              <a:t>s.d.</a:t>
            </a:r>
            <a:r>
              <a:rPr lang="en-US"/>
              <a:t> higher than the mean for that month, between the years of 1970 and 2019</a:t>
            </a:r>
          </a:p>
          <a:p>
            <a:pPr marL="171450" lvl="0" indent="-171450">
              <a:buFont typeface="Arial" panose="020B0604020202020204" pitchFamily="34" charset="0"/>
              <a:buChar char="•"/>
            </a:pPr>
            <a:r>
              <a:rPr lang="en-US"/>
              <a:t>The linear trend line shows that the number of significant months per year for discharge, are increasing </a:t>
            </a:r>
          </a:p>
          <a:p>
            <a:pPr marL="628650" lvl="1" indent="-171450">
              <a:buFont typeface="Arial" panose="020B0604020202020204" pitchFamily="34" charset="0"/>
              <a:buChar char="•"/>
            </a:pPr>
            <a:r>
              <a:rPr lang="en-US"/>
              <a:t>Have increased from an average of 1 month per year to 2.5 months per year</a:t>
            </a: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27913821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Sabine</a:t>
            </a:r>
          </a:p>
          <a:p>
            <a:endParaRPr lang="en-US" dirty="0"/>
          </a:p>
          <a:p>
            <a:r>
              <a:rPr lang="en-US" dirty="0"/>
              <a:t>Speaker Notes: </a:t>
            </a:r>
          </a:p>
          <a:p>
            <a:pPr marL="171450" indent="-171450">
              <a:buFont typeface="Arial" panose="020B0604020202020204" pitchFamily="34" charset="0"/>
              <a:buChar char="•"/>
            </a:pPr>
            <a:r>
              <a:rPr lang="en-US" dirty="0"/>
              <a:t>This graph shows the change in land cover classification for Preston county between 1990 and 2020. </a:t>
            </a:r>
          </a:p>
          <a:p>
            <a:pPr marL="171450" indent="-171450">
              <a:buFont typeface="Arial" panose="020B0604020202020204" pitchFamily="34" charset="0"/>
              <a:buChar char="•"/>
            </a:pPr>
            <a:r>
              <a:rPr lang="en-US" dirty="0"/>
              <a:t>We did not detect any substantial trends in land cover at the county level over this time period, however, smaller changes are likely occurring at the sub-county level that were too small to be picked up by our classifier.  </a:t>
            </a:r>
          </a:p>
          <a:p>
            <a:pPr marL="171450" indent="-171450">
              <a:buFont typeface="Arial" panose="020B0604020202020204" pitchFamily="34" charset="0"/>
              <a:buChar char="•"/>
            </a:pPr>
            <a:r>
              <a:rPr lang="en-US" dirty="0"/>
              <a:t>The reason the total area of land cover analyzed decreases over time is due to increased levels of cloudy imagery reducing the number of pixels available for analysis. </a:t>
            </a:r>
            <a:r>
              <a:rPr lang="en-US" dirty="0" err="1"/>
              <a:t>NoData</a:t>
            </a:r>
            <a:r>
              <a:rPr lang="en-US" dirty="0"/>
              <a:t> values (not shown here) increase as the other classes drop off. </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109769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Sabine</a:t>
            </a:r>
          </a:p>
          <a:p>
            <a:endParaRPr lang="en-US" dirty="0"/>
          </a:p>
          <a:p>
            <a:r>
              <a:rPr lang="en-US" dirty="0"/>
              <a:t>Speaker Notes: </a:t>
            </a:r>
          </a:p>
          <a:p>
            <a:pPr marL="171450" indent="-171450">
              <a:buFont typeface="Arial" panose="020B0604020202020204" pitchFamily="34" charset="0"/>
              <a:buChar char="•"/>
            </a:pPr>
            <a:r>
              <a:rPr lang="en-US" dirty="0"/>
              <a:t>This graph shows the change in land cover classification for Tucker county between 1990 and 2020. </a:t>
            </a:r>
          </a:p>
          <a:p>
            <a:pPr marL="171450" indent="-171450">
              <a:buFont typeface="Arial" panose="020B0604020202020204" pitchFamily="34" charset="0"/>
              <a:buChar char="•"/>
            </a:pPr>
            <a:r>
              <a:rPr lang="en-US" dirty="0"/>
              <a:t>As for Preston County, we did not detect any substantial trends in land cover at the county level over this time period, however, smaller changes are likely occurring at the sub-county level that were too small to be picked up by our classifier.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reason the total area of land cover analyzed decreases over time is due to increased levels of cloudy imagery reducing the number of pixels available for analysis. </a:t>
            </a:r>
            <a:r>
              <a:rPr lang="en-US" dirty="0" err="1"/>
              <a:t>NoData</a:t>
            </a:r>
            <a:r>
              <a:rPr lang="en-US"/>
              <a:t> values (not shown here) increase as the other classes drop off.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2744899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Notes: </a:t>
            </a:r>
          </a:p>
          <a:p>
            <a:pPr marL="171450" indent="-171450">
              <a:buFont typeface="Arial" panose="020B0604020202020204" pitchFamily="34" charset="0"/>
              <a:buChar char="•"/>
            </a:pPr>
            <a:r>
              <a:rPr lang="en-US" dirty="0"/>
              <a:t>This map shows the flood extent and vulnerable roads near Reedsville</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38141979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Notes: </a:t>
            </a:r>
          </a:p>
          <a:p>
            <a:pPr marL="171450" indent="-171450">
              <a:buFont typeface="Arial" panose="020B0604020202020204" pitchFamily="34" charset="0"/>
              <a:buChar char="•"/>
            </a:pPr>
            <a:r>
              <a:rPr lang="en-US" dirty="0"/>
              <a:t>This map shows the flood extent and vulnerable roads near Reedsville and Masontown</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34</a:t>
            </a:fld>
            <a:endParaRPr lang="en-US"/>
          </a:p>
        </p:txBody>
      </p:sp>
    </p:spTree>
    <p:extLst>
      <p:ext uri="{BB962C8B-B14F-4D97-AF65-F5344CB8AC3E}">
        <p14:creationId xmlns:p14="http://schemas.microsoft.com/office/powerpoint/2010/main" val="26659123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Notes: </a:t>
            </a:r>
          </a:p>
          <a:p>
            <a:pPr marL="171450" indent="-171450">
              <a:buFont typeface="Arial" panose="020B0604020202020204" pitchFamily="34" charset="0"/>
              <a:buChar char="•"/>
            </a:pPr>
            <a:r>
              <a:rPr lang="en-US" dirty="0"/>
              <a:t>This map shows the flood extent and vulnerable roads near Masontown</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35</a:t>
            </a:fld>
            <a:endParaRPr lang="en-US"/>
          </a:p>
        </p:txBody>
      </p:sp>
    </p:spTree>
    <p:extLst>
      <p:ext uri="{BB962C8B-B14F-4D97-AF65-F5344CB8AC3E}">
        <p14:creationId xmlns:p14="http://schemas.microsoft.com/office/powerpoint/2010/main" val="3920254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Speaker Notes: </a:t>
            </a:r>
          </a:p>
          <a:p>
            <a:pPr marL="171450" indent="-171450">
              <a:buFont typeface="Arial" panose="020B0604020202020204" pitchFamily="34" charset="0"/>
              <a:buChar char="•"/>
            </a:pPr>
            <a:r>
              <a:rPr lang="en-US" dirty="0"/>
              <a:t>This map shows the flood extent and vulnerable roads near Kingwood</a:t>
            </a: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36</a:t>
            </a:fld>
            <a:endParaRPr lang="en-US"/>
          </a:p>
        </p:txBody>
      </p:sp>
    </p:spTree>
    <p:extLst>
      <p:ext uri="{BB962C8B-B14F-4D97-AF65-F5344CB8AC3E}">
        <p14:creationId xmlns:p14="http://schemas.microsoft.com/office/powerpoint/2010/main" val="38443808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Notes: </a:t>
            </a:r>
          </a:p>
          <a:p>
            <a:pPr marL="171450" indent="-171450">
              <a:buFont typeface="Arial" panose="020B0604020202020204" pitchFamily="34" charset="0"/>
              <a:buChar char="•"/>
            </a:pPr>
            <a:r>
              <a:rPr lang="en-US" dirty="0"/>
              <a:t>This map shows the flood risk map, roads and tributaries near Kingwood</a:t>
            </a:r>
          </a:p>
        </p:txBody>
      </p:sp>
      <p:sp>
        <p:nvSpPr>
          <p:cNvPr id="4" name="Slide Number Placeholder 3"/>
          <p:cNvSpPr>
            <a:spLocks noGrp="1"/>
          </p:cNvSpPr>
          <p:nvPr>
            <p:ph type="sldNum" sz="quarter" idx="5"/>
          </p:nvPr>
        </p:nvSpPr>
        <p:spPr/>
        <p:txBody>
          <a:bodyPr/>
          <a:lstStyle/>
          <a:p>
            <a:fld id="{59FFF554-9721-473E-B7E3-8AF7A285E57C}" type="slidenum">
              <a:rPr lang="en-US" smtClean="0"/>
              <a:t>37</a:t>
            </a:fld>
            <a:endParaRPr lang="en-US"/>
          </a:p>
        </p:txBody>
      </p:sp>
    </p:spTree>
    <p:extLst>
      <p:ext uri="{BB962C8B-B14F-4D97-AF65-F5344CB8AC3E}">
        <p14:creationId xmlns:p14="http://schemas.microsoft.com/office/powerpoint/2010/main" val="2310242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Notes: </a:t>
            </a:r>
          </a:p>
          <a:p>
            <a:pPr marL="171450" indent="-171450">
              <a:buFont typeface="Arial" panose="020B0604020202020204" pitchFamily="34" charset="0"/>
              <a:buChar char="•"/>
            </a:pPr>
            <a:r>
              <a:rPr lang="en-US" dirty="0"/>
              <a:t>This map shows the flood risk map, roads and flood extent near Kingwood</a:t>
            </a:r>
          </a:p>
        </p:txBody>
      </p:sp>
      <p:sp>
        <p:nvSpPr>
          <p:cNvPr id="4" name="Slide Number Placeholder 3"/>
          <p:cNvSpPr>
            <a:spLocks noGrp="1"/>
          </p:cNvSpPr>
          <p:nvPr>
            <p:ph type="sldNum" sz="quarter" idx="5"/>
          </p:nvPr>
        </p:nvSpPr>
        <p:spPr/>
        <p:txBody>
          <a:bodyPr/>
          <a:lstStyle/>
          <a:p>
            <a:fld id="{59FFF554-9721-473E-B7E3-8AF7A285E57C}" type="slidenum">
              <a:rPr lang="en-US" smtClean="0"/>
              <a:t>38</a:t>
            </a:fld>
            <a:endParaRPr lang="en-US"/>
          </a:p>
        </p:txBody>
      </p:sp>
    </p:spTree>
    <p:extLst>
      <p:ext uri="{BB962C8B-B14F-4D97-AF65-F5344CB8AC3E}">
        <p14:creationId xmlns:p14="http://schemas.microsoft.com/office/powerpoint/2010/main" val="39109388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Notes: </a:t>
            </a:r>
          </a:p>
          <a:p>
            <a:pPr marL="171450" indent="-171450">
              <a:buFont typeface="Arial" panose="020B0604020202020204" pitchFamily="34" charset="0"/>
              <a:buChar char="•"/>
            </a:pPr>
            <a:r>
              <a:rPr lang="en-US" dirty="0"/>
              <a:t>This map shows the flood extent and vulnerable roads near Parsons</a:t>
            </a:r>
          </a:p>
        </p:txBody>
      </p:sp>
      <p:sp>
        <p:nvSpPr>
          <p:cNvPr id="4" name="Slide Number Placeholder 3"/>
          <p:cNvSpPr>
            <a:spLocks noGrp="1"/>
          </p:cNvSpPr>
          <p:nvPr>
            <p:ph type="sldNum" sz="quarter" idx="5"/>
          </p:nvPr>
        </p:nvSpPr>
        <p:spPr/>
        <p:txBody>
          <a:bodyPr/>
          <a:lstStyle/>
          <a:p>
            <a:fld id="{59FFF554-9721-473E-B7E3-8AF7A285E57C}" type="slidenum">
              <a:rPr lang="en-US" smtClean="0"/>
              <a:t>39</a:t>
            </a:fld>
            <a:endParaRPr lang="en-US"/>
          </a:p>
        </p:txBody>
      </p:sp>
    </p:spTree>
    <p:extLst>
      <p:ext uri="{BB962C8B-B14F-4D97-AF65-F5344CB8AC3E}">
        <p14:creationId xmlns:p14="http://schemas.microsoft.com/office/powerpoint/2010/main" val="2707133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Alex</a:t>
            </a:r>
          </a:p>
          <a:p>
            <a:r>
              <a:rPr lang="en-US" dirty="0">
                <a:cs typeface="Calibri"/>
              </a:rPr>
              <a:t>Speaker Notes: </a:t>
            </a:r>
          </a:p>
          <a:p>
            <a:endParaRPr lang="en-US" dirty="0">
              <a:cs typeface="Calibri"/>
            </a:endParaRPr>
          </a:p>
          <a:p>
            <a:pPr marL="171450" indent="-171450">
              <a:buFont typeface="Arial" panose="020B0604020202020204" pitchFamily="34" charset="0"/>
              <a:buChar char="•"/>
            </a:pPr>
            <a:r>
              <a:rPr lang="en-US" dirty="0"/>
              <a:t>Friends of the Cheat (FOC) was founded in 1994 in response to severe river contamination due to acid mine drainage (AMD). Since 1994, FOC has been involved in a variety of monitoring and restoration projects aimed at reducing the ecological and community impacts of AMD and has succeeded in having the Cheat River removed from the national list of impaired waterways. </a:t>
            </a:r>
          </a:p>
          <a:p>
            <a:pPr marL="171450" indent="-171450">
              <a:buFont typeface="Arial" panose="020B0604020202020204" pitchFamily="34" charset="0"/>
              <a:buChar char="•"/>
            </a:pPr>
            <a:r>
              <a:rPr lang="en-US" dirty="0"/>
              <a:t>In recent years, FOC has expanded their work to proactively mitigate flood events in the watershed through activities such as riparian reforestation, dam removals</a:t>
            </a:r>
            <a:r>
              <a:rPr lang="en-US" u="sng" dirty="0"/>
              <a:t>,</a:t>
            </a:r>
            <a:r>
              <a:rPr lang="en-US" dirty="0"/>
              <a:t> and community outreach. </a:t>
            </a:r>
          </a:p>
          <a:p>
            <a:pPr marL="171450" indent="-171450">
              <a:buFont typeface="Arial" panose="020B0604020202020204" pitchFamily="34" charset="0"/>
              <a:buChar char="•"/>
            </a:pPr>
            <a:r>
              <a:rPr lang="en-US" dirty="0"/>
              <a:t>We partnered with FOC for this project to provide information that can help them more effectively target their mitigation and restoration activities to prevent future flood damage. </a:t>
            </a:r>
          </a:p>
          <a:p>
            <a:endParaRPr lang="en-US" dirty="0"/>
          </a:p>
          <a:p>
            <a:r>
              <a:rPr lang="en-US" dirty="0"/>
              <a:t>------------------------------Image Information Below ------------------------------</a:t>
            </a:r>
          </a:p>
          <a:p>
            <a:r>
              <a:rPr lang="en-US" dirty="0"/>
              <a:t>•Image Credit: Friends of the Cheat</a:t>
            </a:r>
          </a:p>
          <a:p>
            <a:r>
              <a:rPr lang="en-US" dirty="0"/>
              <a:t>•Image Source: Friends of the Cheat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License: The team received written permission to use photographs.</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5001999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Notes: </a:t>
            </a:r>
          </a:p>
          <a:p>
            <a:pPr marL="171450" indent="-171450">
              <a:buFont typeface="Arial" panose="020B0604020202020204" pitchFamily="34" charset="0"/>
              <a:buChar char="•"/>
            </a:pPr>
            <a:r>
              <a:rPr lang="en-US" dirty="0"/>
              <a:t>This map shows the flood risk map, roads and tributaries near Parsons</a:t>
            </a:r>
          </a:p>
        </p:txBody>
      </p:sp>
      <p:sp>
        <p:nvSpPr>
          <p:cNvPr id="4" name="Slide Number Placeholder 3"/>
          <p:cNvSpPr>
            <a:spLocks noGrp="1"/>
          </p:cNvSpPr>
          <p:nvPr>
            <p:ph type="sldNum" sz="quarter" idx="5"/>
          </p:nvPr>
        </p:nvSpPr>
        <p:spPr/>
        <p:txBody>
          <a:bodyPr/>
          <a:lstStyle/>
          <a:p>
            <a:fld id="{59FFF554-9721-473E-B7E3-8AF7A285E57C}" type="slidenum">
              <a:rPr lang="en-US" smtClean="0"/>
              <a:t>40</a:t>
            </a:fld>
            <a:endParaRPr lang="en-US"/>
          </a:p>
        </p:txBody>
      </p:sp>
    </p:spTree>
    <p:extLst>
      <p:ext uri="{BB962C8B-B14F-4D97-AF65-F5344CB8AC3E}">
        <p14:creationId xmlns:p14="http://schemas.microsoft.com/office/powerpoint/2010/main" val="2102178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Notes: </a:t>
            </a:r>
          </a:p>
          <a:p>
            <a:pPr marL="171450" indent="-171450">
              <a:buFont typeface="Arial" panose="020B0604020202020204" pitchFamily="34" charset="0"/>
              <a:buChar char="•"/>
            </a:pPr>
            <a:r>
              <a:rPr lang="en-US" dirty="0"/>
              <a:t>This map shows the flood risk map, roads and flood extent near Parsons</a:t>
            </a:r>
          </a:p>
        </p:txBody>
      </p:sp>
      <p:sp>
        <p:nvSpPr>
          <p:cNvPr id="4" name="Slide Number Placeholder 3"/>
          <p:cNvSpPr>
            <a:spLocks noGrp="1"/>
          </p:cNvSpPr>
          <p:nvPr>
            <p:ph type="sldNum" sz="quarter" idx="5"/>
          </p:nvPr>
        </p:nvSpPr>
        <p:spPr/>
        <p:txBody>
          <a:bodyPr/>
          <a:lstStyle/>
          <a:p>
            <a:fld id="{59FFF554-9721-473E-B7E3-8AF7A285E57C}" type="slidenum">
              <a:rPr lang="en-US" smtClean="0"/>
              <a:t>41</a:t>
            </a:fld>
            <a:endParaRPr lang="en-US"/>
          </a:p>
        </p:txBody>
      </p:sp>
    </p:spTree>
    <p:extLst>
      <p:ext uri="{BB962C8B-B14F-4D97-AF65-F5344CB8AC3E}">
        <p14:creationId xmlns:p14="http://schemas.microsoft.com/office/powerpoint/2010/main" val="2793822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materials for partner handoff</a:t>
            </a:r>
          </a:p>
          <a:p>
            <a:endParaRPr lang="en-US" dirty="0"/>
          </a:p>
          <a:p>
            <a:r>
              <a:rPr lang="en-US" dirty="0"/>
              <a:t>Speaker Notes: </a:t>
            </a:r>
          </a:p>
          <a:p>
            <a:pPr marL="171450" indent="-171450">
              <a:buFont typeface="Arial" panose="020B0604020202020204" pitchFamily="34" charset="0"/>
              <a:buChar char="•"/>
            </a:pPr>
            <a:r>
              <a:rPr lang="en-US" dirty="0"/>
              <a:t>This map shows the flood risk map, roads and flood extent in eastern Tucker County</a:t>
            </a:r>
          </a:p>
        </p:txBody>
      </p:sp>
      <p:sp>
        <p:nvSpPr>
          <p:cNvPr id="4" name="Slide Number Placeholder 3"/>
          <p:cNvSpPr>
            <a:spLocks noGrp="1"/>
          </p:cNvSpPr>
          <p:nvPr>
            <p:ph type="sldNum" sz="quarter" idx="5"/>
          </p:nvPr>
        </p:nvSpPr>
        <p:spPr/>
        <p:txBody>
          <a:bodyPr/>
          <a:lstStyle/>
          <a:p>
            <a:fld id="{59FFF554-9721-473E-B7E3-8AF7A285E57C}" type="slidenum">
              <a:rPr lang="en-US" smtClean="0"/>
              <a:t>42</a:t>
            </a:fld>
            <a:endParaRPr lang="en-US"/>
          </a:p>
        </p:txBody>
      </p:sp>
    </p:spTree>
    <p:extLst>
      <p:ext uri="{BB962C8B-B14F-4D97-AF65-F5344CB8AC3E}">
        <p14:creationId xmlns:p14="http://schemas.microsoft.com/office/powerpoint/2010/main" val="659095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Alex</a:t>
            </a:r>
          </a:p>
          <a:p>
            <a:endParaRPr lang="en-US"/>
          </a:p>
          <a:p>
            <a:r>
              <a:rPr lang="en-US"/>
              <a:t>Speaker Notes:</a:t>
            </a:r>
          </a:p>
          <a:p>
            <a:pPr marL="171450" indent="-171450">
              <a:buFont typeface="Arial" panose="020B0604020202020204" pitchFamily="34" charset="0"/>
              <a:buChar char="•"/>
            </a:pPr>
            <a:r>
              <a:rPr lang="en-US"/>
              <a:t>Changes in climate can have drastic impacts on precipitation and flood potential. To address the FOC’s concern about changing climatic conditions worsening flood severity or frequency, the team aimed to identify long term trends in precipitation, temperature and river discharge. </a:t>
            </a:r>
          </a:p>
          <a:p>
            <a:pPr marL="171450" indent="-171450">
              <a:buFont typeface="Arial" panose="020B0604020202020204" pitchFamily="34" charset="0"/>
              <a:buChar char="•"/>
            </a:pPr>
            <a:r>
              <a:rPr lang="en-US"/>
              <a:t>We also conducted supervised classifications of land cover from 1990 to 2020 to better understand whether land cover change trends could be exacerbating flood risk.</a:t>
            </a:r>
          </a:p>
          <a:p>
            <a:pPr marL="171450" indent="-171450">
              <a:buFont typeface="Arial" panose="020B0604020202020204" pitchFamily="34" charset="0"/>
              <a:buChar char="•"/>
            </a:pPr>
            <a:r>
              <a:rPr lang="en-US"/>
              <a:t>Lastly, we created a map of flood risk and flood vulnerability to help FOC and the communities along the Cheat River understand where to target flood mitigation efforts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r>
              <a:rPr lang="en-US"/>
              <a:t>------------------------------Image Information Below ------------------------------</a:t>
            </a:r>
          </a:p>
          <a:p>
            <a:r>
              <a:rPr lang="en-US"/>
              <a:t>•Image Credit: Friends of the Cheat</a:t>
            </a:r>
          </a:p>
          <a:p>
            <a:r>
              <a:rPr lang="en-US"/>
              <a:t>•Image Source: Friends of the Cheat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License: The team received written permission to use photographs.</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77574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McKenna</a:t>
            </a:r>
          </a:p>
          <a:p>
            <a:endParaRPr lang="en-US"/>
          </a:p>
          <a:p>
            <a:r>
              <a:rPr lang="en-US"/>
              <a:t>Speaker Notes:</a:t>
            </a:r>
          </a:p>
          <a:p>
            <a:endParaRPr lang="en-US"/>
          </a:p>
          <a:p>
            <a:pPr marL="171450" indent="-171450">
              <a:buFont typeface="Arial" panose="020B0604020202020204" pitchFamily="34" charset="0"/>
              <a:buChar char="•"/>
            </a:pPr>
            <a:r>
              <a:rPr lang="en-US"/>
              <a:t>To achieve our project objectives, we utilized several satellites and sensors. </a:t>
            </a:r>
          </a:p>
          <a:p>
            <a:pPr marL="171450" indent="-171450">
              <a:buFont typeface="Arial" panose="020B0604020202020204" pitchFamily="34" charset="0"/>
              <a:buChar char="•"/>
            </a:pPr>
            <a:r>
              <a:rPr lang="en-US"/>
              <a:t>We used Landsat 5 Thematic Mapper (TM) and Landsat 8 Operational Land Imager (OLI) to conduct a timeseries analysis of land cover between 1990 and 2020 and to calculate the Normalized Difference Water Index (NDWI), which was included in our flood risk map. </a:t>
            </a:r>
          </a:p>
          <a:p>
            <a:pPr marL="171450" indent="-171450">
              <a:buFont typeface="Arial" panose="020B0604020202020204" pitchFamily="34" charset="0"/>
              <a:buChar char="•"/>
            </a:pPr>
            <a:r>
              <a:rPr lang="en-US"/>
              <a:t>We also used elevation data from the Shuttle Radar Topography Mission in our flood risk map. </a:t>
            </a:r>
          </a:p>
          <a:p>
            <a:endParaRPr lang="en-US"/>
          </a:p>
          <a:p>
            <a:r>
              <a:rPr lang="en-US"/>
              <a:t>------------------------------Image Information Below ------------------------------</a:t>
            </a:r>
          </a:p>
          <a:p>
            <a:r>
              <a:rPr lang="en-US"/>
              <a:t>•Image Credits: NASA</a:t>
            </a:r>
          </a:p>
          <a:p>
            <a:r>
              <a:rPr lang="en-US"/>
              <a:t>•Image Sources: DEVELOPedia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Licenses: Public Domain images.</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162165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1200" dirty="0"/>
              <a:t>Speaker: Sabine</a:t>
            </a:r>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115000"/>
              </a:lnSpc>
              <a:spcBef>
                <a:spcPts val="0"/>
              </a:spcBef>
              <a:spcAft>
                <a:spcPts val="0"/>
              </a:spcAft>
              <a:buClrTx/>
              <a:buSzTx/>
              <a:buFont typeface="Arial" panose="020B0604020202020204" pitchFamily="34" charset="0"/>
              <a:buNone/>
              <a:tabLst/>
              <a:defRPr/>
            </a:pPr>
            <a:r>
              <a:rPr lang="en-US" sz="1200" dirty="0"/>
              <a:t>Speaker Notes:</a:t>
            </a:r>
          </a:p>
          <a:p>
            <a:pPr marL="285750" marR="0" indent="-285750">
              <a:lnSpc>
                <a:spcPct val="115000"/>
              </a:lnSpc>
              <a:spcBef>
                <a:spcPts val="0"/>
              </a:spcBef>
              <a:spcAft>
                <a:spcPts val="0"/>
              </a:spcAft>
              <a:buFont typeface="Arial" panose="020B0604020202020204" pitchFamily="34" charset="0"/>
              <a:buChar char="•"/>
            </a:pPr>
            <a:endParaRPr lang="en-US" sz="1800" dirty="0">
              <a:effectLst/>
              <a:latin typeface="Garamond" panose="02020404030301010803" pitchFamily="18" charset="0"/>
              <a:ea typeface="Times New Roman" panose="02020603050405020304" pitchFamily="18" charset="0"/>
              <a:cs typeface="Arial" panose="020B0604020202020204" pitchFamily="34" charset="0"/>
            </a:endParaRPr>
          </a:p>
          <a:p>
            <a:pPr marL="285750" marR="0" indent="-285750">
              <a:lnSpc>
                <a:spcPct val="115000"/>
              </a:lnSpc>
              <a:spcBef>
                <a:spcPts val="0"/>
              </a:spcBef>
              <a:spcAft>
                <a:spcPts val="0"/>
              </a:spcAft>
              <a:buFont typeface="Arial" panose="020B0604020202020204" pitchFamily="34" charset="0"/>
              <a:buChar char="•"/>
            </a:pPr>
            <a:r>
              <a:rPr lang="en-US" sz="1800" dirty="0">
                <a:effectLst/>
                <a:latin typeface="Garamond" panose="02020404030301010803" pitchFamily="18" charset="0"/>
                <a:ea typeface="Times New Roman" panose="02020603050405020304" pitchFamily="18" charset="0"/>
                <a:cs typeface="Arial" panose="020B0604020202020204" pitchFamily="34" charset="0"/>
              </a:rPr>
              <a:t>Atmospheric Climate Data</a:t>
            </a:r>
          </a:p>
          <a:p>
            <a:pPr marL="742950" marR="0" lvl="1" indent="-285750">
              <a:lnSpc>
                <a:spcPct val="115000"/>
              </a:lnSpc>
              <a:spcBef>
                <a:spcPts val="0"/>
              </a:spcBef>
              <a:spcAft>
                <a:spcPts val="0"/>
              </a:spcAft>
              <a:buFont typeface="Arial" panose="020B0604020202020204" pitchFamily="34" charset="0"/>
              <a:buChar char="•"/>
            </a:pPr>
            <a:r>
              <a:rPr lang="en-US" sz="1800" dirty="0">
                <a:effectLst/>
                <a:latin typeface="Garamond"/>
                <a:ea typeface="Times New Roman" panose="02020603050405020304" pitchFamily="18" charset="0"/>
                <a:cs typeface="Arial" panose="020B0604020202020204" pitchFamily="34" charset="0"/>
              </a:rPr>
              <a:t>To analyze climate trends, the team used data published by NOAA under the National Climate Data Center, </a:t>
            </a:r>
            <a:r>
              <a:rPr lang="en-US" sz="1800" dirty="0">
                <a:latin typeface="Garamond"/>
                <a:ea typeface="Times New Roman" panose="02020603050405020304" pitchFamily="18" charset="0"/>
                <a:cs typeface="Arial" panose="020B0604020202020204" pitchFamily="34" charset="0"/>
              </a:rPr>
              <a:t>which</a:t>
            </a:r>
            <a:r>
              <a:rPr lang="en-US" sz="1800" dirty="0">
                <a:effectLst/>
                <a:latin typeface="Garamond"/>
                <a:ea typeface="Times New Roman" panose="02020603050405020304" pitchFamily="18" charset="0"/>
                <a:cs typeface="Arial" panose="020B0604020202020204" pitchFamily="34" charset="0"/>
              </a:rPr>
              <a:t> collects climate data for public access.</a:t>
            </a:r>
          </a:p>
          <a:p>
            <a:pPr marL="742950" marR="0" lvl="1" indent="-285750">
              <a:lnSpc>
                <a:spcPct val="115000"/>
              </a:lnSpc>
              <a:spcBef>
                <a:spcPts val="0"/>
              </a:spcBef>
              <a:spcAft>
                <a:spcPts val="0"/>
              </a:spcAft>
              <a:buFont typeface="Arial" panose="020B0604020202020204" pitchFamily="34" charset="0"/>
              <a:buChar char="•"/>
            </a:pPr>
            <a:r>
              <a:rPr lang="en-US" sz="1800" dirty="0">
                <a:effectLst/>
                <a:latin typeface="Garamond" panose="02020404030301010803" pitchFamily="18" charset="0"/>
                <a:ea typeface="Times New Roman" panose="02020603050405020304" pitchFamily="18" charset="0"/>
                <a:cs typeface="Arial" panose="020B0604020202020204" pitchFamily="34" charset="0"/>
              </a:rPr>
              <a:t>The team focused on monthly datasets so that climate trends over many years could be analyzed</a:t>
            </a:r>
          </a:p>
          <a:p>
            <a:pPr marL="742950" marR="0" lvl="1" indent="-285750">
              <a:lnSpc>
                <a:spcPct val="115000"/>
              </a:lnSpc>
              <a:spcBef>
                <a:spcPts val="0"/>
              </a:spcBef>
              <a:spcAft>
                <a:spcPts val="0"/>
              </a:spcAft>
              <a:buFont typeface="Arial" panose="020B0604020202020204" pitchFamily="34" charset="0"/>
              <a:buChar char="•"/>
            </a:pPr>
            <a:r>
              <a:rPr lang="en-US" sz="1800" dirty="0">
                <a:effectLst/>
                <a:latin typeface="Garamond" panose="02020404030301010803" pitchFamily="18" charset="0"/>
                <a:ea typeface="Times New Roman" panose="02020603050405020304" pitchFamily="18" charset="0"/>
                <a:cs typeface="Arial" panose="020B0604020202020204" pitchFamily="34" charset="0"/>
              </a:rPr>
              <a:t>The average range associated with monthly variables and the time range selected for the yearly variables was 1950 to 2020. This timeline was selected to compare climatic trends from the 20</a:t>
            </a:r>
            <a:r>
              <a:rPr lang="en-US" sz="1800" baseline="30000" dirty="0">
                <a:effectLst/>
                <a:latin typeface="Garamond" panose="02020404030301010803" pitchFamily="18" charset="0"/>
                <a:ea typeface="Times New Roman" panose="02020603050405020304" pitchFamily="18" charset="0"/>
                <a:cs typeface="Arial" panose="020B0604020202020204" pitchFamily="34" charset="0"/>
              </a:rPr>
              <a:t>th</a:t>
            </a:r>
            <a:r>
              <a:rPr lang="en-US" sz="1800" dirty="0">
                <a:effectLst/>
                <a:latin typeface="Garamond" panose="02020404030301010803" pitchFamily="18" charset="0"/>
                <a:ea typeface="Times New Roman" panose="02020603050405020304" pitchFamily="18" charset="0"/>
                <a:cs typeface="Arial" panose="020B0604020202020204" pitchFamily="34" charset="0"/>
              </a:rPr>
              <a:t> Century to the climatic trends of the beginning of the 21</a:t>
            </a:r>
            <a:r>
              <a:rPr lang="en-US" sz="1800" baseline="30000" dirty="0">
                <a:effectLst/>
                <a:latin typeface="Garamond" panose="02020404030301010803" pitchFamily="18" charset="0"/>
                <a:ea typeface="Times New Roman" panose="02020603050405020304" pitchFamily="18" charset="0"/>
                <a:cs typeface="Arial" panose="020B0604020202020204" pitchFamily="34" charset="0"/>
              </a:rPr>
              <a:t>st</a:t>
            </a:r>
            <a:r>
              <a:rPr lang="en-US" sz="1800" dirty="0">
                <a:effectLst/>
                <a:latin typeface="Garamond" panose="02020404030301010803" pitchFamily="18" charset="0"/>
                <a:ea typeface="Times New Roman" panose="02020603050405020304" pitchFamily="18" charset="0"/>
                <a:cs typeface="Arial" panose="020B0604020202020204" pitchFamily="34" charset="0"/>
              </a:rPr>
              <a:t> Century. </a:t>
            </a:r>
          </a:p>
          <a:p>
            <a:pPr marL="285750" marR="0" indent="-285750">
              <a:lnSpc>
                <a:spcPct val="115000"/>
              </a:lnSpc>
              <a:spcBef>
                <a:spcPts val="0"/>
              </a:spcBef>
              <a:spcAft>
                <a:spcPts val="0"/>
              </a:spcAft>
              <a:buFont typeface="Arial" panose="020B0604020202020204" pitchFamily="34" charset="0"/>
              <a:buChar char="•"/>
            </a:pPr>
            <a:r>
              <a:rPr lang="en-US" sz="1800" dirty="0">
                <a:effectLst/>
                <a:latin typeface="Garamond" panose="02020404030301010803" pitchFamily="18" charset="0"/>
                <a:ea typeface="Times New Roman" panose="02020603050405020304" pitchFamily="18" charset="0"/>
                <a:cs typeface="Arial" panose="020B0604020202020204" pitchFamily="34" charset="0"/>
              </a:rPr>
              <a:t>River Climate Trends and Variables: </a:t>
            </a:r>
          </a:p>
          <a:p>
            <a:pPr marL="742950" marR="0" lvl="1" indent="-285750">
              <a:lnSpc>
                <a:spcPct val="115000"/>
              </a:lnSpc>
              <a:spcBef>
                <a:spcPts val="0"/>
              </a:spcBef>
              <a:spcAft>
                <a:spcPts val="0"/>
              </a:spcAft>
              <a:buFont typeface="Arial" panose="020B0604020202020204" pitchFamily="34" charset="0"/>
              <a:buChar char="•"/>
            </a:pPr>
            <a:r>
              <a:rPr lang="en-US" sz="1800" dirty="0">
                <a:effectLst/>
                <a:latin typeface="Garamond" panose="02020404030301010803" pitchFamily="18" charset="0"/>
                <a:ea typeface="Times New Roman" panose="02020603050405020304" pitchFamily="18" charset="0"/>
                <a:cs typeface="Arial" panose="020B0604020202020204" pitchFamily="34" charset="0"/>
              </a:rPr>
              <a:t>The team used data from the United States Geological Survey (USGS) collected from the Cheat River gauge at Parsons, WV.</a:t>
            </a:r>
          </a:p>
          <a:p>
            <a:pPr marL="285750" marR="0" indent="-285750">
              <a:lnSpc>
                <a:spcPct val="115000"/>
              </a:lnSpc>
              <a:spcBef>
                <a:spcPts val="0"/>
              </a:spcBef>
              <a:spcAft>
                <a:spcPts val="0"/>
              </a:spcAft>
              <a:buFont typeface="Arial" panose="020B0604020202020204" pitchFamily="34" charset="0"/>
              <a:buChar char="•"/>
            </a:pPr>
            <a:endParaRPr lang="en-US" sz="1200" dirty="0">
              <a:effectLst/>
              <a:latin typeface="Garamond" panose="02020404030301010803" pitchFamily="18" charset="0"/>
              <a:ea typeface="Times New Roman" panose="02020603050405020304" pitchFamily="18" charset="0"/>
              <a:cs typeface="Arial" panose="020B0604020202020204" pitchFamily="34" charset="0"/>
            </a:endParaRPr>
          </a:p>
          <a:p>
            <a:pPr marL="285750" marR="0" indent="-285750">
              <a:lnSpc>
                <a:spcPct val="115000"/>
              </a:lnSpc>
              <a:spcBef>
                <a:spcPts val="0"/>
              </a:spcBef>
              <a:spcAft>
                <a:spcPts val="0"/>
              </a:spcAft>
              <a:buFont typeface="Arial" panose="020B0604020202020204" pitchFamily="34" charset="0"/>
              <a:buChar char="•"/>
            </a:pPr>
            <a:r>
              <a:rPr lang="en-US" sz="1200" dirty="0">
                <a:effectLst/>
                <a:latin typeface="Garamond" panose="02020404030301010803" pitchFamily="18" charset="0"/>
                <a:ea typeface="Times New Roman" panose="02020603050405020304" pitchFamily="18" charset="0"/>
                <a:cs typeface="Arial" panose="020B0604020202020204" pitchFamily="34" charset="0"/>
              </a:rPr>
              <a:t>The team used the Multi-Resolution Land Characteristics (MRLC) National Land Cover Database (NLCD) to train our random forest classifier. </a:t>
            </a:r>
          </a:p>
          <a:p>
            <a:pPr marL="285750" marR="0" indent="-285750">
              <a:lnSpc>
                <a:spcPct val="115000"/>
              </a:lnSpc>
              <a:spcBef>
                <a:spcPts val="0"/>
              </a:spcBef>
              <a:spcAft>
                <a:spcPts val="0"/>
              </a:spcAft>
              <a:buFont typeface="Arial" panose="020B0604020202020204" pitchFamily="34" charset="0"/>
              <a:buChar char="•"/>
            </a:pPr>
            <a:r>
              <a:rPr lang="en-US" sz="1200" dirty="0">
                <a:effectLst/>
                <a:latin typeface="Garamond" panose="02020404030301010803" pitchFamily="18" charset="0"/>
                <a:ea typeface="Times New Roman" panose="02020603050405020304" pitchFamily="18" charset="0"/>
                <a:cs typeface="Arial" panose="020B0604020202020204" pitchFamily="34" charset="0"/>
              </a:rPr>
              <a:t>This trained classifier then classified the Landsat 5 TM and Landsat 8 OLI imagery previously mentioned to create our land cover timeseries. </a:t>
            </a:r>
          </a:p>
          <a:p>
            <a:pPr marL="285750" marR="0" indent="-285750">
              <a:lnSpc>
                <a:spcPct val="115000"/>
              </a:lnSpc>
              <a:spcBef>
                <a:spcPts val="0"/>
              </a:spcBef>
              <a:spcAft>
                <a:spcPts val="0"/>
              </a:spcAft>
              <a:buFont typeface="Arial" panose="020B0604020202020204" pitchFamily="34" charset="0"/>
              <a:buChar char="•"/>
            </a:pPr>
            <a:endParaRPr lang="en-US" sz="1200" dirty="0">
              <a:effectLst/>
              <a:latin typeface="Garamond" panose="02020404030301010803" pitchFamily="18" charset="0"/>
              <a:ea typeface="Times New Roman" panose="02020603050405020304" pitchFamily="18" charset="0"/>
              <a:cs typeface="Arial" panose="020B0604020202020204" pitchFamily="34" charset="0"/>
            </a:endParaRPr>
          </a:p>
          <a:p>
            <a:pPr marL="285750" marR="0" indent="-285750">
              <a:lnSpc>
                <a:spcPct val="115000"/>
              </a:lnSpc>
              <a:spcBef>
                <a:spcPts val="0"/>
              </a:spcBef>
              <a:spcAft>
                <a:spcPts val="0"/>
              </a:spcAft>
              <a:buFont typeface="Arial" panose="020B0604020202020204" pitchFamily="34" charset="0"/>
              <a:buChar char="•"/>
            </a:pPr>
            <a:r>
              <a:rPr lang="en-US" sz="1200" dirty="0">
                <a:effectLst/>
                <a:latin typeface="Garamond" panose="02020404030301010803" pitchFamily="18" charset="0"/>
                <a:ea typeface="Times New Roman" panose="02020603050405020304" pitchFamily="18" charset="0"/>
                <a:cs typeface="Arial" panose="020B0604020202020204" pitchFamily="34" charset="0"/>
              </a:rPr>
              <a:t>To create our flood risk map, we utilized the classified land cover for 2020, the elevation data from SRTM, as well as the Global 30m Height Above Nearest Drainage available in Google Earth Engine, and the Federal Emergency Management Agency (FEMA) Statewide Floodplain Polygons.</a:t>
            </a:r>
          </a:p>
          <a:p>
            <a:pPr marL="285750" marR="0" indent="-285750">
              <a:lnSpc>
                <a:spcPct val="115000"/>
              </a:lnSpc>
              <a:spcBef>
                <a:spcPts val="0"/>
              </a:spcBef>
              <a:spcAft>
                <a:spcPts val="0"/>
              </a:spcAft>
              <a:buFont typeface="Arial" panose="020B0604020202020204" pitchFamily="34" charset="0"/>
              <a:buChar char="•"/>
            </a:pPr>
            <a:r>
              <a:rPr lang="en-US" sz="1200" dirty="0">
                <a:effectLst/>
                <a:latin typeface="Garamond" panose="02020404030301010803" pitchFamily="18" charset="0"/>
                <a:ea typeface="Times New Roman" panose="02020603050405020304" pitchFamily="18" charset="0"/>
                <a:cs typeface="Arial" panose="020B0604020202020204" pitchFamily="34" charset="0"/>
              </a:rPr>
              <a:t>For the Flood Vulnerability map, we also added roads and population from the Census Bureau and a dataset of abandoned mines from the Friends of the Cheat. </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573433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0"/>
              </a:spcAft>
              <a:buFont typeface="Arial" panose="020B0604020202020204" pitchFamily="34" charset="0"/>
              <a:buNone/>
            </a:pPr>
            <a:r>
              <a:rPr lang="en-US" sz="1800" dirty="0">
                <a:effectLst/>
                <a:latin typeface="Arial" panose="020B0604020202020204" pitchFamily="34" charset="0"/>
                <a:ea typeface="MS PGothic" panose="020B0600070205080204" pitchFamily="34" charset="-128"/>
                <a:cs typeface="Arial" panose="020B0604020202020204" pitchFamily="34" charset="0"/>
              </a:rPr>
              <a:t>Speaker: Mary Everett</a:t>
            </a:r>
          </a:p>
          <a:p>
            <a:pPr marL="0" marR="0" lvl="0" indent="0">
              <a:lnSpc>
                <a:spcPct val="115000"/>
              </a:lnSpc>
              <a:spcBef>
                <a:spcPts val="0"/>
              </a:spcBef>
              <a:spcAft>
                <a:spcPts val="0"/>
              </a:spcAft>
              <a:buFont typeface="Arial" panose="020B0604020202020204" pitchFamily="34" charset="0"/>
              <a:buNone/>
            </a:pPr>
            <a:endParaRPr lang="en-US" sz="1800" dirty="0">
              <a:effectLst/>
              <a:latin typeface="Arial" panose="020B0604020202020204" pitchFamily="34" charset="0"/>
              <a:ea typeface="MS PGothic" panose="020B0600070205080204" pitchFamily="34" charset="-128"/>
              <a:cs typeface="Arial" panose="020B0604020202020204" pitchFamily="34" charset="0"/>
            </a:endParaRPr>
          </a:p>
          <a:p>
            <a:pPr marL="0" marR="0" lvl="0" indent="0">
              <a:lnSpc>
                <a:spcPct val="115000"/>
              </a:lnSpc>
              <a:spcBef>
                <a:spcPts val="0"/>
              </a:spcBef>
              <a:spcAft>
                <a:spcPts val="0"/>
              </a:spcAft>
              <a:buFont typeface="Arial" panose="020B0604020202020204" pitchFamily="34" charset="0"/>
              <a:buNone/>
            </a:pPr>
            <a:r>
              <a:rPr lang="en-US" sz="1800" dirty="0">
                <a:effectLst/>
                <a:latin typeface="Arial" panose="020B0604020202020204" pitchFamily="34" charset="0"/>
                <a:ea typeface="MS PGothic" panose="020B0600070205080204" pitchFamily="34" charset="-128"/>
                <a:cs typeface="Arial" panose="020B0604020202020204" pitchFamily="34" charset="0"/>
              </a:rPr>
              <a:t>Speaker Notes:</a:t>
            </a:r>
          </a:p>
          <a:p>
            <a:pPr marL="285750" marR="0" lvl="0" indent="-285750">
              <a:lnSpc>
                <a:spcPct val="115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MS PGothic" panose="020B0600070205080204" pitchFamily="34" charset="-128"/>
                <a:cs typeface="Arial" panose="020B0604020202020204" pitchFamily="34" charset="0"/>
              </a:rPr>
              <a:t>To analyze our climatology data, we displayed </a:t>
            </a:r>
            <a:r>
              <a:rPr lang="en-US" sz="1800" dirty="0">
                <a:effectLst/>
                <a:latin typeface="Garamond" panose="02020404030301010803" pitchFamily="18" charset="0"/>
                <a:ea typeface="MS PGothic" panose="020B0600070205080204" pitchFamily="34" charset="-128"/>
                <a:cs typeface="Arial" panose="020B0604020202020204" pitchFamily="34" charset="0"/>
              </a:rPr>
              <a:t>atmospheric and river climate trends using </a:t>
            </a:r>
            <a:r>
              <a:rPr lang="en-US" sz="1800">
                <a:effectLst/>
                <a:latin typeface="Garamond" panose="02020404030301010803" pitchFamily="18" charset="0"/>
                <a:ea typeface="MS PGothic" panose="020B0600070205080204" pitchFamily="34" charset="-128"/>
                <a:cs typeface="Arial" panose="020B0604020202020204" pitchFamily="34" charset="0"/>
              </a:rPr>
              <a:t>statistical </a:t>
            </a:r>
            <a:r>
              <a:rPr lang="en-US" sz="1800" dirty="0">
                <a:effectLst/>
                <a:latin typeface="Garamond" panose="02020404030301010803" pitchFamily="18" charset="0"/>
                <a:ea typeface="MS PGothic" panose="020B0600070205080204" pitchFamily="34" charset="-128"/>
                <a:cs typeface="Arial" panose="020B0604020202020204" pitchFamily="34" charset="0"/>
              </a:rPr>
              <a:t>graphs to show if there are any consistently changing climate variables for the study area.</a:t>
            </a:r>
            <a:r>
              <a:rPr lang="en-US" sz="1800">
                <a:effectLst/>
                <a:latin typeface="Garamond" panose="02020404030301010803" pitchFamily="18" charset="0"/>
                <a:ea typeface="MS PGothic" panose="020B0600070205080204" pitchFamily="34" charset="-128"/>
                <a:cs typeface="Arial" panose="020B0604020202020204" pitchFamily="34" charset="0"/>
              </a:rPr>
              <a:t> </a:t>
            </a:r>
            <a:endParaRPr lang="en-US" sz="1800" dirty="0">
              <a:effectLst/>
              <a:latin typeface="Garamond" panose="02020404030301010803" pitchFamily="18" charset="0"/>
              <a:ea typeface="MS PGothic" panose="020B0600070205080204" pitchFamily="34" charset="-128"/>
              <a:cs typeface="Arial" panose="020B0604020202020204" pitchFamily="34" charset="0"/>
            </a:endParaRPr>
          </a:p>
          <a:p>
            <a:pPr marL="285750" marR="0" lvl="0" indent="-285750">
              <a:lnSpc>
                <a:spcPct val="115000"/>
              </a:lnSpc>
              <a:spcBef>
                <a:spcPts val="0"/>
              </a:spcBef>
              <a:spcAft>
                <a:spcPts val="0"/>
              </a:spcAft>
              <a:buFont typeface="Arial" panose="020B0604020202020204" pitchFamily="34" charset="0"/>
              <a:buChar char="•"/>
            </a:pPr>
            <a:r>
              <a:rPr lang="en-US" sz="1800" dirty="0">
                <a:effectLst/>
                <a:latin typeface="Garamond" panose="02020404030301010803" pitchFamily="18" charset="0"/>
                <a:ea typeface="MS PGothic" panose="020B0600070205080204" pitchFamily="34" charset="-128"/>
                <a:cs typeface="Arial" panose="020B0604020202020204" pitchFamily="34" charset="0"/>
              </a:rPr>
              <a:t>The atmospheric climate data was taken from a County-level (involving Preston and Tucker Counties separately) and we also used the Cheat river Gauge at Parsons, West Virginia  for the River Climate data. </a:t>
            </a:r>
            <a:endParaRPr lang="en-US" sz="1800">
              <a:effectLst/>
              <a:latin typeface="Garamond" panose="02020404030301010803" pitchFamily="18" charset="0"/>
              <a:ea typeface="MS PGothic" panose="020B0600070205080204" pitchFamily="34" charset="-128"/>
              <a:cs typeface="Arial" panose="020B0604020202020204" pitchFamily="34" charset="0"/>
            </a:endParaRPr>
          </a:p>
          <a:p>
            <a:pPr marL="285750" marR="0" lvl="0" indent="-285750">
              <a:lnSpc>
                <a:spcPct val="115000"/>
              </a:lnSpc>
              <a:spcBef>
                <a:spcPts val="0"/>
              </a:spcBef>
              <a:spcAft>
                <a:spcPts val="0"/>
              </a:spcAft>
              <a:buFont typeface="Arial" panose="020B0604020202020204" pitchFamily="34" charset="0"/>
              <a:buChar char="•"/>
            </a:pPr>
            <a:r>
              <a:rPr lang="en-US" sz="1800" dirty="0">
                <a:effectLst/>
                <a:latin typeface="Garamond" panose="02020404030301010803" pitchFamily="18" charset="0"/>
                <a:ea typeface="MS PGothic" panose="020B0600070205080204" pitchFamily="34" charset="-128"/>
                <a:cs typeface="Arial" panose="020B0604020202020204" pitchFamily="34" charset="0"/>
              </a:rPr>
              <a:t>We then added trend lines to the statistical graphs to indicate if there were significant changes among climate variable averages.</a:t>
            </a:r>
            <a:endParaRPr lang="en-US" sz="1800">
              <a:effectLst/>
              <a:latin typeface="Garamond" panose="02020404030301010803" pitchFamily="18" charset="0"/>
              <a:ea typeface="MS PGothic" panose="020B0600070205080204" pitchFamily="34" charset="-128"/>
              <a:cs typeface="Arial" panose="020B0604020202020204" pitchFamily="34" charset="0"/>
            </a:endParaRPr>
          </a:p>
          <a:p>
            <a:pPr marL="285750" lvl="0" indent="-285750">
              <a:buFont typeface="Arial" panose="020B0604020202020204" pitchFamily="34" charset="0"/>
              <a:buChar char="•"/>
            </a:pPr>
            <a:r>
              <a:rPr lang="en-US" sz="1800" dirty="0">
                <a:effectLst/>
                <a:latin typeface="Garamond" panose="02020404030301010803" pitchFamily="18" charset="0"/>
                <a:ea typeface="MS PGothic" panose="020B0600070205080204" pitchFamily="34" charset="-128"/>
                <a:cs typeface="Arial" panose="020B0604020202020204" pitchFamily="34" charset="0"/>
              </a:rPr>
              <a:t>For our Statistical Analysis timeseries, we found the mean for each monthly and yearly datasets then calculated the standard deviation for the datasets that’s were used to analyze change in climate trends. </a:t>
            </a:r>
            <a:endParaRPr lang="en-US" sz="1800">
              <a:effectLst/>
              <a:latin typeface="Garamond" panose="02020404030301010803" pitchFamily="18" charset="0"/>
              <a:ea typeface="MS PGothic" panose="020B0600070205080204" pitchFamily="34" charset="-128"/>
              <a:cs typeface="Arial" panose="020B0604020202020204" pitchFamily="34" charset="0"/>
            </a:endParaRPr>
          </a:p>
          <a:p>
            <a:pPr marL="285750" lvl="0" indent="-285750">
              <a:buFont typeface="Arial" panose="020B0604020202020204" pitchFamily="34" charset="0"/>
              <a:buChar char="•"/>
            </a:pPr>
            <a:r>
              <a:rPr lang="en-US" sz="1800" dirty="0">
                <a:effectLst/>
                <a:latin typeface="Garamond" panose="02020404030301010803" pitchFamily="18" charset="0"/>
                <a:ea typeface="MS PGothic" panose="020B0600070205080204" pitchFamily="34" charset="-128"/>
                <a:cs typeface="Arial" panose="020B0604020202020204" pitchFamily="34" charset="0"/>
              </a:rPr>
              <a:t>The values that indicted  greater than or equal to1 standard deviation above the mean were marked for significance and counted within the graphs.</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08478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Speaker: McKenna</a:t>
            </a:r>
          </a:p>
          <a:p>
            <a:pPr marL="171450" indent="-171450">
              <a:buFont typeface="Arial" panose="020B0604020202020204" pitchFamily="34" charset="0"/>
              <a:buChar char="•"/>
            </a:pPr>
            <a:r>
              <a:rPr lang="en-US"/>
              <a:t>Mean Temperature is plotted using the solid line</a:t>
            </a:r>
          </a:p>
          <a:p>
            <a:pPr marL="171450" indent="-171450">
              <a:buFont typeface="Arial" panose="020B0604020202020204" pitchFamily="34" charset="0"/>
              <a:buChar char="•"/>
            </a:pPr>
            <a:r>
              <a:rPr lang="en-US"/>
              <a:t>The Trend Line of the Mean Temperature data is represented by the dotted line</a:t>
            </a:r>
          </a:p>
          <a:p>
            <a:pPr marL="628650" lvl="1" indent="-171450">
              <a:buFont typeface="Arial" panose="020B0604020202020204" pitchFamily="34" charset="0"/>
              <a:buChar char="•"/>
            </a:pPr>
            <a:r>
              <a:rPr lang="en-US"/>
              <a:t>The trend line is linear and suggests that the yearly average temperatures in Tucker County is increasing</a:t>
            </a:r>
          </a:p>
          <a:p>
            <a:pPr marL="1085850" lvl="2" indent="-171450">
              <a:buFont typeface="Arial" panose="020B0604020202020204" pitchFamily="34" charset="0"/>
              <a:buChar char="•"/>
            </a:pPr>
            <a:r>
              <a:rPr lang="en-US"/>
              <a:t>Between 1970 and 2020, the trend of the yearly average temperature suggests that temperatures have increased</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change in temperatures is noticeable and should be noted, more significant than the changes in Preston County</a:t>
            </a:r>
          </a:p>
          <a:p>
            <a:pPr marL="1543050" lvl="3" indent="-171450">
              <a:buFont typeface="Arial" panose="020B0604020202020204" pitchFamily="34" charset="0"/>
              <a:buChar char="•"/>
            </a:pPr>
            <a:r>
              <a:rPr lang="en-US"/>
              <a:t>This indicates that there is a significant trend of higher annual mean temperatures</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3708102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a:ext>
            </a:extLst>
          </a:blip>
          <a:srcRect b="-116"/>
          <a:stretch/>
        </p:blipFill>
        <p:spPr>
          <a:xfrm>
            <a:off x="-18971" y="-13148"/>
            <a:ext cx="5644873" cy="6120041"/>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a:solidFill>
                  <a:srgbClr val="54AEB2"/>
                </a:solidFill>
                <a:latin typeface="Century Gothic" panose="020B0502020202020204" pitchFamily="34" charset="0"/>
              </a:rPr>
              <a:t>| </a:t>
            </a:r>
            <a:r>
              <a:rPr lang="en-US" sz="1600" spc="100" baseline="0">
                <a:solidFill>
                  <a:srgbClr val="54AEB2"/>
                </a:solidFill>
                <a:latin typeface="Century Gothic" panose="020B0502020202020204" pitchFamily="34" charset="0"/>
              </a:rPr>
              <a:t>Spring 2021</a:t>
            </a:r>
          </a:p>
        </p:txBody>
      </p:sp>
      <p:sp>
        <p:nvSpPr>
          <p:cNvPr id="26" name="Rounded Rectangle 25"/>
          <p:cNvSpPr/>
          <p:nvPr userDrawn="1"/>
        </p:nvSpPr>
        <p:spPr>
          <a:xfrm>
            <a:off x="-143435" y="6091356"/>
            <a:ext cx="12505764" cy="314088"/>
          </a:xfrm>
          <a:prstGeom prst="roundRect">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userDrawn="1"/>
        </p:nvSpPr>
        <p:spPr>
          <a:xfrm>
            <a:off x="10984705" y="5682402"/>
            <a:ext cx="1075765" cy="1075765"/>
          </a:xfrm>
          <a:prstGeom prst="ellipse">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5300" y="6175312"/>
            <a:ext cx="993971" cy="161713"/>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xmlns="">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xmlns="">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5778758" y="6134882"/>
            <a:ext cx="634484" cy="634484"/>
          </a:xfrm>
          <a:prstGeom prst="ellipse">
            <a:avLst/>
          </a:prstGeom>
          <a:solidFill>
            <a:srgbClr val="54AEB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844540" y="62006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xmlns="">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54AEB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userDrawn="1"/>
        </p:nvSpPr>
        <p:spPr>
          <a:xfrm>
            <a:off x="178058" y="6142182"/>
            <a:ext cx="634484" cy="634484"/>
          </a:xfrm>
          <a:prstGeom prst="ellipse">
            <a:avLst/>
          </a:prstGeom>
          <a:solidFill>
            <a:srgbClr val="54AEB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xmlns="">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B0502020202020204" pitchFamily="34" charset="0"/>
              </a:rPr>
              <a:t>ACKNOWLEDGEMENTS</a:t>
            </a:r>
          </a:p>
        </p:txBody>
      </p:sp>
      <p:pic>
        <p:nvPicPr>
          <p:cNvPr id="21" name="Picture 2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992880" y="1891942"/>
            <a:ext cx="4206240" cy="4206240"/>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151534" y="533400"/>
            <a:ext cx="1468966" cy="228600"/>
          </a:xfrm>
          <a:prstGeom prst="rect">
            <a:avLst/>
          </a:prstGeom>
        </p:spPr>
      </p:pic>
      <p:sp>
        <p:nvSpPr>
          <p:cNvPr id="11" name="Rectangle 10"/>
          <p:cNvSpPr/>
          <p:nvPr userDrawn="1"/>
        </p:nvSpPr>
        <p:spPr>
          <a:xfrm>
            <a:off x="3702756" y="1472951"/>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xmlns="">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4543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xmlns="">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248305"/>
            <a:ext cx="12192000" cy="362955"/>
          </a:xfrm>
          <a:prstGeom prst="rect">
            <a:avLst/>
          </a:prstGeom>
          <a:solidFill>
            <a:srgbClr val="54AE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xmlns="">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gif"/><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9.gif"/><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7.xml"/><Relationship Id="rId5" Type="http://schemas.openxmlformats.org/officeDocument/2006/relationships/image" Target="../media/image40.png"/><Relationship Id="rId6" Type="http://schemas.openxmlformats.org/officeDocument/2006/relationships/image" Target="../media/image41.jpeg"/><Relationship Id="rId1" Type="http://schemas.microsoft.com/office/2007/relationships/media" Target="../media/media1.mp4"/><Relationship Id="rId2" Type="http://schemas.openxmlformats.org/officeDocument/2006/relationships/video" Target="../media/media1.mp4"/></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7" Type="http://schemas.openxmlformats.org/officeDocument/2006/relationships/image" Target="../media/image46.jpeg"/><Relationship Id="rId8" Type="http://schemas.openxmlformats.org/officeDocument/2006/relationships/image" Target="../media/image47.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jpeg"/><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chart" Target="../charts/chart4.xml"/><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jpe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5" Type="http://schemas.openxmlformats.org/officeDocument/2006/relationships/image" Target="../media/image91.jpeg"/><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1" Type="http://schemas.openxmlformats.org/officeDocument/2006/relationships/slideLayout" Target="../slideLayouts/slideLayout4.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96.jpeg"/><Relationship Id="rId5" Type="http://schemas.openxmlformats.org/officeDocument/2006/relationships/image" Target="../media/image97.jpeg"/><Relationship Id="rId6" Type="http://schemas.openxmlformats.org/officeDocument/2006/relationships/image" Target="../media/image98.jpe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97.jpeg"/><Relationship Id="rId6" Type="http://schemas.openxmlformats.org/officeDocument/2006/relationships/image" Target="../media/image105.jpeg"/><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4.jpeg"/><Relationship Id="rId5" Type="http://schemas.openxmlformats.org/officeDocument/2006/relationships/image" Target="../media/image97.jpeg"/><Relationship Id="rId6" Type="http://schemas.openxmlformats.org/officeDocument/2006/relationships/image" Target="../media/image105.jpe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104.jpeg"/><Relationship Id="rId5" Type="http://schemas.openxmlformats.org/officeDocument/2006/relationships/image" Target="../media/image107.jpeg"/><Relationship Id="rId6" Type="http://schemas.openxmlformats.org/officeDocument/2006/relationships/image" Target="../media/image108.jpeg"/><Relationship Id="rId7" Type="http://schemas.openxmlformats.org/officeDocument/2006/relationships/image" Target="../media/image109.jpeg"/><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15148" y="5742001"/>
            <a:ext cx="2162772" cy="338554"/>
          </a:xfrm>
          <a:prstGeom prst="rect">
            <a:avLst/>
          </a:prstGeom>
        </p:spPr>
        <p:txBody>
          <a:bodyPr wrap="none" lIns="91440" tIns="45720" rIns="91440" bIns="45720" anchor="t">
            <a:spAutoFit/>
          </a:bodyPr>
          <a:lstStyle/>
          <a:p>
            <a:r>
              <a:rPr lang="en-US" sz="1600" dirty="0">
                <a:solidFill>
                  <a:srgbClr val="54AEB2"/>
                </a:solidFill>
                <a:latin typeface="Century Gothic" panose="020B0502020202020204" pitchFamily="34" charset="0"/>
                <a:cs typeface="Calibri"/>
              </a:rPr>
              <a:t>Alabama – Marshall</a:t>
            </a:r>
            <a:endParaRPr lang="en-US" sz="1600" dirty="0">
              <a:solidFill>
                <a:srgbClr val="54AEB2"/>
              </a:solidFill>
              <a:latin typeface="Century Gothic" panose="020B0502020202020204" pitchFamily="34" charset="0"/>
            </a:endParaRPr>
          </a:p>
        </p:txBody>
      </p:sp>
      <p:sp>
        <p:nvSpPr>
          <p:cNvPr id="4" name="Subtitle 2"/>
          <p:cNvSpPr txBox="1">
            <a:spLocks/>
          </p:cNvSpPr>
          <p:nvPr/>
        </p:nvSpPr>
        <p:spPr>
          <a:xfrm>
            <a:off x="6102086" y="3092179"/>
            <a:ext cx="4890496" cy="1098086"/>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Assessing Climatology and Land Cover Trends and Evaluating Flood Risk of the Cheat River</a:t>
            </a:r>
            <a:endParaRPr lang="en-US">
              <a:solidFill>
                <a:schemeClr val="tx1">
                  <a:lumMod val="75000"/>
                  <a:lumOff val="25000"/>
                </a:schemeClr>
              </a:solidFill>
            </a:endParaRPr>
          </a:p>
        </p:txBody>
      </p:sp>
      <p:sp>
        <p:nvSpPr>
          <p:cNvPr id="5" name="TextBox 4"/>
          <p:cNvSpPr txBox="1"/>
          <p:nvPr/>
        </p:nvSpPr>
        <p:spPr>
          <a:xfrm>
            <a:off x="6096000" y="4952579"/>
            <a:ext cx="4971382" cy="523220"/>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Sabine Nix, McKenna Brahler, Mary Everett Fuller, Alex Rowland</a:t>
            </a:r>
            <a:endParaRPr lang="en-US">
              <a:solidFill>
                <a:schemeClr val="tx1">
                  <a:lumMod val="75000"/>
                  <a:lumOff val="25000"/>
                </a:schemeClr>
              </a:solidFill>
            </a:endParaRPr>
          </a:p>
        </p:txBody>
      </p:sp>
      <p:sp>
        <p:nvSpPr>
          <p:cNvPr id="6" name="Title 1">
            <a:extLst>
              <a:ext uri="{FF2B5EF4-FFF2-40B4-BE49-F238E27FC236}">
                <a16:creationId xmlns:a16="http://schemas.microsoft.com/office/drawing/2014/main" xmlns="" id="{B8E320C4-DCD3-4EB4-BA50-071DB32F53A9}"/>
              </a:ext>
            </a:extLst>
          </p:cNvPr>
          <p:cNvSpPr txBox="1">
            <a:spLocks/>
          </p:cNvSpPr>
          <p:nvPr/>
        </p:nvSpPr>
        <p:spPr>
          <a:xfrm>
            <a:off x="6102086" y="1837942"/>
            <a:ext cx="5366014"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a:solidFill>
                  <a:srgbClr val="54AEB2"/>
                </a:solidFill>
              </a:rPr>
              <a:t>Cheat</a:t>
            </a:r>
          </a:p>
          <a:p>
            <a:pPr algn="l"/>
            <a:r>
              <a:rPr lang="en-US" sz="2800" b="0" spc="0">
                <a:solidFill>
                  <a:srgbClr val="54AEB2"/>
                </a:solidFill>
              </a:rPr>
              <a:t>Water Resources</a:t>
            </a:r>
            <a:endParaRPr lang="en-US" sz="2800" b="0" spc="0" baseline="0">
              <a:solidFill>
                <a:srgbClr val="54AEB2"/>
              </a:solidFill>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CLIMATOLOGY: RESULTS</a:t>
            </a:r>
          </a:p>
        </p:txBody>
      </p:sp>
      <p:pic>
        <p:nvPicPr>
          <p:cNvPr id="4" name="Picture 3">
            <a:extLst>
              <a:ext uri="{FF2B5EF4-FFF2-40B4-BE49-F238E27FC236}">
                <a16:creationId xmlns:a16="http://schemas.microsoft.com/office/drawing/2014/main" xmlns="" id="{4210CDC5-82E3-43ED-A358-ACFB2BFF76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66"/>
          <a:stretch/>
        </p:blipFill>
        <p:spPr>
          <a:xfrm>
            <a:off x="828099" y="1093064"/>
            <a:ext cx="5091113" cy="4042240"/>
          </a:xfrm>
          <a:prstGeom prst="rect">
            <a:avLst/>
          </a:prstGeom>
        </p:spPr>
      </p:pic>
      <p:pic>
        <p:nvPicPr>
          <p:cNvPr id="8" name="Picture 7">
            <a:extLst>
              <a:ext uri="{FF2B5EF4-FFF2-40B4-BE49-F238E27FC236}">
                <a16:creationId xmlns:a16="http://schemas.microsoft.com/office/drawing/2014/main" xmlns="" id="{A52FE335-89D3-4EA4-A536-AD502BF685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14"/>
          <a:stretch/>
        </p:blipFill>
        <p:spPr>
          <a:xfrm>
            <a:off x="6901320" y="1107716"/>
            <a:ext cx="5091113" cy="4027586"/>
          </a:xfrm>
          <a:prstGeom prst="rect">
            <a:avLst/>
          </a:prstGeom>
        </p:spPr>
      </p:pic>
      <p:grpSp>
        <p:nvGrpSpPr>
          <p:cNvPr id="26" name="Group 25">
            <a:extLst>
              <a:ext uri="{FF2B5EF4-FFF2-40B4-BE49-F238E27FC236}">
                <a16:creationId xmlns:a16="http://schemas.microsoft.com/office/drawing/2014/main" xmlns="" id="{65EF4A98-C825-42E0-84E7-99D6CB24EA56}"/>
              </a:ext>
            </a:extLst>
          </p:cNvPr>
          <p:cNvGrpSpPr/>
          <p:nvPr/>
        </p:nvGrpSpPr>
        <p:grpSpPr>
          <a:xfrm>
            <a:off x="-387616" y="5577335"/>
            <a:ext cx="6501820" cy="419099"/>
            <a:chOff x="-476524" y="5798678"/>
            <a:chExt cx="6501820" cy="615556"/>
          </a:xfrm>
        </p:grpSpPr>
        <p:grpSp>
          <p:nvGrpSpPr>
            <p:cNvPr id="13" name="Group 12">
              <a:extLst>
                <a:ext uri="{FF2B5EF4-FFF2-40B4-BE49-F238E27FC236}">
                  <a16:creationId xmlns:a16="http://schemas.microsoft.com/office/drawing/2014/main" xmlns="" id="{E3395021-C741-4C63-95C0-0A0E0CC7E328}"/>
                </a:ext>
              </a:extLst>
            </p:cNvPr>
            <p:cNvGrpSpPr/>
            <p:nvPr/>
          </p:nvGrpSpPr>
          <p:grpSpPr>
            <a:xfrm>
              <a:off x="-476524" y="5798678"/>
              <a:ext cx="2757285" cy="615556"/>
              <a:chOff x="268448" y="5021414"/>
              <a:chExt cx="2757285" cy="615556"/>
            </a:xfrm>
          </p:grpSpPr>
          <p:sp>
            <p:nvSpPr>
              <p:cNvPr id="10" name="TextBox 9">
                <a:extLst>
                  <a:ext uri="{FF2B5EF4-FFF2-40B4-BE49-F238E27FC236}">
                    <a16:creationId xmlns:a16="http://schemas.microsoft.com/office/drawing/2014/main" xmlns="" id="{2EC59AA5-33BE-4FF2-9B29-EAE48C2EE3F9}"/>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January</a:t>
                </a:r>
              </a:p>
            </p:txBody>
          </p:sp>
          <p:sp>
            <p:nvSpPr>
              <p:cNvPr id="11" name="TextBox 10">
                <a:extLst>
                  <a:ext uri="{FF2B5EF4-FFF2-40B4-BE49-F238E27FC236}">
                    <a16:creationId xmlns:a16="http://schemas.microsoft.com/office/drawing/2014/main" xmlns="" id="{598C3F43-7C97-45B4-84B8-D4FBD6CD2FB7}"/>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February</a:t>
                </a:r>
              </a:p>
            </p:txBody>
          </p:sp>
          <p:sp>
            <p:nvSpPr>
              <p:cNvPr id="12" name="TextBox 11">
                <a:extLst>
                  <a:ext uri="{FF2B5EF4-FFF2-40B4-BE49-F238E27FC236}">
                    <a16:creationId xmlns:a16="http://schemas.microsoft.com/office/drawing/2014/main" xmlns="" id="{B13DCD5F-5076-4715-B3D5-FE0CC63DD147}"/>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March</a:t>
                </a:r>
              </a:p>
            </p:txBody>
          </p:sp>
        </p:grpSp>
        <p:grpSp>
          <p:nvGrpSpPr>
            <p:cNvPr id="14" name="Group 13">
              <a:extLst>
                <a:ext uri="{FF2B5EF4-FFF2-40B4-BE49-F238E27FC236}">
                  <a16:creationId xmlns:a16="http://schemas.microsoft.com/office/drawing/2014/main" xmlns="" id="{3B1B373C-11ED-48BC-918C-A06E04EAC69F}"/>
                </a:ext>
              </a:extLst>
            </p:cNvPr>
            <p:cNvGrpSpPr/>
            <p:nvPr/>
          </p:nvGrpSpPr>
          <p:grpSpPr>
            <a:xfrm>
              <a:off x="737317" y="5798678"/>
              <a:ext cx="2757285" cy="615556"/>
              <a:chOff x="268448" y="5021414"/>
              <a:chExt cx="2757285" cy="615556"/>
            </a:xfrm>
          </p:grpSpPr>
          <p:sp>
            <p:nvSpPr>
              <p:cNvPr id="15" name="TextBox 14">
                <a:extLst>
                  <a:ext uri="{FF2B5EF4-FFF2-40B4-BE49-F238E27FC236}">
                    <a16:creationId xmlns:a16="http://schemas.microsoft.com/office/drawing/2014/main" xmlns="" id="{2941BC58-6936-4B08-A979-514F368CF5BD}"/>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April</a:t>
                </a:r>
              </a:p>
            </p:txBody>
          </p:sp>
          <p:sp>
            <p:nvSpPr>
              <p:cNvPr id="16" name="TextBox 15">
                <a:extLst>
                  <a:ext uri="{FF2B5EF4-FFF2-40B4-BE49-F238E27FC236}">
                    <a16:creationId xmlns:a16="http://schemas.microsoft.com/office/drawing/2014/main" xmlns="" id="{74747BB5-C843-4F29-A6F2-FF8156F7DDA2}"/>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May</a:t>
                </a:r>
              </a:p>
            </p:txBody>
          </p:sp>
          <p:sp>
            <p:nvSpPr>
              <p:cNvPr id="17" name="TextBox 16">
                <a:extLst>
                  <a:ext uri="{FF2B5EF4-FFF2-40B4-BE49-F238E27FC236}">
                    <a16:creationId xmlns:a16="http://schemas.microsoft.com/office/drawing/2014/main" xmlns="" id="{C6C262A1-919D-4BC1-98C5-D9DC6719ED77}"/>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June</a:t>
                </a:r>
              </a:p>
            </p:txBody>
          </p:sp>
        </p:grpSp>
        <p:grpSp>
          <p:nvGrpSpPr>
            <p:cNvPr id="18" name="Group 17">
              <a:extLst>
                <a:ext uri="{FF2B5EF4-FFF2-40B4-BE49-F238E27FC236}">
                  <a16:creationId xmlns:a16="http://schemas.microsoft.com/office/drawing/2014/main" xmlns="" id="{E7C5EC0B-7233-4261-AD73-C42E622946D3}"/>
                </a:ext>
              </a:extLst>
            </p:cNvPr>
            <p:cNvGrpSpPr/>
            <p:nvPr/>
          </p:nvGrpSpPr>
          <p:grpSpPr>
            <a:xfrm>
              <a:off x="1995014" y="5798678"/>
              <a:ext cx="2757285" cy="615556"/>
              <a:chOff x="268448" y="5021414"/>
              <a:chExt cx="2757285" cy="615556"/>
            </a:xfrm>
          </p:grpSpPr>
          <p:sp>
            <p:nvSpPr>
              <p:cNvPr id="19" name="TextBox 18">
                <a:extLst>
                  <a:ext uri="{FF2B5EF4-FFF2-40B4-BE49-F238E27FC236}">
                    <a16:creationId xmlns:a16="http://schemas.microsoft.com/office/drawing/2014/main" xmlns="" id="{3E8DA396-EAA4-41D9-BFFC-BDFD8D864C47}"/>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July</a:t>
                </a:r>
              </a:p>
            </p:txBody>
          </p:sp>
          <p:sp>
            <p:nvSpPr>
              <p:cNvPr id="20" name="TextBox 19">
                <a:extLst>
                  <a:ext uri="{FF2B5EF4-FFF2-40B4-BE49-F238E27FC236}">
                    <a16:creationId xmlns:a16="http://schemas.microsoft.com/office/drawing/2014/main" xmlns="" id="{488DD370-2BD2-4D9B-9B39-3BA8080F85F0}"/>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August</a:t>
                </a:r>
              </a:p>
            </p:txBody>
          </p:sp>
          <p:sp>
            <p:nvSpPr>
              <p:cNvPr id="21" name="TextBox 20">
                <a:extLst>
                  <a:ext uri="{FF2B5EF4-FFF2-40B4-BE49-F238E27FC236}">
                    <a16:creationId xmlns:a16="http://schemas.microsoft.com/office/drawing/2014/main" xmlns="" id="{9CCAEF9B-EB0A-47C9-AC34-D75B2C722A57}"/>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September</a:t>
                </a:r>
              </a:p>
            </p:txBody>
          </p:sp>
        </p:grpSp>
        <p:grpSp>
          <p:nvGrpSpPr>
            <p:cNvPr id="22" name="Group 21">
              <a:extLst>
                <a:ext uri="{FF2B5EF4-FFF2-40B4-BE49-F238E27FC236}">
                  <a16:creationId xmlns:a16="http://schemas.microsoft.com/office/drawing/2014/main" xmlns="" id="{EF288083-D13C-46FE-9720-4058D54DDB3A}"/>
                </a:ext>
              </a:extLst>
            </p:cNvPr>
            <p:cNvGrpSpPr/>
            <p:nvPr/>
          </p:nvGrpSpPr>
          <p:grpSpPr>
            <a:xfrm>
              <a:off x="3268011" y="5798678"/>
              <a:ext cx="2757285" cy="615556"/>
              <a:chOff x="268448" y="5021414"/>
              <a:chExt cx="2757285" cy="615556"/>
            </a:xfrm>
          </p:grpSpPr>
          <p:sp>
            <p:nvSpPr>
              <p:cNvPr id="23" name="TextBox 22">
                <a:extLst>
                  <a:ext uri="{FF2B5EF4-FFF2-40B4-BE49-F238E27FC236}">
                    <a16:creationId xmlns:a16="http://schemas.microsoft.com/office/drawing/2014/main" xmlns="" id="{3D723D47-F3A5-44FF-9999-31FDDBDB0C5D}"/>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October</a:t>
                </a:r>
              </a:p>
            </p:txBody>
          </p:sp>
          <p:sp>
            <p:nvSpPr>
              <p:cNvPr id="24" name="TextBox 23">
                <a:extLst>
                  <a:ext uri="{FF2B5EF4-FFF2-40B4-BE49-F238E27FC236}">
                    <a16:creationId xmlns:a16="http://schemas.microsoft.com/office/drawing/2014/main" xmlns="" id="{5E6838CD-AB1C-4F71-AD1A-6C4B2C5AB9ED}"/>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November</a:t>
                </a:r>
              </a:p>
            </p:txBody>
          </p:sp>
          <p:sp>
            <p:nvSpPr>
              <p:cNvPr id="25" name="TextBox 24">
                <a:extLst>
                  <a:ext uri="{FF2B5EF4-FFF2-40B4-BE49-F238E27FC236}">
                    <a16:creationId xmlns:a16="http://schemas.microsoft.com/office/drawing/2014/main" xmlns="" id="{094C9237-77F0-4298-B6A9-526129333214}"/>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December</a:t>
                </a:r>
              </a:p>
            </p:txBody>
          </p:sp>
        </p:grpSp>
      </p:grpSp>
      <p:grpSp>
        <p:nvGrpSpPr>
          <p:cNvPr id="27" name="Group 26">
            <a:extLst>
              <a:ext uri="{FF2B5EF4-FFF2-40B4-BE49-F238E27FC236}">
                <a16:creationId xmlns:a16="http://schemas.microsoft.com/office/drawing/2014/main" xmlns="" id="{75CEE35E-CA97-43E4-8138-49ECDE40AD0A}"/>
              </a:ext>
            </a:extLst>
          </p:cNvPr>
          <p:cNvGrpSpPr/>
          <p:nvPr/>
        </p:nvGrpSpPr>
        <p:grpSpPr>
          <a:xfrm>
            <a:off x="5690180" y="5585853"/>
            <a:ext cx="6501820" cy="483929"/>
            <a:chOff x="-476524" y="5857574"/>
            <a:chExt cx="6501820" cy="497762"/>
          </a:xfrm>
        </p:grpSpPr>
        <p:grpSp>
          <p:nvGrpSpPr>
            <p:cNvPr id="28" name="Group 27">
              <a:extLst>
                <a:ext uri="{FF2B5EF4-FFF2-40B4-BE49-F238E27FC236}">
                  <a16:creationId xmlns:a16="http://schemas.microsoft.com/office/drawing/2014/main" xmlns="" id="{185A8B59-9078-451D-BCA4-A307040DB818}"/>
                </a:ext>
              </a:extLst>
            </p:cNvPr>
            <p:cNvGrpSpPr/>
            <p:nvPr/>
          </p:nvGrpSpPr>
          <p:grpSpPr>
            <a:xfrm>
              <a:off x="-476524" y="5857574"/>
              <a:ext cx="2757285" cy="497762"/>
              <a:chOff x="268448" y="5080310"/>
              <a:chExt cx="2757285" cy="497762"/>
            </a:xfrm>
          </p:grpSpPr>
          <p:sp>
            <p:nvSpPr>
              <p:cNvPr id="41" name="TextBox 40">
                <a:extLst>
                  <a:ext uri="{FF2B5EF4-FFF2-40B4-BE49-F238E27FC236}">
                    <a16:creationId xmlns:a16="http://schemas.microsoft.com/office/drawing/2014/main" xmlns="" id="{674AF455-E73D-4286-A258-2B659BAB8CDE}"/>
                  </a:ext>
                </a:extLst>
              </p:cNvPr>
              <p:cNvSpPr txBox="1"/>
              <p:nvPr/>
            </p:nvSpPr>
            <p:spPr>
              <a:xfrm rot="18961456">
                <a:off x="268448"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January</a:t>
                </a:r>
              </a:p>
            </p:txBody>
          </p:sp>
          <p:sp>
            <p:nvSpPr>
              <p:cNvPr id="42" name="TextBox 41">
                <a:extLst>
                  <a:ext uri="{FF2B5EF4-FFF2-40B4-BE49-F238E27FC236}">
                    <a16:creationId xmlns:a16="http://schemas.microsoft.com/office/drawing/2014/main" xmlns="" id="{BB1001FA-BC07-472A-AEE1-CB2F50A65A3F}"/>
                  </a:ext>
                </a:extLst>
              </p:cNvPr>
              <p:cNvSpPr txBox="1"/>
              <p:nvPr/>
            </p:nvSpPr>
            <p:spPr>
              <a:xfrm rot="18961456">
                <a:off x="678162"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February</a:t>
                </a:r>
              </a:p>
            </p:txBody>
          </p:sp>
          <p:sp>
            <p:nvSpPr>
              <p:cNvPr id="43" name="TextBox 42">
                <a:extLst>
                  <a:ext uri="{FF2B5EF4-FFF2-40B4-BE49-F238E27FC236}">
                    <a16:creationId xmlns:a16="http://schemas.microsoft.com/office/drawing/2014/main" xmlns="" id="{4B72373A-EA47-4735-A526-B441EAD61466}"/>
                  </a:ext>
                </a:extLst>
              </p:cNvPr>
              <p:cNvSpPr txBox="1"/>
              <p:nvPr/>
            </p:nvSpPr>
            <p:spPr>
              <a:xfrm rot="18961456">
                <a:off x="1087876"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March</a:t>
                </a:r>
              </a:p>
            </p:txBody>
          </p:sp>
        </p:grpSp>
        <p:grpSp>
          <p:nvGrpSpPr>
            <p:cNvPr id="29" name="Group 28">
              <a:extLst>
                <a:ext uri="{FF2B5EF4-FFF2-40B4-BE49-F238E27FC236}">
                  <a16:creationId xmlns:a16="http://schemas.microsoft.com/office/drawing/2014/main" xmlns="" id="{997C7FFB-5F5A-412D-9E46-DD9B7090B750}"/>
                </a:ext>
              </a:extLst>
            </p:cNvPr>
            <p:cNvGrpSpPr/>
            <p:nvPr/>
          </p:nvGrpSpPr>
          <p:grpSpPr>
            <a:xfrm>
              <a:off x="737317" y="5857574"/>
              <a:ext cx="2757285" cy="497762"/>
              <a:chOff x="268448" y="5080310"/>
              <a:chExt cx="2757285" cy="497762"/>
            </a:xfrm>
          </p:grpSpPr>
          <p:sp>
            <p:nvSpPr>
              <p:cNvPr id="38" name="TextBox 37">
                <a:extLst>
                  <a:ext uri="{FF2B5EF4-FFF2-40B4-BE49-F238E27FC236}">
                    <a16:creationId xmlns:a16="http://schemas.microsoft.com/office/drawing/2014/main" xmlns="" id="{DEF4A924-A3A2-4207-B084-60D9136AB2F9}"/>
                  </a:ext>
                </a:extLst>
              </p:cNvPr>
              <p:cNvSpPr txBox="1"/>
              <p:nvPr/>
            </p:nvSpPr>
            <p:spPr>
              <a:xfrm rot="18961456">
                <a:off x="268448"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April</a:t>
                </a:r>
              </a:p>
            </p:txBody>
          </p:sp>
          <p:sp>
            <p:nvSpPr>
              <p:cNvPr id="39" name="TextBox 38">
                <a:extLst>
                  <a:ext uri="{FF2B5EF4-FFF2-40B4-BE49-F238E27FC236}">
                    <a16:creationId xmlns:a16="http://schemas.microsoft.com/office/drawing/2014/main" xmlns="" id="{9142540A-F2E6-4ED6-A67F-8F0B78E000F3}"/>
                  </a:ext>
                </a:extLst>
              </p:cNvPr>
              <p:cNvSpPr txBox="1"/>
              <p:nvPr/>
            </p:nvSpPr>
            <p:spPr>
              <a:xfrm rot="18961456">
                <a:off x="678162"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May</a:t>
                </a:r>
              </a:p>
            </p:txBody>
          </p:sp>
          <p:sp>
            <p:nvSpPr>
              <p:cNvPr id="40" name="TextBox 39">
                <a:extLst>
                  <a:ext uri="{FF2B5EF4-FFF2-40B4-BE49-F238E27FC236}">
                    <a16:creationId xmlns:a16="http://schemas.microsoft.com/office/drawing/2014/main" xmlns="" id="{FDB77922-39F9-4D6A-9B61-0E1C2E1611ED}"/>
                  </a:ext>
                </a:extLst>
              </p:cNvPr>
              <p:cNvSpPr txBox="1"/>
              <p:nvPr/>
            </p:nvSpPr>
            <p:spPr>
              <a:xfrm rot="18961456">
                <a:off x="1087876"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June</a:t>
                </a:r>
              </a:p>
            </p:txBody>
          </p:sp>
        </p:grpSp>
        <p:grpSp>
          <p:nvGrpSpPr>
            <p:cNvPr id="30" name="Group 29">
              <a:extLst>
                <a:ext uri="{FF2B5EF4-FFF2-40B4-BE49-F238E27FC236}">
                  <a16:creationId xmlns:a16="http://schemas.microsoft.com/office/drawing/2014/main" xmlns="" id="{9C245F5F-8123-4FBC-8C1A-60ACEAA3FD08}"/>
                </a:ext>
              </a:extLst>
            </p:cNvPr>
            <p:cNvGrpSpPr/>
            <p:nvPr/>
          </p:nvGrpSpPr>
          <p:grpSpPr>
            <a:xfrm>
              <a:off x="1995014" y="5857574"/>
              <a:ext cx="2757285" cy="497762"/>
              <a:chOff x="268448" y="5080310"/>
              <a:chExt cx="2757285" cy="497762"/>
            </a:xfrm>
          </p:grpSpPr>
          <p:sp>
            <p:nvSpPr>
              <p:cNvPr id="35" name="TextBox 34">
                <a:extLst>
                  <a:ext uri="{FF2B5EF4-FFF2-40B4-BE49-F238E27FC236}">
                    <a16:creationId xmlns:a16="http://schemas.microsoft.com/office/drawing/2014/main" xmlns="" id="{C8D6D136-84CA-423D-A4CF-5252A0FF7FE9}"/>
                  </a:ext>
                </a:extLst>
              </p:cNvPr>
              <p:cNvSpPr txBox="1"/>
              <p:nvPr/>
            </p:nvSpPr>
            <p:spPr>
              <a:xfrm rot="18961456">
                <a:off x="268448"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July</a:t>
                </a:r>
              </a:p>
            </p:txBody>
          </p:sp>
          <p:sp>
            <p:nvSpPr>
              <p:cNvPr id="36" name="TextBox 35">
                <a:extLst>
                  <a:ext uri="{FF2B5EF4-FFF2-40B4-BE49-F238E27FC236}">
                    <a16:creationId xmlns:a16="http://schemas.microsoft.com/office/drawing/2014/main" xmlns="" id="{0733CC43-9817-491D-A218-645A218CD2A7}"/>
                  </a:ext>
                </a:extLst>
              </p:cNvPr>
              <p:cNvSpPr txBox="1"/>
              <p:nvPr/>
            </p:nvSpPr>
            <p:spPr>
              <a:xfrm rot="18961456">
                <a:off x="678162"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August</a:t>
                </a:r>
              </a:p>
            </p:txBody>
          </p:sp>
          <p:sp>
            <p:nvSpPr>
              <p:cNvPr id="37" name="TextBox 36">
                <a:extLst>
                  <a:ext uri="{FF2B5EF4-FFF2-40B4-BE49-F238E27FC236}">
                    <a16:creationId xmlns:a16="http://schemas.microsoft.com/office/drawing/2014/main" xmlns="" id="{3489CC66-DDE8-44A8-A203-E59F726EDB42}"/>
                  </a:ext>
                </a:extLst>
              </p:cNvPr>
              <p:cNvSpPr txBox="1"/>
              <p:nvPr/>
            </p:nvSpPr>
            <p:spPr>
              <a:xfrm rot="18961456">
                <a:off x="1087876"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September</a:t>
                </a:r>
              </a:p>
            </p:txBody>
          </p:sp>
        </p:grpSp>
        <p:grpSp>
          <p:nvGrpSpPr>
            <p:cNvPr id="31" name="Group 30">
              <a:extLst>
                <a:ext uri="{FF2B5EF4-FFF2-40B4-BE49-F238E27FC236}">
                  <a16:creationId xmlns:a16="http://schemas.microsoft.com/office/drawing/2014/main" xmlns="" id="{5A8BA6E7-87BE-4CBD-9F9A-961A01C10E53}"/>
                </a:ext>
              </a:extLst>
            </p:cNvPr>
            <p:cNvGrpSpPr/>
            <p:nvPr/>
          </p:nvGrpSpPr>
          <p:grpSpPr>
            <a:xfrm>
              <a:off x="3268011" y="5857574"/>
              <a:ext cx="2757285" cy="497762"/>
              <a:chOff x="268448" y="5080310"/>
              <a:chExt cx="2757285" cy="497762"/>
            </a:xfrm>
          </p:grpSpPr>
          <p:sp>
            <p:nvSpPr>
              <p:cNvPr id="32" name="TextBox 31">
                <a:extLst>
                  <a:ext uri="{FF2B5EF4-FFF2-40B4-BE49-F238E27FC236}">
                    <a16:creationId xmlns:a16="http://schemas.microsoft.com/office/drawing/2014/main" xmlns="" id="{7B01241D-278E-4291-9423-ACB213FA0DBF}"/>
                  </a:ext>
                </a:extLst>
              </p:cNvPr>
              <p:cNvSpPr txBox="1"/>
              <p:nvPr/>
            </p:nvSpPr>
            <p:spPr>
              <a:xfrm rot="18961456">
                <a:off x="268448"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October</a:t>
                </a:r>
              </a:p>
            </p:txBody>
          </p:sp>
          <p:sp>
            <p:nvSpPr>
              <p:cNvPr id="33" name="TextBox 32">
                <a:extLst>
                  <a:ext uri="{FF2B5EF4-FFF2-40B4-BE49-F238E27FC236}">
                    <a16:creationId xmlns:a16="http://schemas.microsoft.com/office/drawing/2014/main" xmlns="" id="{B8885D8C-1BC6-46CB-9867-7CDBB57D0F6A}"/>
                  </a:ext>
                </a:extLst>
              </p:cNvPr>
              <p:cNvSpPr txBox="1"/>
              <p:nvPr/>
            </p:nvSpPr>
            <p:spPr>
              <a:xfrm rot="18961456">
                <a:off x="678162"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November</a:t>
                </a:r>
              </a:p>
            </p:txBody>
          </p:sp>
          <p:sp>
            <p:nvSpPr>
              <p:cNvPr id="34" name="TextBox 33">
                <a:extLst>
                  <a:ext uri="{FF2B5EF4-FFF2-40B4-BE49-F238E27FC236}">
                    <a16:creationId xmlns:a16="http://schemas.microsoft.com/office/drawing/2014/main" xmlns="" id="{BCA9E532-1897-45C1-A7F8-0E99FB7CDCBE}"/>
                  </a:ext>
                </a:extLst>
              </p:cNvPr>
              <p:cNvSpPr txBox="1"/>
              <p:nvPr/>
            </p:nvSpPr>
            <p:spPr>
              <a:xfrm rot="18961456">
                <a:off x="1087876" y="5080310"/>
                <a:ext cx="1937857" cy="497762"/>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December</a:t>
                </a:r>
              </a:p>
            </p:txBody>
          </p:sp>
        </p:grpSp>
      </p:grpSp>
      <p:grpSp>
        <p:nvGrpSpPr>
          <p:cNvPr id="49" name="Group 48">
            <a:extLst>
              <a:ext uri="{FF2B5EF4-FFF2-40B4-BE49-F238E27FC236}">
                <a16:creationId xmlns:a16="http://schemas.microsoft.com/office/drawing/2014/main" xmlns="" id="{91147415-139A-4A54-8B31-A7AAE8843CB9}"/>
              </a:ext>
            </a:extLst>
          </p:cNvPr>
          <p:cNvGrpSpPr/>
          <p:nvPr/>
        </p:nvGrpSpPr>
        <p:grpSpPr>
          <a:xfrm>
            <a:off x="612645" y="1018373"/>
            <a:ext cx="297544" cy="4206282"/>
            <a:chOff x="559770" y="1012795"/>
            <a:chExt cx="332799" cy="4173709"/>
          </a:xfrm>
        </p:grpSpPr>
        <p:sp>
          <p:nvSpPr>
            <p:cNvPr id="44" name="TextBox 43">
              <a:extLst>
                <a:ext uri="{FF2B5EF4-FFF2-40B4-BE49-F238E27FC236}">
                  <a16:creationId xmlns:a16="http://schemas.microsoft.com/office/drawing/2014/main" xmlns="" id="{DEEABB82-61E3-4AD8-9284-897622A0C2C4}"/>
                </a:ext>
              </a:extLst>
            </p:cNvPr>
            <p:cNvSpPr txBox="1"/>
            <p:nvPr/>
          </p:nvSpPr>
          <p:spPr>
            <a:xfrm>
              <a:off x="559770" y="1012795"/>
              <a:ext cx="332799"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7</a:t>
              </a:r>
            </a:p>
          </p:txBody>
        </p:sp>
        <p:sp>
          <p:nvSpPr>
            <p:cNvPr id="45" name="TextBox 44">
              <a:extLst>
                <a:ext uri="{FF2B5EF4-FFF2-40B4-BE49-F238E27FC236}">
                  <a16:creationId xmlns:a16="http://schemas.microsoft.com/office/drawing/2014/main" xmlns="" id="{AD06F77D-CEDD-4198-937A-20BA92588849}"/>
                </a:ext>
              </a:extLst>
            </p:cNvPr>
            <p:cNvSpPr txBox="1"/>
            <p:nvPr/>
          </p:nvSpPr>
          <p:spPr>
            <a:xfrm>
              <a:off x="559770" y="1924470"/>
              <a:ext cx="332799"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6</a:t>
              </a:r>
            </a:p>
          </p:txBody>
        </p:sp>
        <p:sp>
          <p:nvSpPr>
            <p:cNvPr id="46" name="TextBox 45">
              <a:extLst>
                <a:ext uri="{FF2B5EF4-FFF2-40B4-BE49-F238E27FC236}">
                  <a16:creationId xmlns:a16="http://schemas.microsoft.com/office/drawing/2014/main" xmlns="" id="{ED8891FC-E76F-4B91-BCCF-A9FA9838DF04}"/>
                </a:ext>
              </a:extLst>
            </p:cNvPr>
            <p:cNvSpPr txBox="1"/>
            <p:nvPr/>
          </p:nvSpPr>
          <p:spPr>
            <a:xfrm>
              <a:off x="559770" y="2909561"/>
              <a:ext cx="332799"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5</a:t>
              </a:r>
            </a:p>
          </p:txBody>
        </p:sp>
        <p:sp>
          <p:nvSpPr>
            <p:cNvPr id="47" name="TextBox 46">
              <a:extLst>
                <a:ext uri="{FF2B5EF4-FFF2-40B4-BE49-F238E27FC236}">
                  <a16:creationId xmlns:a16="http://schemas.microsoft.com/office/drawing/2014/main" xmlns="" id="{65F7F4A0-3ADE-45CC-BA8D-21A90EA772C3}"/>
                </a:ext>
              </a:extLst>
            </p:cNvPr>
            <p:cNvSpPr txBox="1"/>
            <p:nvPr/>
          </p:nvSpPr>
          <p:spPr>
            <a:xfrm>
              <a:off x="559770" y="3894652"/>
              <a:ext cx="332799"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4</a:t>
              </a:r>
            </a:p>
          </p:txBody>
        </p:sp>
        <p:sp>
          <p:nvSpPr>
            <p:cNvPr id="48" name="TextBox 47">
              <a:extLst>
                <a:ext uri="{FF2B5EF4-FFF2-40B4-BE49-F238E27FC236}">
                  <a16:creationId xmlns:a16="http://schemas.microsoft.com/office/drawing/2014/main" xmlns="" id="{29B63C15-865D-4B35-B774-F9BB777B8E65}"/>
                </a:ext>
              </a:extLst>
            </p:cNvPr>
            <p:cNvSpPr txBox="1"/>
            <p:nvPr/>
          </p:nvSpPr>
          <p:spPr>
            <a:xfrm>
              <a:off x="559770" y="4847950"/>
              <a:ext cx="332799"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3</a:t>
              </a:r>
            </a:p>
          </p:txBody>
        </p:sp>
      </p:grpSp>
      <p:grpSp>
        <p:nvGrpSpPr>
          <p:cNvPr id="50" name="Group 49">
            <a:extLst>
              <a:ext uri="{FF2B5EF4-FFF2-40B4-BE49-F238E27FC236}">
                <a16:creationId xmlns:a16="http://schemas.microsoft.com/office/drawing/2014/main" xmlns="" id="{634E91F9-11E6-44EE-8F87-67372B5649D6}"/>
              </a:ext>
            </a:extLst>
          </p:cNvPr>
          <p:cNvGrpSpPr/>
          <p:nvPr/>
        </p:nvGrpSpPr>
        <p:grpSpPr>
          <a:xfrm>
            <a:off x="6644141" y="1002699"/>
            <a:ext cx="297544" cy="4221949"/>
            <a:chOff x="559770" y="1012795"/>
            <a:chExt cx="332799" cy="4173709"/>
          </a:xfrm>
        </p:grpSpPr>
        <p:sp>
          <p:nvSpPr>
            <p:cNvPr id="51" name="TextBox 50">
              <a:extLst>
                <a:ext uri="{FF2B5EF4-FFF2-40B4-BE49-F238E27FC236}">
                  <a16:creationId xmlns:a16="http://schemas.microsoft.com/office/drawing/2014/main" xmlns="" id="{EF2F59AB-7BBA-4209-9E7B-E8B51F9A7279}"/>
                </a:ext>
              </a:extLst>
            </p:cNvPr>
            <p:cNvSpPr txBox="1"/>
            <p:nvPr/>
          </p:nvSpPr>
          <p:spPr>
            <a:xfrm>
              <a:off x="559770" y="1012795"/>
              <a:ext cx="332799"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7</a:t>
              </a:r>
            </a:p>
          </p:txBody>
        </p:sp>
        <p:sp>
          <p:nvSpPr>
            <p:cNvPr id="52" name="TextBox 51">
              <a:extLst>
                <a:ext uri="{FF2B5EF4-FFF2-40B4-BE49-F238E27FC236}">
                  <a16:creationId xmlns:a16="http://schemas.microsoft.com/office/drawing/2014/main" xmlns="" id="{35ED02FD-A2A3-4F35-9371-3EE0860B666A}"/>
                </a:ext>
              </a:extLst>
            </p:cNvPr>
            <p:cNvSpPr txBox="1"/>
            <p:nvPr/>
          </p:nvSpPr>
          <p:spPr>
            <a:xfrm>
              <a:off x="559770" y="1924470"/>
              <a:ext cx="332799"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6</a:t>
              </a:r>
            </a:p>
          </p:txBody>
        </p:sp>
        <p:sp>
          <p:nvSpPr>
            <p:cNvPr id="53" name="TextBox 52">
              <a:extLst>
                <a:ext uri="{FF2B5EF4-FFF2-40B4-BE49-F238E27FC236}">
                  <a16:creationId xmlns:a16="http://schemas.microsoft.com/office/drawing/2014/main" xmlns="" id="{BF6BEA8D-B0D1-4F9E-BC67-9D2619310C92}"/>
                </a:ext>
              </a:extLst>
            </p:cNvPr>
            <p:cNvSpPr txBox="1"/>
            <p:nvPr/>
          </p:nvSpPr>
          <p:spPr>
            <a:xfrm>
              <a:off x="559770" y="2909561"/>
              <a:ext cx="332799"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5</a:t>
              </a:r>
            </a:p>
          </p:txBody>
        </p:sp>
        <p:sp>
          <p:nvSpPr>
            <p:cNvPr id="54" name="TextBox 53">
              <a:extLst>
                <a:ext uri="{FF2B5EF4-FFF2-40B4-BE49-F238E27FC236}">
                  <a16:creationId xmlns:a16="http://schemas.microsoft.com/office/drawing/2014/main" xmlns="" id="{D5D96E52-1848-4134-9D97-A9988ED9C0D1}"/>
                </a:ext>
              </a:extLst>
            </p:cNvPr>
            <p:cNvSpPr txBox="1"/>
            <p:nvPr/>
          </p:nvSpPr>
          <p:spPr>
            <a:xfrm>
              <a:off x="559770" y="3894652"/>
              <a:ext cx="332799"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4</a:t>
              </a:r>
            </a:p>
          </p:txBody>
        </p:sp>
        <p:sp>
          <p:nvSpPr>
            <p:cNvPr id="55" name="TextBox 54">
              <a:extLst>
                <a:ext uri="{FF2B5EF4-FFF2-40B4-BE49-F238E27FC236}">
                  <a16:creationId xmlns:a16="http://schemas.microsoft.com/office/drawing/2014/main" xmlns="" id="{27D24F5C-3487-41F7-AF86-B70BE5CE4AF3}"/>
                </a:ext>
              </a:extLst>
            </p:cNvPr>
            <p:cNvSpPr txBox="1"/>
            <p:nvPr/>
          </p:nvSpPr>
          <p:spPr>
            <a:xfrm>
              <a:off x="559770" y="4847950"/>
              <a:ext cx="332799"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3</a:t>
              </a:r>
            </a:p>
          </p:txBody>
        </p:sp>
      </p:grpSp>
      <p:sp>
        <p:nvSpPr>
          <p:cNvPr id="56" name="TextBox 55">
            <a:extLst>
              <a:ext uri="{FF2B5EF4-FFF2-40B4-BE49-F238E27FC236}">
                <a16:creationId xmlns:a16="http://schemas.microsoft.com/office/drawing/2014/main" xmlns="" id="{C610ADC9-E0BE-4527-822C-719F1229EC66}"/>
              </a:ext>
            </a:extLst>
          </p:cNvPr>
          <p:cNvSpPr txBox="1"/>
          <p:nvPr/>
        </p:nvSpPr>
        <p:spPr>
          <a:xfrm rot="16200000">
            <a:off x="-1314468" y="2923343"/>
            <a:ext cx="3263993" cy="338554"/>
          </a:xfrm>
          <a:prstGeom prst="rect">
            <a:avLst/>
          </a:prstGeom>
          <a:noFill/>
        </p:spPr>
        <p:txBody>
          <a:bodyPr wrap="square" lIns="91440" tIns="45720" rIns="91440" bIns="45720" rtlCol="0" anchor="t">
            <a:spAutoFit/>
          </a:bodyPr>
          <a:lstStyle/>
          <a:p>
            <a:r>
              <a:rPr lang="en-US" sz="1600" b="1" dirty="0">
                <a:solidFill>
                  <a:schemeClr val="tx1">
                    <a:lumMod val="75000"/>
                    <a:lumOff val="25000"/>
                  </a:schemeClr>
                </a:solidFill>
                <a:latin typeface="Century Gothic"/>
              </a:rPr>
              <a:t>Precipitation Amount (inches)</a:t>
            </a:r>
          </a:p>
        </p:txBody>
      </p:sp>
      <p:sp>
        <p:nvSpPr>
          <p:cNvPr id="57" name="TextBox 56">
            <a:extLst>
              <a:ext uri="{FF2B5EF4-FFF2-40B4-BE49-F238E27FC236}">
                <a16:creationId xmlns:a16="http://schemas.microsoft.com/office/drawing/2014/main" xmlns="" id="{17EB0ACB-E4A3-4069-A68B-456B8DBA8C24}"/>
              </a:ext>
            </a:extLst>
          </p:cNvPr>
          <p:cNvSpPr txBox="1"/>
          <p:nvPr/>
        </p:nvSpPr>
        <p:spPr>
          <a:xfrm rot="16200000">
            <a:off x="4778270" y="2944906"/>
            <a:ext cx="3263993" cy="338554"/>
          </a:xfrm>
          <a:prstGeom prst="rect">
            <a:avLst/>
          </a:prstGeom>
          <a:noFill/>
        </p:spPr>
        <p:txBody>
          <a:bodyPr wrap="square" lIns="91440" tIns="45720" rIns="91440" bIns="45720" rtlCol="0" anchor="t">
            <a:spAutoFit/>
          </a:bodyPr>
          <a:lstStyle/>
          <a:p>
            <a:r>
              <a:rPr lang="en-US" sz="1600" b="1" dirty="0">
                <a:solidFill>
                  <a:schemeClr val="tx1">
                    <a:lumMod val="75000"/>
                    <a:lumOff val="25000"/>
                  </a:schemeClr>
                </a:solidFill>
                <a:latin typeface="Century Gothic"/>
              </a:rPr>
              <a:t>Precipitation Amount (inches)</a:t>
            </a:r>
          </a:p>
        </p:txBody>
      </p:sp>
      <p:sp>
        <p:nvSpPr>
          <p:cNvPr id="58" name="TextBox 57">
            <a:extLst>
              <a:ext uri="{FF2B5EF4-FFF2-40B4-BE49-F238E27FC236}">
                <a16:creationId xmlns:a16="http://schemas.microsoft.com/office/drawing/2014/main" xmlns="" id="{DEC34103-33F1-4EBB-B6DF-88F4D7079CC1}"/>
              </a:ext>
            </a:extLst>
          </p:cNvPr>
          <p:cNvSpPr txBox="1"/>
          <p:nvPr/>
        </p:nvSpPr>
        <p:spPr>
          <a:xfrm>
            <a:off x="2640261" y="5532632"/>
            <a:ext cx="912970" cy="338554"/>
          </a:xfrm>
          <a:prstGeom prst="rect">
            <a:avLst/>
          </a:prstGeom>
          <a:noFill/>
        </p:spPr>
        <p:txBody>
          <a:bodyPr wrap="square" lIns="91440" tIns="45720" rIns="91440" bIns="45720" rtlCol="0" anchor="t">
            <a:spAutoFit/>
          </a:bodyPr>
          <a:lstStyle/>
          <a:p>
            <a:r>
              <a:rPr lang="en-US" sz="1600" b="1">
                <a:solidFill>
                  <a:schemeClr val="tx1">
                    <a:lumMod val="75000"/>
                    <a:lumOff val="25000"/>
                  </a:schemeClr>
                </a:solidFill>
                <a:latin typeface="Century Gothic"/>
              </a:rPr>
              <a:t>Month</a:t>
            </a:r>
          </a:p>
        </p:txBody>
      </p:sp>
      <p:sp>
        <p:nvSpPr>
          <p:cNvPr id="59" name="TextBox 58">
            <a:extLst>
              <a:ext uri="{FF2B5EF4-FFF2-40B4-BE49-F238E27FC236}">
                <a16:creationId xmlns:a16="http://schemas.microsoft.com/office/drawing/2014/main" xmlns="" id="{C9962011-7AF6-4FDA-8332-0D33B3B43AF4}"/>
              </a:ext>
            </a:extLst>
          </p:cNvPr>
          <p:cNvSpPr txBox="1"/>
          <p:nvPr/>
        </p:nvSpPr>
        <p:spPr>
          <a:xfrm>
            <a:off x="8638769" y="5532632"/>
            <a:ext cx="912970" cy="338554"/>
          </a:xfrm>
          <a:prstGeom prst="rect">
            <a:avLst/>
          </a:prstGeom>
          <a:noFill/>
        </p:spPr>
        <p:txBody>
          <a:bodyPr wrap="square" lIns="91440" tIns="45720" rIns="91440" bIns="45720" rtlCol="0" anchor="t">
            <a:spAutoFit/>
          </a:bodyPr>
          <a:lstStyle/>
          <a:p>
            <a:r>
              <a:rPr lang="en-US" sz="1600" b="1">
                <a:solidFill>
                  <a:schemeClr val="tx1">
                    <a:lumMod val="75000"/>
                    <a:lumOff val="25000"/>
                  </a:schemeClr>
                </a:solidFill>
                <a:latin typeface="Century Gothic"/>
              </a:rPr>
              <a:t>Month</a:t>
            </a:r>
          </a:p>
        </p:txBody>
      </p:sp>
      <p:sp>
        <p:nvSpPr>
          <p:cNvPr id="61" name="TextBox 60">
            <a:extLst>
              <a:ext uri="{FF2B5EF4-FFF2-40B4-BE49-F238E27FC236}">
                <a16:creationId xmlns:a16="http://schemas.microsoft.com/office/drawing/2014/main" xmlns="" id="{C0E379D4-7F08-48F0-B1BB-4F07ADAE3997}"/>
              </a:ext>
            </a:extLst>
          </p:cNvPr>
          <p:cNvSpPr txBox="1"/>
          <p:nvPr/>
        </p:nvSpPr>
        <p:spPr>
          <a:xfrm>
            <a:off x="849853" y="802192"/>
            <a:ext cx="5050748" cy="338554"/>
          </a:xfrm>
          <a:prstGeom prst="rect">
            <a:avLst/>
          </a:prstGeom>
          <a:noFill/>
        </p:spPr>
        <p:txBody>
          <a:bodyPr wrap="square" lIns="91440" tIns="45720" rIns="91440" bIns="45720" rtlCol="0" anchor="t">
            <a:spAutoFit/>
          </a:bodyPr>
          <a:lstStyle/>
          <a:p>
            <a:pPr algn="ctr">
              <a:defRPr sz="1400" b="1" i="0" u="none" strike="noStrike" kern="1200" spc="0" baseline="0">
                <a:solidFill>
                  <a:prstClr val="black">
                    <a:lumMod val="65000"/>
                    <a:lumOff val="35000"/>
                  </a:prstClr>
                </a:solidFill>
                <a:latin typeface="Century Gothic" panose="020B0502020202020204" pitchFamily="34" charset="0"/>
                <a:ea typeface="+mn-ea"/>
                <a:cs typeface="+mn-cs"/>
              </a:defRPr>
            </a:pPr>
            <a:r>
              <a:rPr lang="en-US" sz="1600" b="1" dirty="0">
                <a:solidFill>
                  <a:schemeClr val="tx1">
                    <a:lumMod val="75000"/>
                    <a:lumOff val="25000"/>
                  </a:schemeClr>
                </a:solidFill>
                <a:latin typeface="Century Gothic"/>
              </a:rPr>
              <a:t>Preston</a:t>
            </a:r>
            <a:r>
              <a:rPr lang="en-US" sz="1600" b="1" baseline="0" dirty="0">
                <a:solidFill>
                  <a:schemeClr val="tx1">
                    <a:lumMod val="75000"/>
                    <a:lumOff val="25000"/>
                  </a:schemeClr>
                </a:solidFill>
                <a:latin typeface="Century Gothic"/>
              </a:rPr>
              <a:t> County Average Monthly Precipitation</a:t>
            </a:r>
            <a:r>
              <a:rPr lang="en-US" sz="1600" b="1" dirty="0">
                <a:solidFill>
                  <a:schemeClr val="tx1">
                    <a:lumMod val="75000"/>
                    <a:lumOff val="25000"/>
                  </a:schemeClr>
                </a:solidFill>
                <a:latin typeface="Century Gothic"/>
              </a:rPr>
              <a:t> </a:t>
            </a:r>
            <a:endParaRPr lang="en-US" sz="1600" b="1">
              <a:solidFill>
                <a:schemeClr val="tx1">
                  <a:lumMod val="75000"/>
                  <a:lumOff val="25000"/>
                </a:schemeClr>
              </a:solidFill>
              <a:latin typeface="Century Gothic" panose="020B0502020202020204" pitchFamily="34" charset="0"/>
            </a:endParaRPr>
          </a:p>
        </p:txBody>
      </p:sp>
      <p:sp>
        <p:nvSpPr>
          <p:cNvPr id="62" name="TextBox 61">
            <a:extLst>
              <a:ext uri="{FF2B5EF4-FFF2-40B4-BE49-F238E27FC236}">
                <a16:creationId xmlns:a16="http://schemas.microsoft.com/office/drawing/2014/main" xmlns="" id="{1FDAFEE5-E7A4-4EAB-B629-7127D5CBF70E}"/>
              </a:ext>
            </a:extLst>
          </p:cNvPr>
          <p:cNvSpPr txBox="1"/>
          <p:nvPr/>
        </p:nvSpPr>
        <p:spPr>
          <a:xfrm>
            <a:off x="6921502" y="764960"/>
            <a:ext cx="5050748" cy="338554"/>
          </a:xfrm>
          <a:prstGeom prst="rect">
            <a:avLst/>
          </a:prstGeom>
          <a:noFill/>
        </p:spPr>
        <p:txBody>
          <a:bodyPr wrap="square" lIns="91440" tIns="45720" rIns="91440" bIns="45720" rtlCol="0" anchor="t">
            <a:spAutoFit/>
          </a:bodyPr>
          <a:lstStyle/>
          <a:p>
            <a:pPr algn="ctr">
              <a:defRPr sz="1400" b="1" i="0" u="none" strike="noStrike" kern="1200" spc="0" baseline="0">
                <a:solidFill>
                  <a:prstClr val="black">
                    <a:lumMod val="65000"/>
                    <a:lumOff val="35000"/>
                  </a:prstClr>
                </a:solidFill>
                <a:latin typeface="Century Gothic" panose="020B0502020202020204" pitchFamily="34" charset="0"/>
                <a:ea typeface="+mn-ea"/>
                <a:cs typeface="+mn-cs"/>
              </a:defRPr>
            </a:pPr>
            <a:r>
              <a:rPr lang="en-US" sz="1600" b="1" dirty="0">
                <a:solidFill>
                  <a:schemeClr val="tx1">
                    <a:lumMod val="75000"/>
                    <a:lumOff val="25000"/>
                  </a:schemeClr>
                </a:solidFill>
                <a:latin typeface="Century Gothic"/>
              </a:rPr>
              <a:t>Tucker</a:t>
            </a:r>
            <a:r>
              <a:rPr lang="en-US" sz="1600" b="1" baseline="0" dirty="0">
                <a:solidFill>
                  <a:schemeClr val="tx1">
                    <a:lumMod val="75000"/>
                    <a:lumOff val="25000"/>
                  </a:schemeClr>
                </a:solidFill>
                <a:latin typeface="Century Gothic"/>
              </a:rPr>
              <a:t> County Average Monthly Precipitation</a:t>
            </a:r>
            <a:r>
              <a:rPr lang="en-US" sz="1600" b="1" dirty="0">
                <a:solidFill>
                  <a:schemeClr val="tx1">
                    <a:lumMod val="75000"/>
                    <a:lumOff val="25000"/>
                  </a:schemeClr>
                </a:solidFill>
                <a:latin typeface="Century Gothic"/>
              </a:rPr>
              <a:t> </a:t>
            </a:r>
            <a:endParaRPr lang="en-US" sz="1600" b="1" dirty="0">
              <a:solidFill>
                <a:schemeClr val="tx1">
                  <a:lumMod val="75000"/>
                  <a:lumOff val="25000"/>
                </a:schemeClr>
              </a:solidFill>
              <a:latin typeface="Century Gothic" panose="020B0502020202020204" pitchFamily="34" charset="0"/>
            </a:endParaRPr>
          </a:p>
        </p:txBody>
      </p:sp>
      <p:grpSp>
        <p:nvGrpSpPr>
          <p:cNvPr id="73" name="Group 72">
            <a:extLst>
              <a:ext uri="{FF2B5EF4-FFF2-40B4-BE49-F238E27FC236}">
                <a16:creationId xmlns:a16="http://schemas.microsoft.com/office/drawing/2014/main" xmlns="" id="{182BDE48-497F-4AE6-87C7-E953DCBE7C65}"/>
              </a:ext>
            </a:extLst>
          </p:cNvPr>
          <p:cNvGrpSpPr/>
          <p:nvPr/>
        </p:nvGrpSpPr>
        <p:grpSpPr>
          <a:xfrm>
            <a:off x="1256832" y="5956161"/>
            <a:ext cx="3703379" cy="400050"/>
            <a:chOff x="1211605" y="5979608"/>
            <a:chExt cx="3703379" cy="400050"/>
          </a:xfrm>
        </p:grpSpPr>
        <p:pic>
          <p:nvPicPr>
            <p:cNvPr id="64" name="Picture 63">
              <a:extLst>
                <a:ext uri="{FF2B5EF4-FFF2-40B4-BE49-F238E27FC236}">
                  <a16:creationId xmlns:a16="http://schemas.microsoft.com/office/drawing/2014/main" xmlns="" id="{C3334FC2-9BE1-4124-94C7-E2104A83C25A}"/>
                </a:ext>
              </a:extLst>
            </p:cNvPr>
            <p:cNvPicPr>
              <a:picLocks noChangeAspect="1"/>
            </p:cNvPicPr>
            <p:nvPr/>
          </p:nvPicPr>
          <p:blipFill>
            <a:blip r:embed="rId5"/>
            <a:stretch>
              <a:fillRect/>
            </a:stretch>
          </p:blipFill>
          <p:spPr>
            <a:xfrm>
              <a:off x="1211605" y="6055808"/>
              <a:ext cx="419100" cy="247650"/>
            </a:xfrm>
            <a:prstGeom prst="rect">
              <a:avLst/>
            </a:prstGeom>
          </p:spPr>
        </p:pic>
        <p:pic>
          <p:nvPicPr>
            <p:cNvPr id="68" name="Picture 67">
              <a:extLst>
                <a:ext uri="{FF2B5EF4-FFF2-40B4-BE49-F238E27FC236}">
                  <a16:creationId xmlns:a16="http://schemas.microsoft.com/office/drawing/2014/main" xmlns="" id="{FC06E0FA-DAC9-4B68-A146-95417BB174AF}"/>
                </a:ext>
              </a:extLst>
            </p:cNvPr>
            <p:cNvPicPr>
              <a:picLocks noChangeAspect="1"/>
            </p:cNvPicPr>
            <p:nvPr/>
          </p:nvPicPr>
          <p:blipFill>
            <a:blip r:embed="rId6"/>
            <a:stretch>
              <a:fillRect/>
            </a:stretch>
          </p:blipFill>
          <p:spPr>
            <a:xfrm>
              <a:off x="3245278" y="5979608"/>
              <a:ext cx="495300" cy="400050"/>
            </a:xfrm>
            <a:prstGeom prst="rect">
              <a:avLst/>
            </a:prstGeom>
          </p:spPr>
        </p:pic>
        <p:sp>
          <p:nvSpPr>
            <p:cNvPr id="71" name="TextBox 70">
              <a:extLst>
                <a:ext uri="{FF2B5EF4-FFF2-40B4-BE49-F238E27FC236}">
                  <a16:creationId xmlns:a16="http://schemas.microsoft.com/office/drawing/2014/main" xmlns="" id="{2FEE1176-D98B-48E4-8D80-E4C6CF022898}"/>
                </a:ext>
              </a:extLst>
            </p:cNvPr>
            <p:cNvSpPr txBox="1"/>
            <p:nvPr/>
          </p:nvSpPr>
          <p:spPr>
            <a:xfrm>
              <a:off x="1601371" y="6010356"/>
              <a:ext cx="1296882"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1970 - 1999</a:t>
              </a:r>
            </a:p>
          </p:txBody>
        </p:sp>
        <p:sp>
          <p:nvSpPr>
            <p:cNvPr id="72" name="TextBox 71">
              <a:extLst>
                <a:ext uri="{FF2B5EF4-FFF2-40B4-BE49-F238E27FC236}">
                  <a16:creationId xmlns:a16="http://schemas.microsoft.com/office/drawing/2014/main" xmlns="" id="{85BDAB6A-724F-40DA-B375-0DCBAE60DDE9}"/>
                </a:ext>
              </a:extLst>
            </p:cNvPr>
            <p:cNvSpPr txBox="1"/>
            <p:nvPr/>
          </p:nvSpPr>
          <p:spPr>
            <a:xfrm>
              <a:off x="3618102" y="6010356"/>
              <a:ext cx="1296882"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2000 - 2020</a:t>
              </a:r>
            </a:p>
          </p:txBody>
        </p:sp>
      </p:grpSp>
      <p:grpSp>
        <p:nvGrpSpPr>
          <p:cNvPr id="74" name="Group 73">
            <a:extLst>
              <a:ext uri="{FF2B5EF4-FFF2-40B4-BE49-F238E27FC236}">
                <a16:creationId xmlns:a16="http://schemas.microsoft.com/office/drawing/2014/main" xmlns="" id="{AAB1730E-7E12-43A0-BD57-867E2C0FBDA9}"/>
              </a:ext>
            </a:extLst>
          </p:cNvPr>
          <p:cNvGrpSpPr/>
          <p:nvPr/>
        </p:nvGrpSpPr>
        <p:grpSpPr>
          <a:xfrm>
            <a:off x="7313217" y="5925413"/>
            <a:ext cx="3703379" cy="400050"/>
            <a:chOff x="1211605" y="5979608"/>
            <a:chExt cx="3703379" cy="400050"/>
          </a:xfrm>
        </p:grpSpPr>
        <p:pic>
          <p:nvPicPr>
            <p:cNvPr id="75" name="Picture 74">
              <a:extLst>
                <a:ext uri="{FF2B5EF4-FFF2-40B4-BE49-F238E27FC236}">
                  <a16:creationId xmlns:a16="http://schemas.microsoft.com/office/drawing/2014/main" xmlns="" id="{2B5282B5-D764-4050-9C2F-D89ADFFDCC6F}"/>
                </a:ext>
              </a:extLst>
            </p:cNvPr>
            <p:cNvPicPr>
              <a:picLocks noChangeAspect="1"/>
            </p:cNvPicPr>
            <p:nvPr/>
          </p:nvPicPr>
          <p:blipFill>
            <a:blip r:embed="rId5"/>
            <a:stretch>
              <a:fillRect/>
            </a:stretch>
          </p:blipFill>
          <p:spPr>
            <a:xfrm>
              <a:off x="1211605" y="6055808"/>
              <a:ext cx="419100" cy="247650"/>
            </a:xfrm>
            <a:prstGeom prst="rect">
              <a:avLst/>
            </a:prstGeom>
          </p:spPr>
        </p:pic>
        <p:pic>
          <p:nvPicPr>
            <p:cNvPr id="76" name="Picture 75">
              <a:extLst>
                <a:ext uri="{FF2B5EF4-FFF2-40B4-BE49-F238E27FC236}">
                  <a16:creationId xmlns:a16="http://schemas.microsoft.com/office/drawing/2014/main" xmlns="" id="{3ADB5B7C-47E7-4177-B414-4A66625778FD}"/>
                </a:ext>
              </a:extLst>
            </p:cNvPr>
            <p:cNvPicPr>
              <a:picLocks noChangeAspect="1"/>
            </p:cNvPicPr>
            <p:nvPr/>
          </p:nvPicPr>
          <p:blipFill>
            <a:blip r:embed="rId6"/>
            <a:stretch>
              <a:fillRect/>
            </a:stretch>
          </p:blipFill>
          <p:spPr>
            <a:xfrm>
              <a:off x="3245278" y="5979608"/>
              <a:ext cx="495300" cy="400050"/>
            </a:xfrm>
            <a:prstGeom prst="rect">
              <a:avLst/>
            </a:prstGeom>
          </p:spPr>
        </p:pic>
        <p:sp>
          <p:nvSpPr>
            <p:cNvPr id="77" name="TextBox 76">
              <a:extLst>
                <a:ext uri="{FF2B5EF4-FFF2-40B4-BE49-F238E27FC236}">
                  <a16:creationId xmlns:a16="http://schemas.microsoft.com/office/drawing/2014/main" xmlns="" id="{EF685307-D00D-44CB-81DB-E8033154C21D}"/>
                </a:ext>
              </a:extLst>
            </p:cNvPr>
            <p:cNvSpPr txBox="1"/>
            <p:nvPr/>
          </p:nvSpPr>
          <p:spPr>
            <a:xfrm>
              <a:off x="1601371" y="6010356"/>
              <a:ext cx="1296882"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1970 - 1999</a:t>
              </a:r>
            </a:p>
          </p:txBody>
        </p:sp>
        <p:sp>
          <p:nvSpPr>
            <p:cNvPr id="78" name="TextBox 77">
              <a:extLst>
                <a:ext uri="{FF2B5EF4-FFF2-40B4-BE49-F238E27FC236}">
                  <a16:creationId xmlns:a16="http://schemas.microsoft.com/office/drawing/2014/main" xmlns="" id="{DFAEBF1F-D1D3-441E-9F99-9950EDFFAD35}"/>
                </a:ext>
              </a:extLst>
            </p:cNvPr>
            <p:cNvSpPr txBox="1"/>
            <p:nvPr/>
          </p:nvSpPr>
          <p:spPr>
            <a:xfrm>
              <a:off x="3618102" y="6010356"/>
              <a:ext cx="1296882" cy="338554"/>
            </a:xfrm>
            <a:prstGeom prst="rect">
              <a:avLst/>
            </a:prstGeom>
            <a:noFill/>
          </p:spPr>
          <p:txBody>
            <a:bodyPr wrap="square" lIns="91440" tIns="45720" rIns="91440" bIns="45720" rtlCol="0" anchor="t">
              <a:spAutoFit/>
            </a:bodyPr>
            <a:lstStyle/>
            <a:p>
              <a:r>
                <a:rPr lang="en-US" sz="1600">
                  <a:solidFill>
                    <a:schemeClr val="tx1">
                      <a:lumMod val="75000"/>
                      <a:lumOff val="25000"/>
                    </a:schemeClr>
                  </a:solidFill>
                  <a:latin typeface="Century Gothic"/>
                </a:rPr>
                <a:t>2000 - 2020</a:t>
              </a:r>
            </a:p>
          </p:txBody>
        </p:sp>
      </p:grpSp>
    </p:spTree>
    <p:extLst>
      <p:ext uri="{BB962C8B-B14F-4D97-AF65-F5344CB8AC3E}">
        <p14:creationId xmlns:p14="http://schemas.microsoft.com/office/powerpoint/2010/main" val="3798327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CLIMATOLOGY: RESULTS</a:t>
            </a:r>
          </a:p>
        </p:txBody>
      </p:sp>
      <p:pic>
        <p:nvPicPr>
          <p:cNvPr id="4" name="Picture 3">
            <a:extLst>
              <a:ext uri="{FF2B5EF4-FFF2-40B4-BE49-F238E27FC236}">
                <a16:creationId xmlns:a16="http://schemas.microsoft.com/office/drawing/2014/main" xmlns="" id="{ECA50FDB-A2FA-47D3-AC5B-B51A58FC9DAF}"/>
              </a:ext>
            </a:extLst>
          </p:cNvPr>
          <p:cNvPicPr>
            <a:picLocks noChangeAspect="1"/>
          </p:cNvPicPr>
          <p:nvPr/>
        </p:nvPicPr>
        <p:blipFill>
          <a:blip r:embed="rId3"/>
          <a:stretch>
            <a:fillRect/>
          </a:stretch>
        </p:blipFill>
        <p:spPr>
          <a:xfrm>
            <a:off x="1174458" y="1152525"/>
            <a:ext cx="10807991" cy="4705350"/>
          </a:xfrm>
          <a:prstGeom prst="rect">
            <a:avLst/>
          </a:prstGeom>
        </p:spPr>
      </p:pic>
      <p:grpSp>
        <p:nvGrpSpPr>
          <p:cNvPr id="12" name="Group 11">
            <a:extLst>
              <a:ext uri="{FF2B5EF4-FFF2-40B4-BE49-F238E27FC236}">
                <a16:creationId xmlns:a16="http://schemas.microsoft.com/office/drawing/2014/main" xmlns="" id="{CDF160D7-B0C4-45FB-93FC-283DDF2F1F37}"/>
              </a:ext>
            </a:extLst>
          </p:cNvPr>
          <p:cNvGrpSpPr/>
          <p:nvPr/>
        </p:nvGrpSpPr>
        <p:grpSpPr>
          <a:xfrm>
            <a:off x="662731" y="1096053"/>
            <a:ext cx="691570" cy="4818288"/>
            <a:chOff x="424696" y="1045303"/>
            <a:chExt cx="669546" cy="4880387"/>
          </a:xfrm>
        </p:grpSpPr>
        <p:sp>
          <p:nvSpPr>
            <p:cNvPr id="6" name="TextBox 5">
              <a:extLst>
                <a:ext uri="{FF2B5EF4-FFF2-40B4-BE49-F238E27FC236}">
                  <a16:creationId xmlns:a16="http://schemas.microsoft.com/office/drawing/2014/main" xmlns="" id="{D3C8C46A-C816-449E-8CAC-5C185FFACB37}"/>
                </a:ext>
              </a:extLst>
            </p:cNvPr>
            <p:cNvSpPr txBox="1"/>
            <p:nvPr/>
          </p:nvSpPr>
          <p:spPr>
            <a:xfrm>
              <a:off x="424696" y="1045303"/>
              <a:ext cx="669546" cy="308786"/>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3500</a:t>
              </a:r>
            </a:p>
          </p:txBody>
        </p:sp>
        <p:sp>
          <p:nvSpPr>
            <p:cNvPr id="7" name="TextBox 6">
              <a:extLst>
                <a:ext uri="{FF2B5EF4-FFF2-40B4-BE49-F238E27FC236}">
                  <a16:creationId xmlns:a16="http://schemas.microsoft.com/office/drawing/2014/main" xmlns="" id="{4DD86E7A-AC31-447F-BBCD-B5C349392BB4}"/>
                </a:ext>
              </a:extLst>
            </p:cNvPr>
            <p:cNvSpPr txBox="1"/>
            <p:nvPr/>
          </p:nvSpPr>
          <p:spPr>
            <a:xfrm>
              <a:off x="424696" y="1959623"/>
              <a:ext cx="669546" cy="308786"/>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3000</a:t>
              </a:r>
            </a:p>
          </p:txBody>
        </p:sp>
        <p:sp>
          <p:nvSpPr>
            <p:cNvPr id="8" name="TextBox 7">
              <a:extLst>
                <a:ext uri="{FF2B5EF4-FFF2-40B4-BE49-F238E27FC236}">
                  <a16:creationId xmlns:a16="http://schemas.microsoft.com/office/drawing/2014/main" xmlns="" id="{20242377-3C01-4812-9ED0-2EA388AF5D05}"/>
                </a:ext>
              </a:extLst>
            </p:cNvPr>
            <p:cNvSpPr txBox="1"/>
            <p:nvPr/>
          </p:nvSpPr>
          <p:spPr>
            <a:xfrm>
              <a:off x="424696" y="2873943"/>
              <a:ext cx="669546" cy="308786"/>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2500</a:t>
              </a:r>
            </a:p>
          </p:txBody>
        </p:sp>
        <p:sp>
          <p:nvSpPr>
            <p:cNvPr id="9" name="TextBox 8">
              <a:extLst>
                <a:ext uri="{FF2B5EF4-FFF2-40B4-BE49-F238E27FC236}">
                  <a16:creationId xmlns:a16="http://schemas.microsoft.com/office/drawing/2014/main" xmlns="" id="{BDE66E01-8F80-4145-9463-5F66CC754EB1}"/>
                </a:ext>
              </a:extLst>
            </p:cNvPr>
            <p:cNvSpPr txBox="1"/>
            <p:nvPr/>
          </p:nvSpPr>
          <p:spPr>
            <a:xfrm>
              <a:off x="424696" y="3788263"/>
              <a:ext cx="669546" cy="308786"/>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2000</a:t>
              </a:r>
            </a:p>
          </p:txBody>
        </p:sp>
        <p:sp>
          <p:nvSpPr>
            <p:cNvPr id="10" name="TextBox 9">
              <a:extLst>
                <a:ext uri="{FF2B5EF4-FFF2-40B4-BE49-F238E27FC236}">
                  <a16:creationId xmlns:a16="http://schemas.microsoft.com/office/drawing/2014/main" xmlns="" id="{46E51126-B1F5-4927-81C9-432FB954ACA5}"/>
                </a:ext>
              </a:extLst>
            </p:cNvPr>
            <p:cNvSpPr txBox="1"/>
            <p:nvPr/>
          </p:nvSpPr>
          <p:spPr>
            <a:xfrm>
              <a:off x="424696" y="4702583"/>
              <a:ext cx="669546" cy="308786"/>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1500</a:t>
              </a:r>
            </a:p>
          </p:txBody>
        </p:sp>
        <p:sp>
          <p:nvSpPr>
            <p:cNvPr id="11" name="TextBox 10">
              <a:extLst>
                <a:ext uri="{FF2B5EF4-FFF2-40B4-BE49-F238E27FC236}">
                  <a16:creationId xmlns:a16="http://schemas.microsoft.com/office/drawing/2014/main" xmlns="" id="{59CFD6DD-C78A-455E-AC78-0B233B54DD1C}"/>
                </a:ext>
              </a:extLst>
            </p:cNvPr>
            <p:cNvSpPr txBox="1"/>
            <p:nvPr/>
          </p:nvSpPr>
          <p:spPr>
            <a:xfrm>
              <a:off x="424696" y="5616904"/>
              <a:ext cx="669546" cy="308786"/>
            </a:xfrm>
            <a:prstGeom prst="rect">
              <a:avLst/>
            </a:prstGeom>
            <a:noFill/>
          </p:spPr>
          <p:txBody>
            <a:bodyPr wrap="square" lIns="91440" tIns="45720" rIns="91440" bIns="45720" rtlCol="0" anchor="t">
              <a:spAutoFit/>
            </a:bodyPr>
            <a:lstStyle/>
            <a:p>
              <a:r>
                <a:rPr lang="en-US" sz="1400">
                  <a:solidFill>
                    <a:schemeClr val="tx1">
                      <a:lumMod val="75000"/>
                      <a:lumOff val="25000"/>
                    </a:schemeClr>
                  </a:solidFill>
                  <a:latin typeface="Century Gothic"/>
                </a:rPr>
                <a:t>1000</a:t>
              </a:r>
            </a:p>
          </p:txBody>
        </p:sp>
      </p:grpSp>
      <p:sp>
        <p:nvSpPr>
          <p:cNvPr id="13" name="TextBox 12">
            <a:extLst>
              <a:ext uri="{FF2B5EF4-FFF2-40B4-BE49-F238E27FC236}">
                <a16:creationId xmlns:a16="http://schemas.microsoft.com/office/drawing/2014/main" xmlns="" id="{94BBA1B3-C512-47E5-8CD3-B4F1438C5F18}"/>
              </a:ext>
            </a:extLst>
          </p:cNvPr>
          <p:cNvSpPr txBox="1"/>
          <p:nvPr/>
        </p:nvSpPr>
        <p:spPr>
          <a:xfrm rot="16200000">
            <a:off x="-1600989" y="3023971"/>
            <a:ext cx="402530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Discharge (cubic feet per second)</a:t>
            </a:r>
          </a:p>
        </p:txBody>
      </p:sp>
      <p:grpSp>
        <p:nvGrpSpPr>
          <p:cNvPr id="36" name="Group 35">
            <a:extLst>
              <a:ext uri="{FF2B5EF4-FFF2-40B4-BE49-F238E27FC236}">
                <a16:creationId xmlns:a16="http://schemas.microsoft.com/office/drawing/2014/main" xmlns="" id="{DDEA0A28-CA36-4A32-8610-22ABDFA680E8}"/>
              </a:ext>
            </a:extLst>
          </p:cNvPr>
          <p:cNvGrpSpPr/>
          <p:nvPr/>
        </p:nvGrpSpPr>
        <p:grpSpPr>
          <a:xfrm>
            <a:off x="2671751" y="5837675"/>
            <a:ext cx="8299649" cy="379432"/>
            <a:chOff x="2671751" y="5837675"/>
            <a:chExt cx="8299649" cy="379432"/>
          </a:xfrm>
        </p:grpSpPr>
        <p:grpSp>
          <p:nvGrpSpPr>
            <p:cNvPr id="34" name="Group 33">
              <a:extLst>
                <a:ext uri="{FF2B5EF4-FFF2-40B4-BE49-F238E27FC236}">
                  <a16:creationId xmlns:a16="http://schemas.microsoft.com/office/drawing/2014/main" xmlns="" id="{ED6BB266-F85C-4BB1-BFD7-DCE5BAB78DEB}"/>
                </a:ext>
              </a:extLst>
            </p:cNvPr>
            <p:cNvGrpSpPr/>
            <p:nvPr/>
          </p:nvGrpSpPr>
          <p:grpSpPr>
            <a:xfrm>
              <a:off x="2671751" y="5847775"/>
              <a:ext cx="1553766" cy="369332"/>
              <a:chOff x="2594946" y="5914346"/>
              <a:chExt cx="1553766" cy="369332"/>
            </a:xfrm>
          </p:grpSpPr>
          <p:pic>
            <p:nvPicPr>
              <p:cNvPr id="15" name="Picture 14">
                <a:extLst>
                  <a:ext uri="{FF2B5EF4-FFF2-40B4-BE49-F238E27FC236}">
                    <a16:creationId xmlns:a16="http://schemas.microsoft.com/office/drawing/2014/main" xmlns="" id="{BBAE3668-F84C-44AF-AEB4-3DACD191C4B7}"/>
                  </a:ext>
                </a:extLst>
              </p:cNvPr>
              <p:cNvPicPr>
                <a:picLocks noChangeAspect="1"/>
              </p:cNvPicPr>
              <p:nvPr/>
            </p:nvPicPr>
            <p:blipFill>
              <a:blip r:embed="rId4"/>
              <a:stretch>
                <a:fillRect/>
              </a:stretch>
            </p:blipFill>
            <p:spPr>
              <a:xfrm>
                <a:off x="2594946" y="6002348"/>
                <a:ext cx="209550" cy="228600"/>
              </a:xfrm>
              <a:prstGeom prst="rect">
                <a:avLst/>
              </a:prstGeom>
            </p:spPr>
          </p:pic>
          <p:sp>
            <p:nvSpPr>
              <p:cNvPr id="24" name="TextBox 23">
                <a:extLst>
                  <a:ext uri="{FF2B5EF4-FFF2-40B4-BE49-F238E27FC236}">
                    <a16:creationId xmlns:a16="http://schemas.microsoft.com/office/drawing/2014/main" xmlns="" id="{CFFF6F37-F730-41E3-A86E-1C17E366DBE4}"/>
                  </a:ext>
                </a:extLst>
              </p:cNvPr>
              <p:cNvSpPr txBox="1"/>
              <p:nvPr/>
            </p:nvSpPr>
            <p:spPr>
              <a:xfrm>
                <a:off x="2878278" y="5914346"/>
                <a:ext cx="1270434" cy="369332"/>
              </a:xfrm>
              <a:prstGeom prst="rect">
                <a:avLst/>
              </a:prstGeom>
              <a:noFill/>
            </p:spPr>
            <p:txBody>
              <a:bodyPr wrap="square" lIns="91440" tIns="45720" rIns="91440" bIns="45720" rtlCol="0" anchor="t">
                <a:spAutoFit/>
              </a:bodyPr>
              <a:lstStyle/>
              <a:p>
                <a:r>
                  <a:rPr lang="en-US">
                    <a:solidFill>
                      <a:schemeClr val="tx1">
                        <a:lumMod val="75000"/>
                        <a:lumOff val="25000"/>
                      </a:schemeClr>
                    </a:solidFill>
                    <a:latin typeface="Century Gothic"/>
                  </a:rPr>
                  <a:t>1970s</a:t>
                </a:r>
              </a:p>
            </p:txBody>
          </p:sp>
        </p:grpSp>
        <p:grpSp>
          <p:nvGrpSpPr>
            <p:cNvPr id="35" name="Group 34">
              <a:extLst>
                <a:ext uri="{FF2B5EF4-FFF2-40B4-BE49-F238E27FC236}">
                  <a16:creationId xmlns:a16="http://schemas.microsoft.com/office/drawing/2014/main" xmlns="" id="{41119CF7-E9F0-4E06-9AF1-0D7B8E462BEF}"/>
                </a:ext>
              </a:extLst>
            </p:cNvPr>
            <p:cNvGrpSpPr/>
            <p:nvPr/>
          </p:nvGrpSpPr>
          <p:grpSpPr>
            <a:xfrm>
              <a:off x="4264975" y="5847775"/>
              <a:ext cx="1568426" cy="369332"/>
              <a:chOff x="4343133" y="5914004"/>
              <a:chExt cx="1568426" cy="369332"/>
            </a:xfrm>
          </p:grpSpPr>
          <p:pic>
            <p:nvPicPr>
              <p:cNvPr id="17" name="Picture 16">
                <a:extLst>
                  <a:ext uri="{FF2B5EF4-FFF2-40B4-BE49-F238E27FC236}">
                    <a16:creationId xmlns:a16="http://schemas.microsoft.com/office/drawing/2014/main" xmlns="" id="{20749A91-AC72-4B8B-ABFF-230C7A7E9FB9}"/>
                  </a:ext>
                </a:extLst>
              </p:cNvPr>
              <p:cNvPicPr>
                <a:picLocks noChangeAspect="1"/>
              </p:cNvPicPr>
              <p:nvPr/>
            </p:nvPicPr>
            <p:blipFill>
              <a:blip r:embed="rId5"/>
              <a:stretch>
                <a:fillRect/>
              </a:stretch>
            </p:blipFill>
            <p:spPr>
              <a:xfrm>
                <a:off x="4343133" y="6007111"/>
                <a:ext cx="219075" cy="219075"/>
              </a:xfrm>
              <a:prstGeom prst="rect">
                <a:avLst/>
              </a:prstGeom>
            </p:spPr>
          </p:pic>
          <p:sp>
            <p:nvSpPr>
              <p:cNvPr id="26" name="TextBox 25">
                <a:extLst>
                  <a:ext uri="{FF2B5EF4-FFF2-40B4-BE49-F238E27FC236}">
                    <a16:creationId xmlns:a16="http://schemas.microsoft.com/office/drawing/2014/main" xmlns="" id="{2A039F62-E22D-4F22-9617-56C26CCEB663}"/>
                  </a:ext>
                </a:extLst>
              </p:cNvPr>
              <p:cNvSpPr txBox="1"/>
              <p:nvPr/>
            </p:nvSpPr>
            <p:spPr>
              <a:xfrm>
                <a:off x="4641125" y="5914004"/>
                <a:ext cx="1270434" cy="369332"/>
              </a:xfrm>
              <a:prstGeom prst="rect">
                <a:avLst/>
              </a:prstGeom>
              <a:noFill/>
            </p:spPr>
            <p:txBody>
              <a:bodyPr wrap="square" lIns="91440" tIns="45720" rIns="91440" bIns="45720" rtlCol="0" anchor="t">
                <a:spAutoFit/>
              </a:bodyPr>
              <a:lstStyle/>
              <a:p>
                <a:r>
                  <a:rPr lang="en-US">
                    <a:solidFill>
                      <a:schemeClr val="tx1">
                        <a:lumMod val="75000"/>
                        <a:lumOff val="25000"/>
                      </a:schemeClr>
                    </a:solidFill>
                    <a:latin typeface="Century Gothic"/>
                  </a:rPr>
                  <a:t>1980s</a:t>
                </a:r>
              </a:p>
            </p:txBody>
          </p:sp>
        </p:grpSp>
        <p:grpSp>
          <p:nvGrpSpPr>
            <p:cNvPr id="33" name="Group 32">
              <a:extLst>
                <a:ext uri="{FF2B5EF4-FFF2-40B4-BE49-F238E27FC236}">
                  <a16:creationId xmlns:a16="http://schemas.microsoft.com/office/drawing/2014/main" xmlns="" id="{2DD5D485-ABD1-4EAB-BD14-81202F2C3775}"/>
                </a:ext>
              </a:extLst>
            </p:cNvPr>
            <p:cNvGrpSpPr/>
            <p:nvPr/>
          </p:nvGrpSpPr>
          <p:grpSpPr>
            <a:xfrm>
              <a:off x="6051433" y="5837675"/>
              <a:ext cx="1530326" cy="369332"/>
              <a:chOff x="6005512" y="5903194"/>
              <a:chExt cx="1530326" cy="369332"/>
            </a:xfrm>
          </p:grpSpPr>
          <p:pic>
            <p:nvPicPr>
              <p:cNvPr id="19" name="Picture 18">
                <a:extLst>
                  <a:ext uri="{FF2B5EF4-FFF2-40B4-BE49-F238E27FC236}">
                    <a16:creationId xmlns:a16="http://schemas.microsoft.com/office/drawing/2014/main" xmlns="" id="{BD81DAF2-878B-4D2E-A02A-205FC2AB0895}"/>
                  </a:ext>
                </a:extLst>
              </p:cNvPr>
              <p:cNvPicPr>
                <a:picLocks noChangeAspect="1"/>
              </p:cNvPicPr>
              <p:nvPr/>
            </p:nvPicPr>
            <p:blipFill>
              <a:blip r:embed="rId6"/>
              <a:stretch>
                <a:fillRect/>
              </a:stretch>
            </p:blipFill>
            <p:spPr>
              <a:xfrm>
                <a:off x="6005512" y="5998658"/>
                <a:ext cx="180975" cy="209550"/>
              </a:xfrm>
              <a:prstGeom prst="rect">
                <a:avLst/>
              </a:prstGeom>
            </p:spPr>
          </p:pic>
          <p:sp>
            <p:nvSpPr>
              <p:cNvPr id="28" name="TextBox 27">
                <a:extLst>
                  <a:ext uri="{FF2B5EF4-FFF2-40B4-BE49-F238E27FC236}">
                    <a16:creationId xmlns:a16="http://schemas.microsoft.com/office/drawing/2014/main" xmlns="" id="{5B3B6ADA-EE3C-43BE-834C-6CF844C02BB2}"/>
                  </a:ext>
                </a:extLst>
              </p:cNvPr>
              <p:cNvSpPr txBox="1"/>
              <p:nvPr/>
            </p:nvSpPr>
            <p:spPr>
              <a:xfrm>
                <a:off x="6265404" y="5903194"/>
                <a:ext cx="127043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1990s</a:t>
                </a:r>
              </a:p>
            </p:txBody>
          </p:sp>
        </p:grpSp>
        <p:grpSp>
          <p:nvGrpSpPr>
            <p:cNvPr id="32" name="Group 31">
              <a:extLst>
                <a:ext uri="{FF2B5EF4-FFF2-40B4-BE49-F238E27FC236}">
                  <a16:creationId xmlns:a16="http://schemas.microsoft.com/office/drawing/2014/main" xmlns="" id="{DC6A3E07-FB55-453D-9514-FC3B93AA0F76}"/>
                </a:ext>
              </a:extLst>
            </p:cNvPr>
            <p:cNvGrpSpPr/>
            <p:nvPr/>
          </p:nvGrpSpPr>
          <p:grpSpPr>
            <a:xfrm>
              <a:off x="7677130" y="5837675"/>
              <a:ext cx="1558901" cy="369332"/>
              <a:chOff x="7938401" y="5903194"/>
              <a:chExt cx="1558901" cy="369332"/>
            </a:xfrm>
          </p:grpSpPr>
          <p:pic>
            <p:nvPicPr>
              <p:cNvPr id="21" name="Picture 20">
                <a:extLst>
                  <a:ext uri="{FF2B5EF4-FFF2-40B4-BE49-F238E27FC236}">
                    <a16:creationId xmlns:a16="http://schemas.microsoft.com/office/drawing/2014/main" xmlns="" id="{AE4DC83E-BC51-4744-AE53-64FDEE04FC22}"/>
                  </a:ext>
                </a:extLst>
              </p:cNvPr>
              <p:cNvPicPr>
                <a:picLocks noChangeAspect="1"/>
              </p:cNvPicPr>
              <p:nvPr/>
            </p:nvPicPr>
            <p:blipFill>
              <a:blip r:embed="rId7"/>
              <a:stretch>
                <a:fillRect/>
              </a:stretch>
            </p:blipFill>
            <p:spPr>
              <a:xfrm>
                <a:off x="7938401" y="5993895"/>
                <a:ext cx="209550" cy="209550"/>
              </a:xfrm>
              <a:prstGeom prst="rect">
                <a:avLst/>
              </a:prstGeom>
            </p:spPr>
          </p:pic>
          <p:sp>
            <p:nvSpPr>
              <p:cNvPr id="29" name="TextBox 28">
                <a:extLst>
                  <a:ext uri="{FF2B5EF4-FFF2-40B4-BE49-F238E27FC236}">
                    <a16:creationId xmlns:a16="http://schemas.microsoft.com/office/drawing/2014/main" xmlns="" id="{8498F1C2-0ECF-4D1E-9C91-52EFF1AF7101}"/>
                  </a:ext>
                </a:extLst>
              </p:cNvPr>
              <p:cNvSpPr txBox="1"/>
              <p:nvPr/>
            </p:nvSpPr>
            <p:spPr>
              <a:xfrm>
                <a:off x="8226868" y="5903194"/>
                <a:ext cx="127043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2000s</a:t>
                </a:r>
              </a:p>
            </p:txBody>
          </p:sp>
        </p:grpSp>
        <p:grpSp>
          <p:nvGrpSpPr>
            <p:cNvPr id="31" name="Group 30">
              <a:extLst>
                <a:ext uri="{FF2B5EF4-FFF2-40B4-BE49-F238E27FC236}">
                  <a16:creationId xmlns:a16="http://schemas.microsoft.com/office/drawing/2014/main" xmlns="" id="{A6A33BAE-671D-43BF-8F81-152283985DFB}"/>
                </a:ext>
              </a:extLst>
            </p:cNvPr>
            <p:cNvGrpSpPr/>
            <p:nvPr/>
          </p:nvGrpSpPr>
          <p:grpSpPr>
            <a:xfrm>
              <a:off x="9441074" y="5847775"/>
              <a:ext cx="1530326" cy="369332"/>
              <a:chOff x="9867541" y="5923003"/>
              <a:chExt cx="1530326" cy="369332"/>
            </a:xfrm>
          </p:grpSpPr>
          <p:pic>
            <p:nvPicPr>
              <p:cNvPr id="23" name="Picture 22">
                <a:extLst>
                  <a:ext uri="{FF2B5EF4-FFF2-40B4-BE49-F238E27FC236}">
                    <a16:creationId xmlns:a16="http://schemas.microsoft.com/office/drawing/2014/main" xmlns="" id="{BF0354AA-6A47-4C5A-A07E-33E13E23BD1A}"/>
                  </a:ext>
                </a:extLst>
              </p:cNvPr>
              <p:cNvPicPr>
                <a:picLocks noChangeAspect="1"/>
              </p:cNvPicPr>
              <p:nvPr/>
            </p:nvPicPr>
            <p:blipFill>
              <a:blip r:embed="rId8"/>
              <a:stretch>
                <a:fillRect/>
              </a:stretch>
            </p:blipFill>
            <p:spPr>
              <a:xfrm>
                <a:off x="9867541" y="6007111"/>
                <a:ext cx="180975" cy="276225"/>
              </a:xfrm>
              <a:prstGeom prst="rect">
                <a:avLst/>
              </a:prstGeom>
            </p:spPr>
          </p:pic>
          <p:sp>
            <p:nvSpPr>
              <p:cNvPr id="30" name="TextBox 29">
                <a:extLst>
                  <a:ext uri="{FF2B5EF4-FFF2-40B4-BE49-F238E27FC236}">
                    <a16:creationId xmlns:a16="http://schemas.microsoft.com/office/drawing/2014/main" xmlns="" id="{BC542BCA-FC20-46B4-A24E-D9AB745FC510}"/>
                  </a:ext>
                </a:extLst>
              </p:cNvPr>
              <p:cNvSpPr txBox="1"/>
              <p:nvPr/>
            </p:nvSpPr>
            <p:spPr>
              <a:xfrm>
                <a:off x="10127433" y="5923003"/>
                <a:ext cx="127043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2010s</a:t>
                </a:r>
              </a:p>
            </p:txBody>
          </p:sp>
        </p:grpSp>
      </p:grpSp>
      <p:sp>
        <p:nvSpPr>
          <p:cNvPr id="37" name="TextBox 36">
            <a:extLst>
              <a:ext uri="{FF2B5EF4-FFF2-40B4-BE49-F238E27FC236}">
                <a16:creationId xmlns:a16="http://schemas.microsoft.com/office/drawing/2014/main" xmlns="" id="{9F963F26-0F5C-4A87-BDF4-E861D743DEAF}"/>
              </a:ext>
            </a:extLst>
          </p:cNvPr>
          <p:cNvSpPr txBox="1"/>
          <p:nvPr/>
        </p:nvSpPr>
        <p:spPr>
          <a:xfrm>
            <a:off x="3184552" y="791584"/>
            <a:ext cx="6787802" cy="400110"/>
          </a:xfrm>
          <a:prstGeom prst="rect">
            <a:avLst/>
          </a:prstGeom>
          <a:noFill/>
        </p:spPr>
        <p:txBody>
          <a:bodyPr wrap="square" lIns="91440" tIns="45720" rIns="91440" bIns="45720" rtlCol="0" anchor="t">
            <a:spAutoFit/>
          </a:bodyPr>
          <a:lstStyle/>
          <a:p>
            <a:r>
              <a:rPr lang="en-US" sz="2000" b="1">
                <a:solidFill>
                  <a:schemeClr val="tx1">
                    <a:lumMod val="75000"/>
                    <a:lumOff val="25000"/>
                  </a:schemeClr>
                </a:solidFill>
                <a:latin typeface="Century Gothic"/>
              </a:rPr>
              <a:t>Cheat River Discharge at the Parsons, WV Gauge</a:t>
            </a:r>
          </a:p>
        </p:txBody>
      </p:sp>
    </p:spTree>
    <p:extLst>
      <p:ext uri="{BB962C8B-B14F-4D97-AF65-F5344CB8AC3E}">
        <p14:creationId xmlns:p14="http://schemas.microsoft.com/office/powerpoint/2010/main" val="4061074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1"/>
            <a:ext cx="10127280" cy="39769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LAND COVER: METHODOLOGY</a:t>
            </a:r>
          </a:p>
        </p:txBody>
      </p:sp>
      <p:sp>
        <p:nvSpPr>
          <p:cNvPr id="19" name="TextBox 18">
            <a:extLst>
              <a:ext uri="{FF2B5EF4-FFF2-40B4-BE49-F238E27FC236}">
                <a16:creationId xmlns:a16="http://schemas.microsoft.com/office/drawing/2014/main" xmlns="" id="{A6BC8507-ECFA-2845-A420-8205C843110D}"/>
              </a:ext>
            </a:extLst>
          </p:cNvPr>
          <p:cNvSpPr txBox="1"/>
          <p:nvPr/>
        </p:nvSpPr>
        <p:spPr>
          <a:xfrm>
            <a:off x="10298418" y="6719500"/>
            <a:ext cx="1741182" cy="276999"/>
          </a:xfrm>
          <a:prstGeom prst="rect">
            <a:avLst/>
          </a:prstGeom>
          <a:noFill/>
        </p:spPr>
        <p:txBody>
          <a:bodyPr wrap="none" rtlCol="0">
            <a:spAutoFit/>
          </a:bodyPr>
          <a:lstStyle/>
          <a:p>
            <a:r>
              <a:rPr lang="en-US" sz="1200">
                <a:latin typeface="Century Gothic" panose="020B0502020202020204" pitchFamily="34" charset="0"/>
              </a:rPr>
              <a:t>Image Credits: NASA</a:t>
            </a:r>
          </a:p>
        </p:txBody>
      </p:sp>
      <p:sp>
        <p:nvSpPr>
          <p:cNvPr id="29" name="Hexagon 28">
            <a:extLst>
              <a:ext uri="{FF2B5EF4-FFF2-40B4-BE49-F238E27FC236}">
                <a16:creationId xmlns:a16="http://schemas.microsoft.com/office/drawing/2014/main" xmlns="" id="{556C6E1C-B927-7C42-96F8-E0D69714F219}"/>
              </a:ext>
            </a:extLst>
          </p:cNvPr>
          <p:cNvSpPr/>
          <p:nvPr/>
        </p:nvSpPr>
        <p:spPr>
          <a:xfrm>
            <a:off x="5373043" y="1131135"/>
            <a:ext cx="1771633" cy="1015663"/>
          </a:xfrm>
          <a:prstGeom prst="hexagon">
            <a:avLst>
              <a:gd name="adj" fmla="val 17707"/>
              <a:gd name="vf" fmla="val 115470"/>
            </a:avLst>
          </a:prstGeom>
          <a:solidFill>
            <a:srgbClr val="54AEB2">
              <a:alpha val="14902"/>
            </a:srgbClr>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Training Dataset</a:t>
            </a:r>
          </a:p>
        </p:txBody>
      </p:sp>
      <p:grpSp>
        <p:nvGrpSpPr>
          <p:cNvPr id="4" name="Group 3">
            <a:extLst>
              <a:ext uri="{FF2B5EF4-FFF2-40B4-BE49-F238E27FC236}">
                <a16:creationId xmlns:a16="http://schemas.microsoft.com/office/drawing/2014/main" xmlns="" id="{544A487B-33D8-A940-8491-CF223720D79F}"/>
              </a:ext>
            </a:extLst>
          </p:cNvPr>
          <p:cNvGrpSpPr/>
          <p:nvPr/>
        </p:nvGrpSpPr>
        <p:grpSpPr>
          <a:xfrm>
            <a:off x="576578" y="3556479"/>
            <a:ext cx="4470749" cy="2918430"/>
            <a:chOff x="645741" y="2315233"/>
            <a:chExt cx="4470749" cy="2918430"/>
          </a:xfrm>
        </p:grpSpPr>
        <p:sp>
          <p:nvSpPr>
            <p:cNvPr id="30" name="Right Arrow 29">
              <a:extLst>
                <a:ext uri="{FF2B5EF4-FFF2-40B4-BE49-F238E27FC236}">
                  <a16:creationId xmlns:a16="http://schemas.microsoft.com/office/drawing/2014/main" xmlns="" id="{09275C2E-9F61-184C-8284-1FD28B4190DA}"/>
                </a:ext>
              </a:extLst>
            </p:cNvPr>
            <p:cNvSpPr/>
            <p:nvPr/>
          </p:nvSpPr>
          <p:spPr>
            <a:xfrm>
              <a:off x="2929385" y="3429000"/>
              <a:ext cx="2187105" cy="580962"/>
            </a:xfrm>
            <a:prstGeom prst="rightArrow">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24" name="Group 23">
              <a:extLst>
                <a:ext uri="{FF2B5EF4-FFF2-40B4-BE49-F238E27FC236}">
                  <a16:creationId xmlns:a16="http://schemas.microsoft.com/office/drawing/2014/main" xmlns="" id="{B9A8943C-2818-1849-BEA3-013B6E101FE4}"/>
                </a:ext>
              </a:extLst>
            </p:cNvPr>
            <p:cNvGrpSpPr/>
            <p:nvPr/>
          </p:nvGrpSpPr>
          <p:grpSpPr>
            <a:xfrm>
              <a:off x="645741" y="2315233"/>
              <a:ext cx="2187106" cy="2918430"/>
              <a:chOff x="927100" y="1797398"/>
              <a:chExt cx="2187106" cy="2918430"/>
            </a:xfrm>
          </p:grpSpPr>
          <p:sp>
            <p:nvSpPr>
              <p:cNvPr id="26" name="Hexagon 25">
                <a:extLst>
                  <a:ext uri="{FF2B5EF4-FFF2-40B4-BE49-F238E27FC236}">
                    <a16:creationId xmlns:a16="http://schemas.microsoft.com/office/drawing/2014/main" xmlns="" id="{60D49608-DB18-E34F-BE0F-F25A73E92EAF}"/>
                  </a:ext>
                </a:extLst>
              </p:cNvPr>
              <p:cNvSpPr/>
              <p:nvPr/>
            </p:nvSpPr>
            <p:spPr>
              <a:xfrm>
                <a:off x="927100" y="1797398"/>
                <a:ext cx="2187106" cy="1398505"/>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Landsat 5 TM</a:t>
                </a:r>
              </a:p>
            </p:txBody>
          </p:sp>
          <p:sp>
            <p:nvSpPr>
              <p:cNvPr id="27" name="Hexagon 26">
                <a:extLst>
                  <a:ext uri="{FF2B5EF4-FFF2-40B4-BE49-F238E27FC236}">
                    <a16:creationId xmlns:a16="http://schemas.microsoft.com/office/drawing/2014/main" xmlns="" id="{42CE1303-EDB6-EA48-80BC-14B51164A53A}"/>
                  </a:ext>
                </a:extLst>
              </p:cNvPr>
              <p:cNvSpPr/>
              <p:nvPr/>
            </p:nvSpPr>
            <p:spPr>
              <a:xfrm>
                <a:off x="927101" y="3317323"/>
                <a:ext cx="2187105" cy="1398505"/>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Landsat 8 OLI</a:t>
                </a:r>
                <a:endParaRPr lang="en-US" sz="1700">
                  <a:solidFill>
                    <a:schemeClr val="tx1">
                      <a:lumMod val="75000"/>
                      <a:lumOff val="25000"/>
                    </a:schemeClr>
                  </a:solidFill>
                  <a:latin typeface="Century Gothic" panose="020B0502020202020204" pitchFamily="34" charset="0"/>
                </a:endParaRPr>
              </a:p>
            </p:txBody>
          </p:sp>
        </p:grpSp>
      </p:grpSp>
      <p:sp>
        <p:nvSpPr>
          <p:cNvPr id="15" name="Hexagon 14">
            <a:extLst>
              <a:ext uri="{FF2B5EF4-FFF2-40B4-BE49-F238E27FC236}">
                <a16:creationId xmlns:a16="http://schemas.microsoft.com/office/drawing/2014/main" xmlns="" id="{D8AA441F-6933-394C-AE12-44057D503A8A}"/>
              </a:ext>
            </a:extLst>
          </p:cNvPr>
          <p:cNvSpPr/>
          <p:nvPr/>
        </p:nvSpPr>
        <p:spPr>
          <a:xfrm>
            <a:off x="576578" y="925010"/>
            <a:ext cx="2187106" cy="1398505"/>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NLCD Land Cover</a:t>
            </a:r>
          </a:p>
        </p:txBody>
      </p:sp>
      <p:sp>
        <p:nvSpPr>
          <p:cNvPr id="16" name="Right Arrow 15">
            <a:extLst>
              <a:ext uri="{FF2B5EF4-FFF2-40B4-BE49-F238E27FC236}">
                <a16:creationId xmlns:a16="http://schemas.microsoft.com/office/drawing/2014/main" xmlns="" id="{3BF0039E-1885-B242-A65E-CAABE8F2489A}"/>
              </a:ext>
            </a:extLst>
          </p:cNvPr>
          <p:cNvSpPr/>
          <p:nvPr/>
        </p:nvSpPr>
        <p:spPr>
          <a:xfrm>
            <a:off x="2860221" y="1354606"/>
            <a:ext cx="2187105" cy="580962"/>
          </a:xfrm>
          <a:prstGeom prst="rightArrow">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Hexagon 19">
            <a:extLst>
              <a:ext uri="{FF2B5EF4-FFF2-40B4-BE49-F238E27FC236}">
                <a16:creationId xmlns:a16="http://schemas.microsoft.com/office/drawing/2014/main" xmlns="" id="{3C189D03-4844-A649-AFC7-31647196EC99}"/>
              </a:ext>
            </a:extLst>
          </p:cNvPr>
          <p:cNvSpPr/>
          <p:nvPr/>
        </p:nvSpPr>
        <p:spPr>
          <a:xfrm>
            <a:off x="5373042" y="4552441"/>
            <a:ext cx="1771633" cy="1015663"/>
          </a:xfrm>
          <a:prstGeom prst="hexagon">
            <a:avLst>
              <a:gd name="adj" fmla="val 17707"/>
              <a:gd name="vf" fmla="val 115470"/>
            </a:avLst>
          </a:prstGeom>
          <a:solidFill>
            <a:srgbClr val="54AEB2">
              <a:alpha val="14902"/>
            </a:srgbClr>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Processed Imagery</a:t>
            </a:r>
          </a:p>
        </p:txBody>
      </p:sp>
      <p:sp>
        <p:nvSpPr>
          <p:cNvPr id="21" name="Right Arrow 20">
            <a:extLst>
              <a:ext uri="{FF2B5EF4-FFF2-40B4-BE49-F238E27FC236}">
                <a16:creationId xmlns:a16="http://schemas.microsoft.com/office/drawing/2014/main" xmlns="" id="{E53F9D65-2393-2946-98E2-7DE310FD2DB0}"/>
              </a:ext>
            </a:extLst>
          </p:cNvPr>
          <p:cNvSpPr/>
          <p:nvPr/>
        </p:nvSpPr>
        <p:spPr>
          <a:xfrm rot="5400000">
            <a:off x="5859707" y="2342596"/>
            <a:ext cx="798303" cy="580962"/>
          </a:xfrm>
          <a:prstGeom prst="rightArrow">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 name="Oval 5">
            <a:extLst>
              <a:ext uri="{FF2B5EF4-FFF2-40B4-BE49-F238E27FC236}">
                <a16:creationId xmlns:a16="http://schemas.microsoft.com/office/drawing/2014/main" xmlns="" id="{88AF419D-6AF1-0C4D-BDDB-D339FDDF676C}"/>
              </a:ext>
            </a:extLst>
          </p:cNvPr>
          <p:cNvSpPr/>
          <p:nvPr/>
        </p:nvSpPr>
        <p:spPr>
          <a:xfrm>
            <a:off x="5373041" y="3194715"/>
            <a:ext cx="1771633" cy="918327"/>
          </a:xfrm>
          <a:prstGeom prst="ellipse">
            <a:avLst/>
          </a:prstGeom>
          <a:solidFill>
            <a:srgbClr val="54AEB2">
              <a:alpha val="14902"/>
            </a:srgbClr>
          </a:solidFill>
          <a:ln w="28575">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a:solidFill>
                  <a:schemeClr val="tx1">
                    <a:lumMod val="75000"/>
                    <a:lumOff val="25000"/>
                  </a:schemeClr>
                </a:solidFill>
                <a:latin typeface="Century Gothic" panose="020B0502020202020204" pitchFamily="34" charset="0"/>
              </a:rPr>
              <a:t>Random Forest Classifier</a:t>
            </a:r>
          </a:p>
        </p:txBody>
      </p:sp>
      <p:sp>
        <p:nvSpPr>
          <p:cNvPr id="31" name="Hexagon 30">
            <a:extLst>
              <a:ext uri="{FF2B5EF4-FFF2-40B4-BE49-F238E27FC236}">
                <a16:creationId xmlns:a16="http://schemas.microsoft.com/office/drawing/2014/main" xmlns="" id="{761E948B-3CD2-9F46-B6D6-94D4C6DE8E94}"/>
              </a:ext>
            </a:extLst>
          </p:cNvPr>
          <p:cNvSpPr/>
          <p:nvPr/>
        </p:nvSpPr>
        <p:spPr>
          <a:xfrm>
            <a:off x="8788539" y="3565558"/>
            <a:ext cx="2187106" cy="1398505"/>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Classified Imagery</a:t>
            </a:r>
          </a:p>
        </p:txBody>
      </p:sp>
      <p:sp>
        <p:nvSpPr>
          <p:cNvPr id="7" name="Right Bracket 6">
            <a:extLst>
              <a:ext uri="{FF2B5EF4-FFF2-40B4-BE49-F238E27FC236}">
                <a16:creationId xmlns:a16="http://schemas.microsoft.com/office/drawing/2014/main" xmlns="" id="{CD896C35-6AE9-7A4A-AC50-7C904BEE5F3B}"/>
              </a:ext>
            </a:extLst>
          </p:cNvPr>
          <p:cNvSpPr/>
          <p:nvPr/>
        </p:nvSpPr>
        <p:spPr>
          <a:xfrm>
            <a:off x="7276941" y="3584741"/>
            <a:ext cx="193448" cy="1475531"/>
          </a:xfrm>
          <a:prstGeom prst="rightBracket">
            <a:avLst/>
          </a:prstGeom>
          <a:ln w="38100">
            <a:solidFill>
              <a:srgbClr val="54AEB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ight Arrow 33">
            <a:extLst>
              <a:ext uri="{FF2B5EF4-FFF2-40B4-BE49-F238E27FC236}">
                <a16:creationId xmlns:a16="http://schemas.microsoft.com/office/drawing/2014/main" xmlns="" id="{826DF9AD-F89B-C649-9061-76091853BB80}"/>
              </a:ext>
            </a:extLst>
          </p:cNvPr>
          <p:cNvSpPr/>
          <p:nvPr/>
        </p:nvSpPr>
        <p:spPr>
          <a:xfrm>
            <a:off x="7483411" y="3971479"/>
            <a:ext cx="1107905" cy="580962"/>
          </a:xfrm>
          <a:prstGeom prst="rightArrow">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Rounded Rectangle 21">
            <a:extLst>
              <a:ext uri="{FF2B5EF4-FFF2-40B4-BE49-F238E27FC236}">
                <a16:creationId xmlns:a16="http://schemas.microsoft.com/office/drawing/2014/main" xmlns="" id="{81E20E37-12AA-2942-95AE-E13AD5D28C6F}"/>
              </a:ext>
            </a:extLst>
          </p:cNvPr>
          <p:cNvSpPr/>
          <p:nvPr/>
        </p:nvSpPr>
        <p:spPr>
          <a:xfrm>
            <a:off x="2933147" y="1928425"/>
            <a:ext cx="1771633" cy="580963"/>
          </a:xfrm>
          <a:prstGeom prst="roundRect">
            <a:avLst/>
          </a:prstGeom>
          <a:solidFill>
            <a:srgbClr val="AAD7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Remap land cover classes</a:t>
            </a:r>
          </a:p>
        </p:txBody>
      </p:sp>
      <p:sp>
        <p:nvSpPr>
          <p:cNvPr id="23" name="Rounded Rectangle 22">
            <a:extLst>
              <a:ext uri="{FF2B5EF4-FFF2-40B4-BE49-F238E27FC236}">
                <a16:creationId xmlns:a16="http://schemas.microsoft.com/office/drawing/2014/main" xmlns="" id="{6A8E214B-2DDF-A148-8574-2240F8B3DF33}"/>
              </a:ext>
            </a:extLst>
          </p:cNvPr>
          <p:cNvSpPr/>
          <p:nvPr/>
        </p:nvSpPr>
        <p:spPr>
          <a:xfrm>
            <a:off x="2930486" y="5333334"/>
            <a:ext cx="2440707" cy="1042300"/>
          </a:xfrm>
          <a:prstGeom prst="roundRect">
            <a:avLst/>
          </a:prstGeom>
          <a:solidFill>
            <a:srgbClr val="AAD7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Filter June – August,</a:t>
            </a:r>
          </a:p>
          <a:p>
            <a:r>
              <a:rPr lang="en-US" sz="1600">
                <a:solidFill>
                  <a:schemeClr val="tx1">
                    <a:lumMod val="75000"/>
                    <a:lumOff val="25000"/>
                  </a:schemeClr>
                </a:solidFill>
                <a:latin typeface="Century Gothic" panose="020B0502020202020204" pitchFamily="34" charset="0"/>
              </a:rPr>
              <a:t>   1985-2020</a:t>
            </a:r>
          </a:p>
          <a:p>
            <a:pPr marL="176213" indent="-176213">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Cloud Masking</a:t>
            </a:r>
          </a:p>
          <a:p>
            <a:pPr marL="176213" indent="-176213">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Reduce by median</a:t>
            </a:r>
          </a:p>
        </p:txBody>
      </p:sp>
    </p:spTree>
    <p:extLst>
      <p:ext uri="{BB962C8B-B14F-4D97-AF65-F5344CB8AC3E}">
        <p14:creationId xmlns:p14="http://schemas.microsoft.com/office/powerpoint/2010/main" val="3728032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LAND COVER: RESULTS</a:t>
            </a:r>
          </a:p>
        </p:txBody>
      </p:sp>
      <p:grpSp>
        <p:nvGrpSpPr>
          <p:cNvPr id="19" name="Group 18">
            <a:extLst>
              <a:ext uri="{FF2B5EF4-FFF2-40B4-BE49-F238E27FC236}">
                <a16:creationId xmlns:a16="http://schemas.microsoft.com/office/drawing/2014/main" xmlns="" id="{1421CFF6-1152-8E4B-A6D4-A106E691DC4E}"/>
              </a:ext>
            </a:extLst>
          </p:cNvPr>
          <p:cNvGrpSpPr/>
          <p:nvPr/>
        </p:nvGrpSpPr>
        <p:grpSpPr>
          <a:xfrm>
            <a:off x="5225484" y="6367591"/>
            <a:ext cx="9453798" cy="304276"/>
            <a:chOff x="5225484" y="6367591"/>
            <a:chExt cx="9453798" cy="304276"/>
          </a:xfrm>
        </p:grpSpPr>
        <p:pic>
          <p:nvPicPr>
            <p:cNvPr id="17" name="Picture 16">
              <a:extLst>
                <a:ext uri="{FF2B5EF4-FFF2-40B4-BE49-F238E27FC236}">
                  <a16:creationId xmlns:a16="http://schemas.microsoft.com/office/drawing/2014/main" xmlns="" id="{B816B4BC-5FF8-F640-A166-DB83A5901C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25484" y="6367591"/>
              <a:ext cx="4726899" cy="304276"/>
            </a:xfrm>
            <a:prstGeom prst="rect">
              <a:avLst/>
            </a:prstGeom>
          </p:spPr>
        </p:pic>
        <p:pic>
          <p:nvPicPr>
            <p:cNvPr id="18" name="Picture 17">
              <a:extLst>
                <a:ext uri="{FF2B5EF4-FFF2-40B4-BE49-F238E27FC236}">
                  <a16:creationId xmlns:a16="http://schemas.microsoft.com/office/drawing/2014/main" xmlns="" id="{ACD815E8-12A1-5B42-AA67-07443BA575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52383" y="6367591"/>
              <a:ext cx="4726899" cy="304276"/>
            </a:xfrm>
            <a:prstGeom prst="rect">
              <a:avLst/>
            </a:prstGeom>
          </p:spPr>
        </p:pic>
      </p:grpSp>
      <p:pic>
        <p:nvPicPr>
          <p:cNvPr id="30" name="Picture 29">
            <a:extLst>
              <a:ext uri="{FF2B5EF4-FFF2-40B4-BE49-F238E27FC236}">
                <a16:creationId xmlns:a16="http://schemas.microsoft.com/office/drawing/2014/main" xmlns="" id="{ED06A44A-5D36-B445-BDEB-BFA0CC94AB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23228" y="1084795"/>
            <a:ext cx="4438272" cy="4919268"/>
          </a:xfrm>
          <a:prstGeom prst="rect">
            <a:avLst/>
          </a:prstGeom>
        </p:spPr>
      </p:pic>
      <p:sp>
        <p:nvSpPr>
          <p:cNvPr id="33" name="TextBox 32">
            <a:extLst>
              <a:ext uri="{FF2B5EF4-FFF2-40B4-BE49-F238E27FC236}">
                <a16:creationId xmlns:a16="http://schemas.microsoft.com/office/drawing/2014/main" xmlns="" id="{D8FE84BE-5924-6544-B82B-ACBD01CA8053}"/>
              </a:ext>
            </a:extLst>
          </p:cNvPr>
          <p:cNvSpPr txBox="1"/>
          <p:nvPr/>
        </p:nvSpPr>
        <p:spPr>
          <a:xfrm>
            <a:off x="3794679" y="5849756"/>
            <a:ext cx="2861609" cy="430887"/>
          </a:xfrm>
          <a:prstGeom prst="rect">
            <a:avLst/>
          </a:prstGeom>
          <a:noFill/>
        </p:spPr>
        <p:txBody>
          <a:bodyPr wrap="square" lIns="91440" tIns="45720" rIns="91440" bIns="45720" rtlCol="0" anchor="t">
            <a:spAutoFit/>
          </a:bodyPr>
          <a:lstStyle/>
          <a:p>
            <a:r>
              <a:rPr lang="en-US" sz="2200" b="1" dirty="0">
                <a:solidFill>
                  <a:schemeClr val="tx1">
                    <a:lumMod val="75000"/>
                    <a:lumOff val="25000"/>
                  </a:schemeClr>
                </a:solidFill>
                <a:latin typeface="Century Gothic"/>
              </a:rPr>
              <a:t>PRESTON COUNTY</a:t>
            </a:r>
          </a:p>
        </p:txBody>
      </p:sp>
      <p:grpSp>
        <p:nvGrpSpPr>
          <p:cNvPr id="6" name="Group 5">
            <a:extLst>
              <a:ext uri="{FF2B5EF4-FFF2-40B4-BE49-F238E27FC236}">
                <a16:creationId xmlns:a16="http://schemas.microsoft.com/office/drawing/2014/main" xmlns="" id="{B597A6B6-267C-7C44-A9FB-3EEBCD6E43B1}"/>
              </a:ext>
            </a:extLst>
          </p:cNvPr>
          <p:cNvGrpSpPr/>
          <p:nvPr/>
        </p:nvGrpSpPr>
        <p:grpSpPr>
          <a:xfrm>
            <a:off x="8056681" y="1066800"/>
            <a:ext cx="4135319" cy="5125979"/>
            <a:chOff x="8783467" y="1367818"/>
            <a:chExt cx="4135319" cy="5125979"/>
          </a:xfrm>
        </p:grpSpPr>
        <p:grpSp>
          <p:nvGrpSpPr>
            <p:cNvPr id="12" name="Group 11">
              <a:extLst>
                <a:ext uri="{FF2B5EF4-FFF2-40B4-BE49-F238E27FC236}">
                  <a16:creationId xmlns:a16="http://schemas.microsoft.com/office/drawing/2014/main" xmlns="" id="{DB4F7044-3DDC-1442-8BBF-9764BD430617}"/>
                </a:ext>
              </a:extLst>
            </p:cNvPr>
            <p:cNvGrpSpPr/>
            <p:nvPr/>
          </p:nvGrpSpPr>
          <p:grpSpPr>
            <a:xfrm>
              <a:off x="8798256" y="1367818"/>
              <a:ext cx="2324423" cy="369332"/>
              <a:chOff x="6542370" y="1400326"/>
              <a:chExt cx="2324423" cy="369332"/>
            </a:xfrm>
          </p:grpSpPr>
          <p:sp>
            <p:nvSpPr>
              <p:cNvPr id="13" name="Round Diagonal Corner Rectangle 12">
                <a:extLst>
                  <a:ext uri="{FF2B5EF4-FFF2-40B4-BE49-F238E27FC236}">
                    <a16:creationId xmlns:a16="http://schemas.microsoft.com/office/drawing/2014/main" xmlns="" id="{D96E2343-ED4A-F747-BC19-2EAD6BFAF76C}"/>
                  </a:ext>
                </a:extLst>
              </p:cNvPr>
              <p:cNvSpPr/>
              <p:nvPr/>
            </p:nvSpPr>
            <p:spPr>
              <a:xfrm>
                <a:off x="6542370" y="1447382"/>
                <a:ext cx="534727" cy="318356"/>
              </a:xfrm>
              <a:prstGeom prst="round2DiagRect">
                <a:avLst/>
              </a:prstGeom>
              <a:solidFill>
                <a:srgbClr val="5D8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xmlns="" id="{E98E1891-86D9-4949-9C28-44E7EE1D20D2}"/>
                  </a:ext>
                </a:extLst>
              </p:cNvPr>
              <p:cNvSpPr txBox="1"/>
              <p:nvPr/>
            </p:nvSpPr>
            <p:spPr>
              <a:xfrm>
                <a:off x="7087030" y="1400326"/>
                <a:ext cx="1779763"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Forest</a:t>
                </a:r>
              </a:p>
            </p:txBody>
          </p:sp>
        </p:grpSp>
        <p:grpSp>
          <p:nvGrpSpPr>
            <p:cNvPr id="15" name="Group 14">
              <a:extLst>
                <a:ext uri="{FF2B5EF4-FFF2-40B4-BE49-F238E27FC236}">
                  <a16:creationId xmlns:a16="http://schemas.microsoft.com/office/drawing/2014/main" xmlns="" id="{8692574D-BE89-E047-B4DC-3133DAC9A08C}"/>
                </a:ext>
              </a:extLst>
            </p:cNvPr>
            <p:cNvGrpSpPr/>
            <p:nvPr/>
          </p:nvGrpSpPr>
          <p:grpSpPr>
            <a:xfrm>
              <a:off x="8783467" y="1777057"/>
              <a:ext cx="3616845" cy="369332"/>
              <a:chOff x="6542370" y="1400326"/>
              <a:chExt cx="3616845" cy="369332"/>
            </a:xfrm>
          </p:grpSpPr>
          <p:sp>
            <p:nvSpPr>
              <p:cNvPr id="16" name="Round Diagonal Corner Rectangle 15">
                <a:extLst>
                  <a:ext uri="{FF2B5EF4-FFF2-40B4-BE49-F238E27FC236}">
                    <a16:creationId xmlns:a16="http://schemas.microsoft.com/office/drawing/2014/main" xmlns="" id="{DDCF94B8-BC1A-F546-8505-64ADF0362666}"/>
                  </a:ext>
                </a:extLst>
              </p:cNvPr>
              <p:cNvSpPr/>
              <p:nvPr/>
            </p:nvSpPr>
            <p:spPr>
              <a:xfrm>
                <a:off x="6542370" y="1447382"/>
                <a:ext cx="534727" cy="318356"/>
              </a:xfrm>
              <a:prstGeom prst="round2DiagRect">
                <a:avLst/>
              </a:prstGeom>
              <a:solidFill>
                <a:srgbClr val="FF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TextBox 19">
                <a:extLst>
                  <a:ext uri="{FF2B5EF4-FFF2-40B4-BE49-F238E27FC236}">
                    <a16:creationId xmlns:a16="http://schemas.microsoft.com/office/drawing/2014/main" xmlns="" id="{FF32457C-A506-CF41-95F1-CAF7EB88F9DD}"/>
                  </a:ext>
                </a:extLst>
              </p:cNvPr>
              <p:cNvSpPr txBox="1"/>
              <p:nvPr/>
            </p:nvSpPr>
            <p:spPr>
              <a:xfrm>
                <a:off x="7087030" y="1400326"/>
                <a:ext cx="307218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Developed, Open Space</a:t>
                </a:r>
              </a:p>
            </p:txBody>
          </p:sp>
        </p:grpSp>
        <p:grpSp>
          <p:nvGrpSpPr>
            <p:cNvPr id="21" name="Group 20">
              <a:extLst>
                <a:ext uri="{FF2B5EF4-FFF2-40B4-BE49-F238E27FC236}">
                  <a16:creationId xmlns:a16="http://schemas.microsoft.com/office/drawing/2014/main" xmlns="" id="{3F42BDA7-753B-9247-91D8-21E5AD0A036A}"/>
                </a:ext>
              </a:extLst>
            </p:cNvPr>
            <p:cNvGrpSpPr/>
            <p:nvPr/>
          </p:nvGrpSpPr>
          <p:grpSpPr>
            <a:xfrm>
              <a:off x="8783467" y="2190705"/>
              <a:ext cx="3616845" cy="369332"/>
              <a:chOff x="6542370" y="1400326"/>
              <a:chExt cx="3616845" cy="369332"/>
            </a:xfrm>
          </p:grpSpPr>
          <p:sp>
            <p:nvSpPr>
              <p:cNvPr id="22" name="Round Diagonal Corner Rectangle 21">
                <a:extLst>
                  <a:ext uri="{FF2B5EF4-FFF2-40B4-BE49-F238E27FC236}">
                    <a16:creationId xmlns:a16="http://schemas.microsoft.com/office/drawing/2014/main" xmlns="" id="{C8F93BD1-85B8-5F46-8D3F-991669A8B0F0}"/>
                  </a:ext>
                </a:extLst>
              </p:cNvPr>
              <p:cNvSpPr/>
              <p:nvPr/>
            </p:nvSpPr>
            <p:spPr>
              <a:xfrm>
                <a:off x="6542370" y="1447382"/>
                <a:ext cx="534727" cy="318356"/>
              </a:xfrm>
              <a:prstGeom prst="round2DiagRect">
                <a:avLst/>
              </a:prstGeom>
              <a:solidFill>
                <a:srgbClr val="FFA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TextBox 22">
                <a:extLst>
                  <a:ext uri="{FF2B5EF4-FFF2-40B4-BE49-F238E27FC236}">
                    <a16:creationId xmlns:a16="http://schemas.microsoft.com/office/drawing/2014/main" xmlns="" id="{06481FF9-1FD7-9842-8E07-FA590DB984AF}"/>
                  </a:ext>
                </a:extLst>
              </p:cNvPr>
              <p:cNvSpPr txBox="1"/>
              <p:nvPr/>
            </p:nvSpPr>
            <p:spPr>
              <a:xfrm>
                <a:off x="7087030" y="1400326"/>
                <a:ext cx="307218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Developed, Low Intensity</a:t>
                </a:r>
              </a:p>
            </p:txBody>
          </p:sp>
        </p:grpSp>
        <p:grpSp>
          <p:nvGrpSpPr>
            <p:cNvPr id="24" name="Group 23">
              <a:extLst>
                <a:ext uri="{FF2B5EF4-FFF2-40B4-BE49-F238E27FC236}">
                  <a16:creationId xmlns:a16="http://schemas.microsoft.com/office/drawing/2014/main" xmlns="" id="{AE124BD8-B3A8-D646-ADD9-7B9E7C86E920}"/>
                </a:ext>
              </a:extLst>
            </p:cNvPr>
            <p:cNvGrpSpPr/>
            <p:nvPr/>
          </p:nvGrpSpPr>
          <p:grpSpPr>
            <a:xfrm>
              <a:off x="8783467" y="2604353"/>
              <a:ext cx="4135319" cy="369332"/>
              <a:chOff x="6542370" y="1400326"/>
              <a:chExt cx="4135319" cy="369332"/>
            </a:xfrm>
          </p:grpSpPr>
          <p:sp>
            <p:nvSpPr>
              <p:cNvPr id="25" name="Round Diagonal Corner Rectangle 24">
                <a:extLst>
                  <a:ext uri="{FF2B5EF4-FFF2-40B4-BE49-F238E27FC236}">
                    <a16:creationId xmlns:a16="http://schemas.microsoft.com/office/drawing/2014/main" xmlns="" id="{40B38F09-CF40-4443-9DBE-C50F88EBEF9F}"/>
                  </a:ext>
                </a:extLst>
              </p:cNvPr>
              <p:cNvSpPr/>
              <p:nvPr/>
            </p:nvSpPr>
            <p:spPr>
              <a:xfrm>
                <a:off x="6542370" y="1447382"/>
                <a:ext cx="534727" cy="318356"/>
              </a:xfrm>
              <a:prstGeom prst="round2DiagRect">
                <a:avLst/>
              </a:prstGeom>
              <a:solidFill>
                <a:srgbClr val="FE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6" name="TextBox 25">
                <a:extLst>
                  <a:ext uri="{FF2B5EF4-FFF2-40B4-BE49-F238E27FC236}">
                    <a16:creationId xmlns:a16="http://schemas.microsoft.com/office/drawing/2014/main" xmlns="" id="{AD641392-CF49-7C4A-84D6-5160EE921866}"/>
                  </a:ext>
                </a:extLst>
              </p:cNvPr>
              <p:cNvSpPr txBox="1"/>
              <p:nvPr/>
            </p:nvSpPr>
            <p:spPr>
              <a:xfrm>
                <a:off x="7087030" y="1400326"/>
                <a:ext cx="3590659"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Developed, Med. Intensity</a:t>
                </a:r>
              </a:p>
            </p:txBody>
          </p:sp>
        </p:grpSp>
        <p:grpSp>
          <p:nvGrpSpPr>
            <p:cNvPr id="27" name="Group 26">
              <a:extLst>
                <a:ext uri="{FF2B5EF4-FFF2-40B4-BE49-F238E27FC236}">
                  <a16:creationId xmlns:a16="http://schemas.microsoft.com/office/drawing/2014/main" xmlns="" id="{4B6BE596-81B9-2145-B0CF-44F115E1EF6D}"/>
                </a:ext>
              </a:extLst>
            </p:cNvPr>
            <p:cNvGrpSpPr/>
            <p:nvPr/>
          </p:nvGrpSpPr>
          <p:grpSpPr>
            <a:xfrm>
              <a:off x="8783467" y="3014081"/>
              <a:ext cx="3852515" cy="369332"/>
              <a:chOff x="6542370" y="1400326"/>
              <a:chExt cx="3852515" cy="369332"/>
            </a:xfrm>
          </p:grpSpPr>
          <p:sp>
            <p:nvSpPr>
              <p:cNvPr id="28" name="Round Diagonal Corner Rectangle 27">
                <a:extLst>
                  <a:ext uri="{FF2B5EF4-FFF2-40B4-BE49-F238E27FC236}">
                    <a16:creationId xmlns:a16="http://schemas.microsoft.com/office/drawing/2014/main" xmlns="" id="{22164743-DA99-4745-B3B6-D04E8BB03092}"/>
                  </a:ext>
                </a:extLst>
              </p:cNvPr>
              <p:cNvSpPr/>
              <p:nvPr/>
            </p:nvSpPr>
            <p:spPr>
              <a:xfrm>
                <a:off x="6542370" y="1447382"/>
                <a:ext cx="534727" cy="318356"/>
              </a:xfrm>
              <a:prstGeom prst="round2Diag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xmlns="" id="{25C09DB3-815B-8F48-820C-8975CE263A9F}"/>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Developed, High Intensity</a:t>
                </a:r>
              </a:p>
            </p:txBody>
          </p:sp>
        </p:grpSp>
        <p:grpSp>
          <p:nvGrpSpPr>
            <p:cNvPr id="31" name="Group 30">
              <a:extLst>
                <a:ext uri="{FF2B5EF4-FFF2-40B4-BE49-F238E27FC236}">
                  <a16:creationId xmlns:a16="http://schemas.microsoft.com/office/drawing/2014/main" xmlns="" id="{060BBD4E-A69F-1C4A-BDF9-EA315B7A7ED3}"/>
                </a:ext>
              </a:extLst>
            </p:cNvPr>
            <p:cNvGrpSpPr/>
            <p:nvPr/>
          </p:nvGrpSpPr>
          <p:grpSpPr>
            <a:xfrm>
              <a:off x="8783467" y="3431649"/>
              <a:ext cx="3852515" cy="369332"/>
              <a:chOff x="6542370" y="1400326"/>
              <a:chExt cx="3852515" cy="369332"/>
            </a:xfrm>
          </p:grpSpPr>
          <p:sp>
            <p:nvSpPr>
              <p:cNvPr id="35" name="Round Diagonal Corner Rectangle 34">
                <a:extLst>
                  <a:ext uri="{FF2B5EF4-FFF2-40B4-BE49-F238E27FC236}">
                    <a16:creationId xmlns:a16="http://schemas.microsoft.com/office/drawing/2014/main" xmlns="" id="{057AC80F-5CC5-6A43-8ECA-EC4EFDB8D9E7}"/>
                  </a:ext>
                </a:extLst>
              </p:cNvPr>
              <p:cNvSpPr/>
              <p:nvPr/>
            </p:nvSpPr>
            <p:spPr>
              <a:xfrm>
                <a:off x="6542370" y="1447382"/>
                <a:ext cx="534727" cy="318356"/>
              </a:xfrm>
              <a:prstGeom prst="round2Diag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6" name="TextBox 35">
                <a:extLst>
                  <a:ext uri="{FF2B5EF4-FFF2-40B4-BE49-F238E27FC236}">
                    <a16:creationId xmlns:a16="http://schemas.microsoft.com/office/drawing/2014/main" xmlns="" id="{7ADD540F-526D-E74D-BCEA-9F896527672A}"/>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Barren Land</a:t>
                </a:r>
              </a:p>
            </p:txBody>
          </p:sp>
        </p:grpSp>
        <p:grpSp>
          <p:nvGrpSpPr>
            <p:cNvPr id="37" name="Group 36">
              <a:extLst>
                <a:ext uri="{FF2B5EF4-FFF2-40B4-BE49-F238E27FC236}">
                  <a16:creationId xmlns:a16="http://schemas.microsoft.com/office/drawing/2014/main" xmlns="" id="{2B78F612-5FA8-0B43-83C0-5D738618DB7B}"/>
                </a:ext>
              </a:extLst>
            </p:cNvPr>
            <p:cNvGrpSpPr/>
            <p:nvPr/>
          </p:nvGrpSpPr>
          <p:grpSpPr>
            <a:xfrm>
              <a:off x="8783467" y="3835033"/>
              <a:ext cx="3852515" cy="369332"/>
              <a:chOff x="6542370" y="1400326"/>
              <a:chExt cx="3852515" cy="369332"/>
            </a:xfrm>
          </p:grpSpPr>
          <p:sp>
            <p:nvSpPr>
              <p:cNvPr id="38" name="Round Diagonal Corner Rectangle 37">
                <a:extLst>
                  <a:ext uri="{FF2B5EF4-FFF2-40B4-BE49-F238E27FC236}">
                    <a16:creationId xmlns:a16="http://schemas.microsoft.com/office/drawing/2014/main" xmlns="" id="{1485963F-E5F0-AF45-967E-782A2AF52F74}"/>
                  </a:ext>
                </a:extLst>
              </p:cNvPr>
              <p:cNvSpPr/>
              <p:nvPr/>
            </p:nvSpPr>
            <p:spPr>
              <a:xfrm>
                <a:off x="6542370" y="1447382"/>
                <a:ext cx="534727" cy="318356"/>
              </a:xfrm>
              <a:prstGeom prst="round2DiagRect">
                <a:avLst/>
              </a:prstGeom>
              <a:solidFill>
                <a:srgbClr val="FFF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9" name="TextBox 38">
                <a:extLst>
                  <a:ext uri="{FF2B5EF4-FFF2-40B4-BE49-F238E27FC236}">
                    <a16:creationId xmlns:a16="http://schemas.microsoft.com/office/drawing/2014/main" xmlns="" id="{B1A30BE6-1FD3-A140-8A05-9C5ED5657DFA}"/>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Grassland/Herbaceous</a:t>
                </a:r>
              </a:p>
            </p:txBody>
          </p:sp>
        </p:grpSp>
        <p:grpSp>
          <p:nvGrpSpPr>
            <p:cNvPr id="40" name="Group 39">
              <a:extLst>
                <a:ext uri="{FF2B5EF4-FFF2-40B4-BE49-F238E27FC236}">
                  <a16:creationId xmlns:a16="http://schemas.microsoft.com/office/drawing/2014/main" xmlns="" id="{8AA01593-FA8D-AC48-A94C-AD976B5F1EEF}"/>
                </a:ext>
              </a:extLst>
            </p:cNvPr>
            <p:cNvGrpSpPr/>
            <p:nvPr/>
          </p:nvGrpSpPr>
          <p:grpSpPr>
            <a:xfrm>
              <a:off x="8783467" y="4238417"/>
              <a:ext cx="3852515" cy="369332"/>
              <a:chOff x="6542370" y="1400326"/>
              <a:chExt cx="3852515" cy="369332"/>
            </a:xfrm>
          </p:grpSpPr>
          <p:sp>
            <p:nvSpPr>
              <p:cNvPr id="41" name="Round Diagonal Corner Rectangle 40">
                <a:extLst>
                  <a:ext uri="{FF2B5EF4-FFF2-40B4-BE49-F238E27FC236}">
                    <a16:creationId xmlns:a16="http://schemas.microsoft.com/office/drawing/2014/main" xmlns="" id="{8EF2BBCF-F210-2F41-B6C4-684F082B0D67}"/>
                  </a:ext>
                </a:extLst>
              </p:cNvPr>
              <p:cNvSpPr/>
              <p:nvPr/>
            </p:nvSpPr>
            <p:spPr>
              <a:xfrm>
                <a:off x="6542370" y="1447382"/>
                <a:ext cx="534727" cy="318356"/>
              </a:xfrm>
              <a:prstGeom prst="round2DiagRect">
                <a:avLst/>
              </a:prstGeom>
              <a:solidFill>
                <a:srgbClr val="FFFC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2" name="TextBox 41">
                <a:extLst>
                  <a:ext uri="{FF2B5EF4-FFF2-40B4-BE49-F238E27FC236}">
                    <a16:creationId xmlns:a16="http://schemas.microsoft.com/office/drawing/2014/main" xmlns="" id="{F10E2BF1-67FD-E94F-83A1-2406F5291BD0}"/>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Pasture/Hay</a:t>
                </a:r>
              </a:p>
            </p:txBody>
          </p:sp>
        </p:grpSp>
        <p:grpSp>
          <p:nvGrpSpPr>
            <p:cNvPr id="43" name="Group 42">
              <a:extLst>
                <a:ext uri="{FF2B5EF4-FFF2-40B4-BE49-F238E27FC236}">
                  <a16:creationId xmlns:a16="http://schemas.microsoft.com/office/drawing/2014/main" xmlns="" id="{13FFDB27-183B-BC44-8B27-699D53875E60}"/>
                </a:ext>
              </a:extLst>
            </p:cNvPr>
            <p:cNvGrpSpPr/>
            <p:nvPr/>
          </p:nvGrpSpPr>
          <p:grpSpPr>
            <a:xfrm>
              <a:off x="8783467" y="4651991"/>
              <a:ext cx="3852515" cy="369332"/>
              <a:chOff x="6542370" y="1400326"/>
              <a:chExt cx="3852515" cy="369332"/>
            </a:xfrm>
          </p:grpSpPr>
          <p:sp>
            <p:nvSpPr>
              <p:cNvPr id="44" name="Round Diagonal Corner Rectangle 43">
                <a:extLst>
                  <a:ext uri="{FF2B5EF4-FFF2-40B4-BE49-F238E27FC236}">
                    <a16:creationId xmlns:a16="http://schemas.microsoft.com/office/drawing/2014/main" xmlns="" id="{39AA8273-B481-EA48-8F61-E331AD29A06F}"/>
                  </a:ext>
                </a:extLst>
              </p:cNvPr>
              <p:cNvSpPr/>
              <p:nvPr/>
            </p:nvSpPr>
            <p:spPr>
              <a:xfrm>
                <a:off x="6542370" y="1447382"/>
                <a:ext cx="534727" cy="318356"/>
              </a:xfrm>
              <a:prstGeom prst="round2DiagRect">
                <a:avLst/>
              </a:prstGeom>
              <a:solidFill>
                <a:srgbClr val="AD6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5" name="TextBox 44">
                <a:extLst>
                  <a:ext uri="{FF2B5EF4-FFF2-40B4-BE49-F238E27FC236}">
                    <a16:creationId xmlns:a16="http://schemas.microsoft.com/office/drawing/2014/main" xmlns="" id="{E35C2CBD-298D-9A47-8E5E-A2F6352251A5}"/>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Cultivated Crops</a:t>
                </a:r>
              </a:p>
            </p:txBody>
          </p:sp>
        </p:grpSp>
        <p:grpSp>
          <p:nvGrpSpPr>
            <p:cNvPr id="46" name="Group 45">
              <a:extLst>
                <a:ext uri="{FF2B5EF4-FFF2-40B4-BE49-F238E27FC236}">
                  <a16:creationId xmlns:a16="http://schemas.microsoft.com/office/drawing/2014/main" xmlns="" id="{6649BEF2-A03E-774A-AA12-4A02C2B59880}"/>
                </a:ext>
              </a:extLst>
            </p:cNvPr>
            <p:cNvGrpSpPr/>
            <p:nvPr/>
          </p:nvGrpSpPr>
          <p:grpSpPr>
            <a:xfrm>
              <a:off x="8783467" y="5065565"/>
              <a:ext cx="3852515" cy="369332"/>
              <a:chOff x="6542370" y="1400326"/>
              <a:chExt cx="3852515" cy="369332"/>
            </a:xfrm>
          </p:grpSpPr>
          <p:sp>
            <p:nvSpPr>
              <p:cNvPr id="47" name="Round Diagonal Corner Rectangle 46">
                <a:extLst>
                  <a:ext uri="{FF2B5EF4-FFF2-40B4-BE49-F238E27FC236}">
                    <a16:creationId xmlns:a16="http://schemas.microsoft.com/office/drawing/2014/main" xmlns="" id="{C218E000-94F2-7042-A1D8-F1E15BF8680D}"/>
                  </a:ext>
                </a:extLst>
              </p:cNvPr>
              <p:cNvSpPr/>
              <p:nvPr/>
            </p:nvSpPr>
            <p:spPr>
              <a:xfrm>
                <a:off x="6542370" y="1447382"/>
                <a:ext cx="534727" cy="318356"/>
              </a:xfrm>
              <a:prstGeom prst="round2DiagRect">
                <a:avLst/>
              </a:prstGeom>
              <a:solidFill>
                <a:srgbClr val="BE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8" name="TextBox 47">
                <a:extLst>
                  <a:ext uri="{FF2B5EF4-FFF2-40B4-BE49-F238E27FC236}">
                    <a16:creationId xmlns:a16="http://schemas.microsoft.com/office/drawing/2014/main" xmlns="" id="{D56B4702-9855-E74B-A57C-A5A8CAEB774D}"/>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Woody Wetlands</a:t>
                </a:r>
              </a:p>
            </p:txBody>
          </p:sp>
        </p:grpSp>
        <p:grpSp>
          <p:nvGrpSpPr>
            <p:cNvPr id="49" name="Group 48">
              <a:extLst>
                <a:ext uri="{FF2B5EF4-FFF2-40B4-BE49-F238E27FC236}">
                  <a16:creationId xmlns:a16="http://schemas.microsoft.com/office/drawing/2014/main" xmlns="" id="{82ACAB65-9FE3-FF49-9ECA-E5A8329BF997}"/>
                </a:ext>
              </a:extLst>
            </p:cNvPr>
            <p:cNvGrpSpPr/>
            <p:nvPr/>
          </p:nvGrpSpPr>
          <p:grpSpPr>
            <a:xfrm>
              <a:off x="8783467" y="5479139"/>
              <a:ext cx="3852515" cy="646331"/>
              <a:chOff x="6542370" y="1400326"/>
              <a:chExt cx="3852515" cy="646331"/>
            </a:xfrm>
          </p:grpSpPr>
          <p:sp>
            <p:nvSpPr>
              <p:cNvPr id="50" name="Round Diagonal Corner Rectangle 49">
                <a:extLst>
                  <a:ext uri="{FF2B5EF4-FFF2-40B4-BE49-F238E27FC236}">
                    <a16:creationId xmlns:a16="http://schemas.microsoft.com/office/drawing/2014/main" xmlns="" id="{B4AD6592-E825-F547-BF7B-CCFDC8C7892A}"/>
                  </a:ext>
                </a:extLst>
              </p:cNvPr>
              <p:cNvSpPr/>
              <p:nvPr/>
            </p:nvSpPr>
            <p:spPr>
              <a:xfrm>
                <a:off x="6542370" y="1447382"/>
                <a:ext cx="534727" cy="318356"/>
              </a:xfrm>
              <a:prstGeom prst="round2DiagRect">
                <a:avLst/>
              </a:prstGeom>
              <a:solidFill>
                <a:srgbClr val="72B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1" name="TextBox 50">
                <a:extLst>
                  <a:ext uri="{FF2B5EF4-FFF2-40B4-BE49-F238E27FC236}">
                    <a16:creationId xmlns:a16="http://schemas.microsoft.com/office/drawing/2014/main" xmlns="" id="{19483E36-8553-1745-8FDF-339B2B73D070}"/>
                  </a:ext>
                </a:extLst>
              </p:cNvPr>
              <p:cNvSpPr txBox="1"/>
              <p:nvPr/>
            </p:nvSpPr>
            <p:spPr>
              <a:xfrm>
                <a:off x="7087030" y="1400326"/>
                <a:ext cx="3307855"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Emergent Herbaceous Wetlands</a:t>
                </a:r>
              </a:p>
            </p:txBody>
          </p:sp>
        </p:grpSp>
        <p:grpSp>
          <p:nvGrpSpPr>
            <p:cNvPr id="52" name="Group 51">
              <a:extLst>
                <a:ext uri="{FF2B5EF4-FFF2-40B4-BE49-F238E27FC236}">
                  <a16:creationId xmlns:a16="http://schemas.microsoft.com/office/drawing/2014/main" xmlns="" id="{F69122FA-51ED-8F4E-B8DD-29DDAB1E6283}"/>
                </a:ext>
              </a:extLst>
            </p:cNvPr>
            <p:cNvGrpSpPr/>
            <p:nvPr/>
          </p:nvGrpSpPr>
          <p:grpSpPr>
            <a:xfrm>
              <a:off x="8783467" y="6124465"/>
              <a:ext cx="3852515" cy="369332"/>
              <a:chOff x="6542370" y="1400326"/>
              <a:chExt cx="3852515" cy="369332"/>
            </a:xfrm>
          </p:grpSpPr>
          <p:sp>
            <p:nvSpPr>
              <p:cNvPr id="53" name="Round Diagonal Corner Rectangle 52">
                <a:extLst>
                  <a:ext uri="{FF2B5EF4-FFF2-40B4-BE49-F238E27FC236}">
                    <a16:creationId xmlns:a16="http://schemas.microsoft.com/office/drawing/2014/main" xmlns="" id="{FC1E6CBB-A2F0-C84D-8977-45CA21265992}"/>
                  </a:ext>
                </a:extLst>
              </p:cNvPr>
              <p:cNvSpPr/>
              <p:nvPr/>
            </p:nvSpPr>
            <p:spPr>
              <a:xfrm>
                <a:off x="6542370" y="1447382"/>
                <a:ext cx="534727" cy="318356"/>
              </a:xfrm>
              <a:prstGeom prst="round2DiagRect">
                <a:avLst/>
              </a:prstGeom>
              <a:solidFill>
                <a:srgbClr val="148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4" name="TextBox 53">
                <a:extLst>
                  <a:ext uri="{FF2B5EF4-FFF2-40B4-BE49-F238E27FC236}">
                    <a16:creationId xmlns:a16="http://schemas.microsoft.com/office/drawing/2014/main" xmlns="" id="{3A69F487-0D1F-2B41-A4E8-3D7E7BFDDB23}"/>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Open Water</a:t>
                </a:r>
              </a:p>
            </p:txBody>
          </p:sp>
        </p:grpSp>
      </p:grpSp>
    </p:spTree>
    <p:extLst>
      <p:ext uri="{BB962C8B-B14F-4D97-AF65-F5344CB8AC3E}">
        <p14:creationId xmlns:p14="http://schemas.microsoft.com/office/powerpoint/2010/main" val="3840931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LAND COVER: RESULTS</a:t>
            </a:r>
          </a:p>
        </p:txBody>
      </p:sp>
      <p:grpSp>
        <p:nvGrpSpPr>
          <p:cNvPr id="19" name="Group 18">
            <a:extLst>
              <a:ext uri="{FF2B5EF4-FFF2-40B4-BE49-F238E27FC236}">
                <a16:creationId xmlns:a16="http://schemas.microsoft.com/office/drawing/2014/main" xmlns="" id="{1421CFF6-1152-8E4B-A6D4-A106E691DC4E}"/>
              </a:ext>
            </a:extLst>
          </p:cNvPr>
          <p:cNvGrpSpPr/>
          <p:nvPr/>
        </p:nvGrpSpPr>
        <p:grpSpPr>
          <a:xfrm>
            <a:off x="5225484" y="6367591"/>
            <a:ext cx="9453798" cy="304276"/>
            <a:chOff x="5225484" y="6367591"/>
            <a:chExt cx="9453798" cy="304276"/>
          </a:xfrm>
        </p:grpSpPr>
        <p:pic>
          <p:nvPicPr>
            <p:cNvPr id="17" name="Picture 16">
              <a:extLst>
                <a:ext uri="{FF2B5EF4-FFF2-40B4-BE49-F238E27FC236}">
                  <a16:creationId xmlns:a16="http://schemas.microsoft.com/office/drawing/2014/main" xmlns="" id="{B816B4BC-5FF8-F640-A166-DB83A5901C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25484" y="6367591"/>
              <a:ext cx="4726899" cy="304276"/>
            </a:xfrm>
            <a:prstGeom prst="rect">
              <a:avLst/>
            </a:prstGeom>
          </p:spPr>
        </p:pic>
        <p:pic>
          <p:nvPicPr>
            <p:cNvPr id="18" name="Picture 17">
              <a:extLst>
                <a:ext uri="{FF2B5EF4-FFF2-40B4-BE49-F238E27FC236}">
                  <a16:creationId xmlns:a16="http://schemas.microsoft.com/office/drawing/2014/main" xmlns="" id="{ACD815E8-12A1-5B42-AA67-07443BA575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52383" y="6367591"/>
              <a:ext cx="4726899" cy="304276"/>
            </a:xfrm>
            <a:prstGeom prst="rect">
              <a:avLst/>
            </a:prstGeom>
          </p:spPr>
        </p:pic>
      </p:grpSp>
      <p:pic>
        <p:nvPicPr>
          <p:cNvPr id="32" name="Picture 31">
            <a:extLst>
              <a:ext uri="{FF2B5EF4-FFF2-40B4-BE49-F238E27FC236}">
                <a16:creationId xmlns:a16="http://schemas.microsoft.com/office/drawing/2014/main" xmlns="" id="{65ADA670-75A8-0847-B24F-9FC0FB47CB1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42226" y="1367752"/>
            <a:ext cx="6233698" cy="4080455"/>
          </a:xfrm>
          <a:prstGeom prst="rect">
            <a:avLst/>
          </a:prstGeom>
        </p:spPr>
      </p:pic>
      <p:sp>
        <p:nvSpPr>
          <p:cNvPr id="34" name="TextBox 33">
            <a:extLst>
              <a:ext uri="{FF2B5EF4-FFF2-40B4-BE49-F238E27FC236}">
                <a16:creationId xmlns:a16="http://schemas.microsoft.com/office/drawing/2014/main" xmlns="" id="{EA661E91-687B-D04E-A215-F8053B6CD421}"/>
              </a:ext>
            </a:extLst>
          </p:cNvPr>
          <p:cNvSpPr txBox="1"/>
          <p:nvPr/>
        </p:nvSpPr>
        <p:spPr>
          <a:xfrm>
            <a:off x="3544357" y="5936704"/>
            <a:ext cx="2861609" cy="430887"/>
          </a:xfrm>
          <a:prstGeom prst="rect">
            <a:avLst/>
          </a:prstGeom>
          <a:noFill/>
        </p:spPr>
        <p:txBody>
          <a:bodyPr wrap="square" rtlCol="0">
            <a:spAutoFit/>
          </a:bodyPr>
          <a:lstStyle/>
          <a:p>
            <a:r>
              <a:rPr lang="en-US" sz="2200" b="1">
                <a:solidFill>
                  <a:schemeClr val="tx1">
                    <a:lumMod val="75000"/>
                    <a:lumOff val="25000"/>
                  </a:schemeClr>
                </a:solidFill>
                <a:latin typeface="Century Gothic" panose="020B0502020202020204" pitchFamily="34" charset="0"/>
              </a:rPr>
              <a:t>TUCKER COUNTY</a:t>
            </a:r>
          </a:p>
        </p:txBody>
      </p:sp>
      <p:grpSp>
        <p:nvGrpSpPr>
          <p:cNvPr id="10" name="Group 9">
            <a:extLst>
              <a:ext uri="{FF2B5EF4-FFF2-40B4-BE49-F238E27FC236}">
                <a16:creationId xmlns:a16="http://schemas.microsoft.com/office/drawing/2014/main" xmlns="" id="{067A6786-09D1-0D45-A806-A394EA8EA1F7}"/>
              </a:ext>
            </a:extLst>
          </p:cNvPr>
          <p:cNvGrpSpPr/>
          <p:nvPr/>
        </p:nvGrpSpPr>
        <p:grpSpPr>
          <a:xfrm>
            <a:off x="8056681" y="1066800"/>
            <a:ext cx="4135319" cy="5125979"/>
            <a:chOff x="8783467" y="1367818"/>
            <a:chExt cx="4135319" cy="5125979"/>
          </a:xfrm>
        </p:grpSpPr>
        <p:grpSp>
          <p:nvGrpSpPr>
            <p:cNvPr id="11" name="Group 10">
              <a:extLst>
                <a:ext uri="{FF2B5EF4-FFF2-40B4-BE49-F238E27FC236}">
                  <a16:creationId xmlns:a16="http://schemas.microsoft.com/office/drawing/2014/main" xmlns="" id="{56E26626-CA3E-F644-A147-15A47782D05D}"/>
                </a:ext>
              </a:extLst>
            </p:cNvPr>
            <p:cNvGrpSpPr/>
            <p:nvPr/>
          </p:nvGrpSpPr>
          <p:grpSpPr>
            <a:xfrm>
              <a:off x="8798256" y="1367818"/>
              <a:ext cx="2324423" cy="369332"/>
              <a:chOff x="6542370" y="1400326"/>
              <a:chExt cx="2324423" cy="369332"/>
            </a:xfrm>
          </p:grpSpPr>
          <p:sp>
            <p:nvSpPr>
              <p:cNvPr id="52" name="Round Diagonal Corner Rectangle 51">
                <a:extLst>
                  <a:ext uri="{FF2B5EF4-FFF2-40B4-BE49-F238E27FC236}">
                    <a16:creationId xmlns:a16="http://schemas.microsoft.com/office/drawing/2014/main" xmlns="" id="{D77439E4-502B-5348-959B-47E5A55C4981}"/>
                  </a:ext>
                </a:extLst>
              </p:cNvPr>
              <p:cNvSpPr/>
              <p:nvPr/>
            </p:nvSpPr>
            <p:spPr>
              <a:xfrm>
                <a:off x="6542370" y="1447382"/>
                <a:ext cx="534727" cy="318356"/>
              </a:xfrm>
              <a:prstGeom prst="round2DiagRect">
                <a:avLst/>
              </a:prstGeom>
              <a:solidFill>
                <a:srgbClr val="5D8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3" name="TextBox 52">
                <a:extLst>
                  <a:ext uri="{FF2B5EF4-FFF2-40B4-BE49-F238E27FC236}">
                    <a16:creationId xmlns:a16="http://schemas.microsoft.com/office/drawing/2014/main" xmlns="" id="{BD00FB15-0BAB-5347-9DA7-DE4F835B42A7}"/>
                  </a:ext>
                </a:extLst>
              </p:cNvPr>
              <p:cNvSpPr txBox="1"/>
              <p:nvPr/>
            </p:nvSpPr>
            <p:spPr>
              <a:xfrm>
                <a:off x="7087030" y="1400326"/>
                <a:ext cx="1779763"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Forest</a:t>
                </a:r>
              </a:p>
            </p:txBody>
          </p:sp>
        </p:grpSp>
        <p:grpSp>
          <p:nvGrpSpPr>
            <p:cNvPr id="12" name="Group 11">
              <a:extLst>
                <a:ext uri="{FF2B5EF4-FFF2-40B4-BE49-F238E27FC236}">
                  <a16:creationId xmlns:a16="http://schemas.microsoft.com/office/drawing/2014/main" xmlns="" id="{6407C52B-2BEF-1D44-AA76-9CC4CFC58805}"/>
                </a:ext>
              </a:extLst>
            </p:cNvPr>
            <p:cNvGrpSpPr/>
            <p:nvPr/>
          </p:nvGrpSpPr>
          <p:grpSpPr>
            <a:xfrm>
              <a:off x="8783467" y="1777057"/>
              <a:ext cx="3616845" cy="369332"/>
              <a:chOff x="6542370" y="1400326"/>
              <a:chExt cx="3616845" cy="369332"/>
            </a:xfrm>
          </p:grpSpPr>
          <p:sp>
            <p:nvSpPr>
              <p:cNvPr id="50" name="Round Diagonal Corner Rectangle 49">
                <a:extLst>
                  <a:ext uri="{FF2B5EF4-FFF2-40B4-BE49-F238E27FC236}">
                    <a16:creationId xmlns:a16="http://schemas.microsoft.com/office/drawing/2014/main" xmlns="" id="{2F531714-2340-0842-9DF3-3B2B5899237D}"/>
                  </a:ext>
                </a:extLst>
              </p:cNvPr>
              <p:cNvSpPr/>
              <p:nvPr/>
            </p:nvSpPr>
            <p:spPr>
              <a:xfrm>
                <a:off x="6542370" y="1447382"/>
                <a:ext cx="534727" cy="318356"/>
              </a:xfrm>
              <a:prstGeom prst="round2DiagRect">
                <a:avLst/>
              </a:prstGeom>
              <a:solidFill>
                <a:srgbClr val="FF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1" name="TextBox 50">
                <a:extLst>
                  <a:ext uri="{FF2B5EF4-FFF2-40B4-BE49-F238E27FC236}">
                    <a16:creationId xmlns:a16="http://schemas.microsoft.com/office/drawing/2014/main" xmlns="" id="{1B42DD2D-1742-6C4D-886F-75E263BF2BA6}"/>
                  </a:ext>
                </a:extLst>
              </p:cNvPr>
              <p:cNvSpPr txBox="1"/>
              <p:nvPr/>
            </p:nvSpPr>
            <p:spPr>
              <a:xfrm>
                <a:off x="7087030" y="1400326"/>
                <a:ext cx="307218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Developed, Open Space</a:t>
                </a:r>
              </a:p>
            </p:txBody>
          </p:sp>
        </p:grpSp>
        <p:grpSp>
          <p:nvGrpSpPr>
            <p:cNvPr id="13" name="Group 12">
              <a:extLst>
                <a:ext uri="{FF2B5EF4-FFF2-40B4-BE49-F238E27FC236}">
                  <a16:creationId xmlns:a16="http://schemas.microsoft.com/office/drawing/2014/main" xmlns="" id="{13A10C01-6101-944A-BBA1-8C721D831C0C}"/>
                </a:ext>
              </a:extLst>
            </p:cNvPr>
            <p:cNvGrpSpPr/>
            <p:nvPr/>
          </p:nvGrpSpPr>
          <p:grpSpPr>
            <a:xfrm>
              <a:off x="8783467" y="2190705"/>
              <a:ext cx="3616845" cy="369332"/>
              <a:chOff x="6542370" y="1400326"/>
              <a:chExt cx="3616845" cy="369332"/>
            </a:xfrm>
          </p:grpSpPr>
          <p:sp>
            <p:nvSpPr>
              <p:cNvPr id="48" name="Round Diagonal Corner Rectangle 47">
                <a:extLst>
                  <a:ext uri="{FF2B5EF4-FFF2-40B4-BE49-F238E27FC236}">
                    <a16:creationId xmlns:a16="http://schemas.microsoft.com/office/drawing/2014/main" xmlns="" id="{253A3FF1-A03A-CF42-85B7-CB4A0D11B739}"/>
                  </a:ext>
                </a:extLst>
              </p:cNvPr>
              <p:cNvSpPr/>
              <p:nvPr/>
            </p:nvSpPr>
            <p:spPr>
              <a:xfrm>
                <a:off x="6542370" y="1447382"/>
                <a:ext cx="534727" cy="318356"/>
              </a:xfrm>
              <a:prstGeom prst="round2DiagRect">
                <a:avLst/>
              </a:prstGeom>
              <a:solidFill>
                <a:srgbClr val="FFA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9" name="TextBox 48">
                <a:extLst>
                  <a:ext uri="{FF2B5EF4-FFF2-40B4-BE49-F238E27FC236}">
                    <a16:creationId xmlns:a16="http://schemas.microsoft.com/office/drawing/2014/main" xmlns="" id="{6ED65538-60FC-D64C-AFD0-A82A83BF5480}"/>
                  </a:ext>
                </a:extLst>
              </p:cNvPr>
              <p:cNvSpPr txBox="1"/>
              <p:nvPr/>
            </p:nvSpPr>
            <p:spPr>
              <a:xfrm>
                <a:off x="7087030" y="1400326"/>
                <a:ext cx="307218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Developed, Low Intensity</a:t>
                </a:r>
              </a:p>
            </p:txBody>
          </p:sp>
        </p:grpSp>
        <p:grpSp>
          <p:nvGrpSpPr>
            <p:cNvPr id="14" name="Group 13">
              <a:extLst>
                <a:ext uri="{FF2B5EF4-FFF2-40B4-BE49-F238E27FC236}">
                  <a16:creationId xmlns:a16="http://schemas.microsoft.com/office/drawing/2014/main" xmlns="" id="{1E5716EB-EA85-F640-B676-0323047F7C12}"/>
                </a:ext>
              </a:extLst>
            </p:cNvPr>
            <p:cNvGrpSpPr/>
            <p:nvPr/>
          </p:nvGrpSpPr>
          <p:grpSpPr>
            <a:xfrm>
              <a:off x="8783467" y="2604353"/>
              <a:ext cx="4135319" cy="369332"/>
              <a:chOff x="6542370" y="1400326"/>
              <a:chExt cx="4135319" cy="369332"/>
            </a:xfrm>
          </p:grpSpPr>
          <p:sp>
            <p:nvSpPr>
              <p:cNvPr id="46" name="Round Diagonal Corner Rectangle 45">
                <a:extLst>
                  <a:ext uri="{FF2B5EF4-FFF2-40B4-BE49-F238E27FC236}">
                    <a16:creationId xmlns:a16="http://schemas.microsoft.com/office/drawing/2014/main" xmlns="" id="{D9FDD5A7-E2E2-CA46-A457-195B4EFED8F0}"/>
                  </a:ext>
                </a:extLst>
              </p:cNvPr>
              <p:cNvSpPr/>
              <p:nvPr/>
            </p:nvSpPr>
            <p:spPr>
              <a:xfrm>
                <a:off x="6542370" y="1447382"/>
                <a:ext cx="534727" cy="318356"/>
              </a:xfrm>
              <a:prstGeom prst="round2DiagRect">
                <a:avLst/>
              </a:prstGeom>
              <a:solidFill>
                <a:srgbClr val="FE5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7" name="TextBox 46">
                <a:extLst>
                  <a:ext uri="{FF2B5EF4-FFF2-40B4-BE49-F238E27FC236}">
                    <a16:creationId xmlns:a16="http://schemas.microsoft.com/office/drawing/2014/main" xmlns="" id="{59020DCD-A86D-4F4E-8D96-60358F726500}"/>
                  </a:ext>
                </a:extLst>
              </p:cNvPr>
              <p:cNvSpPr txBox="1"/>
              <p:nvPr/>
            </p:nvSpPr>
            <p:spPr>
              <a:xfrm>
                <a:off x="7087030" y="1400326"/>
                <a:ext cx="3590659"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Developed, Med. Intensity</a:t>
                </a:r>
              </a:p>
            </p:txBody>
          </p:sp>
        </p:grpSp>
        <p:grpSp>
          <p:nvGrpSpPr>
            <p:cNvPr id="15" name="Group 14">
              <a:extLst>
                <a:ext uri="{FF2B5EF4-FFF2-40B4-BE49-F238E27FC236}">
                  <a16:creationId xmlns:a16="http://schemas.microsoft.com/office/drawing/2014/main" xmlns="" id="{90EDB55E-B2E1-794D-8627-C80EF111A887}"/>
                </a:ext>
              </a:extLst>
            </p:cNvPr>
            <p:cNvGrpSpPr/>
            <p:nvPr/>
          </p:nvGrpSpPr>
          <p:grpSpPr>
            <a:xfrm>
              <a:off x="8783467" y="3014081"/>
              <a:ext cx="3852515" cy="369332"/>
              <a:chOff x="6542370" y="1400326"/>
              <a:chExt cx="3852515" cy="369332"/>
            </a:xfrm>
          </p:grpSpPr>
          <p:sp>
            <p:nvSpPr>
              <p:cNvPr id="44" name="Round Diagonal Corner Rectangle 43">
                <a:extLst>
                  <a:ext uri="{FF2B5EF4-FFF2-40B4-BE49-F238E27FC236}">
                    <a16:creationId xmlns:a16="http://schemas.microsoft.com/office/drawing/2014/main" xmlns="" id="{B3530392-BDCA-404D-A5FF-5FA445E74BD9}"/>
                  </a:ext>
                </a:extLst>
              </p:cNvPr>
              <p:cNvSpPr/>
              <p:nvPr/>
            </p:nvSpPr>
            <p:spPr>
              <a:xfrm>
                <a:off x="6542370" y="1447382"/>
                <a:ext cx="534727" cy="318356"/>
              </a:xfrm>
              <a:prstGeom prst="round2DiagRect">
                <a:avLst/>
              </a:prstGeom>
              <a:solidFill>
                <a:srgbClr val="A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5" name="TextBox 44">
                <a:extLst>
                  <a:ext uri="{FF2B5EF4-FFF2-40B4-BE49-F238E27FC236}">
                    <a16:creationId xmlns:a16="http://schemas.microsoft.com/office/drawing/2014/main" xmlns="" id="{F462A24F-FEB6-104D-999D-69BA385FB027}"/>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Developed, High Intensity</a:t>
                </a:r>
              </a:p>
            </p:txBody>
          </p:sp>
        </p:grpSp>
        <p:grpSp>
          <p:nvGrpSpPr>
            <p:cNvPr id="16" name="Group 15">
              <a:extLst>
                <a:ext uri="{FF2B5EF4-FFF2-40B4-BE49-F238E27FC236}">
                  <a16:creationId xmlns:a16="http://schemas.microsoft.com/office/drawing/2014/main" xmlns="" id="{BD30D951-AD84-CC4F-B3A8-4D4EB0AC8014}"/>
                </a:ext>
              </a:extLst>
            </p:cNvPr>
            <p:cNvGrpSpPr/>
            <p:nvPr/>
          </p:nvGrpSpPr>
          <p:grpSpPr>
            <a:xfrm>
              <a:off x="8783467" y="3431649"/>
              <a:ext cx="3852515" cy="369332"/>
              <a:chOff x="6542370" y="1400326"/>
              <a:chExt cx="3852515" cy="369332"/>
            </a:xfrm>
          </p:grpSpPr>
          <p:sp>
            <p:nvSpPr>
              <p:cNvPr id="42" name="Round Diagonal Corner Rectangle 41">
                <a:extLst>
                  <a:ext uri="{FF2B5EF4-FFF2-40B4-BE49-F238E27FC236}">
                    <a16:creationId xmlns:a16="http://schemas.microsoft.com/office/drawing/2014/main" xmlns="" id="{DCE93588-6CF3-B84C-92CD-8F615229E824}"/>
                  </a:ext>
                </a:extLst>
              </p:cNvPr>
              <p:cNvSpPr/>
              <p:nvPr/>
            </p:nvSpPr>
            <p:spPr>
              <a:xfrm>
                <a:off x="6542370" y="1447382"/>
                <a:ext cx="534727" cy="318356"/>
              </a:xfrm>
              <a:prstGeom prst="round2DiagRect">
                <a:avLst/>
              </a:prstGeom>
              <a:solidFill>
                <a:srgbClr val="E1E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3" name="TextBox 42">
                <a:extLst>
                  <a:ext uri="{FF2B5EF4-FFF2-40B4-BE49-F238E27FC236}">
                    <a16:creationId xmlns:a16="http://schemas.microsoft.com/office/drawing/2014/main" xmlns="" id="{9F0F9D98-2DE6-9645-B49B-61D400107A2D}"/>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Barren Land</a:t>
                </a:r>
              </a:p>
            </p:txBody>
          </p:sp>
        </p:grpSp>
        <p:grpSp>
          <p:nvGrpSpPr>
            <p:cNvPr id="20" name="Group 19">
              <a:extLst>
                <a:ext uri="{FF2B5EF4-FFF2-40B4-BE49-F238E27FC236}">
                  <a16:creationId xmlns:a16="http://schemas.microsoft.com/office/drawing/2014/main" xmlns="" id="{F2791677-096B-D744-A579-96601F5F280F}"/>
                </a:ext>
              </a:extLst>
            </p:cNvPr>
            <p:cNvGrpSpPr/>
            <p:nvPr/>
          </p:nvGrpSpPr>
          <p:grpSpPr>
            <a:xfrm>
              <a:off x="8783467" y="3835033"/>
              <a:ext cx="3852515" cy="369332"/>
              <a:chOff x="6542370" y="1400326"/>
              <a:chExt cx="3852515" cy="369332"/>
            </a:xfrm>
          </p:grpSpPr>
          <p:sp>
            <p:nvSpPr>
              <p:cNvPr id="40" name="Round Diagonal Corner Rectangle 39">
                <a:extLst>
                  <a:ext uri="{FF2B5EF4-FFF2-40B4-BE49-F238E27FC236}">
                    <a16:creationId xmlns:a16="http://schemas.microsoft.com/office/drawing/2014/main" xmlns="" id="{E05F8716-F754-594D-BD95-0548BD66DFB6}"/>
                  </a:ext>
                </a:extLst>
              </p:cNvPr>
              <p:cNvSpPr/>
              <p:nvPr/>
            </p:nvSpPr>
            <p:spPr>
              <a:xfrm>
                <a:off x="6542370" y="1447382"/>
                <a:ext cx="534727" cy="318356"/>
              </a:xfrm>
              <a:prstGeom prst="round2DiagRect">
                <a:avLst/>
              </a:prstGeom>
              <a:solidFill>
                <a:srgbClr val="FFFE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1" name="TextBox 40">
                <a:extLst>
                  <a:ext uri="{FF2B5EF4-FFF2-40B4-BE49-F238E27FC236}">
                    <a16:creationId xmlns:a16="http://schemas.microsoft.com/office/drawing/2014/main" xmlns="" id="{05B797ED-5822-574E-AEEE-877C0133C42C}"/>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Grassland/Herbaceous</a:t>
                </a:r>
              </a:p>
            </p:txBody>
          </p:sp>
        </p:grpSp>
        <p:grpSp>
          <p:nvGrpSpPr>
            <p:cNvPr id="21" name="Group 20">
              <a:extLst>
                <a:ext uri="{FF2B5EF4-FFF2-40B4-BE49-F238E27FC236}">
                  <a16:creationId xmlns:a16="http://schemas.microsoft.com/office/drawing/2014/main" xmlns="" id="{FCE40C56-6A02-D244-A6F4-BD76729AEA49}"/>
                </a:ext>
              </a:extLst>
            </p:cNvPr>
            <p:cNvGrpSpPr/>
            <p:nvPr/>
          </p:nvGrpSpPr>
          <p:grpSpPr>
            <a:xfrm>
              <a:off x="8783467" y="4238417"/>
              <a:ext cx="3852515" cy="369332"/>
              <a:chOff x="6542370" y="1400326"/>
              <a:chExt cx="3852515" cy="369332"/>
            </a:xfrm>
          </p:grpSpPr>
          <p:sp>
            <p:nvSpPr>
              <p:cNvPr id="38" name="Round Diagonal Corner Rectangle 37">
                <a:extLst>
                  <a:ext uri="{FF2B5EF4-FFF2-40B4-BE49-F238E27FC236}">
                    <a16:creationId xmlns:a16="http://schemas.microsoft.com/office/drawing/2014/main" xmlns="" id="{60027B2A-184E-B243-9316-91BE8EA30ADF}"/>
                  </a:ext>
                </a:extLst>
              </p:cNvPr>
              <p:cNvSpPr/>
              <p:nvPr/>
            </p:nvSpPr>
            <p:spPr>
              <a:xfrm>
                <a:off x="6542370" y="1447382"/>
                <a:ext cx="534727" cy="318356"/>
              </a:xfrm>
              <a:prstGeom prst="round2DiagRect">
                <a:avLst/>
              </a:prstGeom>
              <a:solidFill>
                <a:srgbClr val="FFFC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9" name="TextBox 38">
                <a:extLst>
                  <a:ext uri="{FF2B5EF4-FFF2-40B4-BE49-F238E27FC236}">
                    <a16:creationId xmlns:a16="http://schemas.microsoft.com/office/drawing/2014/main" xmlns="" id="{3BB1A430-09C4-0449-A0C6-87E90265C72E}"/>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Pasture/Hay</a:t>
                </a:r>
              </a:p>
            </p:txBody>
          </p:sp>
        </p:grpSp>
        <p:grpSp>
          <p:nvGrpSpPr>
            <p:cNvPr id="22" name="Group 21">
              <a:extLst>
                <a:ext uri="{FF2B5EF4-FFF2-40B4-BE49-F238E27FC236}">
                  <a16:creationId xmlns:a16="http://schemas.microsoft.com/office/drawing/2014/main" xmlns="" id="{3DBAD313-28C1-094C-B368-F8C9F4DD9B7E}"/>
                </a:ext>
              </a:extLst>
            </p:cNvPr>
            <p:cNvGrpSpPr/>
            <p:nvPr/>
          </p:nvGrpSpPr>
          <p:grpSpPr>
            <a:xfrm>
              <a:off x="8783467" y="4651991"/>
              <a:ext cx="3852515" cy="369332"/>
              <a:chOff x="6542370" y="1400326"/>
              <a:chExt cx="3852515" cy="369332"/>
            </a:xfrm>
          </p:grpSpPr>
          <p:sp>
            <p:nvSpPr>
              <p:cNvPr id="36" name="Round Diagonal Corner Rectangle 35">
                <a:extLst>
                  <a:ext uri="{FF2B5EF4-FFF2-40B4-BE49-F238E27FC236}">
                    <a16:creationId xmlns:a16="http://schemas.microsoft.com/office/drawing/2014/main" xmlns="" id="{78CA29B3-0F05-5E45-AA43-6F36585043A6}"/>
                  </a:ext>
                </a:extLst>
              </p:cNvPr>
              <p:cNvSpPr/>
              <p:nvPr/>
            </p:nvSpPr>
            <p:spPr>
              <a:xfrm>
                <a:off x="6542370" y="1447382"/>
                <a:ext cx="534727" cy="318356"/>
              </a:xfrm>
              <a:prstGeom prst="round2DiagRect">
                <a:avLst/>
              </a:prstGeom>
              <a:solidFill>
                <a:srgbClr val="AD6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7" name="TextBox 36">
                <a:extLst>
                  <a:ext uri="{FF2B5EF4-FFF2-40B4-BE49-F238E27FC236}">
                    <a16:creationId xmlns:a16="http://schemas.microsoft.com/office/drawing/2014/main" xmlns="" id="{201150A9-1DC2-B04C-B3C3-9F2A238331F5}"/>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Cultivated Crops</a:t>
                </a:r>
              </a:p>
            </p:txBody>
          </p:sp>
        </p:grpSp>
        <p:grpSp>
          <p:nvGrpSpPr>
            <p:cNvPr id="23" name="Group 22">
              <a:extLst>
                <a:ext uri="{FF2B5EF4-FFF2-40B4-BE49-F238E27FC236}">
                  <a16:creationId xmlns:a16="http://schemas.microsoft.com/office/drawing/2014/main" xmlns="" id="{D1A53DF9-CD33-8743-AD66-BA9FCBB75048}"/>
                </a:ext>
              </a:extLst>
            </p:cNvPr>
            <p:cNvGrpSpPr/>
            <p:nvPr/>
          </p:nvGrpSpPr>
          <p:grpSpPr>
            <a:xfrm>
              <a:off x="8783467" y="5065565"/>
              <a:ext cx="3852515" cy="369332"/>
              <a:chOff x="6542370" y="1400326"/>
              <a:chExt cx="3852515" cy="369332"/>
            </a:xfrm>
          </p:grpSpPr>
          <p:sp>
            <p:nvSpPr>
              <p:cNvPr id="31" name="Round Diagonal Corner Rectangle 30">
                <a:extLst>
                  <a:ext uri="{FF2B5EF4-FFF2-40B4-BE49-F238E27FC236}">
                    <a16:creationId xmlns:a16="http://schemas.microsoft.com/office/drawing/2014/main" xmlns="" id="{0F8E47EC-3393-1A4B-A59B-3B4260819493}"/>
                  </a:ext>
                </a:extLst>
              </p:cNvPr>
              <p:cNvSpPr/>
              <p:nvPr/>
            </p:nvSpPr>
            <p:spPr>
              <a:xfrm>
                <a:off x="6542370" y="1447382"/>
                <a:ext cx="534727" cy="318356"/>
              </a:xfrm>
              <a:prstGeom prst="round2DiagRect">
                <a:avLst/>
              </a:prstGeom>
              <a:solidFill>
                <a:srgbClr val="BE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5" name="TextBox 34">
                <a:extLst>
                  <a:ext uri="{FF2B5EF4-FFF2-40B4-BE49-F238E27FC236}">
                    <a16:creationId xmlns:a16="http://schemas.microsoft.com/office/drawing/2014/main" xmlns="" id="{0DC19143-9953-1F4B-AF73-49845B4EB391}"/>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Woody Wetlands</a:t>
                </a:r>
              </a:p>
            </p:txBody>
          </p:sp>
        </p:grpSp>
        <p:grpSp>
          <p:nvGrpSpPr>
            <p:cNvPr id="24" name="Group 23">
              <a:extLst>
                <a:ext uri="{FF2B5EF4-FFF2-40B4-BE49-F238E27FC236}">
                  <a16:creationId xmlns:a16="http://schemas.microsoft.com/office/drawing/2014/main" xmlns="" id="{04557924-7270-F24E-8630-4F2F44C335F0}"/>
                </a:ext>
              </a:extLst>
            </p:cNvPr>
            <p:cNvGrpSpPr/>
            <p:nvPr/>
          </p:nvGrpSpPr>
          <p:grpSpPr>
            <a:xfrm>
              <a:off x="8783467" y="5479139"/>
              <a:ext cx="3852515" cy="646331"/>
              <a:chOff x="6542370" y="1400326"/>
              <a:chExt cx="3852515" cy="646331"/>
            </a:xfrm>
          </p:grpSpPr>
          <p:sp>
            <p:nvSpPr>
              <p:cNvPr id="28" name="Round Diagonal Corner Rectangle 27">
                <a:extLst>
                  <a:ext uri="{FF2B5EF4-FFF2-40B4-BE49-F238E27FC236}">
                    <a16:creationId xmlns:a16="http://schemas.microsoft.com/office/drawing/2014/main" xmlns="" id="{FD6D337A-F3A6-E74A-A57A-F3B099FAD42A}"/>
                  </a:ext>
                </a:extLst>
              </p:cNvPr>
              <p:cNvSpPr/>
              <p:nvPr/>
            </p:nvSpPr>
            <p:spPr>
              <a:xfrm>
                <a:off x="6542370" y="1447382"/>
                <a:ext cx="534727" cy="318356"/>
              </a:xfrm>
              <a:prstGeom prst="round2DiagRect">
                <a:avLst/>
              </a:prstGeom>
              <a:solidFill>
                <a:srgbClr val="72B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9" name="TextBox 28">
                <a:extLst>
                  <a:ext uri="{FF2B5EF4-FFF2-40B4-BE49-F238E27FC236}">
                    <a16:creationId xmlns:a16="http://schemas.microsoft.com/office/drawing/2014/main" xmlns="" id="{70C8A8D4-705A-7446-99E9-BBF75E59E4BA}"/>
                  </a:ext>
                </a:extLst>
              </p:cNvPr>
              <p:cNvSpPr txBox="1"/>
              <p:nvPr/>
            </p:nvSpPr>
            <p:spPr>
              <a:xfrm>
                <a:off x="7087030" y="1400326"/>
                <a:ext cx="3307855" cy="646331"/>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Emergent Herbaceous Wetlands</a:t>
                </a:r>
              </a:p>
            </p:txBody>
          </p:sp>
        </p:grpSp>
        <p:grpSp>
          <p:nvGrpSpPr>
            <p:cNvPr id="25" name="Group 24">
              <a:extLst>
                <a:ext uri="{FF2B5EF4-FFF2-40B4-BE49-F238E27FC236}">
                  <a16:creationId xmlns:a16="http://schemas.microsoft.com/office/drawing/2014/main" xmlns="" id="{FAD0FCDB-3CBC-F24B-A479-97E8FB54EF37}"/>
                </a:ext>
              </a:extLst>
            </p:cNvPr>
            <p:cNvGrpSpPr/>
            <p:nvPr/>
          </p:nvGrpSpPr>
          <p:grpSpPr>
            <a:xfrm>
              <a:off x="8783467" y="6124465"/>
              <a:ext cx="3852515" cy="369332"/>
              <a:chOff x="6542370" y="1400326"/>
              <a:chExt cx="3852515" cy="369332"/>
            </a:xfrm>
          </p:grpSpPr>
          <p:sp>
            <p:nvSpPr>
              <p:cNvPr id="26" name="Round Diagonal Corner Rectangle 25">
                <a:extLst>
                  <a:ext uri="{FF2B5EF4-FFF2-40B4-BE49-F238E27FC236}">
                    <a16:creationId xmlns:a16="http://schemas.microsoft.com/office/drawing/2014/main" xmlns="" id="{13F20474-A97A-6E4C-9113-3C80AB43E0FF}"/>
                  </a:ext>
                </a:extLst>
              </p:cNvPr>
              <p:cNvSpPr/>
              <p:nvPr/>
            </p:nvSpPr>
            <p:spPr>
              <a:xfrm>
                <a:off x="6542370" y="1447382"/>
                <a:ext cx="534727" cy="318356"/>
              </a:xfrm>
              <a:prstGeom prst="round2DiagRect">
                <a:avLst/>
              </a:prstGeom>
              <a:solidFill>
                <a:srgbClr val="148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TextBox 26">
                <a:extLst>
                  <a:ext uri="{FF2B5EF4-FFF2-40B4-BE49-F238E27FC236}">
                    <a16:creationId xmlns:a16="http://schemas.microsoft.com/office/drawing/2014/main" xmlns="" id="{2F209A72-D222-BB44-BC4A-DB5A671BACB7}"/>
                  </a:ext>
                </a:extLst>
              </p:cNvPr>
              <p:cNvSpPr txBox="1"/>
              <p:nvPr/>
            </p:nvSpPr>
            <p:spPr>
              <a:xfrm>
                <a:off x="7087030" y="1400326"/>
                <a:ext cx="3307855"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Open Water</a:t>
                </a:r>
              </a:p>
            </p:txBody>
          </p:sp>
        </p:grpSp>
      </p:grpSp>
    </p:spTree>
    <p:extLst>
      <p:ext uri="{BB962C8B-B14F-4D97-AF65-F5344CB8AC3E}">
        <p14:creationId xmlns:p14="http://schemas.microsoft.com/office/powerpoint/2010/main" val="3077183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1"/>
            <a:ext cx="11125200" cy="96953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FLOOD RISK &amp; VULNERABILITY: METHODOLOGY</a:t>
            </a:r>
          </a:p>
        </p:txBody>
      </p:sp>
      <p:grpSp>
        <p:nvGrpSpPr>
          <p:cNvPr id="12" name="Group 11">
            <a:extLst>
              <a:ext uri="{FF2B5EF4-FFF2-40B4-BE49-F238E27FC236}">
                <a16:creationId xmlns:a16="http://schemas.microsoft.com/office/drawing/2014/main" xmlns="" id="{301E7CB5-3B2D-C244-AD10-516C647154AA}"/>
              </a:ext>
            </a:extLst>
          </p:cNvPr>
          <p:cNvGrpSpPr/>
          <p:nvPr/>
        </p:nvGrpSpPr>
        <p:grpSpPr>
          <a:xfrm>
            <a:off x="679238" y="2047151"/>
            <a:ext cx="10941262" cy="3977822"/>
            <a:chOff x="697627" y="1655037"/>
            <a:chExt cx="10941262" cy="3977822"/>
          </a:xfrm>
        </p:grpSpPr>
        <p:sp>
          <p:nvSpPr>
            <p:cNvPr id="29" name="Hexagon 28">
              <a:extLst>
                <a:ext uri="{FF2B5EF4-FFF2-40B4-BE49-F238E27FC236}">
                  <a16:creationId xmlns:a16="http://schemas.microsoft.com/office/drawing/2014/main" xmlns="" id="{D3025BE7-B5F5-C740-922C-62BB8BF50321}"/>
                </a:ext>
              </a:extLst>
            </p:cNvPr>
            <p:cNvSpPr/>
            <p:nvPr/>
          </p:nvSpPr>
          <p:spPr>
            <a:xfrm>
              <a:off x="697627" y="1655037"/>
              <a:ext cx="1946181"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Landsat 8 OLI (2013-2020)</a:t>
              </a:r>
            </a:p>
          </p:txBody>
        </p:sp>
        <p:grpSp>
          <p:nvGrpSpPr>
            <p:cNvPr id="10" name="Group 9">
              <a:extLst>
                <a:ext uri="{FF2B5EF4-FFF2-40B4-BE49-F238E27FC236}">
                  <a16:creationId xmlns:a16="http://schemas.microsoft.com/office/drawing/2014/main" xmlns="" id="{F6C702D6-CE47-314C-82E9-550644E88026}"/>
                </a:ext>
              </a:extLst>
            </p:cNvPr>
            <p:cNvGrpSpPr/>
            <p:nvPr/>
          </p:nvGrpSpPr>
          <p:grpSpPr>
            <a:xfrm>
              <a:off x="1278822" y="2900856"/>
              <a:ext cx="4001773" cy="586651"/>
              <a:chOff x="7492600" y="1680230"/>
              <a:chExt cx="4001773" cy="586651"/>
            </a:xfrm>
          </p:grpSpPr>
          <p:sp>
            <p:nvSpPr>
              <p:cNvPr id="8" name="Rounded Rectangle 7">
                <a:extLst>
                  <a:ext uri="{FF2B5EF4-FFF2-40B4-BE49-F238E27FC236}">
                    <a16:creationId xmlns:a16="http://schemas.microsoft.com/office/drawing/2014/main" xmlns="" id="{08EA1AF9-FC75-1C49-8FE1-60A699ACBA3C}"/>
                  </a:ext>
                </a:extLst>
              </p:cNvPr>
              <p:cNvSpPr/>
              <p:nvPr/>
            </p:nvSpPr>
            <p:spPr>
              <a:xfrm>
                <a:off x="7533859" y="1680230"/>
                <a:ext cx="3650237" cy="584775"/>
              </a:xfrm>
              <a:prstGeom prst="roundRect">
                <a:avLst/>
              </a:prstGeom>
              <a:solidFill>
                <a:srgbClr val="AAD7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0" name="TextBox 29">
                <a:extLst>
                  <a:ext uri="{FF2B5EF4-FFF2-40B4-BE49-F238E27FC236}">
                    <a16:creationId xmlns:a16="http://schemas.microsoft.com/office/drawing/2014/main" xmlns="" id="{C4336446-7247-AD4E-A621-4ECFE6993AAC}"/>
                  </a:ext>
                </a:extLst>
              </p:cNvPr>
              <p:cNvSpPr txBox="1"/>
              <p:nvPr/>
            </p:nvSpPr>
            <p:spPr>
              <a:xfrm>
                <a:off x="7492600" y="1682106"/>
                <a:ext cx="4001773" cy="58477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solidFill>
                      <a:schemeClr val="tx1">
                        <a:lumMod val="75000"/>
                        <a:lumOff val="25000"/>
                      </a:schemeClr>
                    </a:solidFill>
                    <a:latin typeface="Century Gothic"/>
                  </a:rPr>
                  <a:t>NDWI = (Green – Near-Infrared) / 	(Green + Near-Infrared)</a:t>
                </a:r>
              </a:p>
            </p:txBody>
          </p:sp>
        </p:grpSp>
        <p:sp>
          <p:nvSpPr>
            <p:cNvPr id="7" name="Right Arrow 6">
              <a:extLst>
                <a:ext uri="{FF2B5EF4-FFF2-40B4-BE49-F238E27FC236}">
                  <a16:creationId xmlns:a16="http://schemas.microsoft.com/office/drawing/2014/main" xmlns="" id="{3F49112C-0147-DB4C-9051-7796E802A0BC}"/>
                </a:ext>
              </a:extLst>
            </p:cNvPr>
            <p:cNvSpPr/>
            <p:nvPr/>
          </p:nvSpPr>
          <p:spPr>
            <a:xfrm>
              <a:off x="2782549" y="1981589"/>
              <a:ext cx="994321" cy="429190"/>
            </a:xfrm>
            <a:prstGeom prst="rightArrow">
              <a:avLst/>
            </a:prstGeom>
            <a:solidFill>
              <a:srgbClr val="0EB3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8" name="Hexagon 37">
              <a:extLst>
                <a:ext uri="{FF2B5EF4-FFF2-40B4-BE49-F238E27FC236}">
                  <a16:creationId xmlns:a16="http://schemas.microsoft.com/office/drawing/2014/main" xmlns="" id="{F72798DD-8EED-1A4E-A30B-423006B61970}"/>
                </a:ext>
              </a:extLst>
            </p:cNvPr>
            <p:cNvSpPr/>
            <p:nvPr/>
          </p:nvSpPr>
          <p:spPr>
            <a:xfrm>
              <a:off x="3869788" y="1682106"/>
              <a:ext cx="1946181"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NDWI (2013-2020)</a:t>
              </a:r>
            </a:p>
          </p:txBody>
        </p:sp>
        <p:sp>
          <p:nvSpPr>
            <p:cNvPr id="39" name="Right Arrow 38">
              <a:extLst>
                <a:ext uri="{FF2B5EF4-FFF2-40B4-BE49-F238E27FC236}">
                  <a16:creationId xmlns:a16="http://schemas.microsoft.com/office/drawing/2014/main" xmlns="" id="{13494C08-03DB-0D42-865C-47D9CEA00358}"/>
                </a:ext>
              </a:extLst>
            </p:cNvPr>
            <p:cNvSpPr/>
            <p:nvPr/>
          </p:nvSpPr>
          <p:spPr>
            <a:xfrm>
              <a:off x="5948643" y="2014517"/>
              <a:ext cx="994321" cy="429190"/>
            </a:xfrm>
            <a:prstGeom prst="rightArrow">
              <a:avLst/>
            </a:prstGeom>
            <a:solidFill>
              <a:srgbClr val="0EB3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2" name="Hexagon 41">
              <a:extLst>
                <a:ext uri="{FF2B5EF4-FFF2-40B4-BE49-F238E27FC236}">
                  <a16:creationId xmlns:a16="http://schemas.microsoft.com/office/drawing/2014/main" xmlns="" id="{F21B674A-0BC4-794C-BD73-BEE351B977D7}"/>
                </a:ext>
              </a:extLst>
            </p:cNvPr>
            <p:cNvSpPr/>
            <p:nvPr/>
          </p:nvSpPr>
          <p:spPr>
            <a:xfrm>
              <a:off x="7055760" y="1682106"/>
              <a:ext cx="1946181"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Max Flood Extent</a:t>
              </a:r>
            </a:p>
          </p:txBody>
        </p:sp>
        <p:sp>
          <p:nvSpPr>
            <p:cNvPr id="50" name="Rounded Rectangle 49">
              <a:extLst>
                <a:ext uri="{FF2B5EF4-FFF2-40B4-BE49-F238E27FC236}">
                  <a16:creationId xmlns:a16="http://schemas.microsoft.com/office/drawing/2014/main" xmlns="" id="{8D7656A5-BDA3-3547-9636-CA72FDB0B299}"/>
                </a:ext>
              </a:extLst>
            </p:cNvPr>
            <p:cNvSpPr/>
            <p:nvPr/>
          </p:nvSpPr>
          <p:spPr>
            <a:xfrm>
              <a:off x="5467867" y="2881993"/>
              <a:ext cx="2205142" cy="1094013"/>
            </a:xfrm>
            <a:prstGeom prst="roundRect">
              <a:avLst/>
            </a:prstGeom>
            <a:solidFill>
              <a:srgbClr val="AAD7D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US" sz="1600">
                  <a:solidFill>
                    <a:schemeClr val="tx1">
                      <a:lumMod val="75000"/>
                      <a:lumOff val="25000"/>
                    </a:schemeClr>
                  </a:solidFill>
                  <a:latin typeface="Century Gothic"/>
                </a:rPr>
                <a:t>Cloud Mask </a:t>
              </a:r>
              <a:endParaRPr lang="en-US" sz="1600">
                <a:solidFill>
                  <a:schemeClr val="tx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1600">
                  <a:solidFill>
                    <a:schemeClr val="tx1">
                      <a:lumMod val="75000"/>
                      <a:lumOff val="25000"/>
                    </a:schemeClr>
                  </a:solidFill>
                  <a:latin typeface="Century Gothic"/>
                </a:rPr>
                <a:t>Reduce by max pixel value</a:t>
              </a:r>
            </a:p>
            <a:p>
              <a:pPr marL="285750" indent="-285750">
                <a:buFont typeface="Arial" panose="020B0604020202020204" pitchFamily="34" charset="0"/>
                <a:buChar char="•"/>
              </a:pPr>
              <a:r>
                <a:rPr lang="en-US" sz="1600">
                  <a:solidFill>
                    <a:schemeClr val="tx1">
                      <a:lumMod val="75000"/>
                      <a:lumOff val="25000"/>
                    </a:schemeClr>
                  </a:solidFill>
                  <a:latin typeface="Century Gothic"/>
                </a:rPr>
                <a:t>Water threshold</a:t>
              </a:r>
            </a:p>
          </p:txBody>
        </p:sp>
        <p:sp>
          <p:nvSpPr>
            <p:cNvPr id="51" name="Right Arrow 50">
              <a:extLst>
                <a:ext uri="{FF2B5EF4-FFF2-40B4-BE49-F238E27FC236}">
                  <a16:creationId xmlns:a16="http://schemas.microsoft.com/office/drawing/2014/main" xmlns="" id="{87BBB307-234C-824F-8CB3-B30757D59BF3}"/>
                </a:ext>
              </a:extLst>
            </p:cNvPr>
            <p:cNvSpPr/>
            <p:nvPr/>
          </p:nvSpPr>
          <p:spPr>
            <a:xfrm rot="5400000">
              <a:off x="8824138" y="3215023"/>
              <a:ext cx="1094014" cy="857676"/>
            </a:xfrm>
            <a:prstGeom prst="rightArrow">
              <a:avLst/>
            </a:prstGeom>
            <a:solidFill>
              <a:srgbClr val="0EB3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2" name="Hexagon 51">
              <a:extLst>
                <a:ext uri="{FF2B5EF4-FFF2-40B4-BE49-F238E27FC236}">
                  <a16:creationId xmlns:a16="http://schemas.microsoft.com/office/drawing/2014/main" xmlns="" id="{F6197582-9679-1148-94A8-0E6F2B59C1DE}"/>
                </a:ext>
              </a:extLst>
            </p:cNvPr>
            <p:cNvSpPr/>
            <p:nvPr/>
          </p:nvSpPr>
          <p:spPr>
            <a:xfrm>
              <a:off x="9692708" y="1701974"/>
              <a:ext cx="1946181"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FEMA Floodplains</a:t>
              </a:r>
            </a:p>
          </p:txBody>
        </p:sp>
        <p:sp>
          <p:nvSpPr>
            <p:cNvPr id="11" name="Cross 10">
              <a:extLst>
                <a:ext uri="{FF2B5EF4-FFF2-40B4-BE49-F238E27FC236}">
                  <a16:creationId xmlns:a16="http://schemas.microsoft.com/office/drawing/2014/main" xmlns="" id="{124E1E31-183C-6645-A76D-D646A1326991}"/>
                </a:ext>
              </a:extLst>
            </p:cNvPr>
            <p:cNvSpPr/>
            <p:nvPr/>
          </p:nvSpPr>
          <p:spPr>
            <a:xfrm>
              <a:off x="9114737" y="2017921"/>
              <a:ext cx="462118" cy="462118"/>
            </a:xfrm>
            <a:prstGeom prst="plus">
              <a:avLst>
                <a:gd name="adj" fmla="val 36511"/>
              </a:avLst>
            </a:prstGeom>
            <a:solidFill>
              <a:srgbClr val="0B86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53" name="Hexagon 52">
              <a:extLst>
                <a:ext uri="{FF2B5EF4-FFF2-40B4-BE49-F238E27FC236}">
                  <a16:creationId xmlns:a16="http://schemas.microsoft.com/office/drawing/2014/main" xmlns="" id="{B048CD73-76E3-0F47-970A-FE0F30A8B3F0}"/>
                </a:ext>
              </a:extLst>
            </p:cNvPr>
            <p:cNvSpPr/>
            <p:nvPr/>
          </p:nvSpPr>
          <p:spPr>
            <a:xfrm>
              <a:off x="8398054" y="4538846"/>
              <a:ext cx="1946181"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lumMod val="75000"/>
                      <a:lumOff val="25000"/>
                    </a:schemeClr>
                  </a:solidFill>
                  <a:latin typeface="Century Gothic"/>
                </a:rPr>
                <a:t>Total Flood Extent</a:t>
              </a:r>
            </a:p>
          </p:txBody>
        </p:sp>
      </p:grpSp>
    </p:spTree>
    <p:extLst>
      <p:ext uri="{BB962C8B-B14F-4D97-AF65-F5344CB8AC3E}">
        <p14:creationId xmlns:p14="http://schemas.microsoft.com/office/powerpoint/2010/main" val="1551075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ight Arrow 42">
            <a:extLst>
              <a:ext uri="{FF2B5EF4-FFF2-40B4-BE49-F238E27FC236}">
                <a16:creationId xmlns:a16="http://schemas.microsoft.com/office/drawing/2014/main" xmlns="" id="{83CF2349-3A5F-8048-9F3A-E33CCA8CC91B}"/>
              </a:ext>
            </a:extLst>
          </p:cNvPr>
          <p:cNvSpPr/>
          <p:nvPr/>
        </p:nvSpPr>
        <p:spPr>
          <a:xfrm>
            <a:off x="7169301" y="2678898"/>
            <a:ext cx="1452309" cy="734460"/>
          </a:xfrm>
          <a:prstGeom prst="rightArrow">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9" name="Title 1"/>
          <p:cNvSpPr txBox="1">
            <a:spLocks/>
          </p:cNvSpPr>
          <p:nvPr/>
        </p:nvSpPr>
        <p:spPr>
          <a:xfrm>
            <a:off x="409268" y="297058"/>
            <a:ext cx="11125200" cy="955712"/>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FLOOD RISK &amp; VULNERABILITY: METHODOLOGY</a:t>
            </a:r>
          </a:p>
        </p:txBody>
      </p:sp>
      <p:grpSp>
        <p:nvGrpSpPr>
          <p:cNvPr id="5" name="Group 4">
            <a:extLst>
              <a:ext uri="{FF2B5EF4-FFF2-40B4-BE49-F238E27FC236}">
                <a16:creationId xmlns:a16="http://schemas.microsoft.com/office/drawing/2014/main" xmlns="" id="{13310C35-D5D1-8246-80D3-01D9A19C82A3}"/>
              </a:ext>
            </a:extLst>
          </p:cNvPr>
          <p:cNvGrpSpPr/>
          <p:nvPr/>
        </p:nvGrpSpPr>
        <p:grpSpPr>
          <a:xfrm>
            <a:off x="697628" y="1433792"/>
            <a:ext cx="9746997" cy="3407997"/>
            <a:chOff x="697628" y="1738590"/>
            <a:chExt cx="9746997" cy="3407997"/>
          </a:xfrm>
        </p:grpSpPr>
        <p:grpSp>
          <p:nvGrpSpPr>
            <p:cNvPr id="3" name="Group 2">
              <a:extLst>
                <a:ext uri="{FF2B5EF4-FFF2-40B4-BE49-F238E27FC236}">
                  <a16:creationId xmlns:a16="http://schemas.microsoft.com/office/drawing/2014/main" xmlns="" id="{F0805ACB-796B-7647-A72F-5BB25D192264}"/>
                </a:ext>
              </a:extLst>
            </p:cNvPr>
            <p:cNvGrpSpPr/>
            <p:nvPr/>
          </p:nvGrpSpPr>
          <p:grpSpPr>
            <a:xfrm>
              <a:off x="697628" y="1738590"/>
              <a:ext cx="9746997" cy="2607297"/>
              <a:chOff x="389758" y="1488556"/>
              <a:chExt cx="9746997" cy="2607297"/>
            </a:xfrm>
          </p:grpSpPr>
          <p:grpSp>
            <p:nvGrpSpPr>
              <p:cNvPr id="14" name="Group 13">
                <a:extLst>
                  <a:ext uri="{FF2B5EF4-FFF2-40B4-BE49-F238E27FC236}">
                    <a16:creationId xmlns:a16="http://schemas.microsoft.com/office/drawing/2014/main" xmlns="" id="{C2DB2B3F-22F7-2C43-AE15-53ACF7339371}"/>
                  </a:ext>
                </a:extLst>
              </p:cNvPr>
              <p:cNvGrpSpPr/>
              <p:nvPr/>
            </p:nvGrpSpPr>
            <p:grpSpPr>
              <a:xfrm>
                <a:off x="389758" y="1488556"/>
                <a:ext cx="2906801" cy="2607297"/>
                <a:chOff x="639621" y="1016463"/>
                <a:chExt cx="2906801" cy="2607297"/>
              </a:xfrm>
            </p:grpSpPr>
            <p:sp>
              <p:nvSpPr>
                <p:cNvPr id="22" name="Hexagon 21">
                  <a:extLst>
                    <a:ext uri="{FF2B5EF4-FFF2-40B4-BE49-F238E27FC236}">
                      <a16:creationId xmlns:a16="http://schemas.microsoft.com/office/drawing/2014/main" xmlns="" id="{04E806F4-6533-C94B-A5B0-1F394713A56E}"/>
                    </a:ext>
                  </a:extLst>
                </p:cNvPr>
                <p:cNvSpPr/>
                <p:nvPr/>
              </p:nvSpPr>
              <p:spPr>
                <a:xfrm>
                  <a:off x="639621" y="1016463"/>
                  <a:ext cx="1524526" cy="98619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75000"/>
                          <a:lumOff val="25000"/>
                        </a:schemeClr>
                      </a:solidFill>
                      <a:latin typeface="Century Gothic" panose="020B0502020202020204" pitchFamily="34" charset="0"/>
                    </a:rPr>
                    <a:t>Global HAND</a:t>
                  </a:r>
                </a:p>
              </p:txBody>
            </p:sp>
            <p:sp>
              <p:nvSpPr>
                <p:cNvPr id="23" name="Hexagon 22">
                  <a:extLst>
                    <a:ext uri="{FF2B5EF4-FFF2-40B4-BE49-F238E27FC236}">
                      <a16:creationId xmlns:a16="http://schemas.microsoft.com/office/drawing/2014/main" xmlns="" id="{006C943A-1C0A-514E-9E19-4F5E40862EFC}"/>
                    </a:ext>
                  </a:extLst>
                </p:cNvPr>
                <p:cNvSpPr/>
                <p:nvPr/>
              </p:nvSpPr>
              <p:spPr>
                <a:xfrm>
                  <a:off x="654459" y="2086931"/>
                  <a:ext cx="1524526" cy="98619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75000"/>
                          <a:lumOff val="25000"/>
                        </a:schemeClr>
                      </a:solidFill>
                      <a:latin typeface="Century Gothic" panose="020B0502020202020204" pitchFamily="34" charset="0"/>
                    </a:rPr>
                    <a:t>Elevation</a:t>
                  </a:r>
                </a:p>
              </p:txBody>
            </p:sp>
            <p:sp>
              <p:nvSpPr>
                <p:cNvPr id="25" name="Hexagon 24">
                  <a:extLst>
                    <a:ext uri="{FF2B5EF4-FFF2-40B4-BE49-F238E27FC236}">
                      <a16:creationId xmlns:a16="http://schemas.microsoft.com/office/drawing/2014/main" xmlns="" id="{E7BD0596-D405-DF4A-9714-8073108A1303}"/>
                    </a:ext>
                  </a:extLst>
                </p:cNvPr>
                <p:cNvSpPr/>
                <p:nvPr/>
              </p:nvSpPr>
              <p:spPr>
                <a:xfrm>
                  <a:off x="2011322" y="1543178"/>
                  <a:ext cx="1524526" cy="98619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75000"/>
                          <a:lumOff val="25000"/>
                        </a:schemeClr>
                      </a:solidFill>
                      <a:latin typeface="Century Gothic" panose="020B0502020202020204" pitchFamily="34" charset="0"/>
                    </a:rPr>
                    <a:t>Flood Extent</a:t>
                  </a:r>
                </a:p>
              </p:txBody>
            </p:sp>
            <p:sp>
              <p:nvSpPr>
                <p:cNvPr id="28" name="Hexagon 27">
                  <a:extLst>
                    <a:ext uri="{FF2B5EF4-FFF2-40B4-BE49-F238E27FC236}">
                      <a16:creationId xmlns:a16="http://schemas.microsoft.com/office/drawing/2014/main" xmlns="" id="{7E36D033-FC6E-FB41-8EB4-CCF39835D359}"/>
                    </a:ext>
                  </a:extLst>
                </p:cNvPr>
                <p:cNvSpPr/>
                <p:nvPr/>
              </p:nvSpPr>
              <p:spPr>
                <a:xfrm>
                  <a:off x="2021896" y="2637567"/>
                  <a:ext cx="1524526" cy="98619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lumMod val="75000"/>
                          <a:lumOff val="25000"/>
                        </a:schemeClr>
                      </a:solidFill>
                      <a:latin typeface="Century Gothic" panose="020B0502020202020204" pitchFamily="34" charset="0"/>
                    </a:rPr>
                    <a:t>Land Cover Class</a:t>
                  </a:r>
                </a:p>
              </p:txBody>
            </p:sp>
          </p:grpSp>
          <p:grpSp>
            <p:nvGrpSpPr>
              <p:cNvPr id="2" name="Group 1">
                <a:extLst>
                  <a:ext uri="{FF2B5EF4-FFF2-40B4-BE49-F238E27FC236}">
                    <a16:creationId xmlns:a16="http://schemas.microsoft.com/office/drawing/2014/main" xmlns="" id="{BC3AD60C-CB89-5E44-824A-03C7BCFA8162}"/>
                  </a:ext>
                </a:extLst>
              </p:cNvPr>
              <p:cNvGrpSpPr/>
              <p:nvPr/>
            </p:nvGrpSpPr>
            <p:grpSpPr>
              <a:xfrm>
                <a:off x="4886931" y="2397800"/>
                <a:ext cx="1842688" cy="1330447"/>
                <a:chOff x="60040" y="5567571"/>
                <a:chExt cx="1842688" cy="1330447"/>
              </a:xfrm>
            </p:grpSpPr>
            <p:sp>
              <p:nvSpPr>
                <p:cNvPr id="32" name="Hexagon 31">
                  <a:extLst>
                    <a:ext uri="{FF2B5EF4-FFF2-40B4-BE49-F238E27FC236}">
                      <a16:creationId xmlns:a16="http://schemas.microsoft.com/office/drawing/2014/main" xmlns="" id="{F35E5D4A-32C8-104A-922E-2A739E4D1E46}"/>
                    </a:ext>
                  </a:extLst>
                </p:cNvPr>
                <p:cNvSpPr/>
                <p:nvPr/>
              </p:nvSpPr>
              <p:spPr>
                <a:xfrm>
                  <a:off x="60040" y="5567571"/>
                  <a:ext cx="1691202"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0-1 Raster</a:t>
                  </a:r>
                </a:p>
              </p:txBody>
            </p:sp>
            <p:sp>
              <p:nvSpPr>
                <p:cNvPr id="33" name="Hexagon 32">
                  <a:extLst>
                    <a:ext uri="{FF2B5EF4-FFF2-40B4-BE49-F238E27FC236}">
                      <a16:creationId xmlns:a16="http://schemas.microsoft.com/office/drawing/2014/main" xmlns="" id="{CCB590AD-8A40-DD47-B8AA-8462B77524D2}"/>
                    </a:ext>
                  </a:extLst>
                </p:cNvPr>
                <p:cNvSpPr/>
                <p:nvPr/>
              </p:nvSpPr>
              <p:spPr>
                <a:xfrm>
                  <a:off x="109514" y="5647919"/>
                  <a:ext cx="1691202"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0-1 Raster</a:t>
                  </a:r>
                </a:p>
              </p:txBody>
            </p:sp>
            <p:sp>
              <p:nvSpPr>
                <p:cNvPr id="35" name="Hexagon 34">
                  <a:extLst>
                    <a:ext uri="{FF2B5EF4-FFF2-40B4-BE49-F238E27FC236}">
                      <a16:creationId xmlns:a16="http://schemas.microsoft.com/office/drawing/2014/main" xmlns="" id="{93E18826-740C-8143-9D57-5830EB28CF7A}"/>
                    </a:ext>
                  </a:extLst>
                </p:cNvPr>
                <p:cNvSpPr/>
                <p:nvPr/>
              </p:nvSpPr>
              <p:spPr>
                <a:xfrm>
                  <a:off x="160520" y="5723657"/>
                  <a:ext cx="1691202"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0-1 Raster</a:t>
                  </a:r>
                </a:p>
              </p:txBody>
            </p:sp>
            <p:sp>
              <p:nvSpPr>
                <p:cNvPr id="36" name="Hexagon 35">
                  <a:extLst>
                    <a:ext uri="{FF2B5EF4-FFF2-40B4-BE49-F238E27FC236}">
                      <a16:creationId xmlns:a16="http://schemas.microsoft.com/office/drawing/2014/main" xmlns="" id="{DB77D58F-7EC4-B541-AF43-B2921B53E64A}"/>
                    </a:ext>
                  </a:extLst>
                </p:cNvPr>
                <p:cNvSpPr/>
                <p:nvPr/>
              </p:nvSpPr>
              <p:spPr>
                <a:xfrm>
                  <a:off x="211526" y="5804005"/>
                  <a:ext cx="1691202"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0-1 Rasters</a:t>
                  </a:r>
                </a:p>
              </p:txBody>
            </p:sp>
          </p:grpSp>
          <p:sp>
            <p:nvSpPr>
              <p:cNvPr id="34" name="Right Arrow 33">
                <a:extLst>
                  <a:ext uri="{FF2B5EF4-FFF2-40B4-BE49-F238E27FC236}">
                    <a16:creationId xmlns:a16="http://schemas.microsoft.com/office/drawing/2014/main" xmlns="" id="{826DF9AD-F89B-C649-9061-76091853BB80}"/>
                  </a:ext>
                </a:extLst>
              </p:cNvPr>
              <p:cNvSpPr/>
              <p:nvPr/>
            </p:nvSpPr>
            <p:spPr>
              <a:xfrm>
                <a:off x="3240339" y="2544344"/>
                <a:ext cx="1550437" cy="914237"/>
              </a:xfrm>
              <a:prstGeom prst="rightArrow">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6" name="Hexagon 45">
                <a:extLst>
                  <a:ext uri="{FF2B5EF4-FFF2-40B4-BE49-F238E27FC236}">
                    <a16:creationId xmlns:a16="http://schemas.microsoft.com/office/drawing/2014/main" xmlns="" id="{6C7CF8B8-CDD2-5D41-B80E-7F27D78B1BE2}"/>
                  </a:ext>
                </a:extLst>
              </p:cNvPr>
              <p:cNvSpPr/>
              <p:nvPr/>
            </p:nvSpPr>
            <p:spPr>
              <a:xfrm>
                <a:off x="8445553" y="2454457"/>
                <a:ext cx="1691202"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Flood Risk Map</a:t>
                </a:r>
              </a:p>
            </p:txBody>
          </p:sp>
          <p:grpSp>
            <p:nvGrpSpPr>
              <p:cNvPr id="6" name="Group 5">
                <a:extLst>
                  <a:ext uri="{FF2B5EF4-FFF2-40B4-BE49-F238E27FC236}">
                    <a16:creationId xmlns:a16="http://schemas.microsoft.com/office/drawing/2014/main" xmlns="" id="{0065CA7A-0DD2-4964-8712-4E42EB1ECB40}"/>
                  </a:ext>
                </a:extLst>
              </p:cNvPr>
              <p:cNvGrpSpPr/>
              <p:nvPr/>
            </p:nvGrpSpPr>
            <p:grpSpPr>
              <a:xfrm>
                <a:off x="6741984" y="2633832"/>
                <a:ext cx="1691202" cy="1042271"/>
                <a:chOff x="6741984" y="2197412"/>
                <a:chExt cx="1691202" cy="1042271"/>
              </a:xfrm>
            </p:grpSpPr>
            <p:sp>
              <p:nvSpPr>
                <p:cNvPr id="40" name="Rounded Rectangle 39">
                  <a:extLst>
                    <a:ext uri="{FF2B5EF4-FFF2-40B4-BE49-F238E27FC236}">
                      <a16:creationId xmlns:a16="http://schemas.microsoft.com/office/drawing/2014/main" xmlns="" id="{5F0B87BC-931A-A743-9BFE-8C746F92B261}"/>
                    </a:ext>
                  </a:extLst>
                </p:cNvPr>
                <p:cNvSpPr/>
                <p:nvPr/>
              </p:nvSpPr>
              <p:spPr>
                <a:xfrm>
                  <a:off x="6780603" y="2197412"/>
                  <a:ext cx="1558746" cy="1042271"/>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xmlns="" id="{EAAC21A2-5DBE-6C41-AC19-6882077F882E}"/>
                    </a:ext>
                  </a:extLst>
                </p:cNvPr>
                <p:cNvSpPr txBox="1"/>
                <p:nvPr/>
              </p:nvSpPr>
              <p:spPr>
                <a:xfrm>
                  <a:off x="6741984" y="2487019"/>
                  <a:ext cx="1691202" cy="60016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Fuzzy Overlay</a:t>
                  </a:r>
                </a:p>
                <a:p>
                  <a:pPr marL="285750" indent="-285750" algn="ctr">
                    <a:buFont typeface="Arial" panose="020B0604020202020204" pitchFamily="34" charset="0"/>
                    <a:buChar char="•"/>
                  </a:pPr>
                  <a:endParaRPr lang="en-US" sz="1600" dirty="0">
                    <a:latin typeface="Century Gothic" panose="020B0502020202020204" pitchFamily="34" charset="0"/>
                  </a:endParaRPr>
                </a:p>
              </p:txBody>
            </p:sp>
          </p:grpSp>
          <p:grpSp>
            <p:nvGrpSpPr>
              <p:cNvPr id="4" name="Group 3">
                <a:extLst>
                  <a:ext uri="{FF2B5EF4-FFF2-40B4-BE49-F238E27FC236}">
                    <a16:creationId xmlns:a16="http://schemas.microsoft.com/office/drawing/2014/main" xmlns="" id="{AFA040D0-2758-48F4-942B-AB9F08430E92}"/>
                  </a:ext>
                </a:extLst>
              </p:cNvPr>
              <p:cNvGrpSpPr/>
              <p:nvPr/>
            </p:nvGrpSpPr>
            <p:grpSpPr>
              <a:xfrm>
                <a:off x="3123913" y="2564307"/>
                <a:ext cx="1708793" cy="963872"/>
                <a:chOff x="3123913" y="2127887"/>
                <a:chExt cx="1708793" cy="963872"/>
              </a:xfrm>
            </p:grpSpPr>
            <p:sp>
              <p:nvSpPr>
                <p:cNvPr id="26" name="Rounded Rectangle 39">
                  <a:extLst>
                    <a:ext uri="{FF2B5EF4-FFF2-40B4-BE49-F238E27FC236}">
                      <a16:creationId xmlns:a16="http://schemas.microsoft.com/office/drawing/2014/main" xmlns="" id="{44213274-4BF7-4484-AC5F-E6A67FC91AFC}"/>
                    </a:ext>
                  </a:extLst>
                </p:cNvPr>
                <p:cNvSpPr/>
                <p:nvPr/>
              </p:nvSpPr>
              <p:spPr>
                <a:xfrm>
                  <a:off x="3233481" y="2127887"/>
                  <a:ext cx="1599225" cy="927506"/>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xmlns="" id="{47F38F12-B394-674A-9143-0DFB7C476D72}"/>
                    </a:ext>
                  </a:extLst>
                </p:cNvPr>
                <p:cNvSpPr txBox="1"/>
                <p:nvPr/>
              </p:nvSpPr>
              <p:spPr>
                <a:xfrm>
                  <a:off x="3123913" y="2276151"/>
                  <a:ext cx="1651526" cy="815608"/>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Fuzzy Membership</a:t>
                  </a:r>
                </a:p>
                <a:p>
                  <a:pPr marL="285750" indent="-285750" algn="ctr">
                    <a:buFont typeface="Arial" panose="020B0604020202020204" pitchFamily="34" charset="0"/>
                    <a:buChar char="•"/>
                  </a:pPr>
                  <a:endParaRPr lang="en-US" sz="1500" dirty="0">
                    <a:latin typeface="Century Gothic" panose="020B0502020202020204" pitchFamily="34" charset="0"/>
                  </a:endParaRPr>
                </a:p>
              </p:txBody>
            </p:sp>
          </p:grpSp>
        </p:grpSp>
        <p:sp>
          <p:nvSpPr>
            <p:cNvPr id="31" name="Rounded Rectangle 30">
              <a:extLst>
                <a:ext uri="{FF2B5EF4-FFF2-40B4-BE49-F238E27FC236}">
                  <a16:creationId xmlns:a16="http://schemas.microsoft.com/office/drawing/2014/main" xmlns="" id="{1C369EC6-EEFB-F740-8700-79772ED9C5A1}"/>
                </a:ext>
              </a:extLst>
            </p:cNvPr>
            <p:cNvSpPr/>
            <p:nvPr/>
          </p:nvSpPr>
          <p:spPr>
            <a:xfrm>
              <a:off x="2740440" y="4551982"/>
              <a:ext cx="2205142" cy="594605"/>
            </a:xfrm>
            <a:prstGeom prst="roundRect">
              <a:avLst/>
            </a:prstGeom>
            <a:solidFill>
              <a:srgbClr val="AAD7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Reclassify land cover values</a:t>
              </a:r>
            </a:p>
          </p:txBody>
        </p:sp>
        <p:cxnSp>
          <p:nvCxnSpPr>
            <p:cNvPr id="10" name="Elbow Connector 9">
              <a:extLst>
                <a:ext uri="{FF2B5EF4-FFF2-40B4-BE49-F238E27FC236}">
                  <a16:creationId xmlns:a16="http://schemas.microsoft.com/office/drawing/2014/main" xmlns="" id="{FB4D5C35-5525-A64E-A68E-4A400DACFB73}"/>
                </a:ext>
              </a:extLst>
            </p:cNvPr>
            <p:cNvCxnSpPr>
              <a:cxnSpLocks/>
              <a:stCxn id="28" idx="2"/>
              <a:endCxn id="31" idx="1"/>
            </p:cNvCxnSpPr>
            <p:nvPr/>
          </p:nvCxnSpPr>
          <p:spPr>
            <a:xfrm rot="16200000" flipH="1">
              <a:off x="2281746" y="4390591"/>
              <a:ext cx="503398" cy="413989"/>
            </a:xfrm>
            <a:prstGeom prst="bentConnector2">
              <a:avLst/>
            </a:prstGeom>
            <a:ln w="19050">
              <a:solidFill>
                <a:srgbClr val="0B869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xmlns="" id="{E0A5EA63-4406-B94B-9244-67947897B4D8}"/>
                </a:ext>
              </a:extLst>
            </p:cNvPr>
            <p:cNvCxnSpPr>
              <a:cxnSpLocks/>
            </p:cNvCxnSpPr>
            <p:nvPr/>
          </p:nvCxnSpPr>
          <p:spPr>
            <a:xfrm rot="5400000" flipH="1" flipV="1">
              <a:off x="3579628" y="3869178"/>
              <a:ext cx="1038916" cy="326692"/>
            </a:xfrm>
            <a:prstGeom prst="bentConnector3">
              <a:avLst/>
            </a:prstGeom>
            <a:ln w="28575">
              <a:solidFill>
                <a:srgbClr val="0B8693"/>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Right Arrow 33">
            <a:extLst>
              <a:ext uri="{FF2B5EF4-FFF2-40B4-BE49-F238E27FC236}">
                <a16:creationId xmlns:a16="http://schemas.microsoft.com/office/drawing/2014/main" xmlns="" id="{E7EDD994-FD8A-BB4D-81E5-1B69942E43D1}"/>
              </a:ext>
            </a:extLst>
          </p:cNvPr>
          <p:cNvSpPr/>
          <p:nvPr/>
        </p:nvSpPr>
        <p:spPr>
          <a:xfrm rot="5400000">
            <a:off x="9122035" y="3666683"/>
            <a:ext cx="953977" cy="748809"/>
          </a:xfrm>
          <a:prstGeom prst="rightArrow">
            <a:avLst>
              <a:gd name="adj1" fmla="val 35981"/>
              <a:gd name="adj2" fmla="val 48831"/>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5" name="Rounded Rectangle 44">
            <a:extLst>
              <a:ext uri="{FF2B5EF4-FFF2-40B4-BE49-F238E27FC236}">
                <a16:creationId xmlns:a16="http://schemas.microsoft.com/office/drawing/2014/main" xmlns="" id="{364ACEF3-4307-5F49-BB42-3667DC1F851C}"/>
              </a:ext>
            </a:extLst>
          </p:cNvPr>
          <p:cNvSpPr/>
          <p:nvPr/>
        </p:nvSpPr>
        <p:spPr>
          <a:xfrm>
            <a:off x="9192556" y="3561402"/>
            <a:ext cx="880846" cy="1019181"/>
          </a:xfrm>
          <a:prstGeom prst="round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xmlns="" id="{86DFF9F1-5FBF-0441-9AAB-0F6D0BD367E0}"/>
              </a:ext>
            </a:extLst>
          </p:cNvPr>
          <p:cNvSpPr txBox="1"/>
          <p:nvPr/>
        </p:nvSpPr>
        <p:spPr>
          <a:xfrm>
            <a:off x="9698997" y="3590476"/>
            <a:ext cx="1841927" cy="830997"/>
          </a:xfrm>
          <a:prstGeom prst="rect">
            <a:avLst/>
          </a:prstGeom>
          <a:noFill/>
        </p:spPr>
        <p:txBody>
          <a:bodyPr wrap="square" rtlCol="0">
            <a:spAutoFit/>
          </a:bodyPr>
          <a:lstStyle/>
          <a:p>
            <a:pPr marL="127000" indent="-127000">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Fuzzy Overlay</a:t>
            </a:r>
          </a:p>
          <a:p>
            <a:pPr marL="127000" indent="-127000">
              <a:buFont typeface="Arial" panose="020B0604020202020204" pitchFamily="34" charset="0"/>
              <a:buChar char="•"/>
            </a:pPr>
            <a:r>
              <a:rPr lang="en-US" sz="1600">
                <a:solidFill>
                  <a:schemeClr val="tx1">
                    <a:lumMod val="75000"/>
                    <a:lumOff val="25000"/>
                  </a:schemeClr>
                </a:solidFill>
                <a:latin typeface="Century Gothic" panose="020B0502020202020204" pitchFamily="34" charset="0"/>
              </a:rPr>
              <a:t>Intersect</a:t>
            </a:r>
          </a:p>
          <a:p>
            <a:pPr marL="285750" indent="-285750" algn="ctr">
              <a:buFont typeface="Arial" panose="020B0604020202020204" pitchFamily="34" charset="0"/>
              <a:buChar char="•"/>
            </a:pPr>
            <a:endParaRPr lang="en-US" sz="1600">
              <a:latin typeface="Century Gothic" panose="020B0502020202020204" pitchFamily="34" charset="0"/>
            </a:endParaRPr>
          </a:p>
        </p:txBody>
      </p:sp>
      <p:sp>
        <p:nvSpPr>
          <p:cNvPr id="29" name="Hexagon 28">
            <a:extLst>
              <a:ext uri="{FF2B5EF4-FFF2-40B4-BE49-F238E27FC236}">
                <a16:creationId xmlns:a16="http://schemas.microsoft.com/office/drawing/2014/main" xmlns="" id="{92907004-7193-D14A-AFC6-988C6500B398}"/>
              </a:ext>
            </a:extLst>
          </p:cNvPr>
          <p:cNvSpPr/>
          <p:nvPr/>
        </p:nvSpPr>
        <p:spPr>
          <a:xfrm>
            <a:off x="7875738" y="4327744"/>
            <a:ext cx="1691202"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solidFill>
                  <a:schemeClr val="tx1">
                    <a:lumMod val="75000"/>
                    <a:lumOff val="25000"/>
                  </a:schemeClr>
                </a:solidFill>
                <a:latin typeface="Century Gothic" panose="020B0502020202020204" pitchFamily="34" charset="0"/>
              </a:rPr>
              <a:t>Population</a:t>
            </a:r>
          </a:p>
        </p:txBody>
      </p:sp>
      <p:sp>
        <p:nvSpPr>
          <p:cNvPr id="30" name="Hexagon 29">
            <a:extLst>
              <a:ext uri="{FF2B5EF4-FFF2-40B4-BE49-F238E27FC236}">
                <a16:creationId xmlns:a16="http://schemas.microsoft.com/office/drawing/2014/main" xmlns="" id="{A0AAA089-D56F-0B4B-9E75-401D253FE977}"/>
              </a:ext>
            </a:extLst>
          </p:cNvPr>
          <p:cNvSpPr/>
          <p:nvPr/>
        </p:nvSpPr>
        <p:spPr>
          <a:xfrm>
            <a:off x="7875738" y="5532719"/>
            <a:ext cx="1691202"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Roads</a:t>
            </a:r>
          </a:p>
        </p:txBody>
      </p:sp>
      <p:sp>
        <p:nvSpPr>
          <p:cNvPr id="38" name="Hexagon 37">
            <a:extLst>
              <a:ext uri="{FF2B5EF4-FFF2-40B4-BE49-F238E27FC236}">
                <a16:creationId xmlns:a16="http://schemas.microsoft.com/office/drawing/2014/main" xmlns="" id="{9A030650-9A73-1244-A61D-0CAB53B0BF45}"/>
              </a:ext>
            </a:extLst>
          </p:cNvPr>
          <p:cNvSpPr/>
          <p:nvPr/>
        </p:nvSpPr>
        <p:spPr>
          <a:xfrm>
            <a:off x="9396847" y="4928315"/>
            <a:ext cx="1691202" cy="1094013"/>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Mines</a:t>
            </a:r>
          </a:p>
        </p:txBody>
      </p:sp>
    </p:spTree>
    <p:extLst>
      <p:ext uri="{BB962C8B-B14F-4D97-AF65-F5344CB8AC3E}">
        <p14:creationId xmlns:p14="http://schemas.microsoft.com/office/powerpoint/2010/main" val="3457195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FLOOD RISK: RESULTS</a:t>
            </a:r>
          </a:p>
        </p:txBody>
      </p:sp>
      <p:sp>
        <p:nvSpPr>
          <p:cNvPr id="4" name="TextBox 3">
            <a:extLst>
              <a:ext uri="{FF2B5EF4-FFF2-40B4-BE49-F238E27FC236}">
                <a16:creationId xmlns:a16="http://schemas.microsoft.com/office/drawing/2014/main" xmlns="" id="{81EF8D7B-A8A2-0141-A89E-E9EE16718D2D}"/>
              </a:ext>
            </a:extLst>
          </p:cNvPr>
          <p:cNvSpPr txBox="1"/>
          <p:nvPr/>
        </p:nvSpPr>
        <p:spPr>
          <a:xfrm>
            <a:off x="8527790" y="6055808"/>
            <a:ext cx="3182281" cy="307777"/>
          </a:xfrm>
          <a:prstGeom prst="rect">
            <a:avLst/>
          </a:prstGeom>
          <a:noFill/>
        </p:spPr>
        <p:txBody>
          <a:bodyPr wrap="none" rtlCol="0">
            <a:spAutoFit/>
          </a:bodyPr>
          <a:lstStyle/>
          <a:p>
            <a:r>
              <a:rPr lang="en-US" sz="1400">
                <a:solidFill>
                  <a:schemeClr val="tx1">
                    <a:lumMod val="75000"/>
                    <a:lumOff val="25000"/>
                  </a:schemeClr>
                </a:solidFill>
                <a:latin typeface="Century Gothic" panose="020B0502020202020204" pitchFamily="34" charset="0"/>
              </a:rPr>
              <a:t>Image Credit: Google Earth Studio</a:t>
            </a:r>
          </a:p>
        </p:txBody>
      </p:sp>
      <p:pic>
        <p:nvPicPr>
          <p:cNvPr id="5" name="riskmap_updated_export" descr="riskmap_updated_export">
            <a:hlinkClick r:id="" action="ppaction://media"/>
            <a:extLst>
              <a:ext uri="{FF2B5EF4-FFF2-40B4-BE49-F238E27FC236}">
                <a16:creationId xmlns:a16="http://schemas.microsoft.com/office/drawing/2014/main" xmlns="" id="{42F1001B-ABE9-9847-9395-441CD83E10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08287" y="1098938"/>
            <a:ext cx="8812213" cy="4956870"/>
          </a:xfrm>
          <a:prstGeom prst="rect">
            <a:avLst/>
          </a:prstGeom>
        </p:spPr>
      </p:pic>
      <p:grpSp>
        <p:nvGrpSpPr>
          <p:cNvPr id="8" name="Group 7">
            <a:extLst>
              <a:ext uri="{FF2B5EF4-FFF2-40B4-BE49-F238E27FC236}">
                <a16:creationId xmlns:a16="http://schemas.microsoft.com/office/drawing/2014/main" xmlns="" id="{D4B6CEBF-3E19-1742-A997-0344EBD0E9E3}"/>
              </a:ext>
            </a:extLst>
          </p:cNvPr>
          <p:cNvGrpSpPr/>
          <p:nvPr/>
        </p:nvGrpSpPr>
        <p:grpSpPr>
          <a:xfrm>
            <a:off x="546103" y="2544777"/>
            <a:ext cx="2516427" cy="1846659"/>
            <a:chOff x="546103" y="2544777"/>
            <a:chExt cx="2516427" cy="1846659"/>
          </a:xfrm>
        </p:grpSpPr>
        <p:pic>
          <p:nvPicPr>
            <p:cNvPr id="6" name="Picture 5">
              <a:extLst>
                <a:ext uri="{FF2B5EF4-FFF2-40B4-BE49-F238E27FC236}">
                  <a16:creationId xmlns:a16="http://schemas.microsoft.com/office/drawing/2014/main" xmlns="" id="{69F89DD1-9008-BA4A-B4E0-25E7CE22B7C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117517" y="3260682"/>
              <a:ext cx="1655963" cy="328723"/>
            </a:xfrm>
            <a:prstGeom prst="rect">
              <a:avLst/>
            </a:prstGeom>
          </p:spPr>
        </p:pic>
        <p:sp>
          <p:nvSpPr>
            <p:cNvPr id="7" name="TextBox 6">
              <a:extLst>
                <a:ext uri="{FF2B5EF4-FFF2-40B4-BE49-F238E27FC236}">
                  <a16:creationId xmlns:a16="http://schemas.microsoft.com/office/drawing/2014/main" xmlns="" id="{A3DA91AB-41D3-8540-8B21-1DFB39AC7FA2}"/>
                </a:ext>
              </a:extLst>
            </p:cNvPr>
            <p:cNvSpPr txBox="1"/>
            <p:nvPr/>
          </p:nvSpPr>
          <p:spPr>
            <a:xfrm>
              <a:off x="863600" y="2544777"/>
              <a:ext cx="2198930" cy="1846659"/>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High Flood Risk</a:t>
              </a:r>
            </a:p>
            <a:p>
              <a:endParaRPr lang="en-US" dirty="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latin typeface="Century Gothic" panose="020B0502020202020204" pitchFamily="34" charset="0"/>
              </a:endParaRPr>
            </a:p>
            <a:p>
              <a:endParaRPr lang="en-US" sz="2000" dirty="0">
                <a:solidFill>
                  <a:schemeClr val="tx1">
                    <a:lumMod val="75000"/>
                    <a:lumOff val="25000"/>
                  </a:schemeClr>
                </a:solidFill>
                <a:latin typeface="Century Gothic" panose="020B0502020202020204" pitchFamily="34" charset="0"/>
              </a:endParaRPr>
            </a:p>
            <a:p>
              <a:r>
                <a:rPr lang="en-US" dirty="0">
                  <a:solidFill>
                    <a:schemeClr val="tx1">
                      <a:lumMod val="75000"/>
                      <a:lumOff val="25000"/>
                    </a:schemeClr>
                  </a:solidFill>
                  <a:latin typeface="Century Gothic" panose="020B0502020202020204" pitchFamily="34" charset="0"/>
                </a:rPr>
                <a:t>Low Flood Risk</a:t>
              </a:r>
            </a:p>
          </p:txBody>
        </p:sp>
      </p:grpSp>
    </p:spTree>
    <p:extLst>
      <p:ext uri="{BB962C8B-B14F-4D97-AF65-F5344CB8AC3E}">
        <p14:creationId xmlns:p14="http://schemas.microsoft.com/office/powerpoint/2010/main" val="2269438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F0DA1848-E699-0B49-857F-AB707FEE3D1F}"/>
              </a:ext>
            </a:extLst>
          </p:cNvPr>
          <p:cNvGrpSpPr/>
          <p:nvPr/>
        </p:nvGrpSpPr>
        <p:grpSpPr>
          <a:xfrm>
            <a:off x="9118232" y="3741264"/>
            <a:ext cx="2754073" cy="2387530"/>
            <a:chOff x="8866427" y="1664208"/>
            <a:chExt cx="2754073" cy="2387530"/>
          </a:xfrm>
        </p:grpSpPr>
        <p:pic>
          <p:nvPicPr>
            <p:cNvPr id="4" name="Picture 3">
              <a:extLst>
                <a:ext uri="{FF2B5EF4-FFF2-40B4-BE49-F238E27FC236}">
                  <a16:creationId xmlns:a16="http://schemas.microsoft.com/office/drawing/2014/main" xmlns="" id="{E72F7D1B-BBEC-0E4C-87A2-848B145210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866427" y="1664208"/>
              <a:ext cx="555143" cy="2387530"/>
            </a:xfrm>
            <a:prstGeom prst="rect">
              <a:avLst/>
            </a:prstGeom>
          </p:spPr>
        </p:pic>
        <p:sp>
          <p:nvSpPr>
            <p:cNvPr id="8" name="TextBox 7">
              <a:extLst>
                <a:ext uri="{FF2B5EF4-FFF2-40B4-BE49-F238E27FC236}">
                  <a16:creationId xmlns:a16="http://schemas.microsoft.com/office/drawing/2014/main" xmlns="" id="{4B8E85A2-D538-6F47-9794-28E80FEDE028}"/>
                </a:ext>
              </a:extLst>
            </p:cNvPr>
            <p:cNvSpPr txBox="1"/>
            <p:nvPr/>
          </p:nvSpPr>
          <p:spPr>
            <a:xfrm>
              <a:off x="9421570" y="2005263"/>
              <a:ext cx="2198930" cy="2031325"/>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High Flood Risk</a:t>
              </a:r>
            </a:p>
            <a:p>
              <a:endParaRPr lang="en-US" dirty="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latin typeface="Century Gothic" panose="020B0502020202020204" pitchFamily="34" charset="0"/>
              </a:endParaRPr>
            </a:p>
            <a:p>
              <a:endParaRPr lang="en-US" dirty="0">
                <a:solidFill>
                  <a:schemeClr val="tx1">
                    <a:lumMod val="75000"/>
                    <a:lumOff val="25000"/>
                  </a:schemeClr>
                </a:solidFill>
                <a:latin typeface="Century Gothic" panose="020B0502020202020204" pitchFamily="34" charset="0"/>
              </a:endParaRPr>
            </a:p>
            <a:p>
              <a:r>
                <a:rPr lang="en-US" dirty="0">
                  <a:solidFill>
                    <a:schemeClr val="tx1">
                      <a:lumMod val="75000"/>
                      <a:lumOff val="25000"/>
                    </a:schemeClr>
                  </a:solidFill>
                  <a:latin typeface="Century Gothic" panose="020B0502020202020204" pitchFamily="34" charset="0"/>
                </a:rPr>
                <a:t>Low Flood Risk</a:t>
              </a:r>
            </a:p>
          </p:txBody>
        </p:sp>
      </p:grpSp>
      <p:grpSp>
        <p:nvGrpSpPr>
          <p:cNvPr id="27" name="Group 26">
            <a:extLst>
              <a:ext uri="{FF2B5EF4-FFF2-40B4-BE49-F238E27FC236}">
                <a16:creationId xmlns:a16="http://schemas.microsoft.com/office/drawing/2014/main" xmlns="" id="{413A316D-3BB9-434E-9D58-74D9647505DA}"/>
              </a:ext>
            </a:extLst>
          </p:cNvPr>
          <p:cNvGrpSpPr/>
          <p:nvPr/>
        </p:nvGrpSpPr>
        <p:grpSpPr>
          <a:xfrm>
            <a:off x="2082016" y="135856"/>
            <a:ext cx="6935024" cy="6233334"/>
            <a:chOff x="1774588" y="182052"/>
            <a:chExt cx="6935024" cy="6233334"/>
          </a:xfrm>
        </p:grpSpPr>
        <p:grpSp>
          <p:nvGrpSpPr>
            <p:cNvPr id="25" name="Group 24">
              <a:extLst>
                <a:ext uri="{FF2B5EF4-FFF2-40B4-BE49-F238E27FC236}">
                  <a16:creationId xmlns:a16="http://schemas.microsoft.com/office/drawing/2014/main" xmlns="" id="{0AAD6FBB-AFF1-EE4F-9A14-BE8D1C242C32}"/>
                </a:ext>
              </a:extLst>
            </p:cNvPr>
            <p:cNvGrpSpPr/>
            <p:nvPr/>
          </p:nvGrpSpPr>
          <p:grpSpPr>
            <a:xfrm>
              <a:off x="1774588" y="182052"/>
              <a:ext cx="6935024" cy="6152368"/>
              <a:chOff x="1774588" y="182052"/>
              <a:chExt cx="6935024" cy="6152368"/>
            </a:xfrm>
          </p:grpSpPr>
          <p:grpSp>
            <p:nvGrpSpPr>
              <p:cNvPr id="20" name="Group 19">
                <a:extLst>
                  <a:ext uri="{FF2B5EF4-FFF2-40B4-BE49-F238E27FC236}">
                    <a16:creationId xmlns:a16="http://schemas.microsoft.com/office/drawing/2014/main" xmlns="" id="{9CA34698-A082-1244-8F6C-06572D40AB40}"/>
                  </a:ext>
                </a:extLst>
              </p:cNvPr>
              <p:cNvGrpSpPr/>
              <p:nvPr/>
            </p:nvGrpSpPr>
            <p:grpSpPr>
              <a:xfrm>
                <a:off x="1774588" y="182052"/>
                <a:ext cx="6935024" cy="6152368"/>
                <a:chOff x="6787143" y="-1977323"/>
                <a:chExt cx="6935024" cy="6152368"/>
              </a:xfrm>
            </p:grpSpPr>
            <p:pic>
              <p:nvPicPr>
                <p:cNvPr id="16" name="Picture 15">
                  <a:extLst>
                    <a:ext uri="{FF2B5EF4-FFF2-40B4-BE49-F238E27FC236}">
                      <a16:creationId xmlns:a16="http://schemas.microsoft.com/office/drawing/2014/main" xmlns="" id="{B0EDE299-19D7-2E4E-A1D2-B525B29BB0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843409" y="-1977322"/>
                  <a:ext cx="4878758" cy="6152367"/>
                </a:xfrm>
                <a:prstGeom prst="rect">
                  <a:avLst/>
                </a:prstGeom>
              </p:spPr>
            </p:pic>
            <p:sp>
              <p:nvSpPr>
                <p:cNvPr id="15" name="Rectangle 14">
                  <a:extLst>
                    <a:ext uri="{FF2B5EF4-FFF2-40B4-BE49-F238E27FC236}">
                      <a16:creationId xmlns:a16="http://schemas.microsoft.com/office/drawing/2014/main" xmlns="" id="{05CA0B0B-960E-184D-9F91-6218F979068A}"/>
                    </a:ext>
                  </a:extLst>
                </p:cNvPr>
                <p:cNvSpPr/>
                <p:nvPr/>
              </p:nvSpPr>
              <p:spPr>
                <a:xfrm>
                  <a:off x="6787143" y="-1977323"/>
                  <a:ext cx="2465503" cy="1509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9A4E0DB1-8A2F-064D-ABB1-41B576C789F7}"/>
                    </a:ext>
                  </a:extLst>
                </p:cNvPr>
                <p:cNvSpPr/>
                <p:nvPr/>
              </p:nvSpPr>
              <p:spPr>
                <a:xfrm>
                  <a:off x="7030651" y="1543561"/>
                  <a:ext cx="2014722" cy="2631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EBEA632A-A006-BE4C-AF96-629860B63F6E}"/>
                    </a:ext>
                  </a:extLst>
                </p:cNvPr>
                <p:cNvSpPr/>
                <p:nvPr/>
              </p:nvSpPr>
              <p:spPr>
                <a:xfrm>
                  <a:off x="13170254" y="-1977322"/>
                  <a:ext cx="551611" cy="4121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a:extLst>
                  <a:ext uri="{FF2B5EF4-FFF2-40B4-BE49-F238E27FC236}">
                    <a16:creationId xmlns:a16="http://schemas.microsoft.com/office/drawing/2014/main" xmlns="" id="{60E5E1AA-0E19-134B-A62D-02523EA51C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787893" y="6141706"/>
                <a:ext cx="2761635" cy="192714"/>
              </a:xfrm>
              <a:prstGeom prst="rect">
                <a:avLst/>
              </a:prstGeom>
            </p:spPr>
          </p:pic>
        </p:grpSp>
        <p:sp>
          <p:nvSpPr>
            <p:cNvPr id="26" name="TextBox 25">
              <a:extLst>
                <a:ext uri="{FF2B5EF4-FFF2-40B4-BE49-F238E27FC236}">
                  <a16:creationId xmlns:a16="http://schemas.microsoft.com/office/drawing/2014/main" xmlns="" id="{7CE48C0F-F155-3240-8A6B-DD6726A0C57E}"/>
                </a:ext>
              </a:extLst>
            </p:cNvPr>
            <p:cNvSpPr txBox="1"/>
            <p:nvPr/>
          </p:nvSpPr>
          <p:spPr>
            <a:xfrm>
              <a:off x="2858840" y="5938332"/>
              <a:ext cx="3411393" cy="477054"/>
            </a:xfrm>
            <a:prstGeom prst="rect">
              <a:avLst/>
            </a:prstGeom>
            <a:noFill/>
          </p:spPr>
          <p:txBody>
            <a:bodyPr wrap="square" rtlCol="0">
              <a:spAutoFit/>
            </a:bodyPr>
            <a:lstStyle/>
            <a:p>
              <a:pPr>
                <a:lnSpc>
                  <a:spcPts val="1500"/>
                </a:lnSpc>
              </a:pPr>
              <a:r>
                <a:rPr lang="en-US" sz="1600" dirty="0">
                  <a:solidFill>
                    <a:schemeClr val="tx1">
                      <a:lumMod val="75000"/>
                      <a:lumOff val="25000"/>
                    </a:schemeClr>
                  </a:solidFill>
                  <a:latin typeface="Century Gothic" panose="020B0502020202020204" pitchFamily="34" charset="0"/>
                </a:rPr>
                <a:t>0	                           20 </a:t>
              </a:r>
            </a:p>
            <a:p>
              <a:pPr>
                <a:lnSpc>
                  <a:spcPts val="1500"/>
                </a:lnSpc>
              </a:pPr>
              <a:r>
                <a:rPr lang="en-US" sz="1600" dirty="0">
                  <a:solidFill>
                    <a:schemeClr val="tx1">
                      <a:lumMod val="75000"/>
                      <a:lumOff val="25000"/>
                    </a:schemeClr>
                  </a:solidFill>
                  <a:latin typeface="Century Gothic" panose="020B0502020202020204" pitchFamily="34" charset="0"/>
                </a:rPr>
                <a:t>	                              miles </a:t>
              </a:r>
            </a:p>
          </p:txBody>
        </p:sp>
      </p:grpSp>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FLOOD RISK</a:t>
            </a:r>
          </a:p>
        </p:txBody>
      </p:sp>
      <p:grpSp>
        <p:nvGrpSpPr>
          <p:cNvPr id="39" name="Group 38">
            <a:extLst>
              <a:ext uri="{FF2B5EF4-FFF2-40B4-BE49-F238E27FC236}">
                <a16:creationId xmlns:a16="http://schemas.microsoft.com/office/drawing/2014/main" xmlns="" id="{6EFB3D61-BD24-D94E-967D-F2F58FC0CC99}"/>
              </a:ext>
            </a:extLst>
          </p:cNvPr>
          <p:cNvGrpSpPr/>
          <p:nvPr/>
        </p:nvGrpSpPr>
        <p:grpSpPr>
          <a:xfrm>
            <a:off x="1603526" y="2105934"/>
            <a:ext cx="4724149" cy="3375839"/>
            <a:chOff x="1603526" y="2105934"/>
            <a:chExt cx="4724149" cy="3375839"/>
          </a:xfrm>
        </p:grpSpPr>
        <p:pic>
          <p:nvPicPr>
            <p:cNvPr id="23" name="Picture 22">
              <a:extLst>
                <a:ext uri="{FF2B5EF4-FFF2-40B4-BE49-F238E27FC236}">
                  <a16:creationId xmlns:a16="http://schemas.microsoft.com/office/drawing/2014/main" xmlns="" id="{8822A466-0AEB-D84A-B024-D343D5195BD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603526" y="3956122"/>
              <a:ext cx="2207741" cy="1525651"/>
            </a:xfrm>
            <a:prstGeom prst="rect">
              <a:avLst/>
            </a:prstGeom>
            <a:ln w="12700">
              <a:solidFill>
                <a:schemeClr val="tx1">
                  <a:lumMod val="75000"/>
                  <a:lumOff val="25000"/>
                </a:schemeClr>
              </a:solidFill>
            </a:ln>
          </p:spPr>
        </p:pic>
        <p:sp>
          <p:nvSpPr>
            <p:cNvPr id="34" name="Rectangle 33">
              <a:extLst>
                <a:ext uri="{FF2B5EF4-FFF2-40B4-BE49-F238E27FC236}">
                  <a16:creationId xmlns:a16="http://schemas.microsoft.com/office/drawing/2014/main" xmlns="" id="{6156B40D-589B-084F-89C1-53B0B0CF455B}"/>
                </a:ext>
              </a:extLst>
            </p:cNvPr>
            <p:cNvSpPr/>
            <p:nvPr/>
          </p:nvSpPr>
          <p:spPr>
            <a:xfrm>
              <a:off x="5776063" y="2105934"/>
              <a:ext cx="551612" cy="477054"/>
            </a:xfrm>
            <a:prstGeom prst="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xmlns="" id="{1586129B-A89E-0E48-9D46-A4FBBBF3D49E}"/>
                </a:ext>
              </a:extLst>
            </p:cNvPr>
            <p:cNvCxnSpPr>
              <a:cxnSpLocks/>
            </p:cNvCxnSpPr>
            <p:nvPr/>
          </p:nvCxnSpPr>
          <p:spPr>
            <a:xfrm flipV="1">
              <a:off x="3786938" y="2105934"/>
              <a:ext cx="1988823" cy="185018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925C7887-62E1-AA45-BB76-30BD6B9102C5}"/>
                </a:ext>
              </a:extLst>
            </p:cNvPr>
            <p:cNvCxnSpPr>
              <a:cxnSpLocks/>
            </p:cNvCxnSpPr>
            <p:nvPr/>
          </p:nvCxnSpPr>
          <p:spPr>
            <a:xfrm flipV="1">
              <a:off x="3786636" y="2582988"/>
              <a:ext cx="2009749" cy="289878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xmlns="" id="{4AB5263C-5E62-DA40-8101-25A060935B64}"/>
              </a:ext>
            </a:extLst>
          </p:cNvPr>
          <p:cNvGrpSpPr/>
          <p:nvPr/>
        </p:nvGrpSpPr>
        <p:grpSpPr>
          <a:xfrm>
            <a:off x="648880" y="1027547"/>
            <a:ext cx="4592820" cy="2673769"/>
            <a:chOff x="648880" y="1027547"/>
            <a:chExt cx="4592820" cy="2673769"/>
          </a:xfrm>
        </p:grpSpPr>
        <p:grpSp>
          <p:nvGrpSpPr>
            <p:cNvPr id="54" name="Group 53">
              <a:extLst>
                <a:ext uri="{FF2B5EF4-FFF2-40B4-BE49-F238E27FC236}">
                  <a16:creationId xmlns:a16="http://schemas.microsoft.com/office/drawing/2014/main" xmlns="" id="{A3BA031F-9E88-5642-BC39-E20EAE3F68C7}"/>
                </a:ext>
              </a:extLst>
            </p:cNvPr>
            <p:cNvGrpSpPr/>
            <p:nvPr/>
          </p:nvGrpSpPr>
          <p:grpSpPr>
            <a:xfrm>
              <a:off x="648880" y="1027547"/>
              <a:ext cx="4592820" cy="2673769"/>
              <a:chOff x="648880" y="1027547"/>
              <a:chExt cx="4592820" cy="2673769"/>
            </a:xfrm>
          </p:grpSpPr>
          <p:grpSp>
            <p:nvGrpSpPr>
              <p:cNvPr id="33" name="Group 32">
                <a:extLst>
                  <a:ext uri="{FF2B5EF4-FFF2-40B4-BE49-F238E27FC236}">
                    <a16:creationId xmlns:a16="http://schemas.microsoft.com/office/drawing/2014/main" xmlns="" id="{28459F75-E20E-BC45-99DB-3847B6D60356}"/>
                  </a:ext>
                </a:extLst>
              </p:cNvPr>
              <p:cNvGrpSpPr/>
              <p:nvPr/>
            </p:nvGrpSpPr>
            <p:grpSpPr>
              <a:xfrm>
                <a:off x="648880" y="1459238"/>
                <a:ext cx="4592820" cy="1906449"/>
                <a:chOff x="648880" y="1459238"/>
                <a:chExt cx="4592820" cy="1906449"/>
              </a:xfrm>
            </p:grpSpPr>
            <p:pic>
              <p:nvPicPr>
                <p:cNvPr id="14" name="Picture 13">
                  <a:extLst>
                    <a:ext uri="{FF2B5EF4-FFF2-40B4-BE49-F238E27FC236}">
                      <a16:creationId xmlns:a16="http://schemas.microsoft.com/office/drawing/2014/main" xmlns="" id="{F1A8EDB0-CE33-8A4F-B4AE-ADE04451459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48880" y="1459238"/>
                  <a:ext cx="2593885" cy="1904267"/>
                </a:xfrm>
                <a:prstGeom prst="rect">
                  <a:avLst/>
                </a:prstGeom>
                <a:ln w="12700">
                  <a:solidFill>
                    <a:schemeClr val="tx1">
                      <a:lumMod val="75000"/>
                      <a:lumOff val="25000"/>
                    </a:schemeClr>
                  </a:solidFill>
                </a:ln>
              </p:spPr>
            </p:pic>
            <p:sp>
              <p:nvSpPr>
                <p:cNvPr id="28" name="Rectangle 27">
                  <a:extLst>
                    <a:ext uri="{FF2B5EF4-FFF2-40B4-BE49-F238E27FC236}">
                      <a16:creationId xmlns:a16="http://schemas.microsoft.com/office/drawing/2014/main" xmlns="" id="{A31F9480-F278-5D4C-8A6F-D74EF274C440}"/>
                    </a:ext>
                  </a:extLst>
                </p:cNvPr>
                <p:cNvSpPr/>
                <p:nvPr/>
              </p:nvSpPr>
              <p:spPr>
                <a:xfrm>
                  <a:off x="4331111" y="1596321"/>
                  <a:ext cx="910589" cy="662761"/>
                </a:xfrm>
                <a:prstGeom prst="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xmlns="" id="{803A2D39-D083-1040-BBA0-A45FB4BB972A}"/>
                    </a:ext>
                  </a:extLst>
                </p:cNvPr>
                <p:cNvCxnSpPr/>
                <p:nvPr/>
              </p:nvCxnSpPr>
              <p:spPr>
                <a:xfrm>
                  <a:off x="3242765" y="1459238"/>
                  <a:ext cx="1097481" cy="137083"/>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2A83DAB4-C57A-5549-BE46-614FB064A804}"/>
                    </a:ext>
                  </a:extLst>
                </p:cNvPr>
                <p:cNvCxnSpPr>
                  <a:cxnSpLocks/>
                </p:cNvCxnSpPr>
                <p:nvPr/>
              </p:nvCxnSpPr>
              <p:spPr>
                <a:xfrm flipV="1">
                  <a:off x="3233630" y="2275632"/>
                  <a:ext cx="1106616" cy="109005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xmlns="" id="{5F2ACA86-257D-6D41-AFFF-ED905FE3DF0A}"/>
                  </a:ext>
                </a:extLst>
              </p:cNvPr>
              <p:cNvSpPr txBox="1"/>
              <p:nvPr/>
            </p:nvSpPr>
            <p:spPr>
              <a:xfrm>
                <a:off x="2584219" y="3362762"/>
                <a:ext cx="1243020"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Reedsville</a:t>
                </a:r>
              </a:p>
            </p:txBody>
          </p:sp>
          <p:sp>
            <p:nvSpPr>
              <p:cNvPr id="52" name="TextBox 51">
                <a:extLst>
                  <a:ext uri="{FF2B5EF4-FFF2-40B4-BE49-F238E27FC236}">
                    <a16:creationId xmlns:a16="http://schemas.microsoft.com/office/drawing/2014/main" xmlns="" id="{8884AC95-508C-F14F-896F-BBBA72CEEF9D}"/>
                  </a:ext>
                </a:extLst>
              </p:cNvPr>
              <p:cNvSpPr txBox="1"/>
              <p:nvPr/>
            </p:nvSpPr>
            <p:spPr>
              <a:xfrm>
                <a:off x="1163075" y="3341360"/>
                <a:ext cx="1243020"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Arthurdale</a:t>
                </a:r>
              </a:p>
            </p:txBody>
          </p:sp>
          <p:sp>
            <p:nvSpPr>
              <p:cNvPr id="53" name="TextBox 52">
                <a:extLst>
                  <a:ext uri="{FF2B5EF4-FFF2-40B4-BE49-F238E27FC236}">
                    <a16:creationId xmlns:a16="http://schemas.microsoft.com/office/drawing/2014/main" xmlns="" id="{F637CA44-9255-A548-B5B7-4792B5CBEC54}"/>
                  </a:ext>
                </a:extLst>
              </p:cNvPr>
              <p:cNvSpPr txBox="1"/>
              <p:nvPr/>
            </p:nvSpPr>
            <p:spPr>
              <a:xfrm>
                <a:off x="2325524" y="1027547"/>
                <a:ext cx="1408237" cy="338554"/>
              </a:xfrm>
              <a:prstGeom prst="rect">
                <a:avLst/>
              </a:prstGeom>
              <a:solidFill>
                <a:srgbClr val="FFFFFF">
                  <a:alpha val="69804"/>
                </a:srgbClr>
              </a:solid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Masontown</a:t>
                </a:r>
              </a:p>
            </p:txBody>
          </p:sp>
        </p:grpSp>
        <p:grpSp>
          <p:nvGrpSpPr>
            <p:cNvPr id="7" name="Group 6">
              <a:extLst>
                <a:ext uri="{FF2B5EF4-FFF2-40B4-BE49-F238E27FC236}">
                  <a16:creationId xmlns:a16="http://schemas.microsoft.com/office/drawing/2014/main" xmlns="" id="{D9AB2A57-73E6-654D-9BEF-25D87763FDD4}"/>
                </a:ext>
              </a:extLst>
            </p:cNvPr>
            <p:cNvGrpSpPr/>
            <p:nvPr/>
          </p:nvGrpSpPr>
          <p:grpSpPr>
            <a:xfrm>
              <a:off x="2270592" y="1281598"/>
              <a:ext cx="243983" cy="478541"/>
              <a:chOff x="2270592" y="1281598"/>
              <a:chExt cx="243983" cy="478541"/>
            </a:xfrm>
          </p:grpSpPr>
          <p:sp>
            <p:nvSpPr>
              <p:cNvPr id="3" name="Oval 2">
                <a:extLst>
                  <a:ext uri="{FF2B5EF4-FFF2-40B4-BE49-F238E27FC236}">
                    <a16:creationId xmlns:a16="http://schemas.microsoft.com/office/drawing/2014/main" xmlns="" id="{A87D6562-A9E5-C94C-BC89-437F2820818A}"/>
                  </a:ext>
                </a:extLst>
              </p:cNvPr>
              <p:cNvSpPr/>
              <p:nvPr/>
            </p:nvSpPr>
            <p:spPr>
              <a:xfrm>
                <a:off x="2270592" y="1611517"/>
                <a:ext cx="148622" cy="148622"/>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xmlns="" id="{3E8C478D-8102-2242-A104-7710E1980C87}"/>
                  </a:ext>
                </a:extLst>
              </p:cNvPr>
              <p:cNvCxnSpPr>
                <a:cxnSpLocks/>
              </p:cNvCxnSpPr>
              <p:nvPr/>
            </p:nvCxnSpPr>
            <p:spPr>
              <a:xfrm flipH="1">
                <a:off x="2384239" y="1281598"/>
                <a:ext cx="130336" cy="34073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B1EFEFE0-956A-C34E-A790-9098FA124DCB}"/>
                </a:ext>
              </a:extLst>
            </p:cNvPr>
            <p:cNvGrpSpPr/>
            <p:nvPr/>
          </p:nvGrpSpPr>
          <p:grpSpPr>
            <a:xfrm>
              <a:off x="2148600" y="2582890"/>
              <a:ext cx="551616" cy="911606"/>
              <a:chOff x="2270592" y="1611517"/>
              <a:chExt cx="551616" cy="911606"/>
            </a:xfrm>
          </p:grpSpPr>
          <p:sp>
            <p:nvSpPr>
              <p:cNvPr id="46" name="Oval 45">
                <a:extLst>
                  <a:ext uri="{FF2B5EF4-FFF2-40B4-BE49-F238E27FC236}">
                    <a16:creationId xmlns:a16="http://schemas.microsoft.com/office/drawing/2014/main" xmlns="" id="{B41ACC82-5C07-264B-B8EF-A7B361F87820}"/>
                  </a:ext>
                </a:extLst>
              </p:cNvPr>
              <p:cNvSpPr/>
              <p:nvPr/>
            </p:nvSpPr>
            <p:spPr>
              <a:xfrm>
                <a:off x="2270592" y="1611517"/>
                <a:ext cx="148622" cy="148622"/>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xmlns="" id="{E167B5A6-8C2F-574A-A5ED-3540FA0D8430}"/>
                  </a:ext>
                </a:extLst>
              </p:cNvPr>
              <p:cNvCxnSpPr>
                <a:cxnSpLocks/>
              </p:cNvCxnSpPr>
              <p:nvPr/>
            </p:nvCxnSpPr>
            <p:spPr>
              <a:xfrm flipH="1" flipV="1">
                <a:off x="2392584" y="1760139"/>
                <a:ext cx="429624" cy="76298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xmlns="" id="{21754182-A62C-9048-86FB-B39D0E240FFC}"/>
                </a:ext>
              </a:extLst>
            </p:cNvPr>
            <p:cNvGrpSpPr/>
            <p:nvPr/>
          </p:nvGrpSpPr>
          <p:grpSpPr>
            <a:xfrm>
              <a:off x="1562163" y="2910783"/>
              <a:ext cx="160750" cy="545859"/>
              <a:chOff x="2270592" y="1611517"/>
              <a:chExt cx="160750" cy="545859"/>
            </a:xfrm>
          </p:grpSpPr>
          <p:sp>
            <p:nvSpPr>
              <p:cNvPr id="58" name="Oval 57">
                <a:extLst>
                  <a:ext uri="{FF2B5EF4-FFF2-40B4-BE49-F238E27FC236}">
                    <a16:creationId xmlns:a16="http://schemas.microsoft.com/office/drawing/2014/main" xmlns="" id="{A88E5CF2-B205-6046-99DA-6598DB83C6A6}"/>
                  </a:ext>
                </a:extLst>
              </p:cNvPr>
              <p:cNvSpPr/>
              <p:nvPr/>
            </p:nvSpPr>
            <p:spPr>
              <a:xfrm>
                <a:off x="2270592" y="1611517"/>
                <a:ext cx="148622" cy="148622"/>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xmlns="" id="{C6D02D22-F82E-2546-A855-91CB22F1097E}"/>
                  </a:ext>
                </a:extLst>
              </p:cNvPr>
              <p:cNvCxnSpPr>
                <a:cxnSpLocks/>
              </p:cNvCxnSpPr>
              <p:nvPr/>
            </p:nvCxnSpPr>
            <p:spPr>
              <a:xfrm flipH="1" flipV="1">
                <a:off x="2392584" y="1760139"/>
                <a:ext cx="38758" cy="39723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TextBox 59">
            <a:extLst>
              <a:ext uri="{FF2B5EF4-FFF2-40B4-BE49-F238E27FC236}">
                <a16:creationId xmlns:a16="http://schemas.microsoft.com/office/drawing/2014/main" xmlns="" id="{1A0AEA1F-0F0E-DD4C-AC80-1C8924777397}"/>
              </a:ext>
            </a:extLst>
          </p:cNvPr>
          <p:cNvSpPr txBox="1"/>
          <p:nvPr/>
        </p:nvSpPr>
        <p:spPr>
          <a:xfrm>
            <a:off x="358542" y="4476496"/>
            <a:ext cx="1243020"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Kingwood</a:t>
            </a:r>
          </a:p>
        </p:txBody>
      </p:sp>
      <p:sp>
        <p:nvSpPr>
          <p:cNvPr id="61" name="Oval 60">
            <a:extLst>
              <a:ext uri="{FF2B5EF4-FFF2-40B4-BE49-F238E27FC236}">
                <a16:creationId xmlns:a16="http://schemas.microsoft.com/office/drawing/2014/main" xmlns="" id="{5A2E42DF-EC8E-9844-8AEE-63CE92A5322D}"/>
              </a:ext>
            </a:extLst>
          </p:cNvPr>
          <p:cNvSpPr/>
          <p:nvPr/>
        </p:nvSpPr>
        <p:spPr>
          <a:xfrm>
            <a:off x="2391314" y="4310834"/>
            <a:ext cx="148622" cy="148622"/>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xmlns="" id="{4F31ABFF-1238-6342-A30F-D50468DBB9A6}"/>
              </a:ext>
            </a:extLst>
          </p:cNvPr>
          <p:cNvCxnSpPr>
            <a:cxnSpLocks/>
            <a:endCxn id="61" idx="3"/>
          </p:cNvCxnSpPr>
          <p:nvPr/>
        </p:nvCxnSpPr>
        <p:spPr>
          <a:xfrm flipV="1">
            <a:off x="1474796" y="4437691"/>
            <a:ext cx="938283" cy="20216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xmlns="" id="{E7E8FA1D-C5E1-C940-B3A7-859CFB593559}"/>
              </a:ext>
            </a:extLst>
          </p:cNvPr>
          <p:cNvGrpSpPr/>
          <p:nvPr/>
        </p:nvGrpSpPr>
        <p:grpSpPr>
          <a:xfrm>
            <a:off x="5585230" y="1172178"/>
            <a:ext cx="5364050" cy="4245440"/>
            <a:chOff x="5585230" y="1172178"/>
            <a:chExt cx="5364050" cy="4245440"/>
          </a:xfrm>
        </p:grpSpPr>
        <p:grpSp>
          <p:nvGrpSpPr>
            <p:cNvPr id="45" name="Group 44">
              <a:extLst>
                <a:ext uri="{FF2B5EF4-FFF2-40B4-BE49-F238E27FC236}">
                  <a16:creationId xmlns:a16="http://schemas.microsoft.com/office/drawing/2014/main" xmlns="" id="{25CCB55F-1945-5B40-9595-68F8E1CB5659}"/>
                </a:ext>
              </a:extLst>
            </p:cNvPr>
            <p:cNvGrpSpPr/>
            <p:nvPr/>
          </p:nvGrpSpPr>
          <p:grpSpPr>
            <a:xfrm>
              <a:off x="5585230" y="1172178"/>
              <a:ext cx="5364050" cy="4245440"/>
              <a:chOff x="5585230" y="1172178"/>
              <a:chExt cx="5364050" cy="4245440"/>
            </a:xfrm>
          </p:grpSpPr>
          <p:pic>
            <p:nvPicPr>
              <p:cNvPr id="21" name="Picture 20">
                <a:extLst>
                  <a:ext uri="{FF2B5EF4-FFF2-40B4-BE49-F238E27FC236}">
                    <a16:creationId xmlns:a16="http://schemas.microsoft.com/office/drawing/2014/main" xmlns="" id="{83D2C6DB-7E6D-C547-8223-DB0EEF21A61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777814" y="1172178"/>
                <a:ext cx="2171466" cy="2173808"/>
              </a:xfrm>
              <a:prstGeom prst="rect">
                <a:avLst/>
              </a:prstGeom>
              <a:ln w="12700">
                <a:solidFill>
                  <a:schemeClr val="tx1">
                    <a:lumMod val="75000"/>
                    <a:lumOff val="25000"/>
                  </a:schemeClr>
                </a:solidFill>
              </a:ln>
            </p:spPr>
          </p:pic>
          <p:sp>
            <p:nvSpPr>
              <p:cNvPr id="40" name="Rectangle 39">
                <a:extLst>
                  <a:ext uri="{FF2B5EF4-FFF2-40B4-BE49-F238E27FC236}">
                    <a16:creationId xmlns:a16="http://schemas.microsoft.com/office/drawing/2014/main" xmlns="" id="{52D13591-AA9B-314B-BE13-42FCE952CFB2}"/>
                  </a:ext>
                </a:extLst>
              </p:cNvPr>
              <p:cNvSpPr/>
              <p:nvPr/>
            </p:nvSpPr>
            <p:spPr>
              <a:xfrm>
                <a:off x="5585230" y="4596772"/>
                <a:ext cx="755025" cy="820846"/>
              </a:xfrm>
              <a:prstGeom prst="rect">
                <a:avLst/>
              </a:prstGeom>
              <a:noFill/>
              <a:ln w="190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xmlns="" id="{CD47BA64-E0A5-5743-A7D2-80A62A80C6AD}"/>
                  </a:ext>
                </a:extLst>
              </p:cNvPr>
              <p:cNvCxnSpPr>
                <a:cxnSpLocks/>
              </p:cNvCxnSpPr>
              <p:nvPr/>
            </p:nvCxnSpPr>
            <p:spPr>
              <a:xfrm flipV="1">
                <a:off x="6336587" y="1172178"/>
                <a:ext cx="2441227" cy="3429342"/>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3412E310-4AB1-2546-A6A7-CA19919926C8}"/>
                  </a:ext>
                </a:extLst>
              </p:cNvPr>
              <p:cNvCxnSpPr>
                <a:cxnSpLocks/>
              </p:cNvCxnSpPr>
              <p:nvPr/>
            </p:nvCxnSpPr>
            <p:spPr>
              <a:xfrm flipV="1">
                <a:off x="6329799" y="3345986"/>
                <a:ext cx="2447713" cy="207091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xmlns="" id="{DD4B121D-DFCC-F048-81E3-18B0BD7092D4}"/>
                </a:ext>
              </a:extLst>
            </p:cNvPr>
            <p:cNvSpPr txBox="1"/>
            <p:nvPr/>
          </p:nvSpPr>
          <p:spPr>
            <a:xfrm>
              <a:off x="9173442" y="3306808"/>
              <a:ext cx="1243020"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Parsons</a:t>
              </a:r>
            </a:p>
          </p:txBody>
        </p:sp>
        <p:sp>
          <p:nvSpPr>
            <p:cNvPr id="64" name="Oval 63">
              <a:extLst>
                <a:ext uri="{FF2B5EF4-FFF2-40B4-BE49-F238E27FC236}">
                  <a16:creationId xmlns:a16="http://schemas.microsoft.com/office/drawing/2014/main" xmlns="" id="{FDCF1664-A9EE-3F45-8156-8D8D963790F7}"/>
                </a:ext>
              </a:extLst>
            </p:cNvPr>
            <p:cNvSpPr/>
            <p:nvPr/>
          </p:nvSpPr>
          <p:spPr>
            <a:xfrm>
              <a:off x="9572530" y="2762908"/>
              <a:ext cx="148622" cy="148622"/>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a:extLst>
                <a:ext uri="{FF2B5EF4-FFF2-40B4-BE49-F238E27FC236}">
                  <a16:creationId xmlns:a16="http://schemas.microsoft.com/office/drawing/2014/main" xmlns="" id="{0DA82D9A-0C3F-C24A-BB15-05DC93E52368}"/>
                </a:ext>
              </a:extLst>
            </p:cNvPr>
            <p:cNvCxnSpPr>
              <a:cxnSpLocks/>
            </p:cNvCxnSpPr>
            <p:nvPr/>
          </p:nvCxnSpPr>
          <p:spPr>
            <a:xfrm flipH="1" flipV="1">
              <a:off x="9653996" y="2910552"/>
              <a:ext cx="67156" cy="51844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6250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6FC09F73-D9A7-A34D-8643-0DB08AA7A725}"/>
              </a:ext>
            </a:extLst>
          </p:cNvPr>
          <p:cNvSpPr/>
          <p:nvPr/>
        </p:nvSpPr>
        <p:spPr>
          <a:xfrm>
            <a:off x="3809112" y="1951469"/>
            <a:ext cx="883662" cy="273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3F9B9582-E8A0-2040-9464-6742667964A4}"/>
              </a:ext>
            </a:extLst>
          </p:cNvPr>
          <p:cNvGrpSpPr/>
          <p:nvPr/>
        </p:nvGrpSpPr>
        <p:grpSpPr>
          <a:xfrm>
            <a:off x="4537927" y="0"/>
            <a:ext cx="5960652" cy="6318356"/>
            <a:chOff x="4537927" y="0"/>
            <a:chExt cx="5960652" cy="6318356"/>
          </a:xfrm>
        </p:grpSpPr>
        <p:grpSp>
          <p:nvGrpSpPr>
            <p:cNvPr id="10" name="Group 9">
              <a:extLst>
                <a:ext uri="{FF2B5EF4-FFF2-40B4-BE49-F238E27FC236}">
                  <a16:creationId xmlns:a16="http://schemas.microsoft.com/office/drawing/2014/main" xmlns="" id="{067E57A4-E18B-4840-83A5-C31634C38794}"/>
                </a:ext>
              </a:extLst>
            </p:cNvPr>
            <p:cNvGrpSpPr/>
            <p:nvPr/>
          </p:nvGrpSpPr>
          <p:grpSpPr>
            <a:xfrm>
              <a:off x="5395684" y="0"/>
              <a:ext cx="5102895" cy="6262938"/>
              <a:chOff x="5395684" y="0"/>
              <a:chExt cx="5102895" cy="6262938"/>
            </a:xfrm>
          </p:grpSpPr>
          <p:pic>
            <p:nvPicPr>
              <p:cNvPr id="5" name="Picture 4">
                <a:extLst>
                  <a:ext uri="{FF2B5EF4-FFF2-40B4-BE49-F238E27FC236}">
                    <a16:creationId xmlns:a16="http://schemas.microsoft.com/office/drawing/2014/main" xmlns="" id="{9F8B640D-EB97-3143-8B4E-8D35E97035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95684" y="0"/>
                <a:ext cx="5005159" cy="6262938"/>
              </a:xfrm>
              <a:prstGeom prst="rect">
                <a:avLst/>
              </a:prstGeom>
            </p:spPr>
          </p:pic>
          <p:sp>
            <p:nvSpPr>
              <p:cNvPr id="9" name="Rectangle 8">
                <a:extLst>
                  <a:ext uri="{FF2B5EF4-FFF2-40B4-BE49-F238E27FC236}">
                    <a16:creationId xmlns:a16="http://schemas.microsoft.com/office/drawing/2014/main" xmlns="" id="{4AE59D32-5158-7742-9C0C-6CB64E8C05C0}"/>
                  </a:ext>
                </a:extLst>
              </p:cNvPr>
              <p:cNvSpPr/>
              <p:nvPr/>
            </p:nvSpPr>
            <p:spPr>
              <a:xfrm>
                <a:off x="9108141" y="125506"/>
                <a:ext cx="1390438" cy="392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xmlns="" id="{EB2EB649-45B1-A847-AFD8-0D52E2FFB6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97613" y="6038589"/>
              <a:ext cx="2639972" cy="198783"/>
            </a:xfrm>
            <a:prstGeom prst="rect">
              <a:avLst/>
            </a:prstGeom>
          </p:spPr>
        </p:pic>
        <p:sp>
          <p:nvSpPr>
            <p:cNvPr id="18" name="TextBox 17">
              <a:extLst>
                <a:ext uri="{FF2B5EF4-FFF2-40B4-BE49-F238E27FC236}">
                  <a16:creationId xmlns:a16="http://schemas.microsoft.com/office/drawing/2014/main" xmlns="" id="{120F8F91-05D5-5B42-8A62-5240A9A88628}"/>
                </a:ext>
              </a:extLst>
            </p:cNvPr>
            <p:cNvSpPr txBox="1"/>
            <p:nvPr/>
          </p:nvSpPr>
          <p:spPr>
            <a:xfrm>
              <a:off x="4537927" y="5841302"/>
              <a:ext cx="3411393" cy="477054"/>
            </a:xfrm>
            <a:prstGeom prst="rect">
              <a:avLst/>
            </a:prstGeom>
            <a:noFill/>
          </p:spPr>
          <p:txBody>
            <a:bodyPr wrap="square" rtlCol="0">
              <a:spAutoFit/>
            </a:bodyPr>
            <a:lstStyle/>
            <a:p>
              <a:pPr>
                <a:lnSpc>
                  <a:spcPts val="1500"/>
                </a:lnSpc>
              </a:pPr>
              <a:r>
                <a:rPr lang="en-US" sz="1600">
                  <a:solidFill>
                    <a:schemeClr val="tx1">
                      <a:lumMod val="75000"/>
                      <a:lumOff val="25000"/>
                    </a:schemeClr>
                  </a:solidFill>
                  <a:latin typeface="Century Gothic" panose="020B0502020202020204" pitchFamily="34" charset="0"/>
                </a:rPr>
                <a:t>0	                           20 </a:t>
              </a:r>
            </a:p>
            <a:p>
              <a:pPr>
                <a:lnSpc>
                  <a:spcPts val="1500"/>
                </a:lnSpc>
              </a:pPr>
              <a:r>
                <a:rPr lang="en-US" sz="1600">
                  <a:solidFill>
                    <a:schemeClr val="tx1">
                      <a:lumMod val="75000"/>
                      <a:lumOff val="25000"/>
                    </a:schemeClr>
                  </a:solidFill>
                  <a:latin typeface="Century Gothic" panose="020B0502020202020204" pitchFamily="34" charset="0"/>
                </a:rPr>
                <a:t>	                              miles </a:t>
              </a:r>
            </a:p>
          </p:txBody>
        </p:sp>
      </p:grpSp>
      <p:grpSp>
        <p:nvGrpSpPr>
          <p:cNvPr id="7" name="Group 6">
            <a:extLst>
              <a:ext uri="{FF2B5EF4-FFF2-40B4-BE49-F238E27FC236}">
                <a16:creationId xmlns:a16="http://schemas.microsoft.com/office/drawing/2014/main" xmlns="" id="{B5DDD5E1-65E1-EE44-95B4-A6C03AB05FC9}"/>
              </a:ext>
            </a:extLst>
          </p:cNvPr>
          <p:cNvGrpSpPr/>
          <p:nvPr/>
        </p:nvGrpSpPr>
        <p:grpSpPr>
          <a:xfrm>
            <a:off x="9238002" y="1536824"/>
            <a:ext cx="2325681" cy="1892176"/>
            <a:chOff x="9294819" y="2479717"/>
            <a:chExt cx="2325681" cy="1892176"/>
          </a:xfrm>
        </p:grpSpPr>
        <p:pic>
          <p:nvPicPr>
            <p:cNvPr id="23" name="Picture 4" descr="A picture containing graphical user interface&#10;&#10;Description automatically generated">
              <a:extLst>
                <a:ext uri="{FF2B5EF4-FFF2-40B4-BE49-F238E27FC236}">
                  <a16:creationId xmlns:a16="http://schemas.microsoft.com/office/drawing/2014/main" xmlns="" id="{DE157AF4-CE59-5847-99BB-667799638E9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94819" y="2479717"/>
              <a:ext cx="662949" cy="1892176"/>
            </a:xfrm>
            <a:prstGeom prst="rect">
              <a:avLst/>
            </a:prstGeom>
          </p:spPr>
        </p:pic>
        <p:sp>
          <p:nvSpPr>
            <p:cNvPr id="24" name="TextBox 23">
              <a:extLst>
                <a:ext uri="{FF2B5EF4-FFF2-40B4-BE49-F238E27FC236}">
                  <a16:creationId xmlns:a16="http://schemas.microsoft.com/office/drawing/2014/main" xmlns="" id="{363400AF-D900-B24B-ABD9-F6E8FFFB4ABE}"/>
                </a:ext>
              </a:extLst>
            </p:cNvPr>
            <p:cNvSpPr txBox="1"/>
            <p:nvPr/>
          </p:nvSpPr>
          <p:spPr>
            <a:xfrm>
              <a:off x="9903845" y="2573057"/>
              <a:ext cx="1716655" cy="1754326"/>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High Vulnerability</a:t>
              </a:r>
            </a:p>
            <a:p>
              <a:endParaRPr lang="en-US">
                <a:solidFill>
                  <a:schemeClr val="tx1">
                    <a:lumMod val="75000"/>
                    <a:lumOff val="25000"/>
                  </a:schemeClr>
                </a:solidFill>
                <a:latin typeface="Century Gothic" panose="020B0502020202020204" pitchFamily="34" charset="0"/>
              </a:endParaRPr>
            </a:p>
            <a:p>
              <a:endParaRPr lang="en-US">
                <a:solidFill>
                  <a:schemeClr val="tx1">
                    <a:lumMod val="75000"/>
                    <a:lumOff val="25000"/>
                  </a:schemeClr>
                </a:solidFill>
                <a:latin typeface="Century Gothic" panose="020B0502020202020204" pitchFamily="34" charset="0"/>
              </a:endParaRPr>
            </a:p>
            <a:p>
              <a:r>
                <a:rPr lang="en-US">
                  <a:solidFill>
                    <a:schemeClr val="tx1">
                      <a:lumMod val="75000"/>
                      <a:lumOff val="25000"/>
                    </a:schemeClr>
                  </a:solidFill>
                  <a:latin typeface="Century Gothic" panose="020B0502020202020204" pitchFamily="34" charset="0"/>
                </a:rPr>
                <a:t>Low Vulnerability</a:t>
              </a:r>
            </a:p>
          </p:txBody>
        </p:sp>
      </p:grpSp>
      <p:grpSp>
        <p:nvGrpSpPr>
          <p:cNvPr id="39" name="Group 38">
            <a:extLst>
              <a:ext uri="{FF2B5EF4-FFF2-40B4-BE49-F238E27FC236}">
                <a16:creationId xmlns:a16="http://schemas.microsoft.com/office/drawing/2014/main" xmlns="" id="{B567965B-03D1-7749-AAFD-A8AB6A28DE09}"/>
              </a:ext>
            </a:extLst>
          </p:cNvPr>
          <p:cNvGrpSpPr/>
          <p:nvPr/>
        </p:nvGrpSpPr>
        <p:grpSpPr>
          <a:xfrm>
            <a:off x="1000649" y="4086171"/>
            <a:ext cx="7075939" cy="1744482"/>
            <a:chOff x="1000649" y="4086171"/>
            <a:chExt cx="7075939" cy="1744482"/>
          </a:xfrm>
        </p:grpSpPr>
        <p:grpSp>
          <p:nvGrpSpPr>
            <p:cNvPr id="28" name="Group 27">
              <a:extLst>
                <a:ext uri="{FF2B5EF4-FFF2-40B4-BE49-F238E27FC236}">
                  <a16:creationId xmlns:a16="http://schemas.microsoft.com/office/drawing/2014/main" xmlns="" id="{1A3B9190-1399-5D48-A10C-F95ACB40093A}"/>
                </a:ext>
              </a:extLst>
            </p:cNvPr>
            <p:cNvGrpSpPr/>
            <p:nvPr/>
          </p:nvGrpSpPr>
          <p:grpSpPr>
            <a:xfrm>
              <a:off x="1000649" y="4086171"/>
              <a:ext cx="7075939" cy="1744482"/>
              <a:chOff x="1000649" y="4086171"/>
              <a:chExt cx="7075939" cy="1744482"/>
            </a:xfrm>
          </p:grpSpPr>
          <p:pic>
            <p:nvPicPr>
              <p:cNvPr id="20" name="Picture 19">
                <a:extLst>
                  <a:ext uri="{FF2B5EF4-FFF2-40B4-BE49-F238E27FC236}">
                    <a16:creationId xmlns:a16="http://schemas.microsoft.com/office/drawing/2014/main" xmlns="" id="{DE3A01DD-6D90-8949-AEAE-7B7B34D46DD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00649" y="4086171"/>
                <a:ext cx="2971023" cy="1744482"/>
              </a:xfrm>
              <a:prstGeom prst="rect">
                <a:avLst/>
              </a:prstGeom>
              <a:ln w="12700">
                <a:solidFill>
                  <a:schemeClr val="tx1">
                    <a:lumMod val="75000"/>
                    <a:lumOff val="25000"/>
                  </a:schemeClr>
                </a:solidFill>
              </a:ln>
            </p:spPr>
          </p:pic>
          <p:sp>
            <p:nvSpPr>
              <p:cNvPr id="16" name="Rectangle 15">
                <a:extLst>
                  <a:ext uri="{FF2B5EF4-FFF2-40B4-BE49-F238E27FC236}">
                    <a16:creationId xmlns:a16="http://schemas.microsoft.com/office/drawing/2014/main" xmlns="" id="{D4755705-9E59-7840-9862-B47D8A9BDA50}"/>
                  </a:ext>
                </a:extLst>
              </p:cNvPr>
              <p:cNvSpPr/>
              <p:nvPr/>
            </p:nvSpPr>
            <p:spPr>
              <a:xfrm>
                <a:off x="6925886" y="4700250"/>
                <a:ext cx="1150702" cy="690623"/>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8A08B2FC-F982-874E-A055-20BBF85E0A89}"/>
                  </a:ext>
                </a:extLst>
              </p:cNvPr>
              <p:cNvCxnSpPr>
                <a:cxnSpLocks/>
              </p:cNvCxnSpPr>
              <p:nvPr/>
            </p:nvCxnSpPr>
            <p:spPr>
              <a:xfrm>
                <a:off x="3971672" y="4086171"/>
                <a:ext cx="2954214" cy="614079"/>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4C88CE21-775A-0A4D-8E8F-3DCF37DB5B0E}"/>
                  </a:ext>
                </a:extLst>
              </p:cNvPr>
              <p:cNvCxnSpPr>
                <a:cxnSpLocks/>
              </p:cNvCxnSpPr>
              <p:nvPr/>
            </p:nvCxnSpPr>
            <p:spPr>
              <a:xfrm flipV="1">
                <a:off x="3967709" y="5390873"/>
                <a:ext cx="2958177" cy="43445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xmlns="" id="{973BB071-5FD2-784A-BA15-A133C08037A7}"/>
                </a:ext>
              </a:extLst>
            </p:cNvPr>
            <p:cNvSpPr txBox="1"/>
            <p:nvPr/>
          </p:nvSpPr>
          <p:spPr>
            <a:xfrm>
              <a:off x="1379626" y="5221596"/>
              <a:ext cx="957284" cy="338554"/>
            </a:xfrm>
            <a:prstGeom prst="rect">
              <a:avLst/>
            </a:prstGeom>
            <a:solidFill>
              <a:srgbClr val="FFFFFF">
                <a:alpha val="69804"/>
              </a:srgbClr>
            </a:solidFill>
          </p:spPr>
          <p:txBody>
            <a:bodyPr wrap="square" rtlCol="0">
              <a:spAutoFit/>
            </a:bodyPr>
            <a:lstStyle/>
            <a:p>
              <a:pPr algn="ctr"/>
              <a:r>
                <a:rPr lang="en-US" sz="1600" b="1">
                  <a:solidFill>
                    <a:schemeClr val="tx1">
                      <a:lumMod val="75000"/>
                      <a:lumOff val="25000"/>
                    </a:schemeClr>
                  </a:solidFill>
                  <a:latin typeface="Century Gothic" panose="020B0502020202020204" pitchFamily="34" charset="0"/>
                </a:rPr>
                <a:t>Parsons</a:t>
              </a:r>
            </a:p>
          </p:txBody>
        </p:sp>
      </p:grpSp>
      <p:grpSp>
        <p:nvGrpSpPr>
          <p:cNvPr id="38" name="Group 37">
            <a:extLst>
              <a:ext uri="{FF2B5EF4-FFF2-40B4-BE49-F238E27FC236}">
                <a16:creationId xmlns:a16="http://schemas.microsoft.com/office/drawing/2014/main" xmlns="" id="{A63CAA79-202A-C440-B377-4C0C447DB0B3}"/>
              </a:ext>
            </a:extLst>
          </p:cNvPr>
          <p:cNvGrpSpPr/>
          <p:nvPr/>
        </p:nvGrpSpPr>
        <p:grpSpPr>
          <a:xfrm>
            <a:off x="2336910" y="1470815"/>
            <a:ext cx="5013878" cy="2095275"/>
            <a:chOff x="2336910" y="1470815"/>
            <a:chExt cx="5013878" cy="2095275"/>
          </a:xfrm>
        </p:grpSpPr>
        <p:grpSp>
          <p:nvGrpSpPr>
            <p:cNvPr id="35" name="Group 34">
              <a:extLst>
                <a:ext uri="{FF2B5EF4-FFF2-40B4-BE49-F238E27FC236}">
                  <a16:creationId xmlns:a16="http://schemas.microsoft.com/office/drawing/2014/main" xmlns="" id="{293E747A-517C-714C-BAA6-7E8E0C23663A}"/>
                </a:ext>
              </a:extLst>
            </p:cNvPr>
            <p:cNvGrpSpPr/>
            <p:nvPr/>
          </p:nvGrpSpPr>
          <p:grpSpPr>
            <a:xfrm>
              <a:off x="2336910" y="1470815"/>
              <a:ext cx="5013878" cy="2095275"/>
              <a:chOff x="2336910" y="1470815"/>
              <a:chExt cx="5013878" cy="2095275"/>
            </a:xfrm>
          </p:grpSpPr>
          <p:pic>
            <p:nvPicPr>
              <p:cNvPr id="21" name="Picture 20">
                <a:extLst>
                  <a:ext uri="{FF2B5EF4-FFF2-40B4-BE49-F238E27FC236}">
                    <a16:creationId xmlns:a16="http://schemas.microsoft.com/office/drawing/2014/main" xmlns="" id="{DF63F981-F278-3F4A-8BB6-BE74C0B124D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336910" y="1560866"/>
                <a:ext cx="2799890" cy="1996527"/>
              </a:xfrm>
              <a:prstGeom prst="rect">
                <a:avLst/>
              </a:prstGeom>
              <a:ln w="12700">
                <a:solidFill>
                  <a:schemeClr val="tx1">
                    <a:lumMod val="75000"/>
                    <a:lumOff val="25000"/>
                  </a:schemeClr>
                </a:solidFill>
              </a:ln>
            </p:spPr>
          </p:pic>
          <p:sp>
            <p:nvSpPr>
              <p:cNvPr id="29" name="Rectangle 28">
                <a:extLst>
                  <a:ext uri="{FF2B5EF4-FFF2-40B4-BE49-F238E27FC236}">
                    <a16:creationId xmlns:a16="http://schemas.microsoft.com/office/drawing/2014/main" xmlns="" id="{17705E9F-4244-524A-BD1B-A014AA3FB000}"/>
                  </a:ext>
                </a:extLst>
              </p:cNvPr>
              <p:cNvSpPr/>
              <p:nvPr/>
            </p:nvSpPr>
            <p:spPr>
              <a:xfrm>
                <a:off x="6253137" y="1470815"/>
                <a:ext cx="1097651" cy="792131"/>
              </a:xfrm>
              <a:prstGeom prst="rect">
                <a:avLst/>
              </a:prstGeom>
              <a:no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xmlns="" id="{0360F382-1653-2F4C-BDEE-BE1C65629C87}"/>
                  </a:ext>
                </a:extLst>
              </p:cNvPr>
              <p:cNvCxnSpPr>
                <a:cxnSpLocks/>
              </p:cNvCxnSpPr>
              <p:nvPr/>
            </p:nvCxnSpPr>
            <p:spPr>
              <a:xfrm flipV="1">
                <a:off x="5136800" y="1470815"/>
                <a:ext cx="1116337" cy="8472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650F4FA4-A624-2C4A-9026-0B1B0D2CBA52}"/>
                  </a:ext>
                </a:extLst>
              </p:cNvPr>
              <p:cNvCxnSpPr>
                <a:cxnSpLocks/>
              </p:cNvCxnSpPr>
              <p:nvPr/>
            </p:nvCxnSpPr>
            <p:spPr>
              <a:xfrm flipV="1">
                <a:off x="5136800" y="2262946"/>
                <a:ext cx="1116337" cy="130314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xmlns="" id="{9AD73B69-4F5A-EF4C-BCC7-94ECF3BB1CC4}"/>
                </a:ext>
              </a:extLst>
            </p:cNvPr>
            <p:cNvSpPr txBox="1"/>
            <p:nvPr/>
          </p:nvSpPr>
          <p:spPr>
            <a:xfrm>
              <a:off x="3674853" y="3114624"/>
              <a:ext cx="1298761" cy="338554"/>
            </a:xfrm>
            <a:prstGeom prst="rect">
              <a:avLst/>
            </a:prstGeom>
            <a:solidFill>
              <a:srgbClr val="FFFFFF">
                <a:alpha val="69804"/>
              </a:srgbClr>
            </a:solidFill>
          </p:spPr>
          <p:txBody>
            <a:bodyPr wrap="square" lIns="91440" tIns="45720" rIns="91440" bIns="45720" rtlCol="0" anchor="t">
              <a:spAutoFit/>
            </a:bodyPr>
            <a:lstStyle/>
            <a:p>
              <a:pPr algn="ctr"/>
              <a:r>
                <a:rPr lang="en-US" sz="1600" b="1">
                  <a:solidFill>
                    <a:schemeClr val="tx1">
                      <a:lumMod val="75000"/>
                      <a:lumOff val="25000"/>
                    </a:schemeClr>
                  </a:solidFill>
                  <a:latin typeface="Century Gothic"/>
                </a:rPr>
                <a:t>Kingwood</a:t>
              </a:r>
            </a:p>
          </p:txBody>
        </p:sp>
      </p:grpSp>
      <p:sp>
        <p:nvSpPr>
          <p:cNvPr id="2" name="Title 1"/>
          <p:cNvSpPr txBox="1">
            <a:spLocks/>
          </p:cNvSpPr>
          <p:nvPr/>
        </p:nvSpPr>
        <p:spPr>
          <a:xfrm>
            <a:off x="495300" y="383093"/>
            <a:ext cx="5600700" cy="98048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FLOOD VULNERABILITY - POPULATION</a:t>
            </a:r>
          </a:p>
        </p:txBody>
      </p:sp>
    </p:spTree>
    <p:extLst>
      <p:ext uri="{BB962C8B-B14F-4D97-AF65-F5344CB8AC3E}">
        <p14:creationId xmlns:p14="http://schemas.microsoft.com/office/powerpoint/2010/main" val="2539499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STUDY AREA</a:t>
            </a:r>
            <a:endParaRPr lang="en-US"/>
          </a:p>
        </p:txBody>
      </p:sp>
      <p:sp>
        <p:nvSpPr>
          <p:cNvPr id="3" name="Text Placeholder 3"/>
          <p:cNvSpPr txBox="1">
            <a:spLocks/>
          </p:cNvSpPr>
          <p:nvPr/>
        </p:nvSpPr>
        <p:spPr>
          <a:xfrm>
            <a:off x="381383" y="2299441"/>
            <a:ext cx="5166154" cy="1723549"/>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400" dirty="0">
                <a:solidFill>
                  <a:schemeClr val="tx1">
                    <a:lumMod val="75000"/>
                    <a:lumOff val="25000"/>
                  </a:schemeClr>
                </a:solidFill>
                <a:latin typeface="Century Gothic" panose="020F0302020204030204"/>
              </a:rPr>
              <a:t>Preston and Tucker County, West Virginia </a:t>
            </a:r>
            <a:endParaRPr lang="en-US" sz="240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endParaRPr lang="en-US" sz="24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400" dirty="0">
                <a:solidFill>
                  <a:schemeClr val="tx1">
                    <a:lumMod val="75000"/>
                    <a:lumOff val="25000"/>
                  </a:schemeClr>
                </a:solidFill>
                <a:latin typeface="Century Gothic" panose="020F0302020204030204"/>
              </a:rPr>
              <a:t>January 1950 - December 2020</a:t>
            </a:r>
            <a:endParaRPr lang="en-US" sz="2400">
              <a:solidFill>
                <a:schemeClr val="tx1">
                  <a:lumMod val="75000"/>
                  <a:lumOff val="25000"/>
                </a:schemeClr>
              </a:solidFill>
              <a:latin typeface="Century Gothic" panose="020F0302020204030204"/>
            </a:endParaRPr>
          </a:p>
        </p:txBody>
      </p:sp>
      <p:grpSp>
        <p:nvGrpSpPr>
          <p:cNvPr id="21" name="Group 20">
            <a:extLst>
              <a:ext uri="{FF2B5EF4-FFF2-40B4-BE49-F238E27FC236}">
                <a16:creationId xmlns:a16="http://schemas.microsoft.com/office/drawing/2014/main" xmlns="" id="{5264222D-54C9-8B45-8385-FABC4D3A272F}"/>
              </a:ext>
            </a:extLst>
          </p:cNvPr>
          <p:cNvGrpSpPr/>
          <p:nvPr/>
        </p:nvGrpSpPr>
        <p:grpSpPr>
          <a:xfrm>
            <a:off x="6912245" y="242861"/>
            <a:ext cx="5299520" cy="5982921"/>
            <a:chOff x="6912245" y="242861"/>
            <a:chExt cx="5299520" cy="5982921"/>
          </a:xfrm>
        </p:grpSpPr>
        <p:grpSp>
          <p:nvGrpSpPr>
            <p:cNvPr id="18" name="Group 17">
              <a:extLst>
                <a:ext uri="{FF2B5EF4-FFF2-40B4-BE49-F238E27FC236}">
                  <a16:creationId xmlns:a16="http://schemas.microsoft.com/office/drawing/2014/main" xmlns="" id="{C676221E-EDD0-714A-A9DE-EDE0D3E7E415}"/>
                </a:ext>
              </a:extLst>
            </p:cNvPr>
            <p:cNvGrpSpPr/>
            <p:nvPr/>
          </p:nvGrpSpPr>
          <p:grpSpPr>
            <a:xfrm>
              <a:off x="6912245" y="242861"/>
              <a:ext cx="4898372" cy="5982921"/>
              <a:chOff x="6912245" y="242861"/>
              <a:chExt cx="4898372" cy="5982921"/>
            </a:xfrm>
          </p:grpSpPr>
          <p:pic>
            <p:nvPicPr>
              <p:cNvPr id="14" name="Picture 13">
                <a:extLst>
                  <a:ext uri="{FF2B5EF4-FFF2-40B4-BE49-F238E27FC236}">
                    <a16:creationId xmlns:a16="http://schemas.microsoft.com/office/drawing/2014/main" xmlns="" id="{904BCF65-09C6-2545-91FC-ECF9737D6C5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67107" y="242861"/>
                <a:ext cx="4743510" cy="5982921"/>
              </a:xfrm>
              <a:prstGeom prst="rect">
                <a:avLst/>
              </a:prstGeom>
            </p:spPr>
          </p:pic>
          <p:sp>
            <p:nvSpPr>
              <p:cNvPr id="17" name="Rectangle 16">
                <a:extLst>
                  <a:ext uri="{FF2B5EF4-FFF2-40B4-BE49-F238E27FC236}">
                    <a16:creationId xmlns:a16="http://schemas.microsoft.com/office/drawing/2014/main" xmlns="" id="{B33A52F7-2075-654E-92A2-DCE8E55460B2}"/>
                  </a:ext>
                </a:extLst>
              </p:cNvPr>
              <p:cNvSpPr/>
              <p:nvPr/>
            </p:nvSpPr>
            <p:spPr>
              <a:xfrm>
                <a:off x="6912245" y="4928235"/>
                <a:ext cx="635430" cy="496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xmlns="" id="{C9197A71-A044-44BB-A086-787F296DB095}"/>
                </a:ext>
              </a:extLst>
            </p:cNvPr>
            <p:cNvSpPr txBox="1"/>
            <p:nvPr/>
          </p:nvSpPr>
          <p:spPr>
            <a:xfrm>
              <a:off x="8995746" y="5746539"/>
              <a:ext cx="321601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0                              	 20 miles</a:t>
              </a:r>
            </a:p>
          </p:txBody>
        </p:sp>
        <p:sp>
          <p:nvSpPr>
            <p:cNvPr id="11" name="TextBox 10">
              <a:extLst>
                <a:ext uri="{FF2B5EF4-FFF2-40B4-BE49-F238E27FC236}">
                  <a16:creationId xmlns:a16="http://schemas.microsoft.com/office/drawing/2014/main" xmlns="" id="{044BC3A5-D7C0-407B-B9FF-8FBFF1E70B46}"/>
                </a:ext>
              </a:extLst>
            </p:cNvPr>
            <p:cNvSpPr txBox="1"/>
            <p:nvPr/>
          </p:nvSpPr>
          <p:spPr>
            <a:xfrm>
              <a:off x="8401846" y="1929765"/>
              <a:ext cx="10363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lumMod val="95000"/>
                    </a:schemeClr>
                  </a:solidFill>
                  <a:latin typeface="Century Gothic"/>
                </a:rPr>
                <a:t>PRESTON COUNTY</a:t>
              </a:r>
              <a:endParaRPr lang="en-US">
                <a:solidFill>
                  <a:schemeClr val="bg1">
                    <a:lumMod val="95000"/>
                  </a:schemeClr>
                </a:solidFill>
                <a:cs typeface="Calibri"/>
              </a:endParaRPr>
            </a:p>
          </p:txBody>
        </p:sp>
        <p:sp>
          <p:nvSpPr>
            <p:cNvPr id="12" name="TextBox 11">
              <a:extLst>
                <a:ext uri="{FF2B5EF4-FFF2-40B4-BE49-F238E27FC236}">
                  <a16:creationId xmlns:a16="http://schemas.microsoft.com/office/drawing/2014/main" xmlns="" id="{D7AA5187-A935-477E-9C91-0931C2967354}"/>
                </a:ext>
              </a:extLst>
            </p:cNvPr>
            <p:cNvSpPr txBox="1"/>
            <p:nvPr/>
          </p:nvSpPr>
          <p:spPr>
            <a:xfrm>
              <a:off x="9134604" y="4405015"/>
              <a:ext cx="10363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lumMod val="95000"/>
                    </a:schemeClr>
                  </a:solidFill>
                  <a:latin typeface="Century Gothic"/>
                </a:rPr>
                <a:t>TUCKER COUNTY</a:t>
              </a:r>
            </a:p>
          </p:txBody>
        </p:sp>
        <p:sp>
          <p:nvSpPr>
            <p:cNvPr id="20" name="TextBox 19">
              <a:extLst>
                <a:ext uri="{FF2B5EF4-FFF2-40B4-BE49-F238E27FC236}">
                  <a16:creationId xmlns:a16="http://schemas.microsoft.com/office/drawing/2014/main" xmlns="" id="{64E643D4-A20A-3043-ACDD-DDE86A4A9651}"/>
                </a:ext>
              </a:extLst>
            </p:cNvPr>
            <p:cNvSpPr txBox="1"/>
            <p:nvPr/>
          </p:nvSpPr>
          <p:spPr>
            <a:xfrm>
              <a:off x="8458368" y="5531312"/>
              <a:ext cx="333222" cy="33855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Century Gothic"/>
                </a:rPr>
                <a:t>N</a:t>
              </a:r>
            </a:p>
          </p:txBody>
        </p:sp>
      </p:grpSp>
      <p:grpSp>
        <p:nvGrpSpPr>
          <p:cNvPr id="19" name="Group 18">
            <a:extLst>
              <a:ext uri="{FF2B5EF4-FFF2-40B4-BE49-F238E27FC236}">
                <a16:creationId xmlns:a16="http://schemas.microsoft.com/office/drawing/2014/main" xmlns="" id="{7B8E4DB0-A021-EC4A-AE08-4C71CAD390B3}"/>
              </a:ext>
            </a:extLst>
          </p:cNvPr>
          <p:cNvGrpSpPr/>
          <p:nvPr/>
        </p:nvGrpSpPr>
        <p:grpSpPr>
          <a:xfrm>
            <a:off x="5248034" y="4502233"/>
            <a:ext cx="2395941" cy="1723549"/>
            <a:chOff x="5248034" y="4502233"/>
            <a:chExt cx="2395941" cy="1723549"/>
          </a:xfrm>
        </p:grpSpPr>
        <p:pic>
          <p:nvPicPr>
            <p:cNvPr id="16" name="Picture 15">
              <a:extLst>
                <a:ext uri="{FF2B5EF4-FFF2-40B4-BE49-F238E27FC236}">
                  <a16:creationId xmlns:a16="http://schemas.microsoft.com/office/drawing/2014/main" xmlns="" id="{0D17AE8F-4CAA-3F4C-84D7-CF3D697BF2C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48034" y="4502233"/>
              <a:ext cx="2395941" cy="1723549"/>
            </a:xfrm>
            <a:prstGeom prst="rect">
              <a:avLst/>
            </a:prstGeom>
          </p:spPr>
        </p:pic>
        <p:sp>
          <p:nvSpPr>
            <p:cNvPr id="5" name="TextBox 4">
              <a:extLst>
                <a:ext uri="{FF2B5EF4-FFF2-40B4-BE49-F238E27FC236}">
                  <a16:creationId xmlns:a16="http://schemas.microsoft.com/office/drawing/2014/main" xmlns="" id="{673759EB-C32A-4509-B08A-21ED229E960A}"/>
                </a:ext>
              </a:extLst>
            </p:cNvPr>
            <p:cNvSpPr txBox="1"/>
            <p:nvPr/>
          </p:nvSpPr>
          <p:spPr>
            <a:xfrm>
              <a:off x="5547537" y="5223319"/>
              <a:ext cx="103632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latin typeface="Century Gothic"/>
                </a:rPr>
                <a:t>West Virginia</a:t>
              </a:r>
            </a:p>
          </p:txBody>
        </p:sp>
      </p:grpSp>
      <p:cxnSp>
        <p:nvCxnSpPr>
          <p:cNvPr id="23" name="Straight Connector 22">
            <a:extLst>
              <a:ext uri="{FF2B5EF4-FFF2-40B4-BE49-F238E27FC236}">
                <a16:creationId xmlns:a16="http://schemas.microsoft.com/office/drawing/2014/main" xmlns="" id="{78C7BB80-E725-E34D-BF03-E715CA4C11F4}"/>
              </a:ext>
            </a:extLst>
          </p:cNvPr>
          <p:cNvCxnSpPr>
            <a:cxnSpLocks/>
          </p:cNvCxnSpPr>
          <p:nvPr/>
        </p:nvCxnSpPr>
        <p:spPr>
          <a:xfrm flipV="1">
            <a:off x="6615522" y="2088256"/>
            <a:ext cx="657252" cy="2882371"/>
          </a:xfrm>
          <a:prstGeom prst="line">
            <a:avLst/>
          </a:prstGeom>
          <a:ln w="19050">
            <a:solidFill>
              <a:srgbClr val="02517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2318207-173F-154F-B03A-90A9211B1CD3}"/>
              </a:ext>
            </a:extLst>
          </p:cNvPr>
          <p:cNvCxnSpPr>
            <a:cxnSpLocks/>
          </p:cNvCxnSpPr>
          <p:nvPr/>
        </p:nvCxnSpPr>
        <p:spPr>
          <a:xfrm flipV="1">
            <a:off x="6804022" y="5179815"/>
            <a:ext cx="1291538" cy="155542"/>
          </a:xfrm>
          <a:prstGeom prst="line">
            <a:avLst/>
          </a:prstGeom>
          <a:ln w="19050">
            <a:solidFill>
              <a:srgbClr val="02517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6707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xmlns="" id="{1BFCED77-C0EE-0542-818A-30D1F87A9B84}"/>
              </a:ext>
            </a:extLst>
          </p:cNvPr>
          <p:cNvGrpSpPr/>
          <p:nvPr/>
        </p:nvGrpSpPr>
        <p:grpSpPr>
          <a:xfrm>
            <a:off x="4794094" y="1031004"/>
            <a:ext cx="4253075" cy="4905276"/>
            <a:chOff x="4193079" y="1461679"/>
            <a:chExt cx="3615269" cy="4171568"/>
          </a:xfrm>
        </p:grpSpPr>
        <p:pic>
          <p:nvPicPr>
            <p:cNvPr id="40" name="Picture 39">
              <a:extLst>
                <a:ext uri="{FF2B5EF4-FFF2-40B4-BE49-F238E27FC236}">
                  <a16:creationId xmlns:a16="http://schemas.microsoft.com/office/drawing/2014/main" xmlns="" id="{0F20BDDC-8DB3-D645-BE9E-9A3C656867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3079" y="1461679"/>
              <a:ext cx="3615269" cy="4157271"/>
            </a:xfrm>
            <a:prstGeom prst="rect">
              <a:avLst/>
            </a:prstGeom>
          </p:spPr>
        </p:pic>
        <p:sp>
          <p:nvSpPr>
            <p:cNvPr id="41" name="Rectangle 40">
              <a:extLst>
                <a:ext uri="{FF2B5EF4-FFF2-40B4-BE49-F238E27FC236}">
                  <a16:creationId xmlns:a16="http://schemas.microsoft.com/office/drawing/2014/main" xmlns="" id="{BF09AB92-D58B-8242-B7D6-F19FC144571F}"/>
                </a:ext>
              </a:extLst>
            </p:cNvPr>
            <p:cNvSpPr/>
            <p:nvPr/>
          </p:nvSpPr>
          <p:spPr>
            <a:xfrm>
              <a:off x="4239637" y="5363658"/>
              <a:ext cx="1984286" cy="2695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FLOOD RISK: FLOOD EXTENT</a:t>
            </a:r>
          </a:p>
        </p:txBody>
      </p:sp>
      <p:grpSp>
        <p:nvGrpSpPr>
          <p:cNvPr id="31" name="Group 30">
            <a:extLst>
              <a:ext uri="{FF2B5EF4-FFF2-40B4-BE49-F238E27FC236}">
                <a16:creationId xmlns:a16="http://schemas.microsoft.com/office/drawing/2014/main" xmlns="" id="{827E8F15-6FB1-E04C-B362-6CB83C4405E4}"/>
              </a:ext>
            </a:extLst>
          </p:cNvPr>
          <p:cNvGrpSpPr/>
          <p:nvPr/>
        </p:nvGrpSpPr>
        <p:grpSpPr>
          <a:xfrm>
            <a:off x="9353809" y="1755318"/>
            <a:ext cx="2071353" cy="1569660"/>
            <a:chOff x="9188727" y="1860653"/>
            <a:chExt cx="2071353" cy="1569660"/>
          </a:xfrm>
        </p:grpSpPr>
        <p:pic>
          <p:nvPicPr>
            <p:cNvPr id="15" name="Picture 14">
              <a:extLst>
                <a:ext uri="{FF2B5EF4-FFF2-40B4-BE49-F238E27FC236}">
                  <a16:creationId xmlns:a16="http://schemas.microsoft.com/office/drawing/2014/main" xmlns="" id="{AFE1EDA9-8C29-744E-8AF4-2560DD36AE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flipV="1">
              <a:off x="8673962" y="2469710"/>
              <a:ext cx="1428927" cy="399397"/>
            </a:xfrm>
            <a:prstGeom prst="rect">
              <a:avLst/>
            </a:prstGeom>
          </p:spPr>
        </p:pic>
        <p:sp>
          <p:nvSpPr>
            <p:cNvPr id="30" name="TextBox 29">
              <a:extLst>
                <a:ext uri="{FF2B5EF4-FFF2-40B4-BE49-F238E27FC236}">
                  <a16:creationId xmlns:a16="http://schemas.microsoft.com/office/drawing/2014/main" xmlns="" id="{AADF28F2-565D-2543-8E0B-0F9C3792EEF8}"/>
                </a:ext>
              </a:extLst>
            </p:cNvPr>
            <p:cNvSpPr txBox="1"/>
            <p:nvPr/>
          </p:nvSpPr>
          <p:spPr>
            <a:xfrm>
              <a:off x="9675655" y="1860653"/>
              <a:ext cx="1584425" cy="1569660"/>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High NDWI (Water) </a:t>
              </a:r>
            </a:p>
            <a:p>
              <a:endParaRPr lang="en-US" sz="1600">
                <a:solidFill>
                  <a:schemeClr val="tx1">
                    <a:lumMod val="75000"/>
                    <a:lumOff val="25000"/>
                  </a:schemeClr>
                </a:solidFill>
                <a:latin typeface="Century Gothic" panose="020B0502020202020204" pitchFamily="34" charset="0"/>
              </a:endParaRPr>
            </a:p>
            <a:p>
              <a:endParaRPr lang="en-US" sz="1600">
                <a:solidFill>
                  <a:schemeClr val="tx1">
                    <a:lumMod val="75000"/>
                    <a:lumOff val="25000"/>
                  </a:schemeClr>
                </a:solidFill>
                <a:latin typeface="Century Gothic" panose="020B0502020202020204" pitchFamily="34" charset="0"/>
              </a:endParaRPr>
            </a:p>
            <a:p>
              <a:r>
                <a:rPr lang="en-US" sz="1600">
                  <a:solidFill>
                    <a:schemeClr val="tx1">
                      <a:lumMod val="75000"/>
                      <a:lumOff val="25000"/>
                    </a:schemeClr>
                  </a:solidFill>
                  <a:latin typeface="Century Gothic" panose="020B0502020202020204" pitchFamily="34" charset="0"/>
                </a:rPr>
                <a:t>Low NDWI (Not Water)</a:t>
              </a:r>
            </a:p>
          </p:txBody>
        </p:sp>
      </p:grpSp>
      <p:grpSp>
        <p:nvGrpSpPr>
          <p:cNvPr id="38" name="Group 37">
            <a:extLst>
              <a:ext uri="{FF2B5EF4-FFF2-40B4-BE49-F238E27FC236}">
                <a16:creationId xmlns:a16="http://schemas.microsoft.com/office/drawing/2014/main" xmlns="" id="{8353EABD-C5DD-0F44-8F31-64A7BB0D62E1}"/>
              </a:ext>
            </a:extLst>
          </p:cNvPr>
          <p:cNvGrpSpPr/>
          <p:nvPr/>
        </p:nvGrpSpPr>
        <p:grpSpPr>
          <a:xfrm>
            <a:off x="9296077" y="3498267"/>
            <a:ext cx="2324423" cy="584775"/>
            <a:chOff x="6542370" y="1374200"/>
            <a:chExt cx="2324423" cy="584775"/>
          </a:xfrm>
        </p:grpSpPr>
        <p:sp>
          <p:nvSpPr>
            <p:cNvPr id="36" name="Round Diagonal Corner Rectangle 35">
              <a:extLst>
                <a:ext uri="{FF2B5EF4-FFF2-40B4-BE49-F238E27FC236}">
                  <a16:creationId xmlns:a16="http://schemas.microsoft.com/office/drawing/2014/main" xmlns="" id="{6C9A6A6A-0B15-D640-9A0C-20EB02F8A77F}"/>
                </a:ext>
              </a:extLst>
            </p:cNvPr>
            <p:cNvSpPr/>
            <p:nvPr/>
          </p:nvSpPr>
          <p:spPr>
            <a:xfrm>
              <a:off x="6542370" y="1447382"/>
              <a:ext cx="534727" cy="318356"/>
            </a:xfrm>
            <a:prstGeom prst="round2DiagRect">
              <a:avLst/>
            </a:prstGeom>
            <a:solidFill>
              <a:srgbClr val="E10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7" name="TextBox 36">
              <a:extLst>
                <a:ext uri="{FF2B5EF4-FFF2-40B4-BE49-F238E27FC236}">
                  <a16:creationId xmlns:a16="http://schemas.microsoft.com/office/drawing/2014/main" xmlns="" id="{1667A955-56F8-A841-8A90-DC14199449DB}"/>
                </a:ext>
              </a:extLst>
            </p:cNvPr>
            <p:cNvSpPr txBox="1"/>
            <p:nvPr/>
          </p:nvSpPr>
          <p:spPr>
            <a:xfrm>
              <a:off x="7087030" y="1374200"/>
              <a:ext cx="1779763"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Areas classified as flood extent</a:t>
              </a:r>
            </a:p>
          </p:txBody>
        </p:sp>
      </p:grpSp>
      <p:grpSp>
        <p:nvGrpSpPr>
          <p:cNvPr id="43" name="Group 42">
            <a:extLst>
              <a:ext uri="{FF2B5EF4-FFF2-40B4-BE49-F238E27FC236}">
                <a16:creationId xmlns:a16="http://schemas.microsoft.com/office/drawing/2014/main" xmlns="" id="{B0352882-C4CE-4C47-8D9E-C7BC60FF8CDB}"/>
              </a:ext>
            </a:extLst>
          </p:cNvPr>
          <p:cNvGrpSpPr/>
          <p:nvPr/>
        </p:nvGrpSpPr>
        <p:grpSpPr>
          <a:xfrm>
            <a:off x="9286145" y="4402446"/>
            <a:ext cx="2528944" cy="830997"/>
            <a:chOff x="6542370" y="1374200"/>
            <a:chExt cx="2528944" cy="830997"/>
          </a:xfrm>
        </p:grpSpPr>
        <p:sp>
          <p:nvSpPr>
            <p:cNvPr id="44" name="Round Diagonal Corner Rectangle 43">
              <a:extLst>
                <a:ext uri="{FF2B5EF4-FFF2-40B4-BE49-F238E27FC236}">
                  <a16:creationId xmlns:a16="http://schemas.microsoft.com/office/drawing/2014/main" xmlns="" id="{14A8FA28-9837-E941-B96C-2EC25EED3367}"/>
                </a:ext>
              </a:extLst>
            </p:cNvPr>
            <p:cNvSpPr/>
            <p:nvPr/>
          </p:nvSpPr>
          <p:spPr>
            <a:xfrm>
              <a:off x="6542370" y="1447382"/>
              <a:ext cx="534727" cy="318356"/>
            </a:xfrm>
            <a:prstGeom prst="round2DiagRect">
              <a:avLst/>
            </a:prstGeom>
            <a:solidFill>
              <a:srgbClr val="00B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5" name="TextBox 44">
              <a:extLst>
                <a:ext uri="{FF2B5EF4-FFF2-40B4-BE49-F238E27FC236}">
                  <a16:creationId xmlns:a16="http://schemas.microsoft.com/office/drawing/2014/main" xmlns="" id="{CD229F2C-5F4F-EC49-8195-DFEAEF7E3B14}"/>
                </a:ext>
              </a:extLst>
            </p:cNvPr>
            <p:cNvSpPr txBox="1"/>
            <p:nvPr/>
          </p:nvSpPr>
          <p:spPr>
            <a:xfrm>
              <a:off x="7087029" y="1374200"/>
              <a:ext cx="1984285" cy="830997"/>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Total Flood Extent (Combined with FEMA Floodplains)</a:t>
              </a:r>
            </a:p>
          </p:txBody>
        </p:sp>
      </p:grpSp>
      <p:grpSp>
        <p:nvGrpSpPr>
          <p:cNvPr id="5" name="Group 4">
            <a:extLst>
              <a:ext uri="{FF2B5EF4-FFF2-40B4-BE49-F238E27FC236}">
                <a16:creationId xmlns:a16="http://schemas.microsoft.com/office/drawing/2014/main" xmlns="" id="{487F9CF2-44AD-1844-B49D-0853E443B542}"/>
              </a:ext>
            </a:extLst>
          </p:cNvPr>
          <p:cNvGrpSpPr/>
          <p:nvPr/>
        </p:nvGrpSpPr>
        <p:grpSpPr>
          <a:xfrm>
            <a:off x="994629" y="1014192"/>
            <a:ext cx="11640457" cy="5297519"/>
            <a:chOff x="994629" y="1014192"/>
            <a:chExt cx="11640457" cy="5297519"/>
          </a:xfrm>
        </p:grpSpPr>
        <p:grpSp>
          <p:nvGrpSpPr>
            <p:cNvPr id="4" name="Group 3">
              <a:extLst>
                <a:ext uri="{FF2B5EF4-FFF2-40B4-BE49-F238E27FC236}">
                  <a16:creationId xmlns:a16="http://schemas.microsoft.com/office/drawing/2014/main" xmlns="" id="{CE3551BA-7559-1343-B27B-7CA68EE64CF1}"/>
                </a:ext>
              </a:extLst>
            </p:cNvPr>
            <p:cNvGrpSpPr/>
            <p:nvPr/>
          </p:nvGrpSpPr>
          <p:grpSpPr>
            <a:xfrm>
              <a:off x="994629" y="1014192"/>
              <a:ext cx="11001205" cy="5297519"/>
              <a:chOff x="994629" y="1014192"/>
              <a:chExt cx="11001205" cy="5297519"/>
            </a:xfrm>
          </p:grpSpPr>
          <p:grpSp>
            <p:nvGrpSpPr>
              <p:cNvPr id="21" name="Group 20">
                <a:extLst>
                  <a:ext uri="{FF2B5EF4-FFF2-40B4-BE49-F238E27FC236}">
                    <a16:creationId xmlns:a16="http://schemas.microsoft.com/office/drawing/2014/main" xmlns="" id="{FC16B4CE-E70D-E549-A6A2-EB1EB05B0F3C}"/>
                  </a:ext>
                </a:extLst>
              </p:cNvPr>
              <p:cNvGrpSpPr/>
              <p:nvPr/>
            </p:nvGrpSpPr>
            <p:grpSpPr>
              <a:xfrm>
                <a:off x="994629" y="1014192"/>
                <a:ext cx="11001205" cy="5297519"/>
                <a:chOff x="3842017" y="843125"/>
                <a:chExt cx="11860275" cy="5711197"/>
              </a:xfrm>
            </p:grpSpPr>
            <p:pic>
              <p:nvPicPr>
                <p:cNvPr id="19" name="Picture 18">
                  <a:extLst>
                    <a:ext uri="{FF2B5EF4-FFF2-40B4-BE49-F238E27FC236}">
                      <a16:creationId xmlns:a16="http://schemas.microsoft.com/office/drawing/2014/main" xmlns="" id="{CE069013-E9C6-7946-99E3-A591BE9DB61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42017" y="843125"/>
                  <a:ext cx="4291414" cy="5288323"/>
                </a:xfrm>
                <a:prstGeom prst="rect">
                  <a:avLst/>
                </a:prstGeom>
              </p:spPr>
            </p:pic>
            <p:pic>
              <p:nvPicPr>
                <p:cNvPr id="20" name="Picture 19">
                  <a:extLst>
                    <a:ext uri="{FF2B5EF4-FFF2-40B4-BE49-F238E27FC236}">
                      <a16:creationId xmlns:a16="http://schemas.microsoft.com/office/drawing/2014/main" xmlns="" id="{8EFAF2CD-2D7A-D344-80AC-CF73DB57461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2700728" y="6154550"/>
                  <a:ext cx="3001564" cy="399772"/>
                </a:xfrm>
                <a:prstGeom prst="rect">
                  <a:avLst/>
                </a:prstGeom>
              </p:spPr>
            </p:pic>
          </p:grpSp>
          <p:sp>
            <p:nvSpPr>
              <p:cNvPr id="3" name="Rectangle 2">
                <a:extLst>
                  <a:ext uri="{FF2B5EF4-FFF2-40B4-BE49-F238E27FC236}">
                    <a16:creationId xmlns:a16="http://schemas.microsoft.com/office/drawing/2014/main" xmlns="" id="{4B250128-6AAC-AB46-92F8-0A33E46D97B9}"/>
                  </a:ext>
                </a:extLst>
              </p:cNvPr>
              <p:cNvSpPr/>
              <p:nvPr/>
            </p:nvSpPr>
            <p:spPr>
              <a:xfrm>
                <a:off x="11165305" y="5998207"/>
                <a:ext cx="439153" cy="2877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27" name="TextBox 26">
              <a:extLst>
                <a:ext uri="{FF2B5EF4-FFF2-40B4-BE49-F238E27FC236}">
                  <a16:creationId xmlns:a16="http://schemas.microsoft.com/office/drawing/2014/main" xmlns="" id="{C1CFE5F1-C975-5B4C-AC24-A7EF5F8037ED}"/>
                </a:ext>
              </a:extLst>
            </p:cNvPr>
            <p:cNvSpPr txBox="1"/>
            <p:nvPr/>
          </p:nvSpPr>
          <p:spPr>
            <a:xfrm>
              <a:off x="9223693" y="5729037"/>
              <a:ext cx="3411393" cy="477054"/>
            </a:xfrm>
            <a:prstGeom prst="rect">
              <a:avLst/>
            </a:prstGeom>
            <a:noFill/>
          </p:spPr>
          <p:txBody>
            <a:bodyPr wrap="square" rtlCol="0">
              <a:spAutoFit/>
            </a:bodyPr>
            <a:lstStyle/>
            <a:p>
              <a:pPr>
                <a:lnSpc>
                  <a:spcPts val="1500"/>
                </a:lnSpc>
              </a:pPr>
              <a:r>
                <a:rPr lang="en-US" sz="1600">
                  <a:solidFill>
                    <a:schemeClr val="tx1">
                      <a:lumMod val="75000"/>
                      <a:lumOff val="25000"/>
                    </a:schemeClr>
                  </a:solidFill>
                  <a:latin typeface="Century Gothic" panose="020B0502020202020204" pitchFamily="34" charset="0"/>
                </a:rPr>
                <a:t>0	             20 </a:t>
              </a:r>
            </a:p>
            <a:p>
              <a:pPr>
                <a:lnSpc>
                  <a:spcPts val="1500"/>
                </a:lnSpc>
              </a:pPr>
              <a:r>
                <a:rPr lang="en-US" sz="1600">
                  <a:solidFill>
                    <a:schemeClr val="tx1">
                      <a:lumMod val="75000"/>
                      <a:lumOff val="25000"/>
                    </a:schemeClr>
                  </a:solidFill>
                  <a:latin typeface="Century Gothic" panose="020B0502020202020204" pitchFamily="34" charset="0"/>
                </a:rPr>
                <a:t>	                 miles</a:t>
              </a:r>
            </a:p>
          </p:txBody>
        </p:sp>
      </p:grpSp>
      <p:grpSp>
        <p:nvGrpSpPr>
          <p:cNvPr id="35" name="Group 34">
            <a:extLst>
              <a:ext uri="{FF2B5EF4-FFF2-40B4-BE49-F238E27FC236}">
                <a16:creationId xmlns:a16="http://schemas.microsoft.com/office/drawing/2014/main" xmlns="" id="{E8EBAD38-489E-044A-91C5-9C80A329481F}"/>
              </a:ext>
            </a:extLst>
          </p:cNvPr>
          <p:cNvGrpSpPr/>
          <p:nvPr/>
        </p:nvGrpSpPr>
        <p:grpSpPr>
          <a:xfrm>
            <a:off x="914135" y="1035583"/>
            <a:ext cx="4077430" cy="4867842"/>
            <a:chOff x="4989242" y="1537032"/>
            <a:chExt cx="3454146" cy="4123733"/>
          </a:xfrm>
        </p:grpSpPr>
        <p:pic>
          <p:nvPicPr>
            <p:cNvPr id="33" name="Picture 32">
              <a:extLst>
                <a:ext uri="{FF2B5EF4-FFF2-40B4-BE49-F238E27FC236}">
                  <a16:creationId xmlns:a16="http://schemas.microsoft.com/office/drawing/2014/main" xmlns="" id="{90A65DA6-292E-D247-A882-6052E5E2177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05503" y="1537032"/>
              <a:ext cx="3337885" cy="4079638"/>
            </a:xfrm>
            <a:prstGeom prst="rect">
              <a:avLst/>
            </a:prstGeom>
          </p:spPr>
        </p:pic>
        <p:sp>
          <p:nvSpPr>
            <p:cNvPr id="34" name="Rectangle 33">
              <a:extLst>
                <a:ext uri="{FF2B5EF4-FFF2-40B4-BE49-F238E27FC236}">
                  <a16:creationId xmlns:a16="http://schemas.microsoft.com/office/drawing/2014/main" xmlns="" id="{5BDD772B-84C5-1740-A5CA-D8471BD14A2F}"/>
                </a:ext>
              </a:extLst>
            </p:cNvPr>
            <p:cNvSpPr/>
            <p:nvPr/>
          </p:nvSpPr>
          <p:spPr>
            <a:xfrm>
              <a:off x="4989242" y="5466730"/>
              <a:ext cx="1542625" cy="194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11273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36166F5-290E-4B4C-8640-526DD12735C5}"/>
              </a:ext>
            </a:extLst>
          </p:cNvPr>
          <p:cNvSpPr txBox="1"/>
          <p:nvPr/>
        </p:nvSpPr>
        <p:spPr>
          <a:xfrm>
            <a:off x="1905000" y="2755900"/>
            <a:ext cx="184731" cy="369332"/>
          </a:xfrm>
          <a:prstGeom prst="rect">
            <a:avLst/>
          </a:prstGeom>
          <a:noFill/>
        </p:spPr>
        <p:txBody>
          <a:bodyPr wrap="none" rtlCol="0">
            <a:spAutoFit/>
          </a:bodyPr>
          <a:lstStyle/>
          <a:p>
            <a:endParaRPr lang="en-US">
              <a:solidFill>
                <a:schemeClr val="tx1">
                  <a:lumMod val="75000"/>
                  <a:lumOff val="25000"/>
                </a:schemeClr>
              </a:solidFill>
            </a:endParaRPr>
          </a:p>
        </p:txBody>
      </p:sp>
      <p:grpSp>
        <p:nvGrpSpPr>
          <p:cNvPr id="26" name="Group 25">
            <a:extLst>
              <a:ext uri="{FF2B5EF4-FFF2-40B4-BE49-F238E27FC236}">
                <a16:creationId xmlns:a16="http://schemas.microsoft.com/office/drawing/2014/main" xmlns="" id="{54EB50DA-F1D7-EC41-BB8E-B469D6C8A9A4}"/>
              </a:ext>
            </a:extLst>
          </p:cNvPr>
          <p:cNvGrpSpPr/>
          <p:nvPr/>
        </p:nvGrpSpPr>
        <p:grpSpPr>
          <a:xfrm>
            <a:off x="4462177" y="138777"/>
            <a:ext cx="6491573" cy="6220992"/>
            <a:chOff x="4462177" y="138777"/>
            <a:chExt cx="6491573" cy="6220992"/>
          </a:xfrm>
        </p:grpSpPr>
        <p:grpSp>
          <p:nvGrpSpPr>
            <p:cNvPr id="18" name="Group 17">
              <a:extLst>
                <a:ext uri="{FF2B5EF4-FFF2-40B4-BE49-F238E27FC236}">
                  <a16:creationId xmlns:a16="http://schemas.microsoft.com/office/drawing/2014/main" xmlns="" id="{99FD3BAD-0D62-CE47-B36E-6DA4FCC8A164}"/>
                </a:ext>
              </a:extLst>
            </p:cNvPr>
            <p:cNvGrpSpPr/>
            <p:nvPr/>
          </p:nvGrpSpPr>
          <p:grpSpPr>
            <a:xfrm>
              <a:off x="5719010" y="138777"/>
              <a:ext cx="5234740" cy="6208729"/>
              <a:chOff x="5719010" y="138777"/>
              <a:chExt cx="5234740" cy="6208729"/>
            </a:xfrm>
          </p:grpSpPr>
          <p:pic>
            <p:nvPicPr>
              <p:cNvPr id="15" name="Picture 14">
                <a:extLst>
                  <a:ext uri="{FF2B5EF4-FFF2-40B4-BE49-F238E27FC236}">
                    <a16:creationId xmlns:a16="http://schemas.microsoft.com/office/drawing/2014/main" xmlns="" id="{8F96C315-F6D6-8B45-9A50-DB7672FD14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9010" y="138777"/>
                <a:ext cx="5025190" cy="6208729"/>
              </a:xfrm>
              <a:prstGeom prst="rect">
                <a:avLst/>
              </a:prstGeom>
            </p:spPr>
          </p:pic>
          <p:sp>
            <p:nvSpPr>
              <p:cNvPr id="17" name="Rectangle 16">
                <a:extLst>
                  <a:ext uri="{FF2B5EF4-FFF2-40B4-BE49-F238E27FC236}">
                    <a16:creationId xmlns:a16="http://schemas.microsoft.com/office/drawing/2014/main" xmlns="" id="{F61138FC-E0C5-A64E-99F8-A925DF02544C}"/>
                  </a:ext>
                </a:extLst>
              </p:cNvPr>
              <p:cNvSpPr/>
              <p:nvPr/>
            </p:nvSpPr>
            <p:spPr>
              <a:xfrm>
                <a:off x="9353550" y="342900"/>
                <a:ext cx="1600200" cy="3714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xmlns="" id="{F0E8E2E4-665B-0F4F-ACAB-F859CEFF07D8}"/>
                </a:ext>
              </a:extLst>
            </p:cNvPr>
            <p:cNvGrpSpPr/>
            <p:nvPr/>
          </p:nvGrpSpPr>
          <p:grpSpPr>
            <a:xfrm>
              <a:off x="4462177" y="5882715"/>
              <a:ext cx="3411393" cy="477054"/>
              <a:chOff x="4462177" y="5882715"/>
              <a:chExt cx="3411393" cy="477054"/>
            </a:xfrm>
          </p:grpSpPr>
          <p:pic>
            <p:nvPicPr>
              <p:cNvPr id="28" name="Picture 27">
                <a:extLst>
                  <a:ext uri="{FF2B5EF4-FFF2-40B4-BE49-F238E27FC236}">
                    <a16:creationId xmlns:a16="http://schemas.microsoft.com/office/drawing/2014/main" xmlns="" id="{29152F95-A0F1-7A49-AF88-C94B9036441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62177" y="6068048"/>
                <a:ext cx="2743200" cy="291721"/>
              </a:xfrm>
              <a:prstGeom prst="rect">
                <a:avLst/>
              </a:prstGeom>
            </p:spPr>
          </p:pic>
          <p:sp>
            <p:nvSpPr>
              <p:cNvPr id="7" name="TextBox 6">
                <a:extLst>
                  <a:ext uri="{FF2B5EF4-FFF2-40B4-BE49-F238E27FC236}">
                    <a16:creationId xmlns:a16="http://schemas.microsoft.com/office/drawing/2014/main" xmlns="" id="{F7D237EE-E6F3-C043-856F-9E0FEEF4AF63}"/>
                  </a:ext>
                </a:extLst>
              </p:cNvPr>
              <p:cNvSpPr txBox="1"/>
              <p:nvPr/>
            </p:nvSpPr>
            <p:spPr>
              <a:xfrm>
                <a:off x="4462177" y="5882715"/>
                <a:ext cx="3411393" cy="477054"/>
              </a:xfrm>
              <a:prstGeom prst="rect">
                <a:avLst/>
              </a:prstGeom>
              <a:noFill/>
            </p:spPr>
            <p:txBody>
              <a:bodyPr wrap="square" rtlCol="0">
                <a:spAutoFit/>
              </a:bodyPr>
              <a:lstStyle/>
              <a:p>
                <a:pPr>
                  <a:lnSpc>
                    <a:spcPts val="1500"/>
                  </a:lnSpc>
                </a:pPr>
                <a:r>
                  <a:rPr lang="en-US" sz="1600">
                    <a:solidFill>
                      <a:schemeClr val="tx1">
                        <a:lumMod val="75000"/>
                        <a:lumOff val="25000"/>
                      </a:schemeClr>
                    </a:solidFill>
                    <a:latin typeface="Century Gothic" panose="020B0502020202020204" pitchFamily="34" charset="0"/>
                  </a:rPr>
                  <a:t>0	                         20 </a:t>
                </a:r>
              </a:p>
              <a:p>
                <a:pPr>
                  <a:lnSpc>
                    <a:spcPts val="1500"/>
                  </a:lnSpc>
                </a:pPr>
                <a:r>
                  <a:rPr lang="en-US" sz="1600">
                    <a:solidFill>
                      <a:schemeClr val="tx1">
                        <a:lumMod val="75000"/>
                        <a:lumOff val="25000"/>
                      </a:schemeClr>
                    </a:solidFill>
                    <a:latin typeface="Century Gothic" panose="020B0502020202020204" pitchFamily="34" charset="0"/>
                  </a:rPr>
                  <a:t>		              miles</a:t>
                </a:r>
              </a:p>
            </p:txBody>
          </p:sp>
        </p:grpSp>
      </p:grpSp>
      <p:grpSp>
        <p:nvGrpSpPr>
          <p:cNvPr id="20" name="Group 19">
            <a:extLst>
              <a:ext uri="{FF2B5EF4-FFF2-40B4-BE49-F238E27FC236}">
                <a16:creationId xmlns:a16="http://schemas.microsoft.com/office/drawing/2014/main" xmlns="" id="{E7B26555-74CF-434D-85E7-5D72A28E3C92}"/>
              </a:ext>
            </a:extLst>
          </p:cNvPr>
          <p:cNvGrpSpPr/>
          <p:nvPr/>
        </p:nvGrpSpPr>
        <p:grpSpPr>
          <a:xfrm>
            <a:off x="9675696" y="2154154"/>
            <a:ext cx="2478200" cy="1545400"/>
            <a:chOff x="4067365" y="3803350"/>
            <a:chExt cx="3356204" cy="1545400"/>
          </a:xfrm>
        </p:grpSpPr>
        <p:grpSp>
          <p:nvGrpSpPr>
            <p:cNvPr id="9" name="Group 8">
              <a:extLst>
                <a:ext uri="{FF2B5EF4-FFF2-40B4-BE49-F238E27FC236}">
                  <a16:creationId xmlns:a16="http://schemas.microsoft.com/office/drawing/2014/main" xmlns="" id="{4A2A5A88-DE38-41AB-8F2B-EC0193DF1706}"/>
                </a:ext>
              </a:extLst>
            </p:cNvPr>
            <p:cNvGrpSpPr/>
            <p:nvPr/>
          </p:nvGrpSpPr>
          <p:grpSpPr>
            <a:xfrm>
              <a:off x="4104563" y="3992668"/>
              <a:ext cx="460333" cy="497457"/>
              <a:chOff x="4880941" y="2540554"/>
              <a:chExt cx="546597" cy="497457"/>
            </a:xfrm>
          </p:grpSpPr>
          <p:cxnSp>
            <p:nvCxnSpPr>
              <p:cNvPr id="10" name="Straight Connector 9">
                <a:extLst>
                  <a:ext uri="{FF2B5EF4-FFF2-40B4-BE49-F238E27FC236}">
                    <a16:creationId xmlns:a16="http://schemas.microsoft.com/office/drawing/2014/main" xmlns="" id="{5B29D75B-3370-5C49-A3C3-F4160A1C49F7}"/>
                  </a:ext>
                </a:extLst>
              </p:cNvPr>
              <p:cNvCxnSpPr>
                <a:cxnSpLocks/>
              </p:cNvCxnSpPr>
              <p:nvPr/>
            </p:nvCxnSpPr>
            <p:spPr>
              <a:xfrm>
                <a:off x="4880941" y="2540554"/>
                <a:ext cx="54659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6257A3C4-8EAC-A44E-8505-C221FE5D0162}"/>
                  </a:ext>
                </a:extLst>
              </p:cNvPr>
              <p:cNvCxnSpPr>
                <a:cxnSpLocks/>
              </p:cNvCxnSpPr>
              <p:nvPr/>
            </p:nvCxnSpPr>
            <p:spPr>
              <a:xfrm>
                <a:off x="4880941" y="3038011"/>
                <a:ext cx="54659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xmlns="" id="{7BCB6A65-6472-4EF1-95A0-2E07F3518377}"/>
                </a:ext>
              </a:extLst>
            </p:cNvPr>
            <p:cNvGrpSpPr/>
            <p:nvPr/>
          </p:nvGrpSpPr>
          <p:grpSpPr>
            <a:xfrm>
              <a:off x="4678572" y="3803350"/>
              <a:ext cx="2744997" cy="1545400"/>
              <a:chOff x="2823893" y="1934294"/>
              <a:chExt cx="2744997" cy="1545400"/>
            </a:xfrm>
          </p:grpSpPr>
          <p:sp>
            <p:nvSpPr>
              <p:cNvPr id="11" name="TextBox 10">
                <a:extLst>
                  <a:ext uri="{FF2B5EF4-FFF2-40B4-BE49-F238E27FC236}">
                    <a16:creationId xmlns:a16="http://schemas.microsoft.com/office/drawing/2014/main" xmlns="" id="{3CD6332E-4F2B-4E73-847F-53836C1F747A}"/>
                  </a:ext>
                </a:extLst>
              </p:cNvPr>
              <p:cNvSpPr txBox="1"/>
              <p:nvPr/>
            </p:nvSpPr>
            <p:spPr>
              <a:xfrm>
                <a:off x="2825690" y="19342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tx1">
                        <a:lumMod val="75000"/>
                        <a:lumOff val="25000"/>
                      </a:schemeClr>
                    </a:solidFill>
                    <a:latin typeface="Century Gothic" panose="020B0502020202020204" pitchFamily="34" charset="0"/>
                    <a:cs typeface="Calibri"/>
                  </a:rPr>
                  <a:t>Roads</a:t>
                </a:r>
              </a:p>
            </p:txBody>
          </p:sp>
          <p:sp>
            <p:nvSpPr>
              <p:cNvPr id="12" name="TextBox 11">
                <a:extLst>
                  <a:ext uri="{FF2B5EF4-FFF2-40B4-BE49-F238E27FC236}">
                    <a16:creationId xmlns:a16="http://schemas.microsoft.com/office/drawing/2014/main" xmlns="" id="{90BB0230-CD41-4EF2-87E3-FC14A6FCBEBE}"/>
                  </a:ext>
                </a:extLst>
              </p:cNvPr>
              <p:cNvSpPr txBox="1"/>
              <p:nvPr/>
            </p:nvSpPr>
            <p:spPr>
              <a:xfrm>
                <a:off x="2824792" y="243660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panose="020B0502020202020204" pitchFamily="34" charset="0"/>
                  </a:rPr>
                  <a:t>Vulnerable Roads</a:t>
                </a:r>
              </a:p>
            </p:txBody>
          </p:sp>
          <p:sp>
            <p:nvSpPr>
              <p:cNvPr id="13" name="TextBox 12">
                <a:extLst>
                  <a:ext uri="{FF2B5EF4-FFF2-40B4-BE49-F238E27FC236}">
                    <a16:creationId xmlns:a16="http://schemas.microsoft.com/office/drawing/2014/main" xmlns="" id="{5F97C10B-B5D1-4986-8849-D0A251C444F7}"/>
                  </a:ext>
                </a:extLst>
              </p:cNvPr>
              <p:cNvSpPr txBox="1"/>
              <p:nvPr/>
            </p:nvSpPr>
            <p:spPr>
              <a:xfrm>
                <a:off x="2823893" y="311036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panose="020B0502020202020204" pitchFamily="34" charset="0"/>
                  </a:rPr>
                  <a:t>Flood Extent</a:t>
                </a:r>
              </a:p>
            </p:txBody>
          </p:sp>
        </p:grpSp>
        <p:sp>
          <p:nvSpPr>
            <p:cNvPr id="19" name="Round Diagonal Corner Rectangle 18">
              <a:extLst>
                <a:ext uri="{FF2B5EF4-FFF2-40B4-BE49-F238E27FC236}">
                  <a16:creationId xmlns:a16="http://schemas.microsoft.com/office/drawing/2014/main" xmlns="" id="{1F3BDF01-0330-D74C-B08C-18BA8207E43C}"/>
                </a:ext>
              </a:extLst>
            </p:cNvPr>
            <p:cNvSpPr/>
            <p:nvPr/>
          </p:nvSpPr>
          <p:spPr>
            <a:xfrm>
              <a:off x="4067365" y="5030394"/>
              <a:ext cx="534726" cy="318356"/>
            </a:xfrm>
            <a:prstGeom prst="round2DiagRect">
              <a:avLst/>
            </a:prstGeom>
            <a:solidFill>
              <a:srgbClr val="00C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45" name="Group 44">
            <a:extLst>
              <a:ext uri="{FF2B5EF4-FFF2-40B4-BE49-F238E27FC236}">
                <a16:creationId xmlns:a16="http://schemas.microsoft.com/office/drawing/2014/main" xmlns="" id="{19CDCDC2-E518-FE42-9CA7-82F6E9147AFF}"/>
              </a:ext>
            </a:extLst>
          </p:cNvPr>
          <p:cNvGrpSpPr/>
          <p:nvPr/>
        </p:nvGrpSpPr>
        <p:grpSpPr>
          <a:xfrm>
            <a:off x="2807885" y="4067135"/>
            <a:ext cx="5402659" cy="1490466"/>
            <a:chOff x="2807885" y="4067135"/>
            <a:chExt cx="5402659" cy="1490466"/>
          </a:xfrm>
        </p:grpSpPr>
        <p:pic>
          <p:nvPicPr>
            <p:cNvPr id="34" name="Picture 33">
              <a:extLst>
                <a:ext uri="{FF2B5EF4-FFF2-40B4-BE49-F238E27FC236}">
                  <a16:creationId xmlns:a16="http://schemas.microsoft.com/office/drawing/2014/main" xmlns="" id="{13BB5C32-023A-A94E-B7C2-5452C658E25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07885" y="4067135"/>
              <a:ext cx="2701575" cy="1490466"/>
            </a:xfrm>
            <a:prstGeom prst="rect">
              <a:avLst/>
            </a:prstGeom>
            <a:ln w="12700">
              <a:solidFill>
                <a:schemeClr val="tx1">
                  <a:lumMod val="75000"/>
                  <a:lumOff val="25000"/>
                </a:schemeClr>
              </a:solidFill>
            </a:ln>
          </p:spPr>
        </p:pic>
        <p:sp>
          <p:nvSpPr>
            <p:cNvPr id="39" name="Rectangle 38">
              <a:extLst>
                <a:ext uri="{FF2B5EF4-FFF2-40B4-BE49-F238E27FC236}">
                  <a16:creationId xmlns:a16="http://schemas.microsoft.com/office/drawing/2014/main" xmlns="" id="{10C51CAF-EE72-C046-B474-F8EFBD7454F1}"/>
                </a:ext>
              </a:extLst>
            </p:cNvPr>
            <p:cNvSpPr/>
            <p:nvPr/>
          </p:nvSpPr>
          <p:spPr>
            <a:xfrm>
              <a:off x="7070790" y="4924794"/>
              <a:ext cx="1139754" cy="632807"/>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40" name="Straight Connector 39">
              <a:extLst>
                <a:ext uri="{FF2B5EF4-FFF2-40B4-BE49-F238E27FC236}">
                  <a16:creationId xmlns:a16="http://schemas.microsoft.com/office/drawing/2014/main" xmlns="" id="{AC021D27-2CAF-3543-A2A6-79706CEACE81}"/>
                </a:ext>
              </a:extLst>
            </p:cNvPr>
            <p:cNvCxnSpPr>
              <a:cxnSpLocks/>
            </p:cNvCxnSpPr>
            <p:nvPr/>
          </p:nvCxnSpPr>
          <p:spPr>
            <a:xfrm>
              <a:off x="5509693" y="4067136"/>
              <a:ext cx="1561097" cy="85765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B398B57C-F8AE-9843-89C0-73244571CB86}"/>
                </a:ext>
              </a:extLst>
            </p:cNvPr>
            <p:cNvCxnSpPr>
              <a:cxnSpLocks/>
            </p:cNvCxnSpPr>
            <p:nvPr/>
          </p:nvCxnSpPr>
          <p:spPr>
            <a:xfrm>
              <a:off x="5509693" y="5553223"/>
              <a:ext cx="156109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xmlns="" id="{09F2B552-36C2-1C47-8FAE-0F9F3D53EC30}"/>
              </a:ext>
            </a:extLst>
          </p:cNvPr>
          <p:cNvGrpSpPr/>
          <p:nvPr/>
        </p:nvGrpSpPr>
        <p:grpSpPr>
          <a:xfrm>
            <a:off x="1995757" y="1414924"/>
            <a:ext cx="4991212" cy="2020208"/>
            <a:chOff x="1995757" y="1414924"/>
            <a:chExt cx="4991212" cy="2020208"/>
          </a:xfrm>
        </p:grpSpPr>
        <p:pic>
          <p:nvPicPr>
            <p:cNvPr id="35" name="Picture 34">
              <a:extLst>
                <a:ext uri="{FF2B5EF4-FFF2-40B4-BE49-F238E27FC236}">
                  <a16:creationId xmlns:a16="http://schemas.microsoft.com/office/drawing/2014/main" xmlns="" id="{CAD632DF-4021-F44B-9319-BF2BDAE4E5C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95757" y="1490328"/>
              <a:ext cx="2701574" cy="1938672"/>
            </a:xfrm>
            <a:prstGeom prst="rect">
              <a:avLst/>
            </a:prstGeom>
            <a:ln w="12700">
              <a:solidFill>
                <a:schemeClr val="tx1">
                  <a:lumMod val="75000"/>
                  <a:lumOff val="25000"/>
                </a:schemeClr>
              </a:solidFill>
            </a:ln>
          </p:spPr>
        </p:pic>
        <p:sp>
          <p:nvSpPr>
            <p:cNvPr id="27" name="Rectangle 26">
              <a:extLst>
                <a:ext uri="{FF2B5EF4-FFF2-40B4-BE49-F238E27FC236}">
                  <a16:creationId xmlns:a16="http://schemas.microsoft.com/office/drawing/2014/main" xmlns="" id="{660F75E1-468D-284B-8A41-78EAAF23CFBD}"/>
                </a:ext>
              </a:extLst>
            </p:cNvPr>
            <p:cNvSpPr/>
            <p:nvPr/>
          </p:nvSpPr>
          <p:spPr>
            <a:xfrm>
              <a:off x="5887798" y="1414924"/>
              <a:ext cx="1099171" cy="78609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30" name="Straight Connector 29">
              <a:extLst>
                <a:ext uri="{FF2B5EF4-FFF2-40B4-BE49-F238E27FC236}">
                  <a16:creationId xmlns:a16="http://schemas.microsoft.com/office/drawing/2014/main" xmlns="" id="{FEDCC86E-7DFE-9540-A6A5-CF5607CD67B1}"/>
                </a:ext>
              </a:extLst>
            </p:cNvPr>
            <p:cNvCxnSpPr/>
            <p:nvPr/>
          </p:nvCxnSpPr>
          <p:spPr>
            <a:xfrm flipV="1">
              <a:off x="4697331" y="1414924"/>
              <a:ext cx="1190467" cy="7540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3CC6288B-9D31-D546-8610-3CC96F49A47A}"/>
                </a:ext>
              </a:extLst>
            </p:cNvPr>
            <p:cNvCxnSpPr>
              <a:cxnSpLocks/>
            </p:cNvCxnSpPr>
            <p:nvPr/>
          </p:nvCxnSpPr>
          <p:spPr>
            <a:xfrm flipV="1">
              <a:off x="4697330" y="2200275"/>
              <a:ext cx="1190468" cy="123485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p:cNvSpPr txBox="1">
            <a:spLocks/>
          </p:cNvSpPr>
          <p:nvPr/>
        </p:nvSpPr>
        <p:spPr>
          <a:xfrm>
            <a:off x="495301" y="383093"/>
            <a:ext cx="5600700" cy="98048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FLOOD VULNERABILITY - ROADS</a:t>
            </a:r>
          </a:p>
        </p:txBody>
      </p:sp>
      <p:grpSp>
        <p:nvGrpSpPr>
          <p:cNvPr id="5" name="Group 4">
            <a:extLst>
              <a:ext uri="{FF2B5EF4-FFF2-40B4-BE49-F238E27FC236}">
                <a16:creationId xmlns:a16="http://schemas.microsoft.com/office/drawing/2014/main" xmlns="" id="{A2360DDA-9FB6-644E-AA82-729BC5C7855F}"/>
              </a:ext>
            </a:extLst>
          </p:cNvPr>
          <p:cNvGrpSpPr/>
          <p:nvPr/>
        </p:nvGrpSpPr>
        <p:grpSpPr>
          <a:xfrm>
            <a:off x="2960821" y="2874337"/>
            <a:ext cx="1243020" cy="898545"/>
            <a:chOff x="2960821" y="2874337"/>
            <a:chExt cx="1243020" cy="898545"/>
          </a:xfrm>
        </p:grpSpPr>
        <p:sp>
          <p:nvSpPr>
            <p:cNvPr id="37" name="TextBox 36">
              <a:extLst>
                <a:ext uri="{FF2B5EF4-FFF2-40B4-BE49-F238E27FC236}">
                  <a16:creationId xmlns:a16="http://schemas.microsoft.com/office/drawing/2014/main" xmlns="" id="{991EE8A8-A3CA-8244-B242-B4697685F696}"/>
                </a:ext>
              </a:extLst>
            </p:cNvPr>
            <p:cNvSpPr txBox="1"/>
            <p:nvPr/>
          </p:nvSpPr>
          <p:spPr>
            <a:xfrm>
              <a:off x="2960821" y="3434328"/>
              <a:ext cx="1243020"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Arthurdale</a:t>
              </a:r>
            </a:p>
          </p:txBody>
        </p:sp>
        <p:sp>
          <p:nvSpPr>
            <p:cNvPr id="41" name="Oval 40">
              <a:extLst>
                <a:ext uri="{FF2B5EF4-FFF2-40B4-BE49-F238E27FC236}">
                  <a16:creationId xmlns:a16="http://schemas.microsoft.com/office/drawing/2014/main" xmlns="" id="{9BA54CD1-B6EC-4A49-9531-8DD1406F586B}"/>
                </a:ext>
              </a:extLst>
            </p:cNvPr>
            <p:cNvSpPr/>
            <p:nvPr/>
          </p:nvSpPr>
          <p:spPr>
            <a:xfrm>
              <a:off x="3369465" y="2874337"/>
              <a:ext cx="148622" cy="148622"/>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xmlns="" id="{ACFFBE77-27B1-3444-A635-7FE5F2DD3C91}"/>
                </a:ext>
              </a:extLst>
            </p:cNvPr>
            <p:cNvCxnSpPr>
              <a:cxnSpLocks/>
            </p:cNvCxnSpPr>
            <p:nvPr/>
          </p:nvCxnSpPr>
          <p:spPr>
            <a:xfrm flipH="1" flipV="1">
              <a:off x="3443584" y="3022960"/>
              <a:ext cx="51077" cy="523495"/>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xmlns="" id="{11030301-E8C3-8346-A727-280C0BD114C8}"/>
              </a:ext>
            </a:extLst>
          </p:cNvPr>
          <p:cNvGrpSpPr/>
          <p:nvPr/>
        </p:nvGrpSpPr>
        <p:grpSpPr>
          <a:xfrm>
            <a:off x="681282" y="1509210"/>
            <a:ext cx="3146147" cy="507301"/>
            <a:chOff x="2587215" y="2678666"/>
            <a:chExt cx="3146147" cy="507301"/>
          </a:xfrm>
        </p:grpSpPr>
        <p:sp>
          <p:nvSpPr>
            <p:cNvPr id="51" name="TextBox 50">
              <a:extLst>
                <a:ext uri="{FF2B5EF4-FFF2-40B4-BE49-F238E27FC236}">
                  <a16:creationId xmlns:a16="http://schemas.microsoft.com/office/drawing/2014/main" xmlns="" id="{03268303-8DC9-534A-A7A0-B67B84DA45E0}"/>
                </a:ext>
              </a:extLst>
            </p:cNvPr>
            <p:cNvSpPr txBox="1"/>
            <p:nvPr/>
          </p:nvSpPr>
          <p:spPr>
            <a:xfrm>
              <a:off x="2587215" y="2847413"/>
              <a:ext cx="1372118"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Masontown</a:t>
              </a:r>
            </a:p>
          </p:txBody>
        </p:sp>
        <p:sp>
          <p:nvSpPr>
            <p:cNvPr id="52" name="Oval 51">
              <a:extLst>
                <a:ext uri="{FF2B5EF4-FFF2-40B4-BE49-F238E27FC236}">
                  <a16:creationId xmlns:a16="http://schemas.microsoft.com/office/drawing/2014/main" xmlns="" id="{A3F9514B-86FA-0246-97B4-E979DD47648E}"/>
                </a:ext>
              </a:extLst>
            </p:cNvPr>
            <p:cNvSpPr/>
            <p:nvPr/>
          </p:nvSpPr>
          <p:spPr>
            <a:xfrm>
              <a:off x="5584740" y="2678666"/>
              <a:ext cx="148622" cy="148622"/>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xmlns="" id="{766D7268-8EF6-514D-B560-C2D95F77F8FE}"/>
                </a:ext>
              </a:extLst>
            </p:cNvPr>
            <p:cNvCxnSpPr>
              <a:cxnSpLocks/>
            </p:cNvCxnSpPr>
            <p:nvPr/>
          </p:nvCxnSpPr>
          <p:spPr>
            <a:xfrm flipV="1">
              <a:off x="3677392" y="2797307"/>
              <a:ext cx="1923789" cy="15673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xmlns="" id="{C7030BFB-5157-634D-9D5E-6D8945E9B461}"/>
              </a:ext>
            </a:extLst>
          </p:cNvPr>
          <p:cNvGrpSpPr/>
          <p:nvPr/>
        </p:nvGrpSpPr>
        <p:grpSpPr>
          <a:xfrm>
            <a:off x="2865717" y="4798297"/>
            <a:ext cx="1324765" cy="1091852"/>
            <a:chOff x="2953387" y="2688464"/>
            <a:chExt cx="1324765" cy="1091852"/>
          </a:xfrm>
        </p:grpSpPr>
        <p:sp>
          <p:nvSpPr>
            <p:cNvPr id="55" name="TextBox 54">
              <a:extLst>
                <a:ext uri="{FF2B5EF4-FFF2-40B4-BE49-F238E27FC236}">
                  <a16:creationId xmlns:a16="http://schemas.microsoft.com/office/drawing/2014/main" xmlns="" id="{B9AF7C16-38F5-014D-8CC5-E9C270356FD2}"/>
                </a:ext>
              </a:extLst>
            </p:cNvPr>
            <p:cNvSpPr txBox="1"/>
            <p:nvPr/>
          </p:nvSpPr>
          <p:spPr>
            <a:xfrm>
              <a:off x="2953387" y="3441762"/>
              <a:ext cx="1243020"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entury Gothic" panose="020B0502020202020204" pitchFamily="34" charset="0"/>
                </a:rPr>
                <a:t>Parsons</a:t>
              </a:r>
            </a:p>
          </p:txBody>
        </p:sp>
        <p:sp>
          <p:nvSpPr>
            <p:cNvPr id="56" name="Oval 55">
              <a:extLst>
                <a:ext uri="{FF2B5EF4-FFF2-40B4-BE49-F238E27FC236}">
                  <a16:creationId xmlns:a16="http://schemas.microsoft.com/office/drawing/2014/main" xmlns="" id="{61AA2AE6-09FE-BD4B-87EA-953E4184CF4C}"/>
                </a:ext>
              </a:extLst>
            </p:cNvPr>
            <p:cNvSpPr/>
            <p:nvPr/>
          </p:nvSpPr>
          <p:spPr>
            <a:xfrm>
              <a:off x="4129530" y="2688464"/>
              <a:ext cx="148622" cy="148622"/>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xmlns="" id="{18E99EEB-7C49-734B-A4AC-2ECF3A34274A}"/>
                </a:ext>
              </a:extLst>
            </p:cNvPr>
            <p:cNvCxnSpPr>
              <a:cxnSpLocks/>
              <a:endCxn id="56" idx="3"/>
            </p:cNvCxnSpPr>
            <p:nvPr/>
          </p:nvCxnSpPr>
          <p:spPr>
            <a:xfrm flipV="1">
              <a:off x="3840788" y="2815321"/>
              <a:ext cx="310507" cy="7529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99087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477BFC72-8100-2744-82F3-CAE84E549BE8}"/>
              </a:ext>
            </a:extLst>
          </p:cNvPr>
          <p:cNvGrpSpPr/>
          <p:nvPr/>
        </p:nvGrpSpPr>
        <p:grpSpPr>
          <a:xfrm>
            <a:off x="461106" y="3046547"/>
            <a:ext cx="2898712" cy="3076151"/>
            <a:chOff x="8721788" y="2773831"/>
            <a:chExt cx="2898712" cy="3076151"/>
          </a:xfrm>
        </p:grpSpPr>
        <p:grpSp>
          <p:nvGrpSpPr>
            <p:cNvPr id="9" name="Group 8">
              <a:extLst>
                <a:ext uri="{FF2B5EF4-FFF2-40B4-BE49-F238E27FC236}">
                  <a16:creationId xmlns:a16="http://schemas.microsoft.com/office/drawing/2014/main" xmlns="" id="{A7E00138-5D95-B846-A72E-AEA23C292022}"/>
                </a:ext>
              </a:extLst>
            </p:cNvPr>
            <p:cNvGrpSpPr/>
            <p:nvPr/>
          </p:nvGrpSpPr>
          <p:grpSpPr>
            <a:xfrm>
              <a:off x="8937248" y="4726380"/>
              <a:ext cx="2538252" cy="344240"/>
              <a:chOff x="6747641" y="1421498"/>
              <a:chExt cx="2538252" cy="344240"/>
            </a:xfrm>
          </p:grpSpPr>
          <p:sp>
            <p:nvSpPr>
              <p:cNvPr id="10" name="Round Diagonal Corner Rectangle 9">
                <a:extLst>
                  <a:ext uri="{FF2B5EF4-FFF2-40B4-BE49-F238E27FC236}">
                    <a16:creationId xmlns:a16="http://schemas.microsoft.com/office/drawing/2014/main" xmlns="" id="{86100D4B-D217-FD46-AE90-AFD677BCCC91}"/>
                  </a:ext>
                </a:extLst>
              </p:cNvPr>
              <p:cNvSpPr/>
              <p:nvPr/>
            </p:nvSpPr>
            <p:spPr>
              <a:xfrm>
                <a:off x="6747641" y="1447382"/>
                <a:ext cx="534727" cy="318356"/>
              </a:xfrm>
              <a:prstGeom prst="round2DiagRect">
                <a:avLst/>
              </a:prstGeom>
              <a:solidFill>
                <a:srgbClr val="0046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1" name="TextBox 10">
                <a:extLst>
                  <a:ext uri="{FF2B5EF4-FFF2-40B4-BE49-F238E27FC236}">
                    <a16:creationId xmlns:a16="http://schemas.microsoft.com/office/drawing/2014/main" xmlns="" id="{C7182FB3-BB74-454C-8ABC-27E0A07D9005}"/>
                  </a:ext>
                </a:extLst>
              </p:cNvPr>
              <p:cNvSpPr txBox="1"/>
              <p:nvPr/>
            </p:nvSpPr>
            <p:spPr>
              <a:xfrm>
                <a:off x="7282368" y="1421498"/>
                <a:ext cx="200352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Areas with mining</a:t>
                </a:r>
              </a:p>
            </p:txBody>
          </p:sp>
        </p:grpSp>
        <p:grpSp>
          <p:nvGrpSpPr>
            <p:cNvPr id="12" name="Group 11">
              <a:extLst>
                <a:ext uri="{FF2B5EF4-FFF2-40B4-BE49-F238E27FC236}">
                  <a16:creationId xmlns:a16="http://schemas.microsoft.com/office/drawing/2014/main" xmlns="" id="{D3574885-15D9-F343-BD5C-40E3CEC22075}"/>
                </a:ext>
              </a:extLst>
            </p:cNvPr>
            <p:cNvGrpSpPr/>
            <p:nvPr/>
          </p:nvGrpSpPr>
          <p:grpSpPr>
            <a:xfrm>
              <a:off x="8937248" y="5265207"/>
              <a:ext cx="2538252" cy="584775"/>
              <a:chOff x="6747641" y="1421498"/>
              <a:chExt cx="2538252" cy="584775"/>
            </a:xfrm>
          </p:grpSpPr>
          <p:sp>
            <p:nvSpPr>
              <p:cNvPr id="13" name="Round Diagonal Corner Rectangle 12">
                <a:extLst>
                  <a:ext uri="{FF2B5EF4-FFF2-40B4-BE49-F238E27FC236}">
                    <a16:creationId xmlns:a16="http://schemas.microsoft.com/office/drawing/2014/main" xmlns="" id="{13DC091A-B871-C941-8AFB-C8D655CBA09C}"/>
                  </a:ext>
                </a:extLst>
              </p:cNvPr>
              <p:cNvSpPr/>
              <p:nvPr/>
            </p:nvSpPr>
            <p:spPr>
              <a:xfrm>
                <a:off x="6747641" y="1447382"/>
                <a:ext cx="534727" cy="318356"/>
              </a:xfrm>
              <a:prstGeom prst="round2DiagRect">
                <a:avLst/>
              </a:prstGeom>
              <a:solidFill>
                <a:srgbClr val="F50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 name="TextBox 13">
                <a:extLst>
                  <a:ext uri="{FF2B5EF4-FFF2-40B4-BE49-F238E27FC236}">
                    <a16:creationId xmlns:a16="http://schemas.microsoft.com/office/drawing/2014/main" xmlns="" id="{CC5CCC78-7A77-3C4A-9A47-A941DC5A4C84}"/>
                  </a:ext>
                </a:extLst>
              </p:cNvPr>
              <p:cNvSpPr txBox="1"/>
              <p:nvPr/>
            </p:nvSpPr>
            <p:spPr>
              <a:xfrm>
                <a:off x="7282368" y="1421498"/>
                <a:ext cx="2003525" cy="5847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Mining areas within flood extent</a:t>
                </a:r>
              </a:p>
            </p:txBody>
          </p:sp>
        </p:grpSp>
        <p:grpSp>
          <p:nvGrpSpPr>
            <p:cNvPr id="15" name="Group 14">
              <a:extLst>
                <a:ext uri="{FF2B5EF4-FFF2-40B4-BE49-F238E27FC236}">
                  <a16:creationId xmlns:a16="http://schemas.microsoft.com/office/drawing/2014/main" xmlns="" id="{62FAA1F3-BD7B-6C4A-8C23-584F92C17677}"/>
                </a:ext>
              </a:extLst>
            </p:cNvPr>
            <p:cNvGrpSpPr/>
            <p:nvPr/>
          </p:nvGrpSpPr>
          <p:grpSpPr>
            <a:xfrm>
              <a:off x="8937248" y="4202927"/>
              <a:ext cx="2538252" cy="344240"/>
              <a:chOff x="6747641" y="1421498"/>
              <a:chExt cx="2538252" cy="344240"/>
            </a:xfrm>
          </p:grpSpPr>
          <p:sp>
            <p:nvSpPr>
              <p:cNvPr id="16" name="Round Diagonal Corner Rectangle 15">
                <a:extLst>
                  <a:ext uri="{FF2B5EF4-FFF2-40B4-BE49-F238E27FC236}">
                    <a16:creationId xmlns:a16="http://schemas.microsoft.com/office/drawing/2014/main" xmlns="" id="{78C06E23-5746-DE48-9FA7-CA9187EE611B}"/>
                  </a:ext>
                </a:extLst>
              </p:cNvPr>
              <p:cNvSpPr/>
              <p:nvPr/>
            </p:nvSpPr>
            <p:spPr>
              <a:xfrm>
                <a:off x="6747641" y="1447382"/>
                <a:ext cx="534727" cy="318356"/>
              </a:xfrm>
              <a:prstGeom prst="round2DiagRect">
                <a:avLst/>
              </a:prstGeom>
              <a:solidFill>
                <a:srgbClr val="00C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 name="TextBox 16">
                <a:extLst>
                  <a:ext uri="{FF2B5EF4-FFF2-40B4-BE49-F238E27FC236}">
                    <a16:creationId xmlns:a16="http://schemas.microsoft.com/office/drawing/2014/main" xmlns="" id="{B06423B1-9522-C246-8744-6E181DF4DB36}"/>
                  </a:ext>
                </a:extLst>
              </p:cNvPr>
              <p:cNvSpPr txBox="1"/>
              <p:nvPr/>
            </p:nvSpPr>
            <p:spPr>
              <a:xfrm>
                <a:off x="7282368" y="1421498"/>
                <a:ext cx="200352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Flood extent</a:t>
                </a:r>
              </a:p>
            </p:txBody>
          </p:sp>
        </p:grpSp>
        <p:grpSp>
          <p:nvGrpSpPr>
            <p:cNvPr id="18" name="Group 17">
              <a:extLst>
                <a:ext uri="{FF2B5EF4-FFF2-40B4-BE49-F238E27FC236}">
                  <a16:creationId xmlns:a16="http://schemas.microsoft.com/office/drawing/2014/main" xmlns="" id="{BF6AC5B1-D386-AE4C-AC78-D220C2678681}"/>
                </a:ext>
              </a:extLst>
            </p:cNvPr>
            <p:cNvGrpSpPr/>
            <p:nvPr/>
          </p:nvGrpSpPr>
          <p:grpSpPr>
            <a:xfrm>
              <a:off x="8721788" y="2773831"/>
              <a:ext cx="2898712" cy="1180131"/>
              <a:chOff x="8772192" y="2871606"/>
              <a:chExt cx="2898712" cy="1180131"/>
            </a:xfrm>
          </p:grpSpPr>
          <p:pic>
            <p:nvPicPr>
              <p:cNvPr id="19" name="Picture 18">
                <a:extLst>
                  <a:ext uri="{FF2B5EF4-FFF2-40B4-BE49-F238E27FC236}">
                    <a16:creationId xmlns:a16="http://schemas.microsoft.com/office/drawing/2014/main" xmlns="" id="{B5C6CBD0-6A16-B149-9C66-0443EF6AF7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772192" y="2871606"/>
                <a:ext cx="835573" cy="1180131"/>
              </a:xfrm>
              <a:prstGeom prst="rect">
                <a:avLst/>
              </a:prstGeom>
            </p:spPr>
          </p:pic>
          <p:sp>
            <p:nvSpPr>
              <p:cNvPr id="20" name="TextBox 19">
                <a:extLst>
                  <a:ext uri="{FF2B5EF4-FFF2-40B4-BE49-F238E27FC236}">
                    <a16:creationId xmlns:a16="http://schemas.microsoft.com/office/drawing/2014/main" xmlns="" id="{98F5661D-2594-AE4F-9C46-26DF73C4490A}"/>
                  </a:ext>
                </a:extLst>
              </p:cNvPr>
              <p:cNvSpPr txBox="1"/>
              <p:nvPr/>
            </p:nvSpPr>
            <p:spPr>
              <a:xfrm>
                <a:off x="9471974" y="2971889"/>
                <a:ext cx="2198930" cy="1077218"/>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High Flood Risk</a:t>
                </a:r>
              </a:p>
              <a:p>
                <a:endParaRPr lang="en-US" sz="1600">
                  <a:solidFill>
                    <a:schemeClr val="tx1">
                      <a:lumMod val="75000"/>
                      <a:lumOff val="25000"/>
                    </a:schemeClr>
                  </a:solidFill>
                  <a:latin typeface="Century Gothic" panose="020B0502020202020204" pitchFamily="34" charset="0"/>
                </a:endParaRPr>
              </a:p>
              <a:p>
                <a:endParaRPr lang="en-US" sz="1600">
                  <a:solidFill>
                    <a:schemeClr val="tx1">
                      <a:lumMod val="75000"/>
                      <a:lumOff val="25000"/>
                    </a:schemeClr>
                  </a:solidFill>
                  <a:latin typeface="Century Gothic" panose="020B0502020202020204" pitchFamily="34" charset="0"/>
                </a:endParaRPr>
              </a:p>
              <a:p>
                <a:r>
                  <a:rPr lang="en-US" sz="1600">
                    <a:solidFill>
                      <a:schemeClr val="tx1">
                        <a:lumMod val="75000"/>
                        <a:lumOff val="25000"/>
                      </a:schemeClr>
                    </a:solidFill>
                    <a:latin typeface="Century Gothic" panose="020B0502020202020204" pitchFamily="34" charset="0"/>
                  </a:rPr>
                  <a:t>Low Flood Risk</a:t>
                </a:r>
              </a:p>
            </p:txBody>
          </p:sp>
        </p:grpSp>
      </p:grpSp>
      <p:sp>
        <p:nvSpPr>
          <p:cNvPr id="2" name="Title 1"/>
          <p:cNvSpPr txBox="1">
            <a:spLocks/>
          </p:cNvSpPr>
          <p:nvPr/>
        </p:nvSpPr>
        <p:spPr>
          <a:xfrm>
            <a:off x="495300" y="383093"/>
            <a:ext cx="5729037" cy="980486"/>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FLOOD VULNERABILITY - MINES</a:t>
            </a:r>
          </a:p>
        </p:txBody>
      </p:sp>
      <p:grpSp>
        <p:nvGrpSpPr>
          <p:cNvPr id="37" name="Group 36">
            <a:extLst>
              <a:ext uri="{FF2B5EF4-FFF2-40B4-BE49-F238E27FC236}">
                <a16:creationId xmlns:a16="http://schemas.microsoft.com/office/drawing/2014/main" xmlns="" id="{44820360-DF9A-A84C-B5AF-2494B56EFEC8}"/>
              </a:ext>
            </a:extLst>
          </p:cNvPr>
          <p:cNvGrpSpPr/>
          <p:nvPr/>
        </p:nvGrpSpPr>
        <p:grpSpPr>
          <a:xfrm>
            <a:off x="6075406" y="274721"/>
            <a:ext cx="5674259" cy="6116731"/>
            <a:chOff x="6075406" y="274721"/>
            <a:chExt cx="5674259" cy="6116731"/>
          </a:xfrm>
        </p:grpSpPr>
        <p:grpSp>
          <p:nvGrpSpPr>
            <p:cNvPr id="32" name="Group 31">
              <a:extLst>
                <a:ext uri="{FF2B5EF4-FFF2-40B4-BE49-F238E27FC236}">
                  <a16:creationId xmlns:a16="http://schemas.microsoft.com/office/drawing/2014/main" xmlns="" id="{00275411-0A5B-F649-81E9-9A34543B1441}"/>
                </a:ext>
              </a:extLst>
            </p:cNvPr>
            <p:cNvGrpSpPr/>
            <p:nvPr/>
          </p:nvGrpSpPr>
          <p:grpSpPr>
            <a:xfrm>
              <a:off x="6725581" y="274721"/>
              <a:ext cx="5024084" cy="6079958"/>
              <a:chOff x="6096000" y="274721"/>
              <a:chExt cx="5024084" cy="6079958"/>
            </a:xfrm>
          </p:grpSpPr>
          <p:pic>
            <p:nvPicPr>
              <p:cNvPr id="24" name="Picture 23">
                <a:extLst>
                  <a:ext uri="{FF2B5EF4-FFF2-40B4-BE49-F238E27FC236}">
                    <a16:creationId xmlns:a16="http://schemas.microsoft.com/office/drawing/2014/main" xmlns="" id="{C3A5DFE6-B5D1-3345-B39E-9E7B16B429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96000" y="274721"/>
                <a:ext cx="4892843" cy="6079958"/>
              </a:xfrm>
              <a:prstGeom prst="rect">
                <a:avLst/>
              </a:prstGeom>
            </p:spPr>
          </p:pic>
          <p:sp>
            <p:nvSpPr>
              <p:cNvPr id="27" name="Rectangle 26">
                <a:extLst>
                  <a:ext uri="{FF2B5EF4-FFF2-40B4-BE49-F238E27FC236}">
                    <a16:creationId xmlns:a16="http://schemas.microsoft.com/office/drawing/2014/main" xmlns="" id="{B6973A61-531C-F945-80CB-0A0E149978B7}"/>
                  </a:ext>
                </a:extLst>
              </p:cNvPr>
              <p:cNvSpPr/>
              <p:nvPr/>
            </p:nvSpPr>
            <p:spPr>
              <a:xfrm>
                <a:off x="10425612" y="334967"/>
                <a:ext cx="694472" cy="2390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xmlns="" id="{47D55F53-1B62-1A42-8032-100C5A69A2E1}"/>
                </a:ext>
              </a:extLst>
            </p:cNvPr>
            <p:cNvGrpSpPr/>
            <p:nvPr/>
          </p:nvGrpSpPr>
          <p:grpSpPr>
            <a:xfrm>
              <a:off x="6075406" y="5914398"/>
              <a:ext cx="3411393" cy="477054"/>
              <a:chOff x="5445825" y="5914398"/>
              <a:chExt cx="3411393" cy="477054"/>
            </a:xfrm>
          </p:grpSpPr>
          <p:pic>
            <p:nvPicPr>
              <p:cNvPr id="33" name="Picture 32">
                <a:extLst>
                  <a:ext uri="{FF2B5EF4-FFF2-40B4-BE49-F238E27FC236}">
                    <a16:creationId xmlns:a16="http://schemas.microsoft.com/office/drawing/2014/main" xmlns="" id="{20736324-61E8-5841-A47A-A35DF1351CF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98833" y="6162454"/>
                <a:ext cx="2644882" cy="145201"/>
              </a:xfrm>
              <a:prstGeom prst="rect">
                <a:avLst/>
              </a:prstGeom>
            </p:spPr>
          </p:pic>
          <p:sp>
            <p:nvSpPr>
              <p:cNvPr id="34" name="TextBox 33">
                <a:extLst>
                  <a:ext uri="{FF2B5EF4-FFF2-40B4-BE49-F238E27FC236}">
                    <a16:creationId xmlns:a16="http://schemas.microsoft.com/office/drawing/2014/main" xmlns="" id="{35F6E4B1-68AB-4849-B592-D8069121867C}"/>
                  </a:ext>
                </a:extLst>
              </p:cNvPr>
              <p:cNvSpPr txBox="1"/>
              <p:nvPr/>
            </p:nvSpPr>
            <p:spPr>
              <a:xfrm>
                <a:off x="5445825" y="5914398"/>
                <a:ext cx="3411393" cy="477054"/>
              </a:xfrm>
              <a:prstGeom prst="rect">
                <a:avLst/>
              </a:prstGeom>
              <a:noFill/>
            </p:spPr>
            <p:txBody>
              <a:bodyPr wrap="square" rtlCol="0">
                <a:spAutoFit/>
              </a:bodyPr>
              <a:lstStyle/>
              <a:p>
                <a:pPr>
                  <a:lnSpc>
                    <a:spcPts val="1500"/>
                  </a:lnSpc>
                </a:pPr>
                <a:r>
                  <a:rPr lang="en-US" sz="1600">
                    <a:solidFill>
                      <a:schemeClr val="tx1">
                        <a:lumMod val="75000"/>
                        <a:lumOff val="25000"/>
                      </a:schemeClr>
                    </a:solidFill>
                    <a:latin typeface="Century Gothic" panose="020B0502020202020204" pitchFamily="34" charset="0"/>
                  </a:rPr>
                  <a:t>0	                         20 </a:t>
                </a:r>
              </a:p>
              <a:p>
                <a:pPr>
                  <a:lnSpc>
                    <a:spcPts val="1500"/>
                  </a:lnSpc>
                </a:pPr>
                <a:r>
                  <a:rPr lang="en-US" sz="1600">
                    <a:solidFill>
                      <a:schemeClr val="tx1">
                        <a:lumMod val="75000"/>
                        <a:lumOff val="25000"/>
                      </a:schemeClr>
                    </a:solidFill>
                    <a:latin typeface="Century Gothic" panose="020B0502020202020204" pitchFamily="34" charset="0"/>
                  </a:rPr>
                  <a:t>		              miles</a:t>
                </a:r>
              </a:p>
            </p:txBody>
          </p:sp>
        </p:grpSp>
      </p:grpSp>
      <p:grpSp>
        <p:nvGrpSpPr>
          <p:cNvPr id="43" name="Group 42">
            <a:extLst>
              <a:ext uri="{FF2B5EF4-FFF2-40B4-BE49-F238E27FC236}">
                <a16:creationId xmlns:a16="http://schemas.microsoft.com/office/drawing/2014/main" xmlns="" id="{A4E2B329-AF16-3141-B486-BEFD2FF78291}"/>
              </a:ext>
            </a:extLst>
          </p:cNvPr>
          <p:cNvGrpSpPr/>
          <p:nvPr/>
        </p:nvGrpSpPr>
        <p:grpSpPr>
          <a:xfrm>
            <a:off x="3252947" y="1265544"/>
            <a:ext cx="4913026" cy="2492713"/>
            <a:chOff x="3252947" y="1265544"/>
            <a:chExt cx="4913026" cy="2492713"/>
          </a:xfrm>
        </p:grpSpPr>
        <p:pic>
          <p:nvPicPr>
            <p:cNvPr id="36" name="Picture 35">
              <a:extLst>
                <a:ext uri="{FF2B5EF4-FFF2-40B4-BE49-F238E27FC236}">
                  <a16:creationId xmlns:a16="http://schemas.microsoft.com/office/drawing/2014/main" xmlns="" id="{680B53B7-2B93-964F-9FED-CA795A5A62D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52947" y="1280663"/>
              <a:ext cx="2640752" cy="2477594"/>
            </a:xfrm>
            <a:prstGeom prst="rect">
              <a:avLst/>
            </a:prstGeom>
            <a:ln w="19050">
              <a:solidFill>
                <a:schemeClr val="tx1">
                  <a:lumMod val="75000"/>
                  <a:lumOff val="25000"/>
                </a:schemeClr>
              </a:solidFill>
            </a:ln>
          </p:spPr>
        </p:pic>
        <p:sp>
          <p:nvSpPr>
            <p:cNvPr id="38" name="Rectangle 37">
              <a:extLst>
                <a:ext uri="{FF2B5EF4-FFF2-40B4-BE49-F238E27FC236}">
                  <a16:creationId xmlns:a16="http://schemas.microsoft.com/office/drawing/2014/main" xmlns="" id="{F864A7CF-06F0-6B4C-BBFA-26E142ED898E}"/>
                </a:ext>
              </a:extLst>
            </p:cNvPr>
            <p:cNvSpPr/>
            <p:nvPr/>
          </p:nvSpPr>
          <p:spPr>
            <a:xfrm>
              <a:off x="7056219" y="1363579"/>
              <a:ext cx="1109754" cy="1049454"/>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xmlns="" id="{70EAD8F0-73DC-764A-B21B-D6BCB0DEA721}"/>
                </a:ext>
              </a:extLst>
            </p:cNvPr>
            <p:cNvCxnSpPr/>
            <p:nvPr/>
          </p:nvCxnSpPr>
          <p:spPr>
            <a:xfrm flipV="1">
              <a:off x="5893699" y="2413033"/>
              <a:ext cx="1162520" cy="1345224"/>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09ED7875-7EE6-AF45-B1E1-B4AA11538399}"/>
                </a:ext>
              </a:extLst>
            </p:cNvPr>
            <p:cNvCxnSpPr>
              <a:cxnSpLocks/>
            </p:cNvCxnSpPr>
            <p:nvPr/>
          </p:nvCxnSpPr>
          <p:spPr>
            <a:xfrm>
              <a:off x="5904934" y="1265544"/>
              <a:ext cx="1151285" cy="9803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9210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7590" y="342900"/>
            <a:ext cx="7066390" cy="419100"/>
          </a:xfrm>
          <a:prstGeom prst="rect">
            <a:avLst/>
          </a:prstGeom>
        </p:spPr>
        <p:txBody>
          <a:bodyPr wrap="square" lIns="91440" tIns="45720" rIns="91440" bIns="45720" anchor="ctr">
            <a:noAutofit/>
          </a:bodyPr>
          <a:lstStyle/>
          <a:p>
            <a:r>
              <a:rPr lang="en-US" sz="4000" b="1">
                <a:solidFill>
                  <a:srgbClr val="54AEB2"/>
                </a:solidFill>
                <a:latin typeface="Century Gothic" panose="020F0302020204030204"/>
              </a:rPr>
              <a:t>CONCLUSIONS</a:t>
            </a:r>
          </a:p>
        </p:txBody>
      </p:sp>
      <p:sp>
        <p:nvSpPr>
          <p:cNvPr id="3" name="Text Placeholder 2"/>
          <p:cNvSpPr txBox="1">
            <a:spLocks/>
          </p:cNvSpPr>
          <p:nvPr/>
        </p:nvSpPr>
        <p:spPr>
          <a:xfrm>
            <a:off x="505777" y="1206536"/>
            <a:ext cx="6268247"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400" dirty="0">
                <a:solidFill>
                  <a:schemeClr val="tx1">
                    <a:lumMod val="75000"/>
                    <a:lumOff val="25000"/>
                  </a:schemeClr>
                </a:solidFill>
                <a:latin typeface="Century Gothic" panose="020F0302020204030204"/>
              </a:rPr>
              <a:t>Precipitation has increased by 4.2 inches since 1970 while temperature has increased by about 2.75°F (1.5 °C)</a:t>
            </a:r>
          </a:p>
          <a:p>
            <a:pPr marL="0" indent="0">
              <a:lnSpc>
                <a:spcPct val="100000"/>
              </a:lnSpc>
              <a:spcBef>
                <a:spcPts val="0"/>
              </a:spcBef>
              <a:spcAft>
                <a:spcPts val="600"/>
              </a:spcAft>
              <a:buClr>
                <a:srgbClr val="54AEB2"/>
              </a:buClr>
              <a:buNone/>
            </a:pPr>
            <a:endParaRPr lang="en-US" sz="24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400" dirty="0">
                <a:solidFill>
                  <a:schemeClr val="tx1">
                    <a:lumMod val="75000"/>
                    <a:lumOff val="25000"/>
                  </a:schemeClr>
                </a:solidFill>
                <a:latin typeface="Century Gothic" panose="020F0302020204030204"/>
              </a:rPr>
              <a:t>No substantial changes in land cover at the county-level</a:t>
            </a:r>
          </a:p>
          <a:p>
            <a:pPr>
              <a:lnSpc>
                <a:spcPct val="100000"/>
              </a:lnSpc>
              <a:spcBef>
                <a:spcPts val="0"/>
              </a:spcBef>
              <a:spcAft>
                <a:spcPts val="600"/>
              </a:spcAft>
              <a:buClr>
                <a:srgbClr val="54AEB2"/>
              </a:buClr>
            </a:pPr>
            <a:endParaRPr lang="en-US" sz="24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400" dirty="0">
                <a:solidFill>
                  <a:schemeClr val="tx1">
                    <a:lumMod val="75000"/>
                    <a:lumOff val="25000"/>
                  </a:schemeClr>
                </a:solidFill>
                <a:latin typeface="Century Gothic" panose="020F0302020204030204"/>
              </a:rPr>
              <a:t>Some of the most vulnerable areas include Parsons, Masontown, Reedsville, and Eglon</a:t>
            </a:r>
          </a:p>
        </p:txBody>
      </p:sp>
      <p:pic>
        <p:nvPicPr>
          <p:cNvPr id="6" name="Picture 5">
            <a:extLst>
              <a:ext uri="{FF2B5EF4-FFF2-40B4-BE49-F238E27FC236}">
                <a16:creationId xmlns:a16="http://schemas.microsoft.com/office/drawing/2014/main" xmlns="" id="{14F8A8E6-2CAA-5044-BC58-5E77FDD971D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2742" y="342900"/>
            <a:ext cx="4146858" cy="2677849"/>
          </a:xfrm>
          <a:prstGeom prst="rect">
            <a:avLst/>
          </a:prstGeom>
        </p:spPr>
      </p:pic>
      <p:pic>
        <p:nvPicPr>
          <p:cNvPr id="11" name="Picture 10">
            <a:extLst>
              <a:ext uri="{FF2B5EF4-FFF2-40B4-BE49-F238E27FC236}">
                <a16:creationId xmlns:a16="http://schemas.microsoft.com/office/drawing/2014/main" xmlns="" id="{32E2D268-56E2-F84B-B668-50633F069B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92742" y="3243040"/>
            <a:ext cx="4146858" cy="2762763"/>
          </a:xfrm>
          <a:prstGeom prst="rect">
            <a:avLst/>
          </a:prstGeom>
        </p:spPr>
      </p:pic>
      <p:sp>
        <p:nvSpPr>
          <p:cNvPr id="12" name="TextBox 11">
            <a:extLst>
              <a:ext uri="{FF2B5EF4-FFF2-40B4-BE49-F238E27FC236}">
                <a16:creationId xmlns:a16="http://schemas.microsoft.com/office/drawing/2014/main" xmlns="" id="{3F61E0D3-18B2-C34D-A38A-F52C2D9F8556}"/>
              </a:ext>
            </a:extLst>
          </p:cNvPr>
          <p:cNvSpPr txBox="1"/>
          <p:nvPr/>
        </p:nvSpPr>
        <p:spPr>
          <a:xfrm>
            <a:off x="9426370" y="6613713"/>
            <a:ext cx="2837636" cy="276999"/>
          </a:xfrm>
          <a:prstGeom prst="rect">
            <a:avLst/>
          </a:prstGeom>
          <a:noFill/>
        </p:spPr>
        <p:txBody>
          <a:bodyPr wrap="none" rtlCol="0">
            <a:spAutoFit/>
          </a:bodyPr>
          <a:lstStyle/>
          <a:p>
            <a:r>
              <a:rPr lang="en-US" sz="1200">
                <a:latin typeface="Century Gothic" panose="020B0502020202020204" pitchFamily="34" charset="0"/>
              </a:rPr>
              <a:t>Image Credits: Friends of the Cheat</a:t>
            </a:r>
          </a:p>
        </p:txBody>
      </p:sp>
    </p:spTree>
    <p:extLst>
      <p:ext uri="{BB962C8B-B14F-4D97-AF65-F5344CB8AC3E}">
        <p14:creationId xmlns:p14="http://schemas.microsoft.com/office/powerpoint/2010/main" val="797951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655" y="342899"/>
            <a:ext cx="7397442" cy="509297"/>
          </a:xfrm>
          <a:prstGeom prst="rect">
            <a:avLst/>
          </a:prstGeom>
        </p:spPr>
        <p:txBody>
          <a:bodyPr wrap="square" lIns="91440" tIns="45720" rIns="91440" bIns="45720" anchor="ctr">
            <a:noAutofit/>
          </a:bodyPr>
          <a:lstStyle/>
          <a:p>
            <a:r>
              <a:rPr lang="en-US" sz="4000" b="1">
                <a:solidFill>
                  <a:srgbClr val="54AEB2"/>
                </a:solidFill>
                <a:latin typeface="Century Gothic" panose="020F0302020204030204"/>
              </a:rPr>
              <a:t>LIMITATIONS &amp; FUTURE WORK</a:t>
            </a:r>
          </a:p>
        </p:txBody>
      </p:sp>
      <p:sp>
        <p:nvSpPr>
          <p:cNvPr id="12" name="TextBox 11">
            <a:extLst>
              <a:ext uri="{FF2B5EF4-FFF2-40B4-BE49-F238E27FC236}">
                <a16:creationId xmlns:a16="http://schemas.microsoft.com/office/drawing/2014/main" xmlns="" id="{3F61E0D3-18B2-C34D-A38A-F52C2D9F8556}"/>
              </a:ext>
            </a:extLst>
          </p:cNvPr>
          <p:cNvSpPr txBox="1"/>
          <p:nvPr/>
        </p:nvSpPr>
        <p:spPr>
          <a:xfrm>
            <a:off x="9426370" y="6613713"/>
            <a:ext cx="2837636" cy="276999"/>
          </a:xfrm>
          <a:prstGeom prst="rect">
            <a:avLst/>
          </a:prstGeom>
          <a:noFill/>
        </p:spPr>
        <p:txBody>
          <a:bodyPr wrap="none" rtlCol="0">
            <a:spAutoFit/>
          </a:bodyPr>
          <a:lstStyle/>
          <a:p>
            <a:r>
              <a:rPr lang="en-US" sz="1200">
                <a:latin typeface="Century Gothic" panose="020B0502020202020204" pitchFamily="34" charset="0"/>
              </a:rPr>
              <a:t>Image Credits: Friends of the Cheat</a:t>
            </a:r>
          </a:p>
        </p:txBody>
      </p:sp>
      <p:sp>
        <p:nvSpPr>
          <p:cNvPr id="7" name="Text Placeholder 3">
            <a:extLst>
              <a:ext uri="{FF2B5EF4-FFF2-40B4-BE49-F238E27FC236}">
                <a16:creationId xmlns:a16="http://schemas.microsoft.com/office/drawing/2014/main" xmlns="" id="{E0C3DEB2-1F7E-2646-9B14-FB2DD40B8DD6}"/>
              </a:ext>
            </a:extLst>
          </p:cNvPr>
          <p:cNvSpPr txBox="1">
            <a:spLocks/>
          </p:cNvSpPr>
          <p:nvPr/>
        </p:nvSpPr>
        <p:spPr>
          <a:xfrm>
            <a:off x="370608" y="1281591"/>
            <a:ext cx="6916017" cy="506292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600"/>
              </a:spcAft>
              <a:buClr>
                <a:srgbClr val="54B1B8"/>
              </a:buClr>
              <a:defRPr/>
            </a:pPr>
            <a:r>
              <a:rPr lang="en-US" sz="2400" b="1" dirty="0">
                <a:solidFill>
                  <a:schemeClr val="tx1">
                    <a:lumMod val="75000"/>
                    <a:lumOff val="25000"/>
                  </a:schemeClr>
                </a:solidFill>
                <a:latin typeface="Century Gothic" panose="020B0502020202020204" pitchFamily="34" charset="0"/>
              </a:rPr>
              <a:t>Limitations</a:t>
            </a:r>
          </a:p>
          <a:p>
            <a:pPr marL="1028700" lvl="1" indent="-342900">
              <a:lnSpc>
                <a:spcPct val="100000"/>
              </a:lnSpc>
              <a:spcBef>
                <a:spcPts val="0"/>
              </a:spcBef>
              <a:spcAft>
                <a:spcPts val="600"/>
              </a:spcAft>
              <a:buClr>
                <a:srgbClr val="54B1B8"/>
              </a:buClr>
              <a:defRPr/>
            </a:pPr>
            <a:r>
              <a:rPr lang="en-US" dirty="0">
                <a:solidFill>
                  <a:schemeClr val="tx1">
                    <a:lumMod val="75000"/>
                    <a:lumOff val="25000"/>
                  </a:schemeClr>
                </a:solidFill>
                <a:latin typeface="Century Gothic" panose="020B0502020202020204" pitchFamily="34" charset="0"/>
              </a:rPr>
              <a:t>Inconsistent stream gauge data</a:t>
            </a:r>
          </a:p>
          <a:p>
            <a:pPr marL="1028700" lvl="1" indent="-342900">
              <a:lnSpc>
                <a:spcPct val="100000"/>
              </a:lnSpc>
              <a:spcBef>
                <a:spcPts val="0"/>
              </a:spcBef>
              <a:spcAft>
                <a:spcPts val="600"/>
              </a:spcAft>
              <a:buClr>
                <a:srgbClr val="54B1B8"/>
              </a:buClr>
              <a:defRPr/>
            </a:pPr>
            <a:r>
              <a:rPr lang="en-US" dirty="0">
                <a:solidFill>
                  <a:schemeClr val="tx1">
                    <a:lumMod val="75000"/>
                    <a:lumOff val="25000"/>
                  </a:schemeClr>
                </a:solidFill>
                <a:latin typeface="Century Gothic" panose="020B0502020202020204" pitchFamily="34" charset="0"/>
              </a:rPr>
              <a:t>Limited spatial resolution in land cover change maps</a:t>
            </a:r>
          </a:p>
          <a:p>
            <a:pPr marL="1028700" lvl="1" indent="-342900">
              <a:lnSpc>
                <a:spcPct val="100000"/>
              </a:lnSpc>
              <a:spcBef>
                <a:spcPts val="0"/>
              </a:spcBef>
              <a:spcAft>
                <a:spcPts val="600"/>
              </a:spcAft>
              <a:buClr>
                <a:srgbClr val="54B1B8"/>
              </a:buClr>
              <a:defRPr/>
            </a:pPr>
            <a:r>
              <a:rPr lang="en-US" dirty="0">
                <a:solidFill>
                  <a:schemeClr val="tx1">
                    <a:lumMod val="75000"/>
                    <a:lumOff val="25000"/>
                  </a:schemeClr>
                </a:solidFill>
                <a:latin typeface="Century Gothic" panose="020B0502020202020204" pitchFamily="34" charset="0"/>
              </a:rPr>
              <a:t>Limited validation of NDWI flood extents</a:t>
            </a:r>
          </a:p>
          <a:p>
            <a:pPr marL="238125" indent="-220663">
              <a:lnSpc>
                <a:spcPct val="100000"/>
              </a:lnSpc>
              <a:spcBef>
                <a:spcPts val="0"/>
              </a:spcBef>
              <a:spcAft>
                <a:spcPts val="600"/>
              </a:spcAft>
              <a:buClr>
                <a:srgbClr val="54B1B8"/>
              </a:buClr>
              <a:defRPr/>
            </a:pPr>
            <a:r>
              <a:rPr lang="en-US" sz="2400" b="1" dirty="0">
                <a:solidFill>
                  <a:schemeClr val="tx1">
                    <a:lumMod val="75000"/>
                    <a:lumOff val="25000"/>
                  </a:schemeClr>
                </a:solidFill>
                <a:latin typeface="Century Gothic" panose="020B0502020202020204" pitchFamily="34" charset="0"/>
              </a:rPr>
              <a:t>Future Work</a:t>
            </a:r>
          </a:p>
          <a:p>
            <a:pPr marL="971550" lvl="1" indent="-285750">
              <a:lnSpc>
                <a:spcPct val="100000"/>
              </a:lnSpc>
              <a:spcBef>
                <a:spcPts val="0"/>
              </a:spcBef>
              <a:spcAft>
                <a:spcPts val="600"/>
              </a:spcAft>
              <a:buClr>
                <a:srgbClr val="54B1B8"/>
              </a:buClr>
              <a:defRPr/>
            </a:pPr>
            <a:r>
              <a:rPr lang="en-US" dirty="0">
                <a:solidFill>
                  <a:schemeClr val="tx1">
                    <a:lumMod val="75000"/>
                    <a:lumOff val="25000"/>
                  </a:schemeClr>
                </a:solidFill>
                <a:latin typeface="Century Gothic" panose="020B0502020202020204" pitchFamily="34" charset="0"/>
              </a:rPr>
              <a:t>Higher resolution and more accurate land cover classification </a:t>
            </a:r>
          </a:p>
          <a:p>
            <a:pPr marL="971550" lvl="1" indent="-285750">
              <a:lnSpc>
                <a:spcPct val="100000"/>
              </a:lnSpc>
              <a:spcBef>
                <a:spcPts val="0"/>
              </a:spcBef>
              <a:spcAft>
                <a:spcPts val="600"/>
              </a:spcAft>
              <a:buClr>
                <a:srgbClr val="54B1B8"/>
              </a:buClr>
              <a:defRPr/>
            </a:pPr>
            <a:r>
              <a:rPr lang="en-US" dirty="0">
                <a:solidFill>
                  <a:schemeClr val="tx1">
                    <a:lumMod val="75000"/>
                    <a:lumOff val="25000"/>
                  </a:schemeClr>
                </a:solidFill>
                <a:latin typeface="Century Gothic" panose="020B0502020202020204" pitchFamily="34" charset="0"/>
              </a:rPr>
              <a:t>Increased validation of land cover classifications</a:t>
            </a:r>
          </a:p>
          <a:p>
            <a:pPr marL="971550" lvl="1" indent="-285750">
              <a:lnSpc>
                <a:spcPct val="100000"/>
              </a:lnSpc>
              <a:spcBef>
                <a:spcPts val="0"/>
              </a:spcBef>
              <a:spcAft>
                <a:spcPts val="600"/>
              </a:spcAft>
              <a:buClr>
                <a:srgbClr val="54B1B8"/>
              </a:buClr>
              <a:defRPr/>
            </a:pPr>
            <a:endParaRPr lang="en-US" dirty="0">
              <a:solidFill>
                <a:schemeClr val="tx1">
                  <a:lumMod val="75000"/>
                  <a:lumOff val="25000"/>
                </a:schemeClr>
              </a:solidFill>
              <a:latin typeface="Century Gothic" panose="020B0502020202020204" pitchFamily="34" charset="0"/>
            </a:endParaRPr>
          </a:p>
        </p:txBody>
      </p:sp>
      <p:pic>
        <p:nvPicPr>
          <p:cNvPr id="5" name="Picture 4">
            <a:extLst>
              <a:ext uri="{FF2B5EF4-FFF2-40B4-BE49-F238E27FC236}">
                <a16:creationId xmlns:a16="http://schemas.microsoft.com/office/drawing/2014/main" xmlns="" id="{A2306D9C-B24C-2245-BC90-6DA6DFD6FD2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64751" y="342900"/>
            <a:ext cx="4174849" cy="2583188"/>
          </a:xfrm>
          <a:prstGeom prst="rect">
            <a:avLst/>
          </a:prstGeom>
        </p:spPr>
      </p:pic>
      <p:pic>
        <p:nvPicPr>
          <p:cNvPr id="9" name="Picture 8">
            <a:extLst>
              <a:ext uri="{FF2B5EF4-FFF2-40B4-BE49-F238E27FC236}">
                <a16:creationId xmlns:a16="http://schemas.microsoft.com/office/drawing/2014/main" xmlns="" id="{02CAE3D3-84DC-364F-8325-F7DB9843FF3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861233" y="3248227"/>
            <a:ext cx="4178367" cy="2583188"/>
          </a:xfrm>
          <a:prstGeom prst="rect">
            <a:avLst/>
          </a:prstGeom>
        </p:spPr>
      </p:pic>
    </p:spTree>
    <p:extLst>
      <p:ext uri="{BB962C8B-B14F-4D97-AF65-F5344CB8AC3E}">
        <p14:creationId xmlns:p14="http://schemas.microsoft.com/office/powerpoint/2010/main" val="274938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198BF59-CA01-834B-8680-A221B772B301}"/>
              </a:ext>
            </a:extLst>
          </p:cNvPr>
          <p:cNvSpPr txBox="1">
            <a:spLocks/>
          </p:cNvSpPr>
          <p:nvPr/>
        </p:nvSpPr>
        <p:spPr>
          <a:xfrm>
            <a:off x="370608" y="1532597"/>
            <a:ext cx="9781098" cy="403187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spcAft>
                <a:spcPts val="600"/>
              </a:spcAft>
              <a:buClr>
                <a:srgbClr val="54B1B8"/>
              </a:buClr>
              <a:defRPr/>
            </a:pPr>
            <a:r>
              <a:rPr lang="en-US" sz="2400" b="1">
                <a:solidFill>
                  <a:schemeClr val="tx1">
                    <a:lumMod val="75000"/>
                    <a:lumOff val="25000"/>
                  </a:schemeClr>
                </a:solidFill>
                <a:latin typeface="Century Gothic" panose="020B0502020202020204" pitchFamily="34" charset="0"/>
              </a:rPr>
              <a:t>Advisors: </a:t>
            </a:r>
          </a:p>
          <a:p>
            <a:pPr marL="1028700" lvl="1" indent="-342900">
              <a:lnSpc>
                <a:spcPct val="100000"/>
              </a:lnSpc>
              <a:spcBef>
                <a:spcPts val="0"/>
              </a:spcBef>
              <a:spcAft>
                <a:spcPts val="600"/>
              </a:spcAft>
              <a:buClr>
                <a:srgbClr val="54B1B8"/>
              </a:buClr>
              <a:defRPr/>
            </a:pPr>
            <a:r>
              <a:rPr lang="en-US" b="1">
                <a:solidFill>
                  <a:srgbClr val="54B1B8"/>
                </a:solidFill>
                <a:latin typeface="Century Gothic" panose="020B0502020202020204" pitchFamily="34" charset="0"/>
              </a:rPr>
              <a:t>Dr. Jeffrey Luvall</a:t>
            </a:r>
            <a:r>
              <a:rPr lang="en-US">
                <a:solidFill>
                  <a:schemeClr val="tx1">
                    <a:lumMod val="75000"/>
                    <a:lumOff val="25000"/>
                  </a:schemeClr>
                </a:solidFill>
                <a:latin typeface="Century Gothic" panose="020B0502020202020204" pitchFamily="34" charset="0"/>
              </a:rPr>
              <a:t>, NASA Marshall Space Flight Center </a:t>
            </a:r>
          </a:p>
          <a:p>
            <a:pPr marL="1028700" lvl="1" indent="-342900">
              <a:lnSpc>
                <a:spcPct val="100000"/>
              </a:lnSpc>
              <a:spcBef>
                <a:spcPts val="0"/>
              </a:spcBef>
              <a:spcAft>
                <a:spcPts val="600"/>
              </a:spcAft>
              <a:buClr>
                <a:srgbClr val="54B1B8"/>
              </a:buClr>
              <a:defRPr/>
            </a:pPr>
            <a:r>
              <a:rPr lang="en-US" b="1">
                <a:solidFill>
                  <a:srgbClr val="54B1B8"/>
                </a:solidFill>
                <a:latin typeface="Century Gothic" panose="020B0502020202020204" pitchFamily="34" charset="0"/>
              </a:rPr>
              <a:t>Dr. Robert Griffin</a:t>
            </a:r>
            <a:r>
              <a:rPr lang="en-US">
                <a:solidFill>
                  <a:schemeClr val="tx1">
                    <a:lumMod val="75000"/>
                    <a:lumOff val="25000"/>
                  </a:schemeClr>
                </a:solidFill>
                <a:latin typeface="Century Gothic" panose="020B0502020202020204" pitchFamily="34" charset="0"/>
              </a:rPr>
              <a:t>, University of Alabama in Huntsville </a:t>
            </a:r>
          </a:p>
          <a:p>
            <a:pPr marL="238125" indent="-220663">
              <a:lnSpc>
                <a:spcPct val="100000"/>
              </a:lnSpc>
              <a:spcBef>
                <a:spcPts val="0"/>
              </a:spcBef>
              <a:spcAft>
                <a:spcPts val="600"/>
              </a:spcAft>
              <a:buClr>
                <a:srgbClr val="54B1B8"/>
              </a:buClr>
              <a:defRPr/>
            </a:pPr>
            <a:r>
              <a:rPr lang="en-US" sz="2400" b="1">
                <a:solidFill>
                  <a:schemeClr val="tx1">
                    <a:lumMod val="75000"/>
                    <a:lumOff val="25000"/>
                  </a:schemeClr>
                </a:solidFill>
                <a:latin typeface="Century Gothic" panose="020B0502020202020204" pitchFamily="34" charset="0"/>
              </a:rPr>
              <a:t>DEVELOP Fellow:</a:t>
            </a:r>
          </a:p>
          <a:p>
            <a:pPr marL="1028700" indent="-342900">
              <a:lnSpc>
                <a:spcPct val="100000"/>
              </a:lnSpc>
              <a:spcBef>
                <a:spcPts val="0"/>
              </a:spcBef>
              <a:spcAft>
                <a:spcPts val="600"/>
              </a:spcAft>
              <a:buClr>
                <a:srgbClr val="54B1B8"/>
              </a:buClr>
              <a:defRPr/>
            </a:pPr>
            <a:r>
              <a:rPr lang="en-US" sz="2400" b="1">
                <a:solidFill>
                  <a:srgbClr val="54B1B8"/>
                </a:solidFill>
                <a:latin typeface="Century Gothic" panose="020B0502020202020204" pitchFamily="34" charset="0"/>
              </a:rPr>
              <a:t>A. R. Williams</a:t>
            </a:r>
            <a:r>
              <a:rPr lang="en-US" sz="2400">
                <a:solidFill>
                  <a:schemeClr val="tx1">
                    <a:lumMod val="75000"/>
                    <a:lumOff val="25000"/>
                  </a:schemeClr>
                </a:solidFill>
                <a:latin typeface="Century Gothic" panose="020B0502020202020204" pitchFamily="34" charset="0"/>
              </a:rPr>
              <a:t>, NASA DEVELOP Fellow</a:t>
            </a:r>
            <a:endParaRPr lang="en-US" sz="2400" b="1">
              <a:solidFill>
                <a:schemeClr val="tx1">
                  <a:lumMod val="75000"/>
                  <a:lumOff val="25000"/>
                </a:schemeClr>
              </a:solidFill>
              <a:latin typeface="Century Gothic" panose="020B0502020202020204" pitchFamily="34" charset="0"/>
            </a:endParaRPr>
          </a:p>
          <a:p>
            <a:pPr marL="238125" indent="-220663">
              <a:lnSpc>
                <a:spcPct val="100000"/>
              </a:lnSpc>
              <a:spcBef>
                <a:spcPts val="0"/>
              </a:spcBef>
              <a:spcAft>
                <a:spcPts val="600"/>
              </a:spcAft>
              <a:buClr>
                <a:srgbClr val="54B1B8"/>
              </a:buClr>
              <a:defRPr/>
            </a:pPr>
            <a:r>
              <a:rPr lang="en-US" sz="2400" b="1">
                <a:solidFill>
                  <a:schemeClr val="tx1">
                    <a:lumMod val="75000"/>
                    <a:lumOff val="25000"/>
                  </a:schemeClr>
                </a:solidFill>
                <a:latin typeface="Century Gothic" panose="020B0502020202020204" pitchFamily="34" charset="0"/>
              </a:rPr>
              <a:t>Partners: </a:t>
            </a:r>
          </a:p>
          <a:p>
            <a:pPr marL="971550" lvl="1" indent="-285750">
              <a:lnSpc>
                <a:spcPct val="100000"/>
              </a:lnSpc>
              <a:spcBef>
                <a:spcPts val="0"/>
              </a:spcBef>
              <a:spcAft>
                <a:spcPts val="600"/>
              </a:spcAft>
              <a:buClr>
                <a:srgbClr val="54B1B8"/>
              </a:buClr>
              <a:defRPr/>
            </a:pPr>
            <a:r>
              <a:rPr lang="en-US" b="1">
                <a:solidFill>
                  <a:srgbClr val="54B1B8"/>
                </a:solidFill>
                <a:latin typeface="Century Gothic" panose="020B0502020202020204" pitchFamily="34" charset="0"/>
              </a:rPr>
              <a:t>Madison Ball</a:t>
            </a:r>
            <a:r>
              <a:rPr lang="en-US">
                <a:solidFill>
                  <a:schemeClr val="tx1">
                    <a:lumMod val="75000"/>
                    <a:lumOff val="25000"/>
                  </a:schemeClr>
                </a:solidFill>
                <a:latin typeface="Century Gothic" panose="020B0502020202020204" pitchFamily="34" charset="0"/>
              </a:rPr>
              <a:t>, Friends of the Cheat</a:t>
            </a:r>
          </a:p>
          <a:p>
            <a:pPr marL="971550" lvl="1" indent="-285750">
              <a:lnSpc>
                <a:spcPct val="100000"/>
              </a:lnSpc>
              <a:spcBef>
                <a:spcPts val="0"/>
              </a:spcBef>
              <a:spcAft>
                <a:spcPts val="600"/>
              </a:spcAft>
              <a:buClr>
                <a:srgbClr val="54B1B8"/>
              </a:buClr>
              <a:defRPr/>
            </a:pPr>
            <a:r>
              <a:rPr lang="en-US" b="1">
                <a:solidFill>
                  <a:srgbClr val="54B1B8"/>
                </a:solidFill>
                <a:latin typeface="Century Gothic" panose="020B0502020202020204" pitchFamily="34" charset="0"/>
              </a:rPr>
              <a:t>Beth Warnick</a:t>
            </a:r>
            <a:r>
              <a:rPr lang="en-US">
                <a:solidFill>
                  <a:schemeClr val="tx1">
                    <a:lumMod val="75000"/>
                    <a:lumOff val="25000"/>
                  </a:schemeClr>
                </a:solidFill>
                <a:latin typeface="Century Gothic" panose="020B0502020202020204" pitchFamily="34" charset="0"/>
              </a:rPr>
              <a:t>, Friends of the Cheat</a:t>
            </a:r>
          </a:p>
          <a:p>
            <a:pPr marL="971550" lvl="1" indent="-285750">
              <a:lnSpc>
                <a:spcPct val="100000"/>
              </a:lnSpc>
              <a:spcBef>
                <a:spcPts val="0"/>
              </a:spcBef>
              <a:spcAft>
                <a:spcPts val="600"/>
              </a:spcAft>
              <a:buClr>
                <a:srgbClr val="54B1B8"/>
              </a:buClr>
              <a:defRPr/>
            </a:pPr>
            <a:endParaRPr lang="en-US">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271428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493544" y="2656974"/>
            <a:ext cx="7204911"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54AEB2"/>
                </a:solidFill>
                <a:latin typeface="Century Gothic" panose="020F0302020204030204"/>
              </a:rPr>
              <a:t>SUPPLEMENTAL MATERIALS</a:t>
            </a:r>
          </a:p>
        </p:txBody>
      </p:sp>
    </p:spTree>
    <p:extLst>
      <p:ext uri="{BB962C8B-B14F-4D97-AF65-F5344CB8AC3E}">
        <p14:creationId xmlns:p14="http://schemas.microsoft.com/office/powerpoint/2010/main" val="183383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108881"/>
            <a:ext cx="10108456" cy="57654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CLIMATOLOGY: RESULTS</a:t>
            </a:r>
          </a:p>
        </p:txBody>
      </p:sp>
      <p:pic>
        <p:nvPicPr>
          <p:cNvPr id="6" name="Picture 5">
            <a:extLst>
              <a:ext uri="{FF2B5EF4-FFF2-40B4-BE49-F238E27FC236}">
                <a16:creationId xmlns:a16="http://schemas.microsoft.com/office/drawing/2014/main" xmlns="" id="{69BA3550-1159-4A9A-A167-9B13144987C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08029" y="1061097"/>
            <a:ext cx="5285219" cy="4376737"/>
          </a:xfrm>
          <a:prstGeom prst="rect">
            <a:avLst/>
          </a:prstGeom>
        </p:spPr>
      </p:pic>
      <p:pic>
        <p:nvPicPr>
          <p:cNvPr id="8" name="Picture 7">
            <a:extLst>
              <a:ext uri="{FF2B5EF4-FFF2-40B4-BE49-F238E27FC236}">
                <a16:creationId xmlns:a16="http://schemas.microsoft.com/office/drawing/2014/main" xmlns="" id="{0957C501-EF85-4CF3-823D-6FE270BD0DF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998908" y="1063407"/>
            <a:ext cx="5085198" cy="4376737"/>
          </a:xfrm>
          <a:prstGeom prst="rect">
            <a:avLst/>
          </a:prstGeom>
        </p:spPr>
      </p:pic>
      <p:grpSp>
        <p:nvGrpSpPr>
          <p:cNvPr id="20" name="Group 19">
            <a:extLst>
              <a:ext uri="{FF2B5EF4-FFF2-40B4-BE49-F238E27FC236}">
                <a16:creationId xmlns:a16="http://schemas.microsoft.com/office/drawing/2014/main" xmlns="" id="{37F816DF-DD7E-4656-B3B1-AB8459E50C29}"/>
              </a:ext>
            </a:extLst>
          </p:cNvPr>
          <p:cNvGrpSpPr/>
          <p:nvPr/>
        </p:nvGrpSpPr>
        <p:grpSpPr>
          <a:xfrm>
            <a:off x="6651887" y="928737"/>
            <a:ext cx="474519" cy="4551908"/>
            <a:chOff x="6493158" y="1093336"/>
            <a:chExt cx="474519" cy="4514520"/>
          </a:xfrm>
        </p:grpSpPr>
        <p:sp>
          <p:nvSpPr>
            <p:cNvPr id="9" name="TextBox 8">
              <a:extLst>
                <a:ext uri="{FF2B5EF4-FFF2-40B4-BE49-F238E27FC236}">
                  <a16:creationId xmlns:a16="http://schemas.microsoft.com/office/drawing/2014/main" xmlns="" id="{AD5005A3-1F7A-48CD-BA99-E29127CEF10B}"/>
                </a:ext>
              </a:extLst>
            </p:cNvPr>
            <p:cNvSpPr txBox="1"/>
            <p:nvPr/>
          </p:nvSpPr>
          <p:spPr>
            <a:xfrm>
              <a:off x="6493162" y="4050672"/>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40</a:t>
              </a:r>
            </a:p>
          </p:txBody>
        </p:sp>
        <p:sp>
          <p:nvSpPr>
            <p:cNvPr id="10" name="TextBox 9">
              <a:extLst>
                <a:ext uri="{FF2B5EF4-FFF2-40B4-BE49-F238E27FC236}">
                  <a16:creationId xmlns:a16="http://schemas.microsoft.com/office/drawing/2014/main" xmlns="" id="{34C274C5-5BBE-43A3-99FD-2C40598003C7}"/>
                </a:ext>
              </a:extLst>
            </p:cNvPr>
            <p:cNvSpPr txBox="1"/>
            <p:nvPr/>
          </p:nvSpPr>
          <p:spPr>
            <a:xfrm>
              <a:off x="6493159" y="1521828"/>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70</a:t>
              </a:r>
            </a:p>
          </p:txBody>
        </p:sp>
        <p:sp>
          <p:nvSpPr>
            <p:cNvPr id="11" name="TextBox 10">
              <a:extLst>
                <a:ext uri="{FF2B5EF4-FFF2-40B4-BE49-F238E27FC236}">
                  <a16:creationId xmlns:a16="http://schemas.microsoft.com/office/drawing/2014/main" xmlns="" id="{6CD695B5-5542-4CB7-8368-1847AFF3F90D}"/>
                </a:ext>
              </a:extLst>
            </p:cNvPr>
            <p:cNvSpPr txBox="1"/>
            <p:nvPr/>
          </p:nvSpPr>
          <p:spPr>
            <a:xfrm>
              <a:off x="6493159" y="1942879"/>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65</a:t>
              </a:r>
            </a:p>
          </p:txBody>
        </p:sp>
        <p:sp>
          <p:nvSpPr>
            <p:cNvPr id="12" name="TextBox 11">
              <a:extLst>
                <a:ext uri="{FF2B5EF4-FFF2-40B4-BE49-F238E27FC236}">
                  <a16:creationId xmlns:a16="http://schemas.microsoft.com/office/drawing/2014/main" xmlns="" id="{BFE51334-F61B-422A-8728-C92982477DEA}"/>
                </a:ext>
              </a:extLst>
            </p:cNvPr>
            <p:cNvSpPr txBox="1"/>
            <p:nvPr/>
          </p:nvSpPr>
          <p:spPr>
            <a:xfrm>
              <a:off x="6493162" y="2375705"/>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60</a:t>
              </a:r>
            </a:p>
          </p:txBody>
        </p:sp>
        <p:sp>
          <p:nvSpPr>
            <p:cNvPr id="13" name="TextBox 12">
              <a:extLst>
                <a:ext uri="{FF2B5EF4-FFF2-40B4-BE49-F238E27FC236}">
                  <a16:creationId xmlns:a16="http://schemas.microsoft.com/office/drawing/2014/main" xmlns="" id="{0C673AB2-66D5-4995-953C-2DCFD60C892F}"/>
                </a:ext>
              </a:extLst>
            </p:cNvPr>
            <p:cNvSpPr txBox="1"/>
            <p:nvPr/>
          </p:nvSpPr>
          <p:spPr>
            <a:xfrm>
              <a:off x="6493162" y="2814144"/>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55</a:t>
              </a:r>
            </a:p>
          </p:txBody>
        </p:sp>
        <p:sp>
          <p:nvSpPr>
            <p:cNvPr id="14" name="TextBox 13">
              <a:extLst>
                <a:ext uri="{FF2B5EF4-FFF2-40B4-BE49-F238E27FC236}">
                  <a16:creationId xmlns:a16="http://schemas.microsoft.com/office/drawing/2014/main" xmlns="" id="{AAEBE8F2-1992-4836-9C5C-FF979969D895}"/>
                </a:ext>
              </a:extLst>
            </p:cNvPr>
            <p:cNvSpPr txBox="1"/>
            <p:nvPr/>
          </p:nvSpPr>
          <p:spPr>
            <a:xfrm>
              <a:off x="6493158" y="3215861"/>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50</a:t>
              </a:r>
            </a:p>
          </p:txBody>
        </p:sp>
        <p:sp>
          <p:nvSpPr>
            <p:cNvPr id="15" name="TextBox 14">
              <a:extLst>
                <a:ext uri="{FF2B5EF4-FFF2-40B4-BE49-F238E27FC236}">
                  <a16:creationId xmlns:a16="http://schemas.microsoft.com/office/drawing/2014/main" xmlns="" id="{02A134E3-0161-4A0B-97D6-4935EE01DA44}"/>
                </a:ext>
              </a:extLst>
            </p:cNvPr>
            <p:cNvSpPr txBox="1"/>
            <p:nvPr/>
          </p:nvSpPr>
          <p:spPr>
            <a:xfrm>
              <a:off x="6495468" y="3632939"/>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45</a:t>
              </a:r>
            </a:p>
          </p:txBody>
        </p:sp>
        <p:sp>
          <p:nvSpPr>
            <p:cNvPr id="16" name="TextBox 15">
              <a:extLst>
                <a:ext uri="{FF2B5EF4-FFF2-40B4-BE49-F238E27FC236}">
                  <a16:creationId xmlns:a16="http://schemas.microsoft.com/office/drawing/2014/main" xmlns="" id="{A0B11485-F531-4E3C-A85A-97EEAC7F724B}"/>
                </a:ext>
              </a:extLst>
            </p:cNvPr>
            <p:cNvSpPr txBox="1"/>
            <p:nvPr/>
          </p:nvSpPr>
          <p:spPr>
            <a:xfrm>
              <a:off x="6493159" y="1093336"/>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75</a:t>
              </a:r>
            </a:p>
          </p:txBody>
        </p:sp>
        <p:sp>
          <p:nvSpPr>
            <p:cNvPr id="17" name="TextBox 16">
              <a:extLst>
                <a:ext uri="{FF2B5EF4-FFF2-40B4-BE49-F238E27FC236}">
                  <a16:creationId xmlns:a16="http://schemas.microsoft.com/office/drawing/2014/main" xmlns="" id="{97FACA3D-01AA-41A4-990E-0FE202B497E3}"/>
                </a:ext>
              </a:extLst>
            </p:cNvPr>
            <p:cNvSpPr txBox="1"/>
            <p:nvPr/>
          </p:nvSpPr>
          <p:spPr>
            <a:xfrm>
              <a:off x="6493158" y="4473716"/>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35</a:t>
              </a:r>
            </a:p>
          </p:txBody>
        </p:sp>
        <p:sp>
          <p:nvSpPr>
            <p:cNvPr id="18" name="TextBox 17">
              <a:extLst>
                <a:ext uri="{FF2B5EF4-FFF2-40B4-BE49-F238E27FC236}">
                  <a16:creationId xmlns:a16="http://schemas.microsoft.com/office/drawing/2014/main" xmlns="" id="{63D31FC5-32E6-4A28-9EF3-B7B5391E0262}"/>
                </a:ext>
              </a:extLst>
            </p:cNvPr>
            <p:cNvSpPr txBox="1"/>
            <p:nvPr/>
          </p:nvSpPr>
          <p:spPr>
            <a:xfrm>
              <a:off x="6493160" y="4888162"/>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30</a:t>
              </a:r>
            </a:p>
          </p:txBody>
        </p:sp>
        <p:sp>
          <p:nvSpPr>
            <p:cNvPr id="19" name="TextBox 18">
              <a:extLst>
                <a:ext uri="{FF2B5EF4-FFF2-40B4-BE49-F238E27FC236}">
                  <a16:creationId xmlns:a16="http://schemas.microsoft.com/office/drawing/2014/main" xmlns="" id="{8D608AA5-FCB0-49E4-ABC4-ADBF6810ABFF}"/>
                </a:ext>
              </a:extLst>
            </p:cNvPr>
            <p:cNvSpPr txBox="1"/>
            <p:nvPr/>
          </p:nvSpPr>
          <p:spPr>
            <a:xfrm>
              <a:off x="6493158" y="5302607"/>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25</a:t>
              </a:r>
            </a:p>
          </p:txBody>
        </p:sp>
      </p:grpSp>
      <p:grpSp>
        <p:nvGrpSpPr>
          <p:cNvPr id="22" name="Group 21">
            <a:extLst>
              <a:ext uri="{FF2B5EF4-FFF2-40B4-BE49-F238E27FC236}">
                <a16:creationId xmlns:a16="http://schemas.microsoft.com/office/drawing/2014/main" xmlns="" id="{15DF7CDC-5027-427D-A9D4-2D7570842D97}"/>
              </a:ext>
            </a:extLst>
          </p:cNvPr>
          <p:cNvGrpSpPr/>
          <p:nvPr/>
        </p:nvGrpSpPr>
        <p:grpSpPr>
          <a:xfrm>
            <a:off x="499215" y="928737"/>
            <a:ext cx="474519" cy="4551908"/>
            <a:chOff x="6493158" y="1093336"/>
            <a:chExt cx="474519" cy="4514520"/>
          </a:xfrm>
        </p:grpSpPr>
        <p:sp>
          <p:nvSpPr>
            <p:cNvPr id="23" name="TextBox 22">
              <a:extLst>
                <a:ext uri="{FF2B5EF4-FFF2-40B4-BE49-F238E27FC236}">
                  <a16:creationId xmlns:a16="http://schemas.microsoft.com/office/drawing/2014/main" xmlns="" id="{D5180E7A-23AD-4B20-A640-B5D9B3DE7F12}"/>
                </a:ext>
              </a:extLst>
            </p:cNvPr>
            <p:cNvSpPr txBox="1"/>
            <p:nvPr/>
          </p:nvSpPr>
          <p:spPr>
            <a:xfrm>
              <a:off x="6493162" y="4050672"/>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40</a:t>
              </a:r>
            </a:p>
          </p:txBody>
        </p:sp>
        <p:sp>
          <p:nvSpPr>
            <p:cNvPr id="24" name="TextBox 23">
              <a:extLst>
                <a:ext uri="{FF2B5EF4-FFF2-40B4-BE49-F238E27FC236}">
                  <a16:creationId xmlns:a16="http://schemas.microsoft.com/office/drawing/2014/main" xmlns="" id="{6FE51B2D-6E11-4EB3-83E5-007EEB6D2590}"/>
                </a:ext>
              </a:extLst>
            </p:cNvPr>
            <p:cNvSpPr txBox="1"/>
            <p:nvPr/>
          </p:nvSpPr>
          <p:spPr>
            <a:xfrm>
              <a:off x="6493159" y="1521828"/>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70</a:t>
              </a:r>
            </a:p>
          </p:txBody>
        </p:sp>
        <p:sp>
          <p:nvSpPr>
            <p:cNvPr id="25" name="TextBox 24">
              <a:extLst>
                <a:ext uri="{FF2B5EF4-FFF2-40B4-BE49-F238E27FC236}">
                  <a16:creationId xmlns:a16="http://schemas.microsoft.com/office/drawing/2014/main" xmlns="" id="{B97F92AE-BBE9-44A8-8571-E4225E33C5AB}"/>
                </a:ext>
              </a:extLst>
            </p:cNvPr>
            <p:cNvSpPr txBox="1"/>
            <p:nvPr/>
          </p:nvSpPr>
          <p:spPr>
            <a:xfrm>
              <a:off x="6493159" y="1942879"/>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65</a:t>
              </a:r>
            </a:p>
          </p:txBody>
        </p:sp>
        <p:sp>
          <p:nvSpPr>
            <p:cNvPr id="26" name="TextBox 25">
              <a:extLst>
                <a:ext uri="{FF2B5EF4-FFF2-40B4-BE49-F238E27FC236}">
                  <a16:creationId xmlns:a16="http://schemas.microsoft.com/office/drawing/2014/main" xmlns="" id="{45FA8D79-45F7-48CB-B956-4AFCEA55AEAE}"/>
                </a:ext>
              </a:extLst>
            </p:cNvPr>
            <p:cNvSpPr txBox="1"/>
            <p:nvPr/>
          </p:nvSpPr>
          <p:spPr>
            <a:xfrm>
              <a:off x="6493162" y="2375705"/>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60</a:t>
              </a:r>
            </a:p>
          </p:txBody>
        </p:sp>
        <p:sp>
          <p:nvSpPr>
            <p:cNvPr id="27" name="TextBox 26">
              <a:extLst>
                <a:ext uri="{FF2B5EF4-FFF2-40B4-BE49-F238E27FC236}">
                  <a16:creationId xmlns:a16="http://schemas.microsoft.com/office/drawing/2014/main" xmlns="" id="{A79231F8-5632-46D8-B9D7-508A1E235E92}"/>
                </a:ext>
              </a:extLst>
            </p:cNvPr>
            <p:cNvSpPr txBox="1"/>
            <p:nvPr/>
          </p:nvSpPr>
          <p:spPr>
            <a:xfrm>
              <a:off x="6493162" y="2814144"/>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55</a:t>
              </a:r>
            </a:p>
          </p:txBody>
        </p:sp>
        <p:sp>
          <p:nvSpPr>
            <p:cNvPr id="28" name="TextBox 27">
              <a:extLst>
                <a:ext uri="{FF2B5EF4-FFF2-40B4-BE49-F238E27FC236}">
                  <a16:creationId xmlns:a16="http://schemas.microsoft.com/office/drawing/2014/main" xmlns="" id="{A3D525D1-0104-4C61-BA6D-99C76DF1B8D6}"/>
                </a:ext>
              </a:extLst>
            </p:cNvPr>
            <p:cNvSpPr txBox="1"/>
            <p:nvPr/>
          </p:nvSpPr>
          <p:spPr>
            <a:xfrm>
              <a:off x="6493158" y="3215861"/>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50</a:t>
              </a:r>
            </a:p>
          </p:txBody>
        </p:sp>
        <p:sp>
          <p:nvSpPr>
            <p:cNvPr id="29" name="TextBox 28">
              <a:extLst>
                <a:ext uri="{FF2B5EF4-FFF2-40B4-BE49-F238E27FC236}">
                  <a16:creationId xmlns:a16="http://schemas.microsoft.com/office/drawing/2014/main" xmlns="" id="{4149FA20-0CE2-4B13-A1CC-7AF07B217D4B}"/>
                </a:ext>
              </a:extLst>
            </p:cNvPr>
            <p:cNvSpPr txBox="1"/>
            <p:nvPr/>
          </p:nvSpPr>
          <p:spPr>
            <a:xfrm>
              <a:off x="6495468" y="3632939"/>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45</a:t>
              </a:r>
            </a:p>
          </p:txBody>
        </p:sp>
        <p:sp>
          <p:nvSpPr>
            <p:cNvPr id="30" name="TextBox 29">
              <a:extLst>
                <a:ext uri="{FF2B5EF4-FFF2-40B4-BE49-F238E27FC236}">
                  <a16:creationId xmlns:a16="http://schemas.microsoft.com/office/drawing/2014/main" xmlns="" id="{312A30A6-34AD-49FD-8A76-A174E144EB7A}"/>
                </a:ext>
              </a:extLst>
            </p:cNvPr>
            <p:cNvSpPr txBox="1"/>
            <p:nvPr/>
          </p:nvSpPr>
          <p:spPr>
            <a:xfrm>
              <a:off x="6493159" y="1093336"/>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75</a:t>
              </a:r>
            </a:p>
          </p:txBody>
        </p:sp>
        <p:sp>
          <p:nvSpPr>
            <p:cNvPr id="31" name="TextBox 30">
              <a:extLst>
                <a:ext uri="{FF2B5EF4-FFF2-40B4-BE49-F238E27FC236}">
                  <a16:creationId xmlns:a16="http://schemas.microsoft.com/office/drawing/2014/main" xmlns="" id="{F1CFF910-AC91-4535-8461-23F5EB84ED4E}"/>
                </a:ext>
              </a:extLst>
            </p:cNvPr>
            <p:cNvSpPr txBox="1"/>
            <p:nvPr/>
          </p:nvSpPr>
          <p:spPr>
            <a:xfrm>
              <a:off x="6493158" y="4473716"/>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35</a:t>
              </a:r>
            </a:p>
          </p:txBody>
        </p:sp>
        <p:sp>
          <p:nvSpPr>
            <p:cNvPr id="32" name="TextBox 31">
              <a:extLst>
                <a:ext uri="{FF2B5EF4-FFF2-40B4-BE49-F238E27FC236}">
                  <a16:creationId xmlns:a16="http://schemas.microsoft.com/office/drawing/2014/main" xmlns="" id="{86524B08-7784-4013-B1CD-A0551763851C}"/>
                </a:ext>
              </a:extLst>
            </p:cNvPr>
            <p:cNvSpPr txBox="1"/>
            <p:nvPr/>
          </p:nvSpPr>
          <p:spPr>
            <a:xfrm>
              <a:off x="6493160" y="4888162"/>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30</a:t>
              </a:r>
            </a:p>
          </p:txBody>
        </p:sp>
        <p:sp>
          <p:nvSpPr>
            <p:cNvPr id="33" name="TextBox 32">
              <a:extLst>
                <a:ext uri="{FF2B5EF4-FFF2-40B4-BE49-F238E27FC236}">
                  <a16:creationId xmlns:a16="http://schemas.microsoft.com/office/drawing/2014/main" xmlns="" id="{9D975752-2E0D-45BE-BC31-508E529FC35C}"/>
                </a:ext>
              </a:extLst>
            </p:cNvPr>
            <p:cNvSpPr txBox="1"/>
            <p:nvPr/>
          </p:nvSpPr>
          <p:spPr>
            <a:xfrm>
              <a:off x="6493158" y="5302607"/>
              <a:ext cx="472209" cy="305249"/>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25</a:t>
              </a:r>
            </a:p>
          </p:txBody>
        </p:sp>
      </p:grpSp>
      <p:sp>
        <p:nvSpPr>
          <p:cNvPr id="35" name="TextBox 34">
            <a:extLst>
              <a:ext uri="{FF2B5EF4-FFF2-40B4-BE49-F238E27FC236}">
                <a16:creationId xmlns:a16="http://schemas.microsoft.com/office/drawing/2014/main" xmlns="" id="{1E5A4FD6-75D5-4BC7-B4BA-F276B10F6E47}"/>
              </a:ext>
            </a:extLst>
          </p:cNvPr>
          <p:cNvSpPr txBox="1"/>
          <p:nvPr/>
        </p:nvSpPr>
        <p:spPr>
          <a:xfrm rot="16200000">
            <a:off x="-1547318" y="2396516"/>
            <a:ext cx="3662054" cy="369332"/>
          </a:xfrm>
          <a:prstGeom prst="rect">
            <a:avLst/>
          </a:prstGeom>
          <a:noFill/>
        </p:spPr>
        <p:txBody>
          <a:bodyPr wrap="square" rtlCol="0">
            <a:spAutoFit/>
          </a:bodyPr>
          <a:lstStyle/>
          <a:p>
            <a:r>
              <a:rPr lang="en-US" sz="1800" b="1" i="0" baseline="0">
                <a:solidFill>
                  <a:schemeClr val="tx1">
                    <a:lumMod val="75000"/>
                    <a:lumOff val="25000"/>
                  </a:schemeClr>
                </a:solidFill>
                <a:effectLst/>
                <a:latin typeface="Century Gothic" panose="020B0502020202020204" pitchFamily="34" charset="0"/>
              </a:rPr>
              <a:t>Temperature in °F</a:t>
            </a:r>
            <a:endParaRPr lang="en-US" b="1">
              <a:solidFill>
                <a:schemeClr val="tx1">
                  <a:lumMod val="75000"/>
                  <a:lumOff val="25000"/>
                </a:schemeClr>
              </a:solidFill>
              <a:effectLst/>
              <a:latin typeface="Century Gothic" panose="020B0502020202020204" pitchFamily="34" charset="0"/>
            </a:endParaRPr>
          </a:p>
        </p:txBody>
      </p:sp>
      <p:sp>
        <p:nvSpPr>
          <p:cNvPr id="36" name="TextBox 35">
            <a:extLst>
              <a:ext uri="{FF2B5EF4-FFF2-40B4-BE49-F238E27FC236}">
                <a16:creationId xmlns:a16="http://schemas.microsoft.com/office/drawing/2014/main" xmlns="" id="{47500FFE-90E6-4D90-8CA4-4B51FDD0AC1D}"/>
              </a:ext>
            </a:extLst>
          </p:cNvPr>
          <p:cNvSpPr txBox="1"/>
          <p:nvPr/>
        </p:nvSpPr>
        <p:spPr>
          <a:xfrm rot="16200000">
            <a:off x="4560411" y="2448553"/>
            <a:ext cx="3662054" cy="369332"/>
          </a:xfrm>
          <a:prstGeom prst="rect">
            <a:avLst/>
          </a:prstGeom>
          <a:noFill/>
        </p:spPr>
        <p:txBody>
          <a:bodyPr wrap="square" rtlCol="0">
            <a:spAutoFit/>
          </a:bodyPr>
          <a:lstStyle/>
          <a:p>
            <a:r>
              <a:rPr lang="en-US" sz="1800" b="1" i="0" baseline="0">
                <a:solidFill>
                  <a:schemeClr val="tx1">
                    <a:lumMod val="75000"/>
                    <a:lumOff val="25000"/>
                  </a:schemeClr>
                </a:solidFill>
                <a:effectLst/>
                <a:latin typeface="Century Gothic" panose="020B0502020202020204" pitchFamily="34" charset="0"/>
              </a:rPr>
              <a:t>Temperature in °F</a:t>
            </a:r>
            <a:endParaRPr lang="en-US" b="1">
              <a:solidFill>
                <a:schemeClr val="tx1">
                  <a:lumMod val="75000"/>
                  <a:lumOff val="25000"/>
                </a:schemeClr>
              </a:solidFill>
              <a:effectLst/>
              <a:latin typeface="Century Gothic" panose="020B0502020202020204" pitchFamily="34" charset="0"/>
            </a:endParaRPr>
          </a:p>
        </p:txBody>
      </p:sp>
      <p:grpSp>
        <p:nvGrpSpPr>
          <p:cNvPr id="37" name="Group 36">
            <a:extLst>
              <a:ext uri="{FF2B5EF4-FFF2-40B4-BE49-F238E27FC236}">
                <a16:creationId xmlns:a16="http://schemas.microsoft.com/office/drawing/2014/main" xmlns="" id="{A79C263A-C502-4A2D-95AB-E3BE2EEF8A04}"/>
              </a:ext>
            </a:extLst>
          </p:cNvPr>
          <p:cNvGrpSpPr/>
          <p:nvPr/>
        </p:nvGrpSpPr>
        <p:grpSpPr>
          <a:xfrm>
            <a:off x="-606984" y="5924129"/>
            <a:ext cx="6714257" cy="92272"/>
            <a:chOff x="-476524" y="5798678"/>
            <a:chExt cx="6501820" cy="615556"/>
          </a:xfrm>
        </p:grpSpPr>
        <p:grpSp>
          <p:nvGrpSpPr>
            <p:cNvPr id="38" name="Group 37">
              <a:extLst>
                <a:ext uri="{FF2B5EF4-FFF2-40B4-BE49-F238E27FC236}">
                  <a16:creationId xmlns:a16="http://schemas.microsoft.com/office/drawing/2014/main" xmlns="" id="{6D99BBDF-347B-4D01-88C2-CE225E0974D8}"/>
                </a:ext>
              </a:extLst>
            </p:cNvPr>
            <p:cNvGrpSpPr/>
            <p:nvPr/>
          </p:nvGrpSpPr>
          <p:grpSpPr>
            <a:xfrm>
              <a:off x="-476524" y="5798678"/>
              <a:ext cx="2757285" cy="615556"/>
              <a:chOff x="268448" y="5021414"/>
              <a:chExt cx="2757285" cy="615556"/>
            </a:xfrm>
          </p:grpSpPr>
          <p:sp>
            <p:nvSpPr>
              <p:cNvPr id="51" name="TextBox 50">
                <a:extLst>
                  <a:ext uri="{FF2B5EF4-FFF2-40B4-BE49-F238E27FC236}">
                    <a16:creationId xmlns:a16="http://schemas.microsoft.com/office/drawing/2014/main" xmlns="" id="{EB92740A-599A-4E2E-9EFE-74D4FD0FB7FF}"/>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January</a:t>
                </a:r>
              </a:p>
            </p:txBody>
          </p:sp>
          <p:sp>
            <p:nvSpPr>
              <p:cNvPr id="52" name="TextBox 51">
                <a:extLst>
                  <a:ext uri="{FF2B5EF4-FFF2-40B4-BE49-F238E27FC236}">
                    <a16:creationId xmlns:a16="http://schemas.microsoft.com/office/drawing/2014/main" xmlns="" id="{A5DD68EF-AE86-4586-9390-36328916A8ED}"/>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February</a:t>
                </a:r>
              </a:p>
            </p:txBody>
          </p:sp>
          <p:sp>
            <p:nvSpPr>
              <p:cNvPr id="53" name="TextBox 52">
                <a:extLst>
                  <a:ext uri="{FF2B5EF4-FFF2-40B4-BE49-F238E27FC236}">
                    <a16:creationId xmlns:a16="http://schemas.microsoft.com/office/drawing/2014/main" xmlns="" id="{9CC6FE5F-B931-4998-A470-D60B9C28EE4C}"/>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March</a:t>
                </a:r>
              </a:p>
            </p:txBody>
          </p:sp>
        </p:grpSp>
        <p:grpSp>
          <p:nvGrpSpPr>
            <p:cNvPr id="39" name="Group 38">
              <a:extLst>
                <a:ext uri="{FF2B5EF4-FFF2-40B4-BE49-F238E27FC236}">
                  <a16:creationId xmlns:a16="http://schemas.microsoft.com/office/drawing/2014/main" xmlns="" id="{3E5BAFC3-8B3A-4D99-8C46-FF582603727D}"/>
                </a:ext>
              </a:extLst>
            </p:cNvPr>
            <p:cNvGrpSpPr/>
            <p:nvPr/>
          </p:nvGrpSpPr>
          <p:grpSpPr>
            <a:xfrm>
              <a:off x="737317" y="5798678"/>
              <a:ext cx="2757285" cy="615556"/>
              <a:chOff x="268448" y="5021414"/>
              <a:chExt cx="2757285" cy="615556"/>
            </a:xfrm>
          </p:grpSpPr>
          <p:sp>
            <p:nvSpPr>
              <p:cNvPr id="48" name="TextBox 47">
                <a:extLst>
                  <a:ext uri="{FF2B5EF4-FFF2-40B4-BE49-F238E27FC236}">
                    <a16:creationId xmlns:a16="http://schemas.microsoft.com/office/drawing/2014/main" xmlns="" id="{BE056CF7-220F-45F1-9A22-D61842149382}"/>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April</a:t>
                </a:r>
              </a:p>
            </p:txBody>
          </p:sp>
          <p:sp>
            <p:nvSpPr>
              <p:cNvPr id="49" name="TextBox 48">
                <a:extLst>
                  <a:ext uri="{FF2B5EF4-FFF2-40B4-BE49-F238E27FC236}">
                    <a16:creationId xmlns:a16="http://schemas.microsoft.com/office/drawing/2014/main" xmlns="" id="{1179CE08-5A6B-449E-B29D-88684B123B3B}"/>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May</a:t>
                </a:r>
              </a:p>
            </p:txBody>
          </p:sp>
          <p:sp>
            <p:nvSpPr>
              <p:cNvPr id="50" name="TextBox 49">
                <a:extLst>
                  <a:ext uri="{FF2B5EF4-FFF2-40B4-BE49-F238E27FC236}">
                    <a16:creationId xmlns:a16="http://schemas.microsoft.com/office/drawing/2014/main" xmlns="" id="{092EB7AA-85FB-4BF8-8559-698772F76EFE}"/>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June</a:t>
                </a:r>
              </a:p>
            </p:txBody>
          </p:sp>
        </p:grpSp>
        <p:grpSp>
          <p:nvGrpSpPr>
            <p:cNvPr id="40" name="Group 39">
              <a:extLst>
                <a:ext uri="{FF2B5EF4-FFF2-40B4-BE49-F238E27FC236}">
                  <a16:creationId xmlns:a16="http://schemas.microsoft.com/office/drawing/2014/main" xmlns="" id="{0757B0DA-6337-4164-BABA-4278211D147B}"/>
                </a:ext>
              </a:extLst>
            </p:cNvPr>
            <p:cNvGrpSpPr/>
            <p:nvPr/>
          </p:nvGrpSpPr>
          <p:grpSpPr>
            <a:xfrm>
              <a:off x="1995014" y="5798678"/>
              <a:ext cx="2757285" cy="615556"/>
              <a:chOff x="268448" y="5021414"/>
              <a:chExt cx="2757285" cy="615556"/>
            </a:xfrm>
          </p:grpSpPr>
          <p:sp>
            <p:nvSpPr>
              <p:cNvPr id="45" name="TextBox 44">
                <a:extLst>
                  <a:ext uri="{FF2B5EF4-FFF2-40B4-BE49-F238E27FC236}">
                    <a16:creationId xmlns:a16="http://schemas.microsoft.com/office/drawing/2014/main" xmlns="" id="{47BE62C9-1873-4979-B9CC-D3991BF744D0}"/>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July</a:t>
                </a:r>
              </a:p>
            </p:txBody>
          </p:sp>
          <p:sp>
            <p:nvSpPr>
              <p:cNvPr id="46" name="TextBox 45">
                <a:extLst>
                  <a:ext uri="{FF2B5EF4-FFF2-40B4-BE49-F238E27FC236}">
                    <a16:creationId xmlns:a16="http://schemas.microsoft.com/office/drawing/2014/main" xmlns="" id="{924BBDB7-4E8B-40CF-9990-2AAAF637884B}"/>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August</a:t>
                </a:r>
              </a:p>
            </p:txBody>
          </p:sp>
          <p:sp>
            <p:nvSpPr>
              <p:cNvPr id="47" name="TextBox 46">
                <a:extLst>
                  <a:ext uri="{FF2B5EF4-FFF2-40B4-BE49-F238E27FC236}">
                    <a16:creationId xmlns:a16="http://schemas.microsoft.com/office/drawing/2014/main" xmlns="" id="{D182819C-0F8B-4C3E-84DA-AAC54B56AA9B}"/>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September</a:t>
                </a:r>
              </a:p>
            </p:txBody>
          </p:sp>
        </p:grpSp>
        <p:grpSp>
          <p:nvGrpSpPr>
            <p:cNvPr id="41" name="Group 40">
              <a:extLst>
                <a:ext uri="{FF2B5EF4-FFF2-40B4-BE49-F238E27FC236}">
                  <a16:creationId xmlns:a16="http://schemas.microsoft.com/office/drawing/2014/main" xmlns="" id="{7EF7D89B-32A1-49F2-833D-5E7735B64A45}"/>
                </a:ext>
              </a:extLst>
            </p:cNvPr>
            <p:cNvGrpSpPr/>
            <p:nvPr/>
          </p:nvGrpSpPr>
          <p:grpSpPr>
            <a:xfrm>
              <a:off x="3268011" y="5798678"/>
              <a:ext cx="2757285" cy="615556"/>
              <a:chOff x="268448" y="5021414"/>
              <a:chExt cx="2757285" cy="615556"/>
            </a:xfrm>
          </p:grpSpPr>
          <p:sp>
            <p:nvSpPr>
              <p:cNvPr id="42" name="TextBox 41">
                <a:extLst>
                  <a:ext uri="{FF2B5EF4-FFF2-40B4-BE49-F238E27FC236}">
                    <a16:creationId xmlns:a16="http://schemas.microsoft.com/office/drawing/2014/main" xmlns="" id="{340F4086-339D-402A-8F2A-A370F4C3D65A}"/>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October</a:t>
                </a:r>
              </a:p>
            </p:txBody>
          </p:sp>
          <p:sp>
            <p:nvSpPr>
              <p:cNvPr id="43" name="TextBox 42">
                <a:extLst>
                  <a:ext uri="{FF2B5EF4-FFF2-40B4-BE49-F238E27FC236}">
                    <a16:creationId xmlns:a16="http://schemas.microsoft.com/office/drawing/2014/main" xmlns="" id="{37F8F437-4CD6-42E2-B5B8-599E6B10FA86}"/>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November</a:t>
                </a:r>
              </a:p>
            </p:txBody>
          </p:sp>
          <p:sp>
            <p:nvSpPr>
              <p:cNvPr id="44" name="TextBox 43">
                <a:extLst>
                  <a:ext uri="{FF2B5EF4-FFF2-40B4-BE49-F238E27FC236}">
                    <a16:creationId xmlns:a16="http://schemas.microsoft.com/office/drawing/2014/main" xmlns="" id="{3737FC66-E4D2-462B-AEEC-7C55596087D2}"/>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December</a:t>
                </a:r>
              </a:p>
            </p:txBody>
          </p:sp>
        </p:grpSp>
      </p:grpSp>
      <p:grpSp>
        <p:nvGrpSpPr>
          <p:cNvPr id="54" name="Group 53">
            <a:extLst>
              <a:ext uri="{FF2B5EF4-FFF2-40B4-BE49-F238E27FC236}">
                <a16:creationId xmlns:a16="http://schemas.microsoft.com/office/drawing/2014/main" xmlns="" id="{16CD608B-FC04-4694-BE18-0F9BCBE3E6F6}"/>
              </a:ext>
            </a:extLst>
          </p:cNvPr>
          <p:cNvGrpSpPr/>
          <p:nvPr/>
        </p:nvGrpSpPr>
        <p:grpSpPr>
          <a:xfrm>
            <a:off x="5559159" y="5913719"/>
            <a:ext cx="6632840" cy="120746"/>
            <a:chOff x="-476524" y="5798678"/>
            <a:chExt cx="6501820" cy="615556"/>
          </a:xfrm>
        </p:grpSpPr>
        <p:grpSp>
          <p:nvGrpSpPr>
            <p:cNvPr id="55" name="Group 54">
              <a:extLst>
                <a:ext uri="{FF2B5EF4-FFF2-40B4-BE49-F238E27FC236}">
                  <a16:creationId xmlns:a16="http://schemas.microsoft.com/office/drawing/2014/main" xmlns="" id="{6B2E5EC7-2D23-4BDE-8585-D98A10ED5B00}"/>
                </a:ext>
              </a:extLst>
            </p:cNvPr>
            <p:cNvGrpSpPr/>
            <p:nvPr/>
          </p:nvGrpSpPr>
          <p:grpSpPr>
            <a:xfrm>
              <a:off x="-476524" y="5798678"/>
              <a:ext cx="2757285" cy="615556"/>
              <a:chOff x="268448" y="5021414"/>
              <a:chExt cx="2757285" cy="615556"/>
            </a:xfrm>
          </p:grpSpPr>
          <p:sp>
            <p:nvSpPr>
              <p:cNvPr id="68" name="TextBox 67">
                <a:extLst>
                  <a:ext uri="{FF2B5EF4-FFF2-40B4-BE49-F238E27FC236}">
                    <a16:creationId xmlns:a16="http://schemas.microsoft.com/office/drawing/2014/main" xmlns="" id="{8BDC035E-F471-41AF-B39D-861487C73CE6}"/>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January</a:t>
                </a:r>
              </a:p>
            </p:txBody>
          </p:sp>
          <p:sp>
            <p:nvSpPr>
              <p:cNvPr id="69" name="TextBox 68">
                <a:extLst>
                  <a:ext uri="{FF2B5EF4-FFF2-40B4-BE49-F238E27FC236}">
                    <a16:creationId xmlns:a16="http://schemas.microsoft.com/office/drawing/2014/main" xmlns="" id="{0C6BE038-7702-4834-B714-C421BD949BAC}"/>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February</a:t>
                </a:r>
              </a:p>
            </p:txBody>
          </p:sp>
          <p:sp>
            <p:nvSpPr>
              <p:cNvPr id="70" name="TextBox 69">
                <a:extLst>
                  <a:ext uri="{FF2B5EF4-FFF2-40B4-BE49-F238E27FC236}">
                    <a16:creationId xmlns:a16="http://schemas.microsoft.com/office/drawing/2014/main" xmlns="" id="{C3D10D0B-7CE9-4EA9-85A1-5FC0DC70DC19}"/>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March</a:t>
                </a:r>
              </a:p>
            </p:txBody>
          </p:sp>
        </p:grpSp>
        <p:grpSp>
          <p:nvGrpSpPr>
            <p:cNvPr id="56" name="Group 55">
              <a:extLst>
                <a:ext uri="{FF2B5EF4-FFF2-40B4-BE49-F238E27FC236}">
                  <a16:creationId xmlns:a16="http://schemas.microsoft.com/office/drawing/2014/main" xmlns="" id="{C55E74EF-0320-4DCF-9DEE-83545B8A080F}"/>
                </a:ext>
              </a:extLst>
            </p:cNvPr>
            <p:cNvGrpSpPr/>
            <p:nvPr/>
          </p:nvGrpSpPr>
          <p:grpSpPr>
            <a:xfrm>
              <a:off x="737317" y="5798678"/>
              <a:ext cx="2757285" cy="615556"/>
              <a:chOff x="268448" y="5021414"/>
              <a:chExt cx="2757285" cy="615556"/>
            </a:xfrm>
          </p:grpSpPr>
          <p:sp>
            <p:nvSpPr>
              <p:cNvPr id="65" name="TextBox 64">
                <a:extLst>
                  <a:ext uri="{FF2B5EF4-FFF2-40B4-BE49-F238E27FC236}">
                    <a16:creationId xmlns:a16="http://schemas.microsoft.com/office/drawing/2014/main" xmlns="" id="{CAF366AE-A2EC-4141-A955-6F13299BA10B}"/>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April</a:t>
                </a:r>
              </a:p>
            </p:txBody>
          </p:sp>
          <p:sp>
            <p:nvSpPr>
              <p:cNvPr id="66" name="TextBox 65">
                <a:extLst>
                  <a:ext uri="{FF2B5EF4-FFF2-40B4-BE49-F238E27FC236}">
                    <a16:creationId xmlns:a16="http://schemas.microsoft.com/office/drawing/2014/main" xmlns="" id="{A631E0E4-A825-48EB-97A6-FB8E4CAB5853}"/>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May</a:t>
                </a:r>
              </a:p>
            </p:txBody>
          </p:sp>
          <p:sp>
            <p:nvSpPr>
              <p:cNvPr id="67" name="TextBox 66">
                <a:extLst>
                  <a:ext uri="{FF2B5EF4-FFF2-40B4-BE49-F238E27FC236}">
                    <a16:creationId xmlns:a16="http://schemas.microsoft.com/office/drawing/2014/main" xmlns="" id="{1994BD1A-5890-42D4-BA0C-8246D3744F35}"/>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June</a:t>
                </a:r>
              </a:p>
            </p:txBody>
          </p:sp>
        </p:grpSp>
        <p:grpSp>
          <p:nvGrpSpPr>
            <p:cNvPr id="57" name="Group 56">
              <a:extLst>
                <a:ext uri="{FF2B5EF4-FFF2-40B4-BE49-F238E27FC236}">
                  <a16:creationId xmlns:a16="http://schemas.microsoft.com/office/drawing/2014/main" xmlns="" id="{9ED63334-2B22-4C2B-BA14-49B5F1E0FCD3}"/>
                </a:ext>
              </a:extLst>
            </p:cNvPr>
            <p:cNvGrpSpPr/>
            <p:nvPr/>
          </p:nvGrpSpPr>
          <p:grpSpPr>
            <a:xfrm>
              <a:off x="1995014" y="5798678"/>
              <a:ext cx="2757285" cy="615556"/>
              <a:chOff x="268448" y="5021414"/>
              <a:chExt cx="2757285" cy="615556"/>
            </a:xfrm>
          </p:grpSpPr>
          <p:sp>
            <p:nvSpPr>
              <p:cNvPr id="62" name="TextBox 61">
                <a:extLst>
                  <a:ext uri="{FF2B5EF4-FFF2-40B4-BE49-F238E27FC236}">
                    <a16:creationId xmlns:a16="http://schemas.microsoft.com/office/drawing/2014/main" xmlns="" id="{0F08ED4F-AFCE-4AEC-A8DC-2EEBA9AC8D99}"/>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July</a:t>
                </a:r>
              </a:p>
            </p:txBody>
          </p:sp>
          <p:sp>
            <p:nvSpPr>
              <p:cNvPr id="63" name="TextBox 62">
                <a:extLst>
                  <a:ext uri="{FF2B5EF4-FFF2-40B4-BE49-F238E27FC236}">
                    <a16:creationId xmlns:a16="http://schemas.microsoft.com/office/drawing/2014/main" xmlns="" id="{68576DA9-621A-44D6-B548-3AA108FE24D5}"/>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August</a:t>
                </a:r>
              </a:p>
            </p:txBody>
          </p:sp>
          <p:sp>
            <p:nvSpPr>
              <p:cNvPr id="64" name="TextBox 63">
                <a:extLst>
                  <a:ext uri="{FF2B5EF4-FFF2-40B4-BE49-F238E27FC236}">
                    <a16:creationId xmlns:a16="http://schemas.microsoft.com/office/drawing/2014/main" xmlns="" id="{960CF186-2CE6-43CA-A8D8-04EEAAD75AEA}"/>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September</a:t>
                </a:r>
              </a:p>
            </p:txBody>
          </p:sp>
        </p:grpSp>
        <p:grpSp>
          <p:nvGrpSpPr>
            <p:cNvPr id="58" name="Group 57">
              <a:extLst>
                <a:ext uri="{FF2B5EF4-FFF2-40B4-BE49-F238E27FC236}">
                  <a16:creationId xmlns:a16="http://schemas.microsoft.com/office/drawing/2014/main" xmlns="" id="{A24D0114-DBB5-472F-9287-4581F8180579}"/>
                </a:ext>
              </a:extLst>
            </p:cNvPr>
            <p:cNvGrpSpPr/>
            <p:nvPr/>
          </p:nvGrpSpPr>
          <p:grpSpPr>
            <a:xfrm>
              <a:off x="3268011" y="5798678"/>
              <a:ext cx="2757285" cy="615556"/>
              <a:chOff x="268448" y="5021414"/>
              <a:chExt cx="2757285" cy="615556"/>
            </a:xfrm>
          </p:grpSpPr>
          <p:sp>
            <p:nvSpPr>
              <p:cNvPr id="59" name="TextBox 58">
                <a:extLst>
                  <a:ext uri="{FF2B5EF4-FFF2-40B4-BE49-F238E27FC236}">
                    <a16:creationId xmlns:a16="http://schemas.microsoft.com/office/drawing/2014/main" xmlns="" id="{67F92907-691B-459E-B959-2EACC0CAC48F}"/>
                  </a:ext>
                </a:extLst>
              </p:cNvPr>
              <p:cNvSpPr txBox="1"/>
              <p:nvPr/>
            </p:nvSpPr>
            <p:spPr>
              <a:xfrm rot="18961456">
                <a:off x="268448"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October</a:t>
                </a:r>
              </a:p>
            </p:txBody>
          </p:sp>
          <p:sp>
            <p:nvSpPr>
              <p:cNvPr id="60" name="TextBox 59">
                <a:extLst>
                  <a:ext uri="{FF2B5EF4-FFF2-40B4-BE49-F238E27FC236}">
                    <a16:creationId xmlns:a16="http://schemas.microsoft.com/office/drawing/2014/main" xmlns="" id="{9DF4A761-8FE2-493C-AEC2-5E2785B866E6}"/>
                  </a:ext>
                </a:extLst>
              </p:cNvPr>
              <p:cNvSpPr txBox="1"/>
              <p:nvPr/>
            </p:nvSpPr>
            <p:spPr>
              <a:xfrm rot="18961456">
                <a:off x="678162"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November</a:t>
                </a:r>
              </a:p>
            </p:txBody>
          </p:sp>
          <p:sp>
            <p:nvSpPr>
              <p:cNvPr id="61" name="TextBox 60">
                <a:extLst>
                  <a:ext uri="{FF2B5EF4-FFF2-40B4-BE49-F238E27FC236}">
                    <a16:creationId xmlns:a16="http://schemas.microsoft.com/office/drawing/2014/main" xmlns="" id="{D86F1604-4A84-419A-BBC3-F456786AC7A4}"/>
                  </a:ext>
                </a:extLst>
              </p:cNvPr>
              <p:cNvSpPr txBox="1"/>
              <p:nvPr/>
            </p:nvSpPr>
            <p:spPr>
              <a:xfrm rot="18961456">
                <a:off x="1087876" y="5021414"/>
                <a:ext cx="1937857" cy="615556"/>
              </a:xfrm>
              <a:prstGeom prst="rect">
                <a:avLst/>
              </a:prstGeom>
              <a:noFill/>
            </p:spPr>
            <p:txBody>
              <a:bodyPr wrap="square" rtlCol="0">
                <a:spAutoFit/>
              </a:bodyPr>
              <a:lstStyle/>
              <a:p>
                <a:pPr algn="r"/>
                <a:r>
                  <a:rPr lang="en-US" sz="1400">
                    <a:solidFill>
                      <a:schemeClr val="tx1">
                        <a:lumMod val="75000"/>
                        <a:lumOff val="25000"/>
                      </a:schemeClr>
                    </a:solidFill>
                    <a:latin typeface="Century Gothic" panose="020B0502020202020204" pitchFamily="34" charset="0"/>
                  </a:rPr>
                  <a:t>December</a:t>
                </a:r>
              </a:p>
            </p:txBody>
          </p:sp>
        </p:grpSp>
      </p:grpSp>
      <p:sp>
        <p:nvSpPr>
          <p:cNvPr id="71" name="TextBox 70">
            <a:extLst>
              <a:ext uri="{FF2B5EF4-FFF2-40B4-BE49-F238E27FC236}">
                <a16:creationId xmlns:a16="http://schemas.microsoft.com/office/drawing/2014/main" xmlns="" id="{E6A875E5-4F8D-486F-9126-F68106CA5B3C}"/>
              </a:ext>
            </a:extLst>
          </p:cNvPr>
          <p:cNvSpPr txBox="1"/>
          <p:nvPr/>
        </p:nvSpPr>
        <p:spPr>
          <a:xfrm>
            <a:off x="824249" y="712723"/>
            <a:ext cx="5269000" cy="338554"/>
          </a:xfrm>
          <a:prstGeom prst="rect">
            <a:avLst/>
          </a:prstGeom>
          <a:noFill/>
        </p:spPr>
        <p:txBody>
          <a:bodyPr wrap="square" rtlCol="0">
            <a:spAutoFit/>
          </a:bodyPr>
          <a:lstStyle/>
          <a:p>
            <a:pPr algn="ctr" rtl="0">
              <a:defRPr sz="1600" b="1" i="0" u="none" strike="noStrike" kern="1200" spc="0" baseline="0">
                <a:solidFill>
                  <a:prstClr val="black">
                    <a:lumMod val="65000"/>
                    <a:lumOff val="35000"/>
                  </a:prstClr>
                </a:solidFill>
                <a:latin typeface="Century Gothic" panose="020B0502020202020204" pitchFamily="34" charset="0"/>
                <a:ea typeface="+mn-ea"/>
                <a:cs typeface="+mn-cs"/>
              </a:defRPr>
            </a:pPr>
            <a:r>
              <a:rPr lang="en-US" sz="1600" b="1">
                <a:latin typeface="Century Gothic" panose="020B0502020202020204" pitchFamily="34" charset="0"/>
              </a:rPr>
              <a:t>Preston</a:t>
            </a:r>
            <a:r>
              <a:rPr lang="en-US" sz="1600" b="1" baseline="0">
                <a:latin typeface="Century Gothic" panose="020B0502020202020204" pitchFamily="34" charset="0"/>
              </a:rPr>
              <a:t> County Average Monthly Temperature </a:t>
            </a:r>
            <a:endParaRPr lang="en-US" sz="1600" b="1">
              <a:latin typeface="Century Gothic" panose="020B0502020202020204" pitchFamily="34" charset="0"/>
            </a:endParaRPr>
          </a:p>
        </p:txBody>
      </p:sp>
      <p:sp>
        <p:nvSpPr>
          <p:cNvPr id="72" name="TextBox 71">
            <a:extLst>
              <a:ext uri="{FF2B5EF4-FFF2-40B4-BE49-F238E27FC236}">
                <a16:creationId xmlns:a16="http://schemas.microsoft.com/office/drawing/2014/main" xmlns="" id="{FEA750CA-9B09-4559-AE0F-BD380438C6A1}"/>
              </a:ext>
            </a:extLst>
          </p:cNvPr>
          <p:cNvSpPr txBox="1"/>
          <p:nvPr/>
        </p:nvSpPr>
        <p:spPr>
          <a:xfrm>
            <a:off x="7007760" y="690241"/>
            <a:ext cx="5076346" cy="338554"/>
          </a:xfrm>
          <a:prstGeom prst="rect">
            <a:avLst/>
          </a:prstGeom>
          <a:noFill/>
        </p:spPr>
        <p:txBody>
          <a:bodyPr wrap="square" rtlCol="0">
            <a:spAutoFit/>
          </a:bodyPr>
          <a:lstStyle/>
          <a:p>
            <a:pPr algn="ctr" rtl="0">
              <a:defRPr sz="1600" b="1" i="0" u="none" strike="noStrike" kern="1200" spc="0" baseline="0">
                <a:solidFill>
                  <a:prstClr val="black">
                    <a:lumMod val="65000"/>
                    <a:lumOff val="35000"/>
                  </a:prstClr>
                </a:solidFill>
                <a:latin typeface="Century Gothic" panose="020B0502020202020204" pitchFamily="34" charset="0"/>
                <a:ea typeface="+mn-ea"/>
                <a:cs typeface="+mn-cs"/>
              </a:defRPr>
            </a:pPr>
            <a:r>
              <a:rPr lang="en-US" sz="1600" b="1">
                <a:latin typeface="Century Gothic" panose="020B0502020202020204" pitchFamily="34" charset="0"/>
              </a:rPr>
              <a:t>Tucker</a:t>
            </a:r>
            <a:r>
              <a:rPr lang="en-US" sz="1600" b="1" baseline="0">
                <a:latin typeface="Century Gothic" panose="020B0502020202020204" pitchFamily="34" charset="0"/>
              </a:rPr>
              <a:t> County Average Monthly Temperature </a:t>
            </a:r>
            <a:endParaRPr lang="en-US" sz="1600" b="1">
              <a:latin typeface="Century Gothic" panose="020B0502020202020204" pitchFamily="34" charset="0"/>
            </a:endParaRPr>
          </a:p>
        </p:txBody>
      </p:sp>
      <p:sp>
        <p:nvSpPr>
          <p:cNvPr id="73" name="TextBox 72">
            <a:extLst>
              <a:ext uri="{FF2B5EF4-FFF2-40B4-BE49-F238E27FC236}">
                <a16:creationId xmlns:a16="http://schemas.microsoft.com/office/drawing/2014/main" xmlns="" id="{BCCDB90C-5E69-46CD-B1A4-71258FBBBB7C}"/>
              </a:ext>
            </a:extLst>
          </p:cNvPr>
          <p:cNvSpPr txBox="1"/>
          <p:nvPr/>
        </p:nvSpPr>
        <p:spPr>
          <a:xfrm>
            <a:off x="2549298" y="5732300"/>
            <a:ext cx="912970"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Month</a:t>
            </a:r>
          </a:p>
        </p:txBody>
      </p:sp>
      <p:sp>
        <p:nvSpPr>
          <p:cNvPr id="74" name="TextBox 73">
            <a:extLst>
              <a:ext uri="{FF2B5EF4-FFF2-40B4-BE49-F238E27FC236}">
                <a16:creationId xmlns:a16="http://schemas.microsoft.com/office/drawing/2014/main" xmlns="" id="{BCB73FE0-BCF6-49F2-9B0E-CE37F03CC748}"/>
              </a:ext>
            </a:extLst>
          </p:cNvPr>
          <p:cNvSpPr txBox="1"/>
          <p:nvPr/>
        </p:nvSpPr>
        <p:spPr>
          <a:xfrm>
            <a:off x="8658174" y="5732300"/>
            <a:ext cx="912970"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Month</a:t>
            </a:r>
          </a:p>
        </p:txBody>
      </p:sp>
      <p:grpSp>
        <p:nvGrpSpPr>
          <p:cNvPr id="84" name="Group 83">
            <a:extLst>
              <a:ext uri="{FF2B5EF4-FFF2-40B4-BE49-F238E27FC236}">
                <a16:creationId xmlns:a16="http://schemas.microsoft.com/office/drawing/2014/main" xmlns="" id="{7F36D4F1-3D8A-45EF-98A0-288913008E0E}"/>
              </a:ext>
            </a:extLst>
          </p:cNvPr>
          <p:cNvGrpSpPr/>
          <p:nvPr/>
        </p:nvGrpSpPr>
        <p:grpSpPr>
          <a:xfrm>
            <a:off x="823789" y="6098651"/>
            <a:ext cx="1715762" cy="338554"/>
            <a:chOff x="1218950" y="6043861"/>
            <a:chExt cx="1715762" cy="338554"/>
          </a:xfrm>
        </p:grpSpPr>
        <p:pic>
          <p:nvPicPr>
            <p:cNvPr id="78" name="Picture 77">
              <a:extLst>
                <a:ext uri="{FF2B5EF4-FFF2-40B4-BE49-F238E27FC236}">
                  <a16:creationId xmlns:a16="http://schemas.microsoft.com/office/drawing/2014/main" xmlns="" id="{01652100-82BB-4ECF-BF49-3D9952E01C0A}"/>
                </a:ext>
              </a:extLst>
            </p:cNvPr>
            <p:cNvPicPr>
              <a:picLocks noChangeAspect="1"/>
            </p:cNvPicPr>
            <p:nvPr/>
          </p:nvPicPr>
          <p:blipFill>
            <a:blip r:embed="rId5"/>
            <a:stretch>
              <a:fillRect/>
            </a:stretch>
          </p:blipFill>
          <p:spPr>
            <a:xfrm>
              <a:off x="1218950" y="6109187"/>
              <a:ext cx="476250" cy="190500"/>
            </a:xfrm>
            <a:prstGeom prst="rect">
              <a:avLst/>
            </a:prstGeom>
          </p:spPr>
        </p:pic>
        <p:sp>
          <p:nvSpPr>
            <p:cNvPr id="83" name="TextBox 82">
              <a:extLst>
                <a:ext uri="{FF2B5EF4-FFF2-40B4-BE49-F238E27FC236}">
                  <a16:creationId xmlns:a16="http://schemas.microsoft.com/office/drawing/2014/main" xmlns="" id="{B3B8AF51-6B4E-4A1D-81AE-1A3DDBD579A3}"/>
                </a:ext>
              </a:extLst>
            </p:cNvPr>
            <p:cNvSpPr txBox="1"/>
            <p:nvPr/>
          </p:nvSpPr>
          <p:spPr>
            <a:xfrm>
              <a:off x="1618947" y="6043861"/>
              <a:ext cx="1315765" cy="338554"/>
            </a:xfrm>
            <a:prstGeom prst="rect">
              <a:avLst/>
            </a:prstGeom>
            <a:noFill/>
          </p:spPr>
          <p:txBody>
            <a:bodyPr wrap="square" rtlCol="0">
              <a:spAutoFit/>
            </a:bodyPr>
            <a:lstStyle/>
            <a:p>
              <a:r>
                <a:rPr lang="en-US" sz="1600" b="1">
                  <a:latin typeface="Century Gothic" panose="020B0502020202020204" pitchFamily="34" charset="0"/>
                </a:rPr>
                <a:t>1970 - 1999</a:t>
              </a:r>
            </a:p>
          </p:txBody>
        </p:sp>
      </p:grpSp>
      <p:grpSp>
        <p:nvGrpSpPr>
          <p:cNvPr id="86" name="Group 85">
            <a:extLst>
              <a:ext uri="{FF2B5EF4-FFF2-40B4-BE49-F238E27FC236}">
                <a16:creationId xmlns:a16="http://schemas.microsoft.com/office/drawing/2014/main" xmlns="" id="{2C19B640-5AFB-49BA-8E9F-EBDCFA1EF6FD}"/>
              </a:ext>
            </a:extLst>
          </p:cNvPr>
          <p:cNvGrpSpPr/>
          <p:nvPr/>
        </p:nvGrpSpPr>
        <p:grpSpPr>
          <a:xfrm>
            <a:off x="4176579" y="6089950"/>
            <a:ext cx="1662150" cy="338554"/>
            <a:chOff x="3218342" y="6043861"/>
            <a:chExt cx="1662150" cy="338554"/>
          </a:xfrm>
        </p:grpSpPr>
        <p:pic>
          <p:nvPicPr>
            <p:cNvPr id="80" name="Picture 79">
              <a:extLst>
                <a:ext uri="{FF2B5EF4-FFF2-40B4-BE49-F238E27FC236}">
                  <a16:creationId xmlns:a16="http://schemas.microsoft.com/office/drawing/2014/main" xmlns="" id="{FE07B221-C720-4123-B105-31C2C4C76AD3}"/>
                </a:ext>
              </a:extLst>
            </p:cNvPr>
            <p:cNvPicPr>
              <a:picLocks noChangeAspect="1"/>
            </p:cNvPicPr>
            <p:nvPr/>
          </p:nvPicPr>
          <p:blipFill>
            <a:blip r:embed="rId6"/>
            <a:stretch>
              <a:fillRect/>
            </a:stretch>
          </p:blipFill>
          <p:spPr>
            <a:xfrm>
              <a:off x="3218342" y="6130159"/>
              <a:ext cx="342900" cy="152400"/>
            </a:xfrm>
            <a:prstGeom prst="rect">
              <a:avLst/>
            </a:prstGeom>
          </p:spPr>
        </p:pic>
        <p:sp>
          <p:nvSpPr>
            <p:cNvPr id="85" name="TextBox 84">
              <a:extLst>
                <a:ext uri="{FF2B5EF4-FFF2-40B4-BE49-F238E27FC236}">
                  <a16:creationId xmlns:a16="http://schemas.microsoft.com/office/drawing/2014/main" xmlns="" id="{0E9FCBC1-AE91-4340-BD6A-E0FFB8DCCA04}"/>
                </a:ext>
              </a:extLst>
            </p:cNvPr>
            <p:cNvSpPr txBox="1"/>
            <p:nvPr/>
          </p:nvSpPr>
          <p:spPr>
            <a:xfrm>
              <a:off x="3564727" y="6043861"/>
              <a:ext cx="1315765" cy="338554"/>
            </a:xfrm>
            <a:prstGeom prst="rect">
              <a:avLst/>
            </a:prstGeom>
            <a:noFill/>
          </p:spPr>
          <p:txBody>
            <a:bodyPr wrap="square" rtlCol="0">
              <a:spAutoFit/>
            </a:bodyPr>
            <a:lstStyle/>
            <a:p>
              <a:r>
                <a:rPr lang="en-US" sz="1600" b="1">
                  <a:latin typeface="Century Gothic" panose="020B0502020202020204" pitchFamily="34" charset="0"/>
                </a:rPr>
                <a:t>2000 - 2020</a:t>
              </a:r>
            </a:p>
          </p:txBody>
        </p:sp>
      </p:grpSp>
      <p:grpSp>
        <p:nvGrpSpPr>
          <p:cNvPr id="87" name="Group 86">
            <a:extLst>
              <a:ext uri="{FF2B5EF4-FFF2-40B4-BE49-F238E27FC236}">
                <a16:creationId xmlns:a16="http://schemas.microsoft.com/office/drawing/2014/main" xmlns="" id="{DAA1000D-FFEE-4686-A15B-9497767B5B6B}"/>
              </a:ext>
            </a:extLst>
          </p:cNvPr>
          <p:cNvGrpSpPr/>
          <p:nvPr/>
        </p:nvGrpSpPr>
        <p:grpSpPr>
          <a:xfrm>
            <a:off x="6867254" y="6083171"/>
            <a:ext cx="1715762" cy="338554"/>
            <a:chOff x="1218950" y="6043861"/>
            <a:chExt cx="1715762" cy="338554"/>
          </a:xfrm>
        </p:grpSpPr>
        <p:pic>
          <p:nvPicPr>
            <p:cNvPr id="88" name="Picture 87">
              <a:extLst>
                <a:ext uri="{FF2B5EF4-FFF2-40B4-BE49-F238E27FC236}">
                  <a16:creationId xmlns:a16="http://schemas.microsoft.com/office/drawing/2014/main" xmlns="" id="{9B3EC45C-E977-450D-A86B-F12AA5271693}"/>
                </a:ext>
              </a:extLst>
            </p:cNvPr>
            <p:cNvPicPr>
              <a:picLocks noChangeAspect="1"/>
            </p:cNvPicPr>
            <p:nvPr/>
          </p:nvPicPr>
          <p:blipFill>
            <a:blip r:embed="rId5"/>
            <a:stretch>
              <a:fillRect/>
            </a:stretch>
          </p:blipFill>
          <p:spPr>
            <a:xfrm>
              <a:off x="1218950" y="6109187"/>
              <a:ext cx="476250" cy="190500"/>
            </a:xfrm>
            <a:prstGeom prst="rect">
              <a:avLst/>
            </a:prstGeom>
          </p:spPr>
        </p:pic>
        <p:sp>
          <p:nvSpPr>
            <p:cNvPr id="89" name="TextBox 88">
              <a:extLst>
                <a:ext uri="{FF2B5EF4-FFF2-40B4-BE49-F238E27FC236}">
                  <a16:creationId xmlns:a16="http://schemas.microsoft.com/office/drawing/2014/main" xmlns="" id="{2D18FD3E-FD58-46A7-8E2A-BF577B9F4705}"/>
                </a:ext>
              </a:extLst>
            </p:cNvPr>
            <p:cNvSpPr txBox="1"/>
            <p:nvPr/>
          </p:nvSpPr>
          <p:spPr>
            <a:xfrm>
              <a:off x="1618947" y="6043861"/>
              <a:ext cx="1315765" cy="338554"/>
            </a:xfrm>
            <a:prstGeom prst="rect">
              <a:avLst/>
            </a:prstGeom>
            <a:noFill/>
          </p:spPr>
          <p:txBody>
            <a:bodyPr wrap="square" rtlCol="0">
              <a:spAutoFit/>
            </a:bodyPr>
            <a:lstStyle/>
            <a:p>
              <a:r>
                <a:rPr lang="en-US" sz="1600" b="1">
                  <a:latin typeface="Century Gothic" panose="020B0502020202020204" pitchFamily="34" charset="0"/>
                </a:rPr>
                <a:t>1970 - 1999</a:t>
              </a:r>
            </a:p>
          </p:txBody>
        </p:sp>
      </p:grpSp>
      <p:grpSp>
        <p:nvGrpSpPr>
          <p:cNvPr id="91" name="Group 90">
            <a:extLst>
              <a:ext uri="{FF2B5EF4-FFF2-40B4-BE49-F238E27FC236}">
                <a16:creationId xmlns:a16="http://schemas.microsoft.com/office/drawing/2014/main" xmlns="" id="{19BCCBFA-DFAD-4AB3-A748-AB1385BCA50B}"/>
              </a:ext>
            </a:extLst>
          </p:cNvPr>
          <p:cNvGrpSpPr/>
          <p:nvPr/>
        </p:nvGrpSpPr>
        <p:grpSpPr>
          <a:xfrm>
            <a:off x="10232954" y="6095642"/>
            <a:ext cx="1722591" cy="338554"/>
            <a:chOff x="8517581" y="6074470"/>
            <a:chExt cx="1681808" cy="338554"/>
          </a:xfrm>
        </p:grpSpPr>
        <p:pic>
          <p:nvPicPr>
            <p:cNvPr id="82" name="Picture 81">
              <a:extLst>
                <a:ext uri="{FF2B5EF4-FFF2-40B4-BE49-F238E27FC236}">
                  <a16:creationId xmlns:a16="http://schemas.microsoft.com/office/drawing/2014/main" xmlns="" id="{C7FE15BA-2A7E-4098-B3EF-35345B648696}"/>
                </a:ext>
              </a:extLst>
            </p:cNvPr>
            <p:cNvPicPr>
              <a:picLocks noChangeAspect="1"/>
            </p:cNvPicPr>
            <p:nvPr/>
          </p:nvPicPr>
          <p:blipFill>
            <a:blip r:embed="rId7"/>
            <a:stretch>
              <a:fillRect/>
            </a:stretch>
          </p:blipFill>
          <p:spPr>
            <a:xfrm>
              <a:off x="8517581" y="6166917"/>
              <a:ext cx="390525" cy="180975"/>
            </a:xfrm>
            <a:prstGeom prst="rect">
              <a:avLst/>
            </a:prstGeom>
          </p:spPr>
        </p:pic>
        <p:sp>
          <p:nvSpPr>
            <p:cNvPr id="90" name="TextBox 89">
              <a:extLst>
                <a:ext uri="{FF2B5EF4-FFF2-40B4-BE49-F238E27FC236}">
                  <a16:creationId xmlns:a16="http://schemas.microsoft.com/office/drawing/2014/main" xmlns="" id="{5F8C9570-DA0C-4E69-B698-53E9DE7ECEF9}"/>
                </a:ext>
              </a:extLst>
            </p:cNvPr>
            <p:cNvSpPr txBox="1"/>
            <p:nvPr/>
          </p:nvSpPr>
          <p:spPr>
            <a:xfrm>
              <a:off x="8883624" y="6074470"/>
              <a:ext cx="1315765" cy="338554"/>
            </a:xfrm>
            <a:prstGeom prst="rect">
              <a:avLst/>
            </a:prstGeom>
            <a:noFill/>
          </p:spPr>
          <p:txBody>
            <a:bodyPr wrap="square" rtlCol="0">
              <a:spAutoFit/>
            </a:bodyPr>
            <a:lstStyle/>
            <a:p>
              <a:r>
                <a:rPr lang="en-US" sz="1600" b="1">
                  <a:latin typeface="Century Gothic" panose="020B0502020202020204" pitchFamily="34" charset="0"/>
                </a:rPr>
                <a:t>2000 - 2020</a:t>
              </a:r>
            </a:p>
          </p:txBody>
        </p:sp>
      </p:grpSp>
    </p:spTree>
    <p:extLst>
      <p:ext uri="{BB962C8B-B14F-4D97-AF65-F5344CB8AC3E}">
        <p14:creationId xmlns:p14="http://schemas.microsoft.com/office/powerpoint/2010/main" val="1267777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CLIMATOLOGY: RESULTS</a:t>
            </a:r>
          </a:p>
        </p:txBody>
      </p:sp>
      <p:pic>
        <p:nvPicPr>
          <p:cNvPr id="4" name="Picture 3">
            <a:extLst>
              <a:ext uri="{FF2B5EF4-FFF2-40B4-BE49-F238E27FC236}">
                <a16:creationId xmlns:a16="http://schemas.microsoft.com/office/drawing/2014/main" xmlns="" id="{68E23F50-5A6D-4879-899F-348476450D67}"/>
              </a:ext>
            </a:extLst>
          </p:cNvPr>
          <p:cNvPicPr>
            <a:picLocks noChangeAspect="1"/>
          </p:cNvPicPr>
          <p:nvPr/>
        </p:nvPicPr>
        <p:blipFill>
          <a:blip r:embed="rId3"/>
          <a:stretch>
            <a:fillRect/>
          </a:stretch>
        </p:blipFill>
        <p:spPr>
          <a:xfrm>
            <a:off x="849854" y="1171575"/>
            <a:ext cx="11342146" cy="4092883"/>
          </a:xfrm>
          <a:prstGeom prst="rect">
            <a:avLst/>
          </a:prstGeom>
        </p:spPr>
      </p:pic>
      <p:grpSp>
        <p:nvGrpSpPr>
          <p:cNvPr id="7" name="Group 6">
            <a:extLst>
              <a:ext uri="{FF2B5EF4-FFF2-40B4-BE49-F238E27FC236}">
                <a16:creationId xmlns:a16="http://schemas.microsoft.com/office/drawing/2014/main" xmlns="" id="{6D0FCB47-99C2-4677-AFB2-66330DBF8B3D}"/>
              </a:ext>
            </a:extLst>
          </p:cNvPr>
          <p:cNvGrpSpPr/>
          <p:nvPr/>
        </p:nvGrpSpPr>
        <p:grpSpPr>
          <a:xfrm>
            <a:off x="906359" y="4865370"/>
            <a:ext cx="11285640" cy="955527"/>
            <a:chOff x="1033012" y="4746935"/>
            <a:chExt cx="10531296" cy="973123"/>
          </a:xfrm>
        </p:grpSpPr>
        <p:grpSp>
          <p:nvGrpSpPr>
            <p:cNvPr id="8" name="Group 7">
              <a:extLst>
                <a:ext uri="{FF2B5EF4-FFF2-40B4-BE49-F238E27FC236}">
                  <a16:creationId xmlns:a16="http://schemas.microsoft.com/office/drawing/2014/main" xmlns="" id="{5902F3D8-29B2-4B6C-89D4-F501703E8F94}"/>
                </a:ext>
              </a:extLst>
            </p:cNvPr>
            <p:cNvGrpSpPr/>
            <p:nvPr/>
          </p:nvGrpSpPr>
          <p:grpSpPr>
            <a:xfrm>
              <a:off x="1033012" y="4746935"/>
              <a:ext cx="2886185" cy="973123"/>
              <a:chOff x="1033012" y="4775057"/>
              <a:chExt cx="2886185" cy="973123"/>
            </a:xfrm>
          </p:grpSpPr>
          <p:sp>
            <p:nvSpPr>
              <p:cNvPr id="32" name="TextBox 31">
                <a:extLst>
                  <a:ext uri="{FF2B5EF4-FFF2-40B4-BE49-F238E27FC236}">
                    <a16:creationId xmlns:a16="http://schemas.microsoft.com/office/drawing/2014/main" xmlns="" id="{23F19F46-8777-4725-A23D-E4D670C9B5FF}"/>
                  </a:ext>
                </a:extLst>
              </p:cNvPr>
              <p:cNvSpPr txBox="1"/>
              <p:nvPr/>
            </p:nvSpPr>
            <p:spPr>
              <a:xfrm rot="18816610">
                <a:off x="700339"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1970</a:t>
                </a:r>
              </a:p>
            </p:txBody>
          </p:sp>
          <p:sp>
            <p:nvSpPr>
              <p:cNvPr id="33" name="TextBox 32">
                <a:extLst>
                  <a:ext uri="{FF2B5EF4-FFF2-40B4-BE49-F238E27FC236}">
                    <a16:creationId xmlns:a16="http://schemas.microsoft.com/office/drawing/2014/main" xmlns="" id="{8ECC9E72-31E0-4982-91AC-C92E7FA1017E}"/>
                  </a:ext>
                </a:extLst>
              </p:cNvPr>
              <p:cNvSpPr txBox="1"/>
              <p:nvPr/>
            </p:nvSpPr>
            <p:spPr>
              <a:xfrm rot="18816610">
                <a:off x="1116631"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1972</a:t>
                </a:r>
              </a:p>
            </p:txBody>
          </p:sp>
          <p:sp>
            <p:nvSpPr>
              <p:cNvPr id="34" name="TextBox 33">
                <a:extLst>
                  <a:ext uri="{FF2B5EF4-FFF2-40B4-BE49-F238E27FC236}">
                    <a16:creationId xmlns:a16="http://schemas.microsoft.com/office/drawing/2014/main" xmlns="" id="{10405F8F-A954-49C5-BC59-8DCA16FCBB5F}"/>
                  </a:ext>
                </a:extLst>
              </p:cNvPr>
              <p:cNvSpPr txBox="1"/>
              <p:nvPr/>
            </p:nvSpPr>
            <p:spPr>
              <a:xfrm rot="18816610">
                <a:off x="1549320"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1974</a:t>
                </a:r>
              </a:p>
            </p:txBody>
          </p:sp>
          <p:sp>
            <p:nvSpPr>
              <p:cNvPr id="35" name="TextBox 34">
                <a:extLst>
                  <a:ext uri="{FF2B5EF4-FFF2-40B4-BE49-F238E27FC236}">
                    <a16:creationId xmlns:a16="http://schemas.microsoft.com/office/drawing/2014/main" xmlns="" id="{266E5ED3-918C-4D62-B7FA-EC0468FD618C}"/>
                  </a:ext>
                </a:extLst>
              </p:cNvPr>
              <p:cNvSpPr txBox="1"/>
              <p:nvPr/>
            </p:nvSpPr>
            <p:spPr>
              <a:xfrm rot="18816610">
                <a:off x="1996348"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1976</a:t>
                </a:r>
              </a:p>
            </p:txBody>
          </p:sp>
          <p:sp>
            <p:nvSpPr>
              <p:cNvPr id="36" name="TextBox 35">
                <a:extLst>
                  <a:ext uri="{FF2B5EF4-FFF2-40B4-BE49-F238E27FC236}">
                    <a16:creationId xmlns:a16="http://schemas.microsoft.com/office/drawing/2014/main" xmlns="" id="{C5FAE970-8EEB-497C-B834-4E99CD352074}"/>
                  </a:ext>
                </a:extLst>
              </p:cNvPr>
              <p:cNvSpPr txBox="1"/>
              <p:nvPr/>
            </p:nvSpPr>
            <p:spPr>
              <a:xfrm rot="18816610">
                <a:off x="2399031"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1978</a:t>
                </a:r>
              </a:p>
            </p:txBody>
          </p:sp>
          <p:sp>
            <p:nvSpPr>
              <p:cNvPr id="37" name="TextBox 36">
                <a:extLst>
                  <a:ext uri="{FF2B5EF4-FFF2-40B4-BE49-F238E27FC236}">
                    <a16:creationId xmlns:a16="http://schemas.microsoft.com/office/drawing/2014/main" xmlns="" id="{4229DF12-BE0D-4A27-8DFD-05B8DC4FAA84}"/>
                  </a:ext>
                </a:extLst>
              </p:cNvPr>
              <p:cNvSpPr txBox="1"/>
              <p:nvPr/>
            </p:nvSpPr>
            <p:spPr>
              <a:xfrm rot="18816610">
                <a:off x="2831718"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1980</a:t>
                </a:r>
              </a:p>
            </p:txBody>
          </p:sp>
          <p:sp>
            <p:nvSpPr>
              <p:cNvPr id="38" name="TextBox 37">
                <a:extLst>
                  <a:ext uri="{FF2B5EF4-FFF2-40B4-BE49-F238E27FC236}">
                    <a16:creationId xmlns:a16="http://schemas.microsoft.com/office/drawing/2014/main" xmlns="" id="{8C99BAC8-24CE-4EDE-B24D-F889F6070CC9}"/>
                  </a:ext>
                </a:extLst>
              </p:cNvPr>
              <p:cNvSpPr txBox="1"/>
              <p:nvPr/>
            </p:nvSpPr>
            <p:spPr>
              <a:xfrm rot="18816610">
                <a:off x="3278747"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1982</a:t>
                </a:r>
              </a:p>
            </p:txBody>
          </p:sp>
        </p:grpSp>
        <p:grpSp>
          <p:nvGrpSpPr>
            <p:cNvPr id="9" name="Group 8">
              <a:extLst>
                <a:ext uri="{FF2B5EF4-FFF2-40B4-BE49-F238E27FC236}">
                  <a16:creationId xmlns:a16="http://schemas.microsoft.com/office/drawing/2014/main" xmlns="" id="{8F1E521E-42D3-4871-8265-757C9EBE01D8}"/>
                </a:ext>
              </a:extLst>
            </p:cNvPr>
            <p:cNvGrpSpPr/>
            <p:nvPr/>
          </p:nvGrpSpPr>
          <p:grpSpPr>
            <a:xfrm>
              <a:off x="7406203" y="4746935"/>
              <a:ext cx="2904120" cy="973123"/>
              <a:chOff x="1411670" y="4798837"/>
              <a:chExt cx="2640992" cy="973123"/>
            </a:xfrm>
          </p:grpSpPr>
          <p:sp>
            <p:nvSpPr>
              <p:cNvPr id="25" name="TextBox 24">
                <a:extLst>
                  <a:ext uri="{FF2B5EF4-FFF2-40B4-BE49-F238E27FC236}">
                    <a16:creationId xmlns:a16="http://schemas.microsoft.com/office/drawing/2014/main" xmlns="" id="{D66CADBF-63DD-41F7-9F64-500C7C60CC06}"/>
                  </a:ext>
                </a:extLst>
              </p:cNvPr>
              <p:cNvSpPr txBox="1"/>
              <p:nvPr/>
            </p:nvSpPr>
            <p:spPr>
              <a:xfrm rot="18816610">
                <a:off x="1065054"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2000</a:t>
                </a:r>
              </a:p>
            </p:txBody>
          </p:sp>
          <p:sp>
            <p:nvSpPr>
              <p:cNvPr id="26" name="TextBox 25">
                <a:extLst>
                  <a:ext uri="{FF2B5EF4-FFF2-40B4-BE49-F238E27FC236}">
                    <a16:creationId xmlns:a16="http://schemas.microsoft.com/office/drawing/2014/main" xmlns="" id="{2BB58595-A30D-462F-AAD6-73DE8EE6D579}"/>
                  </a:ext>
                </a:extLst>
              </p:cNvPr>
              <p:cNvSpPr txBox="1"/>
              <p:nvPr/>
            </p:nvSpPr>
            <p:spPr>
              <a:xfrm rot="18816610">
                <a:off x="1435838"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2002</a:t>
                </a:r>
              </a:p>
            </p:txBody>
          </p:sp>
          <p:sp>
            <p:nvSpPr>
              <p:cNvPr id="27" name="TextBox 26">
                <a:extLst>
                  <a:ext uri="{FF2B5EF4-FFF2-40B4-BE49-F238E27FC236}">
                    <a16:creationId xmlns:a16="http://schemas.microsoft.com/office/drawing/2014/main" xmlns="" id="{D36CDF49-BA97-47A8-8B6B-27C1D81CE4FC}"/>
                  </a:ext>
                </a:extLst>
              </p:cNvPr>
              <p:cNvSpPr txBox="1"/>
              <p:nvPr/>
            </p:nvSpPr>
            <p:spPr>
              <a:xfrm rot="18816610">
                <a:off x="1828501"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2004</a:t>
                </a:r>
              </a:p>
            </p:txBody>
          </p:sp>
          <p:sp>
            <p:nvSpPr>
              <p:cNvPr id="28" name="TextBox 27">
                <a:extLst>
                  <a:ext uri="{FF2B5EF4-FFF2-40B4-BE49-F238E27FC236}">
                    <a16:creationId xmlns:a16="http://schemas.microsoft.com/office/drawing/2014/main" xmlns="" id="{972FC436-17BE-44A3-9A61-EDDA3B8BEFE7}"/>
                  </a:ext>
                </a:extLst>
              </p:cNvPr>
              <p:cNvSpPr txBox="1"/>
              <p:nvPr/>
            </p:nvSpPr>
            <p:spPr>
              <a:xfrm rot="18816610">
                <a:off x="2237493"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2006</a:t>
                </a:r>
              </a:p>
            </p:txBody>
          </p:sp>
          <p:sp>
            <p:nvSpPr>
              <p:cNvPr id="29" name="TextBox 28">
                <a:extLst>
                  <a:ext uri="{FF2B5EF4-FFF2-40B4-BE49-F238E27FC236}">
                    <a16:creationId xmlns:a16="http://schemas.microsoft.com/office/drawing/2014/main" xmlns="" id="{CA3B37FA-5D59-469D-AFEF-40674FF3EE34}"/>
                  </a:ext>
                </a:extLst>
              </p:cNvPr>
              <p:cNvSpPr txBox="1"/>
              <p:nvPr/>
            </p:nvSpPr>
            <p:spPr>
              <a:xfrm rot="18816610">
                <a:off x="2645176"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2008</a:t>
                </a:r>
              </a:p>
            </p:txBody>
          </p:sp>
          <p:sp>
            <p:nvSpPr>
              <p:cNvPr id="30" name="TextBox 29">
                <a:extLst>
                  <a:ext uri="{FF2B5EF4-FFF2-40B4-BE49-F238E27FC236}">
                    <a16:creationId xmlns:a16="http://schemas.microsoft.com/office/drawing/2014/main" xmlns="" id="{23CF4A31-462A-44E7-B975-65242E82BC83}"/>
                  </a:ext>
                </a:extLst>
              </p:cNvPr>
              <p:cNvSpPr txBox="1"/>
              <p:nvPr/>
            </p:nvSpPr>
            <p:spPr>
              <a:xfrm rot="18816610">
                <a:off x="3028083"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2010</a:t>
                </a:r>
              </a:p>
            </p:txBody>
          </p:sp>
          <p:sp>
            <p:nvSpPr>
              <p:cNvPr id="31" name="TextBox 30">
                <a:extLst>
                  <a:ext uri="{FF2B5EF4-FFF2-40B4-BE49-F238E27FC236}">
                    <a16:creationId xmlns:a16="http://schemas.microsoft.com/office/drawing/2014/main" xmlns="" id="{C3C371DA-BEE7-4A8D-A043-02EB54EB9CB5}"/>
                  </a:ext>
                </a:extLst>
              </p:cNvPr>
              <p:cNvSpPr txBox="1"/>
              <p:nvPr/>
            </p:nvSpPr>
            <p:spPr>
              <a:xfrm rot="18816610">
                <a:off x="3426155"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2012</a:t>
                </a:r>
              </a:p>
            </p:txBody>
          </p:sp>
        </p:grpSp>
        <p:grpSp>
          <p:nvGrpSpPr>
            <p:cNvPr id="10" name="Group 9">
              <a:extLst>
                <a:ext uri="{FF2B5EF4-FFF2-40B4-BE49-F238E27FC236}">
                  <a16:creationId xmlns:a16="http://schemas.microsoft.com/office/drawing/2014/main" xmlns="" id="{53DE2A90-357F-4E31-902C-1E739B67611F}"/>
                </a:ext>
              </a:extLst>
            </p:cNvPr>
            <p:cNvGrpSpPr/>
            <p:nvPr/>
          </p:nvGrpSpPr>
          <p:grpSpPr>
            <a:xfrm>
              <a:off x="10409956" y="4746935"/>
              <a:ext cx="1154352" cy="973123"/>
              <a:chOff x="1424989" y="4777175"/>
              <a:chExt cx="1154352" cy="973123"/>
            </a:xfrm>
          </p:grpSpPr>
          <p:sp>
            <p:nvSpPr>
              <p:cNvPr id="21" name="TextBox 20">
                <a:extLst>
                  <a:ext uri="{FF2B5EF4-FFF2-40B4-BE49-F238E27FC236}">
                    <a16:creationId xmlns:a16="http://schemas.microsoft.com/office/drawing/2014/main" xmlns="" id="{BAF38454-D764-4B10-A782-24FE3913F367}"/>
                  </a:ext>
                </a:extLst>
              </p:cNvPr>
              <p:cNvSpPr txBox="1"/>
              <p:nvPr/>
            </p:nvSpPr>
            <p:spPr>
              <a:xfrm rot="18816610">
                <a:off x="1092316" y="510984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2014</a:t>
                </a:r>
              </a:p>
            </p:txBody>
          </p:sp>
          <p:sp>
            <p:nvSpPr>
              <p:cNvPr id="22" name="TextBox 21">
                <a:extLst>
                  <a:ext uri="{FF2B5EF4-FFF2-40B4-BE49-F238E27FC236}">
                    <a16:creationId xmlns:a16="http://schemas.microsoft.com/office/drawing/2014/main" xmlns="" id="{DCF3FDD6-485D-4B77-9611-866754E73DA3}"/>
                  </a:ext>
                </a:extLst>
              </p:cNvPr>
              <p:cNvSpPr txBox="1"/>
              <p:nvPr/>
            </p:nvSpPr>
            <p:spPr>
              <a:xfrm rot="18816610">
                <a:off x="1516996" y="510984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2016</a:t>
                </a:r>
              </a:p>
            </p:txBody>
          </p:sp>
          <p:sp>
            <p:nvSpPr>
              <p:cNvPr id="23" name="TextBox 22">
                <a:extLst>
                  <a:ext uri="{FF2B5EF4-FFF2-40B4-BE49-F238E27FC236}">
                    <a16:creationId xmlns:a16="http://schemas.microsoft.com/office/drawing/2014/main" xmlns="" id="{C4C53A51-31D5-497F-8347-E7A933D8DA0D}"/>
                  </a:ext>
                </a:extLst>
              </p:cNvPr>
              <p:cNvSpPr txBox="1"/>
              <p:nvPr/>
            </p:nvSpPr>
            <p:spPr>
              <a:xfrm rot="18816610">
                <a:off x="1938891" y="510984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2018</a:t>
                </a:r>
              </a:p>
            </p:txBody>
          </p:sp>
        </p:grpSp>
        <p:grpSp>
          <p:nvGrpSpPr>
            <p:cNvPr id="11" name="Group 10">
              <a:extLst>
                <a:ext uri="{FF2B5EF4-FFF2-40B4-BE49-F238E27FC236}">
                  <a16:creationId xmlns:a16="http://schemas.microsoft.com/office/drawing/2014/main" xmlns="" id="{0B5829A0-AF30-45F9-B5F8-4EC3D94498D8}"/>
                </a:ext>
              </a:extLst>
            </p:cNvPr>
            <p:cNvGrpSpPr/>
            <p:nvPr/>
          </p:nvGrpSpPr>
          <p:grpSpPr>
            <a:xfrm>
              <a:off x="4003500" y="4746935"/>
              <a:ext cx="3303068" cy="973123"/>
              <a:chOff x="4041505" y="4746935"/>
              <a:chExt cx="3303068" cy="973123"/>
            </a:xfrm>
          </p:grpSpPr>
          <p:grpSp>
            <p:nvGrpSpPr>
              <p:cNvPr id="12" name="Group 11">
                <a:extLst>
                  <a:ext uri="{FF2B5EF4-FFF2-40B4-BE49-F238E27FC236}">
                    <a16:creationId xmlns:a16="http://schemas.microsoft.com/office/drawing/2014/main" xmlns="" id="{B0927DFE-ABE9-4BC1-8E40-AEBAAFE3EE71}"/>
                  </a:ext>
                </a:extLst>
              </p:cNvPr>
              <p:cNvGrpSpPr/>
              <p:nvPr/>
            </p:nvGrpSpPr>
            <p:grpSpPr>
              <a:xfrm>
                <a:off x="4041505" y="4746935"/>
                <a:ext cx="3303068" cy="973123"/>
                <a:chOff x="1033012" y="4746935"/>
                <a:chExt cx="3303068" cy="973123"/>
              </a:xfrm>
            </p:grpSpPr>
            <p:sp>
              <p:nvSpPr>
                <p:cNvPr id="14" name="TextBox 13">
                  <a:extLst>
                    <a:ext uri="{FF2B5EF4-FFF2-40B4-BE49-F238E27FC236}">
                      <a16:creationId xmlns:a16="http://schemas.microsoft.com/office/drawing/2014/main" xmlns="" id="{90F59A63-26FE-453A-97F9-C93D4C3FB5B4}"/>
                    </a:ext>
                  </a:extLst>
                </p:cNvPr>
                <p:cNvSpPr txBox="1"/>
                <p:nvPr/>
              </p:nvSpPr>
              <p:spPr>
                <a:xfrm rot="18816610">
                  <a:off x="700339"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1984</a:t>
                  </a:r>
                </a:p>
              </p:txBody>
            </p:sp>
            <p:sp>
              <p:nvSpPr>
                <p:cNvPr id="15" name="TextBox 14">
                  <a:extLst>
                    <a:ext uri="{FF2B5EF4-FFF2-40B4-BE49-F238E27FC236}">
                      <a16:creationId xmlns:a16="http://schemas.microsoft.com/office/drawing/2014/main" xmlns="" id="{9052CF97-B24E-4898-8E65-5DCEEA3A416B}"/>
                    </a:ext>
                  </a:extLst>
                </p:cNvPr>
                <p:cNvSpPr txBox="1"/>
                <p:nvPr/>
              </p:nvSpPr>
              <p:spPr>
                <a:xfrm rot="18816610">
                  <a:off x="1116631"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1986</a:t>
                  </a:r>
                </a:p>
              </p:txBody>
            </p:sp>
            <p:sp>
              <p:nvSpPr>
                <p:cNvPr id="16" name="TextBox 15">
                  <a:extLst>
                    <a:ext uri="{FF2B5EF4-FFF2-40B4-BE49-F238E27FC236}">
                      <a16:creationId xmlns:a16="http://schemas.microsoft.com/office/drawing/2014/main" xmlns="" id="{706BE938-ED31-4661-82DC-5E848E036B6C}"/>
                    </a:ext>
                  </a:extLst>
                </p:cNvPr>
                <p:cNvSpPr txBox="1"/>
                <p:nvPr/>
              </p:nvSpPr>
              <p:spPr>
                <a:xfrm rot="18816610">
                  <a:off x="1549320"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1988</a:t>
                  </a:r>
                </a:p>
              </p:txBody>
            </p:sp>
            <p:sp>
              <p:nvSpPr>
                <p:cNvPr id="17" name="TextBox 16">
                  <a:extLst>
                    <a:ext uri="{FF2B5EF4-FFF2-40B4-BE49-F238E27FC236}">
                      <a16:creationId xmlns:a16="http://schemas.microsoft.com/office/drawing/2014/main" xmlns="" id="{D31887BC-DA04-4F4A-91DE-71C2914F3527}"/>
                    </a:ext>
                  </a:extLst>
                </p:cNvPr>
                <p:cNvSpPr txBox="1"/>
                <p:nvPr/>
              </p:nvSpPr>
              <p:spPr>
                <a:xfrm rot="18816610">
                  <a:off x="1996348"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1990</a:t>
                  </a:r>
                </a:p>
              </p:txBody>
            </p:sp>
            <p:sp>
              <p:nvSpPr>
                <p:cNvPr id="18" name="TextBox 17">
                  <a:extLst>
                    <a:ext uri="{FF2B5EF4-FFF2-40B4-BE49-F238E27FC236}">
                      <a16:creationId xmlns:a16="http://schemas.microsoft.com/office/drawing/2014/main" xmlns="" id="{6530DAB1-0F5A-46FC-821F-1A7491A26EC3}"/>
                    </a:ext>
                  </a:extLst>
                </p:cNvPr>
                <p:cNvSpPr txBox="1"/>
                <p:nvPr/>
              </p:nvSpPr>
              <p:spPr>
                <a:xfrm rot="18816610">
                  <a:off x="2399031"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1992</a:t>
                  </a:r>
                </a:p>
              </p:txBody>
            </p:sp>
            <p:sp>
              <p:nvSpPr>
                <p:cNvPr id="19" name="TextBox 18">
                  <a:extLst>
                    <a:ext uri="{FF2B5EF4-FFF2-40B4-BE49-F238E27FC236}">
                      <a16:creationId xmlns:a16="http://schemas.microsoft.com/office/drawing/2014/main" xmlns="" id="{DD0D3B69-BEE9-4813-B7BF-C36343544436}"/>
                    </a:ext>
                  </a:extLst>
                </p:cNvPr>
                <p:cNvSpPr txBox="1"/>
                <p:nvPr/>
              </p:nvSpPr>
              <p:spPr>
                <a:xfrm rot="18816610">
                  <a:off x="3276041"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1996</a:t>
                  </a:r>
                </a:p>
              </p:txBody>
            </p:sp>
            <p:sp>
              <p:nvSpPr>
                <p:cNvPr id="20" name="TextBox 19">
                  <a:extLst>
                    <a:ext uri="{FF2B5EF4-FFF2-40B4-BE49-F238E27FC236}">
                      <a16:creationId xmlns:a16="http://schemas.microsoft.com/office/drawing/2014/main" xmlns="" id="{1081CCDB-288A-455C-BECC-EB4E8256A026}"/>
                    </a:ext>
                  </a:extLst>
                </p:cNvPr>
                <p:cNvSpPr txBox="1"/>
                <p:nvPr/>
              </p:nvSpPr>
              <p:spPr>
                <a:xfrm rot="18816610">
                  <a:off x="3695630"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1998</a:t>
                  </a:r>
                </a:p>
              </p:txBody>
            </p:sp>
          </p:grpSp>
          <p:sp>
            <p:nvSpPr>
              <p:cNvPr id="13" name="TextBox 12">
                <a:extLst>
                  <a:ext uri="{FF2B5EF4-FFF2-40B4-BE49-F238E27FC236}">
                    <a16:creationId xmlns:a16="http://schemas.microsoft.com/office/drawing/2014/main" xmlns="" id="{AC740A0F-B1AF-402C-A635-2FFB4D09BCA4}"/>
                  </a:ext>
                </a:extLst>
              </p:cNvPr>
              <p:cNvSpPr txBox="1"/>
              <p:nvPr/>
            </p:nvSpPr>
            <p:spPr>
              <a:xfrm rot="18816610">
                <a:off x="5839465"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1994</a:t>
                </a:r>
              </a:p>
            </p:txBody>
          </p:sp>
        </p:grpSp>
      </p:grpSp>
      <p:grpSp>
        <p:nvGrpSpPr>
          <p:cNvPr id="77" name="Group 76">
            <a:extLst>
              <a:ext uri="{FF2B5EF4-FFF2-40B4-BE49-F238E27FC236}">
                <a16:creationId xmlns:a16="http://schemas.microsoft.com/office/drawing/2014/main" xmlns="" id="{35EBFF4F-F927-4DDE-929B-1DEFB7D2AAE2}"/>
              </a:ext>
            </a:extLst>
          </p:cNvPr>
          <p:cNvGrpSpPr/>
          <p:nvPr/>
        </p:nvGrpSpPr>
        <p:grpSpPr>
          <a:xfrm>
            <a:off x="566053" y="1065267"/>
            <a:ext cx="340306" cy="4199191"/>
            <a:chOff x="566053" y="1063999"/>
            <a:chExt cx="340306" cy="4725379"/>
          </a:xfrm>
        </p:grpSpPr>
        <p:sp>
          <p:nvSpPr>
            <p:cNvPr id="5" name="TextBox 4">
              <a:extLst>
                <a:ext uri="{FF2B5EF4-FFF2-40B4-BE49-F238E27FC236}">
                  <a16:creationId xmlns:a16="http://schemas.microsoft.com/office/drawing/2014/main" xmlns="" id="{2A034810-AFC0-4BC9-B5EC-42A062D78F23}"/>
                </a:ext>
              </a:extLst>
            </p:cNvPr>
            <p:cNvSpPr txBox="1"/>
            <p:nvPr/>
          </p:nvSpPr>
          <p:spPr>
            <a:xfrm>
              <a:off x="566053" y="1063999"/>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6</a:t>
              </a:r>
            </a:p>
          </p:txBody>
        </p:sp>
        <p:sp>
          <p:nvSpPr>
            <p:cNvPr id="71" name="TextBox 70">
              <a:extLst>
                <a:ext uri="{FF2B5EF4-FFF2-40B4-BE49-F238E27FC236}">
                  <a16:creationId xmlns:a16="http://schemas.microsoft.com/office/drawing/2014/main" xmlns="" id="{1362929A-3A5B-48A2-B6E2-0334D08CC5E0}"/>
                </a:ext>
              </a:extLst>
            </p:cNvPr>
            <p:cNvSpPr txBox="1"/>
            <p:nvPr/>
          </p:nvSpPr>
          <p:spPr>
            <a:xfrm>
              <a:off x="580451" y="1801343"/>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5</a:t>
              </a:r>
            </a:p>
          </p:txBody>
        </p:sp>
        <p:sp>
          <p:nvSpPr>
            <p:cNvPr id="72" name="TextBox 71">
              <a:extLst>
                <a:ext uri="{FF2B5EF4-FFF2-40B4-BE49-F238E27FC236}">
                  <a16:creationId xmlns:a16="http://schemas.microsoft.com/office/drawing/2014/main" xmlns="" id="{2ACEE54C-7508-429E-8AE2-0E291A264EAA}"/>
                </a:ext>
              </a:extLst>
            </p:cNvPr>
            <p:cNvSpPr txBox="1"/>
            <p:nvPr/>
          </p:nvSpPr>
          <p:spPr>
            <a:xfrm>
              <a:off x="566053" y="2538686"/>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4</a:t>
              </a:r>
            </a:p>
          </p:txBody>
        </p:sp>
        <p:sp>
          <p:nvSpPr>
            <p:cNvPr id="73" name="TextBox 72">
              <a:extLst>
                <a:ext uri="{FF2B5EF4-FFF2-40B4-BE49-F238E27FC236}">
                  <a16:creationId xmlns:a16="http://schemas.microsoft.com/office/drawing/2014/main" xmlns="" id="{B54A9250-8F8C-4B75-AAEB-B1C2FC1AA9B0}"/>
                </a:ext>
              </a:extLst>
            </p:cNvPr>
            <p:cNvSpPr txBox="1"/>
            <p:nvPr/>
          </p:nvSpPr>
          <p:spPr>
            <a:xfrm>
              <a:off x="566053" y="3276031"/>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3</a:t>
              </a:r>
            </a:p>
          </p:txBody>
        </p:sp>
        <p:sp>
          <p:nvSpPr>
            <p:cNvPr id="74" name="TextBox 73">
              <a:extLst>
                <a:ext uri="{FF2B5EF4-FFF2-40B4-BE49-F238E27FC236}">
                  <a16:creationId xmlns:a16="http://schemas.microsoft.com/office/drawing/2014/main" xmlns="" id="{E421DD20-2C6F-42F4-8178-88F510BE00D6}"/>
                </a:ext>
              </a:extLst>
            </p:cNvPr>
            <p:cNvSpPr txBox="1"/>
            <p:nvPr/>
          </p:nvSpPr>
          <p:spPr>
            <a:xfrm>
              <a:off x="580451" y="4013375"/>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a:t>
              </a:r>
            </a:p>
          </p:txBody>
        </p:sp>
        <p:sp>
          <p:nvSpPr>
            <p:cNvPr id="75" name="TextBox 74">
              <a:extLst>
                <a:ext uri="{FF2B5EF4-FFF2-40B4-BE49-F238E27FC236}">
                  <a16:creationId xmlns:a16="http://schemas.microsoft.com/office/drawing/2014/main" xmlns="" id="{B91099A2-5D61-411E-A394-940FD33621DA}"/>
                </a:ext>
              </a:extLst>
            </p:cNvPr>
            <p:cNvSpPr txBox="1"/>
            <p:nvPr/>
          </p:nvSpPr>
          <p:spPr>
            <a:xfrm>
              <a:off x="580451" y="4713255"/>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a:t>
              </a:r>
            </a:p>
          </p:txBody>
        </p:sp>
        <p:sp>
          <p:nvSpPr>
            <p:cNvPr id="76" name="TextBox 75">
              <a:extLst>
                <a:ext uri="{FF2B5EF4-FFF2-40B4-BE49-F238E27FC236}">
                  <a16:creationId xmlns:a16="http://schemas.microsoft.com/office/drawing/2014/main" xmlns="" id="{3D6DFD50-89EB-4F03-858C-0D5D4A30C7A3}"/>
                </a:ext>
              </a:extLst>
            </p:cNvPr>
            <p:cNvSpPr txBox="1"/>
            <p:nvPr/>
          </p:nvSpPr>
          <p:spPr>
            <a:xfrm>
              <a:off x="568254" y="5422133"/>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grpSp>
      <p:sp>
        <p:nvSpPr>
          <p:cNvPr id="78" name="TextBox 77">
            <a:extLst>
              <a:ext uri="{FF2B5EF4-FFF2-40B4-BE49-F238E27FC236}">
                <a16:creationId xmlns:a16="http://schemas.microsoft.com/office/drawing/2014/main" xmlns="" id="{EE5BDDDC-654A-46A5-9CB0-324491592F09}"/>
              </a:ext>
            </a:extLst>
          </p:cNvPr>
          <p:cNvSpPr txBox="1"/>
          <p:nvPr/>
        </p:nvSpPr>
        <p:spPr>
          <a:xfrm rot="16200000">
            <a:off x="-1456832" y="3244334"/>
            <a:ext cx="3534932" cy="369332"/>
          </a:xfrm>
          <a:prstGeom prst="rect">
            <a:avLst/>
          </a:prstGeom>
          <a:noFill/>
        </p:spPr>
        <p:txBody>
          <a:bodyPr wrap="square" rtlCol="0">
            <a:spAutoFit/>
          </a:bodyPr>
          <a:lstStyle/>
          <a:p>
            <a:pPr algn="ctr" rtl="0">
              <a:defRPr sz="1800" b="1" i="0" u="none" strike="noStrike" kern="1200" baseline="0">
                <a:solidFill>
                  <a:prstClr val="black">
                    <a:lumMod val="65000"/>
                    <a:lumOff val="35000"/>
                  </a:prstClr>
                </a:solidFill>
                <a:latin typeface="Century Gothic" panose="020B0502020202020204" pitchFamily="34" charset="0"/>
                <a:ea typeface="+mn-ea"/>
                <a:cs typeface="+mn-cs"/>
              </a:defRPr>
            </a:pPr>
            <a:r>
              <a:rPr lang="en-US" sz="1800" b="1">
                <a:latin typeface="Century Gothic" panose="020B0502020202020204" pitchFamily="34" charset="0"/>
              </a:rPr>
              <a:t>Number</a:t>
            </a:r>
            <a:r>
              <a:rPr lang="en-US" sz="1800" b="1" baseline="0">
                <a:latin typeface="Century Gothic" panose="020B0502020202020204" pitchFamily="34" charset="0"/>
              </a:rPr>
              <a:t> of Months per Year</a:t>
            </a:r>
            <a:endParaRPr lang="en-US" sz="1800" b="1">
              <a:latin typeface="Century Gothic" panose="020B0502020202020204" pitchFamily="34" charset="0"/>
            </a:endParaRPr>
          </a:p>
        </p:txBody>
      </p:sp>
      <p:sp>
        <p:nvSpPr>
          <p:cNvPr id="79" name="TextBox 78">
            <a:extLst>
              <a:ext uri="{FF2B5EF4-FFF2-40B4-BE49-F238E27FC236}">
                <a16:creationId xmlns:a16="http://schemas.microsoft.com/office/drawing/2014/main" xmlns="" id="{46E0950A-71E7-4333-BC03-95FD7EC85A78}"/>
              </a:ext>
            </a:extLst>
          </p:cNvPr>
          <p:cNvSpPr txBox="1"/>
          <p:nvPr/>
        </p:nvSpPr>
        <p:spPr>
          <a:xfrm>
            <a:off x="5558344" y="5657538"/>
            <a:ext cx="1272816" cy="369332"/>
          </a:xfrm>
          <a:prstGeom prst="rect">
            <a:avLst/>
          </a:prstGeom>
          <a:noFill/>
        </p:spPr>
        <p:txBody>
          <a:bodyPr wrap="square" rtlCol="0">
            <a:spAutoFit/>
          </a:bodyPr>
          <a:lstStyle/>
          <a:p>
            <a:r>
              <a:rPr lang="en-US" sz="1800" b="1">
                <a:solidFill>
                  <a:schemeClr val="tx1">
                    <a:lumMod val="75000"/>
                    <a:lumOff val="25000"/>
                  </a:schemeClr>
                </a:solidFill>
                <a:latin typeface="Century Gothic" panose="020B0502020202020204" pitchFamily="34" charset="0"/>
              </a:rPr>
              <a:t>Year</a:t>
            </a:r>
            <a:endParaRPr lang="en-US">
              <a:solidFill>
                <a:schemeClr val="tx1">
                  <a:lumMod val="75000"/>
                  <a:lumOff val="25000"/>
                </a:schemeClr>
              </a:solidFill>
            </a:endParaRPr>
          </a:p>
        </p:txBody>
      </p:sp>
      <p:grpSp>
        <p:nvGrpSpPr>
          <p:cNvPr id="88" name="Group 87">
            <a:extLst>
              <a:ext uri="{FF2B5EF4-FFF2-40B4-BE49-F238E27FC236}">
                <a16:creationId xmlns:a16="http://schemas.microsoft.com/office/drawing/2014/main" xmlns="" id="{8B5AE57C-8BB4-4249-AD21-FCC8FEC95544}"/>
              </a:ext>
            </a:extLst>
          </p:cNvPr>
          <p:cNvGrpSpPr/>
          <p:nvPr/>
        </p:nvGrpSpPr>
        <p:grpSpPr>
          <a:xfrm>
            <a:off x="1476540" y="5857541"/>
            <a:ext cx="471165" cy="431865"/>
            <a:chOff x="1436450" y="5795562"/>
            <a:chExt cx="466725" cy="534586"/>
          </a:xfrm>
        </p:grpSpPr>
        <p:pic>
          <p:nvPicPr>
            <p:cNvPr id="81" name="Picture 80">
              <a:extLst>
                <a:ext uri="{FF2B5EF4-FFF2-40B4-BE49-F238E27FC236}">
                  <a16:creationId xmlns:a16="http://schemas.microsoft.com/office/drawing/2014/main" xmlns="" id="{0630A654-C793-4A48-889A-28F8C39B29C7}"/>
                </a:ext>
              </a:extLst>
            </p:cNvPr>
            <p:cNvPicPr>
              <a:picLocks noChangeAspect="1"/>
            </p:cNvPicPr>
            <p:nvPr/>
          </p:nvPicPr>
          <p:blipFill>
            <a:blip r:embed="rId4"/>
            <a:stretch>
              <a:fillRect/>
            </a:stretch>
          </p:blipFill>
          <p:spPr>
            <a:xfrm>
              <a:off x="1436450" y="5795562"/>
              <a:ext cx="447675" cy="247650"/>
            </a:xfrm>
            <a:prstGeom prst="rect">
              <a:avLst/>
            </a:prstGeom>
          </p:spPr>
        </p:pic>
        <p:pic>
          <p:nvPicPr>
            <p:cNvPr id="83" name="Picture 82">
              <a:extLst>
                <a:ext uri="{FF2B5EF4-FFF2-40B4-BE49-F238E27FC236}">
                  <a16:creationId xmlns:a16="http://schemas.microsoft.com/office/drawing/2014/main" xmlns="" id="{4E494D6B-2727-4B3A-9F5D-F22E00801E16}"/>
                </a:ext>
              </a:extLst>
            </p:cNvPr>
            <p:cNvPicPr>
              <a:picLocks noChangeAspect="1"/>
            </p:cNvPicPr>
            <p:nvPr/>
          </p:nvPicPr>
          <p:blipFill>
            <a:blip r:embed="rId5"/>
            <a:stretch>
              <a:fillRect/>
            </a:stretch>
          </p:blipFill>
          <p:spPr>
            <a:xfrm>
              <a:off x="1436450" y="6120598"/>
              <a:ext cx="466725" cy="209550"/>
            </a:xfrm>
            <a:prstGeom prst="rect">
              <a:avLst/>
            </a:prstGeom>
          </p:spPr>
        </p:pic>
      </p:grpSp>
      <p:pic>
        <p:nvPicPr>
          <p:cNvPr id="85" name="Picture 84">
            <a:extLst>
              <a:ext uri="{FF2B5EF4-FFF2-40B4-BE49-F238E27FC236}">
                <a16:creationId xmlns:a16="http://schemas.microsoft.com/office/drawing/2014/main" xmlns="" id="{B8C162FC-5260-4380-9470-A437B89FCDD4}"/>
              </a:ext>
            </a:extLst>
          </p:cNvPr>
          <p:cNvPicPr>
            <a:picLocks noChangeAspect="1"/>
          </p:cNvPicPr>
          <p:nvPr/>
        </p:nvPicPr>
        <p:blipFill>
          <a:blip r:embed="rId6"/>
          <a:stretch>
            <a:fillRect/>
          </a:stretch>
        </p:blipFill>
        <p:spPr>
          <a:xfrm>
            <a:off x="7175166" y="5898283"/>
            <a:ext cx="438150" cy="257175"/>
          </a:xfrm>
          <a:prstGeom prst="rect">
            <a:avLst/>
          </a:prstGeom>
        </p:spPr>
      </p:pic>
      <p:pic>
        <p:nvPicPr>
          <p:cNvPr id="87" name="Picture 86">
            <a:extLst>
              <a:ext uri="{FF2B5EF4-FFF2-40B4-BE49-F238E27FC236}">
                <a16:creationId xmlns:a16="http://schemas.microsoft.com/office/drawing/2014/main" xmlns="" id="{F7E5F9FA-1ABE-4385-88F5-DA4A68C178E1}"/>
              </a:ext>
            </a:extLst>
          </p:cNvPr>
          <p:cNvPicPr>
            <a:picLocks noChangeAspect="1"/>
          </p:cNvPicPr>
          <p:nvPr/>
        </p:nvPicPr>
        <p:blipFill>
          <a:blip r:embed="rId7"/>
          <a:stretch>
            <a:fillRect/>
          </a:stretch>
        </p:blipFill>
        <p:spPr>
          <a:xfrm>
            <a:off x="7218289" y="6120598"/>
            <a:ext cx="438150" cy="247650"/>
          </a:xfrm>
          <a:prstGeom prst="rect">
            <a:avLst/>
          </a:prstGeom>
        </p:spPr>
      </p:pic>
      <p:sp>
        <p:nvSpPr>
          <p:cNvPr id="89" name="TextBox 88">
            <a:extLst>
              <a:ext uri="{FF2B5EF4-FFF2-40B4-BE49-F238E27FC236}">
                <a16:creationId xmlns:a16="http://schemas.microsoft.com/office/drawing/2014/main" xmlns="" id="{62F9EA74-2194-4679-B781-DD4901D884FF}"/>
              </a:ext>
            </a:extLst>
          </p:cNvPr>
          <p:cNvSpPr txBox="1"/>
          <p:nvPr/>
        </p:nvSpPr>
        <p:spPr>
          <a:xfrm>
            <a:off x="1884125" y="5781087"/>
            <a:ext cx="3954612" cy="584775"/>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Preston County</a:t>
            </a:r>
          </a:p>
          <a:p>
            <a:r>
              <a:rPr lang="en-US" sz="1600" b="1">
                <a:solidFill>
                  <a:schemeClr val="tx1">
                    <a:lumMod val="75000"/>
                    <a:lumOff val="25000"/>
                  </a:schemeClr>
                </a:solidFill>
                <a:latin typeface="Century Gothic" panose="020B0502020202020204" pitchFamily="34" charset="0"/>
              </a:rPr>
              <a:t>Trend Line – Preston County</a:t>
            </a:r>
          </a:p>
        </p:txBody>
      </p:sp>
      <p:sp>
        <p:nvSpPr>
          <p:cNvPr id="90" name="TextBox 89">
            <a:extLst>
              <a:ext uri="{FF2B5EF4-FFF2-40B4-BE49-F238E27FC236}">
                <a16:creationId xmlns:a16="http://schemas.microsoft.com/office/drawing/2014/main" xmlns="" id="{32E0C5D9-6BAC-4FCD-9A52-92DD6D5EEE44}"/>
              </a:ext>
            </a:extLst>
          </p:cNvPr>
          <p:cNvSpPr txBox="1"/>
          <p:nvPr/>
        </p:nvSpPr>
        <p:spPr>
          <a:xfrm>
            <a:off x="7656439" y="5827733"/>
            <a:ext cx="3954612" cy="584775"/>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Tucker County</a:t>
            </a:r>
          </a:p>
          <a:p>
            <a:r>
              <a:rPr lang="en-US" sz="1600" b="1">
                <a:solidFill>
                  <a:schemeClr val="tx1">
                    <a:lumMod val="75000"/>
                    <a:lumOff val="25000"/>
                  </a:schemeClr>
                </a:solidFill>
                <a:latin typeface="Century Gothic" panose="020B0502020202020204" pitchFamily="34" charset="0"/>
              </a:rPr>
              <a:t>Trend Line – Tucker County</a:t>
            </a:r>
          </a:p>
        </p:txBody>
      </p:sp>
      <p:sp>
        <p:nvSpPr>
          <p:cNvPr id="91" name="TextBox 90">
            <a:extLst>
              <a:ext uri="{FF2B5EF4-FFF2-40B4-BE49-F238E27FC236}">
                <a16:creationId xmlns:a16="http://schemas.microsoft.com/office/drawing/2014/main" xmlns="" id="{92F11144-5DC0-47FF-B4E2-6EF61EC907AF}"/>
              </a:ext>
            </a:extLst>
          </p:cNvPr>
          <p:cNvSpPr txBox="1"/>
          <p:nvPr/>
        </p:nvSpPr>
        <p:spPr>
          <a:xfrm>
            <a:off x="1393372" y="814501"/>
            <a:ext cx="10532320" cy="461665"/>
          </a:xfrm>
          <a:prstGeom prst="rect">
            <a:avLst/>
          </a:prstGeom>
          <a:noFill/>
        </p:spPr>
        <p:txBody>
          <a:bodyPr wrap="square" rtlCol="0">
            <a:spAutoFit/>
          </a:bodyPr>
          <a:lstStyle/>
          <a:p>
            <a:r>
              <a:rPr lang="en-US" sz="2400" b="1">
                <a:solidFill>
                  <a:schemeClr val="tx1">
                    <a:lumMod val="75000"/>
                    <a:lumOff val="25000"/>
                  </a:schemeClr>
                </a:solidFill>
                <a:latin typeface="Century Gothic" panose="020B0502020202020204" pitchFamily="34" charset="0"/>
              </a:rPr>
              <a:t>Number of Months with Significantly Above Average Temperatures</a:t>
            </a:r>
          </a:p>
        </p:txBody>
      </p:sp>
    </p:spTree>
    <p:extLst>
      <p:ext uri="{BB962C8B-B14F-4D97-AF65-F5344CB8AC3E}">
        <p14:creationId xmlns:p14="http://schemas.microsoft.com/office/powerpoint/2010/main" val="3786230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CLIMATOLOGY: RESULTS</a:t>
            </a:r>
          </a:p>
        </p:txBody>
      </p:sp>
      <p:pic>
        <p:nvPicPr>
          <p:cNvPr id="4" name="Picture 3">
            <a:extLst>
              <a:ext uri="{FF2B5EF4-FFF2-40B4-BE49-F238E27FC236}">
                <a16:creationId xmlns:a16="http://schemas.microsoft.com/office/drawing/2014/main" xmlns="" id="{C47A52F5-1E40-4C5E-A670-BE6EC12A2EC5}"/>
              </a:ext>
            </a:extLst>
          </p:cNvPr>
          <p:cNvPicPr>
            <a:picLocks noChangeAspect="1"/>
          </p:cNvPicPr>
          <p:nvPr/>
        </p:nvPicPr>
        <p:blipFill>
          <a:blip r:embed="rId3"/>
          <a:stretch>
            <a:fillRect/>
          </a:stretch>
        </p:blipFill>
        <p:spPr>
          <a:xfrm>
            <a:off x="703576" y="1240319"/>
            <a:ext cx="11416145" cy="4098118"/>
          </a:xfrm>
          <a:prstGeom prst="rect">
            <a:avLst/>
          </a:prstGeom>
        </p:spPr>
      </p:pic>
      <p:grpSp>
        <p:nvGrpSpPr>
          <p:cNvPr id="6" name="Group 5">
            <a:extLst>
              <a:ext uri="{FF2B5EF4-FFF2-40B4-BE49-F238E27FC236}">
                <a16:creationId xmlns:a16="http://schemas.microsoft.com/office/drawing/2014/main" xmlns="" id="{CB8BF481-F159-4799-BFAB-B0A485FFB055}"/>
              </a:ext>
            </a:extLst>
          </p:cNvPr>
          <p:cNvGrpSpPr/>
          <p:nvPr/>
        </p:nvGrpSpPr>
        <p:grpSpPr>
          <a:xfrm>
            <a:off x="715109" y="4942756"/>
            <a:ext cx="11416145" cy="955527"/>
            <a:chOff x="1033012" y="4746935"/>
            <a:chExt cx="10531296" cy="973123"/>
          </a:xfrm>
        </p:grpSpPr>
        <p:grpSp>
          <p:nvGrpSpPr>
            <p:cNvPr id="7" name="Group 6">
              <a:extLst>
                <a:ext uri="{FF2B5EF4-FFF2-40B4-BE49-F238E27FC236}">
                  <a16:creationId xmlns:a16="http://schemas.microsoft.com/office/drawing/2014/main" xmlns="" id="{C7FD072F-CE4D-4792-A357-F6CF416756C4}"/>
                </a:ext>
              </a:extLst>
            </p:cNvPr>
            <p:cNvGrpSpPr/>
            <p:nvPr/>
          </p:nvGrpSpPr>
          <p:grpSpPr>
            <a:xfrm>
              <a:off x="1033012" y="4746935"/>
              <a:ext cx="2886185" cy="973123"/>
              <a:chOff x="1033012" y="4775057"/>
              <a:chExt cx="2886185" cy="973123"/>
            </a:xfrm>
          </p:grpSpPr>
          <p:sp>
            <p:nvSpPr>
              <p:cNvPr id="31" name="TextBox 30">
                <a:extLst>
                  <a:ext uri="{FF2B5EF4-FFF2-40B4-BE49-F238E27FC236}">
                    <a16:creationId xmlns:a16="http://schemas.microsoft.com/office/drawing/2014/main" xmlns="" id="{2B696AC3-33F1-4007-BC1C-892205B370F8}"/>
                  </a:ext>
                </a:extLst>
              </p:cNvPr>
              <p:cNvSpPr txBox="1"/>
              <p:nvPr/>
            </p:nvSpPr>
            <p:spPr>
              <a:xfrm rot="18816610">
                <a:off x="700339"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1970</a:t>
                </a:r>
              </a:p>
            </p:txBody>
          </p:sp>
          <p:sp>
            <p:nvSpPr>
              <p:cNvPr id="32" name="TextBox 31">
                <a:extLst>
                  <a:ext uri="{FF2B5EF4-FFF2-40B4-BE49-F238E27FC236}">
                    <a16:creationId xmlns:a16="http://schemas.microsoft.com/office/drawing/2014/main" xmlns="" id="{33A00B2B-1F73-4FC7-8F73-F9DE36691D79}"/>
                  </a:ext>
                </a:extLst>
              </p:cNvPr>
              <p:cNvSpPr txBox="1"/>
              <p:nvPr/>
            </p:nvSpPr>
            <p:spPr>
              <a:xfrm rot="18816610">
                <a:off x="1116631"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1972</a:t>
                </a:r>
              </a:p>
            </p:txBody>
          </p:sp>
          <p:sp>
            <p:nvSpPr>
              <p:cNvPr id="33" name="TextBox 32">
                <a:extLst>
                  <a:ext uri="{FF2B5EF4-FFF2-40B4-BE49-F238E27FC236}">
                    <a16:creationId xmlns:a16="http://schemas.microsoft.com/office/drawing/2014/main" xmlns="" id="{918485D6-BEF2-45E7-B53C-E10559FFF9EA}"/>
                  </a:ext>
                </a:extLst>
              </p:cNvPr>
              <p:cNvSpPr txBox="1"/>
              <p:nvPr/>
            </p:nvSpPr>
            <p:spPr>
              <a:xfrm rot="18816610">
                <a:off x="1549320"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1974</a:t>
                </a:r>
              </a:p>
            </p:txBody>
          </p:sp>
          <p:sp>
            <p:nvSpPr>
              <p:cNvPr id="34" name="TextBox 33">
                <a:extLst>
                  <a:ext uri="{FF2B5EF4-FFF2-40B4-BE49-F238E27FC236}">
                    <a16:creationId xmlns:a16="http://schemas.microsoft.com/office/drawing/2014/main" xmlns="" id="{1B8E7073-C8BA-4DB4-838E-650B4CFB175E}"/>
                  </a:ext>
                </a:extLst>
              </p:cNvPr>
              <p:cNvSpPr txBox="1"/>
              <p:nvPr/>
            </p:nvSpPr>
            <p:spPr>
              <a:xfrm rot="18816610">
                <a:off x="1996348"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1976</a:t>
                </a:r>
              </a:p>
            </p:txBody>
          </p:sp>
          <p:sp>
            <p:nvSpPr>
              <p:cNvPr id="35" name="TextBox 34">
                <a:extLst>
                  <a:ext uri="{FF2B5EF4-FFF2-40B4-BE49-F238E27FC236}">
                    <a16:creationId xmlns:a16="http://schemas.microsoft.com/office/drawing/2014/main" xmlns="" id="{C3794A15-49B1-494C-B14E-3540D9AD797B}"/>
                  </a:ext>
                </a:extLst>
              </p:cNvPr>
              <p:cNvSpPr txBox="1"/>
              <p:nvPr/>
            </p:nvSpPr>
            <p:spPr>
              <a:xfrm rot="18816610">
                <a:off x="2399031"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1978</a:t>
                </a:r>
              </a:p>
            </p:txBody>
          </p:sp>
          <p:sp>
            <p:nvSpPr>
              <p:cNvPr id="36" name="TextBox 35">
                <a:extLst>
                  <a:ext uri="{FF2B5EF4-FFF2-40B4-BE49-F238E27FC236}">
                    <a16:creationId xmlns:a16="http://schemas.microsoft.com/office/drawing/2014/main" xmlns="" id="{E393C2F0-CF98-43B9-BB1B-8087A34A889C}"/>
                  </a:ext>
                </a:extLst>
              </p:cNvPr>
              <p:cNvSpPr txBox="1"/>
              <p:nvPr/>
            </p:nvSpPr>
            <p:spPr>
              <a:xfrm rot="18816610">
                <a:off x="2831718"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1980</a:t>
                </a:r>
              </a:p>
            </p:txBody>
          </p:sp>
          <p:sp>
            <p:nvSpPr>
              <p:cNvPr id="37" name="TextBox 36">
                <a:extLst>
                  <a:ext uri="{FF2B5EF4-FFF2-40B4-BE49-F238E27FC236}">
                    <a16:creationId xmlns:a16="http://schemas.microsoft.com/office/drawing/2014/main" xmlns="" id="{0CC5A57C-1C61-4F7E-B80F-B33E70C0F7AB}"/>
                  </a:ext>
                </a:extLst>
              </p:cNvPr>
              <p:cNvSpPr txBox="1"/>
              <p:nvPr/>
            </p:nvSpPr>
            <p:spPr>
              <a:xfrm rot="18816610">
                <a:off x="3278747"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1982</a:t>
                </a:r>
              </a:p>
            </p:txBody>
          </p:sp>
        </p:grpSp>
        <p:grpSp>
          <p:nvGrpSpPr>
            <p:cNvPr id="9" name="Group 8">
              <a:extLst>
                <a:ext uri="{FF2B5EF4-FFF2-40B4-BE49-F238E27FC236}">
                  <a16:creationId xmlns:a16="http://schemas.microsoft.com/office/drawing/2014/main" xmlns="" id="{1EBD964A-5796-4894-8654-3891F5931EB7}"/>
                </a:ext>
              </a:extLst>
            </p:cNvPr>
            <p:cNvGrpSpPr/>
            <p:nvPr/>
          </p:nvGrpSpPr>
          <p:grpSpPr>
            <a:xfrm>
              <a:off x="7406203" y="4746935"/>
              <a:ext cx="2904117" cy="973123"/>
              <a:chOff x="1411670" y="4798837"/>
              <a:chExt cx="2640992" cy="973123"/>
            </a:xfrm>
          </p:grpSpPr>
          <p:sp>
            <p:nvSpPr>
              <p:cNvPr id="24" name="TextBox 23">
                <a:extLst>
                  <a:ext uri="{FF2B5EF4-FFF2-40B4-BE49-F238E27FC236}">
                    <a16:creationId xmlns:a16="http://schemas.microsoft.com/office/drawing/2014/main" xmlns="" id="{6B0C033C-1279-4776-8804-2E9239953FB3}"/>
                  </a:ext>
                </a:extLst>
              </p:cNvPr>
              <p:cNvSpPr txBox="1"/>
              <p:nvPr/>
            </p:nvSpPr>
            <p:spPr>
              <a:xfrm rot="18816610">
                <a:off x="1065054"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2000</a:t>
                </a:r>
              </a:p>
            </p:txBody>
          </p:sp>
          <p:sp>
            <p:nvSpPr>
              <p:cNvPr id="25" name="TextBox 24">
                <a:extLst>
                  <a:ext uri="{FF2B5EF4-FFF2-40B4-BE49-F238E27FC236}">
                    <a16:creationId xmlns:a16="http://schemas.microsoft.com/office/drawing/2014/main" xmlns="" id="{9E695C97-8456-4F9C-81E8-962C09E757AF}"/>
                  </a:ext>
                </a:extLst>
              </p:cNvPr>
              <p:cNvSpPr txBox="1"/>
              <p:nvPr/>
            </p:nvSpPr>
            <p:spPr>
              <a:xfrm rot="18816610">
                <a:off x="1435838"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2002</a:t>
                </a:r>
              </a:p>
            </p:txBody>
          </p:sp>
          <p:sp>
            <p:nvSpPr>
              <p:cNvPr id="26" name="TextBox 25">
                <a:extLst>
                  <a:ext uri="{FF2B5EF4-FFF2-40B4-BE49-F238E27FC236}">
                    <a16:creationId xmlns:a16="http://schemas.microsoft.com/office/drawing/2014/main" xmlns="" id="{A77B1890-CD42-4AA5-900F-DCBC786A6F61}"/>
                  </a:ext>
                </a:extLst>
              </p:cNvPr>
              <p:cNvSpPr txBox="1"/>
              <p:nvPr/>
            </p:nvSpPr>
            <p:spPr>
              <a:xfrm rot="18816610">
                <a:off x="1828501"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2004</a:t>
                </a:r>
              </a:p>
            </p:txBody>
          </p:sp>
          <p:sp>
            <p:nvSpPr>
              <p:cNvPr id="27" name="TextBox 26">
                <a:extLst>
                  <a:ext uri="{FF2B5EF4-FFF2-40B4-BE49-F238E27FC236}">
                    <a16:creationId xmlns:a16="http://schemas.microsoft.com/office/drawing/2014/main" xmlns="" id="{83C72388-ECCF-4309-8C39-870FDC1BEBF4}"/>
                  </a:ext>
                </a:extLst>
              </p:cNvPr>
              <p:cNvSpPr txBox="1"/>
              <p:nvPr/>
            </p:nvSpPr>
            <p:spPr>
              <a:xfrm rot="18816610">
                <a:off x="2237493"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2006</a:t>
                </a:r>
              </a:p>
            </p:txBody>
          </p:sp>
          <p:sp>
            <p:nvSpPr>
              <p:cNvPr id="28" name="TextBox 27">
                <a:extLst>
                  <a:ext uri="{FF2B5EF4-FFF2-40B4-BE49-F238E27FC236}">
                    <a16:creationId xmlns:a16="http://schemas.microsoft.com/office/drawing/2014/main" xmlns="" id="{AA18F070-9468-45E2-959C-0E2FE828D9D4}"/>
                  </a:ext>
                </a:extLst>
              </p:cNvPr>
              <p:cNvSpPr txBox="1"/>
              <p:nvPr/>
            </p:nvSpPr>
            <p:spPr>
              <a:xfrm rot="18816610">
                <a:off x="2645176"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2008</a:t>
                </a:r>
              </a:p>
            </p:txBody>
          </p:sp>
          <p:sp>
            <p:nvSpPr>
              <p:cNvPr id="29" name="TextBox 28">
                <a:extLst>
                  <a:ext uri="{FF2B5EF4-FFF2-40B4-BE49-F238E27FC236}">
                    <a16:creationId xmlns:a16="http://schemas.microsoft.com/office/drawing/2014/main" xmlns="" id="{33742269-5720-485A-AF6B-D31D731C9431}"/>
                  </a:ext>
                </a:extLst>
              </p:cNvPr>
              <p:cNvSpPr txBox="1"/>
              <p:nvPr/>
            </p:nvSpPr>
            <p:spPr>
              <a:xfrm rot="18816610">
                <a:off x="3028083"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2010</a:t>
                </a:r>
              </a:p>
            </p:txBody>
          </p:sp>
          <p:sp>
            <p:nvSpPr>
              <p:cNvPr id="30" name="TextBox 29">
                <a:extLst>
                  <a:ext uri="{FF2B5EF4-FFF2-40B4-BE49-F238E27FC236}">
                    <a16:creationId xmlns:a16="http://schemas.microsoft.com/office/drawing/2014/main" xmlns="" id="{883EB27C-C9C1-4863-A8F6-B1154055AB17}"/>
                  </a:ext>
                </a:extLst>
              </p:cNvPr>
              <p:cNvSpPr txBox="1"/>
              <p:nvPr/>
            </p:nvSpPr>
            <p:spPr>
              <a:xfrm rot="18816610">
                <a:off x="3426155"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2012</a:t>
                </a:r>
              </a:p>
            </p:txBody>
          </p:sp>
        </p:grpSp>
        <p:grpSp>
          <p:nvGrpSpPr>
            <p:cNvPr id="10" name="Group 9">
              <a:extLst>
                <a:ext uri="{FF2B5EF4-FFF2-40B4-BE49-F238E27FC236}">
                  <a16:creationId xmlns:a16="http://schemas.microsoft.com/office/drawing/2014/main" xmlns="" id="{BD04EA50-72D3-4B06-BB86-8A8B9889FCC1}"/>
                </a:ext>
              </a:extLst>
            </p:cNvPr>
            <p:cNvGrpSpPr/>
            <p:nvPr/>
          </p:nvGrpSpPr>
          <p:grpSpPr>
            <a:xfrm>
              <a:off x="10409956" y="4746935"/>
              <a:ext cx="1154352" cy="973123"/>
              <a:chOff x="1424989" y="4777175"/>
              <a:chExt cx="1154352" cy="973123"/>
            </a:xfrm>
          </p:grpSpPr>
          <p:sp>
            <p:nvSpPr>
              <p:cNvPr id="21" name="TextBox 20">
                <a:extLst>
                  <a:ext uri="{FF2B5EF4-FFF2-40B4-BE49-F238E27FC236}">
                    <a16:creationId xmlns:a16="http://schemas.microsoft.com/office/drawing/2014/main" xmlns="" id="{987E465D-4DD8-4F13-A4A3-23284CEC1E89}"/>
                  </a:ext>
                </a:extLst>
              </p:cNvPr>
              <p:cNvSpPr txBox="1"/>
              <p:nvPr/>
            </p:nvSpPr>
            <p:spPr>
              <a:xfrm rot="18816610">
                <a:off x="1092316" y="510984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2014</a:t>
                </a:r>
              </a:p>
            </p:txBody>
          </p:sp>
          <p:sp>
            <p:nvSpPr>
              <p:cNvPr id="22" name="TextBox 21">
                <a:extLst>
                  <a:ext uri="{FF2B5EF4-FFF2-40B4-BE49-F238E27FC236}">
                    <a16:creationId xmlns:a16="http://schemas.microsoft.com/office/drawing/2014/main" xmlns="" id="{1F42041E-636A-499A-B62F-1303026FDD5B}"/>
                  </a:ext>
                </a:extLst>
              </p:cNvPr>
              <p:cNvSpPr txBox="1"/>
              <p:nvPr/>
            </p:nvSpPr>
            <p:spPr>
              <a:xfrm rot="18816610">
                <a:off x="1516996" y="510984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2016</a:t>
                </a:r>
              </a:p>
            </p:txBody>
          </p:sp>
          <p:sp>
            <p:nvSpPr>
              <p:cNvPr id="23" name="TextBox 22">
                <a:extLst>
                  <a:ext uri="{FF2B5EF4-FFF2-40B4-BE49-F238E27FC236}">
                    <a16:creationId xmlns:a16="http://schemas.microsoft.com/office/drawing/2014/main" xmlns="" id="{F81B8B3E-B5FF-4B03-9443-8E6874D968FF}"/>
                  </a:ext>
                </a:extLst>
              </p:cNvPr>
              <p:cNvSpPr txBox="1"/>
              <p:nvPr/>
            </p:nvSpPr>
            <p:spPr>
              <a:xfrm rot="18816610">
                <a:off x="1938891" y="510984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2018</a:t>
                </a:r>
              </a:p>
            </p:txBody>
          </p:sp>
        </p:grpSp>
        <p:grpSp>
          <p:nvGrpSpPr>
            <p:cNvPr id="11" name="Group 10">
              <a:extLst>
                <a:ext uri="{FF2B5EF4-FFF2-40B4-BE49-F238E27FC236}">
                  <a16:creationId xmlns:a16="http://schemas.microsoft.com/office/drawing/2014/main" xmlns="" id="{E1EDBF64-9E39-4346-8476-7B9F1D4DE430}"/>
                </a:ext>
              </a:extLst>
            </p:cNvPr>
            <p:cNvGrpSpPr/>
            <p:nvPr/>
          </p:nvGrpSpPr>
          <p:grpSpPr>
            <a:xfrm>
              <a:off x="4003500" y="4746935"/>
              <a:ext cx="3303068" cy="973123"/>
              <a:chOff x="4041505" y="4746935"/>
              <a:chExt cx="3303068" cy="973123"/>
            </a:xfrm>
          </p:grpSpPr>
          <p:grpSp>
            <p:nvGrpSpPr>
              <p:cNvPr id="12" name="Group 11">
                <a:extLst>
                  <a:ext uri="{FF2B5EF4-FFF2-40B4-BE49-F238E27FC236}">
                    <a16:creationId xmlns:a16="http://schemas.microsoft.com/office/drawing/2014/main" xmlns="" id="{EC3377C3-F187-4ECD-999A-B0287D6491DC}"/>
                  </a:ext>
                </a:extLst>
              </p:cNvPr>
              <p:cNvGrpSpPr/>
              <p:nvPr/>
            </p:nvGrpSpPr>
            <p:grpSpPr>
              <a:xfrm>
                <a:off x="4041505" y="4746935"/>
                <a:ext cx="3303068" cy="973123"/>
                <a:chOff x="1033012" y="4746935"/>
                <a:chExt cx="3303068" cy="973123"/>
              </a:xfrm>
            </p:grpSpPr>
            <p:sp>
              <p:nvSpPr>
                <p:cNvPr id="14" name="TextBox 13">
                  <a:extLst>
                    <a:ext uri="{FF2B5EF4-FFF2-40B4-BE49-F238E27FC236}">
                      <a16:creationId xmlns:a16="http://schemas.microsoft.com/office/drawing/2014/main" xmlns="" id="{980B1621-13D1-4C5A-B177-885BBAC20ADE}"/>
                    </a:ext>
                  </a:extLst>
                </p:cNvPr>
                <p:cNvSpPr txBox="1"/>
                <p:nvPr/>
              </p:nvSpPr>
              <p:spPr>
                <a:xfrm rot="18816610">
                  <a:off x="700339"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1984</a:t>
                  </a:r>
                </a:p>
              </p:txBody>
            </p:sp>
            <p:sp>
              <p:nvSpPr>
                <p:cNvPr id="15" name="TextBox 14">
                  <a:extLst>
                    <a:ext uri="{FF2B5EF4-FFF2-40B4-BE49-F238E27FC236}">
                      <a16:creationId xmlns:a16="http://schemas.microsoft.com/office/drawing/2014/main" xmlns="" id="{674AF4DA-249C-4E86-95B1-744EE207EF10}"/>
                    </a:ext>
                  </a:extLst>
                </p:cNvPr>
                <p:cNvSpPr txBox="1"/>
                <p:nvPr/>
              </p:nvSpPr>
              <p:spPr>
                <a:xfrm rot="18816610">
                  <a:off x="1116631"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1986</a:t>
                  </a:r>
                </a:p>
              </p:txBody>
            </p:sp>
            <p:sp>
              <p:nvSpPr>
                <p:cNvPr id="16" name="TextBox 15">
                  <a:extLst>
                    <a:ext uri="{FF2B5EF4-FFF2-40B4-BE49-F238E27FC236}">
                      <a16:creationId xmlns:a16="http://schemas.microsoft.com/office/drawing/2014/main" xmlns="" id="{62FD19AD-7E5A-44E9-8945-CD4F35E37A75}"/>
                    </a:ext>
                  </a:extLst>
                </p:cNvPr>
                <p:cNvSpPr txBox="1"/>
                <p:nvPr/>
              </p:nvSpPr>
              <p:spPr>
                <a:xfrm rot="18816610">
                  <a:off x="1549320"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1988</a:t>
                  </a:r>
                </a:p>
              </p:txBody>
            </p:sp>
            <p:sp>
              <p:nvSpPr>
                <p:cNvPr id="17" name="TextBox 16">
                  <a:extLst>
                    <a:ext uri="{FF2B5EF4-FFF2-40B4-BE49-F238E27FC236}">
                      <a16:creationId xmlns:a16="http://schemas.microsoft.com/office/drawing/2014/main" xmlns="" id="{46EF4F90-33BF-45DA-9934-18E8E6290CBA}"/>
                    </a:ext>
                  </a:extLst>
                </p:cNvPr>
                <p:cNvSpPr txBox="1"/>
                <p:nvPr/>
              </p:nvSpPr>
              <p:spPr>
                <a:xfrm rot="18816610">
                  <a:off x="1996348"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1990</a:t>
                  </a:r>
                </a:p>
              </p:txBody>
            </p:sp>
            <p:sp>
              <p:nvSpPr>
                <p:cNvPr id="18" name="TextBox 17">
                  <a:extLst>
                    <a:ext uri="{FF2B5EF4-FFF2-40B4-BE49-F238E27FC236}">
                      <a16:creationId xmlns:a16="http://schemas.microsoft.com/office/drawing/2014/main" xmlns="" id="{C2B93AA3-725D-480B-ABE4-51F59A256916}"/>
                    </a:ext>
                  </a:extLst>
                </p:cNvPr>
                <p:cNvSpPr txBox="1"/>
                <p:nvPr/>
              </p:nvSpPr>
              <p:spPr>
                <a:xfrm rot="18816610">
                  <a:off x="2399031"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1992</a:t>
                  </a:r>
                </a:p>
              </p:txBody>
            </p:sp>
            <p:sp>
              <p:nvSpPr>
                <p:cNvPr id="19" name="TextBox 18">
                  <a:extLst>
                    <a:ext uri="{FF2B5EF4-FFF2-40B4-BE49-F238E27FC236}">
                      <a16:creationId xmlns:a16="http://schemas.microsoft.com/office/drawing/2014/main" xmlns="" id="{BF1919CF-98E7-4FA3-90FC-B942950AB68E}"/>
                    </a:ext>
                  </a:extLst>
                </p:cNvPr>
                <p:cNvSpPr txBox="1"/>
                <p:nvPr/>
              </p:nvSpPr>
              <p:spPr>
                <a:xfrm rot="18816610">
                  <a:off x="3276041"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1996</a:t>
                  </a:r>
                </a:p>
              </p:txBody>
            </p:sp>
            <p:sp>
              <p:nvSpPr>
                <p:cNvPr id="20" name="TextBox 19">
                  <a:extLst>
                    <a:ext uri="{FF2B5EF4-FFF2-40B4-BE49-F238E27FC236}">
                      <a16:creationId xmlns:a16="http://schemas.microsoft.com/office/drawing/2014/main" xmlns="" id="{49CEED9F-2EAA-4477-AF62-17464D20510A}"/>
                    </a:ext>
                  </a:extLst>
                </p:cNvPr>
                <p:cNvSpPr txBox="1"/>
                <p:nvPr/>
              </p:nvSpPr>
              <p:spPr>
                <a:xfrm rot="18816610">
                  <a:off x="3695630"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1998</a:t>
                  </a:r>
                </a:p>
              </p:txBody>
            </p:sp>
          </p:grpSp>
          <p:sp>
            <p:nvSpPr>
              <p:cNvPr id="13" name="TextBox 12">
                <a:extLst>
                  <a:ext uri="{FF2B5EF4-FFF2-40B4-BE49-F238E27FC236}">
                    <a16:creationId xmlns:a16="http://schemas.microsoft.com/office/drawing/2014/main" xmlns="" id="{27A927AF-BBBB-41D6-94F9-5900306B2E37}"/>
                  </a:ext>
                </a:extLst>
              </p:cNvPr>
              <p:cNvSpPr txBox="1"/>
              <p:nvPr/>
            </p:nvSpPr>
            <p:spPr>
              <a:xfrm rot="18816610">
                <a:off x="5839465"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1994</a:t>
                </a:r>
              </a:p>
            </p:txBody>
          </p:sp>
        </p:grpSp>
      </p:grpSp>
      <p:sp>
        <p:nvSpPr>
          <p:cNvPr id="38" name="TextBox 37">
            <a:extLst>
              <a:ext uri="{FF2B5EF4-FFF2-40B4-BE49-F238E27FC236}">
                <a16:creationId xmlns:a16="http://schemas.microsoft.com/office/drawing/2014/main" xmlns="" id="{B5F73BDE-C450-42C3-887D-023897911C2E}"/>
              </a:ext>
            </a:extLst>
          </p:cNvPr>
          <p:cNvSpPr txBox="1"/>
          <p:nvPr/>
        </p:nvSpPr>
        <p:spPr>
          <a:xfrm>
            <a:off x="5566961" y="5688273"/>
            <a:ext cx="1272816" cy="369332"/>
          </a:xfrm>
          <a:prstGeom prst="rect">
            <a:avLst/>
          </a:prstGeom>
          <a:noFill/>
        </p:spPr>
        <p:txBody>
          <a:bodyPr wrap="square" rtlCol="0">
            <a:spAutoFit/>
          </a:bodyPr>
          <a:lstStyle/>
          <a:p>
            <a:r>
              <a:rPr lang="en-US" sz="1800" b="1">
                <a:solidFill>
                  <a:schemeClr val="tx1">
                    <a:lumMod val="75000"/>
                    <a:lumOff val="25000"/>
                  </a:schemeClr>
                </a:solidFill>
                <a:latin typeface="Century Gothic" panose="020B0502020202020204" pitchFamily="34" charset="0"/>
              </a:rPr>
              <a:t>Year</a:t>
            </a:r>
            <a:endParaRPr lang="en-US">
              <a:solidFill>
                <a:schemeClr val="tx1">
                  <a:lumMod val="75000"/>
                  <a:lumOff val="25000"/>
                </a:schemeClr>
              </a:solidFill>
            </a:endParaRPr>
          </a:p>
        </p:txBody>
      </p:sp>
      <p:grpSp>
        <p:nvGrpSpPr>
          <p:cNvPr id="39" name="Group 38">
            <a:extLst>
              <a:ext uri="{FF2B5EF4-FFF2-40B4-BE49-F238E27FC236}">
                <a16:creationId xmlns:a16="http://schemas.microsoft.com/office/drawing/2014/main" xmlns="" id="{CBCD1A6F-FC93-48DF-886C-C3F6861D836A}"/>
              </a:ext>
            </a:extLst>
          </p:cNvPr>
          <p:cNvGrpSpPr/>
          <p:nvPr/>
        </p:nvGrpSpPr>
        <p:grpSpPr>
          <a:xfrm>
            <a:off x="1476540" y="5857541"/>
            <a:ext cx="471165" cy="431865"/>
            <a:chOff x="1436450" y="5795562"/>
            <a:chExt cx="466725" cy="534586"/>
          </a:xfrm>
        </p:grpSpPr>
        <p:pic>
          <p:nvPicPr>
            <p:cNvPr id="40" name="Picture 39">
              <a:extLst>
                <a:ext uri="{FF2B5EF4-FFF2-40B4-BE49-F238E27FC236}">
                  <a16:creationId xmlns:a16="http://schemas.microsoft.com/office/drawing/2014/main" xmlns="" id="{855B26E3-C0FB-458A-8071-7B929DB658E2}"/>
                </a:ext>
              </a:extLst>
            </p:cNvPr>
            <p:cNvPicPr>
              <a:picLocks noChangeAspect="1"/>
            </p:cNvPicPr>
            <p:nvPr/>
          </p:nvPicPr>
          <p:blipFill>
            <a:blip r:embed="rId4"/>
            <a:stretch>
              <a:fillRect/>
            </a:stretch>
          </p:blipFill>
          <p:spPr>
            <a:xfrm>
              <a:off x="1436450" y="5795562"/>
              <a:ext cx="447675" cy="247650"/>
            </a:xfrm>
            <a:prstGeom prst="rect">
              <a:avLst/>
            </a:prstGeom>
          </p:spPr>
        </p:pic>
        <p:pic>
          <p:nvPicPr>
            <p:cNvPr id="41" name="Picture 40">
              <a:extLst>
                <a:ext uri="{FF2B5EF4-FFF2-40B4-BE49-F238E27FC236}">
                  <a16:creationId xmlns:a16="http://schemas.microsoft.com/office/drawing/2014/main" xmlns="" id="{9F0116B5-7791-4939-9540-2A621B7B46CF}"/>
                </a:ext>
              </a:extLst>
            </p:cNvPr>
            <p:cNvPicPr>
              <a:picLocks noChangeAspect="1"/>
            </p:cNvPicPr>
            <p:nvPr/>
          </p:nvPicPr>
          <p:blipFill>
            <a:blip r:embed="rId5"/>
            <a:stretch>
              <a:fillRect/>
            </a:stretch>
          </p:blipFill>
          <p:spPr>
            <a:xfrm>
              <a:off x="1436450" y="6120598"/>
              <a:ext cx="466725" cy="209550"/>
            </a:xfrm>
            <a:prstGeom prst="rect">
              <a:avLst/>
            </a:prstGeom>
          </p:spPr>
        </p:pic>
      </p:grpSp>
      <p:pic>
        <p:nvPicPr>
          <p:cNvPr id="42" name="Picture 41">
            <a:extLst>
              <a:ext uri="{FF2B5EF4-FFF2-40B4-BE49-F238E27FC236}">
                <a16:creationId xmlns:a16="http://schemas.microsoft.com/office/drawing/2014/main" xmlns="" id="{0C3436A3-CC71-4AC0-AB3B-012223F3CE8C}"/>
              </a:ext>
            </a:extLst>
          </p:cNvPr>
          <p:cNvPicPr>
            <a:picLocks noChangeAspect="1"/>
          </p:cNvPicPr>
          <p:nvPr/>
        </p:nvPicPr>
        <p:blipFill>
          <a:blip r:embed="rId6"/>
          <a:stretch>
            <a:fillRect/>
          </a:stretch>
        </p:blipFill>
        <p:spPr>
          <a:xfrm>
            <a:off x="7175166" y="5898283"/>
            <a:ext cx="438150" cy="257175"/>
          </a:xfrm>
          <a:prstGeom prst="rect">
            <a:avLst/>
          </a:prstGeom>
        </p:spPr>
      </p:pic>
      <p:pic>
        <p:nvPicPr>
          <p:cNvPr id="43" name="Picture 42">
            <a:extLst>
              <a:ext uri="{FF2B5EF4-FFF2-40B4-BE49-F238E27FC236}">
                <a16:creationId xmlns:a16="http://schemas.microsoft.com/office/drawing/2014/main" xmlns="" id="{8A2B8E7A-37B1-4C73-B48C-2CDDDC8C1E34}"/>
              </a:ext>
            </a:extLst>
          </p:cNvPr>
          <p:cNvPicPr>
            <a:picLocks noChangeAspect="1"/>
          </p:cNvPicPr>
          <p:nvPr/>
        </p:nvPicPr>
        <p:blipFill>
          <a:blip r:embed="rId7"/>
          <a:stretch>
            <a:fillRect/>
          </a:stretch>
        </p:blipFill>
        <p:spPr>
          <a:xfrm>
            <a:off x="7218289" y="6120598"/>
            <a:ext cx="438150" cy="247650"/>
          </a:xfrm>
          <a:prstGeom prst="rect">
            <a:avLst/>
          </a:prstGeom>
        </p:spPr>
      </p:pic>
      <p:sp>
        <p:nvSpPr>
          <p:cNvPr id="44" name="TextBox 43">
            <a:extLst>
              <a:ext uri="{FF2B5EF4-FFF2-40B4-BE49-F238E27FC236}">
                <a16:creationId xmlns:a16="http://schemas.microsoft.com/office/drawing/2014/main" xmlns="" id="{37F51C79-686B-4833-B8B7-0038110EF502}"/>
              </a:ext>
            </a:extLst>
          </p:cNvPr>
          <p:cNvSpPr txBox="1"/>
          <p:nvPr/>
        </p:nvSpPr>
        <p:spPr>
          <a:xfrm>
            <a:off x="1884125" y="5781087"/>
            <a:ext cx="3954612" cy="584775"/>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Preston County</a:t>
            </a:r>
          </a:p>
          <a:p>
            <a:r>
              <a:rPr lang="en-US" sz="1600" b="1">
                <a:solidFill>
                  <a:schemeClr val="tx1">
                    <a:lumMod val="75000"/>
                    <a:lumOff val="25000"/>
                  </a:schemeClr>
                </a:solidFill>
                <a:latin typeface="Century Gothic" panose="020B0502020202020204" pitchFamily="34" charset="0"/>
              </a:rPr>
              <a:t>Trend Line – Preston County</a:t>
            </a:r>
          </a:p>
        </p:txBody>
      </p:sp>
      <p:sp>
        <p:nvSpPr>
          <p:cNvPr id="45" name="TextBox 44">
            <a:extLst>
              <a:ext uri="{FF2B5EF4-FFF2-40B4-BE49-F238E27FC236}">
                <a16:creationId xmlns:a16="http://schemas.microsoft.com/office/drawing/2014/main" xmlns="" id="{66CC7077-5C4C-4996-9E0E-8C616380FBE9}"/>
              </a:ext>
            </a:extLst>
          </p:cNvPr>
          <p:cNvSpPr txBox="1"/>
          <p:nvPr/>
        </p:nvSpPr>
        <p:spPr>
          <a:xfrm>
            <a:off x="7656439" y="5827733"/>
            <a:ext cx="3954612" cy="584775"/>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Tucker County</a:t>
            </a:r>
          </a:p>
          <a:p>
            <a:r>
              <a:rPr lang="en-US" sz="1600" b="1">
                <a:solidFill>
                  <a:schemeClr val="tx1">
                    <a:lumMod val="75000"/>
                    <a:lumOff val="25000"/>
                  </a:schemeClr>
                </a:solidFill>
                <a:latin typeface="Century Gothic" panose="020B0502020202020204" pitchFamily="34" charset="0"/>
              </a:rPr>
              <a:t>Trend Line – Tucker County</a:t>
            </a:r>
          </a:p>
        </p:txBody>
      </p:sp>
      <p:grpSp>
        <p:nvGrpSpPr>
          <p:cNvPr id="46" name="Group 45">
            <a:extLst>
              <a:ext uri="{FF2B5EF4-FFF2-40B4-BE49-F238E27FC236}">
                <a16:creationId xmlns:a16="http://schemas.microsoft.com/office/drawing/2014/main" xmlns="" id="{1EBF0910-CC51-4E3D-8B6F-7F047DD30F3E}"/>
              </a:ext>
            </a:extLst>
          </p:cNvPr>
          <p:cNvGrpSpPr/>
          <p:nvPr/>
        </p:nvGrpSpPr>
        <p:grpSpPr>
          <a:xfrm>
            <a:off x="457852" y="1089889"/>
            <a:ext cx="340306" cy="4246198"/>
            <a:chOff x="566053" y="1063999"/>
            <a:chExt cx="340306" cy="4725379"/>
          </a:xfrm>
        </p:grpSpPr>
        <p:sp>
          <p:nvSpPr>
            <p:cNvPr id="47" name="TextBox 46">
              <a:extLst>
                <a:ext uri="{FF2B5EF4-FFF2-40B4-BE49-F238E27FC236}">
                  <a16:creationId xmlns:a16="http://schemas.microsoft.com/office/drawing/2014/main" xmlns="" id="{299467B9-DA7D-4646-A5D1-45E44CF83283}"/>
                </a:ext>
              </a:extLst>
            </p:cNvPr>
            <p:cNvSpPr txBox="1"/>
            <p:nvPr/>
          </p:nvSpPr>
          <p:spPr>
            <a:xfrm>
              <a:off x="566053" y="1063999"/>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6</a:t>
              </a:r>
            </a:p>
          </p:txBody>
        </p:sp>
        <p:sp>
          <p:nvSpPr>
            <p:cNvPr id="48" name="TextBox 47">
              <a:extLst>
                <a:ext uri="{FF2B5EF4-FFF2-40B4-BE49-F238E27FC236}">
                  <a16:creationId xmlns:a16="http://schemas.microsoft.com/office/drawing/2014/main" xmlns="" id="{0F93A321-1701-4516-A362-72C7A02FFDEE}"/>
                </a:ext>
              </a:extLst>
            </p:cNvPr>
            <p:cNvSpPr txBox="1"/>
            <p:nvPr/>
          </p:nvSpPr>
          <p:spPr>
            <a:xfrm>
              <a:off x="580451" y="1801343"/>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5</a:t>
              </a:r>
            </a:p>
          </p:txBody>
        </p:sp>
        <p:sp>
          <p:nvSpPr>
            <p:cNvPr id="49" name="TextBox 48">
              <a:extLst>
                <a:ext uri="{FF2B5EF4-FFF2-40B4-BE49-F238E27FC236}">
                  <a16:creationId xmlns:a16="http://schemas.microsoft.com/office/drawing/2014/main" xmlns="" id="{31837509-C10F-433A-815A-DD47D678469F}"/>
                </a:ext>
              </a:extLst>
            </p:cNvPr>
            <p:cNvSpPr txBox="1"/>
            <p:nvPr/>
          </p:nvSpPr>
          <p:spPr>
            <a:xfrm>
              <a:off x="566053" y="2538686"/>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4</a:t>
              </a:r>
            </a:p>
          </p:txBody>
        </p:sp>
        <p:sp>
          <p:nvSpPr>
            <p:cNvPr id="50" name="TextBox 49">
              <a:extLst>
                <a:ext uri="{FF2B5EF4-FFF2-40B4-BE49-F238E27FC236}">
                  <a16:creationId xmlns:a16="http://schemas.microsoft.com/office/drawing/2014/main" xmlns="" id="{66062478-09D8-40A1-965F-EBEF0EF132E4}"/>
                </a:ext>
              </a:extLst>
            </p:cNvPr>
            <p:cNvSpPr txBox="1"/>
            <p:nvPr/>
          </p:nvSpPr>
          <p:spPr>
            <a:xfrm>
              <a:off x="566053" y="3276031"/>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3</a:t>
              </a:r>
            </a:p>
          </p:txBody>
        </p:sp>
        <p:sp>
          <p:nvSpPr>
            <p:cNvPr id="51" name="TextBox 50">
              <a:extLst>
                <a:ext uri="{FF2B5EF4-FFF2-40B4-BE49-F238E27FC236}">
                  <a16:creationId xmlns:a16="http://schemas.microsoft.com/office/drawing/2014/main" xmlns="" id="{1A0920FD-E2FE-44E2-96D4-BD734F94EE48}"/>
                </a:ext>
              </a:extLst>
            </p:cNvPr>
            <p:cNvSpPr txBox="1"/>
            <p:nvPr/>
          </p:nvSpPr>
          <p:spPr>
            <a:xfrm>
              <a:off x="580451" y="4013375"/>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a:t>
              </a:r>
            </a:p>
          </p:txBody>
        </p:sp>
        <p:sp>
          <p:nvSpPr>
            <p:cNvPr id="52" name="TextBox 51">
              <a:extLst>
                <a:ext uri="{FF2B5EF4-FFF2-40B4-BE49-F238E27FC236}">
                  <a16:creationId xmlns:a16="http://schemas.microsoft.com/office/drawing/2014/main" xmlns="" id="{C8D95D93-9BC1-482C-8DDF-73CA1CBD9377}"/>
                </a:ext>
              </a:extLst>
            </p:cNvPr>
            <p:cNvSpPr txBox="1"/>
            <p:nvPr/>
          </p:nvSpPr>
          <p:spPr>
            <a:xfrm>
              <a:off x="580451" y="4713255"/>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a:t>
              </a:r>
            </a:p>
          </p:txBody>
        </p:sp>
        <p:sp>
          <p:nvSpPr>
            <p:cNvPr id="53" name="TextBox 52">
              <a:extLst>
                <a:ext uri="{FF2B5EF4-FFF2-40B4-BE49-F238E27FC236}">
                  <a16:creationId xmlns:a16="http://schemas.microsoft.com/office/drawing/2014/main" xmlns="" id="{C9D78A39-753C-4175-9A0B-2082FF953AE7}"/>
                </a:ext>
              </a:extLst>
            </p:cNvPr>
            <p:cNvSpPr txBox="1"/>
            <p:nvPr/>
          </p:nvSpPr>
          <p:spPr>
            <a:xfrm>
              <a:off x="568254" y="5422133"/>
              <a:ext cx="325908" cy="36724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grpSp>
      <p:sp>
        <p:nvSpPr>
          <p:cNvPr id="54" name="TextBox 53">
            <a:extLst>
              <a:ext uri="{FF2B5EF4-FFF2-40B4-BE49-F238E27FC236}">
                <a16:creationId xmlns:a16="http://schemas.microsoft.com/office/drawing/2014/main" xmlns="" id="{90E204AB-3676-4DA4-826D-9AC816F46BC3}"/>
              </a:ext>
            </a:extLst>
          </p:cNvPr>
          <p:cNvSpPr txBox="1"/>
          <p:nvPr/>
        </p:nvSpPr>
        <p:spPr>
          <a:xfrm>
            <a:off x="1332249" y="788162"/>
            <a:ext cx="10532320" cy="461665"/>
          </a:xfrm>
          <a:prstGeom prst="rect">
            <a:avLst/>
          </a:prstGeom>
          <a:noFill/>
        </p:spPr>
        <p:txBody>
          <a:bodyPr wrap="square" rtlCol="0">
            <a:spAutoFit/>
          </a:bodyPr>
          <a:lstStyle/>
          <a:p>
            <a:r>
              <a:rPr lang="en-US" sz="2400" b="1">
                <a:solidFill>
                  <a:schemeClr val="tx1">
                    <a:lumMod val="75000"/>
                    <a:lumOff val="25000"/>
                  </a:schemeClr>
                </a:solidFill>
                <a:latin typeface="Century Gothic" panose="020B0502020202020204" pitchFamily="34" charset="0"/>
              </a:rPr>
              <a:t>Number of Months with Significantly Above Average Precipitation</a:t>
            </a:r>
          </a:p>
        </p:txBody>
      </p:sp>
      <p:sp>
        <p:nvSpPr>
          <p:cNvPr id="55" name="TextBox 54">
            <a:extLst>
              <a:ext uri="{FF2B5EF4-FFF2-40B4-BE49-F238E27FC236}">
                <a16:creationId xmlns:a16="http://schemas.microsoft.com/office/drawing/2014/main" xmlns="" id="{6F28C0A3-16BF-438C-B9FF-10A871950E27}"/>
              </a:ext>
            </a:extLst>
          </p:cNvPr>
          <p:cNvSpPr txBox="1"/>
          <p:nvPr/>
        </p:nvSpPr>
        <p:spPr>
          <a:xfrm rot="16200000">
            <a:off x="-1467469" y="3104712"/>
            <a:ext cx="3534932" cy="369332"/>
          </a:xfrm>
          <a:prstGeom prst="rect">
            <a:avLst/>
          </a:prstGeom>
          <a:noFill/>
        </p:spPr>
        <p:txBody>
          <a:bodyPr wrap="square" rtlCol="0">
            <a:spAutoFit/>
          </a:bodyPr>
          <a:lstStyle/>
          <a:p>
            <a:pPr algn="ctr" rtl="0">
              <a:defRPr sz="1800" b="1" i="0" u="none" strike="noStrike" kern="1200" baseline="0">
                <a:solidFill>
                  <a:prstClr val="black">
                    <a:lumMod val="65000"/>
                    <a:lumOff val="35000"/>
                  </a:prstClr>
                </a:solidFill>
                <a:latin typeface="Century Gothic" panose="020B0502020202020204" pitchFamily="34" charset="0"/>
                <a:ea typeface="+mn-ea"/>
                <a:cs typeface="+mn-cs"/>
              </a:defRPr>
            </a:pPr>
            <a:r>
              <a:rPr lang="en-US" sz="1800" b="1">
                <a:latin typeface="Century Gothic" panose="020B0502020202020204" pitchFamily="34" charset="0"/>
              </a:rPr>
              <a:t>Number</a:t>
            </a:r>
            <a:r>
              <a:rPr lang="en-US" sz="1800" b="1" baseline="0">
                <a:latin typeface="Century Gothic" panose="020B0502020202020204" pitchFamily="34" charset="0"/>
              </a:rPr>
              <a:t> of Months per Year</a:t>
            </a:r>
            <a:endParaRPr lang="en-US" sz="1800" b="1">
              <a:latin typeface="Century Gothic" panose="020B0502020202020204" pitchFamily="34" charset="0"/>
            </a:endParaRPr>
          </a:p>
        </p:txBody>
      </p:sp>
    </p:spTree>
    <p:extLst>
      <p:ext uri="{BB962C8B-B14F-4D97-AF65-F5344CB8AC3E}">
        <p14:creationId xmlns:p14="http://schemas.microsoft.com/office/powerpoint/2010/main" val="240135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COMMUNITY CONCERNS</a:t>
            </a:r>
            <a:endParaRPr lang="en-US"/>
          </a:p>
        </p:txBody>
      </p:sp>
      <p:sp>
        <p:nvSpPr>
          <p:cNvPr id="3" name="Text Placeholder 3"/>
          <p:cNvSpPr txBox="1">
            <a:spLocks/>
          </p:cNvSpPr>
          <p:nvPr/>
        </p:nvSpPr>
        <p:spPr>
          <a:xfrm>
            <a:off x="373649" y="1529262"/>
            <a:ext cx="5921478" cy="412420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200">
                <a:solidFill>
                  <a:schemeClr val="tx1">
                    <a:lumMod val="75000"/>
                    <a:lumOff val="25000"/>
                  </a:schemeClr>
                </a:solidFill>
                <a:latin typeface="Century Gothic" panose="020F0302020204030204"/>
              </a:rPr>
              <a:t>Flooding is one of the deadliest and most costly natural disasters</a:t>
            </a:r>
          </a:p>
          <a:p>
            <a:pPr>
              <a:lnSpc>
                <a:spcPct val="100000"/>
              </a:lnSpc>
              <a:spcBef>
                <a:spcPts val="0"/>
              </a:spcBef>
              <a:spcAft>
                <a:spcPts val="600"/>
              </a:spcAft>
              <a:buClr>
                <a:srgbClr val="54AEB2"/>
              </a:buClr>
            </a:pPr>
            <a:endParaRPr lang="en-US" sz="220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200">
                <a:solidFill>
                  <a:schemeClr val="tx1">
                    <a:lumMod val="75000"/>
                    <a:lumOff val="25000"/>
                  </a:schemeClr>
                </a:solidFill>
                <a:latin typeface="Century Gothic" panose="020F0302020204030204"/>
              </a:rPr>
              <a:t>Cheat River flooding causes community and ecological damage in Preston and Tucker Counties</a:t>
            </a:r>
          </a:p>
          <a:p>
            <a:pPr>
              <a:lnSpc>
                <a:spcPct val="100000"/>
              </a:lnSpc>
              <a:spcBef>
                <a:spcPts val="0"/>
              </a:spcBef>
              <a:spcAft>
                <a:spcPts val="600"/>
              </a:spcAft>
              <a:buClr>
                <a:srgbClr val="54AEB2"/>
              </a:buClr>
            </a:pPr>
            <a:endParaRPr lang="en-US" sz="220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200">
                <a:solidFill>
                  <a:schemeClr val="tx1">
                    <a:lumMod val="75000"/>
                    <a:lumOff val="25000"/>
                  </a:schemeClr>
                </a:solidFill>
                <a:latin typeface="Century Gothic" panose="020F0302020204030204"/>
              </a:rPr>
              <a:t>Changing climatic conditions could increase frequency of extreme precipitation in the region and worsen flooding </a:t>
            </a:r>
          </a:p>
        </p:txBody>
      </p:sp>
      <p:sp>
        <p:nvSpPr>
          <p:cNvPr id="15" name="Hexagon 14">
            <a:extLst>
              <a:ext uri="{FF2B5EF4-FFF2-40B4-BE49-F238E27FC236}">
                <a16:creationId xmlns:a16="http://schemas.microsoft.com/office/drawing/2014/main" xmlns="" id="{0AB4D476-1E97-3348-A809-DAEB1E955D8F}"/>
              </a:ext>
            </a:extLst>
          </p:cNvPr>
          <p:cNvSpPr/>
          <p:nvPr/>
        </p:nvSpPr>
        <p:spPr>
          <a:xfrm>
            <a:off x="8918918" y="994380"/>
            <a:ext cx="3120682" cy="2340864"/>
          </a:xfrm>
          <a:prstGeom prst="hexagon">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xmlns="" id="{ACB5A9ED-C6CA-CE4C-BCE0-C13607DC2CF7}"/>
              </a:ext>
            </a:extLst>
          </p:cNvPr>
          <p:cNvSpPr/>
          <p:nvPr/>
        </p:nvSpPr>
        <p:spPr>
          <a:xfrm>
            <a:off x="6265735" y="2227386"/>
            <a:ext cx="3120682" cy="2336800"/>
          </a:xfrm>
          <a:prstGeom prst="hexagon">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EBFF0A56-E765-914D-AC48-D9F82BF65653}"/>
              </a:ext>
            </a:extLst>
          </p:cNvPr>
          <p:cNvSpPr txBox="1"/>
          <p:nvPr/>
        </p:nvSpPr>
        <p:spPr>
          <a:xfrm>
            <a:off x="9299500" y="6541377"/>
            <a:ext cx="2837636" cy="276999"/>
          </a:xfrm>
          <a:prstGeom prst="rect">
            <a:avLst/>
          </a:prstGeom>
          <a:noFill/>
        </p:spPr>
        <p:txBody>
          <a:bodyPr wrap="none" rtlCol="0">
            <a:spAutoFit/>
          </a:bodyPr>
          <a:lstStyle/>
          <a:p>
            <a:r>
              <a:rPr lang="en-US" sz="1200">
                <a:latin typeface="Century Gothic" panose="020B0502020202020204" pitchFamily="34" charset="0"/>
              </a:rPr>
              <a:t>Image Credits: Friends of the Cheat</a:t>
            </a:r>
          </a:p>
        </p:txBody>
      </p:sp>
      <p:sp>
        <p:nvSpPr>
          <p:cNvPr id="16" name="Hexagon 15">
            <a:extLst>
              <a:ext uri="{FF2B5EF4-FFF2-40B4-BE49-F238E27FC236}">
                <a16:creationId xmlns:a16="http://schemas.microsoft.com/office/drawing/2014/main" xmlns="" id="{AFADED03-8712-A047-8027-CC328C4D881E}"/>
              </a:ext>
            </a:extLst>
          </p:cNvPr>
          <p:cNvSpPr/>
          <p:nvPr/>
        </p:nvSpPr>
        <p:spPr>
          <a:xfrm>
            <a:off x="8918918" y="3475612"/>
            <a:ext cx="3120682" cy="2336800"/>
          </a:xfrm>
          <a:prstGeom prst="hexagon">
            <a:avLst/>
          </a:prstGeom>
          <a:blipFill dpi="0" rotWithShape="1">
            <a:blip r:embed="rId5">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1466691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CLIMATOLOGY: RESULTS</a:t>
            </a:r>
          </a:p>
        </p:txBody>
      </p:sp>
      <p:pic>
        <p:nvPicPr>
          <p:cNvPr id="5" name="Picture 4">
            <a:extLst>
              <a:ext uri="{FF2B5EF4-FFF2-40B4-BE49-F238E27FC236}">
                <a16:creationId xmlns:a16="http://schemas.microsoft.com/office/drawing/2014/main" xmlns="" id="{4364ADD0-2C7C-40DC-A91A-52DB06F523FB}"/>
              </a:ext>
            </a:extLst>
          </p:cNvPr>
          <p:cNvPicPr>
            <a:picLocks noChangeAspect="1"/>
          </p:cNvPicPr>
          <p:nvPr/>
        </p:nvPicPr>
        <p:blipFill>
          <a:blip r:embed="rId3"/>
          <a:stretch>
            <a:fillRect/>
          </a:stretch>
        </p:blipFill>
        <p:spPr>
          <a:xfrm>
            <a:off x="826366" y="1196686"/>
            <a:ext cx="11296650" cy="4229925"/>
          </a:xfrm>
          <a:prstGeom prst="rect">
            <a:avLst/>
          </a:prstGeom>
        </p:spPr>
      </p:pic>
      <p:grpSp>
        <p:nvGrpSpPr>
          <p:cNvPr id="6" name="Group 5">
            <a:extLst>
              <a:ext uri="{FF2B5EF4-FFF2-40B4-BE49-F238E27FC236}">
                <a16:creationId xmlns:a16="http://schemas.microsoft.com/office/drawing/2014/main" xmlns="" id="{E8112B18-3870-4BC5-A214-C69D888A150A}"/>
              </a:ext>
            </a:extLst>
          </p:cNvPr>
          <p:cNvGrpSpPr/>
          <p:nvPr/>
        </p:nvGrpSpPr>
        <p:grpSpPr>
          <a:xfrm>
            <a:off x="905120" y="4858146"/>
            <a:ext cx="11092916" cy="1184123"/>
            <a:chOff x="1026663" y="4746935"/>
            <a:chExt cx="10543994" cy="973124"/>
          </a:xfrm>
        </p:grpSpPr>
        <p:grpSp>
          <p:nvGrpSpPr>
            <p:cNvPr id="7" name="Group 6">
              <a:extLst>
                <a:ext uri="{FF2B5EF4-FFF2-40B4-BE49-F238E27FC236}">
                  <a16:creationId xmlns:a16="http://schemas.microsoft.com/office/drawing/2014/main" xmlns="" id="{FD836C78-3A72-4D63-99A3-F5A41484DF75}"/>
                </a:ext>
              </a:extLst>
            </p:cNvPr>
            <p:cNvGrpSpPr/>
            <p:nvPr/>
          </p:nvGrpSpPr>
          <p:grpSpPr>
            <a:xfrm>
              <a:off x="1026663" y="4746935"/>
              <a:ext cx="2898883" cy="973124"/>
              <a:chOff x="1026663" y="4775057"/>
              <a:chExt cx="2898883" cy="973124"/>
            </a:xfrm>
          </p:grpSpPr>
          <p:sp>
            <p:nvSpPr>
              <p:cNvPr id="30" name="TextBox 29">
                <a:extLst>
                  <a:ext uri="{FF2B5EF4-FFF2-40B4-BE49-F238E27FC236}">
                    <a16:creationId xmlns:a16="http://schemas.microsoft.com/office/drawing/2014/main" xmlns="" id="{51B57A69-7AE9-4007-A424-83E289755EB1}"/>
                  </a:ext>
                </a:extLst>
              </p:cNvPr>
              <p:cNvSpPr txBox="1"/>
              <p:nvPr/>
            </p:nvSpPr>
            <p:spPr>
              <a:xfrm rot="18816610">
                <a:off x="700339" y="5101381"/>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1970</a:t>
                </a:r>
              </a:p>
            </p:txBody>
          </p:sp>
          <p:sp>
            <p:nvSpPr>
              <p:cNvPr id="31" name="TextBox 30">
                <a:extLst>
                  <a:ext uri="{FF2B5EF4-FFF2-40B4-BE49-F238E27FC236}">
                    <a16:creationId xmlns:a16="http://schemas.microsoft.com/office/drawing/2014/main" xmlns="" id="{C945B937-43B0-4969-B7C5-62B7A6BC024B}"/>
                  </a:ext>
                </a:extLst>
              </p:cNvPr>
              <p:cNvSpPr txBox="1"/>
              <p:nvPr/>
            </p:nvSpPr>
            <p:spPr>
              <a:xfrm rot="18816610">
                <a:off x="1116631" y="5101382"/>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1972</a:t>
                </a:r>
              </a:p>
            </p:txBody>
          </p:sp>
          <p:sp>
            <p:nvSpPr>
              <p:cNvPr id="32" name="TextBox 31">
                <a:extLst>
                  <a:ext uri="{FF2B5EF4-FFF2-40B4-BE49-F238E27FC236}">
                    <a16:creationId xmlns:a16="http://schemas.microsoft.com/office/drawing/2014/main" xmlns="" id="{3093D342-9F52-4955-99C6-45FC7B6D34D3}"/>
                  </a:ext>
                </a:extLst>
              </p:cNvPr>
              <p:cNvSpPr txBox="1"/>
              <p:nvPr/>
            </p:nvSpPr>
            <p:spPr>
              <a:xfrm rot="18816610">
                <a:off x="1549320" y="5101382"/>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1974</a:t>
                </a:r>
              </a:p>
            </p:txBody>
          </p:sp>
          <p:sp>
            <p:nvSpPr>
              <p:cNvPr id="33" name="TextBox 32">
                <a:extLst>
                  <a:ext uri="{FF2B5EF4-FFF2-40B4-BE49-F238E27FC236}">
                    <a16:creationId xmlns:a16="http://schemas.microsoft.com/office/drawing/2014/main" xmlns="" id="{737BB80F-7E96-431D-B78B-53610FAF0BE2}"/>
                  </a:ext>
                </a:extLst>
              </p:cNvPr>
              <p:cNvSpPr txBox="1"/>
              <p:nvPr/>
            </p:nvSpPr>
            <p:spPr>
              <a:xfrm rot="18816610">
                <a:off x="1996348" y="5101382"/>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1976</a:t>
                </a:r>
              </a:p>
            </p:txBody>
          </p:sp>
          <p:sp>
            <p:nvSpPr>
              <p:cNvPr id="34" name="TextBox 33">
                <a:extLst>
                  <a:ext uri="{FF2B5EF4-FFF2-40B4-BE49-F238E27FC236}">
                    <a16:creationId xmlns:a16="http://schemas.microsoft.com/office/drawing/2014/main" xmlns="" id="{2D752F3B-DD0D-4067-92BA-6B7140667B44}"/>
                  </a:ext>
                </a:extLst>
              </p:cNvPr>
              <p:cNvSpPr txBox="1"/>
              <p:nvPr/>
            </p:nvSpPr>
            <p:spPr>
              <a:xfrm rot="18816610">
                <a:off x="2399031" y="5101382"/>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1978</a:t>
                </a:r>
              </a:p>
            </p:txBody>
          </p:sp>
          <p:sp>
            <p:nvSpPr>
              <p:cNvPr id="35" name="TextBox 34">
                <a:extLst>
                  <a:ext uri="{FF2B5EF4-FFF2-40B4-BE49-F238E27FC236}">
                    <a16:creationId xmlns:a16="http://schemas.microsoft.com/office/drawing/2014/main" xmlns="" id="{AC161194-3BB1-4EFE-A5D7-8EFAD6EFCB49}"/>
                  </a:ext>
                </a:extLst>
              </p:cNvPr>
              <p:cNvSpPr txBox="1"/>
              <p:nvPr/>
            </p:nvSpPr>
            <p:spPr>
              <a:xfrm rot="18816610">
                <a:off x="2831718" y="5101382"/>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1980</a:t>
                </a:r>
              </a:p>
            </p:txBody>
          </p:sp>
          <p:sp>
            <p:nvSpPr>
              <p:cNvPr id="36" name="TextBox 35">
                <a:extLst>
                  <a:ext uri="{FF2B5EF4-FFF2-40B4-BE49-F238E27FC236}">
                    <a16:creationId xmlns:a16="http://schemas.microsoft.com/office/drawing/2014/main" xmlns="" id="{CDC878CE-DB7F-4D47-9C1A-D15029630B10}"/>
                  </a:ext>
                </a:extLst>
              </p:cNvPr>
              <p:cNvSpPr txBox="1"/>
              <p:nvPr/>
            </p:nvSpPr>
            <p:spPr>
              <a:xfrm rot="18816610">
                <a:off x="3278747" y="5101382"/>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1982</a:t>
                </a:r>
              </a:p>
            </p:txBody>
          </p:sp>
        </p:grpSp>
        <p:grpSp>
          <p:nvGrpSpPr>
            <p:cNvPr id="8" name="Group 7">
              <a:extLst>
                <a:ext uri="{FF2B5EF4-FFF2-40B4-BE49-F238E27FC236}">
                  <a16:creationId xmlns:a16="http://schemas.microsoft.com/office/drawing/2014/main" xmlns="" id="{1C142C75-C9A3-4314-AFFC-2E8CA3E793C6}"/>
                </a:ext>
              </a:extLst>
            </p:cNvPr>
            <p:cNvGrpSpPr/>
            <p:nvPr/>
          </p:nvGrpSpPr>
          <p:grpSpPr>
            <a:xfrm>
              <a:off x="7399855" y="4746935"/>
              <a:ext cx="2916814" cy="973123"/>
              <a:chOff x="1405897" y="4798837"/>
              <a:chExt cx="2652539" cy="973123"/>
            </a:xfrm>
          </p:grpSpPr>
          <p:sp>
            <p:nvSpPr>
              <p:cNvPr id="23" name="TextBox 22">
                <a:extLst>
                  <a:ext uri="{FF2B5EF4-FFF2-40B4-BE49-F238E27FC236}">
                    <a16:creationId xmlns:a16="http://schemas.microsoft.com/office/drawing/2014/main" xmlns="" id="{66CF871F-7ED8-4058-97BC-A615F7F7E9D2}"/>
                  </a:ext>
                </a:extLst>
              </p:cNvPr>
              <p:cNvSpPr txBox="1"/>
              <p:nvPr/>
            </p:nvSpPr>
            <p:spPr>
              <a:xfrm rot="18816610">
                <a:off x="1065054" y="5139680"/>
                <a:ext cx="973123" cy="291438"/>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2000</a:t>
                </a:r>
              </a:p>
            </p:txBody>
          </p:sp>
          <p:sp>
            <p:nvSpPr>
              <p:cNvPr id="24" name="TextBox 23">
                <a:extLst>
                  <a:ext uri="{FF2B5EF4-FFF2-40B4-BE49-F238E27FC236}">
                    <a16:creationId xmlns:a16="http://schemas.microsoft.com/office/drawing/2014/main" xmlns="" id="{BC137EBF-4B7F-460E-8BF2-E661E4F9AEEB}"/>
                  </a:ext>
                </a:extLst>
              </p:cNvPr>
              <p:cNvSpPr txBox="1"/>
              <p:nvPr/>
            </p:nvSpPr>
            <p:spPr>
              <a:xfrm rot="18816610">
                <a:off x="1435838" y="5139680"/>
                <a:ext cx="973123" cy="291438"/>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2002</a:t>
                </a:r>
              </a:p>
            </p:txBody>
          </p:sp>
          <p:sp>
            <p:nvSpPr>
              <p:cNvPr id="25" name="TextBox 24">
                <a:extLst>
                  <a:ext uri="{FF2B5EF4-FFF2-40B4-BE49-F238E27FC236}">
                    <a16:creationId xmlns:a16="http://schemas.microsoft.com/office/drawing/2014/main" xmlns="" id="{6A2A7212-C415-4E9B-AE0C-4834D7B5387D}"/>
                  </a:ext>
                </a:extLst>
              </p:cNvPr>
              <p:cNvSpPr txBox="1"/>
              <p:nvPr/>
            </p:nvSpPr>
            <p:spPr>
              <a:xfrm rot="18816610">
                <a:off x="1828501" y="5139680"/>
                <a:ext cx="973123" cy="291438"/>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2004</a:t>
                </a:r>
              </a:p>
            </p:txBody>
          </p:sp>
          <p:sp>
            <p:nvSpPr>
              <p:cNvPr id="26" name="TextBox 25">
                <a:extLst>
                  <a:ext uri="{FF2B5EF4-FFF2-40B4-BE49-F238E27FC236}">
                    <a16:creationId xmlns:a16="http://schemas.microsoft.com/office/drawing/2014/main" xmlns="" id="{0E2C7338-489C-40F8-B586-2FB7F5B9BE2E}"/>
                  </a:ext>
                </a:extLst>
              </p:cNvPr>
              <p:cNvSpPr txBox="1"/>
              <p:nvPr/>
            </p:nvSpPr>
            <p:spPr>
              <a:xfrm rot="18816610">
                <a:off x="2237493" y="5139680"/>
                <a:ext cx="973123" cy="291438"/>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2006</a:t>
                </a:r>
              </a:p>
            </p:txBody>
          </p:sp>
          <p:sp>
            <p:nvSpPr>
              <p:cNvPr id="27" name="TextBox 26">
                <a:extLst>
                  <a:ext uri="{FF2B5EF4-FFF2-40B4-BE49-F238E27FC236}">
                    <a16:creationId xmlns:a16="http://schemas.microsoft.com/office/drawing/2014/main" xmlns="" id="{2452014F-3805-46F6-8E05-27C3B7EA7122}"/>
                  </a:ext>
                </a:extLst>
              </p:cNvPr>
              <p:cNvSpPr txBox="1"/>
              <p:nvPr/>
            </p:nvSpPr>
            <p:spPr>
              <a:xfrm rot="18816610">
                <a:off x="2645176" y="5139680"/>
                <a:ext cx="973123" cy="291438"/>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2008</a:t>
                </a:r>
              </a:p>
            </p:txBody>
          </p:sp>
          <p:sp>
            <p:nvSpPr>
              <p:cNvPr id="28" name="TextBox 27">
                <a:extLst>
                  <a:ext uri="{FF2B5EF4-FFF2-40B4-BE49-F238E27FC236}">
                    <a16:creationId xmlns:a16="http://schemas.microsoft.com/office/drawing/2014/main" xmlns="" id="{9127EA24-470C-4ABA-88B6-F15E24B29FAC}"/>
                  </a:ext>
                </a:extLst>
              </p:cNvPr>
              <p:cNvSpPr txBox="1"/>
              <p:nvPr/>
            </p:nvSpPr>
            <p:spPr>
              <a:xfrm rot="18816610">
                <a:off x="3028083" y="5139680"/>
                <a:ext cx="973123" cy="291438"/>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2010</a:t>
                </a:r>
              </a:p>
            </p:txBody>
          </p:sp>
          <p:sp>
            <p:nvSpPr>
              <p:cNvPr id="29" name="TextBox 28">
                <a:extLst>
                  <a:ext uri="{FF2B5EF4-FFF2-40B4-BE49-F238E27FC236}">
                    <a16:creationId xmlns:a16="http://schemas.microsoft.com/office/drawing/2014/main" xmlns="" id="{7B71537E-27C0-483E-88E6-D88A49C35336}"/>
                  </a:ext>
                </a:extLst>
              </p:cNvPr>
              <p:cNvSpPr txBox="1"/>
              <p:nvPr/>
            </p:nvSpPr>
            <p:spPr>
              <a:xfrm rot="18816610">
                <a:off x="3426155" y="5139680"/>
                <a:ext cx="973123" cy="291438"/>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2012</a:t>
                </a:r>
              </a:p>
            </p:txBody>
          </p:sp>
        </p:grpSp>
        <p:grpSp>
          <p:nvGrpSpPr>
            <p:cNvPr id="9" name="Group 8">
              <a:extLst>
                <a:ext uri="{FF2B5EF4-FFF2-40B4-BE49-F238E27FC236}">
                  <a16:creationId xmlns:a16="http://schemas.microsoft.com/office/drawing/2014/main" xmlns="" id="{AEF56F69-C7C9-4A10-B43D-5AE7FA01660B}"/>
                </a:ext>
              </a:extLst>
            </p:cNvPr>
            <p:cNvGrpSpPr/>
            <p:nvPr/>
          </p:nvGrpSpPr>
          <p:grpSpPr>
            <a:xfrm>
              <a:off x="10403607" y="4746935"/>
              <a:ext cx="1167050" cy="973124"/>
              <a:chOff x="1418640" y="4777175"/>
              <a:chExt cx="1167050" cy="973124"/>
            </a:xfrm>
          </p:grpSpPr>
          <p:sp>
            <p:nvSpPr>
              <p:cNvPr id="20" name="TextBox 19">
                <a:extLst>
                  <a:ext uri="{FF2B5EF4-FFF2-40B4-BE49-F238E27FC236}">
                    <a16:creationId xmlns:a16="http://schemas.microsoft.com/office/drawing/2014/main" xmlns="" id="{9CAF454C-C39C-4F0C-A107-670EE77D87C8}"/>
                  </a:ext>
                </a:extLst>
              </p:cNvPr>
              <p:cNvSpPr txBox="1"/>
              <p:nvPr/>
            </p:nvSpPr>
            <p:spPr>
              <a:xfrm rot="18816610">
                <a:off x="1092316" y="5103499"/>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2014</a:t>
                </a:r>
              </a:p>
            </p:txBody>
          </p:sp>
          <p:sp>
            <p:nvSpPr>
              <p:cNvPr id="21" name="TextBox 20">
                <a:extLst>
                  <a:ext uri="{FF2B5EF4-FFF2-40B4-BE49-F238E27FC236}">
                    <a16:creationId xmlns:a16="http://schemas.microsoft.com/office/drawing/2014/main" xmlns="" id="{3584C56C-307F-4F43-B362-CD5F974EEA6B}"/>
                  </a:ext>
                </a:extLst>
              </p:cNvPr>
              <p:cNvSpPr txBox="1"/>
              <p:nvPr/>
            </p:nvSpPr>
            <p:spPr>
              <a:xfrm rot="18816610">
                <a:off x="1516996" y="5103500"/>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2016</a:t>
                </a:r>
              </a:p>
            </p:txBody>
          </p:sp>
          <p:sp>
            <p:nvSpPr>
              <p:cNvPr id="22" name="TextBox 21">
                <a:extLst>
                  <a:ext uri="{FF2B5EF4-FFF2-40B4-BE49-F238E27FC236}">
                    <a16:creationId xmlns:a16="http://schemas.microsoft.com/office/drawing/2014/main" xmlns="" id="{FCED7F14-4135-413B-B13D-CE10615DB418}"/>
                  </a:ext>
                </a:extLst>
              </p:cNvPr>
              <p:cNvSpPr txBox="1"/>
              <p:nvPr/>
            </p:nvSpPr>
            <p:spPr>
              <a:xfrm rot="18816610">
                <a:off x="1938891" y="5103500"/>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2018</a:t>
                </a:r>
              </a:p>
            </p:txBody>
          </p:sp>
        </p:grpSp>
        <p:grpSp>
          <p:nvGrpSpPr>
            <p:cNvPr id="10" name="Group 9">
              <a:extLst>
                <a:ext uri="{FF2B5EF4-FFF2-40B4-BE49-F238E27FC236}">
                  <a16:creationId xmlns:a16="http://schemas.microsoft.com/office/drawing/2014/main" xmlns="" id="{541938F8-C6AB-4A8F-9438-F36A117A0A07}"/>
                </a:ext>
              </a:extLst>
            </p:cNvPr>
            <p:cNvGrpSpPr/>
            <p:nvPr/>
          </p:nvGrpSpPr>
          <p:grpSpPr>
            <a:xfrm>
              <a:off x="3997151" y="4746936"/>
              <a:ext cx="3315766" cy="973123"/>
              <a:chOff x="4035156" y="4746936"/>
              <a:chExt cx="3315766" cy="973123"/>
            </a:xfrm>
          </p:grpSpPr>
          <p:grpSp>
            <p:nvGrpSpPr>
              <p:cNvPr id="11" name="Group 10">
                <a:extLst>
                  <a:ext uri="{FF2B5EF4-FFF2-40B4-BE49-F238E27FC236}">
                    <a16:creationId xmlns:a16="http://schemas.microsoft.com/office/drawing/2014/main" xmlns="" id="{F1089F55-652C-4AE5-92F2-BF1E6C06777D}"/>
                  </a:ext>
                </a:extLst>
              </p:cNvPr>
              <p:cNvGrpSpPr/>
              <p:nvPr/>
            </p:nvGrpSpPr>
            <p:grpSpPr>
              <a:xfrm>
                <a:off x="4035156" y="4746936"/>
                <a:ext cx="3315766" cy="973123"/>
                <a:chOff x="1026663" y="4746936"/>
                <a:chExt cx="3315766" cy="973123"/>
              </a:xfrm>
            </p:grpSpPr>
            <p:sp>
              <p:nvSpPr>
                <p:cNvPr id="13" name="TextBox 12">
                  <a:extLst>
                    <a:ext uri="{FF2B5EF4-FFF2-40B4-BE49-F238E27FC236}">
                      <a16:creationId xmlns:a16="http://schemas.microsoft.com/office/drawing/2014/main" xmlns="" id="{B52FAAC7-D53B-436F-B307-03BD76ABC269}"/>
                    </a:ext>
                  </a:extLst>
                </p:cNvPr>
                <p:cNvSpPr txBox="1"/>
                <p:nvPr/>
              </p:nvSpPr>
              <p:spPr>
                <a:xfrm rot="18816610">
                  <a:off x="700339" y="5073260"/>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1984</a:t>
                  </a:r>
                </a:p>
              </p:txBody>
            </p:sp>
            <p:sp>
              <p:nvSpPr>
                <p:cNvPr id="14" name="TextBox 13">
                  <a:extLst>
                    <a:ext uri="{FF2B5EF4-FFF2-40B4-BE49-F238E27FC236}">
                      <a16:creationId xmlns:a16="http://schemas.microsoft.com/office/drawing/2014/main" xmlns="" id="{1278BBF4-C7CC-484A-88C5-97AA57BF4CFC}"/>
                    </a:ext>
                  </a:extLst>
                </p:cNvPr>
                <p:cNvSpPr txBox="1"/>
                <p:nvPr/>
              </p:nvSpPr>
              <p:spPr>
                <a:xfrm rot="18816610">
                  <a:off x="1116631" y="5073260"/>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1986</a:t>
                  </a:r>
                </a:p>
              </p:txBody>
            </p:sp>
            <p:sp>
              <p:nvSpPr>
                <p:cNvPr id="15" name="TextBox 14">
                  <a:extLst>
                    <a:ext uri="{FF2B5EF4-FFF2-40B4-BE49-F238E27FC236}">
                      <a16:creationId xmlns:a16="http://schemas.microsoft.com/office/drawing/2014/main" xmlns="" id="{5528E5FE-5C47-425C-9F24-5E5DB4727E4A}"/>
                    </a:ext>
                  </a:extLst>
                </p:cNvPr>
                <p:cNvSpPr txBox="1"/>
                <p:nvPr/>
              </p:nvSpPr>
              <p:spPr>
                <a:xfrm rot="18816610">
                  <a:off x="1549320" y="5073260"/>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1988</a:t>
                  </a:r>
                </a:p>
              </p:txBody>
            </p:sp>
            <p:sp>
              <p:nvSpPr>
                <p:cNvPr id="16" name="TextBox 15">
                  <a:extLst>
                    <a:ext uri="{FF2B5EF4-FFF2-40B4-BE49-F238E27FC236}">
                      <a16:creationId xmlns:a16="http://schemas.microsoft.com/office/drawing/2014/main" xmlns="" id="{51951D10-B1F4-400A-915C-1A4D54938757}"/>
                    </a:ext>
                  </a:extLst>
                </p:cNvPr>
                <p:cNvSpPr txBox="1"/>
                <p:nvPr/>
              </p:nvSpPr>
              <p:spPr>
                <a:xfrm rot="18816610">
                  <a:off x="1996348" y="5073260"/>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1990</a:t>
                  </a:r>
                </a:p>
              </p:txBody>
            </p:sp>
            <p:sp>
              <p:nvSpPr>
                <p:cNvPr id="17" name="TextBox 16">
                  <a:extLst>
                    <a:ext uri="{FF2B5EF4-FFF2-40B4-BE49-F238E27FC236}">
                      <a16:creationId xmlns:a16="http://schemas.microsoft.com/office/drawing/2014/main" xmlns="" id="{C0B3A844-FA7A-4732-8F78-44A4CDBF381F}"/>
                    </a:ext>
                  </a:extLst>
                </p:cNvPr>
                <p:cNvSpPr txBox="1"/>
                <p:nvPr/>
              </p:nvSpPr>
              <p:spPr>
                <a:xfrm rot="18816610">
                  <a:off x="2399031" y="5073260"/>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1992</a:t>
                  </a:r>
                </a:p>
              </p:txBody>
            </p:sp>
            <p:sp>
              <p:nvSpPr>
                <p:cNvPr id="18" name="TextBox 17">
                  <a:extLst>
                    <a:ext uri="{FF2B5EF4-FFF2-40B4-BE49-F238E27FC236}">
                      <a16:creationId xmlns:a16="http://schemas.microsoft.com/office/drawing/2014/main" xmlns="" id="{7AAC4269-03FF-417B-BE84-09B4E24B76F7}"/>
                    </a:ext>
                  </a:extLst>
                </p:cNvPr>
                <p:cNvSpPr txBox="1"/>
                <p:nvPr/>
              </p:nvSpPr>
              <p:spPr>
                <a:xfrm rot="18816610">
                  <a:off x="3276041" y="5073260"/>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1996</a:t>
                  </a:r>
                </a:p>
              </p:txBody>
            </p:sp>
            <p:sp>
              <p:nvSpPr>
                <p:cNvPr id="19" name="TextBox 18">
                  <a:extLst>
                    <a:ext uri="{FF2B5EF4-FFF2-40B4-BE49-F238E27FC236}">
                      <a16:creationId xmlns:a16="http://schemas.microsoft.com/office/drawing/2014/main" xmlns="" id="{BD46D373-5936-48B9-9D6A-9E500877CB34}"/>
                    </a:ext>
                  </a:extLst>
                </p:cNvPr>
                <p:cNvSpPr txBox="1"/>
                <p:nvPr/>
              </p:nvSpPr>
              <p:spPr>
                <a:xfrm rot="18816610">
                  <a:off x="3695630" y="5073260"/>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1998</a:t>
                  </a:r>
                </a:p>
              </p:txBody>
            </p:sp>
          </p:grpSp>
          <p:sp>
            <p:nvSpPr>
              <p:cNvPr id="12" name="TextBox 11">
                <a:extLst>
                  <a:ext uri="{FF2B5EF4-FFF2-40B4-BE49-F238E27FC236}">
                    <a16:creationId xmlns:a16="http://schemas.microsoft.com/office/drawing/2014/main" xmlns="" id="{82819C88-F9F0-4B3A-9A8C-A5740EA8E94C}"/>
                  </a:ext>
                </a:extLst>
              </p:cNvPr>
              <p:cNvSpPr txBox="1"/>
              <p:nvPr/>
            </p:nvSpPr>
            <p:spPr>
              <a:xfrm rot="18816610">
                <a:off x="5839465" y="5073260"/>
                <a:ext cx="973123" cy="320475"/>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1994</a:t>
                </a:r>
              </a:p>
            </p:txBody>
          </p:sp>
        </p:grpSp>
      </p:grpSp>
      <p:sp>
        <p:nvSpPr>
          <p:cNvPr id="37" name="TextBox 36">
            <a:extLst>
              <a:ext uri="{FF2B5EF4-FFF2-40B4-BE49-F238E27FC236}">
                <a16:creationId xmlns:a16="http://schemas.microsoft.com/office/drawing/2014/main" xmlns="" id="{8C4EA0CB-9F2D-4808-AB8F-034111BC23E4}"/>
              </a:ext>
            </a:extLst>
          </p:cNvPr>
          <p:cNvSpPr txBox="1"/>
          <p:nvPr/>
        </p:nvSpPr>
        <p:spPr>
          <a:xfrm rot="16200000">
            <a:off x="-1467469" y="3104712"/>
            <a:ext cx="3534932" cy="369332"/>
          </a:xfrm>
          <a:prstGeom prst="rect">
            <a:avLst/>
          </a:prstGeom>
          <a:noFill/>
        </p:spPr>
        <p:txBody>
          <a:bodyPr wrap="square" rtlCol="0">
            <a:spAutoFit/>
          </a:bodyPr>
          <a:lstStyle/>
          <a:p>
            <a:pPr algn="ctr" rtl="0">
              <a:defRPr sz="1800" b="1" i="0" u="none" strike="noStrike" kern="1200" baseline="0">
                <a:solidFill>
                  <a:prstClr val="black">
                    <a:lumMod val="65000"/>
                    <a:lumOff val="35000"/>
                  </a:prstClr>
                </a:solidFill>
                <a:latin typeface="Century Gothic" panose="020B0502020202020204" pitchFamily="34" charset="0"/>
                <a:ea typeface="+mn-ea"/>
                <a:cs typeface="+mn-cs"/>
              </a:defRPr>
            </a:pPr>
            <a:r>
              <a:rPr lang="en-US" sz="1800" b="1">
                <a:latin typeface="Century Gothic" panose="020B0502020202020204" pitchFamily="34" charset="0"/>
              </a:rPr>
              <a:t>Number</a:t>
            </a:r>
            <a:r>
              <a:rPr lang="en-US" sz="1800" b="1" baseline="0">
                <a:latin typeface="Century Gothic" panose="020B0502020202020204" pitchFamily="34" charset="0"/>
              </a:rPr>
              <a:t> of Months per Year</a:t>
            </a:r>
            <a:endParaRPr lang="en-US" sz="1800" b="1">
              <a:latin typeface="Century Gothic" panose="020B0502020202020204" pitchFamily="34" charset="0"/>
            </a:endParaRPr>
          </a:p>
        </p:txBody>
      </p:sp>
      <p:grpSp>
        <p:nvGrpSpPr>
          <p:cNvPr id="58" name="Group 57">
            <a:extLst>
              <a:ext uri="{FF2B5EF4-FFF2-40B4-BE49-F238E27FC236}">
                <a16:creationId xmlns:a16="http://schemas.microsoft.com/office/drawing/2014/main" xmlns="" id="{87546C9A-EFEC-4DB5-8C71-EF52B3379308}"/>
              </a:ext>
            </a:extLst>
          </p:cNvPr>
          <p:cNvGrpSpPr/>
          <p:nvPr/>
        </p:nvGrpSpPr>
        <p:grpSpPr>
          <a:xfrm>
            <a:off x="563418" y="1099126"/>
            <a:ext cx="391546" cy="4327484"/>
            <a:chOff x="563418" y="1099127"/>
            <a:chExt cx="262948" cy="4552791"/>
          </a:xfrm>
        </p:grpSpPr>
        <p:sp>
          <p:nvSpPr>
            <p:cNvPr id="38" name="TextBox 37">
              <a:extLst>
                <a:ext uri="{FF2B5EF4-FFF2-40B4-BE49-F238E27FC236}">
                  <a16:creationId xmlns:a16="http://schemas.microsoft.com/office/drawing/2014/main" xmlns="" id="{1AB70A41-8749-4294-A36B-31571BB79A19}"/>
                </a:ext>
              </a:extLst>
            </p:cNvPr>
            <p:cNvSpPr txBox="1"/>
            <p:nvPr/>
          </p:nvSpPr>
          <p:spPr>
            <a:xfrm>
              <a:off x="563418" y="1099127"/>
              <a:ext cx="262948" cy="357135"/>
            </a:xfrm>
            <a:prstGeom prst="rect">
              <a:avLst/>
            </a:prstGeom>
            <a:noFill/>
          </p:spPr>
          <p:txBody>
            <a:bodyPr wrap="square" rtlCol="0">
              <a:spAutoFit/>
            </a:bodyPr>
            <a:lstStyle/>
            <a:p>
              <a:r>
                <a:rPr lang="en-US" sz="1600">
                  <a:latin typeface="Century Gothic" panose="020B0502020202020204" pitchFamily="34" charset="0"/>
                </a:rPr>
                <a:t>7</a:t>
              </a:r>
            </a:p>
          </p:txBody>
        </p:sp>
        <p:sp>
          <p:nvSpPr>
            <p:cNvPr id="39" name="TextBox 38">
              <a:extLst>
                <a:ext uri="{FF2B5EF4-FFF2-40B4-BE49-F238E27FC236}">
                  <a16:creationId xmlns:a16="http://schemas.microsoft.com/office/drawing/2014/main" xmlns="" id="{8EC83F30-D3FB-4AD9-B0E3-7E0A27CA1CB5}"/>
                </a:ext>
              </a:extLst>
            </p:cNvPr>
            <p:cNvSpPr txBox="1"/>
            <p:nvPr/>
          </p:nvSpPr>
          <p:spPr>
            <a:xfrm>
              <a:off x="563418" y="1698791"/>
              <a:ext cx="262948" cy="357135"/>
            </a:xfrm>
            <a:prstGeom prst="rect">
              <a:avLst/>
            </a:prstGeom>
            <a:noFill/>
          </p:spPr>
          <p:txBody>
            <a:bodyPr wrap="square" rtlCol="0">
              <a:spAutoFit/>
            </a:bodyPr>
            <a:lstStyle/>
            <a:p>
              <a:r>
                <a:rPr lang="en-US" sz="1600">
                  <a:latin typeface="Century Gothic" panose="020B0502020202020204" pitchFamily="34" charset="0"/>
                </a:rPr>
                <a:t>6</a:t>
              </a:r>
            </a:p>
          </p:txBody>
        </p:sp>
        <p:sp>
          <p:nvSpPr>
            <p:cNvPr id="40" name="TextBox 39">
              <a:extLst>
                <a:ext uri="{FF2B5EF4-FFF2-40B4-BE49-F238E27FC236}">
                  <a16:creationId xmlns:a16="http://schemas.microsoft.com/office/drawing/2014/main" xmlns="" id="{3121D315-5167-44BE-9F82-B7916C7E99C2}"/>
                </a:ext>
              </a:extLst>
            </p:cNvPr>
            <p:cNvSpPr txBox="1"/>
            <p:nvPr/>
          </p:nvSpPr>
          <p:spPr>
            <a:xfrm>
              <a:off x="563418" y="2298455"/>
              <a:ext cx="262948" cy="357135"/>
            </a:xfrm>
            <a:prstGeom prst="rect">
              <a:avLst/>
            </a:prstGeom>
            <a:noFill/>
          </p:spPr>
          <p:txBody>
            <a:bodyPr wrap="square" rtlCol="0">
              <a:spAutoFit/>
            </a:bodyPr>
            <a:lstStyle/>
            <a:p>
              <a:r>
                <a:rPr lang="en-US" sz="1600">
                  <a:latin typeface="Century Gothic" panose="020B0502020202020204" pitchFamily="34" charset="0"/>
                </a:rPr>
                <a:t>5</a:t>
              </a:r>
            </a:p>
          </p:txBody>
        </p:sp>
        <p:sp>
          <p:nvSpPr>
            <p:cNvPr id="41" name="TextBox 40">
              <a:extLst>
                <a:ext uri="{FF2B5EF4-FFF2-40B4-BE49-F238E27FC236}">
                  <a16:creationId xmlns:a16="http://schemas.microsoft.com/office/drawing/2014/main" xmlns="" id="{04A6DE78-0539-41F6-A813-F37811944B35}"/>
                </a:ext>
              </a:extLst>
            </p:cNvPr>
            <p:cNvSpPr txBox="1"/>
            <p:nvPr/>
          </p:nvSpPr>
          <p:spPr>
            <a:xfrm>
              <a:off x="563418" y="2896127"/>
              <a:ext cx="262948" cy="357135"/>
            </a:xfrm>
            <a:prstGeom prst="rect">
              <a:avLst/>
            </a:prstGeom>
            <a:noFill/>
          </p:spPr>
          <p:txBody>
            <a:bodyPr wrap="square" rtlCol="0">
              <a:spAutoFit/>
            </a:bodyPr>
            <a:lstStyle/>
            <a:p>
              <a:r>
                <a:rPr lang="en-US" sz="1600">
                  <a:latin typeface="Century Gothic" panose="020B0502020202020204" pitchFamily="34" charset="0"/>
                </a:rPr>
                <a:t>4</a:t>
              </a:r>
            </a:p>
          </p:txBody>
        </p:sp>
        <p:sp>
          <p:nvSpPr>
            <p:cNvPr id="42" name="TextBox 41">
              <a:extLst>
                <a:ext uri="{FF2B5EF4-FFF2-40B4-BE49-F238E27FC236}">
                  <a16:creationId xmlns:a16="http://schemas.microsoft.com/office/drawing/2014/main" xmlns="" id="{86C89DDE-D693-4104-871D-71F02D4BD8ED}"/>
                </a:ext>
              </a:extLst>
            </p:cNvPr>
            <p:cNvSpPr txBox="1"/>
            <p:nvPr/>
          </p:nvSpPr>
          <p:spPr>
            <a:xfrm>
              <a:off x="563418" y="3495791"/>
              <a:ext cx="262948" cy="357135"/>
            </a:xfrm>
            <a:prstGeom prst="rect">
              <a:avLst/>
            </a:prstGeom>
            <a:noFill/>
          </p:spPr>
          <p:txBody>
            <a:bodyPr wrap="square" rtlCol="0">
              <a:spAutoFit/>
            </a:bodyPr>
            <a:lstStyle/>
            <a:p>
              <a:r>
                <a:rPr lang="en-US" sz="1600">
                  <a:latin typeface="Century Gothic" panose="020B0502020202020204" pitchFamily="34" charset="0"/>
                </a:rPr>
                <a:t>3</a:t>
              </a:r>
            </a:p>
          </p:txBody>
        </p:sp>
        <p:sp>
          <p:nvSpPr>
            <p:cNvPr id="44" name="TextBox 43">
              <a:extLst>
                <a:ext uri="{FF2B5EF4-FFF2-40B4-BE49-F238E27FC236}">
                  <a16:creationId xmlns:a16="http://schemas.microsoft.com/office/drawing/2014/main" xmlns="" id="{16B80361-EF4D-450B-BF90-1A596520AC4A}"/>
                </a:ext>
              </a:extLst>
            </p:cNvPr>
            <p:cNvSpPr txBox="1"/>
            <p:nvPr/>
          </p:nvSpPr>
          <p:spPr>
            <a:xfrm>
              <a:off x="563418" y="4095455"/>
              <a:ext cx="262948" cy="357135"/>
            </a:xfrm>
            <a:prstGeom prst="rect">
              <a:avLst/>
            </a:prstGeom>
            <a:noFill/>
          </p:spPr>
          <p:txBody>
            <a:bodyPr wrap="square" rtlCol="0">
              <a:spAutoFit/>
            </a:bodyPr>
            <a:lstStyle/>
            <a:p>
              <a:r>
                <a:rPr lang="en-US" sz="1600">
                  <a:latin typeface="Century Gothic" panose="020B0502020202020204" pitchFamily="34" charset="0"/>
                </a:rPr>
                <a:t>2</a:t>
              </a:r>
            </a:p>
          </p:txBody>
        </p:sp>
        <p:sp>
          <p:nvSpPr>
            <p:cNvPr id="45" name="TextBox 44">
              <a:extLst>
                <a:ext uri="{FF2B5EF4-FFF2-40B4-BE49-F238E27FC236}">
                  <a16:creationId xmlns:a16="http://schemas.microsoft.com/office/drawing/2014/main" xmlns="" id="{6F4A0FA2-A56C-46F7-9BEE-EE39BB579493}"/>
                </a:ext>
              </a:extLst>
            </p:cNvPr>
            <p:cNvSpPr txBox="1"/>
            <p:nvPr/>
          </p:nvSpPr>
          <p:spPr>
            <a:xfrm>
              <a:off x="563418" y="4695119"/>
              <a:ext cx="262948" cy="357135"/>
            </a:xfrm>
            <a:prstGeom prst="rect">
              <a:avLst/>
            </a:prstGeom>
            <a:noFill/>
          </p:spPr>
          <p:txBody>
            <a:bodyPr wrap="square" rtlCol="0">
              <a:spAutoFit/>
            </a:bodyPr>
            <a:lstStyle/>
            <a:p>
              <a:r>
                <a:rPr lang="en-US" sz="1600">
                  <a:latin typeface="Century Gothic" panose="020B0502020202020204" pitchFamily="34" charset="0"/>
                </a:rPr>
                <a:t>1</a:t>
              </a:r>
            </a:p>
          </p:txBody>
        </p:sp>
        <p:sp>
          <p:nvSpPr>
            <p:cNvPr id="46" name="TextBox 45">
              <a:extLst>
                <a:ext uri="{FF2B5EF4-FFF2-40B4-BE49-F238E27FC236}">
                  <a16:creationId xmlns:a16="http://schemas.microsoft.com/office/drawing/2014/main" xmlns="" id="{77CE0765-98B1-4BE4-9B9D-7049176BEC3D}"/>
                </a:ext>
              </a:extLst>
            </p:cNvPr>
            <p:cNvSpPr txBox="1"/>
            <p:nvPr/>
          </p:nvSpPr>
          <p:spPr>
            <a:xfrm>
              <a:off x="563418" y="5294783"/>
              <a:ext cx="262948" cy="357135"/>
            </a:xfrm>
            <a:prstGeom prst="rect">
              <a:avLst/>
            </a:prstGeom>
            <a:noFill/>
          </p:spPr>
          <p:txBody>
            <a:bodyPr wrap="square" rtlCol="0">
              <a:spAutoFit/>
            </a:bodyPr>
            <a:lstStyle/>
            <a:p>
              <a:r>
                <a:rPr lang="en-US" sz="1600">
                  <a:latin typeface="Century Gothic" panose="020B0502020202020204" pitchFamily="34" charset="0"/>
                </a:rPr>
                <a:t>0</a:t>
              </a:r>
            </a:p>
          </p:txBody>
        </p:sp>
      </p:grpSp>
      <p:sp>
        <p:nvSpPr>
          <p:cNvPr id="47" name="TextBox 46">
            <a:extLst>
              <a:ext uri="{FF2B5EF4-FFF2-40B4-BE49-F238E27FC236}">
                <a16:creationId xmlns:a16="http://schemas.microsoft.com/office/drawing/2014/main" xmlns="" id="{870142B5-A778-442A-82E7-4BE896CA4F91}"/>
              </a:ext>
            </a:extLst>
          </p:cNvPr>
          <p:cNvSpPr txBox="1"/>
          <p:nvPr/>
        </p:nvSpPr>
        <p:spPr>
          <a:xfrm>
            <a:off x="5520270" y="5860279"/>
            <a:ext cx="1272816" cy="369332"/>
          </a:xfrm>
          <a:prstGeom prst="rect">
            <a:avLst/>
          </a:prstGeom>
          <a:noFill/>
        </p:spPr>
        <p:txBody>
          <a:bodyPr wrap="square" rtlCol="0">
            <a:spAutoFit/>
          </a:bodyPr>
          <a:lstStyle/>
          <a:p>
            <a:r>
              <a:rPr lang="en-US" sz="1800" b="1">
                <a:solidFill>
                  <a:schemeClr val="tx1">
                    <a:lumMod val="75000"/>
                    <a:lumOff val="25000"/>
                  </a:schemeClr>
                </a:solidFill>
                <a:latin typeface="Century Gothic" panose="020B0502020202020204" pitchFamily="34" charset="0"/>
              </a:rPr>
              <a:t>Year</a:t>
            </a:r>
            <a:endParaRPr lang="en-US">
              <a:solidFill>
                <a:schemeClr val="tx1">
                  <a:lumMod val="75000"/>
                  <a:lumOff val="25000"/>
                </a:schemeClr>
              </a:solidFill>
            </a:endParaRPr>
          </a:p>
        </p:txBody>
      </p:sp>
      <p:pic>
        <p:nvPicPr>
          <p:cNvPr id="49" name="Picture 48">
            <a:extLst>
              <a:ext uri="{FF2B5EF4-FFF2-40B4-BE49-F238E27FC236}">
                <a16:creationId xmlns:a16="http://schemas.microsoft.com/office/drawing/2014/main" xmlns="" id="{97E8A8AC-CC59-4D92-890F-BCAB7CAB846F}"/>
              </a:ext>
            </a:extLst>
          </p:cNvPr>
          <p:cNvPicPr>
            <a:picLocks noChangeAspect="1"/>
          </p:cNvPicPr>
          <p:nvPr/>
        </p:nvPicPr>
        <p:blipFill>
          <a:blip r:embed="rId4"/>
          <a:stretch>
            <a:fillRect/>
          </a:stretch>
        </p:blipFill>
        <p:spPr>
          <a:xfrm>
            <a:off x="1988732" y="6084088"/>
            <a:ext cx="419100" cy="238125"/>
          </a:xfrm>
          <a:prstGeom prst="rect">
            <a:avLst/>
          </a:prstGeom>
        </p:spPr>
      </p:pic>
      <p:pic>
        <p:nvPicPr>
          <p:cNvPr id="53" name="Picture 52">
            <a:extLst>
              <a:ext uri="{FF2B5EF4-FFF2-40B4-BE49-F238E27FC236}">
                <a16:creationId xmlns:a16="http://schemas.microsoft.com/office/drawing/2014/main" xmlns="" id="{BCE04C66-9321-43D9-A5B1-FCD145798962}"/>
              </a:ext>
            </a:extLst>
          </p:cNvPr>
          <p:cNvPicPr>
            <a:picLocks noChangeAspect="1"/>
          </p:cNvPicPr>
          <p:nvPr/>
        </p:nvPicPr>
        <p:blipFill>
          <a:blip r:embed="rId5"/>
          <a:stretch>
            <a:fillRect/>
          </a:stretch>
        </p:blipFill>
        <p:spPr>
          <a:xfrm>
            <a:off x="7725601" y="6164007"/>
            <a:ext cx="457200" cy="200025"/>
          </a:xfrm>
          <a:prstGeom prst="rect">
            <a:avLst/>
          </a:prstGeom>
        </p:spPr>
      </p:pic>
      <p:sp>
        <p:nvSpPr>
          <p:cNvPr id="55" name="TextBox 54">
            <a:extLst>
              <a:ext uri="{FF2B5EF4-FFF2-40B4-BE49-F238E27FC236}">
                <a16:creationId xmlns:a16="http://schemas.microsoft.com/office/drawing/2014/main" xmlns="" id="{7335C3AC-983E-4DD3-8835-732F9E87A3FE}"/>
              </a:ext>
            </a:extLst>
          </p:cNvPr>
          <p:cNvSpPr txBox="1"/>
          <p:nvPr/>
        </p:nvSpPr>
        <p:spPr>
          <a:xfrm>
            <a:off x="2366411" y="6025478"/>
            <a:ext cx="3418707"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Number of Significant Months</a:t>
            </a:r>
          </a:p>
        </p:txBody>
      </p:sp>
      <p:sp>
        <p:nvSpPr>
          <p:cNvPr id="56" name="TextBox 55">
            <a:extLst>
              <a:ext uri="{FF2B5EF4-FFF2-40B4-BE49-F238E27FC236}">
                <a16:creationId xmlns:a16="http://schemas.microsoft.com/office/drawing/2014/main" xmlns="" id="{C810BB7B-1D59-40AB-A0A6-00E16F0BE888}"/>
              </a:ext>
            </a:extLst>
          </p:cNvPr>
          <p:cNvSpPr txBox="1"/>
          <p:nvPr/>
        </p:nvSpPr>
        <p:spPr>
          <a:xfrm>
            <a:off x="8237591" y="6033873"/>
            <a:ext cx="3418707"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Trend Line of Significant Months</a:t>
            </a:r>
          </a:p>
        </p:txBody>
      </p:sp>
      <p:sp>
        <p:nvSpPr>
          <p:cNvPr id="57" name="TextBox 56">
            <a:extLst>
              <a:ext uri="{FF2B5EF4-FFF2-40B4-BE49-F238E27FC236}">
                <a16:creationId xmlns:a16="http://schemas.microsoft.com/office/drawing/2014/main" xmlns="" id="{961D7211-EE9A-46A4-86B5-835D6357165D}"/>
              </a:ext>
            </a:extLst>
          </p:cNvPr>
          <p:cNvSpPr txBox="1"/>
          <p:nvPr/>
        </p:nvSpPr>
        <p:spPr>
          <a:xfrm>
            <a:off x="563418" y="772792"/>
            <a:ext cx="11559598" cy="400110"/>
          </a:xfrm>
          <a:prstGeom prst="rect">
            <a:avLst/>
          </a:prstGeom>
          <a:noFill/>
        </p:spPr>
        <p:txBody>
          <a:bodyPr wrap="square" rtlCol="0">
            <a:spAutoFit/>
          </a:bodyPr>
          <a:lstStyle/>
          <a:p>
            <a:pPr algn="ctr" rtl="0">
              <a:defRPr sz="2400" b="1" i="0" u="none" strike="noStrike" kern="1200" spc="0" baseline="0">
                <a:solidFill>
                  <a:prstClr val="black">
                    <a:lumMod val="65000"/>
                    <a:lumOff val="35000"/>
                  </a:prstClr>
                </a:solidFill>
                <a:latin typeface="Century Gothic" panose="020B0502020202020204" pitchFamily="34" charset="0"/>
                <a:ea typeface="+mn-ea"/>
                <a:cs typeface="+mn-cs"/>
              </a:defRPr>
            </a:pPr>
            <a:r>
              <a:rPr lang="en-US" sz="2000" b="1">
                <a:latin typeface="Century Gothic" panose="020B0502020202020204" pitchFamily="34" charset="0"/>
              </a:rPr>
              <a:t>Number of Month with Significantly Above Average River Discharge – Parsons, WV Gauge</a:t>
            </a:r>
          </a:p>
        </p:txBody>
      </p:sp>
    </p:spTree>
    <p:extLst>
      <p:ext uri="{BB962C8B-B14F-4D97-AF65-F5344CB8AC3E}">
        <p14:creationId xmlns:p14="http://schemas.microsoft.com/office/powerpoint/2010/main" val="3601873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LAND COVER: RESULTS</a:t>
            </a:r>
          </a:p>
        </p:txBody>
      </p:sp>
      <p:graphicFrame>
        <p:nvGraphicFramePr>
          <p:cNvPr id="4" name="Chart 3">
            <a:extLst>
              <a:ext uri="{FF2B5EF4-FFF2-40B4-BE49-F238E27FC236}">
                <a16:creationId xmlns:a16="http://schemas.microsoft.com/office/drawing/2014/main" xmlns="" id="{31F5D3E8-88DA-6D4D-9AFF-1C40322542DA}"/>
              </a:ext>
            </a:extLst>
          </p:cNvPr>
          <p:cNvGraphicFramePr>
            <a:graphicFrameLocks/>
          </p:cNvGraphicFramePr>
          <p:nvPr>
            <p:extLst>
              <p:ext uri="{D42A27DB-BD31-4B8C-83A1-F6EECF244321}">
                <p14:modId xmlns:p14="http://schemas.microsoft.com/office/powerpoint/2010/main" val="1872587302"/>
              </p:ext>
            </p:extLst>
          </p:nvPr>
        </p:nvGraphicFramePr>
        <p:xfrm>
          <a:off x="495300" y="1290905"/>
          <a:ext cx="11125200" cy="52626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xmlns="" id="{EBFF3C20-5327-B645-8652-F9622C5BCCFF}"/>
              </a:ext>
            </a:extLst>
          </p:cNvPr>
          <p:cNvGraphicFramePr>
            <a:graphicFrameLocks/>
          </p:cNvGraphicFramePr>
          <p:nvPr>
            <p:extLst>
              <p:ext uri="{D42A27DB-BD31-4B8C-83A1-F6EECF244321}">
                <p14:modId xmlns:p14="http://schemas.microsoft.com/office/powerpoint/2010/main" val="3950708299"/>
              </p:ext>
            </p:extLst>
          </p:nvPr>
        </p:nvGraphicFramePr>
        <p:xfrm>
          <a:off x="1045028" y="1548171"/>
          <a:ext cx="8360230" cy="2286000"/>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xmlns="" id="{7D0049DA-C7E2-9B49-BF69-3CE99F010556}"/>
              </a:ext>
            </a:extLst>
          </p:cNvPr>
          <p:cNvGrpSpPr/>
          <p:nvPr/>
        </p:nvGrpSpPr>
        <p:grpSpPr>
          <a:xfrm>
            <a:off x="1278964" y="3539504"/>
            <a:ext cx="65532" cy="359983"/>
            <a:chOff x="665988" y="3181794"/>
            <a:chExt cx="65532" cy="359983"/>
          </a:xfrm>
        </p:grpSpPr>
        <p:cxnSp>
          <p:nvCxnSpPr>
            <p:cNvPr id="7" name="Straight Connector 6">
              <a:extLst>
                <a:ext uri="{FF2B5EF4-FFF2-40B4-BE49-F238E27FC236}">
                  <a16:creationId xmlns:a16="http://schemas.microsoft.com/office/drawing/2014/main" xmlns="" id="{66DEC469-B6DF-4C4F-8AA2-2D0FF2011B0C}"/>
                </a:ext>
              </a:extLst>
            </p:cNvPr>
            <p:cNvCxnSpPr>
              <a:cxnSpLocks/>
            </p:cNvCxnSpPr>
            <p:nvPr/>
          </p:nvCxnSpPr>
          <p:spPr>
            <a:xfrm>
              <a:off x="666750" y="3181794"/>
              <a:ext cx="64770" cy="9175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1BCF6EEC-E866-DA41-A926-62FB9262844E}"/>
                </a:ext>
              </a:extLst>
            </p:cNvPr>
            <p:cNvCxnSpPr>
              <a:cxnSpLocks/>
            </p:cNvCxnSpPr>
            <p:nvPr/>
          </p:nvCxnSpPr>
          <p:spPr>
            <a:xfrm flipH="1">
              <a:off x="667512" y="3270504"/>
              <a:ext cx="64008" cy="9144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99F9B876-0D2C-DB41-828A-8D58E14FE1F5}"/>
                </a:ext>
              </a:extLst>
            </p:cNvPr>
            <p:cNvCxnSpPr>
              <a:cxnSpLocks/>
            </p:cNvCxnSpPr>
            <p:nvPr/>
          </p:nvCxnSpPr>
          <p:spPr>
            <a:xfrm>
              <a:off x="665988" y="3361627"/>
              <a:ext cx="64770" cy="9175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DD04DC3-43B7-BC41-9070-6F0F183CA139}"/>
                </a:ext>
              </a:extLst>
            </p:cNvPr>
            <p:cNvCxnSpPr>
              <a:cxnSpLocks/>
            </p:cNvCxnSpPr>
            <p:nvPr/>
          </p:nvCxnSpPr>
          <p:spPr>
            <a:xfrm flipH="1">
              <a:off x="666750" y="3450337"/>
              <a:ext cx="64008" cy="9144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8414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LAND COVER: RESULTS</a:t>
            </a:r>
          </a:p>
        </p:txBody>
      </p:sp>
      <p:graphicFrame>
        <p:nvGraphicFramePr>
          <p:cNvPr id="5" name="Chart 4">
            <a:extLst>
              <a:ext uri="{FF2B5EF4-FFF2-40B4-BE49-F238E27FC236}">
                <a16:creationId xmlns:a16="http://schemas.microsoft.com/office/drawing/2014/main" xmlns="" id="{2DE0E869-0871-FE4F-AEB3-58CA0EA9E9B9}"/>
              </a:ext>
            </a:extLst>
          </p:cNvPr>
          <p:cNvGraphicFramePr>
            <a:graphicFrameLocks/>
          </p:cNvGraphicFramePr>
          <p:nvPr>
            <p:extLst>
              <p:ext uri="{D42A27DB-BD31-4B8C-83A1-F6EECF244321}">
                <p14:modId xmlns:p14="http://schemas.microsoft.com/office/powerpoint/2010/main" val="3353562686"/>
              </p:ext>
            </p:extLst>
          </p:nvPr>
        </p:nvGraphicFramePr>
        <p:xfrm>
          <a:off x="321734" y="922358"/>
          <a:ext cx="11548532" cy="53424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xmlns="" id="{1C191B19-7E74-2D43-A1A5-D230CC30A1A1}"/>
              </a:ext>
            </a:extLst>
          </p:cNvPr>
          <p:cNvGraphicFramePr>
            <a:graphicFrameLocks/>
          </p:cNvGraphicFramePr>
          <p:nvPr>
            <p:extLst>
              <p:ext uri="{D42A27DB-BD31-4B8C-83A1-F6EECF244321}">
                <p14:modId xmlns:p14="http://schemas.microsoft.com/office/powerpoint/2010/main" val="361071737"/>
              </p:ext>
            </p:extLst>
          </p:nvPr>
        </p:nvGraphicFramePr>
        <p:xfrm>
          <a:off x="321734" y="1698171"/>
          <a:ext cx="10108456" cy="1913709"/>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Group 16">
            <a:extLst>
              <a:ext uri="{FF2B5EF4-FFF2-40B4-BE49-F238E27FC236}">
                <a16:creationId xmlns:a16="http://schemas.microsoft.com/office/drawing/2014/main" xmlns="" id="{74648208-D2CC-C947-8835-05558FC8568D}"/>
              </a:ext>
            </a:extLst>
          </p:cNvPr>
          <p:cNvGrpSpPr/>
          <p:nvPr/>
        </p:nvGrpSpPr>
        <p:grpSpPr>
          <a:xfrm>
            <a:off x="1278963" y="3264965"/>
            <a:ext cx="65532" cy="359983"/>
            <a:chOff x="665988" y="3181794"/>
            <a:chExt cx="65532" cy="359983"/>
          </a:xfrm>
        </p:grpSpPr>
        <p:cxnSp>
          <p:nvCxnSpPr>
            <p:cNvPr id="8" name="Straight Connector 7">
              <a:extLst>
                <a:ext uri="{FF2B5EF4-FFF2-40B4-BE49-F238E27FC236}">
                  <a16:creationId xmlns:a16="http://schemas.microsoft.com/office/drawing/2014/main" xmlns="" id="{EAC2B747-0298-544D-A3EF-B1638A0CF4E7}"/>
                </a:ext>
              </a:extLst>
            </p:cNvPr>
            <p:cNvCxnSpPr>
              <a:cxnSpLocks/>
            </p:cNvCxnSpPr>
            <p:nvPr/>
          </p:nvCxnSpPr>
          <p:spPr>
            <a:xfrm>
              <a:off x="666750" y="3181794"/>
              <a:ext cx="64770" cy="9175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FB2A78E0-A7FD-9043-BD6E-83DF664A35DA}"/>
                </a:ext>
              </a:extLst>
            </p:cNvPr>
            <p:cNvCxnSpPr>
              <a:cxnSpLocks/>
            </p:cNvCxnSpPr>
            <p:nvPr/>
          </p:nvCxnSpPr>
          <p:spPr>
            <a:xfrm flipH="1">
              <a:off x="667512" y="3270504"/>
              <a:ext cx="64008" cy="9144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91D4B19D-CFDB-824F-9891-C9FF1A837F88}"/>
                </a:ext>
              </a:extLst>
            </p:cNvPr>
            <p:cNvCxnSpPr>
              <a:cxnSpLocks/>
            </p:cNvCxnSpPr>
            <p:nvPr/>
          </p:nvCxnSpPr>
          <p:spPr>
            <a:xfrm>
              <a:off x="665988" y="3361627"/>
              <a:ext cx="64770" cy="9175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01715912-7A9B-FD40-A4F7-8A82BFF1E7A3}"/>
                </a:ext>
              </a:extLst>
            </p:cNvPr>
            <p:cNvCxnSpPr>
              <a:cxnSpLocks/>
            </p:cNvCxnSpPr>
            <p:nvPr/>
          </p:nvCxnSpPr>
          <p:spPr>
            <a:xfrm flipH="1">
              <a:off x="666750" y="3450337"/>
              <a:ext cx="64008" cy="9144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502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5378558" cy="147670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FLOOD VULNERABILITY</a:t>
            </a:r>
          </a:p>
          <a:p>
            <a:r>
              <a:rPr lang="en-US" sz="4000" b="1" dirty="0">
                <a:solidFill>
                  <a:srgbClr val="54AEB2"/>
                </a:solidFill>
                <a:latin typeface="Century Gothic" panose="020F0302020204030204"/>
              </a:rPr>
              <a:t>-ROADS</a:t>
            </a:r>
          </a:p>
        </p:txBody>
      </p:sp>
      <p:grpSp>
        <p:nvGrpSpPr>
          <p:cNvPr id="33" name="Group 32">
            <a:extLst>
              <a:ext uri="{FF2B5EF4-FFF2-40B4-BE49-F238E27FC236}">
                <a16:creationId xmlns:a16="http://schemas.microsoft.com/office/drawing/2014/main" xmlns="" id="{A1EF3D99-CA05-A040-8220-25D99F167B39}"/>
              </a:ext>
            </a:extLst>
          </p:cNvPr>
          <p:cNvGrpSpPr/>
          <p:nvPr/>
        </p:nvGrpSpPr>
        <p:grpSpPr>
          <a:xfrm>
            <a:off x="5026063" y="324264"/>
            <a:ext cx="7117763" cy="6080296"/>
            <a:chOff x="5026063" y="324264"/>
            <a:chExt cx="7117763" cy="6080296"/>
          </a:xfrm>
        </p:grpSpPr>
        <p:grpSp>
          <p:nvGrpSpPr>
            <p:cNvPr id="11" name="Group 10">
              <a:extLst>
                <a:ext uri="{FF2B5EF4-FFF2-40B4-BE49-F238E27FC236}">
                  <a16:creationId xmlns:a16="http://schemas.microsoft.com/office/drawing/2014/main" xmlns="" id="{E4792273-E7BD-EB4E-A6F9-868806362EF9}"/>
                </a:ext>
              </a:extLst>
            </p:cNvPr>
            <p:cNvGrpSpPr/>
            <p:nvPr/>
          </p:nvGrpSpPr>
          <p:grpSpPr>
            <a:xfrm>
              <a:off x="5026063" y="342900"/>
              <a:ext cx="7013537" cy="6061660"/>
              <a:chOff x="5026063" y="342900"/>
              <a:chExt cx="7013537" cy="6061660"/>
            </a:xfrm>
          </p:grpSpPr>
          <p:pic>
            <p:nvPicPr>
              <p:cNvPr id="4" name="Picture 3">
                <a:extLst>
                  <a:ext uri="{FF2B5EF4-FFF2-40B4-BE49-F238E27FC236}">
                    <a16:creationId xmlns:a16="http://schemas.microsoft.com/office/drawing/2014/main" xmlns="" id="{4D1721DB-EAA9-C346-8912-57F1627AA1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45437" y="342900"/>
                <a:ext cx="6894163" cy="5560929"/>
              </a:xfrm>
              <a:prstGeom prst="rect">
                <a:avLst/>
              </a:prstGeom>
            </p:spPr>
          </p:pic>
          <p:grpSp>
            <p:nvGrpSpPr>
              <p:cNvPr id="10" name="Group 9">
                <a:extLst>
                  <a:ext uri="{FF2B5EF4-FFF2-40B4-BE49-F238E27FC236}">
                    <a16:creationId xmlns:a16="http://schemas.microsoft.com/office/drawing/2014/main" xmlns="" id="{0384FEDF-8E02-5744-A061-0BE52A6D2129}"/>
                  </a:ext>
                </a:extLst>
              </p:cNvPr>
              <p:cNvGrpSpPr/>
              <p:nvPr/>
            </p:nvGrpSpPr>
            <p:grpSpPr>
              <a:xfrm>
                <a:off x="5026063" y="5975019"/>
                <a:ext cx="3411393" cy="429541"/>
                <a:chOff x="5026063" y="5975019"/>
                <a:chExt cx="3411393" cy="429541"/>
              </a:xfrm>
            </p:grpSpPr>
            <p:pic>
              <p:nvPicPr>
                <p:cNvPr id="12" name="Picture 11">
                  <a:extLst>
                    <a:ext uri="{FF2B5EF4-FFF2-40B4-BE49-F238E27FC236}">
                      <a16:creationId xmlns:a16="http://schemas.microsoft.com/office/drawing/2014/main" xmlns="" id="{A53C0418-6C9B-1548-B2D5-19DD094CEE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45437" y="6152828"/>
                  <a:ext cx="2506851" cy="207290"/>
                </a:xfrm>
                <a:prstGeom prst="rect">
                  <a:avLst/>
                </a:prstGeom>
              </p:spPr>
            </p:pic>
            <p:sp>
              <p:nvSpPr>
                <p:cNvPr id="14" name="TextBox 13">
                  <a:extLst>
                    <a:ext uri="{FF2B5EF4-FFF2-40B4-BE49-F238E27FC236}">
                      <a16:creationId xmlns:a16="http://schemas.microsoft.com/office/drawing/2014/main" xmlns="" id="{AF52E7E1-B549-454F-AE91-D3C2FAA14088}"/>
                    </a:ext>
                  </a:extLst>
                </p:cNvPr>
                <p:cNvSpPr txBox="1"/>
                <p:nvPr/>
              </p:nvSpPr>
              <p:spPr>
                <a:xfrm>
                  <a:off x="5026063" y="5975019"/>
                  <a:ext cx="3411393" cy="429541"/>
                </a:xfrm>
                <a:prstGeom prst="rect">
                  <a:avLst/>
                </a:prstGeom>
                <a:noFill/>
              </p:spPr>
              <p:txBody>
                <a:bodyPr wrap="square" rtlCol="0">
                  <a:spAutoFit/>
                </a:bodyPr>
                <a:lstStyle/>
                <a:p>
                  <a:pPr>
                    <a:lnSpc>
                      <a:spcPts val="1300"/>
                    </a:lnSpc>
                  </a:pPr>
                  <a:r>
                    <a:rPr lang="en-US" sz="1600" dirty="0">
                      <a:solidFill>
                        <a:schemeClr val="tx1">
                          <a:lumMod val="75000"/>
                          <a:lumOff val="25000"/>
                        </a:schemeClr>
                      </a:solidFill>
                      <a:latin typeface="Century Gothic" panose="020B0502020202020204" pitchFamily="34" charset="0"/>
                    </a:rPr>
                    <a:t>0	                           3 </a:t>
                  </a:r>
                </a:p>
                <a:p>
                  <a:pPr>
                    <a:lnSpc>
                      <a:spcPts val="1300"/>
                    </a:lnSpc>
                  </a:pPr>
                  <a:r>
                    <a:rPr lang="en-US" sz="1600" dirty="0">
                      <a:solidFill>
                        <a:schemeClr val="tx1">
                          <a:lumMod val="75000"/>
                          <a:lumOff val="25000"/>
                        </a:schemeClr>
                      </a:solidFill>
                      <a:latin typeface="Century Gothic" panose="020B0502020202020204" pitchFamily="34" charset="0"/>
                    </a:rPr>
                    <a:t>	                              miles </a:t>
                  </a:r>
                </a:p>
              </p:txBody>
            </p:sp>
          </p:grpSp>
        </p:grpSp>
        <p:sp>
          <p:nvSpPr>
            <p:cNvPr id="22" name="TextBox 21">
              <a:extLst>
                <a:ext uri="{FF2B5EF4-FFF2-40B4-BE49-F238E27FC236}">
                  <a16:creationId xmlns:a16="http://schemas.microsoft.com/office/drawing/2014/main" xmlns="" id="{17B03909-2DD5-524B-97FD-3C5FD2CACDF6}"/>
                </a:ext>
              </a:extLst>
            </p:cNvPr>
            <p:cNvSpPr txBox="1"/>
            <p:nvPr/>
          </p:nvSpPr>
          <p:spPr>
            <a:xfrm rot="1646687">
              <a:off x="5700092" y="1717654"/>
              <a:ext cx="1629878" cy="292388"/>
            </a:xfrm>
            <a:prstGeom prst="rect">
              <a:avLst/>
            </a:prstGeom>
            <a:noFill/>
          </p:spPr>
          <p:txBody>
            <a:bodyPr wrap="square" rtlCol="0">
              <a:spAutoFit/>
            </a:bodyPr>
            <a:lstStyle/>
            <a:p>
              <a:r>
                <a:rPr lang="en-US" sz="1300" dirty="0" err="1">
                  <a:latin typeface="Century Gothic" panose="020B0502020202020204" pitchFamily="34" charset="0"/>
                </a:rPr>
                <a:t>Deckers</a:t>
              </a:r>
              <a:r>
                <a:rPr lang="en-US" sz="1300" dirty="0">
                  <a:latin typeface="Century Gothic" panose="020B0502020202020204" pitchFamily="34" charset="0"/>
                </a:rPr>
                <a:t> Creek</a:t>
              </a:r>
            </a:p>
          </p:txBody>
        </p:sp>
        <p:grpSp>
          <p:nvGrpSpPr>
            <p:cNvPr id="25" name="Group 24">
              <a:extLst>
                <a:ext uri="{FF2B5EF4-FFF2-40B4-BE49-F238E27FC236}">
                  <a16:creationId xmlns:a16="http://schemas.microsoft.com/office/drawing/2014/main" xmlns="" id="{656E4EC9-5840-BE49-8D4E-C16348562B75}"/>
                </a:ext>
              </a:extLst>
            </p:cNvPr>
            <p:cNvGrpSpPr/>
            <p:nvPr/>
          </p:nvGrpSpPr>
          <p:grpSpPr>
            <a:xfrm>
              <a:off x="9710318" y="2606885"/>
              <a:ext cx="1119746" cy="942432"/>
              <a:chOff x="9710318" y="2606885"/>
              <a:chExt cx="1119746" cy="942432"/>
            </a:xfrm>
          </p:grpSpPr>
          <p:sp>
            <p:nvSpPr>
              <p:cNvPr id="23" name="TextBox 22">
                <a:extLst>
                  <a:ext uri="{FF2B5EF4-FFF2-40B4-BE49-F238E27FC236}">
                    <a16:creationId xmlns:a16="http://schemas.microsoft.com/office/drawing/2014/main" xmlns="" id="{E8431957-F42F-FA42-9FD2-A6D532E12516}"/>
                  </a:ext>
                </a:extLst>
              </p:cNvPr>
              <p:cNvSpPr txBox="1"/>
              <p:nvPr/>
            </p:nvSpPr>
            <p:spPr>
              <a:xfrm rot="20420732">
                <a:off x="9710318" y="3256929"/>
                <a:ext cx="844855" cy="292388"/>
              </a:xfrm>
              <a:prstGeom prst="rect">
                <a:avLst/>
              </a:prstGeom>
              <a:noFill/>
            </p:spPr>
            <p:txBody>
              <a:bodyPr wrap="square" rtlCol="0">
                <a:spAutoFit/>
              </a:bodyPr>
              <a:lstStyle/>
              <a:p>
                <a:r>
                  <a:rPr lang="en-US" sz="1300" dirty="0" err="1">
                    <a:latin typeface="Century Gothic" panose="020B0502020202020204" pitchFamily="34" charset="0"/>
                  </a:rPr>
                  <a:t>Deckers</a:t>
                </a:r>
                <a:endParaRPr lang="en-US" sz="1300" dirty="0">
                  <a:latin typeface="Century Gothic" panose="020B0502020202020204" pitchFamily="34" charset="0"/>
                </a:endParaRPr>
              </a:p>
            </p:txBody>
          </p:sp>
          <p:sp>
            <p:nvSpPr>
              <p:cNvPr id="24" name="TextBox 23">
                <a:extLst>
                  <a:ext uri="{FF2B5EF4-FFF2-40B4-BE49-F238E27FC236}">
                    <a16:creationId xmlns:a16="http://schemas.microsoft.com/office/drawing/2014/main" xmlns="" id="{3C00CA3E-6028-0A40-83FA-AB19610CEBE2}"/>
                  </a:ext>
                </a:extLst>
              </p:cNvPr>
              <p:cNvSpPr txBox="1"/>
              <p:nvPr/>
            </p:nvSpPr>
            <p:spPr>
              <a:xfrm rot="18812617">
                <a:off x="10261442" y="2883119"/>
                <a:ext cx="844855" cy="292388"/>
              </a:xfrm>
              <a:prstGeom prst="rect">
                <a:avLst/>
              </a:prstGeom>
              <a:noFill/>
            </p:spPr>
            <p:txBody>
              <a:bodyPr wrap="square" rtlCol="0">
                <a:spAutoFit/>
              </a:bodyPr>
              <a:lstStyle/>
              <a:p>
                <a:r>
                  <a:rPr lang="en-US" sz="1300" dirty="0">
                    <a:latin typeface="Century Gothic" panose="020B0502020202020204" pitchFamily="34" charset="0"/>
                  </a:rPr>
                  <a:t>Creek</a:t>
                </a:r>
              </a:p>
            </p:txBody>
          </p:sp>
        </p:grpSp>
        <p:grpSp>
          <p:nvGrpSpPr>
            <p:cNvPr id="28" name="Group 27">
              <a:extLst>
                <a:ext uri="{FF2B5EF4-FFF2-40B4-BE49-F238E27FC236}">
                  <a16:creationId xmlns:a16="http://schemas.microsoft.com/office/drawing/2014/main" xmlns="" id="{A7FA3DFB-03E6-D245-8585-3B84369B5BC6}"/>
                </a:ext>
              </a:extLst>
            </p:cNvPr>
            <p:cNvGrpSpPr/>
            <p:nvPr/>
          </p:nvGrpSpPr>
          <p:grpSpPr>
            <a:xfrm>
              <a:off x="10923472" y="3010521"/>
              <a:ext cx="1141604" cy="405231"/>
              <a:chOff x="10923472" y="3010521"/>
              <a:chExt cx="1141604" cy="405231"/>
            </a:xfrm>
          </p:grpSpPr>
          <p:sp>
            <p:nvSpPr>
              <p:cNvPr id="26" name="TextBox 25">
                <a:extLst>
                  <a:ext uri="{FF2B5EF4-FFF2-40B4-BE49-F238E27FC236}">
                    <a16:creationId xmlns:a16="http://schemas.microsoft.com/office/drawing/2014/main" xmlns="" id="{365EFA75-083C-CE49-A06F-2974DCFDB8E5}"/>
                  </a:ext>
                </a:extLst>
              </p:cNvPr>
              <p:cNvSpPr txBox="1"/>
              <p:nvPr/>
            </p:nvSpPr>
            <p:spPr>
              <a:xfrm rot="1387488">
                <a:off x="10923472" y="3010521"/>
                <a:ext cx="670155" cy="292388"/>
              </a:xfrm>
              <a:prstGeom prst="rect">
                <a:avLst/>
              </a:prstGeom>
              <a:noFill/>
            </p:spPr>
            <p:txBody>
              <a:bodyPr wrap="square" rtlCol="0">
                <a:spAutoFit/>
              </a:bodyPr>
              <a:lstStyle/>
              <a:p>
                <a:r>
                  <a:rPr lang="en-US" sz="1300" dirty="0" err="1">
                    <a:latin typeface="Century Gothic" panose="020B0502020202020204" pitchFamily="34" charset="0"/>
                  </a:rPr>
                  <a:t>Kanes</a:t>
                </a:r>
                <a:endParaRPr lang="en-US" sz="1300" dirty="0">
                  <a:latin typeface="Century Gothic" panose="020B0502020202020204" pitchFamily="34" charset="0"/>
                </a:endParaRPr>
              </a:p>
            </p:txBody>
          </p:sp>
          <p:sp>
            <p:nvSpPr>
              <p:cNvPr id="27" name="TextBox 26">
                <a:extLst>
                  <a:ext uri="{FF2B5EF4-FFF2-40B4-BE49-F238E27FC236}">
                    <a16:creationId xmlns:a16="http://schemas.microsoft.com/office/drawing/2014/main" xmlns="" id="{D7A28E18-F40B-4B49-A3EF-ED25A5E759CC}"/>
                  </a:ext>
                </a:extLst>
              </p:cNvPr>
              <p:cNvSpPr txBox="1"/>
              <p:nvPr/>
            </p:nvSpPr>
            <p:spPr>
              <a:xfrm>
                <a:off x="11394921" y="3123364"/>
                <a:ext cx="670155" cy="292388"/>
              </a:xfrm>
              <a:prstGeom prst="rect">
                <a:avLst/>
              </a:prstGeom>
              <a:noFill/>
            </p:spPr>
            <p:txBody>
              <a:bodyPr wrap="square" rtlCol="0">
                <a:spAutoFit/>
              </a:bodyPr>
              <a:lstStyle/>
              <a:p>
                <a:r>
                  <a:rPr lang="en-US" sz="1300" dirty="0">
                    <a:latin typeface="Century Gothic" panose="020B0502020202020204" pitchFamily="34" charset="0"/>
                  </a:rPr>
                  <a:t>Creek</a:t>
                </a:r>
              </a:p>
            </p:txBody>
          </p:sp>
        </p:grpSp>
        <p:sp>
          <p:nvSpPr>
            <p:cNvPr id="29" name="TextBox 28">
              <a:extLst>
                <a:ext uri="{FF2B5EF4-FFF2-40B4-BE49-F238E27FC236}">
                  <a16:creationId xmlns:a16="http://schemas.microsoft.com/office/drawing/2014/main" xmlns="" id="{714FF9A8-4B74-9B44-A20A-C71984C15E33}"/>
                </a:ext>
              </a:extLst>
            </p:cNvPr>
            <p:cNvSpPr txBox="1"/>
            <p:nvPr/>
          </p:nvSpPr>
          <p:spPr>
            <a:xfrm rot="2100245">
              <a:off x="6085961" y="5339688"/>
              <a:ext cx="1629878" cy="292388"/>
            </a:xfrm>
            <a:prstGeom prst="rect">
              <a:avLst/>
            </a:prstGeom>
            <a:noFill/>
          </p:spPr>
          <p:txBody>
            <a:bodyPr wrap="square" rtlCol="0">
              <a:spAutoFit/>
            </a:bodyPr>
            <a:lstStyle/>
            <a:p>
              <a:r>
                <a:rPr lang="en-US" sz="1300" dirty="0">
                  <a:latin typeface="Century Gothic" panose="020B0502020202020204" pitchFamily="34" charset="0"/>
                </a:rPr>
                <a:t>Fields Creek</a:t>
              </a:r>
            </a:p>
          </p:txBody>
        </p:sp>
        <p:sp>
          <p:nvSpPr>
            <p:cNvPr id="30" name="TextBox 29">
              <a:extLst>
                <a:ext uri="{FF2B5EF4-FFF2-40B4-BE49-F238E27FC236}">
                  <a16:creationId xmlns:a16="http://schemas.microsoft.com/office/drawing/2014/main" xmlns="" id="{8326FCC6-5470-474D-AD8D-3DB9212F56CD}"/>
                </a:ext>
              </a:extLst>
            </p:cNvPr>
            <p:cNvSpPr txBox="1"/>
            <p:nvPr/>
          </p:nvSpPr>
          <p:spPr>
            <a:xfrm rot="672051">
              <a:off x="7841423" y="4507621"/>
              <a:ext cx="1629878" cy="292388"/>
            </a:xfrm>
            <a:prstGeom prst="rect">
              <a:avLst/>
            </a:prstGeom>
            <a:noFill/>
          </p:spPr>
          <p:txBody>
            <a:bodyPr wrap="square" rtlCol="0">
              <a:spAutoFit/>
            </a:bodyPr>
            <a:lstStyle/>
            <a:p>
              <a:r>
                <a:rPr lang="en-US" sz="1300" dirty="0">
                  <a:latin typeface="Century Gothic" panose="020B0502020202020204" pitchFamily="34" charset="0"/>
                </a:rPr>
                <a:t>Stony Run</a:t>
              </a:r>
            </a:p>
          </p:txBody>
        </p:sp>
        <p:sp>
          <p:nvSpPr>
            <p:cNvPr id="31" name="TextBox 30">
              <a:extLst>
                <a:ext uri="{FF2B5EF4-FFF2-40B4-BE49-F238E27FC236}">
                  <a16:creationId xmlns:a16="http://schemas.microsoft.com/office/drawing/2014/main" xmlns="" id="{995DF419-002C-7547-A004-4D8ECFBE8C4C}"/>
                </a:ext>
              </a:extLst>
            </p:cNvPr>
            <p:cNvSpPr txBox="1"/>
            <p:nvPr/>
          </p:nvSpPr>
          <p:spPr>
            <a:xfrm rot="21213971">
              <a:off x="10985827" y="324264"/>
              <a:ext cx="1157999" cy="292388"/>
            </a:xfrm>
            <a:prstGeom prst="rect">
              <a:avLst/>
            </a:prstGeom>
            <a:noFill/>
          </p:spPr>
          <p:txBody>
            <a:bodyPr wrap="square" rtlCol="0">
              <a:spAutoFit/>
            </a:bodyPr>
            <a:lstStyle/>
            <a:p>
              <a:r>
                <a:rPr lang="en-US" sz="1300" dirty="0">
                  <a:latin typeface="Century Gothic" panose="020B0502020202020204" pitchFamily="34" charset="0"/>
                </a:rPr>
                <a:t>Dillan Creek</a:t>
              </a:r>
            </a:p>
          </p:txBody>
        </p:sp>
        <p:sp>
          <p:nvSpPr>
            <p:cNvPr id="32" name="TextBox 31">
              <a:extLst>
                <a:ext uri="{FF2B5EF4-FFF2-40B4-BE49-F238E27FC236}">
                  <a16:creationId xmlns:a16="http://schemas.microsoft.com/office/drawing/2014/main" xmlns="" id="{C53A4989-15B3-7843-92DA-8AA7E41FD583}"/>
                </a:ext>
              </a:extLst>
            </p:cNvPr>
            <p:cNvSpPr txBox="1"/>
            <p:nvPr/>
          </p:nvSpPr>
          <p:spPr>
            <a:xfrm rot="578559">
              <a:off x="9253853" y="534416"/>
              <a:ext cx="1157999" cy="292388"/>
            </a:xfrm>
            <a:prstGeom prst="rect">
              <a:avLst/>
            </a:prstGeom>
            <a:noFill/>
          </p:spPr>
          <p:txBody>
            <a:bodyPr wrap="square" rtlCol="0">
              <a:spAutoFit/>
            </a:bodyPr>
            <a:lstStyle/>
            <a:p>
              <a:r>
                <a:rPr lang="en-US" sz="1300" dirty="0">
                  <a:latin typeface="Century Gothic" panose="020B0502020202020204" pitchFamily="34" charset="0"/>
                </a:rPr>
                <a:t>Laurel Run</a:t>
              </a:r>
            </a:p>
          </p:txBody>
        </p:sp>
      </p:grpSp>
      <p:grpSp>
        <p:nvGrpSpPr>
          <p:cNvPr id="49" name="Group 48">
            <a:extLst>
              <a:ext uri="{FF2B5EF4-FFF2-40B4-BE49-F238E27FC236}">
                <a16:creationId xmlns:a16="http://schemas.microsoft.com/office/drawing/2014/main" xmlns="" id="{A35F5179-EB12-604D-BEFA-007C1CF37A8F}"/>
              </a:ext>
            </a:extLst>
          </p:cNvPr>
          <p:cNvGrpSpPr/>
          <p:nvPr/>
        </p:nvGrpSpPr>
        <p:grpSpPr>
          <a:xfrm>
            <a:off x="2641761" y="2083567"/>
            <a:ext cx="2478200" cy="2146296"/>
            <a:chOff x="2479729" y="2076430"/>
            <a:chExt cx="2478200" cy="2146296"/>
          </a:xfrm>
        </p:grpSpPr>
        <p:grpSp>
          <p:nvGrpSpPr>
            <p:cNvPr id="46" name="Group 45">
              <a:extLst>
                <a:ext uri="{FF2B5EF4-FFF2-40B4-BE49-F238E27FC236}">
                  <a16:creationId xmlns:a16="http://schemas.microsoft.com/office/drawing/2014/main" xmlns="" id="{0BD1845C-CA98-8447-B2F4-D62BBE5AEA52}"/>
                </a:ext>
              </a:extLst>
            </p:cNvPr>
            <p:cNvGrpSpPr/>
            <p:nvPr/>
          </p:nvGrpSpPr>
          <p:grpSpPr>
            <a:xfrm>
              <a:off x="2507196" y="2076430"/>
              <a:ext cx="2450733" cy="369332"/>
              <a:chOff x="2507196" y="2076430"/>
              <a:chExt cx="2450733" cy="369332"/>
            </a:xfrm>
          </p:grpSpPr>
          <p:cxnSp>
            <p:nvCxnSpPr>
              <p:cNvPr id="41" name="Straight Connector 40">
                <a:extLst>
                  <a:ext uri="{FF2B5EF4-FFF2-40B4-BE49-F238E27FC236}">
                    <a16:creationId xmlns:a16="http://schemas.microsoft.com/office/drawing/2014/main" xmlns="" id="{20D001CC-3C40-E343-9E31-FFB92C6977DF}"/>
                  </a:ext>
                </a:extLst>
              </p:cNvPr>
              <p:cNvCxnSpPr>
                <a:cxnSpLocks/>
              </p:cNvCxnSpPr>
              <p:nvPr/>
            </p:nvCxnSpPr>
            <p:spPr>
              <a:xfrm>
                <a:off x="2507196" y="2265748"/>
                <a:ext cx="33990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A3080E5A-B8D1-EF48-94C2-447379802AEC}"/>
                  </a:ext>
                </a:extLst>
              </p:cNvPr>
              <p:cNvSpPr txBox="1"/>
              <p:nvPr/>
            </p:nvSpPr>
            <p:spPr>
              <a:xfrm>
                <a:off x="2932367" y="2076430"/>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Roads</a:t>
                </a:r>
              </a:p>
            </p:txBody>
          </p:sp>
        </p:grpSp>
        <p:grpSp>
          <p:nvGrpSpPr>
            <p:cNvPr id="47" name="Group 46">
              <a:extLst>
                <a:ext uri="{FF2B5EF4-FFF2-40B4-BE49-F238E27FC236}">
                  <a16:creationId xmlns:a16="http://schemas.microsoft.com/office/drawing/2014/main" xmlns="" id="{95F39FBC-337E-0C42-8226-A859DDBB3C18}"/>
                </a:ext>
              </a:extLst>
            </p:cNvPr>
            <p:cNvGrpSpPr/>
            <p:nvPr/>
          </p:nvGrpSpPr>
          <p:grpSpPr>
            <a:xfrm>
              <a:off x="2507196" y="2578739"/>
              <a:ext cx="2450070" cy="646331"/>
              <a:chOff x="2507196" y="2578739"/>
              <a:chExt cx="2450070" cy="646331"/>
            </a:xfrm>
          </p:grpSpPr>
          <p:cxnSp>
            <p:nvCxnSpPr>
              <p:cNvPr id="42" name="Straight Connector 41">
                <a:extLst>
                  <a:ext uri="{FF2B5EF4-FFF2-40B4-BE49-F238E27FC236}">
                    <a16:creationId xmlns:a16="http://schemas.microsoft.com/office/drawing/2014/main" xmlns="" id="{757308F4-DF0E-2E4E-BB13-5573F096210A}"/>
                  </a:ext>
                </a:extLst>
              </p:cNvPr>
              <p:cNvCxnSpPr>
                <a:cxnSpLocks/>
              </p:cNvCxnSpPr>
              <p:nvPr/>
            </p:nvCxnSpPr>
            <p:spPr>
              <a:xfrm>
                <a:off x="2507196" y="2763205"/>
                <a:ext cx="3399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DAE8007D-9605-BC42-8C22-C53830C4E2BA}"/>
                  </a:ext>
                </a:extLst>
              </p:cNvPr>
              <p:cNvSpPr txBox="1"/>
              <p:nvPr/>
            </p:nvSpPr>
            <p:spPr>
              <a:xfrm>
                <a:off x="2931704" y="2578739"/>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Vulnerable Roads</a:t>
                </a:r>
              </a:p>
            </p:txBody>
          </p:sp>
        </p:grpSp>
        <p:grpSp>
          <p:nvGrpSpPr>
            <p:cNvPr id="48" name="Group 47">
              <a:extLst>
                <a:ext uri="{FF2B5EF4-FFF2-40B4-BE49-F238E27FC236}">
                  <a16:creationId xmlns:a16="http://schemas.microsoft.com/office/drawing/2014/main" xmlns="" id="{E9B924F6-B4FD-384A-AA46-3FC23E513EF7}"/>
                </a:ext>
              </a:extLst>
            </p:cNvPr>
            <p:cNvGrpSpPr/>
            <p:nvPr/>
          </p:nvGrpSpPr>
          <p:grpSpPr>
            <a:xfrm>
              <a:off x="2479729" y="3853394"/>
              <a:ext cx="2476873" cy="369332"/>
              <a:chOff x="2479729" y="3853394"/>
              <a:chExt cx="2476873" cy="369332"/>
            </a:xfrm>
          </p:grpSpPr>
          <p:sp>
            <p:nvSpPr>
              <p:cNvPr id="40" name="TextBox 39">
                <a:extLst>
                  <a:ext uri="{FF2B5EF4-FFF2-40B4-BE49-F238E27FC236}">
                    <a16:creationId xmlns:a16="http://schemas.microsoft.com/office/drawing/2014/main" xmlns="" id="{E13B32D8-49C2-564D-903D-87E52AD1D13F}"/>
                  </a:ext>
                </a:extLst>
              </p:cNvPr>
              <p:cNvSpPr txBox="1"/>
              <p:nvPr/>
            </p:nvSpPr>
            <p:spPr>
              <a:xfrm>
                <a:off x="2931040" y="3853394"/>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Flood Extent</a:t>
                </a:r>
              </a:p>
            </p:txBody>
          </p:sp>
          <p:sp>
            <p:nvSpPr>
              <p:cNvPr id="37" name="Round Diagonal Corner Rectangle 36">
                <a:extLst>
                  <a:ext uri="{FF2B5EF4-FFF2-40B4-BE49-F238E27FC236}">
                    <a16:creationId xmlns:a16="http://schemas.microsoft.com/office/drawing/2014/main" xmlns="" id="{131D52A0-4D35-9A4E-9D9B-A98A9A9E13E1}"/>
                  </a:ext>
                </a:extLst>
              </p:cNvPr>
              <p:cNvSpPr/>
              <p:nvPr/>
            </p:nvSpPr>
            <p:spPr>
              <a:xfrm>
                <a:off x="2479729" y="3904370"/>
                <a:ext cx="394838" cy="318356"/>
              </a:xfrm>
              <a:prstGeom prst="round2DiagRect">
                <a:avLst/>
              </a:prstGeom>
              <a:solidFill>
                <a:srgbClr val="A5D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45" name="Group 44">
              <a:extLst>
                <a:ext uri="{FF2B5EF4-FFF2-40B4-BE49-F238E27FC236}">
                  <a16:creationId xmlns:a16="http://schemas.microsoft.com/office/drawing/2014/main" xmlns="" id="{07187FEC-5AE8-144A-92A1-A6C19257F117}"/>
                </a:ext>
              </a:extLst>
            </p:cNvPr>
            <p:cNvGrpSpPr/>
            <p:nvPr/>
          </p:nvGrpSpPr>
          <p:grpSpPr>
            <a:xfrm>
              <a:off x="2506532" y="3231086"/>
              <a:ext cx="2450070" cy="646331"/>
              <a:chOff x="2506532" y="3231086"/>
              <a:chExt cx="2450070" cy="646331"/>
            </a:xfrm>
          </p:grpSpPr>
          <p:cxnSp>
            <p:nvCxnSpPr>
              <p:cNvPr id="43" name="Straight Connector 42">
                <a:extLst>
                  <a:ext uri="{FF2B5EF4-FFF2-40B4-BE49-F238E27FC236}">
                    <a16:creationId xmlns:a16="http://schemas.microsoft.com/office/drawing/2014/main" xmlns="" id="{208FACCE-CDB9-7947-8F14-061FB5E1D33C}"/>
                  </a:ext>
                </a:extLst>
              </p:cNvPr>
              <p:cNvCxnSpPr>
                <a:cxnSpLocks/>
              </p:cNvCxnSpPr>
              <p:nvPr/>
            </p:nvCxnSpPr>
            <p:spPr>
              <a:xfrm>
                <a:off x="2506532" y="3415552"/>
                <a:ext cx="339907" cy="0"/>
              </a:xfrm>
              <a:prstGeom prst="line">
                <a:avLst/>
              </a:prstGeom>
              <a:ln w="38100">
                <a:solidFill>
                  <a:srgbClr val="0082A6"/>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CE35A32D-57D7-CE44-BBF8-2C45C911B5D0}"/>
                  </a:ext>
                </a:extLst>
              </p:cNvPr>
              <p:cNvSpPr txBox="1"/>
              <p:nvPr/>
            </p:nvSpPr>
            <p:spPr>
              <a:xfrm>
                <a:off x="2931040" y="3231086"/>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Streams &amp; Tributaries</a:t>
                </a:r>
              </a:p>
            </p:txBody>
          </p:sp>
        </p:grpSp>
      </p:grpSp>
      <p:grpSp>
        <p:nvGrpSpPr>
          <p:cNvPr id="66" name="Group 65">
            <a:extLst>
              <a:ext uri="{FF2B5EF4-FFF2-40B4-BE49-F238E27FC236}">
                <a16:creationId xmlns:a16="http://schemas.microsoft.com/office/drawing/2014/main" xmlns="" id="{9CDB0F54-F151-C34D-8878-D2C47F36F064}"/>
              </a:ext>
            </a:extLst>
          </p:cNvPr>
          <p:cNvGrpSpPr/>
          <p:nvPr/>
        </p:nvGrpSpPr>
        <p:grpSpPr>
          <a:xfrm>
            <a:off x="886300" y="3838464"/>
            <a:ext cx="1593429" cy="2418009"/>
            <a:chOff x="886300" y="3838464"/>
            <a:chExt cx="1593429" cy="2418009"/>
          </a:xfrm>
        </p:grpSpPr>
        <p:grpSp>
          <p:nvGrpSpPr>
            <p:cNvPr id="19" name="Group 18">
              <a:extLst>
                <a:ext uri="{FF2B5EF4-FFF2-40B4-BE49-F238E27FC236}">
                  <a16:creationId xmlns:a16="http://schemas.microsoft.com/office/drawing/2014/main" xmlns="" id="{4BA96B68-9E8F-F940-B1F1-FAA9A31D5B17}"/>
                </a:ext>
              </a:extLst>
            </p:cNvPr>
            <p:cNvGrpSpPr/>
            <p:nvPr/>
          </p:nvGrpSpPr>
          <p:grpSpPr>
            <a:xfrm>
              <a:off x="886300" y="3838464"/>
              <a:ext cx="1593429" cy="2418009"/>
              <a:chOff x="886300" y="3838464"/>
              <a:chExt cx="1593429" cy="2418009"/>
            </a:xfrm>
          </p:grpSpPr>
          <p:pic>
            <p:nvPicPr>
              <p:cNvPr id="18" name="Picture 17">
                <a:extLst>
                  <a:ext uri="{FF2B5EF4-FFF2-40B4-BE49-F238E27FC236}">
                    <a16:creationId xmlns:a16="http://schemas.microsoft.com/office/drawing/2014/main" xmlns="" id="{5D2660D2-C994-E14A-ABAF-A816B62487E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300" y="3838464"/>
                <a:ext cx="1484941" cy="2418009"/>
              </a:xfrm>
              <a:prstGeom prst="rect">
                <a:avLst/>
              </a:prstGeom>
            </p:spPr>
          </p:pic>
          <p:sp>
            <p:nvSpPr>
              <p:cNvPr id="13" name="Rectangle 12">
                <a:extLst>
                  <a:ext uri="{FF2B5EF4-FFF2-40B4-BE49-F238E27FC236}">
                    <a16:creationId xmlns:a16="http://schemas.microsoft.com/office/drawing/2014/main" xmlns="" id="{257ECAC9-7EBB-2843-ADB1-02F0C9113F9B}"/>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xmlns="" id="{E9AA42A3-640B-4340-A6DD-B4BE566DCB35}"/>
                </a:ext>
              </a:extLst>
            </p:cNvPr>
            <p:cNvGrpSpPr/>
            <p:nvPr/>
          </p:nvGrpSpPr>
          <p:grpSpPr>
            <a:xfrm>
              <a:off x="1034024" y="4316699"/>
              <a:ext cx="1146736" cy="1540213"/>
              <a:chOff x="1034024" y="4316699"/>
              <a:chExt cx="1146736" cy="1540213"/>
            </a:xfrm>
          </p:grpSpPr>
          <p:grpSp>
            <p:nvGrpSpPr>
              <p:cNvPr id="51" name="Group 50">
                <a:extLst>
                  <a:ext uri="{FF2B5EF4-FFF2-40B4-BE49-F238E27FC236}">
                    <a16:creationId xmlns:a16="http://schemas.microsoft.com/office/drawing/2014/main" xmlns="" id="{B164414C-C73B-7947-B107-E09B5A0AB066}"/>
                  </a:ext>
                </a:extLst>
              </p:cNvPr>
              <p:cNvGrpSpPr/>
              <p:nvPr/>
            </p:nvGrpSpPr>
            <p:grpSpPr>
              <a:xfrm>
                <a:off x="1355858" y="4953754"/>
                <a:ext cx="815929" cy="215444"/>
                <a:chOff x="1355858" y="4953754"/>
                <a:chExt cx="815929" cy="215444"/>
              </a:xfrm>
            </p:grpSpPr>
            <p:sp>
              <p:nvSpPr>
                <p:cNvPr id="64" name="Oval 63">
                  <a:extLst>
                    <a:ext uri="{FF2B5EF4-FFF2-40B4-BE49-F238E27FC236}">
                      <a16:creationId xmlns:a16="http://schemas.microsoft.com/office/drawing/2014/main" xmlns="" id="{7576FCDC-E5D0-EB45-8BA6-B83EF5B72717}"/>
                    </a:ext>
                  </a:extLst>
                </p:cNvPr>
                <p:cNvSpPr/>
                <p:nvPr/>
              </p:nvSpPr>
              <p:spPr>
                <a:xfrm>
                  <a:off x="1369774" y="5035041"/>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xmlns="" id="{E0BA50F2-4C89-D54E-A10D-D6E7202F2D12}"/>
                    </a:ext>
                  </a:extLst>
                </p:cNvPr>
                <p:cNvSpPr txBox="1"/>
                <p:nvPr/>
              </p:nvSpPr>
              <p:spPr>
                <a:xfrm>
                  <a:off x="1355858" y="4953754"/>
                  <a:ext cx="815929" cy="215444"/>
                </a:xfrm>
                <a:prstGeom prst="rect">
                  <a:avLst/>
                </a:prstGeom>
                <a:noFill/>
              </p:spPr>
              <p:txBody>
                <a:bodyPr wrap="square" rtlCol="0">
                  <a:spAutoFit/>
                </a:bodyPr>
                <a:lstStyle/>
                <a:p>
                  <a:r>
                    <a:rPr lang="en-US" sz="800" dirty="0" err="1">
                      <a:latin typeface="Century Gothic" panose="020B0502020202020204" pitchFamily="34" charset="0"/>
                    </a:rPr>
                    <a:t>Rowlesburg</a:t>
                  </a:r>
                  <a:endParaRPr lang="en-US" sz="800" dirty="0">
                    <a:latin typeface="Century Gothic" panose="020B0502020202020204" pitchFamily="34" charset="0"/>
                  </a:endParaRPr>
                </a:p>
              </p:txBody>
            </p:sp>
          </p:grpSp>
          <p:grpSp>
            <p:nvGrpSpPr>
              <p:cNvPr id="52" name="Group 51">
                <a:extLst>
                  <a:ext uri="{FF2B5EF4-FFF2-40B4-BE49-F238E27FC236}">
                    <a16:creationId xmlns:a16="http://schemas.microsoft.com/office/drawing/2014/main" xmlns="" id="{F52A140D-215C-4F4C-8E75-44E4D79284AE}"/>
                  </a:ext>
                </a:extLst>
              </p:cNvPr>
              <p:cNvGrpSpPr/>
              <p:nvPr/>
            </p:nvGrpSpPr>
            <p:grpSpPr>
              <a:xfrm>
                <a:off x="1355241" y="4600865"/>
                <a:ext cx="692591" cy="215444"/>
                <a:chOff x="1355241" y="4600865"/>
                <a:chExt cx="692591" cy="215444"/>
              </a:xfrm>
            </p:grpSpPr>
            <p:sp>
              <p:nvSpPr>
                <p:cNvPr id="62" name="Oval 61">
                  <a:extLst>
                    <a:ext uri="{FF2B5EF4-FFF2-40B4-BE49-F238E27FC236}">
                      <a16:creationId xmlns:a16="http://schemas.microsoft.com/office/drawing/2014/main" xmlns="" id="{48D9F490-6F6C-E849-B33F-DF2A413024ED}"/>
                    </a:ext>
                  </a:extLst>
                </p:cNvPr>
                <p:cNvSpPr/>
                <p:nvPr/>
              </p:nvSpPr>
              <p:spPr>
                <a:xfrm>
                  <a:off x="1372981" y="4651973"/>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xmlns="" id="{F62428D2-EADB-8242-8DBE-28862BC17EC1}"/>
                    </a:ext>
                  </a:extLst>
                </p:cNvPr>
                <p:cNvSpPr txBox="1"/>
                <p:nvPr/>
              </p:nvSpPr>
              <p:spPr>
                <a:xfrm>
                  <a:off x="1355241" y="4600865"/>
                  <a:ext cx="692591" cy="215444"/>
                </a:xfrm>
                <a:prstGeom prst="rect">
                  <a:avLst/>
                </a:prstGeom>
                <a:noFill/>
              </p:spPr>
              <p:txBody>
                <a:bodyPr wrap="square" rtlCol="0">
                  <a:spAutoFit/>
                </a:bodyPr>
                <a:lstStyle/>
                <a:p>
                  <a:r>
                    <a:rPr lang="en-US" sz="800" dirty="0">
                      <a:latin typeface="Century Gothic" panose="020B0502020202020204" pitchFamily="34" charset="0"/>
                    </a:rPr>
                    <a:t>Kingwood</a:t>
                  </a:r>
                </a:p>
              </p:txBody>
            </p:sp>
          </p:grpSp>
          <p:grpSp>
            <p:nvGrpSpPr>
              <p:cNvPr id="53" name="Group 52">
                <a:extLst>
                  <a:ext uri="{FF2B5EF4-FFF2-40B4-BE49-F238E27FC236}">
                    <a16:creationId xmlns:a16="http://schemas.microsoft.com/office/drawing/2014/main" xmlns="" id="{00926EE3-81E3-8E44-936C-A1FB154717AE}"/>
                  </a:ext>
                </a:extLst>
              </p:cNvPr>
              <p:cNvGrpSpPr/>
              <p:nvPr/>
            </p:nvGrpSpPr>
            <p:grpSpPr>
              <a:xfrm>
                <a:off x="1034024" y="4473158"/>
                <a:ext cx="704700" cy="215444"/>
                <a:chOff x="1034024" y="4473158"/>
                <a:chExt cx="704700" cy="215444"/>
              </a:xfrm>
            </p:grpSpPr>
            <p:sp>
              <p:nvSpPr>
                <p:cNvPr id="60" name="Oval 59">
                  <a:extLst>
                    <a:ext uri="{FF2B5EF4-FFF2-40B4-BE49-F238E27FC236}">
                      <a16:creationId xmlns:a16="http://schemas.microsoft.com/office/drawing/2014/main" xmlns="" id="{7D4C7F21-39E6-B244-90CC-CD52A239D816}"/>
                    </a:ext>
                  </a:extLst>
                </p:cNvPr>
                <p:cNvSpPr/>
                <p:nvPr/>
              </p:nvSpPr>
              <p:spPr>
                <a:xfrm>
                  <a:off x="1063263" y="4525360"/>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xmlns="" id="{F4FB4A61-5201-D143-A087-B568CFEDA033}"/>
                    </a:ext>
                  </a:extLst>
                </p:cNvPr>
                <p:cNvSpPr txBox="1"/>
                <p:nvPr/>
              </p:nvSpPr>
              <p:spPr>
                <a:xfrm>
                  <a:off x="1034024" y="4473158"/>
                  <a:ext cx="704700" cy="215444"/>
                </a:xfrm>
                <a:prstGeom prst="rect">
                  <a:avLst/>
                </a:prstGeom>
                <a:noFill/>
              </p:spPr>
              <p:txBody>
                <a:bodyPr wrap="square" rtlCol="0">
                  <a:spAutoFit/>
                </a:bodyPr>
                <a:lstStyle/>
                <a:p>
                  <a:r>
                    <a:rPr lang="en-US" sz="800" dirty="0">
                      <a:latin typeface="Century Gothic" panose="020B0502020202020204" pitchFamily="34" charset="0"/>
                    </a:rPr>
                    <a:t>Reedsville</a:t>
                  </a:r>
                </a:p>
              </p:txBody>
            </p:sp>
          </p:grpSp>
          <p:grpSp>
            <p:nvGrpSpPr>
              <p:cNvPr id="54" name="Group 53">
                <a:extLst>
                  <a:ext uri="{FF2B5EF4-FFF2-40B4-BE49-F238E27FC236}">
                    <a16:creationId xmlns:a16="http://schemas.microsoft.com/office/drawing/2014/main" xmlns="" id="{5DA443B2-4137-8842-A7E9-7C12F28C6863}"/>
                  </a:ext>
                </a:extLst>
              </p:cNvPr>
              <p:cNvGrpSpPr/>
              <p:nvPr/>
            </p:nvGrpSpPr>
            <p:grpSpPr>
              <a:xfrm>
                <a:off x="1034024" y="4316699"/>
                <a:ext cx="804767" cy="215444"/>
                <a:chOff x="1034024" y="4316699"/>
                <a:chExt cx="804767" cy="215444"/>
              </a:xfrm>
            </p:grpSpPr>
            <p:sp>
              <p:nvSpPr>
                <p:cNvPr id="58" name="Oval 57">
                  <a:extLst>
                    <a:ext uri="{FF2B5EF4-FFF2-40B4-BE49-F238E27FC236}">
                      <a16:creationId xmlns:a16="http://schemas.microsoft.com/office/drawing/2014/main" xmlns="" id="{127FF611-BEE8-9E42-97C3-57DA1AB51C6D}"/>
                    </a:ext>
                  </a:extLst>
                </p:cNvPr>
                <p:cNvSpPr/>
                <p:nvPr/>
              </p:nvSpPr>
              <p:spPr>
                <a:xfrm>
                  <a:off x="1063263" y="4399777"/>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xmlns="" id="{884A8363-1ECF-0A49-97DA-EB0C1580480D}"/>
                    </a:ext>
                  </a:extLst>
                </p:cNvPr>
                <p:cNvSpPr txBox="1"/>
                <p:nvPr/>
              </p:nvSpPr>
              <p:spPr>
                <a:xfrm>
                  <a:off x="1034024" y="4316699"/>
                  <a:ext cx="804767" cy="215444"/>
                </a:xfrm>
                <a:prstGeom prst="rect">
                  <a:avLst/>
                </a:prstGeom>
                <a:noFill/>
              </p:spPr>
              <p:txBody>
                <a:bodyPr wrap="square" rtlCol="0">
                  <a:spAutoFit/>
                </a:bodyPr>
                <a:lstStyle/>
                <a:p>
                  <a:r>
                    <a:rPr lang="en-US" sz="800" dirty="0">
                      <a:latin typeface="Century Gothic" panose="020B0502020202020204" pitchFamily="34" charset="0"/>
                    </a:rPr>
                    <a:t>Masontown</a:t>
                  </a:r>
                </a:p>
              </p:txBody>
            </p:sp>
          </p:grpSp>
          <p:grpSp>
            <p:nvGrpSpPr>
              <p:cNvPr id="55" name="Group 54">
                <a:extLst>
                  <a:ext uri="{FF2B5EF4-FFF2-40B4-BE49-F238E27FC236}">
                    <a16:creationId xmlns:a16="http://schemas.microsoft.com/office/drawing/2014/main" xmlns="" id="{8D0F457A-8381-5942-94A9-397A8E391CEA}"/>
                  </a:ext>
                </a:extLst>
              </p:cNvPr>
              <p:cNvGrpSpPr/>
              <p:nvPr/>
            </p:nvGrpSpPr>
            <p:grpSpPr>
              <a:xfrm>
                <a:off x="1364831" y="5641468"/>
                <a:ext cx="815929" cy="215444"/>
                <a:chOff x="1364831" y="5641468"/>
                <a:chExt cx="815929" cy="215444"/>
              </a:xfrm>
            </p:grpSpPr>
            <p:sp>
              <p:nvSpPr>
                <p:cNvPr id="56" name="Oval 55">
                  <a:extLst>
                    <a:ext uri="{FF2B5EF4-FFF2-40B4-BE49-F238E27FC236}">
                      <a16:creationId xmlns:a16="http://schemas.microsoft.com/office/drawing/2014/main" xmlns="" id="{5E20E299-9182-C742-91F9-B0086D3C97F0}"/>
                    </a:ext>
                  </a:extLst>
                </p:cNvPr>
                <p:cNvSpPr/>
                <p:nvPr/>
              </p:nvSpPr>
              <p:spPr>
                <a:xfrm>
                  <a:off x="1393032" y="5717124"/>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xmlns="" id="{4918318A-D517-EA4B-8667-271ADAD5AD47}"/>
                    </a:ext>
                  </a:extLst>
                </p:cNvPr>
                <p:cNvSpPr txBox="1"/>
                <p:nvPr/>
              </p:nvSpPr>
              <p:spPr>
                <a:xfrm>
                  <a:off x="1364831" y="5641468"/>
                  <a:ext cx="815929" cy="215444"/>
                </a:xfrm>
                <a:prstGeom prst="rect">
                  <a:avLst/>
                </a:prstGeom>
                <a:noFill/>
              </p:spPr>
              <p:txBody>
                <a:bodyPr wrap="square" rtlCol="0">
                  <a:spAutoFit/>
                </a:bodyPr>
                <a:lstStyle/>
                <a:p>
                  <a:r>
                    <a:rPr lang="en-US" sz="800" dirty="0">
                      <a:latin typeface="Century Gothic" panose="020B0502020202020204" pitchFamily="34" charset="0"/>
                    </a:rPr>
                    <a:t>Parsons</a:t>
                  </a:r>
                </a:p>
              </p:txBody>
            </p:sp>
          </p:grpSp>
        </p:grpSp>
      </p:grpSp>
    </p:spTree>
    <p:extLst>
      <p:ext uri="{BB962C8B-B14F-4D97-AF65-F5344CB8AC3E}">
        <p14:creationId xmlns:p14="http://schemas.microsoft.com/office/powerpoint/2010/main" val="1204971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5378558" cy="147670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FLOOD VULNERABILITY</a:t>
            </a:r>
          </a:p>
          <a:p>
            <a:r>
              <a:rPr lang="en-US" sz="4000" b="1" dirty="0">
                <a:solidFill>
                  <a:srgbClr val="54AEB2"/>
                </a:solidFill>
                <a:latin typeface="Century Gothic" panose="020F0302020204030204"/>
              </a:rPr>
              <a:t>-ROADS</a:t>
            </a:r>
          </a:p>
        </p:txBody>
      </p:sp>
      <p:grpSp>
        <p:nvGrpSpPr>
          <p:cNvPr id="6" name="Group 5">
            <a:extLst>
              <a:ext uri="{FF2B5EF4-FFF2-40B4-BE49-F238E27FC236}">
                <a16:creationId xmlns:a16="http://schemas.microsoft.com/office/drawing/2014/main" xmlns="" id="{5011385F-6330-E243-9E63-1303758E446D}"/>
              </a:ext>
            </a:extLst>
          </p:cNvPr>
          <p:cNvGrpSpPr/>
          <p:nvPr/>
        </p:nvGrpSpPr>
        <p:grpSpPr>
          <a:xfrm>
            <a:off x="5026063" y="366704"/>
            <a:ext cx="7013537" cy="6037856"/>
            <a:chOff x="5026063" y="366704"/>
            <a:chExt cx="7013537" cy="6037856"/>
          </a:xfrm>
        </p:grpSpPr>
        <p:grpSp>
          <p:nvGrpSpPr>
            <p:cNvPr id="10" name="Group 9">
              <a:extLst>
                <a:ext uri="{FF2B5EF4-FFF2-40B4-BE49-F238E27FC236}">
                  <a16:creationId xmlns:a16="http://schemas.microsoft.com/office/drawing/2014/main" xmlns="" id="{0384FEDF-8E02-5744-A061-0BE52A6D2129}"/>
                </a:ext>
              </a:extLst>
            </p:cNvPr>
            <p:cNvGrpSpPr/>
            <p:nvPr/>
          </p:nvGrpSpPr>
          <p:grpSpPr>
            <a:xfrm>
              <a:off x="5026063" y="5975019"/>
              <a:ext cx="3411393" cy="429541"/>
              <a:chOff x="5026063" y="5975019"/>
              <a:chExt cx="3411393" cy="429541"/>
            </a:xfrm>
          </p:grpSpPr>
          <p:pic>
            <p:nvPicPr>
              <p:cNvPr id="12" name="Picture 11">
                <a:extLst>
                  <a:ext uri="{FF2B5EF4-FFF2-40B4-BE49-F238E27FC236}">
                    <a16:creationId xmlns:a16="http://schemas.microsoft.com/office/drawing/2014/main" xmlns="" id="{A53C0418-6C9B-1548-B2D5-19DD094CEE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45437" y="6152828"/>
                <a:ext cx="2506851" cy="207290"/>
              </a:xfrm>
              <a:prstGeom prst="rect">
                <a:avLst/>
              </a:prstGeom>
            </p:spPr>
          </p:pic>
          <p:sp>
            <p:nvSpPr>
              <p:cNvPr id="14" name="TextBox 13">
                <a:extLst>
                  <a:ext uri="{FF2B5EF4-FFF2-40B4-BE49-F238E27FC236}">
                    <a16:creationId xmlns:a16="http://schemas.microsoft.com/office/drawing/2014/main" xmlns="" id="{AF52E7E1-B549-454F-AE91-D3C2FAA14088}"/>
                  </a:ext>
                </a:extLst>
              </p:cNvPr>
              <p:cNvSpPr txBox="1"/>
              <p:nvPr/>
            </p:nvSpPr>
            <p:spPr>
              <a:xfrm>
                <a:off x="5026063" y="5975019"/>
                <a:ext cx="3411393" cy="429541"/>
              </a:xfrm>
              <a:prstGeom prst="rect">
                <a:avLst/>
              </a:prstGeom>
              <a:noFill/>
            </p:spPr>
            <p:txBody>
              <a:bodyPr wrap="square" rtlCol="0">
                <a:spAutoFit/>
              </a:bodyPr>
              <a:lstStyle/>
              <a:p>
                <a:pPr>
                  <a:lnSpc>
                    <a:spcPts val="1300"/>
                  </a:lnSpc>
                </a:pPr>
                <a:r>
                  <a:rPr lang="en-US" sz="1600" dirty="0">
                    <a:solidFill>
                      <a:schemeClr val="tx1">
                        <a:lumMod val="75000"/>
                        <a:lumOff val="25000"/>
                      </a:schemeClr>
                    </a:solidFill>
                    <a:latin typeface="Century Gothic" panose="020B0502020202020204" pitchFamily="34" charset="0"/>
                  </a:rPr>
                  <a:t>0	                           3 </a:t>
                </a:r>
              </a:p>
              <a:p>
                <a:pPr>
                  <a:lnSpc>
                    <a:spcPts val="1300"/>
                  </a:lnSpc>
                </a:pPr>
                <a:r>
                  <a:rPr lang="en-US" sz="1600" dirty="0">
                    <a:solidFill>
                      <a:schemeClr val="tx1">
                        <a:lumMod val="75000"/>
                        <a:lumOff val="25000"/>
                      </a:schemeClr>
                    </a:solidFill>
                    <a:latin typeface="Century Gothic" panose="020B0502020202020204" pitchFamily="34" charset="0"/>
                  </a:rPr>
                  <a:t>	                              miles </a:t>
                </a:r>
              </a:p>
            </p:txBody>
          </p:sp>
        </p:grpSp>
        <p:pic>
          <p:nvPicPr>
            <p:cNvPr id="5" name="Picture 4">
              <a:extLst>
                <a:ext uri="{FF2B5EF4-FFF2-40B4-BE49-F238E27FC236}">
                  <a16:creationId xmlns:a16="http://schemas.microsoft.com/office/drawing/2014/main" xmlns="" id="{89B19767-923E-F449-BA57-36635C4600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45437" y="366704"/>
              <a:ext cx="6894163" cy="5563873"/>
            </a:xfrm>
            <a:prstGeom prst="rect">
              <a:avLst/>
            </a:prstGeom>
          </p:spPr>
        </p:pic>
      </p:grpSp>
      <p:grpSp>
        <p:nvGrpSpPr>
          <p:cNvPr id="9" name="Group 8">
            <a:extLst>
              <a:ext uri="{FF2B5EF4-FFF2-40B4-BE49-F238E27FC236}">
                <a16:creationId xmlns:a16="http://schemas.microsoft.com/office/drawing/2014/main" xmlns="" id="{13F4DF06-93C8-624B-A346-CC623AEC197A}"/>
              </a:ext>
            </a:extLst>
          </p:cNvPr>
          <p:cNvGrpSpPr/>
          <p:nvPr/>
        </p:nvGrpSpPr>
        <p:grpSpPr>
          <a:xfrm>
            <a:off x="8708306" y="4594622"/>
            <a:ext cx="1141604" cy="405231"/>
            <a:chOff x="8708306" y="4594622"/>
            <a:chExt cx="1141604" cy="405231"/>
          </a:xfrm>
        </p:grpSpPr>
        <p:sp>
          <p:nvSpPr>
            <p:cNvPr id="34" name="TextBox 33">
              <a:extLst>
                <a:ext uri="{FF2B5EF4-FFF2-40B4-BE49-F238E27FC236}">
                  <a16:creationId xmlns:a16="http://schemas.microsoft.com/office/drawing/2014/main" xmlns="" id="{DE9D0F6F-7BC5-4341-9D3B-4E3CBC864C1E}"/>
                </a:ext>
              </a:extLst>
            </p:cNvPr>
            <p:cNvSpPr txBox="1"/>
            <p:nvPr/>
          </p:nvSpPr>
          <p:spPr>
            <a:xfrm rot="1387488">
              <a:off x="8708306" y="4594622"/>
              <a:ext cx="670155" cy="292388"/>
            </a:xfrm>
            <a:prstGeom prst="rect">
              <a:avLst/>
            </a:prstGeom>
            <a:noFill/>
          </p:spPr>
          <p:txBody>
            <a:bodyPr wrap="square" rtlCol="0">
              <a:spAutoFit/>
            </a:bodyPr>
            <a:lstStyle/>
            <a:p>
              <a:r>
                <a:rPr lang="en-US" sz="1300" dirty="0" err="1">
                  <a:latin typeface="Century Gothic" panose="020B0502020202020204" pitchFamily="34" charset="0"/>
                </a:rPr>
                <a:t>Kanes</a:t>
              </a:r>
              <a:endParaRPr lang="en-US" sz="1300" dirty="0">
                <a:latin typeface="Century Gothic" panose="020B0502020202020204" pitchFamily="34" charset="0"/>
              </a:endParaRPr>
            </a:p>
          </p:txBody>
        </p:sp>
        <p:sp>
          <p:nvSpPr>
            <p:cNvPr id="35" name="TextBox 34">
              <a:extLst>
                <a:ext uri="{FF2B5EF4-FFF2-40B4-BE49-F238E27FC236}">
                  <a16:creationId xmlns:a16="http://schemas.microsoft.com/office/drawing/2014/main" xmlns="" id="{4528BB9E-57CC-AB4E-B369-36848F5D10F2}"/>
                </a:ext>
              </a:extLst>
            </p:cNvPr>
            <p:cNvSpPr txBox="1"/>
            <p:nvPr/>
          </p:nvSpPr>
          <p:spPr>
            <a:xfrm>
              <a:off x="9179755" y="4707465"/>
              <a:ext cx="670155" cy="292388"/>
            </a:xfrm>
            <a:prstGeom prst="rect">
              <a:avLst/>
            </a:prstGeom>
            <a:noFill/>
          </p:spPr>
          <p:txBody>
            <a:bodyPr wrap="square" rtlCol="0">
              <a:spAutoFit/>
            </a:bodyPr>
            <a:lstStyle/>
            <a:p>
              <a:r>
                <a:rPr lang="en-US" sz="1300" dirty="0">
                  <a:latin typeface="Century Gothic" panose="020B0502020202020204" pitchFamily="34" charset="0"/>
                </a:rPr>
                <a:t>Creek</a:t>
              </a:r>
            </a:p>
          </p:txBody>
        </p:sp>
      </p:grpSp>
      <p:grpSp>
        <p:nvGrpSpPr>
          <p:cNvPr id="36" name="Group 35">
            <a:extLst>
              <a:ext uri="{FF2B5EF4-FFF2-40B4-BE49-F238E27FC236}">
                <a16:creationId xmlns:a16="http://schemas.microsoft.com/office/drawing/2014/main" xmlns="" id="{F100AB8D-3EE9-9642-A21E-7DBD12BDE9F4}"/>
              </a:ext>
            </a:extLst>
          </p:cNvPr>
          <p:cNvGrpSpPr/>
          <p:nvPr/>
        </p:nvGrpSpPr>
        <p:grpSpPr>
          <a:xfrm rot="18079986">
            <a:off x="6536724" y="4640415"/>
            <a:ext cx="1329073" cy="387851"/>
            <a:chOff x="8533747" y="4558909"/>
            <a:chExt cx="1329073" cy="387851"/>
          </a:xfrm>
        </p:grpSpPr>
        <p:sp>
          <p:nvSpPr>
            <p:cNvPr id="37" name="TextBox 36">
              <a:extLst>
                <a:ext uri="{FF2B5EF4-FFF2-40B4-BE49-F238E27FC236}">
                  <a16:creationId xmlns:a16="http://schemas.microsoft.com/office/drawing/2014/main" xmlns="" id="{F71DA543-CAED-3E4D-8936-35F41D9CA846}"/>
                </a:ext>
              </a:extLst>
            </p:cNvPr>
            <p:cNvSpPr txBox="1"/>
            <p:nvPr/>
          </p:nvSpPr>
          <p:spPr>
            <a:xfrm rot="1387488">
              <a:off x="8533747" y="4558909"/>
              <a:ext cx="852021" cy="292388"/>
            </a:xfrm>
            <a:prstGeom prst="rect">
              <a:avLst/>
            </a:prstGeom>
            <a:noFill/>
          </p:spPr>
          <p:txBody>
            <a:bodyPr wrap="square" rtlCol="0">
              <a:spAutoFit/>
            </a:bodyPr>
            <a:lstStyle/>
            <a:p>
              <a:r>
                <a:rPr lang="en-US" sz="1300" dirty="0" err="1">
                  <a:latin typeface="Century Gothic" panose="020B0502020202020204" pitchFamily="34" charset="0"/>
                </a:rPr>
                <a:t>Deckers</a:t>
              </a:r>
              <a:endParaRPr lang="en-US" sz="1300" dirty="0">
                <a:latin typeface="Century Gothic" panose="020B0502020202020204" pitchFamily="34" charset="0"/>
              </a:endParaRPr>
            </a:p>
          </p:txBody>
        </p:sp>
        <p:sp>
          <p:nvSpPr>
            <p:cNvPr id="38" name="TextBox 37">
              <a:extLst>
                <a:ext uri="{FF2B5EF4-FFF2-40B4-BE49-F238E27FC236}">
                  <a16:creationId xmlns:a16="http://schemas.microsoft.com/office/drawing/2014/main" xmlns="" id="{7219F2BC-F04B-1642-848C-AA2CAF136A51}"/>
                </a:ext>
              </a:extLst>
            </p:cNvPr>
            <p:cNvSpPr txBox="1"/>
            <p:nvPr/>
          </p:nvSpPr>
          <p:spPr>
            <a:xfrm rot="21096512">
              <a:off x="9192665" y="4654372"/>
              <a:ext cx="670155" cy="292388"/>
            </a:xfrm>
            <a:prstGeom prst="rect">
              <a:avLst/>
            </a:prstGeom>
            <a:noFill/>
          </p:spPr>
          <p:txBody>
            <a:bodyPr wrap="square" rtlCol="0">
              <a:spAutoFit/>
            </a:bodyPr>
            <a:lstStyle/>
            <a:p>
              <a:r>
                <a:rPr lang="en-US" sz="1300" dirty="0">
                  <a:latin typeface="Century Gothic" panose="020B0502020202020204" pitchFamily="34" charset="0"/>
                </a:rPr>
                <a:t>Creek</a:t>
              </a:r>
            </a:p>
          </p:txBody>
        </p:sp>
      </p:grpSp>
      <p:sp>
        <p:nvSpPr>
          <p:cNvPr id="39" name="TextBox 38">
            <a:extLst>
              <a:ext uri="{FF2B5EF4-FFF2-40B4-BE49-F238E27FC236}">
                <a16:creationId xmlns:a16="http://schemas.microsoft.com/office/drawing/2014/main" xmlns="" id="{F972D8A1-E52D-924D-B7BA-E4F4099963FD}"/>
              </a:ext>
            </a:extLst>
          </p:cNvPr>
          <p:cNvSpPr txBox="1"/>
          <p:nvPr/>
        </p:nvSpPr>
        <p:spPr>
          <a:xfrm rot="728374">
            <a:off x="6115071" y="2156133"/>
            <a:ext cx="1043993" cy="292388"/>
          </a:xfrm>
          <a:prstGeom prst="rect">
            <a:avLst/>
          </a:prstGeom>
          <a:noFill/>
        </p:spPr>
        <p:txBody>
          <a:bodyPr wrap="square" rtlCol="0">
            <a:spAutoFit/>
          </a:bodyPr>
          <a:lstStyle/>
          <a:p>
            <a:r>
              <a:rPr lang="en-US" sz="1300" dirty="0">
                <a:latin typeface="Century Gothic" panose="020B0502020202020204" pitchFamily="34" charset="0"/>
              </a:rPr>
              <a:t>Laurel Run</a:t>
            </a:r>
          </a:p>
        </p:txBody>
      </p:sp>
      <p:sp>
        <p:nvSpPr>
          <p:cNvPr id="41" name="TextBox 40">
            <a:extLst>
              <a:ext uri="{FF2B5EF4-FFF2-40B4-BE49-F238E27FC236}">
                <a16:creationId xmlns:a16="http://schemas.microsoft.com/office/drawing/2014/main" xmlns="" id="{E85F699F-F7E4-B54F-BC58-6683450C173F}"/>
              </a:ext>
            </a:extLst>
          </p:cNvPr>
          <p:cNvSpPr txBox="1"/>
          <p:nvPr/>
        </p:nvSpPr>
        <p:spPr>
          <a:xfrm>
            <a:off x="10158527" y="2009939"/>
            <a:ext cx="1200639" cy="292388"/>
          </a:xfrm>
          <a:prstGeom prst="rect">
            <a:avLst/>
          </a:prstGeom>
          <a:noFill/>
        </p:spPr>
        <p:txBody>
          <a:bodyPr wrap="square" rtlCol="0">
            <a:spAutoFit/>
          </a:bodyPr>
          <a:lstStyle/>
          <a:p>
            <a:r>
              <a:rPr lang="en-US" sz="1300" dirty="0">
                <a:latin typeface="Century Gothic" panose="020B0502020202020204" pitchFamily="34" charset="0"/>
              </a:rPr>
              <a:t>Dillan Creek</a:t>
            </a:r>
          </a:p>
        </p:txBody>
      </p:sp>
      <p:sp>
        <p:nvSpPr>
          <p:cNvPr id="43" name="TextBox 42">
            <a:extLst>
              <a:ext uri="{FF2B5EF4-FFF2-40B4-BE49-F238E27FC236}">
                <a16:creationId xmlns:a16="http://schemas.microsoft.com/office/drawing/2014/main" xmlns="" id="{3C504E42-708B-D84E-B500-F22564B1D084}"/>
              </a:ext>
            </a:extLst>
          </p:cNvPr>
          <p:cNvSpPr txBox="1"/>
          <p:nvPr/>
        </p:nvSpPr>
        <p:spPr>
          <a:xfrm rot="4963055">
            <a:off x="9068803" y="850908"/>
            <a:ext cx="1200639" cy="292388"/>
          </a:xfrm>
          <a:prstGeom prst="rect">
            <a:avLst/>
          </a:prstGeom>
          <a:noFill/>
        </p:spPr>
        <p:txBody>
          <a:bodyPr wrap="square" rtlCol="0">
            <a:spAutoFit/>
          </a:bodyPr>
          <a:lstStyle/>
          <a:p>
            <a:r>
              <a:rPr lang="en-US" sz="1300" dirty="0">
                <a:latin typeface="Century Gothic" panose="020B0502020202020204" pitchFamily="34" charset="0"/>
              </a:rPr>
              <a:t>Swamp Run</a:t>
            </a:r>
          </a:p>
        </p:txBody>
      </p:sp>
      <p:grpSp>
        <p:nvGrpSpPr>
          <p:cNvPr id="15" name="Group 14">
            <a:extLst>
              <a:ext uri="{FF2B5EF4-FFF2-40B4-BE49-F238E27FC236}">
                <a16:creationId xmlns:a16="http://schemas.microsoft.com/office/drawing/2014/main" xmlns="" id="{CA672680-10FA-D740-AA84-A8D9CDCB81AE}"/>
              </a:ext>
            </a:extLst>
          </p:cNvPr>
          <p:cNvGrpSpPr/>
          <p:nvPr/>
        </p:nvGrpSpPr>
        <p:grpSpPr>
          <a:xfrm>
            <a:off x="5085986" y="1056965"/>
            <a:ext cx="1405741" cy="316264"/>
            <a:chOff x="5085986" y="1056965"/>
            <a:chExt cx="1405741" cy="316264"/>
          </a:xfrm>
        </p:grpSpPr>
        <p:sp>
          <p:nvSpPr>
            <p:cNvPr id="44" name="TextBox 43">
              <a:extLst>
                <a:ext uri="{FF2B5EF4-FFF2-40B4-BE49-F238E27FC236}">
                  <a16:creationId xmlns:a16="http://schemas.microsoft.com/office/drawing/2014/main" xmlns="" id="{E874E1E0-A860-EC46-AA4B-37693BE9D800}"/>
                </a:ext>
              </a:extLst>
            </p:cNvPr>
            <p:cNvSpPr txBox="1"/>
            <p:nvPr/>
          </p:nvSpPr>
          <p:spPr>
            <a:xfrm>
              <a:off x="5085986" y="1080841"/>
              <a:ext cx="1132449" cy="292388"/>
            </a:xfrm>
            <a:prstGeom prst="rect">
              <a:avLst/>
            </a:prstGeom>
            <a:noFill/>
          </p:spPr>
          <p:txBody>
            <a:bodyPr wrap="square" rtlCol="0">
              <a:spAutoFit/>
            </a:bodyPr>
            <a:lstStyle/>
            <a:p>
              <a:r>
                <a:rPr lang="en-US" sz="1300" dirty="0" err="1">
                  <a:latin typeface="Century Gothic" panose="020B0502020202020204" pitchFamily="34" charset="0"/>
                </a:rPr>
                <a:t>Slabcamp</a:t>
              </a:r>
              <a:endParaRPr lang="en-US" sz="1300" dirty="0">
                <a:latin typeface="Century Gothic" panose="020B0502020202020204" pitchFamily="34" charset="0"/>
              </a:endParaRPr>
            </a:p>
          </p:txBody>
        </p:sp>
        <p:sp>
          <p:nvSpPr>
            <p:cNvPr id="45" name="TextBox 44">
              <a:extLst>
                <a:ext uri="{FF2B5EF4-FFF2-40B4-BE49-F238E27FC236}">
                  <a16:creationId xmlns:a16="http://schemas.microsoft.com/office/drawing/2014/main" xmlns="" id="{3742AF01-46B5-2645-8AE3-479EDD1DABAD}"/>
                </a:ext>
              </a:extLst>
            </p:cNvPr>
            <p:cNvSpPr txBox="1"/>
            <p:nvPr/>
          </p:nvSpPr>
          <p:spPr>
            <a:xfrm rot="21351273">
              <a:off x="5937426" y="1056965"/>
              <a:ext cx="554301" cy="292388"/>
            </a:xfrm>
            <a:prstGeom prst="rect">
              <a:avLst/>
            </a:prstGeom>
            <a:noFill/>
          </p:spPr>
          <p:txBody>
            <a:bodyPr wrap="square" rtlCol="0">
              <a:spAutoFit/>
            </a:bodyPr>
            <a:lstStyle/>
            <a:p>
              <a:r>
                <a:rPr lang="en-US" sz="1300" dirty="0">
                  <a:latin typeface="Century Gothic" panose="020B0502020202020204" pitchFamily="34" charset="0"/>
                </a:rPr>
                <a:t>Run</a:t>
              </a:r>
            </a:p>
          </p:txBody>
        </p:sp>
      </p:grpSp>
      <p:grpSp>
        <p:nvGrpSpPr>
          <p:cNvPr id="49" name="Group 48">
            <a:extLst>
              <a:ext uri="{FF2B5EF4-FFF2-40B4-BE49-F238E27FC236}">
                <a16:creationId xmlns:a16="http://schemas.microsoft.com/office/drawing/2014/main" xmlns="" id="{675C66D2-27A6-A844-B7D4-B3CCF0C732D9}"/>
              </a:ext>
            </a:extLst>
          </p:cNvPr>
          <p:cNvGrpSpPr/>
          <p:nvPr/>
        </p:nvGrpSpPr>
        <p:grpSpPr>
          <a:xfrm>
            <a:off x="2641761" y="2083567"/>
            <a:ext cx="2478200" cy="2146296"/>
            <a:chOff x="2479729" y="2076430"/>
            <a:chExt cx="2478200" cy="2146296"/>
          </a:xfrm>
        </p:grpSpPr>
        <p:grpSp>
          <p:nvGrpSpPr>
            <p:cNvPr id="50" name="Group 49">
              <a:extLst>
                <a:ext uri="{FF2B5EF4-FFF2-40B4-BE49-F238E27FC236}">
                  <a16:creationId xmlns:a16="http://schemas.microsoft.com/office/drawing/2014/main" xmlns="" id="{200189C5-B1F9-2F4B-BE9D-03609F7E763B}"/>
                </a:ext>
              </a:extLst>
            </p:cNvPr>
            <p:cNvGrpSpPr/>
            <p:nvPr/>
          </p:nvGrpSpPr>
          <p:grpSpPr>
            <a:xfrm>
              <a:off x="2507196" y="2076430"/>
              <a:ext cx="2450733" cy="369332"/>
              <a:chOff x="2507196" y="2076430"/>
              <a:chExt cx="2450733" cy="369332"/>
            </a:xfrm>
          </p:grpSpPr>
          <p:cxnSp>
            <p:nvCxnSpPr>
              <p:cNvPr id="60" name="Straight Connector 59">
                <a:extLst>
                  <a:ext uri="{FF2B5EF4-FFF2-40B4-BE49-F238E27FC236}">
                    <a16:creationId xmlns:a16="http://schemas.microsoft.com/office/drawing/2014/main" xmlns="" id="{FCCDF4C5-8231-0F43-AE48-3C417D91A22A}"/>
                  </a:ext>
                </a:extLst>
              </p:cNvPr>
              <p:cNvCxnSpPr>
                <a:cxnSpLocks/>
              </p:cNvCxnSpPr>
              <p:nvPr/>
            </p:nvCxnSpPr>
            <p:spPr>
              <a:xfrm>
                <a:off x="2507196" y="2265748"/>
                <a:ext cx="33990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93C1FA45-9B58-264B-8ABA-ADD43125C30B}"/>
                  </a:ext>
                </a:extLst>
              </p:cNvPr>
              <p:cNvSpPr txBox="1"/>
              <p:nvPr/>
            </p:nvSpPr>
            <p:spPr>
              <a:xfrm>
                <a:off x="2932367" y="2076430"/>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Roads</a:t>
                </a:r>
              </a:p>
            </p:txBody>
          </p:sp>
        </p:grpSp>
        <p:grpSp>
          <p:nvGrpSpPr>
            <p:cNvPr id="51" name="Group 50">
              <a:extLst>
                <a:ext uri="{FF2B5EF4-FFF2-40B4-BE49-F238E27FC236}">
                  <a16:creationId xmlns:a16="http://schemas.microsoft.com/office/drawing/2014/main" xmlns="" id="{E04037B7-37D0-8742-8F5E-EFAEC418ACBD}"/>
                </a:ext>
              </a:extLst>
            </p:cNvPr>
            <p:cNvGrpSpPr/>
            <p:nvPr/>
          </p:nvGrpSpPr>
          <p:grpSpPr>
            <a:xfrm>
              <a:off x="2507196" y="2578739"/>
              <a:ext cx="2450070" cy="646331"/>
              <a:chOff x="2507196" y="2578739"/>
              <a:chExt cx="2450070" cy="646331"/>
            </a:xfrm>
          </p:grpSpPr>
          <p:cxnSp>
            <p:nvCxnSpPr>
              <p:cNvPr id="58" name="Straight Connector 57">
                <a:extLst>
                  <a:ext uri="{FF2B5EF4-FFF2-40B4-BE49-F238E27FC236}">
                    <a16:creationId xmlns:a16="http://schemas.microsoft.com/office/drawing/2014/main" xmlns="" id="{61BAA93A-F657-F140-A31B-C6EC600A90E1}"/>
                  </a:ext>
                </a:extLst>
              </p:cNvPr>
              <p:cNvCxnSpPr>
                <a:cxnSpLocks/>
              </p:cNvCxnSpPr>
              <p:nvPr/>
            </p:nvCxnSpPr>
            <p:spPr>
              <a:xfrm>
                <a:off x="2507196" y="2763205"/>
                <a:ext cx="3399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74B75623-B3AC-5641-94EA-0B3217BB8DBB}"/>
                  </a:ext>
                </a:extLst>
              </p:cNvPr>
              <p:cNvSpPr txBox="1"/>
              <p:nvPr/>
            </p:nvSpPr>
            <p:spPr>
              <a:xfrm>
                <a:off x="2931704" y="2578739"/>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Vulnerable Roads</a:t>
                </a:r>
              </a:p>
            </p:txBody>
          </p:sp>
        </p:grpSp>
        <p:grpSp>
          <p:nvGrpSpPr>
            <p:cNvPr id="52" name="Group 51">
              <a:extLst>
                <a:ext uri="{FF2B5EF4-FFF2-40B4-BE49-F238E27FC236}">
                  <a16:creationId xmlns:a16="http://schemas.microsoft.com/office/drawing/2014/main" xmlns="" id="{5E7F07E7-FD32-8347-AF9F-A8EF093E358B}"/>
                </a:ext>
              </a:extLst>
            </p:cNvPr>
            <p:cNvGrpSpPr/>
            <p:nvPr/>
          </p:nvGrpSpPr>
          <p:grpSpPr>
            <a:xfrm>
              <a:off x="2479729" y="3853394"/>
              <a:ext cx="2476873" cy="369332"/>
              <a:chOff x="2479729" y="3853394"/>
              <a:chExt cx="2476873" cy="369332"/>
            </a:xfrm>
          </p:grpSpPr>
          <p:sp>
            <p:nvSpPr>
              <p:cNvPr id="56" name="TextBox 55">
                <a:extLst>
                  <a:ext uri="{FF2B5EF4-FFF2-40B4-BE49-F238E27FC236}">
                    <a16:creationId xmlns:a16="http://schemas.microsoft.com/office/drawing/2014/main" xmlns="" id="{8105346F-259B-6846-835B-B2CE8C01CF10}"/>
                  </a:ext>
                </a:extLst>
              </p:cNvPr>
              <p:cNvSpPr txBox="1"/>
              <p:nvPr/>
            </p:nvSpPr>
            <p:spPr>
              <a:xfrm>
                <a:off x="2931040" y="3853394"/>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Flood Extent</a:t>
                </a:r>
              </a:p>
            </p:txBody>
          </p:sp>
          <p:sp>
            <p:nvSpPr>
              <p:cNvPr id="57" name="Round Diagonal Corner Rectangle 56">
                <a:extLst>
                  <a:ext uri="{FF2B5EF4-FFF2-40B4-BE49-F238E27FC236}">
                    <a16:creationId xmlns:a16="http://schemas.microsoft.com/office/drawing/2014/main" xmlns="" id="{CBD6F8DC-18F8-F94B-A69F-1BD56FE95355}"/>
                  </a:ext>
                </a:extLst>
              </p:cNvPr>
              <p:cNvSpPr/>
              <p:nvPr/>
            </p:nvSpPr>
            <p:spPr>
              <a:xfrm>
                <a:off x="2479729" y="3904370"/>
                <a:ext cx="394838" cy="318356"/>
              </a:xfrm>
              <a:prstGeom prst="round2DiagRect">
                <a:avLst/>
              </a:prstGeom>
              <a:solidFill>
                <a:srgbClr val="A5D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53" name="Group 52">
              <a:extLst>
                <a:ext uri="{FF2B5EF4-FFF2-40B4-BE49-F238E27FC236}">
                  <a16:creationId xmlns:a16="http://schemas.microsoft.com/office/drawing/2014/main" xmlns="" id="{09F6B959-B0F9-CE43-9430-92F2C3207572}"/>
                </a:ext>
              </a:extLst>
            </p:cNvPr>
            <p:cNvGrpSpPr/>
            <p:nvPr/>
          </p:nvGrpSpPr>
          <p:grpSpPr>
            <a:xfrm>
              <a:off x="2506532" y="3231086"/>
              <a:ext cx="2450070" cy="646331"/>
              <a:chOff x="2506532" y="3231086"/>
              <a:chExt cx="2450070" cy="646331"/>
            </a:xfrm>
          </p:grpSpPr>
          <p:cxnSp>
            <p:nvCxnSpPr>
              <p:cNvPr id="54" name="Straight Connector 53">
                <a:extLst>
                  <a:ext uri="{FF2B5EF4-FFF2-40B4-BE49-F238E27FC236}">
                    <a16:creationId xmlns:a16="http://schemas.microsoft.com/office/drawing/2014/main" xmlns="" id="{8226CD39-AE7A-0241-82F4-D391847AC61F}"/>
                  </a:ext>
                </a:extLst>
              </p:cNvPr>
              <p:cNvCxnSpPr>
                <a:cxnSpLocks/>
              </p:cNvCxnSpPr>
              <p:nvPr/>
            </p:nvCxnSpPr>
            <p:spPr>
              <a:xfrm>
                <a:off x="2506532" y="3415552"/>
                <a:ext cx="339907" cy="0"/>
              </a:xfrm>
              <a:prstGeom prst="line">
                <a:avLst/>
              </a:prstGeom>
              <a:ln w="38100">
                <a:solidFill>
                  <a:srgbClr val="0082A6"/>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12DDFEDB-8982-E642-9D1E-0ACFC3006425}"/>
                  </a:ext>
                </a:extLst>
              </p:cNvPr>
              <p:cNvSpPr txBox="1"/>
              <p:nvPr/>
            </p:nvSpPr>
            <p:spPr>
              <a:xfrm>
                <a:off x="2931040" y="3231086"/>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Streams &amp; Tributaries</a:t>
                </a:r>
              </a:p>
            </p:txBody>
          </p:sp>
        </p:grpSp>
      </p:grpSp>
      <p:grpSp>
        <p:nvGrpSpPr>
          <p:cNvPr id="78" name="Group 77">
            <a:extLst>
              <a:ext uri="{FF2B5EF4-FFF2-40B4-BE49-F238E27FC236}">
                <a16:creationId xmlns:a16="http://schemas.microsoft.com/office/drawing/2014/main" xmlns="" id="{53EFFB0C-12F5-A04D-923A-9219AF296A69}"/>
              </a:ext>
            </a:extLst>
          </p:cNvPr>
          <p:cNvGrpSpPr/>
          <p:nvPr/>
        </p:nvGrpSpPr>
        <p:grpSpPr>
          <a:xfrm>
            <a:off x="886299" y="3705726"/>
            <a:ext cx="1628492" cy="2482721"/>
            <a:chOff x="886299" y="3705726"/>
            <a:chExt cx="1628492" cy="2482721"/>
          </a:xfrm>
        </p:grpSpPr>
        <p:grpSp>
          <p:nvGrpSpPr>
            <p:cNvPr id="48" name="Group 47">
              <a:extLst>
                <a:ext uri="{FF2B5EF4-FFF2-40B4-BE49-F238E27FC236}">
                  <a16:creationId xmlns:a16="http://schemas.microsoft.com/office/drawing/2014/main" xmlns="" id="{333E9BD5-80FC-624F-988D-B4588E52781C}"/>
                </a:ext>
              </a:extLst>
            </p:cNvPr>
            <p:cNvGrpSpPr/>
            <p:nvPr/>
          </p:nvGrpSpPr>
          <p:grpSpPr>
            <a:xfrm>
              <a:off x="886299" y="3705726"/>
              <a:ext cx="1628492" cy="2482721"/>
              <a:chOff x="886299" y="3705726"/>
              <a:chExt cx="1628492" cy="2482721"/>
            </a:xfrm>
          </p:grpSpPr>
          <p:pic>
            <p:nvPicPr>
              <p:cNvPr id="47" name="Picture 46">
                <a:extLst>
                  <a:ext uri="{FF2B5EF4-FFF2-40B4-BE49-F238E27FC236}">
                    <a16:creationId xmlns:a16="http://schemas.microsoft.com/office/drawing/2014/main" xmlns="" id="{9C57F64A-F796-A84A-AA8D-336747BE593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86299" y="3804255"/>
                <a:ext cx="1509117" cy="2384192"/>
              </a:xfrm>
              <a:prstGeom prst="rect">
                <a:avLst/>
              </a:prstGeom>
            </p:spPr>
          </p:pic>
          <p:sp>
            <p:nvSpPr>
              <p:cNvPr id="21" name="Rectangle 20">
                <a:extLst>
                  <a:ext uri="{FF2B5EF4-FFF2-40B4-BE49-F238E27FC236}">
                    <a16:creationId xmlns:a16="http://schemas.microsoft.com/office/drawing/2014/main" xmlns="" id="{07F824B4-3FD4-F54E-8B98-AAD02AD2FC90}"/>
                  </a:ext>
                </a:extLst>
              </p:cNvPr>
              <p:cNvSpPr/>
              <p:nvPr/>
            </p:nvSpPr>
            <p:spPr>
              <a:xfrm>
                <a:off x="2190921" y="3705726"/>
                <a:ext cx="323870" cy="1588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xmlns="" id="{B0691990-4844-F94D-8512-60A9E71CA3BE}"/>
                </a:ext>
              </a:extLst>
            </p:cNvPr>
            <p:cNvGrpSpPr/>
            <p:nvPr/>
          </p:nvGrpSpPr>
          <p:grpSpPr>
            <a:xfrm>
              <a:off x="1034024" y="4316699"/>
              <a:ext cx="1146736" cy="1540213"/>
              <a:chOff x="1034024" y="4316699"/>
              <a:chExt cx="1146736" cy="1540213"/>
            </a:xfrm>
          </p:grpSpPr>
          <p:grpSp>
            <p:nvGrpSpPr>
              <p:cNvPr id="63" name="Group 62">
                <a:extLst>
                  <a:ext uri="{FF2B5EF4-FFF2-40B4-BE49-F238E27FC236}">
                    <a16:creationId xmlns:a16="http://schemas.microsoft.com/office/drawing/2014/main" xmlns="" id="{443E504F-3BA3-F845-BE4E-B86C8AC6CA5B}"/>
                  </a:ext>
                </a:extLst>
              </p:cNvPr>
              <p:cNvGrpSpPr/>
              <p:nvPr/>
            </p:nvGrpSpPr>
            <p:grpSpPr>
              <a:xfrm>
                <a:off x="1355858" y="4953754"/>
                <a:ext cx="815929" cy="215444"/>
                <a:chOff x="1355858" y="4953754"/>
                <a:chExt cx="815929" cy="215444"/>
              </a:xfrm>
            </p:grpSpPr>
            <p:sp>
              <p:nvSpPr>
                <p:cNvPr id="76" name="Oval 75">
                  <a:extLst>
                    <a:ext uri="{FF2B5EF4-FFF2-40B4-BE49-F238E27FC236}">
                      <a16:creationId xmlns:a16="http://schemas.microsoft.com/office/drawing/2014/main" xmlns="" id="{B5D9C72B-796F-274E-BEC6-A70931E8E67B}"/>
                    </a:ext>
                  </a:extLst>
                </p:cNvPr>
                <p:cNvSpPr/>
                <p:nvPr/>
              </p:nvSpPr>
              <p:spPr>
                <a:xfrm>
                  <a:off x="1369774" y="5035041"/>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xmlns="" id="{E145756E-5EA3-1E43-9BF5-E2A9762DB7CD}"/>
                    </a:ext>
                  </a:extLst>
                </p:cNvPr>
                <p:cNvSpPr txBox="1"/>
                <p:nvPr/>
              </p:nvSpPr>
              <p:spPr>
                <a:xfrm>
                  <a:off x="1355858" y="4953754"/>
                  <a:ext cx="815929" cy="215444"/>
                </a:xfrm>
                <a:prstGeom prst="rect">
                  <a:avLst/>
                </a:prstGeom>
                <a:noFill/>
              </p:spPr>
              <p:txBody>
                <a:bodyPr wrap="square" rtlCol="0">
                  <a:spAutoFit/>
                </a:bodyPr>
                <a:lstStyle/>
                <a:p>
                  <a:r>
                    <a:rPr lang="en-US" sz="800" dirty="0" err="1">
                      <a:latin typeface="Century Gothic" panose="020B0502020202020204" pitchFamily="34" charset="0"/>
                    </a:rPr>
                    <a:t>Rowlesburg</a:t>
                  </a:r>
                  <a:endParaRPr lang="en-US" sz="800" dirty="0">
                    <a:latin typeface="Century Gothic" panose="020B0502020202020204" pitchFamily="34" charset="0"/>
                  </a:endParaRPr>
                </a:p>
              </p:txBody>
            </p:sp>
          </p:grpSp>
          <p:grpSp>
            <p:nvGrpSpPr>
              <p:cNvPr id="64" name="Group 63">
                <a:extLst>
                  <a:ext uri="{FF2B5EF4-FFF2-40B4-BE49-F238E27FC236}">
                    <a16:creationId xmlns:a16="http://schemas.microsoft.com/office/drawing/2014/main" xmlns="" id="{F9B18C92-F3F4-0C4F-A9A8-9A501F749C3A}"/>
                  </a:ext>
                </a:extLst>
              </p:cNvPr>
              <p:cNvGrpSpPr/>
              <p:nvPr/>
            </p:nvGrpSpPr>
            <p:grpSpPr>
              <a:xfrm>
                <a:off x="1355241" y="4600865"/>
                <a:ext cx="692591" cy="215444"/>
                <a:chOff x="1355241" y="4600865"/>
                <a:chExt cx="692591" cy="215444"/>
              </a:xfrm>
            </p:grpSpPr>
            <p:sp>
              <p:nvSpPr>
                <p:cNvPr id="74" name="Oval 73">
                  <a:extLst>
                    <a:ext uri="{FF2B5EF4-FFF2-40B4-BE49-F238E27FC236}">
                      <a16:creationId xmlns:a16="http://schemas.microsoft.com/office/drawing/2014/main" xmlns="" id="{6156E6D6-D129-4F44-9928-C04ABD246899}"/>
                    </a:ext>
                  </a:extLst>
                </p:cNvPr>
                <p:cNvSpPr/>
                <p:nvPr/>
              </p:nvSpPr>
              <p:spPr>
                <a:xfrm>
                  <a:off x="1372981" y="4651973"/>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xmlns="" id="{42D00E3F-33EB-B94F-945C-4EFB3C1233DE}"/>
                    </a:ext>
                  </a:extLst>
                </p:cNvPr>
                <p:cNvSpPr txBox="1"/>
                <p:nvPr/>
              </p:nvSpPr>
              <p:spPr>
                <a:xfrm>
                  <a:off x="1355241" y="4600865"/>
                  <a:ext cx="692591" cy="215444"/>
                </a:xfrm>
                <a:prstGeom prst="rect">
                  <a:avLst/>
                </a:prstGeom>
                <a:noFill/>
              </p:spPr>
              <p:txBody>
                <a:bodyPr wrap="square" rtlCol="0">
                  <a:spAutoFit/>
                </a:bodyPr>
                <a:lstStyle/>
                <a:p>
                  <a:r>
                    <a:rPr lang="en-US" sz="800" dirty="0">
                      <a:latin typeface="Century Gothic" panose="020B0502020202020204" pitchFamily="34" charset="0"/>
                    </a:rPr>
                    <a:t>Kingwood</a:t>
                  </a:r>
                </a:p>
              </p:txBody>
            </p:sp>
          </p:grpSp>
          <p:grpSp>
            <p:nvGrpSpPr>
              <p:cNvPr id="65" name="Group 64">
                <a:extLst>
                  <a:ext uri="{FF2B5EF4-FFF2-40B4-BE49-F238E27FC236}">
                    <a16:creationId xmlns:a16="http://schemas.microsoft.com/office/drawing/2014/main" xmlns="" id="{EF2DAC24-7A33-164D-8F97-31DB51798245}"/>
                  </a:ext>
                </a:extLst>
              </p:cNvPr>
              <p:cNvGrpSpPr/>
              <p:nvPr/>
            </p:nvGrpSpPr>
            <p:grpSpPr>
              <a:xfrm>
                <a:off x="1034024" y="4473158"/>
                <a:ext cx="704700" cy="215444"/>
                <a:chOff x="1034024" y="4473158"/>
                <a:chExt cx="704700" cy="215444"/>
              </a:xfrm>
            </p:grpSpPr>
            <p:sp>
              <p:nvSpPr>
                <p:cNvPr id="72" name="Oval 71">
                  <a:extLst>
                    <a:ext uri="{FF2B5EF4-FFF2-40B4-BE49-F238E27FC236}">
                      <a16:creationId xmlns:a16="http://schemas.microsoft.com/office/drawing/2014/main" xmlns="" id="{8B2E7A85-59E0-F541-845B-161881F6D4E5}"/>
                    </a:ext>
                  </a:extLst>
                </p:cNvPr>
                <p:cNvSpPr/>
                <p:nvPr/>
              </p:nvSpPr>
              <p:spPr>
                <a:xfrm>
                  <a:off x="1063263" y="4525360"/>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xmlns="" id="{19249EE4-DBB1-1E41-9E5F-2BBF54A0EC92}"/>
                    </a:ext>
                  </a:extLst>
                </p:cNvPr>
                <p:cNvSpPr txBox="1"/>
                <p:nvPr/>
              </p:nvSpPr>
              <p:spPr>
                <a:xfrm>
                  <a:off x="1034024" y="4473158"/>
                  <a:ext cx="704700" cy="215444"/>
                </a:xfrm>
                <a:prstGeom prst="rect">
                  <a:avLst/>
                </a:prstGeom>
                <a:noFill/>
              </p:spPr>
              <p:txBody>
                <a:bodyPr wrap="square" rtlCol="0">
                  <a:spAutoFit/>
                </a:bodyPr>
                <a:lstStyle/>
                <a:p>
                  <a:r>
                    <a:rPr lang="en-US" sz="800" dirty="0">
                      <a:latin typeface="Century Gothic" panose="020B0502020202020204" pitchFamily="34" charset="0"/>
                    </a:rPr>
                    <a:t>Reedsville</a:t>
                  </a:r>
                </a:p>
              </p:txBody>
            </p:sp>
          </p:grpSp>
          <p:grpSp>
            <p:nvGrpSpPr>
              <p:cNvPr id="66" name="Group 65">
                <a:extLst>
                  <a:ext uri="{FF2B5EF4-FFF2-40B4-BE49-F238E27FC236}">
                    <a16:creationId xmlns:a16="http://schemas.microsoft.com/office/drawing/2014/main" xmlns="" id="{5E6BB319-0254-DE42-AD3B-70191E0F6763}"/>
                  </a:ext>
                </a:extLst>
              </p:cNvPr>
              <p:cNvGrpSpPr/>
              <p:nvPr/>
            </p:nvGrpSpPr>
            <p:grpSpPr>
              <a:xfrm>
                <a:off x="1034024" y="4316699"/>
                <a:ext cx="804767" cy="215444"/>
                <a:chOff x="1034024" y="4316699"/>
                <a:chExt cx="804767" cy="215444"/>
              </a:xfrm>
            </p:grpSpPr>
            <p:sp>
              <p:nvSpPr>
                <p:cNvPr id="70" name="Oval 69">
                  <a:extLst>
                    <a:ext uri="{FF2B5EF4-FFF2-40B4-BE49-F238E27FC236}">
                      <a16:creationId xmlns:a16="http://schemas.microsoft.com/office/drawing/2014/main" xmlns="" id="{BC65A8F1-BCAA-D249-9486-F15E7B31E424}"/>
                    </a:ext>
                  </a:extLst>
                </p:cNvPr>
                <p:cNvSpPr/>
                <p:nvPr/>
              </p:nvSpPr>
              <p:spPr>
                <a:xfrm>
                  <a:off x="1063263" y="4399777"/>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xmlns="" id="{3580948C-D63D-FA4B-981D-839AFEF8E6FA}"/>
                    </a:ext>
                  </a:extLst>
                </p:cNvPr>
                <p:cNvSpPr txBox="1"/>
                <p:nvPr/>
              </p:nvSpPr>
              <p:spPr>
                <a:xfrm>
                  <a:off x="1034024" y="4316699"/>
                  <a:ext cx="804767" cy="215444"/>
                </a:xfrm>
                <a:prstGeom prst="rect">
                  <a:avLst/>
                </a:prstGeom>
                <a:noFill/>
              </p:spPr>
              <p:txBody>
                <a:bodyPr wrap="square" rtlCol="0">
                  <a:spAutoFit/>
                </a:bodyPr>
                <a:lstStyle/>
                <a:p>
                  <a:r>
                    <a:rPr lang="en-US" sz="800" dirty="0">
                      <a:latin typeface="Century Gothic" panose="020B0502020202020204" pitchFamily="34" charset="0"/>
                    </a:rPr>
                    <a:t>Masontown</a:t>
                  </a:r>
                </a:p>
              </p:txBody>
            </p:sp>
          </p:grpSp>
          <p:grpSp>
            <p:nvGrpSpPr>
              <p:cNvPr id="67" name="Group 66">
                <a:extLst>
                  <a:ext uri="{FF2B5EF4-FFF2-40B4-BE49-F238E27FC236}">
                    <a16:creationId xmlns:a16="http://schemas.microsoft.com/office/drawing/2014/main" xmlns="" id="{B873EB29-A91D-BD4B-B72E-B8B402633DCF}"/>
                  </a:ext>
                </a:extLst>
              </p:cNvPr>
              <p:cNvGrpSpPr/>
              <p:nvPr/>
            </p:nvGrpSpPr>
            <p:grpSpPr>
              <a:xfrm>
                <a:off x="1364831" y="5641468"/>
                <a:ext cx="815929" cy="215444"/>
                <a:chOff x="1364831" y="5641468"/>
                <a:chExt cx="815929" cy="215444"/>
              </a:xfrm>
            </p:grpSpPr>
            <p:sp>
              <p:nvSpPr>
                <p:cNvPr id="68" name="Oval 67">
                  <a:extLst>
                    <a:ext uri="{FF2B5EF4-FFF2-40B4-BE49-F238E27FC236}">
                      <a16:creationId xmlns:a16="http://schemas.microsoft.com/office/drawing/2014/main" xmlns="" id="{191EC5EC-3E07-F544-9B70-3183CC16094D}"/>
                    </a:ext>
                  </a:extLst>
                </p:cNvPr>
                <p:cNvSpPr/>
                <p:nvPr/>
              </p:nvSpPr>
              <p:spPr>
                <a:xfrm>
                  <a:off x="1393032" y="5717124"/>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xmlns="" id="{D0A153BA-E5BB-1E4F-9DAB-17BC988D6D2C}"/>
                    </a:ext>
                  </a:extLst>
                </p:cNvPr>
                <p:cNvSpPr txBox="1"/>
                <p:nvPr/>
              </p:nvSpPr>
              <p:spPr>
                <a:xfrm>
                  <a:off x="1364831" y="5641468"/>
                  <a:ext cx="815929" cy="215444"/>
                </a:xfrm>
                <a:prstGeom prst="rect">
                  <a:avLst/>
                </a:prstGeom>
                <a:noFill/>
              </p:spPr>
              <p:txBody>
                <a:bodyPr wrap="square" rtlCol="0">
                  <a:spAutoFit/>
                </a:bodyPr>
                <a:lstStyle/>
                <a:p>
                  <a:r>
                    <a:rPr lang="en-US" sz="800" dirty="0">
                      <a:latin typeface="Century Gothic" panose="020B0502020202020204" pitchFamily="34" charset="0"/>
                    </a:rPr>
                    <a:t>Parsons</a:t>
                  </a:r>
                </a:p>
              </p:txBody>
            </p:sp>
          </p:grpSp>
        </p:grpSp>
      </p:grpSp>
    </p:spTree>
    <p:extLst>
      <p:ext uri="{BB962C8B-B14F-4D97-AF65-F5344CB8AC3E}">
        <p14:creationId xmlns:p14="http://schemas.microsoft.com/office/powerpoint/2010/main" val="3321616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5378558" cy="147670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FLOOD VULNERABILITY</a:t>
            </a:r>
          </a:p>
          <a:p>
            <a:r>
              <a:rPr lang="en-US" sz="4000" b="1" dirty="0">
                <a:solidFill>
                  <a:srgbClr val="54AEB2"/>
                </a:solidFill>
                <a:latin typeface="Century Gothic" panose="020F0302020204030204"/>
              </a:rPr>
              <a:t>-ROADS</a:t>
            </a:r>
          </a:p>
        </p:txBody>
      </p:sp>
      <p:sp>
        <p:nvSpPr>
          <p:cNvPr id="13" name="Rectangle 12">
            <a:extLst>
              <a:ext uri="{FF2B5EF4-FFF2-40B4-BE49-F238E27FC236}">
                <a16:creationId xmlns:a16="http://schemas.microsoft.com/office/drawing/2014/main" xmlns="" id="{257ECAC9-7EBB-2843-ADB1-02F0C9113F9B}"/>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0301BA35-EAF1-134C-BBC4-2E6F1CFA650B}"/>
              </a:ext>
            </a:extLst>
          </p:cNvPr>
          <p:cNvGrpSpPr/>
          <p:nvPr/>
        </p:nvGrpSpPr>
        <p:grpSpPr>
          <a:xfrm>
            <a:off x="5058158" y="342901"/>
            <a:ext cx="7120249" cy="6075009"/>
            <a:chOff x="5058158" y="342901"/>
            <a:chExt cx="7120249" cy="6075009"/>
          </a:xfrm>
        </p:grpSpPr>
        <p:grpSp>
          <p:nvGrpSpPr>
            <p:cNvPr id="8" name="Group 7">
              <a:extLst>
                <a:ext uri="{FF2B5EF4-FFF2-40B4-BE49-F238E27FC236}">
                  <a16:creationId xmlns:a16="http://schemas.microsoft.com/office/drawing/2014/main" xmlns="" id="{E368BA22-BFE3-BA49-9AC7-B4F4D8DC848B}"/>
                </a:ext>
              </a:extLst>
            </p:cNvPr>
            <p:cNvGrpSpPr/>
            <p:nvPr/>
          </p:nvGrpSpPr>
          <p:grpSpPr>
            <a:xfrm>
              <a:off x="5058158" y="342901"/>
              <a:ext cx="6981442" cy="6075009"/>
              <a:chOff x="5058158" y="342901"/>
              <a:chExt cx="6981442" cy="6075009"/>
            </a:xfrm>
          </p:grpSpPr>
          <p:pic>
            <p:nvPicPr>
              <p:cNvPr id="25" name="Picture 24">
                <a:extLst>
                  <a:ext uri="{FF2B5EF4-FFF2-40B4-BE49-F238E27FC236}">
                    <a16:creationId xmlns:a16="http://schemas.microsoft.com/office/drawing/2014/main" xmlns="" id="{4C95D786-0D61-C149-BD08-D47E308D86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37671" y="342901"/>
                <a:ext cx="6901929" cy="5563874"/>
              </a:xfrm>
              <a:prstGeom prst="rect">
                <a:avLst/>
              </a:prstGeom>
            </p:spPr>
          </p:pic>
          <p:grpSp>
            <p:nvGrpSpPr>
              <p:cNvPr id="7" name="Group 6">
                <a:extLst>
                  <a:ext uri="{FF2B5EF4-FFF2-40B4-BE49-F238E27FC236}">
                    <a16:creationId xmlns:a16="http://schemas.microsoft.com/office/drawing/2014/main" xmlns="" id="{69C99C5D-CD5C-A342-9AEA-C2B85B7D16AB}"/>
                  </a:ext>
                </a:extLst>
              </p:cNvPr>
              <p:cNvGrpSpPr/>
              <p:nvPr/>
            </p:nvGrpSpPr>
            <p:grpSpPr>
              <a:xfrm>
                <a:off x="5058158" y="5988369"/>
                <a:ext cx="4028485" cy="429541"/>
                <a:chOff x="5058158" y="5988369"/>
                <a:chExt cx="4028485" cy="429541"/>
              </a:xfrm>
            </p:grpSpPr>
            <p:pic>
              <p:nvPicPr>
                <p:cNvPr id="26" name="Picture 25">
                  <a:extLst>
                    <a:ext uri="{FF2B5EF4-FFF2-40B4-BE49-F238E27FC236}">
                      <a16:creationId xmlns:a16="http://schemas.microsoft.com/office/drawing/2014/main" xmlns="" id="{20B8A024-F456-684C-8B58-D4DA8855F81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58158" y="6173323"/>
                  <a:ext cx="3427562" cy="166300"/>
                </a:xfrm>
                <a:prstGeom prst="rect">
                  <a:avLst/>
                </a:prstGeom>
              </p:spPr>
            </p:pic>
            <p:sp>
              <p:nvSpPr>
                <p:cNvPr id="27" name="TextBox 26">
                  <a:extLst>
                    <a:ext uri="{FF2B5EF4-FFF2-40B4-BE49-F238E27FC236}">
                      <a16:creationId xmlns:a16="http://schemas.microsoft.com/office/drawing/2014/main" xmlns="" id="{EADDBA15-07A3-CF4C-9CDB-3FF387BB0152}"/>
                    </a:ext>
                  </a:extLst>
                </p:cNvPr>
                <p:cNvSpPr txBox="1"/>
                <p:nvPr/>
              </p:nvSpPr>
              <p:spPr>
                <a:xfrm>
                  <a:off x="5058158" y="5988369"/>
                  <a:ext cx="4028485" cy="429541"/>
                </a:xfrm>
                <a:prstGeom prst="rect">
                  <a:avLst/>
                </a:prstGeom>
                <a:noFill/>
              </p:spPr>
              <p:txBody>
                <a:bodyPr wrap="square" rtlCol="0">
                  <a:spAutoFit/>
                </a:bodyPr>
                <a:lstStyle/>
                <a:p>
                  <a:pPr>
                    <a:lnSpc>
                      <a:spcPts val="1300"/>
                    </a:lnSpc>
                  </a:pPr>
                  <a:r>
                    <a:rPr lang="en-US" sz="1600" dirty="0">
                      <a:solidFill>
                        <a:schemeClr val="tx1">
                          <a:lumMod val="75000"/>
                          <a:lumOff val="25000"/>
                        </a:schemeClr>
                      </a:solidFill>
                      <a:latin typeface="Century Gothic" panose="020B0502020202020204" pitchFamily="34" charset="0"/>
                    </a:rPr>
                    <a:t>0	                                         2 </a:t>
                  </a:r>
                </a:p>
                <a:p>
                  <a:pPr>
                    <a:lnSpc>
                      <a:spcPts val="1300"/>
                    </a:lnSpc>
                  </a:pPr>
                  <a:r>
                    <a:rPr lang="en-US" sz="1600" dirty="0">
                      <a:solidFill>
                        <a:schemeClr val="tx1">
                          <a:lumMod val="75000"/>
                          <a:lumOff val="25000"/>
                        </a:schemeClr>
                      </a:solidFill>
                      <a:latin typeface="Century Gothic" panose="020B0502020202020204" pitchFamily="34" charset="0"/>
                    </a:rPr>
                    <a:t>	                                            miles </a:t>
                  </a:r>
                </a:p>
              </p:txBody>
            </p:sp>
          </p:grpSp>
        </p:grpSp>
        <p:sp>
          <p:nvSpPr>
            <p:cNvPr id="32" name="TextBox 31">
              <a:extLst>
                <a:ext uri="{FF2B5EF4-FFF2-40B4-BE49-F238E27FC236}">
                  <a16:creationId xmlns:a16="http://schemas.microsoft.com/office/drawing/2014/main" xmlns="" id="{1FCEDECA-744A-554B-A44C-68DCABB6027A}"/>
                </a:ext>
              </a:extLst>
            </p:cNvPr>
            <p:cNvSpPr txBox="1"/>
            <p:nvPr/>
          </p:nvSpPr>
          <p:spPr>
            <a:xfrm rot="3031216">
              <a:off x="9369832" y="2583763"/>
              <a:ext cx="1261747" cy="292388"/>
            </a:xfrm>
            <a:prstGeom prst="rect">
              <a:avLst/>
            </a:prstGeom>
            <a:noFill/>
          </p:spPr>
          <p:txBody>
            <a:bodyPr wrap="square" rtlCol="0">
              <a:spAutoFit/>
            </a:bodyPr>
            <a:lstStyle/>
            <a:p>
              <a:r>
                <a:rPr lang="en-US" sz="1300" dirty="0">
                  <a:latin typeface="Century Gothic" panose="020B0502020202020204" pitchFamily="34" charset="0"/>
                </a:rPr>
                <a:t>Swamp Run</a:t>
              </a:r>
            </a:p>
          </p:txBody>
        </p:sp>
        <p:sp>
          <p:nvSpPr>
            <p:cNvPr id="33" name="TextBox 32">
              <a:extLst>
                <a:ext uri="{FF2B5EF4-FFF2-40B4-BE49-F238E27FC236}">
                  <a16:creationId xmlns:a16="http://schemas.microsoft.com/office/drawing/2014/main" xmlns="" id="{70E9102E-1D56-C94A-8071-A67638729D48}"/>
                </a:ext>
              </a:extLst>
            </p:cNvPr>
            <p:cNvSpPr txBox="1"/>
            <p:nvPr/>
          </p:nvSpPr>
          <p:spPr>
            <a:xfrm rot="21154955">
              <a:off x="8140661" y="4710110"/>
              <a:ext cx="1261747" cy="292388"/>
            </a:xfrm>
            <a:prstGeom prst="rect">
              <a:avLst/>
            </a:prstGeom>
            <a:noFill/>
          </p:spPr>
          <p:txBody>
            <a:bodyPr wrap="square" rtlCol="0">
              <a:spAutoFit/>
            </a:bodyPr>
            <a:lstStyle/>
            <a:p>
              <a:r>
                <a:rPr lang="en-US" sz="1300" dirty="0">
                  <a:latin typeface="Century Gothic" panose="020B0502020202020204" pitchFamily="34" charset="0"/>
                </a:rPr>
                <a:t>Dillan Creek</a:t>
              </a:r>
            </a:p>
          </p:txBody>
        </p:sp>
        <p:sp>
          <p:nvSpPr>
            <p:cNvPr id="40" name="TextBox 39">
              <a:extLst>
                <a:ext uri="{FF2B5EF4-FFF2-40B4-BE49-F238E27FC236}">
                  <a16:creationId xmlns:a16="http://schemas.microsoft.com/office/drawing/2014/main" xmlns="" id="{8AE1A0F4-CD0F-9043-BD84-CAFAB4278C1F}"/>
                </a:ext>
              </a:extLst>
            </p:cNvPr>
            <p:cNvSpPr txBox="1"/>
            <p:nvPr/>
          </p:nvSpPr>
          <p:spPr>
            <a:xfrm rot="21154955">
              <a:off x="10916660" y="4717806"/>
              <a:ext cx="1261747" cy="292388"/>
            </a:xfrm>
            <a:prstGeom prst="rect">
              <a:avLst/>
            </a:prstGeom>
            <a:noFill/>
          </p:spPr>
          <p:txBody>
            <a:bodyPr wrap="square" rtlCol="0">
              <a:spAutoFit/>
            </a:bodyPr>
            <a:lstStyle/>
            <a:p>
              <a:r>
                <a:rPr lang="en-US" sz="1300" dirty="0">
                  <a:latin typeface="Century Gothic" panose="020B0502020202020204" pitchFamily="34" charset="0"/>
                </a:rPr>
                <a:t>Dillan Creek</a:t>
              </a:r>
            </a:p>
          </p:txBody>
        </p:sp>
        <p:sp>
          <p:nvSpPr>
            <p:cNvPr id="42" name="TextBox 41">
              <a:extLst>
                <a:ext uri="{FF2B5EF4-FFF2-40B4-BE49-F238E27FC236}">
                  <a16:creationId xmlns:a16="http://schemas.microsoft.com/office/drawing/2014/main" xmlns="" id="{F36D447E-B084-3C4A-A85F-7FD9804CA063}"/>
                </a:ext>
              </a:extLst>
            </p:cNvPr>
            <p:cNvSpPr txBox="1"/>
            <p:nvPr/>
          </p:nvSpPr>
          <p:spPr>
            <a:xfrm rot="408716">
              <a:off x="6009130" y="4944220"/>
              <a:ext cx="1261747" cy="292388"/>
            </a:xfrm>
            <a:prstGeom prst="rect">
              <a:avLst/>
            </a:prstGeom>
            <a:noFill/>
          </p:spPr>
          <p:txBody>
            <a:bodyPr wrap="square" rtlCol="0">
              <a:spAutoFit/>
            </a:bodyPr>
            <a:lstStyle/>
            <a:p>
              <a:r>
                <a:rPr lang="en-US" sz="1300" dirty="0">
                  <a:latin typeface="Century Gothic" panose="020B0502020202020204" pitchFamily="34" charset="0"/>
                </a:rPr>
                <a:t>Laurel Run</a:t>
              </a:r>
            </a:p>
          </p:txBody>
        </p:sp>
        <p:sp>
          <p:nvSpPr>
            <p:cNvPr id="46" name="TextBox 45">
              <a:extLst>
                <a:ext uri="{FF2B5EF4-FFF2-40B4-BE49-F238E27FC236}">
                  <a16:creationId xmlns:a16="http://schemas.microsoft.com/office/drawing/2014/main" xmlns="" id="{B607A0C5-C751-EC4D-A54A-4C5D7E73C148}"/>
                </a:ext>
              </a:extLst>
            </p:cNvPr>
            <p:cNvSpPr txBox="1"/>
            <p:nvPr/>
          </p:nvSpPr>
          <p:spPr>
            <a:xfrm rot="174104">
              <a:off x="5978644" y="3556258"/>
              <a:ext cx="1404921" cy="292388"/>
            </a:xfrm>
            <a:prstGeom prst="rect">
              <a:avLst/>
            </a:prstGeom>
            <a:noFill/>
          </p:spPr>
          <p:txBody>
            <a:bodyPr wrap="square" rtlCol="0">
              <a:spAutoFit/>
            </a:bodyPr>
            <a:lstStyle/>
            <a:p>
              <a:r>
                <a:rPr lang="en-US" sz="1300" dirty="0" err="1">
                  <a:latin typeface="Century Gothic" panose="020B0502020202020204" pitchFamily="34" charset="0"/>
                </a:rPr>
                <a:t>Slabcamp</a:t>
              </a:r>
              <a:r>
                <a:rPr lang="en-US" sz="1300" dirty="0">
                  <a:latin typeface="Century Gothic" panose="020B0502020202020204" pitchFamily="34" charset="0"/>
                </a:rPr>
                <a:t> Run</a:t>
              </a:r>
            </a:p>
          </p:txBody>
        </p:sp>
        <p:sp>
          <p:nvSpPr>
            <p:cNvPr id="47" name="TextBox 46">
              <a:extLst>
                <a:ext uri="{FF2B5EF4-FFF2-40B4-BE49-F238E27FC236}">
                  <a16:creationId xmlns:a16="http://schemas.microsoft.com/office/drawing/2014/main" xmlns="" id="{04297F14-CA64-5648-A783-5D694418D9BD}"/>
                </a:ext>
              </a:extLst>
            </p:cNvPr>
            <p:cNvSpPr txBox="1"/>
            <p:nvPr/>
          </p:nvSpPr>
          <p:spPr>
            <a:xfrm rot="20292680">
              <a:off x="6644083" y="2044550"/>
              <a:ext cx="1404921" cy="292388"/>
            </a:xfrm>
            <a:prstGeom prst="rect">
              <a:avLst/>
            </a:prstGeom>
            <a:noFill/>
          </p:spPr>
          <p:txBody>
            <a:bodyPr wrap="square" rtlCol="0">
              <a:spAutoFit/>
            </a:bodyPr>
            <a:lstStyle/>
            <a:p>
              <a:r>
                <a:rPr lang="en-US" sz="1300" dirty="0" err="1">
                  <a:latin typeface="Century Gothic" panose="020B0502020202020204" pitchFamily="34" charset="0"/>
                </a:rPr>
                <a:t>Deckers</a:t>
              </a:r>
              <a:r>
                <a:rPr lang="en-US" sz="1300" dirty="0">
                  <a:latin typeface="Century Gothic" panose="020B0502020202020204" pitchFamily="34" charset="0"/>
                </a:rPr>
                <a:t> Creek</a:t>
              </a:r>
            </a:p>
          </p:txBody>
        </p:sp>
        <p:sp>
          <p:nvSpPr>
            <p:cNvPr id="48" name="TextBox 47">
              <a:extLst>
                <a:ext uri="{FF2B5EF4-FFF2-40B4-BE49-F238E27FC236}">
                  <a16:creationId xmlns:a16="http://schemas.microsoft.com/office/drawing/2014/main" xmlns="" id="{7CAC4383-42F6-4D4C-96E1-E632BF45F82F}"/>
                </a:ext>
              </a:extLst>
            </p:cNvPr>
            <p:cNvSpPr txBox="1"/>
            <p:nvPr/>
          </p:nvSpPr>
          <p:spPr>
            <a:xfrm rot="2461037">
              <a:off x="7827768" y="665648"/>
              <a:ext cx="1404921" cy="292388"/>
            </a:xfrm>
            <a:prstGeom prst="rect">
              <a:avLst/>
            </a:prstGeom>
            <a:noFill/>
          </p:spPr>
          <p:txBody>
            <a:bodyPr wrap="square" rtlCol="0">
              <a:spAutoFit/>
            </a:bodyPr>
            <a:lstStyle/>
            <a:p>
              <a:r>
                <a:rPr lang="en-US" sz="1300" dirty="0">
                  <a:latin typeface="Century Gothic" panose="020B0502020202020204" pitchFamily="34" charset="0"/>
                </a:rPr>
                <a:t>Glady Run</a:t>
              </a:r>
            </a:p>
          </p:txBody>
        </p:sp>
      </p:grpSp>
      <p:grpSp>
        <p:nvGrpSpPr>
          <p:cNvPr id="50" name="Group 49">
            <a:extLst>
              <a:ext uri="{FF2B5EF4-FFF2-40B4-BE49-F238E27FC236}">
                <a16:creationId xmlns:a16="http://schemas.microsoft.com/office/drawing/2014/main" xmlns="" id="{B4B3A038-75B0-694A-A30A-52F3ACCABB80}"/>
              </a:ext>
            </a:extLst>
          </p:cNvPr>
          <p:cNvGrpSpPr/>
          <p:nvPr/>
        </p:nvGrpSpPr>
        <p:grpSpPr>
          <a:xfrm>
            <a:off x="2641761" y="2083567"/>
            <a:ext cx="2478200" cy="2146296"/>
            <a:chOff x="2479729" y="2076430"/>
            <a:chExt cx="2478200" cy="2146296"/>
          </a:xfrm>
        </p:grpSpPr>
        <p:grpSp>
          <p:nvGrpSpPr>
            <p:cNvPr id="51" name="Group 50">
              <a:extLst>
                <a:ext uri="{FF2B5EF4-FFF2-40B4-BE49-F238E27FC236}">
                  <a16:creationId xmlns:a16="http://schemas.microsoft.com/office/drawing/2014/main" xmlns="" id="{42FD139C-F5EB-EA4B-8694-3748A6B6C7F2}"/>
                </a:ext>
              </a:extLst>
            </p:cNvPr>
            <p:cNvGrpSpPr/>
            <p:nvPr/>
          </p:nvGrpSpPr>
          <p:grpSpPr>
            <a:xfrm>
              <a:off x="2507196" y="2076430"/>
              <a:ext cx="2450733" cy="369332"/>
              <a:chOff x="2507196" y="2076430"/>
              <a:chExt cx="2450733" cy="369332"/>
            </a:xfrm>
          </p:grpSpPr>
          <p:cxnSp>
            <p:nvCxnSpPr>
              <p:cNvPr id="61" name="Straight Connector 60">
                <a:extLst>
                  <a:ext uri="{FF2B5EF4-FFF2-40B4-BE49-F238E27FC236}">
                    <a16:creationId xmlns:a16="http://schemas.microsoft.com/office/drawing/2014/main" xmlns="" id="{683967E1-C42A-1E4A-9B58-13BB659A553B}"/>
                  </a:ext>
                </a:extLst>
              </p:cNvPr>
              <p:cNvCxnSpPr>
                <a:cxnSpLocks/>
              </p:cNvCxnSpPr>
              <p:nvPr/>
            </p:nvCxnSpPr>
            <p:spPr>
              <a:xfrm>
                <a:off x="2507196" y="2265748"/>
                <a:ext cx="33990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xmlns="" id="{57D472D4-570E-FB43-9028-2B8F18D42C89}"/>
                  </a:ext>
                </a:extLst>
              </p:cNvPr>
              <p:cNvSpPr txBox="1"/>
              <p:nvPr/>
            </p:nvSpPr>
            <p:spPr>
              <a:xfrm>
                <a:off x="2932367" y="2076430"/>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Roads</a:t>
                </a:r>
              </a:p>
            </p:txBody>
          </p:sp>
        </p:grpSp>
        <p:grpSp>
          <p:nvGrpSpPr>
            <p:cNvPr id="52" name="Group 51">
              <a:extLst>
                <a:ext uri="{FF2B5EF4-FFF2-40B4-BE49-F238E27FC236}">
                  <a16:creationId xmlns:a16="http://schemas.microsoft.com/office/drawing/2014/main" xmlns="" id="{36A45583-E75E-444D-A53E-2991E4E667E4}"/>
                </a:ext>
              </a:extLst>
            </p:cNvPr>
            <p:cNvGrpSpPr/>
            <p:nvPr/>
          </p:nvGrpSpPr>
          <p:grpSpPr>
            <a:xfrm>
              <a:off x="2507196" y="2578739"/>
              <a:ext cx="2450070" cy="646331"/>
              <a:chOff x="2507196" y="2578739"/>
              <a:chExt cx="2450070" cy="646331"/>
            </a:xfrm>
          </p:grpSpPr>
          <p:cxnSp>
            <p:nvCxnSpPr>
              <p:cNvPr id="59" name="Straight Connector 58">
                <a:extLst>
                  <a:ext uri="{FF2B5EF4-FFF2-40B4-BE49-F238E27FC236}">
                    <a16:creationId xmlns:a16="http://schemas.microsoft.com/office/drawing/2014/main" xmlns="" id="{B9D4549C-C68B-AB43-A86A-D77BE5AB0EF8}"/>
                  </a:ext>
                </a:extLst>
              </p:cNvPr>
              <p:cNvCxnSpPr>
                <a:cxnSpLocks/>
              </p:cNvCxnSpPr>
              <p:nvPr/>
            </p:nvCxnSpPr>
            <p:spPr>
              <a:xfrm>
                <a:off x="2507196" y="2763205"/>
                <a:ext cx="3399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BB4F38F7-5867-2849-8E7F-EC63B215D2AF}"/>
                  </a:ext>
                </a:extLst>
              </p:cNvPr>
              <p:cNvSpPr txBox="1"/>
              <p:nvPr/>
            </p:nvSpPr>
            <p:spPr>
              <a:xfrm>
                <a:off x="2931704" y="2578739"/>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Vulnerable Roads</a:t>
                </a:r>
              </a:p>
            </p:txBody>
          </p:sp>
        </p:grpSp>
        <p:grpSp>
          <p:nvGrpSpPr>
            <p:cNvPr id="53" name="Group 52">
              <a:extLst>
                <a:ext uri="{FF2B5EF4-FFF2-40B4-BE49-F238E27FC236}">
                  <a16:creationId xmlns:a16="http://schemas.microsoft.com/office/drawing/2014/main" xmlns="" id="{8DCC22E4-A24F-D24E-81B5-A2CE6D386E86}"/>
                </a:ext>
              </a:extLst>
            </p:cNvPr>
            <p:cNvGrpSpPr/>
            <p:nvPr/>
          </p:nvGrpSpPr>
          <p:grpSpPr>
            <a:xfrm>
              <a:off x="2479729" y="3853394"/>
              <a:ext cx="2476873" cy="369332"/>
              <a:chOff x="2479729" y="3853394"/>
              <a:chExt cx="2476873" cy="369332"/>
            </a:xfrm>
          </p:grpSpPr>
          <p:sp>
            <p:nvSpPr>
              <p:cNvPr id="57" name="TextBox 56">
                <a:extLst>
                  <a:ext uri="{FF2B5EF4-FFF2-40B4-BE49-F238E27FC236}">
                    <a16:creationId xmlns:a16="http://schemas.microsoft.com/office/drawing/2014/main" xmlns="" id="{6B4CAE8A-912C-1641-B949-0D218D122E29}"/>
                  </a:ext>
                </a:extLst>
              </p:cNvPr>
              <p:cNvSpPr txBox="1"/>
              <p:nvPr/>
            </p:nvSpPr>
            <p:spPr>
              <a:xfrm>
                <a:off x="2931040" y="3853394"/>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Flood Extent</a:t>
                </a:r>
              </a:p>
            </p:txBody>
          </p:sp>
          <p:sp>
            <p:nvSpPr>
              <p:cNvPr id="58" name="Round Diagonal Corner Rectangle 57">
                <a:extLst>
                  <a:ext uri="{FF2B5EF4-FFF2-40B4-BE49-F238E27FC236}">
                    <a16:creationId xmlns:a16="http://schemas.microsoft.com/office/drawing/2014/main" xmlns="" id="{E91E9B5D-D4F0-1948-B0ED-06B14507DB85}"/>
                  </a:ext>
                </a:extLst>
              </p:cNvPr>
              <p:cNvSpPr/>
              <p:nvPr/>
            </p:nvSpPr>
            <p:spPr>
              <a:xfrm>
                <a:off x="2479729" y="3904370"/>
                <a:ext cx="394838" cy="318356"/>
              </a:xfrm>
              <a:prstGeom prst="round2DiagRect">
                <a:avLst/>
              </a:prstGeom>
              <a:solidFill>
                <a:srgbClr val="A5D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54" name="Group 53">
              <a:extLst>
                <a:ext uri="{FF2B5EF4-FFF2-40B4-BE49-F238E27FC236}">
                  <a16:creationId xmlns:a16="http://schemas.microsoft.com/office/drawing/2014/main" xmlns="" id="{59E83705-A25E-8446-ADBE-6ED251B36810}"/>
                </a:ext>
              </a:extLst>
            </p:cNvPr>
            <p:cNvGrpSpPr/>
            <p:nvPr/>
          </p:nvGrpSpPr>
          <p:grpSpPr>
            <a:xfrm>
              <a:off x="2506532" y="3231086"/>
              <a:ext cx="2450070" cy="646331"/>
              <a:chOff x="2506532" y="3231086"/>
              <a:chExt cx="2450070" cy="646331"/>
            </a:xfrm>
          </p:grpSpPr>
          <p:cxnSp>
            <p:nvCxnSpPr>
              <p:cNvPr id="55" name="Straight Connector 54">
                <a:extLst>
                  <a:ext uri="{FF2B5EF4-FFF2-40B4-BE49-F238E27FC236}">
                    <a16:creationId xmlns:a16="http://schemas.microsoft.com/office/drawing/2014/main" xmlns="" id="{8CADB9F3-78F7-2242-908B-D08E2C6D02F6}"/>
                  </a:ext>
                </a:extLst>
              </p:cNvPr>
              <p:cNvCxnSpPr>
                <a:cxnSpLocks/>
              </p:cNvCxnSpPr>
              <p:nvPr/>
            </p:nvCxnSpPr>
            <p:spPr>
              <a:xfrm>
                <a:off x="2506532" y="3415552"/>
                <a:ext cx="339907" cy="0"/>
              </a:xfrm>
              <a:prstGeom prst="line">
                <a:avLst/>
              </a:prstGeom>
              <a:ln w="38100">
                <a:solidFill>
                  <a:srgbClr val="0082A6"/>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A01E9B7D-0879-B740-ACEE-9953AA9CA335}"/>
                  </a:ext>
                </a:extLst>
              </p:cNvPr>
              <p:cNvSpPr txBox="1"/>
              <p:nvPr/>
            </p:nvSpPr>
            <p:spPr>
              <a:xfrm>
                <a:off x="2931040" y="3231086"/>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Streams &amp; Tributaries</a:t>
                </a:r>
              </a:p>
            </p:txBody>
          </p:sp>
        </p:grpSp>
      </p:grpSp>
      <p:grpSp>
        <p:nvGrpSpPr>
          <p:cNvPr id="23" name="Group 22">
            <a:extLst>
              <a:ext uri="{FF2B5EF4-FFF2-40B4-BE49-F238E27FC236}">
                <a16:creationId xmlns:a16="http://schemas.microsoft.com/office/drawing/2014/main" xmlns="" id="{D5D38F5B-A970-FA42-8C6D-ED080C4BF05E}"/>
              </a:ext>
            </a:extLst>
          </p:cNvPr>
          <p:cNvGrpSpPr/>
          <p:nvPr/>
        </p:nvGrpSpPr>
        <p:grpSpPr>
          <a:xfrm>
            <a:off x="787790" y="3702453"/>
            <a:ext cx="1691939" cy="2598326"/>
            <a:chOff x="787790" y="3702453"/>
            <a:chExt cx="1691939" cy="2598326"/>
          </a:xfrm>
        </p:grpSpPr>
        <p:grpSp>
          <p:nvGrpSpPr>
            <p:cNvPr id="22" name="Group 21">
              <a:extLst>
                <a:ext uri="{FF2B5EF4-FFF2-40B4-BE49-F238E27FC236}">
                  <a16:creationId xmlns:a16="http://schemas.microsoft.com/office/drawing/2014/main" xmlns="" id="{C5047B76-D6AE-204A-93DF-9B44DEF392B9}"/>
                </a:ext>
              </a:extLst>
            </p:cNvPr>
            <p:cNvGrpSpPr/>
            <p:nvPr/>
          </p:nvGrpSpPr>
          <p:grpSpPr>
            <a:xfrm>
              <a:off x="787790" y="3702453"/>
              <a:ext cx="1691939" cy="2598326"/>
              <a:chOff x="787790" y="3702453"/>
              <a:chExt cx="1691939" cy="2598326"/>
            </a:xfrm>
          </p:grpSpPr>
          <p:pic>
            <p:nvPicPr>
              <p:cNvPr id="49" name="Picture 48">
                <a:extLst>
                  <a:ext uri="{FF2B5EF4-FFF2-40B4-BE49-F238E27FC236}">
                    <a16:creationId xmlns:a16="http://schemas.microsoft.com/office/drawing/2014/main" xmlns="" id="{31BC9B7D-864C-1F40-ACF6-64F40F55846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1515"/>
              <a:stretch/>
            </p:blipFill>
            <p:spPr>
              <a:xfrm>
                <a:off x="787790" y="3702453"/>
                <a:ext cx="1617157" cy="2598326"/>
              </a:xfrm>
              <a:prstGeom prst="rect">
                <a:avLst/>
              </a:prstGeom>
            </p:spPr>
          </p:pic>
          <p:sp>
            <p:nvSpPr>
              <p:cNvPr id="21" name="Rectangle 20">
                <a:extLst>
                  <a:ext uri="{FF2B5EF4-FFF2-40B4-BE49-F238E27FC236}">
                    <a16:creationId xmlns:a16="http://schemas.microsoft.com/office/drawing/2014/main" xmlns="" id="{F49C2812-A643-3B4D-8AD2-281128080D35}"/>
                  </a:ext>
                </a:extLst>
              </p:cNvPr>
              <p:cNvSpPr/>
              <p:nvPr/>
            </p:nvSpPr>
            <p:spPr>
              <a:xfrm>
                <a:off x="2216258" y="3702453"/>
                <a:ext cx="263471" cy="159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a:extLst>
                <a:ext uri="{FF2B5EF4-FFF2-40B4-BE49-F238E27FC236}">
                  <a16:creationId xmlns:a16="http://schemas.microsoft.com/office/drawing/2014/main" xmlns="" id="{C9564E07-8897-2947-A7BF-E7C81216DC38}"/>
                </a:ext>
              </a:extLst>
            </p:cNvPr>
            <p:cNvGrpSpPr/>
            <p:nvPr/>
          </p:nvGrpSpPr>
          <p:grpSpPr>
            <a:xfrm>
              <a:off x="1034024" y="4316699"/>
              <a:ext cx="1146736" cy="1540213"/>
              <a:chOff x="1034024" y="4316699"/>
              <a:chExt cx="1146736" cy="1540213"/>
            </a:xfrm>
          </p:grpSpPr>
          <p:grpSp>
            <p:nvGrpSpPr>
              <p:cNvPr id="64" name="Group 63">
                <a:extLst>
                  <a:ext uri="{FF2B5EF4-FFF2-40B4-BE49-F238E27FC236}">
                    <a16:creationId xmlns:a16="http://schemas.microsoft.com/office/drawing/2014/main" xmlns="" id="{A2096BC1-C6AA-2B4C-A5E1-BF50117EF40A}"/>
                  </a:ext>
                </a:extLst>
              </p:cNvPr>
              <p:cNvGrpSpPr/>
              <p:nvPr/>
            </p:nvGrpSpPr>
            <p:grpSpPr>
              <a:xfrm>
                <a:off x="1355858" y="4953754"/>
                <a:ext cx="815929" cy="215444"/>
                <a:chOff x="1355858" y="4953754"/>
                <a:chExt cx="815929" cy="215444"/>
              </a:xfrm>
            </p:grpSpPr>
            <p:sp>
              <p:nvSpPr>
                <p:cNvPr id="77" name="Oval 76">
                  <a:extLst>
                    <a:ext uri="{FF2B5EF4-FFF2-40B4-BE49-F238E27FC236}">
                      <a16:creationId xmlns:a16="http://schemas.microsoft.com/office/drawing/2014/main" xmlns="" id="{D712B2D4-3A48-B741-B5C2-0B2308653CFB}"/>
                    </a:ext>
                  </a:extLst>
                </p:cNvPr>
                <p:cNvSpPr/>
                <p:nvPr/>
              </p:nvSpPr>
              <p:spPr>
                <a:xfrm>
                  <a:off x="1369774" y="5035041"/>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xmlns="" id="{888BA869-76AE-FF43-9138-303E505B5232}"/>
                    </a:ext>
                  </a:extLst>
                </p:cNvPr>
                <p:cNvSpPr txBox="1"/>
                <p:nvPr/>
              </p:nvSpPr>
              <p:spPr>
                <a:xfrm>
                  <a:off x="1355858" y="4953754"/>
                  <a:ext cx="815929" cy="215444"/>
                </a:xfrm>
                <a:prstGeom prst="rect">
                  <a:avLst/>
                </a:prstGeom>
                <a:noFill/>
              </p:spPr>
              <p:txBody>
                <a:bodyPr wrap="square" rtlCol="0">
                  <a:spAutoFit/>
                </a:bodyPr>
                <a:lstStyle/>
                <a:p>
                  <a:r>
                    <a:rPr lang="en-US" sz="800" dirty="0" err="1">
                      <a:latin typeface="Century Gothic" panose="020B0502020202020204" pitchFamily="34" charset="0"/>
                    </a:rPr>
                    <a:t>Rowlesburg</a:t>
                  </a:r>
                  <a:endParaRPr lang="en-US" sz="800" dirty="0">
                    <a:latin typeface="Century Gothic" panose="020B0502020202020204" pitchFamily="34" charset="0"/>
                  </a:endParaRPr>
                </a:p>
              </p:txBody>
            </p:sp>
          </p:grpSp>
          <p:grpSp>
            <p:nvGrpSpPr>
              <p:cNvPr id="65" name="Group 64">
                <a:extLst>
                  <a:ext uri="{FF2B5EF4-FFF2-40B4-BE49-F238E27FC236}">
                    <a16:creationId xmlns:a16="http://schemas.microsoft.com/office/drawing/2014/main" xmlns="" id="{39E4D4EF-1C94-7C4D-B400-6715FECEB859}"/>
                  </a:ext>
                </a:extLst>
              </p:cNvPr>
              <p:cNvGrpSpPr/>
              <p:nvPr/>
            </p:nvGrpSpPr>
            <p:grpSpPr>
              <a:xfrm>
                <a:off x="1355241" y="4600865"/>
                <a:ext cx="692591" cy="215444"/>
                <a:chOff x="1355241" y="4600865"/>
                <a:chExt cx="692591" cy="215444"/>
              </a:xfrm>
            </p:grpSpPr>
            <p:sp>
              <p:nvSpPr>
                <p:cNvPr id="75" name="Oval 74">
                  <a:extLst>
                    <a:ext uri="{FF2B5EF4-FFF2-40B4-BE49-F238E27FC236}">
                      <a16:creationId xmlns:a16="http://schemas.microsoft.com/office/drawing/2014/main" xmlns="" id="{43BC5D9F-E324-6742-847C-681AED857DB3}"/>
                    </a:ext>
                  </a:extLst>
                </p:cNvPr>
                <p:cNvSpPr/>
                <p:nvPr/>
              </p:nvSpPr>
              <p:spPr>
                <a:xfrm>
                  <a:off x="1372981" y="4651973"/>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xmlns="" id="{2AC92376-B5F8-8243-8C67-907730C6E0CA}"/>
                    </a:ext>
                  </a:extLst>
                </p:cNvPr>
                <p:cNvSpPr txBox="1"/>
                <p:nvPr/>
              </p:nvSpPr>
              <p:spPr>
                <a:xfrm>
                  <a:off x="1355241" y="4600865"/>
                  <a:ext cx="692591" cy="215444"/>
                </a:xfrm>
                <a:prstGeom prst="rect">
                  <a:avLst/>
                </a:prstGeom>
                <a:noFill/>
              </p:spPr>
              <p:txBody>
                <a:bodyPr wrap="square" rtlCol="0">
                  <a:spAutoFit/>
                </a:bodyPr>
                <a:lstStyle/>
                <a:p>
                  <a:r>
                    <a:rPr lang="en-US" sz="800" dirty="0">
                      <a:latin typeface="Century Gothic" panose="020B0502020202020204" pitchFamily="34" charset="0"/>
                    </a:rPr>
                    <a:t>Kingwood</a:t>
                  </a:r>
                </a:p>
              </p:txBody>
            </p:sp>
          </p:grpSp>
          <p:grpSp>
            <p:nvGrpSpPr>
              <p:cNvPr id="66" name="Group 65">
                <a:extLst>
                  <a:ext uri="{FF2B5EF4-FFF2-40B4-BE49-F238E27FC236}">
                    <a16:creationId xmlns:a16="http://schemas.microsoft.com/office/drawing/2014/main" xmlns="" id="{EB7ED8C0-DE9D-AC47-AE3F-9FDDA6445A95}"/>
                  </a:ext>
                </a:extLst>
              </p:cNvPr>
              <p:cNvGrpSpPr/>
              <p:nvPr/>
            </p:nvGrpSpPr>
            <p:grpSpPr>
              <a:xfrm>
                <a:off x="1034024" y="4473158"/>
                <a:ext cx="704700" cy="215444"/>
                <a:chOff x="1034024" y="4473158"/>
                <a:chExt cx="704700" cy="215444"/>
              </a:xfrm>
            </p:grpSpPr>
            <p:sp>
              <p:nvSpPr>
                <p:cNvPr id="73" name="Oval 72">
                  <a:extLst>
                    <a:ext uri="{FF2B5EF4-FFF2-40B4-BE49-F238E27FC236}">
                      <a16:creationId xmlns:a16="http://schemas.microsoft.com/office/drawing/2014/main" xmlns="" id="{023FC02B-5DA6-924F-BC78-AC380F9F8F08}"/>
                    </a:ext>
                  </a:extLst>
                </p:cNvPr>
                <p:cNvSpPr/>
                <p:nvPr/>
              </p:nvSpPr>
              <p:spPr>
                <a:xfrm>
                  <a:off x="1063263" y="4525360"/>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xmlns="" id="{CFE1272B-889E-A04E-B384-0570EF2DF706}"/>
                    </a:ext>
                  </a:extLst>
                </p:cNvPr>
                <p:cNvSpPr txBox="1"/>
                <p:nvPr/>
              </p:nvSpPr>
              <p:spPr>
                <a:xfrm>
                  <a:off x="1034024" y="4473158"/>
                  <a:ext cx="704700" cy="215444"/>
                </a:xfrm>
                <a:prstGeom prst="rect">
                  <a:avLst/>
                </a:prstGeom>
                <a:noFill/>
              </p:spPr>
              <p:txBody>
                <a:bodyPr wrap="square" rtlCol="0">
                  <a:spAutoFit/>
                </a:bodyPr>
                <a:lstStyle/>
                <a:p>
                  <a:r>
                    <a:rPr lang="en-US" sz="800" dirty="0">
                      <a:latin typeface="Century Gothic" panose="020B0502020202020204" pitchFamily="34" charset="0"/>
                    </a:rPr>
                    <a:t>Reedsville</a:t>
                  </a:r>
                </a:p>
              </p:txBody>
            </p:sp>
          </p:grpSp>
          <p:grpSp>
            <p:nvGrpSpPr>
              <p:cNvPr id="67" name="Group 66">
                <a:extLst>
                  <a:ext uri="{FF2B5EF4-FFF2-40B4-BE49-F238E27FC236}">
                    <a16:creationId xmlns:a16="http://schemas.microsoft.com/office/drawing/2014/main" xmlns="" id="{649070A1-DC73-0F49-86FC-FAAB887ADCEF}"/>
                  </a:ext>
                </a:extLst>
              </p:cNvPr>
              <p:cNvGrpSpPr/>
              <p:nvPr/>
            </p:nvGrpSpPr>
            <p:grpSpPr>
              <a:xfrm>
                <a:off x="1034024" y="4316699"/>
                <a:ext cx="804767" cy="215444"/>
                <a:chOff x="1034024" y="4316699"/>
                <a:chExt cx="804767" cy="215444"/>
              </a:xfrm>
            </p:grpSpPr>
            <p:sp>
              <p:nvSpPr>
                <p:cNvPr id="71" name="Oval 70">
                  <a:extLst>
                    <a:ext uri="{FF2B5EF4-FFF2-40B4-BE49-F238E27FC236}">
                      <a16:creationId xmlns:a16="http://schemas.microsoft.com/office/drawing/2014/main" xmlns="" id="{3DEED607-6FA7-1645-8FF4-E4A592FC4E8C}"/>
                    </a:ext>
                  </a:extLst>
                </p:cNvPr>
                <p:cNvSpPr/>
                <p:nvPr/>
              </p:nvSpPr>
              <p:spPr>
                <a:xfrm>
                  <a:off x="1063263" y="4399777"/>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xmlns="" id="{51426471-A0B9-E04E-9632-8A2B6D514E43}"/>
                    </a:ext>
                  </a:extLst>
                </p:cNvPr>
                <p:cNvSpPr txBox="1"/>
                <p:nvPr/>
              </p:nvSpPr>
              <p:spPr>
                <a:xfrm>
                  <a:off x="1034024" y="4316699"/>
                  <a:ext cx="804767" cy="215444"/>
                </a:xfrm>
                <a:prstGeom prst="rect">
                  <a:avLst/>
                </a:prstGeom>
                <a:noFill/>
              </p:spPr>
              <p:txBody>
                <a:bodyPr wrap="square" rtlCol="0">
                  <a:spAutoFit/>
                </a:bodyPr>
                <a:lstStyle/>
                <a:p>
                  <a:r>
                    <a:rPr lang="en-US" sz="800" dirty="0">
                      <a:latin typeface="Century Gothic" panose="020B0502020202020204" pitchFamily="34" charset="0"/>
                    </a:rPr>
                    <a:t>Masontown</a:t>
                  </a:r>
                </a:p>
              </p:txBody>
            </p:sp>
          </p:grpSp>
          <p:grpSp>
            <p:nvGrpSpPr>
              <p:cNvPr id="68" name="Group 67">
                <a:extLst>
                  <a:ext uri="{FF2B5EF4-FFF2-40B4-BE49-F238E27FC236}">
                    <a16:creationId xmlns:a16="http://schemas.microsoft.com/office/drawing/2014/main" xmlns="" id="{5CC2ECFE-093C-974F-B6AE-8504C41F2004}"/>
                  </a:ext>
                </a:extLst>
              </p:cNvPr>
              <p:cNvGrpSpPr/>
              <p:nvPr/>
            </p:nvGrpSpPr>
            <p:grpSpPr>
              <a:xfrm>
                <a:off x="1364831" y="5641468"/>
                <a:ext cx="815929" cy="215444"/>
                <a:chOff x="1364831" y="5641468"/>
                <a:chExt cx="815929" cy="215444"/>
              </a:xfrm>
            </p:grpSpPr>
            <p:sp>
              <p:nvSpPr>
                <p:cNvPr id="69" name="Oval 68">
                  <a:extLst>
                    <a:ext uri="{FF2B5EF4-FFF2-40B4-BE49-F238E27FC236}">
                      <a16:creationId xmlns:a16="http://schemas.microsoft.com/office/drawing/2014/main" xmlns="" id="{DA5DD48D-B6FC-0247-8A97-80E12C2B309D}"/>
                    </a:ext>
                  </a:extLst>
                </p:cNvPr>
                <p:cNvSpPr/>
                <p:nvPr/>
              </p:nvSpPr>
              <p:spPr>
                <a:xfrm>
                  <a:off x="1393032" y="5717124"/>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xmlns="" id="{6B1DE543-11DA-8947-9704-3418AC0AFEA5}"/>
                    </a:ext>
                  </a:extLst>
                </p:cNvPr>
                <p:cNvSpPr txBox="1"/>
                <p:nvPr/>
              </p:nvSpPr>
              <p:spPr>
                <a:xfrm>
                  <a:off x="1364831" y="5641468"/>
                  <a:ext cx="815929" cy="215444"/>
                </a:xfrm>
                <a:prstGeom prst="rect">
                  <a:avLst/>
                </a:prstGeom>
                <a:noFill/>
              </p:spPr>
              <p:txBody>
                <a:bodyPr wrap="square" rtlCol="0">
                  <a:spAutoFit/>
                </a:bodyPr>
                <a:lstStyle/>
                <a:p>
                  <a:r>
                    <a:rPr lang="en-US" sz="800" dirty="0">
                      <a:latin typeface="Century Gothic" panose="020B0502020202020204" pitchFamily="34" charset="0"/>
                    </a:rPr>
                    <a:t>Parsons</a:t>
                  </a:r>
                </a:p>
              </p:txBody>
            </p:sp>
          </p:grpSp>
        </p:grpSp>
      </p:grpSp>
    </p:spTree>
    <p:extLst>
      <p:ext uri="{BB962C8B-B14F-4D97-AF65-F5344CB8AC3E}">
        <p14:creationId xmlns:p14="http://schemas.microsoft.com/office/powerpoint/2010/main" val="312088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5378558" cy="147670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FLOOD VULNERABILITY</a:t>
            </a:r>
          </a:p>
          <a:p>
            <a:r>
              <a:rPr lang="en-US" sz="4000" b="1" dirty="0">
                <a:solidFill>
                  <a:srgbClr val="54AEB2"/>
                </a:solidFill>
                <a:latin typeface="Century Gothic" panose="020F0302020204030204"/>
              </a:rPr>
              <a:t>-ROADS</a:t>
            </a:r>
          </a:p>
        </p:txBody>
      </p:sp>
      <p:sp>
        <p:nvSpPr>
          <p:cNvPr id="13" name="Rectangle 12">
            <a:extLst>
              <a:ext uri="{FF2B5EF4-FFF2-40B4-BE49-F238E27FC236}">
                <a16:creationId xmlns:a16="http://schemas.microsoft.com/office/drawing/2014/main" xmlns="" id="{257ECAC9-7EBB-2843-ADB1-02F0C9113F9B}"/>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xmlns="" id="{B4B3A038-75B0-694A-A30A-52F3ACCABB80}"/>
              </a:ext>
            </a:extLst>
          </p:cNvPr>
          <p:cNvGrpSpPr/>
          <p:nvPr/>
        </p:nvGrpSpPr>
        <p:grpSpPr>
          <a:xfrm>
            <a:off x="2641761" y="2083567"/>
            <a:ext cx="2478200" cy="2146296"/>
            <a:chOff x="2479729" y="2076430"/>
            <a:chExt cx="2478200" cy="2146296"/>
          </a:xfrm>
        </p:grpSpPr>
        <p:grpSp>
          <p:nvGrpSpPr>
            <p:cNvPr id="51" name="Group 50">
              <a:extLst>
                <a:ext uri="{FF2B5EF4-FFF2-40B4-BE49-F238E27FC236}">
                  <a16:creationId xmlns:a16="http://schemas.microsoft.com/office/drawing/2014/main" xmlns="" id="{42FD139C-F5EB-EA4B-8694-3748A6B6C7F2}"/>
                </a:ext>
              </a:extLst>
            </p:cNvPr>
            <p:cNvGrpSpPr/>
            <p:nvPr/>
          </p:nvGrpSpPr>
          <p:grpSpPr>
            <a:xfrm>
              <a:off x="2507196" y="2076430"/>
              <a:ext cx="2450733" cy="369332"/>
              <a:chOff x="2507196" y="2076430"/>
              <a:chExt cx="2450733" cy="369332"/>
            </a:xfrm>
          </p:grpSpPr>
          <p:cxnSp>
            <p:nvCxnSpPr>
              <p:cNvPr id="61" name="Straight Connector 60">
                <a:extLst>
                  <a:ext uri="{FF2B5EF4-FFF2-40B4-BE49-F238E27FC236}">
                    <a16:creationId xmlns:a16="http://schemas.microsoft.com/office/drawing/2014/main" xmlns="" id="{683967E1-C42A-1E4A-9B58-13BB659A553B}"/>
                  </a:ext>
                </a:extLst>
              </p:cNvPr>
              <p:cNvCxnSpPr>
                <a:cxnSpLocks/>
              </p:cNvCxnSpPr>
              <p:nvPr/>
            </p:nvCxnSpPr>
            <p:spPr>
              <a:xfrm>
                <a:off x="2507196" y="2265748"/>
                <a:ext cx="33990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xmlns="" id="{57D472D4-570E-FB43-9028-2B8F18D42C89}"/>
                  </a:ext>
                </a:extLst>
              </p:cNvPr>
              <p:cNvSpPr txBox="1"/>
              <p:nvPr/>
            </p:nvSpPr>
            <p:spPr>
              <a:xfrm>
                <a:off x="2932367" y="2076430"/>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Roads</a:t>
                </a:r>
              </a:p>
            </p:txBody>
          </p:sp>
        </p:grpSp>
        <p:grpSp>
          <p:nvGrpSpPr>
            <p:cNvPr id="52" name="Group 51">
              <a:extLst>
                <a:ext uri="{FF2B5EF4-FFF2-40B4-BE49-F238E27FC236}">
                  <a16:creationId xmlns:a16="http://schemas.microsoft.com/office/drawing/2014/main" xmlns="" id="{36A45583-E75E-444D-A53E-2991E4E667E4}"/>
                </a:ext>
              </a:extLst>
            </p:cNvPr>
            <p:cNvGrpSpPr/>
            <p:nvPr/>
          </p:nvGrpSpPr>
          <p:grpSpPr>
            <a:xfrm>
              <a:off x="2507196" y="2578739"/>
              <a:ext cx="2450070" cy="646331"/>
              <a:chOff x="2507196" y="2578739"/>
              <a:chExt cx="2450070" cy="646331"/>
            </a:xfrm>
          </p:grpSpPr>
          <p:cxnSp>
            <p:nvCxnSpPr>
              <p:cNvPr id="59" name="Straight Connector 58">
                <a:extLst>
                  <a:ext uri="{FF2B5EF4-FFF2-40B4-BE49-F238E27FC236}">
                    <a16:creationId xmlns:a16="http://schemas.microsoft.com/office/drawing/2014/main" xmlns="" id="{B9D4549C-C68B-AB43-A86A-D77BE5AB0EF8}"/>
                  </a:ext>
                </a:extLst>
              </p:cNvPr>
              <p:cNvCxnSpPr>
                <a:cxnSpLocks/>
              </p:cNvCxnSpPr>
              <p:nvPr/>
            </p:nvCxnSpPr>
            <p:spPr>
              <a:xfrm>
                <a:off x="2507196" y="2763205"/>
                <a:ext cx="3399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BB4F38F7-5867-2849-8E7F-EC63B215D2AF}"/>
                  </a:ext>
                </a:extLst>
              </p:cNvPr>
              <p:cNvSpPr txBox="1"/>
              <p:nvPr/>
            </p:nvSpPr>
            <p:spPr>
              <a:xfrm>
                <a:off x="2931704" y="2578739"/>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Vulnerable Roads</a:t>
                </a:r>
              </a:p>
            </p:txBody>
          </p:sp>
        </p:grpSp>
        <p:grpSp>
          <p:nvGrpSpPr>
            <p:cNvPr id="53" name="Group 52">
              <a:extLst>
                <a:ext uri="{FF2B5EF4-FFF2-40B4-BE49-F238E27FC236}">
                  <a16:creationId xmlns:a16="http://schemas.microsoft.com/office/drawing/2014/main" xmlns="" id="{8DCC22E4-A24F-D24E-81B5-A2CE6D386E86}"/>
                </a:ext>
              </a:extLst>
            </p:cNvPr>
            <p:cNvGrpSpPr/>
            <p:nvPr/>
          </p:nvGrpSpPr>
          <p:grpSpPr>
            <a:xfrm>
              <a:off x="2479729" y="3853394"/>
              <a:ext cx="2476873" cy="369332"/>
              <a:chOff x="2479729" y="3853394"/>
              <a:chExt cx="2476873" cy="369332"/>
            </a:xfrm>
          </p:grpSpPr>
          <p:sp>
            <p:nvSpPr>
              <p:cNvPr id="57" name="TextBox 56">
                <a:extLst>
                  <a:ext uri="{FF2B5EF4-FFF2-40B4-BE49-F238E27FC236}">
                    <a16:creationId xmlns:a16="http://schemas.microsoft.com/office/drawing/2014/main" xmlns="" id="{6B4CAE8A-912C-1641-B949-0D218D122E29}"/>
                  </a:ext>
                </a:extLst>
              </p:cNvPr>
              <p:cNvSpPr txBox="1"/>
              <p:nvPr/>
            </p:nvSpPr>
            <p:spPr>
              <a:xfrm>
                <a:off x="2931040" y="3853394"/>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Flood Extent</a:t>
                </a:r>
              </a:p>
            </p:txBody>
          </p:sp>
          <p:sp>
            <p:nvSpPr>
              <p:cNvPr id="58" name="Round Diagonal Corner Rectangle 57">
                <a:extLst>
                  <a:ext uri="{FF2B5EF4-FFF2-40B4-BE49-F238E27FC236}">
                    <a16:creationId xmlns:a16="http://schemas.microsoft.com/office/drawing/2014/main" xmlns="" id="{E91E9B5D-D4F0-1948-B0ED-06B14507DB85}"/>
                  </a:ext>
                </a:extLst>
              </p:cNvPr>
              <p:cNvSpPr/>
              <p:nvPr/>
            </p:nvSpPr>
            <p:spPr>
              <a:xfrm>
                <a:off x="2479729" y="3904370"/>
                <a:ext cx="394838" cy="318356"/>
              </a:xfrm>
              <a:prstGeom prst="round2DiagRect">
                <a:avLst/>
              </a:prstGeom>
              <a:solidFill>
                <a:srgbClr val="A5D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54" name="Group 53">
              <a:extLst>
                <a:ext uri="{FF2B5EF4-FFF2-40B4-BE49-F238E27FC236}">
                  <a16:creationId xmlns:a16="http://schemas.microsoft.com/office/drawing/2014/main" xmlns="" id="{59E83705-A25E-8446-ADBE-6ED251B36810}"/>
                </a:ext>
              </a:extLst>
            </p:cNvPr>
            <p:cNvGrpSpPr/>
            <p:nvPr/>
          </p:nvGrpSpPr>
          <p:grpSpPr>
            <a:xfrm>
              <a:off x="2506532" y="3231086"/>
              <a:ext cx="2450070" cy="646331"/>
              <a:chOff x="2506532" y="3231086"/>
              <a:chExt cx="2450070" cy="646331"/>
            </a:xfrm>
          </p:grpSpPr>
          <p:cxnSp>
            <p:nvCxnSpPr>
              <p:cNvPr id="55" name="Straight Connector 54">
                <a:extLst>
                  <a:ext uri="{FF2B5EF4-FFF2-40B4-BE49-F238E27FC236}">
                    <a16:creationId xmlns:a16="http://schemas.microsoft.com/office/drawing/2014/main" xmlns="" id="{8CADB9F3-78F7-2242-908B-D08E2C6D02F6}"/>
                  </a:ext>
                </a:extLst>
              </p:cNvPr>
              <p:cNvCxnSpPr>
                <a:cxnSpLocks/>
              </p:cNvCxnSpPr>
              <p:nvPr/>
            </p:nvCxnSpPr>
            <p:spPr>
              <a:xfrm>
                <a:off x="2506532" y="3415552"/>
                <a:ext cx="339907" cy="0"/>
              </a:xfrm>
              <a:prstGeom prst="line">
                <a:avLst/>
              </a:prstGeom>
              <a:ln w="38100">
                <a:solidFill>
                  <a:srgbClr val="0082A6"/>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A01E9B7D-0879-B740-ACEE-9953AA9CA335}"/>
                  </a:ext>
                </a:extLst>
              </p:cNvPr>
              <p:cNvSpPr txBox="1"/>
              <p:nvPr/>
            </p:nvSpPr>
            <p:spPr>
              <a:xfrm>
                <a:off x="2931040" y="3231086"/>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Streams &amp; Tributaries</a:t>
                </a:r>
              </a:p>
            </p:txBody>
          </p:sp>
        </p:grpSp>
      </p:grpSp>
      <p:grpSp>
        <p:nvGrpSpPr>
          <p:cNvPr id="14" name="Group 13">
            <a:extLst>
              <a:ext uri="{FF2B5EF4-FFF2-40B4-BE49-F238E27FC236}">
                <a16:creationId xmlns:a16="http://schemas.microsoft.com/office/drawing/2014/main" xmlns="" id="{7B407D28-4F97-1847-9316-93998B22F283}"/>
              </a:ext>
            </a:extLst>
          </p:cNvPr>
          <p:cNvGrpSpPr/>
          <p:nvPr/>
        </p:nvGrpSpPr>
        <p:grpSpPr>
          <a:xfrm>
            <a:off x="5069862" y="347689"/>
            <a:ext cx="6969738" cy="6058487"/>
            <a:chOff x="5069862" y="347689"/>
            <a:chExt cx="6969738" cy="6058487"/>
          </a:xfrm>
        </p:grpSpPr>
        <p:grpSp>
          <p:nvGrpSpPr>
            <p:cNvPr id="6" name="Group 5">
              <a:extLst>
                <a:ext uri="{FF2B5EF4-FFF2-40B4-BE49-F238E27FC236}">
                  <a16:creationId xmlns:a16="http://schemas.microsoft.com/office/drawing/2014/main" xmlns="" id="{EE7C92D2-1FB1-4B42-909E-E17D3BB82997}"/>
                </a:ext>
              </a:extLst>
            </p:cNvPr>
            <p:cNvGrpSpPr/>
            <p:nvPr/>
          </p:nvGrpSpPr>
          <p:grpSpPr>
            <a:xfrm>
              <a:off x="5069862" y="347689"/>
              <a:ext cx="6969738" cy="6058487"/>
              <a:chOff x="5069862" y="347689"/>
              <a:chExt cx="6969738" cy="6058487"/>
            </a:xfrm>
          </p:grpSpPr>
          <p:pic>
            <p:nvPicPr>
              <p:cNvPr id="4" name="Picture 3">
                <a:extLst>
                  <a:ext uri="{FF2B5EF4-FFF2-40B4-BE49-F238E27FC236}">
                    <a16:creationId xmlns:a16="http://schemas.microsoft.com/office/drawing/2014/main" xmlns="" id="{FC29FBDF-5285-3A48-91C7-DA95DBC89B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69862" y="347689"/>
                <a:ext cx="6969738" cy="5563874"/>
              </a:xfrm>
              <a:prstGeom prst="rect">
                <a:avLst/>
              </a:prstGeom>
            </p:spPr>
          </p:pic>
          <p:grpSp>
            <p:nvGrpSpPr>
              <p:cNvPr id="5" name="Group 4">
                <a:extLst>
                  <a:ext uri="{FF2B5EF4-FFF2-40B4-BE49-F238E27FC236}">
                    <a16:creationId xmlns:a16="http://schemas.microsoft.com/office/drawing/2014/main" xmlns="" id="{11225DC3-B0DB-D544-8E97-AAAB2A497C1E}"/>
                  </a:ext>
                </a:extLst>
              </p:cNvPr>
              <p:cNvGrpSpPr/>
              <p:nvPr/>
            </p:nvGrpSpPr>
            <p:grpSpPr>
              <a:xfrm>
                <a:off x="5069862" y="5976635"/>
                <a:ext cx="4028485" cy="429541"/>
                <a:chOff x="5069862" y="5976635"/>
                <a:chExt cx="4028485" cy="429541"/>
              </a:xfrm>
            </p:grpSpPr>
            <p:pic>
              <p:nvPicPr>
                <p:cNvPr id="35" name="Picture 34">
                  <a:extLst>
                    <a:ext uri="{FF2B5EF4-FFF2-40B4-BE49-F238E27FC236}">
                      <a16:creationId xmlns:a16="http://schemas.microsoft.com/office/drawing/2014/main" xmlns="" id="{6742749A-3EE3-7842-A5F1-B4C1CDBD48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35259" y="6191406"/>
                  <a:ext cx="3360939" cy="166392"/>
                </a:xfrm>
                <a:prstGeom prst="rect">
                  <a:avLst/>
                </a:prstGeom>
              </p:spPr>
            </p:pic>
            <p:sp>
              <p:nvSpPr>
                <p:cNvPr id="36" name="TextBox 35">
                  <a:extLst>
                    <a:ext uri="{FF2B5EF4-FFF2-40B4-BE49-F238E27FC236}">
                      <a16:creationId xmlns:a16="http://schemas.microsoft.com/office/drawing/2014/main" xmlns="" id="{3B0B646F-47F6-1B42-9137-7E2D32C444F5}"/>
                    </a:ext>
                  </a:extLst>
                </p:cNvPr>
                <p:cNvSpPr txBox="1"/>
                <p:nvPr/>
              </p:nvSpPr>
              <p:spPr>
                <a:xfrm>
                  <a:off x="5069862" y="5976635"/>
                  <a:ext cx="4028485" cy="429541"/>
                </a:xfrm>
                <a:prstGeom prst="rect">
                  <a:avLst/>
                </a:prstGeom>
                <a:noFill/>
              </p:spPr>
              <p:txBody>
                <a:bodyPr wrap="square" rtlCol="0">
                  <a:spAutoFit/>
                </a:bodyPr>
                <a:lstStyle/>
                <a:p>
                  <a:pPr>
                    <a:lnSpc>
                      <a:spcPts val="1300"/>
                    </a:lnSpc>
                  </a:pPr>
                  <a:r>
                    <a:rPr lang="en-US" sz="1600" dirty="0">
                      <a:solidFill>
                        <a:schemeClr val="tx1">
                          <a:lumMod val="75000"/>
                          <a:lumOff val="25000"/>
                        </a:schemeClr>
                      </a:solidFill>
                      <a:latin typeface="Century Gothic" panose="020B0502020202020204" pitchFamily="34" charset="0"/>
                    </a:rPr>
                    <a:t>0	                                         2 </a:t>
                  </a:r>
                </a:p>
                <a:p>
                  <a:pPr>
                    <a:lnSpc>
                      <a:spcPts val="1300"/>
                    </a:lnSpc>
                  </a:pPr>
                  <a:r>
                    <a:rPr lang="en-US" sz="1600" dirty="0">
                      <a:solidFill>
                        <a:schemeClr val="tx1">
                          <a:lumMod val="75000"/>
                          <a:lumOff val="25000"/>
                        </a:schemeClr>
                      </a:solidFill>
                      <a:latin typeface="Century Gothic" panose="020B0502020202020204" pitchFamily="34" charset="0"/>
                    </a:rPr>
                    <a:t>	                                            miles </a:t>
                  </a:r>
                </a:p>
              </p:txBody>
            </p:sp>
          </p:grpSp>
        </p:grpSp>
        <p:sp>
          <p:nvSpPr>
            <p:cNvPr id="41" name="TextBox 40">
              <a:extLst>
                <a:ext uri="{FF2B5EF4-FFF2-40B4-BE49-F238E27FC236}">
                  <a16:creationId xmlns:a16="http://schemas.microsoft.com/office/drawing/2014/main" xmlns="" id="{CCA4A732-3E57-C946-A2D1-9B57920F372F}"/>
                </a:ext>
              </a:extLst>
            </p:cNvPr>
            <p:cNvSpPr txBox="1"/>
            <p:nvPr/>
          </p:nvSpPr>
          <p:spPr>
            <a:xfrm rot="19217776">
              <a:off x="8732465" y="3827297"/>
              <a:ext cx="1517857" cy="323165"/>
            </a:xfrm>
            <a:prstGeom prst="rect">
              <a:avLst/>
            </a:prstGeom>
            <a:noFill/>
          </p:spPr>
          <p:txBody>
            <a:bodyPr wrap="square" rtlCol="0">
              <a:spAutoFit/>
            </a:bodyPr>
            <a:lstStyle/>
            <a:p>
              <a:r>
                <a:rPr lang="en-US" sz="1500" dirty="0">
                  <a:latin typeface="Century Gothic" panose="020B0502020202020204" pitchFamily="34" charset="0"/>
                </a:rPr>
                <a:t>Cheat River</a:t>
              </a:r>
            </a:p>
          </p:txBody>
        </p:sp>
        <p:sp>
          <p:nvSpPr>
            <p:cNvPr id="43" name="TextBox 42">
              <a:extLst>
                <a:ext uri="{FF2B5EF4-FFF2-40B4-BE49-F238E27FC236}">
                  <a16:creationId xmlns:a16="http://schemas.microsoft.com/office/drawing/2014/main" xmlns="" id="{A2B1685D-D41C-2846-B561-C4CD718478CD}"/>
                </a:ext>
              </a:extLst>
            </p:cNvPr>
            <p:cNvSpPr txBox="1"/>
            <p:nvPr/>
          </p:nvSpPr>
          <p:spPr>
            <a:xfrm rot="3067692">
              <a:off x="9844050" y="4637886"/>
              <a:ext cx="1122044" cy="292388"/>
            </a:xfrm>
            <a:prstGeom prst="rect">
              <a:avLst/>
            </a:prstGeom>
            <a:noFill/>
          </p:spPr>
          <p:txBody>
            <a:bodyPr wrap="square" rtlCol="0">
              <a:spAutoFit/>
            </a:bodyPr>
            <a:lstStyle/>
            <a:p>
              <a:r>
                <a:rPr lang="en-US" sz="1300" dirty="0">
                  <a:latin typeface="Century Gothic" panose="020B0502020202020204" pitchFamily="34" charset="0"/>
                </a:rPr>
                <a:t>Buffalo Run</a:t>
              </a:r>
            </a:p>
          </p:txBody>
        </p:sp>
        <p:sp>
          <p:nvSpPr>
            <p:cNvPr id="44" name="TextBox 43">
              <a:extLst>
                <a:ext uri="{FF2B5EF4-FFF2-40B4-BE49-F238E27FC236}">
                  <a16:creationId xmlns:a16="http://schemas.microsoft.com/office/drawing/2014/main" xmlns="" id="{6E40973A-396E-0246-BAB5-64B7F9FBF6D7}"/>
                </a:ext>
              </a:extLst>
            </p:cNvPr>
            <p:cNvSpPr txBox="1"/>
            <p:nvPr/>
          </p:nvSpPr>
          <p:spPr>
            <a:xfrm rot="2592157">
              <a:off x="6703237" y="4102375"/>
              <a:ext cx="1229852" cy="292388"/>
            </a:xfrm>
            <a:prstGeom prst="rect">
              <a:avLst/>
            </a:prstGeom>
            <a:noFill/>
          </p:spPr>
          <p:txBody>
            <a:bodyPr wrap="square" rtlCol="0">
              <a:spAutoFit/>
            </a:bodyPr>
            <a:lstStyle/>
            <a:p>
              <a:r>
                <a:rPr lang="en-US" sz="1300" dirty="0">
                  <a:latin typeface="Century Gothic" panose="020B0502020202020204" pitchFamily="34" charset="0"/>
                </a:rPr>
                <a:t>Morgan Run</a:t>
              </a:r>
            </a:p>
          </p:txBody>
        </p:sp>
        <p:grpSp>
          <p:nvGrpSpPr>
            <p:cNvPr id="12" name="Group 11">
              <a:extLst>
                <a:ext uri="{FF2B5EF4-FFF2-40B4-BE49-F238E27FC236}">
                  <a16:creationId xmlns:a16="http://schemas.microsoft.com/office/drawing/2014/main" xmlns="" id="{2EDB2527-33EE-144D-B4DD-FA74435B6229}"/>
                </a:ext>
              </a:extLst>
            </p:cNvPr>
            <p:cNvGrpSpPr/>
            <p:nvPr/>
          </p:nvGrpSpPr>
          <p:grpSpPr>
            <a:xfrm>
              <a:off x="6390074" y="889296"/>
              <a:ext cx="1994138" cy="580848"/>
              <a:chOff x="6390074" y="889296"/>
              <a:chExt cx="1994138" cy="580848"/>
            </a:xfrm>
          </p:grpSpPr>
          <p:sp>
            <p:nvSpPr>
              <p:cNvPr id="45" name="TextBox 44">
                <a:extLst>
                  <a:ext uri="{FF2B5EF4-FFF2-40B4-BE49-F238E27FC236}">
                    <a16:creationId xmlns:a16="http://schemas.microsoft.com/office/drawing/2014/main" xmlns="" id="{DAD4FCF6-EB76-2646-8936-8630D646F880}"/>
                  </a:ext>
                </a:extLst>
              </p:cNvPr>
              <p:cNvSpPr txBox="1"/>
              <p:nvPr/>
            </p:nvSpPr>
            <p:spPr>
              <a:xfrm rot="842690">
                <a:off x="6390074" y="1169446"/>
                <a:ext cx="1140995" cy="300698"/>
              </a:xfrm>
              <a:prstGeom prst="rect">
                <a:avLst/>
              </a:prstGeom>
              <a:noFill/>
            </p:spPr>
            <p:txBody>
              <a:bodyPr wrap="square" rtlCol="0">
                <a:spAutoFit/>
              </a:bodyPr>
              <a:lstStyle/>
              <a:p>
                <a:r>
                  <a:rPr lang="en-US" sz="1300" dirty="0">
                    <a:latin typeface="Century Gothic" panose="020B0502020202020204" pitchFamily="34" charset="0"/>
                  </a:rPr>
                  <a:t>South Fork</a:t>
                </a:r>
              </a:p>
            </p:txBody>
          </p:sp>
          <p:sp>
            <p:nvSpPr>
              <p:cNvPr id="63" name="TextBox 62">
                <a:extLst>
                  <a:ext uri="{FF2B5EF4-FFF2-40B4-BE49-F238E27FC236}">
                    <a16:creationId xmlns:a16="http://schemas.microsoft.com/office/drawing/2014/main" xmlns="" id="{B2775512-0944-2F45-B10B-31453FCDFAD7}"/>
                  </a:ext>
                </a:extLst>
              </p:cNvPr>
              <p:cNvSpPr txBox="1"/>
              <p:nvPr/>
            </p:nvSpPr>
            <p:spPr>
              <a:xfrm rot="20293381">
                <a:off x="7218420" y="1134836"/>
                <a:ext cx="867103" cy="292388"/>
              </a:xfrm>
              <a:prstGeom prst="rect">
                <a:avLst/>
              </a:prstGeom>
              <a:noFill/>
            </p:spPr>
            <p:txBody>
              <a:bodyPr wrap="square" rtlCol="0">
                <a:spAutoFit/>
              </a:bodyPr>
              <a:lstStyle/>
              <a:p>
                <a:r>
                  <a:rPr lang="en-US" sz="1300" dirty="0">
                    <a:latin typeface="Century Gothic" panose="020B0502020202020204" pitchFamily="34" charset="0"/>
                  </a:rPr>
                  <a:t>Greens</a:t>
                </a:r>
              </a:p>
            </p:txBody>
          </p:sp>
          <p:sp>
            <p:nvSpPr>
              <p:cNvPr id="64" name="TextBox 63">
                <a:extLst>
                  <a:ext uri="{FF2B5EF4-FFF2-40B4-BE49-F238E27FC236}">
                    <a16:creationId xmlns:a16="http://schemas.microsoft.com/office/drawing/2014/main" xmlns="" id="{F1F80BF2-B731-5348-BC91-5BD3A64368AB}"/>
                  </a:ext>
                </a:extLst>
              </p:cNvPr>
              <p:cNvSpPr txBox="1"/>
              <p:nvPr/>
            </p:nvSpPr>
            <p:spPr>
              <a:xfrm rot="19471450">
                <a:off x="7770850" y="889296"/>
                <a:ext cx="613362" cy="292388"/>
              </a:xfrm>
              <a:prstGeom prst="rect">
                <a:avLst/>
              </a:prstGeom>
              <a:noFill/>
            </p:spPr>
            <p:txBody>
              <a:bodyPr wrap="square" rtlCol="0">
                <a:spAutoFit/>
              </a:bodyPr>
              <a:lstStyle/>
              <a:p>
                <a:r>
                  <a:rPr lang="en-US" sz="1300" dirty="0">
                    <a:latin typeface="Century Gothic" panose="020B0502020202020204" pitchFamily="34" charset="0"/>
                  </a:rPr>
                  <a:t>Run</a:t>
                </a:r>
              </a:p>
            </p:txBody>
          </p:sp>
        </p:grpSp>
      </p:grpSp>
      <p:grpSp>
        <p:nvGrpSpPr>
          <p:cNvPr id="18" name="Group 17">
            <a:extLst>
              <a:ext uri="{FF2B5EF4-FFF2-40B4-BE49-F238E27FC236}">
                <a16:creationId xmlns:a16="http://schemas.microsoft.com/office/drawing/2014/main" xmlns="" id="{C5A91344-F150-844B-A67F-4B653552B151}"/>
              </a:ext>
            </a:extLst>
          </p:cNvPr>
          <p:cNvGrpSpPr/>
          <p:nvPr/>
        </p:nvGrpSpPr>
        <p:grpSpPr>
          <a:xfrm>
            <a:off x="867528" y="3838464"/>
            <a:ext cx="1612201" cy="2338710"/>
            <a:chOff x="867528" y="3838464"/>
            <a:chExt cx="1612201" cy="2338710"/>
          </a:xfrm>
        </p:grpSpPr>
        <p:grpSp>
          <p:nvGrpSpPr>
            <p:cNvPr id="16" name="Group 15">
              <a:extLst>
                <a:ext uri="{FF2B5EF4-FFF2-40B4-BE49-F238E27FC236}">
                  <a16:creationId xmlns:a16="http://schemas.microsoft.com/office/drawing/2014/main" xmlns="" id="{CDFFE3D4-3C4A-3040-856D-AD528C08F64C}"/>
                </a:ext>
              </a:extLst>
            </p:cNvPr>
            <p:cNvGrpSpPr/>
            <p:nvPr/>
          </p:nvGrpSpPr>
          <p:grpSpPr>
            <a:xfrm>
              <a:off x="867528" y="3838464"/>
              <a:ext cx="1612201" cy="2338710"/>
              <a:chOff x="867528" y="3838464"/>
              <a:chExt cx="1612201" cy="2338710"/>
            </a:xfrm>
          </p:grpSpPr>
          <p:pic>
            <p:nvPicPr>
              <p:cNvPr id="65" name="Picture 64">
                <a:extLst>
                  <a:ext uri="{FF2B5EF4-FFF2-40B4-BE49-F238E27FC236}">
                    <a16:creationId xmlns:a16="http://schemas.microsoft.com/office/drawing/2014/main" xmlns="" id="{FF72D970-A800-054E-BC5B-35B41C727B2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7528" y="3839296"/>
                <a:ext cx="1493921" cy="2337878"/>
              </a:xfrm>
              <a:prstGeom prst="rect">
                <a:avLst/>
              </a:prstGeom>
            </p:spPr>
          </p:pic>
          <p:sp>
            <p:nvSpPr>
              <p:cNvPr id="15" name="Rectangle 14">
                <a:extLst>
                  <a:ext uri="{FF2B5EF4-FFF2-40B4-BE49-F238E27FC236}">
                    <a16:creationId xmlns:a16="http://schemas.microsoft.com/office/drawing/2014/main" xmlns="" id="{FBC0B2C5-FAE4-E040-AF61-78FC3D1A46BC}"/>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xmlns="" id="{4345E96A-5236-254D-A21A-16C036804537}"/>
                </a:ext>
              </a:extLst>
            </p:cNvPr>
            <p:cNvGrpSpPr/>
            <p:nvPr/>
          </p:nvGrpSpPr>
          <p:grpSpPr>
            <a:xfrm>
              <a:off x="1034024" y="4316699"/>
              <a:ext cx="1146736" cy="1540213"/>
              <a:chOff x="1034024" y="4316699"/>
              <a:chExt cx="1146736" cy="1540213"/>
            </a:xfrm>
          </p:grpSpPr>
          <p:grpSp>
            <p:nvGrpSpPr>
              <p:cNvPr id="67" name="Group 66">
                <a:extLst>
                  <a:ext uri="{FF2B5EF4-FFF2-40B4-BE49-F238E27FC236}">
                    <a16:creationId xmlns:a16="http://schemas.microsoft.com/office/drawing/2014/main" xmlns="" id="{7559AB0A-9A43-3B4F-B1F7-406B56BDDBFF}"/>
                  </a:ext>
                </a:extLst>
              </p:cNvPr>
              <p:cNvGrpSpPr/>
              <p:nvPr/>
            </p:nvGrpSpPr>
            <p:grpSpPr>
              <a:xfrm>
                <a:off x="1355858" y="4953754"/>
                <a:ext cx="815929" cy="215444"/>
                <a:chOff x="1355858" y="4953754"/>
                <a:chExt cx="815929" cy="215444"/>
              </a:xfrm>
            </p:grpSpPr>
            <p:sp>
              <p:nvSpPr>
                <p:cNvPr id="80" name="Oval 79">
                  <a:extLst>
                    <a:ext uri="{FF2B5EF4-FFF2-40B4-BE49-F238E27FC236}">
                      <a16:creationId xmlns:a16="http://schemas.microsoft.com/office/drawing/2014/main" xmlns="" id="{E6B85143-66FF-544E-9A54-8C9477209C40}"/>
                    </a:ext>
                  </a:extLst>
                </p:cNvPr>
                <p:cNvSpPr/>
                <p:nvPr/>
              </p:nvSpPr>
              <p:spPr>
                <a:xfrm>
                  <a:off x="1369774" y="5035041"/>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xmlns="" id="{AB01A76C-B3EE-B249-AA3D-7778D6E1B1D9}"/>
                    </a:ext>
                  </a:extLst>
                </p:cNvPr>
                <p:cNvSpPr txBox="1"/>
                <p:nvPr/>
              </p:nvSpPr>
              <p:spPr>
                <a:xfrm>
                  <a:off x="1355858" y="4953754"/>
                  <a:ext cx="815929" cy="215444"/>
                </a:xfrm>
                <a:prstGeom prst="rect">
                  <a:avLst/>
                </a:prstGeom>
                <a:noFill/>
              </p:spPr>
              <p:txBody>
                <a:bodyPr wrap="square" rtlCol="0">
                  <a:spAutoFit/>
                </a:bodyPr>
                <a:lstStyle/>
                <a:p>
                  <a:r>
                    <a:rPr lang="en-US" sz="800" dirty="0" err="1">
                      <a:latin typeface="Century Gothic" panose="020B0502020202020204" pitchFamily="34" charset="0"/>
                    </a:rPr>
                    <a:t>Rowlesburg</a:t>
                  </a:r>
                  <a:endParaRPr lang="en-US" sz="800" dirty="0">
                    <a:latin typeface="Century Gothic" panose="020B0502020202020204" pitchFamily="34" charset="0"/>
                  </a:endParaRPr>
                </a:p>
              </p:txBody>
            </p:sp>
          </p:grpSp>
          <p:grpSp>
            <p:nvGrpSpPr>
              <p:cNvPr id="68" name="Group 67">
                <a:extLst>
                  <a:ext uri="{FF2B5EF4-FFF2-40B4-BE49-F238E27FC236}">
                    <a16:creationId xmlns:a16="http://schemas.microsoft.com/office/drawing/2014/main" xmlns="" id="{97F5A503-36A6-5544-AF4E-C8FC33D49E37}"/>
                  </a:ext>
                </a:extLst>
              </p:cNvPr>
              <p:cNvGrpSpPr/>
              <p:nvPr/>
            </p:nvGrpSpPr>
            <p:grpSpPr>
              <a:xfrm>
                <a:off x="1355241" y="4600865"/>
                <a:ext cx="692591" cy="215444"/>
                <a:chOff x="1355241" y="4600865"/>
                <a:chExt cx="692591" cy="215444"/>
              </a:xfrm>
            </p:grpSpPr>
            <p:sp>
              <p:nvSpPr>
                <p:cNvPr id="78" name="Oval 77">
                  <a:extLst>
                    <a:ext uri="{FF2B5EF4-FFF2-40B4-BE49-F238E27FC236}">
                      <a16:creationId xmlns:a16="http://schemas.microsoft.com/office/drawing/2014/main" xmlns="" id="{D1151CC4-63E5-2045-827E-D8B8508403FC}"/>
                    </a:ext>
                  </a:extLst>
                </p:cNvPr>
                <p:cNvSpPr/>
                <p:nvPr/>
              </p:nvSpPr>
              <p:spPr>
                <a:xfrm>
                  <a:off x="1372981" y="4651973"/>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xmlns="" id="{DC22A52F-8CCB-454B-8D87-5BF050841DA0}"/>
                    </a:ext>
                  </a:extLst>
                </p:cNvPr>
                <p:cNvSpPr txBox="1"/>
                <p:nvPr/>
              </p:nvSpPr>
              <p:spPr>
                <a:xfrm>
                  <a:off x="1355241" y="4600865"/>
                  <a:ext cx="692591" cy="215444"/>
                </a:xfrm>
                <a:prstGeom prst="rect">
                  <a:avLst/>
                </a:prstGeom>
                <a:noFill/>
              </p:spPr>
              <p:txBody>
                <a:bodyPr wrap="square" rtlCol="0">
                  <a:spAutoFit/>
                </a:bodyPr>
                <a:lstStyle/>
                <a:p>
                  <a:r>
                    <a:rPr lang="en-US" sz="800" dirty="0">
                      <a:latin typeface="Century Gothic" panose="020B0502020202020204" pitchFamily="34" charset="0"/>
                    </a:rPr>
                    <a:t>Kingwood</a:t>
                  </a:r>
                </a:p>
              </p:txBody>
            </p:sp>
          </p:grpSp>
          <p:grpSp>
            <p:nvGrpSpPr>
              <p:cNvPr id="69" name="Group 68">
                <a:extLst>
                  <a:ext uri="{FF2B5EF4-FFF2-40B4-BE49-F238E27FC236}">
                    <a16:creationId xmlns:a16="http://schemas.microsoft.com/office/drawing/2014/main" xmlns="" id="{B8A74F74-C470-6D42-990E-908CC70605E0}"/>
                  </a:ext>
                </a:extLst>
              </p:cNvPr>
              <p:cNvGrpSpPr/>
              <p:nvPr/>
            </p:nvGrpSpPr>
            <p:grpSpPr>
              <a:xfrm>
                <a:off x="1034024" y="4473158"/>
                <a:ext cx="704700" cy="215444"/>
                <a:chOff x="1034024" y="4473158"/>
                <a:chExt cx="704700" cy="215444"/>
              </a:xfrm>
            </p:grpSpPr>
            <p:sp>
              <p:nvSpPr>
                <p:cNvPr id="76" name="Oval 75">
                  <a:extLst>
                    <a:ext uri="{FF2B5EF4-FFF2-40B4-BE49-F238E27FC236}">
                      <a16:creationId xmlns:a16="http://schemas.microsoft.com/office/drawing/2014/main" xmlns="" id="{AEB3A3D9-1543-B44F-8D1B-F13C80611F45}"/>
                    </a:ext>
                  </a:extLst>
                </p:cNvPr>
                <p:cNvSpPr/>
                <p:nvPr/>
              </p:nvSpPr>
              <p:spPr>
                <a:xfrm>
                  <a:off x="1063263" y="4525360"/>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xmlns="" id="{D26F9FDD-7221-B74F-85EF-4C2184A16500}"/>
                    </a:ext>
                  </a:extLst>
                </p:cNvPr>
                <p:cNvSpPr txBox="1"/>
                <p:nvPr/>
              </p:nvSpPr>
              <p:spPr>
                <a:xfrm>
                  <a:off x="1034024" y="4473158"/>
                  <a:ext cx="704700" cy="215444"/>
                </a:xfrm>
                <a:prstGeom prst="rect">
                  <a:avLst/>
                </a:prstGeom>
                <a:noFill/>
              </p:spPr>
              <p:txBody>
                <a:bodyPr wrap="square" rtlCol="0">
                  <a:spAutoFit/>
                </a:bodyPr>
                <a:lstStyle/>
                <a:p>
                  <a:r>
                    <a:rPr lang="en-US" sz="800" dirty="0">
                      <a:latin typeface="Century Gothic" panose="020B0502020202020204" pitchFamily="34" charset="0"/>
                    </a:rPr>
                    <a:t>Reedsville</a:t>
                  </a:r>
                </a:p>
              </p:txBody>
            </p:sp>
          </p:grpSp>
          <p:grpSp>
            <p:nvGrpSpPr>
              <p:cNvPr id="70" name="Group 69">
                <a:extLst>
                  <a:ext uri="{FF2B5EF4-FFF2-40B4-BE49-F238E27FC236}">
                    <a16:creationId xmlns:a16="http://schemas.microsoft.com/office/drawing/2014/main" xmlns="" id="{17A39CD6-0377-C240-B97C-2D313476A87F}"/>
                  </a:ext>
                </a:extLst>
              </p:cNvPr>
              <p:cNvGrpSpPr/>
              <p:nvPr/>
            </p:nvGrpSpPr>
            <p:grpSpPr>
              <a:xfrm>
                <a:off x="1034024" y="4316699"/>
                <a:ext cx="804767" cy="215444"/>
                <a:chOff x="1034024" y="4316699"/>
                <a:chExt cx="804767" cy="215444"/>
              </a:xfrm>
            </p:grpSpPr>
            <p:sp>
              <p:nvSpPr>
                <p:cNvPr id="74" name="Oval 73">
                  <a:extLst>
                    <a:ext uri="{FF2B5EF4-FFF2-40B4-BE49-F238E27FC236}">
                      <a16:creationId xmlns:a16="http://schemas.microsoft.com/office/drawing/2014/main" xmlns="" id="{8E76DEFD-C69F-C14A-BBCA-04436D1899BC}"/>
                    </a:ext>
                  </a:extLst>
                </p:cNvPr>
                <p:cNvSpPr/>
                <p:nvPr/>
              </p:nvSpPr>
              <p:spPr>
                <a:xfrm>
                  <a:off x="1063263" y="4399777"/>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xmlns="" id="{32F007AA-1915-F64C-8EE2-04C94A2E38CD}"/>
                    </a:ext>
                  </a:extLst>
                </p:cNvPr>
                <p:cNvSpPr txBox="1"/>
                <p:nvPr/>
              </p:nvSpPr>
              <p:spPr>
                <a:xfrm>
                  <a:off x="1034024" y="4316699"/>
                  <a:ext cx="804767" cy="215444"/>
                </a:xfrm>
                <a:prstGeom prst="rect">
                  <a:avLst/>
                </a:prstGeom>
                <a:noFill/>
              </p:spPr>
              <p:txBody>
                <a:bodyPr wrap="square" rtlCol="0">
                  <a:spAutoFit/>
                </a:bodyPr>
                <a:lstStyle/>
                <a:p>
                  <a:r>
                    <a:rPr lang="en-US" sz="800" dirty="0">
                      <a:latin typeface="Century Gothic" panose="020B0502020202020204" pitchFamily="34" charset="0"/>
                    </a:rPr>
                    <a:t>Masontown</a:t>
                  </a:r>
                </a:p>
              </p:txBody>
            </p:sp>
          </p:grpSp>
          <p:grpSp>
            <p:nvGrpSpPr>
              <p:cNvPr id="71" name="Group 70">
                <a:extLst>
                  <a:ext uri="{FF2B5EF4-FFF2-40B4-BE49-F238E27FC236}">
                    <a16:creationId xmlns:a16="http://schemas.microsoft.com/office/drawing/2014/main" xmlns="" id="{AA6497C3-CCB3-4644-9046-F0D28CA81AA7}"/>
                  </a:ext>
                </a:extLst>
              </p:cNvPr>
              <p:cNvGrpSpPr/>
              <p:nvPr/>
            </p:nvGrpSpPr>
            <p:grpSpPr>
              <a:xfrm>
                <a:off x="1364831" y="5641468"/>
                <a:ext cx="815929" cy="215444"/>
                <a:chOff x="1364831" y="5641468"/>
                <a:chExt cx="815929" cy="215444"/>
              </a:xfrm>
            </p:grpSpPr>
            <p:sp>
              <p:nvSpPr>
                <p:cNvPr id="72" name="Oval 71">
                  <a:extLst>
                    <a:ext uri="{FF2B5EF4-FFF2-40B4-BE49-F238E27FC236}">
                      <a16:creationId xmlns:a16="http://schemas.microsoft.com/office/drawing/2014/main" xmlns="" id="{4754702D-6622-0F4B-8AED-0855AA7AC357}"/>
                    </a:ext>
                  </a:extLst>
                </p:cNvPr>
                <p:cNvSpPr/>
                <p:nvPr/>
              </p:nvSpPr>
              <p:spPr>
                <a:xfrm>
                  <a:off x="1393032" y="5717124"/>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xmlns="" id="{B38CF8F2-4A24-4A43-8678-0C4140C1B15C}"/>
                    </a:ext>
                  </a:extLst>
                </p:cNvPr>
                <p:cNvSpPr txBox="1"/>
                <p:nvPr/>
              </p:nvSpPr>
              <p:spPr>
                <a:xfrm>
                  <a:off x="1364831" y="5641468"/>
                  <a:ext cx="815929" cy="215444"/>
                </a:xfrm>
                <a:prstGeom prst="rect">
                  <a:avLst/>
                </a:prstGeom>
                <a:noFill/>
              </p:spPr>
              <p:txBody>
                <a:bodyPr wrap="square" rtlCol="0">
                  <a:spAutoFit/>
                </a:bodyPr>
                <a:lstStyle/>
                <a:p>
                  <a:r>
                    <a:rPr lang="en-US" sz="800" dirty="0">
                      <a:latin typeface="Century Gothic" panose="020B0502020202020204" pitchFamily="34" charset="0"/>
                    </a:rPr>
                    <a:t>Parsons</a:t>
                  </a:r>
                </a:p>
              </p:txBody>
            </p:sp>
          </p:grpSp>
        </p:grpSp>
      </p:grpSp>
    </p:spTree>
    <p:extLst>
      <p:ext uri="{BB962C8B-B14F-4D97-AF65-F5344CB8AC3E}">
        <p14:creationId xmlns:p14="http://schemas.microsoft.com/office/powerpoint/2010/main" val="2726884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7056827-0A88-8044-AFBE-D1AFCF1E99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35259" y="342900"/>
            <a:ext cx="6904341" cy="5573355"/>
          </a:xfrm>
          <a:prstGeom prst="rect">
            <a:avLst/>
          </a:prstGeom>
        </p:spPr>
      </p:pic>
      <p:sp>
        <p:nvSpPr>
          <p:cNvPr id="2" name="Title 1"/>
          <p:cNvSpPr txBox="1">
            <a:spLocks/>
          </p:cNvSpPr>
          <p:nvPr/>
        </p:nvSpPr>
        <p:spPr>
          <a:xfrm>
            <a:off x="495300" y="383093"/>
            <a:ext cx="5378558" cy="147670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FLOOD VULNERABILITY</a:t>
            </a:r>
          </a:p>
          <a:p>
            <a:r>
              <a:rPr lang="en-US" sz="4000" b="1" dirty="0">
                <a:solidFill>
                  <a:srgbClr val="54AEB2"/>
                </a:solidFill>
                <a:latin typeface="Century Gothic" panose="020F0302020204030204"/>
              </a:rPr>
              <a:t>-ROADS</a:t>
            </a:r>
          </a:p>
        </p:txBody>
      </p:sp>
      <p:sp>
        <p:nvSpPr>
          <p:cNvPr id="13" name="Rectangle 12">
            <a:extLst>
              <a:ext uri="{FF2B5EF4-FFF2-40B4-BE49-F238E27FC236}">
                <a16:creationId xmlns:a16="http://schemas.microsoft.com/office/drawing/2014/main" xmlns="" id="{257ECAC9-7EBB-2843-ADB1-02F0C9113F9B}"/>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xmlns="" id="{B4B3A038-75B0-694A-A30A-52F3ACCABB80}"/>
              </a:ext>
            </a:extLst>
          </p:cNvPr>
          <p:cNvGrpSpPr/>
          <p:nvPr/>
        </p:nvGrpSpPr>
        <p:grpSpPr>
          <a:xfrm>
            <a:off x="2669228" y="2083567"/>
            <a:ext cx="2450733" cy="1115810"/>
            <a:chOff x="2507196" y="2076430"/>
            <a:chExt cx="2450733" cy="1115810"/>
          </a:xfrm>
        </p:grpSpPr>
        <p:grpSp>
          <p:nvGrpSpPr>
            <p:cNvPr id="51" name="Group 50">
              <a:extLst>
                <a:ext uri="{FF2B5EF4-FFF2-40B4-BE49-F238E27FC236}">
                  <a16:creationId xmlns:a16="http://schemas.microsoft.com/office/drawing/2014/main" xmlns="" id="{42FD139C-F5EB-EA4B-8694-3748A6B6C7F2}"/>
                </a:ext>
              </a:extLst>
            </p:cNvPr>
            <p:cNvGrpSpPr/>
            <p:nvPr/>
          </p:nvGrpSpPr>
          <p:grpSpPr>
            <a:xfrm>
              <a:off x="2507196" y="2076430"/>
              <a:ext cx="2450733" cy="369332"/>
              <a:chOff x="2507196" y="2076430"/>
              <a:chExt cx="2450733" cy="369332"/>
            </a:xfrm>
          </p:grpSpPr>
          <p:cxnSp>
            <p:nvCxnSpPr>
              <p:cNvPr id="61" name="Straight Connector 60">
                <a:extLst>
                  <a:ext uri="{FF2B5EF4-FFF2-40B4-BE49-F238E27FC236}">
                    <a16:creationId xmlns:a16="http://schemas.microsoft.com/office/drawing/2014/main" xmlns="" id="{683967E1-C42A-1E4A-9B58-13BB659A553B}"/>
                  </a:ext>
                </a:extLst>
              </p:cNvPr>
              <p:cNvCxnSpPr>
                <a:cxnSpLocks/>
              </p:cNvCxnSpPr>
              <p:nvPr/>
            </p:nvCxnSpPr>
            <p:spPr>
              <a:xfrm>
                <a:off x="2507196" y="2265748"/>
                <a:ext cx="33990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xmlns="" id="{57D472D4-570E-FB43-9028-2B8F18D42C89}"/>
                  </a:ext>
                </a:extLst>
              </p:cNvPr>
              <p:cNvSpPr txBox="1"/>
              <p:nvPr/>
            </p:nvSpPr>
            <p:spPr>
              <a:xfrm>
                <a:off x="2932367" y="2076430"/>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Roads</a:t>
                </a:r>
              </a:p>
            </p:txBody>
          </p:sp>
        </p:grpSp>
        <p:grpSp>
          <p:nvGrpSpPr>
            <p:cNvPr id="54" name="Group 53">
              <a:extLst>
                <a:ext uri="{FF2B5EF4-FFF2-40B4-BE49-F238E27FC236}">
                  <a16:creationId xmlns:a16="http://schemas.microsoft.com/office/drawing/2014/main" xmlns="" id="{59E83705-A25E-8446-ADBE-6ED251B36810}"/>
                </a:ext>
              </a:extLst>
            </p:cNvPr>
            <p:cNvGrpSpPr/>
            <p:nvPr/>
          </p:nvGrpSpPr>
          <p:grpSpPr>
            <a:xfrm>
              <a:off x="2507859" y="2545909"/>
              <a:ext cx="2450070" cy="646331"/>
              <a:chOff x="2507859" y="2545909"/>
              <a:chExt cx="2450070" cy="646331"/>
            </a:xfrm>
          </p:grpSpPr>
          <p:cxnSp>
            <p:nvCxnSpPr>
              <p:cNvPr id="55" name="Straight Connector 54">
                <a:extLst>
                  <a:ext uri="{FF2B5EF4-FFF2-40B4-BE49-F238E27FC236}">
                    <a16:creationId xmlns:a16="http://schemas.microsoft.com/office/drawing/2014/main" xmlns="" id="{8CADB9F3-78F7-2242-908B-D08E2C6D02F6}"/>
                  </a:ext>
                </a:extLst>
              </p:cNvPr>
              <p:cNvCxnSpPr>
                <a:cxnSpLocks/>
              </p:cNvCxnSpPr>
              <p:nvPr/>
            </p:nvCxnSpPr>
            <p:spPr>
              <a:xfrm>
                <a:off x="2507859" y="2730375"/>
                <a:ext cx="339907" cy="0"/>
              </a:xfrm>
              <a:prstGeom prst="line">
                <a:avLst/>
              </a:prstGeom>
              <a:ln w="38100">
                <a:solidFill>
                  <a:srgbClr val="0082A6"/>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xmlns="" id="{A01E9B7D-0879-B740-ACEE-9953AA9CA335}"/>
                  </a:ext>
                </a:extLst>
              </p:cNvPr>
              <p:cNvSpPr txBox="1"/>
              <p:nvPr/>
            </p:nvSpPr>
            <p:spPr>
              <a:xfrm>
                <a:off x="2932367" y="2545909"/>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Streams &amp; Tributaries</a:t>
                </a:r>
              </a:p>
            </p:txBody>
          </p:sp>
        </p:grpSp>
      </p:grpSp>
      <p:grpSp>
        <p:nvGrpSpPr>
          <p:cNvPr id="14" name="Group 13">
            <a:extLst>
              <a:ext uri="{FF2B5EF4-FFF2-40B4-BE49-F238E27FC236}">
                <a16:creationId xmlns:a16="http://schemas.microsoft.com/office/drawing/2014/main" xmlns="" id="{7B407D28-4F97-1847-9316-93998B22F283}"/>
              </a:ext>
            </a:extLst>
          </p:cNvPr>
          <p:cNvGrpSpPr/>
          <p:nvPr/>
        </p:nvGrpSpPr>
        <p:grpSpPr>
          <a:xfrm>
            <a:off x="5069862" y="889296"/>
            <a:ext cx="5481404" cy="5516880"/>
            <a:chOff x="5069862" y="889296"/>
            <a:chExt cx="5481404" cy="5516880"/>
          </a:xfrm>
        </p:grpSpPr>
        <p:grpSp>
          <p:nvGrpSpPr>
            <p:cNvPr id="5" name="Group 4">
              <a:extLst>
                <a:ext uri="{FF2B5EF4-FFF2-40B4-BE49-F238E27FC236}">
                  <a16:creationId xmlns:a16="http://schemas.microsoft.com/office/drawing/2014/main" xmlns="" id="{11225DC3-B0DB-D544-8E97-AAAB2A497C1E}"/>
                </a:ext>
              </a:extLst>
            </p:cNvPr>
            <p:cNvGrpSpPr/>
            <p:nvPr/>
          </p:nvGrpSpPr>
          <p:grpSpPr>
            <a:xfrm>
              <a:off x="5069862" y="5976635"/>
              <a:ext cx="4028485" cy="429541"/>
              <a:chOff x="5069862" y="5976635"/>
              <a:chExt cx="4028485" cy="429541"/>
            </a:xfrm>
          </p:grpSpPr>
          <p:pic>
            <p:nvPicPr>
              <p:cNvPr id="35" name="Picture 34">
                <a:extLst>
                  <a:ext uri="{FF2B5EF4-FFF2-40B4-BE49-F238E27FC236}">
                    <a16:creationId xmlns:a16="http://schemas.microsoft.com/office/drawing/2014/main" xmlns="" id="{6742749A-3EE3-7842-A5F1-B4C1CDBD48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35259" y="6191406"/>
                <a:ext cx="3360939" cy="166392"/>
              </a:xfrm>
              <a:prstGeom prst="rect">
                <a:avLst/>
              </a:prstGeom>
            </p:spPr>
          </p:pic>
          <p:sp>
            <p:nvSpPr>
              <p:cNvPr id="36" name="TextBox 35">
                <a:extLst>
                  <a:ext uri="{FF2B5EF4-FFF2-40B4-BE49-F238E27FC236}">
                    <a16:creationId xmlns:a16="http://schemas.microsoft.com/office/drawing/2014/main" xmlns="" id="{3B0B646F-47F6-1B42-9137-7E2D32C444F5}"/>
                  </a:ext>
                </a:extLst>
              </p:cNvPr>
              <p:cNvSpPr txBox="1"/>
              <p:nvPr/>
            </p:nvSpPr>
            <p:spPr>
              <a:xfrm>
                <a:off x="5069862" y="5976635"/>
                <a:ext cx="4028485" cy="429541"/>
              </a:xfrm>
              <a:prstGeom prst="rect">
                <a:avLst/>
              </a:prstGeom>
              <a:noFill/>
            </p:spPr>
            <p:txBody>
              <a:bodyPr wrap="square" rtlCol="0">
                <a:spAutoFit/>
              </a:bodyPr>
              <a:lstStyle/>
              <a:p>
                <a:pPr>
                  <a:lnSpc>
                    <a:spcPts val="1300"/>
                  </a:lnSpc>
                </a:pPr>
                <a:r>
                  <a:rPr lang="en-US" sz="1600" dirty="0">
                    <a:solidFill>
                      <a:schemeClr val="tx1">
                        <a:lumMod val="75000"/>
                        <a:lumOff val="25000"/>
                      </a:schemeClr>
                    </a:solidFill>
                    <a:latin typeface="Century Gothic" panose="020B0502020202020204" pitchFamily="34" charset="0"/>
                  </a:rPr>
                  <a:t>0	                                         2 </a:t>
                </a:r>
              </a:p>
              <a:p>
                <a:pPr>
                  <a:lnSpc>
                    <a:spcPts val="1300"/>
                  </a:lnSpc>
                </a:pPr>
                <a:r>
                  <a:rPr lang="en-US" sz="1600" dirty="0">
                    <a:solidFill>
                      <a:schemeClr val="tx1">
                        <a:lumMod val="75000"/>
                        <a:lumOff val="25000"/>
                      </a:schemeClr>
                    </a:solidFill>
                    <a:latin typeface="Century Gothic" panose="020B0502020202020204" pitchFamily="34" charset="0"/>
                  </a:rPr>
                  <a:t>	                                            miles </a:t>
                </a:r>
              </a:p>
            </p:txBody>
          </p:sp>
        </p:grpSp>
        <p:sp>
          <p:nvSpPr>
            <p:cNvPr id="41" name="TextBox 40">
              <a:extLst>
                <a:ext uri="{FF2B5EF4-FFF2-40B4-BE49-F238E27FC236}">
                  <a16:creationId xmlns:a16="http://schemas.microsoft.com/office/drawing/2014/main" xmlns="" id="{CCA4A732-3E57-C946-A2D1-9B57920F372F}"/>
                </a:ext>
              </a:extLst>
            </p:cNvPr>
            <p:cNvSpPr txBox="1"/>
            <p:nvPr/>
          </p:nvSpPr>
          <p:spPr>
            <a:xfrm rot="19217776">
              <a:off x="8732465" y="3827297"/>
              <a:ext cx="1517857" cy="323165"/>
            </a:xfrm>
            <a:prstGeom prst="rect">
              <a:avLst/>
            </a:prstGeom>
            <a:noFill/>
          </p:spPr>
          <p:txBody>
            <a:bodyPr wrap="square" rtlCol="0">
              <a:spAutoFit/>
            </a:bodyPr>
            <a:lstStyle/>
            <a:p>
              <a:r>
                <a:rPr lang="en-US" sz="1500" dirty="0">
                  <a:latin typeface="Century Gothic" panose="020B0502020202020204" pitchFamily="34" charset="0"/>
                </a:rPr>
                <a:t>Cheat River</a:t>
              </a:r>
            </a:p>
          </p:txBody>
        </p:sp>
        <p:sp>
          <p:nvSpPr>
            <p:cNvPr id="43" name="TextBox 42">
              <a:extLst>
                <a:ext uri="{FF2B5EF4-FFF2-40B4-BE49-F238E27FC236}">
                  <a16:creationId xmlns:a16="http://schemas.microsoft.com/office/drawing/2014/main" xmlns="" id="{A2B1685D-D41C-2846-B561-C4CD718478CD}"/>
                </a:ext>
              </a:extLst>
            </p:cNvPr>
            <p:cNvSpPr txBox="1"/>
            <p:nvPr/>
          </p:nvSpPr>
          <p:spPr>
            <a:xfrm rot="3067692">
              <a:off x="9844050" y="4637886"/>
              <a:ext cx="1122044" cy="292388"/>
            </a:xfrm>
            <a:prstGeom prst="rect">
              <a:avLst/>
            </a:prstGeom>
            <a:noFill/>
          </p:spPr>
          <p:txBody>
            <a:bodyPr wrap="square" rtlCol="0">
              <a:spAutoFit/>
            </a:bodyPr>
            <a:lstStyle/>
            <a:p>
              <a:r>
                <a:rPr lang="en-US" sz="1300" dirty="0">
                  <a:latin typeface="Century Gothic" panose="020B0502020202020204" pitchFamily="34" charset="0"/>
                </a:rPr>
                <a:t>Buffalo Run</a:t>
              </a:r>
            </a:p>
          </p:txBody>
        </p:sp>
        <p:sp>
          <p:nvSpPr>
            <p:cNvPr id="44" name="TextBox 43">
              <a:extLst>
                <a:ext uri="{FF2B5EF4-FFF2-40B4-BE49-F238E27FC236}">
                  <a16:creationId xmlns:a16="http://schemas.microsoft.com/office/drawing/2014/main" xmlns="" id="{6E40973A-396E-0246-BAB5-64B7F9FBF6D7}"/>
                </a:ext>
              </a:extLst>
            </p:cNvPr>
            <p:cNvSpPr txBox="1"/>
            <p:nvPr/>
          </p:nvSpPr>
          <p:spPr>
            <a:xfrm rot="2592157">
              <a:off x="6703237" y="4102375"/>
              <a:ext cx="1229852" cy="292388"/>
            </a:xfrm>
            <a:prstGeom prst="rect">
              <a:avLst/>
            </a:prstGeom>
            <a:noFill/>
          </p:spPr>
          <p:txBody>
            <a:bodyPr wrap="square" rtlCol="0">
              <a:spAutoFit/>
            </a:bodyPr>
            <a:lstStyle/>
            <a:p>
              <a:r>
                <a:rPr lang="en-US" sz="1300" dirty="0">
                  <a:latin typeface="Century Gothic" panose="020B0502020202020204" pitchFamily="34" charset="0"/>
                </a:rPr>
                <a:t>Morgan Run</a:t>
              </a:r>
            </a:p>
          </p:txBody>
        </p:sp>
        <p:grpSp>
          <p:nvGrpSpPr>
            <p:cNvPr id="12" name="Group 11">
              <a:extLst>
                <a:ext uri="{FF2B5EF4-FFF2-40B4-BE49-F238E27FC236}">
                  <a16:creationId xmlns:a16="http://schemas.microsoft.com/office/drawing/2014/main" xmlns="" id="{2EDB2527-33EE-144D-B4DD-FA74435B6229}"/>
                </a:ext>
              </a:extLst>
            </p:cNvPr>
            <p:cNvGrpSpPr/>
            <p:nvPr/>
          </p:nvGrpSpPr>
          <p:grpSpPr>
            <a:xfrm>
              <a:off x="6390074" y="889296"/>
              <a:ext cx="1994138" cy="580848"/>
              <a:chOff x="6390074" y="889296"/>
              <a:chExt cx="1994138" cy="580848"/>
            </a:xfrm>
          </p:grpSpPr>
          <p:sp>
            <p:nvSpPr>
              <p:cNvPr id="45" name="TextBox 44">
                <a:extLst>
                  <a:ext uri="{FF2B5EF4-FFF2-40B4-BE49-F238E27FC236}">
                    <a16:creationId xmlns:a16="http://schemas.microsoft.com/office/drawing/2014/main" xmlns="" id="{DAD4FCF6-EB76-2646-8936-8630D646F880}"/>
                  </a:ext>
                </a:extLst>
              </p:cNvPr>
              <p:cNvSpPr txBox="1"/>
              <p:nvPr/>
            </p:nvSpPr>
            <p:spPr>
              <a:xfrm rot="842690">
                <a:off x="6390074" y="1169446"/>
                <a:ext cx="1140995" cy="300698"/>
              </a:xfrm>
              <a:prstGeom prst="rect">
                <a:avLst/>
              </a:prstGeom>
              <a:noFill/>
            </p:spPr>
            <p:txBody>
              <a:bodyPr wrap="square" rtlCol="0">
                <a:spAutoFit/>
              </a:bodyPr>
              <a:lstStyle/>
              <a:p>
                <a:r>
                  <a:rPr lang="en-US" sz="1300" dirty="0">
                    <a:latin typeface="Century Gothic" panose="020B0502020202020204" pitchFamily="34" charset="0"/>
                  </a:rPr>
                  <a:t>South Fork</a:t>
                </a:r>
              </a:p>
            </p:txBody>
          </p:sp>
          <p:sp>
            <p:nvSpPr>
              <p:cNvPr id="63" name="TextBox 62">
                <a:extLst>
                  <a:ext uri="{FF2B5EF4-FFF2-40B4-BE49-F238E27FC236}">
                    <a16:creationId xmlns:a16="http://schemas.microsoft.com/office/drawing/2014/main" xmlns="" id="{B2775512-0944-2F45-B10B-31453FCDFAD7}"/>
                  </a:ext>
                </a:extLst>
              </p:cNvPr>
              <p:cNvSpPr txBox="1"/>
              <p:nvPr/>
            </p:nvSpPr>
            <p:spPr>
              <a:xfrm rot="20293381">
                <a:off x="7218420" y="1134836"/>
                <a:ext cx="867103" cy="292388"/>
              </a:xfrm>
              <a:prstGeom prst="rect">
                <a:avLst/>
              </a:prstGeom>
              <a:noFill/>
            </p:spPr>
            <p:txBody>
              <a:bodyPr wrap="square" rtlCol="0">
                <a:spAutoFit/>
              </a:bodyPr>
              <a:lstStyle/>
              <a:p>
                <a:r>
                  <a:rPr lang="en-US" sz="1300" dirty="0">
                    <a:latin typeface="Century Gothic" panose="020B0502020202020204" pitchFamily="34" charset="0"/>
                  </a:rPr>
                  <a:t>Greens</a:t>
                </a:r>
              </a:p>
            </p:txBody>
          </p:sp>
          <p:sp>
            <p:nvSpPr>
              <p:cNvPr id="64" name="TextBox 63">
                <a:extLst>
                  <a:ext uri="{FF2B5EF4-FFF2-40B4-BE49-F238E27FC236}">
                    <a16:creationId xmlns:a16="http://schemas.microsoft.com/office/drawing/2014/main" xmlns="" id="{F1F80BF2-B731-5348-BC91-5BD3A64368AB}"/>
                  </a:ext>
                </a:extLst>
              </p:cNvPr>
              <p:cNvSpPr txBox="1"/>
              <p:nvPr/>
            </p:nvSpPr>
            <p:spPr>
              <a:xfrm rot="19471450">
                <a:off x="7770850" y="889296"/>
                <a:ext cx="613362" cy="292388"/>
              </a:xfrm>
              <a:prstGeom prst="rect">
                <a:avLst/>
              </a:prstGeom>
              <a:noFill/>
            </p:spPr>
            <p:txBody>
              <a:bodyPr wrap="square" rtlCol="0">
                <a:spAutoFit/>
              </a:bodyPr>
              <a:lstStyle/>
              <a:p>
                <a:r>
                  <a:rPr lang="en-US" sz="1300" dirty="0">
                    <a:latin typeface="Century Gothic" panose="020B0502020202020204" pitchFamily="34" charset="0"/>
                  </a:rPr>
                  <a:t>Run</a:t>
                </a:r>
              </a:p>
            </p:txBody>
          </p:sp>
        </p:grpSp>
      </p:grpSp>
      <p:grpSp>
        <p:nvGrpSpPr>
          <p:cNvPr id="37" name="Group 36">
            <a:extLst>
              <a:ext uri="{FF2B5EF4-FFF2-40B4-BE49-F238E27FC236}">
                <a16:creationId xmlns:a16="http://schemas.microsoft.com/office/drawing/2014/main" xmlns="" id="{8CD8A454-08CA-5A41-87E2-7BB604B20E3D}"/>
              </a:ext>
            </a:extLst>
          </p:cNvPr>
          <p:cNvGrpSpPr/>
          <p:nvPr/>
        </p:nvGrpSpPr>
        <p:grpSpPr>
          <a:xfrm>
            <a:off x="2519710" y="3214962"/>
            <a:ext cx="2325681" cy="1293669"/>
            <a:chOff x="9294819" y="2479717"/>
            <a:chExt cx="2325681" cy="1293669"/>
          </a:xfrm>
        </p:grpSpPr>
        <p:pic>
          <p:nvPicPr>
            <p:cNvPr id="38" name="Picture 4" descr="A picture containing graphical user interface&#10;&#10;Description automatically generated">
              <a:extLst>
                <a:ext uri="{FF2B5EF4-FFF2-40B4-BE49-F238E27FC236}">
                  <a16:creationId xmlns:a16="http://schemas.microsoft.com/office/drawing/2014/main" xmlns="" id="{94575F49-FA8F-144F-8019-D04E8A03B5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94819" y="2479717"/>
              <a:ext cx="662949" cy="1293669"/>
            </a:xfrm>
            <a:prstGeom prst="rect">
              <a:avLst/>
            </a:prstGeom>
          </p:spPr>
        </p:pic>
        <p:sp>
          <p:nvSpPr>
            <p:cNvPr id="39" name="TextBox 38">
              <a:extLst>
                <a:ext uri="{FF2B5EF4-FFF2-40B4-BE49-F238E27FC236}">
                  <a16:creationId xmlns:a16="http://schemas.microsoft.com/office/drawing/2014/main" xmlns="" id="{C6779282-A399-FA47-AA30-647C1BB5063A}"/>
                </a:ext>
              </a:extLst>
            </p:cNvPr>
            <p:cNvSpPr txBox="1"/>
            <p:nvPr/>
          </p:nvSpPr>
          <p:spPr>
            <a:xfrm>
              <a:off x="9903845" y="2589386"/>
              <a:ext cx="1716655" cy="107721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High Risk</a:t>
              </a:r>
            </a:p>
            <a:p>
              <a:endParaRPr lang="en-US" sz="2800" dirty="0">
                <a:solidFill>
                  <a:schemeClr val="tx1">
                    <a:lumMod val="75000"/>
                    <a:lumOff val="25000"/>
                  </a:schemeClr>
                </a:solidFill>
                <a:latin typeface="Century Gothic" panose="020B0502020202020204" pitchFamily="34" charset="0"/>
              </a:endParaRPr>
            </a:p>
            <a:p>
              <a:r>
                <a:rPr lang="en-US" dirty="0">
                  <a:solidFill>
                    <a:schemeClr val="tx1">
                      <a:lumMod val="75000"/>
                      <a:lumOff val="25000"/>
                    </a:schemeClr>
                  </a:solidFill>
                  <a:latin typeface="Century Gothic" panose="020B0502020202020204" pitchFamily="34" charset="0"/>
                </a:rPr>
                <a:t>Low Risk</a:t>
              </a:r>
            </a:p>
          </p:txBody>
        </p:sp>
      </p:grpSp>
      <p:grpSp>
        <p:nvGrpSpPr>
          <p:cNvPr id="8" name="Group 7">
            <a:extLst>
              <a:ext uri="{FF2B5EF4-FFF2-40B4-BE49-F238E27FC236}">
                <a16:creationId xmlns:a16="http://schemas.microsoft.com/office/drawing/2014/main" xmlns="" id="{40BF5620-AC0E-974B-A11C-4DF40276EFFD}"/>
              </a:ext>
            </a:extLst>
          </p:cNvPr>
          <p:cNvGrpSpPr/>
          <p:nvPr/>
        </p:nvGrpSpPr>
        <p:grpSpPr>
          <a:xfrm>
            <a:off x="867528" y="3838464"/>
            <a:ext cx="1612201" cy="2338710"/>
            <a:chOff x="867528" y="3838464"/>
            <a:chExt cx="1612201" cy="2338710"/>
          </a:xfrm>
        </p:grpSpPr>
        <p:grpSp>
          <p:nvGrpSpPr>
            <p:cNvPr id="16" name="Group 15">
              <a:extLst>
                <a:ext uri="{FF2B5EF4-FFF2-40B4-BE49-F238E27FC236}">
                  <a16:creationId xmlns:a16="http://schemas.microsoft.com/office/drawing/2014/main" xmlns="" id="{CDFFE3D4-3C4A-3040-856D-AD528C08F64C}"/>
                </a:ext>
              </a:extLst>
            </p:cNvPr>
            <p:cNvGrpSpPr/>
            <p:nvPr/>
          </p:nvGrpSpPr>
          <p:grpSpPr>
            <a:xfrm>
              <a:off x="867528" y="3838464"/>
              <a:ext cx="1612201" cy="2338710"/>
              <a:chOff x="867528" y="3838464"/>
              <a:chExt cx="1612201" cy="2338710"/>
            </a:xfrm>
          </p:grpSpPr>
          <p:pic>
            <p:nvPicPr>
              <p:cNvPr id="65" name="Picture 64">
                <a:extLst>
                  <a:ext uri="{FF2B5EF4-FFF2-40B4-BE49-F238E27FC236}">
                    <a16:creationId xmlns:a16="http://schemas.microsoft.com/office/drawing/2014/main" xmlns="" id="{FF72D970-A800-054E-BC5B-35B41C727B2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7528" y="3839296"/>
                <a:ext cx="1493921" cy="2337878"/>
              </a:xfrm>
              <a:prstGeom prst="rect">
                <a:avLst/>
              </a:prstGeom>
            </p:spPr>
          </p:pic>
          <p:sp>
            <p:nvSpPr>
              <p:cNvPr id="15" name="Rectangle 14">
                <a:extLst>
                  <a:ext uri="{FF2B5EF4-FFF2-40B4-BE49-F238E27FC236}">
                    <a16:creationId xmlns:a16="http://schemas.microsoft.com/office/drawing/2014/main" xmlns="" id="{FBC0B2C5-FAE4-E040-AF61-78FC3D1A46BC}"/>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xmlns="" id="{DAEB6A94-177E-494C-BD26-F82DD87881DE}"/>
                </a:ext>
              </a:extLst>
            </p:cNvPr>
            <p:cNvGrpSpPr/>
            <p:nvPr/>
          </p:nvGrpSpPr>
          <p:grpSpPr>
            <a:xfrm>
              <a:off x="1034024" y="4316699"/>
              <a:ext cx="1146736" cy="1540213"/>
              <a:chOff x="1034024" y="4316699"/>
              <a:chExt cx="1146736" cy="1540213"/>
            </a:xfrm>
          </p:grpSpPr>
          <p:grpSp>
            <p:nvGrpSpPr>
              <p:cNvPr id="42" name="Group 41">
                <a:extLst>
                  <a:ext uri="{FF2B5EF4-FFF2-40B4-BE49-F238E27FC236}">
                    <a16:creationId xmlns:a16="http://schemas.microsoft.com/office/drawing/2014/main" xmlns="" id="{4DB7D026-CBDA-3D49-964D-81AF26BF81D3}"/>
                  </a:ext>
                </a:extLst>
              </p:cNvPr>
              <p:cNvGrpSpPr/>
              <p:nvPr/>
            </p:nvGrpSpPr>
            <p:grpSpPr>
              <a:xfrm>
                <a:off x="1355858" y="4953754"/>
                <a:ext cx="815929" cy="215444"/>
                <a:chOff x="1355858" y="4953754"/>
                <a:chExt cx="815929" cy="215444"/>
              </a:xfrm>
            </p:grpSpPr>
            <p:sp>
              <p:nvSpPr>
                <p:cNvPr id="74" name="Oval 73">
                  <a:extLst>
                    <a:ext uri="{FF2B5EF4-FFF2-40B4-BE49-F238E27FC236}">
                      <a16:creationId xmlns:a16="http://schemas.microsoft.com/office/drawing/2014/main" xmlns="" id="{E9F63ECF-448D-484F-930B-9036DD3BADEF}"/>
                    </a:ext>
                  </a:extLst>
                </p:cNvPr>
                <p:cNvSpPr/>
                <p:nvPr/>
              </p:nvSpPr>
              <p:spPr>
                <a:xfrm>
                  <a:off x="1369774" y="5035041"/>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xmlns="" id="{2F010F1E-6ED0-3F44-A86C-C1C264B36861}"/>
                    </a:ext>
                  </a:extLst>
                </p:cNvPr>
                <p:cNvSpPr txBox="1"/>
                <p:nvPr/>
              </p:nvSpPr>
              <p:spPr>
                <a:xfrm>
                  <a:off x="1355858" y="4953754"/>
                  <a:ext cx="815929" cy="215444"/>
                </a:xfrm>
                <a:prstGeom prst="rect">
                  <a:avLst/>
                </a:prstGeom>
                <a:noFill/>
              </p:spPr>
              <p:txBody>
                <a:bodyPr wrap="square" rtlCol="0">
                  <a:spAutoFit/>
                </a:bodyPr>
                <a:lstStyle/>
                <a:p>
                  <a:r>
                    <a:rPr lang="en-US" sz="800" dirty="0" err="1">
                      <a:latin typeface="Century Gothic" panose="020B0502020202020204" pitchFamily="34" charset="0"/>
                    </a:rPr>
                    <a:t>Rowlesburg</a:t>
                  </a:r>
                  <a:endParaRPr lang="en-US" sz="800" dirty="0">
                    <a:latin typeface="Century Gothic" panose="020B0502020202020204" pitchFamily="34" charset="0"/>
                  </a:endParaRPr>
                </a:p>
              </p:txBody>
            </p:sp>
          </p:grpSp>
          <p:grpSp>
            <p:nvGrpSpPr>
              <p:cNvPr id="46" name="Group 45">
                <a:extLst>
                  <a:ext uri="{FF2B5EF4-FFF2-40B4-BE49-F238E27FC236}">
                    <a16:creationId xmlns:a16="http://schemas.microsoft.com/office/drawing/2014/main" xmlns="" id="{71FF3F8A-4BC8-4549-94B5-A4929A3B860B}"/>
                  </a:ext>
                </a:extLst>
              </p:cNvPr>
              <p:cNvGrpSpPr/>
              <p:nvPr/>
            </p:nvGrpSpPr>
            <p:grpSpPr>
              <a:xfrm>
                <a:off x="1355241" y="4600865"/>
                <a:ext cx="692591" cy="215444"/>
                <a:chOff x="1355241" y="4600865"/>
                <a:chExt cx="692591" cy="215444"/>
              </a:xfrm>
            </p:grpSpPr>
            <p:sp>
              <p:nvSpPr>
                <p:cNvPr id="72" name="Oval 71">
                  <a:extLst>
                    <a:ext uri="{FF2B5EF4-FFF2-40B4-BE49-F238E27FC236}">
                      <a16:creationId xmlns:a16="http://schemas.microsoft.com/office/drawing/2014/main" xmlns="" id="{763AA046-04DE-EE48-874A-FAEF879877EB}"/>
                    </a:ext>
                  </a:extLst>
                </p:cNvPr>
                <p:cNvSpPr/>
                <p:nvPr/>
              </p:nvSpPr>
              <p:spPr>
                <a:xfrm>
                  <a:off x="1372981" y="4651973"/>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xmlns="" id="{FD879448-020A-314B-BBBF-68EAF1DAAFC7}"/>
                    </a:ext>
                  </a:extLst>
                </p:cNvPr>
                <p:cNvSpPr txBox="1"/>
                <p:nvPr/>
              </p:nvSpPr>
              <p:spPr>
                <a:xfrm>
                  <a:off x="1355241" y="4600865"/>
                  <a:ext cx="692591" cy="215444"/>
                </a:xfrm>
                <a:prstGeom prst="rect">
                  <a:avLst/>
                </a:prstGeom>
                <a:noFill/>
              </p:spPr>
              <p:txBody>
                <a:bodyPr wrap="square" rtlCol="0">
                  <a:spAutoFit/>
                </a:bodyPr>
                <a:lstStyle/>
                <a:p>
                  <a:r>
                    <a:rPr lang="en-US" sz="800" dirty="0">
                      <a:latin typeface="Century Gothic" panose="020B0502020202020204" pitchFamily="34" charset="0"/>
                    </a:rPr>
                    <a:t>Kingwood</a:t>
                  </a:r>
                </a:p>
              </p:txBody>
            </p:sp>
          </p:grpSp>
          <p:grpSp>
            <p:nvGrpSpPr>
              <p:cNvPr id="47" name="Group 46">
                <a:extLst>
                  <a:ext uri="{FF2B5EF4-FFF2-40B4-BE49-F238E27FC236}">
                    <a16:creationId xmlns:a16="http://schemas.microsoft.com/office/drawing/2014/main" xmlns="" id="{C53006D8-9782-FA42-A2CF-A84BE567ECBD}"/>
                  </a:ext>
                </a:extLst>
              </p:cNvPr>
              <p:cNvGrpSpPr/>
              <p:nvPr/>
            </p:nvGrpSpPr>
            <p:grpSpPr>
              <a:xfrm>
                <a:off x="1034024" y="4473158"/>
                <a:ext cx="704700" cy="215444"/>
                <a:chOff x="1034024" y="4473158"/>
                <a:chExt cx="704700" cy="215444"/>
              </a:xfrm>
            </p:grpSpPr>
            <p:sp>
              <p:nvSpPr>
                <p:cNvPr id="70" name="Oval 69">
                  <a:extLst>
                    <a:ext uri="{FF2B5EF4-FFF2-40B4-BE49-F238E27FC236}">
                      <a16:creationId xmlns:a16="http://schemas.microsoft.com/office/drawing/2014/main" xmlns="" id="{B1A4E4F0-F473-7B46-A134-B97E1B13730E}"/>
                    </a:ext>
                  </a:extLst>
                </p:cNvPr>
                <p:cNvSpPr/>
                <p:nvPr/>
              </p:nvSpPr>
              <p:spPr>
                <a:xfrm>
                  <a:off x="1063263" y="4525360"/>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xmlns="" id="{DD2A46D5-3AD6-3140-8A60-EF274DA6FB1A}"/>
                    </a:ext>
                  </a:extLst>
                </p:cNvPr>
                <p:cNvSpPr txBox="1"/>
                <p:nvPr/>
              </p:nvSpPr>
              <p:spPr>
                <a:xfrm>
                  <a:off x="1034024" y="4473158"/>
                  <a:ext cx="704700" cy="215444"/>
                </a:xfrm>
                <a:prstGeom prst="rect">
                  <a:avLst/>
                </a:prstGeom>
                <a:noFill/>
              </p:spPr>
              <p:txBody>
                <a:bodyPr wrap="square" rtlCol="0">
                  <a:spAutoFit/>
                </a:bodyPr>
                <a:lstStyle/>
                <a:p>
                  <a:r>
                    <a:rPr lang="en-US" sz="800" dirty="0">
                      <a:latin typeface="Century Gothic" panose="020B0502020202020204" pitchFamily="34" charset="0"/>
                    </a:rPr>
                    <a:t>Reedsville</a:t>
                  </a:r>
                </a:p>
              </p:txBody>
            </p:sp>
          </p:grpSp>
          <p:grpSp>
            <p:nvGrpSpPr>
              <p:cNvPr id="48" name="Group 47">
                <a:extLst>
                  <a:ext uri="{FF2B5EF4-FFF2-40B4-BE49-F238E27FC236}">
                    <a16:creationId xmlns:a16="http://schemas.microsoft.com/office/drawing/2014/main" xmlns="" id="{916C5261-8E9C-4C47-923A-608A13CAA171}"/>
                  </a:ext>
                </a:extLst>
              </p:cNvPr>
              <p:cNvGrpSpPr/>
              <p:nvPr/>
            </p:nvGrpSpPr>
            <p:grpSpPr>
              <a:xfrm>
                <a:off x="1034024" y="4316699"/>
                <a:ext cx="804767" cy="215444"/>
                <a:chOff x="1034024" y="4316699"/>
                <a:chExt cx="804767" cy="215444"/>
              </a:xfrm>
            </p:grpSpPr>
            <p:sp>
              <p:nvSpPr>
                <p:cNvPr id="68" name="Oval 67">
                  <a:extLst>
                    <a:ext uri="{FF2B5EF4-FFF2-40B4-BE49-F238E27FC236}">
                      <a16:creationId xmlns:a16="http://schemas.microsoft.com/office/drawing/2014/main" xmlns="" id="{41E77FC5-5512-884B-B3F0-1EA5B97D4FAC}"/>
                    </a:ext>
                  </a:extLst>
                </p:cNvPr>
                <p:cNvSpPr/>
                <p:nvPr/>
              </p:nvSpPr>
              <p:spPr>
                <a:xfrm>
                  <a:off x="1063263" y="4399777"/>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xmlns="" id="{A7FCF324-AB47-2341-8859-6B91EBCF851B}"/>
                    </a:ext>
                  </a:extLst>
                </p:cNvPr>
                <p:cNvSpPr txBox="1"/>
                <p:nvPr/>
              </p:nvSpPr>
              <p:spPr>
                <a:xfrm>
                  <a:off x="1034024" y="4316699"/>
                  <a:ext cx="804767" cy="215444"/>
                </a:xfrm>
                <a:prstGeom prst="rect">
                  <a:avLst/>
                </a:prstGeom>
                <a:noFill/>
              </p:spPr>
              <p:txBody>
                <a:bodyPr wrap="square" rtlCol="0">
                  <a:spAutoFit/>
                </a:bodyPr>
                <a:lstStyle/>
                <a:p>
                  <a:r>
                    <a:rPr lang="en-US" sz="800" dirty="0">
                      <a:latin typeface="Century Gothic" panose="020B0502020202020204" pitchFamily="34" charset="0"/>
                    </a:rPr>
                    <a:t>Masontown</a:t>
                  </a:r>
                </a:p>
              </p:txBody>
            </p:sp>
          </p:grpSp>
          <p:grpSp>
            <p:nvGrpSpPr>
              <p:cNvPr id="49" name="Group 48">
                <a:extLst>
                  <a:ext uri="{FF2B5EF4-FFF2-40B4-BE49-F238E27FC236}">
                    <a16:creationId xmlns:a16="http://schemas.microsoft.com/office/drawing/2014/main" xmlns="" id="{9F2BC8EE-BF81-A940-9479-176362A21F57}"/>
                  </a:ext>
                </a:extLst>
              </p:cNvPr>
              <p:cNvGrpSpPr/>
              <p:nvPr/>
            </p:nvGrpSpPr>
            <p:grpSpPr>
              <a:xfrm>
                <a:off x="1364831" y="5641468"/>
                <a:ext cx="815929" cy="215444"/>
                <a:chOff x="1364831" y="5641468"/>
                <a:chExt cx="815929" cy="215444"/>
              </a:xfrm>
            </p:grpSpPr>
            <p:sp>
              <p:nvSpPr>
                <p:cNvPr id="66" name="Oval 65">
                  <a:extLst>
                    <a:ext uri="{FF2B5EF4-FFF2-40B4-BE49-F238E27FC236}">
                      <a16:creationId xmlns:a16="http://schemas.microsoft.com/office/drawing/2014/main" xmlns="" id="{C965626B-59EB-2743-821E-BB776795E153}"/>
                    </a:ext>
                  </a:extLst>
                </p:cNvPr>
                <p:cNvSpPr/>
                <p:nvPr/>
              </p:nvSpPr>
              <p:spPr>
                <a:xfrm>
                  <a:off x="1393032" y="5717124"/>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xmlns="" id="{1231CBE7-512C-CD4B-A739-105186DC28A5}"/>
                    </a:ext>
                  </a:extLst>
                </p:cNvPr>
                <p:cNvSpPr txBox="1"/>
                <p:nvPr/>
              </p:nvSpPr>
              <p:spPr>
                <a:xfrm>
                  <a:off x="1364831" y="5641468"/>
                  <a:ext cx="815929" cy="215444"/>
                </a:xfrm>
                <a:prstGeom prst="rect">
                  <a:avLst/>
                </a:prstGeom>
                <a:noFill/>
              </p:spPr>
              <p:txBody>
                <a:bodyPr wrap="square" rtlCol="0">
                  <a:spAutoFit/>
                </a:bodyPr>
                <a:lstStyle/>
                <a:p>
                  <a:r>
                    <a:rPr lang="en-US" sz="800" dirty="0">
                      <a:latin typeface="Century Gothic" panose="020B0502020202020204" pitchFamily="34" charset="0"/>
                    </a:rPr>
                    <a:t>Parsons</a:t>
                  </a:r>
                </a:p>
              </p:txBody>
            </p:sp>
          </p:grpSp>
        </p:grpSp>
      </p:grpSp>
    </p:spTree>
    <p:extLst>
      <p:ext uri="{BB962C8B-B14F-4D97-AF65-F5344CB8AC3E}">
        <p14:creationId xmlns:p14="http://schemas.microsoft.com/office/powerpoint/2010/main" val="3201042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5378558" cy="147670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FLOOD VULNERABILITY</a:t>
            </a:r>
          </a:p>
          <a:p>
            <a:r>
              <a:rPr lang="en-US" sz="4000" b="1" dirty="0">
                <a:solidFill>
                  <a:srgbClr val="54AEB2"/>
                </a:solidFill>
                <a:latin typeface="Century Gothic" panose="020F0302020204030204"/>
              </a:rPr>
              <a:t>-ROADS</a:t>
            </a:r>
          </a:p>
        </p:txBody>
      </p:sp>
      <p:sp>
        <p:nvSpPr>
          <p:cNvPr id="13" name="Rectangle 12">
            <a:extLst>
              <a:ext uri="{FF2B5EF4-FFF2-40B4-BE49-F238E27FC236}">
                <a16:creationId xmlns:a16="http://schemas.microsoft.com/office/drawing/2014/main" xmlns="" id="{257ECAC9-7EBB-2843-ADB1-02F0C9113F9B}"/>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xmlns="" id="{B4B3A038-75B0-694A-A30A-52F3ACCABB80}"/>
              </a:ext>
            </a:extLst>
          </p:cNvPr>
          <p:cNvGrpSpPr/>
          <p:nvPr/>
        </p:nvGrpSpPr>
        <p:grpSpPr>
          <a:xfrm>
            <a:off x="2639537" y="2083567"/>
            <a:ext cx="2480424" cy="1541043"/>
            <a:chOff x="2477505" y="2076430"/>
            <a:chExt cx="2480424" cy="1541043"/>
          </a:xfrm>
        </p:grpSpPr>
        <p:grpSp>
          <p:nvGrpSpPr>
            <p:cNvPr id="51" name="Group 50">
              <a:extLst>
                <a:ext uri="{FF2B5EF4-FFF2-40B4-BE49-F238E27FC236}">
                  <a16:creationId xmlns:a16="http://schemas.microsoft.com/office/drawing/2014/main" xmlns="" id="{42FD139C-F5EB-EA4B-8694-3748A6B6C7F2}"/>
                </a:ext>
              </a:extLst>
            </p:cNvPr>
            <p:cNvGrpSpPr/>
            <p:nvPr/>
          </p:nvGrpSpPr>
          <p:grpSpPr>
            <a:xfrm>
              <a:off x="2507196" y="2076430"/>
              <a:ext cx="2450733" cy="369332"/>
              <a:chOff x="2507196" y="2076430"/>
              <a:chExt cx="2450733" cy="369332"/>
            </a:xfrm>
          </p:grpSpPr>
          <p:cxnSp>
            <p:nvCxnSpPr>
              <p:cNvPr id="61" name="Straight Connector 60">
                <a:extLst>
                  <a:ext uri="{FF2B5EF4-FFF2-40B4-BE49-F238E27FC236}">
                    <a16:creationId xmlns:a16="http://schemas.microsoft.com/office/drawing/2014/main" xmlns="" id="{683967E1-C42A-1E4A-9B58-13BB659A553B}"/>
                  </a:ext>
                </a:extLst>
              </p:cNvPr>
              <p:cNvCxnSpPr>
                <a:cxnSpLocks/>
              </p:cNvCxnSpPr>
              <p:nvPr/>
            </p:nvCxnSpPr>
            <p:spPr>
              <a:xfrm>
                <a:off x="2507196" y="2265748"/>
                <a:ext cx="33990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xmlns="" id="{57D472D4-570E-FB43-9028-2B8F18D42C89}"/>
                  </a:ext>
                </a:extLst>
              </p:cNvPr>
              <p:cNvSpPr txBox="1"/>
              <p:nvPr/>
            </p:nvSpPr>
            <p:spPr>
              <a:xfrm>
                <a:off x="2932367" y="2076430"/>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Roads</a:t>
                </a:r>
              </a:p>
            </p:txBody>
          </p:sp>
        </p:grpSp>
        <p:grpSp>
          <p:nvGrpSpPr>
            <p:cNvPr id="52" name="Group 51">
              <a:extLst>
                <a:ext uri="{FF2B5EF4-FFF2-40B4-BE49-F238E27FC236}">
                  <a16:creationId xmlns:a16="http://schemas.microsoft.com/office/drawing/2014/main" xmlns="" id="{36A45583-E75E-444D-A53E-2991E4E667E4}"/>
                </a:ext>
              </a:extLst>
            </p:cNvPr>
            <p:cNvGrpSpPr/>
            <p:nvPr/>
          </p:nvGrpSpPr>
          <p:grpSpPr>
            <a:xfrm>
              <a:off x="2507196" y="2578739"/>
              <a:ext cx="2450070" cy="646331"/>
              <a:chOff x="2507196" y="2578739"/>
              <a:chExt cx="2450070" cy="646331"/>
            </a:xfrm>
          </p:grpSpPr>
          <p:cxnSp>
            <p:nvCxnSpPr>
              <p:cNvPr id="59" name="Straight Connector 58">
                <a:extLst>
                  <a:ext uri="{FF2B5EF4-FFF2-40B4-BE49-F238E27FC236}">
                    <a16:creationId xmlns:a16="http://schemas.microsoft.com/office/drawing/2014/main" xmlns="" id="{B9D4549C-C68B-AB43-A86A-D77BE5AB0EF8}"/>
                  </a:ext>
                </a:extLst>
              </p:cNvPr>
              <p:cNvCxnSpPr>
                <a:cxnSpLocks/>
              </p:cNvCxnSpPr>
              <p:nvPr/>
            </p:nvCxnSpPr>
            <p:spPr>
              <a:xfrm>
                <a:off x="2507196" y="2763205"/>
                <a:ext cx="3399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BB4F38F7-5867-2849-8E7F-EC63B215D2AF}"/>
                  </a:ext>
                </a:extLst>
              </p:cNvPr>
              <p:cNvSpPr txBox="1"/>
              <p:nvPr/>
            </p:nvSpPr>
            <p:spPr>
              <a:xfrm>
                <a:off x="2931704" y="2578739"/>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Vulnerable Roads</a:t>
                </a:r>
              </a:p>
            </p:txBody>
          </p:sp>
        </p:grpSp>
        <p:grpSp>
          <p:nvGrpSpPr>
            <p:cNvPr id="53" name="Group 52">
              <a:extLst>
                <a:ext uri="{FF2B5EF4-FFF2-40B4-BE49-F238E27FC236}">
                  <a16:creationId xmlns:a16="http://schemas.microsoft.com/office/drawing/2014/main" xmlns="" id="{8DCC22E4-A24F-D24E-81B5-A2CE6D386E86}"/>
                </a:ext>
              </a:extLst>
            </p:cNvPr>
            <p:cNvGrpSpPr/>
            <p:nvPr/>
          </p:nvGrpSpPr>
          <p:grpSpPr>
            <a:xfrm>
              <a:off x="2477505" y="3248141"/>
              <a:ext cx="2476873" cy="369332"/>
              <a:chOff x="2477505" y="3248141"/>
              <a:chExt cx="2476873" cy="369332"/>
            </a:xfrm>
          </p:grpSpPr>
          <p:sp>
            <p:nvSpPr>
              <p:cNvPr id="57" name="TextBox 56">
                <a:extLst>
                  <a:ext uri="{FF2B5EF4-FFF2-40B4-BE49-F238E27FC236}">
                    <a16:creationId xmlns:a16="http://schemas.microsoft.com/office/drawing/2014/main" xmlns="" id="{6B4CAE8A-912C-1641-B949-0D218D122E29}"/>
                  </a:ext>
                </a:extLst>
              </p:cNvPr>
              <p:cNvSpPr txBox="1"/>
              <p:nvPr/>
            </p:nvSpPr>
            <p:spPr>
              <a:xfrm>
                <a:off x="2928816" y="3248141"/>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Flood Extent</a:t>
                </a:r>
              </a:p>
            </p:txBody>
          </p:sp>
          <p:sp>
            <p:nvSpPr>
              <p:cNvPr id="58" name="Round Diagonal Corner Rectangle 57">
                <a:extLst>
                  <a:ext uri="{FF2B5EF4-FFF2-40B4-BE49-F238E27FC236}">
                    <a16:creationId xmlns:a16="http://schemas.microsoft.com/office/drawing/2014/main" xmlns="" id="{E91E9B5D-D4F0-1948-B0ED-06B14507DB85}"/>
                  </a:ext>
                </a:extLst>
              </p:cNvPr>
              <p:cNvSpPr/>
              <p:nvPr/>
            </p:nvSpPr>
            <p:spPr>
              <a:xfrm>
                <a:off x="2477505" y="3299117"/>
                <a:ext cx="394838" cy="318356"/>
              </a:xfrm>
              <a:prstGeom prst="round2DiagRect">
                <a:avLst/>
              </a:prstGeom>
              <a:solidFill>
                <a:srgbClr val="A5D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grpSp>
        <p:nvGrpSpPr>
          <p:cNvPr id="6" name="Group 5">
            <a:extLst>
              <a:ext uri="{FF2B5EF4-FFF2-40B4-BE49-F238E27FC236}">
                <a16:creationId xmlns:a16="http://schemas.microsoft.com/office/drawing/2014/main" xmlns="" id="{64A8029B-35B6-6949-AAC3-1B1492236DC4}"/>
              </a:ext>
            </a:extLst>
          </p:cNvPr>
          <p:cNvGrpSpPr/>
          <p:nvPr/>
        </p:nvGrpSpPr>
        <p:grpSpPr>
          <a:xfrm>
            <a:off x="5069862" y="342899"/>
            <a:ext cx="6978365" cy="6063277"/>
            <a:chOff x="5069862" y="342899"/>
            <a:chExt cx="6978365" cy="6063277"/>
          </a:xfrm>
        </p:grpSpPr>
        <p:pic>
          <p:nvPicPr>
            <p:cNvPr id="4" name="Picture 3">
              <a:extLst>
                <a:ext uri="{FF2B5EF4-FFF2-40B4-BE49-F238E27FC236}">
                  <a16:creationId xmlns:a16="http://schemas.microsoft.com/office/drawing/2014/main" xmlns="" id="{C46FCF94-0564-134B-886B-D2C41C069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43886" y="342899"/>
              <a:ext cx="6904341" cy="5585357"/>
            </a:xfrm>
            <a:prstGeom prst="rect">
              <a:avLst/>
            </a:prstGeom>
          </p:spPr>
        </p:pic>
        <p:grpSp>
          <p:nvGrpSpPr>
            <p:cNvPr id="5" name="Group 4">
              <a:extLst>
                <a:ext uri="{FF2B5EF4-FFF2-40B4-BE49-F238E27FC236}">
                  <a16:creationId xmlns:a16="http://schemas.microsoft.com/office/drawing/2014/main" xmlns="" id="{11225DC3-B0DB-D544-8E97-AAAB2A497C1E}"/>
                </a:ext>
              </a:extLst>
            </p:cNvPr>
            <p:cNvGrpSpPr/>
            <p:nvPr/>
          </p:nvGrpSpPr>
          <p:grpSpPr>
            <a:xfrm>
              <a:off x="5069862" y="5976635"/>
              <a:ext cx="4028485" cy="429541"/>
              <a:chOff x="5069862" y="5976635"/>
              <a:chExt cx="4028485" cy="429541"/>
            </a:xfrm>
          </p:grpSpPr>
          <p:pic>
            <p:nvPicPr>
              <p:cNvPr id="35" name="Picture 34">
                <a:extLst>
                  <a:ext uri="{FF2B5EF4-FFF2-40B4-BE49-F238E27FC236}">
                    <a16:creationId xmlns:a16="http://schemas.microsoft.com/office/drawing/2014/main" xmlns="" id="{6742749A-3EE3-7842-A5F1-B4C1CDBD48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35259" y="6191406"/>
                <a:ext cx="3360939" cy="166392"/>
              </a:xfrm>
              <a:prstGeom prst="rect">
                <a:avLst/>
              </a:prstGeom>
            </p:spPr>
          </p:pic>
          <p:sp>
            <p:nvSpPr>
              <p:cNvPr id="36" name="TextBox 35">
                <a:extLst>
                  <a:ext uri="{FF2B5EF4-FFF2-40B4-BE49-F238E27FC236}">
                    <a16:creationId xmlns:a16="http://schemas.microsoft.com/office/drawing/2014/main" xmlns="" id="{3B0B646F-47F6-1B42-9137-7E2D32C444F5}"/>
                  </a:ext>
                </a:extLst>
              </p:cNvPr>
              <p:cNvSpPr txBox="1"/>
              <p:nvPr/>
            </p:nvSpPr>
            <p:spPr>
              <a:xfrm>
                <a:off x="5069862" y="5976635"/>
                <a:ext cx="4028485" cy="429541"/>
              </a:xfrm>
              <a:prstGeom prst="rect">
                <a:avLst/>
              </a:prstGeom>
              <a:noFill/>
            </p:spPr>
            <p:txBody>
              <a:bodyPr wrap="square" rtlCol="0">
                <a:spAutoFit/>
              </a:bodyPr>
              <a:lstStyle/>
              <a:p>
                <a:pPr>
                  <a:lnSpc>
                    <a:spcPts val="1300"/>
                  </a:lnSpc>
                </a:pPr>
                <a:r>
                  <a:rPr lang="en-US" sz="1600" dirty="0">
                    <a:solidFill>
                      <a:schemeClr val="tx1">
                        <a:lumMod val="75000"/>
                        <a:lumOff val="25000"/>
                      </a:schemeClr>
                    </a:solidFill>
                    <a:latin typeface="Century Gothic" panose="020B0502020202020204" pitchFamily="34" charset="0"/>
                  </a:rPr>
                  <a:t>0	                                         2 </a:t>
                </a:r>
              </a:p>
              <a:p>
                <a:pPr>
                  <a:lnSpc>
                    <a:spcPts val="1300"/>
                  </a:lnSpc>
                </a:pPr>
                <a:r>
                  <a:rPr lang="en-US" sz="1600" dirty="0">
                    <a:solidFill>
                      <a:schemeClr val="tx1">
                        <a:lumMod val="75000"/>
                        <a:lumOff val="25000"/>
                      </a:schemeClr>
                    </a:solidFill>
                    <a:latin typeface="Century Gothic" panose="020B0502020202020204" pitchFamily="34" charset="0"/>
                  </a:rPr>
                  <a:t>	                                            miles </a:t>
                </a:r>
              </a:p>
            </p:txBody>
          </p:sp>
        </p:grpSp>
      </p:grpSp>
      <p:grpSp>
        <p:nvGrpSpPr>
          <p:cNvPr id="37" name="Group 36">
            <a:extLst>
              <a:ext uri="{FF2B5EF4-FFF2-40B4-BE49-F238E27FC236}">
                <a16:creationId xmlns:a16="http://schemas.microsoft.com/office/drawing/2014/main" xmlns="" id="{8CD8A454-08CA-5A41-87E2-7BB604B20E3D}"/>
              </a:ext>
            </a:extLst>
          </p:cNvPr>
          <p:cNvGrpSpPr/>
          <p:nvPr/>
        </p:nvGrpSpPr>
        <p:grpSpPr>
          <a:xfrm>
            <a:off x="2532853" y="3848380"/>
            <a:ext cx="2325681" cy="1293669"/>
            <a:chOff x="9294819" y="2479717"/>
            <a:chExt cx="2325681" cy="1293669"/>
          </a:xfrm>
        </p:grpSpPr>
        <p:pic>
          <p:nvPicPr>
            <p:cNvPr id="38" name="Picture 4" descr="A picture containing graphical user interface&#10;&#10;Description automatically generated">
              <a:extLst>
                <a:ext uri="{FF2B5EF4-FFF2-40B4-BE49-F238E27FC236}">
                  <a16:creationId xmlns:a16="http://schemas.microsoft.com/office/drawing/2014/main" xmlns="" id="{94575F49-FA8F-144F-8019-D04E8A03B5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94819" y="2479717"/>
              <a:ext cx="662949" cy="1293669"/>
            </a:xfrm>
            <a:prstGeom prst="rect">
              <a:avLst/>
            </a:prstGeom>
          </p:spPr>
        </p:pic>
        <p:sp>
          <p:nvSpPr>
            <p:cNvPr id="39" name="TextBox 38">
              <a:extLst>
                <a:ext uri="{FF2B5EF4-FFF2-40B4-BE49-F238E27FC236}">
                  <a16:creationId xmlns:a16="http://schemas.microsoft.com/office/drawing/2014/main" xmlns="" id="{C6779282-A399-FA47-AA30-647C1BB5063A}"/>
                </a:ext>
              </a:extLst>
            </p:cNvPr>
            <p:cNvSpPr txBox="1"/>
            <p:nvPr/>
          </p:nvSpPr>
          <p:spPr>
            <a:xfrm>
              <a:off x="9903845" y="2589386"/>
              <a:ext cx="1716655" cy="107721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High Risk</a:t>
              </a:r>
            </a:p>
            <a:p>
              <a:endParaRPr lang="en-US" sz="2800" dirty="0">
                <a:solidFill>
                  <a:schemeClr val="tx1">
                    <a:lumMod val="75000"/>
                    <a:lumOff val="25000"/>
                  </a:schemeClr>
                </a:solidFill>
                <a:latin typeface="Century Gothic" panose="020B0502020202020204" pitchFamily="34" charset="0"/>
              </a:endParaRPr>
            </a:p>
            <a:p>
              <a:r>
                <a:rPr lang="en-US" dirty="0">
                  <a:solidFill>
                    <a:schemeClr val="tx1">
                      <a:lumMod val="75000"/>
                      <a:lumOff val="25000"/>
                    </a:schemeClr>
                  </a:solidFill>
                  <a:latin typeface="Century Gothic" panose="020B0502020202020204" pitchFamily="34" charset="0"/>
                </a:rPr>
                <a:t>Low Risk</a:t>
              </a:r>
            </a:p>
          </p:txBody>
        </p:sp>
      </p:grpSp>
      <p:grpSp>
        <p:nvGrpSpPr>
          <p:cNvPr id="8" name="Group 7">
            <a:extLst>
              <a:ext uri="{FF2B5EF4-FFF2-40B4-BE49-F238E27FC236}">
                <a16:creationId xmlns:a16="http://schemas.microsoft.com/office/drawing/2014/main" xmlns="" id="{29D28593-648E-9248-890E-600741309724}"/>
              </a:ext>
            </a:extLst>
          </p:cNvPr>
          <p:cNvGrpSpPr/>
          <p:nvPr/>
        </p:nvGrpSpPr>
        <p:grpSpPr>
          <a:xfrm>
            <a:off x="867528" y="3838464"/>
            <a:ext cx="1612201" cy="2338710"/>
            <a:chOff x="867528" y="3838464"/>
            <a:chExt cx="1612201" cy="2338710"/>
          </a:xfrm>
        </p:grpSpPr>
        <p:grpSp>
          <p:nvGrpSpPr>
            <p:cNvPr id="16" name="Group 15">
              <a:extLst>
                <a:ext uri="{FF2B5EF4-FFF2-40B4-BE49-F238E27FC236}">
                  <a16:creationId xmlns:a16="http://schemas.microsoft.com/office/drawing/2014/main" xmlns="" id="{CDFFE3D4-3C4A-3040-856D-AD528C08F64C}"/>
                </a:ext>
              </a:extLst>
            </p:cNvPr>
            <p:cNvGrpSpPr/>
            <p:nvPr/>
          </p:nvGrpSpPr>
          <p:grpSpPr>
            <a:xfrm>
              <a:off x="867528" y="3838464"/>
              <a:ext cx="1612201" cy="2338710"/>
              <a:chOff x="867528" y="3838464"/>
              <a:chExt cx="1612201" cy="2338710"/>
            </a:xfrm>
          </p:grpSpPr>
          <p:pic>
            <p:nvPicPr>
              <p:cNvPr id="65" name="Picture 64">
                <a:extLst>
                  <a:ext uri="{FF2B5EF4-FFF2-40B4-BE49-F238E27FC236}">
                    <a16:creationId xmlns:a16="http://schemas.microsoft.com/office/drawing/2014/main" xmlns="" id="{FF72D970-A800-054E-BC5B-35B41C727B2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7528" y="3839296"/>
                <a:ext cx="1493921" cy="2337878"/>
              </a:xfrm>
              <a:prstGeom prst="rect">
                <a:avLst/>
              </a:prstGeom>
            </p:spPr>
          </p:pic>
          <p:sp>
            <p:nvSpPr>
              <p:cNvPr id="15" name="Rectangle 14">
                <a:extLst>
                  <a:ext uri="{FF2B5EF4-FFF2-40B4-BE49-F238E27FC236}">
                    <a16:creationId xmlns:a16="http://schemas.microsoft.com/office/drawing/2014/main" xmlns="" id="{FBC0B2C5-FAE4-E040-AF61-78FC3D1A46BC}"/>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xmlns="" id="{1904A671-5E8B-BA42-8935-1EEE698DDDD0}"/>
                </a:ext>
              </a:extLst>
            </p:cNvPr>
            <p:cNvGrpSpPr/>
            <p:nvPr/>
          </p:nvGrpSpPr>
          <p:grpSpPr>
            <a:xfrm>
              <a:off x="1034024" y="4316699"/>
              <a:ext cx="1146736" cy="1540213"/>
              <a:chOff x="1034024" y="4316699"/>
              <a:chExt cx="1146736" cy="1540213"/>
            </a:xfrm>
          </p:grpSpPr>
          <p:grpSp>
            <p:nvGrpSpPr>
              <p:cNvPr id="42" name="Group 41">
                <a:extLst>
                  <a:ext uri="{FF2B5EF4-FFF2-40B4-BE49-F238E27FC236}">
                    <a16:creationId xmlns:a16="http://schemas.microsoft.com/office/drawing/2014/main" xmlns="" id="{D72B6D7E-FE50-314E-AA31-69CD1009A3FB}"/>
                  </a:ext>
                </a:extLst>
              </p:cNvPr>
              <p:cNvGrpSpPr/>
              <p:nvPr/>
            </p:nvGrpSpPr>
            <p:grpSpPr>
              <a:xfrm>
                <a:off x="1355858" y="4953754"/>
                <a:ext cx="815929" cy="215444"/>
                <a:chOff x="1355858" y="4953754"/>
                <a:chExt cx="815929" cy="215444"/>
              </a:xfrm>
            </p:grpSpPr>
            <p:sp>
              <p:nvSpPr>
                <p:cNvPr id="74" name="Oval 73">
                  <a:extLst>
                    <a:ext uri="{FF2B5EF4-FFF2-40B4-BE49-F238E27FC236}">
                      <a16:creationId xmlns:a16="http://schemas.microsoft.com/office/drawing/2014/main" xmlns="" id="{DE2F23BF-0AFD-C444-851B-AD53107AA002}"/>
                    </a:ext>
                  </a:extLst>
                </p:cNvPr>
                <p:cNvSpPr/>
                <p:nvPr/>
              </p:nvSpPr>
              <p:spPr>
                <a:xfrm>
                  <a:off x="1369774" y="5035041"/>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xmlns="" id="{FABD48E4-12A5-484F-B7C1-53DE1E8C0889}"/>
                    </a:ext>
                  </a:extLst>
                </p:cNvPr>
                <p:cNvSpPr txBox="1"/>
                <p:nvPr/>
              </p:nvSpPr>
              <p:spPr>
                <a:xfrm>
                  <a:off x="1355858" y="4953754"/>
                  <a:ext cx="815929" cy="215444"/>
                </a:xfrm>
                <a:prstGeom prst="rect">
                  <a:avLst/>
                </a:prstGeom>
                <a:noFill/>
              </p:spPr>
              <p:txBody>
                <a:bodyPr wrap="square" rtlCol="0">
                  <a:spAutoFit/>
                </a:bodyPr>
                <a:lstStyle/>
                <a:p>
                  <a:r>
                    <a:rPr lang="en-US" sz="800" dirty="0" err="1">
                      <a:latin typeface="Century Gothic" panose="020B0502020202020204" pitchFamily="34" charset="0"/>
                    </a:rPr>
                    <a:t>Rowlesburg</a:t>
                  </a:r>
                  <a:endParaRPr lang="en-US" sz="800" dirty="0">
                    <a:latin typeface="Century Gothic" panose="020B0502020202020204" pitchFamily="34" charset="0"/>
                  </a:endParaRPr>
                </a:p>
              </p:txBody>
            </p:sp>
          </p:grpSp>
          <p:grpSp>
            <p:nvGrpSpPr>
              <p:cNvPr id="46" name="Group 45">
                <a:extLst>
                  <a:ext uri="{FF2B5EF4-FFF2-40B4-BE49-F238E27FC236}">
                    <a16:creationId xmlns:a16="http://schemas.microsoft.com/office/drawing/2014/main" xmlns="" id="{EAF36D02-000E-CC49-A5FB-D9B50178D05E}"/>
                  </a:ext>
                </a:extLst>
              </p:cNvPr>
              <p:cNvGrpSpPr/>
              <p:nvPr/>
            </p:nvGrpSpPr>
            <p:grpSpPr>
              <a:xfrm>
                <a:off x="1355241" y="4600865"/>
                <a:ext cx="692591" cy="215444"/>
                <a:chOff x="1355241" y="4600865"/>
                <a:chExt cx="692591" cy="215444"/>
              </a:xfrm>
            </p:grpSpPr>
            <p:sp>
              <p:nvSpPr>
                <p:cNvPr id="72" name="Oval 71">
                  <a:extLst>
                    <a:ext uri="{FF2B5EF4-FFF2-40B4-BE49-F238E27FC236}">
                      <a16:creationId xmlns:a16="http://schemas.microsoft.com/office/drawing/2014/main" xmlns="" id="{16E5D14B-D69F-6A4D-A7D0-D3AE47C29EEC}"/>
                    </a:ext>
                  </a:extLst>
                </p:cNvPr>
                <p:cNvSpPr/>
                <p:nvPr/>
              </p:nvSpPr>
              <p:spPr>
                <a:xfrm>
                  <a:off x="1372981" y="4651973"/>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xmlns="" id="{325A28D6-8F60-D546-A182-A7682F917FE5}"/>
                    </a:ext>
                  </a:extLst>
                </p:cNvPr>
                <p:cNvSpPr txBox="1"/>
                <p:nvPr/>
              </p:nvSpPr>
              <p:spPr>
                <a:xfrm>
                  <a:off x="1355241" y="4600865"/>
                  <a:ext cx="692591" cy="215444"/>
                </a:xfrm>
                <a:prstGeom prst="rect">
                  <a:avLst/>
                </a:prstGeom>
                <a:noFill/>
              </p:spPr>
              <p:txBody>
                <a:bodyPr wrap="square" rtlCol="0">
                  <a:spAutoFit/>
                </a:bodyPr>
                <a:lstStyle/>
                <a:p>
                  <a:r>
                    <a:rPr lang="en-US" sz="800" dirty="0">
                      <a:latin typeface="Century Gothic" panose="020B0502020202020204" pitchFamily="34" charset="0"/>
                    </a:rPr>
                    <a:t>Kingwood</a:t>
                  </a:r>
                </a:p>
              </p:txBody>
            </p:sp>
          </p:grpSp>
          <p:grpSp>
            <p:nvGrpSpPr>
              <p:cNvPr id="47" name="Group 46">
                <a:extLst>
                  <a:ext uri="{FF2B5EF4-FFF2-40B4-BE49-F238E27FC236}">
                    <a16:creationId xmlns:a16="http://schemas.microsoft.com/office/drawing/2014/main" xmlns="" id="{E7EFBE51-52D8-0546-ABC9-A5A34FD83EAF}"/>
                  </a:ext>
                </a:extLst>
              </p:cNvPr>
              <p:cNvGrpSpPr/>
              <p:nvPr/>
            </p:nvGrpSpPr>
            <p:grpSpPr>
              <a:xfrm>
                <a:off x="1034024" y="4473158"/>
                <a:ext cx="704700" cy="215444"/>
                <a:chOff x="1034024" y="4473158"/>
                <a:chExt cx="704700" cy="215444"/>
              </a:xfrm>
            </p:grpSpPr>
            <p:sp>
              <p:nvSpPr>
                <p:cNvPr id="70" name="Oval 69">
                  <a:extLst>
                    <a:ext uri="{FF2B5EF4-FFF2-40B4-BE49-F238E27FC236}">
                      <a16:creationId xmlns:a16="http://schemas.microsoft.com/office/drawing/2014/main" xmlns="" id="{ADC1DB51-623B-A840-9895-798B62EEB80E}"/>
                    </a:ext>
                  </a:extLst>
                </p:cNvPr>
                <p:cNvSpPr/>
                <p:nvPr/>
              </p:nvSpPr>
              <p:spPr>
                <a:xfrm>
                  <a:off x="1063263" y="4525360"/>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xmlns="" id="{EF13741B-ADA4-DF45-BBC7-FF77979BAC18}"/>
                    </a:ext>
                  </a:extLst>
                </p:cNvPr>
                <p:cNvSpPr txBox="1"/>
                <p:nvPr/>
              </p:nvSpPr>
              <p:spPr>
                <a:xfrm>
                  <a:off x="1034024" y="4473158"/>
                  <a:ext cx="704700" cy="215444"/>
                </a:xfrm>
                <a:prstGeom prst="rect">
                  <a:avLst/>
                </a:prstGeom>
                <a:noFill/>
              </p:spPr>
              <p:txBody>
                <a:bodyPr wrap="square" rtlCol="0">
                  <a:spAutoFit/>
                </a:bodyPr>
                <a:lstStyle/>
                <a:p>
                  <a:r>
                    <a:rPr lang="en-US" sz="800" dirty="0">
                      <a:latin typeface="Century Gothic" panose="020B0502020202020204" pitchFamily="34" charset="0"/>
                    </a:rPr>
                    <a:t>Reedsville</a:t>
                  </a:r>
                </a:p>
              </p:txBody>
            </p:sp>
          </p:grpSp>
          <p:grpSp>
            <p:nvGrpSpPr>
              <p:cNvPr id="48" name="Group 47">
                <a:extLst>
                  <a:ext uri="{FF2B5EF4-FFF2-40B4-BE49-F238E27FC236}">
                    <a16:creationId xmlns:a16="http://schemas.microsoft.com/office/drawing/2014/main" xmlns="" id="{659374CD-C79B-F349-89A2-138D40A30E31}"/>
                  </a:ext>
                </a:extLst>
              </p:cNvPr>
              <p:cNvGrpSpPr/>
              <p:nvPr/>
            </p:nvGrpSpPr>
            <p:grpSpPr>
              <a:xfrm>
                <a:off x="1034024" y="4316699"/>
                <a:ext cx="804767" cy="215444"/>
                <a:chOff x="1034024" y="4316699"/>
                <a:chExt cx="804767" cy="215444"/>
              </a:xfrm>
            </p:grpSpPr>
            <p:sp>
              <p:nvSpPr>
                <p:cNvPr id="68" name="Oval 67">
                  <a:extLst>
                    <a:ext uri="{FF2B5EF4-FFF2-40B4-BE49-F238E27FC236}">
                      <a16:creationId xmlns:a16="http://schemas.microsoft.com/office/drawing/2014/main" xmlns="" id="{EB94E20A-2882-C445-922D-B1C65B26F28D}"/>
                    </a:ext>
                  </a:extLst>
                </p:cNvPr>
                <p:cNvSpPr/>
                <p:nvPr/>
              </p:nvSpPr>
              <p:spPr>
                <a:xfrm>
                  <a:off x="1063263" y="4399777"/>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xmlns="" id="{B2F9F3AC-3A71-FE4C-A5B2-13A43F15302C}"/>
                    </a:ext>
                  </a:extLst>
                </p:cNvPr>
                <p:cNvSpPr txBox="1"/>
                <p:nvPr/>
              </p:nvSpPr>
              <p:spPr>
                <a:xfrm>
                  <a:off x="1034024" y="4316699"/>
                  <a:ext cx="804767" cy="215444"/>
                </a:xfrm>
                <a:prstGeom prst="rect">
                  <a:avLst/>
                </a:prstGeom>
                <a:noFill/>
              </p:spPr>
              <p:txBody>
                <a:bodyPr wrap="square" rtlCol="0">
                  <a:spAutoFit/>
                </a:bodyPr>
                <a:lstStyle/>
                <a:p>
                  <a:r>
                    <a:rPr lang="en-US" sz="800" dirty="0">
                      <a:latin typeface="Century Gothic" panose="020B0502020202020204" pitchFamily="34" charset="0"/>
                    </a:rPr>
                    <a:t>Masontown</a:t>
                  </a:r>
                </a:p>
              </p:txBody>
            </p:sp>
          </p:grpSp>
          <p:grpSp>
            <p:nvGrpSpPr>
              <p:cNvPr id="49" name="Group 48">
                <a:extLst>
                  <a:ext uri="{FF2B5EF4-FFF2-40B4-BE49-F238E27FC236}">
                    <a16:creationId xmlns:a16="http://schemas.microsoft.com/office/drawing/2014/main" xmlns="" id="{96B9AA05-6797-CF41-A3C7-3A009F13122F}"/>
                  </a:ext>
                </a:extLst>
              </p:cNvPr>
              <p:cNvGrpSpPr/>
              <p:nvPr/>
            </p:nvGrpSpPr>
            <p:grpSpPr>
              <a:xfrm>
                <a:off x="1364831" y="5641468"/>
                <a:ext cx="815929" cy="215444"/>
                <a:chOff x="1364831" y="5641468"/>
                <a:chExt cx="815929" cy="215444"/>
              </a:xfrm>
            </p:grpSpPr>
            <p:sp>
              <p:nvSpPr>
                <p:cNvPr id="66" name="Oval 65">
                  <a:extLst>
                    <a:ext uri="{FF2B5EF4-FFF2-40B4-BE49-F238E27FC236}">
                      <a16:creationId xmlns:a16="http://schemas.microsoft.com/office/drawing/2014/main" xmlns="" id="{46027F29-E27F-5242-97F9-067157FE327F}"/>
                    </a:ext>
                  </a:extLst>
                </p:cNvPr>
                <p:cNvSpPr/>
                <p:nvPr/>
              </p:nvSpPr>
              <p:spPr>
                <a:xfrm>
                  <a:off x="1393032" y="5717124"/>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xmlns="" id="{2C4C13CF-7320-3149-8203-DE052D7BEF83}"/>
                    </a:ext>
                  </a:extLst>
                </p:cNvPr>
                <p:cNvSpPr txBox="1"/>
                <p:nvPr/>
              </p:nvSpPr>
              <p:spPr>
                <a:xfrm>
                  <a:off x="1364831" y="5641468"/>
                  <a:ext cx="815929" cy="215444"/>
                </a:xfrm>
                <a:prstGeom prst="rect">
                  <a:avLst/>
                </a:prstGeom>
                <a:noFill/>
              </p:spPr>
              <p:txBody>
                <a:bodyPr wrap="square" rtlCol="0">
                  <a:spAutoFit/>
                </a:bodyPr>
                <a:lstStyle/>
                <a:p>
                  <a:r>
                    <a:rPr lang="en-US" sz="800" dirty="0">
                      <a:latin typeface="Century Gothic" panose="020B0502020202020204" pitchFamily="34" charset="0"/>
                    </a:rPr>
                    <a:t>Parsons</a:t>
                  </a:r>
                </a:p>
              </p:txBody>
            </p:sp>
          </p:grpSp>
        </p:grpSp>
      </p:grpSp>
    </p:spTree>
    <p:extLst>
      <p:ext uri="{BB962C8B-B14F-4D97-AF65-F5344CB8AC3E}">
        <p14:creationId xmlns:p14="http://schemas.microsoft.com/office/powerpoint/2010/main" val="2710786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5378558" cy="147670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FLOOD VULNERABILITY</a:t>
            </a:r>
          </a:p>
          <a:p>
            <a:r>
              <a:rPr lang="en-US" sz="4000" b="1" dirty="0">
                <a:solidFill>
                  <a:srgbClr val="54AEB2"/>
                </a:solidFill>
                <a:latin typeface="Century Gothic" panose="020F0302020204030204"/>
              </a:rPr>
              <a:t>-ROADS</a:t>
            </a:r>
          </a:p>
        </p:txBody>
      </p:sp>
      <p:sp>
        <p:nvSpPr>
          <p:cNvPr id="13" name="Rectangle 12">
            <a:extLst>
              <a:ext uri="{FF2B5EF4-FFF2-40B4-BE49-F238E27FC236}">
                <a16:creationId xmlns:a16="http://schemas.microsoft.com/office/drawing/2014/main" xmlns="" id="{257ECAC9-7EBB-2843-ADB1-02F0C9113F9B}"/>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xmlns="" id="{B4B3A038-75B0-694A-A30A-52F3ACCABB80}"/>
              </a:ext>
            </a:extLst>
          </p:cNvPr>
          <p:cNvGrpSpPr/>
          <p:nvPr/>
        </p:nvGrpSpPr>
        <p:grpSpPr>
          <a:xfrm>
            <a:off x="2639537" y="2083567"/>
            <a:ext cx="2480424" cy="1541043"/>
            <a:chOff x="2477505" y="2076430"/>
            <a:chExt cx="2480424" cy="1541043"/>
          </a:xfrm>
        </p:grpSpPr>
        <p:grpSp>
          <p:nvGrpSpPr>
            <p:cNvPr id="51" name="Group 50">
              <a:extLst>
                <a:ext uri="{FF2B5EF4-FFF2-40B4-BE49-F238E27FC236}">
                  <a16:creationId xmlns:a16="http://schemas.microsoft.com/office/drawing/2014/main" xmlns="" id="{42FD139C-F5EB-EA4B-8694-3748A6B6C7F2}"/>
                </a:ext>
              </a:extLst>
            </p:cNvPr>
            <p:cNvGrpSpPr/>
            <p:nvPr/>
          </p:nvGrpSpPr>
          <p:grpSpPr>
            <a:xfrm>
              <a:off x="2507196" y="2076430"/>
              <a:ext cx="2450733" cy="369332"/>
              <a:chOff x="2507196" y="2076430"/>
              <a:chExt cx="2450733" cy="369332"/>
            </a:xfrm>
          </p:grpSpPr>
          <p:cxnSp>
            <p:nvCxnSpPr>
              <p:cNvPr id="61" name="Straight Connector 60">
                <a:extLst>
                  <a:ext uri="{FF2B5EF4-FFF2-40B4-BE49-F238E27FC236}">
                    <a16:creationId xmlns:a16="http://schemas.microsoft.com/office/drawing/2014/main" xmlns="" id="{683967E1-C42A-1E4A-9B58-13BB659A553B}"/>
                  </a:ext>
                </a:extLst>
              </p:cNvPr>
              <p:cNvCxnSpPr>
                <a:cxnSpLocks/>
              </p:cNvCxnSpPr>
              <p:nvPr/>
            </p:nvCxnSpPr>
            <p:spPr>
              <a:xfrm>
                <a:off x="2507196" y="2265748"/>
                <a:ext cx="33990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xmlns="" id="{57D472D4-570E-FB43-9028-2B8F18D42C89}"/>
                  </a:ext>
                </a:extLst>
              </p:cNvPr>
              <p:cNvSpPr txBox="1"/>
              <p:nvPr/>
            </p:nvSpPr>
            <p:spPr>
              <a:xfrm>
                <a:off x="2932367" y="2076430"/>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Roads</a:t>
                </a:r>
              </a:p>
            </p:txBody>
          </p:sp>
        </p:grpSp>
        <p:grpSp>
          <p:nvGrpSpPr>
            <p:cNvPr id="52" name="Group 51">
              <a:extLst>
                <a:ext uri="{FF2B5EF4-FFF2-40B4-BE49-F238E27FC236}">
                  <a16:creationId xmlns:a16="http://schemas.microsoft.com/office/drawing/2014/main" xmlns="" id="{36A45583-E75E-444D-A53E-2991E4E667E4}"/>
                </a:ext>
              </a:extLst>
            </p:cNvPr>
            <p:cNvGrpSpPr/>
            <p:nvPr/>
          </p:nvGrpSpPr>
          <p:grpSpPr>
            <a:xfrm>
              <a:off x="2507196" y="2578739"/>
              <a:ext cx="2450070" cy="646331"/>
              <a:chOff x="2507196" y="2578739"/>
              <a:chExt cx="2450070" cy="646331"/>
            </a:xfrm>
          </p:grpSpPr>
          <p:cxnSp>
            <p:nvCxnSpPr>
              <p:cNvPr id="59" name="Straight Connector 58">
                <a:extLst>
                  <a:ext uri="{FF2B5EF4-FFF2-40B4-BE49-F238E27FC236}">
                    <a16:creationId xmlns:a16="http://schemas.microsoft.com/office/drawing/2014/main" xmlns="" id="{B9D4549C-C68B-AB43-A86A-D77BE5AB0EF8}"/>
                  </a:ext>
                </a:extLst>
              </p:cNvPr>
              <p:cNvCxnSpPr>
                <a:cxnSpLocks/>
              </p:cNvCxnSpPr>
              <p:nvPr/>
            </p:nvCxnSpPr>
            <p:spPr>
              <a:xfrm>
                <a:off x="2507196" y="2763205"/>
                <a:ext cx="3399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xmlns="" id="{BB4F38F7-5867-2849-8E7F-EC63B215D2AF}"/>
                  </a:ext>
                </a:extLst>
              </p:cNvPr>
              <p:cNvSpPr txBox="1"/>
              <p:nvPr/>
            </p:nvSpPr>
            <p:spPr>
              <a:xfrm>
                <a:off x="2931704" y="2578739"/>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Vulnerable Roads</a:t>
                </a:r>
              </a:p>
            </p:txBody>
          </p:sp>
        </p:grpSp>
        <p:grpSp>
          <p:nvGrpSpPr>
            <p:cNvPr id="53" name="Group 52">
              <a:extLst>
                <a:ext uri="{FF2B5EF4-FFF2-40B4-BE49-F238E27FC236}">
                  <a16:creationId xmlns:a16="http://schemas.microsoft.com/office/drawing/2014/main" xmlns="" id="{8DCC22E4-A24F-D24E-81B5-A2CE6D386E86}"/>
                </a:ext>
              </a:extLst>
            </p:cNvPr>
            <p:cNvGrpSpPr/>
            <p:nvPr/>
          </p:nvGrpSpPr>
          <p:grpSpPr>
            <a:xfrm>
              <a:off x="2477505" y="3248141"/>
              <a:ext cx="2476873" cy="369332"/>
              <a:chOff x="2477505" y="3248141"/>
              <a:chExt cx="2476873" cy="369332"/>
            </a:xfrm>
          </p:grpSpPr>
          <p:sp>
            <p:nvSpPr>
              <p:cNvPr id="57" name="TextBox 56">
                <a:extLst>
                  <a:ext uri="{FF2B5EF4-FFF2-40B4-BE49-F238E27FC236}">
                    <a16:creationId xmlns:a16="http://schemas.microsoft.com/office/drawing/2014/main" xmlns="" id="{6B4CAE8A-912C-1641-B949-0D218D122E29}"/>
                  </a:ext>
                </a:extLst>
              </p:cNvPr>
              <p:cNvSpPr txBox="1"/>
              <p:nvPr/>
            </p:nvSpPr>
            <p:spPr>
              <a:xfrm>
                <a:off x="2928816" y="3248141"/>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Flood Extent</a:t>
                </a:r>
              </a:p>
            </p:txBody>
          </p:sp>
          <p:sp>
            <p:nvSpPr>
              <p:cNvPr id="58" name="Round Diagonal Corner Rectangle 57">
                <a:extLst>
                  <a:ext uri="{FF2B5EF4-FFF2-40B4-BE49-F238E27FC236}">
                    <a16:creationId xmlns:a16="http://schemas.microsoft.com/office/drawing/2014/main" xmlns="" id="{E91E9B5D-D4F0-1948-B0ED-06B14507DB85}"/>
                  </a:ext>
                </a:extLst>
              </p:cNvPr>
              <p:cNvSpPr/>
              <p:nvPr/>
            </p:nvSpPr>
            <p:spPr>
              <a:xfrm>
                <a:off x="2477505" y="3299117"/>
                <a:ext cx="394838" cy="318356"/>
              </a:xfrm>
              <a:prstGeom prst="round2DiagRect">
                <a:avLst/>
              </a:prstGeom>
              <a:solidFill>
                <a:srgbClr val="A5D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grpSp>
        <p:nvGrpSpPr>
          <p:cNvPr id="18" name="Group 17">
            <a:extLst>
              <a:ext uri="{FF2B5EF4-FFF2-40B4-BE49-F238E27FC236}">
                <a16:creationId xmlns:a16="http://schemas.microsoft.com/office/drawing/2014/main" xmlns="" id="{2BE4C9E3-08BE-4A46-B881-EE613BBAE4A5}"/>
              </a:ext>
            </a:extLst>
          </p:cNvPr>
          <p:cNvGrpSpPr/>
          <p:nvPr/>
        </p:nvGrpSpPr>
        <p:grpSpPr>
          <a:xfrm>
            <a:off x="5109330" y="342901"/>
            <a:ext cx="6941233" cy="6080778"/>
            <a:chOff x="5109330" y="342901"/>
            <a:chExt cx="6941233" cy="6080778"/>
          </a:xfrm>
        </p:grpSpPr>
        <p:grpSp>
          <p:nvGrpSpPr>
            <p:cNvPr id="17" name="Group 16">
              <a:extLst>
                <a:ext uri="{FF2B5EF4-FFF2-40B4-BE49-F238E27FC236}">
                  <a16:creationId xmlns:a16="http://schemas.microsoft.com/office/drawing/2014/main" xmlns="" id="{7F0112F1-4701-F742-83B0-28A89733D683}"/>
                </a:ext>
              </a:extLst>
            </p:cNvPr>
            <p:cNvGrpSpPr/>
            <p:nvPr/>
          </p:nvGrpSpPr>
          <p:grpSpPr>
            <a:xfrm>
              <a:off x="5109330" y="342901"/>
              <a:ext cx="6941233" cy="6080778"/>
              <a:chOff x="5109330" y="342901"/>
              <a:chExt cx="6941233" cy="6080778"/>
            </a:xfrm>
          </p:grpSpPr>
          <p:pic>
            <p:nvPicPr>
              <p:cNvPr id="7" name="Picture 6">
                <a:extLst>
                  <a:ext uri="{FF2B5EF4-FFF2-40B4-BE49-F238E27FC236}">
                    <a16:creationId xmlns:a16="http://schemas.microsoft.com/office/drawing/2014/main" xmlns="" id="{0282BDC8-BC28-2B46-A992-697BFB519BB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16410" y="342901"/>
                <a:ext cx="6934153" cy="5585356"/>
              </a:xfrm>
              <a:prstGeom prst="rect">
                <a:avLst/>
              </a:prstGeom>
            </p:spPr>
          </p:pic>
          <p:grpSp>
            <p:nvGrpSpPr>
              <p:cNvPr id="12" name="Group 11">
                <a:extLst>
                  <a:ext uri="{FF2B5EF4-FFF2-40B4-BE49-F238E27FC236}">
                    <a16:creationId xmlns:a16="http://schemas.microsoft.com/office/drawing/2014/main" xmlns="" id="{607F974D-8BFF-FD42-B8AC-739485D00403}"/>
                  </a:ext>
                </a:extLst>
              </p:cNvPr>
              <p:cNvGrpSpPr/>
              <p:nvPr/>
            </p:nvGrpSpPr>
            <p:grpSpPr>
              <a:xfrm>
                <a:off x="5109330" y="5994138"/>
                <a:ext cx="4028485" cy="429541"/>
                <a:chOff x="5162338" y="5994138"/>
                <a:chExt cx="4028485" cy="429541"/>
              </a:xfrm>
            </p:grpSpPr>
            <p:sp>
              <p:nvSpPr>
                <p:cNvPr id="36" name="TextBox 35">
                  <a:extLst>
                    <a:ext uri="{FF2B5EF4-FFF2-40B4-BE49-F238E27FC236}">
                      <a16:creationId xmlns:a16="http://schemas.microsoft.com/office/drawing/2014/main" xmlns="" id="{3B0B646F-47F6-1B42-9137-7E2D32C444F5}"/>
                    </a:ext>
                  </a:extLst>
                </p:cNvPr>
                <p:cNvSpPr txBox="1"/>
                <p:nvPr/>
              </p:nvSpPr>
              <p:spPr>
                <a:xfrm>
                  <a:off x="5162338" y="5994138"/>
                  <a:ext cx="4028485" cy="429541"/>
                </a:xfrm>
                <a:prstGeom prst="rect">
                  <a:avLst/>
                </a:prstGeom>
                <a:noFill/>
              </p:spPr>
              <p:txBody>
                <a:bodyPr wrap="square" rtlCol="0">
                  <a:spAutoFit/>
                </a:bodyPr>
                <a:lstStyle/>
                <a:p>
                  <a:pPr>
                    <a:lnSpc>
                      <a:spcPts val="1300"/>
                    </a:lnSpc>
                  </a:pPr>
                  <a:r>
                    <a:rPr lang="en-US" sz="1600" dirty="0">
                      <a:solidFill>
                        <a:schemeClr val="tx1">
                          <a:lumMod val="75000"/>
                          <a:lumOff val="25000"/>
                        </a:schemeClr>
                      </a:solidFill>
                      <a:latin typeface="Century Gothic" panose="020B0502020202020204" pitchFamily="34" charset="0"/>
                    </a:rPr>
                    <a:t>0	                               2 </a:t>
                  </a:r>
                </a:p>
                <a:p>
                  <a:pPr>
                    <a:lnSpc>
                      <a:spcPts val="1300"/>
                    </a:lnSpc>
                  </a:pPr>
                  <a:r>
                    <a:rPr lang="en-US" sz="1600" dirty="0">
                      <a:solidFill>
                        <a:schemeClr val="tx1">
                          <a:lumMod val="75000"/>
                          <a:lumOff val="25000"/>
                        </a:schemeClr>
                      </a:solidFill>
                      <a:latin typeface="Century Gothic" panose="020B0502020202020204" pitchFamily="34" charset="0"/>
                    </a:rPr>
                    <a:t>	                                  miles </a:t>
                  </a:r>
                </a:p>
              </p:txBody>
            </p:sp>
            <p:pic>
              <p:nvPicPr>
                <p:cNvPr id="40" name="Picture 39">
                  <a:extLst>
                    <a:ext uri="{FF2B5EF4-FFF2-40B4-BE49-F238E27FC236}">
                      <a16:creationId xmlns:a16="http://schemas.microsoft.com/office/drawing/2014/main" xmlns="" id="{D85F4EA7-66F1-D749-976A-C917017352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46557" y="6212084"/>
                  <a:ext cx="2817971" cy="147145"/>
                </a:xfrm>
                <a:prstGeom prst="rect">
                  <a:avLst/>
                </a:prstGeom>
              </p:spPr>
            </p:pic>
          </p:grpSp>
        </p:grpSp>
        <p:sp>
          <p:nvSpPr>
            <p:cNvPr id="29" name="TextBox 28">
              <a:extLst>
                <a:ext uri="{FF2B5EF4-FFF2-40B4-BE49-F238E27FC236}">
                  <a16:creationId xmlns:a16="http://schemas.microsoft.com/office/drawing/2014/main" xmlns="" id="{55C9FF49-5ABE-E443-B954-BCF6F8E9076E}"/>
                </a:ext>
              </a:extLst>
            </p:cNvPr>
            <p:cNvSpPr txBox="1"/>
            <p:nvPr/>
          </p:nvSpPr>
          <p:spPr>
            <a:xfrm>
              <a:off x="9652547" y="4446998"/>
              <a:ext cx="1122044" cy="292388"/>
            </a:xfrm>
            <a:prstGeom prst="rect">
              <a:avLst/>
            </a:prstGeom>
            <a:noFill/>
          </p:spPr>
          <p:txBody>
            <a:bodyPr wrap="square" rtlCol="0">
              <a:spAutoFit/>
            </a:bodyPr>
            <a:lstStyle/>
            <a:p>
              <a:r>
                <a:rPr lang="en-US" sz="1300" dirty="0">
                  <a:latin typeface="Century Gothic" panose="020B0502020202020204" pitchFamily="34" charset="0"/>
                </a:rPr>
                <a:t>Black Fork</a:t>
              </a:r>
            </a:p>
          </p:txBody>
        </p:sp>
        <p:grpSp>
          <p:nvGrpSpPr>
            <p:cNvPr id="10" name="Group 9">
              <a:extLst>
                <a:ext uri="{FF2B5EF4-FFF2-40B4-BE49-F238E27FC236}">
                  <a16:creationId xmlns:a16="http://schemas.microsoft.com/office/drawing/2014/main" xmlns="" id="{9FC4A8B9-C33A-C045-BBA0-42B8C7C9E99B}"/>
                </a:ext>
              </a:extLst>
            </p:cNvPr>
            <p:cNvGrpSpPr/>
            <p:nvPr/>
          </p:nvGrpSpPr>
          <p:grpSpPr>
            <a:xfrm>
              <a:off x="7197158" y="4559168"/>
              <a:ext cx="1141087" cy="326412"/>
              <a:chOff x="7197158" y="4559168"/>
              <a:chExt cx="1141087" cy="326412"/>
            </a:xfrm>
          </p:grpSpPr>
          <p:sp>
            <p:nvSpPr>
              <p:cNvPr id="30" name="TextBox 29">
                <a:extLst>
                  <a:ext uri="{FF2B5EF4-FFF2-40B4-BE49-F238E27FC236}">
                    <a16:creationId xmlns:a16="http://schemas.microsoft.com/office/drawing/2014/main" xmlns="" id="{E7767143-90C5-B342-898A-78758D0D5C14}"/>
                  </a:ext>
                </a:extLst>
              </p:cNvPr>
              <p:cNvSpPr txBox="1"/>
              <p:nvPr/>
            </p:nvSpPr>
            <p:spPr>
              <a:xfrm rot="642092">
                <a:off x="7197158" y="4559168"/>
                <a:ext cx="755598" cy="292388"/>
              </a:xfrm>
              <a:prstGeom prst="rect">
                <a:avLst/>
              </a:prstGeom>
              <a:noFill/>
            </p:spPr>
            <p:txBody>
              <a:bodyPr wrap="square" rtlCol="0">
                <a:spAutoFit/>
              </a:bodyPr>
              <a:lstStyle/>
              <a:p>
                <a:r>
                  <a:rPr lang="en-US" sz="1300" dirty="0">
                    <a:latin typeface="Century Gothic" panose="020B0502020202020204" pitchFamily="34" charset="0"/>
                  </a:rPr>
                  <a:t>Shaves</a:t>
                </a:r>
              </a:p>
            </p:txBody>
          </p:sp>
          <p:sp>
            <p:nvSpPr>
              <p:cNvPr id="31" name="TextBox 30">
                <a:extLst>
                  <a:ext uri="{FF2B5EF4-FFF2-40B4-BE49-F238E27FC236}">
                    <a16:creationId xmlns:a16="http://schemas.microsoft.com/office/drawing/2014/main" xmlns="" id="{5C29C0E9-D6EF-4142-9F2C-97A9C8901B3B}"/>
                  </a:ext>
                </a:extLst>
              </p:cNvPr>
              <p:cNvSpPr txBox="1"/>
              <p:nvPr/>
            </p:nvSpPr>
            <p:spPr>
              <a:xfrm rot="21236451">
                <a:off x="7790812" y="4593192"/>
                <a:ext cx="547433" cy="292388"/>
              </a:xfrm>
              <a:prstGeom prst="rect">
                <a:avLst/>
              </a:prstGeom>
              <a:noFill/>
            </p:spPr>
            <p:txBody>
              <a:bodyPr wrap="square" rtlCol="0">
                <a:spAutoFit/>
              </a:bodyPr>
              <a:lstStyle/>
              <a:p>
                <a:r>
                  <a:rPr lang="en-US" sz="1300" dirty="0">
                    <a:latin typeface="Century Gothic" panose="020B0502020202020204" pitchFamily="34" charset="0"/>
                  </a:rPr>
                  <a:t>Fork</a:t>
                </a:r>
              </a:p>
            </p:txBody>
          </p:sp>
        </p:grpSp>
        <p:sp>
          <p:nvSpPr>
            <p:cNvPr id="33" name="TextBox 32">
              <a:extLst>
                <a:ext uri="{FF2B5EF4-FFF2-40B4-BE49-F238E27FC236}">
                  <a16:creationId xmlns:a16="http://schemas.microsoft.com/office/drawing/2014/main" xmlns="" id="{25814C2C-EED6-FC4C-B23C-B0C25690BA69}"/>
                </a:ext>
              </a:extLst>
            </p:cNvPr>
            <p:cNvSpPr txBox="1"/>
            <p:nvPr/>
          </p:nvSpPr>
          <p:spPr>
            <a:xfrm rot="2473080">
              <a:off x="6995672" y="662529"/>
              <a:ext cx="1321518" cy="323165"/>
            </a:xfrm>
            <a:prstGeom prst="rect">
              <a:avLst/>
            </a:prstGeom>
            <a:noFill/>
          </p:spPr>
          <p:txBody>
            <a:bodyPr wrap="square" rtlCol="0">
              <a:spAutoFit/>
            </a:bodyPr>
            <a:lstStyle/>
            <a:p>
              <a:r>
                <a:rPr lang="en-US" sz="1500" dirty="0">
                  <a:latin typeface="Century Gothic" panose="020B0502020202020204" pitchFamily="34" charset="0"/>
                </a:rPr>
                <a:t>Cheat River</a:t>
              </a:r>
            </a:p>
          </p:txBody>
        </p:sp>
      </p:grpSp>
      <p:grpSp>
        <p:nvGrpSpPr>
          <p:cNvPr id="20" name="Group 19">
            <a:extLst>
              <a:ext uri="{FF2B5EF4-FFF2-40B4-BE49-F238E27FC236}">
                <a16:creationId xmlns:a16="http://schemas.microsoft.com/office/drawing/2014/main" xmlns="" id="{BCE5AA41-035C-7546-AC02-803655CFFF6C}"/>
              </a:ext>
            </a:extLst>
          </p:cNvPr>
          <p:cNvGrpSpPr/>
          <p:nvPr/>
        </p:nvGrpSpPr>
        <p:grpSpPr>
          <a:xfrm>
            <a:off x="864322" y="3838464"/>
            <a:ext cx="1615406" cy="2337878"/>
            <a:chOff x="864322" y="3838464"/>
            <a:chExt cx="1615406" cy="2337878"/>
          </a:xfrm>
        </p:grpSpPr>
        <p:pic>
          <p:nvPicPr>
            <p:cNvPr id="41" name="Picture 40">
              <a:extLst>
                <a:ext uri="{FF2B5EF4-FFF2-40B4-BE49-F238E27FC236}">
                  <a16:creationId xmlns:a16="http://schemas.microsoft.com/office/drawing/2014/main" xmlns="" id="{3BCBDCAD-895C-7247-A885-9B4227DA12F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4322" y="3838464"/>
              <a:ext cx="1474822" cy="2337878"/>
            </a:xfrm>
            <a:prstGeom prst="rect">
              <a:avLst/>
            </a:prstGeom>
          </p:spPr>
        </p:pic>
        <p:sp>
          <p:nvSpPr>
            <p:cNvPr id="19" name="Rectangle 18">
              <a:extLst>
                <a:ext uri="{FF2B5EF4-FFF2-40B4-BE49-F238E27FC236}">
                  <a16:creationId xmlns:a16="http://schemas.microsoft.com/office/drawing/2014/main" xmlns="" id="{5957182D-1CE6-D248-888E-DC8E1747A8BA}"/>
                </a:ext>
              </a:extLst>
            </p:cNvPr>
            <p:cNvSpPr/>
            <p:nvPr/>
          </p:nvSpPr>
          <p:spPr>
            <a:xfrm>
              <a:off x="2216258" y="3838464"/>
              <a:ext cx="263470"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xmlns="" id="{D4FFF3CE-DEDD-7A4B-B633-4E964B2801A8}"/>
              </a:ext>
            </a:extLst>
          </p:cNvPr>
          <p:cNvGrpSpPr/>
          <p:nvPr/>
        </p:nvGrpSpPr>
        <p:grpSpPr>
          <a:xfrm>
            <a:off x="1034024" y="4316699"/>
            <a:ext cx="1146736" cy="1540213"/>
            <a:chOff x="1034024" y="4316699"/>
            <a:chExt cx="1146736" cy="1540213"/>
          </a:xfrm>
        </p:grpSpPr>
        <p:grpSp>
          <p:nvGrpSpPr>
            <p:cNvPr id="44" name="Group 43">
              <a:extLst>
                <a:ext uri="{FF2B5EF4-FFF2-40B4-BE49-F238E27FC236}">
                  <a16:creationId xmlns:a16="http://schemas.microsoft.com/office/drawing/2014/main" xmlns="" id="{14FBEA96-17BE-0044-A518-AC84BCB7D5F4}"/>
                </a:ext>
              </a:extLst>
            </p:cNvPr>
            <p:cNvGrpSpPr/>
            <p:nvPr/>
          </p:nvGrpSpPr>
          <p:grpSpPr>
            <a:xfrm>
              <a:off x="1355858" y="4953754"/>
              <a:ext cx="815929" cy="215444"/>
              <a:chOff x="1355858" y="4953754"/>
              <a:chExt cx="815929" cy="215444"/>
            </a:xfrm>
          </p:grpSpPr>
          <p:sp>
            <p:nvSpPr>
              <p:cNvPr id="68" name="Oval 67">
                <a:extLst>
                  <a:ext uri="{FF2B5EF4-FFF2-40B4-BE49-F238E27FC236}">
                    <a16:creationId xmlns:a16="http://schemas.microsoft.com/office/drawing/2014/main" xmlns="" id="{86DD889D-CEF2-BE41-8BA6-72FC8DE1ECB9}"/>
                  </a:ext>
                </a:extLst>
              </p:cNvPr>
              <p:cNvSpPr/>
              <p:nvPr/>
            </p:nvSpPr>
            <p:spPr>
              <a:xfrm>
                <a:off x="1369774" y="5035041"/>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xmlns="" id="{4C37C40E-E09C-9249-A6D9-7B19459CD678}"/>
                  </a:ext>
                </a:extLst>
              </p:cNvPr>
              <p:cNvSpPr txBox="1"/>
              <p:nvPr/>
            </p:nvSpPr>
            <p:spPr>
              <a:xfrm>
                <a:off x="1355858" y="4953754"/>
                <a:ext cx="815929" cy="215444"/>
              </a:xfrm>
              <a:prstGeom prst="rect">
                <a:avLst/>
              </a:prstGeom>
              <a:noFill/>
            </p:spPr>
            <p:txBody>
              <a:bodyPr wrap="square" rtlCol="0">
                <a:spAutoFit/>
              </a:bodyPr>
              <a:lstStyle/>
              <a:p>
                <a:r>
                  <a:rPr lang="en-US" sz="800" dirty="0" err="1">
                    <a:latin typeface="Century Gothic" panose="020B0502020202020204" pitchFamily="34" charset="0"/>
                  </a:rPr>
                  <a:t>Rowlesburg</a:t>
                </a:r>
                <a:endParaRPr lang="en-US" sz="800" dirty="0">
                  <a:latin typeface="Century Gothic" panose="020B0502020202020204" pitchFamily="34" charset="0"/>
                </a:endParaRPr>
              </a:p>
            </p:txBody>
          </p:sp>
        </p:grpSp>
        <p:grpSp>
          <p:nvGrpSpPr>
            <p:cNvPr id="45" name="Group 44">
              <a:extLst>
                <a:ext uri="{FF2B5EF4-FFF2-40B4-BE49-F238E27FC236}">
                  <a16:creationId xmlns:a16="http://schemas.microsoft.com/office/drawing/2014/main" xmlns="" id="{08A0813F-2ADB-7D43-A735-36EB5C26D35E}"/>
                </a:ext>
              </a:extLst>
            </p:cNvPr>
            <p:cNvGrpSpPr/>
            <p:nvPr/>
          </p:nvGrpSpPr>
          <p:grpSpPr>
            <a:xfrm>
              <a:off x="1355241" y="4600865"/>
              <a:ext cx="692591" cy="215444"/>
              <a:chOff x="1355241" y="4600865"/>
              <a:chExt cx="692591" cy="215444"/>
            </a:xfrm>
          </p:grpSpPr>
          <p:sp>
            <p:nvSpPr>
              <p:cNvPr id="66" name="Oval 65">
                <a:extLst>
                  <a:ext uri="{FF2B5EF4-FFF2-40B4-BE49-F238E27FC236}">
                    <a16:creationId xmlns:a16="http://schemas.microsoft.com/office/drawing/2014/main" xmlns="" id="{712104CA-BFEB-F94D-93A6-973478C3E2C4}"/>
                  </a:ext>
                </a:extLst>
              </p:cNvPr>
              <p:cNvSpPr/>
              <p:nvPr/>
            </p:nvSpPr>
            <p:spPr>
              <a:xfrm>
                <a:off x="1372981" y="4651973"/>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xmlns="" id="{DD43D681-1B0C-D049-A5D2-2779FB793350}"/>
                  </a:ext>
                </a:extLst>
              </p:cNvPr>
              <p:cNvSpPr txBox="1"/>
              <p:nvPr/>
            </p:nvSpPr>
            <p:spPr>
              <a:xfrm>
                <a:off x="1355241" y="4600865"/>
                <a:ext cx="692591" cy="215444"/>
              </a:xfrm>
              <a:prstGeom prst="rect">
                <a:avLst/>
              </a:prstGeom>
              <a:noFill/>
            </p:spPr>
            <p:txBody>
              <a:bodyPr wrap="square" rtlCol="0">
                <a:spAutoFit/>
              </a:bodyPr>
              <a:lstStyle/>
              <a:p>
                <a:r>
                  <a:rPr lang="en-US" sz="800" dirty="0">
                    <a:latin typeface="Century Gothic" panose="020B0502020202020204" pitchFamily="34" charset="0"/>
                  </a:rPr>
                  <a:t>Kingwood</a:t>
                </a:r>
              </a:p>
            </p:txBody>
          </p:sp>
        </p:grpSp>
        <p:grpSp>
          <p:nvGrpSpPr>
            <p:cNvPr id="46" name="Group 45">
              <a:extLst>
                <a:ext uri="{FF2B5EF4-FFF2-40B4-BE49-F238E27FC236}">
                  <a16:creationId xmlns:a16="http://schemas.microsoft.com/office/drawing/2014/main" xmlns="" id="{22FA6AD6-1AF9-B148-AB4F-1015C4B420A3}"/>
                </a:ext>
              </a:extLst>
            </p:cNvPr>
            <p:cNvGrpSpPr/>
            <p:nvPr/>
          </p:nvGrpSpPr>
          <p:grpSpPr>
            <a:xfrm>
              <a:off x="1034024" y="4473158"/>
              <a:ext cx="704700" cy="215444"/>
              <a:chOff x="1034024" y="4473158"/>
              <a:chExt cx="704700" cy="215444"/>
            </a:xfrm>
          </p:grpSpPr>
          <p:sp>
            <p:nvSpPr>
              <p:cNvPr id="63" name="Oval 62">
                <a:extLst>
                  <a:ext uri="{FF2B5EF4-FFF2-40B4-BE49-F238E27FC236}">
                    <a16:creationId xmlns:a16="http://schemas.microsoft.com/office/drawing/2014/main" xmlns="" id="{A07908AA-B87F-DA42-A77C-6BD61416DA34}"/>
                  </a:ext>
                </a:extLst>
              </p:cNvPr>
              <p:cNvSpPr/>
              <p:nvPr/>
            </p:nvSpPr>
            <p:spPr>
              <a:xfrm>
                <a:off x="1063263" y="4525360"/>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xmlns="" id="{F2CDACAB-0169-8348-983C-437DEF0ABBC9}"/>
                  </a:ext>
                </a:extLst>
              </p:cNvPr>
              <p:cNvSpPr txBox="1"/>
              <p:nvPr/>
            </p:nvSpPr>
            <p:spPr>
              <a:xfrm>
                <a:off x="1034024" y="4473158"/>
                <a:ext cx="704700" cy="215444"/>
              </a:xfrm>
              <a:prstGeom prst="rect">
                <a:avLst/>
              </a:prstGeom>
              <a:noFill/>
            </p:spPr>
            <p:txBody>
              <a:bodyPr wrap="square" rtlCol="0">
                <a:spAutoFit/>
              </a:bodyPr>
              <a:lstStyle/>
              <a:p>
                <a:r>
                  <a:rPr lang="en-US" sz="800" dirty="0">
                    <a:latin typeface="Century Gothic" panose="020B0502020202020204" pitchFamily="34" charset="0"/>
                  </a:rPr>
                  <a:t>Reedsville</a:t>
                </a:r>
              </a:p>
            </p:txBody>
          </p:sp>
        </p:grpSp>
        <p:grpSp>
          <p:nvGrpSpPr>
            <p:cNvPr id="47" name="Group 46">
              <a:extLst>
                <a:ext uri="{FF2B5EF4-FFF2-40B4-BE49-F238E27FC236}">
                  <a16:creationId xmlns:a16="http://schemas.microsoft.com/office/drawing/2014/main" xmlns="" id="{462D875E-E920-3C4B-AAA8-7F12DC2F3F78}"/>
                </a:ext>
              </a:extLst>
            </p:cNvPr>
            <p:cNvGrpSpPr/>
            <p:nvPr/>
          </p:nvGrpSpPr>
          <p:grpSpPr>
            <a:xfrm>
              <a:off x="1034024" y="4316699"/>
              <a:ext cx="804767" cy="215444"/>
              <a:chOff x="1034024" y="4316699"/>
              <a:chExt cx="804767" cy="215444"/>
            </a:xfrm>
          </p:grpSpPr>
          <p:sp>
            <p:nvSpPr>
              <p:cNvPr id="55" name="Oval 54">
                <a:extLst>
                  <a:ext uri="{FF2B5EF4-FFF2-40B4-BE49-F238E27FC236}">
                    <a16:creationId xmlns:a16="http://schemas.microsoft.com/office/drawing/2014/main" xmlns="" id="{F8D51FF4-C771-AE4B-ABE0-DDE7673DEF28}"/>
                  </a:ext>
                </a:extLst>
              </p:cNvPr>
              <p:cNvSpPr/>
              <p:nvPr/>
            </p:nvSpPr>
            <p:spPr>
              <a:xfrm>
                <a:off x="1063263" y="4399777"/>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xmlns="" id="{B658F56B-ADF9-5642-A006-119F961F1108}"/>
                  </a:ext>
                </a:extLst>
              </p:cNvPr>
              <p:cNvSpPr txBox="1"/>
              <p:nvPr/>
            </p:nvSpPr>
            <p:spPr>
              <a:xfrm>
                <a:off x="1034024" y="4316699"/>
                <a:ext cx="804767" cy="215444"/>
              </a:xfrm>
              <a:prstGeom prst="rect">
                <a:avLst/>
              </a:prstGeom>
              <a:noFill/>
            </p:spPr>
            <p:txBody>
              <a:bodyPr wrap="square" rtlCol="0">
                <a:spAutoFit/>
              </a:bodyPr>
              <a:lstStyle/>
              <a:p>
                <a:r>
                  <a:rPr lang="en-US" sz="800" dirty="0">
                    <a:latin typeface="Century Gothic" panose="020B0502020202020204" pitchFamily="34" charset="0"/>
                  </a:rPr>
                  <a:t>Masontown</a:t>
                </a:r>
              </a:p>
            </p:txBody>
          </p:sp>
        </p:grpSp>
        <p:grpSp>
          <p:nvGrpSpPr>
            <p:cNvPr id="48" name="Group 47">
              <a:extLst>
                <a:ext uri="{FF2B5EF4-FFF2-40B4-BE49-F238E27FC236}">
                  <a16:creationId xmlns:a16="http://schemas.microsoft.com/office/drawing/2014/main" xmlns="" id="{15EAC71B-CAE7-0043-940D-6019DC77DE3A}"/>
                </a:ext>
              </a:extLst>
            </p:cNvPr>
            <p:cNvGrpSpPr/>
            <p:nvPr/>
          </p:nvGrpSpPr>
          <p:grpSpPr>
            <a:xfrm>
              <a:off x="1364831" y="5641468"/>
              <a:ext cx="815929" cy="215444"/>
              <a:chOff x="1364831" y="5641468"/>
              <a:chExt cx="815929" cy="215444"/>
            </a:xfrm>
          </p:grpSpPr>
          <p:sp>
            <p:nvSpPr>
              <p:cNvPr id="49" name="Oval 48">
                <a:extLst>
                  <a:ext uri="{FF2B5EF4-FFF2-40B4-BE49-F238E27FC236}">
                    <a16:creationId xmlns:a16="http://schemas.microsoft.com/office/drawing/2014/main" xmlns="" id="{DC0881D9-252C-504F-9B9D-5E83D96B1D0A}"/>
                  </a:ext>
                </a:extLst>
              </p:cNvPr>
              <p:cNvSpPr/>
              <p:nvPr/>
            </p:nvSpPr>
            <p:spPr>
              <a:xfrm>
                <a:off x="1393032" y="5717124"/>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xmlns="" id="{65DFD826-B2C3-9147-9664-F84FAE86835C}"/>
                  </a:ext>
                </a:extLst>
              </p:cNvPr>
              <p:cNvSpPr txBox="1"/>
              <p:nvPr/>
            </p:nvSpPr>
            <p:spPr>
              <a:xfrm>
                <a:off x="1364831" y="5641468"/>
                <a:ext cx="815929" cy="215444"/>
              </a:xfrm>
              <a:prstGeom prst="rect">
                <a:avLst/>
              </a:prstGeom>
              <a:noFill/>
            </p:spPr>
            <p:txBody>
              <a:bodyPr wrap="square" rtlCol="0">
                <a:spAutoFit/>
              </a:bodyPr>
              <a:lstStyle/>
              <a:p>
                <a:r>
                  <a:rPr lang="en-US" sz="800" dirty="0">
                    <a:latin typeface="Century Gothic" panose="020B0502020202020204" pitchFamily="34" charset="0"/>
                  </a:rPr>
                  <a:t>Parsons</a:t>
                </a:r>
              </a:p>
            </p:txBody>
          </p:sp>
        </p:grpSp>
      </p:grpSp>
    </p:spTree>
    <p:extLst>
      <p:ext uri="{BB962C8B-B14F-4D97-AF65-F5344CB8AC3E}">
        <p14:creationId xmlns:p14="http://schemas.microsoft.com/office/powerpoint/2010/main" val="3772235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PARTNERS</a:t>
            </a:r>
            <a:endParaRPr lang="en-US"/>
          </a:p>
        </p:txBody>
      </p:sp>
      <p:sp>
        <p:nvSpPr>
          <p:cNvPr id="3" name="Text Placeholder 3"/>
          <p:cNvSpPr txBox="1">
            <a:spLocks/>
          </p:cNvSpPr>
          <p:nvPr/>
        </p:nvSpPr>
        <p:spPr>
          <a:xfrm>
            <a:off x="373650" y="1673640"/>
            <a:ext cx="5722350" cy="3323987"/>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500" b="1" dirty="0">
                <a:solidFill>
                  <a:schemeClr val="tx1">
                    <a:lumMod val="75000"/>
                    <a:lumOff val="25000"/>
                  </a:schemeClr>
                </a:solidFill>
                <a:latin typeface="Century Gothic" panose="020F0302020204030204"/>
              </a:rPr>
              <a:t>Friends of the Cheat (FOC) </a:t>
            </a:r>
            <a:r>
              <a:rPr lang="en-US" sz="2500" dirty="0">
                <a:solidFill>
                  <a:schemeClr val="tx1">
                    <a:lumMod val="75000"/>
                    <a:lumOff val="25000"/>
                  </a:schemeClr>
                </a:solidFill>
                <a:latin typeface="Century Gothic" panose="020F0302020204030204"/>
              </a:rPr>
              <a:t>- founded in 1994 to mitigate contamination due to acid mine drainage </a:t>
            </a:r>
            <a:endParaRPr lang="en-US" sz="2500">
              <a:solidFill>
                <a:schemeClr val="tx1">
                  <a:lumMod val="75000"/>
                  <a:lumOff val="25000"/>
                </a:schemeClr>
              </a:solidFill>
              <a:latin typeface="Century Gothic" panose="020F0302020204030204"/>
            </a:endParaRPr>
          </a:p>
          <a:p>
            <a:pPr marL="0" indent="0">
              <a:lnSpc>
                <a:spcPct val="100000"/>
              </a:lnSpc>
              <a:spcBef>
                <a:spcPts val="0"/>
              </a:spcBef>
              <a:spcAft>
                <a:spcPts val="600"/>
              </a:spcAft>
              <a:buClr>
                <a:srgbClr val="54AEB2"/>
              </a:buClr>
              <a:buNone/>
            </a:pPr>
            <a:endParaRPr lang="en-US" sz="250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500" dirty="0">
                <a:solidFill>
                  <a:schemeClr val="tx1">
                    <a:lumMod val="75000"/>
                    <a:lumOff val="25000"/>
                  </a:schemeClr>
                </a:solidFill>
                <a:latin typeface="Century Gothic" panose="020F0302020204030204"/>
              </a:rPr>
              <a:t>FOC aims to expand their focus to include proactive flood mitigation along Cheat River</a:t>
            </a:r>
            <a:endParaRPr lang="en-US" sz="2500" dirty="0">
              <a:solidFill>
                <a:schemeClr val="tx1">
                  <a:lumMod val="75000"/>
                  <a:lumOff val="25000"/>
                </a:schemeClr>
              </a:solidFill>
            </a:endParaRPr>
          </a:p>
        </p:txBody>
      </p:sp>
      <p:sp>
        <p:nvSpPr>
          <p:cNvPr id="20" name="Hexagon 19">
            <a:extLst>
              <a:ext uri="{FF2B5EF4-FFF2-40B4-BE49-F238E27FC236}">
                <a16:creationId xmlns:a16="http://schemas.microsoft.com/office/drawing/2014/main" xmlns="" id="{ACB5A9ED-C6CA-CE4C-BCE0-C13607DC2CF7}"/>
              </a:ext>
            </a:extLst>
          </p:cNvPr>
          <p:cNvSpPr/>
          <p:nvPr/>
        </p:nvSpPr>
        <p:spPr>
          <a:xfrm>
            <a:off x="5823733" y="2124341"/>
            <a:ext cx="3382125" cy="2556257"/>
          </a:xfrm>
          <a:prstGeom prst="hexagon">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EBFF0A56-E765-914D-AC48-D9F82BF65653}"/>
              </a:ext>
            </a:extLst>
          </p:cNvPr>
          <p:cNvSpPr txBox="1"/>
          <p:nvPr/>
        </p:nvSpPr>
        <p:spPr>
          <a:xfrm>
            <a:off x="9306660" y="6567100"/>
            <a:ext cx="2837636" cy="276999"/>
          </a:xfrm>
          <a:prstGeom prst="rect">
            <a:avLst/>
          </a:prstGeom>
          <a:noFill/>
        </p:spPr>
        <p:txBody>
          <a:bodyPr wrap="none" lIns="91440" tIns="45720" rIns="91440" bIns="45720" rtlCol="0" anchor="t">
            <a:spAutoFit/>
          </a:bodyPr>
          <a:lstStyle/>
          <a:p>
            <a:r>
              <a:rPr lang="en-US" sz="1200" dirty="0">
                <a:solidFill>
                  <a:schemeClr val="tx1">
                    <a:lumMod val="75000"/>
                    <a:lumOff val="25000"/>
                  </a:schemeClr>
                </a:solidFill>
                <a:latin typeface="Century Gothic"/>
              </a:rPr>
              <a:t>Image Credits: Friends of the Cheat</a:t>
            </a:r>
          </a:p>
        </p:txBody>
      </p:sp>
      <p:sp>
        <p:nvSpPr>
          <p:cNvPr id="8" name="Hexagon 7">
            <a:extLst>
              <a:ext uri="{FF2B5EF4-FFF2-40B4-BE49-F238E27FC236}">
                <a16:creationId xmlns:a16="http://schemas.microsoft.com/office/drawing/2014/main" xmlns="" id="{1F00E0AA-023E-CF44-94B6-940C305EC0CC}"/>
              </a:ext>
            </a:extLst>
          </p:cNvPr>
          <p:cNvSpPr/>
          <p:nvPr/>
        </p:nvSpPr>
        <p:spPr>
          <a:xfrm>
            <a:off x="8652113" y="3447980"/>
            <a:ext cx="3382126" cy="2556258"/>
          </a:xfrm>
          <a:prstGeom prst="hexagon">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xmlns="" id="{102CB91D-AAED-CF49-AD0F-D9720229BA55}"/>
              </a:ext>
            </a:extLst>
          </p:cNvPr>
          <p:cNvSpPr/>
          <p:nvPr/>
        </p:nvSpPr>
        <p:spPr>
          <a:xfrm>
            <a:off x="8652113" y="802192"/>
            <a:ext cx="3382127" cy="2556259"/>
          </a:xfrm>
          <a:prstGeom prst="hexagon">
            <a:avLst/>
          </a:pr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8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5378558" cy="147670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FLOOD VULNERABILITY</a:t>
            </a:r>
          </a:p>
          <a:p>
            <a:r>
              <a:rPr lang="en-US" sz="4000" b="1" dirty="0">
                <a:solidFill>
                  <a:srgbClr val="54AEB2"/>
                </a:solidFill>
                <a:latin typeface="Century Gothic" panose="020F0302020204030204"/>
              </a:rPr>
              <a:t>-ROADS</a:t>
            </a:r>
          </a:p>
        </p:txBody>
      </p:sp>
      <p:sp>
        <p:nvSpPr>
          <p:cNvPr id="13" name="Rectangle 12">
            <a:extLst>
              <a:ext uri="{FF2B5EF4-FFF2-40B4-BE49-F238E27FC236}">
                <a16:creationId xmlns:a16="http://schemas.microsoft.com/office/drawing/2014/main" xmlns="" id="{257ECAC9-7EBB-2843-ADB1-02F0C9113F9B}"/>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898EBA95-2029-9F4B-A449-A0D2F2631C9F}"/>
              </a:ext>
            </a:extLst>
          </p:cNvPr>
          <p:cNvGrpSpPr/>
          <p:nvPr/>
        </p:nvGrpSpPr>
        <p:grpSpPr>
          <a:xfrm>
            <a:off x="5109330" y="360012"/>
            <a:ext cx="6942916" cy="6063667"/>
            <a:chOff x="5109330" y="360012"/>
            <a:chExt cx="6942916" cy="6063667"/>
          </a:xfrm>
        </p:grpSpPr>
        <p:grpSp>
          <p:nvGrpSpPr>
            <p:cNvPr id="5" name="Group 4">
              <a:extLst>
                <a:ext uri="{FF2B5EF4-FFF2-40B4-BE49-F238E27FC236}">
                  <a16:creationId xmlns:a16="http://schemas.microsoft.com/office/drawing/2014/main" xmlns="" id="{33F4900D-BC20-0F4E-AF32-D6BFA721A7A6}"/>
                </a:ext>
              </a:extLst>
            </p:cNvPr>
            <p:cNvGrpSpPr/>
            <p:nvPr/>
          </p:nvGrpSpPr>
          <p:grpSpPr>
            <a:xfrm>
              <a:off x="5109330" y="360012"/>
              <a:ext cx="6942916" cy="6063667"/>
              <a:chOff x="5109330" y="360012"/>
              <a:chExt cx="6942916" cy="6063667"/>
            </a:xfrm>
          </p:grpSpPr>
          <p:pic>
            <p:nvPicPr>
              <p:cNvPr id="4" name="Picture 3">
                <a:extLst>
                  <a:ext uri="{FF2B5EF4-FFF2-40B4-BE49-F238E27FC236}">
                    <a16:creationId xmlns:a16="http://schemas.microsoft.com/office/drawing/2014/main" xmlns="" id="{203761AA-EC8A-5541-8F9E-AF37C2D25E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35460" y="360012"/>
                <a:ext cx="6916786" cy="5569676"/>
              </a:xfrm>
              <a:prstGeom prst="rect">
                <a:avLst/>
              </a:prstGeom>
            </p:spPr>
          </p:pic>
          <p:grpSp>
            <p:nvGrpSpPr>
              <p:cNvPr id="12" name="Group 11">
                <a:extLst>
                  <a:ext uri="{FF2B5EF4-FFF2-40B4-BE49-F238E27FC236}">
                    <a16:creationId xmlns:a16="http://schemas.microsoft.com/office/drawing/2014/main" xmlns="" id="{607F974D-8BFF-FD42-B8AC-739485D00403}"/>
                  </a:ext>
                </a:extLst>
              </p:cNvPr>
              <p:cNvGrpSpPr/>
              <p:nvPr/>
            </p:nvGrpSpPr>
            <p:grpSpPr>
              <a:xfrm>
                <a:off x="5109330" y="5994138"/>
                <a:ext cx="4028485" cy="429541"/>
                <a:chOff x="5162338" y="5994138"/>
                <a:chExt cx="4028485" cy="429541"/>
              </a:xfrm>
            </p:grpSpPr>
            <p:sp>
              <p:nvSpPr>
                <p:cNvPr id="36" name="TextBox 35">
                  <a:extLst>
                    <a:ext uri="{FF2B5EF4-FFF2-40B4-BE49-F238E27FC236}">
                      <a16:creationId xmlns:a16="http://schemas.microsoft.com/office/drawing/2014/main" xmlns="" id="{3B0B646F-47F6-1B42-9137-7E2D32C444F5}"/>
                    </a:ext>
                  </a:extLst>
                </p:cNvPr>
                <p:cNvSpPr txBox="1"/>
                <p:nvPr/>
              </p:nvSpPr>
              <p:spPr>
                <a:xfrm>
                  <a:off x="5162338" y="5994138"/>
                  <a:ext cx="4028485" cy="429541"/>
                </a:xfrm>
                <a:prstGeom prst="rect">
                  <a:avLst/>
                </a:prstGeom>
                <a:noFill/>
              </p:spPr>
              <p:txBody>
                <a:bodyPr wrap="square" rtlCol="0">
                  <a:spAutoFit/>
                </a:bodyPr>
                <a:lstStyle/>
                <a:p>
                  <a:pPr>
                    <a:lnSpc>
                      <a:spcPts val="1300"/>
                    </a:lnSpc>
                  </a:pPr>
                  <a:r>
                    <a:rPr lang="en-US" sz="1600" dirty="0">
                      <a:solidFill>
                        <a:schemeClr val="tx1">
                          <a:lumMod val="75000"/>
                          <a:lumOff val="25000"/>
                        </a:schemeClr>
                      </a:solidFill>
                      <a:latin typeface="Century Gothic" panose="020B0502020202020204" pitchFamily="34" charset="0"/>
                    </a:rPr>
                    <a:t>0	                               2 </a:t>
                  </a:r>
                </a:p>
                <a:p>
                  <a:pPr>
                    <a:lnSpc>
                      <a:spcPts val="1300"/>
                    </a:lnSpc>
                  </a:pPr>
                  <a:r>
                    <a:rPr lang="en-US" sz="1600" dirty="0">
                      <a:solidFill>
                        <a:schemeClr val="tx1">
                          <a:lumMod val="75000"/>
                          <a:lumOff val="25000"/>
                        </a:schemeClr>
                      </a:solidFill>
                      <a:latin typeface="Century Gothic" panose="020B0502020202020204" pitchFamily="34" charset="0"/>
                    </a:rPr>
                    <a:t>	                                  miles </a:t>
                  </a:r>
                </a:p>
              </p:txBody>
            </p:sp>
            <p:pic>
              <p:nvPicPr>
                <p:cNvPr id="40" name="Picture 39">
                  <a:extLst>
                    <a:ext uri="{FF2B5EF4-FFF2-40B4-BE49-F238E27FC236}">
                      <a16:creationId xmlns:a16="http://schemas.microsoft.com/office/drawing/2014/main" xmlns="" id="{D85F4EA7-66F1-D749-976A-C917017352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46557" y="6212084"/>
                  <a:ext cx="2817971" cy="147145"/>
                </a:xfrm>
                <a:prstGeom prst="rect">
                  <a:avLst/>
                </a:prstGeom>
              </p:spPr>
            </p:pic>
          </p:grpSp>
        </p:grpSp>
        <p:sp>
          <p:nvSpPr>
            <p:cNvPr id="29" name="TextBox 28">
              <a:extLst>
                <a:ext uri="{FF2B5EF4-FFF2-40B4-BE49-F238E27FC236}">
                  <a16:creationId xmlns:a16="http://schemas.microsoft.com/office/drawing/2014/main" xmlns="" id="{55C9FF49-5ABE-E443-B954-BCF6F8E9076E}"/>
                </a:ext>
              </a:extLst>
            </p:cNvPr>
            <p:cNvSpPr txBox="1"/>
            <p:nvPr/>
          </p:nvSpPr>
          <p:spPr>
            <a:xfrm>
              <a:off x="9652547" y="4446998"/>
              <a:ext cx="1122044" cy="292388"/>
            </a:xfrm>
            <a:prstGeom prst="rect">
              <a:avLst/>
            </a:prstGeom>
            <a:noFill/>
          </p:spPr>
          <p:txBody>
            <a:bodyPr wrap="square" rtlCol="0">
              <a:spAutoFit/>
            </a:bodyPr>
            <a:lstStyle/>
            <a:p>
              <a:r>
                <a:rPr lang="en-US" sz="1300" dirty="0">
                  <a:latin typeface="Century Gothic" panose="020B0502020202020204" pitchFamily="34" charset="0"/>
                </a:rPr>
                <a:t>Black Fork</a:t>
              </a:r>
            </a:p>
          </p:txBody>
        </p:sp>
        <p:grpSp>
          <p:nvGrpSpPr>
            <p:cNvPr id="10" name="Group 9">
              <a:extLst>
                <a:ext uri="{FF2B5EF4-FFF2-40B4-BE49-F238E27FC236}">
                  <a16:creationId xmlns:a16="http://schemas.microsoft.com/office/drawing/2014/main" xmlns="" id="{9FC4A8B9-C33A-C045-BBA0-42B8C7C9E99B}"/>
                </a:ext>
              </a:extLst>
            </p:cNvPr>
            <p:cNvGrpSpPr/>
            <p:nvPr/>
          </p:nvGrpSpPr>
          <p:grpSpPr>
            <a:xfrm>
              <a:off x="7197158" y="4559168"/>
              <a:ext cx="1141087" cy="326412"/>
              <a:chOff x="7197158" y="4559168"/>
              <a:chExt cx="1141087" cy="326412"/>
            </a:xfrm>
          </p:grpSpPr>
          <p:sp>
            <p:nvSpPr>
              <p:cNvPr id="30" name="TextBox 29">
                <a:extLst>
                  <a:ext uri="{FF2B5EF4-FFF2-40B4-BE49-F238E27FC236}">
                    <a16:creationId xmlns:a16="http://schemas.microsoft.com/office/drawing/2014/main" xmlns="" id="{E7767143-90C5-B342-898A-78758D0D5C14}"/>
                  </a:ext>
                </a:extLst>
              </p:cNvPr>
              <p:cNvSpPr txBox="1"/>
              <p:nvPr/>
            </p:nvSpPr>
            <p:spPr>
              <a:xfrm rot="642092">
                <a:off x="7197158" y="4559168"/>
                <a:ext cx="755598" cy="292388"/>
              </a:xfrm>
              <a:prstGeom prst="rect">
                <a:avLst/>
              </a:prstGeom>
              <a:noFill/>
            </p:spPr>
            <p:txBody>
              <a:bodyPr wrap="square" rtlCol="0">
                <a:spAutoFit/>
              </a:bodyPr>
              <a:lstStyle/>
              <a:p>
                <a:r>
                  <a:rPr lang="en-US" sz="1300" dirty="0">
                    <a:latin typeface="Century Gothic" panose="020B0502020202020204" pitchFamily="34" charset="0"/>
                  </a:rPr>
                  <a:t>Shaves</a:t>
                </a:r>
              </a:p>
            </p:txBody>
          </p:sp>
          <p:sp>
            <p:nvSpPr>
              <p:cNvPr id="31" name="TextBox 30">
                <a:extLst>
                  <a:ext uri="{FF2B5EF4-FFF2-40B4-BE49-F238E27FC236}">
                    <a16:creationId xmlns:a16="http://schemas.microsoft.com/office/drawing/2014/main" xmlns="" id="{5C29C0E9-D6EF-4142-9F2C-97A9C8901B3B}"/>
                  </a:ext>
                </a:extLst>
              </p:cNvPr>
              <p:cNvSpPr txBox="1"/>
              <p:nvPr/>
            </p:nvSpPr>
            <p:spPr>
              <a:xfrm rot="21236451">
                <a:off x="7790812" y="4593192"/>
                <a:ext cx="547433" cy="292388"/>
              </a:xfrm>
              <a:prstGeom prst="rect">
                <a:avLst/>
              </a:prstGeom>
              <a:noFill/>
            </p:spPr>
            <p:txBody>
              <a:bodyPr wrap="square" rtlCol="0">
                <a:spAutoFit/>
              </a:bodyPr>
              <a:lstStyle/>
              <a:p>
                <a:r>
                  <a:rPr lang="en-US" sz="1300" dirty="0">
                    <a:latin typeface="Century Gothic" panose="020B0502020202020204" pitchFamily="34" charset="0"/>
                  </a:rPr>
                  <a:t>Fork</a:t>
                </a:r>
              </a:p>
            </p:txBody>
          </p:sp>
        </p:grpSp>
        <p:sp>
          <p:nvSpPr>
            <p:cNvPr id="33" name="TextBox 32">
              <a:extLst>
                <a:ext uri="{FF2B5EF4-FFF2-40B4-BE49-F238E27FC236}">
                  <a16:creationId xmlns:a16="http://schemas.microsoft.com/office/drawing/2014/main" xmlns="" id="{25814C2C-EED6-FC4C-B23C-B0C25690BA69}"/>
                </a:ext>
              </a:extLst>
            </p:cNvPr>
            <p:cNvSpPr txBox="1"/>
            <p:nvPr/>
          </p:nvSpPr>
          <p:spPr>
            <a:xfrm rot="2473080">
              <a:off x="6995672" y="662529"/>
              <a:ext cx="1321518" cy="323165"/>
            </a:xfrm>
            <a:prstGeom prst="rect">
              <a:avLst/>
            </a:prstGeom>
            <a:noFill/>
          </p:spPr>
          <p:txBody>
            <a:bodyPr wrap="square" rtlCol="0">
              <a:spAutoFit/>
            </a:bodyPr>
            <a:lstStyle/>
            <a:p>
              <a:r>
                <a:rPr lang="en-US" sz="1500" dirty="0">
                  <a:latin typeface="Century Gothic" panose="020B0502020202020204" pitchFamily="34" charset="0"/>
                </a:rPr>
                <a:t>Cheat River</a:t>
              </a:r>
            </a:p>
          </p:txBody>
        </p:sp>
      </p:grpSp>
      <p:grpSp>
        <p:nvGrpSpPr>
          <p:cNvPr id="35" name="Group 34">
            <a:extLst>
              <a:ext uri="{FF2B5EF4-FFF2-40B4-BE49-F238E27FC236}">
                <a16:creationId xmlns:a16="http://schemas.microsoft.com/office/drawing/2014/main" xmlns="" id="{D6B03C34-AC9F-144C-9CD1-FAEBDCBCDE64}"/>
              </a:ext>
            </a:extLst>
          </p:cNvPr>
          <p:cNvGrpSpPr/>
          <p:nvPr/>
        </p:nvGrpSpPr>
        <p:grpSpPr>
          <a:xfrm>
            <a:off x="2669228" y="2083567"/>
            <a:ext cx="2450733" cy="1115810"/>
            <a:chOff x="2507196" y="2076430"/>
            <a:chExt cx="2450733" cy="1115810"/>
          </a:xfrm>
        </p:grpSpPr>
        <p:grpSp>
          <p:nvGrpSpPr>
            <p:cNvPr id="42" name="Group 41">
              <a:extLst>
                <a:ext uri="{FF2B5EF4-FFF2-40B4-BE49-F238E27FC236}">
                  <a16:creationId xmlns:a16="http://schemas.microsoft.com/office/drawing/2014/main" xmlns="" id="{B79FAF2A-89E9-F24C-8FA3-44C626AE91F6}"/>
                </a:ext>
              </a:extLst>
            </p:cNvPr>
            <p:cNvGrpSpPr/>
            <p:nvPr/>
          </p:nvGrpSpPr>
          <p:grpSpPr>
            <a:xfrm>
              <a:off x="2507196" y="2076430"/>
              <a:ext cx="2450733" cy="369332"/>
              <a:chOff x="2507196" y="2076430"/>
              <a:chExt cx="2450733" cy="369332"/>
            </a:xfrm>
          </p:grpSpPr>
          <p:cxnSp>
            <p:nvCxnSpPr>
              <p:cNvPr id="46" name="Straight Connector 45">
                <a:extLst>
                  <a:ext uri="{FF2B5EF4-FFF2-40B4-BE49-F238E27FC236}">
                    <a16:creationId xmlns:a16="http://schemas.microsoft.com/office/drawing/2014/main" xmlns="" id="{B994B11F-30DE-444C-9A39-A42C7B1A8B0C}"/>
                  </a:ext>
                </a:extLst>
              </p:cNvPr>
              <p:cNvCxnSpPr>
                <a:cxnSpLocks/>
              </p:cNvCxnSpPr>
              <p:nvPr/>
            </p:nvCxnSpPr>
            <p:spPr>
              <a:xfrm>
                <a:off x="2507196" y="2265748"/>
                <a:ext cx="33990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xmlns="" id="{3939A813-0191-154C-8369-EBDADF3D4070}"/>
                  </a:ext>
                </a:extLst>
              </p:cNvPr>
              <p:cNvSpPr txBox="1"/>
              <p:nvPr/>
            </p:nvSpPr>
            <p:spPr>
              <a:xfrm>
                <a:off x="2932367" y="2076430"/>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Roads</a:t>
                </a:r>
              </a:p>
            </p:txBody>
          </p:sp>
        </p:grpSp>
        <p:grpSp>
          <p:nvGrpSpPr>
            <p:cNvPr id="43" name="Group 42">
              <a:extLst>
                <a:ext uri="{FF2B5EF4-FFF2-40B4-BE49-F238E27FC236}">
                  <a16:creationId xmlns:a16="http://schemas.microsoft.com/office/drawing/2014/main" xmlns="" id="{CCDBC858-2E2D-7440-BE98-5EF208D41FA8}"/>
                </a:ext>
              </a:extLst>
            </p:cNvPr>
            <p:cNvGrpSpPr/>
            <p:nvPr/>
          </p:nvGrpSpPr>
          <p:grpSpPr>
            <a:xfrm>
              <a:off x="2507859" y="2545909"/>
              <a:ext cx="2450070" cy="646331"/>
              <a:chOff x="2507859" y="2545909"/>
              <a:chExt cx="2450070" cy="646331"/>
            </a:xfrm>
          </p:grpSpPr>
          <p:cxnSp>
            <p:nvCxnSpPr>
              <p:cNvPr id="44" name="Straight Connector 43">
                <a:extLst>
                  <a:ext uri="{FF2B5EF4-FFF2-40B4-BE49-F238E27FC236}">
                    <a16:creationId xmlns:a16="http://schemas.microsoft.com/office/drawing/2014/main" xmlns="" id="{C37D3CF6-90CE-8042-80D1-18AD5FAA1CDB}"/>
                  </a:ext>
                </a:extLst>
              </p:cNvPr>
              <p:cNvCxnSpPr>
                <a:cxnSpLocks/>
              </p:cNvCxnSpPr>
              <p:nvPr/>
            </p:nvCxnSpPr>
            <p:spPr>
              <a:xfrm>
                <a:off x="2507859" y="2730375"/>
                <a:ext cx="339907" cy="0"/>
              </a:xfrm>
              <a:prstGeom prst="line">
                <a:avLst/>
              </a:prstGeom>
              <a:ln w="38100">
                <a:solidFill>
                  <a:srgbClr val="0082A6"/>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D7C1C525-87CE-434E-9701-12D59A26AC93}"/>
                  </a:ext>
                </a:extLst>
              </p:cNvPr>
              <p:cNvSpPr txBox="1"/>
              <p:nvPr/>
            </p:nvSpPr>
            <p:spPr>
              <a:xfrm>
                <a:off x="2932367" y="2545909"/>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Streams &amp; Tributaries</a:t>
                </a:r>
              </a:p>
            </p:txBody>
          </p:sp>
        </p:grpSp>
      </p:grpSp>
      <p:grpSp>
        <p:nvGrpSpPr>
          <p:cNvPr id="48" name="Group 47">
            <a:extLst>
              <a:ext uri="{FF2B5EF4-FFF2-40B4-BE49-F238E27FC236}">
                <a16:creationId xmlns:a16="http://schemas.microsoft.com/office/drawing/2014/main" xmlns="" id="{42BC326B-62ED-2E43-A5D0-11673106CCB4}"/>
              </a:ext>
            </a:extLst>
          </p:cNvPr>
          <p:cNvGrpSpPr/>
          <p:nvPr/>
        </p:nvGrpSpPr>
        <p:grpSpPr>
          <a:xfrm>
            <a:off x="2519710" y="3214962"/>
            <a:ext cx="2325681" cy="1293669"/>
            <a:chOff x="9294819" y="2479717"/>
            <a:chExt cx="2325681" cy="1293669"/>
          </a:xfrm>
        </p:grpSpPr>
        <p:pic>
          <p:nvPicPr>
            <p:cNvPr id="49" name="Picture 4" descr="A picture containing graphical user interface&#10;&#10;Description automatically generated">
              <a:extLst>
                <a:ext uri="{FF2B5EF4-FFF2-40B4-BE49-F238E27FC236}">
                  <a16:creationId xmlns:a16="http://schemas.microsoft.com/office/drawing/2014/main" xmlns="" id="{5C59DB62-0BDC-994E-9C9E-C82DCFB9BB1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94819" y="2479717"/>
              <a:ext cx="662949" cy="1293669"/>
            </a:xfrm>
            <a:prstGeom prst="rect">
              <a:avLst/>
            </a:prstGeom>
          </p:spPr>
        </p:pic>
        <p:sp>
          <p:nvSpPr>
            <p:cNvPr id="54" name="TextBox 53">
              <a:extLst>
                <a:ext uri="{FF2B5EF4-FFF2-40B4-BE49-F238E27FC236}">
                  <a16:creationId xmlns:a16="http://schemas.microsoft.com/office/drawing/2014/main" xmlns="" id="{5211DB73-76BB-1A40-8629-9CBCE7C4EEC7}"/>
                </a:ext>
              </a:extLst>
            </p:cNvPr>
            <p:cNvSpPr txBox="1"/>
            <p:nvPr/>
          </p:nvSpPr>
          <p:spPr>
            <a:xfrm>
              <a:off x="9903845" y="2589386"/>
              <a:ext cx="1716655" cy="107721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High Risk</a:t>
              </a:r>
            </a:p>
            <a:p>
              <a:endParaRPr lang="en-US" sz="2800" dirty="0">
                <a:solidFill>
                  <a:schemeClr val="tx1">
                    <a:lumMod val="75000"/>
                    <a:lumOff val="25000"/>
                  </a:schemeClr>
                </a:solidFill>
                <a:latin typeface="Century Gothic" panose="020B0502020202020204" pitchFamily="34" charset="0"/>
              </a:endParaRPr>
            </a:p>
            <a:p>
              <a:r>
                <a:rPr lang="en-US" dirty="0">
                  <a:solidFill>
                    <a:schemeClr val="tx1">
                      <a:lumMod val="75000"/>
                      <a:lumOff val="25000"/>
                    </a:schemeClr>
                  </a:solidFill>
                  <a:latin typeface="Century Gothic" panose="020B0502020202020204" pitchFamily="34" charset="0"/>
                </a:rPr>
                <a:t>Low Risk</a:t>
              </a:r>
            </a:p>
          </p:txBody>
        </p:sp>
      </p:grpSp>
      <p:grpSp>
        <p:nvGrpSpPr>
          <p:cNvPr id="8" name="Group 7">
            <a:extLst>
              <a:ext uri="{FF2B5EF4-FFF2-40B4-BE49-F238E27FC236}">
                <a16:creationId xmlns:a16="http://schemas.microsoft.com/office/drawing/2014/main" xmlns="" id="{577857E1-49A9-3543-84D3-4F48A8521B75}"/>
              </a:ext>
            </a:extLst>
          </p:cNvPr>
          <p:cNvGrpSpPr/>
          <p:nvPr/>
        </p:nvGrpSpPr>
        <p:grpSpPr>
          <a:xfrm>
            <a:off x="864322" y="3838464"/>
            <a:ext cx="1615406" cy="2337878"/>
            <a:chOff x="864322" y="3838464"/>
            <a:chExt cx="1615406" cy="2337878"/>
          </a:xfrm>
        </p:grpSpPr>
        <p:grpSp>
          <p:nvGrpSpPr>
            <p:cNvPr id="20" name="Group 19">
              <a:extLst>
                <a:ext uri="{FF2B5EF4-FFF2-40B4-BE49-F238E27FC236}">
                  <a16:creationId xmlns:a16="http://schemas.microsoft.com/office/drawing/2014/main" xmlns="" id="{BCE5AA41-035C-7546-AC02-803655CFFF6C}"/>
                </a:ext>
              </a:extLst>
            </p:cNvPr>
            <p:cNvGrpSpPr/>
            <p:nvPr/>
          </p:nvGrpSpPr>
          <p:grpSpPr>
            <a:xfrm>
              <a:off x="864322" y="3838464"/>
              <a:ext cx="1615406" cy="2337878"/>
              <a:chOff x="864322" y="3838464"/>
              <a:chExt cx="1615406" cy="2337878"/>
            </a:xfrm>
          </p:grpSpPr>
          <p:pic>
            <p:nvPicPr>
              <p:cNvPr id="41" name="Picture 40">
                <a:extLst>
                  <a:ext uri="{FF2B5EF4-FFF2-40B4-BE49-F238E27FC236}">
                    <a16:creationId xmlns:a16="http://schemas.microsoft.com/office/drawing/2014/main" xmlns="" id="{3BCBDCAD-895C-7247-A885-9B4227DA12F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4322" y="3838464"/>
                <a:ext cx="1474822" cy="2337878"/>
              </a:xfrm>
              <a:prstGeom prst="rect">
                <a:avLst/>
              </a:prstGeom>
            </p:spPr>
          </p:pic>
          <p:sp>
            <p:nvSpPr>
              <p:cNvPr id="19" name="Rectangle 18">
                <a:extLst>
                  <a:ext uri="{FF2B5EF4-FFF2-40B4-BE49-F238E27FC236}">
                    <a16:creationId xmlns:a16="http://schemas.microsoft.com/office/drawing/2014/main" xmlns="" id="{5957182D-1CE6-D248-888E-DC8E1747A8BA}"/>
                  </a:ext>
                </a:extLst>
              </p:cNvPr>
              <p:cNvSpPr/>
              <p:nvPr/>
            </p:nvSpPr>
            <p:spPr>
              <a:xfrm>
                <a:off x="2216258" y="3838464"/>
                <a:ext cx="263470"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a:extLst>
                <a:ext uri="{FF2B5EF4-FFF2-40B4-BE49-F238E27FC236}">
                  <a16:creationId xmlns:a16="http://schemas.microsoft.com/office/drawing/2014/main" xmlns="" id="{A015870B-BF11-1047-848B-5291EBD62668}"/>
                </a:ext>
              </a:extLst>
            </p:cNvPr>
            <p:cNvGrpSpPr/>
            <p:nvPr/>
          </p:nvGrpSpPr>
          <p:grpSpPr>
            <a:xfrm>
              <a:off x="1034024" y="4316699"/>
              <a:ext cx="1146736" cy="1540213"/>
              <a:chOff x="1034024" y="4316699"/>
              <a:chExt cx="1146736" cy="1540213"/>
            </a:xfrm>
          </p:grpSpPr>
          <p:grpSp>
            <p:nvGrpSpPr>
              <p:cNvPr id="56" name="Group 55">
                <a:extLst>
                  <a:ext uri="{FF2B5EF4-FFF2-40B4-BE49-F238E27FC236}">
                    <a16:creationId xmlns:a16="http://schemas.microsoft.com/office/drawing/2014/main" xmlns="" id="{F16BC774-5605-A247-A4AF-BB1AD995E748}"/>
                  </a:ext>
                </a:extLst>
              </p:cNvPr>
              <p:cNvGrpSpPr/>
              <p:nvPr/>
            </p:nvGrpSpPr>
            <p:grpSpPr>
              <a:xfrm>
                <a:off x="1355858" y="4953754"/>
                <a:ext cx="815929" cy="215444"/>
                <a:chOff x="1355858" y="4953754"/>
                <a:chExt cx="815929" cy="215444"/>
              </a:xfrm>
            </p:grpSpPr>
            <p:sp>
              <p:nvSpPr>
                <p:cNvPr id="75" name="Oval 74">
                  <a:extLst>
                    <a:ext uri="{FF2B5EF4-FFF2-40B4-BE49-F238E27FC236}">
                      <a16:creationId xmlns:a16="http://schemas.microsoft.com/office/drawing/2014/main" xmlns="" id="{61CCD878-FA5C-4243-BD0E-1D851FC35356}"/>
                    </a:ext>
                  </a:extLst>
                </p:cNvPr>
                <p:cNvSpPr/>
                <p:nvPr/>
              </p:nvSpPr>
              <p:spPr>
                <a:xfrm>
                  <a:off x="1369774" y="5035041"/>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xmlns="" id="{63F73DFC-DACF-7643-8BD2-C087271070B6}"/>
                    </a:ext>
                  </a:extLst>
                </p:cNvPr>
                <p:cNvSpPr txBox="1"/>
                <p:nvPr/>
              </p:nvSpPr>
              <p:spPr>
                <a:xfrm>
                  <a:off x="1355858" y="4953754"/>
                  <a:ext cx="815929" cy="215444"/>
                </a:xfrm>
                <a:prstGeom prst="rect">
                  <a:avLst/>
                </a:prstGeom>
                <a:noFill/>
              </p:spPr>
              <p:txBody>
                <a:bodyPr wrap="square" rtlCol="0">
                  <a:spAutoFit/>
                </a:bodyPr>
                <a:lstStyle/>
                <a:p>
                  <a:r>
                    <a:rPr lang="en-US" sz="800" dirty="0" err="1">
                      <a:latin typeface="Century Gothic" panose="020B0502020202020204" pitchFamily="34" charset="0"/>
                    </a:rPr>
                    <a:t>Rowlesburg</a:t>
                  </a:r>
                  <a:endParaRPr lang="en-US" sz="800" dirty="0">
                    <a:latin typeface="Century Gothic" panose="020B0502020202020204" pitchFamily="34" charset="0"/>
                  </a:endParaRPr>
                </a:p>
              </p:txBody>
            </p:sp>
          </p:grpSp>
          <p:grpSp>
            <p:nvGrpSpPr>
              <p:cNvPr id="63" name="Group 62">
                <a:extLst>
                  <a:ext uri="{FF2B5EF4-FFF2-40B4-BE49-F238E27FC236}">
                    <a16:creationId xmlns:a16="http://schemas.microsoft.com/office/drawing/2014/main" xmlns="" id="{EB8B67A0-0155-0A4C-98A2-38F5004F92AF}"/>
                  </a:ext>
                </a:extLst>
              </p:cNvPr>
              <p:cNvGrpSpPr/>
              <p:nvPr/>
            </p:nvGrpSpPr>
            <p:grpSpPr>
              <a:xfrm>
                <a:off x="1355241" y="4600865"/>
                <a:ext cx="692591" cy="215444"/>
                <a:chOff x="1355241" y="4600865"/>
                <a:chExt cx="692591" cy="215444"/>
              </a:xfrm>
            </p:grpSpPr>
            <p:sp>
              <p:nvSpPr>
                <p:cNvPr id="73" name="Oval 72">
                  <a:extLst>
                    <a:ext uri="{FF2B5EF4-FFF2-40B4-BE49-F238E27FC236}">
                      <a16:creationId xmlns:a16="http://schemas.microsoft.com/office/drawing/2014/main" xmlns="" id="{D85F6D64-720E-094C-8532-BB3A0F3C8677}"/>
                    </a:ext>
                  </a:extLst>
                </p:cNvPr>
                <p:cNvSpPr/>
                <p:nvPr/>
              </p:nvSpPr>
              <p:spPr>
                <a:xfrm>
                  <a:off x="1372981" y="4651973"/>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xmlns="" id="{D6EF3C73-8151-0748-9E11-2E214543273A}"/>
                    </a:ext>
                  </a:extLst>
                </p:cNvPr>
                <p:cNvSpPr txBox="1"/>
                <p:nvPr/>
              </p:nvSpPr>
              <p:spPr>
                <a:xfrm>
                  <a:off x="1355241" y="4600865"/>
                  <a:ext cx="692591" cy="215444"/>
                </a:xfrm>
                <a:prstGeom prst="rect">
                  <a:avLst/>
                </a:prstGeom>
                <a:noFill/>
              </p:spPr>
              <p:txBody>
                <a:bodyPr wrap="square" rtlCol="0">
                  <a:spAutoFit/>
                </a:bodyPr>
                <a:lstStyle/>
                <a:p>
                  <a:r>
                    <a:rPr lang="en-US" sz="800" dirty="0">
                      <a:latin typeface="Century Gothic" panose="020B0502020202020204" pitchFamily="34" charset="0"/>
                    </a:rPr>
                    <a:t>Kingwood</a:t>
                  </a:r>
                </a:p>
              </p:txBody>
            </p:sp>
          </p:grpSp>
          <p:grpSp>
            <p:nvGrpSpPr>
              <p:cNvPr id="64" name="Group 63">
                <a:extLst>
                  <a:ext uri="{FF2B5EF4-FFF2-40B4-BE49-F238E27FC236}">
                    <a16:creationId xmlns:a16="http://schemas.microsoft.com/office/drawing/2014/main" xmlns="" id="{B5793A19-A27D-8447-9A00-F895003C3749}"/>
                  </a:ext>
                </a:extLst>
              </p:cNvPr>
              <p:cNvGrpSpPr/>
              <p:nvPr/>
            </p:nvGrpSpPr>
            <p:grpSpPr>
              <a:xfrm>
                <a:off x="1034024" y="4473158"/>
                <a:ext cx="704700" cy="215444"/>
                <a:chOff x="1034024" y="4473158"/>
                <a:chExt cx="704700" cy="215444"/>
              </a:xfrm>
            </p:grpSpPr>
            <p:sp>
              <p:nvSpPr>
                <p:cNvPr id="71" name="Oval 70">
                  <a:extLst>
                    <a:ext uri="{FF2B5EF4-FFF2-40B4-BE49-F238E27FC236}">
                      <a16:creationId xmlns:a16="http://schemas.microsoft.com/office/drawing/2014/main" xmlns="" id="{316058D1-B0C8-6D4A-A559-B33858DFF20A}"/>
                    </a:ext>
                  </a:extLst>
                </p:cNvPr>
                <p:cNvSpPr/>
                <p:nvPr/>
              </p:nvSpPr>
              <p:spPr>
                <a:xfrm>
                  <a:off x="1063263" y="4525360"/>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xmlns="" id="{294F070E-422D-8645-82F0-118D6FEBE9C7}"/>
                    </a:ext>
                  </a:extLst>
                </p:cNvPr>
                <p:cNvSpPr txBox="1"/>
                <p:nvPr/>
              </p:nvSpPr>
              <p:spPr>
                <a:xfrm>
                  <a:off x="1034024" y="4473158"/>
                  <a:ext cx="704700" cy="215444"/>
                </a:xfrm>
                <a:prstGeom prst="rect">
                  <a:avLst/>
                </a:prstGeom>
                <a:noFill/>
              </p:spPr>
              <p:txBody>
                <a:bodyPr wrap="square" rtlCol="0">
                  <a:spAutoFit/>
                </a:bodyPr>
                <a:lstStyle/>
                <a:p>
                  <a:r>
                    <a:rPr lang="en-US" sz="800" dirty="0">
                      <a:latin typeface="Century Gothic" panose="020B0502020202020204" pitchFamily="34" charset="0"/>
                    </a:rPr>
                    <a:t>Reedsville</a:t>
                  </a:r>
                </a:p>
              </p:txBody>
            </p:sp>
          </p:grpSp>
          <p:grpSp>
            <p:nvGrpSpPr>
              <p:cNvPr id="65" name="Group 64">
                <a:extLst>
                  <a:ext uri="{FF2B5EF4-FFF2-40B4-BE49-F238E27FC236}">
                    <a16:creationId xmlns:a16="http://schemas.microsoft.com/office/drawing/2014/main" xmlns="" id="{C7139C09-8151-224D-BCCA-A40444EFA7B3}"/>
                  </a:ext>
                </a:extLst>
              </p:cNvPr>
              <p:cNvGrpSpPr/>
              <p:nvPr/>
            </p:nvGrpSpPr>
            <p:grpSpPr>
              <a:xfrm>
                <a:off x="1034024" y="4316699"/>
                <a:ext cx="804767" cy="215444"/>
                <a:chOff x="1034024" y="4316699"/>
                <a:chExt cx="804767" cy="215444"/>
              </a:xfrm>
            </p:grpSpPr>
            <p:sp>
              <p:nvSpPr>
                <p:cNvPr id="69" name="Oval 68">
                  <a:extLst>
                    <a:ext uri="{FF2B5EF4-FFF2-40B4-BE49-F238E27FC236}">
                      <a16:creationId xmlns:a16="http://schemas.microsoft.com/office/drawing/2014/main" xmlns="" id="{EFBFB0BF-E357-7447-87C9-94E6AD89BF12}"/>
                    </a:ext>
                  </a:extLst>
                </p:cNvPr>
                <p:cNvSpPr/>
                <p:nvPr/>
              </p:nvSpPr>
              <p:spPr>
                <a:xfrm>
                  <a:off x="1063263" y="4399777"/>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xmlns="" id="{1C2E9CFB-1674-8849-91F7-5C5050481A19}"/>
                    </a:ext>
                  </a:extLst>
                </p:cNvPr>
                <p:cNvSpPr txBox="1"/>
                <p:nvPr/>
              </p:nvSpPr>
              <p:spPr>
                <a:xfrm>
                  <a:off x="1034024" y="4316699"/>
                  <a:ext cx="804767" cy="215444"/>
                </a:xfrm>
                <a:prstGeom prst="rect">
                  <a:avLst/>
                </a:prstGeom>
                <a:noFill/>
              </p:spPr>
              <p:txBody>
                <a:bodyPr wrap="square" rtlCol="0">
                  <a:spAutoFit/>
                </a:bodyPr>
                <a:lstStyle/>
                <a:p>
                  <a:r>
                    <a:rPr lang="en-US" sz="800" dirty="0">
                      <a:latin typeface="Century Gothic" panose="020B0502020202020204" pitchFamily="34" charset="0"/>
                    </a:rPr>
                    <a:t>Masontown</a:t>
                  </a:r>
                </a:p>
              </p:txBody>
            </p:sp>
          </p:grpSp>
          <p:grpSp>
            <p:nvGrpSpPr>
              <p:cNvPr id="66" name="Group 65">
                <a:extLst>
                  <a:ext uri="{FF2B5EF4-FFF2-40B4-BE49-F238E27FC236}">
                    <a16:creationId xmlns:a16="http://schemas.microsoft.com/office/drawing/2014/main" xmlns="" id="{F1FA49E4-1309-384C-B22E-7437D9F06AD9}"/>
                  </a:ext>
                </a:extLst>
              </p:cNvPr>
              <p:cNvGrpSpPr/>
              <p:nvPr/>
            </p:nvGrpSpPr>
            <p:grpSpPr>
              <a:xfrm>
                <a:off x="1364831" y="5641468"/>
                <a:ext cx="815929" cy="215444"/>
                <a:chOff x="1364831" y="5641468"/>
                <a:chExt cx="815929" cy="215444"/>
              </a:xfrm>
            </p:grpSpPr>
            <p:sp>
              <p:nvSpPr>
                <p:cNvPr id="67" name="Oval 66">
                  <a:extLst>
                    <a:ext uri="{FF2B5EF4-FFF2-40B4-BE49-F238E27FC236}">
                      <a16:creationId xmlns:a16="http://schemas.microsoft.com/office/drawing/2014/main" xmlns="" id="{4B292450-AE26-7A4B-B450-E3ED996EE653}"/>
                    </a:ext>
                  </a:extLst>
                </p:cNvPr>
                <p:cNvSpPr/>
                <p:nvPr/>
              </p:nvSpPr>
              <p:spPr>
                <a:xfrm>
                  <a:off x="1393032" y="5717124"/>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xmlns="" id="{CC9CFF1D-4F74-844D-92A0-602D34DB63B7}"/>
                    </a:ext>
                  </a:extLst>
                </p:cNvPr>
                <p:cNvSpPr txBox="1"/>
                <p:nvPr/>
              </p:nvSpPr>
              <p:spPr>
                <a:xfrm>
                  <a:off x="1364831" y="5641468"/>
                  <a:ext cx="815929" cy="215444"/>
                </a:xfrm>
                <a:prstGeom prst="rect">
                  <a:avLst/>
                </a:prstGeom>
                <a:noFill/>
              </p:spPr>
              <p:txBody>
                <a:bodyPr wrap="square" rtlCol="0">
                  <a:spAutoFit/>
                </a:bodyPr>
                <a:lstStyle/>
                <a:p>
                  <a:r>
                    <a:rPr lang="en-US" sz="800" dirty="0">
                      <a:latin typeface="Century Gothic" panose="020B0502020202020204" pitchFamily="34" charset="0"/>
                    </a:rPr>
                    <a:t>Parsons</a:t>
                  </a:r>
                </a:p>
              </p:txBody>
            </p:sp>
          </p:grpSp>
        </p:grpSp>
      </p:grpSp>
    </p:spTree>
    <p:extLst>
      <p:ext uri="{BB962C8B-B14F-4D97-AF65-F5344CB8AC3E}">
        <p14:creationId xmlns:p14="http://schemas.microsoft.com/office/powerpoint/2010/main" val="606840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5378558" cy="147670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FLOOD VULNERABILITY</a:t>
            </a:r>
          </a:p>
          <a:p>
            <a:r>
              <a:rPr lang="en-US" sz="4000" b="1" dirty="0">
                <a:solidFill>
                  <a:srgbClr val="54AEB2"/>
                </a:solidFill>
                <a:latin typeface="Century Gothic" panose="020F0302020204030204"/>
              </a:rPr>
              <a:t>-ROADS</a:t>
            </a:r>
          </a:p>
        </p:txBody>
      </p:sp>
      <p:sp>
        <p:nvSpPr>
          <p:cNvPr id="13" name="Rectangle 12">
            <a:extLst>
              <a:ext uri="{FF2B5EF4-FFF2-40B4-BE49-F238E27FC236}">
                <a16:creationId xmlns:a16="http://schemas.microsoft.com/office/drawing/2014/main" xmlns="" id="{257ECAC9-7EBB-2843-ADB1-02F0C9113F9B}"/>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xmlns="" id="{F0D1E085-F1E5-F84D-8F8B-34C7D640A847}"/>
              </a:ext>
            </a:extLst>
          </p:cNvPr>
          <p:cNvGrpSpPr/>
          <p:nvPr/>
        </p:nvGrpSpPr>
        <p:grpSpPr>
          <a:xfrm>
            <a:off x="5109330" y="352870"/>
            <a:ext cx="6944100" cy="6070809"/>
            <a:chOff x="5109330" y="352870"/>
            <a:chExt cx="6944100" cy="6070809"/>
          </a:xfrm>
        </p:grpSpPr>
        <p:pic>
          <p:nvPicPr>
            <p:cNvPr id="7" name="Picture 6">
              <a:extLst>
                <a:ext uri="{FF2B5EF4-FFF2-40B4-BE49-F238E27FC236}">
                  <a16:creationId xmlns:a16="http://schemas.microsoft.com/office/drawing/2014/main" xmlns="" id="{B3D5A443-2BB9-5D4A-BB51-AD35408A4A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35986" y="352870"/>
              <a:ext cx="6917444" cy="5576818"/>
            </a:xfrm>
            <a:prstGeom prst="rect">
              <a:avLst/>
            </a:prstGeom>
          </p:spPr>
        </p:pic>
        <p:grpSp>
          <p:nvGrpSpPr>
            <p:cNvPr id="12" name="Group 11">
              <a:extLst>
                <a:ext uri="{FF2B5EF4-FFF2-40B4-BE49-F238E27FC236}">
                  <a16:creationId xmlns:a16="http://schemas.microsoft.com/office/drawing/2014/main" xmlns="" id="{607F974D-8BFF-FD42-B8AC-739485D00403}"/>
                </a:ext>
              </a:extLst>
            </p:cNvPr>
            <p:cNvGrpSpPr/>
            <p:nvPr/>
          </p:nvGrpSpPr>
          <p:grpSpPr>
            <a:xfrm>
              <a:off x="5109330" y="5994138"/>
              <a:ext cx="4028485" cy="429541"/>
              <a:chOff x="5162338" y="5994138"/>
              <a:chExt cx="4028485" cy="429541"/>
            </a:xfrm>
          </p:grpSpPr>
          <p:sp>
            <p:nvSpPr>
              <p:cNvPr id="36" name="TextBox 35">
                <a:extLst>
                  <a:ext uri="{FF2B5EF4-FFF2-40B4-BE49-F238E27FC236}">
                    <a16:creationId xmlns:a16="http://schemas.microsoft.com/office/drawing/2014/main" xmlns="" id="{3B0B646F-47F6-1B42-9137-7E2D32C444F5}"/>
                  </a:ext>
                </a:extLst>
              </p:cNvPr>
              <p:cNvSpPr txBox="1"/>
              <p:nvPr/>
            </p:nvSpPr>
            <p:spPr>
              <a:xfrm>
                <a:off x="5162338" y="5994138"/>
                <a:ext cx="4028485" cy="429541"/>
              </a:xfrm>
              <a:prstGeom prst="rect">
                <a:avLst/>
              </a:prstGeom>
              <a:noFill/>
            </p:spPr>
            <p:txBody>
              <a:bodyPr wrap="square" rtlCol="0">
                <a:spAutoFit/>
              </a:bodyPr>
              <a:lstStyle/>
              <a:p>
                <a:pPr>
                  <a:lnSpc>
                    <a:spcPts val="1300"/>
                  </a:lnSpc>
                </a:pPr>
                <a:r>
                  <a:rPr lang="en-US" sz="1600" dirty="0">
                    <a:solidFill>
                      <a:schemeClr val="tx1">
                        <a:lumMod val="75000"/>
                        <a:lumOff val="25000"/>
                      </a:schemeClr>
                    </a:solidFill>
                    <a:latin typeface="Century Gothic" panose="020B0502020202020204" pitchFamily="34" charset="0"/>
                  </a:rPr>
                  <a:t>0	                               2 </a:t>
                </a:r>
              </a:p>
              <a:p>
                <a:pPr>
                  <a:lnSpc>
                    <a:spcPts val="1300"/>
                  </a:lnSpc>
                </a:pPr>
                <a:r>
                  <a:rPr lang="en-US" sz="1600" dirty="0">
                    <a:solidFill>
                      <a:schemeClr val="tx1">
                        <a:lumMod val="75000"/>
                        <a:lumOff val="25000"/>
                      </a:schemeClr>
                    </a:solidFill>
                    <a:latin typeface="Century Gothic" panose="020B0502020202020204" pitchFamily="34" charset="0"/>
                  </a:rPr>
                  <a:t>	                                  miles </a:t>
                </a:r>
              </a:p>
            </p:txBody>
          </p:sp>
          <p:pic>
            <p:nvPicPr>
              <p:cNvPr id="40" name="Picture 39">
                <a:extLst>
                  <a:ext uri="{FF2B5EF4-FFF2-40B4-BE49-F238E27FC236}">
                    <a16:creationId xmlns:a16="http://schemas.microsoft.com/office/drawing/2014/main" xmlns="" id="{D85F4EA7-66F1-D749-976A-C917017352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46557" y="6212084"/>
                <a:ext cx="2817971" cy="147145"/>
              </a:xfrm>
              <a:prstGeom prst="rect">
                <a:avLst/>
              </a:prstGeom>
            </p:spPr>
          </p:pic>
        </p:grpSp>
      </p:grpSp>
      <p:grpSp>
        <p:nvGrpSpPr>
          <p:cNvPr id="32" name="Group 31">
            <a:extLst>
              <a:ext uri="{FF2B5EF4-FFF2-40B4-BE49-F238E27FC236}">
                <a16:creationId xmlns:a16="http://schemas.microsoft.com/office/drawing/2014/main" xmlns="" id="{40AEFB22-3635-DA47-BDEE-B5CA21EEE24D}"/>
              </a:ext>
            </a:extLst>
          </p:cNvPr>
          <p:cNvGrpSpPr/>
          <p:nvPr/>
        </p:nvGrpSpPr>
        <p:grpSpPr>
          <a:xfrm>
            <a:off x="2639537" y="2083567"/>
            <a:ext cx="2480424" cy="1541043"/>
            <a:chOff x="2477505" y="2076430"/>
            <a:chExt cx="2480424" cy="1541043"/>
          </a:xfrm>
        </p:grpSpPr>
        <p:grpSp>
          <p:nvGrpSpPr>
            <p:cNvPr id="34" name="Group 33">
              <a:extLst>
                <a:ext uri="{FF2B5EF4-FFF2-40B4-BE49-F238E27FC236}">
                  <a16:creationId xmlns:a16="http://schemas.microsoft.com/office/drawing/2014/main" xmlns="" id="{B2490C31-DF68-7444-819C-0018E0555D2A}"/>
                </a:ext>
              </a:extLst>
            </p:cNvPr>
            <p:cNvGrpSpPr/>
            <p:nvPr/>
          </p:nvGrpSpPr>
          <p:grpSpPr>
            <a:xfrm>
              <a:off x="2507196" y="2076430"/>
              <a:ext cx="2450733" cy="369332"/>
              <a:chOff x="2507196" y="2076430"/>
              <a:chExt cx="2450733" cy="369332"/>
            </a:xfrm>
          </p:grpSpPr>
          <p:cxnSp>
            <p:nvCxnSpPr>
              <p:cNvPr id="53" name="Straight Connector 52">
                <a:extLst>
                  <a:ext uri="{FF2B5EF4-FFF2-40B4-BE49-F238E27FC236}">
                    <a16:creationId xmlns:a16="http://schemas.microsoft.com/office/drawing/2014/main" xmlns="" id="{CBED0EBF-C00F-F54A-B57B-5A2C8505BD0B}"/>
                  </a:ext>
                </a:extLst>
              </p:cNvPr>
              <p:cNvCxnSpPr>
                <a:cxnSpLocks/>
              </p:cNvCxnSpPr>
              <p:nvPr/>
            </p:nvCxnSpPr>
            <p:spPr>
              <a:xfrm>
                <a:off x="2507196" y="2265748"/>
                <a:ext cx="33990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413E1A2D-BF8A-404C-87EA-8119B85EE8BA}"/>
                  </a:ext>
                </a:extLst>
              </p:cNvPr>
              <p:cNvSpPr txBox="1"/>
              <p:nvPr/>
            </p:nvSpPr>
            <p:spPr>
              <a:xfrm>
                <a:off x="2932367" y="2076430"/>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Roads</a:t>
                </a:r>
              </a:p>
            </p:txBody>
          </p:sp>
        </p:grpSp>
        <p:grpSp>
          <p:nvGrpSpPr>
            <p:cNvPr id="37" name="Group 36">
              <a:extLst>
                <a:ext uri="{FF2B5EF4-FFF2-40B4-BE49-F238E27FC236}">
                  <a16:creationId xmlns:a16="http://schemas.microsoft.com/office/drawing/2014/main" xmlns="" id="{3F898D0E-68FE-3C44-9C85-6BFCA0C785B1}"/>
                </a:ext>
              </a:extLst>
            </p:cNvPr>
            <p:cNvGrpSpPr/>
            <p:nvPr/>
          </p:nvGrpSpPr>
          <p:grpSpPr>
            <a:xfrm>
              <a:off x="2507196" y="2578739"/>
              <a:ext cx="2450070" cy="646331"/>
              <a:chOff x="2507196" y="2578739"/>
              <a:chExt cx="2450070" cy="646331"/>
            </a:xfrm>
          </p:grpSpPr>
          <p:cxnSp>
            <p:nvCxnSpPr>
              <p:cNvPr id="51" name="Straight Connector 50">
                <a:extLst>
                  <a:ext uri="{FF2B5EF4-FFF2-40B4-BE49-F238E27FC236}">
                    <a16:creationId xmlns:a16="http://schemas.microsoft.com/office/drawing/2014/main" xmlns="" id="{4845B923-CB94-5E46-B6F4-168FEE0663FA}"/>
                  </a:ext>
                </a:extLst>
              </p:cNvPr>
              <p:cNvCxnSpPr>
                <a:cxnSpLocks/>
              </p:cNvCxnSpPr>
              <p:nvPr/>
            </p:nvCxnSpPr>
            <p:spPr>
              <a:xfrm>
                <a:off x="2507196" y="2763205"/>
                <a:ext cx="3399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A69DB5A0-777B-0D4A-8777-2DC3805D88F9}"/>
                  </a:ext>
                </a:extLst>
              </p:cNvPr>
              <p:cNvSpPr txBox="1"/>
              <p:nvPr/>
            </p:nvSpPr>
            <p:spPr>
              <a:xfrm>
                <a:off x="2931704" y="2578739"/>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Vulnerable Roads</a:t>
                </a:r>
              </a:p>
            </p:txBody>
          </p:sp>
        </p:grpSp>
        <p:grpSp>
          <p:nvGrpSpPr>
            <p:cNvPr id="38" name="Group 37">
              <a:extLst>
                <a:ext uri="{FF2B5EF4-FFF2-40B4-BE49-F238E27FC236}">
                  <a16:creationId xmlns:a16="http://schemas.microsoft.com/office/drawing/2014/main" xmlns="" id="{B906B413-4E16-994A-950D-99CA8340357E}"/>
                </a:ext>
              </a:extLst>
            </p:cNvPr>
            <p:cNvGrpSpPr/>
            <p:nvPr/>
          </p:nvGrpSpPr>
          <p:grpSpPr>
            <a:xfrm>
              <a:off x="2477505" y="3248141"/>
              <a:ext cx="2476873" cy="369332"/>
              <a:chOff x="2477505" y="3248141"/>
              <a:chExt cx="2476873" cy="369332"/>
            </a:xfrm>
          </p:grpSpPr>
          <p:sp>
            <p:nvSpPr>
              <p:cNvPr id="39" name="TextBox 38">
                <a:extLst>
                  <a:ext uri="{FF2B5EF4-FFF2-40B4-BE49-F238E27FC236}">
                    <a16:creationId xmlns:a16="http://schemas.microsoft.com/office/drawing/2014/main" xmlns="" id="{8C723124-0489-8F46-B944-8784E7BB81C8}"/>
                  </a:ext>
                </a:extLst>
              </p:cNvPr>
              <p:cNvSpPr txBox="1"/>
              <p:nvPr/>
            </p:nvSpPr>
            <p:spPr>
              <a:xfrm>
                <a:off x="2928816" y="3248141"/>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Flood Extent</a:t>
                </a:r>
              </a:p>
            </p:txBody>
          </p:sp>
          <p:sp>
            <p:nvSpPr>
              <p:cNvPr id="50" name="Round Diagonal Corner Rectangle 49">
                <a:extLst>
                  <a:ext uri="{FF2B5EF4-FFF2-40B4-BE49-F238E27FC236}">
                    <a16:creationId xmlns:a16="http://schemas.microsoft.com/office/drawing/2014/main" xmlns="" id="{8424EB4D-6716-AE44-9050-9DA9B42AF224}"/>
                  </a:ext>
                </a:extLst>
              </p:cNvPr>
              <p:cNvSpPr/>
              <p:nvPr/>
            </p:nvSpPr>
            <p:spPr>
              <a:xfrm>
                <a:off x="2477505" y="3299117"/>
                <a:ext cx="394838" cy="318356"/>
              </a:xfrm>
              <a:prstGeom prst="round2DiagRect">
                <a:avLst/>
              </a:prstGeom>
              <a:solidFill>
                <a:srgbClr val="A5D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grpSp>
        <p:nvGrpSpPr>
          <p:cNvPr id="56" name="Group 55">
            <a:extLst>
              <a:ext uri="{FF2B5EF4-FFF2-40B4-BE49-F238E27FC236}">
                <a16:creationId xmlns:a16="http://schemas.microsoft.com/office/drawing/2014/main" xmlns="" id="{F1CE465B-E708-D348-B2B4-CA0AD7121CAC}"/>
              </a:ext>
            </a:extLst>
          </p:cNvPr>
          <p:cNvGrpSpPr/>
          <p:nvPr/>
        </p:nvGrpSpPr>
        <p:grpSpPr>
          <a:xfrm>
            <a:off x="2532853" y="3848380"/>
            <a:ext cx="2325681" cy="1293669"/>
            <a:chOff x="9294819" y="2479717"/>
            <a:chExt cx="2325681" cy="1293669"/>
          </a:xfrm>
        </p:grpSpPr>
        <p:pic>
          <p:nvPicPr>
            <p:cNvPr id="57" name="Picture 4" descr="A picture containing graphical user interface&#10;&#10;Description automatically generated">
              <a:extLst>
                <a:ext uri="{FF2B5EF4-FFF2-40B4-BE49-F238E27FC236}">
                  <a16:creationId xmlns:a16="http://schemas.microsoft.com/office/drawing/2014/main" xmlns="" id="{29DE45FE-1AC4-6D48-A592-A7B0722F3D0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294819" y="2479717"/>
              <a:ext cx="662949" cy="1293669"/>
            </a:xfrm>
            <a:prstGeom prst="rect">
              <a:avLst/>
            </a:prstGeom>
          </p:spPr>
        </p:pic>
        <p:sp>
          <p:nvSpPr>
            <p:cNvPr id="58" name="TextBox 57">
              <a:extLst>
                <a:ext uri="{FF2B5EF4-FFF2-40B4-BE49-F238E27FC236}">
                  <a16:creationId xmlns:a16="http://schemas.microsoft.com/office/drawing/2014/main" xmlns="" id="{8AB864BE-0345-B645-9303-7637FEC1BB1A}"/>
                </a:ext>
              </a:extLst>
            </p:cNvPr>
            <p:cNvSpPr txBox="1"/>
            <p:nvPr/>
          </p:nvSpPr>
          <p:spPr>
            <a:xfrm>
              <a:off x="9903845" y="2589386"/>
              <a:ext cx="1716655" cy="107721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High Risk</a:t>
              </a:r>
            </a:p>
            <a:p>
              <a:endParaRPr lang="en-US" sz="2800" dirty="0">
                <a:solidFill>
                  <a:schemeClr val="tx1">
                    <a:lumMod val="75000"/>
                    <a:lumOff val="25000"/>
                  </a:schemeClr>
                </a:solidFill>
                <a:latin typeface="Century Gothic" panose="020B0502020202020204" pitchFamily="34" charset="0"/>
              </a:endParaRPr>
            </a:p>
            <a:p>
              <a:r>
                <a:rPr lang="en-US" dirty="0">
                  <a:solidFill>
                    <a:schemeClr val="tx1">
                      <a:lumMod val="75000"/>
                      <a:lumOff val="25000"/>
                    </a:schemeClr>
                  </a:solidFill>
                  <a:latin typeface="Century Gothic" panose="020B0502020202020204" pitchFamily="34" charset="0"/>
                </a:rPr>
                <a:t>Low Risk</a:t>
              </a:r>
            </a:p>
          </p:txBody>
        </p:sp>
      </p:grpSp>
      <p:sp>
        <p:nvSpPr>
          <p:cNvPr id="74" name="Rectangle 73">
            <a:extLst>
              <a:ext uri="{FF2B5EF4-FFF2-40B4-BE49-F238E27FC236}">
                <a16:creationId xmlns:a16="http://schemas.microsoft.com/office/drawing/2014/main" xmlns="" id="{94851F52-95D7-974F-8736-96B7E0F81758}"/>
              </a:ext>
            </a:extLst>
          </p:cNvPr>
          <p:cNvSpPr/>
          <p:nvPr/>
        </p:nvSpPr>
        <p:spPr>
          <a:xfrm>
            <a:off x="2222344" y="3714605"/>
            <a:ext cx="263939" cy="1607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E457171C-2D79-304A-BA23-4ECCAB1E8F26}"/>
              </a:ext>
            </a:extLst>
          </p:cNvPr>
          <p:cNvGrpSpPr/>
          <p:nvPr/>
        </p:nvGrpSpPr>
        <p:grpSpPr>
          <a:xfrm>
            <a:off x="864322" y="3838464"/>
            <a:ext cx="1615406" cy="2337878"/>
            <a:chOff x="864322" y="3838464"/>
            <a:chExt cx="1615406" cy="2337878"/>
          </a:xfrm>
        </p:grpSpPr>
        <p:grpSp>
          <p:nvGrpSpPr>
            <p:cNvPr id="20" name="Group 19">
              <a:extLst>
                <a:ext uri="{FF2B5EF4-FFF2-40B4-BE49-F238E27FC236}">
                  <a16:creationId xmlns:a16="http://schemas.microsoft.com/office/drawing/2014/main" xmlns="" id="{BCE5AA41-035C-7546-AC02-803655CFFF6C}"/>
                </a:ext>
              </a:extLst>
            </p:cNvPr>
            <p:cNvGrpSpPr/>
            <p:nvPr/>
          </p:nvGrpSpPr>
          <p:grpSpPr>
            <a:xfrm>
              <a:off x="864322" y="3838464"/>
              <a:ext cx="1615406" cy="2337878"/>
              <a:chOff x="864322" y="3838464"/>
              <a:chExt cx="1615406" cy="2337878"/>
            </a:xfrm>
          </p:grpSpPr>
          <p:pic>
            <p:nvPicPr>
              <p:cNvPr id="41" name="Picture 40">
                <a:extLst>
                  <a:ext uri="{FF2B5EF4-FFF2-40B4-BE49-F238E27FC236}">
                    <a16:creationId xmlns:a16="http://schemas.microsoft.com/office/drawing/2014/main" xmlns="" id="{3BCBDCAD-895C-7247-A885-9B4227DA12F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4322" y="3838464"/>
                <a:ext cx="1474822" cy="2337878"/>
              </a:xfrm>
              <a:prstGeom prst="rect">
                <a:avLst/>
              </a:prstGeom>
            </p:spPr>
          </p:pic>
          <p:sp>
            <p:nvSpPr>
              <p:cNvPr id="19" name="Rectangle 18">
                <a:extLst>
                  <a:ext uri="{FF2B5EF4-FFF2-40B4-BE49-F238E27FC236}">
                    <a16:creationId xmlns:a16="http://schemas.microsoft.com/office/drawing/2014/main" xmlns="" id="{5957182D-1CE6-D248-888E-DC8E1747A8BA}"/>
                  </a:ext>
                </a:extLst>
              </p:cNvPr>
              <p:cNvSpPr/>
              <p:nvPr/>
            </p:nvSpPr>
            <p:spPr>
              <a:xfrm>
                <a:off x="2216258" y="3838464"/>
                <a:ext cx="263470"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xmlns="" id="{C8D5CB02-1669-C44D-AFEA-D09EC7B44F0D}"/>
                </a:ext>
              </a:extLst>
            </p:cNvPr>
            <p:cNvGrpSpPr/>
            <p:nvPr/>
          </p:nvGrpSpPr>
          <p:grpSpPr>
            <a:xfrm>
              <a:off x="1034024" y="4316699"/>
              <a:ext cx="1146736" cy="1540213"/>
              <a:chOff x="1034024" y="4316699"/>
              <a:chExt cx="1146736" cy="1540213"/>
            </a:xfrm>
          </p:grpSpPr>
          <p:grpSp>
            <p:nvGrpSpPr>
              <p:cNvPr id="16" name="Group 15">
                <a:extLst>
                  <a:ext uri="{FF2B5EF4-FFF2-40B4-BE49-F238E27FC236}">
                    <a16:creationId xmlns:a16="http://schemas.microsoft.com/office/drawing/2014/main" xmlns="" id="{27BF0E18-D38D-9D4B-B3CD-39F0CA50AC73}"/>
                  </a:ext>
                </a:extLst>
              </p:cNvPr>
              <p:cNvGrpSpPr/>
              <p:nvPr/>
            </p:nvGrpSpPr>
            <p:grpSpPr>
              <a:xfrm>
                <a:off x="1355858" y="4953754"/>
                <a:ext cx="815929" cy="215444"/>
                <a:chOff x="1355858" y="4953754"/>
                <a:chExt cx="815929" cy="215444"/>
              </a:xfrm>
            </p:grpSpPr>
            <p:sp>
              <p:nvSpPr>
                <p:cNvPr id="77" name="Oval 76">
                  <a:extLst>
                    <a:ext uri="{FF2B5EF4-FFF2-40B4-BE49-F238E27FC236}">
                      <a16:creationId xmlns:a16="http://schemas.microsoft.com/office/drawing/2014/main" xmlns="" id="{5D42EE29-CE8C-7143-A05F-B1E30B4B299F}"/>
                    </a:ext>
                  </a:extLst>
                </p:cNvPr>
                <p:cNvSpPr/>
                <p:nvPr/>
              </p:nvSpPr>
              <p:spPr>
                <a:xfrm>
                  <a:off x="1369774" y="5035041"/>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xmlns="" id="{C991B3E7-AD8D-6247-8767-1B749781D44B}"/>
                    </a:ext>
                  </a:extLst>
                </p:cNvPr>
                <p:cNvSpPr txBox="1"/>
                <p:nvPr/>
              </p:nvSpPr>
              <p:spPr>
                <a:xfrm>
                  <a:off x="1355858" y="4953754"/>
                  <a:ext cx="815929" cy="215444"/>
                </a:xfrm>
                <a:prstGeom prst="rect">
                  <a:avLst/>
                </a:prstGeom>
                <a:noFill/>
              </p:spPr>
              <p:txBody>
                <a:bodyPr wrap="square" rtlCol="0">
                  <a:spAutoFit/>
                </a:bodyPr>
                <a:lstStyle/>
                <a:p>
                  <a:r>
                    <a:rPr lang="en-US" sz="800" dirty="0" err="1">
                      <a:latin typeface="Century Gothic" panose="020B0502020202020204" pitchFamily="34" charset="0"/>
                    </a:rPr>
                    <a:t>Rowlesburg</a:t>
                  </a:r>
                  <a:endParaRPr lang="en-US" sz="800" dirty="0">
                    <a:latin typeface="Century Gothic" panose="020B0502020202020204" pitchFamily="34" charset="0"/>
                  </a:endParaRPr>
                </a:p>
              </p:txBody>
            </p:sp>
          </p:grpSp>
          <p:grpSp>
            <p:nvGrpSpPr>
              <p:cNvPr id="15" name="Group 14">
                <a:extLst>
                  <a:ext uri="{FF2B5EF4-FFF2-40B4-BE49-F238E27FC236}">
                    <a16:creationId xmlns:a16="http://schemas.microsoft.com/office/drawing/2014/main" xmlns="" id="{1F4F24E5-19B8-F64E-A372-78311306F809}"/>
                  </a:ext>
                </a:extLst>
              </p:cNvPr>
              <p:cNvGrpSpPr/>
              <p:nvPr/>
            </p:nvGrpSpPr>
            <p:grpSpPr>
              <a:xfrm>
                <a:off x="1355241" y="4600865"/>
                <a:ext cx="692591" cy="215444"/>
                <a:chOff x="1355241" y="4600865"/>
                <a:chExt cx="692591" cy="215444"/>
              </a:xfrm>
            </p:grpSpPr>
            <p:sp>
              <p:nvSpPr>
                <p:cNvPr id="76" name="Oval 75">
                  <a:extLst>
                    <a:ext uri="{FF2B5EF4-FFF2-40B4-BE49-F238E27FC236}">
                      <a16:creationId xmlns:a16="http://schemas.microsoft.com/office/drawing/2014/main" xmlns="" id="{54DF5582-2E52-4343-AA85-B885BBEB5CFA}"/>
                    </a:ext>
                  </a:extLst>
                </p:cNvPr>
                <p:cNvSpPr/>
                <p:nvPr/>
              </p:nvSpPr>
              <p:spPr>
                <a:xfrm>
                  <a:off x="1372981" y="4651973"/>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xmlns="" id="{8D1DBF99-E624-F74C-A3F6-321AF401CD51}"/>
                    </a:ext>
                  </a:extLst>
                </p:cNvPr>
                <p:cNvSpPr txBox="1"/>
                <p:nvPr/>
              </p:nvSpPr>
              <p:spPr>
                <a:xfrm>
                  <a:off x="1355241" y="4600865"/>
                  <a:ext cx="692591" cy="215444"/>
                </a:xfrm>
                <a:prstGeom prst="rect">
                  <a:avLst/>
                </a:prstGeom>
                <a:noFill/>
              </p:spPr>
              <p:txBody>
                <a:bodyPr wrap="square" rtlCol="0">
                  <a:spAutoFit/>
                </a:bodyPr>
                <a:lstStyle/>
                <a:p>
                  <a:r>
                    <a:rPr lang="en-US" sz="800" dirty="0">
                      <a:latin typeface="Century Gothic" panose="020B0502020202020204" pitchFamily="34" charset="0"/>
                    </a:rPr>
                    <a:t>Kingwood</a:t>
                  </a:r>
                </a:p>
              </p:txBody>
            </p:sp>
          </p:grpSp>
          <p:grpSp>
            <p:nvGrpSpPr>
              <p:cNvPr id="14" name="Group 13">
                <a:extLst>
                  <a:ext uri="{FF2B5EF4-FFF2-40B4-BE49-F238E27FC236}">
                    <a16:creationId xmlns:a16="http://schemas.microsoft.com/office/drawing/2014/main" xmlns="" id="{5D6E3EA1-A219-9548-B85F-D94C8FEB7856}"/>
                  </a:ext>
                </a:extLst>
              </p:cNvPr>
              <p:cNvGrpSpPr/>
              <p:nvPr/>
            </p:nvGrpSpPr>
            <p:grpSpPr>
              <a:xfrm>
                <a:off x="1034024" y="4473158"/>
                <a:ext cx="704700" cy="215444"/>
                <a:chOff x="1034024" y="4473158"/>
                <a:chExt cx="704700" cy="215444"/>
              </a:xfrm>
            </p:grpSpPr>
            <p:sp>
              <p:nvSpPr>
                <p:cNvPr id="78" name="Oval 77">
                  <a:extLst>
                    <a:ext uri="{FF2B5EF4-FFF2-40B4-BE49-F238E27FC236}">
                      <a16:creationId xmlns:a16="http://schemas.microsoft.com/office/drawing/2014/main" xmlns="" id="{436BBDFA-4D2E-0B48-AD11-D0D1F2511AB9}"/>
                    </a:ext>
                  </a:extLst>
                </p:cNvPr>
                <p:cNvSpPr/>
                <p:nvPr/>
              </p:nvSpPr>
              <p:spPr>
                <a:xfrm>
                  <a:off x="1063263" y="4525360"/>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xmlns="" id="{6A4ECC93-A2C9-F544-967B-D66689C0C378}"/>
                    </a:ext>
                  </a:extLst>
                </p:cNvPr>
                <p:cNvSpPr txBox="1"/>
                <p:nvPr/>
              </p:nvSpPr>
              <p:spPr>
                <a:xfrm>
                  <a:off x="1034024" y="4473158"/>
                  <a:ext cx="704700" cy="215444"/>
                </a:xfrm>
                <a:prstGeom prst="rect">
                  <a:avLst/>
                </a:prstGeom>
                <a:noFill/>
              </p:spPr>
              <p:txBody>
                <a:bodyPr wrap="square" rtlCol="0">
                  <a:spAutoFit/>
                </a:bodyPr>
                <a:lstStyle/>
                <a:p>
                  <a:r>
                    <a:rPr lang="en-US" sz="800" dirty="0">
                      <a:latin typeface="Century Gothic" panose="020B0502020202020204" pitchFamily="34" charset="0"/>
                    </a:rPr>
                    <a:t>Reedsville</a:t>
                  </a:r>
                </a:p>
              </p:txBody>
            </p:sp>
          </p:grpSp>
          <p:grpSp>
            <p:nvGrpSpPr>
              <p:cNvPr id="11" name="Group 10">
                <a:extLst>
                  <a:ext uri="{FF2B5EF4-FFF2-40B4-BE49-F238E27FC236}">
                    <a16:creationId xmlns:a16="http://schemas.microsoft.com/office/drawing/2014/main" xmlns="" id="{4C0AC007-31E0-C448-8E50-C5D5B9452D8A}"/>
                  </a:ext>
                </a:extLst>
              </p:cNvPr>
              <p:cNvGrpSpPr/>
              <p:nvPr/>
            </p:nvGrpSpPr>
            <p:grpSpPr>
              <a:xfrm>
                <a:off x="1034024" y="4316699"/>
                <a:ext cx="804767" cy="215444"/>
                <a:chOff x="1034024" y="4316699"/>
                <a:chExt cx="804767" cy="215444"/>
              </a:xfrm>
            </p:grpSpPr>
            <p:sp>
              <p:nvSpPr>
                <p:cNvPr id="79" name="Oval 78">
                  <a:extLst>
                    <a:ext uri="{FF2B5EF4-FFF2-40B4-BE49-F238E27FC236}">
                      <a16:creationId xmlns:a16="http://schemas.microsoft.com/office/drawing/2014/main" xmlns="" id="{06A554E6-8728-D741-9FC8-666179F200E4}"/>
                    </a:ext>
                  </a:extLst>
                </p:cNvPr>
                <p:cNvSpPr/>
                <p:nvPr/>
              </p:nvSpPr>
              <p:spPr>
                <a:xfrm>
                  <a:off x="1063263" y="4399777"/>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xmlns="" id="{FB5075E5-4D37-B44D-B124-5478F61B0B1C}"/>
                    </a:ext>
                  </a:extLst>
                </p:cNvPr>
                <p:cNvSpPr txBox="1"/>
                <p:nvPr/>
              </p:nvSpPr>
              <p:spPr>
                <a:xfrm>
                  <a:off x="1034024" y="4316699"/>
                  <a:ext cx="804767" cy="215444"/>
                </a:xfrm>
                <a:prstGeom prst="rect">
                  <a:avLst/>
                </a:prstGeom>
                <a:noFill/>
              </p:spPr>
              <p:txBody>
                <a:bodyPr wrap="square" rtlCol="0">
                  <a:spAutoFit/>
                </a:bodyPr>
                <a:lstStyle/>
                <a:p>
                  <a:r>
                    <a:rPr lang="en-US" sz="800" dirty="0">
                      <a:latin typeface="Century Gothic" panose="020B0502020202020204" pitchFamily="34" charset="0"/>
                    </a:rPr>
                    <a:t>Masontown</a:t>
                  </a:r>
                </a:p>
              </p:txBody>
            </p:sp>
          </p:grpSp>
          <p:grpSp>
            <p:nvGrpSpPr>
              <p:cNvPr id="9" name="Group 8">
                <a:extLst>
                  <a:ext uri="{FF2B5EF4-FFF2-40B4-BE49-F238E27FC236}">
                    <a16:creationId xmlns:a16="http://schemas.microsoft.com/office/drawing/2014/main" xmlns="" id="{87B19A3B-44E5-1847-A41A-2A19212B47F8}"/>
                  </a:ext>
                </a:extLst>
              </p:cNvPr>
              <p:cNvGrpSpPr/>
              <p:nvPr/>
            </p:nvGrpSpPr>
            <p:grpSpPr>
              <a:xfrm>
                <a:off x="1364831" y="5641468"/>
                <a:ext cx="815929" cy="215444"/>
                <a:chOff x="1364831" y="5641468"/>
                <a:chExt cx="815929" cy="215444"/>
              </a:xfrm>
            </p:grpSpPr>
            <p:sp>
              <p:nvSpPr>
                <p:cNvPr id="84" name="Oval 83">
                  <a:extLst>
                    <a:ext uri="{FF2B5EF4-FFF2-40B4-BE49-F238E27FC236}">
                      <a16:creationId xmlns:a16="http://schemas.microsoft.com/office/drawing/2014/main" xmlns="" id="{AFBABA86-A510-DB45-B064-D721A0EE3C68}"/>
                    </a:ext>
                  </a:extLst>
                </p:cNvPr>
                <p:cNvSpPr/>
                <p:nvPr/>
              </p:nvSpPr>
              <p:spPr>
                <a:xfrm>
                  <a:off x="1393032" y="5717124"/>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xmlns="" id="{EFA309DE-DFDA-204A-91A8-CBC574133C8A}"/>
                    </a:ext>
                  </a:extLst>
                </p:cNvPr>
                <p:cNvSpPr txBox="1"/>
                <p:nvPr/>
              </p:nvSpPr>
              <p:spPr>
                <a:xfrm>
                  <a:off x="1364831" y="5641468"/>
                  <a:ext cx="815929" cy="215444"/>
                </a:xfrm>
                <a:prstGeom prst="rect">
                  <a:avLst/>
                </a:prstGeom>
                <a:noFill/>
              </p:spPr>
              <p:txBody>
                <a:bodyPr wrap="square" rtlCol="0">
                  <a:spAutoFit/>
                </a:bodyPr>
                <a:lstStyle/>
                <a:p>
                  <a:r>
                    <a:rPr lang="en-US" sz="800" dirty="0">
                      <a:latin typeface="Century Gothic" panose="020B0502020202020204" pitchFamily="34" charset="0"/>
                    </a:rPr>
                    <a:t>Parsons</a:t>
                  </a:r>
                </a:p>
              </p:txBody>
            </p:sp>
          </p:grpSp>
        </p:grpSp>
      </p:grpSp>
    </p:spTree>
    <p:extLst>
      <p:ext uri="{BB962C8B-B14F-4D97-AF65-F5344CB8AC3E}">
        <p14:creationId xmlns:p14="http://schemas.microsoft.com/office/powerpoint/2010/main" val="3290472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5378558" cy="1476704"/>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54AEB2"/>
                </a:solidFill>
                <a:latin typeface="Century Gothic" panose="020F0302020204030204"/>
              </a:rPr>
              <a:t>FLOOD VULNERABILITY</a:t>
            </a:r>
          </a:p>
          <a:p>
            <a:r>
              <a:rPr lang="en-US" sz="4000" b="1" dirty="0">
                <a:solidFill>
                  <a:srgbClr val="54AEB2"/>
                </a:solidFill>
                <a:latin typeface="Century Gothic" panose="020F0302020204030204"/>
              </a:rPr>
              <a:t>-ROADS</a:t>
            </a:r>
          </a:p>
        </p:txBody>
      </p:sp>
      <p:sp>
        <p:nvSpPr>
          <p:cNvPr id="13" name="Rectangle 12">
            <a:extLst>
              <a:ext uri="{FF2B5EF4-FFF2-40B4-BE49-F238E27FC236}">
                <a16:creationId xmlns:a16="http://schemas.microsoft.com/office/drawing/2014/main" xmlns="" id="{257ECAC9-7EBB-2843-ADB1-02F0C9113F9B}"/>
              </a:ext>
            </a:extLst>
          </p:cNvPr>
          <p:cNvSpPr/>
          <p:nvPr/>
        </p:nvSpPr>
        <p:spPr>
          <a:xfrm>
            <a:off x="2216258" y="3838464"/>
            <a:ext cx="263471" cy="146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40AEFB22-3635-DA47-BDEE-B5CA21EEE24D}"/>
              </a:ext>
            </a:extLst>
          </p:cNvPr>
          <p:cNvGrpSpPr/>
          <p:nvPr/>
        </p:nvGrpSpPr>
        <p:grpSpPr>
          <a:xfrm>
            <a:off x="2639537" y="2083567"/>
            <a:ext cx="2480424" cy="1541043"/>
            <a:chOff x="2477505" y="2076430"/>
            <a:chExt cx="2480424" cy="1541043"/>
          </a:xfrm>
        </p:grpSpPr>
        <p:grpSp>
          <p:nvGrpSpPr>
            <p:cNvPr id="34" name="Group 33">
              <a:extLst>
                <a:ext uri="{FF2B5EF4-FFF2-40B4-BE49-F238E27FC236}">
                  <a16:creationId xmlns:a16="http://schemas.microsoft.com/office/drawing/2014/main" xmlns="" id="{B2490C31-DF68-7444-819C-0018E0555D2A}"/>
                </a:ext>
              </a:extLst>
            </p:cNvPr>
            <p:cNvGrpSpPr/>
            <p:nvPr/>
          </p:nvGrpSpPr>
          <p:grpSpPr>
            <a:xfrm>
              <a:off x="2507196" y="2076430"/>
              <a:ext cx="2450733" cy="369332"/>
              <a:chOff x="2507196" y="2076430"/>
              <a:chExt cx="2450733" cy="369332"/>
            </a:xfrm>
          </p:grpSpPr>
          <p:cxnSp>
            <p:nvCxnSpPr>
              <p:cNvPr id="53" name="Straight Connector 52">
                <a:extLst>
                  <a:ext uri="{FF2B5EF4-FFF2-40B4-BE49-F238E27FC236}">
                    <a16:creationId xmlns:a16="http://schemas.microsoft.com/office/drawing/2014/main" xmlns="" id="{CBED0EBF-C00F-F54A-B57B-5A2C8505BD0B}"/>
                  </a:ext>
                </a:extLst>
              </p:cNvPr>
              <p:cNvCxnSpPr>
                <a:cxnSpLocks/>
              </p:cNvCxnSpPr>
              <p:nvPr/>
            </p:nvCxnSpPr>
            <p:spPr>
              <a:xfrm>
                <a:off x="2507196" y="2265748"/>
                <a:ext cx="339907"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xmlns="" id="{413E1A2D-BF8A-404C-87EA-8119B85EE8BA}"/>
                  </a:ext>
                </a:extLst>
              </p:cNvPr>
              <p:cNvSpPr txBox="1"/>
              <p:nvPr/>
            </p:nvSpPr>
            <p:spPr>
              <a:xfrm>
                <a:off x="2932367" y="2076430"/>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panose="020B0502020202020204" pitchFamily="34" charset="0"/>
                    <a:cs typeface="Calibri"/>
                  </a:rPr>
                  <a:t>Roads</a:t>
                </a:r>
              </a:p>
            </p:txBody>
          </p:sp>
        </p:grpSp>
        <p:grpSp>
          <p:nvGrpSpPr>
            <p:cNvPr id="37" name="Group 36">
              <a:extLst>
                <a:ext uri="{FF2B5EF4-FFF2-40B4-BE49-F238E27FC236}">
                  <a16:creationId xmlns:a16="http://schemas.microsoft.com/office/drawing/2014/main" xmlns="" id="{3F898D0E-68FE-3C44-9C85-6BFCA0C785B1}"/>
                </a:ext>
              </a:extLst>
            </p:cNvPr>
            <p:cNvGrpSpPr/>
            <p:nvPr/>
          </p:nvGrpSpPr>
          <p:grpSpPr>
            <a:xfrm>
              <a:off x="2507196" y="2578739"/>
              <a:ext cx="2450070" cy="646331"/>
              <a:chOff x="2507196" y="2578739"/>
              <a:chExt cx="2450070" cy="646331"/>
            </a:xfrm>
          </p:grpSpPr>
          <p:cxnSp>
            <p:nvCxnSpPr>
              <p:cNvPr id="51" name="Straight Connector 50">
                <a:extLst>
                  <a:ext uri="{FF2B5EF4-FFF2-40B4-BE49-F238E27FC236}">
                    <a16:creationId xmlns:a16="http://schemas.microsoft.com/office/drawing/2014/main" xmlns="" id="{4845B923-CB94-5E46-B6F4-168FEE0663FA}"/>
                  </a:ext>
                </a:extLst>
              </p:cNvPr>
              <p:cNvCxnSpPr>
                <a:cxnSpLocks/>
              </p:cNvCxnSpPr>
              <p:nvPr/>
            </p:nvCxnSpPr>
            <p:spPr>
              <a:xfrm>
                <a:off x="2507196" y="2763205"/>
                <a:ext cx="3399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A69DB5A0-777B-0D4A-8777-2DC3805D88F9}"/>
                  </a:ext>
                </a:extLst>
              </p:cNvPr>
              <p:cNvSpPr txBox="1"/>
              <p:nvPr/>
            </p:nvSpPr>
            <p:spPr>
              <a:xfrm>
                <a:off x="2931704" y="2578739"/>
                <a:ext cx="20255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Vulnerable Roads</a:t>
                </a:r>
              </a:p>
            </p:txBody>
          </p:sp>
        </p:grpSp>
        <p:grpSp>
          <p:nvGrpSpPr>
            <p:cNvPr id="38" name="Group 37">
              <a:extLst>
                <a:ext uri="{FF2B5EF4-FFF2-40B4-BE49-F238E27FC236}">
                  <a16:creationId xmlns:a16="http://schemas.microsoft.com/office/drawing/2014/main" xmlns="" id="{B906B413-4E16-994A-950D-99CA8340357E}"/>
                </a:ext>
              </a:extLst>
            </p:cNvPr>
            <p:cNvGrpSpPr/>
            <p:nvPr/>
          </p:nvGrpSpPr>
          <p:grpSpPr>
            <a:xfrm>
              <a:off x="2477505" y="3248141"/>
              <a:ext cx="2476873" cy="369332"/>
              <a:chOff x="2477505" y="3248141"/>
              <a:chExt cx="2476873" cy="369332"/>
            </a:xfrm>
          </p:grpSpPr>
          <p:sp>
            <p:nvSpPr>
              <p:cNvPr id="39" name="TextBox 38">
                <a:extLst>
                  <a:ext uri="{FF2B5EF4-FFF2-40B4-BE49-F238E27FC236}">
                    <a16:creationId xmlns:a16="http://schemas.microsoft.com/office/drawing/2014/main" xmlns="" id="{8C723124-0489-8F46-B944-8784E7BB81C8}"/>
                  </a:ext>
                </a:extLst>
              </p:cNvPr>
              <p:cNvSpPr txBox="1"/>
              <p:nvPr/>
            </p:nvSpPr>
            <p:spPr>
              <a:xfrm>
                <a:off x="2928816" y="3248141"/>
                <a:ext cx="20255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panose="020B0502020202020204" pitchFamily="34" charset="0"/>
                  </a:rPr>
                  <a:t>Flood Extent</a:t>
                </a:r>
              </a:p>
            </p:txBody>
          </p:sp>
          <p:sp>
            <p:nvSpPr>
              <p:cNvPr id="50" name="Round Diagonal Corner Rectangle 49">
                <a:extLst>
                  <a:ext uri="{FF2B5EF4-FFF2-40B4-BE49-F238E27FC236}">
                    <a16:creationId xmlns:a16="http://schemas.microsoft.com/office/drawing/2014/main" xmlns="" id="{8424EB4D-6716-AE44-9050-9DA9B42AF224}"/>
                  </a:ext>
                </a:extLst>
              </p:cNvPr>
              <p:cNvSpPr/>
              <p:nvPr/>
            </p:nvSpPr>
            <p:spPr>
              <a:xfrm>
                <a:off x="2477505" y="3299117"/>
                <a:ext cx="394838" cy="318356"/>
              </a:xfrm>
              <a:prstGeom prst="round2DiagRect">
                <a:avLst/>
              </a:prstGeom>
              <a:solidFill>
                <a:srgbClr val="A5D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grpSp>
        <p:nvGrpSpPr>
          <p:cNvPr id="56" name="Group 55">
            <a:extLst>
              <a:ext uri="{FF2B5EF4-FFF2-40B4-BE49-F238E27FC236}">
                <a16:creationId xmlns:a16="http://schemas.microsoft.com/office/drawing/2014/main" xmlns="" id="{F1CE465B-E708-D348-B2B4-CA0AD7121CAC}"/>
              </a:ext>
            </a:extLst>
          </p:cNvPr>
          <p:cNvGrpSpPr/>
          <p:nvPr/>
        </p:nvGrpSpPr>
        <p:grpSpPr>
          <a:xfrm>
            <a:off x="2532853" y="3848380"/>
            <a:ext cx="2325681" cy="1293669"/>
            <a:chOff x="9294819" y="2479717"/>
            <a:chExt cx="2325681" cy="1293669"/>
          </a:xfrm>
        </p:grpSpPr>
        <p:pic>
          <p:nvPicPr>
            <p:cNvPr id="57" name="Picture 4" descr="A picture containing graphical user interface&#10;&#10;Description automatically generated">
              <a:extLst>
                <a:ext uri="{FF2B5EF4-FFF2-40B4-BE49-F238E27FC236}">
                  <a16:creationId xmlns:a16="http://schemas.microsoft.com/office/drawing/2014/main" xmlns="" id="{29DE45FE-1AC4-6D48-A592-A7B0722F3D0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294819" y="2479717"/>
              <a:ext cx="662949" cy="1293669"/>
            </a:xfrm>
            <a:prstGeom prst="rect">
              <a:avLst/>
            </a:prstGeom>
          </p:spPr>
        </p:pic>
        <p:sp>
          <p:nvSpPr>
            <p:cNvPr id="58" name="TextBox 57">
              <a:extLst>
                <a:ext uri="{FF2B5EF4-FFF2-40B4-BE49-F238E27FC236}">
                  <a16:creationId xmlns:a16="http://schemas.microsoft.com/office/drawing/2014/main" xmlns="" id="{8AB864BE-0345-B645-9303-7637FEC1BB1A}"/>
                </a:ext>
              </a:extLst>
            </p:cNvPr>
            <p:cNvSpPr txBox="1"/>
            <p:nvPr/>
          </p:nvSpPr>
          <p:spPr>
            <a:xfrm>
              <a:off x="9903845" y="2589386"/>
              <a:ext cx="1716655" cy="1077218"/>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High Risk</a:t>
              </a:r>
            </a:p>
            <a:p>
              <a:endParaRPr lang="en-US" sz="2800" dirty="0">
                <a:solidFill>
                  <a:schemeClr val="tx1">
                    <a:lumMod val="75000"/>
                    <a:lumOff val="25000"/>
                  </a:schemeClr>
                </a:solidFill>
                <a:latin typeface="Century Gothic" panose="020B0502020202020204" pitchFamily="34" charset="0"/>
              </a:endParaRPr>
            </a:p>
            <a:p>
              <a:r>
                <a:rPr lang="en-US" dirty="0">
                  <a:solidFill>
                    <a:schemeClr val="tx1">
                      <a:lumMod val="75000"/>
                      <a:lumOff val="25000"/>
                    </a:schemeClr>
                  </a:solidFill>
                  <a:latin typeface="Century Gothic" panose="020B0502020202020204" pitchFamily="34" charset="0"/>
                </a:rPr>
                <a:t>Low Risk</a:t>
              </a:r>
            </a:p>
          </p:txBody>
        </p:sp>
      </p:grpSp>
      <p:grpSp>
        <p:nvGrpSpPr>
          <p:cNvPr id="10" name="Group 9">
            <a:extLst>
              <a:ext uri="{FF2B5EF4-FFF2-40B4-BE49-F238E27FC236}">
                <a16:creationId xmlns:a16="http://schemas.microsoft.com/office/drawing/2014/main" xmlns="" id="{278B5EF4-75C6-9D4C-BEE2-2FF79F3118A0}"/>
              </a:ext>
            </a:extLst>
          </p:cNvPr>
          <p:cNvGrpSpPr/>
          <p:nvPr/>
        </p:nvGrpSpPr>
        <p:grpSpPr>
          <a:xfrm>
            <a:off x="5109330" y="342900"/>
            <a:ext cx="6930270" cy="6080779"/>
            <a:chOff x="5109330" y="342900"/>
            <a:chExt cx="6930270" cy="6080779"/>
          </a:xfrm>
        </p:grpSpPr>
        <p:grpSp>
          <p:nvGrpSpPr>
            <p:cNvPr id="9" name="Group 8">
              <a:extLst>
                <a:ext uri="{FF2B5EF4-FFF2-40B4-BE49-F238E27FC236}">
                  <a16:creationId xmlns:a16="http://schemas.microsoft.com/office/drawing/2014/main" xmlns="" id="{425F1729-36F1-4243-8853-0D64C3EC96D9}"/>
                </a:ext>
              </a:extLst>
            </p:cNvPr>
            <p:cNvGrpSpPr/>
            <p:nvPr/>
          </p:nvGrpSpPr>
          <p:grpSpPr>
            <a:xfrm>
              <a:off x="5109330" y="342900"/>
              <a:ext cx="6930270" cy="6080779"/>
              <a:chOff x="5109330" y="342900"/>
              <a:chExt cx="6930270" cy="6080779"/>
            </a:xfrm>
          </p:grpSpPr>
          <p:grpSp>
            <p:nvGrpSpPr>
              <p:cNvPr id="12" name="Group 11">
                <a:extLst>
                  <a:ext uri="{FF2B5EF4-FFF2-40B4-BE49-F238E27FC236}">
                    <a16:creationId xmlns:a16="http://schemas.microsoft.com/office/drawing/2014/main" xmlns="" id="{607F974D-8BFF-FD42-B8AC-739485D00403}"/>
                  </a:ext>
                </a:extLst>
              </p:cNvPr>
              <p:cNvGrpSpPr/>
              <p:nvPr/>
            </p:nvGrpSpPr>
            <p:grpSpPr>
              <a:xfrm>
                <a:off x="5109330" y="5994138"/>
                <a:ext cx="4028485" cy="429541"/>
                <a:chOff x="5162338" y="5994138"/>
                <a:chExt cx="4028485" cy="429541"/>
              </a:xfrm>
            </p:grpSpPr>
            <p:sp>
              <p:nvSpPr>
                <p:cNvPr id="36" name="TextBox 35">
                  <a:extLst>
                    <a:ext uri="{FF2B5EF4-FFF2-40B4-BE49-F238E27FC236}">
                      <a16:creationId xmlns:a16="http://schemas.microsoft.com/office/drawing/2014/main" xmlns="" id="{3B0B646F-47F6-1B42-9137-7E2D32C444F5}"/>
                    </a:ext>
                  </a:extLst>
                </p:cNvPr>
                <p:cNvSpPr txBox="1"/>
                <p:nvPr/>
              </p:nvSpPr>
              <p:spPr>
                <a:xfrm>
                  <a:off x="5162338" y="5994138"/>
                  <a:ext cx="4028485" cy="429541"/>
                </a:xfrm>
                <a:prstGeom prst="rect">
                  <a:avLst/>
                </a:prstGeom>
                <a:noFill/>
              </p:spPr>
              <p:txBody>
                <a:bodyPr wrap="square" rtlCol="0">
                  <a:spAutoFit/>
                </a:bodyPr>
                <a:lstStyle/>
                <a:p>
                  <a:pPr>
                    <a:lnSpc>
                      <a:spcPts val="1300"/>
                    </a:lnSpc>
                  </a:pPr>
                  <a:r>
                    <a:rPr lang="en-US" sz="1600" dirty="0">
                      <a:solidFill>
                        <a:schemeClr val="tx1">
                          <a:lumMod val="75000"/>
                          <a:lumOff val="25000"/>
                        </a:schemeClr>
                      </a:solidFill>
                      <a:latin typeface="Century Gothic" panose="020B0502020202020204" pitchFamily="34" charset="0"/>
                    </a:rPr>
                    <a:t>0	                               2 </a:t>
                  </a:r>
                </a:p>
                <a:p>
                  <a:pPr>
                    <a:lnSpc>
                      <a:spcPts val="1300"/>
                    </a:lnSpc>
                  </a:pPr>
                  <a:r>
                    <a:rPr lang="en-US" sz="1600" dirty="0">
                      <a:solidFill>
                        <a:schemeClr val="tx1">
                          <a:lumMod val="75000"/>
                          <a:lumOff val="25000"/>
                        </a:schemeClr>
                      </a:solidFill>
                      <a:latin typeface="Century Gothic" panose="020B0502020202020204" pitchFamily="34" charset="0"/>
                    </a:rPr>
                    <a:t>	                                  miles </a:t>
                  </a:r>
                </a:p>
              </p:txBody>
            </p:sp>
            <p:pic>
              <p:nvPicPr>
                <p:cNvPr id="40" name="Picture 39">
                  <a:extLst>
                    <a:ext uri="{FF2B5EF4-FFF2-40B4-BE49-F238E27FC236}">
                      <a16:creationId xmlns:a16="http://schemas.microsoft.com/office/drawing/2014/main" xmlns="" id="{D85F4EA7-66F1-D749-976A-C917017352D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46557" y="6212084"/>
                  <a:ext cx="2817971" cy="147145"/>
                </a:xfrm>
                <a:prstGeom prst="rect">
                  <a:avLst/>
                </a:prstGeom>
              </p:spPr>
            </p:pic>
          </p:grpSp>
          <p:pic>
            <p:nvPicPr>
              <p:cNvPr id="4" name="Picture 3">
                <a:extLst>
                  <a:ext uri="{FF2B5EF4-FFF2-40B4-BE49-F238E27FC236}">
                    <a16:creationId xmlns:a16="http://schemas.microsoft.com/office/drawing/2014/main" xmlns="" id="{61A53F3E-8F96-0E4F-ADB6-80ECB6D66A8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25044" y="342900"/>
                <a:ext cx="6914556" cy="5584073"/>
              </a:xfrm>
              <a:prstGeom prst="rect">
                <a:avLst/>
              </a:prstGeom>
            </p:spPr>
          </p:pic>
        </p:grpSp>
        <p:sp>
          <p:nvSpPr>
            <p:cNvPr id="29" name="TextBox 28">
              <a:extLst>
                <a:ext uri="{FF2B5EF4-FFF2-40B4-BE49-F238E27FC236}">
                  <a16:creationId xmlns:a16="http://schemas.microsoft.com/office/drawing/2014/main" xmlns="" id="{3165A613-276F-604C-96C2-9E70F6D98765}"/>
                </a:ext>
              </a:extLst>
            </p:cNvPr>
            <p:cNvSpPr txBox="1"/>
            <p:nvPr/>
          </p:nvSpPr>
          <p:spPr>
            <a:xfrm rot="18062992">
              <a:off x="7779632" y="2811046"/>
              <a:ext cx="1547850" cy="292388"/>
            </a:xfrm>
            <a:prstGeom prst="rect">
              <a:avLst/>
            </a:prstGeom>
            <a:noFill/>
          </p:spPr>
          <p:txBody>
            <a:bodyPr wrap="square" rtlCol="0">
              <a:spAutoFit/>
            </a:bodyPr>
            <a:lstStyle/>
            <a:p>
              <a:r>
                <a:rPr lang="en-US" sz="1300" dirty="0">
                  <a:latin typeface="Century Gothic" panose="020B0502020202020204" pitchFamily="34" charset="0"/>
                </a:rPr>
                <a:t>Blackwater River</a:t>
              </a:r>
            </a:p>
          </p:txBody>
        </p:sp>
      </p:grpSp>
      <p:grpSp>
        <p:nvGrpSpPr>
          <p:cNvPr id="14" name="Group 13">
            <a:extLst>
              <a:ext uri="{FF2B5EF4-FFF2-40B4-BE49-F238E27FC236}">
                <a16:creationId xmlns:a16="http://schemas.microsoft.com/office/drawing/2014/main" xmlns="" id="{2829AD3A-893A-404D-A508-A867C885BD77}"/>
              </a:ext>
            </a:extLst>
          </p:cNvPr>
          <p:cNvGrpSpPr/>
          <p:nvPr/>
        </p:nvGrpSpPr>
        <p:grpSpPr>
          <a:xfrm>
            <a:off x="860645" y="3695681"/>
            <a:ext cx="1619084" cy="2489879"/>
            <a:chOff x="860645" y="3695681"/>
            <a:chExt cx="1619084" cy="2489879"/>
          </a:xfrm>
        </p:grpSpPr>
        <p:pic>
          <p:nvPicPr>
            <p:cNvPr id="33" name="Picture 32">
              <a:extLst>
                <a:ext uri="{FF2B5EF4-FFF2-40B4-BE49-F238E27FC236}">
                  <a16:creationId xmlns:a16="http://schemas.microsoft.com/office/drawing/2014/main" xmlns="" id="{0F25BED8-A25B-0649-BE03-94C48E7847A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0645" y="3738881"/>
              <a:ext cx="1487174" cy="2446679"/>
            </a:xfrm>
            <a:prstGeom prst="rect">
              <a:avLst/>
            </a:prstGeom>
          </p:spPr>
        </p:pic>
        <p:sp>
          <p:nvSpPr>
            <p:cNvPr id="11" name="Rectangle 10">
              <a:extLst>
                <a:ext uri="{FF2B5EF4-FFF2-40B4-BE49-F238E27FC236}">
                  <a16:creationId xmlns:a16="http://schemas.microsoft.com/office/drawing/2014/main" xmlns="" id="{72038FBC-185C-BF48-B2FB-6E1F7DB2BF22}"/>
                </a:ext>
              </a:extLst>
            </p:cNvPr>
            <p:cNvSpPr/>
            <p:nvPr/>
          </p:nvSpPr>
          <p:spPr>
            <a:xfrm>
              <a:off x="2216258" y="3695681"/>
              <a:ext cx="263471" cy="1604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xmlns="" id="{4D8A7D32-F949-5442-B827-45540D290696}"/>
              </a:ext>
            </a:extLst>
          </p:cNvPr>
          <p:cNvGrpSpPr/>
          <p:nvPr/>
        </p:nvGrpSpPr>
        <p:grpSpPr>
          <a:xfrm>
            <a:off x="857768" y="3691257"/>
            <a:ext cx="1621961" cy="2494303"/>
            <a:chOff x="857768" y="3691257"/>
            <a:chExt cx="1621961" cy="2494303"/>
          </a:xfrm>
        </p:grpSpPr>
        <p:grpSp>
          <p:nvGrpSpPr>
            <p:cNvPr id="42" name="Group 41">
              <a:extLst>
                <a:ext uri="{FF2B5EF4-FFF2-40B4-BE49-F238E27FC236}">
                  <a16:creationId xmlns:a16="http://schemas.microsoft.com/office/drawing/2014/main" xmlns="" id="{6BBEFAEE-0C23-EB4D-A29B-814D66D4BE21}"/>
                </a:ext>
              </a:extLst>
            </p:cNvPr>
            <p:cNvGrpSpPr/>
            <p:nvPr/>
          </p:nvGrpSpPr>
          <p:grpSpPr>
            <a:xfrm>
              <a:off x="857768" y="3691257"/>
              <a:ext cx="1621961" cy="2494303"/>
              <a:chOff x="860645" y="3695681"/>
              <a:chExt cx="1619084" cy="2489879"/>
            </a:xfrm>
          </p:grpSpPr>
          <p:pic>
            <p:nvPicPr>
              <p:cNvPr id="60" name="Picture 59">
                <a:extLst>
                  <a:ext uri="{FF2B5EF4-FFF2-40B4-BE49-F238E27FC236}">
                    <a16:creationId xmlns:a16="http://schemas.microsoft.com/office/drawing/2014/main" xmlns="" id="{B5C36B97-3C14-D842-8ACB-D972E8C24E4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0645" y="3738881"/>
                <a:ext cx="1487174" cy="2446679"/>
              </a:xfrm>
              <a:prstGeom prst="rect">
                <a:avLst/>
              </a:prstGeom>
            </p:spPr>
          </p:pic>
          <p:sp>
            <p:nvSpPr>
              <p:cNvPr id="61" name="Rectangle 60">
                <a:extLst>
                  <a:ext uri="{FF2B5EF4-FFF2-40B4-BE49-F238E27FC236}">
                    <a16:creationId xmlns:a16="http://schemas.microsoft.com/office/drawing/2014/main" xmlns="" id="{C3B3FC41-EED0-7343-B72B-49E0967662CF}"/>
                  </a:ext>
                </a:extLst>
              </p:cNvPr>
              <p:cNvSpPr/>
              <p:nvPr/>
            </p:nvSpPr>
            <p:spPr>
              <a:xfrm>
                <a:off x="2216258" y="3695681"/>
                <a:ext cx="263471" cy="1604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a:extLst>
                <a:ext uri="{FF2B5EF4-FFF2-40B4-BE49-F238E27FC236}">
                  <a16:creationId xmlns:a16="http://schemas.microsoft.com/office/drawing/2014/main" xmlns="" id="{F73F23DC-4B39-9C44-A889-EACA412F7141}"/>
                </a:ext>
              </a:extLst>
            </p:cNvPr>
            <p:cNvGrpSpPr/>
            <p:nvPr/>
          </p:nvGrpSpPr>
          <p:grpSpPr>
            <a:xfrm>
              <a:off x="1034024" y="4316699"/>
              <a:ext cx="1146736" cy="1540213"/>
              <a:chOff x="1034024" y="4316699"/>
              <a:chExt cx="1146736" cy="1540213"/>
            </a:xfrm>
          </p:grpSpPr>
          <p:grpSp>
            <p:nvGrpSpPr>
              <p:cNvPr id="63" name="Group 62">
                <a:extLst>
                  <a:ext uri="{FF2B5EF4-FFF2-40B4-BE49-F238E27FC236}">
                    <a16:creationId xmlns:a16="http://schemas.microsoft.com/office/drawing/2014/main" xmlns="" id="{CB680ACC-2A76-9146-B501-7B745EB68E3B}"/>
                  </a:ext>
                </a:extLst>
              </p:cNvPr>
              <p:cNvGrpSpPr/>
              <p:nvPr/>
            </p:nvGrpSpPr>
            <p:grpSpPr>
              <a:xfrm>
                <a:off x="1355858" y="4953754"/>
                <a:ext cx="815929" cy="215444"/>
                <a:chOff x="1355858" y="4953754"/>
                <a:chExt cx="815929" cy="215444"/>
              </a:xfrm>
            </p:grpSpPr>
            <p:sp>
              <p:nvSpPr>
                <p:cNvPr id="76" name="Oval 75">
                  <a:extLst>
                    <a:ext uri="{FF2B5EF4-FFF2-40B4-BE49-F238E27FC236}">
                      <a16:creationId xmlns:a16="http://schemas.microsoft.com/office/drawing/2014/main" xmlns="" id="{CAA66A01-B7C4-544F-92B6-7E3DEAEE5AB1}"/>
                    </a:ext>
                  </a:extLst>
                </p:cNvPr>
                <p:cNvSpPr/>
                <p:nvPr/>
              </p:nvSpPr>
              <p:spPr>
                <a:xfrm>
                  <a:off x="1369774" y="5035041"/>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xmlns="" id="{C18D6142-3CA3-534E-8AE3-91592B3E55D0}"/>
                    </a:ext>
                  </a:extLst>
                </p:cNvPr>
                <p:cNvSpPr txBox="1"/>
                <p:nvPr/>
              </p:nvSpPr>
              <p:spPr>
                <a:xfrm>
                  <a:off x="1355858" y="4953754"/>
                  <a:ext cx="815929" cy="215444"/>
                </a:xfrm>
                <a:prstGeom prst="rect">
                  <a:avLst/>
                </a:prstGeom>
                <a:noFill/>
              </p:spPr>
              <p:txBody>
                <a:bodyPr wrap="square" rtlCol="0">
                  <a:spAutoFit/>
                </a:bodyPr>
                <a:lstStyle/>
                <a:p>
                  <a:r>
                    <a:rPr lang="en-US" sz="800" dirty="0" err="1">
                      <a:latin typeface="Century Gothic" panose="020B0502020202020204" pitchFamily="34" charset="0"/>
                    </a:rPr>
                    <a:t>Rowlesburg</a:t>
                  </a:r>
                  <a:endParaRPr lang="en-US" sz="800" dirty="0">
                    <a:latin typeface="Century Gothic" panose="020B0502020202020204" pitchFamily="34" charset="0"/>
                  </a:endParaRPr>
                </a:p>
              </p:txBody>
            </p:sp>
          </p:grpSp>
          <p:grpSp>
            <p:nvGrpSpPr>
              <p:cNvPr id="64" name="Group 63">
                <a:extLst>
                  <a:ext uri="{FF2B5EF4-FFF2-40B4-BE49-F238E27FC236}">
                    <a16:creationId xmlns:a16="http://schemas.microsoft.com/office/drawing/2014/main" xmlns="" id="{BA914071-6A97-8D4E-A6B3-E0F535C1FDEC}"/>
                  </a:ext>
                </a:extLst>
              </p:cNvPr>
              <p:cNvGrpSpPr/>
              <p:nvPr/>
            </p:nvGrpSpPr>
            <p:grpSpPr>
              <a:xfrm>
                <a:off x="1355241" y="4600865"/>
                <a:ext cx="692591" cy="215444"/>
                <a:chOff x="1355241" y="4600865"/>
                <a:chExt cx="692591" cy="215444"/>
              </a:xfrm>
            </p:grpSpPr>
            <p:sp>
              <p:nvSpPr>
                <p:cNvPr id="74" name="Oval 73">
                  <a:extLst>
                    <a:ext uri="{FF2B5EF4-FFF2-40B4-BE49-F238E27FC236}">
                      <a16:creationId xmlns:a16="http://schemas.microsoft.com/office/drawing/2014/main" xmlns="" id="{B182448B-04CF-2D45-B84B-EE71173C7180}"/>
                    </a:ext>
                  </a:extLst>
                </p:cNvPr>
                <p:cNvSpPr/>
                <p:nvPr/>
              </p:nvSpPr>
              <p:spPr>
                <a:xfrm>
                  <a:off x="1372981" y="4651973"/>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xmlns="" id="{AF23A121-CD71-5C43-A49B-29E7635C98CA}"/>
                    </a:ext>
                  </a:extLst>
                </p:cNvPr>
                <p:cNvSpPr txBox="1"/>
                <p:nvPr/>
              </p:nvSpPr>
              <p:spPr>
                <a:xfrm>
                  <a:off x="1355241" y="4600865"/>
                  <a:ext cx="692591" cy="215444"/>
                </a:xfrm>
                <a:prstGeom prst="rect">
                  <a:avLst/>
                </a:prstGeom>
                <a:noFill/>
              </p:spPr>
              <p:txBody>
                <a:bodyPr wrap="square" rtlCol="0">
                  <a:spAutoFit/>
                </a:bodyPr>
                <a:lstStyle/>
                <a:p>
                  <a:r>
                    <a:rPr lang="en-US" sz="800" dirty="0">
                      <a:latin typeface="Century Gothic" panose="020B0502020202020204" pitchFamily="34" charset="0"/>
                    </a:rPr>
                    <a:t>Kingwood</a:t>
                  </a:r>
                </a:p>
              </p:txBody>
            </p:sp>
          </p:grpSp>
          <p:grpSp>
            <p:nvGrpSpPr>
              <p:cNvPr id="65" name="Group 64">
                <a:extLst>
                  <a:ext uri="{FF2B5EF4-FFF2-40B4-BE49-F238E27FC236}">
                    <a16:creationId xmlns:a16="http://schemas.microsoft.com/office/drawing/2014/main" xmlns="" id="{B3868BB9-05E4-874D-B81A-72AFF6310E13}"/>
                  </a:ext>
                </a:extLst>
              </p:cNvPr>
              <p:cNvGrpSpPr/>
              <p:nvPr/>
            </p:nvGrpSpPr>
            <p:grpSpPr>
              <a:xfrm>
                <a:off x="1034024" y="4473158"/>
                <a:ext cx="704700" cy="215444"/>
                <a:chOff x="1034024" y="4473158"/>
                <a:chExt cx="704700" cy="215444"/>
              </a:xfrm>
            </p:grpSpPr>
            <p:sp>
              <p:nvSpPr>
                <p:cNvPr id="72" name="Oval 71">
                  <a:extLst>
                    <a:ext uri="{FF2B5EF4-FFF2-40B4-BE49-F238E27FC236}">
                      <a16:creationId xmlns:a16="http://schemas.microsoft.com/office/drawing/2014/main" xmlns="" id="{6EF71863-2B32-724B-8541-5B37130AB773}"/>
                    </a:ext>
                  </a:extLst>
                </p:cNvPr>
                <p:cNvSpPr/>
                <p:nvPr/>
              </p:nvSpPr>
              <p:spPr>
                <a:xfrm>
                  <a:off x="1063263" y="4525360"/>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xmlns="" id="{3AFC07D9-A9E0-3C49-A8CE-0D9025FF0E86}"/>
                    </a:ext>
                  </a:extLst>
                </p:cNvPr>
                <p:cNvSpPr txBox="1"/>
                <p:nvPr/>
              </p:nvSpPr>
              <p:spPr>
                <a:xfrm>
                  <a:off x="1034024" y="4473158"/>
                  <a:ext cx="704700" cy="215444"/>
                </a:xfrm>
                <a:prstGeom prst="rect">
                  <a:avLst/>
                </a:prstGeom>
                <a:noFill/>
              </p:spPr>
              <p:txBody>
                <a:bodyPr wrap="square" rtlCol="0">
                  <a:spAutoFit/>
                </a:bodyPr>
                <a:lstStyle/>
                <a:p>
                  <a:r>
                    <a:rPr lang="en-US" sz="800" dirty="0">
                      <a:latin typeface="Century Gothic" panose="020B0502020202020204" pitchFamily="34" charset="0"/>
                    </a:rPr>
                    <a:t>Reedsville</a:t>
                  </a:r>
                </a:p>
              </p:txBody>
            </p:sp>
          </p:grpSp>
          <p:grpSp>
            <p:nvGrpSpPr>
              <p:cNvPr id="66" name="Group 65">
                <a:extLst>
                  <a:ext uri="{FF2B5EF4-FFF2-40B4-BE49-F238E27FC236}">
                    <a16:creationId xmlns:a16="http://schemas.microsoft.com/office/drawing/2014/main" xmlns="" id="{B2D293F4-2521-9542-B4AA-7C8B642B5EDD}"/>
                  </a:ext>
                </a:extLst>
              </p:cNvPr>
              <p:cNvGrpSpPr/>
              <p:nvPr/>
            </p:nvGrpSpPr>
            <p:grpSpPr>
              <a:xfrm>
                <a:off x="1034024" y="4316699"/>
                <a:ext cx="804767" cy="215444"/>
                <a:chOff x="1034024" y="4316699"/>
                <a:chExt cx="804767" cy="215444"/>
              </a:xfrm>
            </p:grpSpPr>
            <p:sp>
              <p:nvSpPr>
                <p:cNvPr id="70" name="Oval 69">
                  <a:extLst>
                    <a:ext uri="{FF2B5EF4-FFF2-40B4-BE49-F238E27FC236}">
                      <a16:creationId xmlns:a16="http://schemas.microsoft.com/office/drawing/2014/main" xmlns="" id="{23CE898E-2121-DA46-A9C1-753E125DBFC9}"/>
                    </a:ext>
                  </a:extLst>
                </p:cNvPr>
                <p:cNvSpPr/>
                <p:nvPr/>
              </p:nvSpPr>
              <p:spPr>
                <a:xfrm>
                  <a:off x="1063263" y="4399777"/>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xmlns="" id="{2F0CD4A2-980C-4F4D-BAC0-C84123D10A09}"/>
                    </a:ext>
                  </a:extLst>
                </p:cNvPr>
                <p:cNvSpPr txBox="1"/>
                <p:nvPr/>
              </p:nvSpPr>
              <p:spPr>
                <a:xfrm>
                  <a:off x="1034024" y="4316699"/>
                  <a:ext cx="804767" cy="215444"/>
                </a:xfrm>
                <a:prstGeom prst="rect">
                  <a:avLst/>
                </a:prstGeom>
                <a:noFill/>
              </p:spPr>
              <p:txBody>
                <a:bodyPr wrap="square" rtlCol="0">
                  <a:spAutoFit/>
                </a:bodyPr>
                <a:lstStyle/>
                <a:p>
                  <a:r>
                    <a:rPr lang="en-US" sz="800" dirty="0">
                      <a:latin typeface="Century Gothic" panose="020B0502020202020204" pitchFamily="34" charset="0"/>
                    </a:rPr>
                    <a:t>Masontown</a:t>
                  </a:r>
                </a:p>
              </p:txBody>
            </p:sp>
          </p:grpSp>
          <p:grpSp>
            <p:nvGrpSpPr>
              <p:cNvPr id="67" name="Group 66">
                <a:extLst>
                  <a:ext uri="{FF2B5EF4-FFF2-40B4-BE49-F238E27FC236}">
                    <a16:creationId xmlns:a16="http://schemas.microsoft.com/office/drawing/2014/main" xmlns="" id="{CB010747-B166-7445-A9F5-F67E6D6BB5B4}"/>
                  </a:ext>
                </a:extLst>
              </p:cNvPr>
              <p:cNvGrpSpPr/>
              <p:nvPr/>
            </p:nvGrpSpPr>
            <p:grpSpPr>
              <a:xfrm>
                <a:off x="1364831" y="5641468"/>
                <a:ext cx="815929" cy="215444"/>
                <a:chOff x="1364831" y="5641468"/>
                <a:chExt cx="815929" cy="215444"/>
              </a:xfrm>
            </p:grpSpPr>
            <p:sp>
              <p:nvSpPr>
                <p:cNvPr id="68" name="Oval 67">
                  <a:extLst>
                    <a:ext uri="{FF2B5EF4-FFF2-40B4-BE49-F238E27FC236}">
                      <a16:creationId xmlns:a16="http://schemas.microsoft.com/office/drawing/2014/main" xmlns="" id="{B4BCE387-EF0D-B942-8896-978BC33F5847}"/>
                    </a:ext>
                  </a:extLst>
                </p:cNvPr>
                <p:cNvSpPr/>
                <p:nvPr/>
              </p:nvSpPr>
              <p:spPr>
                <a:xfrm>
                  <a:off x="1393032" y="5717124"/>
                  <a:ext cx="54246" cy="542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xmlns="" id="{AB65F604-B86F-284F-B2AA-C0439424AE80}"/>
                    </a:ext>
                  </a:extLst>
                </p:cNvPr>
                <p:cNvSpPr txBox="1"/>
                <p:nvPr/>
              </p:nvSpPr>
              <p:spPr>
                <a:xfrm>
                  <a:off x="1364831" y="5641468"/>
                  <a:ext cx="815929" cy="215444"/>
                </a:xfrm>
                <a:prstGeom prst="rect">
                  <a:avLst/>
                </a:prstGeom>
                <a:noFill/>
              </p:spPr>
              <p:txBody>
                <a:bodyPr wrap="square" rtlCol="0">
                  <a:spAutoFit/>
                </a:bodyPr>
                <a:lstStyle/>
                <a:p>
                  <a:r>
                    <a:rPr lang="en-US" sz="800" dirty="0">
                      <a:latin typeface="Century Gothic" panose="020B0502020202020204" pitchFamily="34" charset="0"/>
                    </a:rPr>
                    <a:t>Parsons</a:t>
                  </a:r>
                </a:p>
              </p:txBody>
            </p:sp>
          </p:grpSp>
        </p:grpSp>
      </p:grpSp>
    </p:spTree>
    <p:extLst>
      <p:ext uri="{BB962C8B-B14F-4D97-AF65-F5344CB8AC3E}">
        <p14:creationId xmlns:p14="http://schemas.microsoft.com/office/powerpoint/2010/main" val="1216978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PROJECT OBJECTIVES</a:t>
            </a:r>
            <a:endParaRPr lang="en-US"/>
          </a:p>
        </p:txBody>
      </p:sp>
      <p:sp>
        <p:nvSpPr>
          <p:cNvPr id="8" name="Hexagon 7">
            <a:extLst>
              <a:ext uri="{FF2B5EF4-FFF2-40B4-BE49-F238E27FC236}">
                <a16:creationId xmlns:a16="http://schemas.microsoft.com/office/drawing/2014/main" xmlns="" id="{BAF31A48-F2CF-E640-8FB5-1571D34350B6}"/>
              </a:ext>
            </a:extLst>
          </p:cNvPr>
          <p:cNvSpPr/>
          <p:nvPr/>
        </p:nvSpPr>
        <p:spPr>
          <a:xfrm>
            <a:off x="7023105" y="636969"/>
            <a:ext cx="2522220" cy="2080260"/>
          </a:xfrm>
          <a:prstGeom prst="hexagon">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xmlns="" id="{547E24F5-E769-804B-B259-189254D37C69}"/>
              </a:ext>
            </a:extLst>
          </p:cNvPr>
          <p:cNvSpPr/>
          <p:nvPr/>
        </p:nvSpPr>
        <p:spPr>
          <a:xfrm>
            <a:off x="9234177" y="4121026"/>
            <a:ext cx="2522220" cy="2080260"/>
          </a:xfrm>
          <a:prstGeom prst="hexagon">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xmlns="" id="{C1477827-3860-7547-980C-2EB881E53FA5}"/>
              </a:ext>
            </a:extLst>
          </p:cNvPr>
          <p:cNvSpPr/>
          <p:nvPr/>
        </p:nvSpPr>
        <p:spPr>
          <a:xfrm>
            <a:off x="7023105" y="2968689"/>
            <a:ext cx="2522220" cy="2080260"/>
          </a:xfrm>
          <a:prstGeom prst="hexagon">
            <a:avLst/>
          </a:prstGeom>
          <a:blipFill dpi="0" rotWithShape="1">
            <a:blip r:embed="rId5"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xmlns="" id="{B7EC4A02-D068-3143-9ECF-98ECDBE84E23}"/>
              </a:ext>
            </a:extLst>
          </p:cNvPr>
          <p:cNvSpPr/>
          <p:nvPr/>
        </p:nvSpPr>
        <p:spPr>
          <a:xfrm>
            <a:off x="9234177" y="1816352"/>
            <a:ext cx="2522220" cy="2080260"/>
          </a:xfrm>
          <a:prstGeom prst="hexagon">
            <a:avLst/>
          </a:prstGeom>
          <a:blipFill dpi="0" rotWithShape="1">
            <a:blip r:embed="rId6"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xmlns="" id="{6E7A7295-CA8A-AB4F-8607-6BC66F203086}"/>
              </a:ext>
            </a:extLst>
          </p:cNvPr>
          <p:cNvSpPr txBox="1">
            <a:spLocks/>
          </p:cNvSpPr>
          <p:nvPr/>
        </p:nvSpPr>
        <p:spPr>
          <a:xfrm>
            <a:off x="387477" y="1566952"/>
            <a:ext cx="6185239" cy="372409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4AEB2"/>
              </a:buClr>
            </a:pPr>
            <a:r>
              <a:rPr lang="en-US" sz="2400" b="1">
                <a:solidFill>
                  <a:schemeClr val="tx1">
                    <a:lumMod val="75000"/>
                    <a:lumOff val="25000"/>
                  </a:schemeClr>
                </a:solidFill>
                <a:latin typeface="Century Gothic" panose="020F0302020204030204"/>
              </a:rPr>
              <a:t>Identify</a:t>
            </a:r>
            <a:r>
              <a:rPr lang="en-US" sz="2400">
                <a:solidFill>
                  <a:schemeClr val="tx1">
                    <a:lumMod val="75000"/>
                    <a:lumOff val="25000"/>
                  </a:schemeClr>
                </a:solidFill>
                <a:latin typeface="Century Gothic" panose="020F0302020204030204"/>
              </a:rPr>
              <a:t> long term trends in precipitation, temperature and river discharge</a:t>
            </a:r>
          </a:p>
          <a:p>
            <a:pPr>
              <a:lnSpc>
                <a:spcPct val="100000"/>
              </a:lnSpc>
              <a:spcBef>
                <a:spcPts val="0"/>
              </a:spcBef>
              <a:spcAft>
                <a:spcPts val="600"/>
              </a:spcAft>
              <a:buClr>
                <a:srgbClr val="54AEB2"/>
              </a:buClr>
            </a:pPr>
            <a:endParaRPr lang="en-US" sz="240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400" b="1">
                <a:solidFill>
                  <a:schemeClr val="tx1">
                    <a:lumMod val="75000"/>
                    <a:lumOff val="25000"/>
                  </a:schemeClr>
                </a:solidFill>
                <a:latin typeface="Century Gothic" panose="020F0302020204030204"/>
              </a:rPr>
              <a:t>Quantify</a:t>
            </a:r>
            <a:r>
              <a:rPr lang="en-US" sz="2400">
                <a:solidFill>
                  <a:schemeClr val="tx1">
                    <a:lumMod val="75000"/>
                    <a:lumOff val="25000"/>
                  </a:schemeClr>
                </a:solidFill>
                <a:latin typeface="Century Gothic" panose="020F0302020204030204"/>
              </a:rPr>
              <a:t> recent changes in land cover to better assess flood risk</a:t>
            </a:r>
          </a:p>
          <a:p>
            <a:pPr>
              <a:lnSpc>
                <a:spcPct val="100000"/>
              </a:lnSpc>
              <a:spcBef>
                <a:spcPts val="0"/>
              </a:spcBef>
              <a:spcAft>
                <a:spcPts val="600"/>
              </a:spcAft>
              <a:buClr>
                <a:srgbClr val="54AEB2"/>
              </a:buClr>
            </a:pPr>
            <a:endParaRPr lang="en-US" sz="2400">
              <a:solidFill>
                <a:schemeClr val="tx1">
                  <a:lumMod val="75000"/>
                  <a:lumOff val="25000"/>
                </a:schemeClr>
              </a:solidFill>
              <a:latin typeface="Century Gothic" panose="020F0302020204030204"/>
            </a:endParaRPr>
          </a:p>
          <a:p>
            <a:pPr>
              <a:lnSpc>
                <a:spcPct val="100000"/>
              </a:lnSpc>
              <a:spcBef>
                <a:spcPts val="0"/>
              </a:spcBef>
              <a:spcAft>
                <a:spcPts val="600"/>
              </a:spcAft>
              <a:buClr>
                <a:srgbClr val="54AEB2"/>
              </a:buClr>
            </a:pPr>
            <a:r>
              <a:rPr lang="en-US" sz="2400" b="1">
                <a:solidFill>
                  <a:schemeClr val="tx1">
                    <a:lumMod val="75000"/>
                    <a:lumOff val="25000"/>
                  </a:schemeClr>
                </a:solidFill>
                <a:latin typeface="Century Gothic" panose="020F0302020204030204"/>
              </a:rPr>
              <a:t>Map</a:t>
            </a:r>
            <a:r>
              <a:rPr lang="en-US" sz="2400">
                <a:solidFill>
                  <a:schemeClr val="tx1">
                    <a:lumMod val="75000"/>
                    <a:lumOff val="25000"/>
                  </a:schemeClr>
                </a:solidFill>
                <a:latin typeface="Century Gothic" panose="020F0302020204030204"/>
              </a:rPr>
              <a:t> flood risk and vulnerability to identify areas to target mitigation</a:t>
            </a:r>
          </a:p>
        </p:txBody>
      </p:sp>
      <p:sp>
        <p:nvSpPr>
          <p:cNvPr id="14" name="TextBox 13">
            <a:extLst>
              <a:ext uri="{FF2B5EF4-FFF2-40B4-BE49-F238E27FC236}">
                <a16:creationId xmlns:a16="http://schemas.microsoft.com/office/drawing/2014/main" xmlns="" id="{78ECABAC-E758-5D45-8108-DB06469ACF5D}"/>
              </a:ext>
            </a:extLst>
          </p:cNvPr>
          <p:cNvSpPr txBox="1"/>
          <p:nvPr/>
        </p:nvSpPr>
        <p:spPr>
          <a:xfrm>
            <a:off x="9336076" y="6560251"/>
            <a:ext cx="2837636" cy="276999"/>
          </a:xfrm>
          <a:prstGeom prst="rect">
            <a:avLst/>
          </a:prstGeom>
          <a:noFill/>
        </p:spPr>
        <p:txBody>
          <a:bodyPr wrap="none" rtlCol="0">
            <a:spAutoFit/>
          </a:bodyPr>
          <a:lstStyle/>
          <a:p>
            <a:r>
              <a:rPr lang="en-US" sz="1200">
                <a:latin typeface="Century Gothic" panose="020B0502020202020204" pitchFamily="34" charset="0"/>
              </a:rPr>
              <a:t>Image Credits: Friends of the Cheat</a:t>
            </a:r>
          </a:p>
        </p:txBody>
      </p:sp>
    </p:spTree>
    <p:extLst>
      <p:ext uri="{BB962C8B-B14F-4D97-AF65-F5344CB8AC3E}">
        <p14:creationId xmlns:p14="http://schemas.microsoft.com/office/powerpoint/2010/main" val="1750042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SATELLITES AND SENSORS</a:t>
            </a:r>
          </a:p>
        </p:txBody>
      </p:sp>
      <p:sp>
        <p:nvSpPr>
          <p:cNvPr id="6" name="TextBox 5">
            <a:extLst>
              <a:ext uri="{FF2B5EF4-FFF2-40B4-BE49-F238E27FC236}">
                <a16:creationId xmlns:a16="http://schemas.microsoft.com/office/drawing/2014/main" xmlns="" id="{FC7AC529-8CC8-AF4D-8149-E7DE836ABDE3}"/>
              </a:ext>
            </a:extLst>
          </p:cNvPr>
          <p:cNvSpPr txBox="1"/>
          <p:nvPr/>
        </p:nvSpPr>
        <p:spPr>
          <a:xfrm>
            <a:off x="479560" y="4920688"/>
            <a:ext cx="36496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Landsat 5</a:t>
            </a:r>
          </a:p>
          <a:p>
            <a:pPr algn="ctr"/>
            <a:r>
              <a:rPr lang="en-US" sz="2400">
                <a:solidFill>
                  <a:schemeClr val="tx1">
                    <a:lumMod val="75000"/>
                    <a:lumOff val="25000"/>
                  </a:schemeClr>
                </a:solidFill>
                <a:latin typeface="Century Gothic"/>
              </a:rPr>
              <a:t> Thematic Mapper (TM)</a:t>
            </a:r>
          </a:p>
        </p:txBody>
      </p:sp>
      <p:pic>
        <p:nvPicPr>
          <p:cNvPr id="7" name="Picture 3" descr="A satellite in space&#10;&#10;Description automatically generated">
            <a:extLst>
              <a:ext uri="{FF2B5EF4-FFF2-40B4-BE49-F238E27FC236}">
                <a16:creationId xmlns:a16="http://schemas.microsoft.com/office/drawing/2014/main" xmlns="" id="{5C09C2FD-257C-7245-9DBA-D7DD499D96C5}"/>
              </a:ext>
            </a:extLst>
          </p:cNvPr>
          <p:cNvPicPr>
            <a:picLocks noChangeAspect="1"/>
          </p:cNvPicPr>
          <p:nvPr/>
        </p:nvPicPr>
        <p:blipFill>
          <a:blip r:embed="rId3"/>
          <a:stretch>
            <a:fillRect/>
          </a:stretch>
        </p:blipFill>
        <p:spPr>
          <a:xfrm>
            <a:off x="631393" y="1178456"/>
            <a:ext cx="3497865" cy="3379812"/>
          </a:xfrm>
          <a:prstGeom prst="rect">
            <a:avLst/>
          </a:prstGeom>
        </p:spPr>
      </p:pic>
      <p:pic>
        <p:nvPicPr>
          <p:cNvPr id="12" name="Picture 7" descr="A picture containing table, cake, sitting, small&#10;&#10;Description automatically generated">
            <a:extLst>
              <a:ext uri="{FF2B5EF4-FFF2-40B4-BE49-F238E27FC236}">
                <a16:creationId xmlns:a16="http://schemas.microsoft.com/office/drawing/2014/main" xmlns="" id="{F98FE845-A40F-B947-A890-E0A875B058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12418" y="1699172"/>
            <a:ext cx="3497866" cy="2859096"/>
          </a:xfrm>
          <a:prstGeom prst="rect">
            <a:avLst/>
          </a:prstGeom>
        </p:spPr>
      </p:pic>
      <p:sp>
        <p:nvSpPr>
          <p:cNvPr id="13" name="TextBox 12">
            <a:extLst>
              <a:ext uri="{FF2B5EF4-FFF2-40B4-BE49-F238E27FC236}">
                <a16:creationId xmlns:a16="http://schemas.microsoft.com/office/drawing/2014/main" xmlns="" id="{6565009F-1CC6-3748-B21A-8DC76E94A4F2}"/>
              </a:ext>
            </a:extLst>
          </p:cNvPr>
          <p:cNvSpPr txBox="1"/>
          <p:nvPr/>
        </p:nvSpPr>
        <p:spPr>
          <a:xfrm>
            <a:off x="4562191" y="4921604"/>
            <a:ext cx="37983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Landsat 8</a:t>
            </a:r>
          </a:p>
          <a:p>
            <a:pPr algn="ctr"/>
            <a:r>
              <a:rPr lang="en-US" sz="2400">
                <a:solidFill>
                  <a:schemeClr val="tx1">
                    <a:lumMod val="75000"/>
                    <a:lumOff val="25000"/>
                  </a:schemeClr>
                </a:solidFill>
                <a:latin typeface="Century Gothic"/>
                <a:cs typeface="Calibri"/>
              </a:rPr>
              <a:t>Operational Land Imager (OLI)</a:t>
            </a:r>
          </a:p>
        </p:txBody>
      </p:sp>
      <p:pic>
        <p:nvPicPr>
          <p:cNvPr id="4" name="Picture 3">
            <a:extLst>
              <a:ext uri="{FF2B5EF4-FFF2-40B4-BE49-F238E27FC236}">
                <a16:creationId xmlns:a16="http://schemas.microsoft.com/office/drawing/2014/main" xmlns="" id="{122169DF-E1CA-6B45-8E76-9252E20608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99379" y="952488"/>
            <a:ext cx="3261228" cy="3605780"/>
          </a:xfrm>
          <a:prstGeom prst="rect">
            <a:avLst/>
          </a:prstGeom>
        </p:spPr>
      </p:pic>
      <p:sp>
        <p:nvSpPr>
          <p:cNvPr id="17" name="TextBox 16">
            <a:extLst>
              <a:ext uri="{FF2B5EF4-FFF2-40B4-BE49-F238E27FC236}">
                <a16:creationId xmlns:a16="http://schemas.microsoft.com/office/drawing/2014/main" xmlns="" id="{9B106CDC-3129-5A4C-B4F0-D10E79D0107B}"/>
              </a:ext>
            </a:extLst>
          </p:cNvPr>
          <p:cNvSpPr txBox="1"/>
          <p:nvPr/>
        </p:nvSpPr>
        <p:spPr>
          <a:xfrm>
            <a:off x="8360511" y="4921604"/>
            <a:ext cx="353740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Shuttle Radar Topography Mission</a:t>
            </a:r>
          </a:p>
          <a:p>
            <a:pPr algn="ctr"/>
            <a:r>
              <a:rPr lang="en-US" sz="2400">
                <a:solidFill>
                  <a:schemeClr val="tx1">
                    <a:lumMod val="75000"/>
                    <a:lumOff val="25000"/>
                  </a:schemeClr>
                </a:solidFill>
                <a:latin typeface="Century Gothic"/>
                <a:cs typeface="Calibri"/>
              </a:rPr>
              <a:t>(SRTM)</a:t>
            </a:r>
          </a:p>
        </p:txBody>
      </p:sp>
      <p:sp>
        <p:nvSpPr>
          <p:cNvPr id="19" name="TextBox 18">
            <a:extLst>
              <a:ext uri="{FF2B5EF4-FFF2-40B4-BE49-F238E27FC236}">
                <a16:creationId xmlns:a16="http://schemas.microsoft.com/office/drawing/2014/main" xmlns="" id="{A6BC8507-ECFA-2845-A420-8205C843110D}"/>
              </a:ext>
            </a:extLst>
          </p:cNvPr>
          <p:cNvSpPr txBox="1"/>
          <p:nvPr/>
        </p:nvSpPr>
        <p:spPr>
          <a:xfrm>
            <a:off x="10495063" y="6485984"/>
            <a:ext cx="1741182" cy="276999"/>
          </a:xfrm>
          <a:prstGeom prst="rect">
            <a:avLst/>
          </a:prstGeom>
          <a:noFill/>
        </p:spPr>
        <p:txBody>
          <a:bodyPr wrap="none" rtlCol="0">
            <a:spAutoFit/>
          </a:bodyPr>
          <a:lstStyle/>
          <a:p>
            <a:r>
              <a:rPr lang="en-US" sz="1200">
                <a:latin typeface="Century Gothic" panose="020B0502020202020204" pitchFamily="34" charset="0"/>
              </a:rPr>
              <a:t>Image Credits: NASA</a:t>
            </a:r>
          </a:p>
        </p:txBody>
      </p:sp>
    </p:spTree>
    <p:extLst>
      <p:ext uri="{BB962C8B-B14F-4D97-AF65-F5344CB8AC3E}">
        <p14:creationId xmlns:p14="http://schemas.microsoft.com/office/powerpoint/2010/main" val="4200391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298" y="383092"/>
            <a:ext cx="13013667" cy="378908"/>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54AEB2"/>
                </a:solidFill>
                <a:latin typeface="Century Gothic" panose="020F0302020204030204"/>
              </a:rPr>
              <a:t>FLOOD RISK &amp; VULNERABILITY: ANCILLARY DATASETS</a:t>
            </a:r>
          </a:p>
        </p:txBody>
      </p:sp>
      <p:graphicFrame>
        <p:nvGraphicFramePr>
          <p:cNvPr id="2" name="Table 1">
            <a:extLst>
              <a:ext uri="{FF2B5EF4-FFF2-40B4-BE49-F238E27FC236}">
                <a16:creationId xmlns:a16="http://schemas.microsoft.com/office/drawing/2014/main" xmlns="" id="{CABEC6FF-C935-7E4E-B197-01209A0796A3}"/>
              </a:ext>
            </a:extLst>
          </p:cNvPr>
          <p:cNvGraphicFramePr>
            <a:graphicFrameLocks noGrp="1"/>
          </p:cNvGraphicFramePr>
          <p:nvPr>
            <p:extLst>
              <p:ext uri="{D42A27DB-BD31-4B8C-83A1-F6EECF244321}">
                <p14:modId xmlns:p14="http://schemas.microsoft.com/office/powerpoint/2010/main" val="2999960746"/>
              </p:ext>
            </p:extLst>
          </p:nvPr>
        </p:nvGraphicFramePr>
        <p:xfrm>
          <a:off x="843642" y="1251857"/>
          <a:ext cx="10645979" cy="4833408"/>
        </p:xfrm>
        <a:graphic>
          <a:graphicData uri="http://schemas.openxmlformats.org/drawingml/2006/table">
            <a:tbl>
              <a:tblPr firstRow="1" bandRow="1">
                <a:tableStyleId>{5C22544A-7EE6-4342-B048-85BDC9FD1C3A}</a:tableStyleId>
              </a:tblPr>
              <a:tblGrid>
                <a:gridCol w="7624122">
                  <a:extLst>
                    <a:ext uri="{9D8B030D-6E8A-4147-A177-3AD203B41FA5}">
                      <a16:colId xmlns:a16="http://schemas.microsoft.com/office/drawing/2014/main" xmlns="" val="2682117225"/>
                    </a:ext>
                  </a:extLst>
                </a:gridCol>
                <a:gridCol w="3021857">
                  <a:extLst>
                    <a:ext uri="{9D8B030D-6E8A-4147-A177-3AD203B41FA5}">
                      <a16:colId xmlns:a16="http://schemas.microsoft.com/office/drawing/2014/main" xmlns="" val="716190801"/>
                    </a:ext>
                  </a:extLst>
                </a:gridCol>
              </a:tblGrid>
              <a:tr h="479651">
                <a:tc>
                  <a:txBody>
                    <a:bodyPr/>
                    <a:lstStyle/>
                    <a:p>
                      <a:pPr algn="ctr"/>
                      <a:r>
                        <a:rPr lang="en-US" sz="2000">
                          <a:latin typeface="Century Gothic" panose="020B0502020202020204" pitchFamily="34" charset="0"/>
                        </a:rPr>
                        <a:t>Data Source</a:t>
                      </a:r>
                    </a:p>
                  </a:txBody>
                  <a:tcPr anchor="ctr">
                    <a:solidFill>
                      <a:srgbClr val="54AEB2"/>
                    </a:solidFill>
                  </a:tcPr>
                </a:tc>
                <a:tc>
                  <a:txBody>
                    <a:bodyPr/>
                    <a:lstStyle/>
                    <a:p>
                      <a:pPr algn="ctr"/>
                      <a:r>
                        <a:rPr lang="en-US" sz="2000" dirty="0">
                          <a:latin typeface="Century Gothic" panose="020B0502020202020204" pitchFamily="34" charset="0"/>
                        </a:rPr>
                        <a:t>End Product</a:t>
                      </a:r>
                    </a:p>
                  </a:txBody>
                  <a:tcPr anchor="ctr">
                    <a:solidFill>
                      <a:srgbClr val="54AEB2"/>
                    </a:solidFill>
                  </a:tcPr>
                </a:tc>
                <a:extLst>
                  <a:ext uri="{0D108BD9-81ED-4DB2-BD59-A6C34878D82A}">
                    <a16:rowId xmlns:a16="http://schemas.microsoft.com/office/drawing/2014/main" xmlns="" val="3886474463"/>
                  </a:ext>
                </a:extLst>
              </a:tr>
              <a:tr h="701029">
                <a:tc>
                  <a:txBody>
                    <a:bodyPr/>
                    <a:lstStyle/>
                    <a:p>
                      <a:pPr algn="ctr"/>
                      <a:r>
                        <a:rPr lang="en-US" sz="1600">
                          <a:solidFill>
                            <a:schemeClr val="tx1">
                              <a:lumMod val="75000"/>
                              <a:lumOff val="25000"/>
                            </a:schemeClr>
                          </a:solidFill>
                          <a:latin typeface="Century Gothic" panose="020B0502020202020204" pitchFamily="34" charset="0"/>
                        </a:rPr>
                        <a:t>National Climate Data Center (NCDC), National Oceanic and Atmospheric Administration (NOAA)</a:t>
                      </a:r>
                    </a:p>
                  </a:txBody>
                  <a:tcPr anchor="ctr">
                    <a:solidFill>
                      <a:srgbClr val="54AEB2">
                        <a:alpha val="25098"/>
                      </a:srgbClr>
                    </a:solidFill>
                  </a:tcPr>
                </a:tc>
                <a:tc>
                  <a:txBody>
                    <a:bodyPr/>
                    <a:lstStyle/>
                    <a:p>
                      <a:pPr algn="ctr"/>
                      <a:r>
                        <a:rPr lang="en-US" sz="1600">
                          <a:solidFill>
                            <a:schemeClr val="tx1">
                              <a:lumMod val="75000"/>
                              <a:lumOff val="25000"/>
                            </a:schemeClr>
                          </a:solidFill>
                          <a:latin typeface="Century Gothic" panose="020B0502020202020204" pitchFamily="34" charset="0"/>
                        </a:rPr>
                        <a:t>Climatology Timeseries</a:t>
                      </a:r>
                    </a:p>
                  </a:txBody>
                  <a:tcPr anchor="ctr">
                    <a:solidFill>
                      <a:srgbClr val="54AEB2">
                        <a:alpha val="25098"/>
                      </a:srgbClr>
                    </a:solidFill>
                  </a:tcPr>
                </a:tc>
                <a:extLst>
                  <a:ext uri="{0D108BD9-81ED-4DB2-BD59-A6C34878D82A}">
                    <a16:rowId xmlns:a16="http://schemas.microsoft.com/office/drawing/2014/main" xmlns="" val="3052077306"/>
                  </a:ext>
                </a:extLst>
              </a:tr>
              <a:tr h="461203">
                <a:tc>
                  <a:txBody>
                    <a:bodyPr/>
                    <a:lstStyle/>
                    <a:p>
                      <a:pPr algn="ctr"/>
                      <a:r>
                        <a:rPr lang="en-US" sz="1600">
                          <a:solidFill>
                            <a:schemeClr val="tx1">
                              <a:lumMod val="75000"/>
                              <a:lumOff val="25000"/>
                            </a:schemeClr>
                          </a:solidFill>
                          <a:latin typeface="Century Gothic" panose="020B0502020202020204" pitchFamily="34" charset="0"/>
                        </a:rPr>
                        <a:t>Stream Gauge Data, United States Geological Survey (USGS)</a:t>
                      </a:r>
                    </a:p>
                  </a:txBody>
                  <a:tcPr anchor="ctr">
                    <a:solidFill>
                      <a:srgbClr val="AAD6D9"/>
                    </a:solidFill>
                  </a:tcPr>
                </a:tc>
                <a:tc>
                  <a:txBody>
                    <a:bodyPr/>
                    <a:lstStyle/>
                    <a:p>
                      <a:pPr algn="ctr"/>
                      <a:r>
                        <a:rPr lang="en-US" sz="1600">
                          <a:solidFill>
                            <a:schemeClr val="tx1">
                              <a:lumMod val="75000"/>
                              <a:lumOff val="25000"/>
                            </a:schemeClr>
                          </a:solidFill>
                          <a:latin typeface="Century Gothic" panose="020B0502020202020204" pitchFamily="34" charset="0"/>
                        </a:rPr>
                        <a:t>Climatology Timeseries</a:t>
                      </a:r>
                    </a:p>
                  </a:txBody>
                  <a:tcPr anchor="ctr">
                    <a:solidFill>
                      <a:srgbClr val="AAD6D9"/>
                    </a:solidFill>
                  </a:tcPr>
                </a:tc>
                <a:extLst>
                  <a:ext uri="{0D108BD9-81ED-4DB2-BD59-A6C34878D82A}">
                    <a16:rowId xmlns:a16="http://schemas.microsoft.com/office/drawing/2014/main" xmlns="" val="2796231858"/>
                  </a:ext>
                </a:extLst>
              </a:tr>
              <a:tr h="701029">
                <a:tc>
                  <a:txBody>
                    <a:bodyPr/>
                    <a:lstStyle/>
                    <a:p>
                      <a:pPr marL="0" algn="ctr" defTabSz="914400" rtl="0" eaLnBrk="1" latinLnBrk="0" hangingPunct="1"/>
                      <a:r>
                        <a:rPr lang="en-US" sz="1600" kern="1200">
                          <a:solidFill>
                            <a:schemeClr val="tx1">
                              <a:lumMod val="75000"/>
                              <a:lumOff val="25000"/>
                            </a:schemeClr>
                          </a:solidFill>
                          <a:latin typeface="Century Gothic" panose="020B0502020202020204" pitchFamily="34" charset="0"/>
                          <a:ea typeface="+mn-ea"/>
                          <a:cs typeface="+mn-cs"/>
                        </a:rPr>
                        <a:t>Multi-Resolution Land Characteristics (MRLC) National Land Cover Database (NLCD) </a:t>
                      </a:r>
                    </a:p>
                  </a:txBody>
                  <a:tcPr anchor="ctr">
                    <a:solidFill>
                      <a:srgbClr val="D5EBED"/>
                    </a:solidFill>
                  </a:tcPr>
                </a:tc>
                <a:tc>
                  <a:txBody>
                    <a:bodyPr/>
                    <a:lstStyle/>
                    <a:p>
                      <a:pPr marL="0" algn="ctr" defTabSz="914400" rtl="0" eaLnBrk="1" latinLnBrk="0" hangingPunct="1"/>
                      <a:r>
                        <a:rPr lang="en-US" sz="1600" kern="1200">
                          <a:solidFill>
                            <a:schemeClr val="tx1">
                              <a:lumMod val="75000"/>
                              <a:lumOff val="25000"/>
                            </a:schemeClr>
                          </a:solidFill>
                          <a:latin typeface="Century Gothic" panose="020B0502020202020204" pitchFamily="34" charset="0"/>
                          <a:ea typeface="+mn-ea"/>
                          <a:cs typeface="+mn-cs"/>
                        </a:rPr>
                        <a:t>Land Cover Timeseries</a:t>
                      </a:r>
                    </a:p>
                  </a:txBody>
                  <a:tcPr anchor="ctr">
                    <a:solidFill>
                      <a:srgbClr val="D5EBED"/>
                    </a:solidFill>
                  </a:tcPr>
                </a:tc>
                <a:extLst>
                  <a:ext uri="{0D108BD9-81ED-4DB2-BD59-A6C34878D82A}">
                    <a16:rowId xmlns:a16="http://schemas.microsoft.com/office/drawing/2014/main" xmlns="" val="3374585604"/>
                  </a:ext>
                </a:extLst>
              </a:tr>
              <a:tr h="461203">
                <a:tc>
                  <a:txBody>
                    <a:bodyPr/>
                    <a:lstStyle/>
                    <a:p>
                      <a:pPr algn="ctr"/>
                      <a:r>
                        <a:rPr lang="en-US" sz="1600" kern="1200">
                          <a:solidFill>
                            <a:schemeClr val="tx1">
                              <a:lumMod val="75000"/>
                              <a:lumOff val="25000"/>
                            </a:schemeClr>
                          </a:solidFill>
                          <a:latin typeface="Century Gothic" panose="020B0502020202020204" pitchFamily="34" charset="0"/>
                          <a:ea typeface="+mn-ea"/>
                          <a:cs typeface="+mn-cs"/>
                        </a:rPr>
                        <a:t>Global 30m Height Above Nearest Drainage (HAND)</a:t>
                      </a:r>
                      <a:endParaRPr lang="en-US" sz="1600">
                        <a:solidFill>
                          <a:schemeClr val="tx1">
                            <a:lumMod val="75000"/>
                            <a:lumOff val="25000"/>
                          </a:schemeClr>
                        </a:solidFill>
                        <a:latin typeface="Century Gothic" panose="020B0502020202020204" pitchFamily="34" charset="0"/>
                      </a:endParaRPr>
                    </a:p>
                  </a:txBody>
                  <a:tcPr anchor="ctr">
                    <a:solidFill>
                      <a:srgbClr val="AAD6D9"/>
                    </a:solidFill>
                  </a:tcPr>
                </a:tc>
                <a:tc>
                  <a:txBody>
                    <a:bodyPr/>
                    <a:lstStyle/>
                    <a:p>
                      <a:pPr algn="ctr"/>
                      <a:r>
                        <a:rPr lang="en-US" sz="1600">
                          <a:solidFill>
                            <a:schemeClr val="tx1">
                              <a:lumMod val="75000"/>
                              <a:lumOff val="25000"/>
                            </a:schemeClr>
                          </a:solidFill>
                          <a:latin typeface="Century Gothic" panose="020B0502020202020204" pitchFamily="34" charset="0"/>
                        </a:rPr>
                        <a:t>Flood Risk Map</a:t>
                      </a:r>
                    </a:p>
                  </a:txBody>
                  <a:tcPr anchor="ctr">
                    <a:solidFill>
                      <a:srgbClr val="AAD6D9"/>
                    </a:solidFill>
                  </a:tcPr>
                </a:tc>
                <a:extLst>
                  <a:ext uri="{0D108BD9-81ED-4DB2-BD59-A6C34878D82A}">
                    <a16:rowId xmlns:a16="http://schemas.microsoft.com/office/drawing/2014/main" xmlns="" val="155733827"/>
                  </a:ext>
                </a:extLst>
              </a:tr>
              <a:tr h="701029">
                <a:tc>
                  <a:txBody>
                    <a:bodyPr/>
                    <a:lstStyle/>
                    <a:p>
                      <a:pPr algn="ctr"/>
                      <a:r>
                        <a:rPr lang="en-US" sz="1600">
                          <a:solidFill>
                            <a:schemeClr val="tx1">
                              <a:lumMod val="75000"/>
                              <a:lumOff val="25000"/>
                            </a:schemeClr>
                          </a:solidFill>
                          <a:latin typeface="Century Gothic" panose="020B0502020202020204" pitchFamily="34" charset="0"/>
                        </a:rPr>
                        <a:t>Federal Emergency Management Agency (FEMA), Statewide Floodplain Polygons</a:t>
                      </a:r>
                    </a:p>
                  </a:txBody>
                  <a:tcPr anchor="ctr">
                    <a:solidFill>
                      <a:srgbClr val="D6EBEE"/>
                    </a:solidFill>
                  </a:tcPr>
                </a:tc>
                <a:tc>
                  <a:txBody>
                    <a:bodyPr/>
                    <a:lstStyle/>
                    <a:p>
                      <a:pPr algn="ctr"/>
                      <a:r>
                        <a:rPr lang="en-US" sz="1600">
                          <a:solidFill>
                            <a:schemeClr val="tx1">
                              <a:lumMod val="75000"/>
                              <a:lumOff val="25000"/>
                            </a:schemeClr>
                          </a:solidFill>
                          <a:latin typeface="Century Gothic" panose="020B0502020202020204" pitchFamily="34" charset="0"/>
                        </a:rPr>
                        <a:t>Flood Risk Map</a:t>
                      </a:r>
                    </a:p>
                  </a:txBody>
                  <a:tcPr anchor="ctr">
                    <a:solidFill>
                      <a:srgbClr val="D6EBEE"/>
                    </a:solidFill>
                  </a:tcPr>
                </a:tc>
                <a:extLst>
                  <a:ext uri="{0D108BD9-81ED-4DB2-BD59-A6C34878D82A}">
                    <a16:rowId xmlns:a16="http://schemas.microsoft.com/office/drawing/2014/main" xmlns="" val="335909066"/>
                  </a:ext>
                </a:extLst>
              </a:tr>
              <a:tr h="461203">
                <a:tc>
                  <a:txBody>
                    <a:bodyPr/>
                    <a:lstStyle/>
                    <a:p>
                      <a:pPr algn="ctr"/>
                      <a:r>
                        <a:rPr lang="en-US" sz="1600">
                          <a:solidFill>
                            <a:schemeClr val="tx1">
                              <a:lumMod val="75000"/>
                              <a:lumOff val="25000"/>
                            </a:schemeClr>
                          </a:solidFill>
                          <a:latin typeface="Century Gothic" panose="020B0502020202020204" pitchFamily="34" charset="0"/>
                        </a:rPr>
                        <a:t>U.S. Census Bureau, Roads</a:t>
                      </a:r>
                    </a:p>
                  </a:txBody>
                  <a:tcPr anchor="ctr">
                    <a:solidFill>
                      <a:srgbClr val="AAD6D9"/>
                    </a:solidFill>
                  </a:tcPr>
                </a:tc>
                <a:tc>
                  <a:txBody>
                    <a:bodyPr/>
                    <a:lstStyle/>
                    <a:p>
                      <a:pPr algn="ctr"/>
                      <a:r>
                        <a:rPr lang="en-US" sz="1600">
                          <a:solidFill>
                            <a:schemeClr val="tx1">
                              <a:lumMod val="75000"/>
                              <a:lumOff val="25000"/>
                            </a:schemeClr>
                          </a:solidFill>
                          <a:latin typeface="Century Gothic" panose="020B0502020202020204" pitchFamily="34" charset="0"/>
                        </a:rPr>
                        <a:t>Flood Vulnerability Map</a:t>
                      </a:r>
                    </a:p>
                  </a:txBody>
                  <a:tcPr anchor="ctr">
                    <a:solidFill>
                      <a:srgbClr val="AAD6D9"/>
                    </a:solidFill>
                  </a:tcPr>
                </a:tc>
                <a:extLst>
                  <a:ext uri="{0D108BD9-81ED-4DB2-BD59-A6C34878D82A}">
                    <a16:rowId xmlns:a16="http://schemas.microsoft.com/office/drawing/2014/main" xmlns="" val="232348923"/>
                  </a:ext>
                </a:extLst>
              </a:tr>
              <a:tr h="461203">
                <a:tc>
                  <a:txBody>
                    <a:bodyPr/>
                    <a:lstStyle/>
                    <a:p>
                      <a:pPr algn="ctr"/>
                      <a:r>
                        <a:rPr lang="en-US" sz="1600">
                          <a:solidFill>
                            <a:schemeClr val="tx1">
                              <a:lumMod val="75000"/>
                              <a:lumOff val="25000"/>
                            </a:schemeClr>
                          </a:solidFill>
                          <a:latin typeface="Century Gothic" panose="020B0502020202020204" pitchFamily="34" charset="0"/>
                        </a:rPr>
                        <a:t>Friends of the Cheat, Abandoned Mines</a:t>
                      </a:r>
                    </a:p>
                  </a:txBody>
                  <a:tcPr anchor="ctr">
                    <a:solidFill>
                      <a:srgbClr val="D7EBEF"/>
                    </a:solidFill>
                  </a:tcPr>
                </a:tc>
                <a:tc>
                  <a:txBody>
                    <a:bodyPr/>
                    <a:lstStyle/>
                    <a:p>
                      <a:pPr algn="ctr"/>
                      <a:r>
                        <a:rPr lang="en-US" sz="1600">
                          <a:solidFill>
                            <a:schemeClr val="tx1">
                              <a:lumMod val="75000"/>
                              <a:lumOff val="25000"/>
                            </a:schemeClr>
                          </a:solidFill>
                          <a:latin typeface="Century Gothic" panose="020B0502020202020204" pitchFamily="34" charset="0"/>
                        </a:rPr>
                        <a:t>Flood Vulnerability Map</a:t>
                      </a:r>
                    </a:p>
                  </a:txBody>
                  <a:tcPr anchor="ctr">
                    <a:solidFill>
                      <a:srgbClr val="D7EBEF"/>
                    </a:solidFill>
                  </a:tcPr>
                </a:tc>
                <a:extLst>
                  <a:ext uri="{0D108BD9-81ED-4DB2-BD59-A6C34878D82A}">
                    <a16:rowId xmlns:a16="http://schemas.microsoft.com/office/drawing/2014/main" xmlns="" val="3235954677"/>
                  </a:ext>
                </a:extLst>
              </a:tr>
              <a:tr h="405858">
                <a:tc>
                  <a:txBody>
                    <a:bodyPr/>
                    <a:lstStyle/>
                    <a:p>
                      <a:pPr algn="ctr"/>
                      <a:r>
                        <a:rPr lang="en-US" sz="1600">
                          <a:solidFill>
                            <a:schemeClr val="tx1">
                              <a:lumMod val="75000"/>
                              <a:lumOff val="25000"/>
                            </a:schemeClr>
                          </a:solidFill>
                          <a:latin typeface="Century Gothic" panose="020B0502020202020204" pitchFamily="34" charset="0"/>
                        </a:rPr>
                        <a:t>U.S. Census Bureau, TIGER, U.S. Census Blocks</a:t>
                      </a:r>
                    </a:p>
                  </a:txBody>
                  <a:tcPr anchor="ctr">
                    <a:solidFill>
                      <a:srgbClr val="AAD6D9"/>
                    </a:solidFill>
                  </a:tcPr>
                </a:tc>
                <a:tc>
                  <a:txBody>
                    <a:bodyPr/>
                    <a:lstStyle/>
                    <a:p>
                      <a:pPr algn="ctr"/>
                      <a:r>
                        <a:rPr lang="en-US" sz="1600" dirty="0">
                          <a:solidFill>
                            <a:schemeClr val="tx1">
                              <a:lumMod val="75000"/>
                              <a:lumOff val="25000"/>
                            </a:schemeClr>
                          </a:solidFill>
                          <a:latin typeface="Century Gothic" panose="020B0502020202020204" pitchFamily="34" charset="0"/>
                        </a:rPr>
                        <a:t>Flood Vulnerability Map</a:t>
                      </a:r>
                    </a:p>
                  </a:txBody>
                  <a:tcPr anchor="ctr">
                    <a:solidFill>
                      <a:srgbClr val="AAD6D9"/>
                    </a:solidFill>
                  </a:tcPr>
                </a:tc>
                <a:extLst>
                  <a:ext uri="{0D108BD9-81ED-4DB2-BD59-A6C34878D82A}">
                    <a16:rowId xmlns:a16="http://schemas.microsoft.com/office/drawing/2014/main" xmlns="" val="3483350164"/>
                  </a:ext>
                </a:extLst>
              </a:tr>
            </a:tbl>
          </a:graphicData>
        </a:graphic>
      </p:graphicFrame>
    </p:spTree>
    <p:extLst>
      <p:ext uri="{BB962C8B-B14F-4D97-AF65-F5344CB8AC3E}">
        <p14:creationId xmlns:p14="http://schemas.microsoft.com/office/powerpoint/2010/main" val="2966006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1"/>
            <a:ext cx="10127280" cy="37890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CLIMATOLOGY: METHODOLOGY</a:t>
            </a:r>
          </a:p>
        </p:txBody>
      </p:sp>
      <p:sp>
        <p:nvSpPr>
          <p:cNvPr id="28" name="Hexagon 27">
            <a:extLst>
              <a:ext uri="{FF2B5EF4-FFF2-40B4-BE49-F238E27FC236}">
                <a16:creationId xmlns:a16="http://schemas.microsoft.com/office/drawing/2014/main" xmlns="" id="{F947B5AF-886C-0D47-A1A2-9C5AF0FB270D}"/>
              </a:ext>
            </a:extLst>
          </p:cNvPr>
          <p:cNvSpPr/>
          <p:nvPr/>
        </p:nvSpPr>
        <p:spPr>
          <a:xfrm>
            <a:off x="7139283" y="1825263"/>
            <a:ext cx="2637790" cy="1474923"/>
          </a:xfrm>
          <a:prstGeom prst="hexagon">
            <a:avLst/>
          </a:prstGeom>
          <a:solidFill>
            <a:srgbClr val="FFFFFF">
              <a:alpha val="80000"/>
            </a:srgbClr>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a:solidFill>
                  <a:schemeClr val="tx1">
                    <a:lumMod val="75000"/>
                    <a:lumOff val="25000"/>
                  </a:schemeClr>
                </a:solidFill>
                <a:latin typeface="Century Gothic" panose="020B0502020202020204" pitchFamily="34" charset="0"/>
              </a:rPr>
              <a:t>Timeseries Charts</a:t>
            </a:r>
          </a:p>
        </p:txBody>
      </p:sp>
      <p:sp>
        <p:nvSpPr>
          <p:cNvPr id="29" name="Hexagon 28">
            <a:extLst>
              <a:ext uri="{FF2B5EF4-FFF2-40B4-BE49-F238E27FC236}">
                <a16:creationId xmlns:a16="http://schemas.microsoft.com/office/drawing/2014/main" xmlns="" id="{556C6E1C-B927-7C42-96F8-E0D69714F219}"/>
              </a:ext>
            </a:extLst>
          </p:cNvPr>
          <p:cNvSpPr/>
          <p:nvPr/>
        </p:nvSpPr>
        <p:spPr>
          <a:xfrm>
            <a:off x="7139285" y="3968486"/>
            <a:ext cx="2637790" cy="1474923"/>
          </a:xfrm>
          <a:prstGeom prst="hexagon">
            <a:avLst/>
          </a:prstGeom>
          <a:solidFill>
            <a:srgbClr val="FFFFFF">
              <a:alpha val="80000"/>
            </a:srgbClr>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a:solidFill>
                  <a:schemeClr val="tx1">
                    <a:lumMod val="75000"/>
                    <a:lumOff val="25000"/>
                  </a:schemeClr>
                </a:solidFill>
                <a:latin typeface="Century Gothic" panose="020B0502020202020204" pitchFamily="34" charset="0"/>
              </a:rPr>
              <a:t>Statistical Analysis</a:t>
            </a:r>
          </a:p>
        </p:txBody>
      </p:sp>
      <p:sp>
        <p:nvSpPr>
          <p:cNvPr id="30" name="Right Arrow 29">
            <a:extLst>
              <a:ext uri="{FF2B5EF4-FFF2-40B4-BE49-F238E27FC236}">
                <a16:creationId xmlns:a16="http://schemas.microsoft.com/office/drawing/2014/main" xmlns="" id="{09275C2E-9F61-184C-8284-1FD28B4190DA}"/>
              </a:ext>
            </a:extLst>
          </p:cNvPr>
          <p:cNvSpPr/>
          <p:nvPr/>
        </p:nvSpPr>
        <p:spPr>
          <a:xfrm rot="19911468">
            <a:off x="6192466" y="3032896"/>
            <a:ext cx="792507" cy="443613"/>
          </a:xfrm>
          <a:prstGeom prst="rightArrow">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2" name="Group 1">
            <a:extLst>
              <a:ext uri="{FF2B5EF4-FFF2-40B4-BE49-F238E27FC236}">
                <a16:creationId xmlns:a16="http://schemas.microsoft.com/office/drawing/2014/main" xmlns="" id="{0F3998CB-A1F4-D548-9B3A-E0BD17DAA734}"/>
              </a:ext>
            </a:extLst>
          </p:cNvPr>
          <p:cNvGrpSpPr/>
          <p:nvPr/>
        </p:nvGrpSpPr>
        <p:grpSpPr>
          <a:xfrm>
            <a:off x="1900800" y="2254523"/>
            <a:ext cx="4137356" cy="2918430"/>
            <a:chOff x="609882" y="2003512"/>
            <a:chExt cx="4137356" cy="2918430"/>
          </a:xfrm>
        </p:grpSpPr>
        <p:grpSp>
          <p:nvGrpSpPr>
            <p:cNvPr id="24" name="Group 23">
              <a:extLst>
                <a:ext uri="{FF2B5EF4-FFF2-40B4-BE49-F238E27FC236}">
                  <a16:creationId xmlns:a16="http://schemas.microsoft.com/office/drawing/2014/main" xmlns="" id="{B9A8943C-2818-1849-BEA3-013B6E101FE4}"/>
                </a:ext>
              </a:extLst>
            </p:cNvPr>
            <p:cNvGrpSpPr/>
            <p:nvPr/>
          </p:nvGrpSpPr>
          <p:grpSpPr>
            <a:xfrm>
              <a:off x="609882" y="2003512"/>
              <a:ext cx="2187106" cy="2918430"/>
              <a:chOff x="927100" y="1797398"/>
              <a:chExt cx="2187106" cy="2918430"/>
            </a:xfrm>
          </p:grpSpPr>
          <p:sp>
            <p:nvSpPr>
              <p:cNvPr id="26" name="Hexagon 25">
                <a:extLst>
                  <a:ext uri="{FF2B5EF4-FFF2-40B4-BE49-F238E27FC236}">
                    <a16:creationId xmlns:a16="http://schemas.microsoft.com/office/drawing/2014/main" xmlns="" id="{60D49608-DB18-E34F-BE0F-F25A73E92EAF}"/>
                  </a:ext>
                </a:extLst>
              </p:cNvPr>
              <p:cNvSpPr/>
              <p:nvPr/>
            </p:nvSpPr>
            <p:spPr>
              <a:xfrm>
                <a:off x="927100" y="1797398"/>
                <a:ext cx="2187106" cy="1398505"/>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rPr>
                  <a:t>NCDC </a:t>
                </a:r>
                <a:r>
                  <a:rPr lang="en-US" dirty="0">
                    <a:solidFill>
                      <a:schemeClr val="tx1">
                        <a:lumMod val="75000"/>
                        <a:lumOff val="25000"/>
                      </a:schemeClr>
                    </a:solidFill>
                    <a:latin typeface="Century Gothic"/>
                  </a:rPr>
                  <a:t>Precipitation</a:t>
                </a:r>
              </a:p>
            </p:txBody>
          </p:sp>
          <p:sp>
            <p:nvSpPr>
              <p:cNvPr id="27" name="Hexagon 26">
                <a:extLst>
                  <a:ext uri="{FF2B5EF4-FFF2-40B4-BE49-F238E27FC236}">
                    <a16:creationId xmlns:a16="http://schemas.microsoft.com/office/drawing/2014/main" xmlns="" id="{42CE1303-EDB6-EA48-80BC-14B51164A53A}"/>
                  </a:ext>
                </a:extLst>
              </p:cNvPr>
              <p:cNvSpPr/>
              <p:nvPr/>
            </p:nvSpPr>
            <p:spPr>
              <a:xfrm>
                <a:off x="927101" y="3317323"/>
                <a:ext cx="2187105" cy="1398505"/>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NCDC</a:t>
                </a:r>
              </a:p>
              <a:p>
                <a:pPr algn="ctr"/>
                <a:r>
                  <a:rPr lang="en-US" sz="1700">
                    <a:solidFill>
                      <a:schemeClr val="tx1">
                        <a:lumMod val="75000"/>
                        <a:lumOff val="25000"/>
                      </a:schemeClr>
                    </a:solidFill>
                    <a:latin typeface="Century Gothic" panose="020B0502020202020204" pitchFamily="34" charset="0"/>
                  </a:rPr>
                  <a:t>Temperature</a:t>
                </a:r>
              </a:p>
            </p:txBody>
          </p:sp>
        </p:grpSp>
        <p:sp>
          <p:nvSpPr>
            <p:cNvPr id="32" name="Hexagon 31">
              <a:extLst>
                <a:ext uri="{FF2B5EF4-FFF2-40B4-BE49-F238E27FC236}">
                  <a16:creationId xmlns:a16="http://schemas.microsoft.com/office/drawing/2014/main" xmlns="" id="{C7A21DAB-18B6-EA4D-B8CC-F7AA4EF39CB5}"/>
                </a:ext>
              </a:extLst>
            </p:cNvPr>
            <p:cNvSpPr/>
            <p:nvPr/>
          </p:nvSpPr>
          <p:spPr>
            <a:xfrm>
              <a:off x="2560133" y="2763474"/>
              <a:ext cx="2187105" cy="1398505"/>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USGS River Discharge</a:t>
              </a:r>
            </a:p>
          </p:txBody>
        </p:sp>
      </p:grpSp>
      <p:sp>
        <p:nvSpPr>
          <p:cNvPr id="33" name="Right Arrow 32">
            <a:extLst>
              <a:ext uri="{FF2B5EF4-FFF2-40B4-BE49-F238E27FC236}">
                <a16:creationId xmlns:a16="http://schemas.microsoft.com/office/drawing/2014/main" xmlns="" id="{95128D97-C35C-EE49-B1F6-8CA9A0CAD62E}"/>
              </a:ext>
            </a:extLst>
          </p:cNvPr>
          <p:cNvSpPr/>
          <p:nvPr/>
        </p:nvSpPr>
        <p:spPr>
          <a:xfrm rot="1688532" flipV="1">
            <a:off x="6192467" y="3935124"/>
            <a:ext cx="792507" cy="443613"/>
          </a:xfrm>
          <a:prstGeom prst="rightArrow">
            <a:avLst/>
          </a:prstGeom>
          <a:solidFill>
            <a:srgbClr val="54AEB2"/>
          </a:solidFill>
          <a:ln>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 name="Hexagon 12">
            <a:extLst>
              <a:ext uri="{FF2B5EF4-FFF2-40B4-BE49-F238E27FC236}">
                <a16:creationId xmlns:a16="http://schemas.microsoft.com/office/drawing/2014/main" xmlns="" id="{6A4C1646-6AE9-4741-8E38-06598ED2F2FE}"/>
              </a:ext>
            </a:extLst>
          </p:cNvPr>
          <p:cNvSpPr/>
          <p:nvPr/>
        </p:nvSpPr>
        <p:spPr>
          <a:xfrm>
            <a:off x="3851051" y="4534410"/>
            <a:ext cx="2187105" cy="1398505"/>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USGS River Streamflow</a:t>
            </a:r>
          </a:p>
        </p:txBody>
      </p:sp>
      <p:sp>
        <p:nvSpPr>
          <p:cNvPr id="14" name="Hexagon 13">
            <a:extLst>
              <a:ext uri="{FF2B5EF4-FFF2-40B4-BE49-F238E27FC236}">
                <a16:creationId xmlns:a16="http://schemas.microsoft.com/office/drawing/2014/main" xmlns="" id="{8CD73DCF-A83E-4208-8061-19645878F331}"/>
              </a:ext>
            </a:extLst>
          </p:cNvPr>
          <p:cNvSpPr/>
          <p:nvPr/>
        </p:nvSpPr>
        <p:spPr>
          <a:xfrm>
            <a:off x="3851050" y="1494560"/>
            <a:ext cx="2187105" cy="1398505"/>
          </a:xfrm>
          <a:prstGeom prst="hexagon">
            <a:avLst/>
          </a:prstGeom>
          <a:solidFill>
            <a:schemeClr val="bg1"/>
          </a:solidFill>
          <a:ln w="57150">
            <a:solidFill>
              <a:srgbClr val="54AE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USGS River Gage Height</a:t>
            </a:r>
          </a:p>
        </p:txBody>
      </p:sp>
    </p:spTree>
    <p:extLst>
      <p:ext uri="{BB962C8B-B14F-4D97-AF65-F5344CB8AC3E}">
        <p14:creationId xmlns:p14="http://schemas.microsoft.com/office/powerpoint/2010/main" val="799455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4190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54AEB2"/>
                </a:solidFill>
                <a:latin typeface="Century Gothic" panose="020F0302020204030204"/>
              </a:rPr>
              <a:t>CLIMATOLOGY: RESULTS</a:t>
            </a:r>
          </a:p>
        </p:txBody>
      </p:sp>
      <p:sp>
        <p:nvSpPr>
          <p:cNvPr id="12" name="TextBox 11">
            <a:extLst>
              <a:ext uri="{FF2B5EF4-FFF2-40B4-BE49-F238E27FC236}">
                <a16:creationId xmlns:a16="http://schemas.microsoft.com/office/drawing/2014/main" xmlns="" id="{5CADAEE1-F78F-45F5-8FC8-50B16C110B9B}"/>
              </a:ext>
            </a:extLst>
          </p:cNvPr>
          <p:cNvSpPr txBox="1"/>
          <p:nvPr/>
        </p:nvSpPr>
        <p:spPr>
          <a:xfrm rot="16200000">
            <a:off x="-834621" y="2826335"/>
            <a:ext cx="2290511" cy="369332"/>
          </a:xfrm>
          <a:prstGeom prst="rect">
            <a:avLst/>
          </a:prstGeom>
          <a:noFill/>
        </p:spPr>
        <p:txBody>
          <a:bodyPr wrap="square" rtlCol="0">
            <a:spAutoFit/>
          </a:bodyPr>
          <a:lstStyle/>
          <a:p>
            <a:r>
              <a:rPr lang="en-US" sz="1800" b="1" i="0" baseline="0" dirty="0">
                <a:solidFill>
                  <a:schemeClr val="tx1">
                    <a:lumMod val="75000"/>
                    <a:lumOff val="25000"/>
                  </a:schemeClr>
                </a:solidFill>
                <a:effectLst/>
                <a:latin typeface="Century Gothic" panose="020B0502020202020204" pitchFamily="34" charset="0"/>
              </a:rPr>
              <a:t>Temperature in °F</a:t>
            </a:r>
            <a:endParaRPr lang="en-US" sz="1800" b="1" dirty="0">
              <a:solidFill>
                <a:schemeClr val="tx1">
                  <a:lumMod val="75000"/>
                  <a:lumOff val="25000"/>
                </a:schemeClr>
              </a:solidFill>
              <a:effectLst/>
              <a:latin typeface="Century Gothic" panose="020B0502020202020204" pitchFamily="34" charset="0"/>
            </a:endParaRPr>
          </a:p>
        </p:txBody>
      </p:sp>
      <p:grpSp>
        <p:nvGrpSpPr>
          <p:cNvPr id="27" name="Group 26">
            <a:extLst>
              <a:ext uri="{FF2B5EF4-FFF2-40B4-BE49-F238E27FC236}">
                <a16:creationId xmlns:a16="http://schemas.microsoft.com/office/drawing/2014/main" xmlns="" id="{D3EE34F5-3252-4D61-9950-1618ABD1B2A5}"/>
              </a:ext>
            </a:extLst>
          </p:cNvPr>
          <p:cNvGrpSpPr/>
          <p:nvPr/>
        </p:nvGrpSpPr>
        <p:grpSpPr>
          <a:xfrm>
            <a:off x="569822" y="1073870"/>
            <a:ext cx="953511" cy="4463273"/>
            <a:chOff x="610462" y="1073870"/>
            <a:chExt cx="411203" cy="4463273"/>
          </a:xfrm>
        </p:grpSpPr>
        <p:sp>
          <p:nvSpPr>
            <p:cNvPr id="13" name="TextBox 12">
              <a:extLst>
                <a:ext uri="{FF2B5EF4-FFF2-40B4-BE49-F238E27FC236}">
                  <a16:creationId xmlns:a16="http://schemas.microsoft.com/office/drawing/2014/main" xmlns="" id="{9625195B-7567-4FFA-9DB6-13FA8F6F9F4C}"/>
                </a:ext>
              </a:extLst>
            </p:cNvPr>
            <p:cNvSpPr txBox="1"/>
            <p:nvPr/>
          </p:nvSpPr>
          <p:spPr>
            <a:xfrm>
              <a:off x="615265" y="1073870"/>
              <a:ext cx="40640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52</a:t>
              </a:r>
            </a:p>
          </p:txBody>
        </p:sp>
        <p:sp>
          <p:nvSpPr>
            <p:cNvPr id="14" name="TextBox 13">
              <a:extLst>
                <a:ext uri="{FF2B5EF4-FFF2-40B4-BE49-F238E27FC236}">
                  <a16:creationId xmlns:a16="http://schemas.microsoft.com/office/drawing/2014/main" xmlns="" id="{31A236F8-5C1E-4C2B-B1CA-23DFE38910D1}"/>
                </a:ext>
              </a:extLst>
            </p:cNvPr>
            <p:cNvSpPr txBox="1"/>
            <p:nvPr/>
          </p:nvSpPr>
          <p:spPr>
            <a:xfrm>
              <a:off x="610462" y="1627941"/>
              <a:ext cx="40640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51</a:t>
              </a:r>
            </a:p>
          </p:txBody>
        </p:sp>
        <p:sp>
          <p:nvSpPr>
            <p:cNvPr id="15" name="TextBox 14">
              <a:extLst>
                <a:ext uri="{FF2B5EF4-FFF2-40B4-BE49-F238E27FC236}">
                  <a16:creationId xmlns:a16="http://schemas.microsoft.com/office/drawing/2014/main" xmlns="" id="{4CB6340E-A5CC-498D-87B6-A47144695995}"/>
                </a:ext>
              </a:extLst>
            </p:cNvPr>
            <p:cNvSpPr txBox="1"/>
            <p:nvPr/>
          </p:nvSpPr>
          <p:spPr>
            <a:xfrm>
              <a:off x="615265" y="2182013"/>
              <a:ext cx="40640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50</a:t>
              </a:r>
            </a:p>
          </p:txBody>
        </p:sp>
        <p:sp>
          <p:nvSpPr>
            <p:cNvPr id="16" name="TextBox 15">
              <a:extLst>
                <a:ext uri="{FF2B5EF4-FFF2-40B4-BE49-F238E27FC236}">
                  <a16:creationId xmlns:a16="http://schemas.microsoft.com/office/drawing/2014/main" xmlns="" id="{399B4CF7-855E-4E45-844E-1C1AC48E24DE}"/>
                </a:ext>
              </a:extLst>
            </p:cNvPr>
            <p:cNvSpPr txBox="1"/>
            <p:nvPr/>
          </p:nvSpPr>
          <p:spPr>
            <a:xfrm>
              <a:off x="610462" y="2736084"/>
              <a:ext cx="40640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49</a:t>
              </a:r>
            </a:p>
          </p:txBody>
        </p:sp>
        <p:sp>
          <p:nvSpPr>
            <p:cNvPr id="17" name="TextBox 16">
              <a:extLst>
                <a:ext uri="{FF2B5EF4-FFF2-40B4-BE49-F238E27FC236}">
                  <a16:creationId xmlns:a16="http://schemas.microsoft.com/office/drawing/2014/main" xmlns="" id="{3BDC6775-98E8-43EF-80A4-5E9DDBA447FD}"/>
                </a:ext>
              </a:extLst>
            </p:cNvPr>
            <p:cNvSpPr txBox="1"/>
            <p:nvPr/>
          </p:nvSpPr>
          <p:spPr>
            <a:xfrm>
              <a:off x="610462" y="3290155"/>
              <a:ext cx="40640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48</a:t>
              </a:r>
            </a:p>
          </p:txBody>
        </p:sp>
        <p:sp>
          <p:nvSpPr>
            <p:cNvPr id="18" name="TextBox 17">
              <a:extLst>
                <a:ext uri="{FF2B5EF4-FFF2-40B4-BE49-F238E27FC236}">
                  <a16:creationId xmlns:a16="http://schemas.microsoft.com/office/drawing/2014/main" xmlns="" id="{B18350ED-2D77-43EB-8BB8-7A129608868F}"/>
                </a:ext>
              </a:extLst>
            </p:cNvPr>
            <p:cNvSpPr txBox="1"/>
            <p:nvPr/>
          </p:nvSpPr>
          <p:spPr>
            <a:xfrm>
              <a:off x="610462" y="3844226"/>
              <a:ext cx="40640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47</a:t>
              </a:r>
            </a:p>
          </p:txBody>
        </p:sp>
        <p:sp>
          <p:nvSpPr>
            <p:cNvPr id="19" name="TextBox 18">
              <a:extLst>
                <a:ext uri="{FF2B5EF4-FFF2-40B4-BE49-F238E27FC236}">
                  <a16:creationId xmlns:a16="http://schemas.microsoft.com/office/drawing/2014/main" xmlns="" id="{62626F48-297C-44A7-989B-7F02659B95DA}"/>
                </a:ext>
              </a:extLst>
            </p:cNvPr>
            <p:cNvSpPr txBox="1"/>
            <p:nvPr/>
          </p:nvSpPr>
          <p:spPr>
            <a:xfrm>
              <a:off x="610462" y="4398297"/>
              <a:ext cx="40640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46</a:t>
              </a:r>
            </a:p>
          </p:txBody>
        </p:sp>
        <p:sp>
          <p:nvSpPr>
            <p:cNvPr id="20" name="TextBox 19">
              <a:extLst>
                <a:ext uri="{FF2B5EF4-FFF2-40B4-BE49-F238E27FC236}">
                  <a16:creationId xmlns:a16="http://schemas.microsoft.com/office/drawing/2014/main" xmlns="" id="{F038FE43-918B-4984-B134-15E4BA0BC861}"/>
                </a:ext>
              </a:extLst>
            </p:cNvPr>
            <p:cNvSpPr txBox="1"/>
            <p:nvPr/>
          </p:nvSpPr>
          <p:spPr>
            <a:xfrm>
              <a:off x="610462" y="4952368"/>
              <a:ext cx="406400"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45</a:t>
              </a:r>
            </a:p>
          </p:txBody>
        </p:sp>
      </p:grpSp>
      <p:grpSp>
        <p:nvGrpSpPr>
          <p:cNvPr id="71" name="Group 70">
            <a:extLst>
              <a:ext uri="{FF2B5EF4-FFF2-40B4-BE49-F238E27FC236}">
                <a16:creationId xmlns:a16="http://schemas.microsoft.com/office/drawing/2014/main" xmlns="" id="{A911D344-6C1B-42E6-AF9F-E958CDA6C7E8}"/>
              </a:ext>
            </a:extLst>
          </p:cNvPr>
          <p:cNvGrpSpPr/>
          <p:nvPr/>
        </p:nvGrpSpPr>
        <p:grpSpPr>
          <a:xfrm>
            <a:off x="1033012" y="4746935"/>
            <a:ext cx="10896530" cy="973123"/>
            <a:chOff x="1033012" y="4746935"/>
            <a:chExt cx="10896530" cy="973123"/>
          </a:xfrm>
        </p:grpSpPr>
        <p:grpSp>
          <p:nvGrpSpPr>
            <p:cNvPr id="29" name="Group 28">
              <a:extLst>
                <a:ext uri="{FF2B5EF4-FFF2-40B4-BE49-F238E27FC236}">
                  <a16:creationId xmlns:a16="http://schemas.microsoft.com/office/drawing/2014/main" xmlns="" id="{5C30CB8A-BBF1-418E-B093-7CCE4EA8753E}"/>
                </a:ext>
              </a:extLst>
            </p:cNvPr>
            <p:cNvGrpSpPr/>
            <p:nvPr/>
          </p:nvGrpSpPr>
          <p:grpSpPr>
            <a:xfrm>
              <a:off x="1033012" y="4746935"/>
              <a:ext cx="2886185" cy="973123"/>
              <a:chOff x="1033012" y="4775057"/>
              <a:chExt cx="2886185" cy="973123"/>
            </a:xfrm>
          </p:grpSpPr>
          <p:sp>
            <p:nvSpPr>
              <p:cNvPr id="21" name="TextBox 20">
                <a:extLst>
                  <a:ext uri="{FF2B5EF4-FFF2-40B4-BE49-F238E27FC236}">
                    <a16:creationId xmlns:a16="http://schemas.microsoft.com/office/drawing/2014/main" xmlns="" id="{F1E3AC3F-E54B-4443-AFBA-37DABC873001}"/>
                  </a:ext>
                </a:extLst>
              </p:cNvPr>
              <p:cNvSpPr txBox="1"/>
              <p:nvPr/>
            </p:nvSpPr>
            <p:spPr>
              <a:xfrm rot="18816610">
                <a:off x="700339"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1970</a:t>
                </a:r>
              </a:p>
            </p:txBody>
          </p:sp>
          <p:sp>
            <p:nvSpPr>
              <p:cNvPr id="22" name="TextBox 21">
                <a:extLst>
                  <a:ext uri="{FF2B5EF4-FFF2-40B4-BE49-F238E27FC236}">
                    <a16:creationId xmlns:a16="http://schemas.microsoft.com/office/drawing/2014/main" xmlns="" id="{1DF198A6-8505-4635-98E5-450E01D7D4C6}"/>
                  </a:ext>
                </a:extLst>
              </p:cNvPr>
              <p:cNvSpPr txBox="1"/>
              <p:nvPr/>
            </p:nvSpPr>
            <p:spPr>
              <a:xfrm rot="18816610">
                <a:off x="1116631"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1972</a:t>
                </a:r>
              </a:p>
            </p:txBody>
          </p:sp>
          <p:sp>
            <p:nvSpPr>
              <p:cNvPr id="23" name="TextBox 22">
                <a:extLst>
                  <a:ext uri="{FF2B5EF4-FFF2-40B4-BE49-F238E27FC236}">
                    <a16:creationId xmlns:a16="http://schemas.microsoft.com/office/drawing/2014/main" xmlns="" id="{D5CAC505-2FF5-49F6-BE0A-81E850CC787B}"/>
                  </a:ext>
                </a:extLst>
              </p:cNvPr>
              <p:cNvSpPr txBox="1"/>
              <p:nvPr/>
            </p:nvSpPr>
            <p:spPr>
              <a:xfrm rot="18816610">
                <a:off x="1549320"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1974</a:t>
                </a:r>
              </a:p>
            </p:txBody>
          </p:sp>
          <p:sp>
            <p:nvSpPr>
              <p:cNvPr id="24" name="TextBox 23">
                <a:extLst>
                  <a:ext uri="{FF2B5EF4-FFF2-40B4-BE49-F238E27FC236}">
                    <a16:creationId xmlns:a16="http://schemas.microsoft.com/office/drawing/2014/main" xmlns="" id="{83EF7967-BA90-4F91-A15F-DC6B5585CE2E}"/>
                  </a:ext>
                </a:extLst>
              </p:cNvPr>
              <p:cNvSpPr txBox="1"/>
              <p:nvPr/>
            </p:nvSpPr>
            <p:spPr>
              <a:xfrm rot="18816610">
                <a:off x="1996348"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1976</a:t>
                </a:r>
              </a:p>
            </p:txBody>
          </p:sp>
          <p:sp>
            <p:nvSpPr>
              <p:cNvPr id="25" name="TextBox 24">
                <a:extLst>
                  <a:ext uri="{FF2B5EF4-FFF2-40B4-BE49-F238E27FC236}">
                    <a16:creationId xmlns:a16="http://schemas.microsoft.com/office/drawing/2014/main" xmlns="" id="{E29CE573-AA03-4541-910F-9D9313949446}"/>
                  </a:ext>
                </a:extLst>
              </p:cNvPr>
              <p:cNvSpPr txBox="1"/>
              <p:nvPr/>
            </p:nvSpPr>
            <p:spPr>
              <a:xfrm rot="18816610">
                <a:off x="2399031"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1978</a:t>
                </a:r>
              </a:p>
            </p:txBody>
          </p:sp>
          <p:sp>
            <p:nvSpPr>
              <p:cNvPr id="26" name="TextBox 25">
                <a:extLst>
                  <a:ext uri="{FF2B5EF4-FFF2-40B4-BE49-F238E27FC236}">
                    <a16:creationId xmlns:a16="http://schemas.microsoft.com/office/drawing/2014/main" xmlns="" id="{03AB646E-560B-438F-BDA0-AEA97B4ED74C}"/>
                  </a:ext>
                </a:extLst>
              </p:cNvPr>
              <p:cNvSpPr txBox="1"/>
              <p:nvPr/>
            </p:nvSpPr>
            <p:spPr>
              <a:xfrm rot="18816610">
                <a:off x="2831718"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1980</a:t>
                </a:r>
              </a:p>
            </p:txBody>
          </p:sp>
          <p:sp>
            <p:nvSpPr>
              <p:cNvPr id="28" name="TextBox 27">
                <a:extLst>
                  <a:ext uri="{FF2B5EF4-FFF2-40B4-BE49-F238E27FC236}">
                    <a16:creationId xmlns:a16="http://schemas.microsoft.com/office/drawing/2014/main" xmlns="" id="{308EBF27-7F73-4890-AAC3-2CBE4AD3876C}"/>
                  </a:ext>
                </a:extLst>
              </p:cNvPr>
              <p:cNvSpPr txBox="1"/>
              <p:nvPr/>
            </p:nvSpPr>
            <p:spPr>
              <a:xfrm rot="18816610">
                <a:off x="3278747" y="5107730"/>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1982</a:t>
                </a:r>
              </a:p>
            </p:txBody>
          </p:sp>
        </p:grpSp>
        <p:grpSp>
          <p:nvGrpSpPr>
            <p:cNvPr id="38" name="Group 37">
              <a:extLst>
                <a:ext uri="{FF2B5EF4-FFF2-40B4-BE49-F238E27FC236}">
                  <a16:creationId xmlns:a16="http://schemas.microsoft.com/office/drawing/2014/main" xmlns="" id="{A698CA9A-65FA-45E2-94CF-CEDFEE29ECF1}"/>
                </a:ext>
              </a:extLst>
            </p:cNvPr>
            <p:cNvGrpSpPr/>
            <p:nvPr/>
          </p:nvGrpSpPr>
          <p:grpSpPr>
            <a:xfrm>
              <a:off x="7406204" y="4746935"/>
              <a:ext cx="2904120" cy="973123"/>
              <a:chOff x="1411670" y="4798837"/>
              <a:chExt cx="2640992" cy="973123"/>
            </a:xfrm>
          </p:grpSpPr>
          <p:sp>
            <p:nvSpPr>
              <p:cNvPr id="39" name="TextBox 38">
                <a:extLst>
                  <a:ext uri="{FF2B5EF4-FFF2-40B4-BE49-F238E27FC236}">
                    <a16:creationId xmlns:a16="http://schemas.microsoft.com/office/drawing/2014/main" xmlns="" id="{AC180EB6-A5E6-4C81-A82C-DA74B67D5196}"/>
                  </a:ext>
                </a:extLst>
              </p:cNvPr>
              <p:cNvSpPr txBox="1"/>
              <p:nvPr/>
            </p:nvSpPr>
            <p:spPr>
              <a:xfrm rot="18816610">
                <a:off x="1065054"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2000</a:t>
                </a:r>
              </a:p>
            </p:txBody>
          </p:sp>
          <p:sp>
            <p:nvSpPr>
              <p:cNvPr id="40" name="TextBox 39">
                <a:extLst>
                  <a:ext uri="{FF2B5EF4-FFF2-40B4-BE49-F238E27FC236}">
                    <a16:creationId xmlns:a16="http://schemas.microsoft.com/office/drawing/2014/main" xmlns="" id="{F7539419-8A2F-4E87-B9D1-380794EEAA64}"/>
                  </a:ext>
                </a:extLst>
              </p:cNvPr>
              <p:cNvSpPr txBox="1"/>
              <p:nvPr/>
            </p:nvSpPr>
            <p:spPr>
              <a:xfrm rot="18816610">
                <a:off x="1435838"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2002</a:t>
                </a:r>
              </a:p>
            </p:txBody>
          </p:sp>
          <p:sp>
            <p:nvSpPr>
              <p:cNvPr id="41" name="TextBox 40">
                <a:extLst>
                  <a:ext uri="{FF2B5EF4-FFF2-40B4-BE49-F238E27FC236}">
                    <a16:creationId xmlns:a16="http://schemas.microsoft.com/office/drawing/2014/main" xmlns="" id="{1EA391E9-57B0-47A2-97B9-6DF949C92B17}"/>
                  </a:ext>
                </a:extLst>
              </p:cNvPr>
              <p:cNvSpPr txBox="1"/>
              <p:nvPr/>
            </p:nvSpPr>
            <p:spPr>
              <a:xfrm rot="18816610">
                <a:off x="1828501"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2004</a:t>
                </a:r>
              </a:p>
            </p:txBody>
          </p:sp>
          <p:sp>
            <p:nvSpPr>
              <p:cNvPr id="42" name="TextBox 41">
                <a:extLst>
                  <a:ext uri="{FF2B5EF4-FFF2-40B4-BE49-F238E27FC236}">
                    <a16:creationId xmlns:a16="http://schemas.microsoft.com/office/drawing/2014/main" xmlns="" id="{C569E2D0-64F6-46A2-A459-650AD39AD38F}"/>
                  </a:ext>
                </a:extLst>
              </p:cNvPr>
              <p:cNvSpPr txBox="1"/>
              <p:nvPr/>
            </p:nvSpPr>
            <p:spPr>
              <a:xfrm rot="18816610">
                <a:off x="2237493"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2006</a:t>
                </a:r>
              </a:p>
            </p:txBody>
          </p:sp>
          <p:sp>
            <p:nvSpPr>
              <p:cNvPr id="43" name="TextBox 42">
                <a:extLst>
                  <a:ext uri="{FF2B5EF4-FFF2-40B4-BE49-F238E27FC236}">
                    <a16:creationId xmlns:a16="http://schemas.microsoft.com/office/drawing/2014/main" xmlns="" id="{1F8BAE03-3FFC-4E87-9A9B-37328723EF4F}"/>
                  </a:ext>
                </a:extLst>
              </p:cNvPr>
              <p:cNvSpPr txBox="1"/>
              <p:nvPr/>
            </p:nvSpPr>
            <p:spPr>
              <a:xfrm rot="18816610">
                <a:off x="2645176"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2008</a:t>
                </a:r>
              </a:p>
            </p:txBody>
          </p:sp>
          <p:sp>
            <p:nvSpPr>
              <p:cNvPr id="44" name="TextBox 43">
                <a:extLst>
                  <a:ext uri="{FF2B5EF4-FFF2-40B4-BE49-F238E27FC236}">
                    <a16:creationId xmlns:a16="http://schemas.microsoft.com/office/drawing/2014/main" xmlns="" id="{19E54781-A5FF-4B28-8AB4-5B5E1F67A9DC}"/>
                  </a:ext>
                </a:extLst>
              </p:cNvPr>
              <p:cNvSpPr txBox="1"/>
              <p:nvPr/>
            </p:nvSpPr>
            <p:spPr>
              <a:xfrm rot="18816610">
                <a:off x="3028083"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2010</a:t>
                </a:r>
              </a:p>
            </p:txBody>
          </p:sp>
          <p:sp>
            <p:nvSpPr>
              <p:cNvPr id="45" name="TextBox 44">
                <a:extLst>
                  <a:ext uri="{FF2B5EF4-FFF2-40B4-BE49-F238E27FC236}">
                    <a16:creationId xmlns:a16="http://schemas.microsoft.com/office/drawing/2014/main" xmlns="" id="{809D3A76-7EB2-4FC6-93AB-FE121BEEDB4D}"/>
                  </a:ext>
                </a:extLst>
              </p:cNvPr>
              <p:cNvSpPr txBox="1"/>
              <p:nvPr/>
            </p:nvSpPr>
            <p:spPr>
              <a:xfrm rot="18816610">
                <a:off x="3426155" y="5145453"/>
                <a:ext cx="973123" cy="279891"/>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2012</a:t>
                </a:r>
              </a:p>
            </p:txBody>
          </p:sp>
        </p:grpSp>
        <p:grpSp>
          <p:nvGrpSpPr>
            <p:cNvPr id="46" name="Group 45">
              <a:extLst>
                <a:ext uri="{FF2B5EF4-FFF2-40B4-BE49-F238E27FC236}">
                  <a16:creationId xmlns:a16="http://schemas.microsoft.com/office/drawing/2014/main" xmlns="" id="{16BF1318-5FDB-45FB-91A5-696462C08D68}"/>
                </a:ext>
              </a:extLst>
            </p:cNvPr>
            <p:cNvGrpSpPr/>
            <p:nvPr/>
          </p:nvGrpSpPr>
          <p:grpSpPr>
            <a:xfrm>
              <a:off x="10409956" y="4746935"/>
              <a:ext cx="1519586" cy="973123"/>
              <a:chOff x="1424989" y="4777175"/>
              <a:chExt cx="1519586" cy="973123"/>
            </a:xfrm>
          </p:grpSpPr>
          <p:sp>
            <p:nvSpPr>
              <p:cNvPr id="47" name="TextBox 46">
                <a:extLst>
                  <a:ext uri="{FF2B5EF4-FFF2-40B4-BE49-F238E27FC236}">
                    <a16:creationId xmlns:a16="http://schemas.microsoft.com/office/drawing/2014/main" xmlns="" id="{1AB63C42-F4F4-4338-8CFB-E0C95F42C929}"/>
                  </a:ext>
                </a:extLst>
              </p:cNvPr>
              <p:cNvSpPr txBox="1"/>
              <p:nvPr/>
            </p:nvSpPr>
            <p:spPr>
              <a:xfrm rot="18816610">
                <a:off x="1092316" y="510984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2014</a:t>
                </a:r>
              </a:p>
            </p:txBody>
          </p:sp>
          <p:sp>
            <p:nvSpPr>
              <p:cNvPr id="48" name="TextBox 47">
                <a:extLst>
                  <a:ext uri="{FF2B5EF4-FFF2-40B4-BE49-F238E27FC236}">
                    <a16:creationId xmlns:a16="http://schemas.microsoft.com/office/drawing/2014/main" xmlns="" id="{E2900EB6-0E40-40D6-9917-C988316C71A7}"/>
                  </a:ext>
                </a:extLst>
              </p:cNvPr>
              <p:cNvSpPr txBox="1"/>
              <p:nvPr/>
            </p:nvSpPr>
            <p:spPr>
              <a:xfrm rot="18816610">
                <a:off x="1516996" y="510984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2016</a:t>
                </a:r>
              </a:p>
            </p:txBody>
          </p:sp>
          <p:sp>
            <p:nvSpPr>
              <p:cNvPr id="49" name="TextBox 48">
                <a:extLst>
                  <a:ext uri="{FF2B5EF4-FFF2-40B4-BE49-F238E27FC236}">
                    <a16:creationId xmlns:a16="http://schemas.microsoft.com/office/drawing/2014/main" xmlns="" id="{99349D84-6F8C-4BE6-81DF-BE6EA1BF8008}"/>
                  </a:ext>
                </a:extLst>
              </p:cNvPr>
              <p:cNvSpPr txBox="1"/>
              <p:nvPr/>
            </p:nvSpPr>
            <p:spPr>
              <a:xfrm rot="18816610">
                <a:off x="1938891" y="510984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2018</a:t>
                </a:r>
              </a:p>
            </p:txBody>
          </p:sp>
          <p:sp>
            <p:nvSpPr>
              <p:cNvPr id="50" name="TextBox 49">
                <a:extLst>
                  <a:ext uri="{FF2B5EF4-FFF2-40B4-BE49-F238E27FC236}">
                    <a16:creationId xmlns:a16="http://schemas.microsoft.com/office/drawing/2014/main" xmlns="" id="{0C2B84DC-2FC7-4131-B4CC-3862A6046E68}"/>
                  </a:ext>
                </a:extLst>
              </p:cNvPr>
              <p:cNvSpPr txBox="1"/>
              <p:nvPr/>
            </p:nvSpPr>
            <p:spPr>
              <a:xfrm rot="18816610">
                <a:off x="2304125" y="510984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2020</a:t>
                </a:r>
              </a:p>
            </p:txBody>
          </p:sp>
        </p:grpSp>
        <p:grpSp>
          <p:nvGrpSpPr>
            <p:cNvPr id="59" name="Group 58">
              <a:extLst>
                <a:ext uri="{FF2B5EF4-FFF2-40B4-BE49-F238E27FC236}">
                  <a16:creationId xmlns:a16="http://schemas.microsoft.com/office/drawing/2014/main" xmlns="" id="{476FFF3A-F548-48AB-AB5E-97CBD2DB0517}"/>
                </a:ext>
              </a:extLst>
            </p:cNvPr>
            <p:cNvGrpSpPr/>
            <p:nvPr/>
          </p:nvGrpSpPr>
          <p:grpSpPr>
            <a:xfrm>
              <a:off x="4003500" y="4746935"/>
              <a:ext cx="3303068" cy="973123"/>
              <a:chOff x="4041505" y="4746935"/>
              <a:chExt cx="3303068" cy="973123"/>
            </a:xfrm>
          </p:grpSpPr>
          <p:grpSp>
            <p:nvGrpSpPr>
              <p:cNvPr id="30" name="Group 29">
                <a:extLst>
                  <a:ext uri="{FF2B5EF4-FFF2-40B4-BE49-F238E27FC236}">
                    <a16:creationId xmlns:a16="http://schemas.microsoft.com/office/drawing/2014/main" xmlns="" id="{B4775378-FB70-48C4-921A-7D1D0D54B3DD}"/>
                  </a:ext>
                </a:extLst>
              </p:cNvPr>
              <p:cNvGrpSpPr/>
              <p:nvPr/>
            </p:nvGrpSpPr>
            <p:grpSpPr>
              <a:xfrm>
                <a:off x="4041505" y="4746935"/>
                <a:ext cx="3303068" cy="973123"/>
                <a:chOff x="1033012" y="4746935"/>
                <a:chExt cx="3303068" cy="973123"/>
              </a:xfrm>
            </p:grpSpPr>
            <p:sp>
              <p:nvSpPr>
                <p:cNvPr id="31" name="TextBox 30">
                  <a:extLst>
                    <a:ext uri="{FF2B5EF4-FFF2-40B4-BE49-F238E27FC236}">
                      <a16:creationId xmlns:a16="http://schemas.microsoft.com/office/drawing/2014/main" xmlns="" id="{A08F5A7C-A44B-429C-AB34-FEBDEA46B22D}"/>
                    </a:ext>
                  </a:extLst>
                </p:cNvPr>
                <p:cNvSpPr txBox="1"/>
                <p:nvPr/>
              </p:nvSpPr>
              <p:spPr>
                <a:xfrm rot="18816610">
                  <a:off x="700339"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1984</a:t>
                  </a:r>
                </a:p>
              </p:txBody>
            </p:sp>
            <p:sp>
              <p:nvSpPr>
                <p:cNvPr id="32" name="TextBox 31">
                  <a:extLst>
                    <a:ext uri="{FF2B5EF4-FFF2-40B4-BE49-F238E27FC236}">
                      <a16:creationId xmlns:a16="http://schemas.microsoft.com/office/drawing/2014/main" xmlns="" id="{D84D6F65-5D3A-4AAD-91CD-8AF4CD0A16B1}"/>
                    </a:ext>
                  </a:extLst>
                </p:cNvPr>
                <p:cNvSpPr txBox="1"/>
                <p:nvPr/>
              </p:nvSpPr>
              <p:spPr>
                <a:xfrm rot="18816610">
                  <a:off x="1116631"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1986</a:t>
                  </a:r>
                </a:p>
              </p:txBody>
            </p:sp>
            <p:sp>
              <p:nvSpPr>
                <p:cNvPr id="33" name="TextBox 32">
                  <a:extLst>
                    <a:ext uri="{FF2B5EF4-FFF2-40B4-BE49-F238E27FC236}">
                      <a16:creationId xmlns:a16="http://schemas.microsoft.com/office/drawing/2014/main" xmlns="" id="{71CAA13F-A91A-4C8A-B3D7-8634E6D996A4}"/>
                    </a:ext>
                  </a:extLst>
                </p:cNvPr>
                <p:cNvSpPr txBox="1"/>
                <p:nvPr/>
              </p:nvSpPr>
              <p:spPr>
                <a:xfrm rot="18816610">
                  <a:off x="1549320"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1988</a:t>
                  </a:r>
                </a:p>
              </p:txBody>
            </p:sp>
            <p:sp>
              <p:nvSpPr>
                <p:cNvPr id="34" name="TextBox 33">
                  <a:extLst>
                    <a:ext uri="{FF2B5EF4-FFF2-40B4-BE49-F238E27FC236}">
                      <a16:creationId xmlns:a16="http://schemas.microsoft.com/office/drawing/2014/main" xmlns="" id="{EC6B19EE-CD40-417C-A3E4-95D36DB5D500}"/>
                    </a:ext>
                  </a:extLst>
                </p:cNvPr>
                <p:cNvSpPr txBox="1"/>
                <p:nvPr/>
              </p:nvSpPr>
              <p:spPr>
                <a:xfrm rot="18816610">
                  <a:off x="1996348"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1990</a:t>
                  </a:r>
                </a:p>
              </p:txBody>
            </p:sp>
            <p:sp>
              <p:nvSpPr>
                <p:cNvPr id="35" name="TextBox 34">
                  <a:extLst>
                    <a:ext uri="{FF2B5EF4-FFF2-40B4-BE49-F238E27FC236}">
                      <a16:creationId xmlns:a16="http://schemas.microsoft.com/office/drawing/2014/main" xmlns="" id="{A777663C-9FC8-432E-A2C7-4999993821B6}"/>
                    </a:ext>
                  </a:extLst>
                </p:cNvPr>
                <p:cNvSpPr txBox="1"/>
                <p:nvPr/>
              </p:nvSpPr>
              <p:spPr>
                <a:xfrm rot="18816610">
                  <a:off x="2399031"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1992</a:t>
                  </a:r>
                </a:p>
              </p:txBody>
            </p:sp>
            <p:sp>
              <p:nvSpPr>
                <p:cNvPr id="36" name="TextBox 35">
                  <a:extLst>
                    <a:ext uri="{FF2B5EF4-FFF2-40B4-BE49-F238E27FC236}">
                      <a16:creationId xmlns:a16="http://schemas.microsoft.com/office/drawing/2014/main" xmlns="" id="{BCFBDCA8-D1D0-47B9-8529-408DBA046327}"/>
                    </a:ext>
                  </a:extLst>
                </p:cNvPr>
                <p:cNvSpPr txBox="1"/>
                <p:nvPr/>
              </p:nvSpPr>
              <p:spPr>
                <a:xfrm rot="18816610">
                  <a:off x="3276041"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1996</a:t>
                  </a:r>
                </a:p>
              </p:txBody>
            </p:sp>
            <p:sp>
              <p:nvSpPr>
                <p:cNvPr id="37" name="TextBox 36">
                  <a:extLst>
                    <a:ext uri="{FF2B5EF4-FFF2-40B4-BE49-F238E27FC236}">
                      <a16:creationId xmlns:a16="http://schemas.microsoft.com/office/drawing/2014/main" xmlns="" id="{D4ED34CB-2E5D-47F5-8D00-33C4DCE293CC}"/>
                    </a:ext>
                  </a:extLst>
                </p:cNvPr>
                <p:cNvSpPr txBox="1"/>
                <p:nvPr/>
              </p:nvSpPr>
              <p:spPr>
                <a:xfrm rot="18816610">
                  <a:off x="3695630"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1998</a:t>
                  </a:r>
                </a:p>
              </p:txBody>
            </p:sp>
          </p:grpSp>
          <p:sp>
            <p:nvSpPr>
              <p:cNvPr id="55" name="TextBox 54">
                <a:extLst>
                  <a:ext uri="{FF2B5EF4-FFF2-40B4-BE49-F238E27FC236}">
                    <a16:creationId xmlns:a16="http://schemas.microsoft.com/office/drawing/2014/main" xmlns="" id="{41B865ED-7B57-487A-960D-483D0AE4F038}"/>
                  </a:ext>
                </a:extLst>
              </p:cNvPr>
              <p:cNvSpPr txBox="1"/>
              <p:nvPr/>
            </p:nvSpPr>
            <p:spPr>
              <a:xfrm rot="18816610">
                <a:off x="5839465" y="5079608"/>
                <a:ext cx="973123"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1994</a:t>
                </a:r>
              </a:p>
            </p:txBody>
          </p:sp>
        </p:grpSp>
      </p:grpSp>
      <p:sp>
        <p:nvSpPr>
          <p:cNvPr id="60" name="TextBox 59">
            <a:extLst>
              <a:ext uri="{FF2B5EF4-FFF2-40B4-BE49-F238E27FC236}">
                <a16:creationId xmlns:a16="http://schemas.microsoft.com/office/drawing/2014/main" xmlns="" id="{2AAC5E76-F64F-45E0-BFE8-4CBFD028FD5C}"/>
              </a:ext>
            </a:extLst>
          </p:cNvPr>
          <p:cNvSpPr txBox="1"/>
          <p:nvPr/>
        </p:nvSpPr>
        <p:spPr>
          <a:xfrm>
            <a:off x="3461047" y="871671"/>
            <a:ext cx="6715782" cy="369332"/>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Yearly Mean Temperature (1970 – 2020)</a:t>
            </a:r>
          </a:p>
        </p:txBody>
      </p:sp>
      <p:sp>
        <p:nvSpPr>
          <p:cNvPr id="61" name="TextBox 60">
            <a:extLst>
              <a:ext uri="{FF2B5EF4-FFF2-40B4-BE49-F238E27FC236}">
                <a16:creationId xmlns:a16="http://schemas.microsoft.com/office/drawing/2014/main" xmlns="" id="{2157EB7F-D116-4E98-B293-A48645CC2E1F}"/>
              </a:ext>
            </a:extLst>
          </p:cNvPr>
          <p:cNvSpPr txBox="1"/>
          <p:nvPr/>
        </p:nvSpPr>
        <p:spPr>
          <a:xfrm>
            <a:off x="5980666" y="5537534"/>
            <a:ext cx="744451" cy="369332"/>
          </a:xfrm>
          <a:prstGeom prst="rect">
            <a:avLst/>
          </a:prstGeom>
          <a:noFill/>
        </p:spPr>
        <p:txBody>
          <a:bodyPr wrap="square" lIns="91440" tIns="45720" rIns="91440" bIns="45720" rtlCol="0" anchor="t">
            <a:spAutoFit/>
          </a:bodyPr>
          <a:lstStyle/>
          <a:p>
            <a:r>
              <a:rPr lang="en-US" b="1">
                <a:solidFill>
                  <a:schemeClr val="tx1">
                    <a:lumMod val="75000"/>
                    <a:lumOff val="25000"/>
                  </a:schemeClr>
                </a:solidFill>
                <a:latin typeface="Century Gothic"/>
              </a:rPr>
              <a:t>Year</a:t>
            </a:r>
          </a:p>
        </p:txBody>
      </p:sp>
      <p:sp>
        <p:nvSpPr>
          <p:cNvPr id="62" name="TextBox 61">
            <a:extLst>
              <a:ext uri="{FF2B5EF4-FFF2-40B4-BE49-F238E27FC236}">
                <a16:creationId xmlns:a16="http://schemas.microsoft.com/office/drawing/2014/main" xmlns="" id="{60C127E9-29B4-4CB4-BE5E-DB1552C54177}"/>
              </a:ext>
            </a:extLst>
          </p:cNvPr>
          <p:cNvSpPr txBox="1"/>
          <p:nvPr/>
        </p:nvSpPr>
        <p:spPr>
          <a:xfrm>
            <a:off x="1498785" y="5731537"/>
            <a:ext cx="3954612" cy="584775"/>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Mean Temperature – Preston County</a:t>
            </a:r>
          </a:p>
          <a:p>
            <a:r>
              <a:rPr lang="en-US" sz="1600" b="1" dirty="0">
                <a:solidFill>
                  <a:schemeClr val="tx1">
                    <a:lumMod val="75000"/>
                    <a:lumOff val="25000"/>
                  </a:schemeClr>
                </a:solidFill>
                <a:latin typeface="Century Gothic" panose="020B0502020202020204" pitchFamily="34" charset="0"/>
              </a:rPr>
              <a:t>Trend Line – Preston County</a:t>
            </a:r>
          </a:p>
        </p:txBody>
      </p:sp>
      <p:sp>
        <p:nvSpPr>
          <p:cNvPr id="63" name="TextBox 62">
            <a:extLst>
              <a:ext uri="{FF2B5EF4-FFF2-40B4-BE49-F238E27FC236}">
                <a16:creationId xmlns:a16="http://schemas.microsoft.com/office/drawing/2014/main" xmlns="" id="{D3826402-5FDE-4EDC-8B6E-D792C92B0891}"/>
              </a:ext>
            </a:extLst>
          </p:cNvPr>
          <p:cNvSpPr txBox="1"/>
          <p:nvPr/>
        </p:nvSpPr>
        <p:spPr>
          <a:xfrm>
            <a:off x="7958111" y="5731539"/>
            <a:ext cx="3954612" cy="584775"/>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Mean Temperature – Tucker County</a:t>
            </a:r>
          </a:p>
          <a:p>
            <a:r>
              <a:rPr lang="en-US" sz="1600" b="1" dirty="0">
                <a:solidFill>
                  <a:schemeClr val="tx1">
                    <a:lumMod val="75000"/>
                    <a:lumOff val="25000"/>
                  </a:schemeClr>
                </a:solidFill>
                <a:latin typeface="Century Gothic" panose="020B0502020202020204" pitchFamily="34" charset="0"/>
              </a:rPr>
              <a:t>Trend Line – Tucker County</a:t>
            </a:r>
          </a:p>
        </p:txBody>
      </p:sp>
      <p:pic>
        <p:nvPicPr>
          <p:cNvPr id="65" name="Picture 64">
            <a:extLst>
              <a:ext uri="{FF2B5EF4-FFF2-40B4-BE49-F238E27FC236}">
                <a16:creationId xmlns:a16="http://schemas.microsoft.com/office/drawing/2014/main" xmlns="" id="{B515AEA4-7C2A-4134-BFC9-5E2A8D7AA26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598"/>
          <a:stretch/>
        </p:blipFill>
        <p:spPr>
          <a:xfrm>
            <a:off x="923636" y="1166064"/>
            <a:ext cx="10989087" cy="3975100"/>
          </a:xfrm>
          <a:prstGeom prst="rect">
            <a:avLst/>
          </a:prstGeom>
        </p:spPr>
      </p:pic>
      <p:pic>
        <p:nvPicPr>
          <p:cNvPr id="68" name="Picture 67">
            <a:extLst>
              <a:ext uri="{FF2B5EF4-FFF2-40B4-BE49-F238E27FC236}">
                <a16:creationId xmlns:a16="http://schemas.microsoft.com/office/drawing/2014/main" xmlns="" id="{AEBF0C38-C8AD-4246-8E81-FE1D92522D5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r="5466"/>
          <a:stretch/>
        </p:blipFill>
        <p:spPr>
          <a:xfrm>
            <a:off x="1073658" y="5782937"/>
            <a:ext cx="425127" cy="476165"/>
          </a:xfrm>
          <a:prstGeom prst="rect">
            <a:avLst/>
          </a:prstGeom>
        </p:spPr>
      </p:pic>
      <p:pic>
        <p:nvPicPr>
          <p:cNvPr id="70" name="Picture 69">
            <a:extLst>
              <a:ext uri="{FF2B5EF4-FFF2-40B4-BE49-F238E27FC236}">
                <a16:creationId xmlns:a16="http://schemas.microsoft.com/office/drawing/2014/main" xmlns="" id="{70B8F6A3-E5DE-463A-85FE-7DC1D487180A}"/>
              </a:ext>
            </a:extLst>
          </p:cNvPr>
          <p:cNvPicPr>
            <a:picLocks noChangeAspect="1"/>
          </p:cNvPicPr>
          <p:nvPr/>
        </p:nvPicPr>
        <p:blipFill>
          <a:blip r:embed="rId5"/>
          <a:stretch>
            <a:fillRect/>
          </a:stretch>
        </p:blipFill>
        <p:spPr>
          <a:xfrm>
            <a:off x="7549920" y="5752463"/>
            <a:ext cx="457200" cy="542925"/>
          </a:xfrm>
          <a:prstGeom prst="rect">
            <a:avLst/>
          </a:prstGeom>
        </p:spPr>
      </p:pic>
    </p:spTree>
    <p:extLst>
      <p:ext uri="{BB962C8B-B14F-4D97-AF65-F5344CB8AC3E}">
        <p14:creationId xmlns:p14="http://schemas.microsoft.com/office/powerpoint/2010/main" val="35060478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Amanda Clayton</DisplayName>
        <AccountId>14</AccountId>
        <AccountType/>
      </UserInfo>
      <UserInfo>
        <DisplayName>Eric Jensen</DisplayName>
        <AccountId>22</AccountId>
        <AccountType/>
      </UserInfo>
      <UserInfo>
        <DisplayName>Sabine Nix</DisplayName>
        <AccountId>75</AccountId>
        <AccountType/>
      </UserInfo>
      <UserInfo>
        <DisplayName>Amber Williams</DisplayName>
        <AccountId>72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320DEC-746B-47C8-8B1F-2F1F4114BFF3}">
  <ds:schemaRefs>
    <ds:schemaRef ds:uri="http://schemas.microsoft.com/office/2006/metadata/properties"/>
    <ds:schemaRef ds:uri="http://schemas.openxmlformats.org/package/2006/metadata/core-properties"/>
    <ds:schemaRef ds:uri="http://schemas.microsoft.com/office/2006/documentManagement/types"/>
    <ds:schemaRef ds:uri="fa457f86-e7b9-4e50-a1f1-b995d178f156"/>
    <ds:schemaRef ds:uri="http://purl.org/dc/elements/1.1/"/>
    <ds:schemaRef ds:uri="http://purl.org/dc/dcmitype/"/>
    <ds:schemaRef ds:uri="http://purl.org/dc/terms/"/>
    <ds:schemaRef ds:uri="http://schemas.microsoft.com/office/infopath/2007/PartnerControls"/>
    <ds:schemaRef ds:uri="507f6a38-bedf-4b5a-8b0e-498d68408e3c"/>
    <ds:schemaRef ds:uri="http://www.w3.org/XML/1998/namespace"/>
    <ds:schemaRef ds:uri="78923ba8-9a5a-4100-b241-b5d91e005444"/>
    <ds:schemaRef ds:uri="7df78d0b-135a-4de7-9166-7c181cd87fb4"/>
  </ds:schemaRefs>
</ds:datastoreItem>
</file>

<file path=customXml/itemProps2.xml><?xml version="1.0" encoding="utf-8"?>
<ds:datastoreItem xmlns:ds="http://schemas.openxmlformats.org/officeDocument/2006/customXml" ds:itemID="{139BDAC7-3029-45F0-ADC2-EB15A19338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EC4C3E-CF86-4E72-A826-ED5C542787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483</TotalTime>
  <Words>5937</Words>
  <Application>Microsoft Macintosh PowerPoint</Application>
  <PresentationFormat>Custom</PresentationFormat>
  <Paragraphs>1029</Paragraphs>
  <Slides>42</Slides>
  <Notes>42</Notes>
  <HiddenSlides>0</HiddenSlides>
  <MMClips>1</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cp:lastModifiedBy>
  <cp:revision>73</cp:revision>
  <dcterms:created xsi:type="dcterms:W3CDTF">2019-11-12T17:46:59Z</dcterms:created>
  <dcterms:modified xsi:type="dcterms:W3CDTF">2021-09-20T20:21:01Z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r8>53700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