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4"/>
  </p:notesMasterIdLst>
  <p:sldIdLst>
    <p:sldId id="321" r:id="rId5"/>
    <p:sldId id="322" r:id="rId6"/>
    <p:sldId id="326" r:id="rId7"/>
    <p:sldId id="338" r:id="rId8"/>
    <p:sldId id="324" r:id="rId9"/>
    <p:sldId id="351" r:id="rId10"/>
    <p:sldId id="352" r:id="rId11"/>
    <p:sldId id="346" r:id="rId12"/>
    <p:sldId id="376" r:id="rId13"/>
    <p:sldId id="332" r:id="rId14"/>
    <p:sldId id="355" r:id="rId15"/>
    <p:sldId id="340" r:id="rId16"/>
    <p:sldId id="361" r:id="rId17"/>
    <p:sldId id="362" r:id="rId18"/>
    <p:sldId id="379" r:id="rId19"/>
    <p:sldId id="333" r:id="rId20"/>
    <p:sldId id="377" r:id="rId21"/>
    <p:sldId id="335" r:id="rId22"/>
    <p:sldId id="33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BB6B97-4ADA-E5FD-54E4-6E0029856EF8}" name="Tyler Pantle" initials="TP" userId="S::tyler.pantle@ssaihq.com::f0d0cd32-2367-4f07-ae89-a6e5a9e1655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yler Pantle" initials="TP" lastIdx="11" clrIdx="0">
    <p:extLst>
      <p:ext uri="{19B8F6BF-5375-455C-9EA6-DF929625EA0E}">
        <p15:presenceInfo xmlns:p15="http://schemas.microsoft.com/office/powerpoint/2012/main" userId="S::tyler.pantle@ssaihq.com::f0d0cd32-2367-4f07-ae89-a6e5a9e16558" providerId="AD"/>
      </p:ext>
    </p:extLst>
  </p:cmAuthor>
  <p:cmAuthor id="2" name="Brandy Nisbet-Wilcox" initials="BN" lastIdx="12" clrIdx="1">
    <p:extLst>
      <p:ext uri="{19B8F6BF-5375-455C-9EA6-DF929625EA0E}">
        <p15:presenceInfo xmlns:p15="http://schemas.microsoft.com/office/powerpoint/2012/main" userId="Brandy Nisbet-Wilcox" providerId="None"/>
      </p:ext>
    </p:extLst>
  </p:cmAuthor>
  <p:cmAuthor id="3" name="Nicole Ramberg" initials="NR" lastIdx="9" clrIdx="2">
    <p:extLst>
      <p:ext uri="{19B8F6BF-5375-455C-9EA6-DF929625EA0E}">
        <p15:presenceInfo xmlns:p15="http://schemas.microsoft.com/office/powerpoint/2012/main" userId="S::nicole.ramberg@ssaihq.com::8bea0ed3-6ffd-45f5-964f-03d92dae60bc" providerId="AD"/>
      </p:ext>
    </p:extLst>
  </p:cmAuthor>
  <p:cmAuthor id="4" name="Childs, Lauren M. (LARC-E3)[DEVELOP]" initials="LCG" lastIdx="1" clrIdx="3">
    <p:extLst>
      <p:ext uri="{19B8F6BF-5375-455C-9EA6-DF929625EA0E}">
        <p15:presenceInfo xmlns:p15="http://schemas.microsoft.com/office/powerpoint/2012/main" userId="Childs, Lauren M. (LARC-E3)[DEVELO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8F5"/>
    <a:srgbClr val="FCFCFC"/>
    <a:srgbClr val="B73B52"/>
    <a:srgbClr val="F0F0F0"/>
    <a:srgbClr val="266E99"/>
    <a:srgbClr val="000000"/>
    <a:srgbClr val="F5F0EB"/>
    <a:srgbClr val="F2EEE9"/>
    <a:srgbClr val="8A599A"/>
    <a:srgbClr val="D06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E374E1-FE37-E502-4AC5-2BA680E05168}" v="102" dt="2021-11-03T20:13:06.227"/>
    <p1510:client id="{15E5951F-2841-4891-9407-A29283CDADC0}" v="1" dt="2021-11-04T13:55:09.094"/>
    <p1510:client id="{2B980262-7CEA-4133-8F47-72283F0C8AB0}" v="189" dt="2021-11-04T12:55:47.759"/>
    <p1510:client id="{3B081588-3010-4C64-AAFD-E78F8D268F8B}" v="67" dt="2021-11-03T19:52:03.686"/>
    <p1510:client id="{3F75D3F5-D4F2-46AF-AF5A-925E466B4456}" v="134" dt="2021-11-04T15:36:13.377"/>
    <p1510:client id="{41381A77-8E04-4295-B717-2DFCA80D2CE9}" v="5" dt="2021-11-04T17:01:04.429"/>
    <p1510:client id="{45AD5028-E855-4B68-B96C-7F633B0D9DC0}" v="27" dt="2021-11-04T18:30:46.995"/>
    <p1510:client id="{7A7FF399-E2B6-43D8-8529-EA8F7551B09E}" v="2311" dt="2021-11-04T18:35:59.257"/>
    <p1510:client id="{8269388F-4034-4AC6-8061-7B8878B4130C}" v="1" dt="2021-11-04T13:28:22.234"/>
    <p1510:client id="{8BA057B3-0877-41F1-8EF2-792E6D0C3F87}" v="4" dt="2021-11-04T16:10:24.346"/>
    <p1510:client id="{8C4AD37D-A0C2-4D61-A56F-892874648FCB}" v="135" dt="2021-11-03T18:52:37.578"/>
    <p1510:client id="{9B2392B1-E25E-4C7F-ADA1-6494EDBDAE41}" v="487" dt="2021-11-04T15:52:31.610"/>
    <p1510:client id="{9F987FF8-649C-4545-8B0A-BDB5135A3B65}" v="5" dt="2021-11-04T15:17:31.384"/>
    <p1510:client id="{BE299065-FE6F-6C4F-8E2D-B586622AEA8E}" v="851" dt="2021-11-04T18:11:02.095"/>
    <p1510:client id="{C0E56B5F-2F85-8CE1-40A3-150C38BAF48A}" v="37" dt="2021-11-04T15:43:46.053"/>
    <p1510:client id="{CE5244DC-7849-4242-B8FD-A782643C0B85}" v="207" dt="2021-11-03T18:41:13.661"/>
    <p1510:client id="{D722C155-58AC-4B59-AD06-FE27FF592082}" v="181" dt="2021-11-04T14:43:39.884"/>
    <p1510:client id="{E807D2AF-B190-40AD-803E-82672FB6C264}" v="2" dt="2021-11-04T15:22:29.0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517" autoAdjust="0"/>
  </p:normalViewPr>
  <p:slideViewPr>
    <p:cSldViewPr snapToGrid="0">
      <p:cViewPr varScale="1">
        <p:scale>
          <a:sx n="82" d="100"/>
          <a:sy n="82" d="100"/>
        </p:scale>
        <p:origin x="61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dbc.noaa.gov/station_page.php?station=44025"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y.water.usgs.gov/archived_files/projects/hurr_sandy_2012/index5.htm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usgs.gov/mission-areas/water-resources/science/groundwater-basics?qt-science_center_objects=0#qt-science_center_object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are the Fire Island Water Resources Team, and we assessed sediment dynamics and turbidity changes along the Fire Island National Seashore using satellite data. </a:t>
            </a:r>
            <a:endParaRPr lang="en-US">
              <a:cs typeface="+mn-lt"/>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analyze the seasonality of turbidity, time series static maps were created and compared. This figure shows a time series of turbidity during the summer season from 2000-2019 using Landsat 5 and Landsat 8 imagery processed in ACOLITE and </a:t>
            </a:r>
            <a:r>
              <a:rPr lang="en-US" err="1">
                <a:cs typeface="Calibri"/>
              </a:rPr>
              <a:t>SeaDAS</a:t>
            </a:r>
            <a:r>
              <a:rPr lang="en-US">
                <a:cs typeface="Calibri"/>
              </a:rPr>
              <a:t>. Summer seasons tend to have lower turbidity in the Great South Bay due to lower storm activity in comparison to winter seasons. Thus, there is not much sediment activity in the bay. Over time, turbidity appears to increase in the Great South Bay, likely exacerbated by Hurricane Sandy in 2012. Starting in 2015, you can see the impact of the massive storm in the form on an island breach on the far right side of the island. It shows up in the maps as an area of extremely high turbidity which may actually be bottom reflectance from shallow water, not turbidity. </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423670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Shown here is a time series static map of turbidity in the winter. Compared to the summer, it is considerably higher for a number of reasons. Firstly, natural wave activity can impact turbidity. As waves crash into the seaward side of the island, sand is uplifted, which increases turbidity. The winter season often has stronger and more frequent storms, which increases turbidity in this season. With increased storm activity also comes higher levels of erosion which can increase sediment transport along the Great South Bay coast as well, creating the effect seen in the static map. Lastly, the National Park Service typically carries out any dredging activities in the winter season. Dredging, or the removal of excess sediment, occurs every couple years and would also increase turbidity in the winter season especially.</a:t>
            </a:r>
          </a:p>
          <a:p>
            <a:endParaRPr lang="en-US">
              <a:cs typeface="Calibri"/>
            </a:endParaRPr>
          </a:p>
          <a:p>
            <a:r>
              <a:rPr lang="en-US">
                <a:cs typeface="Calibri"/>
              </a:rPr>
              <a:t>(Note: 2011 appears the have highest turbidity, likely because of wind)</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1871422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the turbidity time series analysis, we first conducted the index validation for retrieved turbidity values by comparing them with the in-situ measurements collected at the Great South Bay Buoy. </a:t>
            </a:r>
            <a:r>
              <a:rPr lang="en-US"/>
              <a:t>We found a statistically significant relationship between retrieved turbidity and measured turbidity. That relationship was even stronger when removing values below 3 NTU. Since the study plots focus on turbid areas, removing low values more accurately represents the accuracy of our retrieved data.</a:t>
            </a:r>
            <a:endParaRPr lang="en-US">
              <a:cs typeface="Calibri"/>
            </a:endParaRPr>
          </a:p>
          <a:p>
            <a:endParaRPr lang="en-US">
              <a:cs typeface="Calibri"/>
            </a:endParaRPr>
          </a:p>
          <a:p>
            <a:r>
              <a:rPr lang="en-US">
                <a:cs typeface="Calibri"/>
              </a:rPr>
              <a:t>Scatterplots are shown for six study areas with significant changes. In total, 9 study plots out of 139 showed significant changes in turbidity. On the coast side, all but one area experienced a decrease in turbidity. On the bay side, all but one area experienced an increase in turbidity. All increasing areas on both sides of the island occurred near the breach created by Hurricane Sandy in 2012.</a:t>
            </a:r>
          </a:p>
          <a:p>
            <a:endParaRPr lang="en-US">
              <a:cs typeface="Calibri"/>
            </a:endParaRPr>
          </a:p>
          <a:p>
            <a:r>
              <a:rPr lang="en-US">
                <a:cs typeface="Calibri"/>
              </a:rPr>
              <a:t>Image credits: </a:t>
            </a:r>
          </a:p>
          <a:p>
            <a:r>
              <a:rPr lang="en-US">
                <a:cs typeface="Calibri"/>
              </a:rPr>
              <a:t>Buoy image (Public domain): </a:t>
            </a:r>
            <a:r>
              <a:rPr lang="en-US">
                <a:hlinkClick r:id="rId3"/>
              </a:rPr>
              <a:t>https://www.ndbc.noaa.gov/station_page.php?station=44025</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2909381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shoreline analysis focused on the area where our imagery overlapped which was from just west of Queen Beach to </a:t>
            </a:r>
            <a:r>
              <a:rPr lang="en-US" err="1">
                <a:cs typeface="Calibri"/>
              </a:rPr>
              <a:t>BayBerry</a:t>
            </a:r>
            <a:r>
              <a:rPr lang="en-US">
                <a:cs typeface="Calibri"/>
              </a:rPr>
              <a:t> Dunes. In that space our analysis revealed a significant amount of coastline lost to erosion. In total, we estimated that about 62 acres of shoreline was lost on the coast side and about 11 acres was lost on the bay side. We chose two images that were closely matched in tidal stage, but our 2019 image was at a slightly lower tide. This means that shoreline loss is potentially greater than these results show.</a:t>
            </a:r>
          </a:p>
          <a:p>
            <a:endParaRPr lang="en-US">
              <a:cs typeface="Calibri"/>
            </a:endParaRPr>
          </a:p>
          <a:p>
            <a:r>
              <a:rPr lang="en-US" err="1"/>
              <a:t>Basemap</a:t>
            </a:r>
            <a:r>
              <a:rPr lang="en-US"/>
              <a:t>: ESRI, DeLorme, </a:t>
            </a:r>
            <a:r>
              <a:rPr lang="en-US" err="1"/>
              <a:t>NaturalVue</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1741592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If we look through these results at the plot level, we can start to get a feel for what they mean for different parts of the island. In these areas, shoreline loss was experienced on both sides of the island. </a:t>
            </a:r>
          </a:p>
          <a:p>
            <a:endParaRPr lang="en-US">
              <a:cs typeface="Calibri"/>
            </a:endParaRPr>
          </a:p>
          <a:p>
            <a:endParaRPr lang="en-US">
              <a:cs typeface="Calibri"/>
            </a:endParaRPr>
          </a:p>
          <a:p>
            <a:r>
              <a:rPr lang="en-US" err="1"/>
              <a:t>Basemap</a:t>
            </a:r>
            <a:r>
              <a:rPr lang="en-US"/>
              <a:t>: ESRI, DeLorme, </a:t>
            </a:r>
            <a:r>
              <a:rPr lang="en-US" err="1"/>
              <a:t>NaturalVue</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3336690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There are four areas of interest chosen by our partners. Before and after high resolution images, spanning from 2010 to 2019, are shown for these areas. The first two areas, Point </a:t>
            </a:r>
            <a:r>
              <a:rPr lang="en-US" err="1">
                <a:cs typeface="Calibri"/>
              </a:rPr>
              <a:t>O’Woods</a:t>
            </a:r>
            <a:r>
              <a:rPr lang="en-US">
                <a:cs typeface="Calibri"/>
              </a:rPr>
              <a:t> and Sailor’s Haven were combined and are shown in the two top right images. Land area was lost on both the bay coastline and seaward coastline in all areas of interest. </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At the Point </a:t>
            </a:r>
            <a:r>
              <a:rPr lang="en-US" err="1">
                <a:cs typeface="Calibri"/>
              </a:rPr>
              <a:t>O’Woods</a:t>
            </a:r>
            <a:r>
              <a:rPr lang="en-US">
                <a:cs typeface="Calibri"/>
              </a:rPr>
              <a:t> site, we observed a loss of about 71,500 sq meters on the coast side and about 3900 sq meters on the bay side. At the Sailor’s Haven/Sunken Forest site, we observed a loss of about 30,800 sq meters on the coast side and 7600 sq meters on the bay side. At the Carrington Tract site, we observed a loss of about 11,900 sq meters on the coast side and 1400 sq meters on the bay side. At the Talisman site, we observed a loss of about 13,700 sq meters on the coast side and 5300 sq meters on the bay side.</a:t>
            </a:r>
          </a:p>
          <a:p>
            <a:endParaRPr lang="en-US">
              <a:cs typeface="Calibri"/>
            </a:endParaRPr>
          </a:p>
          <a:p>
            <a:endParaRPr lang="en-US">
              <a:cs typeface="Calibri"/>
            </a:endParaRPr>
          </a:p>
          <a:p>
            <a:r>
              <a:rPr lang="en-US" err="1"/>
              <a:t>Basemap</a:t>
            </a:r>
            <a:r>
              <a:rPr lang="en-US"/>
              <a:t>: ESRI, </a:t>
            </a:r>
            <a:r>
              <a:rPr lang="en-US" err="1"/>
              <a:t>DeLorme</a:t>
            </a:r>
            <a:r>
              <a:rPr lang="en-US"/>
              <a:t>, </a:t>
            </a:r>
            <a:r>
              <a:rPr lang="en-US" err="1"/>
              <a:t>NaturalVue</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3742901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conclusion, our project focused on analyzing turbidity and shoreline change on Fire Island throughout time. Through static mapping and in situ validation, we saw that tidal stage, wind speed and seasonality influence turbidity values. </a:t>
            </a:r>
            <a:r>
              <a:rPr lang="en-US" sz="1200" b="0" i="0" kern="1200">
                <a:solidFill>
                  <a:schemeClr val="tx1"/>
                </a:solidFill>
                <a:effectLst/>
                <a:latin typeface="+mn-lt"/>
                <a:ea typeface="+mn-ea"/>
                <a:cs typeface="+mn-cs"/>
              </a:rPr>
              <a:t>The r</a:t>
            </a:r>
            <a:r>
              <a:rPr lang="en-US" sz="1200" kern="1200">
                <a:solidFill>
                  <a:schemeClr val="tx1"/>
                </a:solidFill>
                <a:effectLst/>
                <a:latin typeface="+mn-lt"/>
                <a:ea typeface="+mn-ea"/>
                <a:cs typeface="+mn-cs"/>
              </a:rPr>
              <a:t>elationship between turbidity retrieved from satellite imagery and measured ground truth turbidity from buoys is statistically significant.</a:t>
            </a:r>
            <a:r>
              <a:rPr lang="en-US">
                <a:cs typeface="Calibri"/>
              </a:rPr>
              <a:t> </a:t>
            </a:r>
            <a:r>
              <a:rPr lang="en-US" dirty="0">
                <a:cs typeface="Calibri"/>
              </a:rPr>
              <a:t>Additionally, through digitizing the shoreline using hi-res imagery, we saw that erosion is causing many areas to decrease in side, particularly in the bay side where turbidity is highest. Lastly, our attempt at a Google Earth Engine analysis showed that the method of atmospheric correction and selected turbidity equation makes a large difference in the outputs. </a:t>
            </a:r>
          </a:p>
          <a:p>
            <a:endParaRPr lang="en-US" dirty="0">
              <a:cs typeface="Calibri"/>
            </a:endParaRPr>
          </a:p>
          <a:p>
            <a:r>
              <a:rPr lang="en-US" dirty="0">
                <a:cs typeface="Calibri"/>
              </a:rPr>
              <a:t>Image Credits: NASA, NPS (Public Domain)</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576581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project has made errors and uncertainties. One of the major limitations was obstructed imagery. </a:t>
            </a:r>
            <a:r>
              <a:rPr lang="en-US" err="1">
                <a:cs typeface="Calibri"/>
              </a:rPr>
              <a:t>Cloudcover</a:t>
            </a:r>
            <a:r>
              <a:rPr lang="en-US">
                <a:cs typeface="Calibri"/>
              </a:rPr>
              <a:t> reduced the number of viable Landsat and Sentinel images we had to work with. Secondly, sea ice and shallow waters interfere with analysis and show up as high turbidity, when in reality it is not high turbidity. This reduces the accuracy of our data and shows the importance of bathymetry when working in shallow water environments. For shoreline analysis, hand digitization can result in slight differences between our two images and create errors in our end results. The limited extent of our Worldview-2 imagery reduced the effectiveness of our analysis by limiting our study area.</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523360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the future, we would like to increase understanding of sediment transport by tracking sediment direction. This will provide insight as to where the uplifted sand goes throughout the bay. Secondly, calculating a sediment budget would provide our partners more insight on whether the island is gaining or loosing sand, and what is needed to maintain key areas. Lastly, addressing uncertainties in shoreline change and improving how compounding factors are accounted for will improve our results. Tidal stages and wind can impact the digitization process and thus impact the analysis.</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3483657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would like to thank everyone for the support and guidance in the Fire Island Water Resource project. A special thank you for our science advisor Dr. Cedric </a:t>
            </a:r>
            <a:r>
              <a:rPr lang="en-US" err="1">
                <a:cs typeface="Calibri"/>
              </a:rPr>
              <a:t>Fichot</a:t>
            </a:r>
            <a:r>
              <a:rPr lang="en-US">
                <a:cs typeface="Calibri"/>
              </a:rPr>
              <a:t> and partners at the National Park Service. </a:t>
            </a:r>
          </a:p>
          <a:p>
            <a:endParaRPr lang="en-US">
              <a:cs typeface="Calibri"/>
            </a:endParaRPr>
          </a:p>
          <a:p>
            <a:r>
              <a:rPr lang="en-US" i="1"/>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a:t>
            </a:r>
            <a:endParaRPr lang="en-US"/>
          </a:p>
          <a:p>
            <a:endParaRPr lang="en-US" i="1"/>
          </a:p>
          <a:p>
            <a:r>
              <a:rPr lang="en-US" i="1" err="1"/>
              <a:t>DigitalGlobe</a:t>
            </a:r>
            <a:r>
              <a:rPr lang="en-US" i="1"/>
              <a:t>/Maxar data were provided by NASA’s Commercial Archive Data for NASA investigators (cad4nasa.gsfc.nasa.gov) under the National Geospatial-Intelligence Agency’s </a:t>
            </a:r>
            <a:r>
              <a:rPr lang="en-US" i="1" err="1"/>
              <a:t>NextView</a:t>
            </a:r>
            <a:r>
              <a:rPr lang="en-US" i="1"/>
              <a:t> license agreement.</a:t>
            </a:r>
            <a:r>
              <a:rPr lang="en-US"/>
              <a:t> </a:t>
            </a:r>
            <a:endParaRPr lang="en-US">
              <a:cs typeface="Calibri"/>
            </a:endParaRPr>
          </a:p>
          <a:p>
            <a:endParaRPr lang="en-US" i="1"/>
          </a:p>
          <a:p>
            <a:r>
              <a:rPr lang="en-US" i="1"/>
              <a:t>This material contains modified Copernicus Sentinel data (2014-2021), processed by ESA.</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2456320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Fire Island National Seashore is a 26-mile-long barrier island located off the southern coast of Long Island, New York. To the South, Fire Island borders the Atlantic Ocean, and to the north, it borders the Great South Bay, a stretch of water with a maximum depth of 20-feet that separates Fire Island from Long Island. The island is home to 17 residential communities, numerous bird species, wildlife habitats, and an ecologically-important holly maritime forest, an ocean coastal wooded habitat, called the Sunken Forest.</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050718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project partners are from the National Park Service Fire Island National Seashore branch. They are responsible for protecting critical wildlife habitats, preserving the Sunken Forest, implementing beach nourishment projects to combat erosion, and monitoring overall island health. A main concern for NPS to maintain the island is knowing where erosion is happening that lead to community concerns. </a:t>
            </a:r>
          </a:p>
          <a:p>
            <a:endParaRPr lang="en-US">
              <a:cs typeface="Calibri"/>
            </a:endParaRPr>
          </a:p>
          <a:p>
            <a:r>
              <a:rPr lang="en-US">
                <a:cs typeface="Calibri"/>
              </a:rPr>
              <a:t>Image Credits: John E. Gray (media release form)</a:t>
            </a: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392275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90000"/>
              </a:lnSpc>
              <a:spcBef>
                <a:spcPts val="1000"/>
              </a:spcBef>
            </a:pPr>
            <a:r>
              <a:rPr lang="en-US"/>
              <a:t>Fire Island National Seashore is experiencing shoreline erosion because it is a dynamic barrier island. In 2012, it experienced a breach from Hurricane Sandy seen in the images in the left panel. Erosion causes loss of residential homes, the rise of groundwater levels, and loss of wildlife habitats like the holly maritime forest, known as the Sunken Forest. Restoration efforts have been completed every few years through beach nourishment projects from the National Park Services. The goal is to provide our partners at the National Park Service with more information about the local sediment dynamics and turbidity along Fire Island National Seashore to protect areas of higher erosion rates.   </a:t>
            </a:r>
            <a:endParaRPr lang="en-US">
              <a:cs typeface="Calibri" panose="020F0502020204030204"/>
            </a:endParaRPr>
          </a:p>
          <a:p>
            <a:pPr marL="171450" indent="-171450">
              <a:spcAft>
                <a:spcPts val="600"/>
              </a:spcAft>
              <a:buFont typeface="Arial,Sans-Serif"/>
              <a:buChar char="•"/>
            </a:pPr>
            <a:endParaRPr lang="en-US">
              <a:cs typeface="+mn-lt"/>
            </a:endParaRPr>
          </a:p>
          <a:p>
            <a:pPr marL="171450" indent="-171450">
              <a:spcAft>
                <a:spcPts val="600"/>
              </a:spcAft>
              <a:buFont typeface="Arial,Sans-Serif"/>
              <a:buChar char="•"/>
            </a:pPr>
            <a:endParaRPr lang="en-US"/>
          </a:p>
          <a:p>
            <a:r>
              <a:rPr lang="en-US"/>
              <a:t>Image credits:</a:t>
            </a:r>
            <a:endParaRPr lang="en-US">
              <a:cs typeface="Calibri"/>
            </a:endParaRPr>
          </a:p>
          <a:p>
            <a:r>
              <a:rPr lang="en-US"/>
              <a:t>Left panel, from top to bottom: USGS </a:t>
            </a:r>
            <a:r>
              <a:rPr lang="en-US">
                <a:effectLst/>
                <a:hlinkClick r:id="rId3"/>
              </a:rPr>
              <a:t>https://</a:t>
            </a:r>
            <a:r>
              <a:rPr lang="en-US">
                <a:hlinkClick r:id="rId3"/>
              </a:rPr>
              <a:t>ny.water</a:t>
            </a:r>
            <a:r>
              <a:rPr lang="en-US">
                <a:effectLst/>
                <a:hlinkClick r:id="rId3"/>
              </a:rPr>
              <a:t>.usgs.gov/</a:t>
            </a:r>
            <a:r>
              <a:rPr lang="en-US">
                <a:hlinkClick r:id="rId3"/>
              </a:rPr>
              <a:t>archived_files/projects</a:t>
            </a:r>
            <a:r>
              <a:rPr lang="en-US">
                <a:effectLst/>
                <a:hlinkClick r:id="rId3"/>
              </a:rPr>
              <a:t>/</a:t>
            </a:r>
            <a:r>
              <a:rPr lang="en-US">
                <a:hlinkClick r:id="rId3"/>
              </a:rPr>
              <a:t>hurr_sandy_2012</a:t>
            </a:r>
            <a:r>
              <a:rPr lang="en-US">
                <a:effectLst/>
                <a:hlinkClick r:id="rId3"/>
              </a:rPr>
              <a:t>/</a:t>
            </a:r>
            <a:r>
              <a:rPr lang="en-US">
                <a:hlinkClick r:id="rId3"/>
              </a:rPr>
              <a:t>index5.html</a:t>
            </a:r>
            <a:endParaRPr lang="en-US" sz="1800">
              <a:latin typeface="Calibri"/>
              <a:ea typeface="Calibri" panose="020F0502020204030204" pitchFamily="34" charset="0"/>
              <a:cs typeface="Calibri"/>
            </a:endParaRPr>
          </a:p>
          <a:p>
            <a:pPr>
              <a:lnSpc>
                <a:spcPct val="107000"/>
              </a:lnSpc>
              <a:spcAft>
                <a:spcPts val="800"/>
              </a:spcAft>
            </a:pPr>
            <a:endParaRPr lang="en-US" sz="1800">
              <a:cs typeface="Calibri"/>
            </a:endParaRPr>
          </a:p>
          <a:p>
            <a:pPr>
              <a:lnSpc>
                <a:spcPct val="107000"/>
              </a:lnSpc>
              <a:spcAft>
                <a:spcPts val="800"/>
              </a:spcAft>
            </a:pPr>
            <a:r>
              <a:rPr lang="en-US"/>
              <a:t>Right panel, from top to bottom: John E. Gray (media release form), USGS (</a:t>
            </a:r>
            <a:r>
              <a:rPr lang="en-US">
                <a:hlinkClick r:id="rId4"/>
              </a:rPr>
              <a:t>https://www.usgs.gov/mission-areas/water-resources/science/groundwater-basics?qt-science_center_objects=0#qt-science_center_objects</a:t>
            </a:r>
            <a:r>
              <a:rPr lang="en-US"/>
              <a:t>); John E. Gray (media release form)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045761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project had three major objectives. The first was to generate turbidity maps </a:t>
            </a:r>
            <a:r>
              <a:rPr lang="en-US"/>
              <a:t>using </a:t>
            </a:r>
            <a:r>
              <a:rPr lang="en-US" err="1"/>
              <a:t>SeaDAS</a:t>
            </a:r>
            <a:r>
              <a:rPr lang="en-US"/>
              <a:t> </a:t>
            </a:r>
            <a:r>
              <a:rPr lang="en-US">
                <a:cs typeface="Calibri"/>
              </a:rPr>
              <a:t>to visualize suspended sediment. The second was to assess patterns in sediment transport and turbidity using in-situ data from three buoys located in the Great South Bay and along Fire Island. This would allow us to validate our data and gain a better understanding of conditions along the shoreline. Lastly, using high-resolution imagery purchased from MAXAR, our last goal was the analyze shoreline changes before and after Hurricane Sandy. Doing this will allow us to see the impacts of major storms and provide our partners with key areas that beach nourishment projects should target.</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158831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team used Level-1 imagery from Landsat 5 Thematic Mapper imagery from 2000 to 2012, Landsat 8 Operational Land Imager imagery from 2013 to 2021, and Sentinel-2 Level2A imagery from 2014 to 2021. These data from the satellites were collected and atmospherically corrected in ACOLITE. This created turbidity data using the </a:t>
            </a:r>
            <a:r>
              <a:rPr lang="en-US" err="1">
                <a:cs typeface="Calibri"/>
              </a:rPr>
              <a:t>Dogliotti</a:t>
            </a:r>
            <a:r>
              <a:rPr lang="en-US">
                <a:cs typeface="Calibri"/>
              </a:rPr>
              <a:t> turbidity algorithm from the imagery and visualized in </a:t>
            </a:r>
            <a:r>
              <a:rPr lang="en-US" err="1">
                <a:cs typeface="Calibri"/>
              </a:rPr>
              <a:t>SeaDAS</a:t>
            </a:r>
            <a:r>
              <a:rPr lang="en-US">
                <a:cs typeface="Calibri"/>
              </a:rPr>
              <a:t> to create turbidity maps.</a:t>
            </a:r>
          </a:p>
          <a:p>
            <a:endParaRPr lang="en-US">
              <a:cs typeface="Calibri"/>
            </a:endParaRPr>
          </a:p>
          <a:p>
            <a:endParaRPr lang="en-US">
              <a:cs typeface="Calibri"/>
            </a:endParaRPr>
          </a:p>
          <a:p>
            <a:r>
              <a:rPr lang="en-US">
                <a:cs typeface="Calibri"/>
              </a:rPr>
              <a:t>Image Credit: NASA (Public Domain)</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1087365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team used high resolution images from WorldView-2 for pre-Hurricane Sandy on July 25th 2010 and post Hurricane Sandy on December 18th 2019. This data was purchased from MAXAR and was used to analyze shoreline changes caused by Hurricane Sandy that happened on October 22nd 2012. This caused significant over washes and new breaches in Fire Island.</a:t>
            </a:r>
          </a:p>
          <a:p>
            <a:endParaRPr lang="en-US">
              <a:cs typeface="Calibri"/>
            </a:endParaRPr>
          </a:p>
          <a:p>
            <a:r>
              <a:rPr lang="en-US">
                <a:cs typeface="Calibri"/>
              </a:rPr>
              <a:t>Image Credit: DigitalGlobe, </a:t>
            </a:r>
            <a:r>
              <a:rPr lang="en-US" u="sng"/>
              <a:t>© 2021 DigitalGlobe NextView License</a:t>
            </a:r>
            <a:endParaRPr lang="en-US"/>
          </a:p>
          <a:p>
            <a:r>
              <a:rPr lang="en-US">
                <a:cs typeface="Calibri"/>
              </a:rPr>
              <a:t>NOAA/NASA GOES Project (Public Domain)</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442425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first of our major methods involved mapping turbidity. Utilizing the Landsat 5 TM, Landsat 8 OLI and Sentinel-2 imagery we compiled, the first step was atmospheric correction. We used the program ACOLITE to process our imagery and apply the atmospheric correction known as Dark Spectrum Fixing (DSF). From there, we utilized the </a:t>
            </a:r>
            <a:r>
              <a:rPr lang="en-US" err="1">
                <a:cs typeface="Calibri"/>
              </a:rPr>
              <a:t>Dogliotti</a:t>
            </a:r>
            <a:r>
              <a:rPr lang="en-US">
                <a:cs typeface="Calibri"/>
              </a:rPr>
              <a:t> equation for turbidity which is adapted for all satellites utilized in our study and available directly through ACOLITE to create a more streamlined and simple process. Then, we brought our imagery into </a:t>
            </a:r>
            <a:r>
              <a:rPr lang="en-US" err="1">
                <a:cs typeface="Calibri"/>
              </a:rPr>
              <a:t>SeaDAS</a:t>
            </a:r>
            <a:r>
              <a:rPr lang="en-US">
                <a:cs typeface="Calibri"/>
              </a:rPr>
              <a:t> to visualize turbidity. In-situ data from the local buoys was compared to our turbidity imagery for validation and correlated with wind and tidal data to determine patterns.</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2262244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measure shoreline change between 2010 to 2019, we digitally traced the bay side and coast side coastline using high-resolution images taken before and after Hurricane Sandy. Of the images available, we selected two that were most similar in tidal stage. The two images used were about 0.1 foot different in tidal stage. We took land area measurements on both sides of the island for both dates.</a:t>
            </a:r>
          </a:p>
          <a:p>
            <a:endParaRPr lang="en-US"/>
          </a:p>
          <a:p>
            <a:r>
              <a:rPr lang="en-US"/>
              <a:t>The digitized shorelines were divided into 65 paired plots by overlaying a 250-meter grid. </a:t>
            </a:r>
            <a:r>
              <a:rPr lang="en-US">
                <a:cs typeface="Calibri"/>
              </a:rPr>
              <a:t>Land area measurements for each plot were then used to assess shoreline loss or gain on both sides of the island as a result of Hurricane Sandy. </a:t>
            </a:r>
          </a:p>
          <a:p>
            <a:endParaRPr lang="en-US">
              <a:cs typeface="Calibri"/>
            </a:endParaRPr>
          </a:p>
          <a:p>
            <a:r>
              <a:rPr lang="en-US" err="1">
                <a:cs typeface="Calibri"/>
              </a:rPr>
              <a:t>Basemap</a:t>
            </a:r>
            <a:r>
              <a:rPr lang="en-US">
                <a:cs typeface="Calibri"/>
              </a:rPr>
              <a:t>: ESRI, DeLorme, </a:t>
            </a:r>
            <a:r>
              <a:rPr lang="en-US" err="1">
                <a:cs typeface="Calibri"/>
              </a:rPr>
              <a:t>NaturalVue</a:t>
            </a:r>
          </a:p>
        </p:txBody>
      </p:sp>
      <p:sp>
        <p:nvSpPr>
          <p:cNvPr id="4" name="Slide Number Placeholder 3"/>
          <p:cNvSpPr>
            <a:spLocks noGrp="1"/>
          </p:cNvSpPr>
          <p:nvPr>
            <p:ph type="sldNum" sz="quarter" idx="5"/>
          </p:nvPr>
        </p:nvSpPr>
        <p:spPr/>
        <p:txBody>
          <a:bodyPr/>
          <a:lstStyle/>
          <a:p>
            <a:fld id="{E23A3079-EBD7-A146-972C-EE3DFA1F8DDF}" type="slidenum">
              <a:rPr lang="en-US" smtClean="0"/>
              <a:t>9</a:t>
            </a:fld>
            <a:endParaRPr lang="en-US"/>
          </a:p>
        </p:txBody>
      </p:sp>
    </p:spTree>
    <p:extLst>
      <p:ext uri="{BB962C8B-B14F-4D97-AF65-F5344CB8AC3E}">
        <p14:creationId xmlns:p14="http://schemas.microsoft.com/office/powerpoint/2010/main" val="31624593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1185" r="17249"/>
          <a:stretch/>
        </p:blipFill>
        <p:spPr>
          <a:xfrm>
            <a:off x="0" y="0"/>
            <a:ext cx="5591174"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54AEB2"/>
                </a:solidFill>
                <a:latin typeface="Century Gothic" panose="020B0502020202020204" pitchFamily="34" charset="0"/>
              </a:rPr>
              <a:t>| </a:t>
            </a:r>
            <a:r>
              <a:rPr lang="en-US" sz="1600" spc="100" baseline="0">
                <a:solidFill>
                  <a:srgbClr val="54AEB2"/>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3F08B9-812E-4D87-8706-C29F93FD24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357" r="5791"/>
          <a:stretch/>
        </p:blipFill>
        <p:spPr>
          <a:xfrm>
            <a:off x="0" y="0"/>
            <a:ext cx="5574188"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54AEB2"/>
                </a:solidFill>
                <a:latin typeface="Century Gothic" panose="020B0502020202020204" pitchFamily="34" charset="0"/>
              </a:rPr>
              <a:t>| </a:t>
            </a:r>
            <a:r>
              <a:rPr lang="en-US" sz="1600" spc="100" baseline="0">
                <a:solidFill>
                  <a:srgbClr val="54AEB2"/>
                </a:solidFill>
                <a:latin typeface="Century Gothic" panose="020B0502020202020204" pitchFamily="34" charset="0"/>
              </a:rPr>
              <a:t>Fall 2021</a:t>
            </a:r>
          </a:p>
        </p:txBody>
      </p:sp>
      <p:sp>
        <p:nvSpPr>
          <p:cNvPr id="26" name="Rounded Rectangle 25"/>
          <p:cNvSpPr/>
          <p:nvPr userDrawn="1"/>
        </p:nvSpPr>
        <p:spPr>
          <a:xfrm>
            <a:off x="-143435" y="6091356"/>
            <a:ext cx="12505764" cy="314088"/>
          </a:xfrm>
          <a:prstGeom prst="roundRect">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34882"/>
            <a:ext cx="634484" cy="634484"/>
          </a:xfrm>
          <a:prstGeom prst="ellipse">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06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54AEB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B0502020202020204" pitchFamily="34" charset="0"/>
              </a:rPr>
              <a:t>ACKNOWLEDGEMENTS</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3400"/>
            <a:ext cx="1468966" cy="228600"/>
          </a:xfrm>
          <a:prstGeom prst="rect">
            <a:avLst/>
          </a:prstGeom>
        </p:spPr>
      </p:pic>
      <p:sp>
        <p:nvSpPr>
          <p:cNvPr id="11" name="Rectangle 10"/>
          <p:cNvSpPr/>
          <p:nvPr userDrawn="1"/>
        </p:nvSpPr>
        <p:spPr>
          <a:xfrm>
            <a:off x="3702756" y="147295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9" r:id="rId1"/>
    <p:sldLayoutId id="2147483716" r:id="rId2"/>
    <p:sldLayoutId id="2147483718" r:id="rId3"/>
    <p:sldLayoutId id="2147483722" r:id="rId4"/>
    <p:sldLayoutId id="2147483723" r:id="rId5"/>
    <p:sldLayoutId id="2147483717" r:id="rId6"/>
    <p:sldLayoutId id="2147483719" r:id="rId7"/>
    <p:sldLayoutId id="2147483721" r:id="rId8"/>
    <p:sldLayoutId id="214748372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7.jpe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48.pn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31.jpe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45118" y="5732192"/>
            <a:ext cx="2560316" cy="338554"/>
          </a:xfrm>
          <a:prstGeom prst="rect">
            <a:avLst/>
          </a:prstGeom>
        </p:spPr>
        <p:txBody>
          <a:bodyPr wrap="none" lIns="91440" tIns="45720" rIns="91440" bIns="45720" anchor="t">
            <a:spAutoFit/>
          </a:bodyPr>
          <a:lstStyle/>
          <a:p>
            <a:r>
              <a:rPr lang="en-US" sz="1600" dirty="0">
                <a:solidFill>
                  <a:srgbClr val="54AEB2"/>
                </a:solidFill>
                <a:latin typeface="Century Gothic"/>
              </a:rPr>
              <a:t>Massachusetts – Boston </a:t>
            </a:r>
          </a:p>
        </p:txBody>
      </p:sp>
      <p:sp>
        <p:nvSpPr>
          <p:cNvPr id="3" name="Title 1"/>
          <p:cNvSpPr txBox="1">
            <a:spLocks/>
          </p:cNvSpPr>
          <p:nvPr/>
        </p:nvSpPr>
        <p:spPr>
          <a:xfrm>
            <a:off x="6102086" y="1837942"/>
            <a:ext cx="5366014"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a:solidFill>
                  <a:srgbClr val="54AEB2"/>
                </a:solidFill>
                <a:latin typeface="Century Gothic"/>
              </a:rPr>
              <a:t>FIRE ISLAND</a:t>
            </a:r>
            <a:endParaRPr lang="en-US" sz="3700" spc="0" baseline="0">
              <a:solidFill>
                <a:srgbClr val="54AEB2"/>
              </a:solidFill>
            </a:endParaRPr>
          </a:p>
          <a:p>
            <a:pPr algn="l"/>
            <a:r>
              <a:rPr lang="en-US" sz="2800" b="0" spc="0">
                <a:solidFill>
                  <a:srgbClr val="54AEB2"/>
                </a:solidFill>
              </a:rPr>
              <a:t>Water Resources</a:t>
            </a:r>
            <a:endParaRPr lang="en-US" sz="2800" b="0" spc="0" baseline="0">
              <a:solidFill>
                <a:srgbClr val="54AEB2"/>
              </a:solidFill>
            </a:endParaRPr>
          </a:p>
        </p:txBody>
      </p:sp>
      <p:sp>
        <p:nvSpPr>
          <p:cNvPr id="4" name="Subtitle 2"/>
          <p:cNvSpPr txBox="1">
            <a:spLocks/>
          </p:cNvSpPr>
          <p:nvPr/>
        </p:nvSpPr>
        <p:spPr>
          <a:xfrm>
            <a:off x="6102086" y="3092179"/>
            <a:ext cx="4890496"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latin typeface="Century Gothic"/>
              </a:rPr>
              <a:t>Assessing Sediment Dynamics and Turbidity Changes Along Fire Island National Seashore Using Satellite Data</a:t>
            </a:r>
            <a:endParaRPr lang="en-US" sz="2800" dirty="0">
              <a:solidFill>
                <a:schemeClr val="tx1">
                  <a:lumMod val="75000"/>
                  <a:lumOff val="25000"/>
                </a:schemeClr>
              </a:solidFill>
            </a:endParaRPr>
          </a:p>
        </p:txBody>
      </p:sp>
      <p:sp>
        <p:nvSpPr>
          <p:cNvPr id="5" name="TextBox 4"/>
          <p:cNvSpPr txBox="1"/>
          <p:nvPr/>
        </p:nvSpPr>
        <p:spPr>
          <a:xfrm>
            <a:off x="6102086" y="4734825"/>
            <a:ext cx="4738095" cy="523220"/>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Kelly Young (Project Lead), Tyler Albrethsen, Yuhe Chang, Lisa Tanh and Brenna Hatch</a:t>
            </a:r>
            <a:endParaRPr lang="en-US" sz="1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89523F-0D27-45AC-A552-18567CB834D0}"/>
              </a:ext>
            </a:extLst>
          </p:cNvPr>
          <p:cNvSpPr txBox="1">
            <a:spLocks/>
          </p:cNvSpPr>
          <p:nvPr/>
        </p:nvSpPr>
        <p:spPr>
          <a:xfrm>
            <a:off x="364331" y="176212"/>
            <a:ext cx="6537578"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rPr>
              <a:t>RESULTS </a:t>
            </a:r>
            <a:endParaRPr lang="en-US"/>
          </a:p>
        </p:txBody>
      </p:sp>
      <p:sp>
        <p:nvSpPr>
          <p:cNvPr id="4" name="Subtitle 2">
            <a:extLst>
              <a:ext uri="{FF2B5EF4-FFF2-40B4-BE49-F238E27FC236}">
                <a16:creationId xmlns:a16="http://schemas.microsoft.com/office/drawing/2014/main" id="{0451AD7A-7617-4512-BD0D-C004D44CEC5D}"/>
              </a:ext>
            </a:extLst>
          </p:cNvPr>
          <p:cNvSpPr txBox="1">
            <a:spLocks/>
          </p:cNvSpPr>
          <p:nvPr/>
        </p:nvSpPr>
        <p:spPr>
          <a:xfrm>
            <a:off x="358843" y="952538"/>
            <a:ext cx="8652869" cy="443487"/>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solidFill>
                  <a:schemeClr val="tx1">
                    <a:lumMod val="75000"/>
                    <a:lumOff val="25000"/>
                  </a:schemeClr>
                </a:solidFill>
                <a:latin typeface="Century Gothic"/>
                <a:cs typeface="Times New Roman"/>
              </a:rPr>
              <a:t>Summer Turbidity Map Series</a:t>
            </a:r>
          </a:p>
        </p:txBody>
      </p:sp>
      <p:pic>
        <p:nvPicPr>
          <p:cNvPr id="2" name="Picture 4" descr="A picture containing text, different, display&#10;&#10;Description automatically generated">
            <a:extLst>
              <a:ext uri="{FF2B5EF4-FFF2-40B4-BE49-F238E27FC236}">
                <a16:creationId xmlns:a16="http://schemas.microsoft.com/office/drawing/2014/main" id="{E1BBF1BB-B80B-4D83-92F6-E77B2F175CCD}"/>
              </a:ext>
            </a:extLst>
          </p:cNvPr>
          <p:cNvPicPr>
            <a:picLocks noChangeAspect="1"/>
          </p:cNvPicPr>
          <p:nvPr/>
        </p:nvPicPr>
        <p:blipFill>
          <a:blip r:embed="rId3"/>
          <a:stretch>
            <a:fillRect/>
          </a:stretch>
        </p:blipFill>
        <p:spPr>
          <a:xfrm>
            <a:off x="890211" y="1288987"/>
            <a:ext cx="9323008" cy="5477454"/>
          </a:xfrm>
          <a:prstGeom prst="rect">
            <a:avLst/>
          </a:prstGeom>
        </p:spPr>
      </p:pic>
      <p:sp>
        <p:nvSpPr>
          <p:cNvPr id="6" name="TextBox 5">
            <a:extLst>
              <a:ext uri="{FF2B5EF4-FFF2-40B4-BE49-F238E27FC236}">
                <a16:creationId xmlns:a16="http://schemas.microsoft.com/office/drawing/2014/main" id="{A24CF519-6777-4D3C-B685-85BBEC597119}"/>
              </a:ext>
            </a:extLst>
          </p:cNvPr>
          <p:cNvSpPr txBox="1"/>
          <p:nvPr/>
        </p:nvSpPr>
        <p:spPr>
          <a:xfrm rot="10800000" flipV="1">
            <a:off x="4688242" y="5478404"/>
            <a:ext cx="32311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404040"/>
                </a:solidFill>
                <a:latin typeface="Century Gothic"/>
                <a:cs typeface="Segoe UI"/>
              </a:rPr>
              <a:t>N</a:t>
            </a:r>
          </a:p>
        </p:txBody>
      </p:sp>
      <p:sp>
        <p:nvSpPr>
          <p:cNvPr id="5" name="TextBox 4">
            <a:extLst>
              <a:ext uri="{FF2B5EF4-FFF2-40B4-BE49-F238E27FC236}">
                <a16:creationId xmlns:a16="http://schemas.microsoft.com/office/drawing/2014/main" id="{EB1C1ADE-974C-4866-8011-20FC8DE935DB}"/>
              </a:ext>
            </a:extLst>
          </p:cNvPr>
          <p:cNvSpPr txBox="1"/>
          <p:nvPr/>
        </p:nvSpPr>
        <p:spPr>
          <a:xfrm rot="10800000" flipV="1">
            <a:off x="3200526" y="2884514"/>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FFFF00"/>
                </a:solidFill>
                <a:latin typeface="Century Gothic"/>
                <a:cs typeface="Segoe UI"/>
              </a:rPr>
              <a:t>0         5      10      15      20</a:t>
            </a:r>
          </a:p>
        </p:txBody>
      </p:sp>
      <p:sp>
        <p:nvSpPr>
          <p:cNvPr id="9" name="TextBox 8">
            <a:extLst>
              <a:ext uri="{FF2B5EF4-FFF2-40B4-BE49-F238E27FC236}">
                <a16:creationId xmlns:a16="http://schemas.microsoft.com/office/drawing/2014/main" id="{080EFD54-7EF5-462D-9D6F-F3182C818D0E}"/>
              </a:ext>
            </a:extLst>
          </p:cNvPr>
          <p:cNvSpPr txBox="1"/>
          <p:nvPr/>
        </p:nvSpPr>
        <p:spPr>
          <a:xfrm rot="10800000" flipV="1">
            <a:off x="3200526" y="4589943"/>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FFFF00"/>
                </a:solidFill>
                <a:latin typeface="Century Gothic"/>
                <a:cs typeface="Segoe UI"/>
              </a:rPr>
              <a:t>0         5      10      15      20</a:t>
            </a:r>
          </a:p>
        </p:txBody>
      </p:sp>
      <p:sp>
        <p:nvSpPr>
          <p:cNvPr id="11" name="TextBox 10">
            <a:extLst>
              <a:ext uri="{FF2B5EF4-FFF2-40B4-BE49-F238E27FC236}">
                <a16:creationId xmlns:a16="http://schemas.microsoft.com/office/drawing/2014/main" id="{5377361E-2D84-4C09-AC42-CB43A4537699}"/>
              </a:ext>
            </a:extLst>
          </p:cNvPr>
          <p:cNvSpPr txBox="1"/>
          <p:nvPr/>
        </p:nvSpPr>
        <p:spPr>
          <a:xfrm rot="10800000" flipV="1">
            <a:off x="3200526" y="6331657"/>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FFFF00"/>
                </a:solidFill>
                <a:latin typeface="Century Gothic"/>
                <a:cs typeface="Segoe UI"/>
              </a:rPr>
              <a:t>0         5      10      15      20</a:t>
            </a:r>
          </a:p>
        </p:txBody>
      </p:sp>
      <p:sp>
        <p:nvSpPr>
          <p:cNvPr id="13" name="TextBox 12">
            <a:extLst>
              <a:ext uri="{FF2B5EF4-FFF2-40B4-BE49-F238E27FC236}">
                <a16:creationId xmlns:a16="http://schemas.microsoft.com/office/drawing/2014/main" id="{481B2E38-A51F-489F-82AF-72E0708FF0CA}"/>
              </a:ext>
            </a:extLst>
          </p:cNvPr>
          <p:cNvSpPr txBox="1"/>
          <p:nvPr/>
        </p:nvSpPr>
        <p:spPr>
          <a:xfrm rot="10800000" flipV="1">
            <a:off x="7736240" y="2884514"/>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FFFF00"/>
                </a:solidFill>
                <a:latin typeface="Century Gothic"/>
                <a:cs typeface="Segoe UI"/>
              </a:rPr>
              <a:t>0         5      10      15      20</a:t>
            </a:r>
          </a:p>
        </p:txBody>
      </p:sp>
      <p:sp>
        <p:nvSpPr>
          <p:cNvPr id="15" name="TextBox 14">
            <a:extLst>
              <a:ext uri="{FF2B5EF4-FFF2-40B4-BE49-F238E27FC236}">
                <a16:creationId xmlns:a16="http://schemas.microsoft.com/office/drawing/2014/main" id="{A5EEA752-FB6A-4FA2-B798-53CFB2FDC71F}"/>
              </a:ext>
            </a:extLst>
          </p:cNvPr>
          <p:cNvSpPr txBox="1"/>
          <p:nvPr/>
        </p:nvSpPr>
        <p:spPr>
          <a:xfrm rot="10800000" flipV="1">
            <a:off x="7736240" y="4589943"/>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FFFF00"/>
                </a:solidFill>
                <a:latin typeface="Century Gothic"/>
                <a:cs typeface="Segoe UI"/>
              </a:rPr>
              <a:t>0         5      10      15      20</a:t>
            </a:r>
          </a:p>
        </p:txBody>
      </p:sp>
      <p:sp>
        <p:nvSpPr>
          <p:cNvPr id="16" name="TextBox 15">
            <a:extLst>
              <a:ext uri="{FF2B5EF4-FFF2-40B4-BE49-F238E27FC236}">
                <a16:creationId xmlns:a16="http://schemas.microsoft.com/office/drawing/2014/main" id="{6B03BE09-ECC5-4996-A665-8408EB066F76}"/>
              </a:ext>
            </a:extLst>
          </p:cNvPr>
          <p:cNvSpPr txBox="1"/>
          <p:nvPr/>
        </p:nvSpPr>
        <p:spPr>
          <a:xfrm rot="10800000" flipV="1">
            <a:off x="5595382" y="5835751"/>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cs typeface="Segoe UI"/>
              </a:rPr>
              <a:t>0       2.5    5 km </a:t>
            </a:r>
            <a:endParaRPr lang="en-US" sz="1400">
              <a:solidFill>
                <a:srgbClr val="FFFF00"/>
              </a:solidFill>
              <a:latin typeface="Century Gothic"/>
              <a:cs typeface="Segoe UI"/>
            </a:endParaRPr>
          </a:p>
        </p:txBody>
      </p:sp>
      <p:sp>
        <p:nvSpPr>
          <p:cNvPr id="17" name="TextBox 16">
            <a:extLst>
              <a:ext uri="{FF2B5EF4-FFF2-40B4-BE49-F238E27FC236}">
                <a16:creationId xmlns:a16="http://schemas.microsoft.com/office/drawing/2014/main" id="{AE0CB0DD-6D4E-4450-BD87-C5FF9FB3D828}"/>
              </a:ext>
            </a:extLst>
          </p:cNvPr>
          <p:cNvSpPr txBox="1"/>
          <p:nvPr/>
        </p:nvSpPr>
        <p:spPr>
          <a:xfrm rot="10800000" flipV="1">
            <a:off x="1095953" y="1554036"/>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latin typeface="Century Gothic"/>
                <a:cs typeface="Segoe UI"/>
              </a:rPr>
              <a:t>8/25/2000</a:t>
            </a:r>
          </a:p>
        </p:txBody>
      </p:sp>
      <p:sp>
        <p:nvSpPr>
          <p:cNvPr id="18" name="TextBox 17">
            <a:extLst>
              <a:ext uri="{FF2B5EF4-FFF2-40B4-BE49-F238E27FC236}">
                <a16:creationId xmlns:a16="http://schemas.microsoft.com/office/drawing/2014/main" id="{DFE796BF-745F-49FD-8AAC-8C1FD073EAA4}"/>
              </a:ext>
            </a:extLst>
          </p:cNvPr>
          <p:cNvSpPr txBox="1"/>
          <p:nvPr/>
        </p:nvSpPr>
        <p:spPr>
          <a:xfrm rot="10800000" flipV="1">
            <a:off x="5692143" y="1590321"/>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latin typeface="Century Gothic"/>
                <a:cs typeface="Segoe UI"/>
              </a:rPr>
              <a:t>8/23/2005</a:t>
            </a:r>
          </a:p>
        </p:txBody>
      </p:sp>
      <p:sp>
        <p:nvSpPr>
          <p:cNvPr id="19" name="TextBox 18">
            <a:extLst>
              <a:ext uri="{FF2B5EF4-FFF2-40B4-BE49-F238E27FC236}">
                <a16:creationId xmlns:a16="http://schemas.microsoft.com/office/drawing/2014/main" id="{6CF51483-981F-482A-AAA1-899CADB81DB7}"/>
              </a:ext>
            </a:extLst>
          </p:cNvPr>
          <p:cNvSpPr txBox="1"/>
          <p:nvPr/>
        </p:nvSpPr>
        <p:spPr>
          <a:xfrm rot="10800000" flipV="1">
            <a:off x="1095952" y="3319940"/>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latin typeface="Century Gothic"/>
                <a:cs typeface="Segoe UI"/>
              </a:rPr>
              <a:t>6/18/2010</a:t>
            </a:r>
            <a:endParaRPr lang="en-US"/>
          </a:p>
        </p:txBody>
      </p:sp>
      <p:sp>
        <p:nvSpPr>
          <p:cNvPr id="20" name="TextBox 19">
            <a:extLst>
              <a:ext uri="{FF2B5EF4-FFF2-40B4-BE49-F238E27FC236}">
                <a16:creationId xmlns:a16="http://schemas.microsoft.com/office/drawing/2014/main" id="{71016573-E374-43BD-943A-DCCD085BF2F3}"/>
              </a:ext>
            </a:extLst>
          </p:cNvPr>
          <p:cNvSpPr txBox="1"/>
          <p:nvPr/>
        </p:nvSpPr>
        <p:spPr>
          <a:xfrm rot="10800000" flipV="1">
            <a:off x="5692143" y="3319940"/>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latin typeface="Century Gothic"/>
                <a:cs typeface="Segoe UI"/>
              </a:rPr>
              <a:t>8/19/2015</a:t>
            </a:r>
          </a:p>
        </p:txBody>
      </p:sp>
      <p:sp>
        <p:nvSpPr>
          <p:cNvPr id="21" name="TextBox 20">
            <a:extLst>
              <a:ext uri="{FF2B5EF4-FFF2-40B4-BE49-F238E27FC236}">
                <a16:creationId xmlns:a16="http://schemas.microsoft.com/office/drawing/2014/main" id="{99754332-4C68-4196-8751-25AB000E294A}"/>
              </a:ext>
            </a:extLst>
          </p:cNvPr>
          <p:cNvSpPr txBox="1"/>
          <p:nvPr/>
        </p:nvSpPr>
        <p:spPr>
          <a:xfrm rot="10800000" flipV="1">
            <a:off x="1095953" y="5037464"/>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latin typeface="Century Gothic"/>
                <a:cs typeface="Segoe UI"/>
              </a:rPr>
              <a:t>7/29/2019</a:t>
            </a:r>
            <a:endParaRPr lang="en-US"/>
          </a:p>
        </p:txBody>
      </p:sp>
      <p:sp>
        <p:nvSpPr>
          <p:cNvPr id="22" name="TextBox 21">
            <a:extLst>
              <a:ext uri="{FF2B5EF4-FFF2-40B4-BE49-F238E27FC236}">
                <a16:creationId xmlns:a16="http://schemas.microsoft.com/office/drawing/2014/main" id="{0F9DF9FF-B8A4-49BD-AFBF-E3452FDD17D3}"/>
              </a:ext>
            </a:extLst>
          </p:cNvPr>
          <p:cNvSpPr txBox="1"/>
          <p:nvPr/>
        </p:nvSpPr>
        <p:spPr>
          <a:xfrm rot="10800000" flipV="1">
            <a:off x="3256088" y="2574069"/>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FFFF00"/>
                </a:solidFill>
                <a:latin typeface="Century Gothic"/>
                <a:cs typeface="Segoe UI"/>
              </a:rPr>
              <a:t>Turbidity (NTU)</a:t>
            </a:r>
            <a:endParaRPr lang="en-US"/>
          </a:p>
        </p:txBody>
      </p:sp>
      <p:sp>
        <p:nvSpPr>
          <p:cNvPr id="23" name="TextBox 22">
            <a:extLst>
              <a:ext uri="{FF2B5EF4-FFF2-40B4-BE49-F238E27FC236}">
                <a16:creationId xmlns:a16="http://schemas.microsoft.com/office/drawing/2014/main" id="{6044932E-2C89-4CA1-A87D-9523DB01031D}"/>
              </a:ext>
            </a:extLst>
          </p:cNvPr>
          <p:cNvSpPr txBox="1"/>
          <p:nvPr/>
        </p:nvSpPr>
        <p:spPr>
          <a:xfrm rot="10800000" flipV="1">
            <a:off x="3271081" y="4281513"/>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FFFF00"/>
                </a:solidFill>
                <a:latin typeface="Century Gothic"/>
                <a:cs typeface="Segoe UI"/>
              </a:rPr>
              <a:t>Turbidity (NTU)</a:t>
            </a:r>
            <a:endParaRPr lang="en-US"/>
          </a:p>
        </p:txBody>
      </p:sp>
      <p:sp>
        <p:nvSpPr>
          <p:cNvPr id="24" name="TextBox 23">
            <a:extLst>
              <a:ext uri="{FF2B5EF4-FFF2-40B4-BE49-F238E27FC236}">
                <a16:creationId xmlns:a16="http://schemas.microsoft.com/office/drawing/2014/main" id="{92D41244-89E8-4394-B944-3B09DC8C1B3C}"/>
              </a:ext>
            </a:extLst>
          </p:cNvPr>
          <p:cNvSpPr txBox="1"/>
          <p:nvPr/>
        </p:nvSpPr>
        <p:spPr>
          <a:xfrm rot="10800000" flipV="1">
            <a:off x="3256088" y="6025117"/>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FFFF00"/>
                </a:solidFill>
                <a:latin typeface="Century Gothic"/>
                <a:cs typeface="Segoe UI"/>
              </a:rPr>
              <a:t>Turbidity (NTU)</a:t>
            </a:r>
            <a:endParaRPr lang="en-US"/>
          </a:p>
        </p:txBody>
      </p:sp>
      <p:sp>
        <p:nvSpPr>
          <p:cNvPr id="25" name="TextBox 24">
            <a:extLst>
              <a:ext uri="{FF2B5EF4-FFF2-40B4-BE49-F238E27FC236}">
                <a16:creationId xmlns:a16="http://schemas.microsoft.com/office/drawing/2014/main" id="{6625AE6D-92B1-4FBA-93FA-C59ABD4C941B}"/>
              </a:ext>
            </a:extLst>
          </p:cNvPr>
          <p:cNvSpPr txBox="1"/>
          <p:nvPr/>
        </p:nvSpPr>
        <p:spPr>
          <a:xfrm rot="10800000" flipV="1">
            <a:off x="7791047" y="2574950"/>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FFFF00"/>
                </a:solidFill>
                <a:latin typeface="Century Gothic"/>
                <a:cs typeface="Segoe UI"/>
              </a:rPr>
              <a:t>Turbidity (NTU)</a:t>
            </a:r>
            <a:endParaRPr lang="en-US"/>
          </a:p>
        </p:txBody>
      </p:sp>
      <p:sp>
        <p:nvSpPr>
          <p:cNvPr id="26" name="TextBox 25">
            <a:extLst>
              <a:ext uri="{FF2B5EF4-FFF2-40B4-BE49-F238E27FC236}">
                <a16:creationId xmlns:a16="http://schemas.microsoft.com/office/drawing/2014/main" id="{54843430-C101-4126-AABF-6F91FC75DD79}"/>
              </a:ext>
            </a:extLst>
          </p:cNvPr>
          <p:cNvSpPr txBox="1"/>
          <p:nvPr/>
        </p:nvSpPr>
        <p:spPr>
          <a:xfrm rot="10800000" flipV="1">
            <a:off x="7814859" y="4281513"/>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FFFF00"/>
                </a:solidFill>
                <a:latin typeface="Century Gothic"/>
                <a:cs typeface="Segoe UI"/>
              </a:rPr>
              <a:t>Turbidity (NTU)</a:t>
            </a:r>
            <a:endParaRPr lang="en-US"/>
          </a:p>
        </p:txBody>
      </p:sp>
    </p:spTree>
    <p:extLst>
      <p:ext uri="{BB962C8B-B14F-4D97-AF65-F5344CB8AC3E}">
        <p14:creationId xmlns:p14="http://schemas.microsoft.com/office/powerpoint/2010/main" val="2586490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89523F-0D27-45AC-A552-18567CB834D0}"/>
              </a:ext>
            </a:extLst>
          </p:cNvPr>
          <p:cNvSpPr txBox="1">
            <a:spLocks/>
          </p:cNvSpPr>
          <p:nvPr/>
        </p:nvSpPr>
        <p:spPr>
          <a:xfrm>
            <a:off x="364331" y="176212"/>
            <a:ext cx="6537578"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rPr>
              <a:t>RESULTS </a:t>
            </a:r>
            <a:endParaRPr lang="en-US"/>
          </a:p>
        </p:txBody>
      </p:sp>
      <p:sp>
        <p:nvSpPr>
          <p:cNvPr id="4" name="Subtitle 2">
            <a:extLst>
              <a:ext uri="{FF2B5EF4-FFF2-40B4-BE49-F238E27FC236}">
                <a16:creationId xmlns:a16="http://schemas.microsoft.com/office/drawing/2014/main" id="{0451AD7A-7617-4512-BD0D-C004D44CEC5D}"/>
              </a:ext>
            </a:extLst>
          </p:cNvPr>
          <p:cNvSpPr txBox="1">
            <a:spLocks/>
          </p:cNvSpPr>
          <p:nvPr/>
        </p:nvSpPr>
        <p:spPr>
          <a:xfrm>
            <a:off x="358843" y="952538"/>
            <a:ext cx="8652869" cy="443487"/>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solidFill>
                  <a:schemeClr val="tx1">
                    <a:lumMod val="75000"/>
                    <a:lumOff val="25000"/>
                  </a:schemeClr>
                </a:solidFill>
                <a:latin typeface="Century Gothic"/>
                <a:cs typeface="Times New Roman"/>
              </a:rPr>
              <a:t>Winter Turbidity Map Series</a:t>
            </a:r>
            <a:endParaRPr lang="en-US" dirty="0">
              <a:solidFill>
                <a:schemeClr val="tx1">
                  <a:lumMod val="75000"/>
                  <a:lumOff val="25000"/>
                </a:schemeClr>
              </a:solidFill>
            </a:endParaRPr>
          </a:p>
        </p:txBody>
      </p:sp>
      <p:pic>
        <p:nvPicPr>
          <p:cNvPr id="2" name="Picture 4" descr="A picture containing text, computer, display, different&#10;&#10;Description automatically generated">
            <a:extLst>
              <a:ext uri="{FF2B5EF4-FFF2-40B4-BE49-F238E27FC236}">
                <a16:creationId xmlns:a16="http://schemas.microsoft.com/office/drawing/2014/main" id="{C56464D1-1790-4D19-8F6F-7E5C8247A853}"/>
              </a:ext>
            </a:extLst>
          </p:cNvPr>
          <p:cNvPicPr>
            <a:picLocks noChangeAspect="1"/>
          </p:cNvPicPr>
          <p:nvPr/>
        </p:nvPicPr>
        <p:blipFill>
          <a:blip r:embed="rId3"/>
          <a:stretch>
            <a:fillRect/>
          </a:stretch>
        </p:blipFill>
        <p:spPr>
          <a:xfrm>
            <a:off x="853926" y="1313178"/>
            <a:ext cx="9407674" cy="5477454"/>
          </a:xfrm>
          <a:prstGeom prst="rect">
            <a:avLst/>
          </a:prstGeom>
        </p:spPr>
      </p:pic>
      <p:sp>
        <p:nvSpPr>
          <p:cNvPr id="5" name="TextBox 1">
            <a:extLst>
              <a:ext uri="{FF2B5EF4-FFF2-40B4-BE49-F238E27FC236}">
                <a16:creationId xmlns:a16="http://schemas.microsoft.com/office/drawing/2014/main" id="{5FB1A4A1-E560-419B-AB24-6023DC4B970B}"/>
              </a:ext>
            </a:extLst>
          </p:cNvPr>
          <p:cNvSpPr txBox="1"/>
          <p:nvPr/>
        </p:nvSpPr>
        <p:spPr>
          <a:xfrm rot="10800000" flipV="1">
            <a:off x="3200526" y="2908705"/>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FFFF00"/>
                </a:solidFill>
                <a:latin typeface="Century Gothic"/>
                <a:cs typeface="Segoe UI"/>
              </a:rPr>
              <a:t>0         5      10      15      20</a:t>
            </a:r>
          </a:p>
        </p:txBody>
      </p:sp>
      <p:sp>
        <p:nvSpPr>
          <p:cNvPr id="6" name="TextBox 1">
            <a:extLst>
              <a:ext uri="{FF2B5EF4-FFF2-40B4-BE49-F238E27FC236}">
                <a16:creationId xmlns:a16="http://schemas.microsoft.com/office/drawing/2014/main" id="{4647A896-056B-4720-B2C3-D004C41E0A52}"/>
              </a:ext>
            </a:extLst>
          </p:cNvPr>
          <p:cNvSpPr txBox="1"/>
          <p:nvPr/>
        </p:nvSpPr>
        <p:spPr>
          <a:xfrm rot="10800000" flipV="1">
            <a:off x="7796716" y="2908704"/>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FFFF00"/>
                </a:solidFill>
                <a:latin typeface="Century Gothic"/>
                <a:cs typeface="Segoe UI"/>
              </a:rPr>
              <a:t>0         5      10      15      20</a:t>
            </a:r>
          </a:p>
        </p:txBody>
      </p:sp>
      <p:sp>
        <p:nvSpPr>
          <p:cNvPr id="7" name="TextBox 1">
            <a:extLst>
              <a:ext uri="{FF2B5EF4-FFF2-40B4-BE49-F238E27FC236}">
                <a16:creationId xmlns:a16="http://schemas.microsoft.com/office/drawing/2014/main" id="{1E6E4E66-25E7-461A-9A93-F5FCE0CE0D12}"/>
              </a:ext>
            </a:extLst>
          </p:cNvPr>
          <p:cNvSpPr txBox="1"/>
          <p:nvPr/>
        </p:nvSpPr>
        <p:spPr>
          <a:xfrm rot="10800000" flipV="1">
            <a:off x="3200525" y="4626228"/>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FFFF00"/>
                </a:solidFill>
                <a:latin typeface="Century Gothic"/>
                <a:cs typeface="Segoe UI"/>
              </a:rPr>
              <a:t>0         5      10      15      20</a:t>
            </a:r>
          </a:p>
        </p:txBody>
      </p:sp>
      <p:sp>
        <p:nvSpPr>
          <p:cNvPr id="8" name="TextBox 1">
            <a:extLst>
              <a:ext uri="{FF2B5EF4-FFF2-40B4-BE49-F238E27FC236}">
                <a16:creationId xmlns:a16="http://schemas.microsoft.com/office/drawing/2014/main" id="{E44D7CA6-D9F2-49DE-98B9-785F71511F3B}"/>
              </a:ext>
            </a:extLst>
          </p:cNvPr>
          <p:cNvSpPr txBox="1"/>
          <p:nvPr/>
        </p:nvSpPr>
        <p:spPr>
          <a:xfrm rot="10800000" flipV="1">
            <a:off x="3248906" y="6343752"/>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FFFF00"/>
                </a:solidFill>
                <a:latin typeface="Century Gothic"/>
                <a:cs typeface="Segoe UI"/>
              </a:rPr>
              <a:t>0         5      10      15      20</a:t>
            </a:r>
          </a:p>
        </p:txBody>
      </p:sp>
      <p:sp>
        <p:nvSpPr>
          <p:cNvPr id="9" name="TextBox 1">
            <a:extLst>
              <a:ext uri="{FF2B5EF4-FFF2-40B4-BE49-F238E27FC236}">
                <a16:creationId xmlns:a16="http://schemas.microsoft.com/office/drawing/2014/main" id="{F4A35ABF-8AD5-4150-83BF-E14027BEAA93}"/>
              </a:ext>
            </a:extLst>
          </p:cNvPr>
          <p:cNvSpPr txBox="1"/>
          <p:nvPr/>
        </p:nvSpPr>
        <p:spPr>
          <a:xfrm rot="10800000" flipV="1">
            <a:off x="7796716" y="4626228"/>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FFFF00"/>
                </a:solidFill>
                <a:latin typeface="Century Gothic"/>
                <a:cs typeface="Segoe UI"/>
              </a:rPr>
              <a:t>0         5      10      15      20</a:t>
            </a:r>
          </a:p>
        </p:txBody>
      </p:sp>
      <p:sp>
        <p:nvSpPr>
          <p:cNvPr id="11" name="TextBox 10">
            <a:extLst>
              <a:ext uri="{FF2B5EF4-FFF2-40B4-BE49-F238E27FC236}">
                <a16:creationId xmlns:a16="http://schemas.microsoft.com/office/drawing/2014/main" id="{7CC41D8B-8760-4A51-8AD5-F4469AC8C59F}"/>
              </a:ext>
            </a:extLst>
          </p:cNvPr>
          <p:cNvSpPr txBox="1"/>
          <p:nvPr/>
        </p:nvSpPr>
        <p:spPr>
          <a:xfrm rot="10800000" flipV="1">
            <a:off x="4688242" y="5478404"/>
            <a:ext cx="32311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404040"/>
                </a:solidFill>
                <a:latin typeface="Century Gothic"/>
                <a:cs typeface="Segoe UI"/>
              </a:rPr>
              <a:t>N</a:t>
            </a:r>
          </a:p>
        </p:txBody>
      </p:sp>
      <p:sp>
        <p:nvSpPr>
          <p:cNvPr id="13" name="TextBox 12">
            <a:extLst>
              <a:ext uri="{FF2B5EF4-FFF2-40B4-BE49-F238E27FC236}">
                <a16:creationId xmlns:a16="http://schemas.microsoft.com/office/drawing/2014/main" id="{4CB4F748-B3E9-4BDB-9646-B52B53DF4D4A}"/>
              </a:ext>
            </a:extLst>
          </p:cNvPr>
          <p:cNvSpPr txBox="1"/>
          <p:nvPr/>
        </p:nvSpPr>
        <p:spPr>
          <a:xfrm rot="10800000" flipV="1">
            <a:off x="5595382" y="5896227"/>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cs typeface="Segoe UI"/>
              </a:rPr>
              <a:t>0       2.5    5 km </a:t>
            </a:r>
            <a:endParaRPr lang="en-US" sz="1400">
              <a:solidFill>
                <a:srgbClr val="FFFF00"/>
              </a:solidFill>
              <a:latin typeface="Century Gothic"/>
              <a:cs typeface="Segoe UI"/>
            </a:endParaRPr>
          </a:p>
        </p:txBody>
      </p:sp>
      <p:sp>
        <p:nvSpPr>
          <p:cNvPr id="17" name="TextBox 16">
            <a:extLst>
              <a:ext uri="{FF2B5EF4-FFF2-40B4-BE49-F238E27FC236}">
                <a16:creationId xmlns:a16="http://schemas.microsoft.com/office/drawing/2014/main" id="{14DEF0B5-6B74-4C88-A3A1-A718376610ED}"/>
              </a:ext>
            </a:extLst>
          </p:cNvPr>
          <p:cNvSpPr txBox="1"/>
          <p:nvPr/>
        </p:nvSpPr>
        <p:spPr>
          <a:xfrm rot="10800000" flipV="1">
            <a:off x="1095953" y="1554036"/>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latin typeface="Century Gothic"/>
                <a:cs typeface="Segoe UI"/>
              </a:rPr>
              <a:t>11/29/2000</a:t>
            </a:r>
          </a:p>
        </p:txBody>
      </p:sp>
      <p:sp>
        <p:nvSpPr>
          <p:cNvPr id="19" name="TextBox 18">
            <a:extLst>
              <a:ext uri="{FF2B5EF4-FFF2-40B4-BE49-F238E27FC236}">
                <a16:creationId xmlns:a16="http://schemas.microsoft.com/office/drawing/2014/main" id="{FD9DACB6-386B-4756-8E26-DEE648675669}"/>
              </a:ext>
            </a:extLst>
          </p:cNvPr>
          <p:cNvSpPr txBox="1"/>
          <p:nvPr/>
        </p:nvSpPr>
        <p:spPr>
          <a:xfrm rot="10800000" flipV="1">
            <a:off x="5626829" y="1561294"/>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latin typeface="Century Gothic"/>
                <a:cs typeface="Segoe UI"/>
              </a:rPr>
              <a:t>12/19/2006</a:t>
            </a:r>
            <a:endParaRPr lang="en-US"/>
          </a:p>
        </p:txBody>
      </p:sp>
      <p:sp>
        <p:nvSpPr>
          <p:cNvPr id="21" name="TextBox 20">
            <a:extLst>
              <a:ext uri="{FF2B5EF4-FFF2-40B4-BE49-F238E27FC236}">
                <a16:creationId xmlns:a16="http://schemas.microsoft.com/office/drawing/2014/main" id="{C735FFB8-4548-46BA-B9D8-B0569F88B9B7}"/>
              </a:ext>
            </a:extLst>
          </p:cNvPr>
          <p:cNvSpPr txBox="1"/>
          <p:nvPr/>
        </p:nvSpPr>
        <p:spPr>
          <a:xfrm rot="10800000" flipV="1">
            <a:off x="1054829" y="3351388"/>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latin typeface="Century Gothic"/>
                <a:cs typeface="Segoe UI"/>
              </a:rPr>
              <a:t>11/12/2011</a:t>
            </a:r>
            <a:endParaRPr lang="en-US"/>
          </a:p>
        </p:txBody>
      </p:sp>
      <p:sp>
        <p:nvSpPr>
          <p:cNvPr id="23" name="TextBox 22">
            <a:extLst>
              <a:ext uri="{FF2B5EF4-FFF2-40B4-BE49-F238E27FC236}">
                <a16:creationId xmlns:a16="http://schemas.microsoft.com/office/drawing/2014/main" id="{9CB63121-C3B9-4CF9-93A8-DD7EA5FA8247}"/>
              </a:ext>
            </a:extLst>
          </p:cNvPr>
          <p:cNvSpPr txBox="1"/>
          <p:nvPr/>
        </p:nvSpPr>
        <p:spPr>
          <a:xfrm rot="10800000" flipV="1">
            <a:off x="5626829" y="3315103"/>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latin typeface="Century Gothic"/>
                <a:cs typeface="Segoe UI"/>
              </a:rPr>
              <a:t>11/23/2015</a:t>
            </a:r>
            <a:endParaRPr lang="en-US"/>
          </a:p>
        </p:txBody>
      </p:sp>
      <p:sp>
        <p:nvSpPr>
          <p:cNvPr id="25" name="TextBox 24">
            <a:extLst>
              <a:ext uri="{FF2B5EF4-FFF2-40B4-BE49-F238E27FC236}">
                <a16:creationId xmlns:a16="http://schemas.microsoft.com/office/drawing/2014/main" id="{FA88D6A0-CB61-4FA6-9227-35D56D63DD98}"/>
              </a:ext>
            </a:extLst>
          </p:cNvPr>
          <p:cNvSpPr txBox="1"/>
          <p:nvPr/>
        </p:nvSpPr>
        <p:spPr>
          <a:xfrm rot="10800000" flipV="1">
            <a:off x="1054829" y="5020531"/>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latin typeface="Century Gothic"/>
                <a:cs typeface="Segoe UI"/>
              </a:rPr>
              <a:t>1/21/2020</a:t>
            </a:r>
            <a:endParaRPr lang="en-US"/>
          </a:p>
        </p:txBody>
      </p:sp>
      <p:sp>
        <p:nvSpPr>
          <p:cNvPr id="10" name="TextBox 9">
            <a:extLst>
              <a:ext uri="{FF2B5EF4-FFF2-40B4-BE49-F238E27FC236}">
                <a16:creationId xmlns:a16="http://schemas.microsoft.com/office/drawing/2014/main" id="{DF211C6E-7249-469F-8AD4-DC3949D02989}"/>
              </a:ext>
            </a:extLst>
          </p:cNvPr>
          <p:cNvSpPr txBox="1"/>
          <p:nvPr/>
        </p:nvSpPr>
        <p:spPr>
          <a:xfrm rot="10800000" flipV="1">
            <a:off x="7814859" y="2630513"/>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FFFF00"/>
                </a:solidFill>
                <a:latin typeface="Century Gothic"/>
                <a:cs typeface="Segoe UI"/>
              </a:rPr>
              <a:t>Turbidity (NTU)</a:t>
            </a:r>
            <a:endParaRPr lang="en-US"/>
          </a:p>
        </p:txBody>
      </p:sp>
      <p:sp>
        <p:nvSpPr>
          <p:cNvPr id="12" name="TextBox 11">
            <a:extLst>
              <a:ext uri="{FF2B5EF4-FFF2-40B4-BE49-F238E27FC236}">
                <a16:creationId xmlns:a16="http://schemas.microsoft.com/office/drawing/2014/main" id="{F5AAF68F-5710-45AE-AC0F-710DB352B9B4}"/>
              </a:ext>
            </a:extLst>
          </p:cNvPr>
          <p:cNvSpPr txBox="1"/>
          <p:nvPr/>
        </p:nvSpPr>
        <p:spPr>
          <a:xfrm rot="10800000" flipV="1">
            <a:off x="7837863" y="4378800"/>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FFFF00"/>
                </a:solidFill>
                <a:latin typeface="Century Gothic"/>
                <a:cs typeface="Segoe UI"/>
              </a:rPr>
              <a:t>Turbidity (NTU)</a:t>
            </a:r>
            <a:endParaRPr lang="en-US"/>
          </a:p>
        </p:txBody>
      </p:sp>
      <p:sp>
        <p:nvSpPr>
          <p:cNvPr id="14" name="TextBox 13">
            <a:extLst>
              <a:ext uri="{FF2B5EF4-FFF2-40B4-BE49-F238E27FC236}">
                <a16:creationId xmlns:a16="http://schemas.microsoft.com/office/drawing/2014/main" id="{715966CC-91E2-459F-B453-12EEF000E681}"/>
              </a:ext>
            </a:extLst>
          </p:cNvPr>
          <p:cNvSpPr txBox="1"/>
          <p:nvPr/>
        </p:nvSpPr>
        <p:spPr>
          <a:xfrm rot="10800000" flipV="1">
            <a:off x="3251485" y="2624762"/>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FFFF00"/>
                </a:solidFill>
                <a:latin typeface="Century Gothic"/>
                <a:cs typeface="Segoe UI"/>
              </a:rPr>
              <a:t>Turbidity (NTU)</a:t>
            </a:r>
            <a:endParaRPr lang="en-US"/>
          </a:p>
        </p:txBody>
      </p:sp>
      <p:sp>
        <p:nvSpPr>
          <p:cNvPr id="15" name="TextBox 14">
            <a:extLst>
              <a:ext uri="{FF2B5EF4-FFF2-40B4-BE49-F238E27FC236}">
                <a16:creationId xmlns:a16="http://schemas.microsoft.com/office/drawing/2014/main" id="{7A08E981-56F1-4E0F-BE0C-38DA24A4F430}"/>
              </a:ext>
            </a:extLst>
          </p:cNvPr>
          <p:cNvSpPr txBox="1"/>
          <p:nvPr/>
        </p:nvSpPr>
        <p:spPr>
          <a:xfrm rot="10800000" flipV="1">
            <a:off x="3251485" y="4321290"/>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FFFF00"/>
                </a:solidFill>
                <a:latin typeface="Century Gothic"/>
                <a:cs typeface="Segoe UI"/>
              </a:rPr>
              <a:t>Turbidity (NTU)</a:t>
            </a:r>
            <a:endParaRPr lang="en-US"/>
          </a:p>
        </p:txBody>
      </p:sp>
      <p:sp>
        <p:nvSpPr>
          <p:cNvPr id="16" name="TextBox 15">
            <a:extLst>
              <a:ext uri="{FF2B5EF4-FFF2-40B4-BE49-F238E27FC236}">
                <a16:creationId xmlns:a16="http://schemas.microsoft.com/office/drawing/2014/main" id="{542AD1D4-D93D-4D4E-9C5F-B85B01F44EFD}"/>
              </a:ext>
            </a:extLst>
          </p:cNvPr>
          <p:cNvSpPr txBox="1"/>
          <p:nvPr/>
        </p:nvSpPr>
        <p:spPr>
          <a:xfrm rot="10800000" flipV="1">
            <a:off x="3251485" y="6060951"/>
            <a:ext cx="24328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FFFF00"/>
                </a:solidFill>
                <a:latin typeface="Century Gothic"/>
                <a:cs typeface="Segoe UI"/>
              </a:rPr>
              <a:t>Turbidity (NTU)</a:t>
            </a:r>
            <a:endParaRPr lang="en-US"/>
          </a:p>
        </p:txBody>
      </p:sp>
    </p:spTree>
    <p:extLst>
      <p:ext uri="{BB962C8B-B14F-4D97-AF65-F5344CB8AC3E}">
        <p14:creationId xmlns:p14="http://schemas.microsoft.com/office/powerpoint/2010/main" val="1638167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descr="Chart, scatter chart&#10;&#10;Description automatically generated">
            <a:extLst>
              <a:ext uri="{FF2B5EF4-FFF2-40B4-BE49-F238E27FC236}">
                <a16:creationId xmlns:a16="http://schemas.microsoft.com/office/drawing/2014/main" id="{07FBE999-6795-4C68-A148-C83E95B99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2382" y="749344"/>
            <a:ext cx="2371334" cy="2277505"/>
          </a:xfrm>
          <a:prstGeom prst="rect">
            <a:avLst/>
          </a:prstGeom>
        </p:spPr>
      </p:pic>
      <p:pic>
        <p:nvPicPr>
          <p:cNvPr id="72" name="Picture 71" descr="Map&#10;&#10;Description automatically generated">
            <a:extLst>
              <a:ext uri="{FF2B5EF4-FFF2-40B4-BE49-F238E27FC236}">
                <a16:creationId xmlns:a16="http://schemas.microsoft.com/office/drawing/2014/main" id="{4AB37088-C421-464F-BCDC-14BB2AB5EA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284" y="2094910"/>
            <a:ext cx="5302595" cy="4097460"/>
          </a:xfrm>
          <a:prstGeom prst="rect">
            <a:avLst/>
          </a:prstGeom>
        </p:spPr>
      </p:pic>
      <p:pic>
        <p:nvPicPr>
          <p:cNvPr id="54" name="Picture 53" descr="Chart, scatter chart&#10;&#10;Description automatically generated">
            <a:extLst>
              <a:ext uri="{FF2B5EF4-FFF2-40B4-BE49-F238E27FC236}">
                <a16:creationId xmlns:a16="http://schemas.microsoft.com/office/drawing/2014/main" id="{B7369A7C-A758-4F58-B802-DB8A4D0382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7339" y="4779182"/>
            <a:ext cx="2129239" cy="1596929"/>
          </a:xfrm>
          <a:prstGeom prst="rect">
            <a:avLst/>
          </a:prstGeom>
        </p:spPr>
      </p:pic>
      <p:pic>
        <p:nvPicPr>
          <p:cNvPr id="52" name="Picture 51" descr="Chart, scatter chart&#10;&#10;Description automatically generated">
            <a:extLst>
              <a:ext uri="{FF2B5EF4-FFF2-40B4-BE49-F238E27FC236}">
                <a16:creationId xmlns:a16="http://schemas.microsoft.com/office/drawing/2014/main" id="{C1E21708-0E2A-4B7E-831A-2BF9DB837F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4030" y="4779182"/>
            <a:ext cx="2104782" cy="1578586"/>
          </a:xfrm>
          <a:prstGeom prst="rect">
            <a:avLst/>
          </a:prstGeom>
        </p:spPr>
      </p:pic>
      <p:pic>
        <p:nvPicPr>
          <p:cNvPr id="50" name="Picture 49" descr="Chart, scatter chart&#10;&#10;Description automatically generated">
            <a:extLst>
              <a:ext uri="{FF2B5EF4-FFF2-40B4-BE49-F238E27FC236}">
                <a16:creationId xmlns:a16="http://schemas.microsoft.com/office/drawing/2014/main" id="{8ADAD0CB-CD18-4601-9920-073460F9ED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8193" y="4758666"/>
            <a:ext cx="2132136" cy="1599102"/>
          </a:xfrm>
          <a:prstGeom prst="rect">
            <a:avLst/>
          </a:prstGeom>
        </p:spPr>
      </p:pic>
      <p:pic>
        <p:nvPicPr>
          <p:cNvPr id="48" name="Picture 47" descr="Chart, scatter chart&#10;&#10;Description automatically generated">
            <a:extLst>
              <a:ext uri="{FF2B5EF4-FFF2-40B4-BE49-F238E27FC236}">
                <a16:creationId xmlns:a16="http://schemas.microsoft.com/office/drawing/2014/main" id="{FB459F67-9C54-4834-BD38-537D138591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2280" y="3280642"/>
            <a:ext cx="2134912" cy="1601184"/>
          </a:xfrm>
          <a:prstGeom prst="rect">
            <a:avLst/>
          </a:prstGeom>
        </p:spPr>
      </p:pic>
      <p:pic>
        <p:nvPicPr>
          <p:cNvPr id="46" name="Picture 45" descr="Chart, scatter chart&#10;&#10;Description automatically generated">
            <a:extLst>
              <a:ext uri="{FF2B5EF4-FFF2-40B4-BE49-F238E27FC236}">
                <a16:creationId xmlns:a16="http://schemas.microsoft.com/office/drawing/2014/main" id="{A3DFB66B-4D15-4260-A8C9-EED6049B7E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28965" y="3277644"/>
            <a:ext cx="2134912" cy="1601184"/>
          </a:xfrm>
          <a:prstGeom prst="rect">
            <a:avLst/>
          </a:prstGeom>
        </p:spPr>
      </p:pic>
      <p:pic>
        <p:nvPicPr>
          <p:cNvPr id="38" name="Picture 37" descr="Chart, scatter chart&#10;&#10;Description automatically generated">
            <a:extLst>
              <a:ext uri="{FF2B5EF4-FFF2-40B4-BE49-F238E27FC236}">
                <a16:creationId xmlns:a16="http://schemas.microsoft.com/office/drawing/2014/main" id="{9A6F87C0-645F-4CD6-A7D4-576E06511D3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82410" y="3263611"/>
            <a:ext cx="2140251" cy="1605188"/>
          </a:xfrm>
          <a:prstGeom prst="rect">
            <a:avLst/>
          </a:prstGeom>
        </p:spPr>
      </p:pic>
      <p:sp>
        <p:nvSpPr>
          <p:cNvPr id="4" name="Title 1">
            <a:extLst>
              <a:ext uri="{FF2B5EF4-FFF2-40B4-BE49-F238E27FC236}">
                <a16:creationId xmlns:a16="http://schemas.microsoft.com/office/drawing/2014/main" id="{4C85EF0C-ABF4-4CE0-A69A-68A4FEDC97C9}"/>
              </a:ext>
            </a:extLst>
          </p:cNvPr>
          <p:cNvSpPr txBox="1">
            <a:spLocks/>
          </p:cNvSpPr>
          <p:nvPr/>
        </p:nvSpPr>
        <p:spPr>
          <a:xfrm>
            <a:off x="364331" y="176212"/>
            <a:ext cx="6537578"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rPr>
              <a:t>RESULTS </a:t>
            </a:r>
            <a:endParaRPr lang="en-US"/>
          </a:p>
        </p:txBody>
      </p:sp>
      <p:sp>
        <p:nvSpPr>
          <p:cNvPr id="6" name="Subtitle 2">
            <a:extLst>
              <a:ext uri="{FF2B5EF4-FFF2-40B4-BE49-F238E27FC236}">
                <a16:creationId xmlns:a16="http://schemas.microsoft.com/office/drawing/2014/main" id="{F3A4DA3A-42DB-4823-A40A-60A20E5CD6B1}"/>
              </a:ext>
            </a:extLst>
          </p:cNvPr>
          <p:cNvSpPr txBox="1">
            <a:spLocks/>
          </p:cNvSpPr>
          <p:nvPr/>
        </p:nvSpPr>
        <p:spPr>
          <a:xfrm>
            <a:off x="466188" y="1073490"/>
            <a:ext cx="4890496" cy="312519"/>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a:solidFill>
                  <a:schemeClr val="tx1">
                    <a:lumMod val="75000"/>
                    <a:lumOff val="25000"/>
                  </a:schemeClr>
                </a:solidFill>
                <a:latin typeface="Century Gothic"/>
                <a:cs typeface="Times New Roman"/>
              </a:rPr>
              <a:t>Turbidity Time Series Point Analysis</a:t>
            </a:r>
          </a:p>
        </p:txBody>
      </p:sp>
      <p:grpSp>
        <p:nvGrpSpPr>
          <p:cNvPr id="2" name="Group 1">
            <a:extLst>
              <a:ext uri="{FF2B5EF4-FFF2-40B4-BE49-F238E27FC236}">
                <a16:creationId xmlns:a16="http://schemas.microsoft.com/office/drawing/2014/main" id="{F544EB34-8FFB-46AC-BDEB-5A31C333EBD0}"/>
              </a:ext>
            </a:extLst>
          </p:cNvPr>
          <p:cNvGrpSpPr/>
          <p:nvPr/>
        </p:nvGrpSpPr>
        <p:grpSpPr>
          <a:xfrm>
            <a:off x="5799168" y="827735"/>
            <a:ext cx="3520853" cy="2017539"/>
            <a:chOff x="4821492" y="309315"/>
            <a:chExt cx="5403036" cy="2182856"/>
          </a:xfrm>
        </p:grpSpPr>
        <p:grpSp>
          <p:nvGrpSpPr>
            <p:cNvPr id="8" name="Group 7">
              <a:extLst>
                <a:ext uri="{FF2B5EF4-FFF2-40B4-BE49-F238E27FC236}">
                  <a16:creationId xmlns:a16="http://schemas.microsoft.com/office/drawing/2014/main" id="{50398717-FE42-4F81-9E39-789596FDCFF0}"/>
                </a:ext>
              </a:extLst>
            </p:cNvPr>
            <p:cNvGrpSpPr/>
            <p:nvPr/>
          </p:nvGrpSpPr>
          <p:grpSpPr>
            <a:xfrm>
              <a:off x="4821492" y="309315"/>
              <a:ext cx="3672806" cy="2182856"/>
              <a:chOff x="5449047" y="309309"/>
              <a:chExt cx="4614115" cy="2821588"/>
            </a:xfrm>
          </p:grpSpPr>
          <p:sp>
            <p:nvSpPr>
              <p:cNvPr id="13" name="Isosceles Triangle 12">
                <a:extLst>
                  <a:ext uri="{FF2B5EF4-FFF2-40B4-BE49-F238E27FC236}">
                    <a16:creationId xmlns:a16="http://schemas.microsoft.com/office/drawing/2014/main" id="{689DF89D-B757-4E82-8CF3-36B9123F1B08}"/>
                  </a:ext>
                </a:extLst>
              </p:cNvPr>
              <p:cNvSpPr/>
              <p:nvPr/>
            </p:nvSpPr>
            <p:spPr>
              <a:xfrm>
                <a:off x="7459442" y="1391771"/>
                <a:ext cx="168088" cy="15688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1599C758-EE0E-43BF-96A7-C7BB2B269FA6}"/>
                  </a:ext>
                </a:extLst>
              </p:cNvPr>
              <p:cNvSpPr/>
              <p:nvPr/>
            </p:nvSpPr>
            <p:spPr>
              <a:xfrm>
                <a:off x="8512795" y="954741"/>
                <a:ext cx="168088" cy="15688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B17562F0-99B5-4F50-86E1-658B9155082B}"/>
                  </a:ext>
                </a:extLst>
              </p:cNvPr>
              <p:cNvSpPr/>
              <p:nvPr/>
            </p:nvSpPr>
            <p:spPr>
              <a:xfrm>
                <a:off x="5890618" y="2108946"/>
                <a:ext cx="168088" cy="15688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1" descr="Map&#10;&#10;Description automatically generated">
                <a:extLst>
                  <a:ext uri="{FF2B5EF4-FFF2-40B4-BE49-F238E27FC236}">
                    <a16:creationId xmlns:a16="http://schemas.microsoft.com/office/drawing/2014/main" id="{8D3E4297-FEFF-4190-8352-89FE74003CD4}"/>
                  </a:ext>
                </a:extLst>
              </p:cNvPr>
              <p:cNvPicPr>
                <a:picLocks noChangeAspect="1"/>
              </p:cNvPicPr>
              <p:nvPr/>
            </p:nvPicPr>
            <p:blipFill>
              <a:blip r:embed="rId11"/>
              <a:stretch>
                <a:fillRect/>
              </a:stretch>
            </p:blipFill>
            <p:spPr>
              <a:xfrm>
                <a:off x="5449047" y="309309"/>
                <a:ext cx="4614115" cy="2821588"/>
              </a:xfrm>
              <a:prstGeom prst="rect">
                <a:avLst/>
              </a:prstGeom>
            </p:spPr>
          </p:pic>
        </p:grpSp>
        <p:pic>
          <p:nvPicPr>
            <p:cNvPr id="9" name="Picture 6">
              <a:extLst>
                <a:ext uri="{FF2B5EF4-FFF2-40B4-BE49-F238E27FC236}">
                  <a16:creationId xmlns:a16="http://schemas.microsoft.com/office/drawing/2014/main" id="{13887E20-A229-4D24-826D-BB0B08B27AAD}"/>
                </a:ext>
              </a:extLst>
            </p:cNvPr>
            <p:cNvPicPr>
              <a:picLocks noChangeAspect="1"/>
            </p:cNvPicPr>
            <p:nvPr/>
          </p:nvPicPr>
          <p:blipFill>
            <a:blip r:embed="rId12"/>
            <a:stretch>
              <a:fillRect/>
            </a:stretch>
          </p:blipFill>
          <p:spPr>
            <a:xfrm>
              <a:off x="8500503" y="313763"/>
              <a:ext cx="1724025" cy="2173942"/>
            </a:xfrm>
            <a:prstGeom prst="rect">
              <a:avLst/>
            </a:prstGeom>
          </p:spPr>
        </p:pic>
        <p:sp>
          <p:nvSpPr>
            <p:cNvPr id="10" name="Isosceles Triangle 9">
              <a:extLst>
                <a:ext uri="{FF2B5EF4-FFF2-40B4-BE49-F238E27FC236}">
                  <a16:creationId xmlns:a16="http://schemas.microsoft.com/office/drawing/2014/main" id="{87A40AFE-15D9-4B3A-BBFD-F34DF74B91D9}"/>
                </a:ext>
              </a:extLst>
            </p:cNvPr>
            <p:cNvSpPr/>
            <p:nvPr/>
          </p:nvSpPr>
          <p:spPr>
            <a:xfrm>
              <a:off x="6394883" y="1122829"/>
              <a:ext cx="168088" cy="16808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5AB153DC-A44B-4962-BDD7-324BA16A2C9B}"/>
                </a:ext>
              </a:extLst>
            </p:cNvPr>
            <p:cNvSpPr/>
            <p:nvPr/>
          </p:nvSpPr>
          <p:spPr>
            <a:xfrm>
              <a:off x="7268942" y="809065"/>
              <a:ext cx="168088" cy="15688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Isosceles Triangle 11">
              <a:extLst>
                <a:ext uri="{FF2B5EF4-FFF2-40B4-BE49-F238E27FC236}">
                  <a16:creationId xmlns:a16="http://schemas.microsoft.com/office/drawing/2014/main" id="{A4E29899-45E5-4F8F-91FE-7DD4851B8919}"/>
                </a:ext>
              </a:extLst>
            </p:cNvPr>
            <p:cNvSpPr/>
            <p:nvPr/>
          </p:nvSpPr>
          <p:spPr>
            <a:xfrm>
              <a:off x="5114611" y="1680322"/>
              <a:ext cx="168088" cy="15688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3" name="TextBox 22">
            <a:extLst>
              <a:ext uri="{FF2B5EF4-FFF2-40B4-BE49-F238E27FC236}">
                <a16:creationId xmlns:a16="http://schemas.microsoft.com/office/drawing/2014/main" id="{265799B6-9EB5-4AF3-8F88-655867DC9DF5}"/>
              </a:ext>
            </a:extLst>
          </p:cNvPr>
          <p:cNvSpPr txBox="1"/>
          <p:nvPr/>
        </p:nvSpPr>
        <p:spPr>
          <a:xfrm>
            <a:off x="6755571" y="3434662"/>
            <a:ext cx="10801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latin typeface="Century Gothic" panose="020B0502020202020204" pitchFamily="34" charset="0"/>
                <a:cs typeface="Calibri"/>
              </a:rPr>
              <a:t>Bay-27</a:t>
            </a:r>
          </a:p>
        </p:txBody>
      </p:sp>
      <p:sp>
        <p:nvSpPr>
          <p:cNvPr id="29" name="TextBox 28">
            <a:extLst>
              <a:ext uri="{FF2B5EF4-FFF2-40B4-BE49-F238E27FC236}">
                <a16:creationId xmlns:a16="http://schemas.microsoft.com/office/drawing/2014/main" id="{904DC065-8D45-48F1-8751-19932342960E}"/>
              </a:ext>
            </a:extLst>
          </p:cNvPr>
          <p:cNvSpPr txBox="1"/>
          <p:nvPr/>
        </p:nvSpPr>
        <p:spPr>
          <a:xfrm>
            <a:off x="8953500" y="3434661"/>
            <a:ext cx="9236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latin typeface="Century Gothic" panose="020B0502020202020204" pitchFamily="34" charset="0"/>
                <a:cs typeface="Calibri"/>
              </a:rPr>
              <a:t>Bay-127</a:t>
            </a:r>
          </a:p>
        </p:txBody>
      </p:sp>
      <p:sp>
        <p:nvSpPr>
          <p:cNvPr id="30" name="TextBox 29">
            <a:extLst>
              <a:ext uri="{FF2B5EF4-FFF2-40B4-BE49-F238E27FC236}">
                <a16:creationId xmlns:a16="http://schemas.microsoft.com/office/drawing/2014/main" id="{DA84E378-6DC4-424D-BCFB-858A8473D4C4}"/>
              </a:ext>
            </a:extLst>
          </p:cNvPr>
          <p:cNvSpPr txBox="1"/>
          <p:nvPr/>
        </p:nvSpPr>
        <p:spPr>
          <a:xfrm>
            <a:off x="10961958" y="3444490"/>
            <a:ext cx="97843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latin typeface="Century Gothic" panose="020B0502020202020204" pitchFamily="34" charset="0"/>
                <a:cs typeface="Calibri"/>
              </a:rPr>
              <a:t>Bay-133</a:t>
            </a:r>
          </a:p>
        </p:txBody>
      </p:sp>
      <p:sp>
        <p:nvSpPr>
          <p:cNvPr id="31" name="TextBox 30">
            <a:extLst>
              <a:ext uri="{FF2B5EF4-FFF2-40B4-BE49-F238E27FC236}">
                <a16:creationId xmlns:a16="http://schemas.microsoft.com/office/drawing/2014/main" id="{202C3BF0-1013-4372-AA34-066E572F5402}"/>
              </a:ext>
            </a:extLst>
          </p:cNvPr>
          <p:cNvSpPr txBox="1"/>
          <p:nvPr/>
        </p:nvSpPr>
        <p:spPr>
          <a:xfrm>
            <a:off x="6868089" y="4948488"/>
            <a:ext cx="9921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latin typeface="Century Gothic" panose="020B0502020202020204" pitchFamily="34" charset="0"/>
                <a:cs typeface="Calibri"/>
              </a:rPr>
              <a:t>Coast-55</a:t>
            </a:r>
          </a:p>
        </p:txBody>
      </p:sp>
      <p:sp>
        <p:nvSpPr>
          <p:cNvPr id="33" name="TextBox 32">
            <a:extLst>
              <a:ext uri="{FF2B5EF4-FFF2-40B4-BE49-F238E27FC236}">
                <a16:creationId xmlns:a16="http://schemas.microsoft.com/office/drawing/2014/main" id="{D603C965-1B2E-41AD-8C56-D7C9ECCFACC3}"/>
              </a:ext>
            </a:extLst>
          </p:cNvPr>
          <p:cNvSpPr txBox="1"/>
          <p:nvPr/>
        </p:nvSpPr>
        <p:spPr>
          <a:xfrm>
            <a:off x="8855017" y="4958662"/>
            <a:ext cx="9921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latin typeface="Century Gothic" panose="020B0502020202020204" pitchFamily="34" charset="0"/>
                <a:cs typeface="Calibri"/>
              </a:rPr>
              <a:t>Coast-70</a:t>
            </a:r>
          </a:p>
        </p:txBody>
      </p:sp>
      <p:sp>
        <p:nvSpPr>
          <p:cNvPr id="34" name="TextBox 33">
            <a:extLst>
              <a:ext uri="{FF2B5EF4-FFF2-40B4-BE49-F238E27FC236}">
                <a16:creationId xmlns:a16="http://schemas.microsoft.com/office/drawing/2014/main" id="{73AFBC07-B359-46BF-B26D-BFD123FB813F}"/>
              </a:ext>
            </a:extLst>
          </p:cNvPr>
          <p:cNvSpPr txBox="1"/>
          <p:nvPr/>
        </p:nvSpPr>
        <p:spPr>
          <a:xfrm>
            <a:off x="10668405" y="4983044"/>
            <a:ext cx="127990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latin typeface="Century Gothic" panose="020B0502020202020204" pitchFamily="34" charset="0"/>
                <a:cs typeface="Calibri"/>
              </a:rPr>
              <a:t>Coast-131</a:t>
            </a:r>
          </a:p>
        </p:txBody>
      </p:sp>
      <p:sp>
        <p:nvSpPr>
          <p:cNvPr id="35" name="TextBox 34">
            <a:extLst>
              <a:ext uri="{FF2B5EF4-FFF2-40B4-BE49-F238E27FC236}">
                <a16:creationId xmlns:a16="http://schemas.microsoft.com/office/drawing/2014/main" id="{4C52EA6D-BAE2-4230-981E-C7568A7E9F64}"/>
              </a:ext>
            </a:extLst>
          </p:cNvPr>
          <p:cNvSpPr txBox="1"/>
          <p:nvPr/>
        </p:nvSpPr>
        <p:spPr>
          <a:xfrm rot="-5400000">
            <a:off x="4966658" y="5270956"/>
            <a:ext cx="15991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panose="020B0502020202020204" pitchFamily="34" charset="0"/>
                <a:cs typeface="Calibri"/>
              </a:rPr>
              <a:t>Turbidity (FNU)</a:t>
            </a:r>
          </a:p>
        </p:txBody>
      </p:sp>
      <p:sp>
        <p:nvSpPr>
          <p:cNvPr id="37" name="TextBox 36">
            <a:extLst>
              <a:ext uri="{FF2B5EF4-FFF2-40B4-BE49-F238E27FC236}">
                <a16:creationId xmlns:a16="http://schemas.microsoft.com/office/drawing/2014/main" id="{198F360D-4038-4885-8681-FC3CBF8BFF36}"/>
              </a:ext>
            </a:extLst>
          </p:cNvPr>
          <p:cNvSpPr txBox="1"/>
          <p:nvPr/>
        </p:nvSpPr>
        <p:spPr>
          <a:xfrm rot="-5400000">
            <a:off x="5033415" y="3842517"/>
            <a:ext cx="14655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panose="020B0502020202020204" pitchFamily="34" charset="0"/>
                <a:cs typeface="Calibri"/>
              </a:rPr>
              <a:t>Turbidity (FNU)</a:t>
            </a:r>
          </a:p>
        </p:txBody>
      </p:sp>
      <p:sp>
        <p:nvSpPr>
          <p:cNvPr id="26" name="TextBox 25">
            <a:extLst>
              <a:ext uri="{FF2B5EF4-FFF2-40B4-BE49-F238E27FC236}">
                <a16:creationId xmlns:a16="http://schemas.microsoft.com/office/drawing/2014/main" id="{F41C00F6-AD65-45DF-9BF2-68EC4501400F}"/>
              </a:ext>
            </a:extLst>
          </p:cNvPr>
          <p:cNvSpPr txBox="1"/>
          <p:nvPr/>
        </p:nvSpPr>
        <p:spPr>
          <a:xfrm>
            <a:off x="6595482" y="6139792"/>
            <a:ext cx="6420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panose="020B0502020202020204" pitchFamily="34" charset="0"/>
                <a:cs typeface="Calibri"/>
              </a:rPr>
              <a:t>Date</a:t>
            </a:r>
          </a:p>
        </p:txBody>
      </p:sp>
      <p:sp>
        <p:nvSpPr>
          <p:cNvPr id="39" name="TextBox 38">
            <a:extLst>
              <a:ext uri="{FF2B5EF4-FFF2-40B4-BE49-F238E27FC236}">
                <a16:creationId xmlns:a16="http://schemas.microsoft.com/office/drawing/2014/main" id="{7E11BDB0-F2E6-40AA-AB2F-7EB19E7B7D4F}"/>
              </a:ext>
            </a:extLst>
          </p:cNvPr>
          <p:cNvSpPr txBox="1"/>
          <p:nvPr/>
        </p:nvSpPr>
        <p:spPr>
          <a:xfrm>
            <a:off x="6622643" y="4625293"/>
            <a:ext cx="6420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panose="020B0502020202020204" pitchFamily="34" charset="0"/>
                <a:cs typeface="Calibri"/>
              </a:rPr>
              <a:t>Date</a:t>
            </a:r>
          </a:p>
        </p:txBody>
      </p:sp>
      <p:sp>
        <p:nvSpPr>
          <p:cNvPr id="40" name="TextBox 39">
            <a:extLst>
              <a:ext uri="{FF2B5EF4-FFF2-40B4-BE49-F238E27FC236}">
                <a16:creationId xmlns:a16="http://schemas.microsoft.com/office/drawing/2014/main" id="{DE0082E4-D539-4538-8B47-25B7F8AAF6AD}"/>
              </a:ext>
            </a:extLst>
          </p:cNvPr>
          <p:cNvSpPr txBox="1"/>
          <p:nvPr/>
        </p:nvSpPr>
        <p:spPr>
          <a:xfrm>
            <a:off x="8665238" y="6139792"/>
            <a:ext cx="6420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panose="020B0502020202020204" pitchFamily="34" charset="0"/>
                <a:cs typeface="Calibri"/>
              </a:rPr>
              <a:t>Date</a:t>
            </a:r>
          </a:p>
        </p:txBody>
      </p:sp>
      <p:sp>
        <p:nvSpPr>
          <p:cNvPr id="41" name="TextBox 40">
            <a:extLst>
              <a:ext uri="{FF2B5EF4-FFF2-40B4-BE49-F238E27FC236}">
                <a16:creationId xmlns:a16="http://schemas.microsoft.com/office/drawing/2014/main" id="{A1348706-18C3-48D2-8BAF-0F16475AB808}"/>
              </a:ext>
            </a:extLst>
          </p:cNvPr>
          <p:cNvSpPr txBox="1"/>
          <p:nvPr/>
        </p:nvSpPr>
        <p:spPr>
          <a:xfrm>
            <a:off x="8640913" y="4625293"/>
            <a:ext cx="6420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panose="020B0502020202020204" pitchFamily="34" charset="0"/>
                <a:cs typeface="Calibri"/>
              </a:rPr>
              <a:t>Date</a:t>
            </a:r>
          </a:p>
        </p:txBody>
      </p:sp>
      <p:sp>
        <p:nvSpPr>
          <p:cNvPr id="42" name="TextBox 41">
            <a:extLst>
              <a:ext uri="{FF2B5EF4-FFF2-40B4-BE49-F238E27FC236}">
                <a16:creationId xmlns:a16="http://schemas.microsoft.com/office/drawing/2014/main" id="{FEAEB873-8283-4D0E-9DEE-3FD57AF18354}"/>
              </a:ext>
            </a:extLst>
          </p:cNvPr>
          <p:cNvSpPr txBox="1"/>
          <p:nvPr/>
        </p:nvSpPr>
        <p:spPr>
          <a:xfrm>
            <a:off x="10734994" y="6139792"/>
            <a:ext cx="6420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panose="020B0502020202020204" pitchFamily="34" charset="0"/>
                <a:cs typeface="Calibri"/>
              </a:rPr>
              <a:t>Date</a:t>
            </a:r>
          </a:p>
        </p:txBody>
      </p:sp>
      <p:sp>
        <p:nvSpPr>
          <p:cNvPr id="43" name="TextBox 42">
            <a:extLst>
              <a:ext uri="{FF2B5EF4-FFF2-40B4-BE49-F238E27FC236}">
                <a16:creationId xmlns:a16="http://schemas.microsoft.com/office/drawing/2014/main" id="{106E6217-748F-4031-B644-D050C413DDA8}"/>
              </a:ext>
            </a:extLst>
          </p:cNvPr>
          <p:cNvSpPr txBox="1"/>
          <p:nvPr/>
        </p:nvSpPr>
        <p:spPr>
          <a:xfrm>
            <a:off x="10734994" y="4633273"/>
            <a:ext cx="6420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panose="020B0502020202020204" pitchFamily="34" charset="0"/>
                <a:cs typeface="Calibri"/>
              </a:rPr>
              <a:t>Date</a:t>
            </a:r>
          </a:p>
        </p:txBody>
      </p:sp>
      <p:sp>
        <p:nvSpPr>
          <p:cNvPr id="44" name="TextBox 43">
            <a:extLst>
              <a:ext uri="{FF2B5EF4-FFF2-40B4-BE49-F238E27FC236}">
                <a16:creationId xmlns:a16="http://schemas.microsoft.com/office/drawing/2014/main" id="{B015D241-04D8-4D04-ACF3-A4212FD7FE30}"/>
              </a:ext>
            </a:extLst>
          </p:cNvPr>
          <p:cNvSpPr txBox="1"/>
          <p:nvPr/>
        </p:nvSpPr>
        <p:spPr>
          <a:xfrm>
            <a:off x="256443" y="4038652"/>
            <a:ext cx="84849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panose="020B0502020202020204" pitchFamily="34" charset="0"/>
              </a:rPr>
              <a:t>Bay-27</a:t>
            </a:r>
          </a:p>
        </p:txBody>
      </p:sp>
      <p:sp>
        <p:nvSpPr>
          <p:cNvPr id="55" name="TextBox 54">
            <a:extLst>
              <a:ext uri="{FF2B5EF4-FFF2-40B4-BE49-F238E27FC236}">
                <a16:creationId xmlns:a16="http://schemas.microsoft.com/office/drawing/2014/main" id="{3F4FB4EE-963F-4A19-BAC1-4F4C7C4B6B3C}"/>
              </a:ext>
            </a:extLst>
          </p:cNvPr>
          <p:cNvSpPr txBox="1"/>
          <p:nvPr/>
        </p:nvSpPr>
        <p:spPr>
          <a:xfrm>
            <a:off x="430040" y="5765754"/>
            <a:ext cx="2429412" cy="307777"/>
          </a:xfrm>
          <a:prstGeom prst="rect">
            <a:avLst/>
          </a:prstGeom>
          <a:noFill/>
        </p:spPr>
        <p:txBody>
          <a:bodyPr wrap="square" rtlCol="0">
            <a:spAutoFit/>
          </a:bodyPr>
          <a:lstStyle/>
          <a:p>
            <a:r>
              <a:rPr lang="en-US" sz="1400">
                <a:latin typeface="Century Gothic" panose="020B0502020202020204" pitchFamily="34" charset="0"/>
              </a:rPr>
              <a:t>0          5         10 km</a:t>
            </a:r>
          </a:p>
        </p:txBody>
      </p:sp>
      <p:sp>
        <p:nvSpPr>
          <p:cNvPr id="56" name="Arrow: Up 55">
            <a:extLst>
              <a:ext uri="{FF2B5EF4-FFF2-40B4-BE49-F238E27FC236}">
                <a16:creationId xmlns:a16="http://schemas.microsoft.com/office/drawing/2014/main" id="{4C1E8A1A-FF86-414D-9AAA-E242502F2F54}"/>
              </a:ext>
            </a:extLst>
          </p:cNvPr>
          <p:cNvSpPr/>
          <p:nvPr/>
        </p:nvSpPr>
        <p:spPr>
          <a:xfrm>
            <a:off x="268357" y="5834270"/>
            <a:ext cx="146624" cy="218660"/>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6EFF350B-FD8B-4525-BF2E-AC76EF68D3DA}"/>
              </a:ext>
            </a:extLst>
          </p:cNvPr>
          <p:cNvSpPr txBox="1"/>
          <p:nvPr/>
        </p:nvSpPr>
        <p:spPr>
          <a:xfrm>
            <a:off x="187008" y="5558217"/>
            <a:ext cx="309321" cy="307777"/>
          </a:xfrm>
          <a:prstGeom prst="rect">
            <a:avLst/>
          </a:prstGeom>
          <a:noFill/>
        </p:spPr>
        <p:txBody>
          <a:bodyPr wrap="square" rtlCol="0">
            <a:spAutoFit/>
          </a:bodyPr>
          <a:lstStyle/>
          <a:p>
            <a:r>
              <a:rPr lang="en-US" sz="1400">
                <a:latin typeface="Century Gothic" panose="020B0502020202020204" pitchFamily="34" charset="0"/>
              </a:rPr>
              <a:t>N</a:t>
            </a:r>
          </a:p>
        </p:txBody>
      </p:sp>
      <p:sp>
        <p:nvSpPr>
          <p:cNvPr id="58" name="Rectangle 57">
            <a:extLst>
              <a:ext uri="{FF2B5EF4-FFF2-40B4-BE49-F238E27FC236}">
                <a16:creationId xmlns:a16="http://schemas.microsoft.com/office/drawing/2014/main" id="{9873C224-8372-4095-B209-8E1B810E89B3}"/>
              </a:ext>
            </a:extLst>
          </p:cNvPr>
          <p:cNvSpPr/>
          <p:nvPr/>
        </p:nvSpPr>
        <p:spPr>
          <a:xfrm>
            <a:off x="3050079" y="5177367"/>
            <a:ext cx="2275270" cy="922259"/>
          </a:xfrm>
          <a:prstGeom prst="rect">
            <a:avLst/>
          </a:prstGeom>
          <a:solidFill>
            <a:srgbClr val="FCFC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BE85DD14-64EF-4DD4-BC80-36B4CF1721D6}"/>
              </a:ext>
            </a:extLst>
          </p:cNvPr>
          <p:cNvSpPr txBox="1"/>
          <p:nvPr/>
        </p:nvSpPr>
        <p:spPr>
          <a:xfrm>
            <a:off x="3320520" y="2955834"/>
            <a:ext cx="9270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panose="020B0502020202020204" pitchFamily="34" charset="0"/>
              </a:rPr>
              <a:t>Bay-127</a:t>
            </a:r>
          </a:p>
        </p:txBody>
      </p:sp>
      <p:sp>
        <p:nvSpPr>
          <p:cNvPr id="60" name="TextBox 59">
            <a:extLst>
              <a:ext uri="{FF2B5EF4-FFF2-40B4-BE49-F238E27FC236}">
                <a16:creationId xmlns:a16="http://schemas.microsoft.com/office/drawing/2014/main" id="{8C8E686B-D721-440A-8438-287022EAEE5B}"/>
              </a:ext>
            </a:extLst>
          </p:cNvPr>
          <p:cNvSpPr txBox="1"/>
          <p:nvPr/>
        </p:nvSpPr>
        <p:spPr>
          <a:xfrm>
            <a:off x="3633120" y="2581247"/>
            <a:ext cx="9270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panose="020B0502020202020204" pitchFamily="34" charset="0"/>
              </a:rPr>
              <a:t>Bay-133</a:t>
            </a:r>
          </a:p>
        </p:txBody>
      </p:sp>
      <p:sp>
        <p:nvSpPr>
          <p:cNvPr id="61" name="TextBox 60">
            <a:extLst>
              <a:ext uri="{FF2B5EF4-FFF2-40B4-BE49-F238E27FC236}">
                <a16:creationId xmlns:a16="http://schemas.microsoft.com/office/drawing/2014/main" id="{D18CA25C-AB4D-45E8-BF8A-F4D12CF44377}"/>
              </a:ext>
            </a:extLst>
          </p:cNvPr>
          <p:cNvSpPr txBox="1"/>
          <p:nvPr/>
        </p:nvSpPr>
        <p:spPr>
          <a:xfrm>
            <a:off x="1212614" y="5214697"/>
            <a:ext cx="106026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panose="020B0502020202020204" pitchFamily="34" charset="0"/>
              </a:rPr>
              <a:t>Coast-55</a:t>
            </a:r>
          </a:p>
        </p:txBody>
      </p:sp>
      <p:sp>
        <p:nvSpPr>
          <p:cNvPr id="62" name="TextBox 61">
            <a:extLst>
              <a:ext uri="{FF2B5EF4-FFF2-40B4-BE49-F238E27FC236}">
                <a16:creationId xmlns:a16="http://schemas.microsoft.com/office/drawing/2014/main" id="{ABDC551A-AE6C-4139-86E3-C1915F8B785F}"/>
              </a:ext>
            </a:extLst>
          </p:cNvPr>
          <p:cNvSpPr txBox="1"/>
          <p:nvPr/>
        </p:nvSpPr>
        <p:spPr>
          <a:xfrm>
            <a:off x="2927950" y="4675267"/>
            <a:ext cx="106026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panose="020B0502020202020204" pitchFamily="34" charset="0"/>
              </a:rPr>
              <a:t>Coast-70</a:t>
            </a:r>
          </a:p>
        </p:txBody>
      </p:sp>
      <p:sp>
        <p:nvSpPr>
          <p:cNvPr id="63" name="TextBox 62">
            <a:extLst>
              <a:ext uri="{FF2B5EF4-FFF2-40B4-BE49-F238E27FC236}">
                <a16:creationId xmlns:a16="http://schemas.microsoft.com/office/drawing/2014/main" id="{67FA7793-7696-4226-B3E6-47D4A748667E}"/>
              </a:ext>
            </a:extLst>
          </p:cNvPr>
          <p:cNvSpPr txBox="1"/>
          <p:nvPr/>
        </p:nvSpPr>
        <p:spPr>
          <a:xfrm>
            <a:off x="4147118" y="4018318"/>
            <a:ext cx="106026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panose="020B0502020202020204" pitchFamily="34" charset="0"/>
              </a:rPr>
              <a:t>Coast-131</a:t>
            </a:r>
          </a:p>
        </p:txBody>
      </p:sp>
      <p:sp>
        <p:nvSpPr>
          <p:cNvPr id="64" name="Rectangle 63">
            <a:extLst>
              <a:ext uri="{FF2B5EF4-FFF2-40B4-BE49-F238E27FC236}">
                <a16:creationId xmlns:a16="http://schemas.microsoft.com/office/drawing/2014/main" id="{CBF2A8C1-4A8B-4CBC-A3F6-9449CA467F3A}"/>
              </a:ext>
            </a:extLst>
          </p:cNvPr>
          <p:cNvSpPr/>
          <p:nvPr/>
        </p:nvSpPr>
        <p:spPr>
          <a:xfrm>
            <a:off x="4996632" y="5303908"/>
            <a:ext cx="268357" cy="24495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D1D4BFDB-ADD5-436E-89A4-60539CCA3F5D}"/>
              </a:ext>
            </a:extLst>
          </p:cNvPr>
          <p:cNvSpPr/>
          <p:nvPr/>
        </p:nvSpPr>
        <p:spPr>
          <a:xfrm>
            <a:off x="4996633" y="5749954"/>
            <a:ext cx="268357" cy="244954"/>
          </a:xfrm>
          <a:prstGeom prst="rect">
            <a:avLst/>
          </a:prstGeom>
          <a:solidFill>
            <a:srgbClr val="B73B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6AF7598D-79E6-4D8C-9EA8-91F4B5E69814}"/>
              </a:ext>
            </a:extLst>
          </p:cNvPr>
          <p:cNvSpPr txBox="1"/>
          <p:nvPr/>
        </p:nvSpPr>
        <p:spPr>
          <a:xfrm>
            <a:off x="2979974" y="5290821"/>
            <a:ext cx="2034540" cy="738664"/>
          </a:xfrm>
          <a:prstGeom prst="rect">
            <a:avLst/>
          </a:prstGeom>
          <a:noFill/>
        </p:spPr>
        <p:txBody>
          <a:bodyPr wrap="square" rtlCol="0">
            <a:spAutoFit/>
          </a:bodyPr>
          <a:lstStyle/>
          <a:p>
            <a:pPr algn="r"/>
            <a:r>
              <a:rPr lang="en-US" sz="1400">
                <a:latin typeface="Century Gothic" panose="020B0502020202020204" pitchFamily="34" charset="0"/>
              </a:rPr>
              <a:t>Significant Increase</a:t>
            </a:r>
          </a:p>
          <a:p>
            <a:pPr algn="r"/>
            <a:endParaRPr lang="en-US" sz="1400">
              <a:latin typeface="Century Gothic" panose="020B0502020202020204" pitchFamily="34" charset="0"/>
            </a:endParaRPr>
          </a:p>
          <a:p>
            <a:pPr algn="r"/>
            <a:r>
              <a:rPr lang="en-US" sz="1400">
                <a:latin typeface="Century Gothic" panose="020B0502020202020204" pitchFamily="34" charset="0"/>
              </a:rPr>
              <a:t>Significant Decrease</a:t>
            </a:r>
          </a:p>
        </p:txBody>
      </p:sp>
      <p:sp>
        <p:nvSpPr>
          <p:cNvPr id="68" name="Rectangle 67">
            <a:extLst>
              <a:ext uri="{FF2B5EF4-FFF2-40B4-BE49-F238E27FC236}">
                <a16:creationId xmlns:a16="http://schemas.microsoft.com/office/drawing/2014/main" id="{3E13A486-BB35-4483-8CF1-F5256285BA6F}"/>
              </a:ext>
            </a:extLst>
          </p:cNvPr>
          <p:cNvSpPr/>
          <p:nvPr/>
        </p:nvSpPr>
        <p:spPr>
          <a:xfrm>
            <a:off x="5836082" y="2419420"/>
            <a:ext cx="1065827" cy="375793"/>
          </a:xfrm>
          <a:prstGeom prst="rect">
            <a:avLst/>
          </a:prstGeom>
          <a:solidFill>
            <a:srgbClr val="FAF8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Isosceles Triangle 68">
            <a:extLst>
              <a:ext uri="{FF2B5EF4-FFF2-40B4-BE49-F238E27FC236}">
                <a16:creationId xmlns:a16="http://schemas.microsoft.com/office/drawing/2014/main" id="{8AE0377B-47CE-43E0-933C-BF41BA55B6BA}"/>
              </a:ext>
            </a:extLst>
          </p:cNvPr>
          <p:cNvSpPr/>
          <p:nvPr/>
        </p:nvSpPr>
        <p:spPr>
          <a:xfrm>
            <a:off x="6682068" y="2526652"/>
            <a:ext cx="109533" cy="15535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6770C0CC-09A7-48DD-AB79-7CA522578770}"/>
              </a:ext>
            </a:extLst>
          </p:cNvPr>
          <p:cNvSpPr txBox="1"/>
          <p:nvPr/>
        </p:nvSpPr>
        <p:spPr>
          <a:xfrm>
            <a:off x="5675873" y="2457079"/>
            <a:ext cx="881012" cy="307777"/>
          </a:xfrm>
          <a:prstGeom prst="rect">
            <a:avLst/>
          </a:prstGeom>
          <a:noFill/>
        </p:spPr>
        <p:txBody>
          <a:bodyPr wrap="square" rtlCol="0">
            <a:spAutoFit/>
          </a:bodyPr>
          <a:lstStyle/>
          <a:p>
            <a:pPr algn="r"/>
            <a:r>
              <a:rPr lang="en-US" sz="1400">
                <a:latin typeface="Century Gothic" panose="020B0502020202020204" pitchFamily="34" charset="0"/>
              </a:rPr>
              <a:t>Buoys</a:t>
            </a:r>
          </a:p>
        </p:txBody>
      </p:sp>
      <p:cxnSp>
        <p:nvCxnSpPr>
          <p:cNvPr id="74" name="Straight Connector 73">
            <a:extLst>
              <a:ext uri="{FF2B5EF4-FFF2-40B4-BE49-F238E27FC236}">
                <a16:creationId xmlns:a16="http://schemas.microsoft.com/office/drawing/2014/main" id="{8D250CAD-A2D1-47D0-807D-4DF71CA7C6EC}"/>
              </a:ext>
            </a:extLst>
          </p:cNvPr>
          <p:cNvCxnSpPr>
            <a:cxnSpLocks/>
          </p:cNvCxnSpPr>
          <p:nvPr/>
        </p:nvCxnSpPr>
        <p:spPr>
          <a:xfrm>
            <a:off x="517561" y="4321982"/>
            <a:ext cx="203257" cy="436684"/>
          </a:xfrm>
          <a:prstGeom prst="line">
            <a:avLst/>
          </a:prstGeom>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788E7414-323C-4658-A213-260949884444}"/>
              </a:ext>
            </a:extLst>
          </p:cNvPr>
          <p:cNvCxnSpPr>
            <a:cxnSpLocks/>
          </p:cNvCxnSpPr>
          <p:nvPr/>
        </p:nvCxnSpPr>
        <p:spPr>
          <a:xfrm>
            <a:off x="3868144" y="3218788"/>
            <a:ext cx="551226" cy="156573"/>
          </a:xfrm>
          <a:prstGeom prst="line">
            <a:avLst/>
          </a:prstGeom>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01467046-0413-4F4B-AD28-C3379BD9F4D2}"/>
              </a:ext>
            </a:extLst>
          </p:cNvPr>
          <p:cNvCxnSpPr>
            <a:cxnSpLocks/>
          </p:cNvCxnSpPr>
          <p:nvPr/>
        </p:nvCxnSpPr>
        <p:spPr>
          <a:xfrm>
            <a:off x="4268849" y="2844143"/>
            <a:ext cx="362311" cy="374645"/>
          </a:xfrm>
          <a:prstGeom prst="line">
            <a:avLst/>
          </a:prstGeom>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6A9625A8-8FCA-4BB9-BE4A-402B5E0A4DE8}"/>
              </a:ext>
            </a:extLst>
          </p:cNvPr>
          <p:cNvCxnSpPr>
            <a:cxnSpLocks/>
          </p:cNvCxnSpPr>
          <p:nvPr/>
        </p:nvCxnSpPr>
        <p:spPr>
          <a:xfrm flipH="1">
            <a:off x="1751760" y="4722255"/>
            <a:ext cx="102796" cy="490100"/>
          </a:xfrm>
          <a:prstGeom prst="line">
            <a:avLst/>
          </a:prstGeom>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898D073C-96AF-4E10-B574-6222E4464998}"/>
              </a:ext>
            </a:extLst>
          </p:cNvPr>
          <p:cNvCxnSpPr>
            <a:cxnSpLocks/>
            <a:endCxn id="62" idx="1"/>
          </p:cNvCxnSpPr>
          <p:nvPr/>
        </p:nvCxnSpPr>
        <p:spPr>
          <a:xfrm>
            <a:off x="2468901" y="4540324"/>
            <a:ext cx="459049" cy="288832"/>
          </a:xfrm>
          <a:prstGeom prst="line">
            <a:avLst/>
          </a:prstGeom>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E431E81D-DD87-4C18-8A5F-E4DDE1DF42E1}"/>
              </a:ext>
            </a:extLst>
          </p:cNvPr>
          <p:cNvCxnSpPr>
            <a:cxnSpLocks/>
          </p:cNvCxnSpPr>
          <p:nvPr/>
        </p:nvCxnSpPr>
        <p:spPr>
          <a:xfrm>
            <a:off x="4653314" y="3550301"/>
            <a:ext cx="74612" cy="414157"/>
          </a:xfrm>
          <a:prstGeom prst="line">
            <a:avLst/>
          </a:prstGeom>
        </p:spPr>
        <p:style>
          <a:lnRef idx="1">
            <a:schemeClr val="dk1"/>
          </a:lnRef>
          <a:fillRef idx="0">
            <a:schemeClr val="dk1"/>
          </a:fillRef>
          <a:effectRef idx="0">
            <a:schemeClr val="dk1"/>
          </a:effectRef>
          <a:fontRef idx="minor">
            <a:schemeClr val="tx1"/>
          </a:fontRef>
        </p:style>
      </p:cxnSp>
      <p:sp>
        <p:nvSpPr>
          <p:cNvPr id="87" name="TextBox 86">
            <a:extLst>
              <a:ext uri="{FF2B5EF4-FFF2-40B4-BE49-F238E27FC236}">
                <a16:creationId xmlns:a16="http://schemas.microsoft.com/office/drawing/2014/main" id="{6CE656D7-F41F-4788-86CA-DCDFF233D07D}"/>
              </a:ext>
            </a:extLst>
          </p:cNvPr>
          <p:cNvSpPr txBox="1"/>
          <p:nvPr/>
        </p:nvSpPr>
        <p:spPr>
          <a:xfrm>
            <a:off x="107609" y="1695000"/>
            <a:ext cx="5302595" cy="338554"/>
          </a:xfrm>
          <a:prstGeom prst="rect">
            <a:avLst/>
          </a:prstGeom>
          <a:noFill/>
        </p:spPr>
        <p:txBody>
          <a:bodyPr wrap="square" rtlCol="0">
            <a:spAutoFit/>
          </a:bodyPr>
          <a:lstStyle/>
          <a:p>
            <a:pPr algn="ctr"/>
            <a:r>
              <a:rPr lang="en-US" sz="1600" b="1" i="1">
                <a:latin typeface="Century Gothic" panose="020B0502020202020204" pitchFamily="34" charset="0"/>
              </a:rPr>
              <a:t>Plots with Significant Change in Turbidity</a:t>
            </a:r>
          </a:p>
        </p:txBody>
      </p:sp>
      <p:sp>
        <p:nvSpPr>
          <p:cNvPr id="92" name="TextBox 91">
            <a:extLst>
              <a:ext uri="{FF2B5EF4-FFF2-40B4-BE49-F238E27FC236}">
                <a16:creationId xmlns:a16="http://schemas.microsoft.com/office/drawing/2014/main" id="{2AE8ACD6-8FE4-4EAC-898B-1D7E2F7C00D7}"/>
              </a:ext>
            </a:extLst>
          </p:cNvPr>
          <p:cNvSpPr txBox="1"/>
          <p:nvPr/>
        </p:nvSpPr>
        <p:spPr>
          <a:xfrm>
            <a:off x="9790284" y="554257"/>
            <a:ext cx="21700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Century Gothic" panose="020B0502020202020204" pitchFamily="34" charset="0"/>
                <a:cs typeface="Calibri"/>
              </a:rPr>
              <a:t>Data Validation</a:t>
            </a:r>
          </a:p>
        </p:txBody>
      </p:sp>
      <p:sp>
        <p:nvSpPr>
          <p:cNvPr id="94" name="TextBox 93">
            <a:extLst>
              <a:ext uri="{FF2B5EF4-FFF2-40B4-BE49-F238E27FC236}">
                <a16:creationId xmlns:a16="http://schemas.microsoft.com/office/drawing/2014/main" id="{85F637B6-8688-4062-AA84-EBDA0DE31FCB}"/>
              </a:ext>
            </a:extLst>
          </p:cNvPr>
          <p:cNvSpPr txBox="1"/>
          <p:nvPr/>
        </p:nvSpPr>
        <p:spPr>
          <a:xfrm rot="-5400000">
            <a:off x="8412749" y="1670162"/>
            <a:ext cx="22635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latin typeface="Century Gothic" panose="020B0502020202020204" pitchFamily="34" charset="0"/>
                <a:cs typeface="Calibri"/>
              </a:rPr>
              <a:t>Dogliotti</a:t>
            </a:r>
            <a:r>
              <a:rPr lang="en-US" sz="1400">
                <a:latin typeface="Century Gothic" panose="020B0502020202020204" pitchFamily="34" charset="0"/>
                <a:cs typeface="Calibri"/>
              </a:rPr>
              <a:t> Turbidity (FNU)</a:t>
            </a:r>
          </a:p>
        </p:txBody>
      </p:sp>
      <p:sp>
        <p:nvSpPr>
          <p:cNvPr id="95" name="TextBox 94">
            <a:extLst>
              <a:ext uri="{FF2B5EF4-FFF2-40B4-BE49-F238E27FC236}">
                <a16:creationId xmlns:a16="http://schemas.microsoft.com/office/drawing/2014/main" id="{C0C1E8F7-0EDB-413B-B162-B465C419E56E}"/>
              </a:ext>
            </a:extLst>
          </p:cNvPr>
          <p:cNvSpPr txBox="1"/>
          <p:nvPr/>
        </p:nvSpPr>
        <p:spPr>
          <a:xfrm>
            <a:off x="9769043" y="2919258"/>
            <a:ext cx="225753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Century Gothic" panose="020B0502020202020204" pitchFamily="34" charset="0"/>
                <a:cs typeface="Calibri"/>
              </a:rPr>
              <a:t>In-situ Turbidity (NTU)</a:t>
            </a:r>
          </a:p>
        </p:txBody>
      </p:sp>
      <p:sp>
        <p:nvSpPr>
          <p:cNvPr id="96" name="Rectangle 95">
            <a:extLst>
              <a:ext uri="{FF2B5EF4-FFF2-40B4-BE49-F238E27FC236}">
                <a16:creationId xmlns:a16="http://schemas.microsoft.com/office/drawing/2014/main" id="{AE2A8497-AD45-4AED-968A-8C976CD5A407}"/>
              </a:ext>
            </a:extLst>
          </p:cNvPr>
          <p:cNvSpPr/>
          <p:nvPr/>
        </p:nvSpPr>
        <p:spPr>
          <a:xfrm>
            <a:off x="9798149" y="910879"/>
            <a:ext cx="1288951" cy="6394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a:extLst>
              <a:ext uri="{FF2B5EF4-FFF2-40B4-BE49-F238E27FC236}">
                <a16:creationId xmlns:a16="http://schemas.microsoft.com/office/drawing/2014/main" id="{C583471B-E4D8-4F38-8BD8-937EAD7369B8}"/>
              </a:ext>
            </a:extLst>
          </p:cNvPr>
          <p:cNvCxnSpPr>
            <a:cxnSpLocks/>
          </p:cNvCxnSpPr>
          <p:nvPr/>
        </p:nvCxnSpPr>
        <p:spPr>
          <a:xfrm flipH="1">
            <a:off x="10707769" y="961005"/>
            <a:ext cx="233412" cy="128030"/>
          </a:xfrm>
          <a:prstGeom prst="line">
            <a:avLst/>
          </a:prstGeom>
        </p:spPr>
        <p:style>
          <a:lnRef idx="1">
            <a:schemeClr val="accent6"/>
          </a:lnRef>
          <a:fillRef idx="0">
            <a:schemeClr val="accent6"/>
          </a:fillRef>
          <a:effectRef idx="0">
            <a:schemeClr val="accent6"/>
          </a:effectRef>
          <a:fontRef idx="minor">
            <a:schemeClr val="tx1"/>
          </a:fontRef>
        </p:style>
      </p:cxnSp>
      <p:cxnSp>
        <p:nvCxnSpPr>
          <p:cNvPr id="101" name="Straight Connector 100">
            <a:extLst>
              <a:ext uri="{FF2B5EF4-FFF2-40B4-BE49-F238E27FC236}">
                <a16:creationId xmlns:a16="http://schemas.microsoft.com/office/drawing/2014/main" id="{3823BB87-6F9C-43A2-A28F-C23DF4C87C9D}"/>
              </a:ext>
            </a:extLst>
          </p:cNvPr>
          <p:cNvCxnSpPr>
            <a:cxnSpLocks/>
          </p:cNvCxnSpPr>
          <p:nvPr/>
        </p:nvCxnSpPr>
        <p:spPr>
          <a:xfrm flipH="1">
            <a:off x="10734967" y="1142847"/>
            <a:ext cx="233412" cy="12803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7145D84-E8EC-4B30-928E-67BAB46A4B27}"/>
              </a:ext>
            </a:extLst>
          </p:cNvPr>
          <p:cNvCxnSpPr>
            <a:cxnSpLocks/>
          </p:cNvCxnSpPr>
          <p:nvPr/>
        </p:nvCxnSpPr>
        <p:spPr>
          <a:xfrm flipH="1">
            <a:off x="10734967" y="1322845"/>
            <a:ext cx="233412" cy="128030"/>
          </a:xfrm>
          <a:prstGeom prst="line">
            <a:avLst/>
          </a:prstGeom>
        </p:spPr>
        <p:style>
          <a:lnRef idx="1">
            <a:schemeClr val="accent2"/>
          </a:lnRef>
          <a:fillRef idx="0">
            <a:schemeClr val="accent2"/>
          </a:fillRef>
          <a:effectRef idx="0">
            <a:schemeClr val="accent2"/>
          </a:effectRef>
          <a:fontRef idx="minor">
            <a:schemeClr val="tx1"/>
          </a:fontRef>
        </p:style>
      </p:cxnSp>
      <p:sp>
        <p:nvSpPr>
          <p:cNvPr id="103" name="TextBox 102">
            <a:extLst>
              <a:ext uri="{FF2B5EF4-FFF2-40B4-BE49-F238E27FC236}">
                <a16:creationId xmlns:a16="http://schemas.microsoft.com/office/drawing/2014/main" id="{4BEF5263-153D-4271-8985-06B2BCFCA3E2}"/>
              </a:ext>
            </a:extLst>
          </p:cNvPr>
          <p:cNvSpPr txBox="1"/>
          <p:nvPr/>
        </p:nvSpPr>
        <p:spPr>
          <a:xfrm>
            <a:off x="9798149" y="904028"/>
            <a:ext cx="883113" cy="646331"/>
          </a:xfrm>
          <a:prstGeom prst="rect">
            <a:avLst/>
          </a:prstGeom>
          <a:noFill/>
        </p:spPr>
        <p:txBody>
          <a:bodyPr wrap="square" rtlCol="0">
            <a:spAutoFit/>
          </a:bodyPr>
          <a:lstStyle/>
          <a:p>
            <a:pPr algn="r"/>
            <a:r>
              <a:rPr lang="en-US" sz="1200">
                <a:latin typeface="Century Gothic" panose="020B0502020202020204" pitchFamily="34" charset="0"/>
              </a:rPr>
              <a:t>y = x</a:t>
            </a:r>
          </a:p>
          <a:p>
            <a:pPr algn="r"/>
            <a:r>
              <a:rPr lang="en-US" sz="1200">
                <a:latin typeface="Century Gothic" panose="020B0502020202020204" pitchFamily="34" charset="0"/>
              </a:rPr>
              <a:t>All points</a:t>
            </a:r>
          </a:p>
          <a:p>
            <a:pPr algn="r"/>
            <a:r>
              <a:rPr lang="en-US" sz="1200">
                <a:latin typeface="Century Gothic" panose="020B0502020202020204" pitchFamily="34" charset="0"/>
              </a:rPr>
              <a:t>Points &gt; 3</a:t>
            </a:r>
          </a:p>
        </p:txBody>
      </p:sp>
      <p:sp>
        <p:nvSpPr>
          <p:cNvPr id="108" name="TextBox 107">
            <a:extLst>
              <a:ext uri="{FF2B5EF4-FFF2-40B4-BE49-F238E27FC236}">
                <a16:creationId xmlns:a16="http://schemas.microsoft.com/office/drawing/2014/main" id="{2D994990-A92A-4ED6-A87A-FFF489857442}"/>
              </a:ext>
            </a:extLst>
          </p:cNvPr>
          <p:cNvSpPr txBox="1"/>
          <p:nvPr/>
        </p:nvSpPr>
        <p:spPr>
          <a:xfrm>
            <a:off x="107609" y="6177991"/>
            <a:ext cx="39448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latin typeface="Century Gothic"/>
              </a:rPr>
              <a:t>Basemap</a:t>
            </a:r>
            <a:r>
              <a:rPr lang="en-US" sz="1400">
                <a:latin typeface="Century Gothic"/>
              </a:rPr>
              <a:t>: ESRI, </a:t>
            </a:r>
            <a:r>
              <a:rPr lang="en-US" sz="1400" err="1">
                <a:latin typeface="Century Gothic"/>
              </a:rPr>
              <a:t>DeLorme</a:t>
            </a:r>
            <a:r>
              <a:rPr lang="en-US" sz="1400">
                <a:latin typeface="Century Gothic"/>
              </a:rPr>
              <a:t>, </a:t>
            </a:r>
            <a:r>
              <a:rPr lang="en-US" sz="1400" err="1">
                <a:latin typeface="Century Gothic"/>
              </a:rPr>
              <a:t>NaturalVue</a:t>
            </a:r>
            <a:endParaRPr lang="en-US" sz="1400">
              <a:latin typeface="Century Gothic"/>
            </a:endParaRPr>
          </a:p>
        </p:txBody>
      </p:sp>
      <p:sp>
        <p:nvSpPr>
          <p:cNvPr id="109" name="TextBox 108">
            <a:extLst>
              <a:ext uri="{FF2B5EF4-FFF2-40B4-BE49-F238E27FC236}">
                <a16:creationId xmlns:a16="http://schemas.microsoft.com/office/drawing/2014/main" id="{AEF5C48C-245A-46E2-A2AF-BC97489986FD}"/>
              </a:ext>
            </a:extLst>
          </p:cNvPr>
          <p:cNvSpPr txBox="1"/>
          <p:nvPr/>
        </p:nvSpPr>
        <p:spPr>
          <a:xfrm>
            <a:off x="5871769" y="4609846"/>
            <a:ext cx="710584" cy="276999"/>
          </a:xfrm>
          <a:prstGeom prst="rect">
            <a:avLst/>
          </a:prstGeom>
          <a:noFill/>
        </p:spPr>
        <p:txBody>
          <a:bodyPr wrap="square" rtlCol="0">
            <a:spAutoFit/>
          </a:bodyPr>
          <a:lstStyle/>
          <a:p>
            <a:r>
              <a:rPr lang="en-US" sz="1200">
                <a:latin typeface="Century Gothic" panose="020B0502020202020204" pitchFamily="34" charset="0"/>
              </a:rPr>
              <a:t>2000</a:t>
            </a:r>
          </a:p>
        </p:txBody>
      </p:sp>
      <p:sp>
        <p:nvSpPr>
          <p:cNvPr id="110" name="TextBox 109">
            <a:extLst>
              <a:ext uri="{FF2B5EF4-FFF2-40B4-BE49-F238E27FC236}">
                <a16:creationId xmlns:a16="http://schemas.microsoft.com/office/drawing/2014/main" id="{56F82ECD-AC8C-4D2D-94E4-F86297DAA0ED}"/>
              </a:ext>
            </a:extLst>
          </p:cNvPr>
          <p:cNvSpPr txBox="1"/>
          <p:nvPr/>
        </p:nvSpPr>
        <p:spPr>
          <a:xfrm>
            <a:off x="7407889" y="4618921"/>
            <a:ext cx="710584" cy="276999"/>
          </a:xfrm>
          <a:prstGeom prst="rect">
            <a:avLst/>
          </a:prstGeom>
          <a:noFill/>
        </p:spPr>
        <p:txBody>
          <a:bodyPr wrap="square" rtlCol="0">
            <a:spAutoFit/>
          </a:bodyPr>
          <a:lstStyle/>
          <a:p>
            <a:r>
              <a:rPr lang="en-US" sz="1200">
                <a:latin typeface="Century Gothic" panose="020B0502020202020204" pitchFamily="34" charset="0"/>
              </a:rPr>
              <a:t>2021</a:t>
            </a:r>
          </a:p>
        </p:txBody>
      </p:sp>
      <p:sp>
        <p:nvSpPr>
          <p:cNvPr id="111" name="TextBox 110">
            <a:extLst>
              <a:ext uri="{FF2B5EF4-FFF2-40B4-BE49-F238E27FC236}">
                <a16:creationId xmlns:a16="http://schemas.microsoft.com/office/drawing/2014/main" id="{D9906EE9-98D2-4160-A78E-2BD21858866F}"/>
              </a:ext>
            </a:extLst>
          </p:cNvPr>
          <p:cNvSpPr txBox="1"/>
          <p:nvPr/>
        </p:nvSpPr>
        <p:spPr>
          <a:xfrm>
            <a:off x="7929361" y="4609846"/>
            <a:ext cx="710584" cy="276999"/>
          </a:xfrm>
          <a:prstGeom prst="rect">
            <a:avLst/>
          </a:prstGeom>
          <a:noFill/>
        </p:spPr>
        <p:txBody>
          <a:bodyPr wrap="square" rtlCol="0">
            <a:spAutoFit/>
          </a:bodyPr>
          <a:lstStyle/>
          <a:p>
            <a:r>
              <a:rPr lang="en-US" sz="1200">
                <a:latin typeface="Century Gothic" panose="020B0502020202020204" pitchFamily="34" charset="0"/>
              </a:rPr>
              <a:t>2000</a:t>
            </a:r>
          </a:p>
        </p:txBody>
      </p:sp>
      <p:sp>
        <p:nvSpPr>
          <p:cNvPr id="112" name="TextBox 111">
            <a:extLst>
              <a:ext uri="{FF2B5EF4-FFF2-40B4-BE49-F238E27FC236}">
                <a16:creationId xmlns:a16="http://schemas.microsoft.com/office/drawing/2014/main" id="{B9D7C385-205B-45CC-9BB5-69F8BFFCE9AA}"/>
              </a:ext>
            </a:extLst>
          </p:cNvPr>
          <p:cNvSpPr txBox="1"/>
          <p:nvPr/>
        </p:nvSpPr>
        <p:spPr>
          <a:xfrm>
            <a:off x="9465481" y="4618921"/>
            <a:ext cx="710584" cy="276999"/>
          </a:xfrm>
          <a:prstGeom prst="rect">
            <a:avLst/>
          </a:prstGeom>
          <a:noFill/>
        </p:spPr>
        <p:txBody>
          <a:bodyPr wrap="square" rtlCol="0">
            <a:spAutoFit/>
          </a:bodyPr>
          <a:lstStyle/>
          <a:p>
            <a:r>
              <a:rPr lang="en-US" sz="1200">
                <a:latin typeface="Century Gothic" panose="020B0502020202020204" pitchFamily="34" charset="0"/>
              </a:rPr>
              <a:t>2021</a:t>
            </a:r>
          </a:p>
        </p:txBody>
      </p:sp>
      <p:sp>
        <p:nvSpPr>
          <p:cNvPr id="113" name="TextBox 112">
            <a:extLst>
              <a:ext uri="{FF2B5EF4-FFF2-40B4-BE49-F238E27FC236}">
                <a16:creationId xmlns:a16="http://schemas.microsoft.com/office/drawing/2014/main" id="{7CBF3839-A273-4751-B48F-878A82DC6FCE}"/>
              </a:ext>
            </a:extLst>
          </p:cNvPr>
          <p:cNvSpPr txBox="1"/>
          <p:nvPr/>
        </p:nvSpPr>
        <p:spPr>
          <a:xfrm>
            <a:off x="9969609" y="4626305"/>
            <a:ext cx="710584" cy="276999"/>
          </a:xfrm>
          <a:prstGeom prst="rect">
            <a:avLst/>
          </a:prstGeom>
          <a:noFill/>
        </p:spPr>
        <p:txBody>
          <a:bodyPr wrap="square" rtlCol="0">
            <a:spAutoFit/>
          </a:bodyPr>
          <a:lstStyle/>
          <a:p>
            <a:r>
              <a:rPr lang="en-US" sz="1200">
                <a:latin typeface="Century Gothic" panose="020B0502020202020204" pitchFamily="34" charset="0"/>
              </a:rPr>
              <a:t>2000</a:t>
            </a:r>
          </a:p>
        </p:txBody>
      </p:sp>
      <p:sp>
        <p:nvSpPr>
          <p:cNvPr id="114" name="TextBox 113">
            <a:extLst>
              <a:ext uri="{FF2B5EF4-FFF2-40B4-BE49-F238E27FC236}">
                <a16:creationId xmlns:a16="http://schemas.microsoft.com/office/drawing/2014/main" id="{DEE8BFFD-79EE-45A0-97A1-91BCCF384215}"/>
              </a:ext>
            </a:extLst>
          </p:cNvPr>
          <p:cNvSpPr txBox="1"/>
          <p:nvPr/>
        </p:nvSpPr>
        <p:spPr>
          <a:xfrm>
            <a:off x="11505729" y="4635380"/>
            <a:ext cx="710584" cy="276999"/>
          </a:xfrm>
          <a:prstGeom prst="rect">
            <a:avLst/>
          </a:prstGeom>
          <a:noFill/>
        </p:spPr>
        <p:txBody>
          <a:bodyPr wrap="square" rtlCol="0">
            <a:spAutoFit/>
          </a:bodyPr>
          <a:lstStyle/>
          <a:p>
            <a:r>
              <a:rPr lang="en-US" sz="1200">
                <a:latin typeface="Century Gothic" panose="020B0502020202020204" pitchFamily="34" charset="0"/>
              </a:rPr>
              <a:t>2021</a:t>
            </a:r>
          </a:p>
        </p:txBody>
      </p:sp>
      <p:sp>
        <p:nvSpPr>
          <p:cNvPr id="115" name="TextBox 114">
            <a:extLst>
              <a:ext uri="{FF2B5EF4-FFF2-40B4-BE49-F238E27FC236}">
                <a16:creationId xmlns:a16="http://schemas.microsoft.com/office/drawing/2014/main" id="{48CA8D65-A71F-478F-8504-429A424DC9FE}"/>
              </a:ext>
            </a:extLst>
          </p:cNvPr>
          <p:cNvSpPr txBox="1"/>
          <p:nvPr/>
        </p:nvSpPr>
        <p:spPr>
          <a:xfrm>
            <a:off x="5911869" y="6076475"/>
            <a:ext cx="710584" cy="276999"/>
          </a:xfrm>
          <a:prstGeom prst="rect">
            <a:avLst/>
          </a:prstGeom>
          <a:noFill/>
        </p:spPr>
        <p:txBody>
          <a:bodyPr wrap="square" rtlCol="0">
            <a:spAutoFit/>
          </a:bodyPr>
          <a:lstStyle/>
          <a:p>
            <a:r>
              <a:rPr lang="en-US" sz="1200">
                <a:latin typeface="Century Gothic" panose="020B0502020202020204" pitchFamily="34" charset="0"/>
              </a:rPr>
              <a:t>2000</a:t>
            </a:r>
          </a:p>
        </p:txBody>
      </p:sp>
      <p:sp>
        <p:nvSpPr>
          <p:cNvPr id="116" name="TextBox 115">
            <a:extLst>
              <a:ext uri="{FF2B5EF4-FFF2-40B4-BE49-F238E27FC236}">
                <a16:creationId xmlns:a16="http://schemas.microsoft.com/office/drawing/2014/main" id="{C08D49EE-8F45-4FEF-B761-6A11649F87CA}"/>
              </a:ext>
            </a:extLst>
          </p:cNvPr>
          <p:cNvSpPr txBox="1"/>
          <p:nvPr/>
        </p:nvSpPr>
        <p:spPr>
          <a:xfrm>
            <a:off x="7447989" y="6085550"/>
            <a:ext cx="710584" cy="276999"/>
          </a:xfrm>
          <a:prstGeom prst="rect">
            <a:avLst/>
          </a:prstGeom>
          <a:noFill/>
        </p:spPr>
        <p:txBody>
          <a:bodyPr wrap="square" rtlCol="0">
            <a:spAutoFit/>
          </a:bodyPr>
          <a:lstStyle/>
          <a:p>
            <a:r>
              <a:rPr lang="en-US" sz="1200">
                <a:latin typeface="Century Gothic" panose="020B0502020202020204" pitchFamily="34" charset="0"/>
              </a:rPr>
              <a:t>2021</a:t>
            </a:r>
          </a:p>
        </p:txBody>
      </p:sp>
      <p:sp>
        <p:nvSpPr>
          <p:cNvPr id="117" name="TextBox 116">
            <a:extLst>
              <a:ext uri="{FF2B5EF4-FFF2-40B4-BE49-F238E27FC236}">
                <a16:creationId xmlns:a16="http://schemas.microsoft.com/office/drawing/2014/main" id="{10426392-2075-4268-9A65-B78C91F424F4}"/>
              </a:ext>
            </a:extLst>
          </p:cNvPr>
          <p:cNvSpPr txBox="1"/>
          <p:nvPr/>
        </p:nvSpPr>
        <p:spPr>
          <a:xfrm>
            <a:off x="7946548" y="6095692"/>
            <a:ext cx="710584" cy="276999"/>
          </a:xfrm>
          <a:prstGeom prst="rect">
            <a:avLst/>
          </a:prstGeom>
          <a:noFill/>
        </p:spPr>
        <p:txBody>
          <a:bodyPr wrap="square" rtlCol="0">
            <a:spAutoFit/>
          </a:bodyPr>
          <a:lstStyle/>
          <a:p>
            <a:r>
              <a:rPr lang="en-US" sz="1200">
                <a:latin typeface="Century Gothic" panose="020B0502020202020204" pitchFamily="34" charset="0"/>
              </a:rPr>
              <a:t>2000</a:t>
            </a:r>
          </a:p>
        </p:txBody>
      </p:sp>
      <p:sp>
        <p:nvSpPr>
          <p:cNvPr id="118" name="TextBox 117">
            <a:extLst>
              <a:ext uri="{FF2B5EF4-FFF2-40B4-BE49-F238E27FC236}">
                <a16:creationId xmlns:a16="http://schemas.microsoft.com/office/drawing/2014/main" id="{724EE428-6C92-44D6-9C4F-739379E417CF}"/>
              </a:ext>
            </a:extLst>
          </p:cNvPr>
          <p:cNvSpPr txBox="1"/>
          <p:nvPr/>
        </p:nvSpPr>
        <p:spPr>
          <a:xfrm>
            <a:off x="9482668" y="6104767"/>
            <a:ext cx="710584" cy="276999"/>
          </a:xfrm>
          <a:prstGeom prst="rect">
            <a:avLst/>
          </a:prstGeom>
          <a:noFill/>
        </p:spPr>
        <p:txBody>
          <a:bodyPr wrap="square" rtlCol="0">
            <a:spAutoFit/>
          </a:bodyPr>
          <a:lstStyle/>
          <a:p>
            <a:r>
              <a:rPr lang="en-US" sz="1200">
                <a:latin typeface="Century Gothic" panose="020B0502020202020204" pitchFamily="34" charset="0"/>
              </a:rPr>
              <a:t>2021</a:t>
            </a:r>
          </a:p>
        </p:txBody>
      </p:sp>
      <p:sp>
        <p:nvSpPr>
          <p:cNvPr id="119" name="TextBox 118">
            <a:extLst>
              <a:ext uri="{FF2B5EF4-FFF2-40B4-BE49-F238E27FC236}">
                <a16:creationId xmlns:a16="http://schemas.microsoft.com/office/drawing/2014/main" id="{D5054DA3-5927-407A-9C40-EDD9264BD43C}"/>
              </a:ext>
            </a:extLst>
          </p:cNvPr>
          <p:cNvSpPr txBox="1"/>
          <p:nvPr/>
        </p:nvSpPr>
        <p:spPr>
          <a:xfrm>
            <a:off x="9981332" y="6106792"/>
            <a:ext cx="710584" cy="276999"/>
          </a:xfrm>
          <a:prstGeom prst="rect">
            <a:avLst/>
          </a:prstGeom>
          <a:noFill/>
        </p:spPr>
        <p:txBody>
          <a:bodyPr wrap="square" rtlCol="0">
            <a:spAutoFit/>
          </a:bodyPr>
          <a:lstStyle/>
          <a:p>
            <a:r>
              <a:rPr lang="en-US" sz="1200">
                <a:latin typeface="Century Gothic" panose="020B0502020202020204" pitchFamily="34" charset="0"/>
              </a:rPr>
              <a:t>2000</a:t>
            </a:r>
          </a:p>
        </p:txBody>
      </p:sp>
      <p:sp>
        <p:nvSpPr>
          <p:cNvPr id="120" name="TextBox 119">
            <a:extLst>
              <a:ext uri="{FF2B5EF4-FFF2-40B4-BE49-F238E27FC236}">
                <a16:creationId xmlns:a16="http://schemas.microsoft.com/office/drawing/2014/main" id="{2B4EE92C-9435-455E-941B-C57B46436FCA}"/>
              </a:ext>
            </a:extLst>
          </p:cNvPr>
          <p:cNvSpPr txBox="1"/>
          <p:nvPr/>
        </p:nvSpPr>
        <p:spPr>
          <a:xfrm>
            <a:off x="11517452" y="6115867"/>
            <a:ext cx="710584" cy="276999"/>
          </a:xfrm>
          <a:prstGeom prst="rect">
            <a:avLst/>
          </a:prstGeom>
          <a:noFill/>
        </p:spPr>
        <p:txBody>
          <a:bodyPr wrap="square" rtlCol="0">
            <a:spAutoFit/>
          </a:bodyPr>
          <a:lstStyle/>
          <a:p>
            <a:r>
              <a:rPr lang="en-US" sz="1200">
                <a:latin typeface="Century Gothic" panose="020B0502020202020204" pitchFamily="34" charset="0"/>
              </a:rPr>
              <a:t>2021</a:t>
            </a:r>
          </a:p>
        </p:txBody>
      </p:sp>
    </p:spTree>
    <p:extLst>
      <p:ext uri="{BB962C8B-B14F-4D97-AF65-F5344CB8AC3E}">
        <p14:creationId xmlns:p14="http://schemas.microsoft.com/office/powerpoint/2010/main" val="2582400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diagram&#10;&#10;Description automatically generated">
            <a:extLst>
              <a:ext uri="{FF2B5EF4-FFF2-40B4-BE49-F238E27FC236}">
                <a16:creationId xmlns:a16="http://schemas.microsoft.com/office/drawing/2014/main" id="{7D2BF9C5-58F8-45C3-9DA3-C01C42EF712A}"/>
              </a:ext>
            </a:extLst>
          </p:cNvPr>
          <p:cNvPicPr>
            <a:picLocks noChangeAspect="1"/>
          </p:cNvPicPr>
          <p:nvPr/>
        </p:nvPicPr>
        <p:blipFill>
          <a:blip r:embed="rId3"/>
          <a:stretch>
            <a:fillRect/>
          </a:stretch>
        </p:blipFill>
        <p:spPr>
          <a:xfrm>
            <a:off x="321733" y="1463194"/>
            <a:ext cx="6637866" cy="5125411"/>
          </a:xfrm>
          <a:prstGeom prst="rect">
            <a:avLst/>
          </a:prstGeom>
        </p:spPr>
      </p:pic>
      <p:sp>
        <p:nvSpPr>
          <p:cNvPr id="26" name="Rectangle 25">
            <a:extLst>
              <a:ext uri="{FF2B5EF4-FFF2-40B4-BE49-F238E27FC236}">
                <a16:creationId xmlns:a16="http://schemas.microsoft.com/office/drawing/2014/main" id="{E64894A3-9193-4364-992E-41961558DA25}"/>
              </a:ext>
            </a:extLst>
          </p:cNvPr>
          <p:cNvSpPr/>
          <p:nvPr/>
        </p:nvSpPr>
        <p:spPr>
          <a:xfrm>
            <a:off x="4728323" y="3923179"/>
            <a:ext cx="2132105" cy="2138331"/>
          </a:xfrm>
          <a:prstGeom prst="rect">
            <a:avLst/>
          </a:prstGeom>
          <a:solidFill>
            <a:srgbClr val="FAFAFA">
              <a:alpha val="44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descr="Shape&#10;&#10;Description automatically generated">
            <a:extLst>
              <a:ext uri="{FF2B5EF4-FFF2-40B4-BE49-F238E27FC236}">
                <a16:creationId xmlns:a16="http://schemas.microsoft.com/office/drawing/2014/main" id="{4A22AD7B-94BD-4085-8D22-6DA8B68A5BBB}"/>
              </a:ext>
            </a:extLst>
          </p:cNvPr>
          <p:cNvPicPr>
            <a:picLocks noChangeAspect="1"/>
          </p:cNvPicPr>
          <p:nvPr/>
        </p:nvPicPr>
        <p:blipFill>
          <a:blip r:embed="rId4"/>
          <a:stretch>
            <a:fillRect/>
          </a:stretch>
        </p:blipFill>
        <p:spPr>
          <a:xfrm flipH="1">
            <a:off x="6325365" y="4046259"/>
            <a:ext cx="437496" cy="1873623"/>
          </a:xfrm>
          <a:prstGeom prst="rect">
            <a:avLst/>
          </a:prstGeom>
        </p:spPr>
      </p:pic>
      <p:sp>
        <p:nvSpPr>
          <p:cNvPr id="11" name="TextBox 10">
            <a:extLst>
              <a:ext uri="{FF2B5EF4-FFF2-40B4-BE49-F238E27FC236}">
                <a16:creationId xmlns:a16="http://schemas.microsoft.com/office/drawing/2014/main" id="{22E6542D-D80A-4CBC-829F-C0768828E3F1}"/>
              </a:ext>
            </a:extLst>
          </p:cNvPr>
          <p:cNvSpPr txBox="1"/>
          <p:nvPr/>
        </p:nvSpPr>
        <p:spPr>
          <a:xfrm>
            <a:off x="4766982" y="4611782"/>
            <a:ext cx="2194112"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entury Gothic"/>
              </a:rPr>
              <a:t>Change in </a:t>
            </a:r>
            <a:endParaRPr lang="en-US">
              <a:latin typeface="Century Gothic"/>
            </a:endParaRPr>
          </a:p>
          <a:p>
            <a:r>
              <a:rPr lang="en-US" b="1">
                <a:latin typeface="Century Gothic"/>
              </a:rPr>
              <a:t>Land Area</a:t>
            </a:r>
            <a:endParaRPr lang="en-US">
              <a:latin typeface="Century Gothic"/>
            </a:endParaRPr>
          </a:p>
          <a:p>
            <a:r>
              <a:rPr lang="en-US" sz="1600">
                <a:latin typeface="Century Gothic"/>
              </a:rPr>
              <a:t>(sq meters)</a:t>
            </a:r>
          </a:p>
        </p:txBody>
      </p:sp>
      <p:sp>
        <p:nvSpPr>
          <p:cNvPr id="14" name="TextBox 13">
            <a:extLst>
              <a:ext uri="{FF2B5EF4-FFF2-40B4-BE49-F238E27FC236}">
                <a16:creationId xmlns:a16="http://schemas.microsoft.com/office/drawing/2014/main" id="{03E288F5-EA5B-4D32-9B63-23FEC6534BEE}"/>
              </a:ext>
            </a:extLst>
          </p:cNvPr>
          <p:cNvSpPr txBox="1"/>
          <p:nvPr/>
        </p:nvSpPr>
        <p:spPr>
          <a:xfrm>
            <a:off x="5370759" y="3975722"/>
            <a:ext cx="99038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latin typeface="Century Gothic"/>
                <a:cs typeface="Calibri"/>
              </a:rPr>
              <a:t>3,300</a:t>
            </a:r>
          </a:p>
          <a:p>
            <a:pPr algn="r"/>
            <a:r>
              <a:rPr lang="en-US">
                <a:latin typeface="Century Gothic"/>
                <a:cs typeface="Calibri"/>
              </a:rPr>
              <a:t>0</a:t>
            </a:r>
          </a:p>
          <a:p>
            <a:pPr algn="r"/>
            <a:endParaRPr lang="en-US">
              <a:latin typeface="Century Gothic"/>
              <a:cs typeface="Calibri"/>
            </a:endParaRPr>
          </a:p>
          <a:p>
            <a:pPr algn="r"/>
            <a:endParaRPr lang="en-US">
              <a:latin typeface="Century Gothic"/>
              <a:cs typeface="Calibri"/>
            </a:endParaRPr>
          </a:p>
          <a:p>
            <a:pPr algn="r"/>
            <a:endParaRPr lang="en-US">
              <a:latin typeface="Century Gothic"/>
              <a:cs typeface="Calibri"/>
            </a:endParaRPr>
          </a:p>
          <a:p>
            <a:pPr algn="r"/>
            <a:endParaRPr lang="en-US">
              <a:latin typeface="Century Gothic"/>
              <a:cs typeface="Calibri"/>
            </a:endParaRPr>
          </a:p>
          <a:p>
            <a:pPr algn="r"/>
            <a:r>
              <a:rPr lang="en-US">
                <a:latin typeface="Century Gothic"/>
                <a:cs typeface="Calibri"/>
              </a:rPr>
              <a:t>-14,000</a:t>
            </a:r>
          </a:p>
        </p:txBody>
      </p:sp>
      <p:pic>
        <p:nvPicPr>
          <p:cNvPr id="16" name="Picture 16" descr="Chart&#10;&#10;Description automatically generated">
            <a:extLst>
              <a:ext uri="{FF2B5EF4-FFF2-40B4-BE49-F238E27FC236}">
                <a16:creationId xmlns:a16="http://schemas.microsoft.com/office/drawing/2014/main" id="{08D2D9C0-A122-4FD8-9B2D-5881EFDB7EBF}"/>
              </a:ext>
            </a:extLst>
          </p:cNvPr>
          <p:cNvPicPr>
            <a:picLocks noChangeAspect="1"/>
          </p:cNvPicPr>
          <p:nvPr/>
        </p:nvPicPr>
        <p:blipFill>
          <a:blip r:embed="rId5"/>
          <a:stretch>
            <a:fillRect/>
          </a:stretch>
        </p:blipFill>
        <p:spPr>
          <a:xfrm>
            <a:off x="8511989" y="1303792"/>
            <a:ext cx="3460376" cy="2054063"/>
          </a:xfrm>
          <a:prstGeom prst="rect">
            <a:avLst/>
          </a:prstGeom>
        </p:spPr>
      </p:pic>
      <p:pic>
        <p:nvPicPr>
          <p:cNvPr id="17" name="Picture 17" descr="Chart&#10;&#10;Description automatically generated">
            <a:extLst>
              <a:ext uri="{FF2B5EF4-FFF2-40B4-BE49-F238E27FC236}">
                <a16:creationId xmlns:a16="http://schemas.microsoft.com/office/drawing/2014/main" id="{AD032CFC-847E-436C-A76A-D8CDC1BAD036}"/>
              </a:ext>
            </a:extLst>
          </p:cNvPr>
          <p:cNvPicPr>
            <a:picLocks noChangeAspect="1"/>
          </p:cNvPicPr>
          <p:nvPr/>
        </p:nvPicPr>
        <p:blipFill>
          <a:blip r:embed="rId6"/>
          <a:stretch>
            <a:fillRect/>
          </a:stretch>
        </p:blipFill>
        <p:spPr>
          <a:xfrm>
            <a:off x="8511989" y="3288748"/>
            <a:ext cx="3460376" cy="3362123"/>
          </a:xfrm>
          <a:prstGeom prst="rect">
            <a:avLst/>
          </a:prstGeom>
        </p:spPr>
      </p:pic>
      <p:sp>
        <p:nvSpPr>
          <p:cNvPr id="20" name="TextBox 19">
            <a:extLst>
              <a:ext uri="{FF2B5EF4-FFF2-40B4-BE49-F238E27FC236}">
                <a16:creationId xmlns:a16="http://schemas.microsoft.com/office/drawing/2014/main" id="{5ED852D4-D57C-4CFD-96CC-95D7EB87CBAE}"/>
              </a:ext>
            </a:extLst>
          </p:cNvPr>
          <p:cNvSpPr txBox="1"/>
          <p:nvPr/>
        </p:nvSpPr>
        <p:spPr>
          <a:xfrm>
            <a:off x="7018805" y="919753"/>
            <a:ext cx="143211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Century Gothic"/>
                <a:cs typeface="Calibri"/>
              </a:rPr>
              <a:t>Area </a:t>
            </a:r>
            <a:endParaRPr lang="en-US">
              <a:latin typeface="Calibri" panose="020F0502020204030204"/>
              <a:cs typeface="Calibri"/>
            </a:endParaRPr>
          </a:p>
          <a:p>
            <a:pPr algn="ctr"/>
            <a:r>
              <a:rPr lang="en-US" sz="1600" b="1">
                <a:latin typeface="Century Gothic"/>
                <a:cs typeface="Calibri"/>
              </a:rPr>
              <a:t>(sq meters)</a:t>
            </a:r>
            <a:endParaRPr lang="en-US">
              <a:cs typeface="Calibri" panose="020F0502020204030204"/>
            </a:endParaRPr>
          </a:p>
          <a:p>
            <a:pPr algn="r"/>
            <a:r>
              <a:rPr lang="en-US" sz="1600">
                <a:latin typeface="Century Gothic"/>
                <a:cs typeface="Calibri"/>
              </a:rPr>
              <a:t>2000</a:t>
            </a:r>
            <a:endParaRPr lang="en-US"/>
          </a:p>
          <a:p>
            <a:pPr algn="r"/>
            <a:r>
              <a:rPr lang="en-US" sz="1600">
                <a:latin typeface="Century Gothic"/>
                <a:cs typeface="Calibri"/>
              </a:rPr>
              <a:t>1000</a:t>
            </a:r>
          </a:p>
          <a:p>
            <a:pPr algn="r"/>
            <a:r>
              <a:rPr lang="en-US" sz="1600">
                <a:latin typeface="Century Gothic"/>
                <a:cs typeface="Calibri"/>
              </a:rPr>
              <a:t>0</a:t>
            </a:r>
          </a:p>
          <a:p>
            <a:pPr algn="r"/>
            <a:r>
              <a:rPr lang="en-US" sz="1600">
                <a:latin typeface="Century Gothic"/>
                <a:cs typeface="Calibri"/>
              </a:rPr>
              <a:t>-1000</a:t>
            </a:r>
          </a:p>
          <a:p>
            <a:pPr algn="r"/>
            <a:r>
              <a:rPr lang="en-US" sz="1600">
                <a:latin typeface="Century Gothic"/>
                <a:cs typeface="Calibri"/>
              </a:rPr>
              <a:t>-2000</a:t>
            </a:r>
          </a:p>
          <a:p>
            <a:pPr algn="r"/>
            <a:r>
              <a:rPr lang="en-US" sz="1600">
                <a:latin typeface="Century Gothic"/>
                <a:cs typeface="Calibri"/>
              </a:rPr>
              <a:t>-3000</a:t>
            </a:r>
          </a:p>
          <a:p>
            <a:pPr algn="r"/>
            <a:r>
              <a:rPr lang="en-US" sz="1600">
                <a:latin typeface="Century Gothic"/>
                <a:cs typeface="Calibri"/>
              </a:rPr>
              <a:t>-4000</a:t>
            </a:r>
          </a:p>
        </p:txBody>
      </p:sp>
      <p:sp>
        <p:nvSpPr>
          <p:cNvPr id="21" name="TextBox 20">
            <a:extLst>
              <a:ext uri="{FF2B5EF4-FFF2-40B4-BE49-F238E27FC236}">
                <a16:creationId xmlns:a16="http://schemas.microsoft.com/office/drawing/2014/main" id="{98C2D72D-E46C-47D9-8235-6F30BD157B0B}"/>
              </a:ext>
            </a:extLst>
          </p:cNvPr>
          <p:cNvSpPr txBox="1"/>
          <p:nvPr/>
        </p:nvSpPr>
        <p:spPr>
          <a:xfrm>
            <a:off x="8517591" y="1345827"/>
            <a:ext cx="3449169" cy="38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Bay</a:t>
            </a:r>
          </a:p>
        </p:txBody>
      </p:sp>
      <p:sp>
        <p:nvSpPr>
          <p:cNvPr id="22" name="TextBox 21">
            <a:extLst>
              <a:ext uri="{FF2B5EF4-FFF2-40B4-BE49-F238E27FC236}">
                <a16:creationId xmlns:a16="http://schemas.microsoft.com/office/drawing/2014/main" id="{57F65757-5677-400A-99AF-727DD55AB097}"/>
              </a:ext>
            </a:extLst>
          </p:cNvPr>
          <p:cNvSpPr txBox="1"/>
          <p:nvPr/>
        </p:nvSpPr>
        <p:spPr>
          <a:xfrm>
            <a:off x="7052421" y="3567392"/>
            <a:ext cx="1364878"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latin typeface="Century Gothic"/>
                <a:cs typeface="Calibri"/>
              </a:rPr>
              <a:t>6000</a:t>
            </a:r>
          </a:p>
          <a:p>
            <a:pPr algn="r"/>
            <a:r>
              <a:rPr lang="en-US" sz="1600">
                <a:latin typeface="Century Gothic"/>
                <a:cs typeface="Calibri"/>
              </a:rPr>
              <a:t>4000</a:t>
            </a:r>
            <a:endParaRPr lang="en-US" sz="1600">
              <a:latin typeface="Century Gothic"/>
            </a:endParaRPr>
          </a:p>
          <a:p>
            <a:pPr algn="r"/>
            <a:r>
              <a:rPr lang="en-US" sz="1600">
                <a:latin typeface="Century Gothic"/>
                <a:cs typeface="Calibri"/>
              </a:rPr>
              <a:t>2000</a:t>
            </a:r>
          </a:p>
          <a:p>
            <a:pPr algn="r"/>
            <a:r>
              <a:rPr lang="en-US" sz="1600">
                <a:latin typeface="Century Gothic"/>
                <a:cs typeface="Calibri"/>
              </a:rPr>
              <a:t>0</a:t>
            </a:r>
          </a:p>
          <a:p>
            <a:pPr algn="r"/>
            <a:r>
              <a:rPr lang="en-US" sz="1600">
                <a:latin typeface="Century Gothic"/>
                <a:cs typeface="Calibri"/>
              </a:rPr>
              <a:t>-2000</a:t>
            </a:r>
          </a:p>
          <a:p>
            <a:pPr algn="r"/>
            <a:r>
              <a:rPr lang="en-US" sz="1600">
                <a:latin typeface="Century Gothic"/>
                <a:cs typeface="Calibri"/>
              </a:rPr>
              <a:t>-4000</a:t>
            </a:r>
          </a:p>
          <a:p>
            <a:pPr algn="r"/>
            <a:r>
              <a:rPr lang="en-US" sz="1600">
                <a:latin typeface="Century Gothic"/>
                <a:cs typeface="Calibri"/>
              </a:rPr>
              <a:t>-6000</a:t>
            </a:r>
          </a:p>
          <a:p>
            <a:pPr algn="r"/>
            <a:r>
              <a:rPr lang="en-US" sz="1600">
                <a:latin typeface="Century Gothic"/>
                <a:cs typeface="Calibri"/>
              </a:rPr>
              <a:t>-8000</a:t>
            </a:r>
          </a:p>
          <a:p>
            <a:pPr algn="r"/>
            <a:r>
              <a:rPr lang="en-US" sz="1600">
                <a:latin typeface="Century Gothic"/>
                <a:cs typeface="Calibri"/>
              </a:rPr>
              <a:t>-10,000</a:t>
            </a:r>
          </a:p>
          <a:p>
            <a:pPr algn="r"/>
            <a:r>
              <a:rPr lang="en-US" sz="1600">
                <a:latin typeface="Century Gothic"/>
                <a:cs typeface="Calibri"/>
              </a:rPr>
              <a:t>-12,000</a:t>
            </a:r>
          </a:p>
          <a:p>
            <a:pPr algn="r"/>
            <a:r>
              <a:rPr lang="en-US" sz="1600">
                <a:latin typeface="Century Gothic"/>
                <a:cs typeface="Calibri"/>
              </a:rPr>
              <a:t>-14,000</a:t>
            </a:r>
          </a:p>
          <a:p>
            <a:pPr algn="r"/>
            <a:endParaRPr lang="en-US" sz="1600">
              <a:latin typeface="Century Gothic"/>
              <a:cs typeface="Calibri"/>
            </a:endParaRPr>
          </a:p>
        </p:txBody>
      </p:sp>
      <p:sp>
        <p:nvSpPr>
          <p:cNvPr id="23" name="TextBox 22">
            <a:extLst>
              <a:ext uri="{FF2B5EF4-FFF2-40B4-BE49-F238E27FC236}">
                <a16:creationId xmlns:a16="http://schemas.microsoft.com/office/drawing/2014/main" id="{0CAE592D-41AD-4F64-972E-68F1E08D23AB}"/>
              </a:ext>
            </a:extLst>
          </p:cNvPr>
          <p:cNvSpPr txBox="1"/>
          <p:nvPr/>
        </p:nvSpPr>
        <p:spPr>
          <a:xfrm>
            <a:off x="8422341" y="920182"/>
            <a:ext cx="35612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rPr>
              <a:t>Change in Land Area</a:t>
            </a:r>
          </a:p>
        </p:txBody>
      </p:sp>
      <p:sp>
        <p:nvSpPr>
          <p:cNvPr id="24" name="TextBox 23">
            <a:extLst>
              <a:ext uri="{FF2B5EF4-FFF2-40B4-BE49-F238E27FC236}">
                <a16:creationId xmlns:a16="http://schemas.microsoft.com/office/drawing/2014/main" id="{5F34CF3F-DF3D-4E5A-A906-CA54038C10FC}"/>
              </a:ext>
            </a:extLst>
          </p:cNvPr>
          <p:cNvSpPr txBox="1"/>
          <p:nvPr/>
        </p:nvSpPr>
        <p:spPr>
          <a:xfrm>
            <a:off x="8509125" y="3352177"/>
            <a:ext cx="34661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cs typeface="Calibri"/>
              </a:rPr>
              <a:t>Coast</a:t>
            </a:r>
          </a:p>
        </p:txBody>
      </p:sp>
      <p:sp>
        <p:nvSpPr>
          <p:cNvPr id="28" name="Title 1">
            <a:extLst>
              <a:ext uri="{FF2B5EF4-FFF2-40B4-BE49-F238E27FC236}">
                <a16:creationId xmlns:a16="http://schemas.microsoft.com/office/drawing/2014/main" id="{8DDE63AF-99F1-4BCB-B2B7-ADEBEFAD334C}"/>
              </a:ext>
            </a:extLst>
          </p:cNvPr>
          <p:cNvSpPr txBox="1">
            <a:spLocks/>
          </p:cNvSpPr>
          <p:nvPr/>
        </p:nvSpPr>
        <p:spPr>
          <a:xfrm>
            <a:off x="364331" y="176212"/>
            <a:ext cx="6537578"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rPr>
              <a:t>RESULTS </a:t>
            </a:r>
            <a:endParaRPr lang="en-US"/>
          </a:p>
        </p:txBody>
      </p:sp>
      <p:sp>
        <p:nvSpPr>
          <p:cNvPr id="30" name="Subtitle 2">
            <a:extLst>
              <a:ext uri="{FF2B5EF4-FFF2-40B4-BE49-F238E27FC236}">
                <a16:creationId xmlns:a16="http://schemas.microsoft.com/office/drawing/2014/main" id="{55E28246-AEBE-4B11-82F6-BF037ACAC69D}"/>
              </a:ext>
            </a:extLst>
          </p:cNvPr>
          <p:cNvSpPr txBox="1">
            <a:spLocks/>
          </p:cNvSpPr>
          <p:nvPr/>
        </p:nvSpPr>
        <p:spPr>
          <a:xfrm>
            <a:off x="455605" y="1073490"/>
            <a:ext cx="6814081" cy="312519"/>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a:solidFill>
                  <a:schemeClr val="tx1">
                    <a:lumMod val="75000"/>
                    <a:lumOff val="25000"/>
                  </a:schemeClr>
                </a:solidFill>
                <a:latin typeface="Century Gothic"/>
                <a:cs typeface="Times New Roman"/>
              </a:rPr>
              <a:t>Before and After Hurricane Sandy – Shoreline Changes</a:t>
            </a:r>
          </a:p>
        </p:txBody>
      </p:sp>
      <p:sp>
        <p:nvSpPr>
          <p:cNvPr id="2" name="TextBox 1">
            <a:extLst>
              <a:ext uri="{FF2B5EF4-FFF2-40B4-BE49-F238E27FC236}">
                <a16:creationId xmlns:a16="http://schemas.microsoft.com/office/drawing/2014/main" id="{74166656-0646-4D1C-A9B7-388F8C930C43}"/>
              </a:ext>
            </a:extLst>
          </p:cNvPr>
          <p:cNvSpPr txBox="1"/>
          <p:nvPr/>
        </p:nvSpPr>
        <p:spPr>
          <a:xfrm>
            <a:off x="364067" y="5554133"/>
            <a:ext cx="3556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rPr>
              <a:t>N</a:t>
            </a:r>
          </a:p>
        </p:txBody>
      </p:sp>
      <p:sp>
        <p:nvSpPr>
          <p:cNvPr id="4" name="TextBox 3">
            <a:extLst>
              <a:ext uri="{FF2B5EF4-FFF2-40B4-BE49-F238E27FC236}">
                <a16:creationId xmlns:a16="http://schemas.microsoft.com/office/drawing/2014/main" id="{4F9F08B7-2F5B-432F-B4E8-3AD5CAADF53F}"/>
              </a:ext>
            </a:extLst>
          </p:cNvPr>
          <p:cNvSpPr txBox="1"/>
          <p:nvPr/>
        </p:nvSpPr>
        <p:spPr>
          <a:xfrm>
            <a:off x="635000" y="607906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rPr>
              <a:t>0      2      4              8 km</a:t>
            </a:r>
          </a:p>
        </p:txBody>
      </p:sp>
      <p:sp>
        <p:nvSpPr>
          <p:cNvPr id="5" name="TextBox 4">
            <a:extLst>
              <a:ext uri="{FF2B5EF4-FFF2-40B4-BE49-F238E27FC236}">
                <a16:creationId xmlns:a16="http://schemas.microsoft.com/office/drawing/2014/main" id="{7D7D69D5-2D6A-4EA4-9423-6B8709FE636C}"/>
              </a:ext>
            </a:extLst>
          </p:cNvPr>
          <p:cNvSpPr txBox="1"/>
          <p:nvPr/>
        </p:nvSpPr>
        <p:spPr>
          <a:xfrm>
            <a:off x="8643408" y="6348941"/>
            <a:ext cx="34120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rPr>
              <a:t>1    10    20    30    40    50    60  65</a:t>
            </a:r>
          </a:p>
        </p:txBody>
      </p:sp>
      <p:sp>
        <p:nvSpPr>
          <p:cNvPr id="6" name="TextBox 5">
            <a:extLst>
              <a:ext uri="{FF2B5EF4-FFF2-40B4-BE49-F238E27FC236}">
                <a16:creationId xmlns:a16="http://schemas.microsoft.com/office/drawing/2014/main" id="{0A13862E-0388-41D3-A987-2C846137F8B5}"/>
              </a:ext>
            </a:extLst>
          </p:cNvPr>
          <p:cNvSpPr txBox="1"/>
          <p:nvPr/>
        </p:nvSpPr>
        <p:spPr>
          <a:xfrm>
            <a:off x="8904816" y="6066298"/>
            <a:ext cx="3073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rPr>
              <a:t>Plot Number</a:t>
            </a:r>
            <a:endParaRPr lang="en-US" b="1"/>
          </a:p>
        </p:txBody>
      </p:sp>
      <p:sp>
        <p:nvSpPr>
          <p:cNvPr id="7" name="TextBox 6">
            <a:extLst>
              <a:ext uri="{FF2B5EF4-FFF2-40B4-BE49-F238E27FC236}">
                <a16:creationId xmlns:a16="http://schemas.microsoft.com/office/drawing/2014/main" id="{2F95A0FF-2BF2-4C4F-AA68-560917078793}"/>
              </a:ext>
            </a:extLst>
          </p:cNvPr>
          <p:cNvSpPr txBox="1"/>
          <p:nvPr/>
        </p:nvSpPr>
        <p:spPr>
          <a:xfrm>
            <a:off x="318559" y="4755092"/>
            <a:ext cx="965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entury Gothic"/>
                <a:cs typeface="Calibri"/>
              </a:rPr>
              <a:t>Plot #1</a:t>
            </a:r>
          </a:p>
        </p:txBody>
      </p:sp>
      <p:sp>
        <p:nvSpPr>
          <p:cNvPr id="25" name="TextBox 24">
            <a:extLst>
              <a:ext uri="{FF2B5EF4-FFF2-40B4-BE49-F238E27FC236}">
                <a16:creationId xmlns:a16="http://schemas.microsoft.com/office/drawing/2014/main" id="{33F8CFD4-327D-44C9-8EE3-9133C45128C7}"/>
              </a:ext>
            </a:extLst>
          </p:cNvPr>
          <p:cNvSpPr txBox="1"/>
          <p:nvPr/>
        </p:nvSpPr>
        <p:spPr>
          <a:xfrm>
            <a:off x="5322358" y="2799291"/>
            <a:ext cx="10837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entury Gothic"/>
                <a:cs typeface="Calibri"/>
              </a:rPr>
              <a:t>Plot #65</a:t>
            </a:r>
          </a:p>
        </p:txBody>
      </p:sp>
      <p:sp>
        <p:nvSpPr>
          <p:cNvPr id="8" name="TextBox 7">
            <a:extLst>
              <a:ext uri="{FF2B5EF4-FFF2-40B4-BE49-F238E27FC236}">
                <a16:creationId xmlns:a16="http://schemas.microsoft.com/office/drawing/2014/main" id="{8AECA2A9-5861-4B7E-B6AB-49E54F8D5269}"/>
              </a:ext>
            </a:extLst>
          </p:cNvPr>
          <p:cNvSpPr txBox="1"/>
          <p:nvPr/>
        </p:nvSpPr>
        <p:spPr>
          <a:xfrm>
            <a:off x="889000" y="322580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rPr>
              <a:t>Queen Beach</a:t>
            </a:r>
          </a:p>
        </p:txBody>
      </p:sp>
      <p:sp>
        <p:nvSpPr>
          <p:cNvPr id="27" name="TextBox 26">
            <a:extLst>
              <a:ext uri="{FF2B5EF4-FFF2-40B4-BE49-F238E27FC236}">
                <a16:creationId xmlns:a16="http://schemas.microsoft.com/office/drawing/2014/main" id="{FEAE54D0-58BC-47B4-B012-CC12CAF54A97}"/>
              </a:ext>
            </a:extLst>
          </p:cNvPr>
          <p:cNvSpPr txBox="1"/>
          <p:nvPr/>
        </p:nvSpPr>
        <p:spPr>
          <a:xfrm>
            <a:off x="2489199" y="4309533"/>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rPr>
              <a:t>Cherry Grove</a:t>
            </a:r>
          </a:p>
        </p:txBody>
      </p:sp>
      <p:sp>
        <p:nvSpPr>
          <p:cNvPr id="29" name="TextBox 28">
            <a:extLst>
              <a:ext uri="{FF2B5EF4-FFF2-40B4-BE49-F238E27FC236}">
                <a16:creationId xmlns:a16="http://schemas.microsoft.com/office/drawing/2014/main" id="{4BB48CDC-A8C9-4B90-B059-23C5EA985C0C}"/>
              </a:ext>
            </a:extLst>
          </p:cNvPr>
          <p:cNvSpPr txBox="1"/>
          <p:nvPr/>
        </p:nvSpPr>
        <p:spPr>
          <a:xfrm>
            <a:off x="3530599" y="2099733"/>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err="1">
                <a:latin typeface="Century Gothic"/>
              </a:rPr>
              <a:t>BayBerry</a:t>
            </a:r>
            <a:r>
              <a:rPr lang="en-US" sz="1600">
                <a:latin typeface="Century Gothic"/>
              </a:rPr>
              <a:t> Dunes</a:t>
            </a:r>
          </a:p>
        </p:txBody>
      </p:sp>
      <p:cxnSp>
        <p:nvCxnSpPr>
          <p:cNvPr id="12" name="Straight Arrow Connector 11">
            <a:extLst>
              <a:ext uri="{FF2B5EF4-FFF2-40B4-BE49-F238E27FC236}">
                <a16:creationId xmlns:a16="http://schemas.microsoft.com/office/drawing/2014/main" id="{5D0EE78D-FFA3-49E0-872D-9D375A2D7589}"/>
              </a:ext>
            </a:extLst>
          </p:cNvPr>
          <p:cNvCxnSpPr/>
          <p:nvPr/>
        </p:nvCxnSpPr>
        <p:spPr>
          <a:xfrm>
            <a:off x="3089274" y="3741209"/>
            <a:ext cx="177801" cy="567267"/>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76AD43CB-F392-4A9A-9307-3568346C18DB}"/>
              </a:ext>
            </a:extLst>
          </p:cNvPr>
          <p:cNvCxnSpPr>
            <a:cxnSpLocks/>
          </p:cNvCxnSpPr>
          <p:nvPr/>
        </p:nvCxnSpPr>
        <p:spPr>
          <a:xfrm>
            <a:off x="1353607" y="3580342"/>
            <a:ext cx="177801" cy="567267"/>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6D0C59B1-292D-45B5-B082-20F18791A168}"/>
              </a:ext>
            </a:extLst>
          </p:cNvPr>
          <p:cNvCxnSpPr>
            <a:cxnSpLocks/>
          </p:cNvCxnSpPr>
          <p:nvPr/>
        </p:nvCxnSpPr>
        <p:spPr>
          <a:xfrm>
            <a:off x="4681007" y="2454275"/>
            <a:ext cx="177801" cy="567267"/>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AFFE1A4E-189D-4B99-93B9-20570B50DAB6}"/>
              </a:ext>
            </a:extLst>
          </p:cNvPr>
          <p:cNvCxnSpPr>
            <a:cxnSpLocks/>
          </p:cNvCxnSpPr>
          <p:nvPr/>
        </p:nvCxnSpPr>
        <p:spPr>
          <a:xfrm>
            <a:off x="4918073" y="2835275"/>
            <a:ext cx="440267" cy="101601"/>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88EEF102-AC93-433E-93CF-696588A3033F}"/>
              </a:ext>
            </a:extLst>
          </p:cNvPr>
          <p:cNvCxnSpPr>
            <a:cxnSpLocks/>
          </p:cNvCxnSpPr>
          <p:nvPr/>
        </p:nvCxnSpPr>
        <p:spPr>
          <a:xfrm flipV="1">
            <a:off x="4977340" y="2936876"/>
            <a:ext cx="381001" cy="5080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2A8E3409-9ACA-4D86-BC7B-55B6B70503CF}"/>
              </a:ext>
            </a:extLst>
          </p:cNvPr>
          <p:cNvCxnSpPr>
            <a:cxnSpLocks/>
          </p:cNvCxnSpPr>
          <p:nvPr/>
        </p:nvCxnSpPr>
        <p:spPr>
          <a:xfrm flipH="1">
            <a:off x="693208" y="4283075"/>
            <a:ext cx="355599" cy="482601"/>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86F98B15-8B4B-4F24-804D-9C2315C1F6A2}"/>
              </a:ext>
            </a:extLst>
          </p:cNvPr>
          <p:cNvCxnSpPr>
            <a:cxnSpLocks/>
          </p:cNvCxnSpPr>
          <p:nvPr/>
        </p:nvCxnSpPr>
        <p:spPr>
          <a:xfrm flipH="1">
            <a:off x="693208" y="4474104"/>
            <a:ext cx="396345" cy="287867"/>
          </a:xfrm>
          <a:prstGeom prst="straightConnector1">
            <a:avLst/>
          </a:prstGeom>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CA4EADFF-E0EB-41BA-BBAB-A5EC86F846DA}"/>
              </a:ext>
            </a:extLst>
          </p:cNvPr>
          <p:cNvSpPr txBox="1"/>
          <p:nvPr/>
        </p:nvSpPr>
        <p:spPr>
          <a:xfrm>
            <a:off x="3028273" y="6247888"/>
            <a:ext cx="39448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err="1">
                <a:latin typeface="Century Gothic"/>
              </a:rPr>
              <a:t>Basemap</a:t>
            </a:r>
            <a:r>
              <a:rPr lang="en-US" sz="1400">
                <a:latin typeface="Century Gothic"/>
              </a:rPr>
              <a:t>: ESRI, DeLorme, </a:t>
            </a:r>
            <a:r>
              <a:rPr lang="en-US" sz="1400" err="1">
                <a:latin typeface="Century Gothic"/>
              </a:rPr>
              <a:t>NaturalVue</a:t>
            </a:r>
          </a:p>
        </p:txBody>
      </p:sp>
    </p:spTree>
    <p:extLst>
      <p:ext uri="{BB962C8B-B14F-4D97-AF65-F5344CB8AC3E}">
        <p14:creationId xmlns:p14="http://schemas.microsoft.com/office/powerpoint/2010/main" val="181681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diagram&#10;&#10;Description automatically generated">
            <a:extLst>
              <a:ext uri="{FF2B5EF4-FFF2-40B4-BE49-F238E27FC236}">
                <a16:creationId xmlns:a16="http://schemas.microsoft.com/office/drawing/2014/main" id="{7D2BF9C5-58F8-45C3-9DA3-C01C42EF712A}"/>
              </a:ext>
            </a:extLst>
          </p:cNvPr>
          <p:cNvPicPr>
            <a:picLocks noChangeAspect="1"/>
          </p:cNvPicPr>
          <p:nvPr/>
        </p:nvPicPr>
        <p:blipFill>
          <a:blip r:embed="rId3"/>
          <a:stretch>
            <a:fillRect/>
          </a:stretch>
        </p:blipFill>
        <p:spPr>
          <a:xfrm>
            <a:off x="321733" y="1463194"/>
            <a:ext cx="6637866" cy="5125411"/>
          </a:xfrm>
          <a:prstGeom prst="rect">
            <a:avLst/>
          </a:prstGeom>
        </p:spPr>
      </p:pic>
      <p:sp>
        <p:nvSpPr>
          <p:cNvPr id="26" name="Rectangle 25">
            <a:extLst>
              <a:ext uri="{FF2B5EF4-FFF2-40B4-BE49-F238E27FC236}">
                <a16:creationId xmlns:a16="http://schemas.microsoft.com/office/drawing/2014/main" id="{E64894A3-9193-4364-992E-41961558DA25}"/>
              </a:ext>
            </a:extLst>
          </p:cNvPr>
          <p:cNvSpPr/>
          <p:nvPr/>
        </p:nvSpPr>
        <p:spPr>
          <a:xfrm>
            <a:off x="4690223" y="4018429"/>
            <a:ext cx="2132105" cy="2138331"/>
          </a:xfrm>
          <a:prstGeom prst="rect">
            <a:avLst/>
          </a:prstGeom>
          <a:solidFill>
            <a:srgbClr val="FAFAFA">
              <a:alpha val="44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descr="Shape&#10;&#10;Description automatically generated">
            <a:extLst>
              <a:ext uri="{FF2B5EF4-FFF2-40B4-BE49-F238E27FC236}">
                <a16:creationId xmlns:a16="http://schemas.microsoft.com/office/drawing/2014/main" id="{4A22AD7B-94BD-4085-8D22-6DA8B68A5BBB}"/>
              </a:ext>
            </a:extLst>
          </p:cNvPr>
          <p:cNvPicPr>
            <a:picLocks noChangeAspect="1"/>
          </p:cNvPicPr>
          <p:nvPr/>
        </p:nvPicPr>
        <p:blipFill>
          <a:blip r:embed="rId4"/>
          <a:stretch>
            <a:fillRect/>
          </a:stretch>
        </p:blipFill>
        <p:spPr>
          <a:xfrm flipH="1">
            <a:off x="6287265" y="4141509"/>
            <a:ext cx="437496" cy="1873623"/>
          </a:xfrm>
          <a:prstGeom prst="rect">
            <a:avLst/>
          </a:prstGeom>
        </p:spPr>
      </p:pic>
      <p:sp>
        <p:nvSpPr>
          <p:cNvPr id="11" name="TextBox 10">
            <a:extLst>
              <a:ext uri="{FF2B5EF4-FFF2-40B4-BE49-F238E27FC236}">
                <a16:creationId xmlns:a16="http://schemas.microsoft.com/office/drawing/2014/main" id="{22E6542D-D80A-4CBC-829F-C0768828E3F1}"/>
              </a:ext>
            </a:extLst>
          </p:cNvPr>
          <p:cNvSpPr txBox="1"/>
          <p:nvPr/>
        </p:nvSpPr>
        <p:spPr>
          <a:xfrm>
            <a:off x="4728882" y="4707032"/>
            <a:ext cx="2194112"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entury Gothic"/>
              </a:rPr>
              <a:t>Change in </a:t>
            </a:r>
            <a:endParaRPr lang="en-US">
              <a:latin typeface="Century Gothic"/>
            </a:endParaRPr>
          </a:p>
          <a:p>
            <a:r>
              <a:rPr lang="en-US" b="1">
                <a:latin typeface="Century Gothic"/>
              </a:rPr>
              <a:t>Land Area</a:t>
            </a:r>
            <a:endParaRPr lang="en-US">
              <a:latin typeface="Century Gothic"/>
            </a:endParaRPr>
          </a:p>
          <a:p>
            <a:r>
              <a:rPr lang="en-US" sz="1600">
                <a:latin typeface="Century Gothic"/>
              </a:rPr>
              <a:t>(sq meters)</a:t>
            </a:r>
          </a:p>
        </p:txBody>
      </p:sp>
      <p:sp>
        <p:nvSpPr>
          <p:cNvPr id="14" name="TextBox 13">
            <a:extLst>
              <a:ext uri="{FF2B5EF4-FFF2-40B4-BE49-F238E27FC236}">
                <a16:creationId xmlns:a16="http://schemas.microsoft.com/office/drawing/2014/main" id="{03E288F5-EA5B-4D32-9B63-23FEC6534BEE}"/>
              </a:ext>
            </a:extLst>
          </p:cNvPr>
          <p:cNvSpPr txBox="1"/>
          <p:nvPr/>
        </p:nvSpPr>
        <p:spPr>
          <a:xfrm>
            <a:off x="5120651" y="4070972"/>
            <a:ext cx="120239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latin typeface="Century Gothic"/>
                <a:cs typeface="Calibri"/>
              </a:rPr>
              <a:t>3,300</a:t>
            </a:r>
          </a:p>
          <a:p>
            <a:pPr algn="r"/>
            <a:r>
              <a:rPr lang="en-US">
                <a:latin typeface="Century Gothic"/>
                <a:cs typeface="Calibri"/>
              </a:rPr>
              <a:t>0</a:t>
            </a:r>
          </a:p>
          <a:p>
            <a:pPr algn="r"/>
            <a:endParaRPr lang="en-US">
              <a:latin typeface="Century Gothic"/>
              <a:cs typeface="Calibri"/>
            </a:endParaRPr>
          </a:p>
          <a:p>
            <a:pPr algn="r"/>
            <a:endParaRPr lang="en-US">
              <a:latin typeface="Century Gothic"/>
              <a:cs typeface="Calibri"/>
            </a:endParaRPr>
          </a:p>
          <a:p>
            <a:pPr algn="r"/>
            <a:endParaRPr lang="en-US">
              <a:latin typeface="Century Gothic"/>
              <a:cs typeface="Calibri"/>
            </a:endParaRPr>
          </a:p>
          <a:p>
            <a:pPr algn="r"/>
            <a:endParaRPr lang="en-US">
              <a:latin typeface="Century Gothic"/>
              <a:cs typeface="Calibri"/>
            </a:endParaRPr>
          </a:p>
          <a:p>
            <a:pPr algn="r"/>
            <a:r>
              <a:rPr lang="en-US">
                <a:latin typeface="Century Gothic"/>
                <a:cs typeface="Calibri"/>
              </a:rPr>
              <a:t>-14,000</a:t>
            </a:r>
          </a:p>
        </p:txBody>
      </p:sp>
      <p:pic>
        <p:nvPicPr>
          <p:cNvPr id="16" name="Picture 16" descr="Chart&#10;&#10;Description automatically generated">
            <a:extLst>
              <a:ext uri="{FF2B5EF4-FFF2-40B4-BE49-F238E27FC236}">
                <a16:creationId xmlns:a16="http://schemas.microsoft.com/office/drawing/2014/main" id="{08D2D9C0-A122-4FD8-9B2D-5881EFDB7EBF}"/>
              </a:ext>
            </a:extLst>
          </p:cNvPr>
          <p:cNvPicPr>
            <a:picLocks noChangeAspect="1"/>
          </p:cNvPicPr>
          <p:nvPr/>
        </p:nvPicPr>
        <p:blipFill>
          <a:blip r:embed="rId5"/>
          <a:stretch>
            <a:fillRect/>
          </a:stretch>
        </p:blipFill>
        <p:spPr>
          <a:xfrm>
            <a:off x="8511989" y="1303792"/>
            <a:ext cx="3460376" cy="2054063"/>
          </a:xfrm>
          <a:prstGeom prst="rect">
            <a:avLst/>
          </a:prstGeom>
        </p:spPr>
      </p:pic>
      <p:pic>
        <p:nvPicPr>
          <p:cNvPr id="17" name="Picture 17" descr="Chart&#10;&#10;Description automatically generated">
            <a:extLst>
              <a:ext uri="{FF2B5EF4-FFF2-40B4-BE49-F238E27FC236}">
                <a16:creationId xmlns:a16="http://schemas.microsoft.com/office/drawing/2014/main" id="{AD032CFC-847E-436C-A76A-D8CDC1BAD036}"/>
              </a:ext>
            </a:extLst>
          </p:cNvPr>
          <p:cNvPicPr>
            <a:picLocks noChangeAspect="1"/>
          </p:cNvPicPr>
          <p:nvPr/>
        </p:nvPicPr>
        <p:blipFill>
          <a:blip r:embed="rId6"/>
          <a:stretch>
            <a:fillRect/>
          </a:stretch>
        </p:blipFill>
        <p:spPr>
          <a:xfrm>
            <a:off x="8511989" y="3288748"/>
            <a:ext cx="3460376" cy="3362123"/>
          </a:xfrm>
          <a:prstGeom prst="rect">
            <a:avLst/>
          </a:prstGeom>
        </p:spPr>
      </p:pic>
      <p:sp>
        <p:nvSpPr>
          <p:cNvPr id="21" name="TextBox 20">
            <a:extLst>
              <a:ext uri="{FF2B5EF4-FFF2-40B4-BE49-F238E27FC236}">
                <a16:creationId xmlns:a16="http://schemas.microsoft.com/office/drawing/2014/main" id="{98C2D72D-E46C-47D9-8235-6F30BD157B0B}"/>
              </a:ext>
            </a:extLst>
          </p:cNvPr>
          <p:cNvSpPr txBox="1"/>
          <p:nvPr/>
        </p:nvSpPr>
        <p:spPr>
          <a:xfrm>
            <a:off x="8517591" y="1345827"/>
            <a:ext cx="3449169" cy="38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Bay</a:t>
            </a:r>
          </a:p>
        </p:txBody>
      </p:sp>
      <p:sp>
        <p:nvSpPr>
          <p:cNvPr id="22" name="TextBox 21">
            <a:extLst>
              <a:ext uri="{FF2B5EF4-FFF2-40B4-BE49-F238E27FC236}">
                <a16:creationId xmlns:a16="http://schemas.microsoft.com/office/drawing/2014/main" id="{57F65757-5677-400A-99AF-727DD55AB097}"/>
              </a:ext>
            </a:extLst>
          </p:cNvPr>
          <p:cNvSpPr txBox="1"/>
          <p:nvPr/>
        </p:nvSpPr>
        <p:spPr>
          <a:xfrm>
            <a:off x="7052421" y="3567392"/>
            <a:ext cx="1364878"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latin typeface="Century Gothic"/>
                <a:cs typeface="Calibri"/>
              </a:rPr>
              <a:t>6000</a:t>
            </a:r>
          </a:p>
          <a:p>
            <a:pPr algn="r"/>
            <a:r>
              <a:rPr lang="en-US" sz="1600">
                <a:latin typeface="Century Gothic"/>
                <a:cs typeface="Calibri"/>
              </a:rPr>
              <a:t>4000</a:t>
            </a:r>
            <a:endParaRPr lang="en-US" sz="1600">
              <a:latin typeface="Century Gothic"/>
            </a:endParaRPr>
          </a:p>
          <a:p>
            <a:pPr algn="r"/>
            <a:r>
              <a:rPr lang="en-US" sz="1600">
                <a:latin typeface="Century Gothic"/>
                <a:cs typeface="Calibri"/>
              </a:rPr>
              <a:t>2000</a:t>
            </a:r>
          </a:p>
          <a:p>
            <a:pPr algn="r"/>
            <a:r>
              <a:rPr lang="en-US" sz="1600">
                <a:latin typeface="Century Gothic"/>
                <a:cs typeface="Calibri"/>
              </a:rPr>
              <a:t>0</a:t>
            </a:r>
          </a:p>
          <a:p>
            <a:pPr algn="r"/>
            <a:r>
              <a:rPr lang="en-US" sz="1600">
                <a:latin typeface="Century Gothic"/>
                <a:cs typeface="Calibri"/>
              </a:rPr>
              <a:t>-2000</a:t>
            </a:r>
          </a:p>
          <a:p>
            <a:pPr algn="r"/>
            <a:r>
              <a:rPr lang="en-US" sz="1600">
                <a:latin typeface="Century Gothic"/>
                <a:cs typeface="Calibri"/>
              </a:rPr>
              <a:t>-4000</a:t>
            </a:r>
          </a:p>
          <a:p>
            <a:pPr algn="r"/>
            <a:r>
              <a:rPr lang="en-US" sz="1600">
                <a:latin typeface="Century Gothic"/>
                <a:cs typeface="Calibri"/>
              </a:rPr>
              <a:t>-6000</a:t>
            </a:r>
          </a:p>
          <a:p>
            <a:pPr algn="r"/>
            <a:r>
              <a:rPr lang="en-US" sz="1600">
                <a:latin typeface="Century Gothic"/>
                <a:cs typeface="Calibri"/>
              </a:rPr>
              <a:t>-8000</a:t>
            </a:r>
          </a:p>
          <a:p>
            <a:pPr algn="r"/>
            <a:r>
              <a:rPr lang="en-US" sz="1600">
                <a:latin typeface="Century Gothic"/>
                <a:cs typeface="Calibri"/>
              </a:rPr>
              <a:t>-10,000</a:t>
            </a:r>
          </a:p>
          <a:p>
            <a:pPr algn="r"/>
            <a:r>
              <a:rPr lang="en-US" sz="1600">
                <a:latin typeface="Century Gothic"/>
                <a:cs typeface="Calibri"/>
              </a:rPr>
              <a:t>-12,000</a:t>
            </a:r>
          </a:p>
          <a:p>
            <a:pPr algn="r"/>
            <a:r>
              <a:rPr lang="en-US" sz="1600">
                <a:latin typeface="Century Gothic"/>
                <a:cs typeface="Calibri"/>
              </a:rPr>
              <a:t>-14,000</a:t>
            </a:r>
          </a:p>
        </p:txBody>
      </p:sp>
      <p:sp>
        <p:nvSpPr>
          <p:cNvPr id="23" name="TextBox 22">
            <a:extLst>
              <a:ext uri="{FF2B5EF4-FFF2-40B4-BE49-F238E27FC236}">
                <a16:creationId xmlns:a16="http://schemas.microsoft.com/office/drawing/2014/main" id="{0CAE592D-41AD-4F64-972E-68F1E08D23AB}"/>
              </a:ext>
            </a:extLst>
          </p:cNvPr>
          <p:cNvSpPr txBox="1"/>
          <p:nvPr/>
        </p:nvSpPr>
        <p:spPr>
          <a:xfrm>
            <a:off x="8422341" y="924484"/>
            <a:ext cx="35612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rPr>
              <a:t>Change in Land Area</a:t>
            </a:r>
          </a:p>
        </p:txBody>
      </p:sp>
      <p:sp>
        <p:nvSpPr>
          <p:cNvPr id="24" name="TextBox 23">
            <a:extLst>
              <a:ext uri="{FF2B5EF4-FFF2-40B4-BE49-F238E27FC236}">
                <a16:creationId xmlns:a16="http://schemas.microsoft.com/office/drawing/2014/main" id="{5F34CF3F-DF3D-4E5A-A906-CA54038C10FC}"/>
              </a:ext>
            </a:extLst>
          </p:cNvPr>
          <p:cNvSpPr txBox="1"/>
          <p:nvPr/>
        </p:nvSpPr>
        <p:spPr>
          <a:xfrm>
            <a:off x="8509125" y="3352177"/>
            <a:ext cx="34661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cs typeface="Calibri"/>
              </a:rPr>
              <a:t>Coast</a:t>
            </a:r>
          </a:p>
        </p:txBody>
      </p:sp>
      <p:sp>
        <p:nvSpPr>
          <p:cNvPr id="28" name="Title 1">
            <a:extLst>
              <a:ext uri="{FF2B5EF4-FFF2-40B4-BE49-F238E27FC236}">
                <a16:creationId xmlns:a16="http://schemas.microsoft.com/office/drawing/2014/main" id="{8DDE63AF-99F1-4BCB-B2B7-ADEBEFAD334C}"/>
              </a:ext>
            </a:extLst>
          </p:cNvPr>
          <p:cNvSpPr txBox="1">
            <a:spLocks/>
          </p:cNvSpPr>
          <p:nvPr/>
        </p:nvSpPr>
        <p:spPr>
          <a:xfrm>
            <a:off x="364331" y="176212"/>
            <a:ext cx="6537578"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rPr>
              <a:t>RESULTS </a:t>
            </a:r>
            <a:endParaRPr lang="en-US"/>
          </a:p>
        </p:txBody>
      </p:sp>
      <p:sp>
        <p:nvSpPr>
          <p:cNvPr id="30" name="Subtitle 2">
            <a:extLst>
              <a:ext uri="{FF2B5EF4-FFF2-40B4-BE49-F238E27FC236}">
                <a16:creationId xmlns:a16="http://schemas.microsoft.com/office/drawing/2014/main" id="{55E28246-AEBE-4B11-82F6-BF037ACAC69D}"/>
              </a:ext>
            </a:extLst>
          </p:cNvPr>
          <p:cNvSpPr txBox="1">
            <a:spLocks/>
          </p:cNvSpPr>
          <p:nvPr/>
        </p:nvSpPr>
        <p:spPr>
          <a:xfrm>
            <a:off x="319534" y="1073490"/>
            <a:ext cx="6641724" cy="312519"/>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i="1">
                <a:solidFill>
                  <a:schemeClr val="tx1">
                    <a:lumMod val="75000"/>
                    <a:lumOff val="25000"/>
                  </a:schemeClr>
                </a:solidFill>
                <a:latin typeface="Century Gothic"/>
                <a:cs typeface="Times New Roman"/>
              </a:rPr>
              <a:t>Shoreline Loss in Priority Areas</a:t>
            </a:r>
          </a:p>
        </p:txBody>
      </p:sp>
      <p:sp>
        <p:nvSpPr>
          <p:cNvPr id="2" name="TextBox 1">
            <a:extLst>
              <a:ext uri="{FF2B5EF4-FFF2-40B4-BE49-F238E27FC236}">
                <a16:creationId xmlns:a16="http://schemas.microsoft.com/office/drawing/2014/main" id="{74166656-0646-4D1C-A9B7-388F8C930C43}"/>
              </a:ext>
            </a:extLst>
          </p:cNvPr>
          <p:cNvSpPr txBox="1"/>
          <p:nvPr/>
        </p:nvSpPr>
        <p:spPr>
          <a:xfrm>
            <a:off x="364067" y="5554133"/>
            <a:ext cx="3556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rPr>
              <a:t>N</a:t>
            </a:r>
          </a:p>
        </p:txBody>
      </p:sp>
      <p:sp>
        <p:nvSpPr>
          <p:cNvPr id="4" name="TextBox 3">
            <a:extLst>
              <a:ext uri="{FF2B5EF4-FFF2-40B4-BE49-F238E27FC236}">
                <a16:creationId xmlns:a16="http://schemas.microsoft.com/office/drawing/2014/main" id="{4F9F08B7-2F5B-432F-B4E8-3AD5CAADF53F}"/>
              </a:ext>
            </a:extLst>
          </p:cNvPr>
          <p:cNvSpPr txBox="1"/>
          <p:nvPr/>
        </p:nvSpPr>
        <p:spPr>
          <a:xfrm>
            <a:off x="635000" y="607906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rPr>
              <a:t>0      2      4              8 km</a:t>
            </a:r>
          </a:p>
        </p:txBody>
      </p:sp>
      <p:sp>
        <p:nvSpPr>
          <p:cNvPr id="5" name="TextBox 4">
            <a:extLst>
              <a:ext uri="{FF2B5EF4-FFF2-40B4-BE49-F238E27FC236}">
                <a16:creationId xmlns:a16="http://schemas.microsoft.com/office/drawing/2014/main" id="{7D7D69D5-2D6A-4EA4-9423-6B8709FE636C}"/>
              </a:ext>
            </a:extLst>
          </p:cNvPr>
          <p:cNvSpPr txBox="1"/>
          <p:nvPr/>
        </p:nvSpPr>
        <p:spPr>
          <a:xfrm>
            <a:off x="8643408" y="6348941"/>
            <a:ext cx="34120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rPr>
              <a:t>1    10    20    30    40    50    60  65</a:t>
            </a:r>
          </a:p>
        </p:txBody>
      </p:sp>
      <p:sp>
        <p:nvSpPr>
          <p:cNvPr id="6" name="TextBox 5">
            <a:extLst>
              <a:ext uri="{FF2B5EF4-FFF2-40B4-BE49-F238E27FC236}">
                <a16:creationId xmlns:a16="http://schemas.microsoft.com/office/drawing/2014/main" id="{0A13862E-0388-41D3-A987-2C846137F8B5}"/>
              </a:ext>
            </a:extLst>
          </p:cNvPr>
          <p:cNvSpPr txBox="1"/>
          <p:nvPr/>
        </p:nvSpPr>
        <p:spPr>
          <a:xfrm>
            <a:off x="8892526" y="6109315"/>
            <a:ext cx="3073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rPr>
              <a:t>Plot Number</a:t>
            </a:r>
            <a:endParaRPr lang="en-US" b="1"/>
          </a:p>
        </p:txBody>
      </p:sp>
      <p:sp>
        <p:nvSpPr>
          <p:cNvPr id="7" name="TextBox 6">
            <a:extLst>
              <a:ext uri="{FF2B5EF4-FFF2-40B4-BE49-F238E27FC236}">
                <a16:creationId xmlns:a16="http://schemas.microsoft.com/office/drawing/2014/main" id="{2F95A0FF-2BF2-4C4F-AA68-560917078793}"/>
              </a:ext>
            </a:extLst>
          </p:cNvPr>
          <p:cNvSpPr txBox="1"/>
          <p:nvPr/>
        </p:nvSpPr>
        <p:spPr>
          <a:xfrm>
            <a:off x="318559" y="4755092"/>
            <a:ext cx="965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entury Gothic"/>
                <a:cs typeface="Calibri"/>
              </a:rPr>
              <a:t>Plot #1</a:t>
            </a:r>
          </a:p>
        </p:txBody>
      </p:sp>
      <p:sp>
        <p:nvSpPr>
          <p:cNvPr id="25" name="TextBox 24">
            <a:extLst>
              <a:ext uri="{FF2B5EF4-FFF2-40B4-BE49-F238E27FC236}">
                <a16:creationId xmlns:a16="http://schemas.microsoft.com/office/drawing/2014/main" id="{33F8CFD4-327D-44C9-8EE3-9133C45128C7}"/>
              </a:ext>
            </a:extLst>
          </p:cNvPr>
          <p:cNvSpPr txBox="1"/>
          <p:nvPr/>
        </p:nvSpPr>
        <p:spPr>
          <a:xfrm>
            <a:off x="5322358" y="2799291"/>
            <a:ext cx="10837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entury Gothic"/>
                <a:cs typeface="Calibri"/>
              </a:rPr>
              <a:t>Plot #65</a:t>
            </a:r>
          </a:p>
        </p:txBody>
      </p:sp>
      <p:sp>
        <p:nvSpPr>
          <p:cNvPr id="27" name="TextBox 26">
            <a:extLst>
              <a:ext uri="{FF2B5EF4-FFF2-40B4-BE49-F238E27FC236}">
                <a16:creationId xmlns:a16="http://schemas.microsoft.com/office/drawing/2014/main" id="{FEAE54D0-58BC-47B4-B012-CC12CAF54A97}"/>
              </a:ext>
            </a:extLst>
          </p:cNvPr>
          <p:cNvSpPr txBox="1"/>
          <p:nvPr/>
        </p:nvSpPr>
        <p:spPr>
          <a:xfrm>
            <a:off x="1660524" y="4814358"/>
            <a:ext cx="235267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rPr>
              <a:t>Sailor's Haven/ Sunken Forest</a:t>
            </a:r>
          </a:p>
        </p:txBody>
      </p:sp>
      <p:sp>
        <p:nvSpPr>
          <p:cNvPr id="29" name="TextBox 28">
            <a:extLst>
              <a:ext uri="{FF2B5EF4-FFF2-40B4-BE49-F238E27FC236}">
                <a16:creationId xmlns:a16="http://schemas.microsoft.com/office/drawing/2014/main" id="{4BB48CDC-A8C9-4B90-B059-23C5EA985C0C}"/>
              </a:ext>
            </a:extLst>
          </p:cNvPr>
          <p:cNvSpPr txBox="1"/>
          <p:nvPr/>
        </p:nvSpPr>
        <p:spPr>
          <a:xfrm>
            <a:off x="2092324" y="229975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rPr>
              <a:t>Carrington Tract</a:t>
            </a:r>
          </a:p>
        </p:txBody>
      </p:sp>
      <p:cxnSp>
        <p:nvCxnSpPr>
          <p:cNvPr id="12" name="Straight Arrow Connector 11">
            <a:extLst>
              <a:ext uri="{FF2B5EF4-FFF2-40B4-BE49-F238E27FC236}">
                <a16:creationId xmlns:a16="http://schemas.microsoft.com/office/drawing/2014/main" id="{5D0EE78D-FFA3-49E0-872D-9D375A2D7589}"/>
              </a:ext>
            </a:extLst>
          </p:cNvPr>
          <p:cNvCxnSpPr/>
          <p:nvPr/>
        </p:nvCxnSpPr>
        <p:spPr>
          <a:xfrm flipH="1">
            <a:off x="2447925" y="4084109"/>
            <a:ext cx="203199" cy="719667"/>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6D0C59B1-292D-45B5-B082-20F18791A168}"/>
              </a:ext>
            </a:extLst>
          </p:cNvPr>
          <p:cNvCxnSpPr>
            <a:cxnSpLocks/>
          </p:cNvCxnSpPr>
          <p:nvPr/>
        </p:nvCxnSpPr>
        <p:spPr>
          <a:xfrm>
            <a:off x="2947457" y="2711450"/>
            <a:ext cx="149226" cy="757767"/>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AFFE1A4E-189D-4B99-93B9-20570B50DAB6}"/>
              </a:ext>
            </a:extLst>
          </p:cNvPr>
          <p:cNvCxnSpPr>
            <a:cxnSpLocks/>
          </p:cNvCxnSpPr>
          <p:nvPr/>
        </p:nvCxnSpPr>
        <p:spPr>
          <a:xfrm>
            <a:off x="4918073" y="2835275"/>
            <a:ext cx="440267" cy="101601"/>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88EEF102-AC93-433E-93CF-696588A3033F}"/>
              </a:ext>
            </a:extLst>
          </p:cNvPr>
          <p:cNvCxnSpPr>
            <a:cxnSpLocks/>
          </p:cNvCxnSpPr>
          <p:nvPr/>
        </p:nvCxnSpPr>
        <p:spPr>
          <a:xfrm flipV="1">
            <a:off x="4977340" y="2936876"/>
            <a:ext cx="381001" cy="5080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2A8E3409-9ACA-4D86-BC7B-55B6B70503CF}"/>
              </a:ext>
            </a:extLst>
          </p:cNvPr>
          <p:cNvCxnSpPr>
            <a:cxnSpLocks/>
          </p:cNvCxnSpPr>
          <p:nvPr/>
        </p:nvCxnSpPr>
        <p:spPr>
          <a:xfrm flipH="1">
            <a:off x="693208" y="4283075"/>
            <a:ext cx="355599" cy="482601"/>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86F98B15-8B4B-4F24-804D-9C2315C1F6A2}"/>
              </a:ext>
            </a:extLst>
          </p:cNvPr>
          <p:cNvCxnSpPr>
            <a:cxnSpLocks/>
          </p:cNvCxnSpPr>
          <p:nvPr/>
        </p:nvCxnSpPr>
        <p:spPr>
          <a:xfrm flipH="1">
            <a:off x="693208" y="4474104"/>
            <a:ext cx="396345" cy="287867"/>
          </a:xfrm>
          <a:prstGeom prst="straightConnector1">
            <a:avLst/>
          </a:prstGeom>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51866975-5733-40E1-8787-8880C8EC6C7F}"/>
              </a:ext>
            </a:extLst>
          </p:cNvPr>
          <p:cNvSpPr/>
          <p:nvPr/>
        </p:nvSpPr>
        <p:spPr>
          <a:xfrm>
            <a:off x="9412343" y="1825547"/>
            <a:ext cx="656394" cy="1204276"/>
          </a:xfrm>
          <a:prstGeom prst="rect">
            <a:avLst/>
          </a:prstGeom>
          <a:noFill/>
          <a:ln w="28575">
            <a:solidFill>
              <a:srgbClr val="B73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0039536-F113-4C30-B2CD-B3895FE43095}"/>
              </a:ext>
            </a:extLst>
          </p:cNvPr>
          <p:cNvSpPr/>
          <p:nvPr/>
        </p:nvSpPr>
        <p:spPr>
          <a:xfrm>
            <a:off x="10290387" y="1825547"/>
            <a:ext cx="221994" cy="1204277"/>
          </a:xfrm>
          <a:prstGeom prst="rect">
            <a:avLst/>
          </a:prstGeom>
          <a:noFill/>
          <a:ln w="28575">
            <a:solidFill>
              <a:srgbClr val="B73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BD596A0-0B08-4817-A8CB-F3DFAAB47FCD}"/>
              </a:ext>
            </a:extLst>
          </p:cNvPr>
          <p:cNvSpPr/>
          <p:nvPr/>
        </p:nvSpPr>
        <p:spPr>
          <a:xfrm>
            <a:off x="10783495" y="1825546"/>
            <a:ext cx="230038" cy="1200683"/>
          </a:xfrm>
          <a:prstGeom prst="rect">
            <a:avLst/>
          </a:prstGeom>
          <a:noFill/>
          <a:ln w="28575">
            <a:solidFill>
              <a:srgbClr val="B73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58C7912-12A8-4CE3-933D-6665CD5FE1BA}"/>
              </a:ext>
            </a:extLst>
          </p:cNvPr>
          <p:cNvSpPr/>
          <p:nvPr/>
        </p:nvSpPr>
        <p:spPr>
          <a:xfrm rot="20580000">
            <a:off x="1977194" y="3670871"/>
            <a:ext cx="751388" cy="544288"/>
          </a:xfrm>
          <a:prstGeom prst="rect">
            <a:avLst/>
          </a:prstGeom>
          <a:noFill/>
          <a:ln w="28575">
            <a:solidFill>
              <a:srgbClr val="B73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B3FF7FF-0809-45A6-BFB7-150262FE956F}"/>
              </a:ext>
            </a:extLst>
          </p:cNvPr>
          <p:cNvSpPr/>
          <p:nvPr/>
        </p:nvSpPr>
        <p:spPr>
          <a:xfrm rot="20580000">
            <a:off x="3010348" y="3424228"/>
            <a:ext cx="275053" cy="547882"/>
          </a:xfrm>
          <a:prstGeom prst="rect">
            <a:avLst/>
          </a:prstGeom>
          <a:noFill/>
          <a:ln w="28575">
            <a:solidFill>
              <a:srgbClr val="B73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CB43E55-2AE9-4A5F-997D-B0D0A327588F}"/>
              </a:ext>
            </a:extLst>
          </p:cNvPr>
          <p:cNvSpPr/>
          <p:nvPr/>
        </p:nvSpPr>
        <p:spPr>
          <a:xfrm rot="20580000">
            <a:off x="3604003" y="3241021"/>
            <a:ext cx="270089" cy="535217"/>
          </a:xfrm>
          <a:prstGeom prst="rect">
            <a:avLst/>
          </a:prstGeom>
          <a:noFill/>
          <a:ln w="28575">
            <a:solidFill>
              <a:srgbClr val="B73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7957B87-8673-4339-8D6C-8D83C72F1628}"/>
              </a:ext>
            </a:extLst>
          </p:cNvPr>
          <p:cNvSpPr/>
          <p:nvPr/>
        </p:nvSpPr>
        <p:spPr>
          <a:xfrm>
            <a:off x="9406197" y="3964062"/>
            <a:ext cx="656394" cy="2175212"/>
          </a:xfrm>
          <a:prstGeom prst="rect">
            <a:avLst/>
          </a:prstGeom>
          <a:noFill/>
          <a:ln w="28575">
            <a:solidFill>
              <a:srgbClr val="B73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CEA0240-9A91-4FF6-98E0-E2875E27C3A7}"/>
              </a:ext>
            </a:extLst>
          </p:cNvPr>
          <p:cNvSpPr/>
          <p:nvPr/>
        </p:nvSpPr>
        <p:spPr>
          <a:xfrm>
            <a:off x="10284241" y="3964062"/>
            <a:ext cx="221994" cy="2175213"/>
          </a:xfrm>
          <a:prstGeom prst="rect">
            <a:avLst/>
          </a:prstGeom>
          <a:noFill/>
          <a:ln w="28575">
            <a:solidFill>
              <a:srgbClr val="B73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2A49285-0F67-465E-934A-2ABAF83F7F30}"/>
              </a:ext>
            </a:extLst>
          </p:cNvPr>
          <p:cNvSpPr/>
          <p:nvPr/>
        </p:nvSpPr>
        <p:spPr>
          <a:xfrm>
            <a:off x="10777349" y="3964061"/>
            <a:ext cx="230038" cy="2165474"/>
          </a:xfrm>
          <a:prstGeom prst="rect">
            <a:avLst/>
          </a:prstGeom>
          <a:noFill/>
          <a:ln w="28575">
            <a:solidFill>
              <a:srgbClr val="B73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11E45C8-449A-4CA6-B1B5-C28EF413D078}"/>
              </a:ext>
            </a:extLst>
          </p:cNvPr>
          <p:cNvSpPr txBox="1"/>
          <p:nvPr/>
        </p:nvSpPr>
        <p:spPr>
          <a:xfrm>
            <a:off x="6990230" y="919753"/>
            <a:ext cx="143211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Century Gothic"/>
                <a:cs typeface="Calibri"/>
              </a:rPr>
              <a:t>Area </a:t>
            </a:r>
            <a:endParaRPr lang="en-US">
              <a:latin typeface="Calibri" panose="020F0502020204030204"/>
              <a:cs typeface="Calibri"/>
            </a:endParaRPr>
          </a:p>
          <a:p>
            <a:pPr algn="ctr"/>
            <a:r>
              <a:rPr lang="en-US" sz="1600" b="1">
                <a:latin typeface="Century Gothic"/>
                <a:cs typeface="Calibri"/>
              </a:rPr>
              <a:t>(sq meters)</a:t>
            </a:r>
            <a:endParaRPr lang="en-US">
              <a:cs typeface="Calibri" panose="020F0502020204030204"/>
            </a:endParaRPr>
          </a:p>
          <a:p>
            <a:pPr algn="r"/>
            <a:r>
              <a:rPr lang="en-US" sz="1600">
                <a:latin typeface="Century Gothic"/>
                <a:cs typeface="Calibri"/>
              </a:rPr>
              <a:t>2000</a:t>
            </a:r>
            <a:endParaRPr lang="en-US"/>
          </a:p>
          <a:p>
            <a:pPr algn="r"/>
            <a:r>
              <a:rPr lang="en-US" sz="1600">
                <a:latin typeface="Century Gothic"/>
                <a:cs typeface="Calibri"/>
              </a:rPr>
              <a:t>1000</a:t>
            </a:r>
          </a:p>
          <a:p>
            <a:pPr algn="r"/>
            <a:r>
              <a:rPr lang="en-US" sz="1600">
                <a:latin typeface="Century Gothic"/>
                <a:cs typeface="Calibri"/>
              </a:rPr>
              <a:t>0</a:t>
            </a:r>
          </a:p>
          <a:p>
            <a:pPr algn="r"/>
            <a:r>
              <a:rPr lang="en-US" sz="1600">
                <a:latin typeface="Century Gothic"/>
                <a:cs typeface="Calibri"/>
              </a:rPr>
              <a:t>-1000</a:t>
            </a:r>
          </a:p>
          <a:p>
            <a:pPr algn="r"/>
            <a:r>
              <a:rPr lang="en-US" sz="1600">
                <a:latin typeface="Century Gothic"/>
                <a:cs typeface="Calibri"/>
              </a:rPr>
              <a:t>-2000</a:t>
            </a:r>
          </a:p>
          <a:p>
            <a:pPr algn="r"/>
            <a:r>
              <a:rPr lang="en-US" sz="1600">
                <a:latin typeface="Century Gothic"/>
                <a:cs typeface="Calibri"/>
              </a:rPr>
              <a:t>-3000</a:t>
            </a:r>
          </a:p>
          <a:p>
            <a:pPr algn="r"/>
            <a:r>
              <a:rPr lang="en-US" sz="1600">
                <a:latin typeface="Century Gothic"/>
                <a:cs typeface="Calibri"/>
              </a:rPr>
              <a:t>-4000</a:t>
            </a:r>
          </a:p>
        </p:txBody>
      </p:sp>
      <p:sp>
        <p:nvSpPr>
          <p:cNvPr id="18" name="TextBox 17">
            <a:extLst>
              <a:ext uri="{FF2B5EF4-FFF2-40B4-BE49-F238E27FC236}">
                <a16:creationId xmlns:a16="http://schemas.microsoft.com/office/drawing/2014/main" id="{863D936C-418B-4102-A433-D50AD1C8CE3E}"/>
              </a:ext>
            </a:extLst>
          </p:cNvPr>
          <p:cNvSpPr txBox="1"/>
          <p:nvPr/>
        </p:nvSpPr>
        <p:spPr>
          <a:xfrm>
            <a:off x="3028273" y="6247888"/>
            <a:ext cx="39448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err="1">
                <a:latin typeface="Century Gothic"/>
              </a:rPr>
              <a:t>Basemap</a:t>
            </a:r>
            <a:r>
              <a:rPr lang="en-US" sz="1400">
                <a:latin typeface="Century Gothic"/>
              </a:rPr>
              <a:t>: ESRI, DeLorme, </a:t>
            </a:r>
            <a:r>
              <a:rPr lang="en-US" sz="1400" err="1">
                <a:latin typeface="Century Gothic"/>
              </a:rPr>
              <a:t>NaturalVue</a:t>
            </a:r>
          </a:p>
        </p:txBody>
      </p:sp>
      <p:cxnSp>
        <p:nvCxnSpPr>
          <p:cNvPr id="13" name="Straight Arrow Connector 12">
            <a:extLst>
              <a:ext uri="{FF2B5EF4-FFF2-40B4-BE49-F238E27FC236}">
                <a16:creationId xmlns:a16="http://schemas.microsoft.com/office/drawing/2014/main" id="{E2FF1E11-2280-4D09-8EBD-A2A261C71455}"/>
              </a:ext>
            </a:extLst>
          </p:cNvPr>
          <p:cNvCxnSpPr/>
          <p:nvPr/>
        </p:nvCxnSpPr>
        <p:spPr>
          <a:xfrm>
            <a:off x="2340994" y="3662273"/>
            <a:ext cx="163003" cy="513990"/>
          </a:xfrm>
          <a:prstGeom prst="straightConnector1">
            <a:avLst/>
          </a:prstGeom>
          <a:ln w="28575">
            <a:solidFill>
              <a:srgbClr val="B73B52"/>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1E6BA25-ABEE-4463-9581-7386E1117D5F}"/>
              </a:ext>
            </a:extLst>
          </p:cNvPr>
          <p:cNvCxnSpPr/>
          <p:nvPr/>
        </p:nvCxnSpPr>
        <p:spPr>
          <a:xfrm flipH="1">
            <a:off x="9814524" y="1835091"/>
            <a:ext cx="3594" cy="1193320"/>
          </a:xfrm>
          <a:prstGeom prst="straightConnector1">
            <a:avLst/>
          </a:prstGeom>
          <a:ln w="28575">
            <a:solidFill>
              <a:srgbClr val="B73B52"/>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285D5AA-C9CC-4263-9D3C-AA2ACB21F433}"/>
              </a:ext>
            </a:extLst>
          </p:cNvPr>
          <p:cNvCxnSpPr>
            <a:cxnSpLocks/>
          </p:cNvCxnSpPr>
          <p:nvPr/>
        </p:nvCxnSpPr>
        <p:spPr>
          <a:xfrm flipH="1">
            <a:off x="9815422" y="3964826"/>
            <a:ext cx="3594" cy="2179157"/>
          </a:xfrm>
          <a:prstGeom prst="straightConnector1">
            <a:avLst/>
          </a:prstGeom>
          <a:ln w="28575">
            <a:solidFill>
              <a:srgbClr val="B73B52"/>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299E7199-7F78-4DD2-9EAB-8563081DCC08}"/>
              </a:ext>
            </a:extLst>
          </p:cNvPr>
          <p:cNvSpPr txBox="1"/>
          <p:nvPr/>
        </p:nvSpPr>
        <p:spPr>
          <a:xfrm>
            <a:off x="546099" y="2842683"/>
            <a:ext cx="235267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rPr>
              <a:t>Point </a:t>
            </a:r>
            <a:r>
              <a:rPr lang="en-US" sz="1600" err="1">
                <a:latin typeface="Century Gothic"/>
              </a:rPr>
              <a:t>O'Woods</a:t>
            </a:r>
          </a:p>
        </p:txBody>
      </p:sp>
      <p:cxnSp>
        <p:nvCxnSpPr>
          <p:cNvPr id="50" name="Straight Arrow Connector 49">
            <a:extLst>
              <a:ext uri="{FF2B5EF4-FFF2-40B4-BE49-F238E27FC236}">
                <a16:creationId xmlns:a16="http://schemas.microsoft.com/office/drawing/2014/main" id="{F5AAB6BC-99D2-4588-8D7D-88AFEF014878}"/>
              </a:ext>
            </a:extLst>
          </p:cNvPr>
          <p:cNvCxnSpPr>
            <a:cxnSpLocks/>
          </p:cNvCxnSpPr>
          <p:nvPr/>
        </p:nvCxnSpPr>
        <p:spPr>
          <a:xfrm>
            <a:off x="1794931" y="3254375"/>
            <a:ext cx="339726" cy="529167"/>
          </a:xfrm>
          <a:prstGeom prst="straightConnector1">
            <a:avLst/>
          </a:prstGeom>
        </p:spPr>
        <p:style>
          <a:lnRef idx="1">
            <a:schemeClr val="dk1"/>
          </a:lnRef>
          <a:fillRef idx="0">
            <a:schemeClr val="dk1"/>
          </a:fillRef>
          <a:effectRef idx="0">
            <a:schemeClr val="dk1"/>
          </a:effectRef>
          <a:fontRef idx="minor">
            <a:schemeClr val="tx1"/>
          </a:fontRef>
        </p:style>
      </p:cxnSp>
      <p:sp>
        <p:nvSpPr>
          <p:cNvPr id="51" name="TextBox 50">
            <a:extLst>
              <a:ext uri="{FF2B5EF4-FFF2-40B4-BE49-F238E27FC236}">
                <a16:creationId xmlns:a16="http://schemas.microsoft.com/office/drawing/2014/main" id="{42F81B07-6906-4B9D-ABFA-55974F62E76A}"/>
              </a:ext>
            </a:extLst>
          </p:cNvPr>
          <p:cNvSpPr txBox="1"/>
          <p:nvPr/>
        </p:nvSpPr>
        <p:spPr>
          <a:xfrm>
            <a:off x="4387848" y="357610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rPr>
              <a:t>Talisman</a:t>
            </a:r>
          </a:p>
        </p:txBody>
      </p:sp>
      <p:cxnSp>
        <p:nvCxnSpPr>
          <p:cNvPr id="52" name="Straight Arrow Connector 51">
            <a:extLst>
              <a:ext uri="{FF2B5EF4-FFF2-40B4-BE49-F238E27FC236}">
                <a16:creationId xmlns:a16="http://schemas.microsoft.com/office/drawing/2014/main" id="{3DA571E3-8038-42B9-A97C-81BB1D00AC63}"/>
              </a:ext>
            </a:extLst>
          </p:cNvPr>
          <p:cNvCxnSpPr>
            <a:cxnSpLocks/>
          </p:cNvCxnSpPr>
          <p:nvPr/>
        </p:nvCxnSpPr>
        <p:spPr>
          <a:xfrm>
            <a:off x="3814231" y="3692525"/>
            <a:ext cx="568326" cy="14817"/>
          </a:xfrm>
          <a:prstGeom prst="straightConnector1">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24651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diagram&#10;&#10;Description automatically generated">
            <a:extLst>
              <a:ext uri="{FF2B5EF4-FFF2-40B4-BE49-F238E27FC236}">
                <a16:creationId xmlns:a16="http://schemas.microsoft.com/office/drawing/2014/main" id="{7D2BF9C5-58F8-45C3-9DA3-C01C42EF712A}"/>
              </a:ext>
            </a:extLst>
          </p:cNvPr>
          <p:cNvPicPr>
            <a:picLocks noChangeAspect="1"/>
          </p:cNvPicPr>
          <p:nvPr/>
        </p:nvPicPr>
        <p:blipFill>
          <a:blip r:embed="rId3"/>
          <a:stretch>
            <a:fillRect/>
          </a:stretch>
        </p:blipFill>
        <p:spPr>
          <a:xfrm>
            <a:off x="123295" y="1463194"/>
            <a:ext cx="6637866" cy="5125411"/>
          </a:xfrm>
          <a:prstGeom prst="rect">
            <a:avLst/>
          </a:prstGeom>
        </p:spPr>
      </p:pic>
      <p:sp>
        <p:nvSpPr>
          <p:cNvPr id="26" name="Rectangle 25">
            <a:extLst>
              <a:ext uri="{FF2B5EF4-FFF2-40B4-BE49-F238E27FC236}">
                <a16:creationId xmlns:a16="http://schemas.microsoft.com/office/drawing/2014/main" id="{E64894A3-9193-4364-992E-41961558DA25}"/>
              </a:ext>
            </a:extLst>
          </p:cNvPr>
          <p:cNvSpPr/>
          <p:nvPr/>
        </p:nvSpPr>
        <p:spPr>
          <a:xfrm>
            <a:off x="4491786" y="4018429"/>
            <a:ext cx="2132105" cy="2138331"/>
          </a:xfrm>
          <a:prstGeom prst="rect">
            <a:avLst/>
          </a:prstGeom>
          <a:solidFill>
            <a:srgbClr val="FAFAFA">
              <a:alpha val="44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descr="Shape&#10;&#10;Description automatically generated">
            <a:extLst>
              <a:ext uri="{FF2B5EF4-FFF2-40B4-BE49-F238E27FC236}">
                <a16:creationId xmlns:a16="http://schemas.microsoft.com/office/drawing/2014/main" id="{4A22AD7B-94BD-4085-8D22-6DA8B68A5BBB}"/>
              </a:ext>
            </a:extLst>
          </p:cNvPr>
          <p:cNvPicPr>
            <a:picLocks noChangeAspect="1"/>
          </p:cNvPicPr>
          <p:nvPr/>
        </p:nvPicPr>
        <p:blipFill>
          <a:blip r:embed="rId4"/>
          <a:stretch>
            <a:fillRect/>
          </a:stretch>
        </p:blipFill>
        <p:spPr>
          <a:xfrm flipH="1">
            <a:off x="6088828" y="4141509"/>
            <a:ext cx="437496" cy="1873623"/>
          </a:xfrm>
          <a:prstGeom prst="rect">
            <a:avLst/>
          </a:prstGeom>
        </p:spPr>
      </p:pic>
      <p:sp>
        <p:nvSpPr>
          <p:cNvPr id="11" name="TextBox 10">
            <a:extLst>
              <a:ext uri="{FF2B5EF4-FFF2-40B4-BE49-F238E27FC236}">
                <a16:creationId xmlns:a16="http://schemas.microsoft.com/office/drawing/2014/main" id="{22E6542D-D80A-4CBC-829F-C0768828E3F1}"/>
              </a:ext>
            </a:extLst>
          </p:cNvPr>
          <p:cNvSpPr txBox="1"/>
          <p:nvPr/>
        </p:nvSpPr>
        <p:spPr>
          <a:xfrm>
            <a:off x="4530444" y="4707032"/>
            <a:ext cx="2194112"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entury Gothic"/>
              </a:rPr>
              <a:t>Change in </a:t>
            </a:r>
            <a:endParaRPr lang="en-US">
              <a:latin typeface="Century Gothic"/>
            </a:endParaRPr>
          </a:p>
          <a:p>
            <a:r>
              <a:rPr lang="en-US" b="1">
                <a:latin typeface="Century Gothic"/>
              </a:rPr>
              <a:t>Land Area</a:t>
            </a:r>
            <a:endParaRPr lang="en-US">
              <a:latin typeface="Century Gothic"/>
            </a:endParaRPr>
          </a:p>
          <a:p>
            <a:r>
              <a:rPr lang="en-US" sz="1600">
                <a:latin typeface="Century Gothic"/>
              </a:rPr>
              <a:t>(sq meters)</a:t>
            </a:r>
          </a:p>
        </p:txBody>
      </p:sp>
      <p:sp>
        <p:nvSpPr>
          <p:cNvPr id="14" name="TextBox 13">
            <a:extLst>
              <a:ext uri="{FF2B5EF4-FFF2-40B4-BE49-F238E27FC236}">
                <a16:creationId xmlns:a16="http://schemas.microsoft.com/office/drawing/2014/main" id="{03E288F5-EA5B-4D32-9B63-23FEC6534BEE}"/>
              </a:ext>
            </a:extLst>
          </p:cNvPr>
          <p:cNvSpPr txBox="1"/>
          <p:nvPr/>
        </p:nvSpPr>
        <p:spPr>
          <a:xfrm>
            <a:off x="4922214" y="4070972"/>
            <a:ext cx="120239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latin typeface="Century Gothic"/>
                <a:cs typeface="Calibri"/>
              </a:rPr>
              <a:t>3,300</a:t>
            </a:r>
          </a:p>
          <a:p>
            <a:pPr algn="r"/>
            <a:r>
              <a:rPr lang="en-US">
                <a:latin typeface="Century Gothic"/>
                <a:cs typeface="Calibri"/>
              </a:rPr>
              <a:t>0</a:t>
            </a:r>
          </a:p>
          <a:p>
            <a:pPr algn="r"/>
            <a:endParaRPr lang="en-US">
              <a:latin typeface="Century Gothic"/>
              <a:cs typeface="Calibri"/>
            </a:endParaRPr>
          </a:p>
          <a:p>
            <a:pPr algn="r"/>
            <a:endParaRPr lang="en-US">
              <a:latin typeface="Century Gothic"/>
              <a:cs typeface="Calibri"/>
            </a:endParaRPr>
          </a:p>
          <a:p>
            <a:pPr algn="r"/>
            <a:endParaRPr lang="en-US">
              <a:latin typeface="Century Gothic"/>
              <a:cs typeface="Calibri"/>
            </a:endParaRPr>
          </a:p>
          <a:p>
            <a:pPr algn="r"/>
            <a:endParaRPr lang="en-US">
              <a:latin typeface="Century Gothic"/>
              <a:cs typeface="Calibri"/>
            </a:endParaRPr>
          </a:p>
          <a:p>
            <a:pPr algn="r"/>
            <a:r>
              <a:rPr lang="en-US">
                <a:latin typeface="Century Gothic"/>
                <a:cs typeface="Calibri"/>
              </a:rPr>
              <a:t>-14,000</a:t>
            </a:r>
          </a:p>
        </p:txBody>
      </p:sp>
      <p:sp>
        <p:nvSpPr>
          <p:cNvPr id="28" name="Title 1">
            <a:extLst>
              <a:ext uri="{FF2B5EF4-FFF2-40B4-BE49-F238E27FC236}">
                <a16:creationId xmlns:a16="http://schemas.microsoft.com/office/drawing/2014/main" id="{8DDE63AF-99F1-4BCB-B2B7-ADEBEFAD334C}"/>
              </a:ext>
            </a:extLst>
          </p:cNvPr>
          <p:cNvSpPr txBox="1">
            <a:spLocks/>
          </p:cNvSpPr>
          <p:nvPr/>
        </p:nvSpPr>
        <p:spPr>
          <a:xfrm>
            <a:off x="364331" y="176212"/>
            <a:ext cx="6537578"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rPr>
              <a:t>RESULTS </a:t>
            </a:r>
            <a:endParaRPr lang="en-US"/>
          </a:p>
        </p:txBody>
      </p:sp>
      <p:sp>
        <p:nvSpPr>
          <p:cNvPr id="30" name="Subtitle 2">
            <a:extLst>
              <a:ext uri="{FF2B5EF4-FFF2-40B4-BE49-F238E27FC236}">
                <a16:creationId xmlns:a16="http://schemas.microsoft.com/office/drawing/2014/main" id="{55E28246-AEBE-4B11-82F6-BF037ACAC69D}"/>
              </a:ext>
            </a:extLst>
          </p:cNvPr>
          <p:cNvSpPr txBox="1">
            <a:spLocks/>
          </p:cNvSpPr>
          <p:nvPr/>
        </p:nvSpPr>
        <p:spPr>
          <a:xfrm>
            <a:off x="121096" y="1073490"/>
            <a:ext cx="6641724" cy="312519"/>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i="1">
                <a:solidFill>
                  <a:schemeClr val="tx1">
                    <a:lumMod val="75000"/>
                    <a:lumOff val="25000"/>
                  </a:schemeClr>
                </a:solidFill>
                <a:latin typeface="Century Gothic"/>
                <a:cs typeface="Times New Roman"/>
              </a:rPr>
              <a:t>Shoreline Loss in Priority Areas</a:t>
            </a:r>
          </a:p>
        </p:txBody>
      </p:sp>
      <p:sp>
        <p:nvSpPr>
          <p:cNvPr id="2" name="TextBox 1">
            <a:extLst>
              <a:ext uri="{FF2B5EF4-FFF2-40B4-BE49-F238E27FC236}">
                <a16:creationId xmlns:a16="http://schemas.microsoft.com/office/drawing/2014/main" id="{74166656-0646-4D1C-A9B7-388F8C930C43}"/>
              </a:ext>
            </a:extLst>
          </p:cNvPr>
          <p:cNvSpPr txBox="1"/>
          <p:nvPr/>
        </p:nvSpPr>
        <p:spPr>
          <a:xfrm>
            <a:off x="165630" y="5554133"/>
            <a:ext cx="3556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rPr>
              <a:t>N</a:t>
            </a:r>
          </a:p>
        </p:txBody>
      </p:sp>
      <p:sp>
        <p:nvSpPr>
          <p:cNvPr id="4" name="TextBox 3">
            <a:extLst>
              <a:ext uri="{FF2B5EF4-FFF2-40B4-BE49-F238E27FC236}">
                <a16:creationId xmlns:a16="http://schemas.microsoft.com/office/drawing/2014/main" id="{4F9F08B7-2F5B-432F-B4E8-3AD5CAADF53F}"/>
              </a:ext>
            </a:extLst>
          </p:cNvPr>
          <p:cNvSpPr txBox="1"/>
          <p:nvPr/>
        </p:nvSpPr>
        <p:spPr>
          <a:xfrm>
            <a:off x="436563" y="607906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rPr>
              <a:t>0      2      4              8 km</a:t>
            </a:r>
          </a:p>
        </p:txBody>
      </p:sp>
      <p:sp>
        <p:nvSpPr>
          <p:cNvPr id="7" name="TextBox 6">
            <a:extLst>
              <a:ext uri="{FF2B5EF4-FFF2-40B4-BE49-F238E27FC236}">
                <a16:creationId xmlns:a16="http://schemas.microsoft.com/office/drawing/2014/main" id="{2F95A0FF-2BF2-4C4F-AA68-560917078793}"/>
              </a:ext>
            </a:extLst>
          </p:cNvPr>
          <p:cNvSpPr txBox="1"/>
          <p:nvPr/>
        </p:nvSpPr>
        <p:spPr>
          <a:xfrm>
            <a:off x="120122" y="4755092"/>
            <a:ext cx="965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entury Gothic"/>
                <a:cs typeface="Calibri"/>
              </a:rPr>
              <a:t>Plot #1</a:t>
            </a:r>
          </a:p>
        </p:txBody>
      </p:sp>
      <p:sp>
        <p:nvSpPr>
          <p:cNvPr id="25" name="TextBox 24">
            <a:extLst>
              <a:ext uri="{FF2B5EF4-FFF2-40B4-BE49-F238E27FC236}">
                <a16:creationId xmlns:a16="http://schemas.microsoft.com/office/drawing/2014/main" id="{33F8CFD4-327D-44C9-8EE3-9133C45128C7}"/>
              </a:ext>
            </a:extLst>
          </p:cNvPr>
          <p:cNvSpPr txBox="1"/>
          <p:nvPr/>
        </p:nvSpPr>
        <p:spPr>
          <a:xfrm>
            <a:off x="5123920" y="2799291"/>
            <a:ext cx="10837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entury Gothic"/>
                <a:cs typeface="Calibri"/>
              </a:rPr>
              <a:t>Plot #65</a:t>
            </a:r>
          </a:p>
        </p:txBody>
      </p:sp>
      <p:cxnSp>
        <p:nvCxnSpPr>
          <p:cNvPr id="33" name="Straight Arrow Connector 32">
            <a:extLst>
              <a:ext uri="{FF2B5EF4-FFF2-40B4-BE49-F238E27FC236}">
                <a16:creationId xmlns:a16="http://schemas.microsoft.com/office/drawing/2014/main" id="{AFFE1A4E-189D-4B99-93B9-20570B50DAB6}"/>
              </a:ext>
            </a:extLst>
          </p:cNvPr>
          <p:cNvCxnSpPr>
            <a:cxnSpLocks/>
          </p:cNvCxnSpPr>
          <p:nvPr/>
        </p:nvCxnSpPr>
        <p:spPr>
          <a:xfrm>
            <a:off x="4719636" y="2835275"/>
            <a:ext cx="440267" cy="101601"/>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88EEF102-AC93-433E-93CF-696588A3033F}"/>
              </a:ext>
            </a:extLst>
          </p:cNvPr>
          <p:cNvCxnSpPr>
            <a:cxnSpLocks/>
          </p:cNvCxnSpPr>
          <p:nvPr/>
        </p:nvCxnSpPr>
        <p:spPr>
          <a:xfrm flipV="1">
            <a:off x="4778903" y="2936876"/>
            <a:ext cx="381001" cy="5080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2A8E3409-9ACA-4D86-BC7B-55B6B70503CF}"/>
              </a:ext>
            </a:extLst>
          </p:cNvPr>
          <p:cNvCxnSpPr>
            <a:cxnSpLocks/>
          </p:cNvCxnSpPr>
          <p:nvPr/>
        </p:nvCxnSpPr>
        <p:spPr>
          <a:xfrm flipH="1">
            <a:off x="494770" y="4283075"/>
            <a:ext cx="355599" cy="482601"/>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86F98B15-8B4B-4F24-804D-9C2315C1F6A2}"/>
              </a:ext>
            </a:extLst>
          </p:cNvPr>
          <p:cNvCxnSpPr>
            <a:cxnSpLocks/>
          </p:cNvCxnSpPr>
          <p:nvPr/>
        </p:nvCxnSpPr>
        <p:spPr>
          <a:xfrm flipH="1">
            <a:off x="494770" y="4474104"/>
            <a:ext cx="396345" cy="287867"/>
          </a:xfrm>
          <a:prstGeom prst="straightConnector1">
            <a:avLst/>
          </a:prstGeom>
        </p:spPr>
        <p:style>
          <a:lnRef idx="1">
            <a:schemeClr val="dk1"/>
          </a:lnRef>
          <a:fillRef idx="0">
            <a:schemeClr val="dk1"/>
          </a:fillRef>
          <a:effectRef idx="0">
            <a:schemeClr val="dk1"/>
          </a:effectRef>
          <a:fontRef idx="minor">
            <a:schemeClr val="tx1"/>
          </a:fontRef>
        </p:style>
      </p:cxnSp>
      <p:sp>
        <p:nvSpPr>
          <p:cNvPr id="43" name="Rectangle 42">
            <a:extLst>
              <a:ext uri="{FF2B5EF4-FFF2-40B4-BE49-F238E27FC236}">
                <a16:creationId xmlns:a16="http://schemas.microsoft.com/office/drawing/2014/main" id="{058C7912-12A8-4CE3-933D-6665CD5FE1BA}"/>
              </a:ext>
            </a:extLst>
          </p:cNvPr>
          <p:cNvSpPr/>
          <p:nvPr/>
        </p:nvSpPr>
        <p:spPr>
          <a:xfrm rot="20580000">
            <a:off x="1778757" y="3670871"/>
            <a:ext cx="751388" cy="544288"/>
          </a:xfrm>
          <a:prstGeom prst="rect">
            <a:avLst/>
          </a:prstGeom>
          <a:noFill/>
          <a:ln w="28575">
            <a:solidFill>
              <a:srgbClr val="B73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B3FF7FF-0809-45A6-BFB7-150262FE956F}"/>
              </a:ext>
            </a:extLst>
          </p:cNvPr>
          <p:cNvSpPr/>
          <p:nvPr/>
        </p:nvSpPr>
        <p:spPr>
          <a:xfrm rot="20580000">
            <a:off x="2811910" y="3424228"/>
            <a:ext cx="275053" cy="547882"/>
          </a:xfrm>
          <a:prstGeom prst="rect">
            <a:avLst/>
          </a:prstGeom>
          <a:noFill/>
          <a:ln w="28575">
            <a:solidFill>
              <a:srgbClr val="B73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CB43E55-2AE9-4A5F-997D-B0D0A327588F}"/>
              </a:ext>
            </a:extLst>
          </p:cNvPr>
          <p:cNvSpPr/>
          <p:nvPr/>
        </p:nvSpPr>
        <p:spPr>
          <a:xfrm rot="20580000">
            <a:off x="3405565" y="3241021"/>
            <a:ext cx="270089" cy="535217"/>
          </a:xfrm>
          <a:prstGeom prst="rect">
            <a:avLst/>
          </a:prstGeom>
          <a:noFill/>
          <a:ln w="28575">
            <a:solidFill>
              <a:srgbClr val="B73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63D936C-418B-4102-A433-D50AD1C8CE3E}"/>
              </a:ext>
            </a:extLst>
          </p:cNvPr>
          <p:cNvSpPr txBox="1"/>
          <p:nvPr/>
        </p:nvSpPr>
        <p:spPr>
          <a:xfrm>
            <a:off x="2829836" y="6247888"/>
            <a:ext cx="39448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err="1">
                <a:latin typeface="Century Gothic"/>
              </a:rPr>
              <a:t>Basemap</a:t>
            </a:r>
            <a:r>
              <a:rPr lang="en-US" sz="1400">
                <a:latin typeface="Century Gothic"/>
              </a:rPr>
              <a:t>: ESRI, </a:t>
            </a:r>
            <a:r>
              <a:rPr lang="en-US" sz="1400" err="1">
                <a:latin typeface="Century Gothic"/>
              </a:rPr>
              <a:t>DeLorme</a:t>
            </a:r>
            <a:r>
              <a:rPr lang="en-US" sz="1400">
                <a:latin typeface="Century Gothic"/>
              </a:rPr>
              <a:t>, </a:t>
            </a:r>
            <a:r>
              <a:rPr lang="en-US" sz="1400" err="1">
                <a:latin typeface="Century Gothic"/>
              </a:rPr>
              <a:t>NaturalVue</a:t>
            </a:r>
            <a:endParaRPr lang="en-US" sz="1400">
              <a:latin typeface="Century Gothic"/>
            </a:endParaRPr>
          </a:p>
        </p:txBody>
      </p:sp>
      <p:pic>
        <p:nvPicPr>
          <p:cNvPr id="39" name="Picture 38" descr="A picture containing text, outdoor&#10;&#10;Description automatically generated">
            <a:extLst>
              <a:ext uri="{FF2B5EF4-FFF2-40B4-BE49-F238E27FC236}">
                <a16:creationId xmlns:a16="http://schemas.microsoft.com/office/drawing/2014/main" id="{2228C684-02D2-D244-A589-750004FF75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82" t="1763" r="1323" b="11100"/>
          <a:stretch/>
        </p:blipFill>
        <p:spPr>
          <a:xfrm>
            <a:off x="6938019" y="4761971"/>
            <a:ext cx="2333833" cy="1750389"/>
          </a:xfrm>
          <a:prstGeom prst="rect">
            <a:avLst/>
          </a:prstGeom>
        </p:spPr>
      </p:pic>
      <p:pic>
        <p:nvPicPr>
          <p:cNvPr id="40" name="Picture 39" descr="A picture containing text, outdoor&#10;&#10;Description automatically generated">
            <a:extLst>
              <a:ext uri="{FF2B5EF4-FFF2-40B4-BE49-F238E27FC236}">
                <a16:creationId xmlns:a16="http://schemas.microsoft.com/office/drawing/2014/main" id="{C2D8093D-5102-4145-A8A8-8F36515724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7" t="24055" r="926" b="6653"/>
          <a:stretch/>
        </p:blipFill>
        <p:spPr>
          <a:xfrm>
            <a:off x="6928799" y="1051919"/>
            <a:ext cx="2371919" cy="1169336"/>
          </a:xfrm>
          <a:prstGeom prst="rect">
            <a:avLst/>
          </a:prstGeom>
        </p:spPr>
      </p:pic>
      <p:pic>
        <p:nvPicPr>
          <p:cNvPr id="41" name="Picture 40" descr="A picture containing text, outdoor&#10;&#10;Description automatically generated">
            <a:extLst>
              <a:ext uri="{FF2B5EF4-FFF2-40B4-BE49-F238E27FC236}">
                <a16:creationId xmlns:a16="http://schemas.microsoft.com/office/drawing/2014/main" id="{916ACF41-AA82-D444-BEB9-CA7E88F683E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22" t="1846" r="319" b="6918"/>
          <a:stretch/>
        </p:blipFill>
        <p:spPr>
          <a:xfrm>
            <a:off x="9701286" y="4761971"/>
            <a:ext cx="2335951" cy="1823205"/>
          </a:xfrm>
          <a:prstGeom prst="rect">
            <a:avLst/>
          </a:prstGeom>
        </p:spPr>
      </p:pic>
      <p:pic>
        <p:nvPicPr>
          <p:cNvPr id="42" name="Picture 41" descr="A picture containing text, outdoor, beach, wave&#10;&#10;Description automatically generated">
            <a:extLst>
              <a:ext uri="{FF2B5EF4-FFF2-40B4-BE49-F238E27FC236}">
                <a16:creationId xmlns:a16="http://schemas.microsoft.com/office/drawing/2014/main" id="{1D6EF543-8E95-6F4E-975C-D172A8227A3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33" t="22791" r="467" b="6654"/>
          <a:stretch/>
        </p:blipFill>
        <p:spPr>
          <a:xfrm>
            <a:off x="9692449" y="1047163"/>
            <a:ext cx="2324394" cy="1174092"/>
          </a:xfrm>
          <a:prstGeom prst="rect">
            <a:avLst/>
          </a:prstGeom>
        </p:spPr>
      </p:pic>
      <p:pic>
        <p:nvPicPr>
          <p:cNvPr id="46" name="Picture 45" descr="A picture containing text, outdoor, night sky&#10;&#10;Description automatically generated">
            <a:extLst>
              <a:ext uri="{FF2B5EF4-FFF2-40B4-BE49-F238E27FC236}">
                <a16:creationId xmlns:a16="http://schemas.microsoft.com/office/drawing/2014/main" id="{385AB771-901A-C242-A462-7B9D0E8A925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2013" b="8359"/>
          <a:stretch/>
        </p:blipFill>
        <p:spPr>
          <a:xfrm>
            <a:off x="6928799" y="2632475"/>
            <a:ext cx="2346206" cy="1638655"/>
          </a:xfrm>
          <a:prstGeom prst="rect">
            <a:avLst/>
          </a:prstGeom>
        </p:spPr>
      </p:pic>
      <p:pic>
        <p:nvPicPr>
          <p:cNvPr id="47" name="Picture 46" descr="A picture containing text, outdoor&#10;&#10;Description automatically generated">
            <a:extLst>
              <a:ext uri="{FF2B5EF4-FFF2-40B4-BE49-F238E27FC236}">
                <a16:creationId xmlns:a16="http://schemas.microsoft.com/office/drawing/2014/main" id="{8428B780-11C5-3D4F-87A4-62578350B75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1" r="1334" b="4977"/>
          <a:stretch/>
        </p:blipFill>
        <p:spPr>
          <a:xfrm>
            <a:off x="9692448" y="2630781"/>
            <a:ext cx="2331624" cy="1686878"/>
          </a:xfrm>
          <a:prstGeom prst="rect">
            <a:avLst/>
          </a:prstGeom>
        </p:spPr>
      </p:pic>
      <p:sp>
        <p:nvSpPr>
          <p:cNvPr id="48" name="TextBox 47">
            <a:extLst>
              <a:ext uri="{FF2B5EF4-FFF2-40B4-BE49-F238E27FC236}">
                <a16:creationId xmlns:a16="http://schemas.microsoft.com/office/drawing/2014/main" id="{8583A03F-E7D9-2245-9D3D-1769BD840B62}"/>
              </a:ext>
            </a:extLst>
          </p:cNvPr>
          <p:cNvSpPr txBox="1"/>
          <p:nvPr/>
        </p:nvSpPr>
        <p:spPr>
          <a:xfrm rot="10800000" flipV="1">
            <a:off x="6967348" y="230834"/>
            <a:ext cx="226911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cs typeface="Segoe UI"/>
              </a:rPr>
              <a:t>July 25, 2010</a:t>
            </a:r>
          </a:p>
        </p:txBody>
      </p:sp>
      <p:sp>
        <p:nvSpPr>
          <p:cNvPr id="49" name="TextBox 48">
            <a:extLst>
              <a:ext uri="{FF2B5EF4-FFF2-40B4-BE49-F238E27FC236}">
                <a16:creationId xmlns:a16="http://schemas.microsoft.com/office/drawing/2014/main" id="{7A211ED9-BC88-024C-9AAB-BEBDEFA997B5}"/>
              </a:ext>
            </a:extLst>
          </p:cNvPr>
          <p:cNvSpPr txBox="1"/>
          <p:nvPr/>
        </p:nvSpPr>
        <p:spPr>
          <a:xfrm rot="10800000" flipV="1">
            <a:off x="9517702" y="230835"/>
            <a:ext cx="259897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cs typeface="Segoe UI"/>
              </a:rPr>
              <a:t>December 18, 2019</a:t>
            </a:r>
          </a:p>
        </p:txBody>
      </p:sp>
      <p:cxnSp>
        <p:nvCxnSpPr>
          <p:cNvPr id="50" name="Straight Connector 49">
            <a:extLst>
              <a:ext uri="{FF2B5EF4-FFF2-40B4-BE49-F238E27FC236}">
                <a16:creationId xmlns:a16="http://schemas.microsoft.com/office/drawing/2014/main" id="{47F2D630-AF5B-F04F-B612-AA4AD668E317}"/>
              </a:ext>
            </a:extLst>
          </p:cNvPr>
          <p:cNvCxnSpPr>
            <a:cxnSpLocks/>
          </p:cNvCxnSpPr>
          <p:nvPr/>
        </p:nvCxnSpPr>
        <p:spPr>
          <a:xfrm>
            <a:off x="8741012" y="2093267"/>
            <a:ext cx="47885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A7253008-CF8F-DA4D-8FFE-41830B1C0C76}"/>
              </a:ext>
            </a:extLst>
          </p:cNvPr>
          <p:cNvSpPr txBox="1"/>
          <p:nvPr/>
        </p:nvSpPr>
        <p:spPr>
          <a:xfrm>
            <a:off x="8417453" y="1764706"/>
            <a:ext cx="9101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entury Gothic"/>
                <a:cs typeface="Calibri"/>
              </a:rPr>
              <a:t>0.5 km</a:t>
            </a:r>
          </a:p>
        </p:txBody>
      </p:sp>
      <p:cxnSp>
        <p:nvCxnSpPr>
          <p:cNvPr id="52" name="Straight Connector 51">
            <a:extLst>
              <a:ext uri="{FF2B5EF4-FFF2-40B4-BE49-F238E27FC236}">
                <a16:creationId xmlns:a16="http://schemas.microsoft.com/office/drawing/2014/main" id="{86BE39B0-8E7F-7848-8E8A-308C99C95D17}"/>
              </a:ext>
            </a:extLst>
          </p:cNvPr>
          <p:cNvCxnSpPr>
            <a:cxnSpLocks/>
          </p:cNvCxnSpPr>
          <p:nvPr/>
        </p:nvCxnSpPr>
        <p:spPr>
          <a:xfrm>
            <a:off x="8074690" y="4184509"/>
            <a:ext cx="114585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D3D6932-2CC3-704D-884E-5211BB4EBB2B}"/>
              </a:ext>
            </a:extLst>
          </p:cNvPr>
          <p:cNvSpPr txBox="1"/>
          <p:nvPr/>
        </p:nvSpPr>
        <p:spPr>
          <a:xfrm>
            <a:off x="8417453" y="3850955"/>
            <a:ext cx="9101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entury Gothic"/>
                <a:cs typeface="Calibri"/>
              </a:rPr>
              <a:t>0.5 km</a:t>
            </a:r>
          </a:p>
        </p:txBody>
      </p:sp>
      <p:cxnSp>
        <p:nvCxnSpPr>
          <p:cNvPr id="54" name="Straight Connector 53">
            <a:extLst>
              <a:ext uri="{FF2B5EF4-FFF2-40B4-BE49-F238E27FC236}">
                <a16:creationId xmlns:a16="http://schemas.microsoft.com/office/drawing/2014/main" id="{B06980B7-37F2-5B44-97A7-AA9E4905446F}"/>
              </a:ext>
            </a:extLst>
          </p:cNvPr>
          <p:cNvCxnSpPr>
            <a:cxnSpLocks/>
          </p:cNvCxnSpPr>
          <p:nvPr/>
        </p:nvCxnSpPr>
        <p:spPr>
          <a:xfrm>
            <a:off x="7807411" y="6402341"/>
            <a:ext cx="1372557" cy="751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3B585D4-BA45-7341-A622-D8193A47FE4A}"/>
              </a:ext>
            </a:extLst>
          </p:cNvPr>
          <p:cNvSpPr txBox="1"/>
          <p:nvPr/>
        </p:nvSpPr>
        <p:spPr>
          <a:xfrm>
            <a:off x="8350734" y="6079067"/>
            <a:ext cx="9101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entury Gothic"/>
                <a:cs typeface="Calibri"/>
              </a:rPr>
              <a:t>0.5 km</a:t>
            </a:r>
          </a:p>
        </p:txBody>
      </p:sp>
      <p:sp>
        <p:nvSpPr>
          <p:cNvPr id="60" name="TextBox 59">
            <a:extLst>
              <a:ext uri="{FF2B5EF4-FFF2-40B4-BE49-F238E27FC236}">
                <a16:creationId xmlns:a16="http://schemas.microsoft.com/office/drawing/2014/main" id="{DE4A1071-05E1-4A4B-A3F4-0F343A2C0BE7}"/>
              </a:ext>
            </a:extLst>
          </p:cNvPr>
          <p:cNvSpPr txBox="1"/>
          <p:nvPr/>
        </p:nvSpPr>
        <p:spPr>
          <a:xfrm rot="10800000" flipV="1">
            <a:off x="9256115" y="4420571"/>
            <a:ext cx="25986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latin typeface="Century Gothic"/>
                <a:cs typeface="Segoe UI"/>
              </a:rPr>
              <a:t>-13,734 sq. m</a:t>
            </a:r>
          </a:p>
        </p:txBody>
      </p:sp>
      <p:sp>
        <p:nvSpPr>
          <p:cNvPr id="5" name="TextBox 4">
            <a:extLst>
              <a:ext uri="{FF2B5EF4-FFF2-40B4-BE49-F238E27FC236}">
                <a16:creationId xmlns:a16="http://schemas.microsoft.com/office/drawing/2014/main" id="{D8732DFD-F92A-4D39-BEEE-782C0C44AD74}"/>
              </a:ext>
            </a:extLst>
          </p:cNvPr>
          <p:cNvSpPr txBox="1"/>
          <p:nvPr/>
        </p:nvSpPr>
        <p:spPr>
          <a:xfrm>
            <a:off x="1187934" y="4787202"/>
            <a:ext cx="235267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Century Gothic"/>
              </a:rPr>
              <a:t>Sailor's Haven/ Sunken Forest</a:t>
            </a:r>
          </a:p>
        </p:txBody>
      </p:sp>
      <p:sp>
        <p:nvSpPr>
          <p:cNvPr id="6" name="TextBox 5">
            <a:extLst>
              <a:ext uri="{FF2B5EF4-FFF2-40B4-BE49-F238E27FC236}">
                <a16:creationId xmlns:a16="http://schemas.microsoft.com/office/drawing/2014/main" id="{2E0DE03D-2357-465E-B55E-B9371466A6D9}"/>
              </a:ext>
            </a:extLst>
          </p:cNvPr>
          <p:cNvSpPr txBox="1"/>
          <p:nvPr/>
        </p:nvSpPr>
        <p:spPr>
          <a:xfrm>
            <a:off x="1901824" y="2290233"/>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rPr>
              <a:t>Carrington Tract</a:t>
            </a:r>
          </a:p>
        </p:txBody>
      </p:sp>
      <p:cxnSp>
        <p:nvCxnSpPr>
          <p:cNvPr id="10" name="Straight Arrow Connector 9">
            <a:extLst>
              <a:ext uri="{FF2B5EF4-FFF2-40B4-BE49-F238E27FC236}">
                <a16:creationId xmlns:a16="http://schemas.microsoft.com/office/drawing/2014/main" id="{1A456E4C-C48B-4F1E-B747-CD7F13B94F0D}"/>
              </a:ext>
            </a:extLst>
          </p:cNvPr>
          <p:cNvCxnSpPr/>
          <p:nvPr/>
        </p:nvCxnSpPr>
        <p:spPr>
          <a:xfrm flipH="1">
            <a:off x="2257425" y="4074584"/>
            <a:ext cx="203199" cy="719667"/>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6A867510-57AB-4793-B9EA-FB954574C7D2}"/>
              </a:ext>
            </a:extLst>
          </p:cNvPr>
          <p:cNvCxnSpPr>
            <a:cxnSpLocks/>
          </p:cNvCxnSpPr>
          <p:nvPr/>
        </p:nvCxnSpPr>
        <p:spPr>
          <a:xfrm>
            <a:off x="2756957" y="2701925"/>
            <a:ext cx="149226" cy="757767"/>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7DB21976-32EA-47B4-A059-F14F045EC50D}"/>
              </a:ext>
            </a:extLst>
          </p:cNvPr>
          <p:cNvCxnSpPr/>
          <p:nvPr/>
        </p:nvCxnSpPr>
        <p:spPr>
          <a:xfrm>
            <a:off x="2150494" y="3652748"/>
            <a:ext cx="163003" cy="513990"/>
          </a:xfrm>
          <a:prstGeom prst="straightConnector1">
            <a:avLst/>
          </a:prstGeom>
          <a:ln w="28575">
            <a:solidFill>
              <a:srgbClr val="B73B5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00044D2-5CD9-471B-9ABA-DA46AC2AF14C}"/>
              </a:ext>
            </a:extLst>
          </p:cNvPr>
          <p:cNvSpPr txBox="1"/>
          <p:nvPr/>
        </p:nvSpPr>
        <p:spPr>
          <a:xfrm>
            <a:off x="355599" y="2833158"/>
            <a:ext cx="235267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rPr>
              <a:t>Point </a:t>
            </a:r>
            <a:r>
              <a:rPr lang="en-US" sz="1600" err="1">
                <a:latin typeface="Century Gothic"/>
              </a:rPr>
              <a:t>O'Woods</a:t>
            </a:r>
            <a:endParaRPr lang="en-US" sz="1600">
              <a:latin typeface="Century Gothic"/>
            </a:endParaRPr>
          </a:p>
        </p:txBody>
      </p:sp>
      <p:cxnSp>
        <p:nvCxnSpPr>
          <p:cNvPr id="17" name="Straight Arrow Connector 16">
            <a:extLst>
              <a:ext uri="{FF2B5EF4-FFF2-40B4-BE49-F238E27FC236}">
                <a16:creationId xmlns:a16="http://schemas.microsoft.com/office/drawing/2014/main" id="{D57D1D04-679D-476E-93FA-50778F4A2922}"/>
              </a:ext>
            </a:extLst>
          </p:cNvPr>
          <p:cNvCxnSpPr>
            <a:cxnSpLocks/>
          </p:cNvCxnSpPr>
          <p:nvPr/>
        </p:nvCxnSpPr>
        <p:spPr>
          <a:xfrm>
            <a:off x="1604431" y="3244850"/>
            <a:ext cx="339726" cy="529167"/>
          </a:xfrm>
          <a:prstGeom prst="straightConnector1">
            <a:avLst/>
          </a:prstGeom>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48DBA188-BBD6-46AF-8BD5-0DBB39F6EB02}"/>
              </a:ext>
            </a:extLst>
          </p:cNvPr>
          <p:cNvSpPr txBox="1"/>
          <p:nvPr/>
        </p:nvSpPr>
        <p:spPr>
          <a:xfrm>
            <a:off x="4197348" y="3566583"/>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rPr>
              <a:t>Talisman</a:t>
            </a:r>
          </a:p>
        </p:txBody>
      </p:sp>
      <p:cxnSp>
        <p:nvCxnSpPr>
          <p:cNvPr id="20" name="Straight Arrow Connector 19">
            <a:extLst>
              <a:ext uri="{FF2B5EF4-FFF2-40B4-BE49-F238E27FC236}">
                <a16:creationId xmlns:a16="http://schemas.microsoft.com/office/drawing/2014/main" id="{6F87DC40-FA59-4A9F-9E82-9BEB18DD2C36}"/>
              </a:ext>
            </a:extLst>
          </p:cNvPr>
          <p:cNvCxnSpPr>
            <a:cxnSpLocks/>
          </p:cNvCxnSpPr>
          <p:nvPr/>
        </p:nvCxnSpPr>
        <p:spPr>
          <a:xfrm>
            <a:off x="3623731" y="3683000"/>
            <a:ext cx="568326" cy="14817"/>
          </a:xfrm>
          <a:prstGeom prst="straightConnector1">
            <a:avLst/>
          </a:prstGeom>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F079AA55-DCC5-4398-AEB7-32765CACDFDF}"/>
              </a:ext>
            </a:extLst>
          </p:cNvPr>
          <p:cNvSpPr/>
          <p:nvPr/>
        </p:nvSpPr>
        <p:spPr>
          <a:xfrm>
            <a:off x="9690550" y="1047769"/>
            <a:ext cx="2324394" cy="1141177"/>
          </a:xfrm>
          <a:prstGeom prst="rect">
            <a:avLst/>
          </a:prstGeom>
          <a:noFill/>
          <a:ln w="28575">
            <a:solidFill>
              <a:srgbClr val="B73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9D422C00-171B-4930-A303-7197E389CEF5}"/>
              </a:ext>
            </a:extLst>
          </p:cNvPr>
          <p:cNvSpPr/>
          <p:nvPr/>
        </p:nvSpPr>
        <p:spPr>
          <a:xfrm>
            <a:off x="6942739" y="1059697"/>
            <a:ext cx="2364560" cy="1141177"/>
          </a:xfrm>
          <a:prstGeom prst="rect">
            <a:avLst/>
          </a:prstGeom>
          <a:noFill/>
          <a:ln w="28575">
            <a:solidFill>
              <a:srgbClr val="B73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C4C55919-57FB-4FF8-8B6B-42017E862BD4}"/>
              </a:ext>
            </a:extLst>
          </p:cNvPr>
          <p:cNvSpPr/>
          <p:nvPr/>
        </p:nvSpPr>
        <p:spPr>
          <a:xfrm>
            <a:off x="6947457" y="2643655"/>
            <a:ext cx="2324394" cy="1611598"/>
          </a:xfrm>
          <a:prstGeom prst="rect">
            <a:avLst/>
          </a:prstGeom>
          <a:noFill/>
          <a:ln w="28575">
            <a:solidFill>
              <a:srgbClr val="B73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1F4F04FB-C517-448C-8CF6-53D1BC1E1E4C}"/>
              </a:ext>
            </a:extLst>
          </p:cNvPr>
          <p:cNvSpPr/>
          <p:nvPr/>
        </p:nvSpPr>
        <p:spPr>
          <a:xfrm>
            <a:off x="9690549" y="2634739"/>
            <a:ext cx="2324394" cy="1664720"/>
          </a:xfrm>
          <a:prstGeom prst="rect">
            <a:avLst/>
          </a:prstGeom>
          <a:noFill/>
          <a:ln w="28575">
            <a:solidFill>
              <a:srgbClr val="B73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8E41B06-FE0D-4CE2-8A62-5A86C56DCA31}"/>
              </a:ext>
            </a:extLst>
          </p:cNvPr>
          <p:cNvSpPr/>
          <p:nvPr/>
        </p:nvSpPr>
        <p:spPr>
          <a:xfrm>
            <a:off x="9699679" y="4746976"/>
            <a:ext cx="2324394" cy="1820234"/>
          </a:xfrm>
          <a:prstGeom prst="rect">
            <a:avLst/>
          </a:prstGeom>
          <a:noFill/>
          <a:ln w="28575">
            <a:solidFill>
              <a:srgbClr val="B73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CBD7D63F-C490-4DD5-BF04-B022CA2D6B56}"/>
              </a:ext>
            </a:extLst>
          </p:cNvPr>
          <p:cNvSpPr/>
          <p:nvPr/>
        </p:nvSpPr>
        <p:spPr>
          <a:xfrm>
            <a:off x="6938019" y="4761971"/>
            <a:ext cx="2337883" cy="1750388"/>
          </a:xfrm>
          <a:prstGeom prst="rect">
            <a:avLst/>
          </a:prstGeom>
          <a:noFill/>
          <a:ln w="28575">
            <a:solidFill>
              <a:srgbClr val="B73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038AF497-B472-432D-84ED-42FA6FE3470B}"/>
              </a:ext>
            </a:extLst>
          </p:cNvPr>
          <p:cNvSpPr txBox="1"/>
          <p:nvPr/>
        </p:nvSpPr>
        <p:spPr>
          <a:xfrm>
            <a:off x="6838088" y="719720"/>
            <a:ext cx="517780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Century Gothic"/>
              </a:rPr>
              <a:t>Point </a:t>
            </a:r>
            <a:r>
              <a:rPr lang="en-US" sz="1600" err="1">
                <a:solidFill>
                  <a:schemeClr val="tx1">
                    <a:lumMod val="75000"/>
                    <a:lumOff val="25000"/>
                  </a:schemeClr>
                </a:solidFill>
                <a:latin typeface="Century Gothic"/>
              </a:rPr>
              <a:t>O'Woods</a:t>
            </a:r>
            <a:r>
              <a:rPr lang="en-US" sz="1600">
                <a:solidFill>
                  <a:schemeClr val="tx1">
                    <a:lumMod val="75000"/>
                    <a:lumOff val="25000"/>
                  </a:schemeClr>
                </a:solidFill>
                <a:latin typeface="Century Gothic"/>
              </a:rPr>
              <a:t> and Sailor’s Haven/Sunken Forest</a:t>
            </a:r>
          </a:p>
        </p:txBody>
      </p:sp>
      <p:sp>
        <p:nvSpPr>
          <p:cNvPr id="71" name="TextBox 70">
            <a:extLst>
              <a:ext uri="{FF2B5EF4-FFF2-40B4-BE49-F238E27FC236}">
                <a16:creationId xmlns:a16="http://schemas.microsoft.com/office/drawing/2014/main" id="{32143FC6-8FFC-46A2-8A75-6AFA545BFED5}"/>
              </a:ext>
            </a:extLst>
          </p:cNvPr>
          <p:cNvSpPr txBox="1"/>
          <p:nvPr/>
        </p:nvSpPr>
        <p:spPr>
          <a:xfrm>
            <a:off x="6890899" y="2342631"/>
            <a:ext cx="517780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Century Gothic"/>
              </a:rPr>
              <a:t>Carrington Tract</a:t>
            </a:r>
          </a:p>
        </p:txBody>
      </p:sp>
      <p:sp>
        <p:nvSpPr>
          <p:cNvPr id="73" name="TextBox 72">
            <a:extLst>
              <a:ext uri="{FF2B5EF4-FFF2-40B4-BE49-F238E27FC236}">
                <a16:creationId xmlns:a16="http://schemas.microsoft.com/office/drawing/2014/main" id="{30A95747-CB4D-45F5-8957-A0E269DEF3E9}"/>
              </a:ext>
            </a:extLst>
          </p:cNvPr>
          <p:cNvSpPr txBox="1"/>
          <p:nvPr/>
        </p:nvSpPr>
        <p:spPr>
          <a:xfrm>
            <a:off x="6890899" y="4421994"/>
            <a:ext cx="517780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Century Gothic"/>
              </a:rPr>
              <a:t>Talisman</a:t>
            </a:r>
          </a:p>
        </p:txBody>
      </p:sp>
    </p:spTree>
    <p:extLst>
      <p:ext uri="{BB962C8B-B14F-4D97-AF65-F5344CB8AC3E}">
        <p14:creationId xmlns:p14="http://schemas.microsoft.com/office/powerpoint/2010/main" val="1547869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89523F-0D27-45AC-A552-18567CB834D0}"/>
              </a:ext>
            </a:extLst>
          </p:cNvPr>
          <p:cNvSpPr txBox="1">
            <a:spLocks/>
          </p:cNvSpPr>
          <p:nvPr/>
        </p:nvSpPr>
        <p:spPr>
          <a:xfrm>
            <a:off x="364331" y="176212"/>
            <a:ext cx="6537578"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rPr>
              <a:t>CONCLUSION </a:t>
            </a:r>
            <a:endParaRPr lang="en-US"/>
          </a:p>
        </p:txBody>
      </p:sp>
      <p:grpSp>
        <p:nvGrpSpPr>
          <p:cNvPr id="4" name="Group 3">
            <a:extLst>
              <a:ext uri="{FF2B5EF4-FFF2-40B4-BE49-F238E27FC236}">
                <a16:creationId xmlns:a16="http://schemas.microsoft.com/office/drawing/2014/main" id="{7AE0345C-228D-4612-8895-C13839926151}"/>
              </a:ext>
            </a:extLst>
          </p:cNvPr>
          <p:cNvGrpSpPr/>
          <p:nvPr/>
        </p:nvGrpSpPr>
        <p:grpSpPr>
          <a:xfrm>
            <a:off x="362042" y="1076502"/>
            <a:ext cx="4975158" cy="5296904"/>
            <a:chOff x="7146158" y="1694826"/>
            <a:chExt cx="4550312" cy="4105393"/>
          </a:xfrm>
        </p:grpSpPr>
        <p:sp>
          <p:nvSpPr>
            <p:cNvPr id="5" name="Google Shape;323;g6f552a9b71_0_11">
              <a:extLst>
                <a:ext uri="{FF2B5EF4-FFF2-40B4-BE49-F238E27FC236}">
                  <a16:creationId xmlns:a16="http://schemas.microsoft.com/office/drawing/2014/main" id="{586F2215-F40D-4FF5-95D2-DDAC29223F4B}"/>
                </a:ext>
              </a:extLst>
            </p:cNvPr>
            <p:cNvSpPr/>
            <p:nvPr/>
          </p:nvSpPr>
          <p:spPr>
            <a:xfrm>
              <a:off x="7146158" y="1694826"/>
              <a:ext cx="4550312" cy="4105393"/>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79CC3"/>
                </a:solidFill>
                <a:highlight>
                  <a:srgbClr val="379CC3"/>
                </a:highlight>
                <a:latin typeface="Arial"/>
                <a:ea typeface="Arial"/>
                <a:cs typeface="Arial"/>
                <a:sym typeface="Arial"/>
              </a:endParaRPr>
            </a:p>
          </p:txBody>
        </p:sp>
        <p:sp>
          <p:nvSpPr>
            <p:cNvPr id="6" name="Text Placeholder 5">
              <a:extLst>
                <a:ext uri="{FF2B5EF4-FFF2-40B4-BE49-F238E27FC236}">
                  <a16:creationId xmlns:a16="http://schemas.microsoft.com/office/drawing/2014/main" id="{3283B8DB-A731-4249-989E-81FAFFB5DAE5}"/>
                </a:ext>
              </a:extLst>
            </p:cNvPr>
            <p:cNvSpPr txBox="1">
              <a:spLocks/>
            </p:cNvSpPr>
            <p:nvPr/>
          </p:nvSpPr>
          <p:spPr>
            <a:xfrm>
              <a:off x="7427740" y="1986249"/>
              <a:ext cx="3987149" cy="3355209"/>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spcBef>
                  <a:spcPts val="0"/>
                </a:spcBef>
                <a:spcAft>
                  <a:spcPts val="600"/>
                </a:spcAft>
                <a:buClr>
                  <a:srgbClr val="54AEB2"/>
                </a:buClr>
                <a:buNone/>
              </a:pPr>
              <a:endParaRPr lang="en-US" b="1">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54AEB2"/>
                </a:buClr>
              </a:pPr>
              <a:endParaRPr lang="en-US" sz="1800">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Clr>
                  <a:srgbClr val="54AEB2"/>
                </a:buClr>
                <a:buNone/>
              </a:pPr>
              <a:endParaRPr lang="en-US">
                <a:solidFill>
                  <a:schemeClr val="tx1">
                    <a:lumMod val="75000"/>
                    <a:lumOff val="25000"/>
                  </a:schemeClr>
                </a:solidFill>
                <a:latin typeface="Century Gothic" panose="020B0502020202020204" pitchFamily="34" charset="0"/>
              </a:endParaRPr>
            </a:p>
          </p:txBody>
        </p:sp>
      </p:grpSp>
      <p:sp>
        <p:nvSpPr>
          <p:cNvPr id="2" name="TextBox 1">
            <a:extLst>
              <a:ext uri="{FF2B5EF4-FFF2-40B4-BE49-F238E27FC236}">
                <a16:creationId xmlns:a16="http://schemas.microsoft.com/office/drawing/2014/main" id="{AB215016-63EF-423C-8542-FBEC16DA4BA0}"/>
              </a:ext>
            </a:extLst>
          </p:cNvPr>
          <p:cNvSpPr txBox="1"/>
          <p:nvPr/>
        </p:nvSpPr>
        <p:spPr>
          <a:xfrm>
            <a:off x="900023" y="1532626"/>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400">
              <a:solidFill>
                <a:schemeClr val="tx1">
                  <a:lumMod val="75000"/>
                  <a:lumOff val="25000"/>
                </a:schemeClr>
              </a:solidFill>
              <a:latin typeface="Century Gothic"/>
              <a:cs typeface="Arial"/>
            </a:endParaRPr>
          </a:p>
        </p:txBody>
      </p:sp>
      <p:sp>
        <p:nvSpPr>
          <p:cNvPr id="8" name="TextBox 7">
            <a:extLst>
              <a:ext uri="{FF2B5EF4-FFF2-40B4-BE49-F238E27FC236}">
                <a16:creationId xmlns:a16="http://schemas.microsoft.com/office/drawing/2014/main" id="{2AD22854-C608-478C-85DD-0DF36DB362AE}"/>
              </a:ext>
            </a:extLst>
          </p:cNvPr>
          <p:cNvSpPr txBox="1"/>
          <p:nvPr/>
        </p:nvSpPr>
        <p:spPr>
          <a:xfrm>
            <a:off x="534178" y="1386252"/>
            <a:ext cx="4783446" cy="4663440"/>
          </a:xfrm>
          <a:prstGeom prst="rect">
            <a:avLst/>
          </a:prstGeom>
          <a:noFill/>
        </p:spPr>
        <p:txBody>
          <a:bodyPr wrap="square" lIns="91440" tIns="45720" rIns="91440" bIns="45720" rtlCol="0" anchor="t">
            <a:spAutoFit/>
          </a:bodyPr>
          <a:lstStyle/>
          <a:p>
            <a:pPr marL="342900" indent="-342900">
              <a:buFont typeface="Arial"/>
              <a:buChar char="•"/>
            </a:pPr>
            <a:r>
              <a:rPr lang="en-US" sz="2000" dirty="0">
                <a:solidFill>
                  <a:schemeClr val="tx1">
                    <a:lumMod val="75000"/>
                    <a:lumOff val="25000"/>
                  </a:schemeClr>
                </a:solidFill>
                <a:latin typeface="Century Gothic"/>
                <a:cs typeface="Calibri" panose="020F0502020204030204"/>
              </a:rPr>
              <a:t>Turbidity is influenced by tidal stage, wind and seasonality</a:t>
            </a:r>
          </a:p>
          <a:p>
            <a:pPr marL="342900" indent="-342900">
              <a:buFont typeface="Arial"/>
              <a:buChar char="•"/>
            </a:pPr>
            <a:endParaRPr lang="en-US" sz="2000" dirty="0">
              <a:solidFill>
                <a:schemeClr val="tx1">
                  <a:lumMod val="75000"/>
                  <a:lumOff val="25000"/>
                </a:schemeClr>
              </a:solidFill>
              <a:latin typeface="Century Gothic"/>
              <a:cs typeface="Calibri" panose="020F0502020204030204"/>
            </a:endParaRPr>
          </a:p>
          <a:p>
            <a:pPr marL="342900" indent="-342900">
              <a:buFont typeface="Arial"/>
              <a:buChar char="•"/>
            </a:pPr>
            <a:r>
              <a:rPr lang="en-US" sz="2000" dirty="0">
                <a:solidFill>
                  <a:schemeClr val="tx1">
                    <a:lumMod val="75000"/>
                    <a:lumOff val="25000"/>
                  </a:schemeClr>
                </a:solidFill>
                <a:latin typeface="Century Gothic"/>
                <a:cs typeface="Calibri" panose="020F0502020204030204"/>
              </a:rPr>
              <a:t>Relationship between retrieved and measured turbidity is statistically significant</a:t>
            </a:r>
          </a:p>
          <a:p>
            <a:pPr marL="342900" indent="-342900">
              <a:buFont typeface="Arial"/>
              <a:buChar char="•"/>
            </a:pPr>
            <a:endParaRPr lang="en-US" sz="2000" dirty="0">
              <a:solidFill>
                <a:schemeClr val="tx1">
                  <a:lumMod val="75000"/>
                  <a:lumOff val="25000"/>
                </a:schemeClr>
              </a:solidFill>
              <a:latin typeface="Century Gothic"/>
              <a:cs typeface="Calibri" panose="020F0502020204030204"/>
            </a:endParaRPr>
          </a:p>
          <a:p>
            <a:pPr marL="342900" indent="-342900">
              <a:buFont typeface="Arial"/>
              <a:buChar char="•"/>
            </a:pPr>
            <a:r>
              <a:rPr lang="en-US" sz="2000" dirty="0">
                <a:solidFill>
                  <a:schemeClr val="tx1">
                    <a:lumMod val="75000"/>
                    <a:lumOff val="25000"/>
                  </a:schemeClr>
                </a:solidFill>
                <a:latin typeface="Century Gothic"/>
                <a:cs typeface="Calibri" panose="020F0502020204030204"/>
              </a:rPr>
              <a:t>Method of atmospheric correction and turbidity equation impacts output and results, especially in shallow water</a:t>
            </a:r>
          </a:p>
          <a:p>
            <a:endParaRPr lang="en-US" sz="2000" dirty="0">
              <a:solidFill>
                <a:schemeClr val="tx1">
                  <a:lumMod val="75000"/>
                  <a:lumOff val="25000"/>
                </a:schemeClr>
              </a:solidFill>
              <a:latin typeface="Century Gothic"/>
              <a:cs typeface="Calibri" panose="020F0502020204030204"/>
            </a:endParaRPr>
          </a:p>
          <a:p>
            <a:pPr marL="342900" indent="-342900">
              <a:buFont typeface="Arial"/>
              <a:buChar char="•"/>
            </a:pPr>
            <a:r>
              <a:rPr lang="en-US" sz="2000" dirty="0">
                <a:solidFill>
                  <a:schemeClr val="tx1">
                    <a:lumMod val="75000"/>
                    <a:lumOff val="25000"/>
                  </a:schemeClr>
                </a:solidFill>
                <a:latin typeface="Century Gothic"/>
                <a:cs typeface="Calibri" panose="020F0502020204030204"/>
              </a:rPr>
              <a:t>Erosion has impacted Fire Island's shoreline, causing many regions to decrease in area</a:t>
            </a:r>
          </a:p>
          <a:p>
            <a:endParaRPr lang="en-US" sz="2000" dirty="0">
              <a:solidFill>
                <a:schemeClr val="tx1">
                  <a:lumMod val="75000"/>
                  <a:lumOff val="25000"/>
                </a:schemeClr>
              </a:solidFill>
              <a:latin typeface="Century Gothic"/>
              <a:cs typeface="Calibri" panose="020F0502020204030204"/>
            </a:endParaRPr>
          </a:p>
          <a:p>
            <a:pPr marL="342900" indent="-342900">
              <a:buFont typeface="Arial"/>
              <a:buChar char="•"/>
            </a:pPr>
            <a:endParaRPr lang="en-US" sz="2000" dirty="0">
              <a:solidFill>
                <a:schemeClr val="tx1">
                  <a:lumMod val="75000"/>
                  <a:lumOff val="25000"/>
                </a:schemeClr>
              </a:solidFill>
              <a:latin typeface="Century Gothic"/>
              <a:cs typeface="Calibri" panose="020F0502020204030204"/>
            </a:endParaRPr>
          </a:p>
          <a:p>
            <a:pPr marL="342900" indent="-342900">
              <a:buFont typeface="Arial"/>
              <a:buChar char="•"/>
            </a:pPr>
            <a:endParaRPr lang="en-US" sz="2000" dirty="0">
              <a:solidFill>
                <a:schemeClr val="tx1">
                  <a:lumMod val="75000"/>
                  <a:lumOff val="25000"/>
                </a:schemeClr>
              </a:solidFill>
              <a:latin typeface="Century Gothic"/>
              <a:cs typeface="Calibri" panose="020F0502020204030204"/>
            </a:endParaRPr>
          </a:p>
          <a:p>
            <a:pPr marL="342900" indent="-342900">
              <a:buFont typeface="Arial"/>
              <a:buChar char="•"/>
            </a:pPr>
            <a:endParaRPr lang="en-US" sz="2000" dirty="0">
              <a:solidFill>
                <a:schemeClr val="tx1">
                  <a:lumMod val="75000"/>
                  <a:lumOff val="25000"/>
                </a:schemeClr>
              </a:solidFill>
              <a:latin typeface="Century Gothic"/>
              <a:cs typeface="Calibri" panose="020F0502020204030204"/>
            </a:endParaRPr>
          </a:p>
          <a:p>
            <a:pPr marL="342900" indent="-342900">
              <a:buFont typeface="Arial"/>
              <a:buChar char="•"/>
            </a:pPr>
            <a:endParaRPr lang="en-US" sz="2000" dirty="0">
              <a:solidFill>
                <a:schemeClr val="tx1">
                  <a:lumMod val="75000"/>
                  <a:lumOff val="25000"/>
                </a:schemeClr>
              </a:solidFill>
              <a:latin typeface="Century Gothic"/>
              <a:cs typeface="Calibri" panose="020F0502020204030204"/>
            </a:endParaRPr>
          </a:p>
          <a:p>
            <a:endParaRPr lang="en-US" sz="2000" dirty="0">
              <a:solidFill>
                <a:schemeClr val="tx1">
                  <a:lumMod val="75000"/>
                  <a:lumOff val="25000"/>
                </a:schemeClr>
              </a:solidFill>
              <a:latin typeface="Century Gothic"/>
              <a:cs typeface="Calibri" panose="020F0502020204030204"/>
            </a:endParaRPr>
          </a:p>
          <a:p>
            <a:pPr marL="342900" indent="-342900">
              <a:buFont typeface="Arial"/>
              <a:buChar char="•"/>
            </a:pPr>
            <a:endParaRPr lang="en-US" sz="2000" dirty="0">
              <a:solidFill>
                <a:srgbClr val="B73B52"/>
              </a:solidFill>
              <a:latin typeface="Century Gothic"/>
              <a:cs typeface="Calibri"/>
            </a:endParaRPr>
          </a:p>
          <a:p>
            <a:pPr marL="342900" indent="-342900">
              <a:buFont typeface="Arial"/>
              <a:buChar char="•"/>
            </a:pPr>
            <a:endParaRPr lang="en-US" sz="2000" dirty="0">
              <a:solidFill>
                <a:srgbClr val="000000"/>
              </a:solidFill>
              <a:latin typeface="Century Gothic"/>
              <a:cs typeface="Calibri"/>
            </a:endParaRPr>
          </a:p>
          <a:p>
            <a:pPr marL="342900" indent="-342900">
              <a:buFont typeface="Arial"/>
              <a:buChar char="•"/>
            </a:pPr>
            <a:endParaRPr lang="en-US" sz="2400" dirty="0">
              <a:solidFill>
                <a:srgbClr val="000000"/>
              </a:solidFill>
              <a:latin typeface="Century Gothic"/>
              <a:cs typeface="Calibri"/>
            </a:endParaRPr>
          </a:p>
        </p:txBody>
      </p:sp>
      <p:pic>
        <p:nvPicPr>
          <p:cNvPr id="10" name="Picture 10" descr="A picture containing outdoor, water, nature, ocean&#10;&#10;Description automatically generated">
            <a:extLst>
              <a:ext uri="{FF2B5EF4-FFF2-40B4-BE49-F238E27FC236}">
                <a16:creationId xmlns:a16="http://schemas.microsoft.com/office/drawing/2014/main" id="{B56B1CD7-6BB5-41BA-98F0-61B8DEA22242}"/>
              </a:ext>
            </a:extLst>
          </p:cNvPr>
          <p:cNvPicPr>
            <a:picLocks noChangeAspect="1"/>
          </p:cNvPicPr>
          <p:nvPr/>
        </p:nvPicPr>
        <p:blipFill>
          <a:blip r:embed="rId3"/>
          <a:stretch>
            <a:fillRect/>
          </a:stretch>
        </p:blipFill>
        <p:spPr>
          <a:xfrm>
            <a:off x="6016084" y="3297379"/>
            <a:ext cx="5159296" cy="29023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1" descr="A picture containing plant&#10;&#10;Description automatically generated">
            <a:extLst>
              <a:ext uri="{FF2B5EF4-FFF2-40B4-BE49-F238E27FC236}">
                <a16:creationId xmlns:a16="http://schemas.microsoft.com/office/drawing/2014/main" id="{E539C8DD-16FF-4401-A1A0-A9EAFB623102}"/>
              </a:ext>
            </a:extLst>
          </p:cNvPr>
          <p:cNvPicPr>
            <a:picLocks noChangeAspect="1"/>
          </p:cNvPicPr>
          <p:nvPr/>
        </p:nvPicPr>
        <p:blipFill>
          <a:blip r:embed="rId4"/>
          <a:stretch>
            <a:fillRect/>
          </a:stretch>
        </p:blipFill>
        <p:spPr>
          <a:xfrm>
            <a:off x="5793059" y="959091"/>
            <a:ext cx="5661102" cy="20683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Google Shape;339;g6f552a9b71_0_11">
            <a:extLst>
              <a:ext uri="{FF2B5EF4-FFF2-40B4-BE49-F238E27FC236}">
                <a16:creationId xmlns:a16="http://schemas.microsoft.com/office/drawing/2014/main" id="{F64EBD18-76FC-4990-A7DD-1668F2D94281}"/>
              </a:ext>
            </a:extLst>
          </p:cNvPr>
          <p:cNvSpPr txBox="1"/>
          <p:nvPr/>
        </p:nvSpPr>
        <p:spPr>
          <a:xfrm>
            <a:off x="-1770" y="6428011"/>
            <a:ext cx="3282846" cy="303300"/>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050" b="0" i="0" u="none" strike="noStrike" cap="none">
                <a:solidFill>
                  <a:srgbClr val="3F3F3F"/>
                </a:solidFill>
                <a:latin typeface="Century Gothic"/>
                <a:ea typeface="Century Gothic"/>
                <a:cs typeface="Century Gothic"/>
                <a:sym typeface="Century Gothic"/>
              </a:rPr>
              <a:t>Image Credits: </a:t>
            </a:r>
            <a:r>
              <a:rPr lang="en-US" sz="1050">
                <a:solidFill>
                  <a:srgbClr val="3F3F3F"/>
                </a:solidFill>
                <a:latin typeface="Century Gothic"/>
                <a:ea typeface="Century Gothic"/>
                <a:cs typeface="Century Gothic"/>
                <a:sym typeface="Century Gothic"/>
              </a:rPr>
              <a:t>NASA, NPS</a:t>
            </a:r>
            <a:endParaRPr sz="1050" b="0" i="0" u="none" strike="noStrike" cap="none">
              <a:solidFill>
                <a:srgbClr val="3F3F3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640235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C8A729-6CC8-47B2-8478-2331EACBE788}"/>
              </a:ext>
            </a:extLst>
          </p:cNvPr>
          <p:cNvSpPr txBox="1">
            <a:spLocks/>
          </p:cNvSpPr>
          <p:nvPr/>
        </p:nvSpPr>
        <p:spPr>
          <a:xfrm>
            <a:off x="373511" y="232656"/>
            <a:ext cx="6686225" cy="668401"/>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rPr>
              <a:t>ERRORS &amp; UNCERTAINTIES</a:t>
            </a:r>
            <a:endParaRPr lang="en-US"/>
          </a:p>
        </p:txBody>
      </p:sp>
      <p:pic>
        <p:nvPicPr>
          <p:cNvPr id="5" name="Picture 8" descr="A picture containing dark, night sky&#10;&#10;Description automatically generated">
            <a:extLst>
              <a:ext uri="{FF2B5EF4-FFF2-40B4-BE49-F238E27FC236}">
                <a16:creationId xmlns:a16="http://schemas.microsoft.com/office/drawing/2014/main" id="{367D62B1-41FB-4DF9-9027-C3F1BBB8EEDF}"/>
              </a:ext>
            </a:extLst>
          </p:cNvPr>
          <p:cNvPicPr>
            <a:picLocks noChangeAspect="1"/>
          </p:cNvPicPr>
          <p:nvPr/>
        </p:nvPicPr>
        <p:blipFill rotWithShape="1">
          <a:blip r:embed="rId3"/>
          <a:srcRect l="26615" t="2581" r="18346" b="24516"/>
          <a:stretch/>
        </p:blipFill>
        <p:spPr>
          <a:xfrm>
            <a:off x="552311" y="1089797"/>
            <a:ext cx="4051193" cy="25841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8" descr="A picture containing smoke&#10;&#10;Description automatically generated">
            <a:extLst>
              <a:ext uri="{FF2B5EF4-FFF2-40B4-BE49-F238E27FC236}">
                <a16:creationId xmlns:a16="http://schemas.microsoft.com/office/drawing/2014/main" id="{0C8F6C3B-D6C5-41CA-9A40-94C69389B061}"/>
              </a:ext>
            </a:extLst>
          </p:cNvPr>
          <p:cNvPicPr>
            <a:picLocks noChangeAspect="1"/>
          </p:cNvPicPr>
          <p:nvPr/>
        </p:nvPicPr>
        <p:blipFill>
          <a:blip r:embed="rId4"/>
          <a:stretch>
            <a:fillRect/>
          </a:stretch>
        </p:blipFill>
        <p:spPr>
          <a:xfrm>
            <a:off x="3757825" y="2294721"/>
            <a:ext cx="3874916" cy="25833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9">
            <a:extLst>
              <a:ext uri="{FF2B5EF4-FFF2-40B4-BE49-F238E27FC236}">
                <a16:creationId xmlns:a16="http://schemas.microsoft.com/office/drawing/2014/main" id="{47E0E2CB-B6DE-427C-B982-346F7BF45941}"/>
              </a:ext>
            </a:extLst>
          </p:cNvPr>
          <p:cNvPicPr>
            <a:picLocks noChangeAspect="1"/>
          </p:cNvPicPr>
          <p:nvPr/>
        </p:nvPicPr>
        <p:blipFill rotWithShape="1">
          <a:blip r:embed="rId5"/>
          <a:srcRect l="29565" r="19565" b="26042"/>
          <a:stretch/>
        </p:blipFill>
        <p:spPr>
          <a:xfrm>
            <a:off x="548105" y="3893134"/>
            <a:ext cx="3968527" cy="25937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5" name="Google Shape;323;g6f552a9b71_0_11">
            <a:extLst>
              <a:ext uri="{FF2B5EF4-FFF2-40B4-BE49-F238E27FC236}">
                <a16:creationId xmlns:a16="http://schemas.microsoft.com/office/drawing/2014/main" id="{CEC1FB7A-2716-46B2-8EE4-29EE451312A7}"/>
              </a:ext>
            </a:extLst>
          </p:cNvPr>
          <p:cNvSpPr/>
          <p:nvPr/>
        </p:nvSpPr>
        <p:spPr>
          <a:xfrm>
            <a:off x="7934075" y="1301108"/>
            <a:ext cx="3702572" cy="4058910"/>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79CC3"/>
              </a:solidFill>
              <a:highlight>
                <a:srgbClr val="379CC3"/>
              </a:highlight>
              <a:latin typeface="Arial"/>
              <a:ea typeface="Arial"/>
              <a:cs typeface="Arial"/>
              <a:sym typeface="Arial"/>
            </a:endParaRPr>
          </a:p>
        </p:txBody>
      </p:sp>
      <p:sp>
        <p:nvSpPr>
          <p:cNvPr id="47" name="TextBox 46">
            <a:extLst>
              <a:ext uri="{FF2B5EF4-FFF2-40B4-BE49-F238E27FC236}">
                <a16:creationId xmlns:a16="http://schemas.microsoft.com/office/drawing/2014/main" id="{E51A9CCB-1DD1-4DD6-BD83-9C0F837A50FF}"/>
              </a:ext>
            </a:extLst>
          </p:cNvPr>
          <p:cNvSpPr txBox="1"/>
          <p:nvPr/>
        </p:nvSpPr>
        <p:spPr>
          <a:xfrm>
            <a:off x="8180117" y="1629208"/>
            <a:ext cx="3625290" cy="4462760"/>
          </a:xfrm>
          <a:prstGeom prst="rect">
            <a:avLst/>
          </a:prstGeom>
          <a:noFill/>
        </p:spPr>
        <p:txBody>
          <a:bodyPr wrap="square" lIns="91440" tIns="45720" rIns="91440" bIns="45720" rtlCol="0" anchor="t">
            <a:spAutoFit/>
          </a:bodyPr>
          <a:lstStyle/>
          <a:p>
            <a:pPr marL="342900" indent="-342900">
              <a:buFont typeface="Arial"/>
              <a:buChar char="•"/>
            </a:pPr>
            <a:r>
              <a:rPr lang="en-US" sz="2000" b="1">
                <a:solidFill>
                  <a:schemeClr val="tx1">
                    <a:lumMod val="75000"/>
                    <a:lumOff val="25000"/>
                  </a:schemeClr>
                </a:solidFill>
                <a:latin typeface="Century Gothic"/>
                <a:cs typeface="Calibri" panose="020F0502020204030204"/>
              </a:rPr>
              <a:t>Cloud cover</a:t>
            </a:r>
            <a:endParaRPr lang="en-US" sz="2000">
              <a:solidFill>
                <a:schemeClr val="tx1">
                  <a:lumMod val="75000"/>
                  <a:lumOff val="25000"/>
                </a:schemeClr>
              </a:solidFill>
              <a:latin typeface="Century Gothic"/>
              <a:cs typeface="Calibri" panose="020F0502020204030204"/>
            </a:endParaRPr>
          </a:p>
          <a:p>
            <a:endParaRPr lang="en-US" sz="2000">
              <a:solidFill>
                <a:schemeClr val="tx1">
                  <a:lumMod val="75000"/>
                  <a:lumOff val="25000"/>
                </a:schemeClr>
              </a:solidFill>
              <a:latin typeface="Century Gothic"/>
              <a:cs typeface="Calibri" panose="020F0502020204030204"/>
            </a:endParaRPr>
          </a:p>
          <a:p>
            <a:pPr marL="342900" indent="-342900">
              <a:buFont typeface="Arial"/>
              <a:buChar char="•"/>
            </a:pPr>
            <a:r>
              <a:rPr lang="en-US" sz="2000" b="1">
                <a:solidFill>
                  <a:schemeClr val="tx1">
                    <a:lumMod val="75000"/>
                    <a:lumOff val="25000"/>
                  </a:schemeClr>
                </a:solidFill>
                <a:latin typeface="Century Gothic"/>
                <a:cs typeface="Calibri" panose="020F0502020204030204"/>
              </a:rPr>
              <a:t>Bottom Reflectance</a:t>
            </a:r>
          </a:p>
          <a:p>
            <a:pPr marL="342900" indent="-342900">
              <a:buFont typeface="Arial"/>
              <a:buChar char="•"/>
            </a:pPr>
            <a:endParaRPr lang="en-US" sz="2000" b="1">
              <a:solidFill>
                <a:schemeClr val="tx1">
                  <a:lumMod val="75000"/>
                  <a:lumOff val="25000"/>
                </a:schemeClr>
              </a:solidFill>
              <a:latin typeface="Century Gothic"/>
              <a:cs typeface="Calibri" panose="020F0502020204030204"/>
            </a:endParaRPr>
          </a:p>
          <a:p>
            <a:pPr marL="342900" indent="-342900">
              <a:buFont typeface="Arial"/>
              <a:buChar char="•"/>
            </a:pPr>
            <a:r>
              <a:rPr lang="en-US" sz="2000" b="1">
                <a:solidFill>
                  <a:schemeClr val="tx1">
                    <a:lumMod val="75000"/>
                    <a:lumOff val="25000"/>
                  </a:schemeClr>
                </a:solidFill>
                <a:latin typeface="Century Gothic"/>
                <a:cs typeface="Calibri" panose="020F0502020204030204"/>
              </a:rPr>
              <a:t>Sea Ice</a:t>
            </a:r>
          </a:p>
          <a:p>
            <a:endParaRPr lang="en-US" sz="2000">
              <a:solidFill>
                <a:schemeClr val="tx1">
                  <a:lumMod val="75000"/>
                  <a:lumOff val="25000"/>
                </a:schemeClr>
              </a:solidFill>
              <a:latin typeface="Century Gothic"/>
              <a:cs typeface="Calibri" panose="020F0502020204030204"/>
            </a:endParaRPr>
          </a:p>
          <a:p>
            <a:pPr marL="342900" indent="-342900">
              <a:buFont typeface="Arial"/>
              <a:buChar char="•"/>
            </a:pPr>
            <a:r>
              <a:rPr lang="en-US" sz="2000" b="1">
                <a:solidFill>
                  <a:schemeClr val="tx1">
                    <a:lumMod val="75000"/>
                    <a:lumOff val="25000"/>
                  </a:schemeClr>
                </a:solidFill>
                <a:latin typeface="Century Gothic"/>
                <a:cs typeface="Calibri" panose="020F0502020204030204"/>
              </a:rPr>
              <a:t>Shoreline Digitization</a:t>
            </a:r>
          </a:p>
          <a:p>
            <a:pPr marL="342900" indent="-342900">
              <a:buFont typeface="Arial"/>
              <a:buChar char="•"/>
            </a:pPr>
            <a:endParaRPr lang="en-US" sz="2000">
              <a:solidFill>
                <a:schemeClr val="tx1">
                  <a:lumMod val="75000"/>
                  <a:lumOff val="25000"/>
                </a:schemeClr>
              </a:solidFill>
              <a:latin typeface="Century Gothic"/>
              <a:cs typeface="Calibri" panose="020F0502020204030204"/>
            </a:endParaRPr>
          </a:p>
          <a:p>
            <a:pPr marL="342900" indent="-342900">
              <a:buFont typeface="Arial"/>
              <a:buChar char="•"/>
            </a:pPr>
            <a:r>
              <a:rPr lang="en-US" sz="2000" b="1">
                <a:solidFill>
                  <a:schemeClr val="tx1">
                    <a:lumMod val="75000"/>
                    <a:lumOff val="25000"/>
                  </a:schemeClr>
                </a:solidFill>
                <a:latin typeface="Century Gothic"/>
                <a:cs typeface="Calibri" panose="020F0502020204030204"/>
              </a:rPr>
              <a:t>Limited extent and seasonality of Worldview-2 images</a:t>
            </a:r>
            <a:r>
              <a:rPr lang="en-US" sz="2000">
                <a:solidFill>
                  <a:schemeClr val="tx1">
                    <a:lumMod val="75000"/>
                    <a:lumOff val="25000"/>
                  </a:schemeClr>
                </a:solidFill>
                <a:latin typeface="Century Gothic"/>
                <a:cs typeface="Calibri" panose="020F0502020204030204"/>
              </a:rPr>
              <a:t> </a:t>
            </a:r>
          </a:p>
          <a:p>
            <a:pPr marL="342900" indent="-342900">
              <a:buFont typeface="Arial"/>
              <a:buChar char="•"/>
            </a:pPr>
            <a:endParaRPr lang="en-US" sz="2000" b="1">
              <a:solidFill>
                <a:schemeClr val="tx1">
                  <a:lumMod val="75000"/>
                  <a:lumOff val="25000"/>
                </a:schemeClr>
              </a:solidFill>
              <a:latin typeface="Century Gothic"/>
              <a:cs typeface="Calibri" panose="020F0502020204030204"/>
            </a:endParaRPr>
          </a:p>
          <a:p>
            <a:pPr marL="342900" indent="-342900">
              <a:buFont typeface="Arial"/>
              <a:buChar char="•"/>
            </a:pPr>
            <a:endParaRPr lang="en-US" sz="2000">
              <a:solidFill>
                <a:schemeClr val="tx1">
                  <a:lumMod val="75000"/>
                  <a:lumOff val="25000"/>
                </a:schemeClr>
              </a:solidFill>
              <a:latin typeface="Century Gothic"/>
              <a:cs typeface="Calibri" panose="020F0502020204030204"/>
            </a:endParaRPr>
          </a:p>
          <a:p>
            <a:pPr marL="342900" indent="-342900">
              <a:buFont typeface="Arial"/>
              <a:buChar char="•"/>
            </a:pPr>
            <a:endParaRPr lang="en-US" sz="2400">
              <a:solidFill>
                <a:schemeClr val="tx1">
                  <a:lumMod val="75000"/>
                  <a:lumOff val="25000"/>
                </a:schemeClr>
              </a:solidFill>
              <a:latin typeface="Century Gothic"/>
              <a:cs typeface="Calibri" panose="020F0502020204030204"/>
            </a:endParaRPr>
          </a:p>
        </p:txBody>
      </p:sp>
    </p:spTree>
    <p:extLst>
      <p:ext uri="{BB962C8B-B14F-4D97-AF65-F5344CB8AC3E}">
        <p14:creationId xmlns:p14="http://schemas.microsoft.com/office/powerpoint/2010/main" val="1415664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A41720B2-99A9-49E4-BFA6-C6198682A6D5}"/>
              </a:ext>
            </a:extLst>
          </p:cNvPr>
          <p:cNvSpPr/>
          <p:nvPr/>
        </p:nvSpPr>
        <p:spPr>
          <a:xfrm>
            <a:off x="1400557" y="4653268"/>
            <a:ext cx="1411083" cy="1410314"/>
          </a:xfrm>
          <a:prstGeom prst="ellipse">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6E99"/>
              </a:solidFill>
              <a:cs typeface="Calibri"/>
            </a:endParaRPr>
          </a:p>
        </p:txBody>
      </p:sp>
      <p:sp>
        <p:nvSpPr>
          <p:cNvPr id="10" name="Oval 9">
            <a:extLst>
              <a:ext uri="{FF2B5EF4-FFF2-40B4-BE49-F238E27FC236}">
                <a16:creationId xmlns:a16="http://schemas.microsoft.com/office/drawing/2014/main" id="{BE3E2BC4-07A2-45E8-AA4E-89005FA43EF5}"/>
              </a:ext>
            </a:extLst>
          </p:cNvPr>
          <p:cNvSpPr/>
          <p:nvPr/>
        </p:nvSpPr>
        <p:spPr>
          <a:xfrm>
            <a:off x="1400557" y="3018654"/>
            <a:ext cx="1411083" cy="1410314"/>
          </a:xfrm>
          <a:prstGeom prst="ellipse">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6E99"/>
              </a:solidFill>
              <a:cs typeface="Calibri"/>
            </a:endParaRPr>
          </a:p>
        </p:txBody>
      </p:sp>
      <p:sp>
        <p:nvSpPr>
          <p:cNvPr id="8" name="Oval 7">
            <a:extLst>
              <a:ext uri="{FF2B5EF4-FFF2-40B4-BE49-F238E27FC236}">
                <a16:creationId xmlns:a16="http://schemas.microsoft.com/office/drawing/2014/main" id="{184B8655-FBD9-47FB-A29F-8FB961669818}"/>
              </a:ext>
            </a:extLst>
          </p:cNvPr>
          <p:cNvSpPr/>
          <p:nvPr/>
        </p:nvSpPr>
        <p:spPr>
          <a:xfrm>
            <a:off x="1437429" y="1310301"/>
            <a:ext cx="1411083" cy="1410314"/>
          </a:xfrm>
          <a:prstGeom prst="ellipse">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6E99"/>
              </a:solidFill>
              <a:cs typeface="Calibri"/>
            </a:endParaRPr>
          </a:p>
        </p:txBody>
      </p:sp>
      <p:sp>
        <p:nvSpPr>
          <p:cNvPr id="3" name="Title 1">
            <a:extLst>
              <a:ext uri="{FF2B5EF4-FFF2-40B4-BE49-F238E27FC236}">
                <a16:creationId xmlns:a16="http://schemas.microsoft.com/office/drawing/2014/main" id="{C989523F-0D27-45AC-A552-18567CB834D0}"/>
              </a:ext>
            </a:extLst>
          </p:cNvPr>
          <p:cNvSpPr txBox="1">
            <a:spLocks/>
          </p:cNvSpPr>
          <p:nvPr/>
        </p:nvSpPr>
        <p:spPr>
          <a:xfrm>
            <a:off x="364331" y="176212"/>
            <a:ext cx="6537578"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rPr>
              <a:t>FUTURE WORK </a:t>
            </a:r>
            <a:endParaRPr lang="en-US"/>
          </a:p>
        </p:txBody>
      </p:sp>
      <p:pic>
        <p:nvPicPr>
          <p:cNvPr id="2" name="Graphic 3" descr="Map with pin with solid fill">
            <a:extLst>
              <a:ext uri="{FF2B5EF4-FFF2-40B4-BE49-F238E27FC236}">
                <a16:creationId xmlns:a16="http://schemas.microsoft.com/office/drawing/2014/main" id="{E555A7BA-E0F4-478E-B929-17AF0F9B82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21545" y="3020962"/>
            <a:ext cx="1172498" cy="1184788"/>
          </a:xfrm>
          <a:prstGeom prst="rect">
            <a:avLst/>
          </a:prstGeom>
        </p:spPr>
      </p:pic>
      <p:pic>
        <p:nvPicPr>
          <p:cNvPr id="5" name="Graphic 5" descr="Supply And Demand with solid fill">
            <a:extLst>
              <a:ext uri="{FF2B5EF4-FFF2-40B4-BE49-F238E27FC236}">
                <a16:creationId xmlns:a16="http://schemas.microsoft.com/office/drawing/2014/main" id="{705C5F5F-43C0-469E-81D6-2C90B2A3C3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95284" y="1410929"/>
            <a:ext cx="1098756" cy="1111046"/>
          </a:xfrm>
          <a:prstGeom prst="rect">
            <a:avLst/>
          </a:prstGeom>
        </p:spPr>
      </p:pic>
      <p:pic>
        <p:nvPicPr>
          <p:cNvPr id="6" name="Graphic 6" descr="Adhesive Bandage with solid fill">
            <a:extLst>
              <a:ext uri="{FF2B5EF4-FFF2-40B4-BE49-F238E27FC236}">
                <a16:creationId xmlns:a16="http://schemas.microsoft.com/office/drawing/2014/main" id="{CD8F091D-A90A-4E8C-922A-A4ACB305D1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82994" y="4815348"/>
            <a:ext cx="1074175" cy="1074175"/>
          </a:xfrm>
          <a:prstGeom prst="rect">
            <a:avLst/>
          </a:prstGeom>
        </p:spPr>
      </p:pic>
      <p:sp>
        <p:nvSpPr>
          <p:cNvPr id="13" name="TextBox 12">
            <a:extLst>
              <a:ext uri="{FF2B5EF4-FFF2-40B4-BE49-F238E27FC236}">
                <a16:creationId xmlns:a16="http://schemas.microsoft.com/office/drawing/2014/main" id="{42DA7653-AC05-4978-A37E-5547A79C49AC}"/>
              </a:ext>
            </a:extLst>
          </p:cNvPr>
          <p:cNvSpPr txBox="1"/>
          <p:nvPr/>
        </p:nvSpPr>
        <p:spPr>
          <a:xfrm>
            <a:off x="2966167" y="1597306"/>
            <a:ext cx="707126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404040"/>
                </a:solidFill>
                <a:latin typeface="Century Gothic"/>
                <a:cs typeface="Segoe UI"/>
              </a:rPr>
              <a:t>Increase understanding </a:t>
            </a:r>
            <a:r>
              <a:rPr lang="en-US" sz="2400">
                <a:solidFill>
                  <a:srgbClr val="404040"/>
                </a:solidFill>
                <a:latin typeface="Century Gothic"/>
                <a:cs typeface="Segoe UI"/>
              </a:rPr>
              <a:t>of sediment transport</a:t>
            </a:r>
            <a:r>
              <a:rPr lang="en-US" sz="2400" b="1">
                <a:solidFill>
                  <a:srgbClr val="404040"/>
                </a:solidFill>
                <a:latin typeface="Century Gothic"/>
                <a:cs typeface="Segoe UI"/>
              </a:rPr>
              <a:t> </a:t>
            </a:r>
            <a:r>
              <a:rPr lang="en-US" sz="2400">
                <a:solidFill>
                  <a:srgbClr val="404040"/>
                </a:solidFill>
                <a:latin typeface="Century Gothic"/>
                <a:cs typeface="Segoe UI"/>
              </a:rPr>
              <a:t>by tracking sediment direction</a:t>
            </a:r>
          </a:p>
        </p:txBody>
      </p:sp>
      <p:sp>
        <p:nvSpPr>
          <p:cNvPr id="16" name="TextBox 15">
            <a:extLst>
              <a:ext uri="{FF2B5EF4-FFF2-40B4-BE49-F238E27FC236}">
                <a16:creationId xmlns:a16="http://schemas.microsoft.com/office/drawing/2014/main" id="{5E6BD720-FF86-4800-83C1-A977EAC1F310}"/>
              </a:ext>
            </a:extLst>
          </p:cNvPr>
          <p:cNvSpPr txBox="1"/>
          <p:nvPr/>
        </p:nvSpPr>
        <p:spPr>
          <a:xfrm>
            <a:off x="2964246" y="3432404"/>
            <a:ext cx="754751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404040"/>
                </a:solidFill>
                <a:latin typeface="Century Gothic"/>
                <a:cs typeface="Segoe UI"/>
              </a:rPr>
              <a:t>Calculate sediment budget </a:t>
            </a:r>
            <a:r>
              <a:rPr lang="en-US" sz="2400">
                <a:solidFill>
                  <a:srgbClr val="404040"/>
                </a:solidFill>
                <a:latin typeface="Century Gothic"/>
                <a:cs typeface="Segoe UI"/>
              </a:rPr>
              <a:t>for Fire Island Shoreline</a:t>
            </a:r>
            <a:endParaRPr lang="en-US" sz="2400" b="1">
              <a:solidFill>
                <a:srgbClr val="404040"/>
              </a:solidFill>
              <a:latin typeface="Century Gothic"/>
              <a:cs typeface="Segoe UI"/>
            </a:endParaRPr>
          </a:p>
        </p:txBody>
      </p:sp>
      <p:sp>
        <p:nvSpPr>
          <p:cNvPr id="17" name="TextBox 16">
            <a:extLst>
              <a:ext uri="{FF2B5EF4-FFF2-40B4-BE49-F238E27FC236}">
                <a16:creationId xmlns:a16="http://schemas.microsoft.com/office/drawing/2014/main" id="{4FFBF018-1A2B-4247-9B42-03B0D2C12ABB}"/>
              </a:ext>
            </a:extLst>
          </p:cNvPr>
          <p:cNvSpPr txBox="1"/>
          <p:nvPr/>
        </p:nvSpPr>
        <p:spPr>
          <a:xfrm>
            <a:off x="2964245" y="5123858"/>
            <a:ext cx="707126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404040"/>
                </a:solidFill>
                <a:latin typeface="Century Gothic"/>
                <a:cs typeface="Segoe UI"/>
              </a:rPr>
              <a:t>Address uncertainties</a:t>
            </a:r>
            <a:r>
              <a:rPr lang="en-US" sz="2400">
                <a:solidFill>
                  <a:srgbClr val="404040"/>
                </a:solidFill>
                <a:latin typeface="Century Gothic"/>
                <a:cs typeface="Segoe UI"/>
              </a:rPr>
              <a:t> in shoreline change and tidal stages </a:t>
            </a:r>
          </a:p>
        </p:txBody>
      </p:sp>
    </p:spTree>
    <p:extLst>
      <p:ext uri="{BB962C8B-B14F-4D97-AF65-F5344CB8AC3E}">
        <p14:creationId xmlns:p14="http://schemas.microsoft.com/office/powerpoint/2010/main" val="3598028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23;g6f552a9b71_0_11">
            <a:extLst>
              <a:ext uri="{FF2B5EF4-FFF2-40B4-BE49-F238E27FC236}">
                <a16:creationId xmlns:a16="http://schemas.microsoft.com/office/drawing/2014/main" id="{556771F4-0878-40C7-9127-F86B027F9A89}"/>
              </a:ext>
            </a:extLst>
          </p:cNvPr>
          <p:cNvSpPr/>
          <p:nvPr/>
        </p:nvSpPr>
        <p:spPr>
          <a:xfrm>
            <a:off x="221706" y="1124248"/>
            <a:ext cx="6163130" cy="5190526"/>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b="1">
              <a:solidFill>
                <a:schemeClr val="tx1">
                  <a:lumMod val="75000"/>
                  <a:lumOff val="25000"/>
                </a:schemeClr>
              </a:solidFill>
              <a:highlight>
                <a:srgbClr val="379CC3"/>
              </a:highlight>
              <a:latin typeface="Century Gothic"/>
              <a:ea typeface="+mn-lt"/>
              <a:cs typeface="Arial"/>
            </a:endParaRPr>
          </a:p>
          <a:p>
            <a:pPr marL="285750" indent="-285750">
              <a:buChar char="•"/>
            </a:pPr>
            <a:endParaRPr lang="en-US" sz="1400">
              <a:solidFill>
                <a:schemeClr val="tx1">
                  <a:lumMod val="75000"/>
                  <a:lumOff val="25000"/>
                </a:schemeClr>
              </a:solidFill>
              <a:highlight>
                <a:srgbClr val="379CC3"/>
              </a:highlight>
              <a:latin typeface="Century Gothic"/>
              <a:ea typeface="+mn-lt"/>
              <a:cs typeface="Arial"/>
            </a:endParaRPr>
          </a:p>
        </p:txBody>
      </p:sp>
      <p:sp>
        <p:nvSpPr>
          <p:cNvPr id="2" name="TextBox 1">
            <a:extLst>
              <a:ext uri="{FF2B5EF4-FFF2-40B4-BE49-F238E27FC236}">
                <a16:creationId xmlns:a16="http://schemas.microsoft.com/office/drawing/2014/main" id="{369AEF98-ED45-4151-8FEA-F9045270671C}"/>
              </a:ext>
            </a:extLst>
          </p:cNvPr>
          <p:cNvSpPr txBox="1"/>
          <p:nvPr/>
        </p:nvSpPr>
        <p:spPr>
          <a:xfrm>
            <a:off x="632981" y="1250711"/>
            <a:ext cx="5749139" cy="6460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rPr>
              <a:t>Partners:</a:t>
            </a:r>
            <a:endParaRPr lang="en-US" sz="2000" dirty="0">
              <a:solidFill>
                <a:schemeClr val="tx1">
                  <a:lumMod val="75000"/>
                  <a:lumOff val="25000"/>
                </a:schemeClr>
              </a:solidFill>
              <a:ea typeface="+mn-lt"/>
              <a:cs typeface="+mn-lt"/>
            </a:endParaRPr>
          </a:p>
          <a:p>
            <a:pPr marL="285750" indent="-285750">
              <a:buFont typeface="Arial"/>
              <a:buChar char="•"/>
            </a:pPr>
            <a:r>
              <a:rPr lang="en-US" sz="2000">
                <a:solidFill>
                  <a:schemeClr val="tx1">
                    <a:lumMod val="75000"/>
                    <a:lumOff val="25000"/>
                  </a:schemeClr>
                </a:solidFill>
                <a:latin typeface="Century Gothic"/>
              </a:rPr>
              <a:t>National Park Service (NPS) </a:t>
            </a:r>
            <a:endParaRPr lang="en-US" sz="2000">
              <a:solidFill>
                <a:schemeClr val="tx1">
                  <a:lumMod val="75000"/>
                  <a:lumOff val="25000"/>
                </a:schemeClr>
              </a:solidFill>
              <a:ea typeface="+mn-lt"/>
              <a:cs typeface="+mn-lt"/>
            </a:endParaRPr>
          </a:p>
          <a:p>
            <a:pPr marL="742950" lvl="1" indent="-285750">
              <a:buFont typeface="Arial"/>
              <a:buChar char="•"/>
            </a:pPr>
            <a:r>
              <a:rPr lang="en-US" sz="2000" dirty="0">
                <a:solidFill>
                  <a:schemeClr val="tx1">
                    <a:lumMod val="75000"/>
                    <a:lumOff val="25000"/>
                  </a:schemeClr>
                </a:solidFill>
                <a:latin typeface="Century Gothic"/>
              </a:rPr>
              <a:t>Michael </a:t>
            </a:r>
            <a:r>
              <a:rPr lang="en-US" sz="2000" dirty="0" err="1">
                <a:solidFill>
                  <a:schemeClr val="tx1">
                    <a:lumMod val="75000"/>
                    <a:lumOff val="25000"/>
                  </a:schemeClr>
                </a:solidFill>
                <a:latin typeface="Century Gothic"/>
              </a:rPr>
              <a:t>Bilecki</a:t>
            </a:r>
            <a:r>
              <a:rPr lang="en-US" sz="2000" dirty="0">
                <a:solidFill>
                  <a:schemeClr val="tx1">
                    <a:lumMod val="75000"/>
                    <a:lumOff val="25000"/>
                  </a:schemeClr>
                </a:solidFill>
                <a:latin typeface="Century Gothic"/>
              </a:rPr>
              <a:t> – Resource Chief for Fire Island National Seashore</a:t>
            </a:r>
            <a:endParaRPr lang="en-US" sz="2000" dirty="0">
              <a:solidFill>
                <a:schemeClr val="tx1">
                  <a:lumMod val="75000"/>
                  <a:lumOff val="25000"/>
                </a:schemeClr>
              </a:solidFill>
              <a:latin typeface="Century Gothic"/>
              <a:ea typeface="+mn-lt"/>
              <a:cs typeface="+mn-lt"/>
            </a:endParaRPr>
          </a:p>
          <a:p>
            <a:pPr marL="742950" lvl="1" indent="-285750">
              <a:buFont typeface="Arial,Sans-Serif"/>
              <a:buChar char="•"/>
            </a:pPr>
            <a:r>
              <a:rPr lang="en-US" sz="2000" dirty="0">
                <a:solidFill>
                  <a:schemeClr val="tx1">
                    <a:lumMod val="75000"/>
                    <a:lumOff val="25000"/>
                  </a:schemeClr>
                </a:solidFill>
                <a:latin typeface="Century Gothic"/>
              </a:rPr>
              <a:t>Dr. Catherine Johnson – Northeast Ocean &amp; Coastal Resource Program Coordinator</a:t>
            </a:r>
            <a:endParaRPr lang="en-US" sz="2000" dirty="0">
              <a:solidFill>
                <a:schemeClr val="tx1">
                  <a:lumMod val="75000"/>
                  <a:lumOff val="25000"/>
                </a:schemeClr>
              </a:solidFill>
              <a:latin typeface="Century Gothic"/>
              <a:ea typeface="+mn-lt"/>
              <a:cs typeface="+mn-lt"/>
            </a:endParaRPr>
          </a:p>
          <a:p>
            <a:pPr marL="742950" lvl="1" indent="-285750">
              <a:buFont typeface="Arial,Sans-Serif"/>
              <a:buChar char="•"/>
            </a:pPr>
            <a:r>
              <a:rPr lang="en-US" sz="2000" dirty="0">
                <a:solidFill>
                  <a:schemeClr val="tx1">
                    <a:lumMod val="75000"/>
                    <a:lumOff val="25000"/>
                  </a:schemeClr>
                </a:solidFill>
                <a:latin typeface="Century Gothic"/>
              </a:rPr>
              <a:t>Dr. Monique Lafrance Bartley – Marine Ecologist</a:t>
            </a:r>
            <a:endParaRPr lang="en-US" sz="2000" dirty="0">
              <a:solidFill>
                <a:schemeClr val="tx1">
                  <a:lumMod val="75000"/>
                  <a:lumOff val="25000"/>
                </a:schemeClr>
              </a:solidFill>
              <a:latin typeface="Century Gothic"/>
              <a:ea typeface="+mn-lt"/>
              <a:cs typeface="+mn-lt"/>
            </a:endParaRPr>
          </a:p>
          <a:p>
            <a:endParaRPr lang="en-US" sz="2000" dirty="0">
              <a:ea typeface="+mn-lt"/>
              <a:cs typeface="+mn-lt"/>
            </a:endParaRPr>
          </a:p>
          <a:p>
            <a:r>
              <a:rPr lang="en-US" sz="2000" b="1" dirty="0">
                <a:solidFill>
                  <a:schemeClr val="tx1">
                    <a:lumMod val="75000"/>
                    <a:lumOff val="25000"/>
                  </a:schemeClr>
                </a:solidFill>
                <a:latin typeface="Century Gothic"/>
              </a:rPr>
              <a:t>Science Advisor:</a:t>
            </a:r>
            <a:endParaRPr lang="en-US" sz="2000" dirty="0">
              <a:solidFill>
                <a:schemeClr val="tx1">
                  <a:lumMod val="75000"/>
                  <a:lumOff val="25000"/>
                </a:schemeClr>
              </a:solidFill>
              <a:ea typeface="+mn-lt"/>
              <a:cs typeface="+mn-lt"/>
            </a:endParaRPr>
          </a:p>
          <a:p>
            <a:pPr marL="285750" indent="-285750">
              <a:lnSpc>
                <a:spcPct val="90000"/>
              </a:lnSpc>
              <a:spcBef>
                <a:spcPts val="1000"/>
              </a:spcBef>
              <a:buFont typeface="Arial"/>
              <a:buChar char="•"/>
            </a:pPr>
            <a:r>
              <a:rPr lang="en-US" sz="2000" dirty="0">
                <a:solidFill>
                  <a:schemeClr val="tx1">
                    <a:lumMod val="75000"/>
                    <a:lumOff val="25000"/>
                  </a:schemeClr>
                </a:solidFill>
                <a:latin typeface="Century Gothic"/>
              </a:rPr>
              <a:t>Dr. Cedric Fichot (Boston University) </a:t>
            </a:r>
            <a:endParaRPr lang="en-US" sz="2000" dirty="0">
              <a:solidFill>
                <a:schemeClr val="tx1">
                  <a:lumMod val="75000"/>
                  <a:lumOff val="25000"/>
                </a:schemeClr>
              </a:solidFill>
              <a:ea typeface="+mn-lt"/>
              <a:cs typeface="+mn-lt"/>
            </a:endParaRPr>
          </a:p>
          <a:p>
            <a:pPr marL="285750" indent="-285750">
              <a:lnSpc>
                <a:spcPct val="90000"/>
              </a:lnSpc>
              <a:spcBef>
                <a:spcPts val="1000"/>
              </a:spcBef>
              <a:buFont typeface="Arial"/>
              <a:buChar char="•"/>
            </a:pPr>
            <a:endParaRPr lang="en-US" sz="2000" dirty="0">
              <a:solidFill>
                <a:schemeClr val="tx1">
                  <a:lumMod val="75000"/>
                  <a:lumOff val="25000"/>
                </a:schemeClr>
              </a:solidFill>
              <a:latin typeface="Century Gothic"/>
              <a:cs typeface="Calibri" panose="020F0502020204030204"/>
            </a:endParaRPr>
          </a:p>
          <a:p>
            <a:r>
              <a:rPr lang="en-US" sz="2000" b="1" dirty="0">
                <a:solidFill>
                  <a:schemeClr val="tx1">
                    <a:lumMod val="75000"/>
                    <a:lumOff val="25000"/>
                  </a:schemeClr>
                </a:solidFill>
                <a:latin typeface="Century Gothic"/>
                <a:cs typeface="Calibri" panose="020F0502020204030204"/>
              </a:rPr>
              <a:t>NASA DEVELOP:</a:t>
            </a:r>
            <a:endParaRPr lang="en-US" sz="2000" dirty="0">
              <a:solidFill>
                <a:schemeClr val="tx1">
                  <a:lumMod val="75000"/>
                  <a:lumOff val="25000"/>
                </a:schemeClr>
              </a:solidFill>
              <a:ea typeface="+mn-lt"/>
              <a:cs typeface="+mn-lt"/>
            </a:endParaRPr>
          </a:p>
          <a:p>
            <a:pPr marL="285750" indent="-285750">
              <a:lnSpc>
                <a:spcPct val="90000"/>
              </a:lnSpc>
              <a:spcBef>
                <a:spcPts val="1000"/>
              </a:spcBef>
              <a:buFont typeface="Arial,Sans-Serif"/>
              <a:buChar char="•"/>
            </a:pPr>
            <a:r>
              <a:rPr lang="en-US" sz="2000" dirty="0">
                <a:solidFill>
                  <a:schemeClr val="tx1">
                    <a:lumMod val="75000"/>
                    <a:lumOff val="25000"/>
                  </a:schemeClr>
                </a:solidFill>
                <a:latin typeface="Century Gothic"/>
                <a:cs typeface="Calibri" panose="020F0502020204030204"/>
              </a:rPr>
              <a:t>Tyler Pantle (NASA DEVELOP MA Fellow)</a:t>
            </a:r>
            <a:endParaRPr lang="en-US" sz="2000" dirty="0">
              <a:solidFill>
                <a:schemeClr val="tx1">
                  <a:lumMod val="75000"/>
                  <a:lumOff val="25000"/>
                </a:schemeClr>
              </a:solidFill>
            </a:endParaRPr>
          </a:p>
          <a:p>
            <a:pPr>
              <a:lnSpc>
                <a:spcPct val="90000"/>
              </a:lnSpc>
              <a:spcBef>
                <a:spcPts val="1000"/>
              </a:spcBef>
            </a:pPr>
            <a:endParaRPr lang="en-US" dirty="0">
              <a:solidFill>
                <a:schemeClr val="tx1">
                  <a:lumMod val="75000"/>
                  <a:lumOff val="25000"/>
                </a:schemeClr>
              </a:solidFill>
              <a:latin typeface="Century Gothic"/>
              <a:cs typeface="Calibri" panose="020F0502020204030204"/>
            </a:endParaRPr>
          </a:p>
          <a:p>
            <a:pPr>
              <a:lnSpc>
                <a:spcPct val="90000"/>
              </a:lnSpc>
              <a:spcBef>
                <a:spcPts val="1000"/>
              </a:spcBef>
            </a:pPr>
            <a:endParaRPr lang="en-US" b="1" dirty="0">
              <a:solidFill>
                <a:schemeClr val="tx1">
                  <a:lumMod val="75000"/>
                  <a:lumOff val="25000"/>
                </a:schemeClr>
              </a:solidFill>
              <a:latin typeface="Century Gothic"/>
              <a:cs typeface="Calibri" panose="020F0502020204030204"/>
            </a:endParaRPr>
          </a:p>
          <a:p>
            <a:pPr>
              <a:lnSpc>
                <a:spcPct val="90000"/>
              </a:lnSpc>
              <a:spcBef>
                <a:spcPts val="1000"/>
              </a:spcBef>
            </a:pPr>
            <a:endParaRPr lang="en-US" b="1" dirty="0">
              <a:solidFill>
                <a:schemeClr val="tx1">
                  <a:lumMod val="75000"/>
                  <a:lumOff val="25000"/>
                </a:schemeClr>
              </a:solidFill>
              <a:latin typeface="Century Gothic"/>
              <a:cs typeface="Calibri" panose="020F0502020204030204"/>
            </a:endParaRPr>
          </a:p>
          <a:p>
            <a:endParaRPr lang="en-US" b="1" dirty="0">
              <a:solidFill>
                <a:schemeClr val="tx1">
                  <a:lumMod val="75000"/>
                  <a:lumOff val="25000"/>
                </a:schemeClr>
              </a:solidFill>
              <a:latin typeface="Century Gothic"/>
            </a:endParaRPr>
          </a:p>
        </p:txBody>
      </p:sp>
      <p:pic>
        <p:nvPicPr>
          <p:cNvPr id="4" name="Picture 4">
            <a:extLst>
              <a:ext uri="{FF2B5EF4-FFF2-40B4-BE49-F238E27FC236}">
                <a16:creationId xmlns:a16="http://schemas.microsoft.com/office/drawing/2014/main" id="{C99BD67B-E24E-4629-A4D7-0EB884186F0F}"/>
              </a:ext>
            </a:extLst>
          </p:cNvPr>
          <p:cNvPicPr>
            <a:picLocks noChangeAspect="1"/>
          </p:cNvPicPr>
          <p:nvPr/>
        </p:nvPicPr>
        <p:blipFill>
          <a:blip r:embed="rId3"/>
          <a:stretch>
            <a:fillRect/>
          </a:stretch>
        </p:blipFill>
        <p:spPr>
          <a:xfrm>
            <a:off x="6727722" y="1773493"/>
            <a:ext cx="4918587" cy="36920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Google Shape;339;g6f552a9b71_0_11">
            <a:extLst>
              <a:ext uri="{FF2B5EF4-FFF2-40B4-BE49-F238E27FC236}">
                <a16:creationId xmlns:a16="http://schemas.microsoft.com/office/drawing/2014/main" id="{A87DB50F-0AE6-4CEE-A3C6-A1FDB8E1322B}"/>
              </a:ext>
            </a:extLst>
          </p:cNvPr>
          <p:cNvSpPr txBox="1"/>
          <p:nvPr/>
        </p:nvSpPr>
        <p:spPr>
          <a:xfrm>
            <a:off x="6930571" y="5461572"/>
            <a:ext cx="3282846" cy="303300"/>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050" b="0" i="0" u="none" strike="noStrike" cap="none">
                <a:solidFill>
                  <a:srgbClr val="3F3F3F"/>
                </a:solidFill>
                <a:latin typeface="Century Gothic"/>
                <a:ea typeface="Century Gothic"/>
                <a:cs typeface="Century Gothic"/>
                <a:sym typeface="Century Gothic"/>
              </a:rPr>
              <a:t>Image Credits: </a:t>
            </a:r>
            <a:r>
              <a:rPr lang="en-US" sz="1050">
                <a:solidFill>
                  <a:srgbClr val="3F3F3F"/>
                </a:solidFill>
                <a:latin typeface="Century Gothic"/>
                <a:ea typeface="Century Gothic"/>
                <a:cs typeface="Century Gothic"/>
                <a:sym typeface="Century Gothic"/>
              </a:rPr>
              <a:t>John E. Gray.</a:t>
            </a:r>
            <a:endParaRPr sz="1050" b="0" i="0" u="none" strike="noStrike" cap="none">
              <a:solidFill>
                <a:srgbClr val="3F3F3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924390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descr="Map&#10;&#10;Description automatically generated">
            <a:extLst>
              <a:ext uri="{FF2B5EF4-FFF2-40B4-BE49-F238E27FC236}">
                <a16:creationId xmlns:a16="http://schemas.microsoft.com/office/drawing/2014/main" id="{32A05AC6-0F67-4CA5-8EA2-FC60EB92039E}"/>
              </a:ext>
            </a:extLst>
          </p:cNvPr>
          <p:cNvPicPr>
            <a:picLocks noChangeAspect="1"/>
          </p:cNvPicPr>
          <p:nvPr/>
        </p:nvPicPr>
        <p:blipFill>
          <a:blip r:embed="rId3"/>
          <a:stretch>
            <a:fillRect/>
          </a:stretch>
        </p:blipFill>
        <p:spPr>
          <a:xfrm>
            <a:off x="1758079" y="1104248"/>
            <a:ext cx="8679425" cy="5254288"/>
          </a:xfrm>
          <a:prstGeom prst="rect">
            <a:avLst/>
          </a:prstGeom>
        </p:spPr>
      </p:pic>
      <p:sp>
        <p:nvSpPr>
          <p:cNvPr id="3" name="Title 1">
            <a:extLst>
              <a:ext uri="{FF2B5EF4-FFF2-40B4-BE49-F238E27FC236}">
                <a16:creationId xmlns:a16="http://schemas.microsoft.com/office/drawing/2014/main" id="{C989523F-0D27-45AC-A552-18567CB834D0}"/>
              </a:ext>
            </a:extLst>
          </p:cNvPr>
          <p:cNvSpPr txBox="1">
            <a:spLocks/>
          </p:cNvSpPr>
          <p:nvPr/>
        </p:nvSpPr>
        <p:spPr>
          <a:xfrm>
            <a:off x="364331" y="176212"/>
            <a:ext cx="4096797"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rPr>
              <a:t>STUDY AREA </a:t>
            </a:r>
            <a:endParaRPr lang="en-US"/>
          </a:p>
        </p:txBody>
      </p:sp>
      <p:sp>
        <p:nvSpPr>
          <p:cNvPr id="6" name="TextBox 5">
            <a:extLst>
              <a:ext uri="{FF2B5EF4-FFF2-40B4-BE49-F238E27FC236}">
                <a16:creationId xmlns:a16="http://schemas.microsoft.com/office/drawing/2014/main" id="{B23CA31B-0E2E-43EA-B452-3CC140EE3C3B}"/>
              </a:ext>
            </a:extLst>
          </p:cNvPr>
          <p:cNvSpPr txBox="1"/>
          <p:nvPr/>
        </p:nvSpPr>
        <p:spPr>
          <a:xfrm>
            <a:off x="2478275" y="1740181"/>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7F7F7F"/>
                </a:solidFill>
                <a:latin typeface="Century Gothic"/>
              </a:rPr>
              <a:t>Long Island, NY</a:t>
            </a:r>
          </a:p>
        </p:txBody>
      </p:sp>
      <p:sp>
        <p:nvSpPr>
          <p:cNvPr id="7" name="TextBox 6">
            <a:extLst>
              <a:ext uri="{FF2B5EF4-FFF2-40B4-BE49-F238E27FC236}">
                <a16:creationId xmlns:a16="http://schemas.microsoft.com/office/drawing/2014/main" id="{C758FD32-5A9D-4ED7-89F8-1C82EFC1BDFD}"/>
              </a:ext>
            </a:extLst>
          </p:cNvPr>
          <p:cNvSpPr txBox="1"/>
          <p:nvPr/>
        </p:nvSpPr>
        <p:spPr>
          <a:xfrm>
            <a:off x="4598682" y="3008894"/>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a:solidFill>
                  <a:srgbClr val="2F5496"/>
                </a:solidFill>
                <a:latin typeface="Century Gothic"/>
              </a:rPr>
              <a:t>Great South Bay</a:t>
            </a:r>
          </a:p>
        </p:txBody>
      </p:sp>
      <p:sp>
        <p:nvSpPr>
          <p:cNvPr id="8" name="TextBox 7">
            <a:extLst>
              <a:ext uri="{FF2B5EF4-FFF2-40B4-BE49-F238E27FC236}">
                <a16:creationId xmlns:a16="http://schemas.microsoft.com/office/drawing/2014/main" id="{DAAE5899-7F53-480A-95CA-DDDCBB88F4F1}"/>
              </a:ext>
            </a:extLst>
          </p:cNvPr>
          <p:cNvSpPr txBox="1"/>
          <p:nvPr/>
        </p:nvSpPr>
        <p:spPr>
          <a:xfrm>
            <a:off x="3431334" y="5063284"/>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a:solidFill>
                  <a:srgbClr val="2F5496"/>
                </a:solidFill>
                <a:latin typeface="Century Gothic"/>
              </a:rPr>
              <a:t>Atlantic Ocean</a:t>
            </a:r>
          </a:p>
        </p:txBody>
      </p:sp>
      <p:sp>
        <p:nvSpPr>
          <p:cNvPr id="9" name="TextBox 8">
            <a:extLst>
              <a:ext uri="{FF2B5EF4-FFF2-40B4-BE49-F238E27FC236}">
                <a16:creationId xmlns:a16="http://schemas.microsoft.com/office/drawing/2014/main" id="{C0B577F3-C40C-4E31-A6D7-9A58F962AF44}"/>
              </a:ext>
            </a:extLst>
          </p:cNvPr>
          <p:cNvSpPr txBox="1"/>
          <p:nvPr/>
        </p:nvSpPr>
        <p:spPr>
          <a:xfrm>
            <a:off x="7594321" y="4275510"/>
            <a:ext cx="6051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7F7F7F"/>
                </a:solidFill>
                <a:latin typeface="Century Gothic"/>
              </a:rPr>
              <a:t>NY</a:t>
            </a:r>
          </a:p>
        </p:txBody>
      </p:sp>
      <p:sp>
        <p:nvSpPr>
          <p:cNvPr id="10" name="TextBox 9">
            <a:extLst>
              <a:ext uri="{FF2B5EF4-FFF2-40B4-BE49-F238E27FC236}">
                <a16:creationId xmlns:a16="http://schemas.microsoft.com/office/drawing/2014/main" id="{928580F7-721A-4DEA-9736-F865940B730C}"/>
              </a:ext>
            </a:extLst>
          </p:cNvPr>
          <p:cNvSpPr txBox="1"/>
          <p:nvPr/>
        </p:nvSpPr>
        <p:spPr>
          <a:xfrm>
            <a:off x="7397656" y="5370324"/>
            <a:ext cx="6051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7F7F7F"/>
                </a:solidFill>
                <a:latin typeface="Century Gothic"/>
              </a:rPr>
              <a:t>NJ</a:t>
            </a:r>
          </a:p>
        </p:txBody>
      </p:sp>
      <p:sp>
        <p:nvSpPr>
          <p:cNvPr id="11" name="TextBox 10">
            <a:extLst>
              <a:ext uri="{FF2B5EF4-FFF2-40B4-BE49-F238E27FC236}">
                <a16:creationId xmlns:a16="http://schemas.microsoft.com/office/drawing/2014/main" id="{D8F28AA3-67C1-4517-9D0C-E9265F1FFC12}"/>
              </a:ext>
            </a:extLst>
          </p:cNvPr>
          <p:cNvSpPr txBox="1"/>
          <p:nvPr/>
        </p:nvSpPr>
        <p:spPr>
          <a:xfrm>
            <a:off x="9023629" y="4331539"/>
            <a:ext cx="5479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7F7F7F"/>
                </a:solidFill>
                <a:latin typeface="Century Gothic"/>
                <a:cs typeface="Calibri"/>
              </a:rPr>
              <a:t>CT</a:t>
            </a:r>
          </a:p>
        </p:txBody>
      </p:sp>
      <p:sp>
        <p:nvSpPr>
          <p:cNvPr id="12" name="TextBox 11">
            <a:extLst>
              <a:ext uri="{FF2B5EF4-FFF2-40B4-BE49-F238E27FC236}">
                <a16:creationId xmlns:a16="http://schemas.microsoft.com/office/drawing/2014/main" id="{7C6C1EF5-7A2C-4650-9848-F5591E875CB2}"/>
              </a:ext>
            </a:extLst>
          </p:cNvPr>
          <p:cNvSpPr txBox="1"/>
          <p:nvPr/>
        </p:nvSpPr>
        <p:spPr>
          <a:xfrm>
            <a:off x="6772928" y="4782016"/>
            <a:ext cx="5670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7F7F7F"/>
                </a:solidFill>
                <a:latin typeface="Century Gothic"/>
                <a:cs typeface="Calibri"/>
              </a:rPr>
              <a:t>PA</a:t>
            </a:r>
          </a:p>
        </p:txBody>
      </p:sp>
      <p:sp>
        <p:nvSpPr>
          <p:cNvPr id="13" name="TextBox 12">
            <a:extLst>
              <a:ext uri="{FF2B5EF4-FFF2-40B4-BE49-F238E27FC236}">
                <a16:creationId xmlns:a16="http://schemas.microsoft.com/office/drawing/2014/main" id="{110F36AC-128A-4388-AF69-6A50E9A2CF5E}"/>
              </a:ext>
            </a:extLst>
          </p:cNvPr>
          <p:cNvSpPr txBox="1"/>
          <p:nvPr/>
        </p:nvSpPr>
        <p:spPr>
          <a:xfrm>
            <a:off x="8245313" y="5769035"/>
            <a:ext cx="156081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8A599A"/>
                </a:solidFill>
                <a:latin typeface="Century Gothic"/>
                <a:cs typeface="Calibri"/>
              </a:rPr>
              <a:t>Study Area</a:t>
            </a:r>
          </a:p>
        </p:txBody>
      </p:sp>
      <p:sp>
        <p:nvSpPr>
          <p:cNvPr id="14" name="TextBox 13">
            <a:extLst>
              <a:ext uri="{FF2B5EF4-FFF2-40B4-BE49-F238E27FC236}">
                <a16:creationId xmlns:a16="http://schemas.microsoft.com/office/drawing/2014/main" id="{A1132509-841B-473D-8842-420862603E4C}"/>
              </a:ext>
            </a:extLst>
          </p:cNvPr>
          <p:cNvSpPr txBox="1"/>
          <p:nvPr/>
        </p:nvSpPr>
        <p:spPr>
          <a:xfrm>
            <a:off x="3655033" y="3643125"/>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B73B52"/>
                </a:solidFill>
                <a:latin typeface="Century Gothic"/>
              </a:rPr>
              <a:t>Priority Areas</a:t>
            </a:r>
          </a:p>
        </p:txBody>
      </p:sp>
      <p:sp>
        <p:nvSpPr>
          <p:cNvPr id="15" name="TextBox 14">
            <a:extLst>
              <a:ext uri="{FF2B5EF4-FFF2-40B4-BE49-F238E27FC236}">
                <a16:creationId xmlns:a16="http://schemas.microsoft.com/office/drawing/2014/main" id="{F3CE879F-8430-41C6-885B-F025EB3DD1F7}"/>
              </a:ext>
            </a:extLst>
          </p:cNvPr>
          <p:cNvSpPr txBox="1"/>
          <p:nvPr/>
        </p:nvSpPr>
        <p:spPr>
          <a:xfrm>
            <a:off x="8302999" y="3094225"/>
            <a:ext cx="16716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3F3F3F"/>
                </a:solidFill>
                <a:latin typeface="Century Gothic"/>
              </a:rPr>
              <a:t>Fire Island</a:t>
            </a:r>
            <a:endParaRPr lang="en-US" sz="2400">
              <a:solidFill>
                <a:srgbClr val="3F3F3F"/>
              </a:solidFill>
              <a:latin typeface="Century Gothic"/>
              <a:cs typeface="Calibri"/>
            </a:endParaRPr>
          </a:p>
        </p:txBody>
      </p:sp>
      <p:cxnSp>
        <p:nvCxnSpPr>
          <p:cNvPr id="16" name="Straight Arrow Connector 15">
            <a:extLst>
              <a:ext uri="{FF2B5EF4-FFF2-40B4-BE49-F238E27FC236}">
                <a16:creationId xmlns:a16="http://schemas.microsoft.com/office/drawing/2014/main" id="{2F03C991-4F65-42D9-920C-C2FAF2B1900B}"/>
              </a:ext>
            </a:extLst>
          </p:cNvPr>
          <p:cNvCxnSpPr/>
          <p:nvPr/>
        </p:nvCxnSpPr>
        <p:spPr>
          <a:xfrm flipV="1">
            <a:off x="6891712" y="3363351"/>
            <a:ext cx="1411941" cy="67236"/>
          </a:xfrm>
          <a:prstGeom prst="straightConnector1">
            <a:avLst/>
          </a:prstGeom>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0A5D5479-EF9A-409D-AA81-B5335D84666F}"/>
              </a:ext>
            </a:extLst>
          </p:cNvPr>
          <p:cNvSpPr txBox="1"/>
          <p:nvPr/>
        </p:nvSpPr>
        <p:spPr>
          <a:xfrm>
            <a:off x="2198688" y="5830888"/>
            <a:ext cx="2762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rPr>
              <a:t>0</a:t>
            </a:r>
          </a:p>
        </p:txBody>
      </p:sp>
      <p:sp>
        <p:nvSpPr>
          <p:cNvPr id="17" name="TextBox 16">
            <a:extLst>
              <a:ext uri="{FF2B5EF4-FFF2-40B4-BE49-F238E27FC236}">
                <a16:creationId xmlns:a16="http://schemas.microsoft.com/office/drawing/2014/main" id="{84CBE70A-DA8D-491A-B9D1-6D0948F1F4D9}"/>
              </a:ext>
            </a:extLst>
          </p:cNvPr>
          <p:cNvSpPr txBox="1"/>
          <p:nvPr/>
        </p:nvSpPr>
        <p:spPr>
          <a:xfrm>
            <a:off x="2741613" y="5830888"/>
            <a:ext cx="2762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cs typeface="Calibri"/>
              </a:rPr>
              <a:t>2</a:t>
            </a:r>
          </a:p>
        </p:txBody>
      </p:sp>
      <p:sp>
        <p:nvSpPr>
          <p:cNvPr id="18" name="TextBox 17">
            <a:extLst>
              <a:ext uri="{FF2B5EF4-FFF2-40B4-BE49-F238E27FC236}">
                <a16:creationId xmlns:a16="http://schemas.microsoft.com/office/drawing/2014/main" id="{953F92B9-9540-4D9A-B07E-3552C3D80E0F}"/>
              </a:ext>
            </a:extLst>
          </p:cNvPr>
          <p:cNvSpPr txBox="1"/>
          <p:nvPr/>
        </p:nvSpPr>
        <p:spPr>
          <a:xfrm>
            <a:off x="3275012" y="5830888"/>
            <a:ext cx="3048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cs typeface="Calibri"/>
              </a:rPr>
              <a:t>4</a:t>
            </a:r>
          </a:p>
        </p:txBody>
      </p:sp>
      <p:sp>
        <p:nvSpPr>
          <p:cNvPr id="19" name="TextBox 18">
            <a:extLst>
              <a:ext uri="{FF2B5EF4-FFF2-40B4-BE49-F238E27FC236}">
                <a16:creationId xmlns:a16="http://schemas.microsoft.com/office/drawing/2014/main" id="{27129680-0B1B-430D-9F2D-1C8C5F9E970D}"/>
              </a:ext>
            </a:extLst>
          </p:cNvPr>
          <p:cNvSpPr txBox="1"/>
          <p:nvPr/>
        </p:nvSpPr>
        <p:spPr>
          <a:xfrm>
            <a:off x="4370388" y="5830888"/>
            <a:ext cx="10953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cs typeface="Calibri"/>
              </a:rPr>
              <a:t>8 miles</a:t>
            </a:r>
          </a:p>
        </p:txBody>
      </p:sp>
      <p:sp>
        <p:nvSpPr>
          <p:cNvPr id="20" name="TextBox 19">
            <a:extLst>
              <a:ext uri="{FF2B5EF4-FFF2-40B4-BE49-F238E27FC236}">
                <a16:creationId xmlns:a16="http://schemas.microsoft.com/office/drawing/2014/main" id="{2B59B462-3661-401E-B2B0-5CF63F3584A2}"/>
              </a:ext>
            </a:extLst>
          </p:cNvPr>
          <p:cNvSpPr txBox="1"/>
          <p:nvPr/>
        </p:nvSpPr>
        <p:spPr>
          <a:xfrm>
            <a:off x="1836738" y="5503343"/>
            <a:ext cx="2762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cs typeface="Calibri"/>
              </a:rPr>
              <a:t>N</a:t>
            </a:r>
          </a:p>
        </p:txBody>
      </p:sp>
      <p:sp>
        <p:nvSpPr>
          <p:cNvPr id="4" name="Arrow: Up 3">
            <a:extLst>
              <a:ext uri="{FF2B5EF4-FFF2-40B4-BE49-F238E27FC236}">
                <a16:creationId xmlns:a16="http://schemas.microsoft.com/office/drawing/2014/main" id="{FD449671-4C4B-439E-88CB-E0CEBF7D8E88}"/>
              </a:ext>
            </a:extLst>
          </p:cNvPr>
          <p:cNvSpPr/>
          <p:nvPr/>
        </p:nvSpPr>
        <p:spPr>
          <a:xfrm>
            <a:off x="1914851" y="5845529"/>
            <a:ext cx="195386" cy="361463"/>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3BF27C0-AFE9-4044-8EFC-880F10939C90}"/>
              </a:ext>
            </a:extLst>
          </p:cNvPr>
          <p:cNvSpPr txBox="1"/>
          <p:nvPr/>
        </p:nvSpPr>
        <p:spPr>
          <a:xfrm>
            <a:off x="7103386" y="6335201"/>
            <a:ext cx="39448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latin typeface="Century Gothic"/>
              </a:rPr>
              <a:t>Basemap</a:t>
            </a:r>
            <a:r>
              <a:rPr lang="en-US" sz="1400">
                <a:latin typeface="Century Gothic"/>
              </a:rPr>
              <a:t>: ESRI, DeLorme, </a:t>
            </a:r>
            <a:r>
              <a:rPr lang="en-US" sz="1400" err="1">
                <a:latin typeface="Century Gothic"/>
              </a:rPr>
              <a:t>NaturalVue</a:t>
            </a:r>
          </a:p>
        </p:txBody>
      </p:sp>
    </p:spTree>
    <p:extLst>
      <p:ext uri="{BB962C8B-B14F-4D97-AF65-F5344CB8AC3E}">
        <p14:creationId xmlns:p14="http://schemas.microsoft.com/office/powerpoint/2010/main" val="1984584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water, outdoor, sky, shore&#10;&#10;Description automatically generated">
            <a:extLst>
              <a:ext uri="{FF2B5EF4-FFF2-40B4-BE49-F238E27FC236}">
                <a16:creationId xmlns:a16="http://schemas.microsoft.com/office/drawing/2014/main" id="{1087A3EE-CD2E-4453-8506-8523FA9E1E96}"/>
              </a:ext>
            </a:extLst>
          </p:cNvPr>
          <p:cNvPicPr>
            <a:picLocks noChangeAspect="1"/>
          </p:cNvPicPr>
          <p:nvPr/>
        </p:nvPicPr>
        <p:blipFill>
          <a:blip r:embed="rId3"/>
          <a:stretch>
            <a:fillRect/>
          </a:stretch>
        </p:blipFill>
        <p:spPr>
          <a:xfrm>
            <a:off x="6202638" y="1429981"/>
            <a:ext cx="4033683" cy="30283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itle 1">
            <a:extLst>
              <a:ext uri="{FF2B5EF4-FFF2-40B4-BE49-F238E27FC236}">
                <a16:creationId xmlns:a16="http://schemas.microsoft.com/office/drawing/2014/main" id="{C989523F-0D27-45AC-A552-18567CB834D0}"/>
              </a:ext>
            </a:extLst>
          </p:cNvPr>
          <p:cNvSpPr txBox="1">
            <a:spLocks/>
          </p:cNvSpPr>
          <p:nvPr/>
        </p:nvSpPr>
        <p:spPr>
          <a:xfrm>
            <a:off x="364331" y="176212"/>
            <a:ext cx="5537548"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rPr>
              <a:t>PROJECT PARTNERS </a:t>
            </a:r>
            <a:endParaRPr lang="en-US"/>
          </a:p>
        </p:txBody>
      </p:sp>
      <p:sp>
        <p:nvSpPr>
          <p:cNvPr id="4" name="Google Shape;323;g6f552a9b71_0_11">
            <a:extLst>
              <a:ext uri="{FF2B5EF4-FFF2-40B4-BE49-F238E27FC236}">
                <a16:creationId xmlns:a16="http://schemas.microsoft.com/office/drawing/2014/main" id="{E2AB49FE-98E1-4E89-B83C-39B417163E0E}"/>
              </a:ext>
            </a:extLst>
          </p:cNvPr>
          <p:cNvSpPr/>
          <p:nvPr/>
        </p:nvSpPr>
        <p:spPr>
          <a:xfrm>
            <a:off x="267353" y="1432771"/>
            <a:ext cx="5374415" cy="4406790"/>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79CC3"/>
              </a:solidFill>
              <a:highlight>
                <a:srgbClr val="379CC3"/>
              </a:highlight>
              <a:latin typeface="Arial"/>
              <a:ea typeface="Arial"/>
              <a:cs typeface="Arial"/>
              <a:sym typeface="Arial"/>
            </a:endParaRPr>
          </a:p>
        </p:txBody>
      </p:sp>
      <p:pic>
        <p:nvPicPr>
          <p:cNvPr id="2" name="Picture 5" descr="A picture containing sky, outdoor, grass, plant&#10;&#10;Description automatically generated">
            <a:extLst>
              <a:ext uri="{FF2B5EF4-FFF2-40B4-BE49-F238E27FC236}">
                <a16:creationId xmlns:a16="http://schemas.microsoft.com/office/drawing/2014/main" id="{A37E4D66-9D24-4940-94EE-8520390572E7}"/>
              </a:ext>
            </a:extLst>
          </p:cNvPr>
          <p:cNvPicPr>
            <a:picLocks noChangeAspect="1"/>
          </p:cNvPicPr>
          <p:nvPr/>
        </p:nvPicPr>
        <p:blipFill>
          <a:blip r:embed="rId4"/>
          <a:stretch>
            <a:fillRect/>
          </a:stretch>
        </p:blipFill>
        <p:spPr>
          <a:xfrm>
            <a:off x="7692471" y="3159996"/>
            <a:ext cx="4119716" cy="31020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Google Shape;339;g6f552a9b71_0_11">
            <a:extLst>
              <a:ext uri="{FF2B5EF4-FFF2-40B4-BE49-F238E27FC236}">
                <a16:creationId xmlns:a16="http://schemas.microsoft.com/office/drawing/2014/main" id="{4B7B3B6A-1B92-43A0-A2C9-D6D72E2ED895}"/>
              </a:ext>
            </a:extLst>
          </p:cNvPr>
          <p:cNvSpPr txBox="1"/>
          <p:nvPr/>
        </p:nvSpPr>
        <p:spPr>
          <a:xfrm>
            <a:off x="0" y="6465477"/>
            <a:ext cx="3282846" cy="303300"/>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050" b="0" i="0" u="none" strike="noStrike" cap="none" dirty="0">
                <a:solidFill>
                  <a:srgbClr val="3F3F3F"/>
                </a:solidFill>
                <a:latin typeface="Century Gothic"/>
                <a:ea typeface="Century Gothic"/>
                <a:cs typeface="Century Gothic"/>
                <a:sym typeface="Century Gothic"/>
              </a:rPr>
              <a:t>Image Credits: </a:t>
            </a:r>
            <a:r>
              <a:rPr lang="en-US" sz="1050" dirty="0">
                <a:solidFill>
                  <a:srgbClr val="3F3F3F"/>
                </a:solidFill>
                <a:latin typeface="Century Gothic"/>
                <a:ea typeface="Century Gothic"/>
                <a:cs typeface="Century Gothic"/>
                <a:sym typeface="Century Gothic"/>
              </a:rPr>
              <a:t>John E. Gray.</a:t>
            </a:r>
            <a:endParaRPr sz="1050" b="0" i="0" u="none" strike="noStrike" cap="none" dirty="0">
              <a:solidFill>
                <a:srgbClr val="3F3F3F"/>
              </a:solidFill>
              <a:latin typeface="Century Gothic"/>
              <a:ea typeface="Century Gothic"/>
              <a:cs typeface="Century Gothic"/>
              <a:sym typeface="Century Gothic"/>
            </a:endParaRPr>
          </a:p>
        </p:txBody>
      </p:sp>
      <p:sp>
        <p:nvSpPr>
          <p:cNvPr id="7" name="TextBox 6">
            <a:extLst>
              <a:ext uri="{FF2B5EF4-FFF2-40B4-BE49-F238E27FC236}">
                <a16:creationId xmlns:a16="http://schemas.microsoft.com/office/drawing/2014/main" id="{6EA7C0FB-25D0-425A-81B0-17BD25CA4381}"/>
              </a:ext>
            </a:extLst>
          </p:cNvPr>
          <p:cNvSpPr txBox="1"/>
          <p:nvPr/>
        </p:nvSpPr>
        <p:spPr>
          <a:xfrm>
            <a:off x="542844" y="1704868"/>
            <a:ext cx="4914877" cy="3862596"/>
          </a:xfrm>
          <a:prstGeom prst="rect">
            <a:avLst/>
          </a:prstGeom>
          <a:noFill/>
        </p:spPr>
        <p:txBody>
          <a:bodyPr wrap="square" lIns="91440" tIns="45720" rIns="91440" bIns="45720" rtlCol="0" anchor="t">
            <a:spAutoFit/>
          </a:bodyPr>
          <a:lstStyle/>
          <a:p>
            <a:pPr algn="ctr">
              <a:spcAft>
                <a:spcPts val="600"/>
              </a:spcAft>
            </a:pPr>
            <a:r>
              <a:rPr lang="en-US" sz="2400" dirty="0">
                <a:solidFill>
                  <a:schemeClr val="tx1">
                    <a:lumMod val="75000"/>
                    <a:lumOff val="25000"/>
                  </a:schemeClr>
                </a:solidFill>
                <a:latin typeface="Century Gothic"/>
                <a:cs typeface="Calibri" panose="020F0502020204030204"/>
              </a:rPr>
              <a:t>Our project partners with the </a:t>
            </a:r>
            <a:r>
              <a:rPr lang="en-US" sz="2400" b="1" dirty="0">
                <a:solidFill>
                  <a:schemeClr val="tx1">
                    <a:lumMod val="75000"/>
                    <a:lumOff val="25000"/>
                  </a:schemeClr>
                </a:solidFill>
                <a:latin typeface="Century Gothic"/>
                <a:cs typeface="Calibri" panose="020F0502020204030204"/>
              </a:rPr>
              <a:t>National Park Service</a:t>
            </a:r>
            <a:r>
              <a:rPr lang="en-US" sz="2400" dirty="0">
                <a:solidFill>
                  <a:schemeClr val="tx1">
                    <a:lumMod val="75000"/>
                    <a:lumOff val="25000"/>
                  </a:schemeClr>
                </a:solidFill>
                <a:latin typeface="Century Gothic"/>
                <a:cs typeface="Calibri" panose="020F0502020204030204"/>
              </a:rPr>
              <a:t> and </a:t>
            </a:r>
            <a:r>
              <a:rPr lang="en-US" sz="2400" b="1" dirty="0">
                <a:solidFill>
                  <a:schemeClr val="tx1">
                    <a:lumMod val="75000"/>
                    <a:lumOff val="25000"/>
                  </a:schemeClr>
                </a:solidFill>
                <a:latin typeface="Century Gothic"/>
                <a:cs typeface="Calibri" panose="020F0502020204030204"/>
              </a:rPr>
              <a:t>Fire Island National Seashore Branch </a:t>
            </a:r>
            <a:r>
              <a:rPr lang="en-US" sz="2400" dirty="0">
                <a:solidFill>
                  <a:schemeClr val="tx1">
                    <a:lumMod val="75000"/>
                    <a:lumOff val="25000"/>
                  </a:schemeClr>
                </a:solidFill>
                <a:latin typeface="Century Gothic"/>
                <a:cs typeface="Calibri" panose="020F0502020204030204"/>
              </a:rPr>
              <a:t>are responsible for:</a:t>
            </a:r>
            <a:endParaRPr lang="en-US" sz="2400" dirty="0">
              <a:solidFill>
                <a:schemeClr val="tx1">
                  <a:lumMod val="75000"/>
                  <a:lumOff val="25000"/>
                </a:schemeClr>
              </a:solidFill>
              <a:latin typeface="Century Gothic"/>
              <a:ea typeface="+mn-lt"/>
              <a:cs typeface="+mn-lt"/>
            </a:endParaRPr>
          </a:p>
          <a:p>
            <a:pPr algn="ctr">
              <a:spcAft>
                <a:spcPts val="600"/>
              </a:spcAft>
            </a:pPr>
            <a:endParaRPr lang="en-US" sz="2400" dirty="0">
              <a:ea typeface="+mn-lt"/>
              <a:cs typeface="+mn-lt"/>
            </a:endParaRPr>
          </a:p>
          <a:p>
            <a:pPr marL="285750" indent="-285750">
              <a:spcAft>
                <a:spcPts val="600"/>
              </a:spcAft>
              <a:buFont typeface="Arial"/>
              <a:buChar char="•"/>
            </a:pPr>
            <a:r>
              <a:rPr lang="en-US" sz="2000" dirty="0">
                <a:solidFill>
                  <a:schemeClr val="tx1">
                    <a:lumMod val="75000"/>
                    <a:lumOff val="25000"/>
                  </a:schemeClr>
                </a:solidFill>
                <a:latin typeface="Century Gothic"/>
                <a:cs typeface="Calibri" panose="020F0502020204030204"/>
              </a:rPr>
              <a:t>Protecting </a:t>
            </a:r>
            <a:r>
              <a:rPr lang="en-US" sz="2000" b="1" dirty="0">
                <a:solidFill>
                  <a:schemeClr val="tx1">
                    <a:lumMod val="75000"/>
                    <a:lumOff val="25000"/>
                  </a:schemeClr>
                </a:solidFill>
                <a:latin typeface="Century Gothic"/>
                <a:cs typeface="Calibri" panose="020F0502020204030204"/>
              </a:rPr>
              <a:t>critical wildlife habitat</a:t>
            </a:r>
            <a:endParaRPr lang="en-US" sz="2000" dirty="0">
              <a:solidFill>
                <a:schemeClr val="tx1">
                  <a:lumMod val="75000"/>
                  <a:lumOff val="25000"/>
                </a:schemeClr>
              </a:solidFill>
              <a:latin typeface="Calibri" panose="020F0502020204030204"/>
              <a:cs typeface="Calibri" panose="020F0502020204030204"/>
            </a:endParaRPr>
          </a:p>
          <a:p>
            <a:pPr marL="285750" indent="-285750">
              <a:spcAft>
                <a:spcPts val="600"/>
              </a:spcAft>
              <a:buFont typeface="Arial"/>
              <a:buChar char="•"/>
            </a:pPr>
            <a:r>
              <a:rPr lang="en-US" sz="2000" dirty="0">
                <a:solidFill>
                  <a:schemeClr val="tx1">
                    <a:lumMod val="75000"/>
                    <a:lumOff val="25000"/>
                  </a:schemeClr>
                </a:solidFill>
                <a:latin typeface="Century Gothic"/>
                <a:cs typeface="Calibri" panose="020F0502020204030204"/>
              </a:rPr>
              <a:t>Preserving the </a:t>
            </a:r>
            <a:r>
              <a:rPr lang="en-US" sz="2000" b="1" dirty="0">
                <a:solidFill>
                  <a:schemeClr val="tx1">
                    <a:lumMod val="75000"/>
                    <a:lumOff val="25000"/>
                  </a:schemeClr>
                </a:solidFill>
                <a:latin typeface="Century Gothic"/>
                <a:cs typeface="Calibri" panose="020F0502020204030204"/>
              </a:rPr>
              <a:t>Sunken Forest</a:t>
            </a:r>
            <a:endParaRPr lang="en-US" sz="2000" dirty="0">
              <a:solidFill>
                <a:schemeClr val="tx1">
                  <a:lumMod val="75000"/>
                  <a:lumOff val="25000"/>
                </a:schemeClr>
              </a:solidFill>
              <a:latin typeface="Calibri" panose="020F0502020204030204"/>
              <a:cs typeface="Calibri" panose="020F0502020204030204"/>
            </a:endParaRPr>
          </a:p>
          <a:p>
            <a:pPr marL="285750" indent="-285750">
              <a:spcAft>
                <a:spcPts val="600"/>
              </a:spcAft>
              <a:buFont typeface="Arial"/>
              <a:buChar char="•"/>
            </a:pPr>
            <a:r>
              <a:rPr lang="en-US" sz="2000" dirty="0">
                <a:solidFill>
                  <a:schemeClr val="tx1">
                    <a:lumMod val="75000"/>
                    <a:lumOff val="25000"/>
                  </a:schemeClr>
                </a:solidFill>
                <a:latin typeface="Century Gothic"/>
                <a:cs typeface="Calibri" panose="020F0502020204030204"/>
              </a:rPr>
              <a:t>Combatting erosion via </a:t>
            </a:r>
            <a:r>
              <a:rPr lang="en-US" sz="2000" b="1" dirty="0">
                <a:solidFill>
                  <a:schemeClr val="tx1">
                    <a:lumMod val="75000"/>
                    <a:lumOff val="25000"/>
                  </a:schemeClr>
                </a:solidFill>
                <a:latin typeface="Century Gothic"/>
                <a:cs typeface="Calibri" panose="020F0502020204030204"/>
              </a:rPr>
              <a:t>beach nourishment projects</a:t>
            </a:r>
            <a:endParaRPr lang="en-US" sz="2000" dirty="0">
              <a:solidFill>
                <a:schemeClr val="tx1">
                  <a:lumMod val="75000"/>
                  <a:lumOff val="25000"/>
                </a:schemeClr>
              </a:solidFill>
              <a:latin typeface="Calibri" panose="020F0502020204030204"/>
              <a:cs typeface="Calibri" panose="020F0502020204030204"/>
            </a:endParaRPr>
          </a:p>
          <a:p>
            <a:pPr marL="285750" indent="-285750">
              <a:spcAft>
                <a:spcPts val="600"/>
              </a:spcAft>
              <a:buFont typeface="Arial"/>
              <a:buChar char="•"/>
            </a:pPr>
            <a:r>
              <a:rPr lang="en-US" sz="2000" dirty="0">
                <a:solidFill>
                  <a:schemeClr val="tx1">
                    <a:lumMod val="75000"/>
                    <a:lumOff val="25000"/>
                  </a:schemeClr>
                </a:solidFill>
                <a:latin typeface="Century Gothic"/>
                <a:cs typeface="Calibri" panose="020F0502020204030204"/>
              </a:rPr>
              <a:t>Monitoring overall </a:t>
            </a:r>
            <a:r>
              <a:rPr lang="en-US" sz="2000" b="1" dirty="0">
                <a:solidFill>
                  <a:schemeClr val="tx1">
                    <a:lumMod val="75000"/>
                    <a:lumOff val="25000"/>
                  </a:schemeClr>
                </a:solidFill>
                <a:latin typeface="Century Gothic"/>
                <a:cs typeface="Calibri" panose="020F0502020204030204"/>
              </a:rPr>
              <a:t>island health</a:t>
            </a:r>
            <a:endParaRPr lang="en-US" sz="2000" dirty="0">
              <a:solidFill>
                <a:schemeClr val="tx1">
                  <a:lumMod val="75000"/>
                  <a:lumOff val="25000"/>
                </a:schemeClr>
              </a:solidFill>
              <a:ea typeface="+mn-lt"/>
              <a:cs typeface="+mn-lt"/>
            </a:endParaRPr>
          </a:p>
        </p:txBody>
      </p:sp>
    </p:spTree>
    <p:extLst>
      <p:ext uri="{BB962C8B-B14F-4D97-AF65-F5344CB8AC3E}">
        <p14:creationId xmlns:p14="http://schemas.microsoft.com/office/powerpoint/2010/main" val="966083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517E2E27-29ED-DD47-BD5E-6894A621B34C}"/>
              </a:ext>
            </a:extLst>
          </p:cNvPr>
          <p:cNvGrpSpPr/>
          <p:nvPr/>
        </p:nvGrpSpPr>
        <p:grpSpPr>
          <a:xfrm>
            <a:off x="7142296" y="910617"/>
            <a:ext cx="4584700" cy="5490230"/>
            <a:chOff x="495300" y="964513"/>
            <a:chExt cx="4584700" cy="5490230"/>
          </a:xfrm>
        </p:grpSpPr>
        <p:sp>
          <p:nvSpPr>
            <p:cNvPr id="39" name="Google Shape;323;g6f552a9b71_0_11">
              <a:extLst>
                <a:ext uri="{FF2B5EF4-FFF2-40B4-BE49-F238E27FC236}">
                  <a16:creationId xmlns:a16="http://schemas.microsoft.com/office/drawing/2014/main" id="{F7CCCFA1-2FE8-8443-A2F7-21F70D018CC3}"/>
                </a:ext>
              </a:extLst>
            </p:cNvPr>
            <p:cNvSpPr/>
            <p:nvPr/>
          </p:nvSpPr>
          <p:spPr>
            <a:xfrm>
              <a:off x="495300" y="964513"/>
              <a:ext cx="4584700" cy="5490230"/>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79CC3"/>
                </a:solidFill>
                <a:highlight>
                  <a:srgbClr val="379CC3"/>
                </a:highlight>
                <a:latin typeface="Arial"/>
                <a:ea typeface="Arial"/>
                <a:cs typeface="Arial"/>
                <a:sym typeface="Arial"/>
              </a:endParaRPr>
            </a:p>
          </p:txBody>
        </p:sp>
        <p:grpSp>
          <p:nvGrpSpPr>
            <p:cNvPr id="40" name="Group 39">
              <a:extLst>
                <a:ext uri="{FF2B5EF4-FFF2-40B4-BE49-F238E27FC236}">
                  <a16:creationId xmlns:a16="http://schemas.microsoft.com/office/drawing/2014/main" id="{E4BF58C6-907D-D343-A999-24926F8EF04E}"/>
                </a:ext>
              </a:extLst>
            </p:cNvPr>
            <p:cNvGrpSpPr/>
            <p:nvPr/>
          </p:nvGrpSpPr>
          <p:grpSpPr>
            <a:xfrm>
              <a:off x="733051" y="1239485"/>
              <a:ext cx="3908358" cy="4929678"/>
              <a:chOff x="558883" y="1239485"/>
              <a:chExt cx="3908358" cy="4929678"/>
            </a:xfrm>
          </p:grpSpPr>
          <p:pic>
            <p:nvPicPr>
              <p:cNvPr id="8" name="Picture 7" descr="A picture containing text, sky, grass, mirror&#10;&#10;Description automatically generated">
                <a:extLst>
                  <a:ext uri="{FF2B5EF4-FFF2-40B4-BE49-F238E27FC236}">
                    <a16:creationId xmlns:a16="http://schemas.microsoft.com/office/drawing/2014/main" id="{EAE4D9C8-9B1A-244E-B1E4-9B4AF3616B40}"/>
                  </a:ext>
                </a:extLst>
              </p:cNvPr>
              <p:cNvPicPr>
                <a:picLocks noChangeAspect="1"/>
              </p:cNvPicPr>
              <p:nvPr/>
            </p:nvPicPr>
            <p:blipFill rotWithShape="1">
              <a:blip r:embed="rId3"/>
              <a:srcRect t="12061" b="12061"/>
              <a:stretch/>
            </p:blipFill>
            <p:spPr>
              <a:xfrm>
                <a:off x="2902284" y="1239485"/>
                <a:ext cx="1564957" cy="1564957"/>
              </a:xfrm>
              <a:prstGeom prst="ellipse">
                <a:avLst/>
              </a:prstGeom>
              <a:effectLst>
                <a:outerShdw blurRad="63500" sx="102000" sy="102000" algn="ctr" rotWithShape="0">
                  <a:prstClr val="black">
                    <a:alpha val="40000"/>
                  </a:prstClr>
                </a:outerShdw>
              </a:effectLst>
            </p:spPr>
          </p:pic>
          <p:pic>
            <p:nvPicPr>
              <p:cNvPr id="9" name="Picture 4" descr="A picture containing grass, outdoor, arch, hole&#10;&#10;Description automatically generated">
                <a:extLst>
                  <a:ext uri="{FF2B5EF4-FFF2-40B4-BE49-F238E27FC236}">
                    <a16:creationId xmlns:a16="http://schemas.microsoft.com/office/drawing/2014/main" id="{81B2E73B-D958-7142-98DC-4CF5079DC2D6}"/>
                  </a:ext>
                </a:extLst>
              </p:cNvPr>
              <p:cNvPicPr>
                <a:picLocks noChangeAspect="1" noChangeArrowheads="1"/>
              </p:cNvPicPr>
              <p:nvPr/>
            </p:nvPicPr>
            <p:blipFill rotWithShape="1">
              <a:blip r:embed="rId4"/>
              <a:srcRect l="12298" r="12298"/>
              <a:stretch/>
            </p:blipFill>
            <p:spPr bwMode="auto">
              <a:xfrm>
                <a:off x="2902283" y="4604206"/>
                <a:ext cx="1564957" cy="1564957"/>
              </a:xfrm>
              <a:prstGeom prst="ellipse">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C6496257-0876-0140-9F3C-457686C2A54C}"/>
                  </a:ext>
                </a:extLst>
              </p:cNvPr>
              <p:cNvPicPr>
                <a:picLocks noChangeAspect="1" noChangeArrowheads="1"/>
              </p:cNvPicPr>
              <p:nvPr/>
            </p:nvPicPr>
            <p:blipFill rotWithShape="1">
              <a:blip r:embed="rId5"/>
              <a:srcRect l="342" r="342"/>
              <a:stretch/>
            </p:blipFill>
            <p:spPr bwMode="auto">
              <a:xfrm>
                <a:off x="2902283" y="2929102"/>
                <a:ext cx="1564957" cy="1564957"/>
              </a:xfrm>
              <a:prstGeom prst="ellipse">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BBBDDD6-25ED-7B45-B49B-76FCB9ABE0FD}"/>
                  </a:ext>
                </a:extLst>
              </p:cNvPr>
              <p:cNvSpPr txBox="1"/>
              <p:nvPr/>
            </p:nvSpPr>
            <p:spPr>
              <a:xfrm>
                <a:off x="787483" y="1712685"/>
                <a:ext cx="1811574" cy="830997"/>
              </a:xfrm>
              <a:prstGeom prst="rect">
                <a:avLst/>
              </a:prstGeom>
              <a:noFill/>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Loss of homes</a:t>
                </a:r>
                <a:endParaRPr lang="en-US" sz="2400" dirty="0">
                  <a:solidFill>
                    <a:schemeClr val="tx1">
                      <a:lumMod val="75000"/>
                      <a:lumOff val="2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5E510432-197F-1D45-8068-6FBCD1A92917}"/>
                  </a:ext>
                </a:extLst>
              </p:cNvPr>
              <p:cNvSpPr txBox="1"/>
              <p:nvPr/>
            </p:nvSpPr>
            <p:spPr>
              <a:xfrm>
                <a:off x="558883" y="4973278"/>
                <a:ext cx="2268774" cy="830997"/>
              </a:xfrm>
              <a:prstGeom prst="rect">
                <a:avLst/>
              </a:prstGeom>
              <a:noFill/>
            </p:spPr>
            <p:txBody>
              <a:bodyPr wrap="square" lIns="91440" tIns="45720" rIns="91440" bIns="45720" rtlCol="0" anchor="t">
                <a:spAutoFit/>
              </a:bodyPr>
              <a:lstStyle/>
              <a:p>
                <a:pPr algn="ctr"/>
                <a:r>
                  <a:rPr lang="en-US" sz="2400">
                    <a:solidFill>
                      <a:schemeClr val="tx1">
                        <a:lumMod val="75000"/>
                        <a:lumOff val="25000"/>
                      </a:schemeClr>
                    </a:solidFill>
                    <a:latin typeface="Century Gothic"/>
                  </a:rPr>
                  <a:t>Loss of habitats</a:t>
                </a:r>
                <a:endParaRPr lang="en-US">
                  <a:solidFill>
                    <a:schemeClr val="tx1">
                      <a:lumMod val="75000"/>
                      <a:lumOff val="25000"/>
                    </a:schemeClr>
                  </a:solidFill>
                  <a:cs typeface="Calibri" panose="020F0502020204030204"/>
                </a:endParaRPr>
              </a:p>
            </p:txBody>
          </p:sp>
          <p:sp>
            <p:nvSpPr>
              <p:cNvPr id="25" name="TextBox 24">
                <a:extLst>
                  <a:ext uri="{FF2B5EF4-FFF2-40B4-BE49-F238E27FC236}">
                    <a16:creationId xmlns:a16="http://schemas.microsoft.com/office/drawing/2014/main" id="{D9101CC0-2AB6-CB42-AAF6-4CCF03335155}"/>
                  </a:ext>
                </a:extLst>
              </p:cNvPr>
              <p:cNvSpPr txBox="1"/>
              <p:nvPr/>
            </p:nvSpPr>
            <p:spPr>
              <a:xfrm>
                <a:off x="609683" y="3066456"/>
                <a:ext cx="2167174" cy="1200329"/>
              </a:xfrm>
              <a:prstGeom prst="rect">
                <a:avLst/>
              </a:prstGeom>
              <a:noFill/>
            </p:spPr>
            <p:txBody>
              <a:bodyPr wrap="square" lIns="91440" tIns="45720" rIns="91440" bIns="45720" rtlCol="0" anchor="t">
                <a:spAutoFit/>
              </a:bodyPr>
              <a:lstStyle/>
              <a:p>
                <a:pPr algn="ctr"/>
                <a:r>
                  <a:rPr lang="en-US" sz="2400">
                    <a:solidFill>
                      <a:schemeClr val="tx1">
                        <a:lumMod val="75000"/>
                        <a:lumOff val="25000"/>
                      </a:schemeClr>
                    </a:solidFill>
                    <a:latin typeface="Century Gothic"/>
                  </a:rPr>
                  <a:t>Ground water level rise</a:t>
                </a:r>
                <a:endParaRPr lang="en-US"/>
              </a:p>
            </p:txBody>
          </p:sp>
        </p:grpSp>
      </p:grpSp>
      <p:grpSp>
        <p:nvGrpSpPr>
          <p:cNvPr id="42" name="Group 41">
            <a:extLst>
              <a:ext uri="{FF2B5EF4-FFF2-40B4-BE49-F238E27FC236}">
                <a16:creationId xmlns:a16="http://schemas.microsoft.com/office/drawing/2014/main" id="{AF77C2B7-AB21-AA42-9D1D-87524E37FA19}"/>
              </a:ext>
            </a:extLst>
          </p:cNvPr>
          <p:cNvGrpSpPr/>
          <p:nvPr/>
        </p:nvGrpSpPr>
        <p:grpSpPr>
          <a:xfrm>
            <a:off x="322495" y="911905"/>
            <a:ext cx="4672584" cy="5488941"/>
            <a:chOff x="6475484" y="948895"/>
            <a:chExt cx="4584700" cy="5488941"/>
          </a:xfrm>
        </p:grpSpPr>
        <p:sp>
          <p:nvSpPr>
            <p:cNvPr id="41" name="Google Shape;323;g6f552a9b71_0_11">
              <a:extLst>
                <a:ext uri="{FF2B5EF4-FFF2-40B4-BE49-F238E27FC236}">
                  <a16:creationId xmlns:a16="http://schemas.microsoft.com/office/drawing/2014/main" id="{63A08E5F-58B0-3942-A751-D4BC15F76FB2}"/>
                </a:ext>
              </a:extLst>
            </p:cNvPr>
            <p:cNvSpPr/>
            <p:nvPr/>
          </p:nvSpPr>
          <p:spPr>
            <a:xfrm>
              <a:off x="6475484" y="948895"/>
              <a:ext cx="4584700" cy="5488941"/>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79CC3"/>
                </a:solidFill>
                <a:highlight>
                  <a:srgbClr val="379CC3"/>
                </a:highlight>
                <a:latin typeface="Arial"/>
                <a:ea typeface="Arial"/>
                <a:cs typeface="Arial"/>
                <a:sym typeface="Arial"/>
              </a:endParaRPr>
            </a:p>
          </p:txBody>
        </p:sp>
        <p:sp>
          <p:nvSpPr>
            <p:cNvPr id="27" name="TextBox 26">
              <a:extLst>
                <a:ext uri="{FF2B5EF4-FFF2-40B4-BE49-F238E27FC236}">
                  <a16:creationId xmlns:a16="http://schemas.microsoft.com/office/drawing/2014/main" id="{6956648A-EBC5-3E46-9156-A737F8BC0E7C}"/>
                </a:ext>
              </a:extLst>
            </p:cNvPr>
            <p:cNvSpPr txBox="1"/>
            <p:nvPr/>
          </p:nvSpPr>
          <p:spPr>
            <a:xfrm>
              <a:off x="6729975" y="1141564"/>
              <a:ext cx="4079221" cy="1569660"/>
            </a:xfrm>
            <a:prstGeom prst="rect">
              <a:avLst/>
            </a:prstGeom>
            <a:noFill/>
          </p:spPr>
          <p:txBody>
            <a:bodyPr wrap="square" lIns="91440" tIns="45720" rIns="91440" bIns="45720" rtlCol="0" anchor="t">
              <a:spAutoFit/>
            </a:bodyPr>
            <a:lstStyle/>
            <a:p>
              <a:pPr algn="ctr"/>
              <a:r>
                <a:rPr lang="en-US" sz="2400">
                  <a:solidFill>
                    <a:schemeClr val="tx1">
                      <a:lumMod val="75000"/>
                      <a:lumOff val="25000"/>
                    </a:schemeClr>
                  </a:solidFill>
                  <a:latin typeface="Century Gothic"/>
                </a:rPr>
                <a:t>Erosion of the barrier Island and the Hurricane Sandy breach in 2012</a:t>
              </a:r>
            </a:p>
            <a:p>
              <a:pPr algn="ctr"/>
              <a:endParaRPr lang="en-US" sz="2400">
                <a:solidFill>
                  <a:schemeClr val="tx1">
                    <a:lumMod val="75000"/>
                    <a:lumOff val="25000"/>
                  </a:schemeClr>
                </a:solidFill>
                <a:latin typeface="Century Gothic"/>
                <a:cs typeface="Calibri" panose="020F0502020204030204"/>
              </a:endParaRPr>
            </a:p>
          </p:txBody>
        </p:sp>
      </p:grpSp>
      <p:sp>
        <p:nvSpPr>
          <p:cNvPr id="44" name="Right Arrow 43">
            <a:extLst>
              <a:ext uri="{FF2B5EF4-FFF2-40B4-BE49-F238E27FC236}">
                <a16:creationId xmlns:a16="http://schemas.microsoft.com/office/drawing/2014/main" id="{BC393E21-B75E-B148-906D-45370C243E99}"/>
              </a:ext>
            </a:extLst>
          </p:cNvPr>
          <p:cNvSpPr/>
          <p:nvPr/>
        </p:nvSpPr>
        <p:spPr>
          <a:xfrm>
            <a:off x="5368608" y="3193574"/>
            <a:ext cx="1378857" cy="589961"/>
          </a:xfrm>
          <a:prstGeom prst="rightArrow">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itle 1">
            <a:extLst>
              <a:ext uri="{FF2B5EF4-FFF2-40B4-BE49-F238E27FC236}">
                <a16:creationId xmlns:a16="http://schemas.microsoft.com/office/drawing/2014/main" id="{0D5E781E-E72B-1D4A-8266-5B565D141F90}"/>
              </a:ext>
            </a:extLst>
          </p:cNvPr>
          <p:cNvSpPr txBox="1">
            <a:spLocks/>
          </p:cNvSpPr>
          <p:nvPr/>
        </p:nvSpPr>
        <p:spPr>
          <a:xfrm>
            <a:off x="495299" y="383092"/>
            <a:ext cx="11227591"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COMMUNITY CONCERNS</a:t>
            </a:r>
            <a:endParaRPr lang="en-US"/>
          </a:p>
        </p:txBody>
      </p:sp>
      <p:sp>
        <p:nvSpPr>
          <p:cNvPr id="46" name="Google Shape;339;g6f552a9b71_0_11">
            <a:extLst>
              <a:ext uri="{FF2B5EF4-FFF2-40B4-BE49-F238E27FC236}">
                <a16:creationId xmlns:a16="http://schemas.microsoft.com/office/drawing/2014/main" id="{BF1A28D0-B03A-A444-81F7-C3A8BE1C9CF7}"/>
              </a:ext>
            </a:extLst>
          </p:cNvPr>
          <p:cNvSpPr txBox="1"/>
          <p:nvPr/>
        </p:nvSpPr>
        <p:spPr>
          <a:xfrm>
            <a:off x="0" y="6404025"/>
            <a:ext cx="3282846" cy="303300"/>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1050" b="0" i="0" u="none" strike="noStrike" cap="none">
                <a:solidFill>
                  <a:srgbClr val="3F3F3F"/>
                </a:solidFill>
                <a:latin typeface="Century Gothic"/>
                <a:ea typeface="Century Gothic"/>
                <a:cs typeface="Century Gothic"/>
                <a:sym typeface="Century Gothic"/>
              </a:rPr>
              <a:t>Image Credits: </a:t>
            </a:r>
            <a:r>
              <a:rPr lang="en-US" sz="1050">
                <a:solidFill>
                  <a:srgbClr val="3F3F3F"/>
                </a:solidFill>
                <a:latin typeface="Century Gothic"/>
                <a:ea typeface="Century Gothic"/>
                <a:cs typeface="Century Gothic"/>
                <a:sym typeface="Century Gothic"/>
              </a:rPr>
              <a:t>USGS, John E. Gray.</a:t>
            </a:r>
            <a:endParaRPr sz="1050" b="0" i="0" u="none" strike="noStrike" cap="none">
              <a:solidFill>
                <a:srgbClr val="3F3F3F"/>
              </a:solidFill>
              <a:latin typeface="Century Gothic"/>
              <a:ea typeface="Century Gothic"/>
              <a:cs typeface="Century Gothic"/>
              <a:sym typeface="Century Gothic"/>
            </a:endParaRPr>
          </a:p>
        </p:txBody>
      </p:sp>
      <p:pic>
        <p:nvPicPr>
          <p:cNvPr id="3" name="Picture 3" descr="A picture containing water, outdoor, beach, ocean&#10;&#10;Description automatically generated">
            <a:extLst>
              <a:ext uri="{FF2B5EF4-FFF2-40B4-BE49-F238E27FC236}">
                <a16:creationId xmlns:a16="http://schemas.microsoft.com/office/drawing/2014/main" id="{E2ADEAF7-793E-4A35-9F7F-1B31A32DD43C}"/>
              </a:ext>
            </a:extLst>
          </p:cNvPr>
          <p:cNvPicPr>
            <a:picLocks noChangeAspect="1"/>
          </p:cNvPicPr>
          <p:nvPr/>
        </p:nvPicPr>
        <p:blipFill rotWithShape="1">
          <a:blip r:embed="rId6"/>
          <a:srcRect l="-1130" r="-565" b="14094"/>
          <a:stretch/>
        </p:blipFill>
        <p:spPr>
          <a:xfrm>
            <a:off x="620473" y="2404523"/>
            <a:ext cx="2597978" cy="18466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4" descr="A picture containing text, outdoor, nature, shore&#10;&#10;Description automatically generated">
            <a:extLst>
              <a:ext uri="{FF2B5EF4-FFF2-40B4-BE49-F238E27FC236}">
                <a16:creationId xmlns:a16="http://schemas.microsoft.com/office/drawing/2014/main" id="{843B3BC6-BE37-4DD6-A7C8-2942A957584F}"/>
              </a:ext>
            </a:extLst>
          </p:cNvPr>
          <p:cNvPicPr>
            <a:picLocks noChangeAspect="1"/>
          </p:cNvPicPr>
          <p:nvPr/>
        </p:nvPicPr>
        <p:blipFill rotWithShape="1">
          <a:blip r:embed="rId7"/>
          <a:srcRect l="1111" t="-9459" r="-1111" b="8784"/>
          <a:stretch/>
        </p:blipFill>
        <p:spPr>
          <a:xfrm>
            <a:off x="2040926" y="3653954"/>
            <a:ext cx="2588107" cy="21545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46599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441FF963-C17F-4319-9342-17EC5DDE7AF8}"/>
              </a:ext>
            </a:extLst>
          </p:cNvPr>
          <p:cNvSpPr/>
          <p:nvPr/>
        </p:nvSpPr>
        <p:spPr>
          <a:xfrm>
            <a:off x="8932569" y="1738081"/>
            <a:ext cx="1595437" cy="1619249"/>
          </a:xfrm>
          <a:prstGeom prst="ellipse">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F99046E-5D53-4C7C-9630-7BAC9F9ABFBF}"/>
              </a:ext>
            </a:extLst>
          </p:cNvPr>
          <p:cNvSpPr/>
          <p:nvPr/>
        </p:nvSpPr>
        <p:spPr>
          <a:xfrm>
            <a:off x="5428508" y="1733061"/>
            <a:ext cx="1595437" cy="1619249"/>
          </a:xfrm>
          <a:prstGeom prst="ellipse">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B99BDBF8-55C0-4E3C-859E-E0E9D6B17A9C}"/>
              </a:ext>
            </a:extLst>
          </p:cNvPr>
          <p:cNvSpPr/>
          <p:nvPr/>
        </p:nvSpPr>
        <p:spPr>
          <a:xfrm>
            <a:off x="1788549" y="1696698"/>
            <a:ext cx="1595437" cy="1619249"/>
          </a:xfrm>
          <a:prstGeom prst="ellipse">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6E99"/>
              </a:solidFill>
              <a:cs typeface="Calibri"/>
            </a:endParaRPr>
          </a:p>
        </p:txBody>
      </p:sp>
      <p:sp>
        <p:nvSpPr>
          <p:cNvPr id="3" name="Title 1">
            <a:extLst>
              <a:ext uri="{FF2B5EF4-FFF2-40B4-BE49-F238E27FC236}">
                <a16:creationId xmlns:a16="http://schemas.microsoft.com/office/drawing/2014/main" id="{C989523F-0D27-45AC-A552-18567CB834D0}"/>
              </a:ext>
            </a:extLst>
          </p:cNvPr>
          <p:cNvSpPr txBox="1">
            <a:spLocks/>
          </p:cNvSpPr>
          <p:nvPr/>
        </p:nvSpPr>
        <p:spPr>
          <a:xfrm>
            <a:off x="364331" y="176212"/>
            <a:ext cx="6537578"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rPr>
              <a:t>OBJECTIVES </a:t>
            </a:r>
            <a:endParaRPr lang="en-US"/>
          </a:p>
        </p:txBody>
      </p:sp>
      <p:pic>
        <p:nvPicPr>
          <p:cNvPr id="20" name="Graphic 20" descr="Treasure Map with solid fill">
            <a:extLst>
              <a:ext uri="{FF2B5EF4-FFF2-40B4-BE49-F238E27FC236}">
                <a16:creationId xmlns:a16="http://schemas.microsoft.com/office/drawing/2014/main" id="{AAA6FAC2-D9EE-4F1C-8AE0-D3DE7EE4B8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22796" y="1920176"/>
            <a:ext cx="1155700" cy="1155700"/>
          </a:xfrm>
          <a:prstGeom prst="rect">
            <a:avLst/>
          </a:prstGeom>
        </p:spPr>
      </p:pic>
      <p:pic>
        <p:nvPicPr>
          <p:cNvPr id="21" name="Graphic 21" descr="Wave with solid fill">
            <a:extLst>
              <a:ext uri="{FF2B5EF4-FFF2-40B4-BE49-F238E27FC236}">
                <a16:creationId xmlns:a16="http://schemas.microsoft.com/office/drawing/2014/main" id="{53F7CBDC-B8FD-4B92-ABBD-9A03002850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28626" y="1911913"/>
            <a:ext cx="1215231" cy="1191418"/>
          </a:xfrm>
          <a:prstGeom prst="rect">
            <a:avLst/>
          </a:prstGeom>
        </p:spPr>
      </p:pic>
      <p:pic>
        <p:nvPicPr>
          <p:cNvPr id="22" name="Graphic 22" descr="Presentation with bar chart with solid fill">
            <a:extLst>
              <a:ext uri="{FF2B5EF4-FFF2-40B4-BE49-F238E27FC236}">
                <a16:creationId xmlns:a16="http://schemas.microsoft.com/office/drawing/2014/main" id="{4B505B40-19CD-4B91-9987-480515FE74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27739" y="1925149"/>
            <a:ext cx="1191419" cy="1250950"/>
          </a:xfrm>
          <a:prstGeom prst="rect">
            <a:avLst/>
          </a:prstGeom>
        </p:spPr>
      </p:pic>
      <p:sp>
        <p:nvSpPr>
          <p:cNvPr id="24" name="TextBox 23">
            <a:extLst>
              <a:ext uri="{FF2B5EF4-FFF2-40B4-BE49-F238E27FC236}">
                <a16:creationId xmlns:a16="http://schemas.microsoft.com/office/drawing/2014/main" id="{46D0B0F1-D732-4CAD-8F6A-5E1327BA593B}"/>
              </a:ext>
            </a:extLst>
          </p:cNvPr>
          <p:cNvSpPr txBox="1"/>
          <p:nvPr/>
        </p:nvSpPr>
        <p:spPr>
          <a:xfrm>
            <a:off x="1057329" y="3588055"/>
            <a:ext cx="301545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404040"/>
                </a:solidFill>
                <a:latin typeface="Century Gothic"/>
                <a:cs typeface="Segoe UI"/>
              </a:rPr>
              <a:t>Generate</a:t>
            </a:r>
            <a:r>
              <a:rPr lang="en-US" sz="2400" dirty="0">
                <a:solidFill>
                  <a:srgbClr val="404040"/>
                </a:solidFill>
                <a:latin typeface="Century Gothic"/>
                <a:cs typeface="Segoe UI"/>
              </a:rPr>
              <a:t> </a:t>
            </a:r>
            <a:r>
              <a:rPr lang="en-US" sz="2400" b="1" dirty="0">
                <a:solidFill>
                  <a:srgbClr val="404040"/>
                </a:solidFill>
                <a:latin typeface="Century Gothic"/>
                <a:cs typeface="Segoe UI"/>
              </a:rPr>
              <a:t>turbidity maps</a:t>
            </a:r>
            <a:r>
              <a:rPr lang="en-US" sz="2400" dirty="0">
                <a:solidFill>
                  <a:srgbClr val="404040"/>
                </a:solidFill>
                <a:latin typeface="Century Gothic"/>
                <a:cs typeface="Segoe UI"/>
              </a:rPr>
              <a:t> to visualize seasonal variability in suspended sediment </a:t>
            </a:r>
          </a:p>
        </p:txBody>
      </p:sp>
      <p:sp>
        <p:nvSpPr>
          <p:cNvPr id="25" name="TextBox 24">
            <a:extLst>
              <a:ext uri="{FF2B5EF4-FFF2-40B4-BE49-F238E27FC236}">
                <a16:creationId xmlns:a16="http://schemas.microsoft.com/office/drawing/2014/main" id="{5FE11BD5-5188-48ED-B36E-F045727C8554}"/>
              </a:ext>
            </a:extLst>
          </p:cNvPr>
          <p:cNvSpPr txBox="1"/>
          <p:nvPr/>
        </p:nvSpPr>
        <p:spPr>
          <a:xfrm>
            <a:off x="8060526" y="3588055"/>
            <a:ext cx="349844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3A3838"/>
                </a:solidFill>
                <a:latin typeface="Century Gothic"/>
                <a:cs typeface="Segoe UI"/>
              </a:rPr>
              <a:t>Analyze</a:t>
            </a:r>
            <a:r>
              <a:rPr lang="en-US" sz="2400">
                <a:solidFill>
                  <a:srgbClr val="3A3838"/>
                </a:solidFill>
                <a:latin typeface="Century Gothic"/>
                <a:cs typeface="Segoe UI"/>
              </a:rPr>
              <a:t> </a:t>
            </a:r>
            <a:r>
              <a:rPr lang="en-US" sz="2400" b="1">
                <a:solidFill>
                  <a:srgbClr val="3A3838"/>
                </a:solidFill>
                <a:latin typeface="Century Gothic"/>
                <a:cs typeface="Segoe UI"/>
              </a:rPr>
              <a:t>shoreline changes</a:t>
            </a:r>
            <a:r>
              <a:rPr lang="en-US" sz="2400">
                <a:solidFill>
                  <a:srgbClr val="3A3838"/>
                </a:solidFill>
                <a:latin typeface="Century Gothic"/>
                <a:cs typeface="Segoe UI"/>
              </a:rPr>
              <a:t> after Hurricane Sandy to better understand storm-induced erosion</a:t>
            </a:r>
            <a:endParaRPr lang="en-US"/>
          </a:p>
        </p:txBody>
      </p:sp>
      <p:sp>
        <p:nvSpPr>
          <p:cNvPr id="9" name="TextBox 8">
            <a:extLst>
              <a:ext uri="{FF2B5EF4-FFF2-40B4-BE49-F238E27FC236}">
                <a16:creationId xmlns:a16="http://schemas.microsoft.com/office/drawing/2014/main" id="{AF1F67E5-1BC5-4AB2-AFC3-08FADF466C47}"/>
              </a:ext>
            </a:extLst>
          </p:cNvPr>
          <p:cNvSpPr txBox="1"/>
          <p:nvPr/>
        </p:nvSpPr>
        <p:spPr>
          <a:xfrm>
            <a:off x="4506221" y="3588055"/>
            <a:ext cx="323452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404040"/>
                </a:solidFill>
                <a:latin typeface="Century Gothic"/>
                <a:cs typeface="Segoe UI"/>
              </a:rPr>
              <a:t>Assess patterns </a:t>
            </a:r>
            <a:r>
              <a:rPr lang="en-US" sz="2400">
                <a:solidFill>
                  <a:srgbClr val="404040"/>
                </a:solidFill>
                <a:latin typeface="Century Gothic"/>
                <a:cs typeface="Segoe UI"/>
              </a:rPr>
              <a:t>in sediment transport and turbidity over time </a:t>
            </a:r>
            <a:endParaRPr lang="en-US" sz="2400" strike="sngStrike">
              <a:solidFill>
                <a:srgbClr val="404040"/>
              </a:solidFill>
              <a:latin typeface="Century Gothic"/>
              <a:cs typeface="Segoe UI"/>
            </a:endParaRPr>
          </a:p>
        </p:txBody>
      </p:sp>
    </p:spTree>
    <p:extLst>
      <p:ext uri="{BB962C8B-B14F-4D97-AF65-F5344CB8AC3E}">
        <p14:creationId xmlns:p14="http://schemas.microsoft.com/office/powerpoint/2010/main" val="1267478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89523F-0D27-45AC-A552-18567CB834D0}"/>
              </a:ext>
            </a:extLst>
          </p:cNvPr>
          <p:cNvSpPr txBox="1">
            <a:spLocks/>
          </p:cNvSpPr>
          <p:nvPr/>
        </p:nvSpPr>
        <p:spPr>
          <a:xfrm>
            <a:off x="206180" y="133080"/>
            <a:ext cx="10916041"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a:rPr>
              <a:t>SATELLITE EARTH OBSERVATIONS </a:t>
            </a:r>
          </a:p>
        </p:txBody>
      </p:sp>
      <p:pic>
        <p:nvPicPr>
          <p:cNvPr id="2" name="Picture 3" descr="A picture containing satellite, transport&#10;&#10;Description automatically generated">
            <a:extLst>
              <a:ext uri="{FF2B5EF4-FFF2-40B4-BE49-F238E27FC236}">
                <a16:creationId xmlns:a16="http://schemas.microsoft.com/office/drawing/2014/main" id="{8589B648-444F-480C-97EC-BAF9D811F193}"/>
              </a:ext>
            </a:extLst>
          </p:cNvPr>
          <p:cNvPicPr>
            <a:picLocks noChangeAspect="1"/>
          </p:cNvPicPr>
          <p:nvPr/>
        </p:nvPicPr>
        <p:blipFill>
          <a:blip r:embed="rId3"/>
          <a:stretch>
            <a:fillRect/>
          </a:stretch>
        </p:blipFill>
        <p:spPr>
          <a:xfrm>
            <a:off x="1069181" y="1283662"/>
            <a:ext cx="2314576" cy="2245447"/>
          </a:xfrm>
          <a:prstGeom prst="rect">
            <a:avLst/>
          </a:prstGeom>
        </p:spPr>
      </p:pic>
      <p:sp>
        <p:nvSpPr>
          <p:cNvPr id="5" name="TextBox 1">
            <a:extLst>
              <a:ext uri="{FF2B5EF4-FFF2-40B4-BE49-F238E27FC236}">
                <a16:creationId xmlns:a16="http://schemas.microsoft.com/office/drawing/2014/main" id="{2269C783-74AF-4EB3-9778-AA6FF4BDF155}"/>
              </a:ext>
            </a:extLst>
          </p:cNvPr>
          <p:cNvSpPr txBox="1"/>
          <p:nvPr/>
        </p:nvSpPr>
        <p:spPr>
          <a:xfrm>
            <a:off x="596884" y="3739396"/>
            <a:ext cx="2788920"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8A599A"/>
                </a:solidFill>
                <a:latin typeface="Century Gothic"/>
              </a:rPr>
              <a:t>Landsat 5 TM</a:t>
            </a:r>
          </a:p>
          <a:p>
            <a:pPr algn="ctr"/>
            <a:r>
              <a:rPr lang="en-US" sz="2400" b="1">
                <a:solidFill>
                  <a:srgbClr val="8A599A"/>
                </a:solidFill>
                <a:latin typeface="Century Gothic"/>
              </a:rPr>
              <a:t>2000-2012</a:t>
            </a:r>
          </a:p>
        </p:txBody>
      </p:sp>
      <p:pic>
        <p:nvPicPr>
          <p:cNvPr id="7" name="Picture 7">
            <a:extLst>
              <a:ext uri="{FF2B5EF4-FFF2-40B4-BE49-F238E27FC236}">
                <a16:creationId xmlns:a16="http://schemas.microsoft.com/office/drawing/2014/main" id="{0AA49F36-0F98-404C-A9C2-9169255C4F30}"/>
              </a:ext>
            </a:extLst>
          </p:cNvPr>
          <p:cNvPicPr>
            <a:picLocks noChangeAspect="1"/>
          </p:cNvPicPr>
          <p:nvPr/>
        </p:nvPicPr>
        <p:blipFill>
          <a:blip r:embed="rId4"/>
          <a:stretch>
            <a:fillRect/>
          </a:stretch>
        </p:blipFill>
        <p:spPr>
          <a:xfrm>
            <a:off x="4803328" y="1417586"/>
            <a:ext cx="2421731" cy="2003888"/>
          </a:xfrm>
          <a:prstGeom prst="rect">
            <a:avLst/>
          </a:prstGeom>
        </p:spPr>
      </p:pic>
      <p:sp>
        <p:nvSpPr>
          <p:cNvPr id="9" name="TextBox 1">
            <a:extLst>
              <a:ext uri="{FF2B5EF4-FFF2-40B4-BE49-F238E27FC236}">
                <a16:creationId xmlns:a16="http://schemas.microsoft.com/office/drawing/2014/main" id="{4DF165D1-C657-47CD-A950-C0DDD99B4352}"/>
              </a:ext>
            </a:extLst>
          </p:cNvPr>
          <p:cNvSpPr txBox="1"/>
          <p:nvPr/>
        </p:nvSpPr>
        <p:spPr>
          <a:xfrm>
            <a:off x="4571544" y="3737968"/>
            <a:ext cx="2788920"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D0652A"/>
                </a:solidFill>
                <a:latin typeface="Century Gothic"/>
              </a:rPr>
              <a:t>Landsat 8 OLI</a:t>
            </a:r>
          </a:p>
          <a:p>
            <a:pPr algn="ctr"/>
            <a:r>
              <a:rPr lang="en-US" sz="2400" b="1">
                <a:solidFill>
                  <a:srgbClr val="D0652A"/>
                </a:solidFill>
                <a:latin typeface="Century Gothic"/>
              </a:rPr>
              <a:t>2013-2021</a:t>
            </a:r>
          </a:p>
        </p:txBody>
      </p:sp>
      <p:pic>
        <p:nvPicPr>
          <p:cNvPr id="10" name="Picture 10">
            <a:extLst>
              <a:ext uri="{FF2B5EF4-FFF2-40B4-BE49-F238E27FC236}">
                <a16:creationId xmlns:a16="http://schemas.microsoft.com/office/drawing/2014/main" id="{BFF13557-DE97-4F71-926A-08D9DACDFEBD}"/>
              </a:ext>
            </a:extLst>
          </p:cNvPr>
          <p:cNvPicPr>
            <a:picLocks noChangeAspect="1"/>
          </p:cNvPicPr>
          <p:nvPr/>
        </p:nvPicPr>
        <p:blipFill>
          <a:blip r:embed="rId5"/>
          <a:stretch>
            <a:fillRect/>
          </a:stretch>
        </p:blipFill>
        <p:spPr>
          <a:xfrm>
            <a:off x="8879682" y="1245033"/>
            <a:ext cx="2564606" cy="1917336"/>
          </a:xfrm>
          <a:prstGeom prst="rect">
            <a:avLst/>
          </a:prstGeom>
        </p:spPr>
      </p:pic>
      <p:sp>
        <p:nvSpPr>
          <p:cNvPr id="11" name="TextBox 1">
            <a:extLst>
              <a:ext uri="{FF2B5EF4-FFF2-40B4-BE49-F238E27FC236}">
                <a16:creationId xmlns:a16="http://schemas.microsoft.com/office/drawing/2014/main" id="{46919E43-6187-42E9-A0B6-48CA88254739}"/>
              </a:ext>
            </a:extLst>
          </p:cNvPr>
          <p:cNvSpPr txBox="1"/>
          <p:nvPr/>
        </p:nvSpPr>
        <p:spPr>
          <a:xfrm>
            <a:off x="8333301" y="3739290"/>
            <a:ext cx="2788920" cy="120032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266E99"/>
                </a:solidFill>
                <a:latin typeface="Century Gothic"/>
              </a:rPr>
              <a:t>Sentinel-2</a:t>
            </a:r>
          </a:p>
          <a:p>
            <a:pPr algn="ctr"/>
            <a:r>
              <a:rPr lang="en-US" sz="2400" b="1">
                <a:solidFill>
                  <a:srgbClr val="266E99"/>
                </a:solidFill>
                <a:latin typeface="Century Gothic"/>
              </a:rPr>
              <a:t>2014-2021</a:t>
            </a:r>
            <a:endParaRPr lang="en-US" sz="2400" b="1">
              <a:solidFill>
                <a:srgbClr val="266E99"/>
              </a:solidFill>
              <a:latin typeface="Century Gothic" panose="020B0502020202020204" pitchFamily="34" charset="0"/>
            </a:endParaRPr>
          </a:p>
          <a:p>
            <a:pPr algn="ctr"/>
            <a:endParaRPr lang="en-US" sz="2400" b="1">
              <a:solidFill>
                <a:schemeClr val="accent6"/>
              </a:solidFill>
              <a:latin typeface="Century Gothic" panose="020B0502020202020204" pitchFamily="34" charset="0"/>
            </a:endParaRPr>
          </a:p>
        </p:txBody>
      </p:sp>
      <p:sp>
        <p:nvSpPr>
          <p:cNvPr id="8" name="Rectangle 7">
            <a:extLst>
              <a:ext uri="{FF2B5EF4-FFF2-40B4-BE49-F238E27FC236}">
                <a16:creationId xmlns:a16="http://schemas.microsoft.com/office/drawing/2014/main" id="{40D3DD73-93BB-4116-BBDE-59639C938412}"/>
              </a:ext>
            </a:extLst>
          </p:cNvPr>
          <p:cNvSpPr/>
          <p:nvPr/>
        </p:nvSpPr>
        <p:spPr>
          <a:xfrm>
            <a:off x="685797" y="5043488"/>
            <a:ext cx="5361987" cy="595311"/>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cs typeface="Calibri"/>
            </a:endParaRPr>
          </a:p>
        </p:txBody>
      </p:sp>
      <p:sp>
        <p:nvSpPr>
          <p:cNvPr id="12" name="Rectangle 11">
            <a:extLst>
              <a:ext uri="{FF2B5EF4-FFF2-40B4-BE49-F238E27FC236}">
                <a16:creationId xmlns:a16="http://schemas.microsoft.com/office/drawing/2014/main" id="{17ECDD96-4B95-43C8-9EF0-A09911C10119}"/>
              </a:ext>
            </a:extLst>
          </p:cNvPr>
          <p:cNvSpPr/>
          <p:nvPr/>
        </p:nvSpPr>
        <p:spPr>
          <a:xfrm>
            <a:off x="6043771" y="5043488"/>
            <a:ext cx="5333225" cy="595312"/>
          </a:xfrm>
          <a:prstGeom prst="rect">
            <a:avLst/>
          </a:prstGeom>
          <a:solidFill>
            <a:srgbClr val="D06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2E17AF-ED2D-4507-A672-9675166DA0D3}"/>
              </a:ext>
            </a:extLst>
          </p:cNvPr>
          <p:cNvSpPr/>
          <p:nvPr/>
        </p:nvSpPr>
        <p:spPr>
          <a:xfrm>
            <a:off x="7194429" y="5638800"/>
            <a:ext cx="4179093" cy="595313"/>
          </a:xfrm>
          <a:prstGeom prst="rect">
            <a:avLst/>
          </a:prstGeom>
          <a:solidFill>
            <a:srgbClr val="266E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p>
        </p:txBody>
      </p:sp>
      <p:sp>
        <p:nvSpPr>
          <p:cNvPr id="15" name="TextBox 14">
            <a:extLst>
              <a:ext uri="{FF2B5EF4-FFF2-40B4-BE49-F238E27FC236}">
                <a16:creationId xmlns:a16="http://schemas.microsoft.com/office/drawing/2014/main" id="{BDD15D31-67F8-49A9-A7AC-3DA6B1209594}"/>
              </a:ext>
            </a:extLst>
          </p:cNvPr>
          <p:cNvSpPr txBox="1"/>
          <p:nvPr/>
        </p:nvSpPr>
        <p:spPr>
          <a:xfrm>
            <a:off x="723711" y="5141685"/>
            <a:ext cx="9215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chemeClr val="bg1"/>
                </a:solidFill>
                <a:latin typeface="Centur gothic"/>
              </a:rPr>
              <a:t>2000</a:t>
            </a:r>
          </a:p>
        </p:txBody>
      </p:sp>
      <p:sp>
        <p:nvSpPr>
          <p:cNvPr id="16" name="TextBox 15">
            <a:extLst>
              <a:ext uri="{FF2B5EF4-FFF2-40B4-BE49-F238E27FC236}">
                <a16:creationId xmlns:a16="http://schemas.microsoft.com/office/drawing/2014/main" id="{CFFF8DD1-C1C6-420A-B353-F532E4B0C2FE}"/>
              </a:ext>
            </a:extLst>
          </p:cNvPr>
          <p:cNvSpPr txBox="1"/>
          <p:nvPr/>
        </p:nvSpPr>
        <p:spPr>
          <a:xfrm>
            <a:off x="10534650" y="5141118"/>
            <a:ext cx="9215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chemeClr val="bg1"/>
                </a:solidFill>
                <a:latin typeface="Centur gothic"/>
              </a:rPr>
              <a:t>2021</a:t>
            </a:r>
          </a:p>
        </p:txBody>
      </p:sp>
      <p:sp>
        <p:nvSpPr>
          <p:cNvPr id="18" name="Text Placeholder 4">
            <a:extLst>
              <a:ext uri="{FF2B5EF4-FFF2-40B4-BE49-F238E27FC236}">
                <a16:creationId xmlns:a16="http://schemas.microsoft.com/office/drawing/2014/main" id="{4C841904-9728-4EAC-B2E2-2BB3BCCBD383}"/>
              </a:ext>
            </a:extLst>
          </p:cNvPr>
          <p:cNvSpPr txBox="1">
            <a:spLocks/>
          </p:cNvSpPr>
          <p:nvPr/>
        </p:nvSpPr>
        <p:spPr>
          <a:xfrm>
            <a:off x="-9668" y="6474650"/>
            <a:ext cx="2712255" cy="305291"/>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sz="1050">
                <a:solidFill>
                  <a:schemeClr val="tx1">
                    <a:lumMod val="75000"/>
                    <a:lumOff val="25000"/>
                  </a:schemeClr>
                </a:solidFill>
                <a:latin typeface="Century Gothic"/>
              </a:rPr>
              <a:t>Image</a:t>
            </a:r>
            <a:r>
              <a:rPr kumimoji="0" lang="en-US" sz="1050" i="0" u="none" strike="noStrike" kern="1200" cap="none" spc="0" normalizeH="0" baseline="0" noProof="0">
                <a:ln>
                  <a:noFill/>
                </a:ln>
                <a:solidFill>
                  <a:schemeClr val="tx1">
                    <a:lumMod val="75000"/>
                    <a:lumOff val="25000"/>
                  </a:schemeClr>
                </a:solidFill>
                <a:effectLst/>
                <a:uLnTx/>
                <a:uFillTx/>
                <a:latin typeface="Century Gothic"/>
              </a:rPr>
              <a:t> </a:t>
            </a:r>
            <a:r>
              <a:rPr lang="en-US" sz="1050">
                <a:solidFill>
                  <a:schemeClr val="tx1">
                    <a:lumMod val="75000"/>
                    <a:lumOff val="25000"/>
                  </a:schemeClr>
                </a:solidFill>
                <a:latin typeface="Century Gothic"/>
              </a:rPr>
              <a:t>Credit</a:t>
            </a:r>
            <a:r>
              <a:rPr kumimoji="0" lang="en-US" sz="1050" i="0" u="none" strike="noStrike" kern="1200" cap="none" spc="0" normalizeH="0" baseline="0" noProof="0">
                <a:ln>
                  <a:noFill/>
                </a:ln>
                <a:solidFill>
                  <a:schemeClr val="tx1">
                    <a:lumMod val="75000"/>
                    <a:lumOff val="25000"/>
                  </a:schemeClr>
                </a:solidFill>
                <a:effectLst/>
                <a:uLnTx/>
                <a:uFillTx/>
                <a:latin typeface="Century Gothic"/>
              </a:rPr>
              <a:t>:</a:t>
            </a:r>
            <a:r>
              <a:rPr lang="en-US" sz="1050">
                <a:solidFill>
                  <a:schemeClr val="tx1">
                    <a:lumMod val="75000"/>
                    <a:lumOff val="25000"/>
                  </a:schemeClr>
                </a:solidFill>
                <a:latin typeface="Century Gothic"/>
              </a:rPr>
              <a:t> NASA </a:t>
            </a:r>
            <a:endParaRPr kumimoji="0" lang="en-US" sz="1050" i="0" u="none" strike="noStrike" kern="1200" cap="none" spc="0" normalizeH="0" baseline="0" noProof="0">
              <a:ln>
                <a:noFill/>
              </a:ln>
              <a:solidFill>
                <a:schemeClr val="tx1">
                  <a:lumMod val="75000"/>
                  <a:lumOff val="25000"/>
                </a:schemeClr>
              </a:solidFill>
              <a:effectLst/>
              <a:uLnTx/>
              <a:uFillTx/>
            </a:endParaRPr>
          </a:p>
        </p:txBody>
      </p:sp>
      <p:sp>
        <p:nvSpPr>
          <p:cNvPr id="4" name="TextBox 3">
            <a:extLst>
              <a:ext uri="{FF2B5EF4-FFF2-40B4-BE49-F238E27FC236}">
                <a16:creationId xmlns:a16="http://schemas.microsoft.com/office/drawing/2014/main" id="{4316EF3E-54F2-4A37-8276-4518F55A0BD4}"/>
              </a:ext>
            </a:extLst>
          </p:cNvPr>
          <p:cNvSpPr txBox="1"/>
          <p:nvPr/>
        </p:nvSpPr>
        <p:spPr>
          <a:xfrm>
            <a:off x="10544958" y="5692899"/>
            <a:ext cx="9215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FFFFF"/>
                </a:solidFill>
                <a:latin typeface="Centur gothic"/>
              </a:rPr>
              <a:t>2021</a:t>
            </a:r>
            <a:endParaRPr lang="en-US" dirty="0"/>
          </a:p>
        </p:txBody>
      </p:sp>
      <p:sp>
        <p:nvSpPr>
          <p:cNvPr id="6" name="TextBox 5">
            <a:extLst>
              <a:ext uri="{FF2B5EF4-FFF2-40B4-BE49-F238E27FC236}">
                <a16:creationId xmlns:a16="http://schemas.microsoft.com/office/drawing/2014/main" id="{D331D53B-D7DD-490C-93C6-02E03A10F257}"/>
              </a:ext>
            </a:extLst>
          </p:cNvPr>
          <p:cNvSpPr txBox="1"/>
          <p:nvPr/>
        </p:nvSpPr>
        <p:spPr>
          <a:xfrm>
            <a:off x="7228114" y="5705599"/>
            <a:ext cx="27234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FFFFF"/>
                </a:solidFill>
                <a:latin typeface="Centur gothic"/>
              </a:rPr>
              <a:t>2014</a:t>
            </a:r>
            <a:endParaRPr lang="en-US" sz="2400" dirty="0"/>
          </a:p>
        </p:txBody>
      </p:sp>
    </p:spTree>
    <p:extLst>
      <p:ext uri="{BB962C8B-B14F-4D97-AF65-F5344CB8AC3E}">
        <p14:creationId xmlns:p14="http://schemas.microsoft.com/office/powerpoint/2010/main" val="4235075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4A53E0C-5B7D-441E-822C-7012E3BF5B9F}"/>
              </a:ext>
            </a:extLst>
          </p:cNvPr>
          <p:cNvSpPr txBox="1">
            <a:spLocks/>
          </p:cNvSpPr>
          <p:nvPr/>
        </p:nvSpPr>
        <p:spPr>
          <a:xfrm>
            <a:off x="191803" y="118703"/>
            <a:ext cx="11704023"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a:ea typeface="+mj-lt"/>
                <a:cs typeface="+mj-lt"/>
              </a:rPr>
              <a:t>COMMERCIAL HIGH-RESOLUTION DATA</a:t>
            </a:r>
            <a:endParaRPr lang="en-US" dirty="0"/>
          </a:p>
        </p:txBody>
      </p:sp>
      <p:pic>
        <p:nvPicPr>
          <p:cNvPr id="6" name="Picture 6">
            <a:extLst>
              <a:ext uri="{FF2B5EF4-FFF2-40B4-BE49-F238E27FC236}">
                <a16:creationId xmlns:a16="http://schemas.microsoft.com/office/drawing/2014/main" id="{7803A180-5A52-4068-ACF7-099FBAAF24D7}"/>
              </a:ext>
            </a:extLst>
          </p:cNvPr>
          <p:cNvPicPr>
            <a:picLocks noChangeAspect="1"/>
          </p:cNvPicPr>
          <p:nvPr/>
        </p:nvPicPr>
        <p:blipFill>
          <a:blip r:embed="rId3"/>
          <a:stretch>
            <a:fillRect/>
          </a:stretch>
        </p:blipFill>
        <p:spPr>
          <a:xfrm>
            <a:off x="8357035" y="1839311"/>
            <a:ext cx="2139176" cy="2239760"/>
          </a:xfrm>
          <a:prstGeom prst="rect">
            <a:avLst/>
          </a:prstGeom>
        </p:spPr>
      </p:pic>
      <p:sp>
        <p:nvSpPr>
          <p:cNvPr id="7" name="TextBox 6">
            <a:extLst>
              <a:ext uri="{FF2B5EF4-FFF2-40B4-BE49-F238E27FC236}">
                <a16:creationId xmlns:a16="http://schemas.microsoft.com/office/drawing/2014/main" id="{1124FDAE-8A2F-4955-B918-F0A33C262B97}"/>
              </a:ext>
            </a:extLst>
          </p:cNvPr>
          <p:cNvSpPr txBox="1"/>
          <p:nvPr/>
        </p:nvSpPr>
        <p:spPr>
          <a:xfrm>
            <a:off x="7966671" y="1401840"/>
            <a:ext cx="2919018"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266E99"/>
                </a:solidFill>
                <a:latin typeface="Century Gothic"/>
              </a:rPr>
              <a:t>WorldView-2</a:t>
            </a:r>
            <a:endParaRPr lang="en-US" sz="2400">
              <a:solidFill>
                <a:srgbClr val="266E99"/>
              </a:solidFill>
              <a:latin typeface="Century Gothic"/>
              <a:ea typeface="+mn-lt"/>
              <a:cs typeface="+mn-lt"/>
            </a:endParaRPr>
          </a:p>
          <a:p>
            <a:pPr algn="ctr"/>
            <a:endParaRPr lang="en-US" sz="2400" b="1">
              <a:solidFill>
                <a:srgbClr val="266E99"/>
              </a:solidFill>
              <a:latin typeface="Century Gothic" panose="020B0502020202020204" pitchFamily="34" charset="0"/>
            </a:endParaRPr>
          </a:p>
        </p:txBody>
      </p:sp>
      <p:sp>
        <p:nvSpPr>
          <p:cNvPr id="13" name="Text Placeholder 4">
            <a:extLst>
              <a:ext uri="{FF2B5EF4-FFF2-40B4-BE49-F238E27FC236}">
                <a16:creationId xmlns:a16="http://schemas.microsoft.com/office/drawing/2014/main" id="{4C841904-9728-4EAC-B2E2-2BB3BCCBD383}"/>
              </a:ext>
            </a:extLst>
          </p:cNvPr>
          <p:cNvSpPr txBox="1">
            <a:spLocks/>
          </p:cNvSpPr>
          <p:nvPr/>
        </p:nvSpPr>
        <p:spPr>
          <a:xfrm>
            <a:off x="173960" y="6458924"/>
            <a:ext cx="3939371" cy="275603"/>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50">
                <a:solidFill>
                  <a:schemeClr val="tx1">
                    <a:lumMod val="75000"/>
                    <a:lumOff val="25000"/>
                  </a:schemeClr>
                </a:solidFill>
                <a:latin typeface="Century Gothic"/>
              </a:rPr>
              <a:t>Image</a:t>
            </a:r>
            <a:r>
              <a:rPr kumimoji="0" lang="en-US" sz="1050" i="0" u="none" strike="noStrike" kern="1200" cap="none" spc="0" normalizeH="0" baseline="0" noProof="0">
                <a:ln>
                  <a:noFill/>
                </a:ln>
                <a:solidFill>
                  <a:schemeClr val="tx1">
                    <a:lumMod val="75000"/>
                    <a:lumOff val="25000"/>
                  </a:schemeClr>
                </a:solidFill>
                <a:effectLst/>
                <a:uLnTx/>
                <a:uFillTx/>
                <a:latin typeface="Century Gothic"/>
              </a:rPr>
              <a:t> </a:t>
            </a:r>
            <a:r>
              <a:rPr lang="en-US" sz="1050">
                <a:solidFill>
                  <a:schemeClr val="tx1">
                    <a:lumMod val="75000"/>
                    <a:lumOff val="25000"/>
                  </a:schemeClr>
                </a:solidFill>
                <a:latin typeface="Century Gothic"/>
              </a:rPr>
              <a:t>Credit</a:t>
            </a:r>
            <a:r>
              <a:rPr kumimoji="0" lang="en-US" sz="1050" i="0" u="none" strike="noStrike" kern="1200" cap="none" spc="0" normalizeH="0" baseline="0" noProof="0">
                <a:ln>
                  <a:noFill/>
                </a:ln>
                <a:solidFill>
                  <a:schemeClr val="tx1">
                    <a:lumMod val="75000"/>
                    <a:lumOff val="25000"/>
                  </a:schemeClr>
                </a:solidFill>
                <a:effectLst/>
                <a:uLnTx/>
                <a:uFillTx/>
                <a:latin typeface="Century Gothic"/>
              </a:rPr>
              <a:t>:</a:t>
            </a:r>
            <a:r>
              <a:rPr lang="en-US" sz="1050">
                <a:solidFill>
                  <a:schemeClr val="tx1">
                    <a:lumMod val="75000"/>
                    <a:lumOff val="25000"/>
                  </a:schemeClr>
                </a:solidFill>
                <a:latin typeface="Century Gothic"/>
              </a:rPr>
              <a:t> DigitalGlobe, NOAA/NASA GOES Project</a:t>
            </a:r>
            <a:endParaRPr lang="en-US" sz="1050" i="0" u="none" strike="noStrike" kern="1200" cap="none" spc="0" normalizeH="0" baseline="0" noProof="0">
              <a:ln>
                <a:noFill/>
              </a:ln>
              <a:solidFill>
                <a:schemeClr val="tx1">
                  <a:lumMod val="75000"/>
                  <a:lumOff val="25000"/>
                </a:schemeClr>
              </a:solidFill>
              <a:effectLst/>
              <a:uLnTx/>
              <a:uFillTx/>
              <a:latin typeface="Century Gothic"/>
            </a:endParaRPr>
          </a:p>
        </p:txBody>
      </p:sp>
      <p:sp>
        <p:nvSpPr>
          <p:cNvPr id="4" name="Rectangle 3">
            <a:extLst>
              <a:ext uri="{FF2B5EF4-FFF2-40B4-BE49-F238E27FC236}">
                <a16:creationId xmlns:a16="http://schemas.microsoft.com/office/drawing/2014/main" id="{3063929E-F329-497C-9D9C-65BF3728162C}"/>
              </a:ext>
            </a:extLst>
          </p:cNvPr>
          <p:cNvSpPr/>
          <p:nvPr/>
        </p:nvSpPr>
        <p:spPr>
          <a:xfrm>
            <a:off x="901232" y="5710687"/>
            <a:ext cx="10490752" cy="106484"/>
          </a:xfrm>
          <a:prstGeom prst="rect">
            <a:avLst/>
          </a:prstGeom>
          <a:solidFill>
            <a:srgbClr val="266E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0" name="TextBox 9">
            <a:extLst>
              <a:ext uri="{FF2B5EF4-FFF2-40B4-BE49-F238E27FC236}">
                <a16:creationId xmlns:a16="http://schemas.microsoft.com/office/drawing/2014/main" id="{76296C8C-7FC9-468A-AD5A-657ED86F1F1D}"/>
              </a:ext>
            </a:extLst>
          </p:cNvPr>
          <p:cNvSpPr txBox="1"/>
          <p:nvPr/>
        </p:nvSpPr>
        <p:spPr>
          <a:xfrm>
            <a:off x="368060" y="5831456"/>
            <a:ext cx="10754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chemeClr val="tx1">
                    <a:lumMod val="75000"/>
                    <a:lumOff val="25000"/>
                  </a:schemeClr>
                </a:solidFill>
                <a:latin typeface="Century Gothic"/>
              </a:rPr>
              <a:t>2000</a:t>
            </a:r>
          </a:p>
        </p:txBody>
      </p:sp>
      <p:sp>
        <p:nvSpPr>
          <p:cNvPr id="15" name="TextBox 14">
            <a:extLst>
              <a:ext uri="{FF2B5EF4-FFF2-40B4-BE49-F238E27FC236}">
                <a16:creationId xmlns:a16="http://schemas.microsoft.com/office/drawing/2014/main" id="{AE460BF0-8F84-481E-B75A-84EC3FBD6CEF}"/>
              </a:ext>
            </a:extLst>
          </p:cNvPr>
          <p:cNvSpPr txBox="1"/>
          <p:nvPr/>
        </p:nvSpPr>
        <p:spPr>
          <a:xfrm>
            <a:off x="10949796" y="5903343"/>
            <a:ext cx="94603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chemeClr val="tx1">
                    <a:lumMod val="75000"/>
                    <a:lumOff val="25000"/>
                  </a:schemeClr>
                </a:solidFill>
                <a:latin typeface="Century Gothic"/>
              </a:rPr>
              <a:t>2021</a:t>
            </a:r>
          </a:p>
        </p:txBody>
      </p:sp>
      <p:cxnSp>
        <p:nvCxnSpPr>
          <p:cNvPr id="17" name="Straight Arrow Connector 16">
            <a:extLst>
              <a:ext uri="{FF2B5EF4-FFF2-40B4-BE49-F238E27FC236}">
                <a16:creationId xmlns:a16="http://schemas.microsoft.com/office/drawing/2014/main" id="{85E1E696-B1A6-414F-91F9-9EB48ED45690}"/>
              </a:ext>
            </a:extLst>
          </p:cNvPr>
          <p:cNvCxnSpPr/>
          <p:nvPr/>
        </p:nvCxnSpPr>
        <p:spPr>
          <a:xfrm>
            <a:off x="1942919" y="4739316"/>
            <a:ext cx="0" cy="575093"/>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66BF3E04-EBF6-4B3E-9BDF-B3D4C77D1489}"/>
              </a:ext>
            </a:extLst>
          </p:cNvPr>
          <p:cNvCxnSpPr/>
          <p:nvPr/>
        </p:nvCxnSpPr>
        <p:spPr>
          <a:xfrm>
            <a:off x="1942023" y="5313511"/>
            <a:ext cx="2961734"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09E852F7-49F1-4DE7-9F2F-1C682E17E433}"/>
              </a:ext>
            </a:extLst>
          </p:cNvPr>
          <p:cNvCxnSpPr>
            <a:cxnSpLocks/>
          </p:cNvCxnSpPr>
          <p:nvPr/>
        </p:nvCxnSpPr>
        <p:spPr>
          <a:xfrm flipH="1">
            <a:off x="4904654" y="5314410"/>
            <a:ext cx="2" cy="445697"/>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B303831C-8718-4200-A30D-9F7B59E0D7D1}"/>
              </a:ext>
            </a:extLst>
          </p:cNvPr>
          <p:cNvCxnSpPr>
            <a:cxnSpLocks/>
          </p:cNvCxnSpPr>
          <p:nvPr/>
        </p:nvCxnSpPr>
        <p:spPr>
          <a:xfrm flipH="1">
            <a:off x="5617459" y="4700340"/>
            <a:ext cx="2" cy="1067732"/>
          </a:xfrm>
          <a:prstGeom prst="straightConnector1">
            <a:avLst/>
          </a:prstGeom>
          <a:ln/>
        </p:spPr>
        <p:style>
          <a:lnRef idx="3">
            <a:schemeClr val="dk1"/>
          </a:lnRef>
          <a:fillRef idx="0">
            <a:schemeClr val="dk1"/>
          </a:fillRef>
          <a:effectRef idx="2">
            <a:schemeClr val="dk1"/>
          </a:effectRef>
          <a:fontRef idx="minor">
            <a:schemeClr val="tx1"/>
          </a:fontRef>
        </p:style>
      </p:cxnSp>
      <p:sp>
        <p:nvSpPr>
          <p:cNvPr id="32" name="TextBox 31">
            <a:extLst>
              <a:ext uri="{FF2B5EF4-FFF2-40B4-BE49-F238E27FC236}">
                <a16:creationId xmlns:a16="http://schemas.microsoft.com/office/drawing/2014/main" id="{0C3786F5-95AB-4699-9F9D-D71D7C498791}"/>
              </a:ext>
            </a:extLst>
          </p:cNvPr>
          <p:cNvSpPr txBox="1"/>
          <p:nvPr/>
        </p:nvSpPr>
        <p:spPr>
          <a:xfrm>
            <a:off x="8057996" y="4107634"/>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266E99"/>
                </a:solidFill>
                <a:latin typeface="Century Gothic"/>
              </a:rPr>
              <a:t>12/18/2019</a:t>
            </a:r>
            <a:endParaRPr lang="en-US" sz="2400">
              <a:cs typeface="Calibri" panose="020F0502020204030204"/>
            </a:endParaRPr>
          </a:p>
        </p:txBody>
      </p:sp>
      <p:cxnSp>
        <p:nvCxnSpPr>
          <p:cNvPr id="33" name="Straight Arrow Connector 32">
            <a:extLst>
              <a:ext uri="{FF2B5EF4-FFF2-40B4-BE49-F238E27FC236}">
                <a16:creationId xmlns:a16="http://schemas.microsoft.com/office/drawing/2014/main" id="{5A74F60A-A13B-4254-860D-D58CA493B8A6}"/>
              </a:ext>
            </a:extLst>
          </p:cNvPr>
          <p:cNvCxnSpPr>
            <a:cxnSpLocks/>
          </p:cNvCxnSpPr>
          <p:nvPr/>
        </p:nvCxnSpPr>
        <p:spPr>
          <a:xfrm flipH="1">
            <a:off x="9681920" y="4696181"/>
            <a:ext cx="2" cy="402565"/>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34" name="Straight Arrow Connector 33">
            <a:extLst>
              <a:ext uri="{FF2B5EF4-FFF2-40B4-BE49-F238E27FC236}">
                <a16:creationId xmlns:a16="http://schemas.microsoft.com/office/drawing/2014/main" id="{D404F7AA-8A9C-449E-A040-421453932E6C}"/>
              </a:ext>
            </a:extLst>
          </p:cNvPr>
          <p:cNvCxnSpPr>
            <a:cxnSpLocks/>
          </p:cNvCxnSpPr>
          <p:nvPr/>
        </p:nvCxnSpPr>
        <p:spPr>
          <a:xfrm flipV="1">
            <a:off x="9683622" y="5097850"/>
            <a:ext cx="373811"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0420C7E7-E538-48B9-A389-E2CFC1B00D3C}"/>
              </a:ext>
            </a:extLst>
          </p:cNvPr>
          <p:cNvCxnSpPr>
            <a:cxnSpLocks/>
          </p:cNvCxnSpPr>
          <p:nvPr/>
        </p:nvCxnSpPr>
        <p:spPr>
          <a:xfrm flipH="1">
            <a:off x="10051747" y="5110843"/>
            <a:ext cx="2" cy="664324"/>
          </a:xfrm>
          <a:prstGeom prst="straightConnector1">
            <a:avLst/>
          </a:prstGeom>
          <a:ln/>
        </p:spPr>
        <p:style>
          <a:lnRef idx="3">
            <a:schemeClr val="dk1"/>
          </a:lnRef>
          <a:fillRef idx="0">
            <a:schemeClr val="dk1"/>
          </a:fillRef>
          <a:effectRef idx="2">
            <a:schemeClr val="dk1"/>
          </a:effectRef>
          <a:fontRef idx="minor">
            <a:schemeClr val="tx1"/>
          </a:fontRef>
        </p:style>
      </p:cxnSp>
      <p:pic>
        <p:nvPicPr>
          <p:cNvPr id="23" name="Picture 6">
            <a:extLst>
              <a:ext uri="{FF2B5EF4-FFF2-40B4-BE49-F238E27FC236}">
                <a16:creationId xmlns:a16="http://schemas.microsoft.com/office/drawing/2014/main" id="{1F4D00BA-604F-4A32-B1B6-FCDD80D31D7F}"/>
              </a:ext>
            </a:extLst>
          </p:cNvPr>
          <p:cNvPicPr>
            <a:picLocks noChangeAspect="1"/>
          </p:cNvPicPr>
          <p:nvPr/>
        </p:nvPicPr>
        <p:blipFill>
          <a:blip r:embed="rId3"/>
          <a:stretch>
            <a:fillRect/>
          </a:stretch>
        </p:blipFill>
        <p:spPr>
          <a:xfrm>
            <a:off x="865684" y="1839311"/>
            <a:ext cx="2139176" cy="2239760"/>
          </a:xfrm>
          <a:prstGeom prst="rect">
            <a:avLst/>
          </a:prstGeom>
        </p:spPr>
      </p:pic>
      <p:sp>
        <p:nvSpPr>
          <p:cNvPr id="26" name="TextBox 25">
            <a:extLst>
              <a:ext uri="{FF2B5EF4-FFF2-40B4-BE49-F238E27FC236}">
                <a16:creationId xmlns:a16="http://schemas.microsoft.com/office/drawing/2014/main" id="{8018807F-2682-434B-8E48-B9477D185B11}"/>
              </a:ext>
            </a:extLst>
          </p:cNvPr>
          <p:cNvSpPr txBox="1"/>
          <p:nvPr/>
        </p:nvSpPr>
        <p:spPr>
          <a:xfrm>
            <a:off x="536896" y="1401839"/>
            <a:ext cx="2919018"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266E99"/>
                </a:solidFill>
                <a:latin typeface="Century Gothic"/>
              </a:rPr>
              <a:t>WorldView-2</a:t>
            </a:r>
            <a:endParaRPr lang="en-US" sz="2400">
              <a:solidFill>
                <a:srgbClr val="266E99"/>
              </a:solidFill>
              <a:latin typeface="Century Gothic"/>
              <a:ea typeface="+mn-lt"/>
              <a:cs typeface="+mn-lt"/>
            </a:endParaRPr>
          </a:p>
          <a:p>
            <a:pPr algn="ctr"/>
            <a:endParaRPr lang="en-US" sz="2400" b="1">
              <a:solidFill>
                <a:srgbClr val="266E99"/>
              </a:solidFill>
              <a:latin typeface="Century Gothic" panose="020B0502020202020204" pitchFamily="34" charset="0"/>
            </a:endParaRPr>
          </a:p>
        </p:txBody>
      </p:sp>
      <p:sp>
        <p:nvSpPr>
          <p:cNvPr id="29" name="TextBox 28">
            <a:extLst>
              <a:ext uri="{FF2B5EF4-FFF2-40B4-BE49-F238E27FC236}">
                <a16:creationId xmlns:a16="http://schemas.microsoft.com/office/drawing/2014/main" id="{3BA4E437-0870-4E82-B173-D8166C4499D2}"/>
              </a:ext>
            </a:extLst>
          </p:cNvPr>
          <p:cNvSpPr txBox="1"/>
          <p:nvPr/>
        </p:nvSpPr>
        <p:spPr>
          <a:xfrm>
            <a:off x="628220" y="4107634"/>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266E99"/>
                </a:solidFill>
                <a:latin typeface="Century Gothic"/>
              </a:rPr>
              <a:t>07/25/2010</a:t>
            </a:r>
            <a:endParaRPr lang="en-US" sz="2400">
              <a:cs typeface="Calibri" panose="020F0502020204030204"/>
            </a:endParaRPr>
          </a:p>
        </p:txBody>
      </p:sp>
      <p:sp>
        <p:nvSpPr>
          <p:cNvPr id="30" name="TextBox 29">
            <a:extLst>
              <a:ext uri="{FF2B5EF4-FFF2-40B4-BE49-F238E27FC236}">
                <a16:creationId xmlns:a16="http://schemas.microsoft.com/office/drawing/2014/main" id="{1F0B9D5F-62C5-45BB-BEB1-67DA269B82E8}"/>
              </a:ext>
            </a:extLst>
          </p:cNvPr>
          <p:cNvSpPr txBox="1"/>
          <p:nvPr/>
        </p:nvSpPr>
        <p:spPr>
          <a:xfrm>
            <a:off x="4366748" y="4107634"/>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266E99"/>
                </a:solidFill>
                <a:latin typeface="Century Gothic"/>
              </a:rPr>
              <a:t>10/22/2012</a:t>
            </a:r>
          </a:p>
        </p:txBody>
      </p:sp>
      <p:sp>
        <p:nvSpPr>
          <p:cNvPr id="31" name="TextBox 30">
            <a:extLst>
              <a:ext uri="{FF2B5EF4-FFF2-40B4-BE49-F238E27FC236}">
                <a16:creationId xmlns:a16="http://schemas.microsoft.com/office/drawing/2014/main" id="{50F6C16B-620A-4FD5-A40D-0FE8E4E2E726}"/>
              </a:ext>
            </a:extLst>
          </p:cNvPr>
          <p:cNvSpPr txBox="1"/>
          <p:nvPr/>
        </p:nvSpPr>
        <p:spPr>
          <a:xfrm>
            <a:off x="4275422" y="3692236"/>
            <a:ext cx="2919018"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266E99"/>
                </a:solidFill>
                <a:latin typeface="Century Gothic"/>
                <a:ea typeface="+mn-lt"/>
                <a:cs typeface="+mn-lt"/>
              </a:rPr>
              <a:t>Hurricane Sandy</a:t>
            </a:r>
          </a:p>
          <a:p>
            <a:pPr algn="ctr"/>
            <a:endParaRPr lang="en-US" sz="2400" b="1">
              <a:solidFill>
                <a:srgbClr val="266E99"/>
              </a:solidFill>
              <a:latin typeface="Century Gothic" panose="020B0502020202020204" pitchFamily="34" charset="0"/>
            </a:endParaRPr>
          </a:p>
        </p:txBody>
      </p:sp>
      <p:pic>
        <p:nvPicPr>
          <p:cNvPr id="8" name="Picture 8">
            <a:extLst>
              <a:ext uri="{FF2B5EF4-FFF2-40B4-BE49-F238E27FC236}">
                <a16:creationId xmlns:a16="http://schemas.microsoft.com/office/drawing/2014/main" id="{949B7E61-79B5-4E82-96C5-B353E52AC1EB}"/>
              </a:ext>
            </a:extLst>
          </p:cNvPr>
          <p:cNvPicPr>
            <a:picLocks noChangeAspect="1"/>
          </p:cNvPicPr>
          <p:nvPr/>
        </p:nvPicPr>
        <p:blipFill>
          <a:blip r:embed="rId4"/>
          <a:stretch>
            <a:fillRect/>
          </a:stretch>
        </p:blipFill>
        <p:spPr>
          <a:xfrm>
            <a:off x="4368140" y="1405773"/>
            <a:ext cx="2743200" cy="2284947"/>
          </a:xfrm>
          <a:prstGeom prst="rect">
            <a:avLst/>
          </a:prstGeom>
        </p:spPr>
      </p:pic>
    </p:spTree>
    <p:extLst>
      <p:ext uri="{BB962C8B-B14F-4D97-AF65-F5344CB8AC3E}">
        <p14:creationId xmlns:p14="http://schemas.microsoft.com/office/powerpoint/2010/main" val="2217882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860B2E3-C6A4-4FDA-93AD-053BE7B8FBD5}"/>
              </a:ext>
            </a:extLst>
          </p:cNvPr>
          <p:cNvSpPr txBox="1">
            <a:spLocks/>
          </p:cNvSpPr>
          <p:nvPr/>
        </p:nvSpPr>
        <p:spPr>
          <a:xfrm>
            <a:off x="364331" y="176212"/>
            <a:ext cx="6537578"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cs typeface="Calibri Light"/>
              </a:rPr>
              <a:t>METHODS</a:t>
            </a:r>
          </a:p>
        </p:txBody>
      </p:sp>
      <p:grpSp>
        <p:nvGrpSpPr>
          <p:cNvPr id="5" name="Group 4">
            <a:extLst>
              <a:ext uri="{FF2B5EF4-FFF2-40B4-BE49-F238E27FC236}">
                <a16:creationId xmlns:a16="http://schemas.microsoft.com/office/drawing/2014/main" id="{BF8DA785-8B9A-47B4-9B15-1C8CE468D867}"/>
              </a:ext>
            </a:extLst>
          </p:cNvPr>
          <p:cNvGrpSpPr/>
          <p:nvPr/>
        </p:nvGrpSpPr>
        <p:grpSpPr>
          <a:xfrm>
            <a:off x="4796284" y="1325256"/>
            <a:ext cx="3370416" cy="4729593"/>
            <a:chOff x="4609381" y="1238992"/>
            <a:chExt cx="4597878" cy="5470386"/>
          </a:xfrm>
        </p:grpSpPr>
        <p:pic>
          <p:nvPicPr>
            <p:cNvPr id="10" name="Picture 12" descr="Map&#10;&#10;Description automatically generated">
              <a:extLst>
                <a:ext uri="{FF2B5EF4-FFF2-40B4-BE49-F238E27FC236}">
                  <a16:creationId xmlns:a16="http://schemas.microsoft.com/office/drawing/2014/main" id="{0D0D4469-F463-4960-8585-EB4A347B8A55}"/>
                </a:ext>
              </a:extLst>
            </p:cNvPr>
            <p:cNvPicPr>
              <a:picLocks noChangeAspect="1"/>
            </p:cNvPicPr>
            <p:nvPr/>
          </p:nvPicPr>
          <p:blipFill>
            <a:blip r:embed="rId3"/>
            <a:stretch>
              <a:fillRect/>
            </a:stretch>
          </p:blipFill>
          <p:spPr>
            <a:xfrm>
              <a:off x="4744386" y="4535278"/>
              <a:ext cx="4324710" cy="2174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9" descr="A picture containing smoke, dark&#10;&#10;Description automatically generated">
              <a:extLst>
                <a:ext uri="{FF2B5EF4-FFF2-40B4-BE49-F238E27FC236}">
                  <a16:creationId xmlns:a16="http://schemas.microsoft.com/office/drawing/2014/main" id="{3EF6F3EC-1407-45E3-818D-CB9507E3D3E5}"/>
                </a:ext>
              </a:extLst>
            </p:cNvPr>
            <p:cNvPicPr>
              <a:picLocks noChangeAspect="1"/>
            </p:cNvPicPr>
            <p:nvPr/>
          </p:nvPicPr>
          <p:blipFill>
            <a:blip r:embed="rId4"/>
            <a:stretch>
              <a:fillRect/>
            </a:stretch>
          </p:blipFill>
          <p:spPr>
            <a:xfrm>
              <a:off x="4609381" y="1238992"/>
              <a:ext cx="4597878" cy="21227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2" name="Isosceles Triangle 1">
            <a:extLst>
              <a:ext uri="{FF2B5EF4-FFF2-40B4-BE49-F238E27FC236}">
                <a16:creationId xmlns:a16="http://schemas.microsoft.com/office/drawing/2014/main" id="{29E8D2E6-0726-4A76-81F3-2735DE1A0496}"/>
              </a:ext>
            </a:extLst>
          </p:cNvPr>
          <p:cNvSpPr/>
          <p:nvPr/>
        </p:nvSpPr>
        <p:spPr>
          <a:xfrm>
            <a:off x="5608202" y="2527067"/>
            <a:ext cx="143678" cy="15297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607D6E66-5D71-4D0D-B581-A407BE0984F4}"/>
              </a:ext>
            </a:extLst>
          </p:cNvPr>
          <p:cNvSpPr/>
          <p:nvPr/>
        </p:nvSpPr>
        <p:spPr>
          <a:xfrm>
            <a:off x="6332220" y="2196817"/>
            <a:ext cx="143678" cy="15297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CF09F44F-A37A-44BE-B3F6-A2E37DFC2F4C}"/>
              </a:ext>
            </a:extLst>
          </p:cNvPr>
          <p:cNvSpPr/>
          <p:nvPr/>
        </p:nvSpPr>
        <p:spPr>
          <a:xfrm>
            <a:off x="6910104" y="1868927"/>
            <a:ext cx="143678" cy="15297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FB7FBA28-64BE-4E2E-BF84-01C3A3B8A725}"/>
              </a:ext>
            </a:extLst>
          </p:cNvPr>
          <p:cNvSpPr/>
          <p:nvPr/>
        </p:nvSpPr>
        <p:spPr>
          <a:xfrm>
            <a:off x="5609918" y="5425715"/>
            <a:ext cx="143678" cy="15297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677A8AAB-813F-4953-814A-DCC79BBEB40D}"/>
              </a:ext>
            </a:extLst>
          </p:cNvPr>
          <p:cNvSpPr/>
          <p:nvPr/>
        </p:nvSpPr>
        <p:spPr>
          <a:xfrm>
            <a:off x="6260762" y="5111130"/>
            <a:ext cx="143678" cy="15297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1B41C096-C7D4-4FF4-8B59-C356A3731899}"/>
              </a:ext>
            </a:extLst>
          </p:cNvPr>
          <p:cNvSpPr/>
          <p:nvPr/>
        </p:nvSpPr>
        <p:spPr>
          <a:xfrm>
            <a:off x="6983064" y="4823367"/>
            <a:ext cx="143678" cy="15297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B963BD7E-053B-4828-A291-34171ED29246}"/>
              </a:ext>
            </a:extLst>
          </p:cNvPr>
          <p:cNvSpPr/>
          <p:nvPr/>
        </p:nvSpPr>
        <p:spPr>
          <a:xfrm>
            <a:off x="5675153" y="6358526"/>
            <a:ext cx="143678" cy="15297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EA4C816-2485-4F79-A791-D8B256B906C1}"/>
              </a:ext>
            </a:extLst>
          </p:cNvPr>
          <p:cNvSpPr txBox="1"/>
          <p:nvPr/>
        </p:nvSpPr>
        <p:spPr>
          <a:xfrm>
            <a:off x="5876091" y="6286810"/>
            <a:ext cx="1378424" cy="3807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Buoy Points</a:t>
            </a:r>
          </a:p>
        </p:txBody>
      </p:sp>
      <p:sp>
        <p:nvSpPr>
          <p:cNvPr id="15" name="Arrow: Down 14">
            <a:extLst>
              <a:ext uri="{FF2B5EF4-FFF2-40B4-BE49-F238E27FC236}">
                <a16:creationId xmlns:a16="http://schemas.microsoft.com/office/drawing/2014/main" id="{16FCB51E-D419-4380-8960-CE405E0AD0ED}"/>
              </a:ext>
            </a:extLst>
          </p:cNvPr>
          <p:cNvSpPr/>
          <p:nvPr/>
        </p:nvSpPr>
        <p:spPr>
          <a:xfrm>
            <a:off x="6326804" y="3372181"/>
            <a:ext cx="375144" cy="574030"/>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6E99"/>
              </a:solidFill>
              <a:cs typeface="Calibri"/>
            </a:endParaRPr>
          </a:p>
        </p:txBody>
      </p:sp>
      <p:sp>
        <p:nvSpPr>
          <p:cNvPr id="26" name="Arrow: Down 25">
            <a:extLst>
              <a:ext uri="{FF2B5EF4-FFF2-40B4-BE49-F238E27FC236}">
                <a16:creationId xmlns:a16="http://schemas.microsoft.com/office/drawing/2014/main" id="{481F6D9D-DAB9-4C6F-8E7E-35ADF9928DA0}"/>
              </a:ext>
            </a:extLst>
          </p:cNvPr>
          <p:cNvSpPr/>
          <p:nvPr/>
        </p:nvSpPr>
        <p:spPr>
          <a:xfrm rot="-5400000">
            <a:off x="7632082" y="3252238"/>
            <a:ext cx="389255" cy="743363"/>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6E99"/>
              </a:solidFill>
              <a:cs typeface="Calibri"/>
            </a:endParaRPr>
          </a:p>
        </p:txBody>
      </p:sp>
      <p:grpSp>
        <p:nvGrpSpPr>
          <p:cNvPr id="21" name="Group 20">
            <a:extLst>
              <a:ext uri="{FF2B5EF4-FFF2-40B4-BE49-F238E27FC236}">
                <a16:creationId xmlns:a16="http://schemas.microsoft.com/office/drawing/2014/main" id="{7C8CEF82-66CA-48E2-999C-FABD5A4E6AF2}"/>
              </a:ext>
            </a:extLst>
          </p:cNvPr>
          <p:cNvGrpSpPr/>
          <p:nvPr/>
        </p:nvGrpSpPr>
        <p:grpSpPr>
          <a:xfrm>
            <a:off x="367756" y="1114947"/>
            <a:ext cx="3823105" cy="5504728"/>
            <a:chOff x="275080" y="1125244"/>
            <a:chExt cx="3823105" cy="5504728"/>
          </a:xfrm>
        </p:grpSpPr>
        <p:sp>
          <p:nvSpPr>
            <p:cNvPr id="27" name="Google Shape;323;g6f552a9b71_0_11">
              <a:extLst>
                <a:ext uri="{FF2B5EF4-FFF2-40B4-BE49-F238E27FC236}">
                  <a16:creationId xmlns:a16="http://schemas.microsoft.com/office/drawing/2014/main" id="{41F13CE5-B93C-487A-AA85-D8F23D682CAE}"/>
                </a:ext>
              </a:extLst>
            </p:cNvPr>
            <p:cNvSpPr/>
            <p:nvPr/>
          </p:nvSpPr>
          <p:spPr>
            <a:xfrm>
              <a:off x="304920" y="1125244"/>
              <a:ext cx="3696330" cy="5346457"/>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79CC3"/>
                </a:solidFill>
                <a:highlight>
                  <a:srgbClr val="379CC3"/>
                </a:highlight>
                <a:latin typeface="Arial"/>
                <a:ea typeface="Arial"/>
                <a:cs typeface="Arial"/>
                <a:sym typeface="Arial"/>
              </a:endParaRPr>
            </a:p>
          </p:txBody>
        </p:sp>
        <p:sp>
          <p:nvSpPr>
            <p:cNvPr id="28" name="TextBox 27">
              <a:extLst>
                <a:ext uri="{FF2B5EF4-FFF2-40B4-BE49-F238E27FC236}">
                  <a16:creationId xmlns:a16="http://schemas.microsoft.com/office/drawing/2014/main" id="{06FB1FAB-EFF4-46E2-AA21-1DF37B44CC0B}"/>
                </a:ext>
              </a:extLst>
            </p:cNvPr>
            <p:cNvSpPr txBox="1"/>
            <p:nvPr/>
          </p:nvSpPr>
          <p:spPr>
            <a:xfrm rot="10800000" flipV="1">
              <a:off x="341999" y="1206362"/>
              <a:ext cx="375306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404040"/>
                  </a:solidFill>
                  <a:latin typeface="Century Gothic"/>
                  <a:cs typeface="Segoe UI"/>
                </a:rPr>
                <a:t>Turbidity Time Series &amp; Validation</a:t>
              </a:r>
              <a:endParaRPr lang="en-US" sz="2400">
                <a:solidFill>
                  <a:srgbClr val="404040"/>
                </a:solidFill>
                <a:latin typeface="Century Gothic"/>
                <a:cs typeface="Segoe UI"/>
              </a:endParaRPr>
            </a:p>
          </p:txBody>
        </p:sp>
        <p:sp>
          <p:nvSpPr>
            <p:cNvPr id="29" name="TextBox 28">
              <a:extLst>
                <a:ext uri="{FF2B5EF4-FFF2-40B4-BE49-F238E27FC236}">
                  <a16:creationId xmlns:a16="http://schemas.microsoft.com/office/drawing/2014/main" id="{572D230E-AA2B-4272-B4FE-60502494CE0F}"/>
                </a:ext>
              </a:extLst>
            </p:cNvPr>
            <p:cNvSpPr txBox="1"/>
            <p:nvPr/>
          </p:nvSpPr>
          <p:spPr>
            <a:xfrm rot="10800000" flipV="1">
              <a:off x="275080" y="3261032"/>
              <a:ext cx="376984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404040"/>
                  </a:solidFill>
                  <a:latin typeface="Century Gothic"/>
                  <a:cs typeface="Segoe UI"/>
                </a:rPr>
                <a:t>Extract turbidity values from processed imagery</a:t>
              </a:r>
            </a:p>
          </p:txBody>
        </p:sp>
        <p:sp>
          <p:nvSpPr>
            <p:cNvPr id="30" name="TextBox 29">
              <a:extLst>
                <a:ext uri="{FF2B5EF4-FFF2-40B4-BE49-F238E27FC236}">
                  <a16:creationId xmlns:a16="http://schemas.microsoft.com/office/drawing/2014/main" id="{5CADB62A-CE6B-42D5-9963-395BB5EC9ABD}"/>
                </a:ext>
              </a:extLst>
            </p:cNvPr>
            <p:cNvSpPr txBox="1"/>
            <p:nvPr/>
          </p:nvSpPr>
          <p:spPr>
            <a:xfrm rot="10800000" flipV="1">
              <a:off x="370979" y="4467897"/>
              <a:ext cx="355177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404040"/>
                  </a:solidFill>
                  <a:latin typeface="Century Gothic"/>
                  <a:cs typeface="Segoe UI"/>
                </a:rPr>
                <a:t>Match satellite imagery times to tidal buoy times </a:t>
              </a:r>
            </a:p>
          </p:txBody>
        </p:sp>
        <p:sp>
          <p:nvSpPr>
            <p:cNvPr id="31" name="TextBox 30">
              <a:extLst>
                <a:ext uri="{FF2B5EF4-FFF2-40B4-BE49-F238E27FC236}">
                  <a16:creationId xmlns:a16="http://schemas.microsoft.com/office/drawing/2014/main" id="{CE951FD4-2080-4A91-97C3-31CBCB95A426}"/>
                </a:ext>
              </a:extLst>
            </p:cNvPr>
            <p:cNvSpPr txBox="1"/>
            <p:nvPr/>
          </p:nvSpPr>
          <p:spPr>
            <a:xfrm rot="10800000" flipV="1">
              <a:off x="345119" y="5614309"/>
              <a:ext cx="375306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cs typeface="Segoe UI"/>
                </a:rPr>
                <a:t>Compare turbidity values and plot against time</a:t>
              </a:r>
            </a:p>
          </p:txBody>
        </p:sp>
        <p:sp>
          <p:nvSpPr>
            <p:cNvPr id="32" name="Arrow: Down 31">
              <a:extLst>
                <a:ext uri="{FF2B5EF4-FFF2-40B4-BE49-F238E27FC236}">
                  <a16:creationId xmlns:a16="http://schemas.microsoft.com/office/drawing/2014/main" id="{865A703E-BF3A-496D-A32C-7DD0463AC50C}"/>
                </a:ext>
              </a:extLst>
            </p:cNvPr>
            <p:cNvSpPr/>
            <p:nvPr/>
          </p:nvSpPr>
          <p:spPr>
            <a:xfrm>
              <a:off x="1968689" y="4010251"/>
              <a:ext cx="426517" cy="463036"/>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Down 32">
              <a:extLst>
                <a:ext uri="{FF2B5EF4-FFF2-40B4-BE49-F238E27FC236}">
                  <a16:creationId xmlns:a16="http://schemas.microsoft.com/office/drawing/2014/main" id="{FD69AF29-AD7C-4A0B-91BB-D8BB5830B1FD}"/>
                </a:ext>
              </a:extLst>
            </p:cNvPr>
            <p:cNvSpPr/>
            <p:nvPr/>
          </p:nvSpPr>
          <p:spPr>
            <a:xfrm>
              <a:off x="1968689" y="5218669"/>
              <a:ext cx="426517" cy="463036"/>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A3E5F9E-4EB5-482F-A798-EA0058DB6645}"/>
                </a:ext>
              </a:extLst>
            </p:cNvPr>
            <p:cNvSpPr txBox="1"/>
            <p:nvPr/>
          </p:nvSpPr>
          <p:spPr>
            <a:xfrm>
              <a:off x="430427" y="2088291"/>
              <a:ext cx="35257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404040"/>
                  </a:solidFill>
                  <a:latin typeface="Century Gothic"/>
                </a:rPr>
                <a:t>Application of </a:t>
              </a:r>
              <a:r>
                <a:rPr lang="en-US" err="1">
                  <a:solidFill>
                    <a:srgbClr val="404040"/>
                  </a:solidFill>
                  <a:latin typeface="Century Gothic"/>
                </a:rPr>
                <a:t>Dogliotti</a:t>
              </a:r>
              <a:r>
                <a:rPr lang="en-US">
                  <a:solidFill>
                    <a:srgbClr val="404040"/>
                  </a:solidFill>
                  <a:latin typeface="Century Gothic"/>
                </a:rPr>
                <a:t> (2015) turbidity algorithm</a:t>
              </a:r>
              <a:r>
                <a:rPr lang="en-US">
                  <a:latin typeface="Century Gothic"/>
                </a:rPr>
                <a:t>​</a:t>
              </a:r>
              <a:endParaRPr lang="en-US">
                <a:cs typeface="Calibri" panose="020F0502020204030204"/>
              </a:endParaRPr>
            </a:p>
          </p:txBody>
        </p:sp>
        <p:sp>
          <p:nvSpPr>
            <p:cNvPr id="20" name="Arrow: Down 19">
              <a:extLst>
                <a:ext uri="{FF2B5EF4-FFF2-40B4-BE49-F238E27FC236}">
                  <a16:creationId xmlns:a16="http://schemas.microsoft.com/office/drawing/2014/main" id="{8F45F851-01BF-45D4-843C-93B2B3020913}"/>
                </a:ext>
              </a:extLst>
            </p:cNvPr>
            <p:cNvSpPr/>
            <p:nvPr/>
          </p:nvSpPr>
          <p:spPr>
            <a:xfrm>
              <a:off x="1976927" y="2741625"/>
              <a:ext cx="426517" cy="463036"/>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descr="Chart, scatter chart&#10;&#10;Description automatically generated">
            <a:extLst>
              <a:ext uri="{FF2B5EF4-FFF2-40B4-BE49-F238E27FC236}">
                <a16:creationId xmlns:a16="http://schemas.microsoft.com/office/drawing/2014/main" id="{C1B030FF-0122-4442-95A6-11BC0237F0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7365" y="2256948"/>
            <a:ext cx="3614302" cy="2710726"/>
          </a:xfrm>
          <a:prstGeom prst="rect">
            <a:avLst/>
          </a:prstGeom>
        </p:spPr>
      </p:pic>
      <p:sp>
        <p:nvSpPr>
          <p:cNvPr id="36" name="TextBox 35">
            <a:extLst>
              <a:ext uri="{FF2B5EF4-FFF2-40B4-BE49-F238E27FC236}">
                <a16:creationId xmlns:a16="http://schemas.microsoft.com/office/drawing/2014/main" id="{3BD7A238-15F1-4C20-84C3-DE514770A41D}"/>
              </a:ext>
            </a:extLst>
          </p:cNvPr>
          <p:cNvSpPr txBox="1"/>
          <p:nvPr/>
        </p:nvSpPr>
        <p:spPr>
          <a:xfrm rot="-5400000">
            <a:off x="7814548" y="3344789"/>
            <a:ext cx="14655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panose="020B0502020202020204" pitchFamily="34" charset="0"/>
                <a:cs typeface="Calibri"/>
              </a:rPr>
              <a:t>Turbidity (FNU)</a:t>
            </a:r>
          </a:p>
        </p:txBody>
      </p:sp>
      <p:sp>
        <p:nvSpPr>
          <p:cNvPr id="37" name="TextBox 36">
            <a:extLst>
              <a:ext uri="{FF2B5EF4-FFF2-40B4-BE49-F238E27FC236}">
                <a16:creationId xmlns:a16="http://schemas.microsoft.com/office/drawing/2014/main" id="{D939522B-9080-4E6B-AA0F-19DD75B139BE}"/>
              </a:ext>
            </a:extLst>
          </p:cNvPr>
          <p:cNvSpPr txBox="1"/>
          <p:nvPr/>
        </p:nvSpPr>
        <p:spPr>
          <a:xfrm>
            <a:off x="8769809" y="4592698"/>
            <a:ext cx="31351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Century Gothic" panose="020B0502020202020204" pitchFamily="34" charset="0"/>
                <a:cs typeface="Calibri"/>
              </a:rPr>
              <a:t>Date</a:t>
            </a:r>
          </a:p>
        </p:txBody>
      </p:sp>
    </p:spTree>
    <p:extLst>
      <p:ext uri="{BB962C8B-B14F-4D97-AF65-F5344CB8AC3E}">
        <p14:creationId xmlns:p14="http://schemas.microsoft.com/office/powerpoint/2010/main" val="4026747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8" descr="A picture containing map&#10;&#10;Description automatically generated">
            <a:extLst>
              <a:ext uri="{FF2B5EF4-FFF2-40B4-BE49-F238E27FC236}">
                <a16:creationId xmlns:a16="http://schemas.microsoft.com/office/drawing/2014/main" id="{0BCC9F6E-E9AE-46DB-A65D-655B9C079AA6}"/>
              </a:ext>
            </a:extLst>
          </p:cNvPr>
          <p:cNvPicPr>
            <a:picLocks noChangeAspect="1"/>
          </p:cNvPicPr>
          <p:nvPr/>
        </p:nvPicPr>
        <p:blipFill>
          <a:blip r:embed="rId3"/>
          <a:stretch>
            <a:fillRect/>
          </a:stretch>
        </p:blipFill>
        <p:spPr>
          <a:xfrm>
            <a:off x="4980653" y="2420491"/>
            <a:ext cx="6528619" cy="3963804"/>
          </a:xfrm>
          <a:prstGeom prst="rect">
            <a:avLst/>
          </a:prstGeom>
        </p:spPr>
      </p:pic>
      <p:sp>
        <p:nvSpPr>
          <p:cNvPr id="2" name="Title 1">
            <a:extLst>
              <a:ext uri="{FF2B5EF4-FFF2-40B4-BE49-F238E27FC236}">
                <a16:creationId xmlns:a16="http://schemas.microsoft.com/office/drawing/2014/main" id="{7F473FC9-23C7-4540-898F-8059EA30BB41}"/>
              </a:ext>
            </a:extLst>
          </p:cNvPr>
          <p:cNvSpPr txBox="1">
            <a:spLocks/>
          </p:cNvSpPr>
          <p:nvPr/>
        </p:nvSpPr>
        <p:spPr>
          <a:xfrm>
            <a:off x="364331" y="176212"/>
            <a:ext cx="8037387" cy="107596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cs typeface="Calibri Light"/>
              </a:rPr>
              <a:t>Methods</a:t>
            </a:r>
          </a:p>
        </p:txBody>
      </p:sp>
      <p:sp>
        <p:nvSpPr>
          <p:cNvPr id="3" name="Google Shape;323;g6f552a9b71_0_11">
            <a:extLst>
              <a:ext uri="{FF2B5EF4-FFF2-40B4-BE49-F238E27FC236}">
                <a16:creationId xmlns:a16="http://schemas.microsoft.com/office/drawing/2014/main" id="{3DF3D6CD-FA27-994A-AE73-3F3D675438F9}"/>
              </a:ext>
            </a:extLst>
          </p:cNvPr>
          <p:cNvSpPr/>
          <p:nvPr/>
        </p:nvSpPr>
        <p:spPr>
          <a:xfrm>
            <a:off x="327987" y="1102924"/>
            <a:ext cx="3607040" cy="5490230"/>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79CC3"/>
              </a:solidFill>
              <a:highlight>
                <a:srgbClr val="379CC3"/>
              </a:highlight>
              <a:latin typeface="Arial"/>
              <a:ea typeface="Arial"/>
              <a:cs typeface="Arial"/>
              <a:sym typeface="Arial"/>
            </a:endParaRPr>
          </a:p>
        </p:txBody>
      </p:sp>
      <p:sp>
        <p:nvSpPr>
          <p:cNvPr id="4" name="TextBox 3">
            <a:extLst>
              <a:ext uri="{FF2B5EF4-FFF2-40B4-BE49-F238E27FC236}">
                <a16:creationId xmlns:a16="http://schemas.microsoft.com/office/drawing/2014/main" id="{55874CB1-3466-CF48-A4A9-3F869311265F}"/>
              </a:ext>
            </a:extLst>
          </p:cNvPr>
          <p:cNvSpPr txBox="1"/>
          <p:nvPr/>
        </p:nvSpPr>
        <p:spPr>
          <a:xfrm rot="10800000" flipV="1">
            <a:off x="628455" y="1328022"/>
            <a:ext cx="30283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404040"/>
                </a:solidFill>
                <a:latin typeface="Century Gothic"/>
                <a:cs typeface="Segoe UI"/>
              </a:rPr>
              <a:t>Shoreline Analysis</a:t>
            </a:r>
            <a:endParaRPr lang="en-US"/>
          </a:p>
        </p:txBody>
      </p:sp>
      <p:sp>
        <p:nvSpPr>
          <p:cNvPr id="5" name="TextBox 4">
            <a:extLst>
              <a:ext uri="{FF2B5EF4-FFF2-40B4-BE49-F238E27FC236}">
                <a16:creationId xmlns:a16="http://schemas.microsoft.com/office/drawing/2014/main" id="{95DC9CE1-1B2A-4E49-B42F-5A170C456E9A}"/>
              </a:ext>
            </a:extLst>
          </p:cNvPr>
          <p:cNvSpPr txBox="1"/>
          <p:nvPr/>
        </p:nvSpPr>
        <p:spPr>
          <a:xfrm rot="10800000" flipV="1">
            <a:off x="564661" y="1847458"/>
            <a:ext cx="32311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404040"/>
                </a:solidFill>
                <a:latin typeface="Century Gothic"/>
                <a:cs typeface="Segoe UI"/>
              </a:rPr>
              <a:t>Digitize Shorelines using high-resolution imagery</a:t>
            </a:r>
          </a:p>
        </p:txBody>
      </p:sp>
      <p:sp>
        <p:nvSpPr>
          <p:cNvPr id="6" name="TextBox 5">
            <a:extLst>
              <a:ext uri="{FF2B5EF4-FFF2-40B4-BE49-F238E27FC236}">
                <a16:creationId xmlns:a16="http://schemas.microsoft.com/office/drawing/2014/main" id="{B957A39D-7925-A04B-96DE-43CC2C66AE0C}"/>
              </a:ext>
            </a:extLst>
          </p:cNvPr>
          <p:cNvSpPr txBox="1"/>
          <p:nvPr/>
        </p:nvSpPr>
        <p:spPr>
          <a:xfrm rot="10800000" flipV="1">
            <a:off x="572598" y="3439619"/>
            <a:ext cx="32311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404040"/>
                </a:solidFill>
                <a:latin typeface="Century Gothic"/>
                <a:cs typeface="Segoe UI"/>
              </a:rPr>
              <a:t>Separate shorelines into paired 250-meter plots</a:t>
            </a:r>
          </a:p>
        </p:txBody>
      </p:sp>
      <p:sp>
        <p:nvSpPr>
          <p:cNvPr id="8" name="Arrow: Down 431">
            <a:extLst>
              <a:ext uri="{FF2B5EF4-FFF2-40B4-BE49-F238E27FC236}">
                <a16:creationId xmlns:a16="http://schemas.microsoft.com/office/drawing/2014/main" id="{98038578-3570-9545-82ED-78EE494FABD3}"/>
              </a:ext>
            </a:extLst>
          </p:cNvPr>
          <p:cNvSpPr/>
          <p:nvPr/>
        </p:nvSpPr>
        <p:spPr>
          <a:xfrm>
            <a:off x="1823169" y="2689391"/>
            <a:ext cx="488830" cy="575094"/>
          </a:xfrm>
          <a:prstGeom prst="downArrow">
            <a:avLst/>
          </a:prstGeom>
          <a:solidFill>
            <a:srgbClr val="266E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432">
            <a:extLst>
              <a:ext uri="{FF2B5EF4-FFF2-40B4-BE49-F238E27FC236}">
                <a16:creationId xmlns:a16="http://schemas.microsoft.com/office/drawing/2014/main" id="{AFF520D5-6518-384C-98B5-895FBB6FD6AD}"/>
              </a:ext>
            </a:extLst>
          </p:cNvPr>
          <p:cNvSpPr/>
          <p:nvPr/>
        </p:nvSpPr>
        <p:spPr>
          <a:xfrm>
            <a:off x="1826612" y="4396196"/>
            <a:ext cx="488830" cy="575094"/>
          </a:xfrm>
          <a:prstGeom prst="downArrow">
            <a:avLst/>
          </a:prstGeom>
          <a:solidFill>
            <a:srgbClr val="266E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D77D4DF-1244-4BF9-8BEC-D9734C4A8DE1}"/>
              </a:ext>
            </a:extLst>
          </p:cNvPr>
          <p:cNvSpPr txBox="1"/>
          <p:nvPr/>
        </p:nvSpPr>
        <p:spPr>
          <a:xfrm rot="10800000" flipV="1">
            <a:off x="523488" y="5132463"/>
            <a:ext cx="323111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404040"/>
                </a:solidFill>
                <a:latin typeface="Century Gothic"/>
                <a:cs typeface="Segoe UI"/>
              </a:rPr>
              <a:t>Measure differences in land area from before and after Hurricane Sandy</a:t>
            </a:r>
          </a:p>
        </p:txBody>
      </p:sp>
      <p:sp>
        <p:nvSpPr>
          <p:cNvPr id="25" name="Rectangle 24">
            <a:extLst>
              <a:ext uri="{FF2B5EF4-FFF2-40B4-BE49-F238E27FC236}">
                <a16:creationId xmlns:a16="http://schemas.microsoft.com/office/drawing/2014/main" id="{4B82FF48-CF84-4A06-BC96-AB4B490AD3AC}"/>
              </a:ext>
            </a:extLst>
          </p:cNvPr>
          <p:cNvSpPr/>
          <p:nvPr/>
        </p:nvSpPr>
        <p:spPr>
          <a:xfrm>
            <a:off x="9889361" y="4693003"/>
            <a:ext cx="1514644" cy="798253"/>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E9EE97A-83E2-45FE-84A8-3EF827C44DB6}"/>
              </a:ext>
            </a:extLst>
          </p:cNvPr>
          <p:cNvSpPr txBox="1"/>
          <p:nvPr/>
        </p:nvSpPr>
        <p:spPr>
          <a:xfrm>
            <a:off x="11055320" y="5650612"/>
            <a:ext cx="3556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rPr>
              <a:t>N</a:t>
            </a:r>
          </a:p>
        </p:txBody>
      </p:sp>
      <p:sp>
        <p:nvSpPr>
          <p:cNvPr id="31" name="TextBox 30">
            <a:extLst>
              <a:ext uri="{FF2B5EF4-FFF2-40B4-BE49-F238E27FC236}">
                <a16:creationId xmlns:a16="http://schemas.microsoft.com/office/drawing/2014/main" id="{378AA8DA-FF37-4BB2-98F5-D9647AD3DAC7}"/>
              </a:ext>
            </a:extLst>
          </p:cNvPr>
          <p:cNvSpPr txBox="1"/>
          <p:nvPr/>
        </p:nvSpPr>
        <p:spPr>
          <a:xfrm>
            <a:off x="7896278" y="5943201"/>
            <a:ext cx="307503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rPr>
              <a:t>0        2        4                   8 km</a:t>
            </a:r>
          </a:p>
        </p:txBody>
      </p:sp>
      <p:sp>
        <p:nvSpPr>
          <p:cNvPr id="33" name="TextBox 32">
            <a:extLst>
              <a:ext uri="{FF2B5EF4-FFF2-40B4-BE49-F238E27FC236}">
                <a16:creationId xmlns:a16="http://schemas.microsoft.com/office/drawing/2014/main" id="{1ADF5ABA-1FF7-44DC-9866-B4367B52214B}"/>
              </a:ext>
            </a:extLst>
          </p:cNvPr>
          <p:cNvSpPr txBox="1"/>
          <p:nvPr/>
        </p:nvSpPr>
        <p:spPr>
          <a:xfrm>
            <a:off x="5363873" y="5600891"/>
            <a:ext cx="965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entury Gothic"/>
                <a:cs typeface="Calibri"/>
              </a:rPr>
              <a:t>Plot #1</a:t>
            </a:r>
          </a:p>
        </p:txBody>
      </p:sp>
      <p:sp>
        <p:nvSpPr>
          <p:cNvPr id="35" name="TextBox 34">
            <a:extLst>
              <a:ext uri="{FF2B5EF4-FFF2-40B4-BE49-F238E27FC236}">
                <a16:creationId xmlns:a16="http://schemas.microsoft.com/office/drawing/2014/main" id="{E2E28213-714D-42BC-9723-FCBE8E11ED62}"/>
              </a:ext>
            </a:extLst>
          </p:cNvPr>
          <p:cNvSpPr txBox="1"/>
          <p:nvPr/>
        </p:nvSpPr>
        <p:spPr>
          <a:xfrm>
            <a:off x="10478284" y="3645090"/>
            <a:ext cx="10837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entury Gothic"/>
                <a:cs typeface="Calibri"/>
              </a:rPr>
              <a:t>Plot #65</a:t>
            </a:r>
          </a:p>
        </p:txBody>
      </p:sp>
      <p:sp>
        <p:nvSpPr>
          <p:cNvPr id="37" name="TextBox 36">
            <a:extLst>
              <a:ext uri="{FF2B5EF4-FFF2-40B4-BE49-F238E27FC236}">
                <a16:creationId xmlns:a16="http://schemas.microsoft.com/office/drawing/2014/main" id="{C6F36588-B153-4C6D-8BE3-B9BCA8BC59B1}"/>
              </a:ext>
            </a:extLst>
          </p:cNvPr>
          <p:cNvSpPr txBox="1"/>
          <p:nvPr/>
        </p:nvSpPr>
        <p:spPr>
          <a:xfrm>
            <a:off x="5430410" y="3960987"/>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rPr>
              <a:t>Queen Beach</a:t>
            </a:r>
          </a:p>
        </p:txBody>
      </p:sp>
      <p:sp>
        <p:nvSpPr>
          <p:cNvPr id="39" name="TextBox 38">
            <a:extLst>
              <a:ext uri="{FF2B5EF4-FFF2-40B4-BE49-F238E27FC236}">
                <a16:creationId xmlns:a16="http://schemas.microsoft.com/office/drawing/2014/main" id="{4A41FCE1-098A-4F62-958E-FF96F9E65503}"/>
              </a:ext>
            </a:extLst>
          </p:cNvPr>
          <p:cNvSpPr txBox="1"/>
          <p:nvPr/>
        </p:nvSpPr>
        <p:spPr>
          <a:xfrm>
            <a:off x="6939895" y="5192203"/>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rPr>
              <a:t>Cherry Grove</a:t>
            </a:r>
          </a:p>
        </p:txBody>
      </p:sp>
      <p:sp>
        <p:nvSpPr>
          <p:cNvPr id="41" name="TextBox 40">
            <a:extLst>
              <a:ext uri="{FF2B5EF4-FFF2-40B4-BE49-F238E27FC236}">
                <a16:creationId xmlns:a16="http://schemas.microsoft.com/office/drawing/2014/main" id="{ECD1DB20-90BF-4DE8-90BA-6425D3236DBC}"/>
              </a:ext>
            </a:extLst>
          </p:cNvPr>
          <p:cNvSpPr txBox="1"/>
          <p:nvPr/>
        </p:nvSpPr>
        <p:spPr>
          <a:xfrm>
            <a:off x="8465300" y="289637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err="1">
                <a:latin typeface="Century Gothic"/>
              </a:rPr>
              <a:t>BayBerry</a:t>
            </a:r>
            <a:r>
              <a:rPr lang="en-US" sz="1600">
                <a:latin typeface="Century Gothic"/>
              </a:rPr>
              <a:t> Dunes</a:t>
            </a:r>
          </a:p>
        </p:txBody>
      </p:sp>
      <p:cxnSp>
        <p:nvCxnSpPr>
          <p:cNvPr id="43" name="Straight Arrow Connector 42">
            <a:extLst>
              <a:ext uri="{FF2B5EF4-FFF2-40B4-BE49-F238E27FC236}">
                <a16:creationId xmlns:a16="http://schemas.microsoft.com/office/drawing/2014/main" id="{3E93BFA5-1586-4BCA-812D-92E03E620048}"/>
              </a:ext>
            </a:extLst>
          </p:cNvPr>
          <p:cNvCxnSpPr/>
          <p:nvPr/>
        </p:nvCxnSpPr>
        <p:spPr>
          <a:xfrm flipH="1">
            <a:off x="7778247" y="4648069"/>
            <a:ext cx="233437" cy="567267"/>
          </a:xfrm>
          <a:prstGeom prst="straightConnector1">
            <a:avLst/>
          </a:prstGeom>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2B563215-735B-47B8-90B4-E08AE51449D8}"/>
              </a:ext>
            </a:extLst>
          </p:cNvPr>
          <p:cNvCxnSpPr>
            <a:cxnSpLocks/>
          </p:cNvCxnSpPr>
          <p:nvPr/>
        </p:nvCxnSpPr>
        <p:spPr>
          <a:xfrm>
            <a:off x="6423501" y="4364689"/>
            <a:ext cx="177801" cy="567267"/>
          </a:xfrm>
          <a:prstGeom prst="straightConnector1">
            <a:avLst/>
          </a:prstGeom>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E7946FAD-93E6-480D-B332-2095E4C293B6}"/>
              </a:ext>
            </a:extLst>
          </p:cNvPr>
          <p:cNvCxnSpPr>
            <a:cxnSpLocks/>
          </p:cNvCxnSpPr>
          <p:nvPr/>
        </p:nvCxnSpPr>
        <p:spPr>
          <a:xfrm>
            <a:off x="9750901" y="3263203"/>
            <a:ext cx="177801" cy="567267"/>
          </a:xfrm>
          <a:prstGeom prst="straightConnector1">
            <a:avLst/>
          </a:prstGeom>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2C26B8FB-772C-4A17-B700-3C6A6D0FC643}"/>
              </a:ext>
            </a:extLst>
          </p:cNvPr>
          <p:cNvCxnSpPr>
            <a:cxnSpLocks/>
          </p:cNvCxnSpPr>
          <p:nvPr/>
        </p:nvCxnSpPr>
        <p:spPr>
          <a:xfrm>
            <a:off x="10073999" y="3681074"/>
            <a:ext cx="440267" cy="101601"/>
          </a:xfrm>
          <a:prstGeom prst="straightConnector1">
            <a:avLst/>
          </a:prstGeom>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D8240BBC-AD25-4CBE-845B-BE859B26F568}"/>
              </a:ext>
            </a:extLst>
          </p:cNvPr>
          <p:cNvCxnSpPr>
            <a:cxnSpLocks/>
          </p:cNvCxnSpPr>
          <p:nvPr/>
        </p:nvCxnSpPr>
        <p:spPr>
          <a:xfrm flipV="1">
            <a:off x="10133266" y="3782675"/>
            <a:ext cx="381001" cy="5080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6569C5F9-DAA5-42D6-8254-1D07467E8107}"/>
              </a:ext>
            </a:extLst>
          </p:cNvPr>
          <p:cNvCxnSpPr>
            <a:cxnSpLocks/>
          </p:cNvCxnSpPr>
          <p:nvPr/>
        </p:nvCxnSpPr>
        <p:spPr>
          <a:xfrm flipH="1">
            <a:off x="5738522" y="5128874"/>
            <a:ext cx="355599" cy="482601"/>
          </a:xfrm>
          <a:prstGeom prst="straightConnector1">
            <a:avLst/>
          </a:prstGeom>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02B1D4B7-95A9-47C8-8098-1D566B066A3C}"/>
              </a:ext>
            </a:extLst>
          </p:cNvPr>
          <p:cNvCxnSpPr>
            <a:cxnSpLocks/>
          </p:cNvCxnSpPr>
          <p:nvPr/>
        </p:nvCxnSpPr>
        <p:spPr>
          <a:xfrm flipH="1">
            <a:off x="5738522" y="5319903"/>
            <a:ext cx="396345" cy="287867"/>
          </a:xfrm>
          <a:prstGeom prst="straightConnector1">
            <a:avLst/>
          </a:prstGeom>
        </p:spPr>
        <p:style>
          <a:lnRef idx="1">
            <a:schemeClr val="dk1"/>
          </a:lnRef>
          <a:fillRef idx="0">
            <a:schemeClr val="dk1"/>
          </a:fillRef>
          <a:effectRef idx="0">
            <a:schemeClr val="dk1"/>
          </a:effectRef>
          <a:fontRef idx="minor">
            <a:schemeClr val="tx1"/>
          </a:fontRef>
        </p:style>
      </p:cxnSp>
      <p:sp>
        <p:nvSpPr>
          <p:cNvPr id="57" name="Rectangle 56">
            <a:extLst>
              <a:ext uri="{FF2B5EF4-FFF2-40B4-BE49-F238E27FC236}">
                <a16:creationId xmlns:a16="http://schemas.microsoft.com/office/drawing/2014/main" id="{894C6922-5578-4945-BD59-AB8104C1D655}"/>
              </a:ext>
            </a:extLst>
          </p:cNvPr>
          <p:cNvSpPr/>
          <p:nvPr/>
        </p:nvSpPr>
        <p:spPr>
          <a:xfrm rot="5400000">
            <a:off x="10337043" y="5156804"/>
            <a:ext cx="142120" cy="1602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75C7838F-E72F-4791-9F3C-4FBA49358069}"/>
              </a:ext>
            </a:extLst>
          </p:cNvPr>
          <p:cNvSpPr txBox="1"/>
          <p:nvPr/>
        </p:nvSpPr>
        <p:spPr>
          <a:xfrm>
            <a:off x="9836301" y="4798181"/>
            <a:ext cx="162877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Century Gothic"/>
              </a:rPr>
              <a:t>Study Plots</a:t>
            </a:r>
          </a:p>
        </p:txBody>
      </p:sp>
      <p:sp>
        <p:nvSpPr>
          <p:cNvPr id="36" name="Rectangle 35">
            <a:extLst>
              <a:ext uri="{FF2B5EF4-FFF2-40B4-BE49-F238E27FC236}">
                <a16:creationId xmlns:a16="http://schemas.microsoft.com/office/drawing/2014/main" id="{D9B0D241-22D8-485F-8C7C-37D1AE7691C2}"/>
              </a:ext>
            </a:extLst>
          </p:cNvPr>
          <p:cNvSpPr/>
          <p:nvPr/>
        </p:nvSpPr>
        <p:spPr>
          <a:xfrm rot="5400000">
            <a:off x="10494279" y="5156804"/>
            <a:ext cx="142120" cy="1602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0DFA33E-B6A1-4601-9359-1C8C4AD5FC93}"/>
              </a:ext>
            </a:extLst>
          </p:cNvPr>
          <p:cNvSpPr/>
          <p:nvPr/>
        </p:nvSpPr>
        <p:spPr>
          <a:xfrm rot="5400000">
            <a:off x="10651518" y="5156804"/>
            <a:ext cx="142120" cy="1602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37A4CCC-5D18-4FD5-B14A-2B98E15C6405}"/>
              </a:ext>
            </a:extLst>
          </p:cNvPr>
          <p:cNvSpPr/>
          <p:nvPr/>
        </p:nvSpPr>
        <p:spPr>
          <a:xfrm rot="5400000">
            <a:off x="10808757" y="5156804"/>
            <a:ext cx="142120" cy="1602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text, player&#10;&#10;Description automatically generated">
            <a:extLst>
              <a:ext uri="{FF2B5EF4-FFF2-40B4-BE49-F238E27FC236}">
                <a16:creationId xmlns:a16="http://schemas.microsoft.com/office/drawing/2014/main" id="{9CA3D335-E0F2-4619-B4BB-5B79FD5AB44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Lst>
          </a:blip>
          <a:srcRect l="3110" t="9816" r="4289" b="6813"/>
          <a:stretch/>
        </p:blipFill>
        <p:spPr>
          <a:xfrm>
            <a:off x="5359694" y="339679"/>
            <a:ext cx="2539332" cy="1910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descr="A picture containing text&#10;&#10;Description automatically generated">
            <a:extLst>
              <a:ext uri="{FF2B5EF4-FFF2-40B4-BE49-F238E27FC236}">
                <a16:creationId xmlns:a16="http://schemas.microsoft.com/office/drawing/2014/main" id="{80A54ED6-A0E7-4818-9295-8FC7B9867304}"/>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Lst>
          </a:blip>
          <a:srcRect l="4061" t="9854" r="2992" b="6447"/>
          <a:stretch/>
        </p:blipFill>
        <p:spPr>
          <a:xfrm>
            <a:off x="8586693" y="344360"/>
            <a:ext cx="2459921" cy="19103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8" name="Straight Arrow Connector 17">
            <a:extLst>
              <a:ext uri="{FF2B5EF4-FFF2-40B4-BE49-F238E27FC236}">
                <a16:creationId xmlns:a16="http://schemas.microsoft.com/office/drawing/2014/main" id="{03AC3DAE-674E-4143-B3D5-20659300E997}"/>
              </a:ext>
            </a:extLst>
          </p:cNvPr>
          <p:cNvCxnSpPr/>
          <p:nvPr/>
        </p:nvCxnSpPr>
        <p:spPr>
          <a:xfrm>
            <a:off x="8042491" y="1356538"/>
            <a:ext cx="419511" cy="0"/>
          </a:xfrm>
          <a:prstGeom prst="straightConnector1">
            <a:avLst/>
          </a:prstGeom>
          <a:ln w="53975">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3815398B-BB7B-48EB-96E1-86C42A3DB2BF}"/>
              </a:ext>
            </a:extLst>
          </p:cNvPr>
          <p:cNvSpPr txBox="1"/>
          <p:nvPr/>
        </p:nvSpPr>
        <p:spPr>
          <a:xfrm>
            <a:off x="6746403" y="6382774"/>
            <a:ext cx="48174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err="1">
                <a:latin typeface="Century Gothic"/>
              </a:rPr>
              <a:t>Basemap</a:t>
            </a:r>
            <a:r>
              <a:rPr lang="en-US" sz="1400">
                <a:latin typeface="Century Gothic"/>
              </a:rPr>
              <a:t>: ESRI, DeLorme, </a:t>
            </a:r>
            <a:r>
              <a:rPr lang="en-US" sz="1400" err="1">
                <a:latin typeface="Century Gothic"/>
              </a:rPr>
              <a:t>NaturalVue</a:t>
            </a:r>
            <a:endParaRPr lang="en-US" sz="1400">
              <a:latin typeface="Century Gothic"/>
            </a:endParaRPr>
          </a:p>
        </p:txBody>
      </p:sp>
      <p:sp>
        <p:nvSpPr>
          <p:cNvPr id="19" name="Arrow: Up 18">
            <a:extLst>
              <a:ext uri="{FF2B5EF4-FFF2-40B4-BE49-F238E27FC236}">
                <a16:creationId xmlns:a16="http://schemas.microsoft.com/office/drawing/2014/main" id="{0D4B028C-648D-4494-8F58-37CF5013DE9F}"/>
              </a:ext>
            </a:extLst>
          </p:cNvPr>
          <p:cNvSpPr/>
          <p:nvPr/>
        </p:nvSpPr>
        <p:spPr>
          <a:xfrm>
            <a:off x="11136679" y="5959527"/>
            <a:ext cx="196645" cy="368709"/>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439332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Kelly Young</DisplayName>
        <AccountId>528</AccountId>
        <AccountType/>
      </UserInfo>
      <UserInfo>
        <DisplayName>Tyler Pantle</DisplayName>
        <AccountId>187</AccountId>
        <AccountType/>
      </UserInfo>
      <UserInfo>
        <DisplayName>Brandy Nisbet-Wilcox</DisplayName>
        <AccountId>150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320DEC-746B-47C8-8B1F-2F1F4114BFF3}">
  <ds:schemaRefs>
    <ds:schemaRef ds:uri="21e6a8e8-1dff-48a6-ab9b-8d556c6946c0"/>
    <ds:schemaRef ds:uri="7df78d0b-135a-4de7-9166-7c181cd87fb4"/>
    <ds:schemaRef ds:uri="be62cf21-107c-46f9-8b49-2794bb6ce1a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0EC4C3E-CF86-4E72-A826-ED5C5427874A}">
  <ds:schemaRefs>
    <ds:schemaRef ds:uri="http://schemas.microsoft.com/sharepoint/v3/contenttype/forms"/>
  </ds:schemaRefs>
</ds:datastoreItem>
</file>

<file path=customXml/itemProps3.xml><?xml version="1.0" encoding="utf-8"?>
<ds:datastoreItem xmlns:ds="http://schemas.openxmlformats.org/officeDocument/2006/customXml" ds:itemID="{D489BCC5-DD95-477F-AD29-DB0AE31FC225}"/>
</file>

<file path=docProps/app.xml><?xml version="1.0" encoding="utf-8"?>
<Properties xmlns="http://schemas.openxmlformats.org/officeDocument/2006/extended-properties" xmlns:vt="http://schemas.openxmlformats.org/officeDocument/2006/docPropsVTypes">
  <TotalTime>50</TotalTime>
  <Words>3280</Words>
  <Application>Microsoft Office PowerPoint</Application>
  <PresentationFormat>Widescreen</PresentationFormat>
  <Paragraphs>419</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Arial,Sans-Serif</vt:lpstr>
      <vt:lpstr>Calibri</vt:lpstr>
      <vt:lpstr>Calibri Light</vt:lpstr>
      <vt:lpstr>Centur gothic</vt:lpstr>
      <vt:lpstr>Century Gothic</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Allsbrook, Karen N. (LARC-E3)</cp:lastModifiedBy>
  <cp:revision>5</cp:revision>
  <dcterms:created xsi:type="dcterms:W3CDTF">2019-11-12T17:46:59Z</dcterms:created>
  <dcterms:modified xsi:type="dcterms:W3CDTF">2021-11-09T18:56:38Z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