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54"/>
  </p:notesMasterIdLst>
  <p:sldIdLst>
    <p:sldId id="321" r:id="rId5"/>
    <p:sldId id="394" r:id="rId6"/>
    <p:sldId id="413" r:id="rId7"/>
    <p:sldId id="324" r:id="rId8"/>
    <p:sldId id="325" r:id="rId9"/>
    <p:sldId id="376" r:id="rId10"/>
    <p:sldId id="465" r:id="rId11"/>
    <p:sldId id="464" r:id="rId12"/>
    <p:sldId id="463" r:id="rId13"/>
    <p:sldId id="462" r:id="rId14"/>
    <p:sldId id="333" r:id="rId15"/>
    <p:sldId id="398" r:id="rId16"/>
    <p:sldId id="377" r:id="rId17"/>
    <p:sldId id="272" r:id="rId18"/>
    <p:sldId id="363" r:id="rId19"/>
    <p:sldId id="355" r:id="rId20"/>
    <p:sldId id="382" r:id="rId21"/>
    <p:sldId id="452" r:id="rId22"/>
    <p:sldId id="466" r:id="rId23"/>
    <p:sldId id="468" r:id="rId24"/>
    <p:sldId id="459" r:id="rId25"/>
    <p:sldId id="336" r:id="rId26"/>
    <p:sldId id="375" r:id="rId27"/>
    <p:sldId id="420" r:id="rId28"/>
    <p:sldId id="388" r:id="rId29"/>
    <p:sldId id="436" r:id="rId30"/>
    <p:sldId id="454" r:id="rId31"/>
    <p:sldId id="456" r:id="rId32"/>
    <p:sldId id="460" r:id="rId33"/>
    <p:sldId id="335" r:id="rId34"/>
    <p:sldId id="265" r:id="rId35"/>
    <p:sldId id="414" r:id="rId36"/>
    <p:sldId id="447" r:id="rId37"/>
    <p:sldId id="418" r:id="rId38"/>
    <p:sldId id="271" r:id="rId39"/>
    <p:sldId id="270" r:id="rId40"/>
    <p:sldId id="415" r:id="rId41"/>
    <p:sldId id="268" r:id="rId42"/>
    <p:sldId id="267" r:id="rId43"/>
    <p:sldId id="450" r:id="rId44"/>
    <p:sldId id="330" r:id="rId45"/>
    <p:sldId id="329" r:id="rId46"/>
    <p:sldId id="328" r:id="rId47"/>
    <p:sldId id="332" r:id="rId48"/>
    <p:sldId id="467" r:id="rId49"/>
    <p:sldId id="273" r:id="rId50"/>
    <p:sldId id="438" r:id="rId51"/>
    <p:sldId id="435" r:id="rId52"/>
    <p:sldId id="46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ara Barbakova" initials="TB" lastIdx="14" clrIdx="0">
    <p:extLst>
      <p:ext uri="{19B8F6BF-5375-455C-9EA6-DF929625EA0E}">
        <p15:presenceInfo xmlns:p15="http://schemas.microsoft.com/office/powerpoint/2012/main" userId="S::tamara.barbakova@ssaihq.com::c5b038eb-f46c-42fd-a929-91fca4bff84e" providerId="AD"/>
      </p:ext>
    </p:extLst>
  </p:cmAuthor>
  <p:cmAuthor id="2" name="Amanda Trakas" initials="AT" lastIdx="3" clrIdx="1">
    <p:extLst>
      <p:ext uri="{19B8F6BF-5375-455C-9EA6-DF929625EA0E}">
        <p15:presenceInfo xmlns:p15="http://schemas.microsoft.com/office/powerpoint/2012/main" userId="S::amanda.trakas@ssaihq.com::7771a89f-f486-4c3d-bcaa-6b2d27f6d6e9" providerId="AD"/>
      </p:ext>
    </p:extLst>
  </p:cmAuthor>
  <p:cmAuthor id="3" name="Ryan Hammock" initials="RH" lastIdx="20" clrIdx="2">
    <p:extLst>
      <p:ext uri="{19B8F6BF-5375-455C-9EA6-DF929625EA0E}">
        <p15:presenceInfo xmlns:p15="http://schemas.microsoft.com/office/powerpoint/2012/main" userId="S::ryan.hammock@ssaihq.com::d8896f23-74e1-4b0e-9513-ab80e2aad4e0" providerId="AD"/>
      </p:ext>
    </p:extLst>
  </p:cmAuthor>
  <p:cmAuthor id="4" name="Lauren Mahoney" initials="LM" lastIdx="2" clrIdx="3">
    <p:extLst>
      <p:ext uri="{19B8F6BF-5375-455C-9EA6-DF929625EA0E}">
        <p15:presenceInfo xmlns:p15="http://schemas.microsoft.com/office/powerpoint/2012/main" userId="S::lauren.mahoney@ssaihq.com::d8dcc63e-65d4-4474-923e-2c1217207713" providerId="AD"/>
      </p:ext>
    </p:extLst>
  </p:cmAuthor>
  <p:cmAuthor id="5" name="Childs-Gleason, Lauren (LARC-E3)" initials="C(" lastIdx="1" clrIdx="4">
    <p:extLst>
      <p:ext uri="{19B8F6BF-5375-455C-9EA6-DF929625EA0E}">
        <p15:presenceInfo xmlns:p15="http://schemas.microsoft.com/office/powerpoint/2012/main" userId="S::lauren.m.childs_nasa.gov#ext#@ssaihq.onmicrosoft.com::1d7c6440-75c4-4351-822e-936f70f9f2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E00"/>
    <a:srgbClr val="E66B25"/>
    <a:srgbClr val="0009B0"/>
    <a:srgbClr val="0080FF"/>
    <a:srgbClr val="009DFF"/>
    <a:srgbClr val="ED7802"/>
    <a:srgbClr val="FFFFFF"/>
    <a:srgbClr val="266E99"/>
    <a:srgbClr val="3DC8FF"/>
    <a:srgbClr val="005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4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B601E-CE82-49FB-A322-EC5F38A85E3F}"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18BAE989-7E89-492B-A39F-73571DC5DCCF}">
      <dgm:prSet phldrT="[Text]" phldr="0"/>
      <dgm:spPr/>
      <dgm:t>
        <a:bodyPr/>
        <a:lstStyle/>
        <a:p>
          <a:pPr rtl="0"/>
          <a:r>
            <a:rPr lang="en-US">
              <a:latin typeface="Century Gothic"/>
            </a:rPr>
            <a:t> </a:t>
          </a:r>
        </a:p>
      </dgm:t>
    </dgm:pt>
    <dgm:pt modelId="{04D04E03-0D2A-4252-B00C-CAD78E50B77C}" type="parTrans" cxnId="{D95EABF8-9B5E-40E8-8C54-FDBDE77AB700}">
      <dgm:prSet/>
      <dgm:spPr/>
      <dgm:t>
        <a:bodyPr/>
        <a:lstStyle/>
        <a:p>
          <a:endParaRPr lang="en-US"/>
        </a:p>
      </dgm:t>
    </dgm:pt>
    <dgm:pt modelId="{728A1ED3-9C1D-421C-9867-179BE9DA061A}" type="sibTrans" cxnId="{D95EABF8-9B5E-40E8-8C54-FDBDE77AB700}">
      <dgm:prSet/>
      <dgm:spPr/>
      <dgm:t>
        <a:bodyPr/>
        <a:lstStyle/>
        <a:p>
          <a:endParaRPr lang="en-US"/>
        </a:p>
      </dgm:t>
    </dgm:pt>
    <dgm:pt modelId="{FF6DEB90-3B84-49A4-A95E-8354D68ECF35}">
      <dgm:prSet phldrT="[Text]" phldr="0"/>
      <dgm:spPr/>
      <dgm:t>
        <a:bodyPr/>
        <a:lstStyle/>
        <a:p>
          <a:pPr rtl="0"/>
          <a:r>
            <a:rPr lang="en-US" b="1">
              <a:solidFill>
                <a:schemeClr val="tx1">
                  <a:lumMod val="75000"/>
                  <a:lumOff val="25000"/>
                </a:schemeClr>
              </a:solidFill>
              <a:latin typeface="Century Gothic"/>
            </a:rPr>
            <a:t>Created</a:t>
          </a:r>
          <a:r>
            <a:rPr lang="en-US">
              <a:solidFill>
                <a:schemeClr val="tx1">
                  <a:lumMod val="75000"/>
                  <a:lumOff val="25000"/>
                </a:schemeClr>
              </a:solidFill>
              <a:latin typeface="Century Gothic"/>
            </a:rPr>
            <a:t> Heat Vulnerability Maps of Yonkers</a:t>
          </a:r>
        </a:p>
      </dgm:t>
    </dgm:pt>
    <dgm:pt modelId="{5306D789-5C47-433D-8F70-18A506A72E9A}" type="parTrans" cxnId="{309F71B6-8DC7-443C-9BCA-9ACEBD345D88}">
      <dgm:prSet/>
      <dgm:spPr/>
      <dgm:t>
        <a:bodyPr/>
        <a:lstStyle/>
        <a:p>
          <a:endParaRPr lang="en-US"/>
        </a:p>
      </dgm:t>
    </dgm:pt>
    <dgm:pt modelId="{CAACDA43-1342-4E9D-ADD2-B81804D420C7}" type="sibTrans" cxnId="{309F71B6-8DC7-443C-9BCA-9ACEBD345D88}">
      <dgm:prSet/>
      <dgm:spPr/>
      <dgm:t>
        <a:bodyPr/>
        <a:lstStyle/>
        <a:p>
          <a:endParaRPr lang="en-US"/>
        </a:p>
      </dgm:t>
    </dgm:pt>
    <dgm:pt modelId="{05B2ADCB-54F8-41F0-94B1-869270530AE0}">
      <dgm:prSet phldrT="[Text]" phldr="0"/>
      <dgm:spPr/>
      <dgm:t>
        <a:bodyPr/>
        <a:lstStyle/>
        <a:p>
          <a:pPr rtl="0"/>
          <a:endParaRPr lang="en-US">
            <a:latin typeface="Century Gothic"/>
          </a:endParaRPr>
        </a:p>
      </dgm:t>
    </dgm:pt>
    <dgm:pt modelId="{EE532B84-D206-4EDB-A0C6-BF18D9ECBB8E}" type="parTrans" cxnId="{70787855-1D67-46A7-87FF-32D1A4DBCE3C}">
      <dgm:prSet/>
      <dgm:spPr/>
      <dgm:t>
        <a:bodyPr/>
        <a:lstStyle/>
        <a:p>
          <a:endParaRPr lang="en-US"/>
        </a:p>
      </dgm:t>
    </dgm:pt>
    <dgm:pt modelId="{7D941878-9363-4B96-A6A3-0ACFEC70F63F}" type="sibTrans" cxnId="{70787855-1D67-46A7-87FF-32D1A4DBCE3C}">
      <dgm:prSet/>
      <dgm:spPr/>
      <dgm:t>
        <a:bodyPr/>
        <a:lstStyle/>
        <a:p>
          <a:endParaRPr lang="en-US"/>
        </a:p>
      </dgm:t>
    </dgm:pt>
    <dgm:pt modelId="{8E017301-BEC4-4BD4-8948-EB7368F3C714}">
      <dgm:prSet phldrT="[Text]" phldr="0"/>
      <dgm:spPr/>
      <dgm:t>
        <a:bodyPr/>
        <a:lstStyle/>
        <a:p>
          <a:pPr rtl="0"/>
          <a:r>
            <a:rPr lang="en-US" b="1">
              <a:solidFill>
                <a:schemeClr val="tx1">
                  <a:lumMod val="75000"/>
                  <a:lumOff val="25000"/>
                </a:schemeClr>
              </a:solidFill>
              <a:latin typeface="Century Gothic"/>
            </a:rPr>
            <a:t>Updated </a:t>
          </a:r>
          <a:r>
            <a:rPr lang="en-US">
              <a:solidFill>
                <a:schemeClr val="tx1">
                  <a:lumMod val="75000"/>
                  <a:lumOff val="25000"/>
                </a:schemeClr>
              </a:solidFill>
              <a:latin typeface="Century Gothic"/>
            </a:rPr>
            <a:t>Heat Vulnerability Classification</a:t>
          </a:r>
        </a:p>
      </dgm:t>
    </dgm:pt>
    <dgm:pt modelId="{91C487FA-9669-420E-8D62-70F53F3DCC76}" type="parTrans" cxnId="{1A629A4D-2BD1-4CA3-AE1D-67DFC03F5CC3}">
      <dgm:prSet/>
      <dgm:spPr/>
      <dgm:t>
        <a:bodyPr/>
        <a:lstStyle/>
        <a:p>
          <a:endParaRPr lang="en-US"/>
        </a:p>
      </dgm:t>
    </dgm:pt>
    <dgm:pt modelId="{6E5CDB43-A617-4AB2-B1B4-2B004629DE76}" type="sibTrans" cxnId="{1A629A4D-2BD1-4CA3-AE1D-67DFC03F5CC3}">
      <dgm:prSet/>
      <dgm:spPr/>
      <dgm:t>
        <a:bodyPr/>
        <a:lstStyle/>
        <a:p>
          <a:endParaRPr lang="en-US"/>
        </a:p>
      </dgm:t>
    </dgm:pt>
    <dgm:pt modelId="{D0617CD0-96A8-42AF-985C-DD0BFCCF8B7A}">
      <dgm:prSet phldr="0"/>
      <dgm:spPr/>
      <dgm:t>
        <a:bodyPr/>
        <a:lstStyle/>
        <a:p>
          <a:pPr rtl="0"/>
          <a:r>
            <a:rPr lang="en-US" b="1">
              <a:solidFill>
                <a:schemeClr val="tx1">
                  <a:lumMod val="75000"/>
                  <a:lumOff val="25000"/>
                </a:schemeClr>
              </a:solidFill>
              <a:latin typeface="Century Gothic"/>
            </a:rPr>
            <a:t>Analyzed</a:t>
          </a:r>
          <a:r>
            <a:rPr lang="en-US">
              <a:solidFill>
                <a:schemeClr val="tx1">
                  <a:lumMod val="75000"/>
                  <a:lumOff val="25000"/>
                </a:schemeClr>
              </a:solidFill>
              <a:latin typeface="Century Gothic"/>
            </a:rPr>
            <a:t> Proximity to Yonkers Cooling Centers </a:t>
          </a:r>
        </a:p>
      </dgm:t>
    </dgm:pt>
    <dgm:pt modelId="{04B5D978-A7A8-4AA0-9801-E968C6C704A8}" type="parTrans" cxnId="{8289710D-0C66-42F9-B0FC-83AB1E3FD9B0}">
      <dgm:prSet/>
      <dgm:spPr/>
      <dgm:t>
        <a:bodyPr/>
        <a:lstStyle/>
        <a:p>
          <a:endParaRPr lang="en-US"/>
        </a:p>
      </dgm:t>
    </dgm:pt>
    <dgm:pt modelId="{3D1E2C8A-9C08-44A1-B373-34791F67468B}" type="sibTrans" cxnId="{8289710D-0C66-42F9-B0FC-83AB1E3FD9B0}">
      <dgm:prSet/>
      <dgm:spPr/>
      <dgm:t>
        <a:bodyPr/>
        <a:lstStyle/>
        <a:p>
          <a:endParaRPr lang="en-US"/>
        </a:p>
      </dgm:t>
    </dgm:pt>
    <dgm:pt modelId="{C2232D8E-9BE9-4D6F-81BC-7C8D844FDF84}">
      <dgm:prSet phldr="0"/>
      <dgm:spPr/>
      <dgm:t>
        <a:bodyPr/>
        <a:lstStyle/>
        <a:p>
          <a:pPr rtl="0"/>
          <a:r>
            <a:rPr lang="en-US" b="1">
              <a:solidFill>
                <a:schemeClr val="tx1">
                  <a:lumMod val="75000"/>
                  <a:lumOff val="25000"/>
                </a:schemeClr>
              </a:solidFill>
              <a:latin typeface="Century Gothic"/>
            </a:rPr>
            <a:t>Modeled </a:t>
          </a:r>
          <a:r>
            <a:rPr lang="en-US">
              <a:solidFill>
                <a:schemeClr val="tx1">
                  <a:lumMod val="75000"/>
                  <a:lumOff val="25000"/>
                </a:schemeClr>
              </a:solidFill>
              <a:latin typeface="Century Gothic"/>
            </a:rPr>
            <a:t>Urban Cooling at a city-wide scale</a:t>
          </a:r>
        </a:p>
      </dgm:t>
    </dgm:pt>
    <dgm:pt modelId="{C37CA9C6-0167-418F-8EF0-9B2ADD09F0D1}" type="parTrans" cxnId="{F2BF78D6-12DE-46BB-8230-1781A72FAF0D}">
      <dgm:prSet/>
      <dgm:spPr/>
      <dgm:t>
        <a:bodyPr/>
        <a:lstStyle/>
        <a:p>
          <a:endParaRPr lang="en-US"/>
        </a:p>
      </dgm:t>
    </dgm:pt>
    <dgm:pt modelId="{A2829B78-6201-45C7-88A2-9708FCB6B90B}" type="sibTrans" cxnId="{F2BF78D6-12DE-46BB-8230-1781A72FAF0D}">
      <dgm:prSet/>
      <dgm:spPr/>
      <dgm:t>
        <a:bodyPr/>
        <a:lstStyle/>
        <a:p>
          <a:endParaRPr lang="en-US"/>
        </a:p>
      </dgm:t>
    </dgm:pt>
    <dgm:pt modelId="{1C3722AE-27B3-4094-9BBC-5B9A9C8F7F14}">
      <dgm:prSet phldr="0"/>
      <dgm:spPr/>
      <dgm:t>
        <a:bodyPr/>
        <a:lstStyle/>
        <a:p>
          <a:pPr rtl="0"/>
          <a:r>
            <a:rPr lang="en-US" b="1">
              <a:solidFill>
                <a:schemeClr val="tx1">
                  <a:lumMod val="75000"/>
                  <a:lumOff val="25000"/>
                </a:schemeClr>
              </a:solidFill>
              <a:latin typeface="Century Gothic"/>
            </a:rPr>
            <a:t>Analyzed </a:t>
          </a:r>
          <a:r>
            <a:rPr lang="en-US" b="0">
              <a:solidFill>
                <a:schemeClr val="tx1">
                  <a:lumMod val="75000"/>
                  <a:lumOff val="25000"/>
                </a:schemeClr>
              </a:solidFill>
              <a:latin typeface="Century Gothic"/>
            </a:rPr>
            <a:t>Distribution of Tree Canopy &amp; Impervious surfaces</a:t>
          </a:r>
        </a:p>
      </dgm:t>
    </dgm:pt>
    <dgm:pt modelId="{9D16256F-827C-4130-86F0-F9D39BD0D7D0}" type="parTrans" cxnId="{9AF2BFBE-9185-4E10-89FA-85CC4D4C9238}">
      <dgm:prSet/>
      <dgm:spPr/>
      <dgm:t>
        <a:bodyPr/>
        <a:lstStyle/>
        <a:p>
          <a:endParaRPr lang="en-US"/>
        </a:p>
      </dgm:t>
    </dgm:pt>
    <dgm:pt modelId="{56D25AB5-FF64-49BB-874F-F659E2E1CA4E}" type="sibTrans" cxnId="{9AF2BFBE-9185-4E10-89FA-85CC4D4C9238}">
      <dgm:prSet/>
      <dgm:spPr/>
      <dgm:t>
        <a:bodyPr/>
        <a:lstStyle/>
        <a:p>
          <a:endParaRPr lang="en-US"/>
        </a:p>
      </dgm:t>
    </dgm:pt>
    <dgm:pt modelId="{AB1C0503-8C3D-4AA3-977F-F16E7050E080}">
      <dgm:prSet phldr="0"/>
      <dgm:spPr/>
      <dgm:t>
        <a:bodyPr/>
        <a:lstStyle/>
        <a:p>
          <a:pPr rtl="0"/>
          <a:r>
            <a:rPr lang="en-US" b="1">
              <a:solidFill>
                <a:schemeClr val="tx1">
                  <a:lumMod val="75000"/>
                  <a:lumOff val="25000"/>
                </a:schemeClr>
              </a:solidFill>
              <a:latin typeface="Century Gothic"/>
            </a:rPr>
            <a:t>Modeled</a:t>
          </a:r>
          <a:r>
            <a:rPr lang="en-US">
              <a:solidFill>
                <a:schemeClr val="tx1">
                  <a:lumMod val="75000"/>
                  <a:lumOff val="25000"/>
                </a:schemeClr>
              </a:solidFill>
              <a:latin typeface="Century Gothic"/>
            </a:rPr>
            <a:t> Neighborhood &amp; Street Level Cooling</a:t>
          </a:r>
        </a:p>
      </dgm:t>
    </dgm:pt>
    <dgm:pt modelId="{ED5BC3D6-EEDA-4EF1-A4D2-7DD89A6D5592}" type="parTrans" cxnId="{D0A3FEE3-F8B1-4E94-98ED-2D8107B1CD09}">
      <dgm:prSet/>
      <dgm:spPr/>
      <dgm:t>
        <a:bodyPr/>
        <a:lstStyle/>
        <a:p>
          <a:endParaRPr lang="en-US"/>
        </a:p>
      </dgm:t>
    </dgm:pt>
    <dgm:pt modelId="{EB1108D4-2C98-4CE1-A0E8-E4F264C6B4DB}" type="sibTrans" cxnId="{D0A3FEE3-F8B1-4E94-98ED-2D8107B1CD09}">
      <dgm:prSet/>
      <dgm:spPr/>
      <dgm:t>
        <a:bodyPr/>
        <a:lstStyle/>
        <a:p>
          <a:endParaRPr lang="en-US"/>
        </a:p>
      </dgm:t>
    </dgm:pt>
    <dgm:pt modelId="{CFD08858-C681-40FD-8BAB-AD7EF89AE353}" type="pres">
      <dgm:prSet presAssocID="{A56B601E-CE82-49FB-A322-EC5F38A85E3F}" presName="theList" presStyleCnt="0">
        <dgm:presLayoutVars>
          <dgm:dir/>
          <dgm:animLvl val="lvl"/>
          <dgm:resizeHandles val="exact"/>
        </dgm:presLayoutVars>
      </dgm:prSet>
      <dgm:spPr/>
    </dgm:pt>
    <dgm:pt modelId="{B111477C-F4F3-43DE-8BCB-E6ADB9D2AA46}" type="pres">
      <dgm:prSet presAssocID="{18BAE989-7E89-492B-A39F-73571DC5DCCF}" presName="compNode" presStyleCnt="0"/>
      <dgm:spPr/>
    </dgm:pt>
    <dgm:pt modelId="{6E9DF503-35D7-4933-9589-7D289F686BE4}" type="pres">
      <dgm:prSet presAssocID="{18BAE989-7E89-492B-A39F-73571DC5DCCF}" presName="noGeometry" presStyleCnt="0"/>
      <dgm:spPr/>
    </dgm:pt>
    <dgm:pt modelId="{4EC9851D-F349-4EB0-BDB5-BA550AD3FF3D}" type="pres">
      <dgm:prSet presAssocID="{18BAE989-7E89-492B-A39F-73571DC5DCCF}" presName="childTextVisible" presStyleLbl="bgAccFollowNode1" presStyleIdx="0" presStyleCnt="2">
        <dgm:presLayoutVars>
          <dgm:bulletEnabled val="1"/>
        </dgm:presLayoutVars>
      </dgm:prSet>
      <dgm:spPr>
        <a:solidFill>
          <a:schemeClr val="accent2">
            <a:lumMod val="40000"/>
            <a:lumOff val="60000"/>
          </a:schemeClr>
        </a:solidFill>
      </dgm:spPr>
    </dgm:pt>
    <dgm:pt modelId="{36F7A561-51CA-48D9-ACA7-DEA5B4E7DCA9}" type="pres">
      <dgm:prSet presAssocID="{18BAE989-7E89-492B-A39F-73571DC5DCCF}" presName="childTextHidden" presStyleLbl="bgAccFollowNode1" presStyleIdx="0" presStyleCnt="2"/>
      <dgm:spPr/>
    </dgm:pt>
    <dgm:pt modelId="{6454AE29-8F6A-41A3-A180-4E483535C7A7}" type="pres">
      <dgm:prSet presAssocID="{18BAE989-7E89-492B-A39F-73571DC5DCCF}" presName="parentText" presStyleLbl="node1" presStyleIdx="0" presStyleCnt="2">
        <dgm:presLayoutVars>
          <dgm:chMax val="1"/>
          <dgm:bulletEnabled val="1"/>
        </dgm:presLayoutVars>
      </dgm:prSet>
      <dgm:spPr>
        <a:solidFill>
          <a:schemeClr val="accent2"/>
        </a:solidFill>
      </dgm:spPr>
    </dgm:pt>
    <dgm:pt modelId="{6DDDF8A2-5685-4D10-AF34-9B94F0E09065}" type="pres">
      <dgm:prSet presAssocID="{18BAE989-7E89-492B-A39F-73571DC5DCCF}" presName="aSpace" presStyleCnt="0"/>
      <dgm:spPr/>
    </dgm:pt>
    <dgm:pt modelId="{11A01D00-83C0-40E0-B631-A414A5E2C387}" type="pres">
      <dgm:prSet presAssocID="{05B2ADCB-54F8-41F0-94B1-869270530AE0}" presName="compNode" presStyleCnt="0"/>
      <dgm:spPr/>
    </dgm:pt>
    <dgm:pt modelId="{C4C8C412-E7C9-4DEF-B573-5B0811767191}" type="pres">
      <dgm:prSet presAssocID="{05B2ADCB-54F8-41F0-94B1-869270530AE0}" presName="noGeometry" presStyleCnt="0"/>
      <dgm:spPr/>
    </dgm:pt>
    <dgm:pt modelId="{57104D30-D130-4296-97FA-EBC6D915820D}" type="pres">
      <dgm:prSet presAssocID="{05B2ADCB-54F8-41F0-94B1-869270530AE0}" presName="childTextVisible" presStyleLbl="bgAccFollowNode1" presStyleIdx="1" presStyleCnt="2">
        <dgm:presLayoutVars>
          <dgm:bulletEnabled val="1"/>
        </dgm:presLayoutVars>
      </dgm:prSet>
      <dgm:spPr>
        <a:solidFill>
          <a:schemeClr val="accent2">
            <a:lumMod val="60000"/>
            <a:lumOff val="40000"/>
          </a:schemeClr>
        </a:solidFill>
      </dgm:spPr>
    </dgm:pt>
    <dgm:pt modelId="{949DDA9A-DCD1-4584-96D1-E0D08498B775}" type="pres">
      <dgm:prSet presAssocID="{05B2ADCB-54F8-41F0-94B1-869270530AE0}" presName="childTextHidden" presStyleLbl="bgAccFollowNode1" presStyleIdx="1" presStyleCnt="2"/>
      <dgm:spPr/>
    </dgm:pt>
    <dgm:pt modelId="{A6EDF5DB-24C9-4C5A-A2F3-D257BFB189E0}" type="pres">
      <dgm:prSet presAssocID="{05B2ADCB-54F8-41F0-94B1-869270530AE0}" presName="parentText" presStyleLbl="node1" presStyleIdx="1" presStyleCnt="2">
        <dgm:presLayoutVars>
          <dgm:chMax val="1"/>
          <dgm:bulletEnabled val="1"/>
        </dgm:presLayoutVars>
      </dgm:prSet>
      <dgm:spPr>
        <a:solidFill>
          <a:srgbClr val="E66B25"/>
        </a:solidFill>
      </dgm:spPr>
    </dgm:pt>
  </dgm:ptLst>
  <dgm:cxnLst>
    <dgm:cxn modelId="{834FD208-1DD3-4526-BFE7-218B339DB389}" type="presOf" srcId="{18BAE989-7E89-492B-A39F-73571DC5DCCF}" destId="{6454AE29-8F6A-41A3-A180-4E483535C7A7}" srcOrd="0" destOrd="0" presId="urn:microsoft.com/office/officeart/2005/8/layout/hProcess6"/>
    <dgm:cxn modelId="{7D9CF60A-5A72-4B3E-B048-2328A9FBB8BE}" type="presOf" srcId="{AB1C0503-8C3D-4AA3-977F-F16E7050E080}" destId="{57104D30-D130-4296-97FA-EBC6D915820D}" srcOrd="0" destOrd="2" presId="urn:microsoft.com/office/officeart/2005/8/layout/hProcess6"/>
    <dgm:cxn modelId="{0A7D4A0D-EB3B-4ADA-B16F-CE2FA2CA2A12}" type="presOf" srcId="{8E017301-BEC4-4BD4-8948-EB7368F3C714}" destId="{57104D30-D130-4296-97FA-EBC6D915820D}" srcOrd="0" destOrd="0" presId="urn:microsoft.com/office/officeart/2005/8/layout/hProcess6"/>
    <dgm:cxn modelId="{8289710D-0C66-42F9-B0FC-83AB1E3FD9B0}" srcId="{18BAE989-7E89-492B-A39F-73571DC5DCCF}" destId="{D0617CD0-96A8-42AF-985C-DD0BFCCF8B7A}" srcOrd="1" destOrd="0" parTransId="{04B5D978-A7A8-4AA0-9801-E968C6C704A8}" sibTransId="{3D1E2C8A-9C08-44A1-B373-34791F67468B}"/>
    <dgm:cxn modelId="{0F933924-1533-4027-9FAF-8C47B693247E}" type="presOf" srcId="{A56B601E-CE82-49FB-A322-EC5F38A85E3F}" destId="{CFD08858-C681-40FD-8BAB-AD7EF89AE353}" srcOrd="0" destOrd="0" presId="urn:microsoft.com/office/officeart/2005/8/layout/hProcess6"/>
    <dgm:cxn modelId="{7F2D892C-B6AC-4F56-A6AC-E8B80E659EE4}" type="presOf" srcId="{8E017301-BEC4-4BD4-8948-EB7368F3C714}" destId="{949DDA9A-DCD1-4584-96D1-E0D08498B775}" srcOrd="1" destOrd="0" presId="urn:microsoft.com/office/officeart/2005/8/layout/hProcess6"/>
    <dgm:cxn modelId="{02298669-8EF5-41E3-B2A9-1F4110C0C64A}" type="presOf" srcId="{1C3722AE-27B3-4094-9BBC-5B9A9C8F7F14}" destId="{949DDA9A-DCD1-4584-96D1-E0D08498B775}" srcOrd="1" destOrd="1" presId="urn:microsoft.com/office/officeart/2005/8/layout/hProcess6"/>
    <dgm:cxn modelId="{A317B36C-696D-4AD4-933E-3171406A0E76}" type="presOf" srcId="{C2232D8E-9BE9-4D6F-81BC-7C8D844FDF84}" destId="{36F7A561-51CA-48D9-ACA7-DEA5B4E7DCA9}" srcOrd="1" destOrd="2" presId="urn:microsoft.com/office/officeart/2005/8/layout/hProcess6"/>
    <dgm:cxn modelId="{1A629A4D-2BD1-4CA3-AE1D-67DFC03F5CC3}" srcId="{05B2ADCB-54F8-41F0-94B1-869270530AE0}" destId="{8E017301-BEC4-4BD4-8948-EB7368F3C714}" srcOrd="0" destOrd="0" parTransId="{91C487FA-9669-420E-8D62-70F53F3DCC76}" sibTransId="{6E5CDB43-A617-4AB2-B1B4-2B004629DE76}"/>
    <dgm:cxn modelId="{70787855-1D67-46A7-87FF-32D1A4DBCE3C}" srcId="{A56B601E-CE82-49FB-A322-EC5F38A85E3F}" destId="{05B2ADCB-54F8-41F0-94B1-869270530AE0}" srcOrd="1" destOrd="0" parTransId="{EE532B84-D206-4EDB-A0C6-BF18D9ECBB8E}" sibTransId="{7D941878-9363-4B96-A6A3-0ACFEC70F63F}"/>
    <dgm:cxn modelId="{0EB57A58-A3D6-44E7-9CB2-0E00E40BA425}" type="presOf" srcId="{D0617CD0-96A8-42AF-985C-DD0BFCCF8B7A}" destId="{36F7A561-51CA-48D9-ACA7-DEA5B4E7DCA9}" srcOrd="1" destOrd="1" presId="urn:microsoft.com/office/officeart/2005/8/layout/hProcess6"/>
    <dgm:cxn modelId="{46D6247A-3307-4555-BD98-992177424AAE}" type="presOf" srcId="{C2232D8E-9BE9-4D6F-81BC-7C8D844FDF84}" destId="{4EC9851D-F349-4EB0-BDB5-BA550AD3FF3D}" srcOrd="0" destOrd="2" presId="urn:microsoft.com/office/officeart/2005/8/layout/hProcess6"/>
    <dgm:cxn modelId="{72FE888F-388E-45D9-BE12-874160159EC9}" type="presOf" srcId="{D0617CD0-96A8-42AF-985C-DD0BFCCF8B7A}" destId="{4EC9851D-F349-4EB0-BDB5-BA550AD3FF3D}" srcOrd="0" destOrd="1" presId="urn:microsoft.com/office/officeart/2005/8/layout/hProcess6"/>
    <dgm:cxn modelId="{44F9EDAD-4476-46B5-B08D-7CA2E28201C5}" type="presOf" srcId="{1C3722AE-27B3-4094-9BBC-5B9A9C8F7F14}" destId="{57104D30-D130-4296-97FA-EBC6D915820D}" srcOrd="0" destOrd="1" presId="urn:microsoft.com/office/officeart/2005/8/layout/hProcess6"/>
    <dgm:cxn modelId="{3E1FCAB2-A62E-49FD-8972-318060764A09}" type="presOf" srcId="{05B2ADCB-54F8-41F0-94B1-869270530AE0}" destId="{A6EDF5DB-24C9-4C5A-A2F3-D257BFB189E0}" srcOrd="0" destOrd="0" presId="urn:microsoft.com/office/officeart/2005/8/layout/hProcess6"/>
    <dgm:cxn modelId="{309F71B6-8DC7-443C-9BCA-9ACEBD345D88}" srcId="{18BAE989-7E89-492B-A39F-73571DC5DCCF}" destId="{FF6DEB90-3B84-49A4-A95E-8354D68ECF35}" srcOrd="0" destOrd="0" parTransId="{5306D789-5C47-433D-8F70-18A506A72E9A}" sibTransId="{CAACDA43-1342-4E9D-ADD2-B81804D420C7}"/>
    <dgm:cxn modelId="{CD7D0AB7-3F87-4302-A443-46886F65BFDB}" type="presOf" srcId="{FF6DEB90-3B84-49A4-A95E-8354D68ECF35}" destId="{4EC9851D-F349-4EB0-BDB5-BA550AD3FF3D}" srcOrd="0" destOrd="0" presId="urn:microsoft.com/office/officeart/2005/8/layout/hProcess6"/>
    <dgm:cxn modelId="{9AF2BFBE-9185-4E10-89FA-85CC4D4C9238}" srcId="{05B2ADCB-54F8-41F0-94B1-869270530AE0}" destId="{1C3722AE-27B3-4094-9BBC-5B9A9C8F7F14}" srcOrd="1" destOrd="0" parTransId="{9D16256F-827C-4130-86F0-F9D39BD0D7D0}" sibTransId="{56D25AB5-FF64-49BB-874F-F659E2E1CA4E}"/>
    <dgm:cxn modelId="{701285C5-4F5A-4E1A-99F7-43CCCBEB84C5}" type="presOf" srcId="{FF6DEB90-3B84-49A4-A95E-8354D68ECF35}" destId="{36F7A561-51CA-48D9-ACA7-DEA5B4E7DCA9}" srcOrd="1" destOrd="0" presId="urn:microsoft.com/office/officeart/2005/8/layout/hProcess6"/>
    <dgm:cxn modelId="{F2BF78D6-12DE-46BB-8230-1781A72FAF0D}" srcId="{18BAE989-7E89-492B-A39F-73571DC5DCCF}" destId="{C2232D8E-9BE9-4D6F-81BC-7C8D844FDF84}" srcOrd="2" destOrd="0" parTransId="{C37CA9C6-0167-418F-8EF0-9B2ADD09F0D1}" sibTransId="{A2829B78-6201-45C7-88A2-9708FCB6B90B}"/>
    <dgm:cxn modelId="{D0A3FEE3-F8B1-4E94-98ED-2D8107B1CD09}" srcId="{05B2ADCB-54F8-41F0-94B1-869270530AE0}" destId="{AB1C0503-8C3D-4AA3-977F-F16E7050E080}" srcOrd="2" destOrd="0" parTransId="{ED5BC3D6-EEDA-4EF1-A4D2-7DD89A6D5592}" sibTransId="{EB1108D4-2C98-4CE1-A0E8-E4F264C6B4DB}"/>
    <dgm:cxn modelId="{4BF2A1E9-68D1-4FE5-BA2D-8318D944BD39}" type="presOf" srcId="{AB1C0503-8C3D-4AA3-977F-F16E7050E080}" destId="{949DDA9A-DCD1-4584-96D1-E0D08498B775}" srcOrd="1" destOrd="2" presId="urn:microsoft.com/office/officeart/2005/8/layout/hProcess6"/>
    <dgm:cxn modelId="{D95EABF8-9B5E-40E8-8C54-FDBDE77AB700}" srcId="{A56B601E-CE82-49FB-A322-EC5F38A85E3F}" destId="{18BAE989-7E89-492B-A39F-73571DC5DCCF}" srcOrd="0" destOrd="0" parTransId="{04D04E03-0D2A-4252-B00C-CAD78E50B77C}" sibTransId="{728A1ED3-9C1D-421C-9867-179BE9DA061A}"/>
    <dgm:cxn modelId="{B2A1083D-7363-4735-B5A5-581EE64D4C0F}" type="presParOf" srcId="{CFD08858-C681-40FD-8BAB-AD7EF89AE353}" destId="{B111477C-F4F3-43DE-8BCB-E6ADB9D2AA46}" srcOrd="0" destOrd="0" presId="urn:microsoft.com/office/officeart/2005/8/layout/hProcess6"/>
    <dgm:cxn modelId="{36AF2C57-375D-401A-B25D-316A4E72E602}" type="presParOf" srcId="{B111477C-F4F3-43DE-8BCB-E6ADB9D2AA46}" destId="{6E9DF503-35D7-4933-9589-7D289F686BE4}" srcOrd="0" destOrd="0" presId="urn:microsoft.com/office/officeart/2005/8/layout/hProcess6"/>
    <dgm:cxn modelId="{69CEFD42-6EC8-4883-8EE3-E526E053C569}" type="presParOf" srcId="{B111477C-F4F3-43DE-8BCB-E6ADB9D2AA46}" destId="{4EC9851D-F349-4EB0-BDB5-BA550AD3FF3D}" srcOrd="1" destOrd="0" presId="urn:microsoft.com/office/officeart/2005/8/layout/hProcess6"/>
    <dgm:cxn modelId="{CB2B46B6-0C9E-4787-BF71-4BDA00016110}" type="presParOf" srcId="{B111477C-F4F3-43DE-8BCB-E6ADB9D2AA46}" destId="{36F7A561-51CA-48D9-ACA7-DEA5B4E7DCA9}" srcOrd="2" destOrd="0" presId="urn:microsoft.com/office/officeart/2005/8/layout/hProcess6"/>
    <dgm:cxn modelId="{60637A0F-8CB2-4F2D-8FAB-A7D9992F0371}" type="presParOf" srcId="{B111477C-F4F3-43DE-8BCB-E6ADB9D2AA46}" destId="{6454AE29-8F6A-41A3-A180-4E483535C7A7}" srcOrd="3" destOrd="0" presId="urn:microsoft.com/office/officeart/2005/8/layout/hProcess6"/>
    <dgm:cxn modelId="{5C225F73-751E-4994-976D-5B20EDC39032}" type="presParOf" srcId="{CFD08858-C681-40FD-8BAB-AD7EF89AE353}" destId="{6DDDF8A2-5685-4D10-AF34-9B94F0E09065}" srcOrd="1" destOrd="0" presId="urn:microsoft.com/office/officeart/2005/8/layout/hProcess6"/>
    <dgm:cxn modelId="{2DD63005-CECA-4EB1-A90F-A3EBD44203C1}" type="presParOf" srcId="{CFD08858-C681-40FD-8BAB-AD7EF89AE353}" destId="{11A01D00-83C0-40E0-B631-A414A5E2C387}" srcOrd="2" destOrd="0" presId="urn:microsoft.com/office/officeart/2005/8/layout/hProcess6"/>
    <dgm:cxn modelId="{949D6EC2-EE84-40DD-B276-D697E8563F42}" type="presParOf" srcId="{11A01D00-83C0-40E0-B631-A414A5E2C387}" destId="{C4C8C412-E7C9-4DEF-B573-5B0811767191}" srcOrd="0" destOrd="0" presId="urn:microsoft.com/office/officeart/2005/8/layout/hProcess6"/>
    <dgm:cxn modelId="{853BC19D-B1AB-4956-B269-EBC51CD986AA}" type="presParOf" srcId="{11A01D00-83C0-40E0-B631-A414A5E2C387}" destId="{57104D30-D130-4296-97FA-EBC6D915820D}" srcOrd="1" destOrd="0" presId="urn:microsoft.com/office/officeart/2005/8/layout/hProcess6"/>
    <dgm:cxn modelId="{95E575F3-8E28-49C0-8771-442EB7BE492F}" type="presParOf" srcId="{11A01D00-83C0-40E0-B631-A414A5E2C387}" destId="{949DDA9A-DCD1-4584-96D1-E0D08498B775}" srcOrd="2" destOrd="0" presId="urn:microsoft.com/office/officeart/2005/8/layout/hProcess6"/>
    <dgm:cxn modelId="{2620148B-FCA9-4D4E-852C-E2177B3EDFBC}" type="presParOf" srcId="{11A01D00-83C0-40E0-B631-A414A5E2C387}" destId="{A6EDF5DB-24C9-4C5A-A2F3-D257BFB189E0}"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9851D-F349-4EB0-BDB5-BA550AD3FF3D}">
      <dsp:nvSpPr>
        <dsp:cNvPr id="0" name=""/>
        <dsp:cNvSpPr/>
      </dsp:nvSpPr>
      <dsp:spPr>
        <a:xfrm>
          <a:off x="1112428" y="2634597"/>
          <a:ext cx="4449157" cy="3889123"/>
        </a:xfrm>
        <a:prstGeom prst="rightArrow">
          <a:avLst>
            <a:gd name="adj1" fmla="val 70000"/>
            <a:gd name="adj2" fmla="val 50000"/>
          </a:avLst>
        </a:prstGeom>
        <a:solidFill>
          <a:schemeClr val="accent2">
            <a:lumMod val="40000"/>
            <a:lumOff val="6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1" kern="1200">
              <a:solidFill>
                <a:schemeClr val="tx1">
                  <a:lumMod val="75000"/>
                  <a:lumOff val="25000"/>
                </a:schemeClr>
              </a:solidFill>
              <a:latin typeface="Century Gothic"/>
            </a:rPr>
            <a:t>Created</a:t>
          </a:r>
          <a:r>
            <a:rPr lang="en-US" sz="1600" kern="1200">
              <a:solidFill>
                <a:schemeClr val="tx1">
                  <a:lumMod val="75000"/>
                  <a:lumOff val="25000"/>
                </a:schemeClr>
              </a:solidFill>
              <a:latin typeface="Century Gothic"/>
            </a:rPr>
            <a:t> Heat Vulnerability Maps of Yonkers</a:t>
          </a:r>
        </a:p>
        <a:p>
          <a:pPr marL="171450" lvl="1" indent="-171450" algn="l" defTabSz="711200" rtl="0">
            <a:lnSpc>
              <a:spcPct val="90000"/>
            </a:lnSpc>
            <a:spcBef>
              <a:spcPct val="0"/>
            </a:spcBef>
            <a:spcAft>
              <a:spcPct val="15000"/>
            </a:spcAft>
            <a:buChar char="•"/>
          </a:pPr>
          <a:r>
            <a:rPr lang="en-US" sz="1600" b="1" kern="1200">
              <a:solidFill>
                <a:schemeClr val="tx1">
                  <a:lumMod val="75000"/>
                  <a:lumOff val="25000"/>
                </a:schemeClr>
              </a:solidFill>
              <a:latin typeface="Century Gothic"/>
            </a:rPr>
            <a:t>Analyzed</a:t>
          </a:r>
          <a:r>
            <a:rPr lang="en-US" sz="1600" kern="1200">
              <a:solidFill>
                <a:schemeClr val="tx1">
                  <a:lumMod val="75000"/>
                  <a:lumOff val="25000"/>
                </a:schemeClr>
              </a:solidFill>
              <a:latin typeface="Century Gothic"/>
            </a:rPr>
            <a:t> Proximity to Yonkers Cooling Centers </a:t>
          </a:r>
        </a:p>
        <a:p>
          <a:pPr marL="171450" lvl="1" indent="-171450" algn="l" defTabSz="711200" rtl="0">
            <a:lnSpc>
              <a:spcPct val="90000"/>
            </a:lnSpc>
            <a:spcBef>
              <a:spcPct val="0"/>
            </a:spcBef>
            <a:spcAft>
              <a:spcPct val="15000"/>
            </a:spcAft>
            <a:buChar char="•"/>
          </a:pPr>
          <a:r>
            <a:rPr lang="en-US" sz="1600" b="1" kern="1200">
              <a:solidFill>
                <a:schemeClr val="tx1">
                  <a:lumMod val="75000"/>
                  <a:lumOff val="25000"/>
                </a:schemeClr>
              </a:solidFill>
              <a:latin typeface="Century Gothic"/>
            </a:rPr>
            <a:t>Modeled </a:t>
          </a:r>
          <a:r>
            <a:rPr lang="en-US" sz="1600" kern="1200">
              <a:solidFill>
                <a:schemeClr val="tx1">
                  <a:lumMod val="75000"/>
                  <a:lumOff val="25000"/>
                </a:schemeClr>
              </a:solidFill>
              <a:latin typeface="Century Gothic"/>
            </a:rPr>
            <a:t>Urban Cooling at a city-wide scale</a:t>
          </a:r>
        </a:p>
      </dsp:txBody>
      <dsp:txXfrm>
        <a:off x="2224717" y="3217965"/>
        <a:ext cx="2168964" cy="2722387"/>
      </dsp:txXfrm>
    </dsp:sp>
    <dsp:sp modelId="{6454AE29-8F6A-41A3-A180-4E483535C7A7}">
      <dsp:nvSpPr>
        <dsp:cNvPr id="0" name=""/>
        <dsp:cNvSpPr/>
      </dsp:nvSpPr>
      <dsp:spPr>
        <a:xfrm>
          <a:off x="139" y="3466870"/>
          <a:ext cx="2224578" cy="222457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r>
            <a:rPr lang="en-US" sz="6500" kern="1200">
              <a:latin typeface="Century Gothic"/>
            </a:rPr>
            <a:t> </a:t>
          </a:r>
        </a:p>
      </dsp:txBody>
      <dsp:txXfrm>
        <a:off x="325921" y="3792652"/>
        <a:ext cx="1573014" cy="1573014"/>
      </dsp:txXfrm>
    </dsp:sp>
    <dsp:sp modelId="{57104D30-D130-4296-97FA-EBC6D915820D}">
      <dsp:nvSpPr>
        <dsp:cNvPr id="0" name=""/>
        <dsp:cNvSpPr/>
      </dsp:nvSpPr>
      <dsp:spPr>
        <a:xfrm>
          <a:off x="6951947" y="2634597"/>
          <a:ext cx="4449157" cy="3889123"/>
        </a:xfrm>
        <a:prstGeom prst="rightArrow">
          <a:avLst>
            <a:gd name="adj1" fmla="val 70000"/>
            <a:gd name="adj2" fmla="val 50000"/>
          </a:avLst>
        </a:prstGeom>
        <a:solidFill>
          <a:schemeClr val="accent2">
            <a:lumMod val="60000"/>
            <a:lumOff val="4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1" kern="1200">
              <a:solidFill>
                <a:schemeClr val="tx1">
                  <a:lumMod val="75000"/>
                  <a:lumOff val="25000"/>
                </a:schemeClr>
              </a:solidFill>
              <a:latin typeface="Century Gothic"/>
            </a:rPr>
            <a:t>Updated </a:t>
          </a:r>
          <a:r>
            <a:rPr lang="en-US" sz="1600" kern="1200">
              <a:solidFill>
                <a:schemeClr val="tx1">
                  <a:lumMod val="75000"/>
                  <a:lumOff val="25000"/>
                </a:schemeClr>
              </a:solidFill>
              <a:latin typeface="Century Gothic"/>
            </a:rPr>
            <a:t>Heat Vulnerability Classification</a:t>
          </a:r>
        </a:p>
        <a:p>
          <a:pPr marL="171450" lvl="1" indent="-171450" algn="l" defTabSz="711200" rtl="0">
            <a:lnSpc>
              <a:spcPct val="90000"/>
            </a:lnSpc>
            <a:spcBef>
              <a:spcPct val="0"/>
            </a:spcBef>
            <a:spcAft>
              <a:spcPct val="15000"/>
            </a:spcAft>
            <a:buChar char="•"/>
          </a:pPr>
          <a:r>
            <a:rPr lang="en-US" sz="1600" b="1" kern="1200">
              <a:solidFill>
                <a:schemeClr val="tx1">
                  <a:lumMod val="75000"/>
                  <a:lumOff val="25000"/>
                </a:schemeClr>
              </a:solidFill>
              <a:latin typeface="Century Gothic"/>
            </a:rPr>
            <a:t>Analyzed </a:t>
          </a:r>
          <a:r>
            <a:rPr lang="en-US" sz="1600" b="0" kern="1200">
              <a:solidFill>
                <a:schemeClr val="tx1">
                  <a:lumMod val="75000"/>
                  <a:lumOff val="25000"/>
                </a:schemeClr>
              </a:solidFill>
              <a:latin typeface="Century Gothic"/>
            </a:rPr>
            <a:t>Distribution of Tree Canopy &amp; Impervious surfaces</a:t>
          </a:r>
        </a:p>
        <a:p>
          <a:pPr marL="171450" lvl="1" indent="-171450" algn="l" defTabSz="711200" rtl="0">
            <a:lnSpc>
              <a:spcPct val="90000"/>
            </a:lnSpc>
            <a:spcBef>
              <a:spcPct val="0"/>
            </a:spcBef>
            <a:spcAft>
              <a:spcPct val="15000"/>
            </a:spcAft>
            <a:buChar char="•"/>
          </a:pPr>
          <a:r>
            <a:rPr lang="en-US" sz="1600" b="1" kern="1200">
              <a:solidFill>
                <a:schemeClr val="tx1">
                  <a:lumMod val="75000"/>
                  <a:lumOff val="25000"/>
                </a:schemeClr>
              </a:solidFill>
              <a:latin typeface="Century Gothic"/>
            </a:rPr>
            <a:t>Modeled</a:t>
          </a:r>
          <a:r>
            <a:rPr lang="en-US" sz="1600" kern="1200">
              <a:solidFill>
                <a:schemeClr val="tx1">
                  <a:lumMod val="75000"/>
                  <a:lumOff val="25000"/>
                </a:schemeClr>
              </a:solidFill>
              <a:latin typeface="Century Gothic"/>
            </a:rPr>
            <a:t> Neighborhood &amp; Street Level Cooling</a:t>
          </a:r>
        </a:p>
      </dsp:txBody>
      <dsp:txXfrm>
        <a:off x="8064236" y="3217965"/>
        <a:ext cx="2168964" cy="2722387"/>
      </dsp:txXfrm>
    </dsp:sp>
    <dsp:sp modelId="{A6EDF5DB-24C9-4C5A-A2F3-D257BFB189E0}">
      <dsp:nvSpPr>
        <dsp:cNvPr id="0" name=""/>
        <dsp:cNvSpPr/>
      </dsp:nvSpPr>
      <dsp:spPr>
        <a:xfrm>
          <a:off x="5839658" y="3466870"/>
          <a:ext cx="2224578" cy="2224578"/>
        </a:xfrm>
        <a:prstGeom prst="ellipse">
          <a:avLst/>
        </a:prstGeom>
        <a:solidFill>
          <a:srgbClr val="E66B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a:latin typeface="Century Gothic"/>
          </a:endParaRPr>
        </a:p>
      </dsp:txBody>
      <dsp:txXfrm>
        <a:off x="6165440" y="3792652"/>
        <a:ext cx="1573014" cy="15730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henounproject.com/search/?q=heat+stroke&amp;i=924682"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thenounproject.com/term/tree-canopy/476740/" TargetMode="External"/><Relationship Id="rId4" Type="http://schemas.openxmlformats.org/officeDocument/2006/relationships/hyperlink" Target="https://thenounproject.com/term/global-warming/102878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US-Census-ACSLogo.sv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mrlc.gov/partner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thenounproject.com/search/?q=heat+stroke&amp;i=924682"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thenounproject.com/term/tree-canopy/476740/" TargetMode="External"/><Relationship Id="rId4" Type="http://schemas.openxmlformats.org/officeDocument/2006/relationships/hyperlink" Target="https://thenounproject.com/term/global-warming/1028784/"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nounproject.com/search/?q=heat+stroke&amp;i=924682"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henounproject.com/term/tree-canopy/476740/" TargetMode="External"/><Relationship Id="rId4" Type="http://schemas.openxmlformats.org/officeDocument/2006/relationships/hyperlink" Target="https://thenounproject.com/term/global-warming/1028784/"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henounproject.com/search/?q=heat+stroke&amp;i=924682"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thenounproject.com/term/tree-canopy/476740/" TargetMode="External"/><Relationship Id="rId4" Type="http://schemas.openxmlformats.org/officeDocument/2006/relationships/hyperlink" Target="https://thenounproject.com/term/global-warming/1028784/"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enounproject.com/search/?q=heat+stroke&amp;i=924682"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thenounproject.com/term/tree-canopy/476740/" TargetMode="External"/><Relationship Id="rId4" Type="http://schemas.openxmlformats.org/officeDocument/2006/relationships/hyperlink" Target="https://thenounproject.com/term/global-warming/102878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presentation will discuss the project that Yonkers Urban Development II of the Arizona node completed during the Fall 2021 term. The team members of this project include Tamara Barbakova, Akshay Agrawal, Lauren Mahoney, Kyle Pecsok, and Amanda Trakas.</a:t>
            </a:r>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Our last objective was to have our analyses serve as a heat literacy tool to support GHV’s advocacy efforts. Which we actualized by creating an</a:t>
            </a:r>
            <a:r>
              <a:rPr lang="en-US">
                <a:cs typeface="Calibri"/>
              </a:rPr>
              <a:t> ArcGIS StoryMap </a:t>
            </a:r>
            <a:endParaRPr lang="en-US"/>
          </a:p>
          <a:p>
            <a:endParaRPr lang="en-US"/>
          </a:p>
          <a:p>
            <a:r>
              <a:rPr lang="en-US"/>
              <a:t>-------------------Image Credits------------------------------</a:t>
            </a:r>
            <a:endParaRPr lang="en-US">
              <a:cs typeface="Calibri"/>
            </a:endParaRPr>
          </a:p>
          <a:p>
            <a:r>
              <a:rPr lang="en-US"/>
              <a:t>1.Heat Stroke</a:t>
            </a:r>
            <a:endParaRPr lang="en-US">
              <a:cs typeface="Calibri"/>
            </a:endParaRPr>
          </a:p>
          <a:p>
            <a:r>
              <a:rPr lang="en-US"/>
              <a:t>Image Credit- Luis Prado, US (Creative Commons) from the Noun Project</a:t>
            </a:r>
            <a:endParaRPr lang="en-US">
              <a:cs typeface="Calibri"/>
            </a:endParaRPr>
          </a:p>
          <a:p>
            <a:r>
              <a:rPr lang="en-US"/>
              <a:t>Image Source- </a:t>
            </a:r>
            <a:r>
              <a:rPr lang="en-US">
                <a:hlinkClick r:id="rId3"/>
              </a:rPr>
              <a:t>https://thenounproject.com/search/?q=heat+stroke&amp;i=924682</a:t>
            </a:r>
            <a:endParaRPr lang="en-US"/>
          </a:p>
          <a:p>
            <a:r>
              <a:rPr lang="en-US"/>
              <a:t>2. Global Warming</a:t>
            </a:r>
            <a:endParaRPr lang="en-US">
              <a:cs typeface="Calibri"/>
            </a:endParaRPr>
          </a:p>
          <a:p>
            <a:r>
              <a:rPr lang="en-US"/>
              <a:t>Image Credit- Creative Mania, IN (Creative Commons) from the Noun Project</a:t>
            </a:r>
            <a:endParaRPr lang="en-US">
              <a:cs typeface="Calibri"/>
            </a:endParaRPr>
          </a:p>
          <a:p>
            <a:r>
              <a:rPr lang="en-US"/>
              <a:t>Image Source- </a:t>
            </a:r>
            <a:r>
              <a:rPr lang="en-US">
                <a:hlinkClick r:id="rId4"/>
              </a:rPr>
              <a:t>https://thenounproject.com/term/global-warming/1028784/</a:t>
            </a:r>
            <a:endParaRPr lang="en-US"/>
          </a:p>
          <a:p>
            <a:r>
              <a:rPr lang="en-US"/>
              <a:t>3. Tree canopy </a:t>
            </a:r>
            <a:endParaRPr lang="en-US">
              <a:cs typeface="Calibri"/>
            </a:endParaRPr>
          </a:p>
          <a:p>
            <a:r>
              <a:rPr lang="en-US"/>
              <a:t>Image Credit- LA Great Streets, US (Public Domain) from the Noun Project</a:t>
            </a:r>
            <a:endParaRPr lang="en-US">
              <a:cs typeface="Calibri"/>
            </a:endParaRPr>
          </a:p>
          <a:p>
            <a:r>
              <a:rPr lang="en-US"/>
              <a:t>Image Source- </a:t>
            </a:r>
            <a:r>
              <a:rPr lang="en-US">
                <a:hlinkClick r:id="rId5"/>
              </a:rPr>
              <a:t>https://thenounproject.com/term/tree-canopy/476740/</a:t>
            </a:r>
            <a:endParaRPr lang="en-US"/>
          </a:p>
          <a:p>
            <a:r>
              <a:rPr lang="en-US"/>
              <a:t>4. Teaching</a:t>
            </a:r>
            <a:endParaRPr lang="en-US">
              <a:cs typeface="Calibri"/>
            </a:endParaRPr>
          </a:p>
          <a:p>
            <a:r>
              <a:rPr lang="en-US"/>
              <a:t>Image Credit- Microsoft PowerPoint Icons</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81149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Jumping right into our methodology and results, we will first talk about our updated heat vulnerability analysis.</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21451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term we took a different approach by calculating heat vulnerability at the census tract level, and incorporated social and biophysical variables that the NYSDOH uses to calculate heat vulnerability. These variables were determined based on factors that impact the heat-health relationship within New York State and were intentionally selected because the New York Climate Smart initiative recommends looking at heat vulnerability as part of New York’s climate smart communities certification framework.</a:t>
            </a:r>
          </a:p>
          <a:p>
            <a:endParaRPr lang="en-US" dirty="0"/>
          </a:p>
          <a:p>
            <a:r>
              <a:rPr lang="en-US" dirty="0"/>
              <a:t>Beyond NYSDOH heat variables we also added an exposure component to our calculations, which was temperature. </a:t>
            </a:r>
            <a:endParaRPr lang="en-US" dirty="0">
              <a:cs typeface="Calibri"/>
            </a:endParaRPr>
          </a:p>
          <a:p>
            <a:endParaRPr lang="en-US" dirty="0"/>
          </a:p>
          <a:p>
            <a:r>
              <a:rPr lang="en-US" dirty="0"/>
              <a:t>Our calculations were then used to prioritize areas in need of cooling interventions across the city.</a:t>
            </a:r>
            <a:endParaRPr lang="en-US"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979641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t>The variables we used fall under four different social and biophysical components that NYSDOH uses to help define vulnerability: socioeconomic vulnerability, language vulnerability, elderly vulnerability, and environmental vulnerability. </a:t>
            </a:r>
          </a:p>
          <a:p>
            <a:endParaRPr lang="en-US">
              <a:cs typeface="Calibri"/>
            </a:endParaRPr>
          </a:p>
          <a:p>
            <a:r>
              <a:rPr lang="en-US" dirty="0"/>
              <a:t>------------------------------Image Information Below ------------------------------ </a:t>
            </a:r>
            <a:endParaRPr lang="en-US" dirty="0">
              <a:cs typeface="Calibri" panose="020F0502020204030204"/>
            </a:endParaRPr>
          </a:p>
          <a:p>
            <a:r>
              <a:rPr lang="en-US" dirty="0">
                <a:cs typeface="Calibri" panose="020F0502020204030204"/>
              </a:rPr>
              <a:t>All images on this slide are sourced via Microsoft PowerPoint icons</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556749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The four components of heat vulnerability are can be broken down into 13 social and biophysical variables:</a:t>
            </a:r>
          </a:p>
          <a:p>
            <a:r>
              <a:rPr lang="en-US"/>
              <a:t>All of the social variables were acquired from the ACS 2019, 5-year estimate data and the environmental variables were obtained from NLCD, based on 2019 landcovers that were defined as ‘Percentage land with high building intensity areas’ and ‘Percentage land that consists undeveloped areas.’</a:t>
            </a:r>
            <a:endParaRPr lang="en-US">
              <a:cs typeface="Calibri"/>
            </a:endParaRPr>
          </a:p>
          <a:p>
            <a:endParaRPr lang="en-US">
              <a:cs typeface="Calibri"/>
            </a:endParaRPr>
          </a:p>
          <a:p>
            <a:r>
              <a:rPr lang="en-US"/>
              <a:t>------------------------------Image Information Below ------------------------------ </a:t>
            </a:r>
            <a:endParaRPr lang="en-US">
              <a:cs typeface="Calibri"/>
            </a:endParaRPr>
          </a:p>
          <a:p>
            <a:r>
              <a:rPr lang="en-US"/>
              <a:t>1. ACS Logo</a:t>
            </a:r>
            <a:endParaRPr lang="en-US">
              <a:cs typeface="Calibri"/>
            </a:endParaRPr>
          </a:p>
          <a:p>
            <a:r>
              <a:rPr lang="en-US"/>
              <a:t>Image Credit- U.S. Census Bureau, America Community Survey</a:t>
            </a:r>
            <a:endParaRPr lang="en-US">
              <a:cs typeface="Calibri"/>
            </a:endParaRPr>
          </a:p>
          <a:p>
            <a:r>
              <a:rPr lang="en-US"/>
              <a:t>Image Source- </a:t>
            </a:r>
            <a:r>
              <a:rPr lang="en-US">
                <a:hlinkClick r:id="rId3"/>
              </a:rPr>
              <a:t>https://commons.wikimedia.org/wiki/File:US-Census-ACSLogo.svg</a:t>
            </a:r>
            <a:r>
              <a:rPr lang="en-US"/>
              <a:t> </a:t>
            </a:r>
            <a:endParaRPr lang="en-US">
              <a:cs typeface="Calibri"/>
            </a:endParaRPr>
          </a:p>
          <a:p>
            <a:r>
              <a:rPr lang="en-US">
                <a:cs typeface="Calibri"/>
              </a:rPr>
              <a:t>2. MRLC Logo</a:t>
            </a:r>
          </a:p>
          <a:p>
            <a:r>
              <a:rPr lang="en-US">
                <a:cs typeface="Calibri"/>
              </a:rPr>
              <a:t>Image Credit- MRLC</a:t>
            </a:r>
          </a:p>
          <a:p>
            <a:r>
              <a:rPr lang="en-US">
                <a:cs typeface="Calibri"/>
              </a:rPr>
              <a:t>Image Source- </a:t>
            </a:r>
            <a:r>
              <a:rPr lang="en-US">
                <a:hlinkClick r:id="rId4"/>
              </a:rPr>
              <a:t>https://www.mrlc.gov/partners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164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Beyond the variables the NYSDOH used to calculate heat vulnerability, we added an exposure component by including temperature data into our analysis, by providing the median day and night time land surface temperature values for each census tract. We used the following NASA Earth observations to collect day and nighttime land surface temperatures over non-water surfaces. Also, it is important to note ECOSTRESS was not launched until 2018, so we had not night time land surface temperature collections in 2016 or 2017. </a:t>
            </a:r>
          </a:p>
          <a:p>
            <a:endParaRPr lang="en-US"/>
          </a:p>
          <a:p>
            <a:r>
              <a:rPr lang="en-US"/>
              <a:t>------------------------------Image Information Below ------------------------------ </a:t>
            </a:r>
            <a:endParaRPr lang="en-US">
              <a:cs typeface="Calibri"/>
            </a:endParaRPr>
          </a:p>
          <a:p>
            <a:r>
              <a:rPr lang="en-US">
                <a:cs typeface="Calibri"/>
              </a:rPr>
              <a:t>1. Landsat 8, ISS</a:t>
            </a:r>
          </a:p>
          <a:p>
            <a:r>
              <a:rPr lang="en-US"/>
              <a:t>Image Credit- NASA</a:t>
            </a:r>
            <a:endParaRPr lang="en-US">
              <a:cs typeface="Calibri"/>
            </a:endParaRPr>
          </a:p>
          <a:p>
            <a:r>
              <a:rPr lang="en-US">
                <a:cs typeface="+mn-lt"/>
              </a:rPr>
              <a:t>Image Source-  </a:t>
            </a:r>
            <a:r>
              <a:rPr lang="en-US">
                <a:hlinkClick r:id="rId3"/>
              </a:rPr>
              <a:t>https://www.devpedia.developexchange.com/dp/index.php?title=List_of_Satellite_Pictures</a:t>
            </a:r>
            <a:r>
              <a:rPr lang="en-US"/>
              <a:t> </a:t>
            </a:r>
            <a:endParaRPr lang="en-US">
              <a:cs typeface="Calibri"/>
            </a:endParaRPr>
          </a:p>
          <a:p>
            <a:r>
              <a:rPr lang="en-US">
                <a:cs typeface="Calibri"/>
              </a:rPr>
              <a:t>2. Day time LST and Night time LST: </a:t>
            </a:r>
            <a:r>
              <a:rPr lang="en-US"/>
              <a:t>sourced via Microsoft PowerPoint icons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85324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Speaker Notes: These satellite/sensor products were used to collect our day and night time  land surface temperature data for our heat vulnerability analysis which we will discuss in the next slides.</a:t>
            </a:r>
          </a:p>
          <a:p>
            <a:pPr>
              <a:defRPr/>
            </a:pPr>
            <a:endParaRPr lang="en-US" dirty="0"/>
          </a:p>
          <a:p>
            <a:pPr>
              <a:defRPr/>
            </a:pPr>
            <a:r>
              <a:rPr lang="en-US" dirty="0"/>
              <a:t>This slide depicts the temporal and spatial resolution for the analysis. </a:t>
            </a:r>
            <a:endParaRPr lang="en-US" dirty="0">
              <a:cs typeface="Calibri"/>
            </a:endParaRPr>
          </a:p>
          <a:p>
            <a:pPr>
              <a:defRPr/>
            </a:pPr>
            <a:endParaRPr lang="en-US">
              <a:cs typeface="Calibri"/>
            </a:endParaRPr>
          </a:p>
          <a:p>
            <a:pPr>
              <a:defRPr/>
            </a:pPr>
            <a:r>
              <a:rPr lang="en-US" dirty="0">
                <a:cs typeface="Calibri"/>
              </a:rPr>
              <a:t>Landsat 8 </a:t>
            </a:r>
            <a:r>
              <a:rPr lang="en-US" dirty="0"/>
              <a:t>Thermal Infrared Sensor </a:t>
            </a:r>
            <a:r>
              <a:rPr lang="en-US" dirty="0">
                <a:cs typeface="Calibri"/>
              </a:rPr>
              <a:t>(TIRS)</a:t>
            </a:r>
          </a:p>
          <a:p>
            <a:r>
              <a:rPr lang="en-US" dirty="0">
                <a:cs typeface="Calibri"/>
              </a:rPr>
              <a:t>International Space Station (ISS) </a:t>
            </a:r>
            <a:r>
              <a:rPr lang="en-US" dirty="0" err="1"/>
              <a:t>ECOsystem</a:t>
            </a:r>
            <a:r>
              <a:rPr lang="en-US" dirty="0"/>
              <a:t> Spaceborne Thermal Radiometer Experiment on Space Station (</a:t>
            </a:r>
            <a:r>
              <a:rPr lang="en-US" dirty="0">
                <a:cs typeface="Calibri"/>
              </a:rPr>
              <a:t>ECOSTRESS)</a:t>
            </a:r>
          </a:p>
          <a:p>
            <a:endParaRPr lang="en-US">
              <a:cs typeface="Calibri"/>
            </a:endParaRPr>
          </a:p>
          <a:p>
            <a:endParaRPr lang="en-US">
              <a:cs typeface="Calibri"/>
            </a:endParaRPr>
          </a:p>
          <a:p>
            <a:endParaRPr lang="en-US">
              <a:cs typeface="Calibri"/>
            </a:endParaRPr>
          </a:p>
          <a:p>
            <a:endParaRPr lang="en-US">
              <a:cs typeface="Calibri"/>
            </a:endParaRPr>
          </a:p>
          <a:p>
            <a:r>
              <a:rPr lang="en-US" dirty="0">
                <a:cs typeface="Calibri"/>
              </a:rPr>
              <a:t>Image Credit: </a:t>
            </a:r>
          </a:p>
          <a:p>
            <a:pPr marL="228600" indent="-228600">
              <a:buAutoNum type="arabicPeriod"/>
            </a:pPr>
            <a:r>
              <a:rPr lang="en-US" sz="1200" dirty="0">
                <a:latin typeface="Century Gothic"/>
                <a:cs typeface="Calibri"/>
              </a:rPr>
              <a:t>NASA</a:t>
            </a:r>
            <a:r>
              <a:rPr lang="en-US" dirty="0">
                <a:latin typeface="Century Gothic"/>
                <a:cs typeface="Calibri"/>
              </a:rPr>
              <a:t> </a:t>
            </a:r>
            <a:r>
              <a:rPr lang="en-US" dirty="0"/>
              <a:t>Satellites- </a:t>
            </a:r>
            <a:r>
              <a:rPr lang="en-US" dirty="0">
                <a:hlinkClick r:id="rId3"/>
              </a:rPr>
              <a:t>https://www.devpedia.developexchange.com/dp/index.php?title=List_of_Satellite_Pictures</a:t>
            </a:r>
            <a:r>
              <a:rPr lang="en-US" dirty="0"/>
              <a:t> </a:t>
            </a:r>
            <a:endParaRPr lang="en-US" dirty="0">
              <a:cs typeface="Calibri"/>
            </a:endParaRPr>
          </a:p>
          <a:p>
            <a:pPr marL="228600" indent="-228600">
              <a:buAutoNum type="arabicPeriod"/>
            </a:pPr>
            <a:r>
              <a:rPr lang="en-US" sz="1200" dirty="0">
                <a:latin typeface="Century Gothic"/>
              </a:rPr>
              <a:t>Microsoft PowerPoint Clipart​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73857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t>To get the data needed for our analysis we had to acquire data from various sources. We obtained and processed the ACS data through the </a:t>
            </a:r>
            <a:r>
              <a:rPr lang="en-US" dirty="0" err="1"/>
              <a:t>tidycensus</a:t>
            </a:r>
            <a:r>
              <a:rPr lang="en-US" dirty="0"/>
              <a:t> package in R Studio, and the Landsat 8-TIRS data through Google Earth Engine. We downloaded the ISS ECOSTRESS data through requesting it on APPEARS and downloading it to ArcGIS Pro. In addition, due to cloud cover issues and the lack of ISS ECOSTRESS data we were only able to retrieve nine images in total. Lastly, we downloaded our NLCD data from The Multi-Resolution Land Characteristics (MRLC) Consortium and also processed it through ArcGIS Pro. Once we had our relevant data we exported it all to a single spreadsheet for analysis.</a:t>
            </a:r>
            <a:endParaRPr lang="en-US" dirty="0">
              <a:cs typeface="Calibri"/>
            </a:endParaRPr>
          </a:p>
          <a:p>
            <a:endParaRPr lang="en-US" dirty="0">
              <a:cs typeface="Calibri"/>
            </a:endParaRPr>
          </a:p>
          <a:p>
            <a:endParaRPr lang="en-US">
              <a:cs typeface="Calibri"/>
            </a:endParaRPr>
          </a:p>
          <a:p>
            <a:r>
              <a:rPr lang="en-US" dirty="0"/>
              <a:t>We used these data to calculate heat vulnerability and a final heat vulnerability score downloading based on calculations made by the Philadelphia Health &amp; Air Quality team in the Spring of 2020.</a:t>
            </a:r>
            <a:endParaRPr lang="en-US" dirty="0">
              <a:cs typeface="Calibri"/>
            </a:endParaRPr>
          </a:p>
          <a:p>
            <a:endParaRPr lang="en-US">
              <a:cs typeface="Calibri"/>
            </a:endParaRPr>
          </a:p>
          <a:p>
            <a:r>
              <a:rPr lang="en-US" dirty="0"/>
              <a:t>-------------------------------</a:t>
            </a:r>
            <a:r>
              <a:rPr lang="en-US" dirty="0">
                <a:cs typeface="Calibri"/>
              </a:rPr>
              <a:t>-Image sources--------------------------------</a:t>
            </a:r>
            <a:endParaRPr lang="en-US" dirty="0"/>
          </a:p>
          <a:p>
            <a:r>
              <a:rPr lang="en-US" dirty="0"/>
              <a:t>All images on this slide are sourced via Microsoft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96731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(short) To create the scores for heat vulnerability we used a Principal Component Analysis, which is also known as a PCA. In this case, the PCA takes our 15 previously discussed variables and combines them into principal components, PCs. We then selected the 4 components that explained approximately 75% of the data variation, after running the analysis with other numbers of components and examining what made sense with variables that made up each component. These components were then used to develop an overall heat vulnerability score for each census tract.</a:t>
            </a:r>
          </a:p>
          <a:p>
            <a:endParaRPr lang="en-US" dirty="0">
              <a:cs typeface="Calibri"/>
            </a:endParaRPr>
          </a:p>
          <a:p>
            <a:r>
              <a:rPr lang="en-US" dirty="0"/>
              <a:t>Speaker notes: (long)</a:t>
            </a:r>
          </a:p>
          <a:p>
            <a:r>
              <a:rPr lang="en-US" dirty="0"/>
              <a:t>To calculate heat vulnerability, we used a Principal Component Analysis, also known as a PCA. We did the PCA for all of Westchester County because it is generally recommended that there are 10-20 observations per variable. Since we had 15 variables, we wanted at least 150 observations (census tracts). Yonkers only has 52 census tracts, so we decided to analyze the whole county, which has 223 census tracts. The PCA took our previously discussed variables and combined them into principal components, PCs. We then selected the four components that explained approximately 75% of the data variation after running the analysis with other numbers of components and examining what made sense with variables that made up each component. These components were then used to develop an overall heat vulnerability index which we then converted to a score for each census tract.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69258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running our four components shows this result. Many of these variables are commonly associated with vulnerability across the literature, and that many of these associations between race, class, and vulnerability are a product of racist governance and development. The first component shows populations and variables that tend to have financial constraints. The second component consists of variables that are related to environmental, and infrastructure exposure, and even urbanicity like NYSDOH initially had as a component as well. The third component consists of populations that may have greater difficulty in accessing medical care or essential services, while the fourth component consists of the two variables that make up elderly/elderly isolation vulnerability as defined by the NYSDOH.</a:t>
            </a:r>
          </a:p>
          <a:p>
            <a:endParaRPr lang="en-US">
              <a:cs typeface="Calibri"/>
            </a:endParaRPr>
          </a:p>
          <a:p>
            <a:r>
              <a:rPr lang="en-US">
                <a:cs typeface="Calibri"/>
              </a:rPr>
              <a:t>More details:</a:t>
            </a:r>
          </a:p>
          <a:p>
            <a:r>
              <a:rPr lang="en-US"/>
              <a:t>Four Components: </a:t>
            </a:r>
            <a:endParaRPr lang="en-US">
              <a:cs typeface="Calibri"/>
            </a:endParaRPr>
          </a:p>
          <a:p>
            <a:pPr marL="171450" indent="-171450">
              <a:buFont typeface="Symbol"/>
              <a:buChar char="•"/>
            </a:pPr>
            <a:r>
              <a:rPr lang="en-US"/>
              <a:t>First Component is % Hispanic, % Foreign Born, % High Building Intensity, % Below Poverty, Housing Unit Density, % Speak English less than very well</a:t>
            </a:r>
            <a:endParaRPr lang="en-US">
              <a:cs typeface="Calibri"/>
            </a:endParaRPr>
          </a:p>
          <a:p>
            <a:pPr marL="171450" indent="-171450">
              <a:buFont typeface="Symbol"/>
              <a:buChar char="•"/>
            </a:pPr>
            <a:r>
              <a:rPr lang="en-US"/>
              <a:t>Second Component is: % Open Space, % Built Before 1980, Median Night LST, Median Day LST</a:t>
            </a:r>
            <a:endParaRPr lang="en-US">
              <a:cs typeface="Calibri"/>
            </a:endParaRPr>
          </a:p>
          <a:p>
            <a:pPr marL="171450" indent="-171450">
              <a:buFont typeface="Symbol"/>
              <a:buChar char="•"/>
            </a:pPr>
            <a:r>
              <a:rPr lang="en-US"/>
              <a:t>Third Component is: % 18-64 w/ a disability, % Black, % 18-64 Unemployed.</a:t>
            </a:r>
            <a:endParaRPr lang="en-US">
              <a:cs typeface="Calibri"/>
            </a:endParaRPr>
          </a:p>
          <a:p>
            <a:pPr marL="171450" indent="-171450">
              <a:buFont typeface="Symbol"/>
              <a:buChar char="•"/>
            </a:pPr>
            <a:r>
              <a:rPr lang="en-US"/>
              <a:t>Fourth Component: %Over 65 Live Alone, and % Over 65</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34528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p>
          <a:p>
            <a:r>
              <a:rPr lang="en-US"/>
              <a:t>Yonkers, New York is located in Westchester County, just north of New York City's Bronx borough. With a diverse population of about 200,000 city residents, Yonkers, like many cities in the United States and around the globe, has found that rising temperatures are becoming a growing threat to the health and safety of its residents. </a:t>
            </a:r>
            <a:endParaRPr lang="en-US">
              <a:cs typeface="Calibri"/>
            </a:endParaRPr>
          </a:p>
          <a:p>
            <a:endParaRPr lang="en-US">
              <a:cs typeface="Calibri"/>
            </a:endParaRPr>
          </a:p>
          <a:p>
            <a:r>
              <a:rPr lang="en-US">
                <a:cs typeface="Calibri"/>
              </a:rPr>
              <a:t>Study area map created by Yonkers UD I Spring 2021 team</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197783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Heat Vulnerability in Yonkers Census tracts given on a scale of 1-5, with each level split into fifths that indicate how vulnerable certain areas of the city are to heat events compared to others. A census tract with a value of one indicates that it is among one of the least vulnerable areas of Yonkers. In contrast, a census tract with a value of five indicates it is among one of the most heat-vulnerable areas of Yonkers. As the map shows, the most heat vulnerable census tracts are located in the southwestern portion of the city, particularly around the Old 7th Ward and areas surrounding it to the north and west. Areas with lower heat vulnerability tend to be scattered throughout the city, with the northeastern section of the city seeing the highest concentration of low heat vulnerable census tracts. </a:t>
            </a:r>
          </a:p>
          <a:p>
            <a:endParaRPr lang="en-US">
              <a:cs typeface="Calibri"/>
            </a:endParaRPr>
          </a:p>
          <a:p>
            <a:r>
              <a:rPr lang="en-US" dirty="0">
                <a:cs typeface="Calibri"/>
              </a:rPr>
              <a:t>The most heat vulnerable census tract is in the  Radford neighborhood and slightly bleeds into a part of Old 7th Ward.</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4085445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r>
              <a:rPr lang="en-US"/>
              <a:t>This map shows the difference between median land surface temperatures recorded from Landsat 8 – TIRS during the daytime during the summers from 2016-2021 in Yonkers census tracts, compared to the median temperature recorded for all of Yonkers. This map shows that some of the warmest land surface temperatures are located in parts of the city with the highest heat vulnerability and vice versa. This map also shows that some of the warmest land surface temperatures are in and around Kimball and Old 7th Ward, the neighborhoods in which we modeled tree canopy interventions.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00214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endParaRPr lang="en-US"/>
          </a:p>
          <a:p>
            <a:r>
              <a:rPr lang="en-US"/>
              <a:t>Next, we decided to take a closer look at landcover distribution to see how it could potentially have ties to areas of inequity and higher heat vulnerability.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389348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r>
              <a:rPr lang="en-US"/>
              <a:t>For input data, we utilized two NLCD (National Land Cover Database) products, tree canopy cover and developed imperviousness released in 2016.   </a:t>
            </a:r>
            <a:endParaRPr lang="en-US">
              <a:cs typeface="Calibri"/>
            </a:endParaRPr>
          </a:p>
          <a:p>
            <a:r>
              <a:rPr lang="en-US"/>
              <a:t> </a:t>
            </a:r>
            <a:endParaRPr lang="en-US">
              <a:cs typeface="Calibri"/>
            </a:endParaRPr>
          </a:p>
          <a:p>
            <a:r>
              <a:rPr lang="en-US">
                <a:cs typeface="Calibri"/>
              </a:rPr>
              <a:t>More details:</a:t>
            </a:r>
            <a:endParaRPr lang="en-US"/>
          </a:p>
          <a:p>
            <a:r>
              <a:rPr lang="en-US"/>
              <a:t>We compared these data products within census tracts through ArcGIS Pro, and then connected this with population data from the ACS 2019 survey. This process gave us mapping products for both tree canopy cover and impervious surface at the percent census tract and per Capita level.  </a:t>
            </a:r>
            <a:endParaRPr lang="en-US">
              <a:cs typeface="Calibri" panose="020F0502020204030204"/>
            </a:endParaRPr>
          </a:p>
          <a:p>
            <a:r>
              <a:rPr lang="en-US"/>
              <a:t>To calculate the area of both landcover types, including both tree canopy cover and impervious surfaces, at a per person scale, the team downloaded two National Land Cover Database (NLCD) products, including percent Developed Imperviousness and percent Tree Canopy released in 2016. We downloaded these datasets released from the U.S. Geological Survey (USGS) and collected them from the Multi-Resolution Land Characteristics (MRLC) Consortium website at a 30-meter spatial resolution. We analyzed these data products at the census tract level, and then connected this with population data from the ACS 2019 survey, which provides a 5-year estimate. </a:t>
            </a:r>
            <a:endParaRPr lang="en-US">
              <a:cs typeface="Calibri" panose="020F0502020204030204"/>
            </a:endParaRPr>
          </a:p>
          <a:p>
            <a:endParaRPr lang="en-US">
              <a:cs typeface="Calibri" panose="020F0502020204030204"/>
            </a:endParaRPr>
          </a:p>
          <a:p>
            <a:r>
              <a:rPr lang="en-US"/>
              <a:t>--------------------------------Image sources-------------------------------- </a:t>
            </a:r>
            <a:endParaRPr lang="en-US">
              <a:cs typeface="Calibri"/>
            </a:endParaRPr>
          </a:p>
          <a:p>
            <a:r>
              <a:rPr lang="en-US"/>
              <a:t>Image Credit: Microsoft PowerPoint icons</a:t>
            </a:r>
            <a:endParaRPr lang="en-US">
              <a:cs typeface="Calibri"/>
            </a:endParaRPr>
          </a:p>
          <a:p>
            <a:endParaRPr lang="en-US"/>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381611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p>
          <a:p>
            <a:r>
              <a:rPr lang="en-US"/>
              <a:t>Next, the team performed a simple calculation within ArcGIS Pro's Field Calculator to determine the area of landcover, both tree canopy cover and impervious surface, per person. We multiplied the fraction of each census tract represented by tree canopy or impervious surface by the total area of each census tract, in square feet, and then divided this value by the total population of each census tract. This produced the estimated area of each landcover type in square feet per capita. The team then represented these values graphically, below. </a:t>
            </a:r>
          </a:p>
          <a:p>
            <a:endParaRPr lang="en-US"/>
          </a:p>
          <a:p>
            <a:r>
              <a:rPr lang="en-US"/>
              <a:t>--------------------------------Image sources-------------------------------- </a:t>
            </a:r>
            <a:endParaRPr lang="en-US">
              <a:cs typeface="Calibri"/>
            </a:endParaRPr>
          </a:p>
          <a:p>
            <a:r>
              <a:rPr lang="en-US"/>
              <a:t> All images on this slide are sourced via Microsoft PowerPoint icons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12710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endParaRPr lang="en-US"/>
          </a:p>
          <a:p>
            <a:r>
              <a:rPr lang="en-US">
                <a:cs typeface="Calibri"/>
              </a:rPr>
              <a:t>Our</a:t>
            </a:r>
            <a:r>
              <a:rPr lang="en-US"/>
              <a:t> first result is for tree canopy coverage (in square feet) per Capita. </a:t>
            </a:r>
            <a:endParaRPr lang="en-US">
              <a:cs typeface="Calibri"/>
            </a:endParaRPr>
          </a:p>
          <a:p>
            <a:r>
              <a:rPr lang="en-US"/>
              <a:t> </a:t>
            </a:r>
            <a:endParaRPr lang="en-US">
              <a:cs typeface="Calibri"/>
            </a:endParaRPr>
          </a:p>
          <a:p>
            <a:r>
              <a:rPr lang="en-US"/>
              <a:t>In the map pictured here, dark green areas represent the most tree canopy coverage in square feet per person. Overall, the north of Yonkers contains more tree canopy cover than the southwest and southeast/downtown areas of Yonkers, including the neighborhoods Kimball, and Old 7th Ward. </a:t>
            </a:r>
            <a:endParaRPr lang="en-US">
              <a:cs typeface="Calibri"/>
            </a:endParaRPr>
          </a:p>
          <a:p>
            <a:r>
              <a:rPr lang="en-US"/>
              <a:t> </a:t>
            </a:r>
            <a:endParaRPr lang="en-US">
              <a:cs typeface="Calibri"/>
            </a:endParaRPr>
          </a:p>
          <a:p>
            <a:r>
              <a:rPr lang="en-US"/>
              <a:t>EXTRA: </a:t>
            </a:r>
            <a:endParaRPr lang="en-US">
              <a:cs typeface="Calibri"/>
            </a:endParaRPr>
          </a:p>
          <a:p>
            <a:r>
              <a:rPr lang="en-US"/>
              <a:t>Census tracts with the highest area of tree canopy per person include: Sprain Lake Knolls (North central), Beech Hill –Victory Heights (Northeast), and Nepera Park North central). Census tracts with the least area per person include: Radford (Southwest), Nodine Hill (center next to Old 7th), and Old 7th Ward (outlined above).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3238083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Our next mapping result is also for tree canopy coverage, except instead of at the per person scale, it is taken as percentage of each census tract.  </a:t>
            </a:r>
            <a:endParaRPr lang="en-US">
              <a:cs typeface="Calibri"/>
            </a:endParaRPr>
          </a:p>
          <a:p>
            <a:r>
              <a:rPr lang="en-US"/>
              <a:t> </a:t>
            </a:r>
            <a:endParaRPr lang="en-US">
              <a:cs typeface="Calibri"/>
            </a:endParaRPr>
          </a:p>
          <a:p>
            <a:r>
              <a:rPr lang="en-US"/>
              <a:t>Dark green areas represent census tracts with a greater percentage of tree canopy cover making up their surface area. This includes mainly areas predominantly in the north of Yonkers, such as: Sunnyside Park, Park Hill, and Woodstock Manor. Areas with an overall lower percentage of tree canopy cover are predominantly located to the southeast and southwest, such as Radford, </a:t>
            </a:r>
            <a:r>
              <a:rPr lang="en-US" err="1"/>
              <a:t>LaMartine</a:t>
            </a:r>
            <a:r>
              <a:rPr lang="en-US"/>
              <a:t> Heights, and Old 7th Ward. </a:t>
            </a:r>
            <a:endParaRPr lang="en-US">
              <a:cs typeface="Calibri"/>
            </a:endParaRPr>
          </a:p>
          <a:p>
            <a:r>
              <a:rPr lang="en-US"/>
              <a:t> </a:t>
            </a:r>
            <a:endParaRPr lang="en-US">
              <a:cs typeface="Calibri"/>
            </a:endParaRPr>
          </a:p>
          <a:p>
            <a:r>
              <a:rPr lang="en-US"/>
              <a:t>Later on in our analysis, we determined there to be a negative correlation/association between tree canopy cover and heat vulnerability, indicating that places we identified as more heat vulnerable do tend to have a lack of tree cover that might act as a cooling mechanism.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805932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In this next figure, we compare the amount of impervious surface at the per capita and the per census tract level, which were of particular interest. We reproduced the same mapping outputs as described above for tree cover, except this time using the developed imperviousness dataset. </a:t>
            </a:r>
          </a:p>
          <a:p>
            <a:r>
              <a:rPr lang="en-US"/>
              <a:t>In both maps, dark blue areas represent the most impervious surface coverage. </a:t>
            </a:r>
            <a:endParaRPr lang="en-US">
              <a:cs typeface="Calibri"/>
            </a:endParaRPr>
          </a:p>
          <a:p>
            <a:r>
              <a:rPr lang="en-US"/>
              <a:t>The left map depicts more impervious surface per person to the north. In contrast, census tracts with less area of impervious surface per person are located towards the southeast and southwest, including our modeled neighborhoods Old 7th Ward, and Kimball. </a:t>
            </a:r>
            <a:endParaRPr lang="en-US">
              <a:cs typeface="Calibri"/>
            </a:endParaRPr>
          </a:p>
          <a:p>
            <a:r>
              <a:rPr lang="en-US"/>
              <a:t>These results, however, are misleading and not representative of which areas are actually in most need of green spaces. Neighborhoods such as Old 7th Ward and Kimball are ranked as having the least area of impervious surface per person, when in reality, the population is densely packed into a small surface area so that people have less area in general per person, illustrated in the slide to the right.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556383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endParaRPr lang="en-US"/>
          </a:p>
          <a:p>
            <a:r>
              <a:rPr lang="en-US"/>
              <a:t>Since looking at landcover surfaces at a per capita scale can de-prioritize census tracts with large populations and small surface area, the team created a metric called landcover assets that would better take into account the equity at stake in different neighborhoods of Yonkers. Areas of tree canopy cover were reframed as assets, or a resource of positive value in terms of heat vulnerability, and areas of impervious surface were framed as liabilities, or a source of negative value in terms of worsening heat vulnerability. Liabilities were subtracted from assets to determine which census tracts have more assets, or positive resources to combat urban heat island, than liabilities and which census tracts have more liabilities making it more difficult to combat urban heat, than assets.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2490552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p>
          <a:p>
            <a:r>
              <a:rPr lang="en-US"/>
              <a:t>Looking at the map to the right, Blue areas represent census tract with more liabilities than assets, or in this case, greater area of impervious surface than tree canopy coverage. The green area represents census tracts with more assets than liabilities, in this case being more tree canopy coverage than impervious surfaces. Areas such as Sprain Knoll Hills and Park Hill, which earlier displayed as having more impervious surface per capita, actually have more tree canopy coverage than impervious surface coverage, and are thus more prepared to combat heat vulnerability. </a:t>
            </a:r>
            <a:endParaRPr lang="en-US">
              <a:cs typeface="Calibri"/>
            </a:endParaRPr>
          </a:p>
          <a:p>
            <a:r>
              <a:rPr lang="en-US"/>
              <a:t> </a:t>
            </a:r>
            <a:endParaRPr lang="en-US">
              <a:cs typeface="Calibri"/>
            </a:endParaRPr>
          </a:p>
          <a:p>
            <a:r>
              <a:rPr lang="en-US"/>
              <a:t>Compared to the map to the left, which looks at impervious surface per person, it becomes that certain areas to the North, such as Sprain Lake Knolls and Park Hill, which were neighborhoods with the highest area of impervious surface per person, actually have more net assets (green space) than liabilities (impervious surface). This helps elucidates some of the equity issues with looking at impervious surface at a per person level when neighborhoods in need have small surface area and are densely populated.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039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a:t>Speaker notes: </a:t>
            </a:r>
          </a:p>
          <a:p>
            <a:r>
              <a:rPr lang="en-US"/>
              <a:t>Large concentrations of impervious surfaces found within cities store and radiate heat from the sun and make neighborhoods and cities hotter, even at night, creating what is known as an Urban Heat Island (UHI). (Phelan et al., 2015).  </a:t>
            </a:r>
            <a:endParaRPr lang="en-US">
              <a:cs typeface="Calibri"/>
            </a:endParaRPr>
          </a:p>
          <a:p>
            <a:endParaRPr lang="en-US">
              <a:cs typeface="Calibri"/>
            </a:endParaRPr>
          </a:p>
          <a:p>
            <a:r>
              <a:rPr lang="en-US"/>
              <a:t>The impacts of UHIs can be addressed by increasing tree canopy in cities. Trees are especially effective at providing cooling by absorbing solar radiation and shading surfaces below their canopies. </a:t>
            </a:r>
            <a:endParaRPr lang="en-US">
              <a:cs typeface="Calibri" panose="020F0502020204030204"/>
            </a:endParaRPr>
          </a:p>
          <a:p>
            <a:endParaRPr lang="en-US"/>
          </a:p>
          <a:p>
            <a:r>
              <a:rPr lang="en-US">
                <a:cs typeface="Calibri" panose="020F0502020204030204"/>
              </a:rPr>
              <a:t>More Info:</a:t>
            </a:r>
          </a:p>
          <a:p>
            <a:r>
              <a:rPr lang="en-US">
                <a:cs typeface="Calibri" panose="020F0502020204030204"/>
              </a:rPr>
              <a:t>Trees</a:t>
            </a:r>
            <a:r>
              <a:rPr lang="en-US"/>
              <a:t> are especially effective at offering cooling by absorbing solar radiation and shading impervious surfaces below their canopies during the day as well as releasing water vapor through their leaves to cool the air at night (</a:t>
            </a:r>
            <a:r>
              <a:rPr lang="en-US" err="1"/>
              <a:t>Balany</a:t>
            </a:r>
            <a:r>
              <a:rPr lang="en-US"/>
              <a:t> et al., 2020). Similarly, </a:t>
            </a:r>
            <a:r>
              <a:rPr lang="en-US" b="1"/>
              <a:t>cooling infrastructure</a:t>
            </a:r>
            <a:r>
              <a:rPr lang="en-US"/>
              <a:t> like parks, other public and private green spaces, and streetscapes along streets and sidewalks are some of the most effective strategies to keep impervious surfaces and the air cooler. </a:t>
            </a:r>
            <a:endParaRPr lang="en-US">
              <a:cs typeface="Calibri"/>
            </a:endParaRPr>
          </a:p>
          <a:p>
            <a:endParaRPr lang="en-US">
              <a:cs typeface="Calibri"/>
            </a:endParaRPr>
          </a:p>
          <a:p>
            <a:r>
              <a:rPr lang="en-US"/>
              <a:t>-------------------Image Credits------------------------------</a:t>
            </a:r>
            <a:endParaRPr lang="en-US">
              <a:cs typeface="Calibri"/>
            </a:endParaRPr>
          </a:p>
          <a:p>
            <a:r>
              <a:rPr lang="en-US" sz="1200">
                <a:latin typeface="Century Gothic"/>
              </a:rPr>
              <a:t>https://www.epa.gov/heatislands/learn-about-heat-islands</a:t>
            </a:r>
          </a:p>
          <a:p>
            <a:r>
              <a:rPr lang="en-US" sz="1200">
                <a:latin typeface="Century Gothic"/>
              </a:rPr>
              <a:t>* Part of image modified. Enlarged text, made editable</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006018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surface temperature and meteorological information including air temperature and humidity can give a strong indication of what an outside environment feels like, there are additional factors within a microclimate or a location-specific</a:t>
            </a:r>
            <a:r>
              <a:rPr lang="en-US" b="1"/>
              <a:t> </a:t>
            </a:r>
            <a:r>
              <a:rPr lang="en-US"/>
              <a:t>heat experience that can affect human </a:t>
            </a:r>
            <a:r>
              <a:rPr lang="en-US" b="1"/>
              <a:t>thermal comfort.</a:t>
            </a:r>
            <a:endParaRPr lang="en-US"/>
          </a:p>
          <a:p>
            <a:endParaRPr lang="en-US"/>
          </a:p>
          <a:p>
            <a:r>
              <a:rPr lang="en-US"/>
              <a:t>To gain a better understanding of microclimate on the streets in</a:t>
            </a:r>
            <a:r>
              <a:rPr lang="en-US" b="1"/>
              <a:t> </a:t>
            </a:r>
            <a:r>
              <a:rPr lang="en-US"/>
              <a:t>Yonkers and how adding street trees might work to improve thermal comfort for residents, a climate model called ENVI-met was used. This model allows for a close look at conditions that would affect thermal comfort including meteorological data along with detailed information on physical site conditions like the materials of the walls and roofs of the buildings along the street together with characteristics of the surrounding vegetation. </a:t>
            </a:r>
          </a:p>
          <a:p>
            <a:endParaRPr lang="en-US"/>
          </a:p>
          <a:p>
            <a:r>
              <a:rPr lang="en-US"/>
              <a:t>It is important to note that even taking into account meteorological information and their interaction with the varying characteristics of the physical environment, this information only tells half of the story. The other half is determined by personal, physical, and even behavioral dynamics of each person and their interaction with the environment which may include age, fitness level, previous exposure, expectations, adaptation to local conditions, and many other factors (Middel 2015) which makes true thermal comfort for diverse populations difficult to determine.</a:t>
            </a:r>
          </a:p>
          <a:p>
            <a:endParaRPr lang="en-US">
              <a:cs typeface="+mn-lt"/>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3239461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Speaker Notes:</a:t>
            </a:r>
          </a:p>
          <a:p>
            <a:r>
              <a:rPr lang="en-US"/>
              <a:t>In order to understand what temperatures feel like in Yonkers, and how adding additional street trees might improve heat conditions for residents, a climate model called ENVI-met was used.  </a:t>
            </a:r>
            <a:endParaRPr lang="en-US">
              <a:cs typeface="Calibri"/>
            </a:endParaRPr>
          </a:p>
          <a:p>
            <a:r>
              <a:rPr lang="en-US"/>
              <a:t> </a:t>
            </a:r>
            <a:endParaRPr lang="en-US">
              <a:cs typeface="Calibri"/>
            </a:endParaRPr>
          </a:p>
          <a:p>
            <a:r>
              <a:rPr lang="en-US"/>
              <a:t>The interaction of atmosphere, soil, vegetation and building variables of the study locations were evaluated by modeling both the existing conditions as well as a simulated increase in street tree canopy cover. </a:t>
            </a:r>
            <a:endParaRPr lang="en-US">
              <a:cs typeface="Calibri"/>
            </a:endParaRPr>
          </a:p>
          <a:p>
            <a:r>
              <a:rPr lang="en-US"/>
              <a:t> </a:t>
            </a:r>
            <a:endParaRPr lang="en-US">
              <a:cs typeface="Calibri"/>
            </a:endParaRPr>
          </a:p>
          <a:p>
            <a:r>
              <a:rPr lang="en-US"/>
              <a:t>The model outputs of air temperature, relative humidity, and radiation fluxes – the heat felt between the individual and their surroundings - were then used with </a:t>
            </a:r>
            <a:r>
              <a:rPr lang="en-US" err="1"/>
              <a:t>BIOmet</a:t>
            </a:r>
            <a:r>
              <a:rPr lang="en-US"/>
              <a:t>, a post data-processing application, to calculate thermal comfort. This was based on the Universal Thermal Climate Index, modeled on human thermo-regulation. The resulting temperatures reflect what a standard male at, 35 years of age, 5’8” in height, and 175 </a:t>
            </a:r>
            <a:r>
              <a:rPr lang="en-US" err="1"/>
              <a:t>lbs</a:t>
            </a:r>
            <a:r>
              <a:rPr lang="en-US"/>
              <a:t> in weight would feel in each location within the study areas. </a:t>
            </a:r>
            <a:endParaRPr lang="en-US">
              <a:cs typeface="Calibri"/>
            </a:endParaRPr>
          </a:p>
          <a:p>
            <a:endParaRPr lang="en-US">
              <a:cs typeface="+mn-lt"/>
            </a:endParaRPr>
          </a:p>
          <a:p>
            <a:r>
              <a:rPr lang="en-US">
                <a:cs typeface="+mn-lt"/>
              </a:rPr>
              <a:t>The inputs shown in bold text were acquired from Real-Time Mesoscale Analysis (RTMA)  through Google Earth Engine for the 30th of June 2021 at 2pm. The remaining inputs were acquired through a beginner level simulation completed using ENVI Guide.</a:t>
            </a:r>
            <a:endParaRPr lang="en-US">
              <a:cs typeface="Calibri"/>
            </a:endParaRPr>
          </a:p>
          <a:p>
            <a:endParaRPr lang="en-US">
              <a:cs typeface="+mn-lt"/>
            </a:endParaRPr>
          </a:p>
          <a:p>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303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Based on the results of our vulnerability analysis and the feasibility of future cooling interventions, two study locations were chosen. These were located in the Kimball and Old 7th Ward neighborhoods, shown here on a map of Yonkers’ neighborhoods.</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324974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The chosen intervention includes planting the Eastern redbud tree along residential and larger collector streets. This tree is native to the northeast and, with a maximum height of less than 35 ft, it is suitable for planting along roads and under existing powerlines.  </a:t>
            </a:r>
            <a:endParaRPr lang="en-US">
              <a:cs typeface="Calibri"/>
            </a:endParaRPr>
          </a:p>
          <a:p>
            <a:r>
              <a:rPr lang="en-US"/>
              <a:t> </a:t>
            </a:r>
            <a:endParaRPr lang="en-US">
              <a:cs typeface="Calibri"/>
            </a:endParaRPr>
          </a:p>
          <a:p>
            <a:r>
              <a:rPr lang="en-US"/>
              <a:t>Meteorological information necessary to run these simulations was acquired from the Real-Time Mesoscale Analysis through Google Earth Engine for the 30th of June 2021 at 2pm. The remaining inputs were acquired through a beginner-level simulation completed using ENVI Guide. </a:t>
            </a:r>
            <a:endParaRPr lang="en-US">
              <a:cs typeface="Calibri"/>
            </a:endParaRPr>
          </a:p>
          <a:p>
            <a:endParaRPr lang="en-US"/>
          </a:p>
          <a:p>
            <a:r>
              <a:rPr lang="en-US">
                <a:cs typeface="Calibri"/>
              </a:rPr>
              <a:t>Image: Google street view</a:t>
            </a: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023803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The first simulation was run in the Kimball neighborhood. Kimball is an upper-middle class neighborhood that displayed only moderate heat vulnerability through our analysis but features existing wide landscaped easements along its streets, making a future cooling intervention in this area highly feasible. </a:t>
            </a:r>
            <a:endParaRPr lang="en-US">
              <a:cs typeface="Calibri"/>
            </a:endParaRPr>
          </a:p>
          <a:p>
            <a:r>
              <a:rPr lang="en-US"/>
              <a:t>The following are Google Earth imagery showing the existing conditions of a residential block along Kimball Ave on the left and a graphic representation of the modeled increase in street canopy coverage through ENVI-met on the right.</a:t>
            </a:r>
            <a:endParaRPr lang="en-US">
              <a:cs typeface="Calibri"/>
            </a:endParaRPr>
          </a:p>
          <a:p>
            <a:endParaRPr lang="en-US">
              <a:cs typeface="Calibri"/>
            </a:endParaRPr>
          </a:p>
          <a:p>
            <a:endParaRPr lang="en-US"/>
          </a:p>
          <a:p>
            <a:r>
              <a:rPr lang="en-US"/>
              <a:t>--------------------------------Image sources--------------------------------</a:t>
            </a:r>
            <a:endParaRPr lang="en-US">
              <a:cs typeface="Calibri"/>
            </a:endParaRPr>
          </a:p>
          <a:p>
            <a:r>
              <a:rPr lang="en-US">
                <a:cs typeface="Calibri"/>
              </a:rPr>
              <a:t>Google Earth</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2572795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Shown here are the results of the thermal comfort analysis, temperatures that reflect what each specific location feels for the chosen study subject.</a:t>
            </a:r>
            <a:endParaRPr lang="en-US">
              <a:cs typeface="Calibri"/>
            </a:endParaRPr>
          </a:p>
          <a:p>
            <a:r>
              <a:rPr lang="en-US"/>
              <a:t>As shown here, the majority of the improvements were seen in the immediate vicinity of the planted trees, though additional cooling was felt at both the east and west ends of Edgewood and Winifred Ave's as well as off the street, between individual homes and even in private backyards. </a:t>
            </a:r>
            <a:endParaRPr lang="en-US">
              <a:cs typeface="Calibri"/>
            </a:endParaRPr>
          </a:p>
          <a:p>
            <a:endParaRPr lang="en-US"/>
          </a:p>
          <a:p>
            <a:r>
              <a:rPr lang="en-US"/>
              <a:t>The maximum thermal comfort temperature had an overall reduction of .5°F in the study area and the minimum decreased by 2°F.</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981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For a closer analysis of thermal comfort, temperatures were compared both before and after the simulated intervention at ten specific locations.</a:t>
            </a:r>
            <a:endParaRPr lang="en-US">
              <a:cs typeface="Calibri"/>
            </a:endParaRPr>
          </a:p>
          <a:p>
            <a:endParaRPr lang="en-US"/>
          </a:p>
          <a:p>
            <a:r>
              <a:rPr lang="en-US"/>
              <a:t>Improvements of 1.5°- 7.6°F were observed within the study area, with the highest numbers in the range within direct proximity to planted trees nearer to the street.  Only one location was observed to lack a cooling improvement – location 7- which experienced a 1.5°F increase in thermal comfort. </a:t>
            </a:r>
            <a:endParaRPr lang="en-US">
              <a:cs typeface="Calibri"/>
            </a:endParaRPr>
          </a:p>
          <a:p>
            <a:endParaRPr lang="en-US"/>
          </a:p>
          <a:p>
            <a:r>
              <a:rPr lang="en-US"/>
              <a:t>Overall, an average of 4.1°F of cooling was experienced at all the points in this analysis.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5217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The Old 7th Ward neighborhood has a higher density urban form and demonstrates a high heat vulnerability due to factors related to both socioeconomic and surface temperature characteristics. </a:t>
            </a:r>
            <a:endParaRPr lang="en-US">
              <a:cs typeface="Calibri"/>
            </a:endParaRPr>
          </a:p>
          <a:p>
            <a:endParaRPr lang="en-US"/>
          </a:p>
          <a:p>
            <a:r>
              <a:rPr lang="en-US"/>
              <a:t>The existing prevalence of street trees is minimal along the public facing side of each street as is the infrastructure to plant additional trees along the sidewalks. Despite this, a similar simulated increase was modeled here as in Kimball to demonstrate how, if equitable investment was made, a cooling benefit might be experienced in this area for pedestrians, public transit users, and local residents.</a:t>
            </a:r>
            <a:endParaRPr lang="en-US">
              <a:cs typeface="Calibri"/>
            </a:endParaRPr>
          </a:p>
          <a:p>
            <a:endParaRPr lang="en-US">
              <a:cs typeface="Calibri"/>
            </a:endParaRPr>
          </a:p>
          <a:p>
            <a:r>
              <a:rPr lang="en-US"/>
              <a:t>--------------------------------Image sources--------------------------------</a:t>
            </a:r>
            <a:endParaRPr lang="en-US">
              <a:cs typeface="Calibri"/>
            </a:endParaRPr>
          </a:p>
          <a:p>
            <a:r>
              <a:rPr lang="en-US">
                <a:cs typeface="Calibri"/>
              </a:rPr>
              <a:t>Image Credit: Google Earth</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2593509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The results of the thermal comfort analysis demonstrate significant cooling along the streets that received the planting intervention along with adjacent spaces including residential backyards and even the vacant parcel within the study area. </a:t>
            </a:r>
          </a:p>
          <a:p>
            <a:endParaRPr lang="en-US"/>
          </a:p>
          <a:p>
            <a:r>
              <a:rPr lang="en-US"/>
              <a:t>The overall maximum temperature was reduced by 3°F relative to human thermal comfort, with more dramatic cooling felt in specific locations. The overall minimum temperature was also decreased by 0.5°F.</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894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The temperatures were again compared both before and after the simulated intervention at ten specific locations. Improvements ranged from just 1.5°F to 9.3°F relative to thermal comfort, an average of 6.1°F of cooling was experienced at all the locations of this analysis.</a:t>
            </a:r>
            <a:endParaRPr lang="en-US">
              <a:cs typeface="Calibri"/>
            </a:endParaRPr>
          </a:p>
          <a:p>
            <a:endParaRPr lang="en-US"/>
          </a:p>
          <a:p>
            <a:r>
              <a:rPr lang="en-US"/>
              <a:t>Overall, Old 7th Ward experienced a greater net benefit from the street tree intervention than Kimball, with higher temperatures noted within its existing conditions along with more significant cooling benefits noted after the intervention.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399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Speaker Notes:</a:t>
            </a:r>
            <a:endParaRPr lang="en-US"/>
          </a:p>
          <a:p>
            <a:pPr>
              <a:defRPr/>
            </a:pPr>
            <a:r>
              <a:rPr lang="en-US"/>
              <a:t>The communities most vulnerable to rising temperatures are those that have not benefited from equitable investment and urban planning, which is the case in Yonkers due to historic government-sanctioned racist housing and lending practices.</a:t>
            </a:r>
          </a:p>
          <a:p>
            <a:pPr>
              <a:defRPr/>
            </a:pPr>
            <a:endParaRPr lang="en-US"/>
          </a:p>
          <a:p>
            <a:pPr>
              <a:defRPr/>
            </a:pPr>
            <a:r>
              <a:rPr lang="en-US"/>
              <a:t>Addressing these Environmental Justice concerns has been of particular interest to our community partner, Groundwork Hudson Valley. </a:t>
            </a:r>
          </a:p>
          <a:p>
            <a:pPr>
              <a:defRPr/>
            </a:pPr>
            <a:endParaRPr lang="en-US"/>
          </a:p>
          <a:p>
            <a:r>
              <a:rPr lang="en-US"/>
              <a:t>-------------------Image Credits------------------------------</a:t>
            </a:r>
            <a:endParaRPr lang="en-US">
              <a:cs typeface="Calibri"/>
            </a:endParaRPr>
          </a:p>
          <a:p>
            <a:r>
              <a:rPr lang="en-US"/>
              <a:t>1. Vacant lot activation</a:t>
            </a:r>
            <a:endParaRPr lang="en-US">
              <a:cs typeface="Calibri"/>
            </a:endParaRPr>
          </a:p>
          <a:p>
            <a:r>
              <a:rPr lang="en-US"/>
              <a:t>Image Credit- LA Great Streets, US (Public Domain) from the Noun Project</a:t>
            </a:r>
            <a:endParaRPr lang="en-US">
              <a:cs typeface="Calibri"/>
            </a:endParaRPr>
          </a:p>
          <a:p>
            <a:r>
              <a:rPr lang="en-US"/>
              <a:t>Image Source- https://thenounproject.com/search/?q=urban+development&amp;i=476745</a:t>
            </a:r>
            <a:endParaRPr lang="en-US">
              <a:cs typeface="Calibri"/>
            </a:endParaRPr>
          </a:p>
          <a:p>
            <a:r>
              <a:rPr lang="en-US"/>
              <a:t>2. Tree canopy </a:t>
            </a:r>
            <a:endParaRPr lang="en-US">
              <a:cs typeface="Calibri"/>
            </a:endParaRPr>
          </a:p>
          <a:p>
            <a:r>
              <a:rPr lang="en-US"/>
              <a:t>Image Credit- LA Great Streets, US (Public Domain) from the Noun Project</a:t>
            </a:r>
            <a:endParaRPr lang="en-US">
              <a:cs typeface="Calibri"/>
            </a:endParaRPr>
          </a:p>
          <a:p>
            <a:r>
              <a:rPr lang="en-US"/>
              <a:t>Image Source- https://thenounproject.com/term/tree-canopy/476740/</a:t>
            </a:r>
            <a:endParaRPr lang="en-US">
              <a:cs typeface="Calibri"/>
            </a:endParaRPr>
          </a:p>
          <a:p>
            <a:r>
              <a:rPr lang="en-US"/>
              <a:t>3.Heat Stroke</a:t>
            </a:r>
            <a:endParaRPr lang="en-US">
              <a:cs typeface="Calibri"/>
            </a:endParaRPr>
          </a:p>
          <a:p>
            <a:r>
              <a:rPr lang="en-US"/>
              <a:t>Image Credit- Luis Prado, US (Creative Commons) from the Noun Project</a:t>
            </a:r>
            <a:endParaRPr lang="en-US">
              <a:cs typeface="Calibri"/>
            </a:endParaRPr>
          </a:p>
          <a:p>
            <a:r>
              <a:rPr lang="en-US"/>
              <a:t>Image Source- https://thenounproject.com/search/?q=heat+stroke&amp;i=924682</a:t>
            </a:r>
            <a:endParaRPr lang="en-US">
              <a:cs typeface="Calibri"/>
            </a:endParaRPr>
          </a:p>
          <a:p>
            <a:r>
              <a:rPr lang="en-US"/>
              <a:t>4. Global Warming</a:t>
            </a:r>
            <a:endParaRPr lang="en-US">
              <a:cs typeface="Calibri"/>
            </a:endParaRPr>
          </a:p>
          <a:p>
            <a:r>
              <a:rPr lang="en-US"/>
              <a:t>Image Credit- Creative Mania, IN (Creative Commons) from the Noun Project</a:t>
            </a:r>
            <a:endParaRPr lang="en-US">
              <a:cs typeface="Calibri"/>
            </a:endParaRPr>
          </a:p>
          <a:p>
            <a:r>
              <a:rPr lang="en-US"/>
              <a:t>Image Source- https://thenounproject.com/term/global-warming/1028784/</a:t>
            </a:r>
            <a:endParaRPr lang="en-US">
              <a:cs typeface="Calibri"/>
            </a:endParaRPr>
          </a:p>
          <a:p>
            <a:r>
              <a:rPr lang="en-US"/>
              <a:t>5. Offices</a:t>
            </a:r>
            <a:endParaRPr lang="en-US">
              <a:cs typeface="Calibri"/>
            </a:endParaRPr>
          </a:p>
          <a:p>
            <a:r>
              <a:rPr lang="en-US"/>
              <a:t>Image Credit- Made by Made, AU (Creative Commons) from the Noun Project</a:t>
            </a:r>
            <a:endParaRPr lang="en-US">
              <a:cs typeface="Calibri"/>
            </a:endParaRPr>
          </a:p>
          <a:p>
            <a:r>
              <a:rPr lang="en-US"/>
              <a:t>Image Source- https://thenounproject.com/term/offices/707660/</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9023832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Limitations for our study include but are not limited to our land surface temperature variable for the heat vulnerability analysis not taking into account feels like temperature, the American Community Survey data being based on estimates, the coarse spatial resolution of our temperature and meteorological data inputs for the heat vulnerability calculation and ENVI-met and our ISS ECOSTRESS data initially georeferenced incorrectly.</a:t>
            </a:r>
            <a:endParaRPr lang="en-US">
              <a:cs typeface="Calibri"/>
            </a:endParaRPr>
          </a:p>
          <a:p>
            <a:r>
              <a:rPr lang="en-US"/>
              <a:t>In addition, only 9 ECOSTRESS images were used, as mentioned before, so the data is not necessarily the best representation of Yonkers nighttime temperatures, and ENVI-met is a time-consuming model with a steep learning curve with more complex simulations requiring a run time of a week or more.</a:t>
            </a:r>
            <a:endParaRPr lang="en-US">
              <a:cs typeface="Calibri"/>
            </a:endParaRPr>
          </a:p>
          <a:p>
            <a:endParaRPr lang="en-US"/>
          </a:p>
          <a:p>
            <a:r>
              <a:rPr lang="en-US"/>
              <a:t>More details and limitations:</a:t>
            </a:r>
            <a:endParaRPr lang="en-US">
              <a:cs typeface="Calibri"/>
            </a:endParaRPr>
          </a:p>
          <a:p>
            <a:r>
              <a:rPr lang="en-US" b="1"/>
              <a:t>Course Spatial Resolution:</a:t>
            </a:r>
            <a:r>
              <a:rPr lang="en-US"/>
              <a:t>  For the PCA the ECOSTRESS data had a spatial resolution of 70 meters. For ENVI-met the temperature and wind data also had a coarse resolution, with RTMA pixels larger than certain neighborhoods especially Old 7th Ward. For Old 7th Ward we had to create a buffer of 500 meters around the neighborhood to even just get data, since Old 7th Ward was too small. </a:t>
            </a:r>
            <a:endParaRPr lang="en-US">
              <a:cs typeface="Calibri"/>
            </a:endParaRPr>
          </a:p>
          <a:p>
            <a:r>
              <a:rPr lang="en-US" b="1"/>
              <a:t>Spatial shifts:</a:t>
            </a:r>
            <a:r>
              <a:rPr lang="en-US"/>
              <a:t> In addition, the ECOSTRESS Data was not georeferenced correctly, so we had to shift the data to the best of our ability. Also only 9 ECOSTRESS images were used in the analysis between 2018 and 2021. </a:t>
            </a:r>
            <a:endParaRPr lang="en-US">
              <a:cs typeface="Calibri"/>
            </a:endParaRPr>
          </a:p>
          <a:p>
            <a:r>
              <a:rPr lang="en-US" b="1"/>
              <a:t>Additional notes:</a:t>
            </a:r>
            <a:r>
              <a:rPr lang="en-US"/>
              <a:t> Only 9 ECOSTRESS images were used as mentioned before, even for Landsat data temperature data were not recorded every day so some days may not be representative of overall conditions of Yonkers</a:t>
            </a:r>
            <a:endParaRPr lang="en-US">
              <a:cs typeface="Calibri"/>
            </a:endParaRPr>
          </a:p>
          <a:p>
            <a:r>
              <a:rPr lang="en-US" b="1"/>
              <a:t>Additional Note: </a:t>
            </a:r>
            <a:r>
              <a:rPr lang="en-US"/>
              <a:t> ENVI-met is a time-consuming model with a steep learning curve with more complex simulations requiring a run time of a week+</a:t>
            </a:r>
            <a:endParaRPr lang="en-US">
              <a:cs typeface="Calibri" panose="020F0502020204030204"/>
            </a:endParaRPr>
          </a:p>
          <a:p>
            <a:endParaRPr lang="en-US">
              <a:cs typeface="Calibri" panose="020F0502020204030204"/>
            </a:endParaRPr>
          </a:p>
          <a:p>
            <a:pPr>
              <a:lnSpc>
                <a:spcPct val="90000"/>
              </a:lnSpc>
              <a:spcBef>
                <a:spcPct val="0"/>
              </a:spcBef>
            </a:pPr>
            <a:endParaRPr lang="en-US">
              <a:cs typeface="Calibri" panose="020F0502020204030204"/>
            </a:endParaRPr>
          </a:p>
          <a:p>
            <a:r>
              <a:rPr lang="en-US"/>
              <a:t>-------------------Image Credits------------------------------</a:t>
            </a:r>
            <a:endParaRPr lang="en-US">
              <a:cs typeface="Calibri"/>
            </a:endParaRPr>
          </a:p>
          <a:p>
            <a:r>
              <a:rPr lang="en-US"/>
              <a:t>1. Thermometer</a:t>
            </a:r>
            <a:endParaRPr lang="en-US">
              <a:cs typeface="Calibri"/>
            </a:endParaRPr>
          </a:p>
          <a:p>
            <a:r>
              <a:rPr lang="en-US"/>
              <a:t>Image Credit- Microsoft PowerPoint Icons</a:t>
            </a:r>
            <a:endParaRPr lang="en-US">
              <a:cs typeface="Calibri"/>
            </a:endParaRPr>
          </a:p>
          <a:p>
            <a:r>
              <a:rPr lang="en-US"/>
              <a:t>2. People</a:t>
            </a:r>
            <a:endParaRPr lang="en-US">
              <a:cs typeface="Calibri"/>
            </a:endParaRPr>
          </a:p>
          <a:p>
            <a:r>
              <a:rPr lang="en-US"/>
              <a:t>Image Credit- Hopkins, US (Public Domain) from the Noun Project</a:t>
            </a:r>
            <a:endParaRPr lang="en-US">
              <a:cs typeface="Calibri"/>
            </a:endParaRPr>
          </a:p>
          <a:p>
            <a:r>
              <a:rPr lang="en-US"/>
              <a:t>Image Source- https://thenounproject.com/search/?q=people&amp;i=930476</a:t>
            </a:r>
            <a:endParaRPr lang="en-US">
              <a:cs typeface="Calibri"/>
            </a:endParaRPr>
          </a:p>
          <a:p>
            <a:r>
              <a:rPr lang="en-US"/>
              <a:t>3. Net</a:t>
            </a:r>
            <a:endParaRPr lang="en-US">
              <a:cs typeface="Calibri"/>
            </a:endParaRPr>
          </a:p>
          <a:p>
            <a:r>
              <a:rPr lang="en-US"/>
              <a:t>Image Credit- Adrien Coquet, FR , US (Public Domain) from the Noun Project</a:t>
            </a:r>
            <a:endParaRPr lang="en-US">
              <a:cs typeface="Calibri"/>
            </a:endParaRPr>
          </a:p>
          <a:p>
            <a:r>
              <a:rPr lang="en-US"/>
              <a:t>Image Source- https://thenounproject.com/search/?q=net&amp;i=4311578</a:t>
            </a:r>
            <a:endParaRPr lang="en-US">
              <a:cs typeface="Calibri"/>
            </a:endParaRPr>
          </a:p>
          <a:p>
            <a:r>
              <a:rPr lang="en-US"/>
              <a:t>4. Satellite</a:t>
            </a:r>
            <a:endParaRPr lang="en-US">
              <a:cs typeface="Calibri"/>
            </a:endParaRPr>
          </a:p>
          <a:p>
            <a:r>
              <a:rPr lang="en-US"/>
              <a:t>Image Credit- Microsoft PowerPoint Icons</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405855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ENVI-met model outputs show that microclimate interventions in SW Yonkers could provide tangible cooling benefits and work to address the negative impacts associated with Urban Heat Islands. In Yonkers, there is a confirmed link between community socio-demographics, physical conditions and urban heat. Strategically locating cooling interventions in areas of high heat vulnerability has potential to provide the most benefits. While, increasing shade through tree cover overall would be an effective way of cooling Yonkers. </a:t>
            </a:r>
            <a:endParaRPr lang="en-US">
              <a:cs typeface="Calibri"/>
            </a:endParaRPr>
          </a:p>
          <a:p>
            <a:r>
              <a:rPr lang="en-US"/>
              <a:t>These results will serve as a heat literacy tools to help Groundwork Hudson Valley and the city of Yonkers prioritize urban cooling strategies to meet the goals of New York State’s Climate Smart Communities program— improving community public health, safety, and climate adaptation.</a:t>
            </a:r>
            <a:endParaRPr lang="en-US">
              <a:cs typeface="Calibri"/>
            </a:endParaRPr>
          </a:p>
          <a:p>
            <a:endParaRPr lang="en-US">
              <a:cs typeface="Calibri"/>
            </a:endParaRPr>
          </a:p>
          <a:p>
            <a:r>
              <a:rPr lang="en-US">
                <a:cs typeface="Calibri"/>
              </a:rPr>
              <a:t>Image Credit- Microsoft PowerPoint Icons</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a:p>
        </p:txBody>
      </p:sp>
    </p:spTree>
    <p:extLst>
      <p:ext uri="{BB962C8B-B14F-4D97-AF65-F5344CB8AC3E}">
        <p14:creationId xmlns:p14="http://schemas.microsoft.com/office/powerpoint/2010/main" val="3040666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Some possibilities of future work include implementing TARGET to examine the impacts of additional heat mitigating infrastructure implementation. One consideration could be a cost benefits analysis of green roofs to support GHV’s partnership with a local municipal housing group.</a:t>
            </a:r>
            <a:endParaRPr lang="en-US">
              <a:cs typeface="Calibri"/>
            </a:endParaRPr>
          </a:p>
          <a:p>
            <a:endParaRPr lang="en-US"/>
          </a:p>
          <a:p>
            <a:r>
              <a:rPr lang="en-US"/>
              <a:t> Our partner has also expressed considerable interest in looking at the increase of landslides in Yonkers, NY and how they relate to high-vulnerability neighborhoods. </a:t>
            </a:r>
            <a:endParaRPr lang="en-US">
              <a:cs typeface="Calibri"/>
            </a:endParaRPr>
          </a:p>
          <a:p>
            <a:endParaRPr lang="en-US"/>
          </a:p>
          <a:p>
            <a:r>
              <a:rPr lang="en-US"/>
              <a:t>Future teams can also perform more in-depth statistical analyses to look at the relationship between walkability to parks or areas of high tree cover, and examine more closely the relationship between heat, and socio-economic or health variables. </a:t>
            </a:r>
            <a:endParaRPr lang="en-US">
              <a:cs typeface="Calibri"/>
            </a:endParaRPr>
          </a:p>
          <a:p>
            <a:endParaRPr lang="en-US"/>
          </a:p>
          <a:p>
            <a:r>
              <a:rPr lang="en-US"/>
              <a:t>Icons: Microsoft powerpoint</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3940216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And that concludes our presentation.</a:t>
            </a:r>
            <a:endParaRPr lang="en-US">
              <a:cs typeface="Calibri"/>
            </a:endParaRPr>
          </a:p>
          <a:p>
            <a:r>
              <a:rPr lang="en-US"/>
              <a:t>We would like to extend a special thank you to our Science Advisors, Mentors and Node lead Fellow for their direction and support these include:</a:t>
            </a:r>
            <a:endParaRPr lang="en-US">
              <a:cs typeface="Calibri"/>
            </a:endParaRPr>
          </a:p>
          <a:p>
            <a:pPr marL="171450" indent="-171450">
              <a:buFont typeface="Symbol"/>
              <a:buChar char="•"/>
            </a:pPr>
            <a:r>
              <a:rPr lang="en-US"/>
              <a:t>Dr. David </a:t>
            </a:r>
            <a:r>
              <a:rPr lang="en-US" err="1"/>
              <a:t>Hondula</a:t>
            </a:r>
            <a:r>
              <a:rPr lang="en-US"/>
              <a:t> </a:t>
            </a:r>
            <a:endParaRPr lang="en-US">
              <a:cs typeface="Calibri"/>
            </a:endParaRPr>
          </a:p>
          <a:p>
            <a:pPr marL="171450" indent="-171450">
              <a:buFont typeface="Symbol"/>
              <a:buChar char="•"/>
            </a:pPr>
            <a:r>
              <a:rPr lang="en-US"/>
              <a:t>Dr. Kenton Ross </a:t>
            </a:r>
            <a:endParaRPr lang="en-US">
              <a:cs typeface="Calibri"/>
            </a:endParaRPr>
          </a:p>
          <a:p>
            <a:pPr marL="171450" indent="-171450">
              <a:buFont typeface="Symbol"/>
              <a:buChar char="•"/>
            </a:pPr>
            <a:r>
              <a:rPr lang="en-US"/>
              <a:t>Lauren Childs-Gleason </a:t>
            </a:r>
            <a:endParaRPr lang="en-US">
              <a:cs typeface="Calibri"/>
            </a:endParaRPr>
          </a:p>
          <a:p>
            <a:pPr marL="171450" indent="-171450">
              <a:buFont typeface="Symbol"/>
              <a:buChar char="•"/>
            </a:pPr>
            <a:r>
              <a:rPr lang="en-US"/>
              <a:t>Ryan Hammock  </a:t>
            </a:r>
            <a:endParaRPr lang="en-US">
              <a:cs typeface="Calibri"/>
            </a:endParaRPr>
          </a:p>
          <a:p>
            <a:endParaRPr lang="en-US"/>
          </a:p>
          <a:p>
            <a:r>
              <a:rPr lang="en-US"/>
              <a:t>We would also like to thank our project partner and collaborator at Groundwork Hudson Valley:  Oded Holzinger.</a:t>
            </a:r>
            <a:endParaRPr lang="en-US">
              <a:cs typeface="Calibri"/>
            </a:endParaRPr>
          </a:p>
          <a:p>
            <a:endParaRPr lang="en-US"/>
          </a:p>
          <a:p>
            <a:r>
              <a:rPr lang="en-US"/>
              <a:t>Also, a thanks to Yonkers Urban Development I for their previous contributions</a:t>
            </a:r>
            <a:endParaRPr lang="en-US">
              <a:cs typeface="Calibri"/>
            </a:endParaRPr>
          </a:p>
          <a:p>
            <a:endParaRPr lang="en-US"/>
          </a:p>
          <a:p>
            <a:r>
              <a:rPr lang="en-US"/>
              <a:t>Finally, we would like to thank Dr. Ariane Middel for providing access and support to ENVI-met.</a:t>
            </a:r>
            <a:endParaRPr lang="en-US">
              <a:cs typeface="Calibri"/>
            </a:endParaRPr>
          </a:p>
          <a:p>
            <a:endParaRPr lang="en-US"/>
          </a:p>
          <a:p>
            <a:r>
              <a:rPr lang="en-US"/>
              <a:t>And thanks to you all for your attention. We now welcome any comments or questions. </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p:txBody>
      </p:sp>
      <p:sp>
        <p:nvSpPr>
          <p:cNvPr id="4" name="Slide Number Placeholder 3"/>
          <p:cNvSpPr>
            <a:spLocks noGrp="1"/>
          </p:cNvSpPr>
          <p:nvPr>
            <p:ph type="sldNum" sz="quarter" idx="5"/>
          </p:nvPr>
        </p:nvSpPr>
        <p:spPr/>
        <p:txBody>
          <a:bodyPr/>
          <a:lstStyle/>
          <a:p>
            <a:fld id="{59FFF554-9721-473E-B7E3-8AF7A285E57C}" type="slidenum">
              <a:rPr lang="en-US" smtClean="0"/>
              <a:t>44</a:t>
            </a:fld>
            <a:endParaRPr lang="en-US"/>
          </a:p>
        </p:txBody>
      </p:sp>
    </p:spTree>
    <p:extLst>
      <p:ext uri="{BB962C8B-B14F-4D97-AF65-F5344CB8AC3E}">
        <p14:creationId xmlns:p14="http://schemas.microsoft.com/office/powerpoint/2010/main" val="4204508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endParaRPr lang="en-US"/>
          </a:p>
          <a:p>
            <a:r>
              <a:rPr lang="en-US"/>
              <a:t>Unfortunately, the communities most vulnerable to rising temperatures are those that have not benefited from an equitable investment in essential cooling infrastructure. Most often communities vulnerable to heat include the highest percentages of impervious surfaces and lowest percentages of tree canopy coverage per capita when compared to other, less vulnerable communities which is the case in Yonkers. </a:t>
            </a:r>
            <a:endParaRPr lang="en-US">
              <a:cs typeface="Calibri"/>
            </a:endParaRPr>
          </a:p>
          <a:p>
            <a:endParaRPr lang="en-US"/>
          </a:p>
          <a:p>
            <a:r>
              <a:rPr lang="en-US"/>
              <a:t>Addressing this Environmental Justice concern has been of particular interest to our community partner, Groundwork Hudson Valley. </a:t>
            </a:r>
            <a:endParaRPr lang="en-US">
              <a:cs typeface="Calibri"/>
            </a:endParaRPr>
          </a:p>
          <a:p>
            <a:endParaRPr lang="en-US">
              <a:cs typeface="+mn-lt"/>
            </a:endParaRPr>
          </a:p>
          <a:p>
            <a:r>
              <a:rPr lang="en-US"/>
              <a:t>------------------Image Credits------------------------------ </a:t>
            </a:r>
            <a:endParaRPr lang="en-US">
              <a:cs typeface="Calibri"/>
            </a:endParaRPr>
          </a:p>
          <a:p>
            <a:r>
              <a:rPr lang="en-US"/>
              <a:t>1. Photo of Old 7th Ward and -------- by Groundwork Hudson Valley courtesy of Groundwork Hudson Valley, used with permission </a:t>
            </a:r>
            <a:endParaRPr lang="en-US">
              <a:cs typeface="Calibri"/>
            </a:endParaRPr>
          </a:p>
          <a:p>
            <a:r>
              <a:rPr lang="en-US">
                <a:cs typeface="Calibri"/>
              </a:rPr>
              <a:t>2. Heat Wave Icon</a:t>
            </a:r>
          </a:p>
          <a:p>
            <a:r>
              <a:rPr lang="en-US">
                <a:cs typeface="Calibri"/>
              </a:rPr>
              <a:t>Image Credit- Creative Mania, IN US (</a:t>
            </a:r>
            <a:r>
              <a:rPr lang="en-US"/>
              <a:t>Public Domain) from the Noun Project</a:t>
            </a:r>
            <a:endParaRPr lang="en-US">
              <a:cs typeface="Calibri"/>
            </a:endParaRPr>
          </a:p>
          <a:p>
            <a:r>
              <a:rPr lang="en-US">
                <a:cs typeface="Calibri"/>
              </a:rPr>
              <a:t>Image Source-</a:t>
            </a:r>
            <a:r>
              <a:rPr lang="en-US"/>
              <a:t>https://thenounproject.com/search/?q=heat+wave&amp;i=1028786</a:t>
            </a:r>
            <a:endParaRPr lang="en-US">
              <a:cs typeface="Calibri"/>
            </a:endParaRPr>
          </a:p>
          <a:p>
            <a:r>
              <a:rPr lang="en-US"/>
              <a:t>3. Remainder of the icons are Microsoft </a:t>
            </a:r>
            <a:r>
              <a:rPr lang="en-US" err="1"/>
              <a:t>Powerpoint</a:t>
            </a:r>
            <a:r>
              <a:rPr lang="en-US"/>
              <a:t> Icons</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45</a:t>
            </a:fld>
            <a:endParaRPr lang="en-US"/>
          </a:p>
        </p:txBody>
      </p:sp>
    </p:spTree>
    <p:extLst>
      <p:ext uri="{BB962C8B-B14F-4D97-AF65-F5344CB8AC3E}">
        <p14:creationId xmlns:p14="http://schemas.microsoft.com/office/powerpoint/2010/main" val="1352453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Lastly, we worked to produced heat literacy graphic for our ArcGIS StoryMap to help with understanding urban heat impacts.</a:t>
            </a:r>
            <a:endParaRPr lang="en-US"/>
          </a:p>
          <a:p>
            <a:r>
              <a:rPr lang="en-US"/>
              <a:t>-------------------Image Credits------------------------------</a:t>
            </a:r>
            <a:endParaRPr lang="en-US">
              <a:cs typeface="Calibri"/>
            </a:endParaRPr>
          </a:p>
          <a:p>
            <a:r>
              <a:rPr lang="en-US"/>
              <a:t>1.Heat Stroke</a:t>
            </a:r>
            <a:endParaRPr lang="en-US">
              <a:cs typeface="Calibri"/>
            </a:endParaRPr>
          </a:p>
          <a:p>
            <a:r>
              <a:rPr lang="en-US"/>
              <a:t>Image Credit- Luis Prado, US (Creative Commons) from the Noun Project</a:t>
            </a:r>
            <a:endParaRPr lang="en-US">
              <a:cs typeface="Calibri"/>
            </a:endParaRPr>
          </a:p>
          <a:p>
            <a:r>
              <a:rPr lang="en-US"/>
              <a:t>Image Source- </a:t>
            </a:r>
            <a:r>
              <a:rPr lang="en-US">
                <a:hlinkClick r:id="rId3"/>
              </a:rPr>
              <a:t>https://thenounproject.com/search/?q=heat+stroke&amp;i=924682</a:t>
            </a:r>
            <a:endParaRPr lang="en-US"/>
          </a:p>
          <a:p>
            <a:r>
              <a:rPr lang="en-US"/>
              <a:t>2. Global Warming</a:t>
            </a:r>
            <a:endParaRPr lang="en-US">
              <a:cs typeface="Calibri"/>
            </a:endParaRPr>
          </a:p>
          <a:p>
            <a:r>
              <a:rPr lang="en-US"/>
              <a:t>Image Credit- Creative Mania, IN (Creative Commons) from the Noun Project</a:t>
            </a:r>
            <a:endParaRPr lang="en-US">
              <a:cs typeface="Calibri"/>
            </a:endParaRPr>
          </a:p>
          <a:p>
            <a:r>
              <a:rPr lang="en-US"/>
              <a:t>Image Source- </a:t>
            </a:r>
            <a:r>
              <a:rPr lang="en-US">
                <a:hlinkClick r:id="rId4"/>
              </a:rPr>
              <a:t>https://thenounproject.com/term/global-warming/1028784/</a:t>
            </a:r>
            <a:endParaRPr lang="en-US"/>
          </a:p>
          <a:p>
            <a:r>
              <a:rPr lang="en-US"/>
              <a:t>3. Tree canopy </a:t>
            </a:r>
            <a:endParaRPr lang="en-US">
              <a:cs typeface="Calibri"/>
            </a:endParaRPr>
          </a:p>
          <a:p>
            <a:r>
              <a:rPr lang="en-US"/>
              <a:t>Image Credit- LA Great Streets, US (Public Domain) from the Noun Project</a:t>
            </a:r>
            <a:endParaRPr lang="en-US">
              <a:cs typeface="Calibri"/>
            </a:endParaRPr>
          </a:p>
          <a:p>
            <a:r>
              <a:rPr lang="en-US"/>
              <a:t>Image Source- </a:t>
            </a:r>
            <a:r>
              <a:rPr lang="en-US">
                <a:hlinkClick r:id="rId5"/>
              </a:rPr>
              <a:t>https://thenounproject.com/term/tree-canopy/476740/</a:t>
            </a:r>
            <a:endParaRPr lang="en-US"/>
          </a:p>
          <a:p>
            <a:r>
              <a:rPr lang="en-US"/>
              <a:t>4. Teaching</a:t>
            </a:r>
            <a:endParaRPr lang="en-US">
              <a:cs typeface="Calibri"/>
            </a:endParaRPr>
          </a:p>
          <a:p>
            <a:r>
              <a:rPr lang="en-US"/>
              <a:t>Image Credit- Microsoft PowerPoint Icons</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459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r>
              <a:rPr lang="en-US"/>
              <a:t>Dark blue areas represent the most impervious surface coverage per person. This depicts more impervious surface per person to the north, such as in neighborhoods like: Radford, Sprain Lake Knolls, and Beech Hill- Victory Heights. On the contrast, areas with less area of impervious surface per person are towards the southeast and southwest, such as: Radford, Old 7th Ward, and Kimball (two of which are our study areas). These results, however, are not indicative of the true picture of areas in most need of green spaces. Neighborhoods such as Old 7th and Kimball are ranked as having the least area of impervious surface per person, when in reality, the population is densely packed into a small surface area that people have less area in general per person. </a:t>
            </a:r>
          </a:p>
        </p:txBody>
      </p:sp>
      <p:sp>
        <p:nvSpPr>
          <p:cNvPr id="4" name="Slide Number Placeholder 3"/>
          <p:cNvSpPr>
            <a:spLocks noGrp="1"/>
          </p:cNvSpPr>
          <p:nvPr>
            <p:ph type="sldNum" sz="quarter" idx="5"/>
          </p:nvPr>
        </p:nvSpPr>
        <p:spPr/>
        <p:txBody>
          <a:bodyPr/>
          <a:lstStyle/>
          <a:p>
            <a:fld id="{59FFF554-9721-473E-B7E3-8AF7A285E57C}" type="slidenum">
              <a:rPr lang="en-US" smtClean="0"/>
              <a:t>47</a:t>
            </a:fld>
            <a:endParaRPr lang="en-US"/>
          </a:p>
        </p:txBody>
      </p:sp>
    </p:spTree>
    <p:extLst>
      <p:ext uri="{BB962C8B-B14F-4D97-AF65-F5344CB8AC3E}">
        <p14:creationId xmlns:p14="http://schemas.microsoft.com/office/powerpoint/2010/main" val="1051558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endParaRPr lang="en-US"/>
          </a:p>
          <a:p>
            <a:r>
              <a:rPr lang="en-US">
                <a:cs typeface="Calibri"/>
              </a:rPr>
              <a:t>Dark blue areas represent census tracts with a greater percentage of impervious surfaces making up their surface area. This includes mainly areas to the southeast and southwest, such as Radford, Old 7th Ward, and LaMartine Heights. Areas with an overall lower percentage of impervious surfaces include predominantly areas in the north of Yonkers, such as: Sunnyside Park, Crestwood Lake, and Park Hill.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48</a:t>
            </a:fld>
            <a:endParaRPr lang="en-US"/>
          </a:p>
        </p:txBody>
      </p:sp>
    </p:spTree>
    <p:extLst>
      <p:ext uri="{BB962C8B-B14F-4D97-AF65-F5344CB8AC3E}">
        <p14:creationId xmlns:p14="http://schemas.microsoft.com/office/powerpoint/2010/main" val="3889811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endParaRPr lang="en-US"/>
          </a:p>
          <a:p>
            <a:r>
              <a:rPr lang="en-US">
                <a:cs typeface="Calibri"/>
              </a:rPr>
              <a:t>Blue areas represent census tract with more liabilities than assets, or in this case, greater area of impervious surface than tree canopy coverage. The green area represents census tracts with more assets than liabilities, in this case being more tree canopy coverage than impervious surfaces. Areas such as Sprain Knoll Hills and Park Hill, which earlier displayed as having more impervious surface per capita, actually have more tree canopy coverage than impervious surface coverage, and are thus more prepared to combat heat vulnerability.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49</a:t>
            </a:fld>
            <a:endParaRPr lang="en-US"/>
          </a:p>
        </p:txBody>
      </p:sp>
    </p:spTree>
    <p:extLst>
      <p:ext uri="{BB962C8B-B14F-4D97-AF65-F5344CB8AC3E}">
        <p14:creationId xmlns:p14="http://schemas.microsoft.com/office/powerpoint/2010/main" val="322477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Groundwork Hudson Valley (GHV) is a social and environmental advocacy organization promoting equity, leadership, and economic opportunity in Yonkers. </a:t>
            </a:r>
            <a:endParaRPr lang="en-US">
              <a:cs typeface="Calibri"/>
            </a:endParaRPr>
          </a:p>
          <a:p>
            <a:endParaRPr lang="en-US"/>
          </a:p>
          <a:p>
            <a:r>
              <a:rPr lang="en-US"/>
              <a:t>This partnership between Groundwork Hudson Valley and NASA DEVELOP focuses on supporting Groundwork’s Climate Safe Neighborhoods initiative to foster equitable community-based climate change adaptation in Yonkers.   </a:t>
            </a:r>
            <a:endParaRPr lang="en-US">
              <a:cs typeface="Calibri"/>
            </a:endParaRPr>
          </a:p>
          <a:p>
            <a:endParaRPr lang="en-US">
              <a:cs typeface="Calibri"/>
            </a:endParaRPr>
          </a:p>
          <a:p>
            <a:r>
              <a:rPr lang="en-US"/>
              <a:t>-Oded Holzinger, Climate Resilience Manager, served as the DEVELOP team's point of contact for the project</a:t>
            </a:r>
            <a:endParaRPr lang="en-US">
              <a:cs typeface="Calibri" panose="020F0502020204030204"/>
            </a:endParaRPr>
          </a:p>
          <a:p>
            <a:endParaRPr lang="en-US"/>
          </a:p>
          <a:p>
            <a:r>
              <a:rPr lang="en-US"/>
              <a:t>-------------------Image Credits------------------------------</a:t>
            </a:r>
            <a:endParaRPr lang="en-US">
              <a:cs typeface="Calibri"/>
            </a:endParaRPr>
          </a:p>
          <a:p>
            <a:r>
              <a:rPr lang="en-US">
                <a:cs typeface="Calibri"/>
              </a:rPr>
              <a:t>Photo of volunteer tree planting by Groundwork Hudson Valley courtesy of Groundwork Hudson Valley, used with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29186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endParaRPr lang="en-US"/>
          </a:p>
          <a:p>
            <a:r>
              <a:rPr lang="en-US"/>
              <a:t>Our project builds off of the Yonkers Urban Development I Summer 2021 project which assessed heat vulnerability and urban cooling interventions at a city-wide scale.  This term we looked at data from the summer months between 2016 and 2021 and zoomed in to a neighborhood/street level to accomplish the following objectives. (listed on the next few slides)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503342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Speaker Notes:</a:t>
            </a:r>
          </a:p>
          <a:p>
            <a:pPr>
              <a:defRPr/>
            </a:pPr>
            <a:r>
              <a:rPr lang="en-US"/>
              <a:t>Our first objective was to produce an updated heat vulnerability index based on vulnerability variables identified by the New York State Department of Health, referred to from this point on as the NYSDOH. </a:t>
            </a:r>
          </a:p>
          <a:p>
            <a:pPr>
              <a:defRPr/>
            </a:pPr>
            <a:endParaRPr lang="en-US"/>
          </a:p>
          <a:p>
            <a:endParaRPr lang="en-US">
              <a:cs typeface="Calibri"/>
            </a:endParaRPr>
          </a:p>
          <a:p>
            <a:endParaRPr lang="en-US">
              <a:cs typeface="Calibri"/>
            </a:endParaRPr>
          </a:p>
          <a:p>
            <a:r>
              <a:rPr lang="en-US"/>
              <a:t>-------------------Image Credits------------------------------</a:t>
            </a:r>
            <a:endParaRPr lang="en-US">
              <a:cs typeface="Calibri"/>
            </a:endParaRPr>
          </a:p>
          <a:p>
            <a:r>
              <a:rPr lang="en-US"/>
              <a:t>1.Heat Stroke</a:t>
            </a:r>
            <a:endParaRPr lang="en-US">
              <a:cs typeface="Calibri"/>
            </a:endParaRPr>
          </a:p>
          <a:p>
            <a:r>
              <a:rPr lang="en-US"/>
              <a:t>Image Credit- Luis Prado, US (Creative Commons) from the Noun Project</a:t>
            </a:r>
            <a:endParaRPr lang="en-US">
              <a:cs typeface="Calibri"/>
            </a:endParaRPr>
          </a:p>
          <a:p>
            <a:r>
              <a:rPr lang="en-US"/>
              <a:t>Image Source- </a:t>
            </a:r>
            <a:r>
              <a:rPr lang="en-US">
                <a:hlinkClick r:id="rId3"/>
              </a:rPr>
              <a:t>https://thenounproject.com/search/?q=heat+stroke&amp;i=924682</a:t>
            </a:r>
            <a:endParaRPr lang="en-US"/>
          </a:p>
          <a:p>
            <a:r>
              <a:rPr lang="en-US"/>
              <a:t>2. Global Warming</a:t>
            </a:r>
            <a:endParaRPr lang="en-US">
              <a:cs typeface="Calibri"/>
            </a:endParaRPr>
          </a:p>
          <a:p>
            <a:r>
              <a:rPr lang="en-US"/>
              <a:t>Image Credit- Creative Mania, IN (Creative Commons) from the Noun Project</a:t>
            </a:r>
            <a:endParaRPr lang="en-US">
              <a:cs typeface="Calibri"/>
            </a:endParaRPr>
          </a:p>
          <a:p>
            <a:r>
              <a:rPr lang="en-US"/>
              <a:t>Image Source- </a:t>
            </a:r>
            <a:r>
              <a:rPr lang="en-US">
                <a:hlinkClick r:id="rId4"/>
              </a:rPr>
              <a:t>https://thenounproject.com/term/global-warming/1028784/</a:t>
            </a:r>
            <a:endParaRPr lang="en-US"/>
          </a:p>
          <a:p>
            <a:r>
              <a:rPr lang="en-US"/>
              <a:t>3. Tree canopy </a:t>
            </a:r>
            <a:endParaRPr lang="en-US">
              <a:cs typeface="Calibri"/>
            </a:endParaRPr>
          </a:p>
          <a:p>
            <a:r>
              <a:rPr lang="en-US"/>
              <a:t>Image Credit- LA Great Streets, US (Public Domain) from the Noun Project</a:t>
            </a:r>
            <a:endParaRPr lang="en-US">
              <a:cs typeface="Calibri"/>
            </a:endParaRPr>
          </a:p>
          <a:p>
            <a:r>
              <a:rPr lang="en-US"/>
              <a:t>Image Source- </a:t>
            </a:r>
            <a:r>
              <a:rPr lang="en-US">
                <a:hlinkClick r:id="rId5"/>
              </a:rPr>
              <a:t>https://thenounproject.com/term/tree-canopy/476740/</a:t>
            </a:r>
            <a:endParaRPr lang="en-US"/>
          </a:p>
          <a:p>
            <a:r>
              <a:rPr lang="en-US"/>
              <a:t>4. Teaching</a:t>
            </a:r>
            <a:endParaRPr lang="en-US">
              <a:cs typeface="Calibri"/>
            </a:endParaRPr>
          </a:p>
          <a:p>
            <a:r>
              <a:rPr lang="en-US"/>
              <a:t>Image Credit- Microsoft PowerPoint Icons</a:t>
            </a:r>
            <a:endParaRPr lang="en-US">
              <a:cs typeface="Calibri"/>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34278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Our second objective was to calculate and compare the area of greenspace and impervious surface throughout Yonkers. </a:t>
            </a:r>
            <a:endParaRPr lang="en-US">
              <a:cs typeface="Calibri" panose="020F0502020204030204"/>
            </a:endParaRPr>
          </a:p>
          <a:p>
            <a:endParaRPr lang="en-US"/>
          </a:p>
          <a:p>
            <a:endParaRPr lang="en-US">
              <a:cs typeface="Calibri" panose="020F0502020204030204"/>
            </a:endParaRPr>
          </a:p>
          <a:p>
            <a:r>
              <a:rPr lang="en-US"/>
              <a:t>-------------------Image Credits------------------------------</a:t>
            </a:r>
            <a:endParaRPr lang="en-US">
              <a:cs typeface="Calibri" panose="020F0502020204030204"/>
            </a:endParaRPr>
          </a:p>
          <a:p>
            <a:r>
              <a:rPr lang="en-US"/>
              <a:t>1.Heat Stroke</a:t>
            </a:r>
            <a:endParaRPr lang="en-US">
              <a:cs typeface="Calibri" panose="020F0502020204030204"/>
            </a:endParaRPr>
          </a:p>
          <a:p>
            <a:r>
              <a:rPr lang="en-US"/>
              <a:t>Image Credit- Luis Prado, US (Creative Commons) from the Noun Project</a:t>
            </a:r>
            <a:endParaRPr lang="en-US">
              <a:cs typeface="Calibri" panose="020F0502020204030204"/>
            </a:endParaRPr>
          </a:p>
          <a:p>
            <a:r>
              <a:rPr lang="en-US"/>
              <a:t>Image Source- </a:t>
            </a:r>
            <a:r>
              <a:rPr lang="en-US">
                <a:hlinkClick r:id="rId3"/>
              </a:rPr>
              <a:t>https://thenounproject.com/search/?q=heat+stroke&amp;i=924682</a:t>
            </a:r>
            <a:endParaRPr lang="en-US"/>
          </a:p>
          <a:p>
            <a:r>
              <a:rPr lang="en-US"/>
              <a:t>2. Global Warming</a:t>
            </a:r>
            <a:endParaRPr lang="en-US">
              <a:cs typeface="Calibri"/>
            </a:endParaRPr>
          </a:p>
          <a:p>
            <a:r>
              <a:rPr lang="en-US"/>
              <a:t>Image Credit- Creative Mania, IN (Creative Commons) from the Noun Project</a:t>
            </a:r>
            <a:endParaRPr lang="en-US">
              <a:cs typeface="Calibri"/>
            </a:endParaRPr>
          </a:p>
          <a:p>
            <a:r>
              <a:rPr lang="en-US"/>
              <a:t>Image Source- </a:t>
            </a:r>
            <a:r>
              <a:rPr lang="en-US">
                <a:hlinkClick r:id="rId4"/>
              </a:rPr>
              <a:t>https://thenounproject.com/term/global-warming/1028784/</a:t>
            </a:r>
            <a:endParaRPr lang="en-US"/>
          </a:p>
          <a:p>
            <a:r>
              <a:rPr lang="en-US"/>
              <a:t>3. Tree canopy </a:t>
            </a:r>
            <a:endParaRPr lang="en-US">
              <a:cs typeface="Calibri"/>
            </a:endParaRPr>
          </a:p>
          <a:p>
            <a:r>
              <a:rPr lang="en-US"/>
              <a:t>Image Credit- LA Great Streets, US (Public Domain) from the Noun Project</a:t>
            </a:r>
            <a:endParaRPr lang="en-US">
              <a:cs typeface="Calibri"/>
            </a:endParaRPr>
          </a:p>
          <a:p>
            <a:r>
              <a:rPr lang="en-US"/>
              <a:t>Image Source- </a:t>
            </a:r>
            <a:r>
              <a:rPr lang="en-US">
                <a:hlinkClick r:id="rId5"/>
              </a:rPr>
              <a:t>https://thenounproject.com/term/tree-canopy/476740/</a:t>
            </a:r>
            <a:endParaRPr lang="en-US"/>
          </a:p>
          <a:p>
            <a:r>
              <a:rPr lang="en-US"/>
              <a:t>4. Teaching</a:t>
            </a:r>
            <a:endParaRPr lang="en-US">
              <a:cs typeface="Calibri"/>
            </a:endParaRPr>
          </a:p>
          <a:p>
            <a:r>
              <a:rPr lang="en-US"/>
              <a:t>Image Credit- Microsoft PowerPoint Icons</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93961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Our third objective was to use the microclimate model ENVI-met to model outdoor thermal comfort benefits by simulating increased tree canopy interventions.</a:t>
            </a:r>
            <a:endParaRPr lang="en-US">
              <a:cs typeface="Calibri" panose="020F0502020204030204"/>
            </a:endParaRPr>
          </a:p>
          <a:p>
            <a:endParaRPr lang="en-US"/>
          </a:p>
          <a:p>
            <a:r>
              <a:rPr lang="en-US"/>
              <a:t>-------------------Image Credits------------------------------</a:t>
            </a:r>
            <a:endParaRPr lang="en-US">
              <a:cs typeface="Calibri" panose="020F0502020204030204"/>
            </a:endParaRPr>
          </a:p>
          <a:p>
            <a:r>
              <a:rPr lang="en-US"/>
              <a:t>1.Heat Stroke</a:t>
            </a:r>
            <a:endParaRPr lang="en-US">
              <a:cs typeface="Calibri" panose="020F0502020204030204"/>
            </a:endParaRPr>
          </a:p>
          <a:p>
            <a:r>
              <a:rPr lang="en-US"/>
              <a:t>Image Credit- Luis Prado, US (Creative Commons) from the Noun Project</a:t>
            </a:r>
            <a:endParaRPr lang="en-US">
              <a:cs typeface="Calibri" panose="020F0502020204030204"/>
            </a:endParaRPr>
          </a:p>
          <a:p>
            <a:r>
              <a:rPr lang="en-US"/>
              <a:t>Image Source- </a:t>
            </a:r>
            <a:r>
              <a:rPr lang="en-US">
                <a:hlinkClick r:id="rId3"/>
              </a:rPr>
              <a:t>https://thenounproject.com/search/?q=heat+stroke&amp;i=924682</a:t>
            </a:r>
            <a:endParaRPr lang="en-US"/>
          </a:p>
          <a:p>
            <a:r>
              <a:rPr lang="en-US"/>
              <a:t>2. Global Warming</a:t>
            </a:r>
            <a:endParaRPr lang="en-US">
              <a:cs typeface="Calibri"/>
            </a:endParaRPr>
          </a:p>
          <a:p>
            <a:r>
              <a:rPr lang="en-US"/>
              <a:t>Image Credit- Creative Mania, IN (Creative Commons) from the Noun Project</a:t>
            </a:r>
            <a:endParaRPr lang="en-US">
              <a:cs typeface="Calibri"/>
            </a:endParaRPr>
          </a:p>
          <a:p>
            <a:r>
              <a:rPr lang="en-US"/>
              <a:t>Image Source- </a:t>
            </a:r>
            <a:r>
              <a:rPr lang="en-US">
                <a:hlinkClick r:id="rId4"/>
              </a:rPr>
              <a:t>https://thenounproject.com/term/global-warming/1028784/</a:t>
            </a:r>
            <a:endParaRPr lang="en-US"/>
          </a:p>
          <a:p>
            <a:r>
              <a:rPr lang="en-US"/>
              <a:t>3. Tree canopy </a:t>
            </a:r>
            <a:endParaRPr lang="en-US">
              <a:cs typeface="Calibri"/>
            </a:endParaRPr>
          </a:p>
          <a:p>
            <a:r>
              <a:rPr lang="en-US"/>
              <a:t>Image Credit- LA Great Streets, US (Public Domain) from the Noun Project</a:t>
            </a:r>
            <a:endParaRPr lang="en-US">
              <a:cs typeface="Calibri"/>
            </a:endParaRPr>
          </a:p>
          <a:p>
            <a:r>
              <a:rPr lang="en-US"/>
              <a:t>Image Source- </a:t>
            </a:r>
            <a:r>
              <a:rPr lang="en-US">
                <a:hlinkClick r:id="rId5"/>
              </a:rPr>
              <a:t>https://thenounproject.com/term/tree-canopy/476740/</a:t>
            </a:r>
            <a:endParaRPr lang="en-US"/>
          </a:p>
          <a:p>
            <a:r>
              <a:rPr lang="en-US"/>
              <a:t>4. Teaching</a:t>
            </a:r>
            <a:endParaRPr lang="en-US">
              <a:cs typeface="Calibri"/>
            </a:endParaRPr>
          </a:p>
          <a:p>
            <a:r>
              <a:rPr lang="en-US"/>
              <a:t>Image Credit- Microsoft PowerPoint Icons</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252215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96" r="35993"/>
          <a:stretch/>
        </p:blipFill>
        <p:spPr>
          <a:xfrm>
            <a:off x="0" y="0"/>
            <a:ext cx="560697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80AC8-F101-8F4C-B47E-EDB5DE319DE0}"/>
              </a:ext>
            </a:extLst>
          </p:cNvPr>
          <p:cNvPicPr>
            <a:picLocks noChangeAspect="1"/>
          </p:cNvPicPr>
          <p:nvPr userDrawn="1"/>
        </p:nvPicPr>
        <p:blipFill>
          <a:blip r:embed="rId2"/>
          <a:stretch>
            <a:fillRect/>
          </a:stretch>
        </p:blipFill>
        <p:spPr>
          <a:xfrm>
            <a:off x="0" y="0"/>
            <a:ext cx="12208256" cy="6867144"/>
          </a:xfrm>
          <a:prstGeom prst="rect">
            <a:avLst/>
          </a:prstGeom>
        </p:spPr>
      </p:pic>
      <p:sp>
        <p:nvSpPr>
          <p:cNvPr id="36" name="Slide Title"/>
          <p:cNvSpPr txBox="1">
            <a:spLocks noGrp="1"/>
          </p:cNvSpPr>
          <p:nvPr>
            <p:ph type="title" hasCustomPrompt="1"/>
          </p:nvPr>
        </p:nvSpPr>
        <p:spPr>
          <a:xfrm>
            <a:off x="603250" y="721890"/>
            <a:ext cx="10985500" cy="716582"/>
          </a:xfrm>
          <a:prstGeom prst="rect">
            <a:avLst/>
          </a:prstGeom>
        </p:spPr>
        <p:txBody>
          <a:bodyPr/>
          <a:lstStyle>
            <a:lvl1pPr>
              <a:defRPr sz="3750">
                <a:solidFill>
                  <a:srgbClr val="00204D"/>
                </a:solidFill>
              </a:defRPr>
            </a:lvl1pPr>
          </a:lstStyle>
          <a:p>
            <a:r>
              <a:t>Slide Title</a:t>
            </a:r>
          </a:p>
        </p:txBody>
      </p:sp>
      <p:sp>
        <p:nvSpPr>
          <p:cNvPr id="38" name="Body Level One…"/>
          <p:cNvSpPr txBox="1">
            <a:spLocks noGrp="1"/>
          </p:cNvSpPr>
          <p:nvPr>
            <p:ph type="body" idx="1" hasCustomPrompt="1"/>
          </p:nvPr>
        </p:nvSpPr>
        <p:spPr>
          <a:xfrm>
            <a:off x="603250" y="1573619"/>
            <a:ext cx="10985500" cy="4678640"/>
          </a:xfrm>
          <a:prstGeom prst="rect">
            <a:avLst/>
          </a:prstGeom>
        </p:spPr>
        <p:txBody>
          <a:bodyPr/>
          <a:lstStyle>
            <a:lvl1pPr>
              <a:lnSpc>
                <a:spcPts val="2260"/>
              </a:lnSpc>
              <a:spcBef>
                <a:spcPts val="1000"/>
              </a:spcBef>
              <a:defRPr sz="1800">
                <a:solidFill>
                  <a:srgbClr val="00204D"/>
                </a:solidFill>
              </a:defRPr>
            </a:lvl1pPr>
            <a:lvl2pPr>
              <a:spcBef>
                <a:spcPts val="1000"/>
              </a:spcBef>
              <a:defRPr/>
            </a:lvl2pPr>
            <a:lvl3pPr>
              <a:spcBef>
                <a:spcPts val="1000"/>
              </a:spcBef>
              <a:defRPr/>
            </a:lvl3pPr>
            <a:lvl4pPr>
              <a:spcBef>
                <a:spcPts val="1000"/>
              </a:spcBef>
              <a:defRPr/>
            </a:lvl4pPr>
            <a:lvl5pPr>
              <a:spcBef>
                <a:spcPts val="1000"/>
              </a:spcBef>
              <a:defRPr/>
            </a:lvl5pPr>
          </a:lstStyle>
          <a:p>
            <a:r>
              <a:t>Slide bullet text</a:t>
            </a:r>
          </a:p>
          <a:p>
            <a:pPr lvl="1"/>
            <a:endParaRPr/>
          </a:p>
          <a:p>
            <a:pPr lvl="2"/>
            <a:endParaRPr/>
          </a:p>
          <a:p>
            <a:pPr lvl="3"/>
            <a:endParaRPr/>
          </a:p>
          <a:p>
            <a:pPr lvl="4"/>
            <a:endParaRPr/>
          </a:p>
        </p:txBody>
      </p:sp>
      <p:pic>
        <p:nvPicPr>
          <p:cNvPr id="7" name="Image" descr="Image">
            <a:extLst>
              <a:ext uri="{FF2B5EF4-FFF2-40B4-BE49-F238E27FC236}">
                <a16:creationId xmlns:a16="http://schemas.microsoft.com/office/drawing/2014/main" id="{0145692C-1179-3A45-87C4-944A61EB5BB7}"/>
              </a:ext>
            </a:extLst>
          </p:cNvPr>
          <p:cNvPicPr>
            <a:picLocks noChangeAspect="1"/>
          </p:cNvPicPr>
          <p:nvPr userDrawn="1"/>
        </p:nvPicPr>
        <p:blipFill>
          <a:blip r:embed="rId3"/>
          <a:srcRect r="66318"/>
          <a:stretch>
            <a:fillRect/>
          </a:stretch>
        </p:blipFill>
        <p:spPr>
          <a:xfrm>
            <a:off x="11373880" y="6136977"/>
            <a:ext cx="672809" cy="524434"/>
          </a:xfrm>
          <a:prstGeom prst="rect">
            <a:avLst/>
          </a:prstGeom>
          <a:ln w="12700">
            <a:miter lim="400000"/>
          </a:ln>
        </p:spPr>
      </p:pic>
      <p:pic>
        <p:nvPicPr>
          <p:cNvPr id="8" name="Picture 7">
            <a:extLst>
              <a:ext uri="{FF2B5EF4-FFF2-40B4-BE49-F238E27FC236}">
                <a16:creationId xmlns:a16="http://schemas.microsoft.com/office/drawing/2014/main" id="{FF3C79E3-3769-924A-8C4D-001063F0E5DA}"/>
              </a:ext>
            </a:extLst>
          </p:cNvPr>
          <p:cNvPicPr>
            <a:picLocks noChangeAspect="1"/>
          </p:cNvPicPr>
          <p:nvPr userDrawn="1"/>
        </p:nvPicPr>
        <p:blipFill>
          <a:blip r:embed="rId4"/>
          <a:stretch>
            <a:fillRect/>
          </a:stretch>
        </p:blipFill>
        <p:spPr>
          <a:xfrm>
            <a:off x="8272597" y="6364764"/>
            <a:ext cx="2820924" cy="102787"/>
          </a:xfrm>
          <a:prstGeom prst="rect">
            <a:avLst/>
          </a:prstGeom>
        </p:spPr>
      </p:pic>
    </p:spTree>
    <p:extLst>
      <p:ext uri="{BB962C8B-B14F-4D97-AF65-F5344CB8AC3E}">
        <p14:creationId xmlns:p14="http://schemas.microsoft.com/office/powerpoint/2010/main" val="307077887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CC44FF-7552-4D07-BDA7-0A574B0B4CE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517" r="31056"/>
          <a:stretch/>
        </p:blipFill>
        <p:spPr>
          <a:xfrm>
            <a:off x="0" y="0"/>
            <a:ext cx="5576039"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Fall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16" r:id="rId3"/>
    <p:sldLayoutId id="2147483718" r:id="rId4"/>
    <p:sldLayoutId id="2147483722" r:id="rId5"/>
    <p:sldLayoutId id="2147483723" r:id="rId6"/>
    <p:sldLayoutId id="2147483717" r:id="rId7"/>
    <p:sldLayoutId id="2147483719" r:id="rId8"/>
    <p:sldLayoutId id="2147483721" r:id="rId9"/>
    <p:sldLayoutId id="2147483724"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15.png"/><Relationship Id="rId5" Type="http://schemas.openxmlformats.org/officeDocument/2006/relationships/image" Target="../media/image23.sv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4.sv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17.xml"/><Relationship Id="rId16" Type="http://schemas.openxmlformats.org/officeDocument/2006/relationships/image" Target="../media/image70.svg"/><Relationship Id="rId1" Type="http://schemas.openxmlformats.org/officeDocument/2006/relationships/slideLayout" Target="../slideLayouts/slideLayout6.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0.sv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9.svg"/><Relationship Id="rId4" Type="http://schemas.openxmlformats.org/officeDocument/2006/relationships/image" Target="../media/image58.sv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9.sv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76.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9.svg"/></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92.jpe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76.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slides/_rels/slide41.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slides/_rels/slide4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sv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20.sv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18" Type="http://schemas.openxmlformats.org/officeDocument/2006/relationships/image" Target="../media/image140.svg"/><Relationship Id="rId3" Type="http://schemas.openxmlformats.org/officeDocument/2006/relationships/slideLayout" Target="../slideLayouts/slideLayout6.xml"/><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39.png"/><Relationship Id="rId2" Type="http://schemas.openxmlformats.org/officeDocument/2006/relationships/video" Target="../media/media1.mp4"/><Relationship Id="rId16" Type="http://schemas.openxmlformats.org/officeDocument/2006/relationships/image" Target="../media/image138.png"/><Relationship Id="rId1" Type="http://schemas.microsoft.com/office/2007/relationships/media" Target="../media/media1.mp4"/><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png"/><Relationship Id="rId15" Type="http://schemas.openxmlformats.org/officeDocument/2006/relationships/image" Target="../media/image137.svg"/><Relationship Id="rId10" Type="http://schemas.openxmlformats.org/officeDocument/2006/relationships/image" Target="../media/image132.png"/><Relationship Id="rId4" Type="http://schemas.openxmlformats.org/officeDocument/2006/relationships/notesSlide" Target="../notesSlides/notesSlide45.xml"/><Relationship Id="rId9" Type="http://schemas.openxmlformats.org/officeDocument/2006/relationships/image" Target="../media/image131.svg"/><Relationship Id="rId14" Type="http://schemas.openxmlformats.org/officeDocument/2006/relationships/image" Target="../media/image136.png"/></Relationships>
</file>

<file path=ppt/slides/_rels/slide4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sv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15.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5.svg"/></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15.png"/><Relationship Id="rId5" Type="http://schemas.openxmlformats.org/officeDocument/2006/relationships/image" Target="../media/image23.sv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15.png"/><Relationship Id="rId5" Type="http://schemas.openxmlformats.org/officeDocument/2006/relationships/image" Target="../media/image23.sv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15.png"/><Relationship Id="rId5" Type="http://schemas.openxmlformats.org/officeDocument/2006/relationships/image" Target="../media/image23.sv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2335" y="5745284"/>
            <a:ext cx="1883849" cy="338554"/>
          </a:xfrm>
          <a:prstGeom prst="rect">
            <a:avLst/>
          </a:prstGeom>
        </p:spPr>
        <p:txBody>
          <a:bodyPr wrap="none" lIns="91440" tIns="45720" rIns="91440" bIns="45720" anchor="t">
            <a:spAutoFit/>
          </a:bodyPr>
          <a:lstStyle/>
          <a:p>
            <a:r>
              <a:rPr lang="en-US" sz="1600">
                <a:solidFill>
                  <a:srgbClr val="266E99"/>
                </a:solidFill>
                <a:latin typeface="Century Gothic"/>
              </a:rPr>
              <a:t>Arizona – Tempe </a:t>
            </a:r>
            <a:endParaRPr lang="en-US">
              <a:solidFill>
                <a:srgbClr val="266E99"/>
              </a:solidFill>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266E99"/>
                </a:solidFill>
                <a:latin typeface="Century Gothic"/>
              </a:rPr>
              <a:t>YONKERS</a:t>
            </a:r>
            <a:endParaRPr lang="en-US" sz="3700" spc="0">
              <a:solidFill>
                <a:srgbClr val="266E99"/>
              </a:solidFill>
            </a:endParaRPr>
          </a:p>
          <a:p>
            <a:pPr algn="l"/>
            <a:r>
              <a:rPr lang="en-US" sz="2800" b="0" spc="0">
                <a:solidFill>
                  <a:srgbClr val="266E99"/>
                </a:solidFill>
                <a:latin typeface="Century Gothic"/>
              </a:rPr>
              <a:t>Urban Development II</a:t>
            </a:r>
            <a:endParaRPr lang="en-US">
              <a:latin typeface="Century Gothic"/>
            </a:endParaRPr>
          </a:p>
        </p:txBody>
      </p:sp>
      <p:sp>
        <p:nvSpPr>
          <p:cNvPr id="4" name="Subtitle 2"/>
          <p:cNvSpPr txBox="1">
            <a:spLocks/>
          </p:cNvSpPr>
          <p:nvPr/>
        </p:nvSpPr>
        <p:spPr>
          <a:xfrm>
            <a:off x="6102086" y="3092179"/>
            <a:ext cx="5366014"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chemeClr val="tx1">
                    <a:lumMod val="75000"/>
                    <a:lumOff val="25000"/>
                  </a:schemeClr>
                </a:solidFill>
                <a:latin typeface="Century Gothic"/>
              </a:rPr>
              <a:t>Leveraging NASA Earth Observations to Support Modeling Urban Cooling Interventions and Urban Heat Vulnerability in Yonkers, New York</a:t>
            </a:r>
            <a:r>
              <a:rPr lang="en-US" sz="1800">
                <a:latin typeface="Century Gothic"/>
              </a:rPr>
              <a:t> </a:t>
            </a:r>
            <a:endParaRPr lang="en-US" sz="2800">
              <a:latin typeface="Century Gothic"/>
            </a:endParaRPr>
          </a:p>
        </p:txBody>
      </p:sp>
      <p:sp>
        <p:nvSpPr>
          <p:cNvPr id="5" name="TextBox 4"/>
          <p:cNvSpPr txBox="1"/>
          <p:nvPr/>
        </p:nvSpPr>
        <p:spPr>
          <a:xfrm>
            <a:off x="6102086" y="4778083"/>
            <a:ext cx="4738095" cy="738664"/>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Tamara Barbakova, Kyle Pecsok,</a:t>
            </a:r>
            <a:r>
              <a:rPr lang="en-US" sz="1400">
                <a:solidFill>
                  <a:schemeClr val="tx1">
                    <a:lumMod val="75000"/>
                    <a:lumOff val="25000"/>
                  </a:schemeClr>
                </a:solidFill>
                <a:latin typeface="Century Gothic"/>
                <a:ea typeface="+mn-lt"/>
                <a:cs typeface="+mn-lt"/>
              </a:rPr>
              <a:t> Amanda Trakas, Akshay</a:t>
            </a:r>
            <a:r>
              <a:rPr lang="en-US" sz="1400">
                <a:solidFill>
                  <a:schemeClr val="tx1">
                    <a:lumMod val="75000"/>
                    <a:lumOff val="25000"/>
                  </a:schemeClr>
                </a:solidFill>
                <a:latin typeface="Century Gothic"/>
                <a:cs typeface="Calibri"/>
              </a:rPr>
              <a:t> Agrawal,</a:t>
            </a:r>
            <a:r>
              <a:rPr lang="en-US" sz="1400">
                <a:solidFill>
                  <a:schemeClr val="tx1">
                    <a:lumMod val="75000"/>
                    <a:lumOff val="25000"/>
                  </a:schemeClr>
                </a:solidFill>
                <a:latin typeface="Century Gothic"/>
              </a:rPr>
              <a:t> Lauren Mahoney </a:t>
            </a:r>
            <a:endParaRPr lang="en-US" sz="1400">
              <a:solidFill>
                <a:schemeClr val="tx1">
                  <a:lumMod val="75000"/>
                  <a:lumOff val="25000"/>
                </a:schemeClr>
              </a:solidFill>
              <a:ea typeface="+mn-lt"/>
              <a:cs typeface="+mn-lt"/>
            </a:endParaRPr>
          </a:p>
          <a:p>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A796D56-9A4D-468E-8341-A85FBAF75C5E}"/>
              </a:ext>
            </a:extLst>
          </p:cNvPr>
          <p:cNvSpPr/>
          <p:nvPr/>
        </p:nvSpPr>
        <p:spPr>
          <a:xfrm>
            <a:off x="637309" y="3263791"/>
            <a:ext cx="10792690" cy="914400"/>
          </a:xfrm>
          <a:prstGeom prst="roundRect">
            <a:avLst/>
          </a:prstGeom>
          <a:solidFill>
            <a:srgbClr val="0080FF">
              <a:alpha val="55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7" name="Rectangle: Rounded Corners 6">
            <a:extLst>
              <a:ext uri="{FF2B5EF4-FFF2-40B4-BE49-F238E27FC236}">
                <a16:creationId xmlns:a16="http://schemas.microsoft.com/office/drawing/2014/main" id="{AA248402-9B2A-4952-BE20-29AE90D31333}"/>
              </a:ext>
            </a:extLst>
          </p:cNvPr>
          <p:cNvSpPr/>
          <p:nvPr/>
        </p:nvSpPr>
        <p:spPr>
          <a:xfrm>
            <a:off x="637309" y="4234653"/>
            <a:ext cx="10792690" cy="914400"/>
          </a:xfrm>
          <a:prstGeom prst="roundRect">
            <a:avLst/>
          </a:prstGeom>
          <a:solidFill>
            <a:srgbClr val="0051FF">
              <a:alpha val="54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9" name="Rectangle: Rounded Corners 8">
            <a:extLst>
              <a:ext uri="{FF2B5EF4-FFF2-40B4-BE49-F238E27FC236}">
                <a16:creationId xmlns:a16="http://schemas.microsoft.com/office/drawing/2014/main" id="{16923EE1-D860-40FE-930C-E4B34AAB92FC}"/>
              </a:ext>
            </a:extLst>
          </p:cNvPr>
          <p:cNvSpPr/>
          <p:nvPr/>
        </p:nvSpPr>
        <p:spPr>
          <a:xfrm>
            <a:off x="637309" y="2293971"/>
            <a:ext cx="10792690" cy="914400"/>
          </a:xfrm>
          <a:prstGeom prst="roundRect">
            <a:avLst/>
          </a:prstGeom>
          <a:solidFill>
            <a:schemeClr val="accent6">
              <a:lumMod val="60000"/>
              <a:lumOff val="4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15" name="TextBox 14">
            <a:extLst>
              <a:ext uri="{FF2B5EF4-FFF2-40B4-BE49-F238E27FC236}">
                <a16:creationId xmlns:a16="http://schemas.microsoft.com/office/drawing/2014/main" id="{77F3A322-64C6-4714-AC59-7681202095BB}"/>
              </a:ext>
            </a:extLst>
          </p:cNvPr>
          <p:cNvSpPr txBox="1"/>
          <p:nvPr/>
        </p:nvSpPr>
        <p:spPr>
          <a:xfrm>
            <a:off x="2391183" y="321592"/>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panose="020B0502020202020204" pitchFamily="34" charset="0"/>
              </a:rPr>
              <a:t>Project Objectives</a:t>
            </a:r>
          </a:p>
        </p:txBody>
      </p:sp>
      <p:sp>
        <p:nvSpPr>
          <p:cNvPr id="18" name="Rectangle: Rounded Corners 17">
            <a:extLst>
              <a:ext uri="{FF2B5EF4-FFF2-40B4-BE49-F238E27FC236}">
                <a16:creationId xmlns:a16="http://schemas.microsoft.com/office/drawing/2014/main" id="{AAD39C32-BF3D-42E0-861D-FCF45C0C177E}"/>
              </a:ext>
            </a:extLst>
          </p:cNvPr>
          <p:cNvSpPr/>
          <p:nvPr/>
        </p:nvSpPr>
        <p:spPr>
          <a:xfrm>
            <a:off x="637309" y="1335809"/>
            <a:ext cx="10792690" cy="914400"/>
          </a:xfrm>
          <a:prstGeom prst="roundRect">
            <a:avLst/>
          </a:prstGeom>
          <a:solidFill>
            <a:srgbClr val="FF7D19">
              <a:alpha val="49000"/>
            </a:srgbClr>
          </a:solidFill>
          <a:ln w="57150">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951ECF-0430-4DF6-8126-16F0047C423D}"/>
              </a:ext>
            </a:extLst>
          </p:cNvPr>
          <p:cNvSpPr/>
          <p:nvPr/>
        </p:nvSpPr>
        <p:spPr>
          <a:xfrm>
            <a:off x="1842654" y="1306425"/>
            <a:ext cx="9628909" cy="3629890"/>
          </a:xfrm>
          <a:prstGeom prst="rect">
            <a:avLst/>
          </a:prstGeom>
          <a:solidFill>
            <a:srgbClr val="E66B25"/>
          </a:solidFill>
          <a:ln>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9C0EB5-135C-4300-BCED-67E4041DC319}"/>
              </a:ext>
            </a:extLst>
          </p:cNvPr>
          <p:cNvSpPr/>
          <p:nvPr/>
        </p:nvSpPr>
        <p:spPr>
          <a:xfrm>
            <a:off x="1842653" y="2273230"/>
            <a:ext cx="9628909" cy="371301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 name="TextBox 1">
            <a:extLst>
              <a:ext uri="{FF2B5EF4-FFF2-40B4-BE49-F238E27FC236}">
                <a16:creationId xmlns:a16="http://schemas.microsoft.com/office/drawing/2014/main" id="{A7A5291F-7F39-41D2-85EA-9186D6146F9A}"/>
              </a:ext>
            </a:extLst>
          </p:cNvPr>
          <p:cNvSpPr txBox="1"/>
          <p:nvPr/>
        </p:nvSpPr>
        <p:spPr>
          <a:xfrm>
            <a:off x="2040948" y="3177021"/>
            <a:ext cx="895003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entury Gothic"/>
                <a:ea typeface="+mn-lt"/>
                <a:cs typeface="+mn-lt"/>
              </a:rPr>
              <a:t>model the temperature benefits of increasing tree canopy </a:t>
            </a:r>
            <a:endParaRPr lang="en-US" sz="2200">
              <a:solidFill>
                <a:schemeClr val="bg1"/>
              </a:solidFill>
              <a:latin typeface="Century Gothic"/>
              <a:cs typeface="Calibri"/>
            </a:endParaRPr>
          </a:p>
        </p:txBody>
      </p:sp>
      <p:sp>
        <p:nvSpPr>
          <p:cNvPr id="5" name="TextBox 4">
            <a:extLst>
              <a:ext uri="{FF2B5EF4-FFF2-40B4-BE49-F238E27FC236}">
                <a16:creationId xmlns:a16="http://schemas.microsoft.com/office/drawing/2014/main" id="{61BB54FD-86AD-4C52-AD6C-304D1EE5516B}"/>
              </a:ext>
            </a:extLst>
          </p:cNvPr>
          <p:cNvSpPr txBox="1"/>
          <p:nvPr/>
        </p:nvSpPr>
        <p:spPr>
          <a:xfrm>
            <a:off x="2953729" y="1499229"/>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Heat Vulnerability Analysis</a:t>
            </a:r>
          </a:p>
        </p:txBody>
      </p:sp>
      <p:sp>
        <p:nvSpPr>
          <p:cNvPr id="10" name="Rectangle 9">
            <a:extLst>
              <a:ext uri="{FF2B5EF4-FFF2-40B4-BE49-F238E27FC236}">
                <a16:creationId xmlns:a16="http://schemas.microsoft.com/office/drawing/2014/main" id="{DABDCD93-E2FF-429C-94E9-5C086F406CCA}"/>
              </a:ext>
            </a:extLst>
          </p:cNvPr>
          <p:cNvSpPr/>
          <p:nvPr/>
        </p:nvSpPr>
        <p:spPr>
          <a:xfrm>
            <a:off x="1842654" y="3241099"/>
            <a:ext cx="9628909" cy="2784763"/>
          </a:xfrm>
          <a:prstGeom prst="rect">
            <a:avLst/>
          </a:prstGeom>
          <a:solidFill>
            <a:schemeClr val="accent1">
              <a:lumMod val="75000"/>
            </a:schemeClr>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3" name="TextBox 2">
            <a:extLst>
              <a:ext uri="{FF2B5EF4-FFF2-40B4-BE49-F238E27FC236}">
                <a16:creationId xmlns:a16="http://schemas.microsoft.com/office/drawing/2014/main" id="{6ECC845D-9A8C-4D41-A071-590CCE1ED0CE}"/>
              </a:ext>
            </a:extLst>
          </p:cNvPr>
          <p:cNvSpPr txBox="1"/>
          <p:nvPr/>
        </p:nvSpPr>
        <p:spPr>
          <a:xfrm>
            <a:off x="2816319" y="3442044"/>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Thermal Comfort Analysis</a:t>
            </a:r>
            <a:endParaRPr lang="en-US"/>
          </a:p>
        </p:txBody>
      </p:sp>
      <p:sp>
        <p:nvSpPr>
          <p:cNvPr id="11" name="TextBox 10">
            <a:extLst>
              <a:ext uri="{FF2B5EF4-FFF2-40B4-BE49-F238E27FC236}">
                <a16:creationId xmlns:a16="http://schemas.microsoft.com/office/drawing/2014/main" id="{7F79E9A0-1723-4106-AA65-740B3DFB392C}"/>
              </a:ext>
            </a:extLst>
          </p:cNvPr>
          <p:cNvSpPr txBox="1"/>
          <p:nvPr/>
        </p:nvSpPr>
        <p:spPr>
          <a:xfrm>
            <a:off x="2124075" y="4295318"/>
            <a:ext cx="8950036"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entury Gothic"/>
                <a:ea typeface="+mn-lt"/>
                <a:cs typeface="+mn-lt"/>
              </a:rPr>
              <a:t>model outdoor thermal comfort in identified high heat-vulnerability sites</a:t>
            </a:r>
            <a:endParaRPr lang="en-US" sz="2400">
              <a:solidFill>
                <a:schemeClr val="bg1"/>
              </a:solidFill>
              <a:latin typeface="Century Gothic"/>
              <a:cs typeface="Calibri"/>
            </a:endParaRPr>
          </a:p>
          <a:p>
            <a:pPr algn="ctr"/>
            <a:endParaRPr lang="en-US"/>
          </a:p>
          <a:p>
            <a:pPr algn="ctr"/>
            <a:endParaRPr lang="en-US"/>
          </a:p>
          <a:p>
            <a:endParaRPr lang="en-US">
              <a:latin typeface="Century Gothic"/>
              <a:cs typeface="Calibri"/>
            </a:endParaRPr>
          </a:p>
        </p:txBody>
      </p:sp>
      <p:sp>
        <p:nvSpPr>
          <p:cNvPr id="12" name="TextBox 11">
            <a:extLst>
              <a:ext uri="{FF2B5EF4-FFF2-40B4-BE49-F238E27FC236}">
                <a16:creationId xmlns:a16="http://schemas.microsoft.com/office/drawing/2014/main" id="{8DF0FF50-A2E4-4766-A085-342E21E07E4F}"/>
              </a:ext>
            </a:extLst>
          </p:cNvPr>
          <p:cNvSpPr txBox="1"/>
          <p:nvPr/>
        </p:nvSpPr>
        <p:spPr>
          <a:xfrm>
            <a:off x="2903762" y="2513108"/>
            <a:ext cx="740675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Landcover Distribution Per Capita</a:t>
            </a:r>
            <a:endParaRPr lang="en-US" sz="3000">
              <a:solidFill>
                <a:schemeClr val="bg1"/>
              </a:solidFill>
              <a:ea typeface="+mn-lt"/>
              <a:cs typeface="+mn-lt"/>
            </a:endParaRPr>
          </a:p>
          <a:p>
            <a:pPr algn="ctr"/>
            <a:endParaRPr lang="en-US" sz="3000" b="1">
              <a:solidFill>
                <a:schemeClr val="bg1"/>
              </a:solidFill>
              <a:latin typeface="Century Gothic"/>
            </a:endParaRPr>
          </a:p>
        </p:txBody>
      </p:sp>
      <p:sp>
        <p:nvSpPr>
          <p:cNvPr id="14" name="Rectangle 13">
            <a:extLst>
              <a:ext uri="{FF2B5EF4-FFF2-40B4-BE49-F238E27FC236}">
                <a16:creationId xmlns:a16="http://schemas.microsoft.com/office/drawing/2014/main" id="{DB599F0D-C65C-4380-B1B1-9FA51989FC93}"/>
              </a:ext>
            </a:extLst>
          </p:cNvPr>
          <p:cNvSpPr/>
          <p:nvPr/>
        </p:nvSpPr>
        <p:spPr>
          <a:xfrm>
            <a:off x="1842654" y="4192950"/>
            <a:ext cx="9628909" cy="184481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2" name="TextBox 21">
            <a:extLst>
              <a:ext uri="{FF2B5EF4-FFF2-40B4-BE49-F238E27FC236}">
                <a16:creationId xmlns:a16="http://schemas.microsoft.com/office/drawing/2014/main" id="{CCE1664F-1BDC-47A4-8301-BD6C9E5436DD}"/>
              </a:ext>
            </a:extLst>
          </p:cNvPr>
          <p:cNvSpPr txBox="1"/>
          <p:nvPr/>
        </p:nvSpPr>
        <p:spPr>
          <a:xfrm>
            <a:off x="2953729" y="4325555"/>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Heat Literacy </a:t>
            </a:r>
            <a:endParaRPr lang="en-US">
              <a:solidFill>
                <a:schemeClr val="bg1"/>
              </a:solidFill>
            </a:endParaRPr>
          </a:p>
        </p:txBody>
      </p:sp>
      <p:sp>
        <p:nvSpPr>
          <p:cNvPr id="30" name="TextBox 29">
            <a:extLst>
              <a:ext uri="{FF2B5EF4-FFF2-40B4-BE49-F238E27FC236}">
                <a16:creationId xmlns:a16="http://schemas.microsoft.com/office/drawing/2014/main" id="{088060C6-CFE2-421E-A8F2-0366CCF2A51D}"/>
              </a:ext>
            </a:extLst>
          </p:cNvPr>
          <p:cNvSpPr txBox="1"/>
          <p:nvPr/>
        </p:nvSpPr>
        <p:spPr>
          <a:xfrm>
            <a:off x="2182090" y="4964257"/>
            <a:ext cx="8950036" cy="104644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Century Gothic"/>
                <a:ea typeface="+mn-lt"/>
                <a:cs typeface="+mn-lt"/>
              </a:rPr>
              <a:t>produce ArcGIS StoryMap to help with understanding of urban heat impacts</a:t>
            </a:r>
            <a:endParaRPr lang="en-US" sz="2200">
              <a:solidFill>
                <a:schemeClr val="bg1"/>
              </a:solidFill>
              <a:latin typeface="Century Gothic"/>
            </a:endParaRPr>
          </a:p>
          <a:p>
            <a:endParaRPr lang="en-US">
              <a:latin typeface="Century Gothic"/>
              <a:cs typeface="Calibri"/>
            </a:endParaRPr>
          </a:p>
        </p:txBody>
      </p:sp>
      <p:pic>
        <p:nvPicPr>
          <p:cNvPr id="8" name="Picture 4">
            <a:extLst>
              <a:ext uri="{FF2B5EF4-FFF2-40B4-BE49-F238E27FC236}">
                <a16:creationId xmlns:a16="http://schemas.microsoft.com/office/drawing/2014/main" id="{4925FB4A-72A7-47A8-AF00-AB12810C9493}"/>
              </a:ext>
            </a:extLst>
          </p:cNvPr>
          <p:cNvPicPr>
            <a:picLocks noChangeAspect="1"/>
          </p:cNvPicPr>
          <p:nvPr/>
        </p:nvPicPr>
        <p:blipFill rotWithShape="1">
          <a:blip r:embed="rId3"/>
          <a:srcRect t="2424" r="1042" b="12636"/>
          <a:stretch/>
        </p:blipFill>
        <p:spPr>
          <a:xfrm>
            <a:off x="771525" y="1371527"/>
            <a:ext cx="957339" cy="821923"/>
          </a:xfrm>
          <a:prstGeom prst="rect">
            <a:avLst/>
          </a:prstGeom>
        </p:spPr>
      </p:pic>
      <p:grpSp>
        <p:nvGrpSpPr>
          <p:cNvPr id="38" name="Group 37">
            <a:extLst>
              <a:ext uri="{FF2B5EF4-FFF2-40B4-BE49-F238E27FC236}">
                <a16:creationId xmlns:a16="http://schemas.microsoft.com/office/drawing/2014/main" id="{DCB2BB95-45A5-40A9-A5EA-4723F7909F19}"/>
              </a:ext>
            </a:extLst>
          </p:cNvPr>
          <p:cNvGrpSpPr/>
          <p:nvPr/>
        </p:nvGrpSpPr>
        <p:grpSpPr>
          <a:xfrm>
            <a:off x="804863" y="4281487"/>
            <a:ext cx="988219" cy="842963"/>
            <a:chOff x="804863" y="4281487"/>
            <a:chExt cx="988219" cy="842963"/>
          </a:xfrm>
        </p:grpSpPr>
        <p:pic>
          <p:nvPicPr>
            <p:cNvPr id="35" name="Graphic 7" descr="Classroom with solid fill">
              <a:extLst>
                <a:ext uri="{FF2B5EF4-FFF2-40B4-BE49-F238E27FC236}">
                  <a16:creationId xmlns:a16="http://schemas.microsoft.com/office/drawing/2014/main" id="{5FDD1025-6E57-4C5C-A59A-742F89BB3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863" y="4281487"/>
              <a:ext cx="866775" cy="842963"/>
            </a:xfrm>
            <a:prstGeom prst="rect">
              <a:avLst/>
            </a:prstGeom>
          </p:spPr>
        </p:pic>
        <p:pic>
          <p:nvPicPr>
            <p:cNvPr id="36" name="Graphic 21" descr="Fire outline">
              <a:extLst>
                <a:ext uri="{FF2B5EF4-FFF2-40B4-BE49-F238E27FC236}">
                  <a16:creationId xmlns:a16="http://schemas.microsoft.com/office/drawing/2014/main" id="{3B88C03B-1A06-402C-A0A8-95E15C103A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83482" y="4424362"/>
              <a:ext cx="240507" cy="235744"/>
            </a:xfrm>
            <a:prstGeom prst="rect">
              <a:avLst/>
            </a:prstGeom>
          </p:spPr>
        </p:pic>
        <p:pic>
          <p:nvPicPr>
            <p:cNvPr id="37" name="Graphic 23" descr="Comment Fire outline">
              <a:extLst>
                <a:ext uri="{FF2B5EF4-FFF2-40B4-BE49-F238E27FC236}">
                  <a16:creationId xmlns:a16="http://schemas.microsoft.com/office/drawing/2014/main" id="{5FFDA53D-7008-41E9-AB5F-C79F42C5E6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516858" y="4579143"/>
              <a:ext cx="276224" cy="319087"/>
            </a:xfrm>
            <a:prstGeom prst="rect">
              <a:avLst/>
            </a:prstGeom>
          </p:spPr>
        </p:pic>
      </p:grpSp>
      <p:sp>
        <p:nvSpPr>
          <p:cNvPr id="19" name="TextBox 18">
            <a:extLst>
              <a:ext uri="{FF2B5EF4-FFF2-40B4-BE49-F238E27FC236}">
                <a16:creationId xmlns:a16="http://schemas.microsoft.com/office/drawing/2014/main" id="{4EE44F44-B3D3-4F0B-85A8-7F69DC3B4275}"/>
              </a:ext>
            </a:extLst>
          </p:cNvPr>
          <p:cNvSpPr txBox="1"/>
          <p:nvPr/>
        </p:nvSpPr>
        <p:spPr>
          <a:xfrm>
            <a:off x="5300847" y="6583808"/>
            <a:ext cx="68911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Icon Credit: </a:t>
            </a:r>
            <a:r>
              <a:rPr lang="en-US" sz="1050">
                <a:solidFill>
                  <a:schemeClr val="tx1">
                    <a:lumMod val="75000"/>
                    <a:lumOff val="25000"/>
                  </a:schemeClr>
                </a:solidFill>
                <a:latin typeface="Century Gothic"/>
                <a:ea typeface="+mn-lt"/>
                <a:cs typeface="+mn-lt"/>
              </a:rPr>
              <a:t>Luis Prado, Creative Mania</a:t>
            </a:r>
            <a:r>
              <a:rPr lang="en-US" sz="1050">
                <a:solidFill>
                  <a:schemeClr val="tx1">
                    <a:lumMod val="75000"/>
                    <a:lumOff val="25000"/>
                  </a:schemeClr>
                </a:solidFill>
                <a:latin typeface="Century Gothic"/>
              </a:rPr>
              <a:t>​, LA Great Streets, and Microsoft PowerPoint Icons</a:t>
            </a:r>
          </a:p>
        </p:txBody>
      </p:sp>
      <p:pic>
        <p:nvPicPr>
          <p:cNvPr id="16" name="Picture 5">
            <a:extLst>
              <a:ext uri="{FF2B5EF4-FFF2-40B4-BE49-F238E27FC236}">
                <a16:creationId xmlns:a16="http://schemas.microsoft.com/office/drawing/2014/main" id="{20FCAB05-F0FF-41BD-921C-34A1BAF57785}"/>
              </a:ext>
            </a:extLst>
          </p:cNvPr>
          <p:cNvPicPr>
            <a:picLocks noChangeAspect="1"/>
          </p:cNvPicPr>
          <p:nvPr/>
        </p:nvPicPr>
        <p:blipFill rotWithShape="1">
          <a:blip r:embed="rId10"/>
          <a:srcRect t="-94" r="433" b="17749"/>
          <a:stretch/>
        </p:blipFill>
        <p:spPr>
          <a:xfrm>
            <a:off x="784017" y="3303006"/>
            <a:ext cx="921577" cy="818250"/>
          </a:xfrm>
          <a:prstGeom prst="rect">
            <a:avLst/>
          </a:prstGeom>
        </p:spPr>
      </p:pic>
      <p:pic>
        <p:nvPicPr>
          <p:cNvPr id="20" name="Picture 6">
            <a:extLst>
              <a:ext uri="{FF2B5EF4-FFF2-40B4-BE49-F238E27FC236}">
                <a16:creationId xmlns:a16="http://schemas.microsoft.com/office/drawing/2014/main" id="{F4E18B3E-EB0E-4613-8DBC-95E4DB479618}"/>
              </a:ext>
            </a:extLst>
          </p:cNvPr>
          <p:cNvPicPr>
            <a:picLocks noChangeAspect="1"/>
          </p:cNvPicPr>
          <p:nvPr/>
        </p:nvPicPr>
        <p:blipFill>
          <a:blip r:embed="rId11"/>
          <a:stretch>
            <a:fillRect/>
          </a:stretch>
        </p:blipFill>
        <p:spPr>
          <a:xfrm>
            <a:off x="714921" y="2213546"/>
            <a:ext cx="1076325" cy="1052513"/>
          </a:xfrm>
          <a:prstGeom prst="rect">
            <a:avLst/>
          </a:prstGeom>
        </p:spPr>
      </p:pic>
    </p:spTree>
    <p:extLst>
      <p:ext uri="{BB962C8B-B14F-4D97-AF65-F5344CB8AC3E}">
        <p14:creationId xmlns:p14="http://schemas.microsoft.com/office/powerpoint/2010/main" val="1022145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266E99"/>
                </a:solidFill>
                <a:latin typeface="Century Gothic"/>
                <a:ea typeface="+mn-lt"/>
                <a:cs typeface="+mn-lt"/>
              </a:rPr>
              <a:t>Heat Vulnerability Analysis</a:t>
            </a:r>
          </a:p>
        </p:txBody>
      </p:sp>
    </p:spTree>
    <p:extLst>
      <p:ext uri="{BB962C8B-B14F-4D97-AF65-F5344CB8AC3E}">
        <p14:creationId xmlns:p14="http://schemas.microsoft.com/office/powerpoint/2010/main" val="136997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a:extLst>
              <a:ext uri="{FF2B5EF4-FFF2-40B4-BE49-F238E27FC236}">
                <a16:creationId xmlns:a16="http://schemas.microsoft.com/office/drawing/2014/main" id="{001D7A94-5719-4015-BB0A-31D2CA543AD1}"/>
              </a:ext>
            </a:extLst>
          </p:cNvPr>
          <p:cNvSpPr txBox="1"/>
          <p:nvPr/>
        </p:nvSpPr>
        <p:spPr>
          <a:xfrm>
            <a:off x="4336211" y="1532625"/>
            <a:ext cx="3533953"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3F3F3F"/>
                </a:solidFill>
                <a:latin typeface="Century Gothic"/>
                <a:cs typeface="Calibri"/>
              </a:rPr>
              <a:t>Add</a:t>
            </a:r>
          </a:p>
        </p:txBody>
      </p:sp>
      <p:sp>
        <p:nvSpPr>
          <p:cNvPr id="114" name="TextBox 113">
            <a:extLst>
              <a:ext uri="{FF2B5EF4-FFF2-40B4-BE49-F238E27FC236}">
                <a16:creationId xmlns:a16="http://schemas.microsoft.com/office/drawing/2014/main" id="{4E5B440D-E2D3-4B67-932B-9AF69FD0AE3A}"/>
              </a:ext>
            </a:extLst>
          </p:cNvPr>
          <p:cNvSpPr txBox="1"/>
          <p:nvPr/>
        </p:nvSpPr>
        <p:spPr>
          <a:xfrm>
            <a:off x="8318741" y="1532626"/>
            <a:ext cx="343331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3F3F3F"/>
                </a:solidFill>
                <a:latin typeface="Century Gothic"/>
                <a:cs typeface="Calibri"/>
              </a:rPr>
              <a:t>Calculate</a:t>
            </a:r>
          </a:p>
        </p:txBody>
      </p:sp>
      <p:sp>
        <p:nvSpPr>
          <p:cNvPr id="6" name="Rectangle: Rounded Corners 5">
            <a:extLst>
              <a:ext uri="{FF2B5EF4-FFF2-40B4-BE49-F238E27FC236}">
                <a16:creationId xmlns:a16="http://schemas.microsoft.com/office/drawing/2014/main" id="{455B6905-6AEE-4453-BB16-3A67C6B7043B}"/>
              </a:ext>
            </a:extLst>
          </p:cNvPr>
          <p:cNvSpPr/>
          <p:nvPr/>
        </p:nvSpPr>
        <p:spPr>
          <a:xfrm>
            <a:off x="399875" y="2251660"/>
            <a:ext cx="3529732" cy="3324342"/>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latin typeface="Century Gothic"/>
                <a:ea typeface="+mn-lt"/>
                <a:cs typeface="+mn-lt"/>
              </a:rPr>
              <a:t>Social &amp; biophysical variables used by the NYSDOH to calculate heat vulnerability</a:t>
            </a:r>
            <a:endParaRPr lang="en-US">
              <a:latin typeface="Century Gothic"/>
            </a:endParaRPr>
          </a:p>
        </p:txBody>
      </p:sp>
      <p:sp>
        <p:nvSpPr>
          <p:cNvPr id="13" name="TextBox 12">
            <a:extLst>
              <a:ext uri="{FF2B5EF4-FFF2-40B4-BE49-F238E27FC236}">
                <a16:creationId xmlns:a16="http://schemas.microsoft.com/office/drawing/2014/main" id="{C2E65972-6B4B-43D2-9C0F-470FE8469AFC}"/>
              </a:ext>
            </a:extLst>
          </p:cNvPr>
          <p:cNvSpPr txBox="1"/>
          <p:nvPr/>
        </p:nvSpPr>
        <p:spPr>
          <a:xfrm>
            <a:off x="454325" y="1532626"/>
            <a:ext cx="341893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3F3F3F"/>
                </a:solidFill>
                <a:latin typeface="Century Gothic"/>
                <a:cs typeface="Calibri"/>
              </a:rPr>
              <a:t>Incorporate</a:t>
            </a:r>
          </a:p>
        </p:txBody>
      </p:sp>
      <p:sp>
        <p:nvSpPr>
          <p:cNvPr id="16" name="Rectangle: Rounded Corners 15">
            <a:extLst>
              <a:ext uri="{FF2B5EF4-FFF2-40B4-BE49-F238E27FC236}">
                <a16:creationId xmlns:a16="http://schemas.microsoft.com/office/drawing/2014/main" id="{5C60FC07-2C83-4D9A-B3B7-34FB324D95AC}"/>
              </a:ext>
            </a:extLst>
          </p:cNvPr>
          <p:cNvSpPr/>
          <p:nvPr/>
        </p:nvSpPr>
        <p:spPr>
          <a:xfrm>
            <a:off x="8264291" y="2251660"/>
            <a:ext cx="3529732" cy="3324342"/>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solidFill>
                  <a:schemeClr val="bg1"/>
                </a:solidFill>
                <a:latin typeface="Century Gothic"/>
                <a:cs typeface="Calibri"/>
              </a:rPr>
              <a:t>Heat vulnerability to prioritize areas in need of cooling interventions in Yonkers</a:t>
            </a:r>
            <a:endParaRPr lang="en-US">
              <a:solidFill>
                <a:schemeClr val="bg1"/>
              </a:solidFill>
            </a:endParaRPr>
          </a:p>
        </p:txBody>
      </p:sp>
      <p:sp>
        <p:nvSpPr>
          <p:cNvPr id="111" name="Rectangle: Rounded Corners 110">
            <a:extLst>
              <a:ext uri="{FF2B5EF4-FFF2-40B4-BE49-F238E27FC236}">
                <a16:creationId xmlns:a16="http://schemas.microsoft.com/office/drawing/2014/main" id="{FA9829CF-BA4D-4A39-ABDA-ACEDCE2FA1E2}"/>
              </a:ext>
            </a:extLst>
          </p:cNvPr>
          <p:cNvSpPr/>
          <p:nvPr/>
        </p:nvSpPr>
        <p:spPr>
          <a:xfrm>
            <a:off x="399873" y="1432151"/>
            <a:ext cx="3529732" cy="578268"/>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112" name="Rectangle: Rounded Corners 111">
            <a:extLst>
              <a:ext uri="{FF2B5EF4-FFF2-40B4-BE49-F238E27FC236}">
                <a16:creationId xmlns:a16="http://schemas.microsoft.com/office/drawing/2014/main" id="{CD1A74F2-4CEE-4BDD-A9A2-F5BD1456B206}"/>
              </a:ext>
            </a:extLst>
          </p:cNvPr>
          <p:cNvSpPr/>
          <p:nvPr/>
        </p:nvSpPr>
        <p:spPr>
          <a:xfrm>
            <a:off x="8264288" y="1432150"/>
            <a:ext cx="3529732" cy="578268"/>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116" name="Rectangle: Rounded Corners 115">
            <a:extLst>
              <a:ext uri="{FF2B5EF4-FFF2-40B4-BE49-F238E27FC236}">
                <a16:creationId xmlns:a16="http://schemas.microsoft.com/office/drawing/2014/main" id="{A383F506-E1AB-4A40-A6ED-F254C84C9EB8}"/>
              </a:ext>
            </a:extLst>
          </p:cNvPr>
          <p:cNvSpPr/>
          <p:nvPr/>
        </p:nvSpPr>
        <p:spPr>
          <a:xfrm>
            <a:off x="4339268" y="1432150"/>
            <a:ext cx="3529732" cy="578268"/>
          </a:xfrm>
          <a:prstGeom prst="roundRect">
            <a:avLst/>
          </a:prstGeom>
          <a:noFill/>
          <a:ln w="28575">
            <a:solidFill>
              <a:srgbClr val="FF5E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15" name="Rectangle: Rounded Corners 14">
            <a:extLst>
              <a:ext uri="{FF2B5EF4-FFF2-40B4-BE49-F238E27FC236}">
                <a16:creationId xmlns:a16="http://schemas.microsoft.com/office/drawing/2014/main" id="{E05B725D-255A-4649-A04A-E4E8503D02F9}"/>
              </a:ext>
            </a:extLst>
          </p:cNvPr>
          <p:cNvSpPr/>
          <p:nvPr/>
        </p:nvSpPr>
        <p:spPr>
          <a:xfrm>
            <a:off x="4339271" y="2251659"/>
            <a:ext cx="3529732" cy="3324342"/>
          </a:xfrm>
          <a:prstGeom prst="roundRect">
            <a:avLst/>
          </a:prstGeom>
          <a:solidFill>
            <a:srgbClr val="FF5E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200">
              <a:latin typeface="Century Gothic"/>
              <a:cs typeface="Calibri"/>
            </a:endParaRPr>
          </a:p>
        </p:txBody>
      </p:sp>
      <p:sp>
        <p:nvSpPr>
          <p:cNvPr id="4" name="TextBox 3">
            <a:extLst>
              <a:ext uri="{FF2B5EF4-FFF2-40B4-BE49-F238E27FC236}">
                <a16:creationId xmlns:a16="http://schemas.microsoft.com/office/drawing/2014/main" id="{52AD9BF9-4CB4-4923-9D93-29052280E2F7}"/>
              </a:ext>
            </a:extLst>
          </p:cNvPr>
          <p:cNvSpPr txBox="1"/>
          <p:nvPr/>
        </p:nvSpPr>
        <p:spPr>
          <a:xfrm>
            <a:off x="4340454" y="4070584"/>
            <a:ext cx="35195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entury Gothic"/>
                <a:ea typeface="+mn-lt"/>
                <a:cs typeface="+mn-lt"/>
              </a:rPr>
              <a:t>An exposure component: temperature data</a:t>
            </a:r>
            <a:endParaRPr lang="en-US">
              <a:solidFill>
                <a:schemeClr val="bg1"/>
              </a:solidFill>
              <a:latin typeface="Century Gothic"/>
            </a:endParaRPr>
          </a:p>
        </p:txBody>
      </p:sp>
      <p:sp>
        <p:nvSpPr>
          <p:cNvPr id="5" name="TextBox 4">
            <a:extLst>
              <a:ext uri="{FF2B5EF4-FFF2-40B4-BE49-F238E27FC236}">
                <a16:creationId xmlns:a16="http://schemas.microsoft.com/office/drawing/2014/main" id="{DC78A988-4100-4AB8-BED6-985D8BB1E712}"/>
              </a:ext>
            </a:extLst>
          </p:cNvPr>
          <p:cNvSpPr txBox="1"/>
          <p:nvPr/>
        </p:nvSpPr>
        <p:spPr>
          <a:xfrm>
            <a:off x="431" y="281081"/>
            <a:ext cx="121983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Revised Heat Vulnerability Index</a:t>
            </a:r>
            <a:endParaRPr lang="en-US" sz="2400">
              <a:latin typeface="Century Gothic"/>
            </a:endParaRPr>
          </a:p>
        </p:txBody>
      </p:sp>
      <p:pic>
        <p:nvPicPr>
          <p:cNvPr id="9" name="Graphic 9" descr="Fever with solid fill">
            <a:extLst>
              <a:ext uri="{FF2B5EF4-FFF2-40B4-BE49-F238E27FC236}">
                <a16:creationId xmlns:a16="http://schemas.microsoft.com/office/drawing/2014/main" id="{BAB5B552-9B67-4085-B65A-4AABA0A4AC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5668" y="2713008"/>
            <a:ext cx="1460739" cy="1446362"/>
          </a:xfrm>
          <a:prstGeom prst="rect">
            <a:avLst/>
          </a:prstGeom>
        </p:spPr>
      </p:pic>
      <p:sp>
        <p:nvSpPr>
          <p:cNvPr id="11" name="Arrow: Right 10">
            <a:extLst>
              <a:ext uri="{FF2B5EF4-FFF2-40B4-BE49-F238E27FC236}">
                <a16:creationId xmlns:a16="http://schemas.microsoft.com/office/drawing/2014/main" id="{9C500429-C328-44AB-AF0C-6751B3F7FEB6}"/>
              </a:ext>
            </a:extLst>
          </p:cNvPr>
          <p:cNvSpPr/>
          <p:nvPr/>
        </p:nvSpPr>
        <p:spPr>
          <a:xfrm>
            <a:off x="3746459" y="3703797"/>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1FB1DE9F-C5A4-4BD2-BEFB-8FFE5A3F36E5}"/>
              </a:ext>
            </a:extLst>
          </p:cNvPr>
          <p:cNvSpPr/>
          <p:nvPr/>
        </p:nvSpPr>
        <p:spPr>
          <a:xfrm>
            <a:off x="7657100" y="3703797"/>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14D4F16-7F4B-472B-90D4-6B84CD8FD569}"/>
              </a:ext>
            </a:extLst>
          </p:cNvPr>
          <p:cNvSpPr txBox="1"/>
          <p:nvPr/>
        </p:nvSpPr>
        <p:spPr>
          <a:xfrm>
            <a:off x="9258426" y="6549763"/>
            <a:ext cx="341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a:t>
            </a:r>
          </a:p>
        </p:txBody>
      </p:sp>
    </p:spTree>
    <p:extLst>
      <p:ext uri="{BB962C8B-B14F-4D97-AF65-F5344CB8AC3E}">
        <p14:creationId xmlns:p14="http://schemas.microsoft.com/office/powerpoint/2010/main" val="2750163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descr="Man with cane with solid fill">
            <a:extLst>
              <a:ext uri="{FF2B5EF4-FFF2-40B4-BE49-F238E27FC236}">
                <a16:creationId xmlns:a16="http://schemas.microsoft.com/office/drawing/2014/main" id="{83341EA7-34DB-43FC-B8A0-49C78D56BC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5620" y="2416674"/>
            <a:ext cx="1637025" cy="1648624"/>
          </a:xfrm>
          <a:prstGeom prst="rect">
            <a:avLst/>
          </a:prstGeom>
        </p:spPr>
      </p:pic>
      <p:pic>
        <p:nvPicPr>
          <p:cNvPr id="6" name="Graphic 6" descr="Money with solid fill">
            <a:extLst>
              <a:ext uri="{FF2B5EF4-FFF2-40B4-BE49-F238E27FC236}">
                <a16:creationId xmlns:a16="http://schemas.microsoft.com/office/drawing/2014/main" id="{A4105638-A7C1-46D0-9EF6-FB6649FD6B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1468" y="3512949"/>
            <a:ext cx="670560" cy="678180"/>
          </a:xfrm>
          <a:prstGeom prst="rect">
            <a:avLst/>
          </a:prstGeom>
        </p:spPr>
      </p:pic>
      <p:sp>
        <p:nvSpPr>
          <p:cNvPr id="7" name="TextBox 6">
            <a:extLst>
              <a:ext uri="{FF2B5EF4-FFF2-40B4-BE49-F238E27FC236}">
                <a16:creationId xmlns:a16="http://schemas.microsoft.com/office/drawing/2014/main" id="{25821C6D-99CB-4433-BADA-721CE943B217}"/>
              </a:ext>
            </a:extLst>
          </p:cNvPr>
          <p:cNvSpPr txBox="1"/>
          <p:nvPr/>
        </p:nvSpPr>
        <p:spPr>
          <a:xfrm>
            <a:off x="1444084" y="273205"/>
            <a:ext cx="97870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66E99"/>
                </a:solidFill>
                <a:latin typeface="Century Gothic"/>
              </a:rPr>
              <a:t>Heat Vulnerability Analysis Variables</a:t>
            </a:r>
          </a:p>
        </p:txBody>
      </p:sp>
      <p:sp>
        <p:nvSpPr>
          <p:cNvPr id="8" name="TextBox 7">
            <a:extLst>
              <a:ext uri="{FF2B5EF4-FFF2-40B4-BE49-F238E27FC236}">
                <a16:creationId xmlns:a16="http://schemas.microsoft.com/office/drawing/2014/main" id="{575DBD05-6C46-4505-B263-1A7829723C6C}"/>
              </a:ext>
            </a:extLst>
          </p:cNvPr>
          <p:cNvSpPr txBox="1"/>
          <p:nvPr/>
        </p:nvSpPr>
        <p:spPr>
          <a:xfrm>
            <a:off x="2596497" y="1067248"/>
            <a:ext cx="76877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5E00"/>
                </a:solidFill>
                <a:latin typeface="Century Gothic"/>
              </a:rPr>
              <a:t>NYSDOH Four Components of Heat Vulnerability</a:t>
            </a:r>
            <a:endParaRPr lang="en-US" sz="2400" b="1">
              <a:solidFill>
                <a:srgbClr val="FF5E00"/>
              </a:solidFill>
              <a:latin typeface="Century Gothic"/>
              <a:cs typeface="Calibri"/>
            </a:endParaRPr>
          </a:p>
        </p:txBody>
      </p:sp>
      <p:sp>
        <p:nvSpPr>
          <p:cNvPr id="18" name="TextBox 17">
            <a:extLst>
              <a:ext uri="{FF2B5EF4-FFF2-40B4-BE49-F238E27FC236}">
                <a16:creationId xmlns:a16="http://schemas.microsoft.com/office/drawing/2014/main" id="{AC3CC7D9-4F8C-446B-A03F-183BFE61105F}"/>
              </a:ext>
            </a:extLst>
          </p:cNvPr>
          <p:cNvSpPr txBox="1"/>
          <p:nvPr/>
        </p:nvSpPr>
        <p:spPr>
          <a:xfrm>
            <a:off x="9139158" y="6549763"/>
            <a:ext cx="341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a:t>
            </a:r>
          </a:p>
        </p:txBody>
      </p:sp>
      <p:pic>
        <p:nvPicPr>
          <p:cNvPr id="535" name="Graphic 535" descr="Chat with solid fill">
            <a:extLst>
              <a:ext uri="{FF2B5EF4-FFF2-40B4-BE49-F238E27FC236}">
                <a16:creationId xmlns:a16="http://schemas.microsoft.com/office/drawing/2014/main" id="{8779181B-CB5C-4E51-A0D4-0E6A66D4EA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1442" y="2224179"/>
            <a:ext cx="2007078" cy="1992701"/>
          </a:xfrm>
          <a:prstGeom prst="rect">
            <a:avLst/>
          </a:prstGeom>
        </p:spPr>
      </p:pic>
      <p:sp>
        <p:nvSpPr>
          <p:cNvPr id="571" name="TextBox 570">
            <a:extLst>
              <a:ext uri="{FF2B5EF4-FFF2-40B4-BE49-F238E27FC236}">
                <a16:creationId xmlns:a16="http://schemas.microsoft.com/office/drawing/2014/main" id="{721422E9-6470-4A89-B790-981CFB832224}"/>
              </a:ext>
            </a:extLst>
          </p:cNvPr>
          <p:cNvSpPr txBox="1"/>
          <p:nvPr/>
        </p:nvSpPr>
        <p:spPr>
          <a:xfrm>
            <a:off x="238665" y="4479985"/>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002060"/>
                </a:solidFill>
                <a:latin typeface="Century Gothic"/>
              </a:rPr>
              <a:t>Socio-Economic</a:t>
            </a:r>
            <a:endParaRPr lang="en-US">
              <a:cs typeface="Calibri" panose="020F0502020204030204"/>
            </a:endParaRPr>
          </a:p>
        </p:txBody>
      </p:sp>
      <p:sp>
        <p:nvSpPr>
          <p:cNvPr id="576" name="TextBox 575">
            <a:extLst>
              <a:ext uri="{FF2B5EF4-FFF2-40B4-BE49-F238E27FC236}">
                <a16:creationId xmlns:a16="http://schemas.microsoft.com/office/drawing/2014/main" id="{DF1C9D92-BCF1-48B7-862B-DC2A94B4FD1B}"/>
              </a:ext>
            </a:extLst>
          </p:cNvPr>
          <p:cNvSpPr txBox="1"/>
          <p:nvPr/>
        </p:nvSpPr>
        <p:spPr>
          <a:xfrm>
            <a:off x="2452778" y="4479985"/>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002060"/>
                </a:solidFill>
                <a:latin typeface="Century Gothic"/>
              </a:rPr>
              <a:t>Language</a:t>
            </a:r>
          </a:p>
        </p:txBody>
      </p:sp>
      <p:sp>
        <p:nvSpPr>
          <p:cNvPr id="577" name="TextBox 576">
            <a:extLst>
              <a:ext uri="{FF2B5EF4-FFF2-40B4-BE49-F238E27FC236}">
                <a16:creationId xmlns:a16="http://schemas.microsoft.com/office/drawing/2014/main" id="{7F547ACE-94F8-46F0-84D7-7728236D9301}"/>
              </a:ext>
            </a:extLst>
          </p:cNvPr>
          <p:cNvSpPr txBox="1"/>
          <p:nvPr/>
        </p:nvSpPr>
        <p:spPr>
          <a:xfrm>
            <a:off x="4609381" y="4508739"/>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002060"/>
                </a:solidFill>
                <a:latin typeface="Century Gothic"/>
                <a:cs typeface="Calibri" panose="020F0502020204030204"/>
              </a:rPr>
              <a:t>Elderly / Elderly Isolation</a:t>
            </a:r>
          </a:p>
        </p:txBody>
      </p:sp>
      <p:sp>
        <p:nvSpPr>
          <p:cNvPr id="578" name="TextBox 577">
            <a:extLst>
              <a:ext uri="{FF2B5EF4-FFF2-40B4-BE49-F238E27FC236}">
                <a16:creationId xmlns:a16="http://schemas.microsoft.com/office/drawing/2014/main" id="{CA36FFC3-3B75-4ADF-94A5-5F7B3A756870}"/>
              </a:ext>
            </a:extLst>
          </p:cNvPr>
          <p:cNvSpPr txBox="1"/>
          <p:nvPr/>
        </p:nvSpPr>
        <p:spPr>
          <a:xfrm>
            <a:off x="6952890" y="4523116"/>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002060"/>
                </a:solidFill>
                <a:latin typeface="Century Gothic"/>
                <a:cs typeface="Calibri" panose="020F0502020204030204"/>
              </a:rPr>
              <a:t>Environmental</a:t>
            </a:r>
          </a:p>
        </p:txBody>
      </p:sp>
      <p:pic>
        <p:nvPicPr>
          <p:cNvPr id="580" name="Graphic 580" descr="High temperature outline">
            <a:extLst>
              <a:ext uri="{FF2B5EF4-FFF2-40B4-BE49-F238E27FC236}">
                <a16:creationId xmlns:a16="http://schemas.microsoft.com/office/drawing/2014/main" id="{0EF8F718-C316-4947-8148-11E70623F2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77938" y="2180147"/>
            <a:ext cx="2208362" cy="2280246"/>
          </a:xfrm>
          <a:prstGeom prst="rect">
            <a:avLst/>
          </a:prstGeom>
        </p:spPr>
      </p:pic>
      <p:sp>
        <p:nvSpPr>
          <p:cNvPr id="581" name="TextBox 580">
            <a:extLst>
              <a:ext uri="{FF2B5EF4-FFF2-40B4-BE49-F238E27FC236}">
                <a16:creationId xmlns:a16="http://schemas.microsoft.com/office/drawing/2014/main" id="{01DF907A-FA49-4320-8BAD-20412ED70549}"/>
              </a:ext>
            </a:extLst>
          </p:cNvPr>
          <p:cNvSpPr txBox="1"/>
          <p:nvPr/>
        </p:nvSpPr>
        <p:spPr>
          <a:xfrm>
            <a:off x="3472672" y="2998218"/>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 sz="2200">
                <a:solidFill>
                  <a:schemeClr val="bg1"/>
                </a:solidFill>
                <a:latin typeface="Century Gothic"/>
                <a:ea typeface="+mn-lt"/>
                <a:cs typeface="+mn-lt"/>
              </a:rPr>
              <a:t>Да ну?</a:t>
            </a:r>
            <a:endParaRPr lang="en-US" sz="2200">
              <a:solidFill>
                <a:schemeClr val="bg1"/>
              </a:solidFill>
              <a:latin typeface="Century Gothic"/>
            </a:endParaRPr>
          </a:p>
        </p:txBody>
      </p:sp>
      <p:pic>
        <p:nvPicPr>
          <p:cNvPr id="585" name="Graphic 585" descr="Piggy Bank outline">
            <a:extLst>
              <a:ext uri="{FF2B5EF4-FFF2-40B4-BE49-F238E27FC236}">
                <a16:creationId xmlns:a16="http://schemas.microsoft.com/office/drawing/2014/main" id="{FD00907A-AF9B-498C-A96E-5219A85539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593" y="2324819"/>
            <a:ext cx="1748286" cy="1748286"/>
          </a:xfrm>
          <a:prstGeom prst="rect">
            <a:avLst/>
          </a:prstGeom>
        </p:spPr>
      </p:pic>
      <p:pic>
        <p:nvPicPr>
          <p:cNvPr id="586" name="Graphic 586" descr="Agriculture outline">
            <a:extLst>
              <a:ext uri="{FF2B5EF4-FFF2-40B4-BE49-F238E27FC236}">
                <a16:creationId xmlns:a16="http://schemas.microsoft.com/office/drawing/2014/main" id="{16415006-A1D3-4748-9D98-3688A843B7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05136" y="2324819"/>
            <a:ext cx="1949570" cy="1992701"/>
          </a:xfrm>
          <a:prstGeom prst="rect">
            <a:avLst/>
          </a:prstGeom>
        </p:spPr>
      </p:pic>
      <p:sp>
        <p:nvSpPr>
          <p:cNvPr id="587" name="TextBox 586">
            <a:extLst>
              <a:ext uri="{FF2B5EF4-FFF2-40B4-BE49-F238E27FC236}">
                <a16:creationId xmlns:a16="http://schemas.microsoft.com/office/drawing/2014/main" id="{EAF78BB8-5347-4697-A03C-FCE54E329C3F}"/>
              </a:ext>
            </a:extLst>
          </p:cNvPr>
          <p:cNvSpPr txBox="1"/>
          <p:nvPr/>
        </p:nvSpPr>
        <p:spPr>
          <a:xfrm>
            <a:off x="9221920" y="2915681"/>
            <a:ext cx="57221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a:solidFill>
                  <a:srgbClr val="FF5E00"/>
                </a:solidFill>
              </a:rPr>
              <a:t>=</a:t>
            </a:r>
            <a:endParaRPr lang="en-US" sz="6000">
              <a:solidFill>
                <a:srgbClr val="FF5E00"/>
              </a:solidFill>
              <a:cs typeface="Calibri"/>
            </a:endParaRPr>
          </a:p>
        </p:txBody>
      </p:sp>
      <p:sp>
        <p:nvSpPr>
          <p:cNvPr id="592" name="TextBox 591">
            <a:extLst>
              <a:ext uri="{FF2B5EF4-FFF2-40B4-BE49-F238E27FC236}">
                <a16:creationId xmlns:a16="http://schemas.microsoft.com/office/drawing/2014/main" id="{CBAC320E-2D62-470B-8DDD-C0B876C35DE4}"/>
              </a:ext>
            </a:extLst>
          </p:cNvPr>
          <p:cNvSpPr txBox="1"/>
          <p:nvPr/>
        </p:nvSpPr>
        <p:spPr>
          <a:xfrm>
            <a:off x="9555193" y="450874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002060"/>
                </a:solidFill>
                <a:latin typeface="Century Gothic"/>
              </a:rPr>
              <a:t>Heat Vulnerability</a:t>
            </a:r>
          </a:p>
        </p:txBody>
      </p:sp>
      <p:sp>
        <p:nvSpPr>
          <p:cNvPr id="19" name="TextBox 18">
            <a:extLst>
              <a:ext uri="{FF2B5EF4-FFF2-40B4-BE49-F238E27FC236}">
                <a16:creationId xmlns:a16="http://schemas.microsoft.com/office/drawing/2014/main" id="{C5454CBC-3CF1-4211-9CF9-DFE13F334731}"/>
              </a:ext>
            </a:extLst>
          </p:cNvPr>
          <p:cNvSpPr txBox="1"/>
          <p:nvPr/>
        </p:nvSpPr>
        <p:spPr>
          <a:xfrm>
            <a:off x="2162637" y="2815039"/>
            <a:ext cx="57221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a:solidFill>
                  <a:srgbClr val="FF5E00"/>
                </a:solidFill>
                <a:cs typeface="Calibri"/>
              </a:rPr>
              <a:t>+</a:t>
            </a:r>
          </a:p>
        </p:txBody>
      </p:sp>
      <p:sp>
        <p:nvSpPr>
          <p:cNvPr id="20" name="TextBox 19">
            <a:extLst>
              <a:ext uri="{FF2B5EF4-FFF2-40B4-BE49-F238E27FC236}">
                <a16:creationId xmlns:a16="http://schemas.microsoft.com/office/drawing/2014/main" id="{3AD8B5AA-9AB5-48CC-94BA-06712E8691F3}"/>
              </a:ext>
            </a:extLst>
          </p:cNvPr>
          <p:cNvSpPr txBox="1"/>
          <p:nvPr/>
        </p:nvSpPr>
        <p:spPr>
          <a:xfrm>
            <a:off x="4707429" y="2815038"/>
            <a:ext cx="57221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a:solidFill>
                  <a:srgbClr val="FF5E00"/>
                </a:solidFill>
                <a:cs typeface="Calibri"/>
              </a:rPr>
              <a:t>+</a:t>
            </a:r>
          </a:p>
        </p:txBody>
      </p:sp>
      <p:sp>
        <p:nvSpPr>
          <p:cNvPr id="21" name="TextBox 20">
            <a:extLst>
              <a:ext uri="{FF2B5EF4-FFF2-40B4-BE49-F238E27FC236}">
                <a16:creationId xmlns:a16="http://schemas.microsoft.com/office/drawing/2014/main" id="{5779BD7E-8569-400E-92EB-EFA9936B1647}"/>
              </a:ext>
            </a:extLst>
          </p:cNvPr>
          <p:cNvSpPr txBox="1"/>
          <p:nvPr/>
        </p:nvSpPr>
        <p:spPr>
          <a:xfrm>
            <a:off x="6533353" y="2815037"/>
            <a:ext cx="57221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a:solidFill>
                  <a:srgbClr val="FF5E00"/>
                </a:solidFill>
                <a:cs typeface="Calibri"/>
              </a:rPr>
              <a:t>+</a:t>
            </a:r>
          </a:p>
        </p:txBody>
      </p:sp>
      <p:sp>
        <p:nvSpPr>
          <p:cNvPr id="22" name="TextBox 21">
            <a:extLst>
              <a:ext uri="{FF2B5EF4-FFF2-40B4-BE49-F238E27FC236}">
                <a16:creationId xmlns:a16="http://schemas.microsoft.com/office/drawing/2014/main" id="{370B500F-C6D9-46FE-ACC6-3C3AD415D3C3}"/>
              </a:ext>
            </a:extLst>
          </p:cNvPr>
          <p:cNvSpPr txBox="1"/>
          <p:nvPr/>
        </p:nvSpPr>
        <p:spPr>
          <a:xfrm>
            <a:off x="2873065" y="2760873"/>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 sz="2200">
                <a:solidFill>
                  <a:schemeClr val="bg1"/>
                </a:solidFill>
                <a:latin typeface="Century Gothic"/>
                <a:cs typeface="Calibri"/>
              </a:rPr>
              <a:t>¡</a:t>
            </a:r>
            <a:r>
              <a:rPr lang="ru" sz="2200" err="1">
                <a:solidFill>
                  <a:schemeClr val="bg1"/>
                </a:solidFill>
                <a:latin typeface="Century Gothic"/>
                <a:cs typeface="Calibri"/>
              </a:rPr>
              <a:t>Si</a:t>
            </a:r>
            <a:r>
              <a:rPr lang="ru" sz="2200">
                <a:solidFill>
                  <a:schemeClr val="bg1"/>
                </a:solidFill>
                <a:latin typeface="Century Gothic"/>
                <a:cs typeface="Calibri"/>
              </a:rPr>
              <a:t>!</a:t>
            </a:r>
          </a:p>
        </p:txBody>
      </p:sp>
    </p:spTree>
    <p:extLst>
      <p:ext uri="{BB962C8B-B14F-4D97-AF65-F5344CB8AC3E}">
        <p14:creationId xmlns:p14="http://schemas.microsoft.com/office/powerpoint/2010/main" val="4237305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97FAF2-C82B-4FFA-B4BA-B965721EEE3C}"/>
              </a:ext>
            </a:extLst>
          </p:cNvPr>
          <p:cNvSpPr txBox="1"/>
          <p:nvPr/>
        </p:nvSpPr>
        <p:spPr>
          <a:xfrm>
            <a:off x="6391705" y="1346428"/>
            <a:ext cx="5474894" cy="490390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 Hispanic</a:t>
            </a:r>
            <a:endParaRPr kumimoji="0" lang="en-US" sz="2000" b="0" i="0" u="none" strike="noStrike" kern="1200" cap="none" spc="0" normalizeH="0" baseline="0" noProof="0">
              <a:ln>
                <a:noFill/>
              </a:ln>
              <a:solidFill>
                <a:srgbClr val="3F3F3F"/>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Black</a:t>
            </a:r>
            <a:endParaRPr kumimoji="0" lang="en-US" sz="2000" b="0" i="0" u="none" strike="noStrike" kern="1200" cap="none" spc="0" normalizeH="0" baseline="0" noProof="0">
              <a:ln>
                <a:noFill/>
              </a:ln>
              <a:solidFill>
                <a:srgbClr val="3F3F3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Foreign born</a:t>
            </a:r>
            <a:endParaRPr kumimoji="0" lang="en-US" sz="2000" b="0" i="0" u="none" strike="noStrike" kern="1200" cap="none" spc="0" normalizeH="0" baseline="0" noProof="0">
              <a:ln>
                <a:noFill/>
              </a:ln>
              <a:solidFill>
                <a:srgbClr val="3F3F3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Speak English less than very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 Income below poverty level</a:t>
            </a:r>
            <a:endParaRPr kumimoji="0" lang="en-US" sz="2000" b="0" i="0" u="none" strike="noStrike" kern="1200" cap="none" spc="0" normalizeH="0" baseline="0" noProof="0">
              <a:ln>
                <a:noFill/>
              </a:ln>
              <a:solidFill>
                <a:srgbClr val="3F3F3F"/>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Age</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 65 or older</a:t>
            </a:r>
            <a:endParaRPr kumimoji="0" lang="en-US" sz="2000" b="0" i="0" u="none" strike="noStrike" kern="1200" cap="none" spc="0" normalizeH="0" baseline="0" noProof="0">
              <a:ln>
                <a:noFill/>
              </a:ln>
              <a:solidFill>
                <a:srgbClr val="3F3F3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65 years + Older  living alone</a:t>
            </a:r>
            <a:endParaRPr kumimoji="0" lang="en-US" sz="2000" b="0" i="0" u="none" strike="noStrike" kern="1200" cap="none" spc="0" normalizeH="0" baseline="0" noProof="0">
              <a:ln>
                <a:noFill/>
              </a:ln>
              <a:solidFill>
                <a:srgbClr val="3F3F3F"/>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Ages 18-64: w/  disability</a:t>
            </a:r>
            <a:endParaRPr kumimoji="0" lang="en-US" sz="2000" b="0" i="0" u="none" strike="noStrike" kern="1200" cap="none" spc="0" normalizeH="0" baseline="0" noProof="0">
              <a:ln>
                <a:noFill/>
              </a:ln>
              <a:solidFill>
                <a:srgbClr val="3F3F3F"/>
              </a:solidFill>
              <a:effectLst/>
              <a:uLnTx/>
              <a:uFillTx/>
              <a:latin typeface="Calibri"/>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Ages </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18-64: unemployed</a:t>
            </a:r>
            <a:endParaRPr kumimoji="0" lang="en-US" sz="2000" b="0" i="0" u="none" strike="noStrike" kern="1200" cap="none" spc="0" normalizeH="0" baseline="0" noProof="0">
              <a:ln>
                <a:noFill/>
              </a:ln>
              <a:solidFill>
                <a:srgbClr val="3F3F3F"/>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 </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Houses  built before 1980</a:t>
            </a:r>
            <a:endParaRPr kumimoji="0" lang="en-US" sz="2000" b="0" i="0" u="none" strike="noStrike" kern="1200" cap="none" spc="0" normalizeH="0" baseline="0" noProof="0">
              <a:ln>
                <a:noFill/>
              </a:ln>
              <a:solidFill>
                <a:srgbClr val="3F3F3F"/>
              </a:solidFill>
              <a:effectLst/>
              <a:uLnTx/>
              <a:uFillTx/>
              <a:latin typeface="Calibri"/>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Calibri"/>
              </a:rPr>
              <a:t>Density</a:t>
            </a:r>
            <a:r>
              <a:rPr kumimoji="0" lang="en-US" sz="2000" b="0" i="0" u="none" strike="noStrike" kern="1200" cap="none" spc="0" normalizeH="0" baseline="0" noProof="0">
                <a:ln>
                  <a:noFill/>
                </a:ln>
                <a:solidFill>
                  <a:srgbClr val="3F3F3F"/>
                </a:solidFill>
                <a:effectLst/>
                <a:uLnTx/>
                <a:uFillTx/>
                <a:latin typeface="Century Gothic"/>
                <a:ea typeface="+mn-lt"/>
                <a:cs typeface="Calibri" panose="020F0502020204030204"/>
              </a:rPr>
              <a:t> of Housing Units / Mile</a:t>
            </a:r>
            <a:r>
              <a:rPr kumimoji="0" lang="en-US" sz="2000" b="0" i="0" u="none" strike="noStrike" kern="1200" cap="none" spc="0" normalizeH="0" baseline="30000" noProof="0">
                <a:ln>
                  <a:noFill/>
                </a:ln>
                <a:solidFill>
                  <a:srgbClr val="3F3F3F"/>
                </a:solidFill>
                <a:effectLst/>
                <a:uLnTx/>
                <a:uFillTx/>
                <a:latin typeface="Century Gothic"/>
                <a:ea typeface="+mn-lt"/>
                <a:cs typeface="Calibri" panose="020F0502020204030204"/>
              </a:rPr>
              <a:t>2</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a:ln>
                <a:noFill/>
              </a:ln>
              <a:solidFill>
                <a:srgbClr val="3F3F3F"/>
              </a:solidFill>
              <a:effectLst/>
              <a:uLnTx/>
              <a:uFillTx/>
              <a:latin typeface="Century Gothic"/>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1200" cap="none" spc="0" normalizeH="0" baseline="0" noProof="0">
              <a:ln>
                <a:noFill/>
              </a:ln>
              <a:solidFill>
                <a:srgbClr val="3F3F3F"/>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3F3F3F"/>
              </a:solidFill>
              <a:effectLst/>
              <a:uLnTx/>
              <a:uFillTx/>
              <a:latin typeface="Century Gothic"/>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200" b="0" i="0" u="none" strike="noStrike" kern="1200" cap="none" spc="0" normalizeH="0" baseline="30000" noProof="0">
              <a:ln>
                <a:noFill/>
              </a:ln>
              <a:solidFill>
                <a:srgbClr val="3F3F3F"/>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0" name="Rectangle 9">
            <a:extLst>
              <a:ext uri="{FF2B5EF4-FFF2-40B4-BE49-F238E27FC236}">
                <a16:creationId xmlns:a16="http://schemas.microsoft.com/office/drawing/2014/main" id="{360E231B-18BE-4741-8E52-9AC6B57AA3C3}"/>
              </a:ext>
            </a:extLst>
          </p:cNvPr>
          <p:cNvSpPr/>
          <p:nvPr/>
        </p:nvSpPr>
        <p:spPr>
          <a:xfrm>
            <a:off x="538432" y="342900"/>
            <a:ext cx="11106427" cy="577250"/>
          </a:xfrm>
          <a:prstGeom prst="rect">
            <a:avLst/>
          </a:prstGeom>
        </p:spPr>
        <p:txBody>
          <a:bodyPr wrap="square" lIns="91440" tIns="45720" rIns="91440" bIns="4572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a:ea typeface="+mn-ea"/>
                <a:cs typeface="+mn-cs"/>
              </a:rPr>
              <a:t>Heat Vulnerability Social &amp; Biophysical Data</a:t>
            </a:r>
          </a:p>
        </p:txBody>
      </p:sp>
      <p:sp>
        <p:nvSpPr>
          <p:cNvPr id="12" name="TextBox 1">
            <a:extLst>
              <a:ext uri="{FF2B5EF4-FFF2-40B4-BE49-F238E27FC236}">
                <a16:creationId xmlns:a16="http://schemas.microsoft.com/office/drawing/2014/main" id="{E3A8A1B6-E06B-4F09-8A7B-2E3230D6BCD7}"/>
              </a:ext>
            </a:extLst>
          </p:cNvPr>
          <p:cNvSpPr txBox="1"/>
          <p:nvPr/>
        </p:nvSpPr>
        <p:spPr>
          <a:xfrm>
            <a:off x="771194" y="3801222"/>
            <a:ext cx="485667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3F3F"/>
                </a:solidFill>
                <a:effectLst/>
                <a:uLnTx/>
                <a:uFillTx/>
                <a:latin typeface="Century Gothic"/>
                <a:ea typeface="+mn-ea"/>
                <a:cs typeface="+mn-cs"/>
              </a:rPr>
              <a:t>Census Tract: 2015 - 2019 (5-year interval)</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pic>
        <p:nvPicPr>
          <p:cNvPr id="2" name="Picture 3" descr="A picture containing text&#10;&#10;Description automatically generated">
            <a:extLst>
              <a:ext uri="{FF2B5EF4-FFF2-40B4-BE49-F238E27FC236}">
                <a16:creationId xmlns:a16="http://schemas.microsoft.com/office/drawing/2014/main" id="{B8D6DDE7-421D-42D6-ABD6-A412264AB6E0}"/>
              </a:ext>
            </a:extLst>
          </p:cNvPr>
          <p:cNvPicPr>
            <a:picLocks noChangeAspect="1"/>
          </p:cNvPicPr>
          <p:nvPr/>
        </p:nvPicPr>
        <p:blipFill>
          <a:blip r:embed="rId3"/>
          <a:stretch>
            <a:fillRect/>
          </a:stretch>
        </p:blipFill>
        <p:spPr>
          <a:xfrm>
            <a:off x="1752332" y="4710562"/>
            <a:ext cx="2893263" cy="729291"/>
          </a:xfrm>
          <a:prstGeom prst="rect">
            <a:avLst/>
          </a:prstGeom>
        </p:spPr>
      </p:pic>
      <p:sp>
        <p:nvSpPr>
          <p:cNvPr id="9" name="TextBox 1">
            <a:extLst>
              <a:ext uri="{FF2B5EF4-FFF2-40B4-BE49-F238E27FC236}">
                <a16:creationId xmlns:a16="http://schemas.microsoft.com/office/drawing/2014/main" id="{626FC721-31F9-4FFA-94ED-7C6CD9739937}"/>
              </a:ext>
            </a:extLst>
          </p:cNvPr>
          <p:cNvSpPr txBox="1"/>
          <p:nvPr/>
        </p:nvSpPr>
        <p:spPr>
          <a:xfrm>
            <a:off x="483924" y="5644550"/>
            <a:ext cx="507148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3F3F"/>
                </a:solidFill>
                <a:effectLst/>
                <a:uLnTx/>
                <a:uFillTx/>
                <a:latin typeface="Century Gothic"/>
                <a:ea typeface="+mn-ea"/>
                <a:cs typeface="Calibri"/>
              </a:rPr>
              <a:t>National Landcover Database (NLCD) 2019</a:t>
            </a:r>
          </a:p>
        </p:txBody>
      </p:sp>
      <p:pic>
        <p:nvPicPr>
          <p:cNvPr id="4" name="Graphic 5">
            <a:extLst>
              <a:ext uri="{FF2B5EF4-FFF2-40B4-BE49-F238E27FC236}">
                <a16:creationId xmlns:a16="http://schemas.microsoft.com/office/drawing/2014/main" id="{846003C6-3A51-47D6-818F-A4130A98DC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874" y="1836349"/>
            <a:ext cx="4511613" cy="1704435"/>
          </a:xfrm>
          <a:prstGeom prst="rect">
            <a:avLst/>
          </a:prstGeom>
        </p:spPr>
      </p:pic>
      <p:sp>
        <p:nvSpPr>
          <p:cNvPr id="13" name="Left Brace 12">
            <a:extLst>
              <a:ext uri="{FF2B5EF4-FFF2-40B4-BE49-F238E27FC236}">
                <a16:creationId xmlns:a16="http://schemas.microsoft.com/office/drawing/2014/main" id="{32A789BE-7402-4C0F-8B1C-29E5E391E7C4}"/>
              </a:ext>
            </a:extLst>
          </p:cNvPr>
          <p:cNvSpPr/>
          <p:nvPr/>
        </p:nvSpPr>
        <p:spPr>
          <a:xfrm>
            <a:off x="5657046" y="4997211"/>
            <a:ext cx="431318" cy="877018"/>
          </a:xfrm>
          <a:prstGeom prst="leftBrace">
            <a:avLst/>
          </a:prstGeom>
          <a:ln w="57150">
            <a:solidFill>
              <a:srgbClr val="00206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eft Brace 13">
            <a:extLst>
              <a:ext uri="{FF2B5EF4-FFF2-40B4-BE49-F238E27FC236}">
                <a16:creationId xmlns:a16="http://schemas.microsoft.com/office/drawing/2014/main" id="{F9F6E5B7-3031-469E-B26E-D97022B54DF3}"/>
              </a:ext>
            </a:extLst>
          </p:cNvPr>
          <p:cNvSpPr/>
          <p:nvPr/>
        </p:nvSpPr>
        <p:spPr>
          <a:xfrm>
            <a:off x="5642668" y="1345362"/>
            <a:ext cx="431318" cy="3206149"/>
          </a:xfrm>
          <a:prstGeom prst="leftBrace">
            <a:avLst/>
          </a:prstGeom>
          <a:ln w="57150">
            <a:solidFill>
              <a:srgbClr val="00206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BA6BDE-0E88-4BC2-985F-BEEF1A6ADA04}"/>
              </a:ext>
            </a:extLst>
          </p:cNvPr>
          <p:cNvSpPr txBox="1"/>
          <p:nvPr/>
        </p:nvSpPr>
        <p:spPr>
          <a:xfrm>
            <a:off x="6392174" y="5083834"/>
            <a:ext cx="44541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Arial"/>
              </a:rPr>
              <a:t>% high building intensity areas​</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F3F3F"/>
                </a:solidFill>
                <a:effectLst/>
                <a:uLnTx/>
                <a:uFillTx/>
                <a:latin typeface="Century Gothic"/>
                <a:ea typeface="+mn-ea"/>
                <a:cs typeface="Arial"/>
              </a:rPr>
              <a:t>% open undeveloped areas</a:t>
            </a:r>
          </a:p>
        </p:txBody>
      </p:sp>
      <p:sp>
        <p:nvSpPr>
          <p:cNvPr id="5" name="TextBox 4">
            <a:extLst>
              <a:ext uri="{FF2B5EF4-FFF2-40B4-BE49-F238E27FC236}">
                <a16:creationId xmlns:a16="http://schemas.microsoft.com/office/drawing/2014/main" id="{FEF850EE-BEC9-498C-842B-7EC172F0FE8B}"/>
              </a:ext>
            </a:extLst>
          </p:cNvPr>
          <p:cNvSpPr txBox="1"/>
          <p:nvPr/>
        </p:nvSpPr>
        <p:spPr>
          <a:xfrm>
            <a:off x="10160130" y="6555703"/>
            <a:ext cx="1906291" cy="2616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75000"/>
                    <a:lumOff val="25000"/>
                  </a:prstClr>
                </a:solidFill>
                <a:effectLst/>
                <a:uLnTx/>
                <a:uFillTx/>
                <a:latin typeface="Century Gothic"/>
                <a:ea typeface="+mn-ea"/>
                <a:cs typeface="+mn-cs"/>
              </a:rPr>
              <a:t>I</a:t>
            </a:r>
            <a:r>
              <a:rPr kumimoji="0" lang="en-US" sz="11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mage credit: ACS, MRLC</a:t>
            </a:r>
            <a:endParaRPr kumimoji="0" lang="en-US" sz="11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7917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satellite in space&#10;&#10;Description automatically generated">
            <a:extLst>
              <a:ext uri="{FF2B5EF4-FFF2-40B4-BE49-F238E27FC236}">
                <a16:creationId xmlns:a16="http://schemas.microsoft.com/office/drawing/2014/main" id="{44EA9D6C-7E7F-4B77-85B9-08772AA189C4}"/>
              </a:ext>
            </a:extLst>
          </p:cNvPr>
          <p:cNvPicPr>
            <a:picLocks noChangeAspect="1"/>
          </p:cNvPicPr>
          <p:nvPr/>
        </p:nvPicPr>
        <p:blipFill rotWithShape="1">
          <a:blip r:embed="rId3"/>
          <a:srcRect t="30625" r="311" b="22188"/>
          <a:stretch/>
        </p:blipFill>
        <p:spPr>
          <a:xfrm>
            <a:off x="-4988" y="3861095"/>
            <a:ext cx="5008518" cy="2448527"/>
          </a:xfrm>
          <a:prstGeom prst="rect">
            <a:avLst/>
          </a:prstGeom>
        </p:spPr>
      </p:pic>
      <p:sp>
        <p:nvSpPr>
          <p:cNvPr id="10" name="Rectangle 9">
            <a:extLst>
              <a:ext uri="{FF2B5EF4-FFF2-40B4-BE49-F238E27FC236}">
                <a16:creationId xmlns:a16="http://schemas.microsoft.com/office/drawing/2014/main" id="{360E231B-18BE-4741-8E52-9AC6B57AA3C3}"/>
              </a:ext>
            </a:extLst>
          </p:cNvPr>
          <p:cNvSpPr/>
          <p:nvPr/>
        </p:nvSpPr>
        <p:spPr>
          <a:xfrm>
            <a:off x="546369" y="271463"/>
            <a:ext cx="11106427" cy="577250"/>
          </a:xfrm>
          <a:prstGeom prst="rect">
            <a:avLst/>
          </a:prstGeom>
        </p:spPr>
        <p:txBody>
          <a:bodyPr wrap="square" lIns="91440" tIns="45720" rIns="91440" bIns="45720" anchor="ctr">
            <a:noAutofit/>
          </a:bodyPr>
          <a:lstStyle/>
          <a:p>
            <a:pPr algn="ctr"/>
            <a:r>
              <a:rPr lang="en-US" sz="4000" b="1">
                <a:solidFill>
                  <a:srgbClr val="266E99"/>
                </a:solidFill>
                <a:latin typeface="Century Gothic"/>
              </a:rPr>
              <a:t>Heat Vulnerability Temperature Data</a:t>
            </a:r>
          </a:p>
        </p:txBody>
      </p:sp>
      <p:pic>
        <p:nvPicPr>
          <p:cNvPr id="5" name="Picture 5">
            <a:extLst>
              <a:ext uri="{FF2B5EF4-FFF2-40B4-BE49-F238E27FC236}">
                <a16:creationId xmlns:a16="http://schemas.microsoft.com/office/drawing/2014/main" id="{AF7C682A-04B7-4771-A93F-3C27BEF865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9494" y="1401020"/>
            <a:ext cx="3117010" cy="2543937"/>
          </a:xfrm>
          <a:prstGeom prst="rect">
            <a:avLst/>
          </a:prstGeom>
        </p:spPr>
      </p:pic>
      <p:sp>
        <p:nvSpPr>
          <p:cNvPr id="15" name="TextBox 14">
            <a:extLst>
              <a:ext uri="{FF2B5EF4-FFF2-40B4-BE49-F238E27FC236}">
                <a16:creationId xmlns:a16="http://schemas.microsoft.com/office/drawing/2014/main" id="{FA39A36C-72DD-4BDF-8CC9-1E4D4201DF03}"/>
              </a:ext>
            </a:extLst>
          </p:cNvPr>
          <p:cNvSpPr txBox="1"/>
          <p:nvPr/>
        </p:nvSpPr>
        <p:spPr>
          <a:xfrm>
            <a:off x="7038692" y="3250013"/>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200" b="1">
              <a:solidFill>
                <a:schemeClr val="accent2"/>
              </a:solidFill>
              <a:latin typeface="Century Gothic"/>
              <a:cs typeface="Calibri" panose="020F0502020204030204"/>
            </a:endParaRPr>
          </a:p>
          <a:p>
            <a:pPr algn="ctr"/>
            <a:r>
              <a:rPr lang="en-US" sz="2200" b="1">
                <a:solidFill>
                  <a:srgbClr val="404040"/>
                </a:solidFill>
                <a:latin typeface="Century Gothic"/>
              </a:rPr>
              <a:t> Land Surface Temperature (LST) </a:t>
            </a:r>
            <a:endParaRPr lang="en-US" sz="2200" b="1">
              <a:cs typeface="Calibri"/>
            </a:endParaRPr>
          </a:p>
        </p:txBody>
      </p:sp>
      <p:sp>
        <p:nvSpPr>
          <p:cNvPr id="17" name="Google Shape;314;p32">
            <a:extLst>
              <a:ext uri="{FF2B5EF4-FFF2-40B4-BE49-F238E27FC236}">
                <a16:creationId xmlns:a16="http://schemas.microsoft.com/office/drawing/2014/main" id="{1D81EF6C-2236-4E51-8897-39220EA86E5D}"/>
              </a:ext>
            </a:extLst>
          </p:cNvPr>
          <p:cNvSpPr txBox="1"/>
          <p:nvPr/>
        </p:nvSpPr>
        <p:spPr>
          <a:xfrm>
            <a:off x="3275918" y="2372999"/>
            <a:ext cx="3068674"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rgbClr val="FF5E00"/>
                </a:solidFill>
                <a:latin typeface="Century Gothic"/>
                <a:ea typeface="Century Gothic"/>
                <a:cs typeface="Century Gothic"/>
                <a:sym typeface="Century Gothic"/>
              </a:rPr>
              <a:t>Landsat 8</a:t>
            </a:r>
            <a:endParaRPr lang="en-US" sz="2200" b="1">
              <a:solidFill>
                <a:srgbClr val="FF5E00"/>
              </a:solidFill>
              <a:cs typeface="Calibri"/>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200" b="1">
                <a:solidFill>
                  <a:schemeClr val="tx1">
                    <a:lumMod val="75000"/>
                    <a:lumOff val="25000"/>
                  </a:schemeClr>
                </a:solidFill>
                <a:latin typeface="Century Gothic"/>
                <a:ea typeface="Century Gothic"/>
                <a:cs typeface="Century Gothic"/>
                <a:sym typeface="Century Gothic"/>
              </a:rPr>
              <a:t>TIRS</a:t>
            </a:r>
            <a:endParaRPr lang="en-US" sz="2200" b="1">
              <a:solidFill>
                <a:schemeClr val="tx1">
                  <a:lumMod val="75000"/>
                  <a:lumOff val="25000"/>
                </a:schemeClr>
              </a:solidFill>
              <a:latin typeface="Century Gothic"/>
              <a:ea typeface="Century Gothic"/>
              <a:cs typeface="Century Gothic"/>
            </a:endParaRPr>
          </a:p>
          <a:p>
            <a:pPr>
              <a:buClr>
                <a:srgbClr val="1B57AF"/>
              </a:buClr>
              <a:buSzPts val="2000"/>
            </a:pPr>
            <a:endParaRPr lang="en-US" sz="2000">
              <a:solidFill>
                <a:schemeClr val="tx1">
                  <a:lumMod val="75000"/>
                  <a:lumOff val="25000"/>
                </a:schemeClr>
              </a:solidFill>
              <a:latin typeface="Century Gothic"/>
              <a:cs typeface="Calibri"/>
            </a:endParaRPr>
          </a:p>
        </p:txBody>
      </p:sp>
      <p:pic>
        <p:nvPicPr>
          <p:cNvPr id="28" name="Graphic 28" descr="Dim (Medium Sun) with solid fill">
            <a:extLst>
              <a:ext uri="{FF2B5EF4-FFF2-40B4-BE49-F238E27FC236}">
                <a16:creationId xmlns:a16="http://schemas.microsoft.com/office/drawing/2014/main" id="{F6DABA30-B2F3-45B7-8E44-9FEE70D83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29638" y="1311009"/>
            <a:ext cx="2495907" cy="2481529"/>
          </a:xfrm>
          <a:prstGeom prst="rect">
            <a:avLst/>
          </a:prstGeom>
        </p:spPr>
      </p:pic>
      <p:pic>
        <p:nvPicPr>
          <p:cNvPr id="29" name="Graphic 29" descr="Moon with solid fill">
            <a:extLst>
              <a:ext uri="{FF2B5EF4-FFF2-40B4-BE49-F238E27FC236}">
                <a16:creationId xmlns:a16="http://schemas.microsoft.com/office/drawing/2014/main" id="{9DBB398E-9F07-4825-AC58-8896D598FC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2273" y="4405091"/>
            <a:ext cx="1662021" cy="1719531"/>
          </a:xfrm>
          <a:prstGeom prst="rect">
            <a:avLst/>
          </a:prstGeom>
        </p:spPr>
      </p:pic>
      <p:sp>
        <p:nvSpPr>
          <p:cNvPr id="9" name="TextBox 8">
            <a:extLst>
              <a:ext uri="{FF2B5EF4-FFF2-40B4-BE49-F238E27FC236}">
                <a16:creationId xmlns:a16="http://schemas.microsoft.com/office/drawing/2014/main" id="{8B7D016A-5DA7-477A-B4DE-A371E970ACBE}"/>
              </a:ext>
            </a:extLst>
          </p:cNvPr>
          <p:cNvSpPr txBox="1"/>
          <p:nvPr/>
        </p:nvSpPr>
        <p:spPr>
          <a:xfrm>
            <a:off x="1890863" y="938213"/>
            <a:ext cx="78865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3F3F3F"/>
                </a:solidFill>
                <a:latin typeface="Century Gothic"/>
              </a:rPr>
              <a:t>Collection Dates: June 1st- August 31st (2016-2021)</a:t>
            </a:r>
          </a:p>
        </p:txBody>
      </p:sp>
      <p:sp>
        <p:nvSpPr>
          <p:cNvPr id="19" name="Google Shape;314;p32">
            <a:extLst>
              <a:ext uri="{FF2B5EF4-FFF2-40B4-BE49-F238E27FC236}">
                <a16:creationId xmlns:a16="http://schemas.microsoft.com/office/drawing/2014/main" id="{48D82A9D-DBF3-48F5-B8C7-43F158692741}"/>
              </a:ext>
            </a:extLst>
          </p:cNvPr>
          <p:cNvSpPr txBox="1"/>
          <p:nvPr/>
        </p:nvSpPr>
        <p:spPr>
          <a:xfrm>
            <a:off x="3275918" y="5320357"/>
            <a:ext cx="3068674"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rgbClr val="FF5E00"/>
                </a:solidFill>
                <a:latin typeface="Century Gothic"/>
                <a:sym typeface="Century Gothic"/>
              </a:rPr>
              <a:t>ISS</a:t>
            </a:r>
            <a:endParaRPr lang="en-US" sz="2200" b="1">
              <a:solidFill>
                <a:srgbClr val="FF5E00"/>
              </a:solidFill>
              <a:latin typeface="Century Gothic"/>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200" b="1">
                <a:solidFill>
                  <a:schemeClr val="tx1">
                    <a:lumMod val="75000"/>
                    <a:lumOff val="25000"/>
                  </a:schemeClr>
                </a:solidFill>
                <a:latin typeface="Century Gothic"/>
                <a:ea typeface="Century Gothic"/>
                <a:cs typeface="Century Gothic"/>
              </a:rPr>
              <a:t>ECOSTRESS</a:t>
            </a:r>
          </a:p>
          <a:p>
            <a:pPr>
              <a:buClr>
                <a:srgbClr val="1B57AF"/>
              </a:buClr>
              <a:buSzPts val="2000"/>
            </a:pPr>
            <a:endParaRPr lang="en-US" sz="2000">
              <a:solidFill>
                <a:schemeClr val="tx1">
                  <a:lumMod val="75000"/>
                  <a:lumOff val="25000"/>
                </a:schemeClr>
              </a:solidFill>
              <a:latin typeface="Century Gothic"/>
              <a:cs typeface="Calibri"/>
            </a:endParaRPr>
          </a:p>
        </p:txBody>
      </p:sp>
      <p:sp>
        <p:nvSpPr>
          <p:cNvPr id="2" name="Arrow: Right 1">
            <a:extLst>
              <a:ext uri="{FF2B5EF4-FFF2-40B4-BE49-F238E27FC236}">
                <a16:creationId xmlns:a16="http://schemas.microsoft.com/office/drawing/2014/main" id="{0B3113BD-4AC7-450F-A507-5D848746A774}"/>
              </a:ext>
            </a:extLst>
          </p:cNvPr>
          <p:cNvSpPr/>
          <p:nvPr/>
        </p:nvSpPr>
        <p:spPr>
          <a:xfrm>
            <a:off x="4930345" y="2311375"/>
            <a:ext cx="1835937" cy="28258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260B16DD-9C99-46DD-A45C-D88CB004DE48}"/>
              </a:ext>
            </a:extLst>
          </p:cNvPr>
          <p:cNvSpPr/>
          <p:nvPr/>
        </p:nvSpPr>
        <p:spPr>
          <a:xfrm>
            <a:off x="4811592" y="4635969"/>
            <a:ext cx="1954690" cy="312271"/>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78D727B5-B995-4DC6-B335-BF262E4A126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48097" y="1501280"/>
            <a:ext cx="2099394" cy="2094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7" descr="A picture containing weapon, star, hydrogen bomb&#10;&#10;Description automatically generated">
            <a:extLst>
              <a:ext uri="{FF2B5EF4-FFF2-40B4-BE49-F238E27FC236}">
                <a16:creationId xmlns:a16="http://schemas.microsoft.com/office/drawing/2014/main" id="{C8C02A8A-4F47-4B99-AC4D-38B04BC9402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533718" y="4034691"/>
            <a:ext cx="2096034" cy="21054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9AB6E413-1C9B-4275-96BE-AD573ABD8A12}"/>
              </a:ext>
            </a:extLst>
          </p:cNvPr>
          <p:cNvSpPr txBox="1"/>
          <p:nvPr/>
        </p:nvSpPr>
        <p:spPr>
          <a:xfrm>
            <a:off x="8662413" y="6577045"/>
            <a:ext cx="3280065" cy="253916"/>
          </a:xfrm>
          <a:prstGeom prst="rect">
            <a:avLst/>
          </a:prstGeom>
          <a:noFill/>
        </p:spPr>
        <p:txBody>
          <a:bodyPr wrap="none" lIns="91440" tIns="45720" rIns="91440" bIns="45720" rtlCol="0" anchor="t">
            <a:spAutoFit/>
          </a:bodyPr>
          <a:lstStyle/>
          <a:p>
            <a:r>
              <a:rPr lang="en-US" sz="1050">
                <a:solidFill>
                  <a:schemeClr val="tx1">
                    <a:lumMod val="75000"/>
                    <a:lumOff val="25000"/>
                  </a:schemeClr>
                </a:solidFill>
                <a:latin typeface="Century Gothic"/>
              </a:rPr>
              <a:t>Image credit: NASA, Microsoft PowerPoint Icons</a:t>
            </a:r>
            <a:endParaRPr lang="en-US" sz="105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086447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53E5148A-CD1A-47BD-BE76-C461D26228FD}"/>
              </a:ext>
            </a:extLst>
          </p:cNvPr>
          <p:cNvSpPr/>
          <p:nvPr/>
        </p:nvSpPr>
        <p:spPr>
          <a:xfrm>
            <a:off x="3831169" y="1501623"/>
            <a:ext cx="3921280" cy="3696929"/>
          </a:xfrm>
          <a:prstGeom prst="ellipse">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8" name="Group 7">
            <a:extLst>
              <a:ext uri="{FF2B5EF4-FFF2-40B4-BE49-F238E27FC236}">
                <a16:creationId xmlns:a16="http://schemas.microsoft.com/office/drawing/2014/main" id="{DAF9A3F7-EBD7-4C2B-BED7-8B8E6A37BA2C}"/>
              </a:ext>
            </a:extLst>
          </p:cNvPr>
          <p:cNvGrpSpPr/>
          <p:nvPr/>
        </p:nvGrpSpPr>
        <p:grpSpPr>
          <a:xfrm>
            <a:off x="3267662" y="631259"/>
            <a:ext cx="5050220" cy="5050220"/>
            <a:chOff x="3356018" y="1158596"/>
            <a:chExt cx="5050220" cy="5050220"/>
          </a:xfrm>
        </p:grpSpPr>
        <p:pic>
          <p:nvPicPr>
            <p:cNvPr id="7" name="Graphic 6" descr="Earth globe: Americas with solid fill">
              <a:extLst>
                <a:ext uri="{FF2B5EF4-FFF2-40B4-BE49-F238E27FC236}">
                  <a16:creationId xmlns:a16="http://schemas.microsoft.com/office/drawing/2014/main" id="{4271BDB8-104A-4F9B-BC98-0BA1E1E3E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6018" y="1158596"/>
              <a:ext cx="5050220" cy="5050220"/>
            </a:xfrm>
            <a:prstGeom prst="rect">
              <a:avLst/>
            </a:prstGeom>
          </p:spPr>
        </p:pic>
        <p:sp>
          <p:nvSpPr>
            <p:cNvPr id="22" name="Oval 21">
              <a:extLst>
                <a:ext uri="{FF2B5EF4-FFF2-40B4-BE49-F238E27FC236}">
                  <a16:creationId xmlns:a16="http://schemas.microsoft.com/office/drawing/2014/main" id="{441763B1-5C4D-4FFD-823D-1DC958C8F6AC}"/>
                </a:ext>
              </a:extLst>
            </p:cNvPr>
            <p:cNvSpPr/>
            <p:nvPr/>
          </p:nvSpPr>
          <p:spPr>
            <a:xfrm>
              <a:off x="3998495" y="1833503"/>
              <a:ext cx="3749040" cy="3749040"/>
            </a:xfrm>
            <a:prstGeom prst="ellipse">
              <a:avLst/>
            </a:prstGeom>
            <a:noFill/>
            <a:ln w="409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5" name="TextBox 4">
            <a:extLst>
              <a:ext uri="{FF2B5EF4-FFF2-40B4-BE49-F238E27FC236}">
                <a16:creationId xmlns:a16="http://schemas.microsoft.com/office/drawing/2014/main" id="{0AA0CAF7-5576-47EB-89CF-ECDC1D25EA61}"/>
              </a:ext>
            </a:extLst>
          </p:cNvPr>
          <p:cNvSpPr txBox="1"/>
          <p:nvPr/>
        </p:nvSpPr>
        <p:spPr>
          <a:xfrm>
            <a:off x="2706577" y="156194"/>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ea typeface="+mn-lt"/>
                <a:cs typeface="+mn-lt"/>
              </a:rPr>
              <a:t>Earth Observations</a:t>
            </a:r>
            <a:endParaRPr lang="en-US" sz="4000">
              <a:solidFill>
                <a:srgbClr val="266E99"/>
              </a:solidFill>
              <a:latin typeface="Century Gothic"/>
            </a:endParaRPr>
          </a:p>
        </p:txBody>
      </p:sp>
      <p:sp>
        <p:nvSpPr>
          <p:cNvPr id="11" name="TextBox 10">
            <a:extLst>
              <a:ext uri="{FF2B5EF4-FFF2-40B4-BE49-F238E27FC236}">
                <a16:creationId xmlns:a16="http://schemas.microsoft.com/office/drawing/2014/main" id="{FC1579A8-7626-4DBF-9156-A98142E8BD8A}"/>
              </a:ext>
            </a:extLst>
          </p:cNvPr>
          <p:cNvSpPr txBox="1"/>
          <p:nvPr/>
        </p:nvSpPr>
        <p:spPr>
          <a:xfrm>
            <a:off x="8662413" y="6577045"/>
            <a:ext cx="3280065" cy="253916"/>
          </a:xfrm>
          <a:prstGeom prst="rect">
            <a:avLst/>
          </a:prstGeom>
          <a:noFill/>
        </p:spPr>
        <p:txBody>
          <a:bodyPr wrap="none" lIns="91440" tIns="45720" rIns="91440" bIns="45720" rtlCol="0" anchor="t">
            <a:spAutoFit/>
          </a:bodyPr>
          <a:lstStyle/>
          <a:p>
            <a:r>
              <a:rPr lang="en-US" sz="1050">
                <a:solidFill>
                  <a:schemeClr val="tx1">
                    <a:lumMod val="75000"/>
                    <a:lumOff val="25000"/>
                  </a:schemeClr>
                </a:solidFill>
                <a:latin typeface="Century Gothic"/>
              </a:rPr>
              <a:t>Image credit: NASA, Microsoft PowerPoint Icons</a:t>
            </a:r>
            <a:endParaRPr lang="en-US" sz="1050">
              <a:solidFill>
                <a:schemeClr val="tx1">
                  <a:lumMod val="75000"/>
                  <a:lumOff val="25000"/>
                </a:schemeClr>
              </a:solidFill>
              <a:latin typeface="Century Gothic" panose="020B0502020202020204" pitchFamily="34" charset="0"/>
            </a:endParaRPr>
          </a:p>
        </p:txBody>
      </p:sp>
      <p:sp>
        <p:nvSpPr>
          <p:cNvPr id="14" name="Google Shape;314;p32">
            <a:extLst>
              <a:ext uri="{FF2B5EF4-FFF2-40B4-BE49-F238E27FC236}">
                <a16:creationId xmlns:a16="http://schemas.microsoft.com/office/drawing/2014/main" id="{3F941A26-BABB-4F7C-9F42-80144EA9406A}"/>
              </a:ext>
            </a:extLst>
          </p:cNvPr>
          <p:cNvSpPr txBox="1"/>
          <p:nvPr/>
        </p:nvSpPr>
        <p:spPr>
          <a:xfrm>
            <a:off x="1111772" y="3555683"/>
            <a:ext cx="192461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rgbClr val="FF5E00"/>
                </a:solidFill>
                <a:latin typeface="Century Gothic"/>
                <a:ea typeface="Century Gothic"/>
                <a:cs typeface="Century Gothic"/>
                <a:sym typeface="Century Gothic"/>
              </a:rPr>
              <a:t>Landsat 8</a:t>
            </a:r>
            <a:endParaRPr lang="en-US" sz="2600" b="1">
              <a:solidFill>
                <a:srgbClr val="FF5E00"/>
              </a:solidFill>
              <a:cs typeface="Calibri"/>
            </a:endParaRP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400">
                <a:solidFill>
                  <a:schemeClr val="tx1">
                    <a:lumMod val="75000"/>
                    <a:lumOff val="25000"/>
                  </a:schemeClr>
                </a:solidFill>
                <a:latin typeface="Century Gothic"/>
                <a:ea typeface="Century Gothic"/>
                <a:cs typeface="Century Gothic"/>
                <a:sym typeface="Century Gothic"/>
              </a:rPr>
              <a:t>TIRS</a:t>
            </a:r>
            <a:endParaRPr sz="2400">
              <a:solidFill>
                <a:schemeClr val="tx1">
                  <a:lumMod val="75000"/>
                  <a:lumOff val="25000"/>
                </a:schemeClr>
              </a:solidFill>
            </a:endParaRPr>
          </a:p>
        </p:txBody>
      </p:sp>
      <p:pic>
        <p:nvPicPr>
          <p:cNvPr id="16" name="Google Shape;328;p32">
            <a:extLst>
              <a:ext uri="{FF2B5EF4-FFF2-40B4-BE49-F238E27FC236}">
                <a16:creationId xmlns:a16="http://schemas.microsoft.com/office/drawing/2014/main" id="{9C60CB25-4230-419D-82BD-1AD9B680AE7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8561" y="1106139"/>
            <a:ext cx="2570047" cy="2279481"/>
          </a:xfrm>
          <a:prstGeom prst="rect">
            <a:avLst/>
          </a:prstGeom>
          <a:noFill/>
          <a:ln>
            <a:noFill/>
          </a:ln>
        </p:spPr>
      </p:pic>
      <p:pic>
        <p:nvPicPr>
          <p:cNvPr id="2" name="Picture 3" descr="A satellite in space&#10;&#10;Description automatically generated">
            <a:extLst>
              <a:ext uri="{FF2B5EF4-FFF2-40B4-BE49-F238E27FC236}">
                <a16:creationId xmlns:a16="http://schemas.microsoft.com/office/drawing/2014/main" id="{DC975BDB-7995-4DD9-9F3A-212CEAA01AD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63298" y="1202773"/>
            <a:ext cx="4361537" cy="2074716"/>
          </a:xfrm>
          <a:prstGeom prst="rect">
            <a:avLst/>
          </a:prstGeom>
        </p:spPr>
      </p:pic>
      <p:sp>
        <p:nvSpPr>
          <p:cNvPr id="17" name="Google Shape;314;p32">
            <a:extLst>
              <a:ext uri="{FF2B5EF4-FFF2-40B4-BE49-F238E27FC236}">
                <a16:creationId xmlns:a16="http://schemas.microsoft.com/office/drawing/2014/main" id="{A91CAEEB-CB32-418A-BE4D-AE0325630172}"/>
              </a:ext>
            </a:extLst>
          </p:cNvPr>
          <p:cNvSpPr txBox="1"/>
          <p:nvPr/>
        </p:nvSpPr>
        <p:spPr>
          <a:xfrm>
            <a:off x="8748238" y="3565833"/>
            <a:ext cx="2191655" cy="10012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rgbClr val="FF5E00"/>
                </a:solidFill>
                <a:latin typeface="Century Gothic"/>
              </a:rPr>
              <a:t>ISS</a:t>
            </a:r>
          </a:p>
          <a:p>
            <a:pPr marL="342900" marR="0" lvl="0" indent="-342900" algn="l" rtl="0">
              <a:spcBef>
                <a:spcPts val="0"/>
              </a:spcBef>
              <a:spcAft>
                <a:spcPts val="0"/>
              </a:spcAft>
              <a:buClr>
                <a:srgbClr val="1B57AF"/>
              </a:buClr>
              <a:buSzPts val="2000"/>
              <a:buFont typeface="Webdings" panose="05030102010509060703" pitchFamily="18" charset="2"/>
              <a:buChar char="4"/>
            </a:pPr>
            <a:r>
              <a:rPr lang="en-US" sz="2400">
                <a:solidFill>
                  <a:schemeClr val="tx1">
                    <a:lumMod val="75000"/>
                    <a:lumOff val="25000"/>
                  </a:schemeClr>
                </a:solidFill>
                <a:latin typeface="Century Gothic"/>
              </a:rPr>
              <a:t>ECOSTRESS</a:t>
            </a:r>
          </a:p>
        </p:txBody>
      </p:sp>
      <p:sp>
        <p:nvSpPr>
          <p:cNvPr id="12" name="TextBox 1">
            <a:extLst>
              <a:ext uri="{FF2B5EF4-FFF2-40B4-BE49-F238E27FC236}">
                <a16:creationId xmlns:a16="http://schemas.microsoft.com/office/drawing/2014/main" id="{AA760812-82C6-4A80-B328-7B8DDFB9D0CF}"/>
              </a:ext>
            </a:extLst>
          </p:cNvPr>
          <p:cNvSpPr txBox="1"/>
          <p:nvPr/>
        </p:nvSpPr>
        <p:spPr>
          <a:xfrm>
            <a:off x="130639" y="4619435"/>
            <a:ext cx="389338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404040"/>
                </a:solidFill>
                <a:latin typeface="Century Gothic"/>
              </a:rPr>
              <a:t>Thermal Infrared Sensor</a:t>
            </a:r>
            <a:endParaRPr lang="en-US">
              <a:cs typeface="Calibri" panose="020F0502020204030204"/>
            </a:endParaRPr>
          </a:p>
        </p:txBody>
      </p:sp>
      <p:sp>
        <p:nvSpPr>
          <p:cNvPr id="13" name="TextBox 1">
            <a:extLst>
              <a:ext uri="{FF2B5EF4-FFF2-40B4-BE49-F238E27FC236}">
                <a16:creationId xmlns:a16="http://schemas.microsoft.com/office/drawing/2014/main" id="{0E23E258-E797-4E6A-AE80-6400BAA9230B}"/>
              </a:ext>
            </a:extLst>
          </p:cNvPr>
          <p:cNvSpPr txBox="1"/>
          <p:nvPr/>
        </p:nvSpPr>
        <p:spPr>
          <a:xfrm>
            <a:off x="7482067" y="4619435"/>
            <a:ext cx="4608661"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Century Gothic"/>
                <a:ea typeface="+mn-lt"/>
                <a:cs typeface="+mn-lt"/>
              </a:rPr>
              <a:t>The ECOsystem Spaceborne Thermal </a:t>
            </a:r>
            <a:endParaRPr lang="en-US">
              <a:solidFill>
                <a:schemeClr val="tx1">
                  <a:lumMod val="75000"/>
                  <a:lumOff val="25000"/>
                </a:schemeClr>
              </a:solidFill>
              <a:cs typeface="Calibri" panose="020F0502020204030204"/>
            </a:endParaRPr>
          </a:p>
          <a:p>
            <a:pPr algn="ctr"/>
            <a:r>
              <a:rPr lang="en-US">
                <a:solidFill>
                  <a:schemeClr val="tx1">
                    <a:lumMod val="75000"/>
                    <a:lumOff val="25000"/>
                  </a:schemeClr>
                </a:solidFill>
                <a:latin typeface="Century Gothic"/>
                <a:ea typeface="+mn-lt"/>
                <a:cs typeface="+mn-lt"/>
              </a:rPr>
              <a:t>Radiometer Experiment on Space Station</a:t>
            </a:r>
            <a:endParaRPr lang="en-US">
              <a:solidFill>
                <a:schemeClr val="tx1">
                  <a:lumMod val="75000"/>
                  <a:lumOff val="25000"/>
                </a:schemeClr>
              </a:solidFill>
              <a:cs typeface="Calibri" panose="020F0502020204030204"/>
            </a:endParaRPr>
          </a:p>
        </p:txBody>
      </p:sp>
      <p:sp>
        <p:nvSpPr>
          <p:cNvPr id="3" name="TextBox 2">
            <a:extLst>
              <a:ext uri="{FF2B5EF4-FFF2-40B4-BE49-F238E27FC236}">
                <a16:creationId xmlns:a16="http://schemas.microsoft.com/office/drawing/2014/main" id="{C831E417-658F-4572-9F56-2BF397C26869}"/>
              </a:ext>
            </a:extLst>
          </p:cNvPr>
          <p:cNvSpPr txBox="1"/>
          <p:nvPr/>
        </p:nvSpPr>
        <p:spPr>
          <a:xfrm>
            <a:off x="560797" y="5543874"/>
            <a:ext cx="314842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rPr>
              <a:t>Spatial Resolution: 30 meters</a:t>
            </a:r>
            <a:endParaRPr lang="en-US" sz="1600"/>
          </a:p>
          <a:p>
            <a:pPr algn="ctr"/>
            <a:r>
              <a:rPr lang="en-US" sz="1600">
                <a:solidFill>
                  <a:schemeClr val="tx1">
                    <a:lumMod val="75000"/>
                    <a:lumOff val="25000"/>
                  </a:schemeClr>
                </a:solidFill>
                <a:latin typeface="Century Gothic"/>
                <a:cs typeface="Calibri"/>
              </a:rPr>
              <a:t>Temporal Revisitation: 16 Days</a:t>
            </a:r>
          </a:p>
        </p:txBody>
      </p:sp>
      <p:sp>
        <p:nvSpPr>
          <p:cNvPr id="4" name="TextBox 3">
            <a:extLst>
              <a:ext uri="{FF2B5EF4-FFF2-40B4-BE49-F238E27FC236}">
                <a16:creationId xmlns:a16="http://schemas.microsoft.com/office/drawing/2014/main" id="{E42BEE73-187F-42C8-940A-82ABFC29839D}"/>
              </a:ext>
            </a:extLst>
          </p:cNvPr>
          <p:cNvSpPr txBox="1"/>
          <p:nvPr/>
        </p:nvSpPr>
        <p:spPr>
          <a:xfrm>
            <a:off x="7273908" y="5540202"/>
            <a:ext cx="50217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Segoe UI"/>
              </a:rPr>
              <a:t>Spatial Resolution: 70 meters​</a:t>
            </a:r>
            <a:endParaRPr lang="en-US" sz="1600"/>
          </a:p>
          <a:p>
            <a:pPr algn="ctr"/>
            <a:r>
              <a:rPr lang="en-US" sz="1600">
                <a:solidFill>
                  <a:schemeClr val="tx1">
                    <a:lumMod val="75000"/>
                    <a:lumOff val="25000"/>
                  </a:schemeClr>
                </a:solidFill>
                <a:latin typeface="Century Gothic"/>
                <a:cs typeface="Segoe UI"/>
              </a:rPr>
              <a:t>Temporal Revisitation: 1-7 days</a:t>
            </a:r>
          </a:p>
        </p:txBody>
      </p:sp>
    </p:spTree>
    <p:extLst>
      <p:ext uri="{BB962C8B-B14F-4D97-AF65-F5344CB8AC3E}">
        <p14:creationId xmlns:p14="http://schemas.microsoft.com/office/powerpoint/2010/main" val="217415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Rectangle: Rounded Corners 517">
            <a:extLst>
              <a:ext uri="{FF2B5EF4-FFF2-40B4-BE49-F238E27FC236}">
                <a16:creationId xmlns:a16="http://schemas.microsoft.com/office/drawing/2014/main" id="{E1BFC37A-D874-48EA-B81F-38529B53E593}"/>
              </a:ext>
            </a:extLst>
          </p:cNvPr>
          <p:cNvSpPr/>
          <p:nvPr/>
        </p:nvSpPr>
        <p:spPr>
          <a:xfrm>
            <a:off x="8921693" y="2024599"/>
            <a:ext cx="2461701" cy="4014241"/>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latin typeface="Century Gothic"/>
                <a:cs typeface="Calibri"/>
              </a:rPr>
              <a:t>Data Spreadsheet for PCA analysis</a:t>
            </a:r>
            <a:endParaRPr lang="en-US" sz="2200"/>
          </a:p>
        </p:txBody>
      </p:sp>
      <p:sp>
        <p:nvSpPr>
          <p:cNvPr id="4" name="Rectangle 3">
            <a:extLst>
              <a:ext uri="{FF2B5EF4-FFF2-40B4-BE49-F238E27FC236}">
                <a16:creationId xmlns:a16="http://schemas.microsoft.com/office/drawing/2014/main" id="{E14E8045-80E6-45F6-ADD0-07FC7E8CC482}"/>
              </a:ext>
            </a:extLst>
          </p:cNvPr>
          <p:cNvSpPr/>
          <p:nvPr/>
        </p:nvSpPr>
        <p:spPr>
          <a:xfrm>
            <a:off x="538432" y="342900"/>
            <a:ext cx="11106427" cy="577250"/>
          </a:xfrm>
          <a:prstGeom prst="rect">
            <a:avLst/>
          </a:prstGeom>
        </p:spPr>
        <p:txBody>
          <a:bodyPr wrap="square" lIns="91440" tIns="45720" rIns="91440" bIns="45720" anchor="ctr">
            <a:noAutofit/>
          </a:bodyPr>
          <a:lstStyle/>
          <a:p>
            <a:pPr algn="ctr"/>
            <a:r>
              <a:rPr lang="en-US" sz="4000" b="1">
                <a:solidFill>
                  <a:srgbClr val="266E99"/>
                </a:solidFill>
                <a:latin typeface="Century Gothic"/>
              </a:rPr>
              <a:t>Heat Vulnerability Calculation</a:t>
            </a:r>
          </a:p>
        </p:txBody>
      </p:sp>
      <p:sp>
        <p:nvSpPr>
          <p:cNvPr id="3" name="Rectangle: Rounded Corners 2">
            <a:extLst>
              <a:ext uri="{FF2B5EF4-FFF2-40B4-BE49-F238E27FC236}">
                <a16:creationId xmlns:a16="http://schemas.microsoft.com/office/drawing/2014/main" id="{43256247-38CD-4B59-9A44-16B1C66F4280}"/>
              </a:ext>
            </a:extLst>
          </p:cNvPr>
          <p:cNvSpPr/>
          <p:nvPr/>
        </p:nvSpPr>
        <p:spPr>
          <a:xfrm>
            <a:off x="927882" y="2293263"/>
            <a:ext cx="2461701" cy="589533"/>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latin typeface="Century Gothic"/>
                <a:cs typeface="Calibri"/>
              </a:rPr>
              <a:t>ACS 2015-2019</a:t>
            </a:r>
            <a:endParaRPr lang="en-US" sz="2200">
              <a:latin typeface="Century Gothic"/>
            </a:endParaRPr>
          </a:p>
        </p:txBody>
      </p:sp>
      <p:sp>
        <p:nvSpPr>
          <p:cNvPr id="5" name="Rectangle: Rounded Corners 4">
            <a:extLst>
              <a:ext uri="{FF2B5EF4-FFF2-40B4-BE49-F238E27FC236}">
                <a16:creationId xmlns:a16="http://schemas.microsoft.com/office/drawing/2014/main" id="{A292FF54-2834-4D72-B20B-CC1410369E23}"/>
              </a:ext>
            </a:extLst>
          </p:cNvPr>
          <p:cNvSpPr/>
          <p:nvPr/>
        </p:nvSpPr>
        <p:spPr>
          <a:xfrm>
            <a:off x="927521" y="5498056"/>
            <a:ext cx="2461701" cy="537689"/>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latin typeface="Century Gothic"/>
                <a:cs typeface="Calibri"/>
              </a:rPr>
              <a:t>NLCD 2019</a:t>
            </a:r>
            <a:endParaRPr lang="en-US" sz="2200">
              <a:latin typeface="Century Gothic"/>
            </a:endParaRPr>
          </a:p>
        </p:txBody>
      </p:sp>
      <p:sp>
        <p:nvSpPr>
          <p:cNvPr id="6" name="Rectangle: Rounded Corners 5">
            <a:extLst>
              <a:ext uri="{FF2B5EF4-FFF2-40B4-BE49-F238E27FC236}">
                <a16:creationId xmlns:a16="http://schemas.microsoft.com/office/drawing/2014/main" id="{F96E0E89-4D2B-4550-B493-3EAFCEBE42C0}"/>
              </a:ext>
            </a:extLst>
          </p:cNvPr>
          <p:cNvSpPr/>
          <p:nvPr/>
        </p:nvSpPr>
        <p:spPr>
          <a:xfrm>
            <a:off x="927882" y="3719595"/>
            <a:ext cx="2461701" cy="549234"/>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latin typeface="Century Gothic"/>
                <a:cs typeface="Calibri"/>
              </a:rPr>
              <a:t>Landsat 8-TIRS</a:t>
            </a:r>
            <a:endParaRPr lang="en-US" sz="2200">
              <a:latin typeface="Century Gothic"/>
            </a:endParaRPr>
          </a:p>
        </p:txBody>
      </p:sp>
      <p:sp>
        <p:nvSpPr>
          <p:cNvPr id="7" name="Rectangle: Rounded Corners 6">
            <a:extLst>
              <a:ext uri="{FF2B5EF4-FFF2-40B4-BE49-F238E27FC236}">
                <a16:creationId xmlns:a16="http://schemas.microsoft.com/office/drawing/2014/main" id="{5F00D3BF-6051-44A3-8F2C-B9D700687644}"/>
              </a:ext>
            </a:extLst>
          </p:cNvPr>
          <p:cNvSpPr/>
          <p:nvPr/>
        </p:nvSpPr>
        <p:spPr>
          <a:xfrm>
            <a:off x="927521" y="4941679"/>
            <a:ext cx="2461701" cy="537688"/>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latin typeface="Century Gothic"/>
                <a:cs typeface="Calibri"/>
              </a:rPr>
              <a:t>ISS ECOSTRESS</a:t>
            </a:r>
            <a:endParaRPr lang="en-US" sz="2200">
              <a:latin typeface="Century Gothic"/>
            </a:endParaRPr>
          </a:p>
        </p:txBody>
      </p:sp>
      <p:sp>
        <p:nvSpPr>
          <p:cNvPr id="14" name="Rectangle: Rounded Corners 13">
            <a:extLst>
              <a:ext uri="{FF2B5EF4-FFF2-40B4-BE49-F238E27FC236}">
                <a16:creationId xmlns:a16="http://schemas.microsoft.com/office/drawing/2014/main" id="{03239006-7E8E-483D-8E8D-2B552B164E7C}"/>
              </a:ext>
            </a:extLst>
          </p:cNvPr>
          <p:cNvSpPr/>
          <p:nvPr/>
        </p:nvSpPr>
        <p:spPr>
          <a:xfrm>
            <a:off x="4001066" y="2048712"/>
            <a:ext cx="4181569" cy="1082686"/>
          </a:xfrm>
          <a:prstGeom prst="roundRect">
            <a:avLst/>
          </a:prstGeom>
          <a:noFill/>
          <a:ln w="28575">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16" name="TextBox 15">
            <a:extLst>
              <a:ext uri="{FF2B5EF4-FFF2-40B4-BE49-F238E27FC236}">
                <a16:creationId xmlns:a16="http://schemas.microsoft.com/office/drawing/2014/main" id="{655B43BB-4009-4E49-B3BA-EFD64C041C67}"/>
              </a:ext>
            </a:extLst>
          </p:cNvPr>
          <p:cNvSpPr txBox="1"/>
          <p:nvPr/>
        </p:nvSpPr>
        <p:spPr>
          <a:xfrm>
            <a:off x="787572" y="1261650"/>
            <a:ext cx="27432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75000"/>
                    <a:lumOff val="25000"/>
                  </a:schemeClr>
                </a:solidFill>
                <a:latin typeface="Century Gothic"/>
              </a:rPr>
              <a:t>Input Data</a:t>
            </a:r>
            <a:endParaRPr lang="en-US" sz="2200">
              <a:solidFill>
                <a:schemeClr val="tx1">
                  <a:lumMod val="75000"/>
                  <a:lumOff val="25000"/>
                </a:schemeClr>
              </a:solidFill>
            </a:endParaRPr>
          </a:p>
        </p:txBody>
      </p:sp>
      <p:sp>
        <p:nvSpPr>
          <p:cNvPr id="17" name="TextBox 16">
            <a:extLst>
              <a:ext uri="{FF2B5EF4-FFF2-40B4-BE49-F238E27FC236}">
                <a16:creationId xmlns:a16="http://schemas.microsoft.com/office/drawing/2014/main" id="{C06949F9-1A89-474E-8848-A366F715071C}"/>
              </a:ext>
            </a:extLst>
          </p:cNvPr>
          <p:cNvSpPr txBox="1"/>
          <p:nvPr/>
        </p:nvSpPr>
        <p:spPr>
          <a:xfrm>
            <a:off x="4344614" y="1264125"/>
            <a:ext cx="3505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75000"/>
                    <a:lumOff val="25000"/>
                  </a:schemeClr>
                </a:solidFill>
                <a:latin typeface="Century Gothic"/>
              </a:rPr>
              <a:t>Acquisition &amp; Processing</a:t>
            </a:r>
            <a:endParaRPr lang="en-US" sz="2200">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A023D01E-3CF9-468C-88E3-F68FDFB15B16}"/>
              </a:ext>
            </a:extLst>
          </p:cNvPr>
          <p:cNvSpPr txBox="1"/>
          <p:nvPr/>
        </p:nvSpPr>
        <p:spPr>
          <a:xfrm>
            <a:off x="8399775" y="1264125"/>
            <a:ext cx="350519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75000"/>
                    <a:lumOff val="25000"/>
                  </a:schemeClr>
                </a:solidFill>
                <a:latin typeface="Century Gothic"/>
              </a:rPr>
              <a:t>Output</a:t>
            </a:r>
            <a:endParaRPr lang="en-US" sz="2200">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B1D600C6-B2CD-4B73-8F15-825417C0C294}"/>
              </a:ext>
            </a:extLst>
          </p:cNvPr>
          <p:cNvSpPr txBox="1"/>
          <p:nvPr/>
        </p:nvSpPr>
        <p:spPr>
          <a:xfrm>
            <a:off x="9444842" y="6545282"/>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000">
              <a:latin typeface="Century Gothic"/>
              <a:cs typeface="Calibri"/>
            </a:endParaRPr>
          </a:p>
        </p:txBody>
      </p:sp>
      <p:pic>
        <p:nvPicPr>
          <p:cNvPr id="498" name="Graphic 498" descr="Programmer female with solid fill">
            <a:extLst>
              <a:ext uri="{FF2B5EF4-FFF2-40B4-BE49-F238E27FC236}">
                <a16:creationId xmlns:a16="http://schemas.microsoft.com/office/drawing/2014/main" id="{0F491C64-8327-4B7C-8B99-4A99270726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259" y="2028317"/>
            <a:ext cx="914400" cy="914400"/>
          </a:xfrm>
          <a:prstGeom prst="rect">
            <a:avLst/>
          </a:prstGeom>
        </p:spPr>
      </p:pic>
      <p:pic>
        <p:nvPicPr>
          <p:cNvPr id="517" name="Graphic 517" descr="Document outline">
            <a:extLst>
              <a:ext uri="{FF2B5EF4-FFF2-40B4-BE49-F238E27FC236}">
                <a16:creationId xmlns:a16="http://schemas.microsoft.com/office/drawing/2014/main" id="{D69AD09C-51A3-4B62-B987-22EE8DB272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8995" y="2213046"/>
            <a:ext cx="1108128" cy="1108128"/>
          </a:xfrm>
          <a:prstGeom prst="rect">
            <a:avLst/>
          </a:prstGeom>
        </p:spPr>
      </p:pic>
      <p:sp>
        <p:nvSpPr>
          <p:cNvPr id="528" name="Arrow: Right 527">
            <a:extLst>
              <a:ext uri="{FF2B5EF4-FFF2-40B4-BE49-F238E27FC236}">
                <a16:creationId xmlns:a16="http://schemas.microsoft.com/office/drawing/2014/main" id="{5A20BBEF-4711-4570-BCE6-AA49FDE72978}"/>
              </a:ext>
            </a:extLst>
          </p:cNvPr>
          <p:cNvSpPr/>
          <p:nvPr/>
        </p:nvSpPr>
        <p:spPr>
          <a:xfrm>
            <a:off x="3430157" y="3809830"/>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Arrow: Right 529">
            <a:extLst>
              <a:ext uri="{FF2B5EF4-FFF2-40B4-BE49-F238E27FC236}">
                <a16:creationId xmlns:a16="http://schemas.microsoft.com/office/drawing/2014/main" id="{85E23557-5D6A-453B-BC29-0BA421F3D12D}"/>
              </a:ext>
            </a:extLst>
          </p:cNvPr>
          <p:cNvSpPr/>
          <p:nvPr/>
        </p:nvSpPr>
        <p:spPr>
          <a:xfrm>
            <a:off x="8259642" y="2395335"/>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Arrow: Right 530">
            <a:extLst>
              <a:ext uri="{FF2B5EF4-FFF2-40B4-BE49-F238E27FC236}">
                <a16:creationId xmlns:a16="http://schemas.microsoft.com/office/drawing/2014/main" id="{3E6E13EC-E230-44A7-9B3A-28085C9C3E8B}"/>
              </a:ext>
            </a:extLst>
          </p:cNvPr>
          <p:cNvSpPr/>
          <p:nvPr/>
        </p:nvSpPr>
        <p:spPr>
          <a:xfrm>
            <a:off x="8259643" y="5248729"/>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41E9FEB-E99E-4034-B9F3-7EC99503F0AD}"/>
              </a:ext>
            </a:extLst>
          </p:cNvPr>
          <p:cNvGrpSpPr/>
          <p:nvPr/>
        </p:nvGrpSpPr>
        <p:grpSpPr>
          <a:xfrm>
            <a:off x="4103016" y="3490535"/>
            <a:ext cx="1057275" cy="1057275"/>
            <a:chOff x="4215442" y="4682706"/>
            <a:chExt cx="1057275" cy="1057275"/>
          </a:xfrm>
        </p:grpSpPr>
        <p:pic>
          <p:nvPicPr>
            <p:cNvPr id="22" name="Graphic 496" descr="Gears with solid fill">
              <a:extLst>
                <a:ext uri="{FF2B5EF4-FFF2-40B4-BE49-F238E27FC236}">
                  <a16:creationId xmlns:a16="http://schemas.microsoft.com/office/drawing/2014/main" id="{8CF8CA46-50DC-4CFF-827E-9ECEC69B41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15442" y="4682706"/>
              <a:ext cx="914400" cy="914400"/>
            </a:xfrm>
            <a:prstGeom prst="rect">
              <a:avLst/>
            </a:prstGeom>
          </p:spPr>
        </p:pic>
        <p:pic>
          <p:nvPicPr>
            <p:cNvPr id="23" name="Graphic 497" descr="Gears outline">
              <a:extLst>
                <a:ext uri="{FF2B5EF4-FFF2-40B4-BE49-F238E27FC236}">
                  <a16:creationId xmlns:a16="http://schemas.microsoft.com/office/drawing/2014/main" id="{15F8BF37-B8EB-4801-A878-7B42944CE4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58317" y="4825581"/>
              <a:ext cx="914400" cy="914400"/>
            </a:xfrm>
            <a:prstGeom prst="rect">
              <a:avLst/>
            </a:prstGeom>
          </p:spPr>
        </p:pic>
      </p:grpSp>
      <p:sp>
        <p:nvSpPr>
          <p:cNvPr id="2" name="TextBox 1">
            <a:extLst>
              <a:ext uri="{FF2B5EF4-FFF2-40B4-BE49-F238E27FC236}">
                <a16:creationId xmlns:a16="http://schemas.microsoft.com/office/drawing/2014/main" id="{2DB76D4B-DA2D-4D9F-93B6-9441F95CB876}"/>
              </a:ext>
            </a:extLst>
          </p:cNvPr>
          <p:cNvSpPr txBox="1"/>
          <p:nvPr/>
        </p:nvSpPr>
        <p:spPr>
          <a:xfrm>
            <a:off x="4999219" y="235331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entury Gothic"/>
                <a:cs typeface="Calibri"/>
              </a:rPr>
              <a:t>R-Studio</a:t>
            </a:r>
          </a:p>
        </p:txBody>
      </p:sp>
      <p:sp>
        <p:nvSpPr>
          <p:cNvPr id="25" name="Rectangle: Rounded Corners 24">
            <a:extLst>
              <a:ext uri="{FF2B5EF4-FFF2-40B4-BE49-F238E27FC236}">
                <a16:creationId xmlns:a16="http://schemas.microsoft.com/office/drawing/2014/main" id="{5C22A3F6-A5A4-4925-B275-266CB4CEE0A6}"/>
              </a:ext>
            </a:extLst>
          </p:cNvPr>
          <p:cNvSpPr/>
          <p:nvPr/>
        </p:nvSpPr>
        <p:spPr>
          <a:xfrm>
            <a:off x="4001065" y="3464969"/>
            <a:ext cx="4181569" cy="1082686"/>
          </a:xfrm>
          <a:prstGeom prst="roundRect">
            <a:avLst/>
          </a:prstGeom>
          <a:noFill/>
          <a:ln w="28575">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26" name="Arrow: Right 25">
            <a:extLst>
              <a:ext uri="{FF2B5EF4-FFF2-40B4-BE49-F238E27FC236}">
                <a16:creationId xmlns:a16="http://schemas.microsoft.com/office/drawing/2014/main" id="{4DD3BEE9-13E5-4377-98AA-717BF579845C}"/>
              </a:ext>
            </a:extLst>
          </p:cNvPr>
          <p:cNvSpPr/>
          <p:nvPr/>
        </p:nvSpPr>
        <p:spPr>
          <a:xfrm>
            <a:off x="3427809" y="5301049"/>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9F770765-969A-4C53-8788-E27C0EA8F04A}"/>
              </a:ext>
            </a:extLst>
          </p:cNvPr>
          <p:cNvSpPr/>
          <p:nvPr/>
        </p:nvSpPr>
        <p:spPr>
          <a:xfrm>
            <a:off x="4001064" y="4951493"/>
            <a:ext cx="4181569" cy="1082686"/>
          </a:xfrm>
          <a:prstGeom prst="roundRect">
            <a:avLst/>
          </a:prstGeom>
          <a:noFill/>
          <a:ln w="28575">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28" name="Arrow: Right 27">
            <a:extLst>
              <a:ext uri="{FF2B5EF4-FFF2-40B4-BE49-F238E27FC236}">
                <a16:creationId xmlns:a16="http://schemas.microsoft.com/office/drawing/2014/main" id="{030A2DB0-2C4F-45E8-B304-6F26C3D6D238}"/>
              </a:ext>
            </a:extLst>
          </p:cNvPr>
          <p:cNvSpPr/>
          <p:nvPr/>
        </p:nvSpPr>
        <p:spPr>
          <a:xfrm>
            <a:off x="3430157" y="2392864"/>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CD803805-11FF-49F2-9D8B-03624F3A2C12}"/>
              </a:ext>
            </a:extLst>
          </p:cNvPr>
          <p:cNvSpPr/>
          <p:nvPr/>
        </p:nvSpPr>
        <p:spPr>
          <a:xfrm>
            <a:off x="8253750" y="3831764"/>
            <a:ext cx="488830" cy="37381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28DCBDA5-1E64-4440-96FD-93E42CB5F9AE}"/>
              </a:ext>
            </a:extLst>
          </p:cNvPr>
          <p:cNvSpPr txBox="1"/>
          <p:nvPr/>
        </p:nvSpPr>
        <p:spPr>
          <a:xfrm>
            <a:off x="5016189" y="529805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entury Gothic"/>
                <a:cs typeface="Calibri"/>
              </a:rPr>
              <a:t>ArcGIS Pro</a:t>
            </a:r>
          </a:p>
        </p:txBody>
      </p:sp>
      <p:grpSp>
        <p:nvGrpSpPr>
          <p:cNvPr id="9" name="Group 8">
            <a:extLst>
              <a:ext uri="{FF2B5EF4-FFF2-40B4-BE49-F238E27FC236}">
                <a16:creationId xmlns:a16="http://schemas.microsoft.com/office/drawing/2014/main" id="{2BC602AC-03AC-4D0D-BA16-466D5C22C69F}"/>
              </a:ext>
            </a:extLst>
          </p:cNvPr>
          <p:cNvGrpSpPr/>
          <p:nvPr/>
        </p:nvGrpSpPr>
        <p:grpSpPr>
          <a:xfrm>
            <a:off x="4076896" y="4945017"/>
            <a:ext cx="1118511" cy="1068575"/>
            <a:chOff x="4056392" y="1506265"/>
            <a:chExt cx="1331343" cy="1358243"/>
          </a:xfrm>
        </p:grpSpPr>
        <p:pic>
          <p:nvPicPr>
            <p:cNvPr id="33" name="Graphic 46" descr="Globe with solid fill">
              <a:extLst>
                <a:ext uri="{FF2B5EF4-FFF2-40B4-BE49-F238E27FC236}">
                  <a16:creationId xmlns:a16="http://schemas.microsoft.com/office/drawing/2014/main" id="{19B95643-18B1-42FB-96B1-802E1F8EF0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56392" y="1518788"/>
              <a:ext cx="1331343" cy="1345720"/>
            </a:xfrm>
            <a:prstGeom prst="rect">
              <a:avLst/>
            </a:prstGeom>
          </p:spPr>
        </p:pic>
        <p:pic>
          <p:nvPicPr>
            <p:cNvPr id="34" name="Graphic 45" descr="World outline">
              <a:extLst>
                <a:ext uri="{FF2B5EF4-FFF2-40B4-BE49-F238E27FC236}">
                  <a16:creationId xmlns:a16="http://schemas.microsoft.com/office/drawing/2014/main" id="{A78648F2-F383-4855-A64F-1E8C41C3F5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40000">
              <a:off x="4103276" y="1506265"/>
              <a:ext cx="1115682" cy="1173190"/>
            </a:xfrm>
            <a:prstGeom prst="rect">
              <a:avLst/>
            </a:prstGeom>
          </p:spPr>
        </p:pic>
      </p:grpSp>
      <p:sp>
        <p:nvSpPr>
          <p:cNvPr id="10" name="TextBox 9">
            <a:extLst>
              <a:ext uri="{FF2B5EF4-FFF2-40B4-BE49-F238E27FC236}">
                <a16:creationId xmlns:a16="http://schemas.microsoft.com/office/drawing/2014/main" id="{E39AF63F-C1AD-4212-8570-D6EE307FFE26}"/>
              </a:ext>
            </a:extLst>
          </p:cNvPr>
          <p:cNvSpPr txBox="1"/>
          <p:nvPr/>
        </p:nvSpPr>
        <p:spPr>
          <a:xfrm>
            <a:off x="5003698" y="3649133"/>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entury Gothic"/>
                <a:cs typeface="Calibri"/>
              </a:rPr>
              <a:t>Google Earth Engine</a:t>
            </a:r>
          </a:p>
        </p:txBody>
      </p:sp>
      <p:sp>
        <p:nvSpPr>
          <p:cNvPr id="11" name="TextBox 10">
            <a:extLst>
              <a:ext uri="{FF2B5EF4-FFF2-40B4-BE49-F238E27FC236}">
                <a16:creationId xmlns:a16="http://schemas.microsoft.com/office/drawing/2014/main" id="{27AE6888-A0C6-40A8-9297-233866AD5760}"/>
              </a:ext>
            </a:extLst>
          </p:cNvPr>
          <p:cNvSpPr txBox="1"/>
          <p:nvPr/>
        </p:nvSpPr>
        <p:spPr>
          <a:xfrm>
            <a:off x="9072898" y="6549763"/>
            <a:ext cx="341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a:t>
            </a:r>
          </a:p>
        </p:txBody>
      </p:sp>
      <p:grpSp>
        <p:nvGrpSpPr>
          <p:cNvPr id="24" name="Group 23">
            <a:extLst>
              <a:ext uri="{FF2B5EF4-FFF2-40B4-BE49-F238E27FC236}">
                <a16:creationId xmlns:a16="http://schemas.microsoft.com/office/drawing/2014/main" id="{01CFAD59-7FE0-45B8-B1CB-5C074A8C3C36}"/>
              </a:ext>
            </a:extLst>
          </p:cNvPr>
          <p:cNvGrpSpPr/>
          <p:nvPr/>
        </p:nvGrpSpPr>
        <p:grpSpPr>
          <a:xfrm>
            <a:off x="9589893" y="4642598"/>
            <a:ext cx="1146874" cy="1121044"/>
            <a:chOff x="9589893" y="4642598"/>
            <a:chExt cx="1146874" cy="1121044"/>
          </a:xfrm>
        </p:grpSpPr>
        <p:pic>
          <p:nvPicPr>
            <p:cNvPr id="516" name="Graphic 516" descr="Statistics outline">
              <a:extLst>
                <a:ext uri="{FF2B5EF4-FFF2-40B4-BE49-F238E27FC236}">
                  <a16:creationId xmlns:a16="http://schemas.microsoft.com/office/drawing/2014/main" id="{A8D45E54-FF73-4598-8CF9-BD575B9CA3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89893" y="4642598"/>
              <a:ext cx="1146874" cy="1121044"/>
            </a:xfrm>
            <a:prstGeom prst="rect">
              <a:avLst/>
            </a:prstGeom>
          </p:spPr>
        </p:pic>
        <p:sp>
          <p:nvSpPr>
            <p:cNvPr id="12" name="Flowchart: Connector 11">
              <a:extLst>
                <a:ext uri="{FF2B5EF4-FFF2-40B4-BE49-F238E27FC236}">
                  <a16:creationId xmlns:a16="http://schemas.microsoft.com/office/drawing/2014/main" id="{FBE12813-919F-44AC-84F8-582B9D4A5308}"/>
                </a:ext>
              </a:extLst>
            </p:cNvPr>
            <p:cNvSpPr/>
            <p:nvPr/>
          </p:nvSpPr>
          <p:spPr>
            <a:xfrm>
              <a:off x="10237506" y="5150166"/>
              <a:ext cx="119382" cy="115922"/>
            </a:xfrm>
            <a:prstGeom prst="flowChartConnector">
              <a:avLst/>
            </a:prstGeom>
            <a:solidFill>
              <a:srgbClr val="FF5E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6D1D6A1E-CD06-4F48-AED8-8C65767ACD5D}"/>
                </a:ext>
              </a:extLst>
            </p:cNvPr>
            <p:cNvSpPr/>
            <p:nvPr/>
          </p:nvSpPr>
          <p:spPr>
            <a:xfrm>
              <a:off x="10356887" y="4831380"/>
              <a:ext cx="119382" cy="115922"/>
            </a:xfrm>
            <a:prstGeom prst="flowChartConnector">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9A1620B6-E3F6-488C-9D8D-99043CB4BAFC}"/>
                </a:ext>
              </a:extLst>
            </p:cNvPr>
            <p:cNvSpPr/>
            <p:nvPr/>
          </p:nvSpPr>
          <p:spPr>
            <a:xfrm>
              <a:off x="10024570" y="4990773"/>
              <a:ext cx="119382" cy="115922"/>
            </a:xfrm>
            <a:prstGeom prst="flowChartConnector">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E30219F6-D9DD-42BC-AFAC-AA97AB6EC11B}"/>
                </a:ext>
              </a:extLst>
            </p:cNvPr>
            <p:cNvSpPr/>
            <p:nvPr/>
          </p:nvSpPr>
          <p:spPr>
            <a:xfrm>
              <a:off x="9879359" y="5338539"/>
              <a:ext cx="119382" cy="115922"/>
            </a:xfrm>
            <a:prstGeom prst="flowChartConnector">
              <a:avLst/>
            </a:prstGeom>
            <a:solidFill>
              <a:srgbClr val="0009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8378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6368E3-19C3-49CF-ADCD-2127A5E371BC}"/>
              </a:ext>
            </a:extLst>
          </p:cNvPr>
          <p:cNvSpPr/>
          <p:nvPr/>
        </p:nvSpPr>
        <p:spPr>
          <a:xfrm>
            <a:off x="353705" y="354445"/>
            <a:ext cx="11106427" cy="577250"/>
          </a:xfrm>
          <a:prstGeom prst="rect">
            <a:avLst/>
          </a:prstGeom>
        </p:spPr>
        <p:txBody>
          <a:bodyPr wrap="square" lIns="91440" tIns="45720" rIns="91440" bIns="45720" anchor="ctr">
            <a:noAutofit/>
          </a:bodyPr>
          <a:lstStyle/>
          <a:p>
            <a:pPr algn="ctr"/>
            <a:r>
              <a:rPr lang="en-US" sz="4000" b="1">
                <a:solidFill>
                  <a:srgbClr val="266E99"/>
                </a:solidFill>
                <a:latin typeface="Century Gothic"/>
              </a:rPr>
              <a:t>Principal Component Analysis</a:t>
            </a:r>
          </a:p>
        </p:txBody>
      </p:sp>
      <p:sp>
        <p:nvSpPr>
          <p:cNvPr id="6" name="Rectangle: Top Corners Rounded 5">
            <a:extLst>
              <a:ext uri="{FF2B5EF4-FFF2-40B4-BE49-F238E27FC236}">
                <a16:creationId xmlns:a16="http://schemas.microsoft.com/office/drawing/2014/main" id="{0A376696-B3C1-4307-953C-D6616013E28E}"/>
              </a:ext>
            </a:extLst>
          </p:cNvPr>
          <p:cNvSpPr/>
          <p:nvPr/>
        </p:nvSpPr>
        <p:spPr>
          <a:xfrm>
            <a:off x="8602046" y="1951944"/>
            <a:ext cx="2464592" cy="3299390"/>
          </a:xfrm>
          <a:prstGeom prst="round2Same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923D9BF-F574-471F-BB93-3B68A7F98DC5}"/>
              </a:ext>
            </a:extLst>
          </p:cNvPr>
          <p:cNvSpPr txBox="1"/>
          <p:nvPr/>
        </p:nvSpPr>
        <p:spPr>
          <a:xfrm>
            <a:off x="8594626" y="2164004"/>
            <a:ext cx="24601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entury Gothic"/>
                <a:cs typeface="Calibri"/>
              </a:rPr>
              <a:t>Score by Census Tract</a:t>
            </a:r>
          </a:p>
        </p:txBody>
      </p:sp>
      <p:grpSp>
        <p:nvGrpSpPr>
          <p:cNvPr id="23" name="Group 22">
            <a:extLst>
              <a:ext uri="{FF2B5EF4-FFF2-40B4-BE49-F238E27FC236}">
                <a16:creationId xmlns:a16="http://schemas.microsoft.com/office/drawing/2014/main" id="{77981157-2860-44B0-A537-BCCC57B178D6}"/>
              </a:ext>
            </a:extLst>
          </p:cNvPr>
          <p:cNvGrpSpPr/>
          <p:nvPr/>
        </p:nvGrpSpPr>
        <p:grpSpPr>
          <a:xfrm>
            <a:off x="8796229" y="2920250"/>
            <a:ext cx="1900109" cy="2098654"/>
            <a:chOff x="8584534" y="2119504"/>
            <a:chExt cx="1900109" cy="2098654"/>
          </a:xfrm>
        </p:grpSpPr>
        <p:sp>
          <p:nvSpPr>
            <p:cNvPr id="9" name="Arrow: Pentagon 8">
              <a:extLst>
                <a:ext uri="{FF2B5EF4-FFF2-40B4-BE49-F238E27FC236}">
                  <a16:creationId xmlns:a16="http://schemas.microsoft.com/office/drawing/2014/main" id="{40FBE1D1-19F6-488D-976F-796244918E53}"/>
                </a:ext>
              </a:extLst>
            </p:cNvPr>
            <p:cNvSpPr/>
            <p:nvPr/>
          </p:nvSpPr>
          <p:spPr>
            <a:xfrm rot="16200000">
              <a:off x="8107110" y="3091434"/>
              <a:ext cx="1512093" cy="13097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D171523-79AD-4005-BDBD-7154644056B8}"/>
                </a:ext>
              </a:extLst>
            </p:cNvPr>
            <p:cNvSpPr txBox="1"/>
            <p:nvPr/>
          </p:nvSpPr>
          <p:spPr>
            <a:xfrm>
              <a:off x="8584534" y="2119504"/>
              <a:ext cx="15672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High</a:t>
              </a:r>
              <a:endParaRPr lang="en-US" sz="1200">
                <a:solidFill>
                  <a:schemeClr val="bg1"/>
                </a:solidFill>
                <a:cs typeface="Calibri" panose="020F0502020204030204"/>
              </a:endParaRPr>
            </a:p>
          </p:txBody>
        </p:sp>
        <p:sp>
          <p:nvSpPr>
            <p:cNvPr id="18" name="TextBox 17">
              <a:extLst>
                <a:ext uri="{FF2B5EF4-FFF2-40B4-BE49-F238E27FC236}">
                  <a16:creationId xmlns:a16="http://schemas.microsoft.com/office/drawing/2014/main" id="{2431A64C-4105-44F1-B98A-D1ECE4AD45E5}"/>
                </a:ext>
              </a:extLst>
            </p:cNvPr>
            <p:cNvSpPr txBox="1"/>
            <p:nvPr/>
          </p:nvSpPr>
          <p:spPr>
            <a:xfrm>
              <a:off x="8630948" y="3941159"/>
              <a:ext cx="13647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Century Gothic"/>
                  <a:cs typeface="Calibri"/>
                </a:rPr>
                <a:t>Low</a:t>
              </a:r>
            </a:p>
          </p:txBody>
        </p:sp>
        <p:sp>
          <p:nvSpPr>
            <p:cNvPr id="15" name="Rectangle 14">
              <a:extLst>
                <a:ext uri="{FF2B5EF4-FFF2-40B4-BE49-F238E27FC236}">
                  <a16:creationId xmlns:a16="http://schemas.microsoft.com/office/drawing/2014/main" id="{D152F2CD-218F-4A68-8B36-0FD2E06AD153}"/>
                </a:ext>
              </a:extLst>
            </p:cNvPr>
            <p:cNvSpPr/>
            <p:nvPr/>
          </p:nvSpPr>
          <p:spPr>
            <a:xfrm>
              <a:off x="9174957" y="3663371"/>
              <a:ext cx="1309686" cy="333374"/>
            </a:xfrm>
            <a:prstGeom prst="rect">
              <a:avLst/>
            </a:prstGeom>
            <a:solidFill>
              <a:srgbClr val="0009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AD332-D2FE-4F6F-B50A-C77C8939553D}"/>
                </a:ext>
              </a:extLst>
            </p:cNvPr>
            <p:cNvSpPr/>
            <p:nvPr/>
          </p:nvSpPr>
          <p:spPr>
            <a:xfrm>
              <a:off x="9294020" y="3317081"/>
              <a:ext cx="1071562" cy="333374"/>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2BDDB10-825B-46B6-BC12-A244CCB41800}"/>
                </a:ext>
              </a:extLst>
            </p:cNvPr>
            <p:cNvSpPr/>
            <p:nvPr/>
          </p:nvSpPr>
          <p:spPr>
            <a:xfrm>
              <a:off x="9401176" y="3019425"/>
              <a:ext cx="869155" cy="297656"/>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9411B78-6771-4E30-918A-74F155346590}"/>
                </a:ext>
              </a:extLst>
            </p:cNvPr>
            <p:cNvSpPr/>
            <p:nvPr/>
          </p:nvSpPr>
          <p:spPr>
            <a:xfrm>
              <a:off x="9508332" y="2709862"/>
              <a:ext cx="666749" cy="309562"/>
            </a:xfrm>
            <a:prstGeom prst="rect">
              <a:avLst/>
            </a:prstGeom>
            <a:solidFill>
              <a:srgbClr val="E66B2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E56E5CA-9A8F-482D-94C1-91A75AEB3F5F}"/>
                </a:ext>
              </a:extLst>
            </p:cNvPr>
            <p:cNvSpPr/>
            <p:nvPr/>
          </p:nvSpPr>
          <p:spPr>
            <a:xfrm>
              <a:off x="9639301" y="2400299"/>
              <a:ext cx="380999" cy="30956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Top Corners Rounded 9">
            <a:extLst>
              <a:ext uri="{FF2B5EF4-FFF2-40B4-BE49-F238E27FC236}">
                <a16:creationId xmlns:a16="http://schemas.microsoft.com/office/drawing/2014/main" id="{51B71B40-CAC6-4870-883C-17F9132ABDB8}"/>
              </a:ext>
            </a:extLst>
          </p:cNvPr>
          <p:cNvSpPr/>
          <p:nvPr/>
        </p:nvSpPr>
        <p:spPr>
          <a:xfrm>
            <a:off x="4875390" y="1951944"/>
            <a:ext cx="2464592" cy="3299390"/>
          </a:xfrm>
          <a:prstGeom prst="round2SameRect">
            <a:avLst/>
          </a:prstGeom>
          <a:solidFill>
            <a:srgbClr val="E66B25"/>
          </a:solidFill>
          <a:ln w="28575">
            <a:solidFill>
              <a:srgbClr val="FF5E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4" name="TextBox 23">
            <a:extLst>
              <a:ext uri="{FF2B5EF4-FFF2-40B4-BE49-F238E27FC236}">
                <a16:creationId xmlns:a16="http://schemas.microsoft.com/office/drawing/2014/main" id="{14E7628B-6155-44A1-8192-53B956A7E665}"/>
              </a:ext>
            </a:extLst>
          </p:cNvPr>
          <p:cNvSpPr txBox="1"/>
          <p:nvPr/>
        </p:nvSpPr>
        <p:spPr>
          <a:xfrm>
            <a:off x="4873020" y="2257736"/>
            <a:ext cx="24601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entury Gothic"/>
                <a:cs typeface="Calibri"/>
              </a:rPr>
              <a:t>Select Components</a:t>
            </a:r>
            <a:endParaRPr lang="en-US" sz="2200">
              <a:solidFill>
                <a:schemeClr val="bg1"/>
              </a:solidFill>
              <a:latin typeface="Century Gothic"/>
            </a:endParaRPr>
          </a:p>
        </p:txBody>
      </p:sp>
      <p:grpSp>
        <p:nvGrpSpPr>
          <p:cNvPr id="27" name="Group 26">
            <a:extLst>
              <a:ext uri="{FF2B5EF4-FFF2-40B4-BE49-F238E27FC236}">
                <a16:creationId xmlns:a16="http://schemas.microsoft.com/office/drawing/2014/main" id="{35F46077-6FE0-43B9-8157-0C365A665D55}"/>
              </a:ext>
            </a:extLst>
          </p:cNvPr>
          <p:cNvGrpSpPr/>
          <p:nvPr/>
        </p:nvGrpSpPr>
        <p:grpSpPr>
          <a:xfrm>
            <a:off x="4708955" y="2633042"/>
            <a:ext cx="2950951" cy="2744306"/>
            <a:chOff x="4755565" y="2542635"/>
            <a:chExt cx="2460172" cy="2460172"/>
          </a:xfrm>
        </p:grpSpPr>
        <p:pic>
          <p:nvPicPr>
            <p:cNvPr id="13" name="Picture 13" descr="A picture containing chart&#10;&#10;Description automatically generated">
              <a:extLst>
                <a:ext uri="{FF2B5EF4-FFF2-40B4-BE49-F238E27FC236}">
                  <a16:creationId xmlns:a16="http://schemas.microsoft.com/office/drawing/2014/main" id="{D5F8BA22-F647-4CBB-94F2-B7883FD7E05B}"/>
                </a:ext>
              </a:extLst>
            </p:cNvPr>
            <p:cNvPicPr>
              <a:picLocks noChangeAspect="1"/>
            </p:cNvPicPr>
            <p:nvPr/>
          </p:nvPicPr>
          <p:blipFill>
            <a:blip r:embed="rId3"/>
            <a:stretch>
              <a:fillRect/>
            </a:stretch>
          </p:blipFill>
          <p:spPr>
            <a:xfrm>
              <a:off x="5357168" y="3250648"/>
              <a:ext cx="1078706" cy="1052513"/>
            </a:xfrm>
            <a:prstGeom prst="rect">
              <a:avLst/>
            </a:prstGeom>
          </p:spPr>
        </p:pic>
        <p:cxnSp>
          <p:nvCxnSpPr>
            <p:cNvPr id="14" name="Straight Arrow Connector 13">
              <a:extLst>
                <a:ext uri="{FF2B5EF4-FFF2-40B4-BE49-F238E27FC236}">
                  <a16:creationId xmlns:a16="http://schemas.microsoft.com/office/drawing/2014/main" id="{BC075262-3F23-4306-A18C-5583A87B1AE5}"/>
                </a:ext>
              </a:extLst>
            </p:cNvPr>
            <p:cNvCxnSpPr/>
            <p:nvPr/>
          </p:nvCxnSpPr>
          <p:spPr>
            <a:xfrm flipH="1" flipV="1">
              <a:off x="5252389" y="3114917"/>
              <a:ext cx="2382" cy="121681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104D77C-BF92-4437-984A-C1E09CC5BC1A}"/>
                </a:ext>
              </a:extLst>
            </p:cNvPr>
            <p:cNvSpPr txBox="1"/>
            <p:nvPr/>
          </p:nvSpPr>
          <p:spPr>
            <a:xfrm>
              <a:off x="4755565" y="4408126"/>
              <a:ext cx="24601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1"/>
                  </a:solidFill>
                  <a:latin typeface="Century Gothic"/>
                  <a:cs typeface="Calibri"/>
                </a:rPr>
                <a:t>components</a:t>
              </a:r>
            </a:p>
          </p:txBody>
        </p:sp>
        <p:sp>
          <p:nvSpPr>
            <p:cNvPr id="26" name="TextBox 25">
              <a:extLst>
                <a:ext uri="{FF2B5EF4-FFF2-40B4-BE49-F238E27FC236}">
                  <a16:creationId xmlns:a16="http://schemas.microsoft.com/office/drawing/2014/main" id="{7BF16B7B-9C46-4846-ABC1-2E738189620B}"/>
                </a:ext>
              </a:extLst>
            </p:cNvPr>
            <p:cNvSpPr txBox="1"/>
            <p:nvPr/>
          </p:nvSpPr>
          <p:spPr>
            <a:xfrm rot="16200000">
              <a:off x="3886409" y="3634221"/>
              <a:ext cx="24601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1"/>
                  </a:solidFill>
                  <a:latin typeface="Century Gothic"/>
                  <a:cs typeface="Calibri"/>
                </a:rPr>
                <a:t>variables</a:t>
              </a:r>
            </a:p>
          </p:txBody>
        </p:sp>
        <p:cxnSp>
          <p:nvCxnSpPr>
            <p:cNvPr id="33" name="Straight Arrow Connector 32">
              <a:extLst>
                <a:ext uri="{FF2B5EF4-FFF2-40B4-BE49-F238E27FC236}">
                  <a16:creationId xmlns:a16="http://schemas.microsoft.com/office/drawing/2014/main" id="{8E4C0040-0147-4465-BAC2-72FAAA050E7E}"/>
                </a:ext>
              </a:extLst>
            </p:cNvPr>
            <p:cNvCxnSpPr>
              <a:cxnSpLocks/>
            </p:cNvCxnSpPr>
            <p:nvPr/>
          </p:nvCxnSpPr>
          <p:spPr>
            <a:xfrm flipV="1">
              <a:off x="5361923" y="4412697"/>
              <a:ext cx="1247775" cy="238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Isosceles Triangle 34">
            <a:extLst>
              <a:ext uri="{FF2B5EF4-FFF2-40B4-BE49-F238E27FC236}">
                <a16:creationId xmlns:a16="http://schemas.microsoft.com/office/drawing/2014/main" id="{0E92EEBC-4A12-45A1-87F2-41A8E45F2FF9}"/>
              </a:ext>
            </a:extLst>
          </p:cNvPr>
          <p:cNvSpPr/>
          <p:nvPr/>
        </p:nvSpPr>
        <p:spPr>
          <a:xfrm rot="5400000">
            <a:off x="3085523" y="3340893"/>
            <a:ext cx="2488405" cy="523875"/>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6A2E011C-D1DD-4F98-8C55-F06FB802405D}"/>
              </a:ext>
            </a:extLst>
          </p:cNvPr>
          <p:cNvSpPr/>
          <p:nvPr/>
        </p:nvSpPr>
        <p:spPr>
          <a:xfrm rot="5400000">
            <a:off x="6728834" y="3340893"/>
            <a:ext cx="2488405" cy="523875"/>
          </a:xfrm>
          <a:prstGeom prst="triangl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3CA27A0C-F36C-4437-93F1-AAA0197F62B0}"/>
              </a:ext>
            </a:extLst>
          </p:cNvPr>
          <p:cNvGrpSpPr/>
          <p:nvPr/>
        </p:nvGrpSpPr>
        <p:grpSpPr>
          <a:xfrm>
            <a:off x="1140672" y="1964859"/>
            <a:ext cx="2476488" cy="3299390"/>
            <a:chOff x="1045214" y="1951944"/>
            <a:chExt cx="2476488" cy="3299390"/>
          </a:xfrm>
        </p:grpSpPr>
        <p:sp>
          <p:nvSpPr>
            <p:cNvPr id="8" name="Rectangle: Top Corners Rounded 7">
              <a:extLst>
                <a:ext uri="{FF2B5EF4-FFF2-40B4-BE49-F238E27FC236}">
                  <a16:creationId xmlns:a16="http://schemas.microsoft.com/office/drawing/2014/main" id="{B79799B4-F79D-4F9A-A873-CA6A9E6C4746}"/>
                </a:ext>
              </a:extLst>
            </p:cNvPr>
            <p:cNvSpPr/>
            <p:nvPr/>
          </p:nvSpPr>
          <p:spPr>
            <a:xfrm>
              <a:off x="1057110" y="1951944"/>
              <a:ext cx="2464592" cy="3299390"/>
            </a:xfrm>
            <a:prstGeom prst="round2SameRect">
              <a:avLst/>
            </a:prstGeom>
            <a:solidFill>
              <a:schemeClr val="accent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FE1ACFA-DDB6-428F-936A-CB279F36E973}"/>
                </a:ext>
              </a:extLst>
            </p:cNvPr>
            <p:cNvSpPr txBox="1"/>
            <p:nvPr/>
          </p:nvSpPr>
          <p:spPr>
            <a:xfrm>
              <a:off x="1045214" y="2243236"/>
              <a:ext cx="247105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Century Gothic"/>
                  <a:cs typeface="Calibri"/>
                </a:rPr>
                <a:t>Spreadsheet</a:t>
              </a:r>
            </a:p>
            <a:p>
              <a:pPr algn="ctr"/>
              <a:r>
                <a:rPr lang="en-US" sz="2200">
                  <a:solidFill>
                    <a:schemeClr val="bg1"/>
                  </a:solidFill>
                  <a:latin typeface="Century Gothic"/>
                  <a:cs typeface="Calibri"/>
                </a:rPr>
                <a:t>Variables</a:t>
              </a:r>
            </a:p>
          </p:txBody>
        </p:sp>
      </p:grpSp>
      <p:grpSp>
        <p:nvGrpSpPr>
          <p:cNvPr id="12" name="Group 11">
            <a:extLst>
              <a:ext uri="{FF2B5EF4-FFF2-40B4-BE49-F238E27FC236}">
                <a16:creationId xmlns:a16="http://schemas.microsoft.com/office/drawing/2014/main" id="{587445A8-A245-4C72-A5A1-175B5BDC10E4}"/>
              </a:ext>
            </a:extLst>
          </p:cNvPr>
          <p:cNvGrpSpPr/>
          <p:nvPr/>
        </p:nvGrpSpPr>
        <p:grpSpPr>
          <a:xfrm>
            <a:off x="1370842" y="3087544"/>
            <a:ext cx="2081249" cy="1942870"/>
            <a:chOff x="9589893" y="4612217"/>
            <a:chExt cx="1146874" cy="1121044"/>
          </a:xfrm>
        </p:grpSpPr>
        <p:pic>
          <p:nvPicPr>
            <p:cNvPr id="44" name="Graphic 516" descr="Statistics outline">
              <a:extLst>
                <a:ext uri="{FF2B5EF4-FFF2-40B4-BE49-F238E27FC236}">
                  <a16:creationId xmlns:a16="http://schemas.microsoft.com/office/drawing/2014/main" id="{DD7C4555-747B-4B0C-B99F-66FBC427B6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9893" y="4612217"/>
              <a:ext cx="1146874" cy="1121044"/>
            </a:xfrm>
            <a:prstGeom prst="rect">
              <a:avLst/>
            </a:prstGeom>
          </p:spPr>
        </p:pic>
        <p:sp>
          <p:nvSpPr>
            <p:cNvPr id="46" name="Flowchart: Connector 45">
              <a:extLst>
                <a:ext uri="{FF2B5EF4-FFF2-40B4-BE49-F238E27FC236}">
                  <a16:creationId xmlns:a16="http://schemas.microsoft.com/office/drawing/2014/main" id="{FF5EF120-A4F4-4439-B618-93FB954FA8AE}"/>
                </a:ext>
              </a:extLst>
            </p:cNvPr>
            <p:cNvSpPr/>
            <p:nvPr/>
          </p:nvSpPr>
          <p:spPr>
            <a:xfrm>
              <a:off x="10369658" y="4816191"/>
              <a:ext cx="119382" cy="115922"/>
            </a:xfrm>
            <a:prstGeom prst="flowChartConnector">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07302526-62B6-4D57-B431-33A6237BBA42}"/>
                </a:ext>
              </a:extLst>
            </p:cNvPr>
            <p:cNvSpPr/>
            <p:nvPr/>
          </p:nvSpPr>
          <p:spPr>
            <a:xfrm>
              <a:off x="10001061" y="4949405"/>
              <a:ext cx="119382" cy="115922"/>
            </a:xfrm>
            <a:prstGeom prst="flowChartConnector">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Connector 47">
              <a:extLst>
                <a:ext uri="{FF2B5EF4-FFF2-40B4-BE49-F238E27FC236}">
                  <a16:creationId xmlns:a16="http://schemas.microsoft.com/office/drawing/2014/main" id="{A3420DCD-F636-4827-8389-A07C788A9206}"/>
                </a:ext>
              </a:extLst>
            </p:cNvPr>
            <p:cNvSpPr/>
            <p:nvPr/>
          </p:nvSpPr>
          <p:spPr>
            <a:xfrm>
              <a:off x="9879359" y="5338539"/>
              <a:ext cx="119382" cy="115922"/>
            </a:xfrm>
            <a:prstGeom prst="flowChartConnector">
              <a:avLst/>
            </a:prstGeom>
            <a:solidFill>
              <a:srgbClr val="0009B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Flowchart: Connector 53">
            <a:extLst>
              <a:ext uri="{FF2B5EF4-FFF2-40B4-BE49-F238E27FC236}">
                <a16:creationId xmlns:a16="http://schemas.microsoft.com/office/drawing/2014/main" id="{7E5B77F6-16B0-4256-88C0-52E304DCD236}"/>
              </a:ext>
            </a:extLst>
          </p:cNvPr>
          <p:cNvSpPr/>
          <p:nvPr/>
        </p:nvSpPr>
        <p:spPr>
          <a:xfrm>
            <a:off x="2578188" y="4003907"/>
            <a:ext cx="191865" cy="192383"/>
          </a:xfrm>
          <a:prstGeom prst="flowChartConnector">
            <a:avLst/>
          </a:prstGeom>
          <a:solidFill>
            <a:srgbClr val="FF5E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6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DD6A31-5507-4C66-AE4C-20126348CF71}"/>
              </a:ext>
            </a:extLst>
          </p:cNvPr>
          <p:cNvSpPr txBox="1"/>
          <p:nvPr/>
        </p:nvSpPr>
        <p:spPr>
          <a:xfrm>
            <a:off x="2299855" y="264969"/>
            <a:ext cx="83802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66E99"/>
                </a:solidFill>
                <a:latin typeface="Century Gothic"/>
              </a:rPr>
              <a:t>Heat Vulnerability Index Results</a:t>
            </a:r>
            <a:endParaRPr lang="en-US" sz="4000"/>
          </a:p>
        </p:txBody>
      </p:sp>
      <p:pic>
        <p:nvPicPr>
          <p:cNvPr id="3" name="Picture 3" descr="Chart&#10;&#10;Description automatically generated">
            <a:extLst>
              <a:ext uri="{FF2B5EF4-FFF2-40B4-BE49-F238E27FC236}">
                <a16:creationId xmlns:a16="http://schemas.microsoft.com/office/drawing/2014/main" id="{BF280915-1A4B-4EEE-8955-5C92ED966E1F}"/>
              </a:ext>
            </a:extLst>
          </p:cNvPr>
          <p:cNvPicPr>
            <a:picLocks noChangeAspect="1"/>
          </p:cNvPicPr>
          <p:nvPr/>
        </p:nvPicPr>
        <p:blipFill>
          <a:blip r:embed="rId3"/>
          <a:stretch>
            <a:fillRect/>
          </a:stretch>
        </p:blipFill>
        <p:spPr>
          <a:xfrm>
            <a:off x="2643473" y="966332"/>
            <a:ext cx="7170740" cy="5169902"/>
          </a:xfrm>
          <a:prstGeom prst="rect">
            <a:avLst/>
          </a:prstGeom>
        </p:spPr>
      </p:pic>
      <p:grpSp>
        <p:nvGrpSpPr>
          <p:cNvPr id="9" name="Group 8">
            <a:extLst>
              <a:ext uri="{FF2B5EF4-FFF2-40B4-BE49-F238E27FC236}">
                <a16:creationId xmlns:a16="http://schemas.microsoft.com/office/drawing/2014/main" id="{20ACF1E5-EBFA-4EF8-B32B-D4F6D994E00F}"/>
              </a:ext>
            </a:extLst>
          </p:cNvPr>
          <p:cNvGrpSpPr/>
          <p:nvPr/>
        </p:nvGrpSpPr>
        <p:grpSpPr>
          <a:xfrm>
            <a:off x="1545160" y="1866260"/>
            <a:ext cx="2326319" cy="2644637"/>
            <a:chOff x="1545160" y="1866260"/>
            <a:chExt cx="2326319" cy="2644637"/>
          </a:xfrm>
        </p:grpSpPr>
        <p:pic>
          <p:nvPicPr>
            <p:cNvPr id="5" name="Picture 3" descr="A picture containing chart&#10;&#10;Description automatically generated">
              <a:extLst>
                <a:ext uri="{FF2B5EF4-FFF2-40B4-BE49-F238E27FC236}">
                  <a16:creationId xmlns:a16="http://schemas.microsoft.com/office/drawing/2014/main" id="{1D1679FA-C344-4BB2-B7B6-11123FC73916}"/>
                </a:ext>
              </a:extLst>
            </p:cNvPr>
            <p:cNvPicPr>
              <a:picLocks noChangeAspect="1"/>
            </p:cNvPicPr>
            <p:nvPr/>
          </p:nvPicPr>
          <p:blipFill rotWithShape="1">
            <a:blip r:embed="rId4"/>
            <a:srcRect l="94564" r="3013" b="65136"/>
            <a:stretch/>
          </p:blipFill>
          <p:spPr>
            <a:xfrm>
              <a:off x="1545160" y="1866260"/>
              <a:ext cx="354522" cy="2644637"/>
            </a:xfrm>
            <a:prstGeom prst="rect">
              <a:avLst/>
            </a:prstGeom>
          </p:spPr>
        </p:pic>
        <p:sp>
          <p:nvSpPr>
            <p:cNvPr id="6" name="TextBox 5">
              <a:extLst>
                <a:ext uri="{FF2B5EF4-FFF2-40B4-BE49-F238E27FC236}">
                  <a16:creationId xmlns:a16="http://schemas.microsoft.com/office/drawing/2014/main" id="{FA8714FD-B9C7-4A0C-AA76-0D144ABA5C57}"/>
                </a:ext>
              </a:extLst>
            </p:cNvPr>
            <p:cNvSpPr txBox="1"/>
            <p:nvPr/>
          </p:nvSpPr>
          <p:spPr>
            <a:xfrm>
              <a:off x="1879393" y="2376918"/>
              <a:ext cx="19920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0.5</a:t>
              </a:r>
            </a:p>
          </p:txBody>
        </p:sp>
        <p:sp>
          <p:nvSpPr>
            <p:cNvPr id="7" name="TextBox 6">
              <a:extLst>
                <a:ext uri="{FF2B5EF4-FFF2-40B4-BE49-F238E27FC236}">
                  <a16:creationId xmlns:a16="http://schemas.microsoft.com/office/drawing/2014/main" id="{1C1DCBE6-0C5F-4762-A3B4-564D6FAA06F4}"/>
                </a:ext>
              </a:extLst>
            </p:cNvPr>
            <p:cNvSpPr txBox="1"/>
            <p:nvPr/>
          </p:nvSpPr>
          <p:spPr>
            <a:xfrm>
              <a:off x="1879393" y="3128032"/>
              <a:ext cx="19920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0</a:t>
              </a:r>
            </a:p>
          </p:txBody>
        </p:sp>
        <p:sp>
          <p:nvSpPr>
            <p:cNvPr id="8" name="TextBox 7">
              <a:extLst>
                <a:ext uri="{FF2B5EF4-FFF2-40B4-BE49-F238E27FC236}">
                  <a16:creationId xmlns:a16="http://schemas.microsoft.com/office/drawing/2014/main" id="{A5AD52B6-343E-4EFC-A68E-E197F1B8E2EB}"/>
                </a:ext>
              </a:extLst>
            </p:cNvPr>
            <p:cNvSpPr txBox="1"/>
            <p:nvPr/>
          </p:nvSpPr>
          <p:spPr>
            <a:xfrm>
              <a:off x="1879393" y="3857374"/>
              <a:ext cx="19920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-0.5</a:t>
              </a:r>
            </a:p>
          </p:txBody>
        </p:sp>
      </p:grpSp>
      <p:sp>
        <p:nvSpPr>
          <p:cNvPr id="11" name="TextBox 10">
            <a:extLst>
              <a:ext uri="{FF2B5EF4-FFF2-40B4-BE49-F238E27FC236}">
                <a16:creationId xmlns:a16="http://schemas.microsoft.com/office/drawing/2014/main" id="{D69D6346-93BF-48F6-BF33-57F189DFE92A}"/>
              </a:ext>
            </a:extLst>
          </p:cNvPr>
          <p:cNvSpPr txBox="1"/>
          <p:nvPr/>
        </p:nvSpPr>
        <p:spPr>
          <a:xfrm>
            <a:off x="8052056" y="992233"/>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Speak English less then very well</a:t>
            </a:r>
          </a:p>
        </p:txBody>
      </p:sp>
      <p:sp>
        <p:nvSpPr>
          <p:cNvPr id="12" name="TextBox 11">
            <a:extLst>
              <a:ext uri="{FF2B5EF4-FFF2-40B4-BE49-F238E27FC236}">
                <a16:creationId xmlns:a16="http://schemas.microsoft.com/office/drawing/2014/main" id="{FD94BB67-2536-4F74-A189-574C8EEDF5A7}"/>
              </a:ext>
            </a:extLst>
          </p:cNvPr>
          <p:cNvSpPr txBox="1"/>
          <p:nvPr/>
        </p:nvSpPr>
        <p:spPr>
          <a:xfrm>
            <a:off x="8049169" y="1332825"/>
            <a:ext cx="370188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Hispanic</a:t>
            </a:r>
          </a:p>
        </p:txBody>
      </p:sp>
      <p:sp>
        <p:nvSpPr>
          <p:cNvPr id="13" name="TextBox 12">
            <a:extLst>
              <a:ext uri="{FF2B5EF4-FFF2-40B4-BE49-F238E27FC236}">
                <a16:creationId xmlns:a16="http://schemas.microsoft.com/office/drawing/2014/main" id="{D96B774C-1BE2-4F69-8AF3-AE5CAB13736D}"/>
              </a:ext>
            </a:extLst>
          </p:cNvPr>
          <p:cNvSpPr txBox="1"/>
          <p:nvPr/>
        </p:nvSpPr>
        <p:spPr>
          <a:xfrm>
            <a:off x="8049168" y="1653210"/>
            <a:ext cx="370188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Foreign Born</a:t>
            </a:r>
          </a:p>
        </p:txBody>
      </p:sp>
      <p:sp>
        <p:nvSpPr>
          <p:cNvPr id="14" name="TextBox 13">
            <a:extLst>
              <a:ext uri="{FF2B5EF4-FFF2-40B4-BE49-F238E27FC236}">
                <a16:creationId xmlns:a16="http://schemas.microsoft.com/office/drawing/2014/main" id="{A0F8924C-7139-4222-A137-176F7DC50509}"/>
              </a:ext>
            </a:extLst>
          </p:cNvPr>
          <p:cNvSpPr txBox="1"/>
          <p:nvPr/>
        </p:nvSpPr>
        <p:spPr>
          <a:xfrm>
            <a:off x="8066487" y="2293983"/>
            <a:ext cx="370188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Below Poverty</a:t>
            </a:r>
          </a:p>
        </p:txBody>
      </p:sp>
      <p:sp>
        <p:nvSpPr>
          <p:cNvPr id="16" name="TextBox 15">
            <a:extLst>
              <a:ext uri="{FF2B5EF4-FFF2-40B4-BE49-F238E27FC236}">
                <a16:creationId xmlns:a16="http://schemas.microsoft.com/office/drawing/2014/main" id="{BDD8996B-AAF3-4A24-BFC0-FF8EC5ACA0B6}"/>
              </a:ext>
            </a:extLst>
          </p:cNvPr>
          <p:cNvSpPr txBox="1"/>
          <p:nvPr/>
        </p:nvSpPr>
        <p:spPr>
          <a:xfrm>
            <a:off x="8066486" y="2588392"/>
            <a:ext cx="370188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Housing Unit Density</a:t>
            </a:r>
          </a:p>
        </p:txBody>
      </p:sp>
      <p:sp>
        <p:nvSpPr>
          <p:cNvPr id="18" name="TextBox 17">
            <a:extLst>
              <a:ext uri="{FF2B5EF4-FFF2-40B4-BE49-F238E27FC236}">
                <a16:creationId xmlns:a16="http://schemas.microsoft.com/office/drawing/2014/main" id="{EBD1DB80-56D3-4F74-92E2-30B043BED82E}"/>
              </a:ext>
            </a:extLst>
          </p:cNvPr>
          <p:cNvSpPr txBox="1"/>
          <p:nvPr/>
        </p:nvSpPr>
        <p:spPr>
          <a:xfrm>
            <a:off x="8049169" y="1956279"/>
            <a:ext cx="3701884"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High Building Intensity</a:t>
            </a:r>
          </a:p>
        </p:txBody>
      </p:sp>
      <p:sp>
        <p:nvSpPr>
          <p:cNvPr id="19" name="TextBox 18">
            <a:extLst>
              <a:ext uri="{FF2B5EF4-FFF2-40B4-BE49-F238E27FC236}">
                <a16:creationId xmlns:a16="http://schemas.microsoft.com/office/drawing/2014/main" id="{C3BF002B-F9CD-4C87-8340-C7BC7F155A80}"/>
              </a:ext>
            </a:extLst>
          </p:cNvPr>
          <p:cNvSpPr txBox="1"/>
          <p:nvPr/>
        </p:nvSpPr>
        <p:spPr>
          <a:xfrm>
            <a:off x="8066487" y="2926096"/>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Open Space</a:t>
            </a:r>
          </a:p>
        </p:txBody>
      </p:sp>
      <p:sp>
        <p:nvSpPr>
          <p:cNvPr id="21" name="Rectangle 20">
            <a:extLst>
              <a:ext uri="{FF2B5EF4-FFF2-40B4-BE49-F238E27FC236}">
                <a16:creationId xmlns:a16="http://schemas.microsoft.com/office/drawing/2014/main" id="{11AF791C-273D-46D9-9478-446F3759EBC8}"/>
              </a:ext>
            </a:extLst>
          </p:cNvPr>
          <p:cNvSpPr/>
          <p:nvPr/>
        </p:nvSpPr>
        <p:spPr>
          <a:xfrm>
            <a:off x="2705842" y="1028452"/>
            <a:ext cx="1305048" cy="192973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TextBox 21">
            <a:extLst>
              <a:ext uri="{FF2B5EF4-FFF2-40B4-BE49-F238E27FC236}">
                <a16:creationId xmlns:a16="http://schemas.microsoft.com/office/drawing/2014/main" id="{3E538905-48F6-464F-AD07-BA9AE184CE88}"/>
              </a:ext>
            </a:extLst>
          </p:cNvPr>
          <p:cNvSpPr txBox="1"/>
          <p:nvPr/>
        </p:nvSpPr>
        <p:spPr>
          <a:xfrm>
            <a:off x="8066486" y="3263800"/>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Built Before 1980</a:t>
            </a:r>
          </a:p>
        </p:txBody>
      </p:sp>
      <p:sp>
        <p:nvSpPr>
          <p:cNvPr id="23" name="TextBox 22">
            <a:extLst>
              <a:ext uri="{FF2B5EF4-FFF2-40B4-BE49-F238E27FC236}">
                <a16:creationId xmlns:a16="http://schemas.microsoft.com/office/drawing/2014/main" id="{979B4B46-8A18-4662-AEED-3972B8AB7463}"/>
              </a:ext>
            </a:extLst>
          </p:cNvPr>
          <p:cNvSpPr txBox="1"/>
          <p:nvPr/>
        </p:nvSpPr>
        <p:spPr>
          <a:xfrm>
            <a:off x="8066486" y="3549549"/>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Median Night LST</a:t>
            </a:r>
          </a:p>
        </p:txBody>
      </p:sp>
      <p:sp>
        <p:nvSpPr>
          <p:cNvPr id="24" name="TextBox 23">
            <a:extLst>
              <a:ext uri="{FF2B5EF4-FFF2-40B4-BE49-F238E27FC236}">
                <a16:creationId xmlns:a16="http://schemas.microsoft.com/office/drawing/2014/main" id="{F806EEDD-C25F-44F2-B001-6BE5833B9030}"/>
              </a:ext>
            </a:extLst>
          </p:cNvPr>
          <p:cNvSpPr txBox="1"/>
          <p:nvPr/>
        </p:nvSpPr>
        <p:spPr>
          <a:xfrm>
            <a:off x="8066486" y="3887253"/>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Median Day LST</a:t>
            </a:r>
          </a:p>
        </p:txBody>
      </p:sp>
      <p:sp>
        <p:nvSpPr>
          <p:cNvPr id="25" name="TextBox 24">
            <a:extLst>
              <a:ext uri="{FF2B5EF4-FFF2-40B4-BE49-F238E27FC236}">
                <a16:creationId xmlns:a16="http://schemas.microsoft.com/office/drawing/2014/main" id="{3AF4CF23-2283-4F7E-AA19-1FAB46EBDBC3}"/>
              </a:ext>
            </a:extLst>
          </p:cNvPr>
          <p:cNvSpPr txBox="1"/>
          <p:nvPr/>
        </p:nvSpPr>
        <p:spPr>
          <a:xfrm>
            <a:off x="8066485" y="4224957"/>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Black</a:t>
            </a:r>
          </a:p>
        </p:txBody>
      </p:sp>
      <p:sp>
        <p:nvSpPr>
          <p:cNvPr id="26" name="TextBox 25">
            <a:extLst>
              <a:ext uri="{FF2B5EF4-FFF2-40B4-BE49-F238E27FC236}">
                <a16:creationId xmlns:a16="http://schemas.microsoft.com/office/drawing/2014/main" id="{29DF1D81-C8FA-4BC7-8811-69AD6F65F483}"/>
              </a:ext>
            </a:extLst>
          </p:cNvPr>
          <p:cNvSpPr txBox="1"/>
          <p:nvPr/>
        </p:nvSpPr>
        <p:spPr>
          <a:xfrm>
            <a:off x="8066484" y="4874388"/>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18 – 64 Unemployed</a:t>
            </a:r>
          </a:p>
        </p:txBody>
      </p:sp>
      <p:sp>
        <p:nvSpPr>
          <p:cNvPr id="27" name="TextBox 26">
            <a:extLst>
              <a:ext uri="{FF2B5EF4-FFF2-40B4-BE49-F238E27FC236}">
                <a16:creationId xmlns:a16="http://schemas.microsoft.com/office/drawing/2014/main" id="{B2F61385-8A0B-4FFC-ABA6-5CB1A3065E46}"/>
              </a:ext>
            </a:extLst>
          </p:cNvPr>
          <p:cNvSpPr txBox="1"/>
          <p:nvPr/>
        </p:nvSpPr>
        <p:spPr>
          <a:xfrm>
            <a:off x="8066484" y="4510705"/>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18 – 64 w/ Disability</a:t>
            </a:r>
          </a:p>
        </p:txBody>
      </p:sp>
      <p:sp>
        <p:nvSpPr>
          <p:cNvPr id="28" name="TextBox 27">
            <a:extLst>
              <a:ext uri="{FF2B5EF4-FFF2-40B4-BE49-F238E27FC236}">
                <a16:creationId xmlns:a16="http://schemas.microsoft.com/office/drawing/2014/main" id="{C55FE7BC-6037-4234-AACD-B9325A09DEF5}"/>
              </a:ext>
            </a:extLst>
          </p:cNvPr>
          <p:cNvSpPr txBox="1"/>
          <p:nvPr/>
        </p:nvSpPr>
        <p:spPr>
          <a:xfrm>
            <a:off x="8066484" y="5168797"/>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Over 65 and Live Alone</a:t>
            </a:r>
          </a:p>
        </p:txBody>
      </p:sp>
      <p:sp>
        <p:nvSpPr>
          <p:cNvPr id="30" name="TextBox 29">
            <a:extLst>
              <a:ext uri="{FF2B5EF4-FFF2-40B4-BE49-F238E27FC236}">
                <a16:creationId xmlns:a16="http://schemas.microsoft.com/office/drawing/2014/main" id="{BD2A73D1-6E86-4D16-8F9F-497891157CD6}"/>
              </a:ext>
            </a:extLst>
          </p:cNvPr>
          <p:cNvSpPr txBox="1"/>
          <p:nvPr/>
        </p:nvSpPr>
        <p:spPr>
          <a:xfrm>
            <a:off x="8066483" y="5463206"/>
            <a:ext cx="373652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cs typeface="Calibri"/>
              </a:rPr>
              <a:t>% Over 65 </a:t>
            </a:r>
          </a:p>
        </p:txBody>
      </p:sp>
      <p:sp>
        <p:nvSpPr>
          <p:cNvPr id="32" name="Rectangle 31">
            <a:extLst>
              <a:ext uri="{FF2B5EF4-FFF2-40B4-BE49-F238E27FC236}">
                <a16:creationId xmlns:a16="http://schemas.microsoft.com/office/drawing/2014/main" id="{E5789644-F16D-4456-948E-088A38B454B9}"/>
              </a:ext>
            </a:extLst>
          </p:cNvPr>
          <p:cNvSpPr/>
          <p:nvPr/>
        </p:nvSpPr>
        <p:spPr>
          <a:xfrm>
            <a:off x="4012127" y="2955717"/>
            <a:ext cx="1342158" cy="129638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4" name="Rectangle 33">
            <a:extLst>
              <a:ext uri="{FF2B5EF4-FFF2-40B4-BE49-F238E27FC236}">
                <a16:creationId xmlns:a16="http://schemas.microsoft.com/office/drawing/2014/main" id="{6FA98C4D-B85A-434A-B6AD-EFFF8C94D09E}"/>
              </a:ext>
            </a:extLst>
          </p:cNvPr>
          <p:cNvSpPr/>
          <p:nvPr/>
        </p:nvSpPr>
        <p:spPr>
          <a:xfrm>
            <a:off x="5354286" y="4257053"/>
            <a:ext cx="1316181" cy="93023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Rectangle 34">
            <a:extLst>
              <a:ext uri="{FF2B5EF4-FFF2-40B4-BE49-F238E27FC236}">
                <a16:creationId xmlns:a16="http://schemas.microsoft.com/office/drawing/2014/main" id="{4A035D81-372A-48C5-8130-DDB071510C71}"/>
              </a:ext>
            </a:extLst>
          </p:cNvPr>
          <p:cNvSpPr/>
          <p:nvPr/>
        </p:nvSpPr>
        <p:spPr>
          <a:xfrm>
            <a:off x="6671705" y="5213264"/>
            <a:ext cx="1352054" cy="58758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36" name="TextBox 1">
            <a:extLst>
              <a:ext uri="{FF2B5EF4-FFF2-40B4-BE49-F238E27FC236}">
                <a16:creationId xmlns:a16="http://schemas.microsoft.com/office/drawing/2014/main" id="{2B0061E0-CCC6-4D27-A9C5-C30474772527}"/>
              </a:ext>
            </a:extLst>
          </p:cNvPr>
          <p:cNvSpPr txBox="1"/>
          <p:nvPr/>
        </p:nvSpPr>
        <p:spPr>
          <a:xfrm>
            <a:off x="2666878" y="5827032"/>
            <a:ext cx="1433542"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rPr>
              <a:t>PC 1</a:t>
            </a:r>
          </a:p>
        </p:txBody>
      </p:sp>
      <p:sp>
        <p:nvSpPr>
          <p:cNvPr id="37" name="TextBox 1">
            <a:extLst>
              <a:ext uri="{FF2B5EF4-FFF2-40B4-BE49-F238E27FC236}">
                <a16:creationId xmlns:a16="http://schemas.microsoft.com/office/drawing/2014/main" id="{B7A48E01-5008-4CF3-857B-99BB926636E9}"/>
              </a:ext>
            </a:extLst>
          </p:cNvPr>
          <p:cNvSpPr txBox="1"/>
          <p:nvPr/>
        </p:nvSpPr>
        <p:spPr>
          <a:xfrm>
            <a:off x="4014975" y="5825958"/>
            <a:ext cx="1458685"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cs typeface="Calibri"/>
              </a:rPr>
              <a:t>PC 2</a:t>
            </a:r>
          </a:p>
        </p:txBody>
      </p:sp>
      <p:sp>
        <p:nvSpPr>
          <p:cNvPr id="38" name="TextBox 1">
            <a:extLst>
              <a:ext uri="{FF2B5EF4-FFF2-40B4-BE49-F238E27FC236}">
                <a16:creationId xmlns:a16="http://schemas.microsoft.com/office/drawing/2014/main" id="{DEFB7638-86D6-45C4-92CB-E73862C26828}"/>
              </a:ext>
            </a:extLst>
          </p:cNvPr>
          <p:cNvSpPr txBox="1"/>
          <p:nvPr/>
        </p:nvSpPr>
        <p:spPr>
          <a:xfrm>
            <a:off x="5355680" y="5829205"/>
            <a:ext cx="1458686"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cs typeface="Calibri"/>
              </a:rPr>
              <a:t>PC 3</a:t>
            </a:r>
          </a:p>
        </p:txBody>
      </p:sp>
      <p:sp>
        <p:nvSpPr>
          <p:cNvPr id="39" name="TextBox 1">
            <a:extLst>
              <a:ext uri="{FF2B5EF4-FFF2-40B4-BE49-F238E27FC236}">
                <a16:creationId xmlns:a16="http://schemas.microsoft.com/office/drawing/2014/main" id="{EB2CD589-E165-424B-929E-66410D540B39}"/>
              </a:ext>
            </a:extLst>
          </p:cNvPr>
          <p:cNvSpPr txBox="1"/>
          <p:nvPr/>
        </p:nvSpPr>
        <p:spPr>
          <a:xfrm>
            <a:off x="6603300" y="5825958"/>
            <a:ext cx="1513114" cy="338554"/>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chemeClr val="tx1">
                    <a:lumMod val="75000"/>
                    <a:lumOff val="25000"/>
                  </a:schemeClr>
                </a:solidFill>
                <a:latin typeface="Century Gothic"/>
                <a:cs typeface="Calibri"/>
              </a:rPr>
              <a:t>PC 4</a:t>
            </a:r>
            <a:endParaRPr lang="en-US" sz="1600">
              <a:solidFill>
                <a:schemeClr val="tx1">
                  <a:lumMod val="75000"/>
                  <a:lumOff val="25000"/>
                </a:schemeClr>
              </a:solidFill>
            </a:endParaRPr>
          </a:p>
        </p:txBody>
      </p:sp>
    </p:spTree>
    <p:extLst>
      <p:ext uri="{BB962C8B-B14F-4D97-AF65-F5344CB8AC3E}">
        <p14:creationId xmlns:p14="http://schemas.microsoft.com/office/powerpoint/2010/main" val="1915635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266E99"/>
                </a:solidFill>
                <a:latin typeface="Century Gothic" panose="020F0302020204030204"/>
              </a:rPr>
              <a:t>Project Location</a:t>
            </a:r>
            <a:endParaRPr lang="en-US" sz="4000"/>
          </a:p>
        </p:txBody>
      </p:sp>
      <p:sp>
        <p:nvSpPr>
          <p:cNvPr id="11" name="Text Placeholder 5">
            <a:extLst>
              <a:ext uri="{FF2B5EF4-FFF2-40B4-BE49-F238E27FC236}">
                <a16:creationId xmlns:a16="http://schemas.microsoft.com/office/drawing/2014/main" id="{06A52057-E2F9-4ED3-8A04-C9277495DB1F}"/>
              </a:ext>
            </a:extLst>
          </p:cNvPr>
          <p:cNvSpPr txBox="1">
            <a:spLocks/>
          </p:cNvSpPr>
          <p:nvPr/>
        </p:nvSpPr>
        <p:spPr>
          <a:xfrm>
            <a:off x="323322" y="924569"/>
            <a:ext cx="4559763" cy="41979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b="1">
                <a:solidFill>
                  <a:srgbClr val="006D9D"/>
                </a:solidFill>
                <a:latin typeface="Century Gothic"/>
              </a:rPr>
              <a:t>Study Area</a:t>
            </a:r>
          </a:p>
          <a:p>
            <a:pPr marL="629920" lvl="1"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City of Yonkers, New York</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Population: 201K</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Climate: Humid continental hot summers</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35% Hispanic/Latino</a:t>
            </a:r>
            <a:endParaRPr lang="en-US">
              <a:solidFill>
                <a:schemeClr val="tx1">
                  <a:lumMod val="75000"/>
                  <a:lumOff val="25000"/>
                </a:schemeClr>
              </a:solidFill>
              <a:latin typeface="Century Gothic" panose="020B0502020202020204" pitchFamily="34" charset="0"/>
            </a:endParaRP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Founded in 1646, grew from farming village around Saw Mill River</a:t>
            </a:r>
          </a:p>
          <a:p>
            <a:pPr marL="629920" lvl="1" indent="-342900">
              <a:lnSpc>
                <a:spcPct val="100000"/>
              </a:lnSpc>
              <a:spcBef>
                <a:spcPts val="0"/>
              </a:spcBef>
              <a:spcAft>
                <a:spcPts val="600"/>
              </a:spcAft>
              <a:buClr>
                <a:srgbClr val="006D9D"/>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744220" lvl="2" indent="0">
              <a:lnSpc>
                <a:spcPct val="100000"/>
              </a:lnSpc>
              <a:spcBef>
                <a:spcPts val="0"/>
              </a:spcBef>
              <a:spcAft>
                <a:spcPts val="600"/>
              </a:spcAft>
              <a:buClr>
                <a:srgbClr val="006D9D"/>
              </a:buClr>
              <a:buNone/>
            </a:pPr>
            <a:endParaRPr lang="en-US">
              <a:solidFill>
                <a:schemeClr val="tx1">
                  <a:lumMod val="75000"/>
                  <a:lumOff val="25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ED5472BF-72B8-46F8-A466-5491EB1D10B3}"/>
              </a:ext>
            </a:extLst>
          </p:cNvPr>
          <p:cNvSpPr/>
          <p:nvPr/>
        </p:nvSpPr>
        <p:spPr>
          <a:xfrm>
            <a:off x="323322" y="4415361"/>
            <a:ext cx="3855041" cy="1661993"/>
          </a:xfrm>
          <a:prstGeom prst="rect">
            <a:avLst/>
          </a:prstGeom>
        </p:spPr>
        <p:txBody>
          <a:bodyPr wrap="square" lIns="91440" tIns="45720" rIns="91440" bIns="45720" anchor="t">
            <a:spAutoFit/>
          </a:bodyPr>
          <a:lstStyle/>
          <a:p>
            <a:pPr marL="342900" indent="-342900">
              <a:spcBef>
                <a:spcPts val="0"/>
              </a:spcBef>
              <a:spcAft>
                <a:spcPts val="600"/>
              </a:spcAft>
              <a:buClr>
                <a:srgbClr val="006D9D"/>
              </a:buClr>
              <a:buFont typeface="Webdings" panose="05030102010509060703" pitchFamily="18" charset="2"/>
              <a:buChar char="4"/>
            </a:pPr>
            <a:r>
              <a:rPr lang="en-US" sz="2800" b="1">
                <a:solidFill>
                  <a:srgbClr val="006D9D"/>
                </a:solidFill>
                <a:latin typeface="Century Gothic"/>
              </a:rPr>
              <a:t>Study Period</a:t>
            </a:r>
          </a:p>
          <a:p>
            <a:pPr marL="629920" lvl="1" indent="-342900">
              <a:spcAft>
                <a:spcPts val="600"/>
              </a:spcAft>
              <a:buClr>
                <a:srgbClr val="006D9D"/>
              </a:buClr>
              <a:buFont typeface="Webdings" panose="05030102010509060703" pitchFamily="18" charset="2"/>
              <a:buChar char="4"/>
            </a:pPr>
            <a:r>
              <a:rPr lang="en-US" sz="2400">
                <a:solidFill>
                  <a:schemeClr val="tx1">
                    <a:lumMod val="75000"/>
                    <a:lumOff val="25000"/>
                  </a:schemeClr>
                </a:solidFill>
                <a:latin typeface="Century Gothic"/>
              </a:rPr>
              <a:t>2016 to 2021</a:t>
            </a:r>
          </a:p>
          <a:p>
            <a:pPr marL="852170" lvl="2" indent="-222250">
              <a:spcAft>
                <a:spcPts val="600"/>
              </a:spcAft>
              <a:buClr>
                <a:srgbClr val="006D9D"/>
              </a:buClr>
              <a:buFont typeface="Webdings" panose="05030102010509060703" pitchFamily="18" charset="2"/>
              <a:buChar char="4"/>
            </a:pPr>
            <a:r>
              <a:rPr lang="en-US" sz="2000">
                <a:solidFill>
                  <a:schemeClr val="tx1">
                    <a:lumMod val="75000"/>
                    <a:lumOff val="25000"/>
                  </a:schemeClr>
                </a:solidFill>
                <a:latin typeface="Century Gothic"/>
              </a:rPr>
              <a:t>Summer months: June 1</a:t>
            </a:r>
            <a:r>
              <a:rPr lang="en-US" sz="2000" baseline="30000">
                <a:solidFill>
                  <a:schemeClr val="tx1">
                    <a:lumMod val="75000"/>
                    <a:lumOff val="25000"/>
                  </a:schemeClr>
                </a:solidFill>
                <a:latin typeface="Century Gothic"/>
              </a:rPr>
              <a:t>st</a:t>
            </a:r>
            <a:r>
              <a:rPr lang="en-US" sz="2000">
                <a:solidFill>
                  <a:schemeClr val="tx1">
                    <a:lumMod val="75000"/>
                    <a:lumOff val="25000"/>
                  </a:schemeClr>
                </a:solidFill>
                <a:latin typeface="Century Gothic"/>
              </a:rPr>
              <a:t> – August 31</a:t>
            </a:r>
            <a:r>
              <a:rPr lang="en-US" sz="2000" baseline="30000">
                <a:solidFill>
                  <a:schemeClr val="tx1">
                    <a:lumMod val="75000"/>
                    <a:lumOff val="25000"/>
                  </a:schemeClr>
                </a:solidFill>
                <a:latin typeface="Century Gothic"/>
              </a:rPr>
              <a:t>st</a:t>
            </a:r>
            <a:r>
              <a:rPr lang="en-US" sz="2000">
                <a:solidFill>
                  <a:schemeClr val="tx1">
                    <a:lumMod val="75000"/>
                    <a:lumOff val="25000"/>
                  </a:schemeClr>
                </a:solidFill>
                <a:latin typeface="Century Gothic"/>
              </a:rPr>
              <a:t> </a:t>
            </a:r>
            <a:endParaRPr lang="en-US" sz="2000">
              <a:solidFill>
                <a:schemeClr val="tx1">
                  <a:lumMod val="75000"/>
                  <a:lumOff val="2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CB705BDE-57BE-438B-8D78-6F329CCD93F5}"/>
              </a:ext>
            </a:extLst>
          </p:cNvPr>
          <p:cNvSpPr txBox="1"/>
          <p:nvPr/>
        </p:nvSpPr>
        <p:spPr>
          <a:xfrm>
            <a:off x="10275320" y="535291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Westchester</a:t>
            </a:r>
            <a:r>
              <a:rPr lang="en-US" sz="1050">
                <a:latin typeface="Century Gothic"/>
                <a:cs typeface="Calibri"/>
              </a:rPr>
              <a:t> County</a:t>
            </a:r>
          </a:p>
        </p:txBody>
      </p:sp>
      <p:pic>
        <p:nvPicPr>
          <p:cNvPr id="7" name="Picture 6" descr="Chart, map, surface chart&#10;&#10;Description automatically generated">
            <a:extLst>
              <a:ext uri="{FF2B5EF4-FFF2-40B4-BE49-F238E27FC236}">
                <a16:creationId xmlns:a16="http://schemas.microsoft.com/office/drawing/2014/main" id="{3B00A616-B58C-4B65-8EE6-C587B7BB6F4E}"/>
              </a:ext>
            </a:extLst>
          </p:cNvPr>
          <p:cNvPicPr>
            <a:picLocks noChangeAspect="1"/>
          </p:cNvPicPr>
          <p:nvPr/>
        </p:nvPicPr>
        <p:blipFill>
          <a:blip r:embed="rId3"/>
          <a:stretch>
            <a:fillRect/>
          </a:stretch>
        </p:blipFill>
        <p:spPr>
          <a:xfrm>
            <a:off x="5133654" y="997099"/>
            <a:ext cx="6863475" cy="5303595"/>
          </a:xfrm>
          <a:prstGeom prst="rect">
            <a:avLst/>
          </a:prstGeom>
          <a:ln>
            <a:solidFill>
              <a:schemeClr val="tx1"/>
            </a:solidFill>
          </a:ln>
        </p:spPr>
      </p:pic>
      <p:sp>
        <p:nvSpPr>
          <p:cNvPr id="3" name="TextBox 2">
            <a:extLst>
              <a:ext uri="{FF2B5EF4-FFF2-40B4-BE49-F238E27FC236}">
                <a16:creationId xmlns:a16="http://schemas.microsoft.com/office/drawing/2014/main" id="{DA8BDC67-4731-4FA8-A1BF-6EBB9392232D}"/>
              </a:ext>
            </a:extLst>
          </p:cNvPr>
          <p:cNvSpPr txBox="1"/>
          <p:nvPr/>
        </p:nvSpPr>
        <p:spPr>
          <a:xfrm>
            <a:off x="5669367" y="2013052"/>
            <a:ext cx="10305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Century Gothic"/>
              </a:rPr>
              <a:t>Yonkers</a:t>
            </a:r>
          </a:p>
        </p:txBody>
      </p:sp>
      <p:sp>
        <p:nvSpPr>
          <p:cNvPr id="4" name="TextBox 3">
            <a:extLst>
              <a:ext uri="{FF2B5EF4-FFF2-40B4-BE49-F238E27FC236}">
                <a16:creationId xmlns:a16="http://schemas.microsoft.com/office/drawing/2014/main" id="{048943BE-17BE-4BD1-AEFB-7BB9C4B2845A}"/>
              </a:ext>
            </a:extLst>
          </p:cNvPr>
          <p:cNvSpPr txBox="1"/>
          <p:nvPr/>
        </p:nvSpPr>
        <p:spPr>
          <a:xfrm>
            <a:off x="9410993" y="3725195"/>
            <a:ext cx="149834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latin typeface="Century Gothic"/>
                <a:cs typeface="Calibri"/>
              </a:rPr>
              <a:t>New York</a:t>
            </a:r>
          </a:p>
        </p:txBody>
      </p:sp>
      <p:sp>
        <p:nvSpPr>
          <p:cNvPr id="8" name="TextBox 7">
            <a:extLst>
              <a:ext uri="{FF2B5EF4-FFF2-40B4-BE49-F238E27FC236}">
                <a16:creationId xmlns:a16="http://schemas.microsoft.com/office/drawing/2014/main" id="{69CDFDF4-110C-4EC3-BDB1-DC1E1A800252}"/>
              </a:ext>
            </a:extLst>
          </p:cNvPr>
          <p:cNvSpPr txBox="1"/>
          <p:nvPr/>
        </p:nvSpPr>
        <p:spPr>
          <a:xfrm>
            <a:off x="5133782" y="3526393"/>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latin typeface="Century Gothic"/>
              </a:rPr>
              <a:t>0</a:t>
            </a:r>
            <a:endParaRPr lang="en-US" sz="850" b="1">
              <a:latin typeface="Century Gothic"/>
            </a:endParaRPr>
          </a:p>
        </p:txBody>
      </p:sp>
      <p:sp>
        <p:nvSpPr>
          <p:cNvPr id="13" name="TextBox 12">
            <a:extLst>
              <a:ext uri="{FF2B5EF4-FFF2-40B4-BE49-F238E27FC236}">
                <a16:creationId xmlns:a16="http://schemas.microsoft.com/office/drawing/2014/main" id="{E5A5CD4F-8AE6-451F-89E0-47BEE3D30FEA}"/>
              </a:ext>
            </a:extLst>
          </p:cNvPr>
          <p:cNvSpPr txBox="1"/>
          <p:nvPr/>
        </p:nvSpPr>
        <p:spPr>
          <a:xfrm>
            <a:off x="5443109" y="3526393"/>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latin typeface="Century Gothic"/>
              </a:rPr>
              <a:t>1</a:t>
            </a:r>
          </a:p>
        </p:txBody>
      </p:sp>
      <p:sp>
        <p:nvSpPr>
          <p:cNvPr id="14" name="TextBox 13">
            <a:extLst>
              <a:ext uri="{FF2B5EF4-FFF2-40B4-BE49-F238E27FC236}">
                <a16:creationId xmlns:a16="http://schemas.microsoft.com/office/drawing/2014/main" id="{E70FED66-E6F4-41CD-9891-209E6064429E}"/>
              </a:ext>
            </a:extLst>
          </p:cNvPr>
          <p:cNvSpPr txBox="1"/>
          <p:nvPr/>
        </p:nvSpPr>
        <p:spPr>
          <a:xfrm>
            <a:off x="5775069" y="3522813"/>
            <a:ext cx="229157" cy="2231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Century Gothic"/>
              </a:rPr>
              <a:t>2</a:t>
            </a:r>
          </a:p>
        </p:txBody>
      </p:sp>
      <p:sp>
        <p:nvSpPr>
          <p:cNvPr id="15" name="TextBox 14">
            <a:extLst>
              <a:ext uri="{FF2B5EF4-FFF2-40B4-BE49-F238E27FC236}">
                <a16:creationId xmlns:a16="http://schemas.microsoft.com/office/drawing/2014/main" id="{695E0680-6FFC-4FAB-A431-E4CCED5F0BE5}"/>
              </a:ext>
            </a:extLst>
          </p:cNvPr>
          <p:cNvSpPr txBox="1"/>
          <p:nvPr/>
        </p:nvSpPr>
        <p:spPr>
          <a:xfrm>
            <a:off x="6084395" y="3522813"/>
            <a:ext cx="22915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latin typeface="Century Gothic"/>
              </a:rPr>
              <a:t>3</a:t>
            </a:r>
          </a:p>
        </p:txBody>
      </p:sp>
      <p:sp>
        <p:nvSpPr>
          <p:cNvPr id="16" name="TextBox 15">
            <a:extLst>
              <a:ext uri="{FF2B5EF4-FFF2-40B4-BE49-F238E27FC236}">
                <a16:creationId xmlns:a16="http://schemas.microsoft.com/office/drawing/2014/main" id="{195599E5-ACBF-41BE-BC8D-606263CA376F}"/>
              </a:ext>
            </a:extLst>
          </p:cNvPr>
          <p:cNvSpPr txBox="1"/>
          <p:nvPr/>
        </p:nvSpPr>
        <p:spPr>
          <a:xfrm>
            <a:off x="6205109" y="3420769"/>
            <a:ext cx="50076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b="1">
                <a:latin typeface="Century Gothic"/>
              </a:rPr>
              <a:t>Miles</a:t>
            </a:r>
          </a:p>
        </p:txBody>
      </p:sp>
      <p:sp>
        <p:nvSpPr>
          <p:cNvPr id="9" name="TextBox 8">
            <a:extLst>
              <a:ext uri="{FF2B5EF4-FFF2-40B4-BE49-F238E27FC236}">
                <a16:creationId xmlns:a16="http://schemas.microsoft.com/office/drawing/2014/main" id="{5346D7CF-9FCF-438E-BEB7-9F20D9D6B723}"/>
              </a:ext>
            </a:extLst>
          </p:cNvPr>
          <p:cNvSpPr txBox="1"/>
          <p:nvPr/>
        </p:nvSpPr>
        <p:spPr>
          <a:xfrm>
            <a:off x="5073014" y="6148896"/>
            <a:ext cx="5076826" cy="1692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
                <a:solidFill>
                  <a:schemeClr val="bg1">
                    <a:lumMod val="50000"/>
                  </a:schemeClr>
                </a:solidFill>
                <a:latin typeface="Century Gothic"/>
              </a:rPr>
              <a:t>Basemap: County of Westchester, Esri, HERE, Garmin, INCREMENT P, USGS, METI/NASA, NGA, EPA, USDA, OpenStreetMap contributors, FAO, NPS, AAFC, NRCan</a:t>
            </a:r>
          </a:p>
        </p:txBody>
      </p:sp>
      <p:sp>
        <p:nvSpPr>
          <p:cNvPr id="10" name="TextBox 9">
            <a:extLst>
              <a:ext uri="{FF2B5EF4-FFF2-40B4-BE49-F238E27FC236}">
                <a16:creationId xmlns:a16="http://schemas.microsoft.com/office/drawing/2014/main" id="{94705D23-C59F-4CAA-B209-06B9C13D5408}"/>
              </a:ext>
            </a:extLst>
          </p:cNvPr>
          <p:cNvSpPr txBox="1"/>
          <p:nvPr/>
        </p:nvSpPr>
        <p:spPr>
          <a:xfrm>
            <a:off x="10972047" y="1347781"/>
            <a:ext cx="1082975" cy="40011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000000"/>
                </a:solidFill>
                <a:latin typeface="Century Gothic"/>
                <a:cs typeface="Calibri"/>
              </a:rPr>
              <a:t>N</a:t>
            </a:r>
          </a:p>
        </p:txBody>
      </p:sp>
      <p:sp>
        <p:nvSpPr>
          <p:cNvPr id="19" name="Isosceles Triangle 18">
            <a:extLst>
              <a:ext uri="{FF2B5EF4-FFF2-40B4-BE49-F238E27FC236}">
                <a16:creationId xmlns:a16="http://schemas.microsoft.com/office/drawing/2014/main" id="{FC122630-C0B0-4CF1-90A6-B70DF8445191}"/>
              </a:ext>
            </a:extLst>
          </p:cNvPr>
          <p:cNvSpPr/>
          <p:nvPr/>
        </p:nvSpPr>
        <p:spPr>
          <a:xfrm>
            <a:off x="11402121" y="1153094"/>
            <a:ext cx="216478" cy="1905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1" name="Straight Arrow Connector 20">
            <a:extLst>
              <a:ext uri="{FF2B5EF4-FFF2-40B4-BE49-F238E27FC236}">
                <a16:creationId xmlns:a16="http://schemas.microsoft.com/office/drawing/2014/main" id="{CD42E1DD-9834-4825-AA8F-D3355166192D}"/>
              </a:ext>
            </a:extLst>
          </p:cNvPr>
          <p:cNvCxnSpPr/>
          <p:nvPr/>
        </p:nvCxnSpPr>
        <p:spPr>
          <a:xfrm>
            <a:off x="5245824" y="3521010"/>
            <a:ext cx="1013951" cy="9526"/>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agram&#10;&#10;Description automatically generated">
            <a:extLst>
              <a:ext uri="{FF2B5EF4-FFF2-40B4-BE49-F238E27FC236}">
                <a16:creationId xmlns:a16="http://schemas.microsoft.com/office/drawing/2014/main" id="{00AE55EC-79C8-46EC-B657-5BB081E32E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951" t="26145" r="9531" b="25531"/>
          <a:stretch/>
        </p:blipFill>
        <p:spPr>
          <a:xfrm>
            <a:off x="3113574" y="980365"/>
            <a:ext cx="6044033" cy="5299714"/>
          </a:xfrm>
          <a:prstGeom prst="rect">
            <a:avLst/>
          </a:prstGeom>
        </p:spPr>
      </p:pic>
      <p:sp>
        <p:nvSpPr>
          <p:cNvPr id="3" name="TextBox 2">
            <a:extLst>
              <a:ext uri="{FF2B5EF4-FFF2-40B4-BE49-F238E27FC236}">
                <a16:creationId xmlns:a16="http://schemas.microsoft.com/office/drawing/2014/main" id="{4F4F38A1-4327-42C4-BF98-A64498AFB0FB}"/>
              </a:ext>
            </a:extLst>
          </p:cNvPr>
          <p:cNvSpPr txBox="1"/>
          <p:nvPr/>
        </p:nvSpPr>
        <p:spPr>
          <a:xfrm>
            <a:off x="1844843" y="350347"/>
            <a:ext cx="849943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Heat Vulnerability Score Results</a:t>
            </a:r>
            <a:endParaRPr lang="en-US" sz="4000" b="1">
              <a:solidFill>
                <a:srgbClr val="266E99"/>
              </a:solidFill>
              <a:latin typeface="Century Gothic" panose="020B0502020202020204" pitchFamily="34" charset="0"/>
            </a:endParaRPr>
          </a:p>
        </p:txBody>
      </p:sp>
      <p:pic>
        <p:nvPicPr>
          <p:cNvPr id="4" name="Picture 4" descr="Map&#10;&#10;Description automatically generated">
            <a:extLst>
              <a:ext uri="{FF2B5EF4-FFF2-40B4-BE49-F238E27FC236}">
                <a16:creationId xmlns:a16="http://schemas.microsoft.com/office/drawing/2014/main" id="{C8DFD392-5BEE-4169-A872-08D385E2F2DE}"/>
              </a:ext>
            </a:extLst>
          </p:cNvPr>
          <p:cNvPicPr>
            <a:picLocks noChangeAspect="1"/>
          </p:cNvPicPr>
          <p:nvPr/>
        </p:nvPicPr>
        <p:blipFill rotWithShape="1">
          <a:blip r:embed="rId4"/>
          <a:srcRect l="55835" t="83580" r="38848" b="5131"/>
          <a:stretch/>
        </p:blipFill>
        <p:spPr>
          <a:xfrm>
            <a:off x="8926286" y="4538702"/>
            <a:ext cx="446809" cy="1187870"/>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2E96462D-21B9-4F3E-B44F-954C4DC78C64}"/>
              </a:ext>
            </a:extLst>
          </p:cNvPr>
          <p:cNvPicPr>
            <a:picLocks noChangeAspect="1"/>
          </p:cNvPicPr>
          <p:nvPr/>
        </p:nvPicPr>
        <p:blipFill rotWithShape="1">
          <a:blip r:embed="rId5"/>
          <a:srcRect l="2541" t="83801" r="91833" b="9187"/>
          <a:stretch/>
        </p:blipFill>
        <p:spPr>
          <a:xfrm>
            <a:off x="8818116" y="2651188"/>
            <a:ext cx="609637" cy="976725"/>
          </a:xfrm>
          <a:prstGeom prst="rect">
            <a:avLst/>
          </a:prstGeom>
        </p:spPr>
      </p:pic>
      <p:grpSp>
        <p:nvGrpSpPr>
          <p:cNvPr id="16" name="Group 15">
            <a:extLst>
              <a:ext uri="{FF2B5EF4-FFF2-40B4-BE49-F238E27FC236}">
                <a16:creationId xmlns:a16="http://schemas.microsoft.com/office/drawing/2014/main" id="{1826E283-9986-475B-93AE-DC160087A270}"/>
              </a:ext>
            </a:extLst>
          </p:cNvPr>
          <p:cNvGrpSpPr/>
          <p:nvPr/>
        </p:nvGrpSpPr>
        <p:grpSpPr>
          <a:xfrm>
            <a:off x="7873049" y="5767255"/>
            <a:ext cx="5824362" cy="523220"/>
            <a:chOff x="7873049" y="5767255"/>
            <a:chExt cx="5824362" cy="523220"/>
          </a:xfrm>
        </p:grpSpPr>
        <p:pic>
          <p:nvPicPr>
            <p:cNvPr id="13" name="Picture 5" descr="A picture containing map&#10;&#10;Description automatically generated">
              <a:extLst>
                <a:ext uri="{FF2B5EF4-FFF2-40B4-BE49-F238E27FC236}">
                  <a16:creationId xmlns:a16="http://schemas.microsoft.com/office/drawing/2014/main" id="{F0BE125F-46BE-4C52-8337-C210D3E2B413}"/>
                </a:ext>
              </a:extLst>
            </p:cNvPr>
            <p:cNvPicPr>
              <a:picLocks noChangeAspect="1"/>
            </p:cNvPicPr>
            <p:nvPr/>
          </p:nvPicPr>
          <p:blipFill rotWithShape="1">
            <a:blip r:embed="rId5"/>
            <a:srcRect l="2841" t="97395" r="55468" b="620"/>
            <a:stretch/>
          </p:blipFill>
          <p:spPr>
            <a:xfrm>
              <a:off x="7873049" y="6005765"/>
              <a:ext cx="3515181" cy="214204"/>
            </a:xfrm>
            <a:prstGeom prst="rect">
              <a:avLst/>
            </a:prstGeom>
          </p:spPr>
        </p:pic>
        <p:sp>
          <p:nvSpPr>
            <p:cNvPr id="14" name="TextBox 13">
              <a:extLst>
                <a:ext uri="{FF2B5EF4-FFF2-40B4-BE49-F238E27FC236}">
                  <a16:creationId xmlns:a16="http://schemas.microsoft.com/office/drawing/2014/main" id="{CE3C3A2F-3320-4516-BF8A-B27974E6E7ED}"/>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panose="020F0502020204030204"/>
                </a:rPr>
                <a:t>m</a:t>
              </a:r>
            </a:p>
          </p:txBody>
        </p:sp>
        <p:sp>
          <p:nvSpPr>
            <p:cNvPr id="15" name="TextBox 14">
              <a:extLst>
                <a:ext uri="{FF2B5EF4-FFF2-40B4-BE49-F238E27FC236}">
                  <a16:creationId xmlns:a16="http://schemas.microsoft.com/office/drawing/2014/main" id="{BFD58630-532C-46D9-AD58-A9DF18975486}"/>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panose="020F0502020204030204"/>
                </a:rPr>
                <a:t>0     0.5     1              2               3               4</a:t>
              </a:r>
              <a:r>
                <a:rPr lang="en-US" sz="1400">
                  <a:latin typeface="Century Gothic"/>
                  <a:cs typeface="Calibri" panose="020F0502020204030204"/>
                </a:rPr>
                <a:t>       </a:t>
              </a:r>
            </a:p>
          </p:txBody>
        </p:sp>
      </p:grpSp>
      <p:pic>
        <p:nvPicPr>
          <p:cNvPr id="17" name="Picture 4" descr="Map&#10;&#10;Description automatically generated">
            <a:extLst>
              <a:ext uri="{FF2B5EF4-FFF2-40B4-BE49-F238E27FC236}">
                <a16:creationId xmlns:a16="http://schemas.microsoft.com/office/drawing/2014/main" id="{240405DB-A80F-4C01-812F-6FD5660208C3}"/>
              </a:ext>
            </a:extLst>
          </p:cNvPr>
          <p:cNvPicPr>
            <a:picLocks noChangeAspect="1"/>
          </p:cNvPicPr>
          <p:nvPr/>
        </p:nvPicPr>
        <p:blipFill rotWithShape="1">
          <a:blip r:embed="rId4"/>
          <a:srcRect l="55687" t="75827" r="38848" b="21665"/>
          <a:stretch/>
        </p:blipFill>
        <p:spPr>
          <a:xfrm>
            <a:off x="8904515" y="3787589"/>
            <a:ext cx="479517" cy="283335"/>
          </a:xfrm>
          <a:prstGeom prst="rect">
            <a:avLst/>
          </a:prstGeom>
        </p:spPr>
      </p:pic>
      <p:grpSp>
        <p:nvGrpSpPr>
          <p:cNvPr id="35" name="Group 34">
            <a:extLst>
              <a:ext uri="{FF2B5EF4-FFF2-40B4-BE49-F238E27FC236}">
                <a16:creationId xmlns:a16="http://schemas.microsoft.com/office/drawing/2014/main" id="{FD63EF8B-6182-4ED6-B13A-3B001D9FFEA7}"/>
              </a:ext>
            </a:extLst>
          </p:cNvPr>
          <p:cNvGrpSpPr/>
          <p:nvPr/>
        </p:nvGrpSpPr>
        <p:grpSpPr>
          <a:xfrm>
            <a:off x="8866401" y="4327355"/>
            <a:ext cx="3093193" cy="1400316"/>
            <a:chOff x="8514734" y="4219048"/>
            <a:chExt cx="3093193" cy="1400316"/>
          </a:xfrm>
        </p:grpSpPr>
        <p:sp>
          <p:nvSpPr>
            <p:cNvPr id="37" name="TextBox 36">
              <a:extLst>
                <a:ext uri="{FF2B5EF4-FFF2-40B4-BE49-F238E27FC236}">
                  <a16:creationId xmlns:a16="http://schemas.microsoft.com/office/drawing/2014/main" id="{4087F503-58A3-4F2F-969E-75E021D2CFC0}"/>
                </a:ext>
              </a:extLst>
            </p:cNvPr>
            <p:cNvSpPr txBox="1"/>
            <p:nvPr/>
          </p:nvSpPr>
          <p:spPr>
            <a:xfrm>
              <a:off x="8514734" y="4219048"/>
              <a:ext cx="30931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Heat Vulnerability</a:t>
              </a:r>
            </a:p>
          </p:txBody>
        </p:sp>
        <p:sp>
          <p:nvSpPr>
            <p:cNvPr id="38" name="TextBox 37">
              <a:extLst>
                <a:ext uri="{FF2B5EF4-FFF2-40B4-BE49-F238E27FC236}">
                  <a16:creationId xmlns:a16="http://schemas.microsoft.com/office/drawing/2014/main" id="{16DC27BA-E1B2-42F1-A57A-7C865593106D}"/>
                </a:ext>
              </a:extLst>
            </p:cNvPr>
            <p:cNvSpPr txBox="1"/>
            <p:nvPr/>
          </p:nvSpPr>
          <p:spPr>
            <a:xfrm>
              <a:off x="8923263" y="4449813"/>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1</a:t>
              </a:r>
            </a:p>
            <a:p>
              <a:r>
                <a:rPr lang="en-US" sz="1400">
                  <a:solidFill>
                    <a:srgbClr val="3F3F3F"/>
                  </a:solidFill>
                  <a:latin typeface="Century Gothic"/>
                  <a:cs typeface="Calibri"/>
                </a:rPr>
                <a:t>2</a:t>
              </a:r>
            </a:p>
            <a:p>
              <a:r>
                <a:rPr lang="en-US" sz="1400">
                  <a:solidFill>
                    <a:srgbClr val="3F3F3F"/>
                  </a:solidFill>
                  <a:latin typeface="Century Gothic"/>
                  <a:cs typeface="Calibri"/>
                </a:rPr>
                <a:t>3</a:t>
              </a:r>
            </a:p>
            <a:p>
              <a:r>
                <a:rPr lang="en-US" sz="1400">
                  <a:solidFill>
                    <a:srgbClr val="3F3F3F"/>
                  </a:solidFill>
                  <a:latin typeface="Century Gothic"/>
                  <a:cs typeface="Calibri"/>
                </a:rPr>
                <a:t>4</a:t>
              </a:r>
            </a:p>
            <a:p>
              <a:r>
                <a:rPr lang="en-US" sz="1400">
                  <a:solidFill>
                    <a:srgbClr val="3F3F3F"/>
                  </a:solidFill>
                  <a:latin typeface="Century Gothic"/>
                  <a:cs typeface="Calibri"/>
                </a:rPr>
                <a:t>5</a:t>
              </a:r>
            </a:p>
          </p:txBody>
        </p:sp>
      </p:grpSp>
      <p:sp>
        <p:nvSpPr>
          <p:cNvPr id="40" name="TextBox 39">
            <a:extLst>
              <a:ext uri="{FF2B5EF4-FFF2-40B4-BE49-F238E27FC236}">
                <a16:creationId xmlns:a16="http://schemas.microsoft.com/office/drawing/2014/main" id="{CD76FEB2-B7B4-46F3-AAB8-5044B2C5F813}"/>
              </a:ext>
            </a:extLst>
          </p:cNvPr>
          <p:cNvSpPr txBox="1"/>
          <p:nvPr/>
        </p:nvSpPr>
        <p:spPr>
          <a:xfrm>
            <a:off x="9263742" y="3766456"/>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Neighborhoods in Yonkers</a:t>
            </a:r>
            <a:endParaRPr lang="en-US" sz="1600" b="1">
              <a:solidFill>
                <a:srgbClr val="3F3F3F"/>
              </a:solidFill>
              <a:latin typeface="Century Gothic"/>
            </a:endParaRPr>
          </a:p>
        </p:txBody>
      </p:sp>
      <p:sp>
        <p:nvSpPr>
          <p:cNvPr id="42" name="TextBox 41">
            <a:extLst>
              <a:ext uri="{FF2B5EF4-FFF2-40B4-BE49-F238E27FC236}">
                <a16:creationId xmlns:a16="http://schemas.microsoft.com/office/drawing/2014/main" id="{D735AF08-F7EE-4A87-835D-BB4DE03BB8EF}"/>
              </a:ext>
            </a:extLst>
          </p:cNvPr>
          <p:cNvSpPr txBox="1"/>
          <p:nvPr/>
        </p:nvSpPr>
        <p:spPr>
          <a:xfrm>
            <a:off x="589845" y="1383736"/>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Top 3: </a:t>
            </a:r>
            <a:endParaRPr lang="en-US" b="1">
              <a:solidFill>
                <a:srgbClr val="3F3F3F"/>
              </a:solidFill>
              <a:latin typeface="Calibri" panose="020F0502020204030204"/>
              <a:ea typeface="+mn-lt"/>
              <a:cs typeface="+mn-lt"/>
            </a:endParaRPr>
          </a:p>
          <a:p>
            <a:pPr marL="457200" indent="-457200">
              <a:buAutoNum type="arabicPeriod"/>
            </a:pPr>
            <a:r>
              <a:rPr lang="en-US">
                <a:solidFill>
                  <a:srgbClr val="3F3F3F"/>
                </a:solidFill>
                <a:latin typeface="Century Gothic"/>
                <a:cs typeface="Calibri"/>
              </a:rPr>
              <a:t>Radford </a:t>
            </a:r>
            <a:endParaRPr lang="en-US">
              <a:solidFill>
                <a:srgbClr val="000000"/>
              </a:solidFill>
              <a:latin typeface="Calibri" panose="020F0502020204030204"/>
              <a:cs typeface="Calibri"/>
            </a:endParaRPr>
          </a:p>
          <a:p>
            <a:pPr marL="457200" indent="-457200">
              <a:buAutoNum type="arabicPeriod"/>
            </a:pPr>
            <a:r>
              <a:rPr lang="en-US">
                <a:solidFill>
                  <a:srgbClr val="3F3F3F"/>
                </a:solidFill>
                <a:latin typeface="Century Gothic"/>
                <a:cs typeface="Calibri"/>
              </a:rPr>
              <a:t>Sunnyside Park</a:t>
            </a:r>
            <a:endParaRPr lang="en-US">
              <a:cs typeface="Calibri" panose="020F0502020204030204"/>
            </a:endParaRPr>
          </a:p>
          <a:p>
            <a:pPr marL="457200" indent="-457200">
              <a:buAutoNum type="arabicPeriod"/>
            </a:pPr>
            <a:r>
              <a:rPr lang="en-US">
                <a:solidFill>
                  <a:srgbClr val="3F3F3F"/>
                </a:solidFill>
                <a:latin typeface="Century Gothic"/>
                <a:ea typeface="+mn-lt"/>
                <a:cs typeface="+mn-lt"/>
              </a:rPr>
              <a:t>Glenwood</a:t>
            </a:r>
          </a:p>
          <a:p>
            <a:pPr marL="457200" indent="-457200">
              <a:buAutoNum type="arabicPeriod"/>
            </a:pPr>
            <a:endParaRPr lang="en-US">
              <a:solidFill>
                <a:srgbClr val="3F3F3F"/>
              </a:solidFill>
              <a:latin typeface="Century Gothic"/>
              <a:cs typeface="Calibri"/>
            </a:endParaRPr>
          </a:p>
          <a:p>
            <a:endParaRPr lang="en-US">
              <a:solidFill>
                <a:srgbClr val="3F3F3F"/>
              </a:solidFill>
              <a:latin typeface="Calibri" panose="020F0502020204030204"/>
              <a:cs typeface="Calibri"/>
            </a:endParaRPr>
          </a:p>
        </p:txBody>
      </p:sp>
      <p:sp>
        <p:nvSpPr>
          <p:cNvPr id="44" name="TextBox 43">
            <a:extLst>
              <a:ext uri="{FF2B5EF4-FFF2-40B4-BE49-F238E27FC236}">
                <a16:creationId xmlns:a16="http://schemas.microsoft.com/office/drawing/2014/main" id="{42351D2E-82C6-4E8B-A72B-F37740502484}"/>
              </a:ext>
            </a:extLst>
          </p:cNvPr>
          <p:cNvSpPr txBox="1"/>
          <p:nvPr/>
        </p:nvSpPr>
        <p:spPr>
          <a:xfrm>
            <a:off x="591631" y="4491973"/>
            <a:ext cx="28932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Bottom 3: </a:t>
            </a:r>
            <a:endParaRPr lang="en-US" b="1">
              <a:solidFill>
                <a:srgbClr val="3F3F3F"/>
              </a:solidFill>
              <a:latin typeface="Century Gothic"/>
              <a:ea typeface="+mn-lt"/>
              <a:cs typeface="+mn-lt"/>
            </a:endParaRPr>
          </a:p>
          <a:p>
            <a:pPr marL="342900" indent="-342900">
              <a:buAutoNum type="arabicPeriod"/>
            </a:pPr>
            <a:r>
              <a:rPr lang="en-US">
                <a:solidFill>
                  <a:srgbClr val="3F3F3F"/>
                </a:solidFill>
                <a:latin typeface="Century Gothic"/>
                <a:ea typeface="+mn-lt"/>
                <a:cs typeface="+mn-lt"/>
              </a:rPr>
              <a:t>Crestwood Lake </a:t>
            </a:r>
          </a:p>
          <a:p>
            <a:pPr marL="342900" indent="-342900">
              <a:buAutoNum type="arabicPeriod"/>
            </a:pPr>
            <a:r>
              <a:rPr lang="en-US">
                <a:solidFill>
                  <a:srgbClr val="3F3F3F"/>
                </a:solidFill>
                <a:latin typeface="Century Gothic"/>
                <a:ea typeface="+mn-lt"/>
                <a:cs typeface="+mn-lt"/>
              </a:rPr>
              <a:t>Sprain Lake Knolls </a:t>
            </a:r>
          </a:p>
          <a:p>
            <a:pPr marL="342900" indent="-342900">
              <a:buAutoNum type="arabicPeriod"/>
            </a:pPr>
            <a:r>
              <a:rPr lang="en-US">
                <a:solidFill>
                  <a:srgbClr val="3F3F3F"/>
                </a:solidFill>
                <a:latin typeface="Century Gothic"/>
                <a:cs typeface="Calibri"/>
              </a:rPr>
              <a:t>Nepera Park </a:t>
            </a:r>
          </a:p>
          <a:p>
            <a:endParaRPr lang="en-US">
              <a:solidFill>
                <a:srgbClr val="3F3F3F"/>
              </a:solidFill>
              <a:cs typeface="Calibri"/>
            </a:endParaRPr>
          </a:p>
        </p:txBody>
      </p:sp>
      <p:cxnSp>
        <p:nvCxnSpPr>
          <p:cNvPr id="45" name="Straight Arrow Connector 44">
            <a:extLst>
              <a:ext uri="{FF2B5EF4-FFF2-40B4-BE49-F238E27FC236}">
                <a16:creationId xmlns:a16="http://schemas.microsoft.com/office/drawing/2014/main" id="{3804D7F2-67DC-4B3B-87CC-B16013214751}"/>
              </a:ext>
            </a:extLst>
          </p:cNvPr>
          <p:cNvCxnSpPr/>
          <p:nvPr/>
        </p:nvCxnSpPr>
        <p:spPr>
          <a:xfrm flipH="1" flipV="1">
            <a:off x="6674926" y="3445344"/>
            <a:ext cx="784524" cy="12469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17D3BAF-C0A1-4E1E-A669-CDBEE9A2634F}"/>
              </a:ext>
            </a:extLst>
          </p:cNvPr>
          <p:cNvSpPr txBox="1"/>
          <p:nvPr/>
        </p:nvSpPr>
        <p:spPr>
          <a:xfrm>
            <a:off x="7186671" y="4716340"/>
            <a:ext cx="22951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5E00"/>
                </a:solidFill>
                <a:latin typeface="Century Gothic"/>
                <a:cs typeface="Calibri" panose="020F0502020204030204"/>
              </a:rPr>
              <a:t>Sunnyside</a:t>
            </a:r>
          </a:p>
          <a:p>
            <a:r>
              <a:rPr lang="en-US" b="1">
                <a:solidFill>
                  <a:srgbClr val="FF5E00"/>
                </a:solidFill>
                <a:latin typeface="Century Gothic"/>
                <a:cs typeface="Calibri" panose="020F0502020204030204"/>
              </a:rPr>
              <a:t>Park</a:t>
            </a:r>
          </a:p>
        </p:txBody>
      </p:sp>
      <p:cxnSp>
        <p:nvCxnSpPr>
          <p:cNvPr id="48" name="Straight Arrow Connector 47">
            <a:extLst>
              <a:ext uri="{FF2B5EF4-FFF2-40B4-BE49-F238E27FC236}">
                <a16:creationId xmlns:a16="http://schemas.microsoft.com/office/drawing/2014/main" id="{081A48F5-CBDF-4F45-9C4E-3A8A8DBC5A7D}"/>
              </a:ext>
            </a:extLst>
          </p:cNvPr>
          <p:cNvCxnSpPr>
            <a:cxnSpLocks/>
          </p:cNvCxnSpPr>
          <p:nvPr/>
        </p:nvCxnSpPr>
        <p:spPr>
          <a:xfrm>
            <a:off x="3255810" y="3289075"/>
            <a:ext cx="1046235" cy="1767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148C82A-DD06-4B43-9E4F-FC4F8479DF8C}"/>
              </a:ext>
            </a:extLst>
          </p:cNvPr>
          <p:cNvSpPr txBox="1"/>
          <p:nvPr/>
        </p:nvSpPr>
        <p:spPr>
          <a:xfrm>
            <a:off x="1952101" y="3100077"/>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5E00"/>
                </a:solidFill>
                <a:latin typeface="Century Gothic"/>
                <a:cs typeface="Calibri" panose="020F0502020204030204"/>
              </a:rPr>
              <a:t>Glenwood</a:t>
            </a:r>
          </a:p>
        </p:txBody>
      </p:sp>
      <p:cxnSp>
        <p:nvCxnSpPr>
          <p:cNvPr id="51" name="Straight Arrow Connector 50">
            <a:extLst>
              <a:ext uri="{FF2B5EF4-FFF2-40B4-BE49-F238E27FC236}">
                <a16:creationId xmlns:a16="http://schemas.microsoft.com/office/drawing/2014/main" id="{5032A5E9-133A-441E-9410-A74E443A6CF5}"/>
              </a:ext>
            </a:extLst>
          </p:cNvPr>
          <p:cNvCxnSpPr>
            <a:cxnSpLocks/>
          </p:cNvCxnSpPr>
          <p:nvPr/>
        </p:nvCxnSpPr>
        <p:spPr>
          <a:xfrm>
            <a:off x="3127550" y="4217356"/>
            <a:ext cx="813760" cy="1380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8670777-1242-465D-829D-48B7B9FC73DB}"/>
              </a:ext>
            </a:extLst>
          </p:cNvPr>
          <p:cNvSpPr txBox="1"/>
          <p:nvPr/>
        </p:nvSpPr>
        <p:spPr>
          <a:xfrm>
            <a:off x="2037634" y="4012519"/>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5E00"/>
                </a:solidFill>
                <a:latin typeface="Century Gothic"/>
                <a:cs typeface="Calibri"/>
              </a:rPr>
              <a:t>Radford</a:t>
            </a:r>
          </a:p>
        </p:txBody>
      </p:sp>
      <p:cxnSp>
        <p:nvCxnSpPr>
          <p:cNvPr id="23" name="Straight Arrow Connector 22">
            <a:extLst>
              <a:ext uri="{FF2B5EF4-FFF2-40B4-BE49-F238E27FC236}">
                <a16:creationId xmlns:a16="http://schemas.microsoft.com/office/drawing/2014/main" id="{62E1E627-7395-4F86-99AD-6844324A4381}"/>
              </a:ext>
            </a:extLst>
          </p:cNvPr>
          <p:cNvCxnSpPr>
            <a:cxnSpLocks/>
          </p:cNvCxnSpPr>
          <p:nvPr/>
        </p:nvCxnSpPr>
        <p:spPr>
          <a:xfrm flipH="1">
            <a:off x="8339752" y="2320174"/>
            <a:ext cx="882546" cy="1448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241371D-0AEA-47AB-81A0-31FD9050DF38}"/>
              </a:ext>
            </a:extLst>
          </p:cNvPr>
          <p:cNvSpPr txBox="1"/>
          <p:nvPr/>
        </p:nvSpPr>
        <p:spPr>
          <a:xfrm>
            <a:off x="9267896" y="1472554"/>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2060"/>
                </a:solidFill>
                <a:latin typeface="Century Gothic"/>
                <a:cs typeface="Calibri" panose="020F0502020204030204"/>
              </a:rPr>
              <a:t>Sprain Lake Knolls</a:t>
            </a:r>
            <a:endParaRPr lang="en-US">
              <a:solidFill>
                <a:srgbClr val="002060"/>
              </a:solidFill>
              <a:cs typeface="Calibri" panose="020F0502020204030204"/>
            </a:endParaRPr>
          </a:p>
        </p:txBody>
      </p:sp>
      <p:sp>
        <p:nvSpPr>
          <p:cNvPr id="25" name="TextBox 24">
            <a:extLst>
              <a:ext uri="{FF2B5EF4-FFF2-40B4-BE49-F238E27FC236}">
                <a16:creationId xmlns:a16="http://schemas.microsoft.com/office/drawing/2014/main" id="{1FAF62C4-7782-40C4-998D-F9F73C6A12B8}"/>
              </a:ext>
            </a:extLst>
          </p:cNvPr>
          <p:cNvSpPr txBox="1"/>
          <p:nvPr/>
        </p:nvSpPr>
        <p:spPr>
          <a:xfrm>
            <a:off x="3113281" y="1249817"/>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060"/>
                </a:solidFill>
                <a:latin typeface="Century Gothic"/>
                <a:cs typeface="Calibri" panose="020F0502020204030204"/>
              </a:rPr>
              <a:t>Nepera Park</a:t>
            </a:r>
          </a:p>
        </p:txBody>
      </p:sp>
      <p:sp>
        <p:nvSpPr>
          <p:cNvPr id="26" name="TextBox 25">
            <a:extLst>
              <a:ext uri="{FF2B5EF4-FFF2-40B4-BE49-F238E27FC236}">
                <a16:creationId xmlns:a16="http://schemas.microsoft.com/office/drawing/2014/main" id="{69FB8881-4D35-467C-83C9-7205B059769C}"/>
              </a:ext>
            </a:extLst>
          </p:cNvPr>
          <p:cNvSpPr txBox="1"/>
          <p:nvPr/>
        </p:nvSpPr>
        <p:spPr>
          <a:xfrm>
            <a:off x="9373403" y="2082154"/>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060"/>
                </a:solidFill>
                <a:latin typeface="Century Gothic"/>
                <a:cs typeface="Calibri" panose="020F0502020204030204"/>
              </a:rPr>
              <a:t>Crestwood Lake</a:t>
            </a:r>
          </a:p>
        </p:txBody>
      </p:sp>
      <p:cxnSp>
        <p:nvCxnSpPr>
          <p:cNvPr id="28" name="Straight Arrow Connector 27">
            <a:extLst>
              <a:ext uri="{FF2B5EF4-FFF2-40B4-BE49-F238E27FC236}">
                <a16:creationId xmlns:a16="http://schemas.microsoft.com/office/drawing/2014/main" id="{F551D1C2-070E-4C57-94AE-16A31ACA7188}"/>
              </a:ext>
            </a:extLst>
          </p:cNvPr>
          <p:cNvCxnSpPr>
            <a:cxnSpLocks/>
          </p:cNvCxnSpPr>
          <p:nvPr/>
        </p:nvCxnSpPr>
        <p:spPr>
          <a:xfrm>
            <a:off x="4237333" y="1576847"/>
            <a:ext cx="626390" cy="3993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29F192-7501-4A37-B1AD-3CD2434F122A}"/>
              </a:ext>
            </a:extLst>
          </p:cNvPr>
          <p:cNvCxnSpPr>
            <a:cxnSpLocks/>
          </p:cNvCxnSpPr>
          <p:nvPr/>
        </p:nvCxnSpPr>
        <p:spPr>
          <a:xfrm flipH="1">
            <a:off x="7360539" y="1710569"/>
            <a:ext cx="1941161" cy="3255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25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chart&#10;&#10;Description automatically generated">
            <a:extLst>
              <a:ext uri="{FF2B5EF4-FFF2-40B4-BE49-F238E27FC236}">
                <a16:creationId xmlns:a16="http://schemas.microsoft.com/office/drawing/2014/main" id="{87155E82-8D8A-4AA5-A4B1-850C45218D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225" t="14081" r="10112" b="38448"/>
          <a:stretch/>
        </p:blipFill>
        <p:spPr>
          <a:xfrm>
            <a:off x="3148740" y="1068563"/>
            <a:ext cx="5828383" cy="5201519"/>
          </a:xfrm>
          <a:prstGeom prst="rect">
            <a:avLst/>
          </a:prstGeom>
        </p:spPr>
      </p:pic>
      <p:sp>
        <p:nvSpPr>
          <p:cNvPr id="3" name="TextBox 2">
            <a:extLst>
              <a:ext uri="{FF2B5EF4-FFF2-40B4-BE49-F238E27FC236}">
                <a16:creationId xmlns:a16="http://schemas.microsoft.com/office/drawing/2014/main" id="{4F4F38A1-4327-42C4-BF98-A64498AFB0FB}"/>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Median Temperature Differences</a:t>
            </a:r>
            <a:endParaRPr lang="en-US" sz="4000" b="1">
              <a:solidFill>
                <a:srgbClr val="266E99"/>
              </a:solidFill>
              <a:latin typeface="Century Gothic" panose="020B0502020202020204" pitchFamily="34" charset="0"/>
            </a:endParaRPr>
          </a:p>
        </p:txBody>
      </p:sp>
      <p:sp>
        <p:nvSpPr>
          <p:cNvPr id="13" name="TextBox 12">
            <a:extLst>
              <a:ext uri="{FF2B5EF4-FFF2-40B4-BE49-F238E27FC236}">
                <a16:creationId xmlns:a16="http://schemas.microsoft.com/office/drawing/2014/main" id="{D39ED51A-E7D7-4DAB-9AFC-D312B0B0ECF0}"/>
              </a:ext>
            </a:extLst>
          </p:cNvPr>
          <p:cNvSpPr txBox="1"/>
          <p:nvPr/>
        </p:nvSpPr>
        <p:spPr>
          <a:xfrm>
            <a:off x="9264289" y="4467455"/>
            <a:ext cx="178888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-6.60 –  -4.00</a:t>
            </a:r>
          </a:p>
          <a:p>
            <a:r>
              <a:rPr lang="en-US" sz="1400">
                <a:solidFill>
                  <a:schemeClr val="tx1">
                    <a:lumMod val="75000"/>
                    <a:lumOff val="25000"/>
                  </a:schemeClr>
                </a:solidFill>
                <a:latin typeface="Century Gothic"/>
                <a:cs typeface="Calibri"/>
              </a:rPr>
              <a:t>-3.99 </a:t>
            </a:r>
            <a:r>
              <a:rPr lang="en-US" sz="1400">
                <a:solidFill>
                  <a:schemeClr val="tx1">
                    <a:lumMod val="75000"/>
                    <a:lumOff val="25000"/>
                  </a:schemeClr>
                </a:solidFill>
                <a:latin typeface="Century Gothic"/>
                <a:ea typeface="+mn-lt"/>
                <a:cs typeface="+mn-lt"/>
              </a:rPr>
              <a:t>–  -1.00</a:t>
            </a:r>
          </a:p>
          <a:p>
            <a:r>
              <a:rPr lang="en-US" sz="1400">
                <a:solidFill>
                  <a:schemeClr val="tx1">
                    <a:lumMod val="75000"/>
                    <a:lumOff val="25000"/>
                  </a:schemeClr>
                </a:solidFill>
                <a:latin typeface="Century Gothic"/>
                <a:cs typeface="Calibri"/>
              </a:rPr>
              <a:t>-0.99 </a:t>
            </a:r>
            <a:r>
              <a:rPr lang="en-US" sz="1400">
                <a:solidFill>
                  <a:schemeClr val="tx1">
                    <a:lumMod val="75000"/>
                    <a:lumOff val="25000"/>
                  </a:schemeClr>
                </a:solidFill>
                <a:latin typeface="Century Gothic"/>
                <a:ea typeface="+mn-lt"/>
                <a:cs typeface="+mn-lt"/>
              </a:rPr>
              <a:t>–</a:t>
            </a:r>
            <a:r>
              <a:rPr lang="en-US" sz="1400">
                <a:solidFill>
                  <a:schemeClr val="tx1">
                    <a:lumMod val="75000"/>
                    <a:lumOff val="25000"/>
                  </a:schemeClr>
                </a:solidFill>
                <a:latin typeface="Century Gothic"/>
                <a:cs typeface="Calibri"/>
              </a:rPr>
              <a:t> 1.00</a:t>
            </a:r>
          </a:p>
          <a:p>
            <a:r>
              <a:rPr lang="en-US" sz="1400">
                <a:solidFill>
                  <a:schemeClr val="tx1">
                    <a:lumMod val="75000"/>
                    <a:lumOff val="25000"/>
                  </a:schemeClr>
                </a:solidFill>
                <a:latin typeface="Century Gothic"/>
                <a:cs typeface="Calibri"/>
              </a:rPr>
              <a:t>1.00 </a:t>
            </a:r>
            <a:r>
              <a:rPr lang="en-US" sz="1400">
                <a:solidFill>
                  <a:schemeClr val="tx1">
                    <a:lumMod val="75000"/>
                    <a:lumOff val="25000"/>
                  </a:schemeClr>
                </a:solidFill>
                <a:latin typeface="Century Gothic"/>
                <a:ea typeface="+mn-lt"/>
                <a:cs typeface="+mn-lt"/>
              </a:rPr>
              <a:t>–  4.00</a:t>
            </a:r>
          </a:p>
          <a:p>
            <a:r>
              <a:rPr lang="en-US" sz="1400">
                <a:solidFill>
                  <a:schemeClr val="tx1">
                    <a:lumMod val="75000"/>
                    <a:lumOff val="25000"/>
                  </a:schemeClr>
                </a:solidFill>
                <a:latin typeface="Century Gothic"/>
                <a:cs typeface="Calibri"/>
              </a:rPr>
              <a:t>4.01 </a:t>
            </a:r>
            <a:r>
              <a:rPr lang="en-US" sz="1400">
                <a:solidFill>
                  <a:schemeClr val="tx1">
                    <a:lumMod val="75000"/>
                    <a:lumOff val="25000"/>
                  </a:schemeClr>
                </a:solidFill>
                <a:latin typeface="Century Gothic"/>
                <a:ea typeface="+mn-lt"/>
                <a:cs typeface="+mn-lt"/>
              </a:rPr>
              <a:t>–  8.00</a:t>
            </a:r>
          </a:p>
          <a:p>
            <a:endParaRPr lang="en-US">
              <a:latin typeface="Century Gothic"/>
              <a:ea typeface="+mn-lt"/>
              <a:cs typeface="+mn-lt"/>
            </a:endParaRPr>
          </a:p>
        </p:txBody>
      </p:sp>
      <p:grpSp>
        <p:nvGrpSpPr>
          <p:cNvPr id="20" name="Group 19">
            <a:extLst>
              <a:ext uri="{FF2B5EF4-FFF2-40B4-BE49-F238E27FC236}">
                <a16:creationId xmlns:a16="http://schemas.microsoft.com/office/drawing/2014/main" id="{30E8C7F0-64C6-467B-82BE-8AE20D4116C7}"/>
              </a:ext>
            </a:extLst>
          </p:cNvPr>
          <p:cNvGrpSpPr/>
          <p:nvPr/>
        </p:nvGrpSpPr>
        <p:grpSpPr>
          <a:xfrm>
            <a:off x="7873049" y="5767255"/>
            <a:ext cx="5824362" cy="523220"/>
            <a:chOff x="7873049" y="5767255"/>
            <a:chExt cx="5824362" cy="523220"/>
          </a:xfrm>
        </p:grpSpPr>
        <p:pic>
          <p:nvPicPr>
            <p:cNvPr id="16" name="Picture 5" descr="A picture containing map&#10;&#10;Description automatically generated">
              <a:extLst>
                <a:ext uri="{FF2B5EF4-FFF2-40B4-BE49-F238E27FC236}">
                  <a16:creationId xmlns:a16="http://schemas.microsoft.com/office/drawing/2014/main" id="{1C9B0C06-4B84-4EEC-A649-DBA1AB0BE351}"/>
                </a:ext>
              </a:extLst>
            </p:cNvPr>
            <p:cNvPicPr>
              <a:picLocks noChangeAspect="1"/>
            </p:cNvPicPr>
            <p:nvPr/>
          </p:nvPicPr>
          <p:blipFill rotWithShape="1">
            <a:blip r:embed="rId4"/>
            <a:srcRect l="2841" t="97395" r="55468" b="620"/>
            <a:stretch/>
          </p:blipFill>
          <p:spPr>
            <a:xfrm>
              <a:off x="7873049" y="6005765"/>
              <a:ext cx="3515181" cy="214204"/>
            </a:xfrm>
            <a:prstGeom prst="rect">
              <a:avLst/>
            </a:prstGeom>
          </p:spPr>
        </p:pic>
        <p:sp>
          <p:nvSpPr>
            <p:cNvPr id="17" name="TextBox 16">
              <a:extLst>
                <a:ext uri="{FF2B5EF4-FFF2-40B4-BE49-F238E27FC236}">
                  <a16:creationId xmlns:a16="http://schemas.microsoft.com/office/drawing/2014/main" id="{799A26B7-7B4B-405F-B257-CF1930F2EB19}"/>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m</a:t>
              </a:r>
            </a:p>
          </p:txBody>
        </p:sp>
        <p:sp>
          <p:nvSpPr>
            <p:cNvPr id="18" name="TextBox 17">
              <a:extLst>
                <a:ext uri="{FF2B5EF4-FFF2-40B4-BE49-F238E27FC236}">
                  <a16:creationId xmlns:a16="http://schemas.microsoft.com/office/drawing/2014/main" id="{2557A1D7-8293-4DE7-9D4B-5A2499BDF038}"/>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panose="020F0502020204030204"/>
                </a:rPr>
                <a:t>0     0.5     1              2               3               4 </a:t>
              </a:r>
              <a:r>
                <a:rPr lang="en-US" sz="1400">
                  <a:latin typeface="Century Gothic"/>
                  <a:cs typeface="Calibri" panose="020F0502020204030204"/>
                </a:rPr>
                <a:t>      </a:t>
              </a:r>
            </a:p>
          </p:txBody>
        </p:sp>
      </p:grpSp>
      <p:pic>
        <p:nvPicPr>
          <p:cNvPr id="5" name="Picture 5" descr="A picture containing chart&#10;&#10;Description automatically generated">
            <a:extLst>
              <a:ext uri="{FF2B5EF4-FFF2-40B4-BE49-F238E27FC236}">
                <a16:creationId xmlns:a16="http://schemas.microsoft.com/office/drawing/2014/main" id="{71727375-4976-4858-A80C-67D08AEF470F}"/>
              </a:ext>
            </a:extLst>
          </p:cNvPr>
          <p:cNvPicPr>
            <a:picLocks noChangeAspect="1"/>
          </p:cNvPicPr>
          <p:nvPr/>
        </p:nvPicPr>
        <p:blipFill rotWithShape="1">
          <a:blip r:embed="rId3"/>
          <a:srcRect l="55858" t="86364" r="39017" b="2994"/>
          <a:stretch/>
        </p:blipFill>
        <p:spPr>
          <a:xfrm>
            <a:off x="8925939" y="4551834"/>
            <a:ext cx="425856" cy="1040116"/>
          </a:xfrm>
          <a:prstGeom prst="rect">
            <a:avLst/>
          </a:prstGeom>
        </p:spPr>
      </p:pic>
      <p:sp>
        <p:nvSpPr>
          <p:cNvPr id="6" name="TextBox 5">
            <a:extLst>
              <a:ext uri="{FF2B5EF4-FFF2-40B4-BE49-F238E27FC236}">
                <a16:creationId xmlns:a16="http://schemas.microsoft.com/office/drawing/2014/main" id="{2AC5A29D-7B28-467F-A025-2BD4A027F3F6}"/>
              </a:ext>
            </a:extLst>
          </p:cNvPr>
          <p:cNvSpPr txBox="1"/>
          <p:nvPr/>
        </p:nvSpPr>
        <p:spPr>
          <a:xfrm>
            <a:off x="6834029" y="5268901"/>
            <a:ext cx="2602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Kimball</a:t>
            </a:r>
            <a:endParaRPr lang="en-US">
              <a:solidFill>
                <a:srgbClr val="3F3F3F"/>
              </a:solidFill>
              <a:cs typeface="Calibri" panose="020F0502020204030204"/>
            </a:endParaRPr>
          </a:p>
        </p:txBody>
      </p:sp>
      <p:sp>
        <p:nvSpPr>
          <p:cNvPr id="8" name="TextBox 7">
            <a:extLst>
              <a:ext uri="{FF2B5EF4-FFF2-40B4-BE49-F238E27FC236}">
                <a16:creationId xmlns:a16="http://schemas.microsoft.com/office/drawing/2014/main" id="{83F76CE0-49BD-4659-B7CD-2FDF8901A84F}"/>
              </a:ext>
            </a:extLst>
          </p:cNvPr>
          <p:cNvSpPr txBox="1"/>
          <p:nvPr/>
        </p:nvSpPr>
        <p:spPr>
          <a:xfrm>
            <a:off x="1908239" y="4305340"/>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Old 7th Ward</a:t>
            </a:r>
            <a:endParaRPr lang="en-US">
              <a:solidFill>
                <a:srgbClr val="3F3F3F"/>
              </a:solidFill>
              <a:cs typeface="Calibri" panose="020F0502020204030204"/>
            </a:endParaRPr>
          </a:p>
        </p:txBody>
      </p:sp>
      <p:pic>
        <p:nvPicPr>
          <p:cNvPr id="11" name="Picture 10" descr="A picture containing map&#10;&#10;Description automatically generated">
            <a:extLst>
              <a:ext uri="{FF2B5EF4-FFF2-40B4-BE49-F238E27FC236}">
                <a16:creationId xmlns:a16="http://schemas.microsoft.com/office/drawing/2014/main" id="{FCA0E2AE-ECC0-4CF2-A4C1-C51EE16F8B7B}"/>
              </a:ext>
            </a:extLst>
          </p:cNvPr>
          <p:cNvPicPr>
            <a:picLocks noChangeAspect="1"/>
          </p:cNvPicPr>
          <p:nvPr/>
        </p:nvPicPr>
        <p:blipFill rotWithShape="1">
          <a:blip r:embed="rId4"/>
          <a:srcRect l="2541" t="83801" r="91833" b="9187"/>
          <a:stretch/>
        </p:blipFill>
        <p:spPr>
          <a:xfrm>
            <a:off x="9286201" y="1138073"/>
            <a:ext cx="609637" cy="976725"/>
          </a:xfrm>
          <a:prstGeom prst="rect">
            <a:avLst/>
          </a:prstGeom>
        </p:spPr>
      </p:pic>
      <p:sp>
        <p:nvSpPr>
          <p:cNvPr id="2" name="TextBox 1">
            <a:extLst>
              <a:ext uri="{FF2B5EF4-FFF2-40B4-BE49-F238E27FC236}">
                <a16:creationId xmlns:a16="http://schemas.microsoft.com/office/drawing/2014/main" id="{9E806AF0-4DEC-493F-B2E7-0014EA3F5446}"/>
              </a:ext>
            </a:extLst>
          </p:cNvPr>
          <p:cNvSpPr txBox="1"/>
          <p:nvPr/>
        </p:nvSpPr>
        <p:spPr>
          <a:xfrm>
            <a:off x="8879457" y="4221192"/>
            <a:ext cx="27432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rPr>
              <a:t>LST Differences (°F)</a:t>
            </a:r>
            <a:endParaRPr lang="en-US" sz="1600">
              <a:solidFill>
                <a:schemeClr val="tx1">
                  <a:lumMod val="75000"/>
                  <a:lumOff val="25000"/>
                </a:schemeClr>
              </a:solidFill>
              <a:ea typeface="+mn-lt"/>
              <a:cs typeface="+mn-lt"/>
            </a:endParaRPr>
          </a:p>
          <a:p>
            <a:pPr algn="l"/>
            <a:endParaRPr lang="en-US">
              <a:cs typeface="Calibri"/>
            </a:endParaRPr>
          </a:p>
        </p:txBody>
      </p:sp>
    </p:spTree>
    <p:extLst>
      <p:ext uri="{BB962C8B-B14F-4D97-AF65-F5344CB8AC3E}">
        <p14:creationId xmlns:p14="http://schemas.microsoft.com/office/powerpoint/2010/main" val="3388556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266E99"/>
                </a:solidFill>
                <a:latin typeface="Century Gothic"/>
                <a:ea typeface="+mn-lt"/>
                <a:cs typeface="+mn-lt"/>
              </a:rPr>
              <a:t>Available Landcover Per Person</a:t>
            </a:r>
            <a:endParaRPr lang="en-US" sz="4400">
              <a:solidFill>
                <a:srgbClr val="000000"/>
              </a:solidFill>
              <a:latin typeface="Calibri"/>
              <a:ea typeface="+mn-lt"/>
              <a:cs typeface="+mn-lt"/>
            </a:endParaRPr>
          </a:p>
        </p:txBody>
      </p:sp>
    </p:spTree>
    <p:extLst>
      <p:ext uri="{BB962C8B-B14F-4D97-AF65-F5344CB8AC3E}">
        <p14:creationId xmlns:p14="http://schemas.microsoft.com/office/powerpoint/2010/main" val="250186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0645D8B-E571-4651-86C6-669AFD7A73FF}"/>
              </a:ext>
            </a:extLst>
          </p:cNvPr>
          <p:cNvSpPr/>
          <p:nvPr/>
        </p:nvSpPr>
        <p:spPr>
          <a:xfrm>
            <a:off x="588561" y="1259304"/>
            <a:ext cx="2354806" cy="162635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USFS Tree Canopy Cover</a:t>
            </a:r>
          </a:p>
          <a:p>
            <a:pPr algn="ctr"/>
            <a:r>
              <a:rPr lang="en-US">
                <a:latin typeface="Century Gothic"/>
                <a:cs typeface="Calibri"/>
              </a:rPr>
              <a:t>(NLCD 2016)</a:t>
            </a:r>
          </a:p>
        </p:txBody>
      </p:sp>
      <p:sp>
        <p:nvSpPr>
          <p:cNvPr id="6" name="Rectangle: Rounded Corners 5">
            <a:extLst>
              <a:ext uri="{FF2B5EF4-FFF2-40B4-BE49-F238E27FC236}">
                <a16:creationId xmlns:a16="http://schemas.microsoft.com/office/drawing/2014/main" id="{73E1D263-F1C0-41BF-8A22-D793E41EA226}"/>
              </a:ext>
            </a:extLst>
          </p:cNvPr>
          <p:cNvSpPr/>
          <p:nvPr/>
        </p:nvSpPr>
        <p:spPr>
          <a:xfrm>
            <a:off x="601260" y="3168683"/>
            <a:ext cx="2342106" cy="1523999"/>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 Developed Imperviousness Dataset (NLCD 2016)</a:t>
            </a:r>
          </a:p>
        </p:txBody>
      </p:sp>
      <p:sp>
        <p:nvSpPr>
          <p:cNvPr id="8" name="TextBox 7">
            <a:extLst>
              <a:ext uri="{FF2B5EF4-FFF2-40B4-BE49-F238E27FC236}">
                <a16:creationId xmlns:a16="http://schemas.microsoft.com/office/drawing/2014/main" id="{C85368B7-F119-42F0-BAD4-6C7BB991DB90}"/>
              </a:ext>
            </a:extLst>
          </p:cNvPr>
          <p:cNvSpPr txBox="1"/>
          <p:nvPr/>
        </p:nvSpPr>
        <p:spPr>
          <a:xfrm>
            <a:off x="1031137" y="580533"/>
            <a:ext cx="16058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cs typeface="Calibri"/>
              </a:rPr>
              <a:t>Input data</a:t>
            </a:r>
            <a:endParaRPr lang="en-US">
              <a:solidFill>
                <a:srgbClr val="3F3F3F"/>
              </a:solidFill>
              <a:latin typeface="Century Gothic"/>
            </a:endParaRPr>
          </a:p>
        </p:txBody>
      </p:sp>
      <p:sp>
        <p:nvSpPr>
          <p:cNvPr id="14" name="TextBox 13">
            <a:extLst>
              <a:ext uri="{FF2B5EF4-FFF2-40B4-BE49-F238E27FC236}">
                <a16:creationId xmlns:a16="http://schemas.microsoft.com/office/drawing/2014/main" id="{038D345E-F078-4740-A815-2C7B74687D79}"/>
              </a:ext>
            </a:extLst>
          </p:cNvPr>
          <p:cNvSpPr txBox="1"/>
          <p:nvPr/>
        </p:nvSpPr>
        <p:spPr>
          <a:xfrm>
            <a:off x="3445029" y="446815"/>
            <a:ext cx="23659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cs typeface="Calibri"/>
              </a:rPr>
              <a:t>Data Processing software</a:t>
            </a:r>
            <a:endParaRPr lang="en-US">
              <a:solidFill>
                <a:srgbClr val="3F3F3F"/>
              </a:solidFill>
              <a:latin typeface="Century Gothic"/>
            </a:endParaRPr>
          </a:p>
        </p:txBody>
      </p:sp>
      <p:sp>
        <p:nvSpPr>
          <p:cNvPr id="20" name="Rectangle: Rounded Corners 19">
            <a:extLst>
              <a:ext uri="{FF2B5EF4-FFF2-40B4-BE49-F238E27FC236}">
                <a16:creationId xmlns:a16="http://schemas.microsoft.com/office/drawing/2014/main" id="{B069E37D-D310-4273-B92F-DB93CA3CC081}"/>
              </a:ext>
            </a:extLst>
          </p:cNvPr>
          <p:cNvSpPr/>
          <p:nvPr/>
        </p:nvSpPr>
        <p:spPr>
          <a:xfrm>
            <a:off x="601260" y="5065784"/>
            <a:ext cx="2342104" cy="1110587"/>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Population (2019 ACS Data) </a:t>
            </a:r>
          </a:p>
        </p:txBody>
      </p:sp>
      <p:sp>
        <p:nvSpPr>
          <p:cNvPr id="4" name="Rectangle: Rounded Corners 3">
            <a:extLst>
              <a:ext uri="{FF2B5EF4-FFF2-40B4-BE49-F238E27FC236}">
                <a16:creationId xmlns:a16="http://schemas.microsoft.com/office/drawing/2014/main" id="{82BF1CA9-925C-409E-928F-341757A0B2DA}"/>
              </a:ext>
            </a:extLst>
          </p:cNvPr>
          <p:cNvSpPr/>
          <p:nvPr/>
        </p:nvSpPr>
        <p:spPr>
          <a:xfrm>
            <a:off x="6303286" y="1354391"/>
            <a:ext cx="2355525" cy="1401253"/>
          </a:xfrm>
          <a:prstGeom prst="roundRect">
            <a:avLst/>
          </a:prstGeom>
          <a:solidFill>
            <a:srgbClr val="E66B25"/>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rPr>
              <a:t>Clip dataset to Yonkers study area</a:t>
            </a:r>
            <a:endParaRPr lang="en-US"/>
          </a:p>
        </p:txBody>
      </p:sp>
      <p:sp>
        <p:nvSpPr>
          <p:cNvPr id="13" name="Rectangle: Rounded Corners 12">
            <a:extLst>
              <a:ext uri="{FF2B5EF4-FFF2-40B4-BE49-F238E27FC236}">
                <a16:creationId xmlns:a16="http://schemas.microsoft.com/office/drawing/2014/main" id="{D0A759FF-0F82-422E-877F-6F238E3A5822}"/>
              </a:ext>
            </a:extLst>
          </p:cNvPr>
          <p:cNvSpPr/>
          <p:nvPr/>
        </p:nvSpPr>
        <p:spPr>
          <a:xfrm>
            <a:off x="6317662" y="3075375"/>
            <a:ext cx="2346576" cy="1768412"/>
          </a:xfrm>
          <a:prstGeom prst="roundRect">
            <a:avLst/>
          </a:prstGeom>
          <a:solidFill>
            <a:srgbClr val="E66B25"/>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Calculate % of each census tract containing  green spaces, impervious surface</a:t>
            </a:r>
            <a:endParaRPr lang="en-US">
              <a:ea typeface="+mn-lt"/>
              <a:cs typeface="+mn-lt"/>
            </a:endParaRPr>
          </a:p>
        </p:txBody>
      </p:sp>
      <p:sp>
        <p:nvSpPr>
          <p:cNvPr id="7" name="Rectangle: Rounded Corners 6">
            <a:extLst>
              <a:ext uri="{FF2B5EF4-FFF2-40B4-BE49-F238E27FC236}">
                <a16:creationId xmlns:a16="http://schemas.microsoft.com/office/drawing/2014/main" id="{A031C10E-7B9E-4589-8D1D-4B39CE19E4DF}"/>
              </a:ext>
            </a:extLst>
          </p:cNvPr>
          <p:cNvSpPr/>
          <p:nvPr/>
        </p:nvSpPr>
        <p:spPr>
          <a:xfrm>
            <a:off x="6298311" y="5183467"/>
            <a:ext cx="2360951" cy="887103"/>
          </a:xfrm>
          <a:prstGeom prst="roundRect">
            <a:avLst/>
          </a:prstGeom>
          <a:solidFill>
            <a:srgbClr val="E66B25"/>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Extract </a:t>
            </a:r>
            <a:endParaRPr lang="en-US">
              <a:latin typeface="Calibri" panose="020F0502020204030204"/>
              <a:cs typeface="Calibri" panose="020F0502020204030204"/>
            </a:endParaRPr>
          </a:p>
          <a:p>
            <a:pPr algn="ctr"/>
            <a:r>
              <a:rPr lang="en-US">
                <a:latin typeface="Century Gothic"/>
              </a:rPr>
              <a:t> population data</a:t>
            </a:r>
            <a:endParaRPr lang="en-US">
              <a:cs typeface="Calibri"/>
            </a:endParaRPr>
          </a:p>
        </p:txBody>
      </p:sp>
      <p:sp>
        <p:nvSpPr>
          <p:cNvPr id="15" name="TextBox 14">
            <a:extLst>
              <a:ext uri="{FF2B5EF4-FFF2-40B4-BE49-F238E27FC236}">
                <a16:creationId xmlns:a16="http://schemas.microsoft.com/office/drawing/2014/main" id="{579930B1-30AC-4DB2-A575-A7D1A7BC7A68}"/>
              </a:ext>
            </a:extLst>
          </p:cNvPr>
          <p:cNvSpPr txBox="1"/>
          <p:nvPr/>
        </p:nvSpPr>
        <p:spPr>
          <a:xfrm>
            <a:off x="6319311" y="572806"/>
            <a:ext cx="23661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cs typeface="Calibri"/>
              </a:rPr>
              <a:t>Data Processing</a:t>
            </a:r>
          </a:p>
        </p:txBody>
      </p:sp>
      <p:sp>
        <p:nvSpPr>
          <p:cNvPr id="16" name="TextBox 15">
            <a:extLst>
              <a:ext uri="{FF2B5EF4-FFF2-40B4-BE49-F238E27FC236}">
                <a16:creationId xmlns:a16="http://schemas.microsoft.com/office/drawing/2014/main" id="{1E8370C7-C00B-40B6-8734-5E256AFF27ED}"/>
              </a:ext>
            </a:extLst>
          </p:cNvPr>
          <p:cNvSpPr txBox="1"/>
          <p:nvPr/>
        </p:nvSpPr>
        <p:spPr>
          <a:xfrm>
            <a:off x="9340428" y="588947"/>
            <a:ext cx="18674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3F3F3F"/>
                </a:solidFill>
                <a:latin typeface="Century Gothic"/>
                <a:cs typeface="Calibri"/>
              </a:rPr>
              <a:t>Outputs</a:t>
            </a:r>
          </a:p>
        </p:txBody>
      </p:sp>
      <p:pic>
        <p:nvPicPr>
          <p:cNvPr id="28" name="Graphic 498" descr="Programmer female with solid fill">
            <a:extLst>
              <a:ext uri="{FF2B5EF4-FFF2-40B4-BE49-F238E27FC236}">
                <a16:creationId xmlns:a16="http://schemas.microsoft.com/office/drawing/2014/main" id="{962C58A6-B90E-42B0-A984-19D12B8287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3556" y="4495801"/>
            <a:ext cx="1144437" cy="1158815"/>
          </a:xfrm>
          <a:prstGeom prst="rect">
            <a:avLst/>
          </a:prstGeom>
        </p:spPr>
      </p:pic>
      <p:sp>
        <p:nvSpPr>
          <p:cNvPr id="29" name="TextBox 28">
            <a:extLst>
              <a:ext uri="{FF2B5EF4-FFF2-40B4-BE49-F238E27FC236}">
                <a16:creationId xmlns:a16="http://schemas.microsoft.com/office/drawing/2014/main" id="{4F8205D1-F97F-428D-8339-49EB4B4F6401}"/>
              </a:ext>
            </a:extLst>
          </p:cNvPr>
          <p:cNvSpPr txBox="1"/>
          <p:nvPr/>
        </p:nvSpPr>
        <p:spPr>
          <a:xfrm>
            <a:off x="3358551" y="58027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cs typeface="Calibri"/>
              </a:rPr>
              <a:t>R-Studio</a:t>
            </a:r>
            <a:endParaRPr lang="en-US">
              <a:latin typeface="Century Gothic"/>
            </a:endParaRPr>
          </a:p>
        </p:txBody>
      </p:sp>
      <p:sp>
        <p:nvSpPr>
          <p:cNvPr id="33" name="Arrow: Right 32">
            <a:extLst>
              <a:ext uri="{FF2B5EF4-FFF2-40B4-BE49-F238E27FC236}">
                <a16:creationId xmlns:a16="http://schemas.microsoft.com/office/drawing/2014/main" id="{863DAAC6-4E88-4BDB-BB50-830B005B46E9}"/>
              </a:ext>
            </a:extLst>
          </p:cNvPr>
          <p:cNvSpPr/>
          <p:nvPr/>
        </p:nvSpPr>
        <p:spPr>
          <a:xfrm rot="19380000">
            <a:off x="3073745" y="3613615"/>
            <a:ext cx="733245" cy="34505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F76FDF1-1D39-43B0-8E92-F9875BF5E89D}"/>
              </a:ext>
            </a:extLst>
          </p:cNvPr>
          <p:cNvSpPr/>
          <p:nvPr/>
        </p:nvSpPr>
        <p:spPr>
          <a:xfrm rot="1620000">
            <a:off x="3063138" y="2044124"/>
            <a:ext cx="733245" cy="34505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A7F0CF48-F59C-4943-9E82-0258FC81900F}"/>
              </a:ext>
            </a:extLst>
          </p:cNvPr>
          <p:cNvSpPr/>
          <p:nvPr/>
        </p:nvSpPr>
        <p:spPr>
          <a:xfrm>
            <a:off x="3162601" y="5456273"/>
            <a:ext cx="733245" cy="34505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FF816BFD-D0D6-484C-9F6B-37C7714FE77C}"/>
              </a:ext>
            </a:extLst>
          </p:cNvPr>
          <p:cNvSpPr/>
          <p:nvPr/>
        </p:nvSpPr>
        <p:spPr>
          <a:xfrm>
            <a:off x="5362337" y="5468764"/>
            <a:ext cx="733245" cy="34505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00D9CFEF-06A8-4459-B1C3-FBA864A0A8F2}"/>
              </a:ext>
            </a:extLst>
          </p:cNvPr>
          <p:cNvSpPr/>
          <p:nvPr/>
        </p:nvSpPr>
        <p:spPr>
          <a:xfrm>
            <a:off x="5362336" y="2820030"/>
            <a:ext cx="733245" cy="34505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7D621E3-B26C-4A09-8406-03EB594CF2AF}"/>
              </a:ext>
            </a:extLst>
          </p:cNvPr>
          <p:cNvSpPr txBox="1"/>
          <p:nvPr/>
        </p:nvSpPr>
        <p:spPr>
          <a:xfrm>
            <a:off x="3317304" y="35546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cs typeface="Calibri"/>
              </a:rPr>
              <a:t>ArcGIS Pro</a:t>
            </a:r>
          </a:p>
        </p:txBody>
      </p:sp>
      <p:grpSp>
        <p:nvGrpSpPr>
          <p:cNvPr id="48" name="Group 47">
            <a:extLst>
              <a:ext uri="{FF2B5EF4-FFF2-40B4-BE49-F238E27FC236}">
                <a16:creationId xmlns:a16="http://schemas.microsoft.com/office/drawing/2014/main" id="{8D9FAB97-C4D7-4AFB-AEC2-38F462934A01}"/>
              </a:ext>
            </a:extLst>
          </p:cNvPr>
          <p:cNvGrpSpPr/>
          <p:nvPr/>
        </p:nvGrpSpPr>
        <p:grpSpPr>
          <a:xfrm>
            <a:off x="3926995" y="1977418"/>
            <a:ext cx="1518248" cy="1530771"/>
            <a:chOff x="4056392" y="1506265"/>
            <a:chExt cx="1331343" cy="1358243"/>
          </a:xfrm>
        </p:grpSpPr>
        <p:pic>
          <p:nvPicPr>
            <p:cNvPr id="46" name="Graphic 46" descr="Globe with solid fill">
              <a:extLst>
                <a:ext uri="{FF2B5EF4-FFF2-40B4-BE49-F238E27FC236}">
                  <a16:creationId xmlns:a16="http://schemas.microsoft.com/office/drawing/2014/main" id="{75C8A2FA-0F39-4716-ACA7-24721C1E3C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56392" y="1518788"/>
              <a:ext cx="1331343" cy="1345720"/>
            </a:xfrm>
            <a:prstGeom prst="rect">
              <a:avLst/>
            </a:prstGeom>
          </p:spPr>
        </p:pic>
        <p:pic>
          <p:nvPicPr>
            <p:cNvPr id="45" name="Graphic 45" descr="World outline">
              <a:extLst>
                <a:ext uri="{FF2B5EF4-FFF2-40B4-BE49-F238E27FC236}">
                  <a16:creationId xmlns:a16="http://schemas.microsoft.com/office/drawing/2014/main" id="{900B2EB4-F68D-4F36-B041-420CFF95F7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40000">
              <a:off x="4103276" y="1506265"/>
              <a:ext cx="1115682" cy="1173190"/>
            </a:xfrm>
            <a:prstGeom prst="rect">
              <a:avLst/>
            </a:prstGeom>
          </p:spPr>
        </p:pic>
      </p:grpSp>
      <p:sp>
        <p:nvSpPr>
          <p:cNvPr id="9" name="Rectangle: Rounded Corners 8">
            <a:extLst>
              <a:ext uri="{FF2B5EF4-FFF2-40B4-BE49-F238E27FC236}">
                <a16:creationId xmlns:a16="http://schemas.microsoft.com/office/drawing/2014/main" id="{B78B9060-95B1-4548-9ECF-FCC01A678546}"/>
              </a:ext>
            </a:extLst>
          </p:cNvPr>
          <p:cNvSpPr/>
          <p:nvPr/>
        </p:nvSpPr>
        <p:spPr>
          <a:xfrm>
            <a:off x="9316590" y="2106379"/>
            <a:ext cx="2126988" cy="1458763"/>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green space</a:t>
            </a:r>
          </a:p>
          <a:p>
            <a:pPr algn="ctr"/>
            <a:endParaRPr lang="en-US">
              <a:latin typeface="Century Gothic"/>
              <a:cs typeface="Calibri"/>
            </a:endParaRPr>
          </a:p>
          <a:p>
            <a:pPr algn="ctr"/>
            <a:r>
              <a:rPr lang="en-US">
                <a:latin typeface="Century Gothic"/>
                <a:cs typeface="Calibri"/>
              </a:rPr>
              <a:t>#                    </a:t>
            </a:r>
          </a:p>
          <a:p>
            <a:pPr algn="ctr"/>
            <a:endParaRPr lang="en-US">
              <a:latin typeface="Century Gothic"/>
              <a:cs typeface="Calibri"/>
            </a:endParaRPr>
          </a:p>
        </p:txBody>
      </p:sp>
      <p:pic>
        <p:nvPicPr>
          <p:cNvPr id="51" name="Graphic 20" descr="Group with solid fill">
            <a:extLst>
              <a:ext uri="{FF2B5EF4-FFF2-40B4-BE49-F238E27FC236}">
                <a16:creationId xmlns:a16="http://schemas.microsoft.com/office/drawing/2014/main" id="{E21C6951-5C4B-4E17-9C79-6A8D5C1C64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24755" y="2644744"/>
            <a:ext cx="914400" cy="914400"/>
          </a:xfrm>
          <a:prstGeom prst="rect">
            <a:avLst/>
          </a:prstGeom>
        </p:spPr>
      </p:pic>
      <p:sp>
        <p:nvSpPr>
          <p:cNvPr id="18" name="Rectangle: Rounded Corners 17">
            <a:extLst>
              <a:ext uri="{FF2B5EF4-FFF2-40B4-BE49-F238E27FC236}">
                <a16:creationId xmlns:a16="http://schemas.microsoft.com/office/drawing/2014/main" id="{626200B4-0C24-4CFD-9441-1B6BC748970C}"/>
              </a:ext>
            </a:extLst>
          </p:cNvPr>
          <p:cNvSpPr/>
          <p:nvPr/>
        </p:nvSpPr>
        <p:spPr>
          <a:xfrm>
            <a:off x="9325312" y="3987235"/>
            <a:ext cx="2126988" cy="1458763"/>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impervious surface</a:t>
            </a:r>
          </a:p>
          <a:p>
            <a:pPr algn="ctr"/>
            <a:endParaRPr lang="en-US">
              <a:latin typeface="Century Gothic"/>
              <a:cs typeface="Calibri"/>
            </a:endParaRPr>
          </a:p>
          <a:p>
            <a:pPr algn="ctr"/>
            <a:r>
              <a:rPr lang="en-US">
                <a:latin typeface="Century Gothic"/>
                <a:cs typeface="Calibri"/>
              </a:rPr>
              <a:t>#                    </a:t>
            </a:r>
          </a:p>
          <a:p>
            <a:pPr algn="ctr"/>
            <a:endParaRPr lang="en-US">
              <a:latin typeface="Century Gothic"/>
              <a:cs typeface="Calibri"/>
            </a:endParaRPr>
          </a:p>
        </p:txBody>
      </p:sp>
      <p:cxnSp>
        <p:nvCxnSpPr>
          <p:cNvPr id="26" name="Straight Arrow Connector 25">
            <a:extLst>
              <a:ext uri="{FF2B5EF4-FFF2-40B4-BE49-F238E27FC236}">
                <a16:creationId xmlns:a16="http://schemas.microsoft.com/office/drawing/2014/main" id="{ED91861F-A3F2-4D5E-A2F3-C6D61495F3BD}"/>
              </a:ext>
            </a:extLst>
          </p:cNvPr>
          <p:cNvCxnSpPr>
            <a:cxnSpLocks/>
          </p:cNvCxnSpPr>
          <p:nvPr/>
        </p:nvCxnSpPr>
        <p:spPr>
          <a:xfrm>
            <a:off x="9563920" y="4682936"/>
            <a:ext cx="1754036" cy="14378"/>
          </a:xfrm>
          <a:prstGeom prst="straightConnector1">
            <a:avLst/>
          </a:prstGeom>
          <a:ln w="57150">
            <a:solidFill>
              <a:schemeClr val="bg1"/>
            </a:solidFill>
          </a:ln>
        </p:spPr>
        <p:style>
          <a:lnRef idx="1">
            <a:schemeClr val="dk1"/>
          </a:lnRef>
          <a:fillRef idx="0">
            <a:schemeClr val="dk1"/>
          </a:fillRef>
          <a:effectRef idx="0">
            <a:schemeClr val="dk1"/>
          </a:effectRef>
          <a:fontRef idx="minor">
            <a:schemeClr val="tx1"/>
          </a:fontRef>
        </p:style>
      </p:cxnSp>
      <p:pic>
        <p:nvPicPr>
          <p:cNvPr id="52" name="Graphic 20" descr="Group with solid fill">
            <a:extLst>
              <a:ext uri="{FF2B5EF4-FFF2-40B4-BE49-F238E27FC236}">
                <a16:creationId xmlns:a16="http://schemas.microsoft.com/office/drawing/2014/main" id="{E9CAAA0F-134A-45A7-8B0E-BDA37DE263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7317" y="4605488"/>
            <a:ext cx="914400" cy="914400"/>
          </a:xfrm>
          <a:prstGeom prst="rect">
            <a:avLst/>
          </a:prstGeom>
        </p:spPr>
      </p:pic>
      <p:sp>
        <p:nvSpPr>
          <p:cNvPr id="55" name="Rectangle: Rounded Corners 54">
            <a:extLst>
              <a:ext uri="{FF2B5EF4-FFF2-40B4-BE49-F238E27FC236}">
                <a16:creationId xmlns:a16="http://schemas.microsoft.com/office/drawing/2014/main" id="{CB01F7AB-E06E-4FD1-8C54-1B54464B1554}"/>
              </a:ext>
            </a:extLst>
          </p:cNvPr>
          <p:cNvSpPr/>
          <p:nvPr/>
        </p:nvSpPr>
        <p:spPr>
          <a:xfrm>
            <a:off x="6299188" y="459827"/>
            <a:ext cx="2352932" cy="63950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38" name="Rectangle: Rounded Corners 37">
            <a:extLst>
              <a:ext uri="{FF2B5EF4-FFF2-40B4-BE49-F238E27FC236}">
                <a16:creationId xmlns:a16="http://schemas.microsoft.com/office/drawing/2014/main" id="{CDAADCFE-1A89-4EA9-8A83-FF5FA39A8A7E}"/>
              </a:ext>
            </a:extLst>
          </p:cNvPr>
          <p:cNvSpPr/>
          <p:nvPr/>
        </p:nvSpPr>
        <p:spPr>
          <a:xfrm>
            <a:off x="3426074" y="472319"/>
            <a:ext cx="2352932" cy="63950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43" name="Rectangle: Rounded Corners 42">
            <a:extLst>
              <a:ext uri="{FF2B5EF4-FFF2-40B4-BE49-F238E27FC236}">
                <a16:creationId xmlns:a16="http://schemas.microsoft.com/office/drawing/2014/main" id="{54FEDC6D-B27B-40F0-8311-8088DC183F6E}"/>
              </a:ext>
            </a:extLst>
          </p:cNvPr>
          <p:cNvSpPr/>
          <p:nvPr/>
        </p:nvSpPr>
        <p:spPr>
          <a:xfrm>
            <a:off x="590433" y="459826"/>
            <a:ext cx="2352932" cy="63950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44" name="Rectangle: Rounded Corners 43">
            <a:extLst>
              <a:ext uri="{FF2B5EF4-FFF2-40B4-BE49-F238E27FC236}">
                <a16:creationId xmlns:a16="http://schemas.microsoft.com/office/drawing/2014/main" id="{96F0FFA9-4BCF-49E4-AF19-3FC24D7BE907}"/>
              </a:ext>
            </a:extLst>
          </p:cNvPr>
          <p:cNvSpPr/>
          <p:nvPr/>
        </p:nvSpPr>
        <p:spPr>
          <a:xfrm>
            <a:off x="9097351" y="459826"/>
            <a:ext cx="2352932" cy="63950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Century Gothic"/>
              <a:cs typeface="Calibri"/>
            </a:endParaRPr>
          </a:p>
        </p:txBody>
      </p:sp>
      <p:sp>
        <p:nvSpPr>
          <p:cNvPr id="10" name="Left Brace 9">
            <a:extLst>
              <a:ext uri="{FF2B5EF4-FFF2-40B4-BE49-F238E27FC236}">
                <a16:creationId xmlns:a16="http://schemas.microsoft.com/office/drawing/2014/main" id="{011A97CE-0A1D-4F13-8E75-7F4D0BDB4FF8}"/>
              </a:ext>
            </a:extLst>
          </p:cNvPr>
          <p:cNvSpPr/>
          <p:nvPr/>
        </p:nvSpPr>
        <p:spPr>
          <a:xfrm rot="10800000">
            <a:off x="8863196" y="2006721"/>
            <a:ext cx="431318" cy="3637469"/>
          </a:xfrm>
          <a:prstGeom prst="leftBrace">
            <a:avLst/>
          </a:prstGeom>
          <a:ln w="57150">
            <a:solidFill>
              <a:srgbClr val="00206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DC7B0634-CC31-4A01-92B4-CE9ABCD8586C}"/>
              </a:ext>
            </a:extLst>
          </p:cNvPr>
          <p:cNvCxnSpPr>
            <a:cxnSpLocks/>
          </p:cNvCxnSpPr>
          <p:nvPr/>
        </p:nvCxnSpPr>
        <p:spPr>
          <a:xfrm>
            <a:off x="9563919" y="2684483"/>
            <a:ext cx="1754036" cy="14378"/>
          </a:xfrm>
          <a:prstGeom prst="straightConnector1">
            <a:avLst/>
          </a:prstGeom>
          <a:ln w="57150">
            <a:solidFill>
              <a:schemeClr val="bg1"/>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D610E4A9-BC2E-4B0C-A944-16876175CD4A}"/>
              </a:ext>
            </a:extLst>
          </p:cNvPr>
          <p:cNvSpPr txBox="1"/>
          <p:nvPr/>
        </p:nvSpPr>
        <p:spPr>
          <a:xfrm>
            <a:off x="9072898" y="6549763"/>
            <a:ext cx="341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a:t>
            </a:r>
          </a:p>
        </p:txBody>
      </p:sp>
    </p:spTree>
    <p:extLst>
      <p:ext uri="{BB962C8B-B14F-4D97-AF65-F5344CB8AC3E}">
        <p14:creationId xmlns:p14="http://schemas.microsoft.com/office/powerpoint/2010/main" val="4218036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B3A60A-73C8-4940-8025-7D48F92FFD65}"/>
              </a:ext>
            </a:extLst>
          </p:cNvPr>
          <p:cNvSpPr/>
          <p:nvPr/>
        </p:nvSpPr>
        <p:spPr>
          <a:xfrm>
            <a:off x="1368860" y="1726779"/>
            <a:ext cx="2228422" cy="1380945"/>
          </a:xfrm>
          <a:prstGeom prst="roundRect">
            <a:avLst/>
          </a:prstGeom>
          <a:solidFill>
            <a:schemeClr val="accent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ea typeface="+mn-lt"/>
                <a:cs typeface="+mn-lt"/>
              </a:rPr>
              <a:t>Fraction tree </a:t>
            </a:r>
            <a:endParaRPr lang="en-US"/>
          </a:p>
          <a:p>
            <a:pPr algn="ctr"/>
            <a:r>
              <a:rPr lang="en-US" sz="2000">
                <a:latin typeface="Century Gothic"/>
                <a:ea typeface="+mn-lt"/>
                <a:cs typeface="+mn-lt"/>
              </a:rPr>
              <a:t>or </a:t>
            </a:r>
            <a:endParaRPr lang="en-US"/>
          </a:p>
          <a:p>
            <a:pPr algn="ctr"/>
            <a:r>
              <a:rPr lang="en-US" sz="2000">
                <a:latin typeface="Century Gothic"/>
                <a:ea typeface="+mn-lt"/>
                <a:cs typeface="+mn-lt"/>
              </a:rPr>
              <a:t>Impervious surface</a:t>
            </a:r>
            <a:endParaRPr lang="en-US" sz="2000">
              <a:latin typeface="Century Gothic"/>
            </a:endParaRPr>
          </a:p>
        </p:txBody>
      </p:sp>
      <p:sp>
        <p:nvSpPr>
          <p:cNvPr id="4" name="Rectangle: Rounded Corners 3">
            <a:extLst>
              <a:ext uri="{FF2B5EF4-FFF2-40B4-BE49-F238E27FC236}">
                <a16:creationId xmlns:a16="http://schemas.microsoft.com/office/drawing/2014/main" id="{84630964-DE09-40BF-B2D4-B07E29167B98}"/>
              </a:ext>
            </a:extLst>
          </p:cNvPr>
          <p:cNvSpPr/>
          <p:nvPr/>
        </p:nvSpPr>
        <p:spPr>
          <a:xfrm>
            <a:off x="4221269" y="1724172"/>
            <a:ext cx="2256791" cy="1430826"/>
          </a:xfrm>
          <a:prstGeom prst="roundRect">
            <a:avLst/>
          </a:prstGeom>
          <a:solidFill>
            <a:schemeClr val="accent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cs typeface="Calibri"/>
              </a:rPr>
              <a:t>Total census </a:t>
            </a:r>
            <a:endParaRPr lang="en-US" sz="2000" baseline="30000">
              <a:solidFill>
                <a:srgbClr val="FFFFFF"/>
              </a:solidFill>
              <a:latin typeface="Century Gothic"/>
              <a:cs typeface="Calibri"/>
            </a:endParaRPr>
          </a:p>
          <a:p>
            <a:pPr algn="ctr"/>
            <a:r>
              <a:rPr lang="en-US" sz="2000">
                <a:solidFill>
                  <a:srgbClr val="FFFFFF"/>
                </a:solidFill>
                <a:latin typeface="Century Gothic"/>
                <a:cs typeface="Calibri"/>
              </a:rPr>
              <a:t>tract area (ft</a:t>
            </a:r>
            <a:r>
              <a:rPr lang="en-US" sz="2000" baseline="30000">
                <a:solidFill>
                  <a:srgbClr val="FFFFFF"/>
                </a:solidFill>
                <a:latin typeface="Century Gothic"/>
                <a:cs typeface="Calibri"/>
              </a:rPr>
              <a:t>2</a:t>
            </a:r>
            <a:r>
              <a:rPr lang="en-US" sz="2000">
                <a:solidFill>
                  <a:srgbClr val="FFFFFF"/>
                </a:solidFill>
                <a:latin typeface="Century Gothic"/>
                <a:cs typeface="Calibri"/>
              </a:rPr>
              <a:t>)</a:t>
            </a:r>
            <a:endParaRPr lang="en-US" sz="2000" baseline="30000">
              <a:solidFill>
                <a:srgbClr val="FFFFFF"/>
              </a:solidFill>
              <a:latin typeface="Century Gothic"/>
              <a:cs typeface="Calibri"/>
            </a:endParaRPr>
          </a:p>
        </p:txBody>
      </p:sp>
      <p:sp>
        <p:nvSpPr>
          <p:cNvPr id="8" name="Rectangle: Rounded Corners 7">
            <a:extLst>
              <a:ext uri="{FF2B5EF4-FFF2-40B4-BE49-F238E27FC236}">
                <a16:creationId xmlns:a16="http://schemas.microsoft.com/office/drawing/2014/main" id="{354934A3-7C46-42E8-A5C7-FD3B0AD92474}"/>
              </a:ext>
            </a:extLst>
          </p:cNvPr>
          <p:cNvSpPr/>
          <p:nvPr/>
        </p:nvSpPr>
        <p:spPr>
          <a:xfrm>
            <a:off x="1364232" y="3923310"/>
            <a:ext cx="5115421" cy="1432443"/>
          </a:xfrm>
          <a:prstGeom prst="roundRect">
            <a:avLst/>
          </a:prstGeom>
          <a:solidFill>
            <a:srgbClr val="E66B25"/>
          </a:solidFill>
          <a:ln w="28575">
            <a:solidFill>
              <a:srgbClr val="FF5E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Total # of   </a:t>
            </a:r>
            <a:r>
              <a:rPr lang="en-US" sz="2000">
                <a:solidFill>
                  <a:srgbClr val="FFFFFF"/>
                </a:solidFill>
                <a:latin typeface="Century Gothic"/>
              </a:rPr>
              <a:t>  </a:t>
            </a:r>
            <a:r>
              <a:rPr lang="en-US" sz="2000">
                <a:solidFill>
                  <a:srgbClr val="E66B25"/>
                </a:solidFill>
                <a:latin typeface="Century Gothic"/>
              </a:rPr>
              <a:t>people</a:t>
            </a:r>
            <a:r>
              <a:rPr lang="en-US" sz="2000">
                <a:latin typeface="Century Gothic"/>
              </a:rPr>
              <a:t> per census tract</a:t>
            </a:r>
          </a:p>
        </p:txBody>
      </p:sp>
      <p:sp>
        <p:nvSpPr>
          <p:cNvPr id="10" name="Rectangle: Rounded Corners 9">
            <a:extLst>
              <a:ext uri="{FF2B5EF4-FFF2-40B4-BE49-F238E27FC236}">
                <a16:creationId xmlns:a16="http://schemas.microsoft.com/office/drawing/2014/main" id="{6449130B-48EE-412A-BDAA-16860CD328CF}"/>
              </a:ext>
            </a:extLst>
          </p:cNvPr>
          <p:cNvSpPr/>
          <p:nvPr/>
        </p:nvSpPr>
        <p:spPr>
          <a:xfrm>
            <a:off x="8147041" y="1722850"/>
            <a:ext cx="3122515" cy="3635298"/>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Area of tree</a:t>
            </a:r>
            <a:endParaRPr lang="en-US" sz="2000">
              <a:latin typeface="Century Gothic"/>
              <a:cs typeface="Calibri"/>
            </a:endParaRPr>
          </a:p>
          <a:p>
            <a:pPr algn="ctr"/>
            <a:r>
              <a:rPr lang="en-US" sz="2000">
                <a:latin typeface="Century Gothic"/>
              </a:rPr>
              <a:t> or   </a:t>
            </a:r>
            <a:endParaRPr lang="en-US" sz="2000">
              <a:latin typeface="Century Gothic"/>
              <a:cs typeface="Calibri"/>
            </a:endParaRPr>
          </a:p>
          <a:p>
            <a:pPr algn="ctr"/>
            <a:r>
              <a:rPr lang="en-US" sz="2000">
                <a:latin typeface="Century Gothic"/>
              </a:rPr>
              <a:t>impervious surface</a:t>
            </a:r>
            <a:endParaRPr lang="en-US" sz="2000">
              <a:latin typeface="Century Gothic"/>
              <a:cs typeface="Segoe UI"/>
            </a:endParaRPr>
          </a:p>
          <a:p>
            <a:pPr algn="ctr"/>
            <a:endParaRPr lang="en-US" sz="2000">
              <a:solidFill>
                <a:srgbClr val="FFFFFF"/>
              </a:solidFill>
              <a:latin typeface="Century Gothic"/>
              <a:cs typeface="Segoe UI"/>
            </a:endParaRPr>
          </a:p>
          <a:p>
            <a:pPr algn="ctr"/>
            <a:endParaRPr lang="en-US" sz="2000">
              <a:solidFill>
                <a:srgbClr val="FFFFFF"/>
              </a:solidFill>
              <a:latin typeface="Century Gothic"/>
              <a:cs typeface="Segoe UI"/>
            </a:endParaRPr>
          </a:p>
          <a:p>
            <a:pPr algn="ctr"/>
            <a:endParaRPr lang="en-US" sz="2000">
              <a:solidFill>
                <a:srgbClr val="FFFFFF"/>
              </a:solidFill>
              <a:latin typeface="Century Gothic"/>
              <a:cs typeface="Segoe UI"/>
            </a:endParaRPr>
          </a:p>
        </p:txBody>
      </p:sp>
      <p:sp>
        <p:nvSpPr>
          <p:cNvPr id="12" name="Multiplication Sign 11">
            <a:extLst>
              <a:ext uri="{FF2B5EF4-FFF2-40B4-BE49-F238E27FC236}">
                <a16:creationId xmlns:a16="http://schemas.microsoft.com/office/drawing/2014/main" id="{E549BA1A-BF6B-422D-A906-572648376531}"/>
              </a:ext>
            </a:extLst>
          </p:cNvPr>
          <p:cNvSpPr/>
          <p:nvPr/>
        </p:nvSpPr>
        <p:spPr>
          <a:xfrm>
            <a:off x="3580818" y="2215631"/>
            <a:ext cx="636681" cy="536040"/>
          </a:xfrm>
          <a:prstGeom prst="mathMultiply">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1169D3B-DA0B-4C92-B14F-EBC463FA1F6B}"/>
              </a:ext>
            </a:extLst>
          </p:cNvPr>
          <p:cNvSpPr txBox="1"/>
          <p:nvPr/>
        </p:nvSpPr>
        <p:spPr>
          <a:xfrm>
            <a:off x="1529980" y="335969"/>
            <a:ext cx="91320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Calculating Landcover Per Person</a:t>
            </a:r>
            <a:endParaRPr lang="en-US" sz="4000" b="1">
              <a:solidFill>
                <a:srgbClr val="266E99"/>
              </a:solidFill>
              <a:latin typeface="Century Gothic" panose="020B0502020202020204" pitchFamily="34" charset="0"/>
            </a:endParaRPr>
          </a:p>
        </p:txBody>
      </p:sp>
      <p:sp>
        <p:nvSpPr>
          <p:cNvPr id="24" name="Equals 23">
            <a:extLst>
              <a:ext uri="{FF2B5EF4-FFF2-40B4-BE49-F238E27FC236}">
                <a16:creationId xmlns:a16="http://schemas.microsoft.com/office/drawing/2014/main" id="{84E0A541-E9D9-49A7-9A06-DCF7A7D310BE}"/>
              </a:ext>
            </a:extLst>
          </p:cNvPr>
          <p:cNvSpPr/>
          <p:nvPr/>
        </p:nvSpPr>
        <p:spPr>
          <a:xfrm>
            <a:off x="7069464" y="3247049"/>
            <a:ext cx="810332" cy="660044"/>
          </a:xfrm>
          <a:prstGeom prst="mathEqual">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80831EB2-7D56-46D9-8D1F-3F50CCDA424C}"/>
              </a:ext>
            </a:extLst>
          </p:cNvPr>
          <p:cNvSpPr txBox="1"/>
          <p:nvPr/>
        </p:nvSpPr>
        <p:spPr>
          <a:xfrm>
            <a:off x="9072898" y="6549763"/>
            <a:ext cx="341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a:t>
            </a:r>
          </a:p>
        </p:txBody>
      </p:sp>
      <p:sp>
        <p:nvSpPr>
          <p:cNvPr id="13" name="Double Bracket 12">
            <a:extLst>
              <a:ext uri="{FF2B5EF4-FFF2-40B4-BE49-F238E27FC236}">
                <a16:creationId xmlns:a16="http://schemas.microsoft.com/office/drawing/2014/main" id="{71928CF1-7A01-4E25-927C-149BD29A78CD}"/>
              </a:ext>
            </a:extLst>
          </p:cNvPr>
          <p:cNvSpPr/>
          <p:nvPr/>
        </p:nvSpPr>
        <p:spPr>
          <a:xfrm>
            <a:off x="1150143" y="1519239"/>
            <a:ext cx="5488782" cy="1797842"/>
          </a:xfrm>
          <a:prstGeom prst="bracketPair">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Graphic 20" descr="Group with solid fill">
            <a:extLst>
              <a:ext uri="{FF2B5EF4-FFF2-40B4-BE49-F238E27FC236}">
                <a16:creationId xmlns:a16="http://schemas.microsoft.com/office/drawing/2014/main" id="{AC3CEB7D-853B-4C13-B16E-6FD3F23E8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12911" y="3641082"/>
            <a:ext cx="1390649" cy="1402556"/>
          </a:xfrm>
          <a:prstGeom prst="rect">
            <a:avLst/>
          </a:prstGeom>
        </p:spPr>
      </p:pic>
      <p:pic>
        <p:nvPicPr>
          <p:cNvPr id="23" name="Graphic 20" descr="Group with solid fill">
            <a:extLst>
              <a:ext uri="{FF2B5EF4-FFF2-40B4-BE49-F238E27FC236}">
                <a16:creationId xmlns:a16="http://schemas.microsoft.com/office/drawing/2014/main" id="{F5C5E2CC-8B57-4BCD-AFE9-216618A6B7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0254" y="4081612"/>
            <a:ext cx="1081087" cy="1081087"/>
          </a:xfrm>
          <a:prstGeom prst="rect">
            <a:avLst/>
          </a:prstGeom>
        </p:spPr>
      </p:pic>
      <p:cxnSp>
        <p:nvCxnSpPr>
          <p:cNvPr id="18" name="Straight Arrow Connector 17">
            <a:extLst>
              <a:ext uri="{FF2B5EF4-FFF2-40B4-BE49-F238E27FC236}">
                <a16:creationId xmlns:a16="http://schemas.microsoft.com/office/drawing/2014/main" id="{E08184CC-450E-4CFB-AF87-258CA3E1D998}"/>
              </a:ext>
            </a:extLst>
          </p:cNvPr>
          <p:cNvCxnSpPr>
            <a:cxnSpLocks/>
          </p:cNvCxnSpPr>
          <p:nvPr/>
        </p:nvCxnSpPr>
        <p:spPr>
          <a:xfrm flipV="1">
            <a:off x="812826" y="3566220"/>
            <a:ext cx="6004567" cy="21341"/>
          </a:xfrm>
          <a:prstGeom prst="straightConnector1">
            <a:avLst/>
          </a:prstGeom>
          <a:ln w="57150">
            <a:solidFill>
              <a:srgbClr val="002060"/>
            </a:solidFill>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C0742A41-2D11-4C19-A7EF-8C518246F044}"/>
              </a:ext>
            </a:extLst>
          </p:cNvPr>
          <p:cNvCxnSpPr>
            <a:cxnSpLocks/>
          </p:cNvCxnSpPr>
          <p:nvPr/>
        </p:nvCxnSpPr>
        <p:spPr>
          <a:xfrm>
            <a:off x="8397109" y="3754248"/>
            <a:ext cx="2623188" cy="2472"/>
          </a:xfrm>
          <a:prstGeom prst="straightConnector1">
            <a:avLst/>
          </a:prstGeom>
          <a:ln w="5715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991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F38A1-4327-42C4-BF98-A64498AFB0FB}"/>
              </a:ext>
            </a:extLst>
          </p:cNvPr>
          <p:cNvSpPr txBox="1"/>
          <p:nvPr/>
        </p:nvSpPr>
        <p:spPr>
          <a:xfrm>
            <a:off x="1614806" y="321592"/>
            <a:ext cx="89738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Tree Canopy Per Capita Results</a:t>
            </a:r>
            <a:endParaRPr lang="en-US" sz="4000" b="1">
              <a:solidFill>
                <a:srgbClr val="266E99"/>
              </a:solidFill>
              <a:latin typeface="Century Gothic" panose="020B0502020202020204" pitchFamily="34" charset="0"/>
            </a:endParaRPr>
          </a:p>
        </p:txBody>
      </p:sp>
      <p:pic>
        <p:nvPicPr>
          <p:cNvPr id="5" name="Picture 5" descr="A picture containing map&#10;&#10;Description automatically generated">
            <a:extLst>
              <a:ext uri="{FF2B5EF4-FFF2-40B4-BE49-F238E27FC236}">
                <a16:creationId xmlns:a16="http://schemas.microsoft.com/office/drawing/2014/main" id="{325C6822-2B53-49D0-994E-D71222A4EA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579" t="26459" r="10448" b="25162"/>
          <a:stretch/>
        </p:blipFill>
        <p:spPr>
          <a:xfrm>
            <a:off x="2927684" y="1072817"/>
            <a:ext cx="6068295" cy="5220706"/>
          </a:xfrm>
          <a:prstGeom prst="rect">
            <a:avLst/>
          </a:prstGeom>
        </p:spPr>
      </p:pic>
      <p:grpSp>
        <p:nvGrpSpPr>
          <p:cNvPr id="15" name="Group 14">
            <a:extLst>
              <a:ext uri="{FF2B5EF4-FFF2-40B4-BE49-F238E27FC236}">
                <a16:creationId xmlns:a16="http://schemas.microsoft.com/office/drawing/2014/main" id="{E942C3E7-AF83-4697-AAA8-691E3FC57652}"/>
              </a:ext>
            </a:extLst>
          </p:cNvPr>
          <p:cNvGrpSpPr/>
          <p:nvPr/>
        </p:nvGrpSpPr>
        <p:grpSpPr>
          <a:xfrm>
            <a:off x="8765110" y="4176105"/>
            <a:ext cx="2254993" cy="1474074"/>
            <a:chOff x="8700533" y="3633665"/>
            <a:chExt cx="2254993" cy="1474074"/>
          </a:xfrm>
        </p:grpSpPr>
        <p:pic>
          <p:nvPicPr>
            <p:cNvPr id="6" name="Picture 9" descr="A picture containing map&#10;&#10;Description automatically generated">
              <a:extLst>
                <a:ext uri="{FF2B5EF4-FFF2-40B4-BE49-F238E27FC236}">
                  <a16:creationId xmlns:a16="http://schemas.microsoft.com/office/drawing/2014/main" id="{897B6F90-4E80-4A80-A322-D15E0220454D}"/>
                </a:ext>
              </a:extLst>
            </p:cNvPr>
            <p:cNvPicPr>
              <a:picLocks noChangeAspect="1"/>
            </p:cNvPicPr>
            <p:nvPr/>
          </p:nvPicPr>
          <p:blipFill rotWithShape="1">
            <a:blip r:embed="rId3"/>
            <a:srcRect l="59726" t="86572" r="35258" b="2186"/>
            <a:stretch/>
          </p:blipFill>
          <p:spPr>
            <a:xfrm>
              <a:off x="8759397" y="3913704"/>
              <a:ext cx="469691" cy="1166679"/>
            </a:xfrm>
            <a:prstGeom prst="rect">
              <a:avLst/>
            </a:prstGeom>
          </p:spPr>
        </p:pic>
        <p:sp>
          <p:nvSpPr>
            <p:cNvPr id="13" name="TextBox 12">
              <a:extLst>
                <a:ext uri="{FF2B5EF4-FFF2-40B4-BE49-F238E27FC236}">
                  <a16:creationId xmlns:a16="http://schemas.microsoft.com/office/drawing/2014/main" id="{D39ED51A-E7D7-4DAB-9AFC-D312B0B0ECF0}"/>
                </a:ext>
              </a:extLst>
            </p:cNvPr>
            <p:cNvSpPr txBox="1"/>
            <p:nvPr/>
          </p:nvSpPr>
          <p:spPr>
            <a:xfrm>
              <a:off x="9134892" y="3938188"/>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10 – 220 </a:t>
              </a:r>
            </a:p>
            <a:p>
              <a:r>
                <a:rPr lang="en-US" sz="1400">
                  <a:solidFill>
                    <a:srgbClr val="3F3F3F"/>
                  </a:solidFill>
                  <a:latin typeface="Century Gothic"/>
                  <a:cs typeface="Calibri"/>
                </a:rPr>
                <a:t>221 – 480</a:t>
              </a:r>
            </a:p>
            <a:p>
              <a:r>
                <a:rPr lang="en-US" sz="1400">
                  <a:solidFill>
                    <a:srgbClr val="3F3F3F"/>
                  </a:solidFill>
                  <a:latin typeface="Century Gothic"/>
                  <a:cs typeface="Calibri"/>
                </a:rPr>
                <a:t>481 – 1330</a:t>
              </a:r>
            </a:p>
            <a:p>
              <a:r>
                <a:rPr lang="en-US" sz="1400">
                  <a:solidFill>
                    <a:srgbClr val="3F3F3F"/>
                  </a:solidFill>
                  <a:latin typeface="Century Gothic"/>
                  <a:cs typeface="Calibri"/>
                </a:rPr>
                <a:t>1331 – 2800</a:t>
              </a:r>
            </a:p>
            <a:p>
              <a:r>
                <a:rPr lang="en-US" sz="1400">
                  <a:solidFill>
                    <a:srgbClr val="3F3F3F"/>
                  </a:solidFill>
                  <a:latin typeface="Century Gothic"/>
                  <a:cs typeface="Calibri"/>
                </a:rPr>
                <a:t>2801 – 4878 </a:t>
              </a:r>
            </a:p>
          </p:txBody>
        </p:sp>
        <p:sp>
          <p:nvSpPr>
            <p:cNvPr id="14" name="TextBox 13">
              <a:extLst>
                <a:ext uri="{FF2B5EF4-FFF2-40B4-BE49-F238E27FC236}">
                  <a16:creationId xmlns:a16="http://schemas.microsoft.com/office/drawing/2014/main" id="{C02AA25F-6AAC-4F64-9059-7A4D56DE4992}"/>
                </a:ext>
              </a:extLst>
            </p:cNvPr>
            <p:cNvSpPr txBox="1"/>
            <p:nvPr/>
          </p:nvSpPr>
          <p:spPr>
            <a:xfrm>
              <a:off x="8700533" y="3633665"/>
              <a:ext cx="22549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panose="020F0502020204030204"/>
                </a:rPr>
                <a:t>TC(ft</a:t>
              </a:r>
              <a:r>
                <a:rPr lang="en-US" sz="1600" b="1" baseline="30000">
                  <a:solidFill>
                    <a:srgbClr val="3F3F3F"/>
                  </a:solidFill>
                  <a:latin typeface="Century Gothic"/>
                  <a:cs typeface="Calibri" panose="020F0502020204030204"/>
                </a:rPr>
                <a:t>2</a:t>
              </a:r>
              <a:r>
                <a:rPr lang="en-US" sz="1600" b="1">
                  <a:solidFill>
                    <a:srgbClr val="3F3F3F"/>
                  </a:solidFill>
                  <a:latin typeface="Century Gothic"/>
                  <a:cs typeface="Calibri" panose="020F0502020204030204"/>
                </a:rPr>
                <a:t>) Per Capita</a:t>
              </a:r>
            </a:p>
          </p:txBody>
        </p:sp>
      </p:grpSp>
      <p:grpSp>
        <p:nvGrpSpPr>
          <p:cNvPr id="20" name="Group 19">
            <a:extLst>
              <a:ext uri="{FF2B5EF4-FFF2-40B4-BE49-F238E27FC236}">
                <a16:creationId xmlns:a16="http://schemas.microsoft.com/office/drawing/2014/main" id="{30E8C7F0-64C6-467B-82BE-8AE20D4116C7}"/>
              </a:ext>
            </a:extLst>
          </p:cNvPr>
          <p:cNvGrpSpPr/>
          <p:nvPr/>
        </p:nvGrpSpPr>
        <p:grpSpPr>
          <a:xfrm>
            <a:off x="7873049" y="5767255"/>
            <a:ext cx="5824362" cy="523220"/>
            <a:chOff x="7873049" y="5767255"/>
            <a:chExt cx="5824362" cy="523220"/>
          </a:xfrm>
        </p:grpSpPr>
        <p:pic>
          <p:nvPicPr>
            <p:cNvPr id="16" name="Picture 5" descr="A picture containing map&#10;&#10;Description automatically generated">
              <a:extLst>
                <a:ext uri="{FF2B5EF4-FFF2-40B4-BE49-F238E27FC236}">
                  <a16:creationId xmlns:a16="http://schemas.microsoft.com/office/drawing/2014/main" id="{1C9B0C06-4B84-4EEC-A649-DBA1AB0BE351}"/>
                </a:ext>
              </a:extLst>
            </p:cNvPr>
            <p:cNvPicPr>
              <a:picLocks noChangeAspect="1"/>
            </p:cNvPicPr>
            <p:nvPr/>
          </p:nvPicPr>
          <p:blipFill rotWithShape="1">
            <a:blip r:embed="rId3"/>
            <a:srcRect l="2841" t="97395" r="55468" b="620"/>
            <a:stretch/>
          </p:blipFill>
          <p:spPr>
            <a:xfrm>
              <a:off x="7873049" y="6005765"/>
              <a:ext cx="3515181" cy="214204"/>
            </a:xfrm>
            <a:prstGeom prst="rect">
              <a:avLst/>
            </a:prstGeom>
          </p:spPr>
        </p:pic>
        <p:sp>
          <p:nvSpPr>
            <p:cNvPr id="17" name="TextBox 16">
              <a:extLst>
                <a:ext uri="{FF2B5EF4-FFF2-40B4-BE49-F238E27FC236}">
                  <a16:creationId xmlns:a16="http://schemas.microsoft.com/office/drawing/2014/main" id="{799A26B7-7B4B-405F-B257-CF1930F2EB19}"/>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m</a:t>
              </a:r>
            </a:p>
          </p:txBody>
        </p:sp>
        <p:sp>
          <p:nvSpPr>
            <p:cNvPr id="18" name="TextBox 17">
              <a:extLst>
                <a:ext uri="{FF2B5EF4-FFF2-40B4-BE49-F238E27FC236}">
                  <a16:creationId xmlns:a16="http://schemas.microsoft.com/office/drawing/2014/main" id="{2557A1D7-8293-4DE7-9D4B-5A2499BDF038}"/>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0     0.5     1              2               3               4       </a:t>
              </a:r>
            </a:p>
          </p:txBody>
        </p:sp>
      </p:grpSp>
      <p:sp>
        <p:nvSpPr>
          <p:cNvPr id="2" name="TextBox 1">
            <a:extLst>
              <a:ext uri="{FF2B5EF4-FFF2-40B4-BE49-F238E27FC236}">
                <a16:creationId xmlns:a16="http://schemas.microsoft.com/office/drawing/2014/main" id="{16A260E9-0E2A-4654-B702-4F42F36682FA}"/>
              </a:ext>
            </a:extLst>
          </p:cNvPr>
          <p:cNvSpPr txBox="1"/>
          <p:nvPr/>
        </p:nvSpPr>
        <p:spPr>
          <a:xfrm>
            <a:off x="823210" y="1346474"/>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Top 3: </a:t>
            </a:r>
            <a:endParaRPr lang="en-US" b="1">
              <a:solidFill>
                <a:srgbClr val="3F3F3F"/>
              </a:solidFill>
              <a:latin typeface="Century Gothic"/>
            </a:endParaRPr>
          </a:p>
          <a:p>
            <a:pPr marL="342900" indent="-342900">
              <a:buAutoNum type="arabicPeriod"/>
            </a:pPr>
            <a:r>
              <a:rPr lang="en-US">
                <a:solidFill>
                  <a:srgbClr val="3F3F3F"/>
                </a:solidFill>
                <a:latin typeface="Century Gothic"/>
                <a:ea typeface="+mn-lt"/>
                <a:cs typeface="+mn-lt"/>
              </a:rPr>
              <a:t>Sprain Lake Knolls</a:t>
            </a:r>
          </a:p>
          <a:p>
            <a:pPr marL="342900" indent="-342900">
              <a:buAutoNum type="arabicPeriod"/>
            </a:pPr>
            <a:r>
              <a:rPr lang="en-US">
                <a:solidFill>
                  <a:srgbClr val="3F3F3F"/>
                </a:solidFill>
                <a:latin typeface="Century Gothic"/>
                <a:ea typeface="+mn-lt"/>
                <a:cs typeface="+mn-lt"/>
              </a:rPr>
              <a:t>Beech Hill – Victory Heights</a:t>
            </a:r>
          </a:p>
          <a:p>
            <a:pPr marL="342900" indent="-342900">
              <a:buAutoNum type="arabicPeriod"/>
            </a:pPr>
            <a:r>
              <a:rPr lang="en-US">
                <a:solidFill>
                  <a:srgbClr val="3F3F3F"/>
                </a:solidFill>
                <a:latin typeface="Century Gothic"/>
                <a:ea typeface="+mn-lt"/>
                <a:cs typeface="+mn-lt"/>
              </a:rPr>
              <a:t>Nepera Park </a:t>
            </a:r>
            <a:endParaRPr lang="en-US">
              <a:solidFill>
                <a:srgbClr val="3F3F3F"/>
              </a:solidFill>
              <a:latin typeface="Century Gothic"/>
            </a:endParaRPr>
          </a:p>
          <a:p>
            <a:endParaRPr lang="en-US">
              <a:solidFill>
                <a:srgbClr val="3F3F3F"/>
              </a:solidFill>
              <a:cs typeface="Calibri"/>
            </a:endParaRPr>
          </a:p>
        </p:txBody>
      </p:sp>
      <p:sp>
        <p:nvSpPr>
          <p:cNvPr id="4" name="TextBox 3">
            <a:extLst>
              <a:ext uri="{FF2B5EF4-FFF2-40B4-BE49-F238E27FC236}">
                <a16:creationId xmlns:a16="http://schemas.microsoft.com/office/drawing/2014/main" id="{90651A0E-4585-450D-A6A0-EA168CEECF54}"/>
              </a:ext>
            </a:extLst>
          </p:cNvPr>
          <p:cNvSpPr txBox="1"/>
          <p:nvPr/>
        </p:nvSpPr>
        <p:spPr>
          <a:xfrm>
            <a:off x="821279" y="2861693"/>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rPr>
              <a:t>Bottom 3: </a:t>
            </a:r>
            <a:endParaRPr lang="en-US" b="1">
              <a:solidFill>
                <a:srgbClr val="3F3F3F"/>
              </a:solidFill>
              <a:latin typeface="Century Gothic"/>
              <a:cs typeface="Calibri"/>
            </a:endParaRPr>
          </a:p>
          <a:p>
            <a:pPr marL="342900" indent="-342900">
              <a:buAutoNum type="arabicPeriod"/>
            </a:pPr>
            <a:r>
              <a:rPr lang="en-US">
                <a:solidFill>
                  <a:srgbClr val="3F3F3F"/>
                </a:solidFill>
                <a:latin typeface="Century Gothic"/>
                <a:ea typeface="+mn-lt"/>
                <a:cs typeface="+mn-lt"/>
              </a:rPr>
              <a:t>Radford</a:t>
            </a:r>
          </a:p>
          <a:p>
            <a:pPr marL="342900" indent="-342900">
              <a:buAutoNum type="arabicPeriod"/>
            </a:pPr>
            <a:r>
              <a:rPr lang="en-US">
                <a:solidFill>
                  <a:srgbClr val="3F3F3F"/>
                </a:solidFill>
                <a:latin typeface="Century Gothic"/>
                <a:ea typeface="+mn-lt"/>
                <a:cs typeface="+mn-lt"/>
              </a:rPr>
              <a:t>Nodine Hill</a:t>
            </a:r>
          </a:p>
          <a:p>
            <a:pPr marL="342900" indent="-342900">
              <a:buAutoNum type="arabicPeriod"/>
            </a:pPr>
            <a:r>
              <a:rPr lang="en-US">
                <a:solidFill>
                  <a:srgbClr val="3F3F3F"/>
                </a:solidFill>
                <a:latin typeface="Century Gothic"/>
                <a:ea typeface="+mn-lt"/>
                <a:cs typeface="+mn-lt"/>
              </a:rPr>
              <a:t>Old 7</a:t>
            </a:r>
            <a:r>
              <a:rPr lang="en-US" baseline="30000">
                <a:solidFill>
                  <a:srgbClr val="3F3F3F"/>
                </a:solidFill>
                <a:latin typeface="Century Gothic"/>
                <a:ea typeface="+mn-lt"/>
                <a:cs typeface="+mn-lt"/>
              </a:rPr>
              <a:t>th</a:t>
            </a:r>
            <a:r>
              <a:rPr lang="en-US">
                <a:solidFill>
                  <a:srgbClr val="3F3F3F"/>
                </a:solidFill>
                <a:latin typeface="Century Gothic"/>
                <a:ea typeface="+mn-lt"/>
                <a:cs typeface="+mn-lt"/>
              </a:rPr>
              <a:t> Ward </a:t>
            </a:r>
            <a:endParaRPr lang="en-US">
              <a:solidFill>
                <a:srgbClr val="3F3F3F"/>
              </a:solidFill>
              <a:latin typeface="Century Gothic"/>
            </a:endParaRPr>
          </a:p>
          <a:p>
            <a:endParaRPr lang="en-US">
              <a:solidFill>
                <a:srgbClr val="3F3F3F"/>
              </a:solidFill>
              <a:cs typeface="Calibri"/>
            </a:endParaRPr>
          </a:p>
        </p:txBody>
      </p:sp>
      <p:pic>
        <p:nvPicPr>
          <p:cNvPr id="7" name="Picture 6" descr="A picture containing map&#10;&#10;Description automatically generated">
            <a:extLst>
              <a:ext uri="{FF2B5EF4-FFF2-40B4-BE49-F238E27FC236}">
                <a16:creationId xmlns:a16="http://schemas.microsoft.com/office/drawing/2014/main" id="{DE218733-4A53-4EBC-BC99-944EAC64D82C}"/>
              </a:ext>
            </a:extLst>
          </p:cNvPr>
          <p:cNvPicPr>
            <a:picLocks noChangeAspect="1"/>
          </p:cNvPicPr>
          <p:nvPr/>
        </p:nvPicPr>
        <p:blipFill rotWithShape="1">
          <a:blip r:embed="rId3"/>
          <a:srcRect l="2541" t="83801" r="91833" b="9187"/>
          <a:stretch/>
        </p:blipFill>
        <p:spPr>
          <a:xfrm>
            <a:off x="9286201" y="1138073"/>
            <a:ext cx="609637" cy="976725"/>
          </a:xfrm>
          <a:prstGeom prst="rect">
            <a:avLst/>
          </a:prstGeom>
        </p:spPr>
      </p:pic>
      <p:sp>
        <p:nvSpPr>
          <p:cNvPr id="11" name="TextBox 10">
            <a:extLst>
              <a:ext uri="{FF2B5EF4-FFF2-40B4-BE49-F238E27FC236}">
                <a16:creationId xmlns:a16="http://schemas.microsoft.com/office/drawing/2014/main" id="{403C5E06-6806-425F-A6EF-766848A40675}"/>
              </a:ext>
            </a:extLst>
          </p:cNvPr>
          <p:cNvSpPr txBox="1"/>
          <p:nvPr/>
        </p:nvSpPr>
        <p:spPr>
          <a:xfrm>
            <a:off x="6834029" y="5268901"/>
            <a:ext cx="2602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Kimball</a:t>
            </a:r>
            <a:endParaRPr lang="en-US">
              <a:solidFill>
                <a:srgbClr val="3F3F3F"/>
              </a:solidFill>
              <a:cs typeface="Calibri" panose="020F0502020204030204"/>
            </a:endParaRPr>
          </a:p>
        </p:txBody>
      </p:sp>
      <p:sp>
        <p:nvSpPr>
          <p:cNvPr id="12" name="TextBox 11">
            <a:extLst>
              <a:ext uri="{FF2B5EF4-FFF2-40B4-BE49-F238E27FC236}">
                <a16:creationId xmlns:a16="http://schemas.microsoft.com/office/drawing/2014/main" id="{2A69B458-E9FD-4E2D-B6A5-F78B76A2CC32}"/>
              </a:ext>
            </a:extLst>
          </p:cNvPr>
          <p:cNvSpPr txBox="1"/>
          <p:nvPr/>
        </p:nvSpPr>
        <p:spPr>
          <a:xfrm>
            <a:off x="1908239" y="4305340"/>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Old 7th Ward</a:t>
            </a:r>
            <a:endParaRPr lang="en-US">
              <a:solidFill>
                <a:srgbClr val="3F3F3F"/>
              </a:solidFill>
              <a:cs typeface="Calibri" panose="020F0502020204030204"/>
            </a:endParaRPr>
          </a:p>
        </p:txBody>
      </p:sp>
    </p:spTree>
    <p:extLst>
      <p:ext uri="{BB962C8B-B14F-4D97-AF65-F5344CB8AC3E}">
        <p14:creationId xmlns:p14="http://schemas.microsoft.com/office/powerpoint/2010/main" val="1932107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Schematic&#10;&#10;Description automatically generated">
            <a:extLst>
              <a:ext uri="{FF2B5EF4-FFF2-40B4-BE49-F238E27FC236}">
                <a16:creationId xmlns:a16="http://schemas.microsoft.com/office/drawing/2014/main" id="{DC985E99-E6D5-4ED4-A9B0-5A5B2E8FAA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642" t="13866" r="9900" b="39069"/>
          <a:stretch/>
        </p:blipFill>
        <p:spPr>
          <a:xfrm>
            <a:off x="3120190" y="1098817"/>
            <a:ext cx="5870841" cy="5067191"/>
          </a:xfrm>
          <a:prstGeom prst="rect">
            <a:avLst/>
          </a:prstGeom>
        </p:spPr>
      </p:pic>
      <p:sp>
        <p:nvSpPr>
          <p:cNvPr id="3" name="TextBox 2">
            <a:extLst>
              <a:ext uri="{FF2B5EF4-FFF2-40B4-BE49-F238E27FC236}">
                <a16:creationId xmlns:a16="http://schemas.microsoft.com/office/drawing/2014/main" id="{4F4F38A1-4327-42C4-BF98-A64498AFB0FB}"/>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Tree Canopy Per Census Tract</a:t>
            </a:r>
            <a:endParaRPr lang="en-US" sz="4000" b="1">
              <a:solidFill>
                <a:srgbClr val="266E99"/>
              </a:solidFill>
              <a:latin typeface="Century Gothic" panose="020B0502020202020204" pitchFamily="34" charset="0"/>
            </a:endParaRPr>
          </a:p>
        </p:txBody>
      </p:sp>
      <p:sp>
        <p:nvSpPr>
          <p:cNvPr id="9" name="TextBox 8">
            <a:extLst>
              <a:ext uri="{FF2B5EF4-FFF2-40B4-BE49-F238E27FC236}">
                <a16:creationId xmlns:a16="http://schemas.microsoft.com/office/drawing/2014/main" id="{EA5D3CEB-E236-4118-B448-9705CFB67C41}"/>
              </a:ext>
            </a:extLst>
          </p:cNvPr>
          <p:cNvSpPr txBox="1"/>
          <p:nvPr/>
        </p:nvSpPr>
        <p:spPr>
          <a:xfrm>
            <a:off x="6834029" y="5268901"/>
            <a:ext cx="2602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Kimball</a:t>
            </a:r>
            <a:endParaRPr lang="en-US">
              <a:solidFill>
                <a:srgbClr val="3F3F3F"/>
              </a:solidFill>
              <a:cs typeface="Calibri" panose="020F0502020204030204"/>
            </a:endParaRPr>
          </a:p>
        </p:txBody>
      </p:sp>
      <p:sp>
        <p:nvSpPr>
          <p:cNvPr id="7" name="TextBox 6">
            <a:extLst>
              <a:ext uri="{FF2B5EF4-FFF2-40B4-BE49-F238E27FC236}">
                <a16:creationId xmlns:a16="http://schemas.microsoft.com/office/drawing/2014/main" id="{E388AF95-EC71-4E6E-B0C3-07EF33EB4CB2}"/>
              </a:ext>
            </a:extLst>
          </p:cNvPr>
          <p:cNvSpPr txBox="1"/>
          <p:nvPr/>
        </p:nvSpPr>
        <p:spPr>
          <a:xfrm>
            <a:off x="1908239" y="4305340"/>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Old 7th Ward</a:t>
            </a:r>
            <a:endParaRPr lang="en-US">
              <a:solidFill>
                <a:srgbClr val="3F3F3F"/>
              </a:solidFill>
              <a:cs typeface="Calibri" panose="020F0502020204030204"/>
            </a:endParaRPr>
          </a:p>
        </p:txBody>
      </p:sp>
      <p:grpSp>
        <p:nvGrpSpPr>
          <p:cNvPr id="20" name="Group 19">
            <a:extLst>
              <a:ext uri="{FF2B5EF4-FFF2-40B4-BE49-F238E27FC236}">
                <a16:creationId xmlns:a16="http://schemas.microsoft.com/office/drawing/2014/main" id="{30E8C7F0-64C6-467B-82BE-8AE20D4116C7}"/>
              </a:ext>
            </a:extLst>
          </p:cNvPr>
          <p:cNvGrpSpPr/>
          <p:nvPr/>
        </p:nvGrpSpPr>
        <p:grpSpPr>
          <a:xfrm>
            <a:off x="7873049" y="5767255"/>
            <a:ext cx="5824362" cy="523220"/>
            <a:chOff x="7873049" y="5767255"/>
            <a:chExt cx="5824362" cy="523220"/>
          </a:xfrm>
        </p:grpSpPr>
        <p:pic>
          <p:nvPicPr>
            <p:cNvPr id="16" name="Picture 5" descr="A picture containing map&#10;&#10;Description automatically generated">
              <a:extLst>
                <a:ext uri="{FF2B5EF4-FFF2-40B4-BE49-F238E27FC236}">
                  <a16:creationId xmlns:a16="http://schemas.microsoft.com/office/drawing/2014/main" id="{1C9B0C06-4B84-4EEC-A649-DBA1AB0BE351}"/>
                </a:ext>
              </a:extLst>
            </p:cNvPr>
            <p:cNvPicPr>
              <a:picLocks noChangeAspect="1"/>
            </p:cNvPicPr>
            <p:nvPr/>
          </p:nvPicPr>
          <p:blipFill rotWithShape="1">
            <a:blip r:embed="rId4"/>
            <a:srcRect l="2841" t="97395" r="55468" b="620"/>
            <a:stretch/>
          </p:blipFill>
          <p:spPr>
            <a:xfrm>
              <a:off x="7873049" y="6005765"/>
              <a:ext cx="3515181" cy="214204"/>
            </a:xfrm>
            <a:prstGeom prst="rect">
              <a:avLst/>
            </a:prstGeom>
          </p:spPr>
        </p:pic>
        <p:sp>
          <p:nvSpPr>
            <p:cNvPr id="17" name="TextBox 16">
              <a:extLst>
                <a:ext uri="{FF2B5EF4-FFF2-40B4-BE49-F238E27FC236}">
                  <a16:creationId xmlns:a16="http://schemas.microsoft.com/office/drawing/2014/main" id="{799A26B7-7B4B-405F-B257-CF1930F2EB19}"/>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m</a:t>
              </a:r>
            </a:p>
          </p:txBody>
        </p:sp>
        <p:sp>
          <p:nvSpPr>
            <p:cNvPr id="18" name="TextBox 17">
              <a:extLst>
                <a:ext uri="{FF2B5EF4-FFF2-40B4-BE49-F238E27FC236}">
                  <a16:creationId xmlns:a16="http://schemas.microsoft.com/office/drawing/2014/main" id="{2557A1D7-8293-4DE7-9D4B-5A2499BDF038}"/>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0     0.5     1              2               3               4       </a:t>
              </a:r>
            </a:p>
          </p:txBody>
        </p:sp>
      </p:grpSp>
      <p:grpSp>
        <p:nvGrpSpPr>
          <p:cNvPr id="11" name="Group 10">
            <a:extLst>
              <a:ext uri="{FF2B5EF4-FFF2-40B4-BE49-F238E27FC236}">
                <a16:creationId xmlns:a16="http://schemas.microsoft.com/office/drawing/2014/main" id="{98475B2E-B27C-40FA-A5A0-5599F2356930}"/>
              </a:ext>
            </a:extLst>
          </p:cNvPr>
          <p:cNvGrpSpPr/>
          <p:nvPr/>
        </p:nvGrpSpPr>
        <p:grpSpPr>
          <a:xfrm>
            <a:off x="8855515" y="4022966"/>
            <a:ext cx="3093193" cy="1752948"/>
            <a:chOff x="8713448" y="3454695"/>
            <a:chExt cx="3093193" cy="1752948"/>
          </a:xfrm>
        </p:grpSpPr>
        <p:grpSp>
          <p:nvGrpSpPr>
            <p:cNvPr id="19" name="Group 18">
              <a:extLst>
                <a:ext uri="{FF2B5EF4-FFF2-40B4-BE49-F238E27FC236}">
                  <a16:creationId xmlns:a16="http://schemas.microsoft.com/office/drawing/2014/main" id="{9E0D2809-DC6D-40BE-9757-0B3A9C27DE53}"/>
                </a:ext>
              </a:extLst>
            </p:cNvPr>
            <p:cNvGrpSpPr/>
            <p:nvPr/>
          </p:nvGrpSpPr>
          <p:grpSpPr>
            <a:xfrm>
              <a:off x="8713448" y="3454695"/>
              <a:ext cx="3093193" cy="1704705"/>
              <a:chOff x="8514734" y="3914659"/>
              <a:chExt cx="3093193" cy="1704705"/>
            </a:xfrm>
          </p:grpSpPr>
          <p:sp>
            <p:nvSpPr>
              <p:cNvPr id="14" name="TextBox 13">
                <a:extLst>
                  <a:ext uri="{FF2B5EF4-FFF2-40B4-BE49-F238E27FC236}">
                    <a16:creationId xmlns:a16="http://schemas.microsoft.com/office/drawing/2014/main" id="{C02AA25F-6AAC-4F64-9059-7A4D56DE4992}"/>
                  </a:ext>
                </a:extLst>
              </p:cNvPr>
              <p:cNvSpPr txBox="1"/>
              <p:nvPr/>
            </p:nvSpPr>
            <p:spPr>
              <a:xfrm>
                <a:off x="8514734" y="3914659"/>
                <a:ext cx="30931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panose="020F0502020204030204"/>
                  </a:rPr>
                  <a:t>Average % TC </a:t>
                </a:r>
                <a:endParaRPr lang="en-US" sz="1600">
                  <a:solidFill>
                    <a:schemeClr val="tx1">
                      <a:lumMod val="75000"/>
                      <a:lumOff val="25000"/>
                    </a:schemeClr>
                  </a:solidFill>
                  <a:cs typeface="Calibri"/>
                </a:endParaRPr>
              </a:p>
              <a:p>
                <a:r>
                  <a:rPr lang="en-US" sz="1600" b="1">
                    <a:solidFill>
                      <a:schemeClr val="tx1">
                        <a:lumMod val="75000"/>
                        <a:lumOff val="25000"/>
                      </a:schemeClr>
                    </a:solidFill>
                    <a:latin typeface="Century Gothic"/>
                    <a:cs typeface="Calibri" panose="020F0502020204030204"/>
                  </a:rPr>
                  <a:t>per census tract</a:t>
                </a:r>
                <a:endParaRPr lang="en-US" sz="1600">
                  <a:solidFill>
                    <a:schemeClr val="tx1">
                      <a:lumMod val="75000"/>
                      <a:lumOff val="25000"/>
                    </a:schemeClr>
                  </a:solidFill>
                </a:endParaRPr>
              </a:p>
            </p:txBody>
          </p:sp>
          <p:sp>
            <p:nvSpPr>
              <p:cNvPr id="13" name="TextBox 12">
                <a:extLst>
                  <a:ext uri="{FF2B5EF4-FFF2-40B4-BE49-F238E27FC236}">
                    <a16:creationId xmlns:a16="http://schemas.microsoft.com/office/drawing/2014/main" id="{D39ED51A-E7D7-4DAB-9AFC-D312B0B0ECF0}"/>
                  </a:ext>
                </a:extLst>
              </p:cNvPr>
              <p:cNvSpPr txBox="1"/>
              <p:nvPr/>
            </p:nvSpPr>
            <p:spPr>
              <a:xfrm>
                <a:off x="8923263" y="4449813"/>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0.4 – 10%    </a:t>
                </a:r>
                <a:endParaRPr lang="en-US" sz="1400">
                  <a:solidFill>
                    <a:schemeClr val="tx1">
                      <a:lumMod val="75000"/>
                      <a:lumOff val="25000"/>
                    </a:schemeClr>
                  </a:solidFill>
                  <a:cs typeface="Calibri"/>
                </a:endParaRPr>
              </a:p>
              <a:p>
                <a:r>
                  <a:rPr lang="en-US" sz="1400">
                    <a:solidFill>
                      <a:schemeClr val="tx1">
                        <a:lumMod val="75000"/>
                        <a:lumOff val="25000"/>
                      </a:schemeClr>
                    </a:solidFill>
                    <a:latin typeface="Century Gothic"/>
                    <a:cs typeface="Calibri"/>
                  </a:rPr>
                  <a:t>11 – 15%  </a:t>
                </a:r>
              </a:p>
              <a:p>
                <a:r>
                  <a:rPr lang="en-US" sz="1400">
                    <a:solidFill>
                      <a:schemeClr val="tx1">
                        <a:lumMod val="75000"/>
                        <a:lumOff val="25000"/>
                      </a:schemeClr>
                    </a:solidFill>
                    <a:latin typeface="Century Gothic"/>
                    <a:cs typeface="Calibri"/>
                  </a:rPr>
                  <a:t>16 – 20% </a:t>
                </a:r>
              </a:p>
              <a:p>
                <a:r>
                  <a:rPr lang="en-US" sz="1400">
                    <a:solidFill>
                      <a:schemeClr val="tx1">
                        <a:lumMod val="75000"/>
                        <a:lumOff val="25000"/>
                      </a:schemeClr>
                    </a:solidFill>
                    <a:latin typeface="Century Gothic"/>
                    <a:cs typeface="Calibri"/>
                  </a:rPr>
                  <a:t>21 – 30% </a:t>
                </a:r>
              </a:p>
              <a:p>
                <a:r>
                  <a:rPr lang="en-US" sz="1400">
                    <a:solidFill>
                      <a:schemeClr val="tx1">
                        <a:lumMod val="75000"/>
                        <a:lumOff val="25000"/>
                      </a:schemeClr>
                    </a:solidFill>
                    <a:latin typeface="Century Gothic"/>
                    <a:cs typeface="Calibri"/>
                  </a:rPr>
                  <a:t>31 – 46%</a:t>
                </a:r>
              </a:p>
            </p:txBody>
          </p:sp>
        </p:grpSp>
        <p:pic>
          <p:nvPicPr>
            <p:cNvPr id="8" name="Picture 10" descr="Schematic&#10;&#10;Description automatically generated">
              <a:extLst>
                <a:ext uri="{FF2B5EF4-FFF2-40B4-BE49-F238E27FC236}">
                  <a16:creationId xmlns:a16="http://schemas.microsoft.com/office/drawing/2014/main" id="{EEAF8945-235F-4640-A79A-E6641D7C4D53}"/>
                </a:ext>
              </a:extLst>
            </p:cNvPr>
            <p:cNvPicPr>
              <a:picLocks noChangeAspect="1"/>
            </p:cNvPicPr>
            <p:nvPr/>
          </p:nvPicPr>
          <p:blipFill rotWithShape="1">
            <a:blip r:embed="rId3"/>
            <a:srcRect l="59769" t="86891" r="35294" b="1513"/>
            <a:stretch/>
          </p:blipFill>
          <p:spPr>
            <a:xfrm>
              <a:off x="8773149" y="3987591"/>
              <a:ext cx="420771" cy="1220052"/>
            </a:xfrm>
            <a:prstGeom prst="rect">
              <a:avLst/>
            </a:prstGeom>
          </p:spPr>
        </p:pic>
      </p:grpSp>
      <p:sp>
        <p:nvSpPr>
          <p:cNvPr id="2" name="TextBox 1">
            <a:extLst>
              <a:ext uri="{FF2B5EF4-FFF2-40B4-BE49-F238E27FC236}">
                <a16:creationId xmlns:a16="http://schemas.microsoft.com/office/drawing/2014/main" id="{188A3ED0-EDED-4382-BBF4-43FE396A964D}"/>
              </a:ext>
            </a:extLst>
          </p:cNvPr>
          <p:cNvSpPr txBox="1"/>
          <p:nvPr/>
        </p:nvSpPr>
        <p:spPr>
          <a:xfrm>
            <a:off x="819883" y="1340604"/>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Top 3: </a:t>
            </a:r>
            <a:endParaRPr lang="en-US" b="1">
              <a:solidFill>
                <a:srgbClr val="3F3F3F"/>
              </a:solidFill>
              <a:latin typeface="Calibri" panose="020F0502020204030204"/>
              <a:ea typeface="+mn-lt"/>
              <a:cs typeface="+mn-lt"/>
            </a:endParaRPr>
          </a:p>
          <a:p>
            <a:pPr marL="457200" indent="-457200">
              <a:buAutoNum type="arabicPeriod"/>
            </a:pPr>
            <a:r>
              <a:rPr lang="en-US">
                <a:solidFill>
                  <a:srgbClr val="3F3F3F"/>
                </a:solidFill>
                <a:latin typeface="Century Gothic"/>
                <a:ea typeface="+mn-lt"/>
                <a:cs typeface="+mn-lt"/>
              </a:rPr>
              <a:t>Sunnyside Park</a:t>
            </a:r>
            <a:endParaRPr lang="en-US">
              <a:solidFill>
                <a:srgbClr val="3F3F3F"/>
              </a:solidFill>
              <a:latin typeface="Calibri" panose="020F0502020204030204"/>
              <a:ea typeface="+mn-lt"/>
              <a:cs typeface="+mn-lt"/>
            </a:endParaRPr>
          </a:p>
          <a:p>
            <a:pPr marL="457200" indent="-457200">
              <a:buAutoNum type="arabicPeriod"/>
            </a:pPr>
            <a:r>
              <a:rPr lang="en-US">
                <a:solidFill>
                  <a:srgbClr val="3F3F3F"/>
                </a:solidFill>
                <a:latin typeface="Century Gothic"/>
                <a:ea typeface="+mn-lt"/>
                <a:cs typeface="+mn-lt"/>
              </a:rPr>
              <a:t>Park Hill</a:t>
            </a:r>
          </a:p>
          <a:p>
            <a:pPr marL="457200" indent="-457200">
              <a:buAutoNum type="arabicPeriod"/>
            </a:pPr>
            <a:r>
              <a:rPr lang="en-US">
                <a:solidFill>
                  <a:srgbClr val="3F3F3F"/>
                </a:solidFill>
                <a:latin typeface="Century Gothic"/>
                <a:ea typeface="+mn-lt"/>
                <a:cs typeface="+mn-lt"/>
              </a:rPr>
              <a:t>Woodstock Manor</a:t>
            </a:r>
            <a:endParaRPr lang="en-US">
              <a:solidFill>
                <a:srgbClr val="3F3F3F"/>
              </a:solidFill>
              <a:latin typeface="Century Gothic"/>
            </a:endParaRPr>
          </a:p>
          <a:p>
            <a:endParaRPr lang="en-US">
              <a:solidFill>
                <a:srgbClr val="3F3F3F"/>
              </a:solidFill>
              <a:latin typeface="Calibri" panose="020F0502020204030204"/>
              <a:cs typeface="Calibri"/>
            </a:endParaRPr>
          </a:p>
        </p:txBody>
      </p:sp>
      <p:sp>
        <p:nvSpPr>
          <p:cNvPr id="4" name="TextBox 3">
            <a:extLst>
              <a:ext uri="{FF2B5EF4-FFF2-40B4-BE49-F238E27FC236}">
                <a16:creationId xmlns:a16="http://schemas.microsoft.com/office/drawing/2014/main" id="{082B579A-7094-4785-9F8A-6ADE31E432D7}"/>
              </a:ext>
            </a:extLst>
          </p:cNvPr>
          <p:cNvSpPr txBox="1"/>
          <p:nvPr/>
        </p:nvSpPr>
        <p:spPr>
          <a:xfrm>
            <a:off x="821669" y="2656027"/>
            <a:ext cx="289329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Bottom 3: </a:t>
            </a:r>
            <a:endParaRPr lang="en-US" b="1">
              <a:solidFill>
                <a:srgbClr val="3F3F3F"/>
              </a:solidFill>
              <a:latin typeface="Century Gothic"/>
              <a:ea typeface="+mn-lt"/>
              <a:cs typeface="+mn-lt"/>
            </a:endParaRPr>
          </a:p>
          <a:p>
            <a:pPr marL="342900" indent="-342900">
              <a:buAutoNum type="arabicPeriod"/>
            </a:pPr>
            <a:r>
              <a:rPr lang="en-US">
                <a:solidFill>
                  <a:srgbClr val="3F3F3F"/>
                </a:solidFill>
                <a:latin typeface="Century Gothic"/>
                <a:ea typeface="+mn-lt"/>
                <a:cs typeface="+mn-lt"/>
              </a:rPr>
              <a:t>Radford </a:t>
            </a:r>
          </a:p>
          <a:p>
            <a:pPr marL="342900" indent="-342900">
              <a:buAutoNum type="arabicPeriod"/>
            </a:pPr>
            <a:r>
              <a:rPr lang="en-US">
                <a:solidFill>
                  <a:srgbClr val="3F3F3F"/>
                </a:solidFill>
                <a:latin typeface="Century Gothic"/>
                <a:ea typeface="+mn-lt"/>
                <a:cs typeface="+mn-lt"/>
              </a:rPr>
              <a:t>LaMartine Heights </a:t>
            </a:r>
          </a:p>
          <a:p>
            <a:pPr marL="342900" indent="-342900">
              <a:buAutoNum type="arabicPeriod"/>
            </a:pPr>
            <a:r>
              <a:rPr lang="en-US">
                <a:solidFill>
                  <a:srgbClr val="3F3F3F"/>
                </a:solidFill>
                <a:latin typeface="Century Gothic"/>
                <a:ea typeface="+mn-lt"/>
                <a:cs typeface="+mn-lt"/>
              </a:rPr>
              <a:t>Old 7</a:t>
            </a:r>
            <a:r>
              <a:rPr lang="en-US" baseline="30000">
                <a:solidFill>
                  <a:srgbClr val="3F3F3F"/>
                </a:solidFill>
                <a:latin typeface="Century Gothic"/>
                <a:ea typeface="+mn-lt"/>
                <a:cs typeface="+mn-lt"/>
              </a:rPr>
              <a:t>th</a:t>
            </a:r>
            <a:r>
              <a:rPr lang="en-US">
                <a:solidFill>
                  <a:srgbClr val="3F3F3F"/>
                </a:solidFill>
                <a:latin typeface="Century Gothic"/>
                <a:ea typeface="+mn-lt"/>
                <a:cs typeface="+mn-lt"/>
              </a:rPr>
              <a:t> Ward </a:t>
            </a:r>
            <a:endParaRPr lang="en-US">
              <a:solidFill>
                <a:srgbClr val="3F3F3F"/>
              </a:solidFill>
              <a:latin typeface="Century Gothic"/>
            </a:endParaRPr>
          </a:p>
          <a:p>
            <a:endParaRPr lang="en-US">
              <a:solidFill>
                <a:srgbClr val="3F3F3F"/>
              </a:solidFill>
              <a:cs typeface="Calibri"/>
            </a:endParaRPr>
          </a:p>
        </p:txBody>
      </p:sp>
      <p:pic>
        <p:nvPicPr>
          <p:cNvPr id="12" name="Picture 11" descr="A picture containing map&#10;&#10;Description automatically generated">
            <a:extLst>
              <a:ext uri="{FF2B5EF4-FFF2-40B4-BE49-F238E27FC236}">
                <a16:creationId xmlns:a16="http://schemas.microsoft.com/office/drawing/2014/main" id="{9887A812-8C7B-4591-861F-B8200EA9231A}"/>
              </a:ext>
            </a:extLst>
          </p:cNvPr>
          <p:cNvPicPr>
            <a:picLocks noChangeAspect="1"/>
          </p:cNvPicPr>
          <p:nvPr/>
        </p:nvPicPr>
        <p:blipFill rotWithShape="1">
          <a:blip r:embed="rId4"/>
          <a:srcRect l="2541" t="83801" r="91833" b="9187"/>
          <a:stretch/>
        </p:blipFill>
        <p:spPr>
          <a:xfrm>
            <a:off x="9286201" y="1138073"/>
            <a:ext cx="609637" cy="976725"/>
          </a:xfrm>
          <a:prstGeom prst="rect">
            <a:avLst/>
          </a:prstGeom>
        </p:spPr>
      </p:pic>
    </p:spTree>
    <p:extLst>
      <p:ext uri="{BB962C8B-B14F-4D97-AF65-F5344CB8AC3E}">
        <p14:creationId xmlns:p14="http://schemas.microsoft.com/office/powerpoint/2010/main" val="3322872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F38A1-4327-42C4-BF98-A64498AFB0FB}"/>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Impervious Surface Landcover Results</a:t>
            </a:r>
            <a:endParaRPr lang="en-US" sz="4000" b="1">
              <a:solidFill>
                <a:srgbClr val="266E99"/>
              </a:solidFill>
              <a:latin typeface="Century Gothic" panose="020B0502020202020204" pitchFamily="34" charset="0"/>
            </a:endParaRPr>
          </a:p>
        </p:txBody>
      </p:sp>
      <p:pic>
        <p:nvPicPr>
          <p:cNvPr id="33" name="Picture 11" descr="A picture containing schematic&#10;&#10;Description automatically generated">
            <a:extLst>
              <a:ext uri="{FF2B5EF4-FFF2-40B4-BE49-F238E27FC236}">
                <a16:creationId xmlns:a16="http://schemas.microsoft.com/office/drawing/2014/main" id="{EC493741-7F62-471A-8797-047682EC16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9368" y="1245681"/>
            <a:ext cx="4511435" cy="4412397"/>
          </a:xfrm>
          <a:prstGeom prst="rect">
            <a:avLst/>
          </a:prstGeom>
        </p:spPr>
      </p:pic>
      <p:pic>
        <p:nvPicPr>
          <p:cNvPr id="44" name="Picture 10">
            <a:extLst>
              <a:ext uri="{FF2B5EF4-FFF2-40B4-BE49-F238E27FC236}">
                <a16:creationId xmlns:a16="http://schemas.microsoft.com/office/drawing/2014/main" id="{52F71EEF-F94D-44A7-B54D-25251CA0D1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35310" y="1290975"/>
            <a:ext cx="4461024" cy="4369743"/>
          </a:xfrm>
          <a:prstGeom prst="rect">
            <a:avLst/>
          </a:prstGeom>
        </p:spPr>
      </p:pic>
      <p:pic>
        <p:nvPicPr>
          <p:cNvPr id="74" name="Picture 5" descr="A picture containing map&#10;&#10;Description automatically generated">
            <a:extLst>
              <a:ext uri="{FF2B5EF4-FFF2-40B4-BE49-F238E27FC236}">
                <a16:creationId xmlns:a16="http://schemas.microsoft.com/office/drawing/2014/main" id="{5762B006-2703-47F6-9D51-00449202D761}"/>
              </a:ext>
            </a:extLst>
          </p:cNvPr>
          <p:cNvPicPr>
            <a:picLocks noChangeAspect="1"/>
          </p:cNvPicPr>
          <p:nvPr/>
        </p:nvPicPr>
        <p:blipFill rotWithShape="1">
          <a:blip r:embed="rId5"/>
          <a:srcRect l="2841" t="97395" r="55468" b="620"/>
          <a:stretch/>
        </p:blipFill>
        <p:spPr>
          <a:xfrm>
            <a:off x="4334269" y="6109087"/>
            <a:ext cx="3515181" cy="214204"/>
          </a:xfrm>
          <a:prstGeom prst="rect">
            <a:avLst/>
          </a:prstGeom>
        </p:spPr>
      </p:pic>
      <p:sp>
        <p:nvSpPr>
          <p:cNvPr id="76" name="TextBox 75">
            <a:extLst>
              <a:ext uri="{FF2B5EF4-FFF2-40B4-BE49-F238E27FC236}">
                <a16:creationId xmlns:a16="http://schemas.microsoft.com/office/drawing/2014/main" id="{BFDE64BB-8DAF-4A45-B2CC-5A3BC70F8510}"/>
              </a:ext>
            </a:extLst>
          </p:cNvPr>
          <p:cNvSpPr txBox="1"/>
          <p:nvPr/>
        </p:nvSpPr>
        <p:spPr>
          <a:xfrm>
            <a:off x="7761571" y="6069290"/>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m</a:t>
            </a:r>
          </a:p>
        </p:txBody>
      </p:sp>
      <p:sp>
        <p:nvSpPr>
          <p:cNvPr id="78" name="TextBox 77">
            <a:extLst>
              <a:ext uri="{FF2B5EF4-FFF2-40B4-BE49-F238E27FC236}">
                <a16:creationId xmlns:a16="http://schemas.microsoft.com/office/drawing/2014/main" id="{9D0C6350-75F7-4D0F-BFD7-4ADCB90FB448}"/>
              </a:ext>
            </a:extLst>
          </p:cNvPr>
          <p:cNvSpPr txBox="1"/>
          <p:nvPr/>
        </p:nvSpPr>
        <p:spPr>
          <a:xfrm>
            <a:off x="4347185" y="5935153"/>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0     0.5     1              2               3               4       </a:t>
            </a:r>
          </a:p>
        </p:txBody>
      </p:sp>
      <p:pic>
        <p:nvPicPr>
          <p:cNvPr id="80" name="Picture 79" descr="A picture containing map&#10;&#10;Description automatically generated">
            <a:extLst>
              <a:ext uri="{FF2B5EF4-FFF2-40B4-BE49-F238E27FC236}">
                <a16:creationId xmlns:a16="http://schemas.microsoft.com/office/drawing/2014/main" id="{70912D00-17AB-4468-992B-66BD652F9F24}"/>
              </a:ext>
            </a:extLst>
          </p:cNvPr>
          <p:cNvPicPr>
            <a:picLocks noChangeAspect="1"/>
          </p:cNvPicPr>
          <p:nvPr/>
        </p:nvPicPr>
        <p:blipFill rotWithShape="1">
          <a:blip r:embed="rId5"/>
          <a:srcRect l="2541" t="83801" r="91833" b="9187"/>
          <a:stretch/>
        </p:blipFill>
        <p:spPr>
          <a:xfrm>
            <a:off x="5669930" y="4586445"/>
            <a:ext cx="829196" cy="1338352"/>
          </a:xfrm>
          <a:prstGeom prst="rect">
            <a:avLst/>
          </a:prstGeom>
        </p:spPr>
      </p:pic>
      <p:grpSp>
        <p:nvGrpSpPr>
          <p:cNvPr id="89" name="Group 88">
            <a:extLst>
              <a:ext uri="{FF2B5EF4-FFF2-40B4-BE49-F238E27FC236}">
                <a16:creationId xmlns:a16="http://schemas.microsoft.com/office/drawing/2014/main" id="{5B284242-5D7A-4DC8-A896-96E3870D017C}"/>
              </a:ext>
            </a:extLst>
          </p:cNvPr>
          <p:cNvGrpSpPr/>
          <p:nvPr/>
        </p:nvGrpSpPr>
        <p:grpSpPr>
          <a:xfrm>
            <a:off x="202296" y="2785645"/>
            <a:ext cx="2254993" cy="1469688"/>
            <a:chOff x="4955109" y="2604831"/>
            <a:chExt cx="2254993" cy="1469688"/>
          </a:xfrm>
        </p:grpSpPr>
        <p:sp>
          <p:nvSpPr>
            <p:cNvPr id="84" name="TextBox 83">
              <a:extLst>
                <a:ext uri="{FF2B5EF4-FFF2-40B4-BE49-F238E27FC236}">
                  <a16:creationId xmlns:a16="http://schemas.microsoft.com/office/drawing/2014/main" id="{0B624BEE-EFD5-4CCC-A5D1-41C0DDA72B14}"/>
                </a:ext>
              </a:extLst>
            </p:cNvPr>
            <p:cNvSpPr txBox="1"/>
            <p:nvPr/>
          </p:nvSpPr>
          <p:spPr>
            <a:xfrm>
              <a:off x="5350723" y="2904968"/>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350 – 700 </a:t>
              </a:r>
            </a:p>
            <a:p>
              <a:r>
                <a:rPr lang="en-US" sz="1400">
                  <a:solidFill>
                    <a:srgbClr val="3F3F3F"/>
                  </a:solidFill>
                  <a:latin typeface="Century Gothic"/>
                  <a:cs typeface="Calibri"/>
                </a:rPr>
                <a:t>700 – 1100 </a:t>
              </a:r>
            </a:p>
            <a:p>
              <a:r>
                <a:rPr lang="en-US" sz="1400">
                  <a:solidFill>
                    <a:srgbClr val="3F3F3F"/>
                  </a:solidFill>
                  <a:latin typeface="Century Gothic"/>
                  <a:cs typeface="Calibri"/>
                </a:rPr>
                <a:t>1100 – 1440</a:t>
              </a:r>
            </a:p>
            <a:p>
              <a:r>
                <a:rPr lang="en-US" sz="1400">
                  <a:solidFill>
                    <a:srgbClr val="3F3F3F"/>
                  </a:solidFill>
                  <a:latin typeface="Century Gothic"/>
                  <a:cs typeface="Calibri"/>
                </a:rPr>
                <a:t>1440 – 1835</a:t>
              </a:r>
            </a:p>
            <a:p>
              <a:r>
                <a:rPr lang="en-US" sz="1400">
                  <a:solidFill>
                    <a:srgbClr val="3F3F3F"/>
                  </a:solidFill>
                  <a:latin typeface="Century Gothic"/>
                  <a:cs typeface="Calibri"/>
                </a:rPr>
                <a:t>1835 – 12645 </a:t>
              </a:r>
            </a:p>
          </p:txBody>
        </p:sp>
        <p:sp>
          <p:nvSpPr>
            <p:cNvPr id="86" name="TextBox 85">
              <a:extLst>
                <a:ext uri="{FF2B5EF4-FFF2-40B4-BE49-F238E27FC236}">
                  <a16:creationId xmlns:a16="http://schemas.microsoft.com/office/drawing/2014/main" id="{A64507BC-B5D4-4EEB-80AC-1D2F805C89BC}"/>
                </a:ext>
              </a:extLst>
            </p:cNvPr>
            <p:cNvSpPr txBox="1"/>
            <p:nvPr/>
          </p:nvSpPr>
          <p:spPr>
            <a:xfrm>
              <a:off x="4955109" y="2604831"/>
              <a:ext cx="22549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panose="020F0502020204030204"/>
                </a:rPr>
                <a:t>IS (ft</a:t>
              </a:r>
              <a:r>
                <a:rPr lang="en-US" sz="1600" b="1" baseline="30000">
                  <a:solidFill>
                    <a:srgbClr val="3F3F3F"/>
                  </a:solidFill>
                  <a:latin typeface="Century Gothic"/>
                  <a:cs typeface="Calibri" panose="020F0502020204030204"/>
                </a:rPr>
                <a:t>2</a:t>
              </a:r>
              <a:r>
                <a:rPr lang="en-US" sz="1600" b="1">
                  <a:solidFill>
                    <a:srgbClr val="3F3F3F"/>
                  </a:solidFill>
                  <a:latin typeface="Century Gothic"/>
                  <a:cs typeface="Calibri" panose="020F0502020204030204"/>
                </a:rPr>
                <a:t>) Per Capita</a:t>
              </a:r>
            </a:p>
          </p:txBody>
        </p:sp>
        <p:pic>
          <p:nvPicPr>
            <p:cNvPr id="88" name="Picture 14" descr="A picture containing schematic&#10;&#10;Description automatically generated">
              <a:extLst>
                <a:ext uri="{FF2B5EF4-FFF2-40B4-BE49-F238E27FC236}">
                  <a16:creationId xmlns:a16="http://schemas.microsoft.com/office/drawing/2014/main" id="{BCDD79D7-A660-49CA-8540-E03BD6F5ED48}"/>
                </a:ext>
              </a:extLst>
            </p:cNvPr>
            <p:cNvPicPr>
              <a:picLocks noChangeAspect="1"/>
            </p:cNvPicPr>
            <p:nvPr/>
          </p:nvPicPr>
          <p:blipFill rotWithShape="1">
            <a:blip r:embed="rId6"/>
            <a:srcRect l="59719" t="86740" r="35246" b="2210"/>
            <a:stretch/>
          </p:blipFill>
          <p:spPr>
            <a:xfrm>
              <a:off x="4995068" y="2904738"/>
              <a:ext cx="430299" cy="1164698"/>
            </a:xfrm>
            <a:prstGeom prst="rect">
              <a:avLst/>
            </a:prstGeom>
          </p:spPr>
        </p:pic>
      </p:grpSp>
      <p:grpSp>
        <p:nvGrpSpPr>
          <p:cNvPr id="102" name="Group 101">
            <a:extLst>
              <a:ext uri="{FF2B5EF4-FFF2-40B4-BE49-F238E27FC236}">
                <a16:creationId xmlns:a16="http://schemas.microsoft.com/office/drawing/2014/main" id="{BE0A6B61-D165-4FDE-BC7C-F91627183AED}"/>
              </a:ext>
            </a:extLst>
          </p:cNvPr>
          <p:cNvGrpSpPr/>
          <p:nvPr/>
        </p:nvGrpSpPr>
        <p:grpSpPr>
          <a:xfrm>
            <a:off x="10479259" y="2504004"/>
            <a:ext cx="2254993" cy="1751328"/>
            <a:chOff x="10117632" y="3420987"/>
            <a:chExt cx="2254993" cy="1751328"/>
          </a:xfrm>
        </p:grpSpPr>
        <p:sp>
          <p:nvSpPr>
            <p:cNvPr id="93" name="TextBox 92">
              <a:extLst>
                <a:ext uri="{FF2B5EF4-FFF2-40B4-BE49-F238E27FC236}">
                  <a16:creationId xmlns:a16="http://schemas.microsoft.com/office/drawing/2014/main" id="{EBB82E70-7FBD-4635-857C-92C99B4BB33F}"/>
                </a:ext>
              </a:extLst>
            </p:cNvPr>
            <p:cNvSpPr txBox="1"/>
            <p:nvPr/>
          </p:nvSpPr>
          <p:spPr>
            <a:xfrm>
              <a:off x="10530958" y="4002764"/>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29 – 35% </a:t>
              </a:r>
            </a:p>
            <a:p>
              <a:r>
                <a:rPr lang="en-US" sz="1400">
                  <a:solidFill>
                    <a:srgbClr val="3F3F3F"/>
                  </a:solidFill>
                  <a:latin typeface="Century Gothic"/>
                  <a:cs typeface="Calibri"/>
                </a:rPr>
                <a:t>36 – 50% </a:t>
              </a:r>
            </a:p>
            <a:p>
              <a:r>
                <a:rPr lang="en-US" sz="1400">
                  <a:solidFill>
                    <a:srgbClr val="3F3F3F"/>
                  </a:solidFill>
                  <a:latin typeface="Century Gothic"/>
                  <a:cs typeface="Calibri"/>
                </a:rPr>
                <a:t>51 – 60% </a:t>
              </a:r>
            </a:p>
            <a:p>
              <a:r>
                <a:rPr lang="en-US" sz="1400">
                  <a:solidFill>
                    <a:srgbClr val="3F3F3F"/>
                  </a:solidFill>
                  <a:latin typeface="Century Gothic"/>
                  <a:cs typeface="Calibri"/>
                </a:rPr>
                <a:t>61 – 70% </a:t>
              </a:r>
            </a:p>
            <a:p>
              <a:r>
                <a:rPr lang="en-US" sz="1400">
                  <a:solidFill>
                    <a:srgbClr val="3F3F3F"/>
                  </a:solidFill>
                  <a:latin typeface="Century Gothic"/>
                  <a:cs typeface="Calibri"/>
                </a:rPr>
                <a:t>71 – 86% </a:t>
              </a:r>
            </a:p>
          </p:txBody>
        </p:sp>
        <p:sp>
          <p:nvSpPr>
            <p:cNvPr id="95" name="TextBox 94">
              <a:extLst>
                <a:ext uri="{FF2B5EF4-FFF2-40B4-BE49-F238E27FC236}">
                  <a16:creationId xmlns:a16="http://schemas.microsoft.com/office/drawing/2014/main" id="{23473647-015B-42C5-8424-42638FBF19C1}"/>
                </a:ext>
              </a:extLst>
            </p:cNvPr>
            <p:cNvSpPr txBox="1"/>
            <p:nvPr/>
          </p:nvSpPr>
          <p:spPr>
            <a:xfrm>
              <a:off x="10117632" y="3420987"/>
              <a:ext cx="225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panose="020F0502020204030204"/>
                </a:rPr>
                <a:t>Average % IS </a:t>
              </a:r>
              <a:endParaRPr lang="en-US" sz="1600">
                <a:solidFill>
                  <a:srgbClr val="3F3F3F"/>
                </a:solidFill>
                <a:cs typeface="Calibri"/>
              </a:endParaRPr>
            </a:p>
            <a:p>
              <a:r>
                <a:rPr lang="en-US" sz="1600" b="1">
                  <a:solidFill>
                    <a:srgbClr val="3F3F3F"/>
                  </a:solidFill>
                  <a:latin typeface="Century Gothic"/>
                  <a:cs typeface="Calibri" panose="020F0502020204030204"/>
                </a:rPr>
                <a:t>per census trac</a:t>
              </a:r>
              <a:r>
                <a:rPr lang="en-US" sz="1400" b="1">
                  <a:solidFill>
                    <a:srgbClr val="3F3F3F"/>
                  </a:solidFill>
                  <a:latin typeface="Century Gothic"/>
                  <a:cs typeface="Calibri" panose="020F0502020204030204"/>
                </a:rPr>
                <a:t>t</a:t>
              </a:r>
              <a:endParaRPr lang="en-US" sz="1400">
                <a:solidFill>
                  <a:srgbClr val="3F3F3F"/>
                </a:solidFill>
              </a:endParaRPr>
            </a:p>
          </p:txBody>
        </p:sp>
        <p:pic>
          <p:nvPicPr>
            <p:cNvPr id="101" name="Picture 14" descr="A picture containing schematic&#10;&#10;Description automatically generated">
              <a:extLst>
                <a:ext uri="{FF2B5EF4-FFF2-40B4-BE49-F238E27FC236}">
                  <a16:creationId xmlns:a16="http://schemas.microsoft.com/office/drawing/2014/main" id="{D1000566-8CC2-41FE-AA1F-F086C1F503F6}"/>
                </a:ext>
              </a:extLst>
            </p:cNvPr>
            <p:cNvPicPr>
              <a:picLocks noChangeAspect="1"/>
            </p:cNvPicPr>
            <p:nvPr/>
          </p:nvPicPr>
          <p:blipFill rotWithShape="1">
            <a:blip r:embed="rId6"/>
            <a:srcRect l="59719" t="86740" r="35246" b="2210"/>
            <a:stretch/>
          </p:blipFill>
          <p:spPr>
            <a:xfrm>
              <a:off x="10159805" y="3999951"/>
              <a:ext cx="430299" cy="1164698"/>
            </a:xfrm>
            <a:prstGeom prst="rect">
              <a:avLst/>
            </a:prstGeom>
          </p:spPr>
        </p:pic>
      </p:grpSp>
    </p:spTree>
    <p:extLst>
      <p:ext uri="{BB962C8B-B14F-4D97-AF65-F5344CB8AC3E}">
        <p14:creationId xmlns:p14="http://schemas.microsoft.com/office/powerpoint/2010/main" val="1150808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2ABFDCAF-59F9-464D-AEB1-E2468F9BA7B5}"/>
              </a:ext>
            </a:extLst>
          </p:cNvPr>
          <p:cNvSpPr/>
          <p:nvPr/>
        </p:nvSpPr>
        <p:spPr>
          <a:xfrm>
            <a:off x="4798813" y="1133024"/>
            <a:ext cx="3486726" cy="4918362"/>
          </a:xfrm>
          <a:prstGeom prst="roundRect">
            <a:avLst/>
          </a:prstGeom>
          <a:solidFill>
            <a:srgbClr val="E66B2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sz="2000">
              <a:latin typeface="Century Gothic"/>
              <a:cs typeface="Calibri"/>
            </a:endParaRPr>
          </a:p>
          <a:p>
            <a:pPr algn="ctr"/>
            <a:r>
              <a:rPr lang="en-US" sz="2000">
                <a:latin typeface="Century Gothic"/>
                <a:cs typeface="Calibri"/>
              </a:rPr>
              <a:t>Liabilities</a:t>
            </a:r>
          </a:p>
        </p:txBody>
      </p:sp>
      <p:sp>
        <p:nvSpPr>
          <p:cNvPr id="18" name="Rectangle: Rounded Corners 17">
            <a:extLst>
              <a:ext uri="{FF2B5EF4-FFF2-40B4-BE49-F238E27FC236}">
                <a16:creationId xmlns:a16="http://schemas.microsoft.com/office/drawing/2014/main" id="{574AB87F-5254-4F1C-AA9F-2D62AD287928}"/>
              </a:ext>
            </a:extLst>
          </p:cNvPr>
          <p:cNvSpPr/>
          <p:nvPr/>
        </p:nvSpPr>
        <p:spPr>
          <a:xfrm>
            <a:off x="399342" y="1089892"/>
            <a:ext cx="3486726" cy="491836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a:cs typeface="Calibri"/>
            </a:endParaRPr>
          </a:p>
          <a:p>
            <a:pPr algn="ctr"/>
            <a:endParaRPr lang="en-US" sz="2000">
              <a:latin typeface="Century Gothic"/>
              <a:cs typeface="Calibri"/>
            </a:endParaRPr>
          </a:p>
          <a:p>
            <a:pPr algn="ctr"/>
            <a:r>
              <a:rPr lang="en-US" sz="2000">
                <a:latin typeface="Century Gothic"/>
                <a:cs typeface="Calibri"/>
              </a:rPr>
              <a:t>Assets</a:t>
            </a:r>
            <a:endParaRPr lang="en-US" sz="2000">
              <a:latin typeface="Century Gothic"/>
            </a:endParaRPr>
          </a:p>
        </p:txBody>
      </p:sp>
      <p:sp>
        <p:nvSpPr>
          <p:cNvPr id="3" name="TextBox 2">
            <a:extLst>
              <a:ext uri="{FF2B5EF4-FFF2-40B4-BE49-F238E27FC236}">
                <a16:creationId xmlns:a16="http://schemas.microsoft.com/office/drawing/2014/main" id="{8B106C02-EFF8-47C2-915C-73C45913310A}"/>
              </a:ext>
            </a:extLst>
          </p:cNvPr>
          <p:cNvSpPr txBox="1"/>
          <p:nvPr/>
        </p:nvSpPr>
        <p:spPr>
          <a:xfrm>
            <a:off x="1787334" y="335969"/>
            <a:ext cx="91320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Calculating Landcover Assets</a:t>
            </a:r>
            <a:endParaRPr lang="en-US" sz="4000" b="1">
              <a:solidFill>
                <a:srgbClr val="266E99"/>
              </a:solidFill>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860412D7-5966-4AB7-B13B-A9D6CAA6CB09}"/>
              </a:ext>
            </a:extLst>
          </p:cNvPr>
          <p:cNvSpPr/>
          <p:nvPr/>
        </p:nvSpPr>
        <p:spPr>
          <a:xfrm>
            <a:off x="572569" y="1486276"/>
            <a:ext cx="3122515" cy="3635298"/>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Area of tree cover</a:t>
            </a:r>
            <a:endParaRPr lang="en-US" sz="2000">
              <a:latin typeface="Century Gothic"/>
              <a:cs typeface="Calibri"/>
            </a:endParaRPr>
          </a:p>
          <a:p>
            <a:pPr algn="ctr"/>
            <a:endParaRPr lang="en-US" sz="2000">
              <a:latin typeface="Century Gothic"/>
              <a:cs typeface="Segoe UI"/>
            </a:endParaRPr>
          </a:p>
          <a:p>
            <a:pPr algn="ctr"/>
            <a:endParaRPr lang="en-US" sz="2000">
              <a:solidFill>
                <a:srgbClr val="FFFFFF"/>
              </a:solidFill>
              <a:latin typeface="Century Gothic"/>
              <a:cs typeface="Segoe UI"/>
            </a:endParaRPr>
          </a:p>
          <a:p>
            <a:pPr algn="ctr"/>
            <a:endParaRPr lang="en-US" sz="2000">
              <a:solidFill>
                <a:srgbClr val="FFFFFF"/>
              </a:solidFill>
              <a:latin typeface="Century Gothic"/>
              <a:cs typeface="Segoe UI"/>
            </a:endParaRPr>
          </a:p>
        </p:txBody>
      </p:sp>
      <p:cxnSp>
        <p:nvCxnSpPr>
          <p:cNvPr id="7" name="Straight Arrow Connector 6">
            <a:extLst>
              <a:ext uri="{FF2B5EF4-FFF2-40B4-BE49-F238E27FC236}">
                <a16:creationId xmlns:a16="http://schemas.microsoft.com/office/drawing/2014/main" id="{4F2EDDA6-9F62-4364-9522-07F5067D7472}"/>
              </a:ext>
            </a:extLst>
          </p:cNvPr>
          <p:cNvCxnSpPr>
            <a:cxnSpLocks/>
          </p:cNvCxnSpPr>
          <p:nvPr/>
        </p:nvCxnSpPr>
        <p:spPr>
          <a:xfrm>
            <a:off x="825687" y="3454067"/>
            <a:ext cx="2623188" cy="2472"/>
          </a:xfrm>
          <a:prstGeom prst="straightConnector1">
            <a:avLst/>
          </a:prstGeom>
          <a:ln w="57150">
            <a:solidFill>
              <a:schemeClr val="bg1"/>
            </a:solidFill>
          </a:ln>
        </p:spPr>
        <p:style>
          <a:lnRef idx="1">
            <a:schemeClr val="dk1"/>
          </a:lnRef>
          <a:fillRef idx="0">
            <a:schemeClr val="dk1"/>
          </a:fillRef>
          <a:effectRef idx="0">
            <a:schemeClr val="dk1"/>
          </a:effectRef>
          <a:fontRef idx="minor">
            <a:schemeClr val="tx1"/>
          </a:fontRef>
        </p:style>
      </p:cxnSp>
      <p:pic>
        <p:nvPicPr>
          <p:cNvPr id="9" name="Graphic 20" descr="Group with solid fill">
            <a:extLst>
              <a:ext uri="{FF2B5EF4-FFF2-40B4-BE49-F238E27FC236}">
                <a16:creationId xmlns:a16="http://schemas.microsoft.com/office/drawing/2014/main" id="{549BDBB5-13AD-4130-8F36-F93D9E81EF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8438" y="3548719"/>
            <a:ext cx="1390649" cy="1402556"/>
          </a:xfrm>
          <a:prstGeom prst="rect">
            <a:avLst/>
          </a:prstGeom>
        </p:spPr>
      </p:pic>
      <p:sp>
        <p:nvSpPr>
          <p:cNvPr id="10" name="Rectangle: Rounded Corners 9">
            <a:extLst>
              <a:ext uri="{FF2B5EF4-FFF2-40B4-BE49-F238E27FC236}">
                <a16:creationId xmlns:a16="http://schemas.microsoft.com/office/drawing/2014/main" id="{220950F8-197D-4341-B039-E8CFAD7FE568}"/>
              </a:ext>
            </a:extLst>
          </p:cNvPr>
          <p:cNvSpPr/>
          <p:nvPr/>
        </p:nvSpPr>
        <p:spPr>
          <a:xfrm>
            <a:off x="4972041" y="1486277"/>
            <a:ext cx="3122515" cy="3635298"/>
          </a:xfrm>
          <a:prstGeom prst="round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Area of </a:t>
            </a:r>
            <a:endParaRPr lang="en-US" sz="2000">
              <a:latin typeface="Century Gothic"/>
              <a:cs typeface="Calibri"/>
            </a:endParaRPr>
          </a:p>
          <a:p>
            <a:pPr algn="ctr"/>
            <a:r>
              <a:rPr lang="en-US" sz="2000">
                <a:latin typeface="Century Gothic"/>
              </a:rPr>
              <a:t>impervious surface</a:t>
            </a:r>
            <a:endParaRPr lang="en-US" sz="2000">
              <a:latin typeface="Century Gothic"/>
              <a:cs typeface="Segoe UI"/>
            </a:endParaRPr>
          </a:p>
          <a:p>
            <a:pPr algn="ctr"/>
            <a:endParaRPr lang="en-US" sz="2000">
              <a:solidFill>
                <a:srgbClr val="FFFFFF"/>
              </a:solidFill>
              <a:latin typeface="Century Gothic"/>
              <a:cs typeface="Segoe UI"/>
            </a:endParaRPr>
          </a:p>
          <a:p>
            <a:pPr algn="ctr"/>
            <a:endParaRPr lang="en-US" sz="2000">
              <a:solidFill>
                <a:srgbClr val="FFFFFF"/>
              </a:solidFill>
              <a:latin typeface="Century Gothic"/>
              <a:cs typeface="Segoe UI"/>
            </a:endParaRPr>
          </a:p>
          <a:p>
            <a:pPr algn="ctr"/>
            <a:endParaRPr lang="en-US" sz="2000">
              <a:solidFill>
                <a:srgbClr val="FFFFFF"/>
              </a:solidFill>
              <a:latin typeface="Century Gothic"/>
              <a:cs typeface="Segoe UI"/>
            </a:endParaRPr>
          </a:p>
        </p:txBody>
      </p:sp>
      <p:pic>
        <p:nvPicPr>
          <p:cNvPr id="11" name="Graphic 20" descr="Group with solid fill">
            <a:extLst>
              <a:ext uri="{FF2B5EF4-FFF2-40B4-BE49-F238E27FC236}">
                <a16:creationId xmlns:a16="http://schemas.microsoft.com/office/drawing/2014/main" id="{C31EC466-EA78-42F4-BE30-5AE383D534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7911" y="3548719"/>
            <a:ext cx="1390649" cy="1402556"/>
          </a:xfrm>
          <a:prstGeom prst="rect">
            <a:avLst/>
          </a:prstGeom>
        </p:spPr>
      </p:pic>
      <p:cxnSp>
        <p:nvCxnSpPr>
          <p:cNvPr id="12" name="Straight Arrow Connector 11">
            <a:extLst>
              <a:ext uri="{FF2B5EF4-FFF2-40B4-BE49-F238E27FC236}">
                <a16:creationId xmlns:a16="http://schemas.microsoft.com/office/drawing/2014/main" id="{75C5EECE-26B1-43A0-AE36-F78E5FACFFDF}"/>
              </a:ext>
            </a:extLst>
          </p:cNvPr>
          <p:cNvCxnSpPr>
            <a:cxnSpLocks/>
          </p:cNvCxnSpPr>
          <p:nvPr/>
        </p:nvCxnSpPr>
        <p:spPr>
          <a:xfrm>
            <a:off x="5224940" y="3454068"/>
            <a:ext cx="2623188" cy="2472"/>
          </a:xfrm>
          <a:prstGeom prst="straightConnector1">
            <a:avLst/>
          </a:prstGeom>
          <a:ln w="57150">
            <a:solidFill>
              <a:schemeClr val="bg1"/>
            </a:solidFill>
          </a:ln>
        </p:spPr>
        <p:style>
          <a:lnRef idx="1">
            <a:schemeClr val="dk1"/>
          </a:lnRef>
          <a:fillRef idx="0">
            <a:schemeClr val="dk1"/>
          </a:fillRef>
          <a:effectRef idx="0">
            <a:schemeClr val="dk1"/>
          </a:effectRef>
          <a:fontRef idx="minor">
            <a:schemeClr val="tx1"/>
          </a:fontRef>
        </p:style>
      </p:cxnSp>
      <p:sp>
        <p:nvSpPr>
          <p:cNvPr id="14" name="Minus Sign 13">
            <a:extLst>
              <a:ext uri="{FF2B5EF4-FFF2-40B4-BE49-F238E27FC236}">
                <a16:creationId xmlns:a16="http://schemas.microsoft.com/office/drawing/2014/main" id="{407EE0E8-2CEE-4E4D-A50E-820660B88E77}"/>
              </a:ext>
            </a:extLst>
          </p:cNvPr>
          <p:cNvSpPr/>
          <p:nvPr/>
        </p:nvSpPr>
        <p:spPr>
          <a:xfrm>
            <a:off x="3871910" y="2994891"/>
            <a:ext cx="912090" cy="912090"/>
          </a:xfrm>
          <a:prstGeom prst="mathMinus">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quals 16">
            <a:extLst>
              <a:ext uri="{FF2B5EF4-FFF2-40B4-BE49-F238E27FC236}">
                <a16:creationId xmlns:a16="http://schemas.microsoft.com/office/drawing/2014/main" id="{DF9670F1-6D6D-42B1-960E-B83039145950}"/>
              </a:ext>
            </a:extLst>
          </p:cNvPr>
          <p:cNvSpPr/>
          <p:nvPr/>
        </p:nvSpPr>
        <p:spPr>
          <a:xfrm>
            <a:off x="8437492" y="3091293"/>
            <a:ext cx="810332" cy="660044"/>
          </a:xfrm>
          <a:prstGeom prst="mathEqual">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E71AACA3-1EFE-45D3-B6DE-EE306BE6DAF5}"/>
              </a:ext>
            </a:extLst>
          </p:cNvPr>
          <p:cNvSpPr/>
          <p:nvPr/>
        </p:nvSpPr>
        <p:spPr>
          <a:xfrm>
            <a:off x="9509623" y="2190113"/>
            <a:ext cx="2279697" cy="2700116"/>
          </a:xfrm>
          <a:prstGeom prst="roundRect">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Area of net landcover assets per person</a:t>
            </a:r>
            <a:endParaRPr lang="en-US" sz="2000">
              <a:latin typeface="Century Gothic"/>
              <a:cs typeface="Calibri"/>
            </a:endParaRPr>
          </a:p>
        </p:txBody>
      </p:sp>
    </p:spTree>
    <p:extLst>
      <p:ext uri="{BB962C8B-B14F-4D97-AF65-F5344CB8AC3E}">
        <p14:creationId xmlns:p14="http://schemas.microsoft.com/office/powerpoint/2010/main" val="1041831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F38A1-4327-42C4-BF98-A64498AFB0FB}"/>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a:ea typeface="+mn-ea"/>
                <a:cs typeface="+mn-cs"/>
              </a:rPr>
              <a:t>Landcover Assets</a:t>
            </a:r>
            <a:endParaRPr kumimoji="0" lang="en-US" sz="4000" b="1" i="0" u="none" strike="noStrike" kern="1200" cap="none" spc="0" normalizeH="0" baseline="0" noProof="0">
              <a:ln>
                <a:noFill/>
              </a:ln>
              <a:solidFill>
                <a:srgbClr val="266E99"/>
              </a:solidFill>
              <a:effectLst/>
              <a:uLnTx/>
              <a:uFillTx/>
              <a:latin typeface="Century Gothic" panose="020B0502020202020204" pitchFamily="34" charset="0"/>
              <a:ea typeface="+mn-ea"/>
              <a:cs typeface="+mn-cs"/>
            </a:endParaRPr>
          </a:p>
        </p:txBody>
      </p:sp>
      <p:grpSp>
        <p:nvGrpSpPr>
          <p:cNvPr id="20" name="Group 19">
            <a:extLst>
              <a:ext uri="{FF2B5EF4-FFF2-40B4-BE49-F238E27FC236}">
                <a16:creationId xmlns:a16="http://schemas.microsoft.com/office/drawing/2014/main" id="{30E8C7F0-64C6-467B-82BE-8AE20D4116C7}"/>
              </a:ext>
            </a:extLst>
          </p:cNvPr>
          <p:cNvGrpSpPr/>
          <p:nvPr/>
        </p:nvGrpSpPr>
        <p:grpSpPr>
          <a:xfrm>
            <a:off x="4348799" y="5916934"/>
            <a:ext cx="5824362" cy="523220"/>
            <a:chOff x="7873049" y="5767255"/>
            <a:chExt cx="5824362" cy="523220"/>
          </a:xfrm>
        </p:grpSpPr>
        <p:pic>
          <p:nvPicPr>
            <p:cNvPr id="16" name="Picture 5" descr="A picture containing map&#10;&#10;Description automatically generated">
              <a:extLst>
                <a:ext uri="{FF2B5EF4-FFF2-40B4-BE49-F238E27FC236}">
                  <a16:creationId xmlns:a16="http://schemas.microsoft.com/office/drawing/2014/main" id="{1C9B0C06-4B84-4EEC-A649-DBA1AB0BE351}"/>
                </a:ext>
              </a:extLst>
            </p:cNvPr>
            <p:cNvPicPr>
              <a:picLocks noChangeAspect="1"/>
            </p:cNvPicPr>
            <p:nvPr/>
          </p:nvPicPr>
          <p:blipFill rotWithShape="1">
            <a:blip r:embed="rId3"/>
            <a:srcRect l="2841" t="97395" r="55468" b="620"/>
            <a:stretch/>
          </p:blipFill>
          <p:spPr>
            <a:xfrm>
              <a:off x="7873049" y="6005765"/>
              <a:ext cx="3515181" cy="214204"/>
            </a:xfrm>
            <a:prstGeom prst="rect">
              <a:avLst/>
            </a:prstGeom>
          </p:spPr>
        </p:pic>
        <p:sp>
          <p:nvSpPr>
            <p:cNvPr id="17" name="TextBox 16">
              <a:extLst>
                <a:ext uri="{FF2B5EF4-FFF2-40B4-BE49-F238E27FC236}">
                  <a16:creationId xmlns:a16="http://schemas.microsoft.com/office/drawing/2014/main" id="{799A26B7-7B4B-405F-B257-CF1930F2EB19}"/>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panose="020F0502020204030204"/>
                </a:rPr>
                <a:t>m</a:t>
              </a:r>
            </a:p>
          </p:txBody>
        </p:sp>
        <p:sp>
          <p:nvSpPr>
            <p:cNvPr id="18" name="TextBox 17">
              <a:extLst>
                <a:ext uri="{FF2B5EF4-FFF2-40B4-BE49-F238E27FC236}">
                  <a16:creationId xmlns:a16="http://schemas.microsoft.com/office/drawing/2014/main" id="{2557A1D7-8293-4DE7-9D4B-5A2499BDF038}"/>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panose="020F0502020204030204"/>
                </a:rPr>
                <a:t>0     0.5     1              2               3               4       </a:t>
              </a:r>
            </a:p>
          </p:txBody>
        </p:sp>
      </p:grpSp>
      <p:pic>
        <p:nvPicPr>
          <p:cNvPr id="5" name="Picture 5" descr="Diagram&#10;&#10;Description automatically generated">
            <a:extLst>
              <a:ext uri="{FF2B5EF4-FFF2-40B4-BE49-F238E27FC236}">
                <a16:creationId xmlns:a16="http://schemas.microsoft.com/office/drawing/2014/main" id="{C35D8FAE-1F02-4250-BA53-6FE138A79F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04481" y="1238161"/>
            <a:ext cx="4465432" cy="4446896"/>
          </a:xfrm>
          <a:prstGeom prst="rect">
            <a:avLst/>
          </a:prstGeom>
        </p:spPr>
      </p:pic>
      <p:grpSp>
        <p:nvGrpSpPr>
          <p:cNvPr id="7" name="Group 6">
            <a:extLst>
              <a:ext uri="{FF2B5EF4-FFF2-40B4-BE49-F238E27FC236}">
                <a16:creationId xmlns:a16="http://schemas.microsoft.com/office/drawing/2014/main" id="{1D2DC569-E126-4AAE-A5E8-1AB94088AF6B}"/>
              </a:ext>
            </a:extLst>
          </p:cNvPr>
          <p:cNvGrpSpPr/>
          <p:nvPr/>
        </p:nvGrpSpPr>
        <p:grpSpPr>
          <a:xfrm>
            <a:off x="10005966" y="3679504"/>
            <a:ext cx="2417806" cy="2003332"/>
            <a:chOff x="9209361" y="3357179"/>
            <a:chExt cx="2743200" cy="2295653"/>
          </a:xfrm>
        </p:grpSpPr>
        <p:sp>
          <p:nvSpPr>
            <p:cNvPr id="13" name="TextBox 12">
              <a:extLst>
                <a:ext uri="{FF2B5EF4-FFF2-40B4-BE49-F238E27FC236}">
                  <a16:creationId xmlns:a16="http://schemas.microsoft.com/office/drawing/2014/main" id="{D39ED51A-E7D7-4DAB-9AFC-D312B0B0ECF0}"/>
                </a:ext>
              </a:extLst>
            </p:cNvPr>
            <p:cNvSpPr txBox="1"/>
            <p:nvPr/>
          </p:nvSpPr>
          <p:spPr>
            <a:xfrm>
              <a:off x="9761235" y="4175183"/>
              <a:ext cx="178888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-12586    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-12585 </a:t>
              </a:r>
              <a:r>
                <a:rPr kumimoji="0" lang="en-US" sz="1400" b="0" i="0" u="none" strike="noStrike" kern="1200" cap="none" spc="0" normalizeH="0" baseline="0" noProof="0">
                  <a:ln>
                    <a:noFill/>
                  </a:ln>
                  <a:solidFill>
                    <a:srgbClr val="3F3F3F"/>
                  </a:solidFill>
                  <a:effectLst/>
                  <a:uLnTx/>
                  <a:uFillTx/>
                  <a:latin typeface="Century Gothic"/>
                  <a:ea typeface="+mn-lt"/>
                  <a:cs typeface="Calibri" panose="020F0502020204030204"/>
                </a:rPr>
                <a:t>–  -1315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-1314 </a:t>
              </a:r>
              <a:r>
                <a:rPr kumimoji="0" lang="en-US" sz="1400" b="0" i="0" u="none" strike="noStrike" kern="1200" cap="none" spc="0" normalizeH="0" baseline="0" noProof="0">
                  <a:ln>
                    <a:noFill/>
                  </a:ln>
                  <a:solidFill>
                    <a:srgbClr val="3F3F3F"/>
                  </a:solidFill>
                  <a:effectLst/>
                  <a:uLnTx/>
                  <a:uFillTx/>
                  <a:latin typeface="Century Gothic"/>
                  <a:ea typeface="+mn-lt"/>
                  <a:cs typeface="Calibri" panose="020F0502020204030204"/>
                </a:rPr>
                <a:t>– </a:t>
              </a:r>
              <a:r>
                <a:rPr kumimoji="0" lang="en-US" sz="1400" b="0" i="0" u="none" strike="noStrike" kern="1200" cap="none" spc="0" normalizeH="0" baseline="0" noProof="0">
                  <a:ln>
                    <a:noFill/>
                  </a:ln>
                  <a:solidFill>
                    <a:srgbClr val="3F3F3F"/>
                  </a:solidFill>
                  <a:effectLst/>
                  <a:uLnTx/>
                  <a:uFillTx/>
                  <a:latin typeface="Century Gothic"/>
                  <a:ea typeface="+mn-ea"/>
                  <a:cs typeface="Calibri"/>
                </a:rPr>
                <a:t> -670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-669 </a:t>
              </a:r>
              <a:r>
                <a:rPr kumimoji="0" lang="en-US" sz="1400" b="0" i="0" u="none" strike="noStrike" kern="1200" cap="none" spc="0" normalizeH="0" baseline="0" noProof="0">
                  <a:ln>
                    <a:noFill/>
                  </a:ln>
                  <a:solidFill>
                    <a:srgbClr val="3F3F3F"/>
                  </a:solidFill>
                  <a:effectLst/>
                  <a:uLnTx/>
                  <a:uFillTx/>
                  <a:latin typeface="Century Gothic"/>
                  <a:ea typeface="+mn-lt"/>
                  <a:cs typeface="Calibri" panose="020F0502020204030204"/>
                </a:rPr>
                <a:t>–  -350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-349 </a:t>
              </a:r>
              <a:r>
                <a:rPr kumimoji="0" lang="en-US" sz="1400" b="0" i="0" u="none" strike="noStrike" kern="1200" cap="none" spc="0" normalizeH="0" baseline="0" noProof="0">
                  <a:ln>
                    <a:noFill/>
                  </a:ln>
                  <a:solidFill>
                    <a:srgbClr val="3F3F3F"/>
                  </a:solidFill>
                  <a:effectLst/>
                  <a:uLnTx/>
                  <a:uFillTx/>
                  <a:latin typeface="Century Gothic"/>
                  <a:ea typeface="+mn-lt"/>
                  <a:cs typeface="Calibri" panose="020F0502020204030204"/>
                </a:rPr>
                <a:t>–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 –  692</a:t>
              </a:r>
              <a:endParaRPr kumimoji="0" lang="en-US" sz="1400" b="0" i="0" u="none" strike="noStrike" kern="1200" cap="none" spc="0" normalizeH="0" baseline="0" noProof="0">
                <a:ln>
                  <a:noFill/>
                </a:ln>
                <a:solidFill>
                  <a:srgbClr val="3F3F3F"/>
                </a:solidFill>
                <a:effectLst/>
                <a:uLnTx/>
                <a:uFillTx/>
                <a:latin typeface="Century Gothic"/>
                <a:ea typeface="+mn-lt"/>
                <a:cs typeface="Calibri" panose="020F0502020204030204"/>
              </a:endParaRPr>
            </a:p>
          </p:txBody>
        </p:sp>
        <p:pic>
          <p:nvPicPr>
            <p:cNvPr id="6" name="Picture 7" descr="Diagram&#10;&#10;Description automatically generated">
              <a:extLst>
                <a:ext uri="{FF2B5EF4-FFF2-40B4-BE49-F238E27FC236}">
                  <a16:creationId xmlns:a16="http://schemas.microsoft.com/office/drawing/2014/main" id="{03ED7E8A-AD1A-40DE-8E07-73E2C0B1361B}"/>
                </a:ext>
              </a:extLst>
            </p:cNvPr>
            <p:cNvPicPr>
              <a:picLocks noChangeAspect="1"/>
            </p:cNvPicPr>
            <p:nvPr/>
          </p:nvPicPr>
          <p:blipFill rotWithShape="1">
            <a:blip r:embed="rId5"/>
            <a:srcRect l="56165" t="85754" r="39013" b="2204"/>
            <a:stretch/>
          </p:blipFill>
          <p:spPr>
            <a:xfrm>
              <a:off x="9348238" y="4282034"/>
              <a:ext cx="465191" cy="1370798"/>
            </a:xfrm>
            <a:prstGeom prst="rect">
              <a:avLst/>
            </a:prstGeom>
          </p:spPr>
        </p:pic>
        <p:sp>
          <p:nvSpPr>
            <p:cNvPr id="4" name="TextBox 3">
              <a:extLst>
                <a:ext uri="{FF2B5EF4-FFF2-40B4-BE49-F238E27FC236}">
                  <a16:creationId xmlns:a16="http://schemas.microsoft.com/office/drawing/2014/main" id="{009060C5-A755-4E6C-8942-26F422A035AF}"/>
                </a:ext>
              </a:extLst>
            </p:cNvPr>
            <p:cNvSpPr txBox="1"/>
            <p:nvPr/>
          </p:nvSpPr>
          <p:spPr>
            <a:xfrm>
              <a:off x="9209361" y="3357179"/>
              <a:ext cx="2743200" cy="9522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F3F3F"/>
                  </a:solidFill>
                  <a:effectLst/>
                  <a:uLnTx/>
                  <a:uFillTx/>
                  <a:latin typeface="Century Gothic"/>
                  <a:ea typeface="+mn-ea"/>
                  <a:cs typeface="Calibri"/>
                </a:rPr>
                <a:t>Area of Net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F3F3F"/>
                  </a:solidFill>
                  <a:effectLst/>
                  <a:uLnTx/>
                  <a:uFillTx/>
                  <a:latin typeface="Century Gothic"/>
                  <a:ea typeface="+mn-ea"/>
                  <a:cs typeface="Calibri"/>
                </a:rPr>
                <a:t> Landcover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F3F3F"/>
                  </a:solidFill>
                  <a:effectLst/>
                  <a:uLnTx/>
                  <a:uFillTx/>
                  <a:latin typeface="Century Gothic"/>
                  <a:ea typeface="+mn-ea"/>
                  <a:cs typeface="Calibri"/>
                </a:rPr>
                <a:t>Assets per Capita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pic>
        <p:nvPicPr>
          <p:cNvPr id="12" name="Picture 10" descr="A picture containing text&#10;&#10;Description automatically generated">
            <a:extLst>
              <a:ext uri="{FF2B5EF4-FFF2-40B4-BE49-F238E27FC236}">
                <a16:creationId xmlns:a16="http://schemas.microsoft.com/office/drawing/2014/main" id="{9D59017E-714E-4ECA-964C-13851512443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5917" y="1318189"/>
            <a:ext cx="4461024" cy="4369743"/>
          </a:xfrm>
          <a:prstGeom prst="rect">
            <a:avLst/>
          </a:prstGeom>
        </p:spPr>
      </p:pic>
      <p:pic>
        <p:nvPicPr>
          <p:cNvPr id="23" name="Picture 22" descr="A picture containing map&#10;&#10;Description automatically generated">
            <a:extLst>
              <a:ext uri="{FF2B5EF4-FFF2-40B4-BE49-F238E27FC236}">
                <a16:creationId xmlns:a16="http://schemas.microsoft.com/office/drawing/2014/main" id="{3ADFDE5D-42C9-4C05-8B95-0F938FA550C8}"/>
              </a:ext>
            </a:extLst>
          </p:cNvPr>
          <p:cNvPicPr>
            <a:picLocks noChangeAspect="1"/>
          </p:cNvPicPr>
          <p:nvPr/>
        </p:nvPicPr>
        <p:blipFill rotWithShape="1">
          <a:blip r:embed="rId3"/>
          <a:srcRect l="2541" t="83801" r="91833" b="9187"/>
          <a:stretch/>
        </p:blipFill>
        <p:spPr>
          <a:xfrm>
            <a:off x="5642716" y="2831124"/>
            <a:ext cx="829196" cy="1338352"/>
          </a:xfrm>
          <a:prstGeom prst="rect">
            <a:avLst/>
          </a:prstGeom>
        </p:spPr>
      </p:pic>
      <p:grpSp>
        <p:nvGrpSpPr>
          <p:cNvPr id="28" name="Group 27">
            <a:extLst>
              <a:ext uri="{FF2B5EF4-FFF2-40B4-BE49-F238E27FC236}">
                <a16:creationId xmlns:a16="http://schemas.microsoft.com/office/drawing/2014/main" id="{CD72A678-2BC9-41D1-B83C-3FC42E70DC92}"/>
              </a:ext>
            </a:extLst>
          </p:cNvPr>
          <p:cNvGrpSpPr/>
          <p:nvPr/>
        </p:nvGrpSpPr>
        <p:grpSpPr>
          <a:xfrm>
            <a:off x="3672118" y="4228002"/>
            <a:ext cx="2254993" cy="1469688"/>
            <a:chOff x="4955109" y="2604831"/>
            <a:chExt cx="2254993" cy="1469688"/>
          </a:xfrm>
        </p:grpSpPr>
        <p:sp>
          <p:nvSpPr>
            <p:cNvPr id="25" name="TextBox 24">
              <a:extLst>
                <a:ext uri="{FF2B5EF4-FFF2-40B4-BE49-F238E27FC236}">
                  <a16:creationId xmlns:a16="http://schemas.microsoft.com/office/drawing/2014/main" id="{9A9ABEFB-0052-4A24-BD9D-1FD496658CD9}"/>
                </a:ext>
              </a:extLst>
            </p:cNvPr>
            <p:cNvSpPr txBox="1"/>
            <p:nvPr/>
          </p:nvSpPr>
          <p:spPr>
            <a:xfrm>
              <a:off x="5350723" y="2904968"/>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350 – 700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700 – 1100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1100 – 1440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1440 – 1835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1835 – 12645 </a:t>
              </a:r>
            </a:p>
          </p:txBody>
        </p:sp>
        <p:sp>
          <p:nvSpPr>
            <p:cNvPr id="26" name="TextBox 25">
              <a:extLst>
                <a:ext uri="{FF2B5EF4-FFF2-40B4-BE49-F238E27FC236}">
                  <a16:creationId xmlns:a16="http://schemas.microsoft.com/office/drawing/2014/main" id="{B1199115-F2BA-4831-B3DF-4B5B7BC2AD63}"/>
                </a:ext>
              </a:extLst>
            </p:cNvPr>
            <p:cNvSpPr txBox="1"/>
            <p:nvPr/>
          </p:nvSpPr>
          <p:spPr>
            <a:xfrm>
              <a:off x="4955109" y="2604831"/>
              <a:ext cx="225499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F3F3F"/>
                  </a:solidFill>
                  <a:effectLst/>
                  <a:uLnTx/>
                  <a:uFillTx/>
                  <a:latin typeface="Century Gothic"/>
                  <a:ea typeface="+mn-ea"/>
                  <a:cs typeface="Calibri" panose="020F0502020204030204"/>
                </a:rPr>
                <a:t>IS (ft</a:t>
              </a:r>
              <a:r>
                <a:rPr kumimoji="0" lang="en-US" sz="1600" b="1" i="0" u="none" strike="noStrike" kern="1200" cap="none" spc="0" normalizeH="0" baseline="30000" noProof="0">
                  <a:ln>
                    <a:noFill/>
                  </a:ln>
                  <a:solidFill>
                    <a:srgbClr val="3F3F3F"/>
                  </a:solidFill>
                  <a:effectLst/>
                  <a:uLnTx/>
                  <a:uFillTx/>
                  <a:latin typeface="Century Gothic"/>
                  <a:ea typeface="+mn-ea"/>
                  <a:cs typeface="Calibri" panose="020F0502020204030204"/>
                </a:rPr>
                <a:t>2</a:t>
              </a:r>
              <a:r>
                <a:rPr kumimoji="0" lang="en-US" sz="1600" b="1" i="0" u="none" strike="noStrike" kern="1200" cap="none" spc="0" normalizeH="0" baseline="0" noProof="0">
                  <a:ln>
                    <a:noFill/>
                  </a:ln>
                  <a:solidFill>
                    <a:srgbClr val="3F3F3F"/>
                  </a:solidFill>
                  <a:effectLst/>
                  <a:uLnTx/>
                  <a:uFillTx/>
                  <a:latin typeface="Century Gothic"/>
                  <a:ea typeface="+mn-ea"/>
                  <a:cs typeface="Calibri" panose="020F0502020204030204"/>
                </a:rPr>
                <a:t>) Per Capita</a:t>
              </a:r>
            </a:p>
          </p:txBody>
        </p:sp>
        <p:pic>
          <p:nvPicPr>
            <p:cNvPr id="27" name="Picture 14" descr="A picture containing schematic&#10;&#10;Description automatically generated">
              <a:extLst>
                <a:ext uri="{FF2B5EF4-FFF2-40B4-BE49-F238E27FC236}">
                  <a16:creationId xmlns:a16="http://schemas.microsoft.com/office/drawing/2014/main" id="{218C6C8B-7D8C-4F9A-9947-EA64BB2285AB}"/>
                </a:ext>
              </a:extLst>
            </p:cNvPr>
            <p:cNvPicPr>
              <a:picLocks noChangeAspect="1"/>
            </p:cNvPicPr>
            <p:nvPr/>
          </p:nvPicPr>
          <p:blipFill rotWithShape="1">
            <a:blip r:embed="rId7"/>
            <a:srcRect l="59719" t="86740" r="35246" b="2210"/>
            <a:stretch/>
          </p:blipFill>
          <p:spPr>
            <a:xfrm>
              <a:off x="4995068" y="2904738"/>
              <a:ext cx="430299" cy="1164698"/>
            </a:xfrm>
            <a:prstGeom prst="rect">
              <a:avLst/>
            </a:prstGeom>
          </p:spPr>
        </p:pic>
      </p:grpSp>
    </p:spTree>
    <p:extLst>
      <p:ext uri="{BB962C8B-B14F-4D97-AF65-F5344CB8AC3E}">
        <p14:creationId xmlns:p14="http://schemas.microsoft.com/office/powerpoint/2010/main" val="200718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791770-9352-46E9-A8C8-A80E4F91D173}"/>
              </a:ext>
            </a:extLst>
          </p:cNvPr>
          <p:cNvSpPr txBox="1"/>
          <p:nvPr/>
        </p:nvSpPr>
        <p:spPr>
          <a:xfrm>
            <a:off x="8459629" y="6540361"/>
            <a:ext cx="373237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Image Credit: Environmental Protection Agency</a:t>
            </a:r>
          </a:p>
        </p:txBody>
      </p:sp>
      <p:sp>
        <p:nvSpPr>
          <p:cNvPr id="27" name="Text Placeholder 5">
            <a:extLst>
              <a:ext uri="{FF2B5EF4-FFF2-40B4-BE49-F238E27FC236}">
                <a16:creationId xmlns:a16="http://schemas.microsoft.com/office/drawing/2014/main" id="{828BC2E0-74C8-4066-B635-26FF955D052C}"/>
              </a:ext>
            </a:extLst>
          </p:cNvPr>
          <p:cNvSpPr txBox="1">
            <a:spLocks/>
          </p:cNvSpPr>
          <p:nvPr/>
        </p:nvSpPr>
        <p:spPr>
          <a:xfrm>
            <a:off x="7693765" y="2745587"/>
            <a:ext cx="4344399" cy="315418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panose="020B0502020202020204" pitchFamily="34" charset="0"/>
              </a:rPr>
              <a:t>The Urban Heat Island (UHI) effect</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Thermal hotspots in urban canopies</a:t>
            </a:r>
          </a:p>
          <a:p>
            <a:pPr marL="800100" lvl="1"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Surface Heat Island Effects (SUHI) as proxy of air temperature</a:t>
            </a:r>
          </a:p>
          <a:p>
            <a:pPr marL="744220" lvl="2" indent="0">
              <a:lnSpc>
                <a:spcPct val="100000"/>
              </a:lnSpc>
              <a:spcBef>
                <a:spcPts val="0"/>
              </a:spcBef>
              <a:spcAft>
                <a:spcPts val="600"/>
              </a:spcAft>
              <a:buClr>
                <a:srgbClr val="006D9D"/>
              </a:buClr>
              <a:buNone/>
            </a:pPr>
            <a:endParaRPr lang="en-US">
              <a:solidFill>
                <a:schemeClr val="tx1">
                  <a:lumMod val="75000"/>
                  <a:lumOff val="25000"/>
                </a:schemeClr>
              </a:solidFill>
              <a:latin typeface="Century Gothic" panose="020B0502020202020204" pitchFamily="34" charset="0"/>
            </a:endParaRPr>
          </a:p>
        </p:txBody>
      </p:sp>
      <p:sp>
        <p:nvSpPr>
          <p:cNvPr id="30" name="Title 1">
            <a:extLst>
              <a:ext uri="{FF2B5EF4-FFF2-40B4-BE49-F238E27FC236}">
                <a16:creationId xmlns:a16="http://schemas.microsoft.com/office/drawing/2014/main" id="{4110C230-84F3-4FB3-8FE8-B805A397356D}"/>
              </a:ext>
            </a:extLst>
          </p:cNvPr>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266E99"/>
                </a:solidFill>
                <a:latin typeface="Century Gothic" panose="020F0302020204030204"/>
              </a:rPr>
              <a:t>Background</a:t>
            </a:r>
          </a:p>
        </p:txBody>
      </p:sp>
      <p:pic>
        <p:nvPicPr>
          <p:cNvPr id="5" name="Picture 4">
            <a:extLst>
              <a:ext uri="{FF2B5EF4-FFF2-40B4-BE49-F238E27FC236}">
                <a16:creationId xmlns:a16="http://schemas.microsoft.com/office/drawing/2014/main" id="{54462C86-52EF-4B9A-9293-059CCBED0A5C}"/>
              </a:ext>
            </a:extLst>
          </p:cNvPr>
          <p:cNvPicPr>
            <a:picLocks noChangeAspect="1"/>
          </p:cNvPicPr>
          <p:nvPr/>
        </p:nvPicPr>
        <p:blipFill rotWithShape="1">
          <a:blip r:embed="rId3"/>
          <a:srcRect l="16083" t="16028" r="-152" b="8585"/>
          <a:stretch/>
        </p:blipFill>
        <p:spPr>
          <a:xfrm>
            <a:off x="1661652" y="2012612"/>
            <a:ext cx="6111402" cy="3814916"/>
          </a:xfrm>
          <a:prstGeom prst="rect">
            <a:avLst/>
          </a:prstGeom>
          <a:noFill/>
          <a:ln>
            <a:solidFill>
              <a:schemeClr val="bg1"/>
            </a:solidFill>
          </a:ln>
        </p:spPr>
      </p:pic>
      <p:sp>
        <p:nvSpPr>
          <p:cNvPr id="2" name="TextBox 1">
            <a:extLst>
              <a:ext uri="{FF2B5EF4-FFF2-40B4-BE49-F238E27FC236}">
                <a16:creationId xmlns:a16="http://schemas.microsoft.com/office/drawing/2014/main" id="{5B2306C3-9266-8949-A18F-52E5316F21C9}"/>
              </a:ext>
            </a:extLst>
          </p:cNvPr>
          <p:cNvSpPr txBox="1"/>
          <p:nvPr/>
        </p:nvSpPr>
        <p:spPr>
          <a:xfrm>
            <a:off x="1599733" y="5899774"/>
            <a:ext cx="902811" cy="276999"/>
          </a:xfrm>
          <a:prstGeom prst="rect">
            <a:avLst/>
          </a:prstGeom>
          <a:noFill/>
        </p:spPr>
        <p:txBody>
          <a:bodyPr wrap="none" rtlCol="0">
            <a:spAutoFit/>
          </a:bodyPr>
          <a:lstStyle/>
          <a:p>
            <a:r>
              <a:rPr lang="en-US" sz="1200" b="1">
                <a:solidFill>
                  <a:schemeClr val="tx1">
                    <a:lumMod val="75000"/>
                    <a:lumOff val="25000"/>
                  </a:schemeClr>
                </a:solidFill>
                <a:latin typeface="Century Gothic" panose="020B0502020202020204" pitchFamily="34" charset="0"/>
              </a:rPr>
              <a:t>Suburban</a:t>
            </a:r>
          </a:p>
        </p:txBody>
      </p:sp>
      <p:sp>
        <p:nvSpPr>
          <p:cNvPr id="9" name="TextBox 8">
            <a:extLst>
              <a:ext uri="{FF2B5EF4-FFF2-40B4-BE49-F238E27FC236}">
                <a16:creationId xmlns:a16="http://schemas.microsoft.com/office/drawing/2014/main" id="{82DB5DBF-A308-3F43-B9E5-52202B8C7EB1}"/>
              </a:ext>
            </a:extLst>
          </p:cNvPr>
          <p:cNvSpPr txBox="1"/>
          <p:nvPr/>
        </p:nvSpPr>
        <p:spPr>
          <a:xfrm>
            <a:off x="7267733" y="5899777"/>
            <a:ext cx="553357" cy="276999"/>
          </a:xfrm>
          <a:prstGeom prst="rect">
            <a:avLst/>
          </a:prstGeom>
          <a:noFill/>
        </p:spPr>
        <p:txBody>
          <a:bodyPr wrap="none" rtlCol="0">
            <a:spAutoFit/>
          </a:bodyPr>
          <a:lstStyle/>
          <a:p>
            <a:r>
              <a:rPr lang="en-US" sz="1200" b="1">
                <a:solidFill>
                  <a:schemeClr val="tx1">
                    <a:lumMod val="75000"/>
                    <a:lumOff val="25000"/>
                  </a:schemeClr>
                </a:solidFill>
                <a:latin typeface="Century Gothic" panose="020B0502020202020204" pitchFamily="34" charset="0"/>
              </a:rPr>
              <a:t>Rural</a:t>
            </a:r>
          </a:p>
        </p:txBody>
      </p:sp>
      <p:sp>
        <p:nvSpPr>
          <p:cNvPr id="10" name="TextBox 9">
            <a:extLst>
              <a:ext uri="{FF2B5EF4-FFF2-40B4-BE49-F238E27FC236}">
                <a16:creationId xmlns:a16="http://schemas.microsoft.com/office/drawing/2014/main" id="{2A5AC03B-9A29-DC4C-B0B8-25309951F125}"/>
              </a:ext>
            </a:extLst>
          </p:cNvPr>
          <p:cNvSpPr txBox="1"/>
          <p:nvPr/>
        </p:nvSpPr>
        <p:spPr>
          <a:xfrm>
            <a:off x="2399264" y="5899774"/>
            <a:ext cx="577402" cy="276999"/>
          </a:xfrm>
          <a:prstGeom prst="rect">
            <a:avLst/>
          </a:prstGeom>
          <a:noFill/>
        </p:spPr>
        <p:txBody>
          <a:bodyPr wrap="none" rtlCol="0">
            <a:spAutoFit/>
          </a:bodyPr>
          <a:lstStyle/>
          <a:p>
            <a:r>
              <a:rPr lang="en-US" sz="1200" b="1">
                <a:solidFill>
                  <a:schemeClr val="tx1">
                    <a:lumMod val="75000"/>
                    <a:lumOff val="25000"/>
                  </a:schemeClr>
                </a:solidFill>
                <a:latin typeface="Century Gothic" panose="020B0502020202020204" pitchFamily="34" charset="0"/>
              </a:rPr>
              <a:t>Pond</a:t>
            </a:r>
          </a:p>
        </p:txBody>
      </p:sp>
      <p:sp>
        <p:nvSpPr>
          <p:cNvPr id="11" name="TextBox 10">
            <a:extLst>
              <a:ext uri="{FF2B5EF4-FFF2-40B4-BE49-F238E27FC236}">
                <a16:creationId xmlns:a16="http://schemas.microsoft.com/office/drawing/2014/main" id="{D13A5403-EE2E-1B47-A326-F7CFEA6D552D}"/>
              </a:ext>
            </a:extLst>
          </p:cNvPr>
          <p:cNvSpPr txBox="1"/>
          <p:nvPr/>
        </p:nvSpPr>
        <p:spPr>
          <a:xfrm>
            <a:off x="6492247" y="5899776"/>
            <a:ext cx="902811" cy="276999"/>
          </a:xfrm>
          <a:prstGeom prst="rect">
            <a:avLst/>
          </a:prstGeom>
          <a:noFill/>
        </p:spPr>
        <p:txBody>
          <a:bodyPr wrap="none" rtlCol="0">
            <a:spAutoFit/>
          </a:bodyPr>
          <a:lstStyle/>
          <a:p>
            <a:r>
              <a:rPr lang="en-US" sz="1200" b="1">
                <a:solidFill>
                  <a:schemeClr val="tx1">
                    <a:lumMod val="75000"/>
                    <a:lumOff val="25000"/>
                  </a:schemeClr>
                </a:solidFill>
                <a:latin typeface="Century Gothic" panose="020B0502020202020204" pitchFamily="34" charset="0"/>
              </a:rPr>
              <a:t>Suburban</a:t>
            </a:r>
          </a:p>
        </p:txBody>
      </p:sp>
      <p:sp>
        <p:nvSpPr>
          <p:cNvPr id="12" name="TextBox 11">
            <a:extLst>
              <a:ext uri="{FF2B5EF4-FFF2-40B4-BE49-F238E27FC236}">
                <a16:creationId xmlns:a16="http://schemas.microsoft.com/office/drawing/2014/main" id="{139D8A32-5CF9-1A46-8C44-71962A4C30B3}"/>
              </a:ext>
            </a:extLst>
          </p:cNvPr>
          <p:cNvSpPr txBox="1"/>
          <p:nvPr/>
        </p:nvSpPr>
        <p:spPr>
          <a:xfrm>
            <a:off x="6090260" y="5899776"/>
            <a:ext cx="511679" cy="276999"/>
          </a:xfrm>
          <a:prstGeom prst="rect">
            <a:avLst/>
          </a:prstGeom>
          <a:noFill/>
        </p:spPr>
        <p:txBody>
          <a:bodyPr wrap="none" rtlCol="0">
            <a:spAutoFit/>
          </a:bodyPr>
          <a:lstStyle/>
          <a:p>
            <a:r>
              <a:rPr lang="en-US" sz="1200" b="1">
                <a:solidFill>
                  <a:schemeClr val="tx1">
                    <a:lumMod val="75000"/>
                    <a:lumOff val="25000"/>
                  </a:schemeClr>
                </a:solidFill>
                <a:latin typeface="Century Gothic" panose="020B0502020202020204" pitchFamily="34" charset="0"/>
              </a:rPr>
              <a:t>Park</a:t>
            </a:r>
          </a:p>
        </p:txBody>
      </p:sp>
      <p:sp>
        <p:nvSpPr>
          <p:cNvPr id="13" name="TextBox 12">
            <a:extLst>
              <a:ext uri="{FF2B5EF4-FFF2-40B4-BE49-F238E27FC236}">
                <a16:creationId xmlns:a16="http://schemas.microsoft.com/office/drawing/2014/main" id="{8851EC21-AFF3-A940-8376-11B150165B66}"/>
              </a:ext>
            </a:extLst>
          </p:cNvPr>
          <p:cNvSpPr txBox="1"/>
          <p:nvPr/>
        </p:nvSpPr>
        <p:spPr>
          <a:xfrm>
            <a:off x="5325410" y="5899776"/>
            <a:ext cx="986167" cy="461665"/>
          </a:xfrm>
          <a:prstGeom prst="rect">
            <a:avLst/>
          </a:prstGeom>
          <a:noFill/>
        </p:spPr>
        <p:txBody>
          <a:bodyPr wrap="none" rtlCol="0">
            <a:spAutoFit/>
          </a:bodyPr>
          <a:lstStyle/>
          <a:p>
            <a:pPr algn="ctr"/>
            <a:r>
              <a:rPr lang="en-US" sz="1200" b="1">
                <a:solidFill>
                  <a:schemeClr val="tx1">
                    <a:lumMod val="75000"/>
                    <a:lumOff val="25000"/>
                  </a:schemeClr>
                </a:solidFill>
                <a:latin typeface="Century Gothic" panose="020B0502020202020204" pitchFamily="34" charset="0"/>
              </a:rPr>
              <a:t>Urban</a:t>
            </a:r>
          </a:p>
          <a:p>
            <a:pPr algn="ctr"/>
            <a:r>
              <a:rPr lang="en-US" sz="1200" b="1">
                <a:solidFill>
                  <a:schemeClr val="tx1">
                    <a:lumMod val="75000"/>
                    <a:lumOff val="25000"/>
                  </a:schemeClr>
                </a:solidFill>
                <a:latin typeface="Century Gothic" panose="020B0502020202020204" pitchFamily="34" charset="0"/>
              </a:rPr>
              <a:t>Residential</a:t>
            </a:r>
          </a:p>
        </p:txBody>
      </p:sp>
      <p:sp>
        <p:nvSpPr>
          <p:cNvPr id="14" name="TextBox 13">
            <a:extLst>
              <a:ext uri="{FF2B5EF4-FFF2-40B4-BE49-F238E27FC236}">
                <a16:creationId xmlns:a16="http://schemas.microsoft.com/office/drawing/2014/main" id="{B07EFBF9-387F-CE4C-A18D-DA984A2E54B9}"/>
              </a:ext>
            </a:extLst>
          </p:cNvPr>
          <p:cNvSpPr txBox="1"/>
          <p:nvPr/>
        </p:nvSpPr>
        <p:spPr>
          <a:xfrm>
            <a:off x="4558493" y="5899776"/>
            <a:ext cx="998992" cy="276999"/>
          </a:xfrm>
          <a:prstGeom prst="rect">
            <a:avLst/>
          </a:prstGeom>
          <a:noFill/>
        </p:spPr>
        <p:txBody>
          <a:bodyPr wrap="none" rtlCol="0">
            <a:spAutoFit/>
          </a:bodyPr>
          <a:lstStyle/>
          <a:p>
            <a:pPr algn="ctr"/>
            <a:r>
              <a:rPr lang="en-US" sz="1200" b="1">
                <a:solidFill>
                  <a:schemeClr val="tx1">
                    <a:lumMod val="75000"/>
                    <a:lumOff val="25000"/>
                  </a:schemeClr>
                </a:solidFill>
                <a:latin typeface="Century Gothic" panose="020B0502020202020204" pitchFamily="34" charset="0"/>
              </a:rPr>
              <a:t>Downtown</a:t>
            </a:r>
          </a:p>
        </p:txBody>
      </p:sp>
      <p:sp>
        <p:nvSpPr>
          <p:cNvPr id="15" name="TextBox 14">
            <a:extLst>
              <a:ext uri="{FF2B5EF4-FFF2-40B4-BE49-F238E27FC236}">
                <a16:creationId xmlns:a16="http://schemas.microsoft.com/office/drawing/2014/main" id="{738E4158-6EB1-1147-AF68-45033F24FA0B}"/>
              </a:ext>
            </a:extLst>
          </p:cNvPr>
          <p:cNvSpPr txBox="1"/>
          <p:nvPr/>
        </p:nvSpPr>
        <p:spPr>
          <a:xfrm>
            <a:off x="3795710" y="5899776"/>
            <a:ext cx="986167" cy="461665"/>
          </a:xfrm>
          <a:prstGeom prst="rect">
            <a:avLst/>
          </a:prstGeom>
          <a:noFill/>
        </p:spPr>
        <p:txBody>
          <a:bodyPr wrap="none" rtlCol="0">
            <a:spAutoFit/>
          </a:bodyPr>
          <a:lstStyle/>
          <a:p>
            <a:pPr algn="ctr"/>
            <a:r>
              <a:rPr lang="en-US" sz="1200" b="1">
                <a:solidFill>
                  <a:schemeClr val="tx1">
                    <a:lumMod val="75000"/>
                    <a:lumOff val="25000"/>
                  </a:schemeClr>
                </a:solidFill>
                <a:latin typeface="Century Gothic" panose="020B0502020202020204" pitchFamily="34" charset="0"/>
              </a:rPr>
              <a:t>Urban</a:t>
            </a:r>
          </a:p>
          <a:p>
            <a:pPr algn="ctr"/>
            <a:r>
              <a:rPr lang="en-US" sz="1200" b="1">
                <a:solidFill>
                  <a:schemeClr val="tx1">
                    <a:lumMod val="75000"/>
                    <a:lumOff val="25000"/>
                  </a:schemeClr>
                </a:solidFill>
                <a:latin typeface="Century Gothic" panose="020B0502020202020204" pitchFamily="34" charset="0"/>
              </a:rPr>
              <a:t>Residential</a:t>
            </a:r>
          </a:p>
        </p:txBody>
      </p:sp>
      <p:sp>
        <p:nvSpPr>
          <p:cNvPr id="16" name="TextBox 15">
            <a:extLst>
              <a:ext uri="{FF2B5EF4-FFF2-40B4-BE49-F238E27FC236}">
                <a16:creationId xmlns:a16="http://schemas.microsoft.com/office/drawing/2014/main" id="{35E55A56-61C5-8D49-81A1-5441E03F70CF}"/>
              </a:ext>
            </a:extLst>
          </p:cNvPr>
          <p:cNvSpPr txBox="1"/>
          <p:nvPr/>
        </p:nvSpPr>
        <p:spPr>
          <a:xfrm>
            <a:off x="2832822" y="5899775"/>
            <a:ext cx="1087156" cy="461665"/>
          </a:xfrm>
          <a:prstGeom prst="rect">
            <a:avLst/>
          </a:prstGeom>
          <a:noFill/>
        </p:spPr>
        <p:txBody>
          <a:bodyPr wrap="none" rtlCol="0">
            <a:spAutoFit/>
          </a:bodyPr>
          <a:lstStyle/>
          <a:p>
            <a:pPr algn="ctr"/>
            <a:r>
              <a:rPr lang="en-US" sz="1200" b="1">
                <a:solidFill>
                  <a:schemeClr val="tx1">
                    <a:lumMod val="75000"/>
                    <a:lumOff val="25000"/>
                  </a:schemeClr>
                </a:solidFill>
                <a:latin typeface="Century Gothic" panose="020B0502020202020204" pitchFamily="34" charset="0"/>
              </a:rPr>
              <a:t>Industry &amp;</a:t>
            </a:r>
          </a:p>
          <a:p>
            <a:pPr algn="ctr"/>
            <a:r>
              <a:rPr lang="en-US" sz="1200" b="1">
                <a:solidFill>
                  <a:schemeClr val="tx1">
                    <a:lumMod val="75000"/>
                    <a:lumOff val="25000"/>
                  </a:schemeClr>
                </a:solidFill>
                <a:latin typeface="Century Gothic" panose="020B0502020202020204" pitchFamily="34" charset="0"/>
              </a:rPr>
              <a:t>Warehouses</a:t>
            </a:r>
          </a:p>
        </p:txBody>
      </p:sp>
      <p:sp>
        <p:nvSpPr>
          <p:cNvPr id="17" name="TextBox 16">
            <a:extLst>
              <a:ext uri="{FF2B5EF4-FFF2-40B4-BE49-F238E27FC236}">
                <a16:creationId xmlns:a16="http://schemas.microsoft.com/office/drawing/2014/main" id="{5D71EC77-3969-8247-AE95-23BB55D3D0E6}"/>
              </a:ext>
            </a:extLst>
          </p:cNvPr>
          <p:cNvSpPr txBox="1"/>
          <p:nvPr/>
        </p:nvSpPr>
        <p:spPr>
          <a:xfrm>
            <a:off x="1108295" y="5899774"/>
            <a:ext cx="553357" cy="276999"/>
          </a:xfrm>
          <a:prstGeom prst="rect">
            <a:avLst/>
          </a:prstGeom>
          <a:noFill/>
        </p:spPr>
        <p:txBody>
          <a:bodyPr wrap="none" rtlCol="0">
            <a:spAutoFit/>
          </a:bodyPr>
          <a:lstStyle/>
          <a:p>
            <a:r>
              <a:rPr lang="en-US" sz="1200" b="1">
                <a:solidFill>
                  <a:schemeClr val="tx1">
                    <a:lumMod val="75000"/>
                    <a:lumOff val="25000"/>
                  </a:schemeClr>
                </a:solidFill>
                <a:latin typeface="Century Gothic" panose="020B0502020202020204" pitchFamily="34" charset="0"/>
              </a:rPr>
              <a:t>Rural</a:t>
            </a:r>
          </a:p>
        </p:txBody>
      </p:sp>
      <p:sp>
        <p:nvSpPr>
          <p:cNvPr id="18" name="TextBox 17">
            <a:extLst>
              <a:ext uri="{FF2B5EF4-FFF2-40B4-BE49-F238E27FC236}">
                <a16:creationId xmlns:a16="http://schemas.microsoft.com/office/drawing/2014/main" id="{4C03594C-B30C-3647-B642-1F7859074AA4}"/>
              </a:ext>
            </a:extLst>
          </p:cNvPr>
          <p:cNvSpPr txBox="1"/>
          <p:nvPr/>
        </p:nvSpPr>
        <p:spPr>
          <a:xfrm>
            <a:off x="1048182" y="4325448"/>
            <a:ext cx="673582" cy="507831"/>
          </a:xfrm>
          <a:prstGeom prst="rect">
            <a:avLst/>
          </a:prstGeom>
          <a:noFill/>
        </p:spPr>
        <p:txBody>
          <a:bodyPr wrap="none" rtlCol="0">
            <a:spAutoFit/>
          </a:bodyPr>
          <a:lstStyle/>
          <a:p>
            <a:pPr algn="ctr"/>
            <a:r>
              <a:rPr lang="en-US" sz="1500" b="1">
                <a:solidFill>
                  <a:schemeClr val="tx1">
                    <a:lumMod val="75000"/>
                    <a:lumOff val="25000"/>
                  </a:schemeClr>
                </a:solidFill>
                <a:latin typeface="Century Gothic" panose="020B0502020202020204" pitchFamily="34" charset="0"/>
              </a:rPr>
              <a:t>Night</a:t>
            </a:r>
          </a:p>
          <a:p>
            <a:pPr algn="ctr"/>
            <a:r>
              <a:rPr lang="en-US" sz="1200" b="1">
                <a:solidFill>
                  <a:schemeClr val="tx1">
                    <a:lumMod val="75000"/>
                    <a:lumOff val="25000"/>
                  </a:schemeClr>
                </a:solidFill>
                <a:latin typeface="Century Gothic" panose="020B0502020202020204" pitchFamily="34" charset="0"/>
              </a:rPr>
              <a:t>(2 am)</a:t>
            </a:r>
          </a:p>
        </p:txBody>
      </p:sp>
      <p:sp>
        <p:nvSpPr>
          <p:cNvPr id="19" name="TextBox 18">
            <a:extLst>
              <a:ext uri="{FF2B5EF4-FFF2-40B4-BE49-F238E27FC236}">
                <a16:creationId xmlns:a16="http://schemas.microsoft.com/office/drawing/2014/main" id="{15D3C71D-F574-8A41-865C-98831429A030}"/>
              </a:ext>
            </a:extLst>
          </p:cNvPr>
          <p:cNvSpPr txBox="1"/>
          <p:nvPr/>
        </p:nvSpPr>
        <p:spPr>
          <a:xfrm>
            <a:off x="1047380" y="3114813"/>
            <a:ext cx="675185" cy="507831"/>
          </a:xfrm>
          <a:prstGeom prst="rect">
            <a:avLst/>
          </a:prstGeom>
          <a:noFill/>
        </p:spPr>
        <p:txBody>
          <a:bodyPr wrap="none" rtlCol="0">
            <a:spAutoFit/>
          </a:bodyPr>
          <a:lstStyle/>
          <a:p>
            <a:pPr algn="ctr"/>
            <a:r>
              <a:rPr lang="en-US" sz="1500" b="1">
                <a:solidFill>
                  <a:schemeClr val="tx1">
                    <a:lumMod val="75000"/>
                    <a:lumOff val="25000"/>
                  </a:schemeClr>
                </a:solidFill>
                <a:latin typeface="Century Gothic" panose="020B0502020202020204" pitchFamily="34" charset="0"/>
              </a:rPr>
              <a:t>Day</a:t>
            </a:r>
          </a:p>
          <a:p>
            <a:pPr algn="ctr"/>
            <a:r>
              <a:rPr lang="en-US" sz="1200" b="1">
                <a:solidFill>
                  <a:schemeClr val="tx1">
                    <a:lumMod val="75000"/>
                    <a:lumOff val="25000"/>
                  </a:schemeClr>
                </a:solidFill>
                <a:latin typeface="Century Gothic" panose="020B0502020202020204" pitchFamily="34" charset="0"/>
              </a:rPr>
              <a:t>(4 pm)</a:t>
            </a:r>
          </a:p>
        </p:txBody>
      </p:sp>
      <p:sp>
        <p:nvSpPr>
          <p:cNvPr id="20" name="TextBox 19">
            <a:extLst>
              <a:ext uri="{FF2B5EF4-FFF2-40B4-BE49-F238E27FC236}">
                <a16:creationId xmlns:a16="http://schemas.microsoft.com/office/drawing/2014/main" id="{7557A754-C7BB-EB43-B35D-53075EF40F63}"/>
              </a:ext>
            </a:extLst>
          </p:cNvPr>
          <p:cNvSpPr txBox="1"/>
          <p:nvPr/>
        </p:nvSpPr>
        <p:spPr>
          <a:xfrm rot="16200000">
            <a:off x="96086" y="3758487"/>
            <a:ext cx="1364477" cy="323165"/>
          </a:xfrm>
          <a:prstGeom prst="rect">
            <a:avLst/>
          </a:prstGeom>
          <a:noFill/>
        </p:spPr>
        <p:txBody>
          <a:bodyPr wrap="none" rtlCol="0">
            <a:spAutoFit/>
          </a:bodyPr>
          <a:lstStyle/>
          <a:p>
            <a:pPr algn="ctr"/>
            <a:r>
              <a:rPr lang="en-US" sz="1500" b="1">
                <a:solidFill>
                  <a:schemeClr val="tx1">
                    <a:lumMod val="75000"/>
                    <a:lumOff val="25000"/>
                  </a:schemeClr>
                </a:solidFill>
                <a:latin typeface="Century Gothic" panose="020B0502020202020204" pitchFamily="34" charset="0"/>
              </a:rPr>
              <a:t>Temperature</a:t>
            </a:r>
            <a:endParaRPr lang="en-US" sz="1200" b="1">
              <a:solidFill>
                <a:schemeClr val="tx1">
                  <a:lumMod val="75000"/>
                  <a:lumOff val="25000"/>
                </a:schemeClr>
              </a:solidFill>
              <a:latin typeface="Century Gothic" panose="020B0502020202020204" pitchFamily="34" charset="0"/>
            </a:endParaRPr>
          </a:p>
        </p:txBody>
      </p:sp>
      <p:cxnSp>
        <p:nvCxnSpPr>
          <p:cNvPr id="4" name="Straight Arrow Connector 3">
            <a:extLst>
              <a:ext uri="{FF2B5EF4-FFF2-40B4-BE49-F238E27FC236}">
                <a16:creationId xmlns:a16="http://schemas.microsoft.com/office/drawing/2014/main" id="{D1A11DA7-5885-2F41-B37A-0F5D4EB061DA}"/>
              </a:ext>
            </a:extLst>
          </p:cNvPr>
          <p:cNvCxnSpPr>
            <a:cxnSpLocks/>
          </p:cNvCxnSpPr>
          <p:nvPr/>
        </p:nvCxnSpPr>
        <p:spPr>
          <a:xfrm flipV="1">
            <a:off x="1004355" y="1891815"/>
            <a:ext cx="0" cy="38862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3A880782-B24F-FE4B-8924-BE4FA06B6173}"/>
              </a:ext>
            </a:extLst>
          </p:cNvPr>
          <p:cNvGrpSpPr/>
          <p:nvPr/>
        </p:nvGrpSpPr>
        <p:grpSpPr>
          <a:xfrm>
            <a:off x="5979304" y="1068422"/>
            <a:ext cx="4264494" cy="1323439"/>
            <a:chOff x="6311577" y="562396"/>
            <a:chExt cx="4264494" cy="1323439"/>
          </a:xfrm>
        </p:grpSpPr>
        <p:sp>
          <p:nvSpPr>
            <p:cNvPr id="25" name="TextBox 24">
              <a:extLst>
                <a:ext uri="{FF2B5EF4-FFF2-40B4-BE49-F238E27FC236}">
                  <a16:creationId xmlns:a16="http://schemas.microsoft.com/office/drawing/2014/main" id="{E5B02DEB-119F-5B4E-80A4-BA7E4B6DE5BF}"/>
                </a:ext>
              </a:extLst>
            </p:cNvPr>
            <p:cNvSpPr txBox="1"/>
            <p:nvPr/>
          </p:nvSpPr>
          <p:spPr>
            <a:xfrm>
              <a:off x="6311577" y="562396"/>
              <a:ext cx="4264494" cy="1323439"/>
            </a:xfrm>
            <a:prstGeom prst="rect">
              <a:avLst/>
            </a:prstGeom>
            <a:noFill/>
            <a:ln w="19050">
              <a:solidFill>
                <a:schemeClr val="tx1"/>
              </a:solidFill>
            </a:ln>
          </p:spPr>
          <p:txBody>
            <a:bodyPr wrap="square" rtlCol="0">
              <a:spAutoFit/>
            </a:bodyPr>
            <a:lstStyle/>
            <a:p>
              <a:r>
                <a:rPr lang="en-US">
                  <a:solidFill>
                    <a:schemeClr val="tx1">
                      <a:lumMod val="75000"/>
                      <a:lumOff val="25000"/>
                    </a:schemeClr>
                  </a:solidFill>
                  <a:latin typeface="Century Gothic" panose="020B0502020202020204" pitchFamily="34" charset="0"/>
                </a:rPr>
                <a:t>	Surface Temperature (Day)</a:t>
              </a:r>
            </a:p>
            <a:p>
              <a:r>
                <a:rPr lang="en-US">
                  <a:solidFill>
                    <a:schemeClr val="tx1">
                      <a:lumMod val="75000"/>
                      <a:lumOff val="25000"/>
                    </a:schemeClr>
                  </a:solidFill>
                  <a:latin typeface="Century Gothic" panose="020B0502020202020204" pitchFamily="34" charset="0"/>
                </a:rPr>
                <a:t>	Air Temperature (Day)</a:t>
              </a:r>
            </a:p>
            <a:p>
              <a:endParaRPr lang="en-US" sz="800">
                <a:solidFill>
                  <a:schemeClr val="tx1">
                    <a:lumMod val="75000"/>
                    <a:lumOff val="25000"/>
                  </a:schemeClr>
                </a:solidFill>
                <a:latin typeface="Century Gothic" panose="020B0502020202020204" pitchFamily="34" charset="0"/>
              </a:endParaRPr>
            </a:p>
            <a:p>
              <a:r>
                <a:rPr lang="en-US">
                  <a:solidFill>
                    <a:schemeClr val="tx1">
                      <a:lumMod val="75000"/>
                      <a:lumOff val="25000"/>
                    </a:schemeClr>
                  </a:solidFill>
                  <a:latin typeface="Century Gothic" panose="020B0502020202020204" pitchFamily="34" charset="0"/>
                </a:rPr>
                <a:t>	Surface Temperature (Night)</a:t>
              </a:r>
            </a:p>
            <a:p>
              <a:r>
                <a:rPr lang="en-US">
                  <a:solidFill>
                    <a:schemeClr val="tx1">
                      <a:lumMod val="75000"/>
                      <a:lumOff val="25000"/>
                    </a:schemeClr>
                  </a:solidFill>
                  <a:latin typeface="Century Gothic" panose="020B0502020202020204" pitchFamily="34" charset="0"/>
                </a:rPr>
                <a:t>	Air Temperature (Night)</a:t>
              </a:r>
            </a:p>
          </p:txBody>
        </p:sp>
        <p:cxnSp>
          <p:nvCxnSpPr>
            <p:cNvPr id="24" name="Straight Connector 23">
              <a:extLst>
                <a:ext uri="{FF2B5EF4-FFF2-40B4-BE49-F238E27FC236}">
                  <a16:creationId xmlns:a16="http://schemas.microsoft.com/office/drawing/2014/main" id="{C01CBDD2-4CDD-6D43-94B9-EFDF233143A9}"/>
                </a:ext>
              </a:extLst>
            </p:cNvPr>
            <p:cNvCxnSpPr>
              <a:cxnSpLocks/>
            </p:cNvCxnSpPr>
            <p:nvPr/>
          </p:nvCxnSpPr>
          <p:spPr>
            <a:xfrm>
              <a:off x="6419059" y="754978"/>
              <a:ext cx="793119" cy="0"/>
            </a:xfrm>
            <a:prstGeom prst="line">
              <a:avLst/>
            </a:prstGeom>
            <a:ln w="38100">
              <a:solidFill>
                <a:srgbClr val="E3633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3292DC-EB0F-6C4F-879C-B14C85096034}"/>
                </a:ext>
              </a:extLst>
            </p:cNvPr>
            <p:cNvCxnSpPr>
              <a:cxnSpLocks/>
            </p:cNvCxnSpPr>
            <p:nvPr/>
          </p:nvCxnSpPr>
          <p:spPr>
            <a:xfrm>
              <a:off x="6429816" y="1025713"/>
              <a:ext cx="793119" cy="0"/>
            </a:xfrm>
            <a:prstGeom prst="line">
              <a:avLst/>
            </a:prstGeom>
            <a:ln w="38100">
              <a:solidFill>
                <a:srgbClr val="E3633B"/>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792AEB1-8EE5-4A4D-B94D-1CCC0191213F}"/>
                </a:ext>
              </a:extLst>
            </p:cNvPr>
            <p:cNvCxnSpPr>
              <a:cxnSpLocks/>
            </p:cNvCxnSpPr>
            <p:nvPr/>
          </p:nvCxnSpPr>
          <p:spPr>
            <a:xfrm>
              <a:off x="6419059" y="1423746"/>
              <a:ext cx="793119" cy="0"/>
            </a:xfrm>
            <a:prstGeom prst="line">
              <a:avLst/>
            </a:prstGeom>
            <a:ln w="38100">
              <a:solidFill>
                <a:srgbClr val="397BE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787D8A-4104-5646-A300-40E476DD7563}"/>
                </a:ext>
              </a:extLst>
            </p:cNvPr>
            <p:cNvCxnSpPr>
              <a:cxnSpLocks/>
            </p:cNvCxnSpPr>
            <p:nvPr/>
          </p:nvCxnSpPr>
          <p:spPr>
            <a:xfrm>
              <a:off x="6429816" y="1694481"/>
              <a:ext cx="793119" cy="0"/>
            </a:xfrm>
            <a:prstGeom prst="line">
              <a:avLst/>
            </a:prstGeom>
            <a:ln w="38100">
              <a:solidFill>
                <a:srgbClr val="397BEB"/>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3743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7F328-323C-F940-A216-B039F5676BCC}"/>
              </a:ext>
            </a:extLst>
          </p:cNvPr>
          <p:cNvSpPr txBox="1"/>
          <p:nvPr/>
        </p:nvSpPr>
        <p:spPr>
          <a:xfrm>
            <a:off x="1532604" y="2536210"/>
            <a:ext cx="912679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266E99"/>
                </a:solidFill>
                <a:latin typeface="Century Gothic"/>
                <a:ea typeface="+mn-lt"/>
                <a:cs typeface="+mn-lt"/>
              </a:rPr>
              <a:t>Thermal Comfort</a:t>
            </a:r>
          </a:p>
        </p:txBody>
      </p:sp>
    </p:spTree>
    <p:extLst>
      <p:ext uri="{BB962C8B-B14F-4D97-AF65-F5344CB8AC3E}">
        <p14:creationId xmlns:p14="http://schemas.microsoft.com/office/powerpoint/2010/main" val="1688434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F38A1-4327-42C4-BF98-A64498AFB0FB}"/>
              </a:ext>
            </a:extLst>
          </p:cNvPr>
          <p:cNvSpPr txBox="1"/>
          <p:nvPr/>
        </p:nvSpPr>
        <p:spPr>
          <a:xfrm>
            <a:off x="2391183" y="321592"/>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a:ea typeface="+mn-ea"/>
                <a:cs typeface="+mn-cs"/>
              </a:rPr>
              <a:t>ENVI-met</a:t>
            </a:r>
            <a:endParaRPr kumimoji="0" lang="en-US" sz="4000" b="1" i="0" u="none" strike="noStrike" kern="1200" cap="none" spc="0" normalizeH="0" baseline="0" noProof="0">
              <a:ln>
                <a:noFill/>
              </a:ln>
              <a:solidFill>
                <a:srgbClr val="266E99"/>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2E65972-6B4B-43D2-9C0F-470FE8469AFC}"/>
              </a:ext>
            </a:extLst>
          </p:cNvPr>
          <p:cNvSpPr txBox="1"/>
          <p:nvPr/>
        </p:nvSpPr>
        <p:spPr>
          <a:xfrm>
            <a:off x="332700" y="1312719"/>
            <a:ext cx="26020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F3F3F"/>
                </a:solidFill>
                <a:effectLst/>
                <a:uLnTx/>
                <a:uFillTx/>
                <a:latin typeface="Century Gothic"/>
                <a:ea typeface="+mn-ea"/>
                <a:cs typeface="Calibri"/>
              </a:rPr>
              <a:t>Atmosphere</a:t>
            </a: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11" name="Rectangle: Rounded Corners 110">
            <a:extLst>
              <a:ext uri="{FF2B5EF4-FFF2-40B4-BE49-F238E27FC236}">
                <a16:creationId xmlns:a16="http://schemas.microsoft.com/office/drawing/2014/main" id="{FA9829CF-BA4D-4A39-ABDA-ACEDCE2FA1E2}"/>
              </a:ext>
            </a:extLst>
          </p:cNvPr>
          <p:cNvSpPr/>
          <p:nvPr/>
        </p:nvSpPr>
        <p:spPr>
          <a:xfrm>
            <a:off x="235116" y="1226205"/>
            <a:ext cx="2802056" cy="640053"/>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entury Gothic"/>
              <a:ea typeface="+mn-ea"/>
              <a:cs typeface="Calibri"/>
            </a:endParaRPr>
          </a:p>
        </p:txBody>
      </p:sp>
      <p:sp>
        <p:nvSpPr>
          <p:cNvPr id="17" name="TextBox 16">
            <a:extLst>
              <a:ext uri="{FF2B5EF4-FFF2-40B4-BE49-F238E27FC236}">
                <a16:creationId xmlns:a16="http://schemas.microsoft.com/office/drawing/2014/main" id="{3F7B20AC-B321-4B4C-975B-1B362C824E3C}"/>
              </a:ext>
            </a:extLst>
          </p:cNvPr>
          <p:cNvSpPr txBox="1"/>
          <p:nvPr/>
        </p:nvSpPr>
        <p:spPr>
          <a:xfrm>
            <a:off x="3392649" y="1312720"/>
            <a:ext cx="26020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F3F3F"/>
                </a:solidFill>
                <a:effectLst/>
                <a:uLnTx/>
                <a:uFillTx/>
                <a:latin typeface="Century Gothic"/>
                <a:ea typeface="+mn-ea"/>
                <a:cs typeface="Calibri"/>
              </a:rPr>
              <a:t>Soil</a:t>
            </a: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8" name="Rectangle: Rounded Corners 17">
            <a:extLst>
              <a:ext uri="{FF2B5EF4-FFF2-40B4-BE49-F238E27FC236}">
                <a16:creationId xmlns:a16="http://schemas.microsoft.com/office/drawing/2014/main" id="{72A63817-DE8E-422D-BE29-BB8CA95BDDAD}"/>
              </a:ext>
            </a:extLst>
          </p:cNvPr>
          <p:cNvSpPr/>
          <p:nvPr/>
        </p:nvSpPr>
        <p:spPr>
          <a:xfrm>
            <a:off x="3228196" y="1226205"/>
            <a:ext cx="2802056" cy="640053"/>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19" name="TextBox 18">
            <a:extLst>
              <a:ext uri="{FF2B5EF4-FFF2-40B4-BE49-F238E27FC236}">
                <a16:creationId xmlns:a16="http://schemas.microsoft.com/office/drawing/2014/main" id="{96214FEA-EF9D-42C1-A11C-95441227AAD1}"/>
              </a:ext>
            </a:extLst>
          </p:cNvPr>
          <p:cNvSpPr txBox="1"/>
          <p:nvPr/>
        </p:nvSpPr>
        <p:spPr>
          <a:xfrm>
            <a:off x="6366915" y="1312719"/>
            <a:ext cx="26020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F3F3F"/>
                </a:solidFill>
                <a:effectLst/>
                <a:uLnTx/>
                <a:uFillTx/>
                <a:latin typeface="Century Gothic"/>
                <a:ea typeface="+mn-ea"/>
                <a:cs typeface="Calibri"/>
              </a:rPr>
              <a:t>Vegetation </a:t>
            </a: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20" name="Rectangle: Rounded Corners 19">
            <a:extLst>
              <a:ext uri="{FF2B5EF4-FFF2-40B4-BE49-F238E27FC236}">
                <a16:creationId xmlns:a16="http://schemas.microsoft.com/office/drawing/2014/main" id="{6B3583F9-86A0-458A-B0F2-C58D6274A58C}"/>
              </a:ext>
            </a:extLst>
          </p:cNvPr>
          <p:cNvSpPr/>
          <p:nvPr/>
        </p:nvSpPr>
        <p:spPr>
          <a:xfrm>
            <a:off x="6221278" y="1226203"/>
            <a:ext cx="2802056" cy="640053"/>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21" name="Rectangle: Rounded Corners 20">
            <a:extLst>
              <a:ext uri="{FF2B5EF4-FFF2-40B4-BE49-F238E27FC236}">
                <a16:creationId xmlns:a16="http://schemas.microsoft.com/office/drawing/2014/main" id="{70EF0A39-8C09-4B71-8BC2-E2F14E1583EF}"/>
              </a:ext>
            </a:extLst>
          </p:cNvPr>
          <p:cNvSpPr/>
          <p:nvPr/>
        </p:nvSpPr>
        <p:spPr>
          <a:xfrm>
            <a:off x="9214360" y="1226204"/>
            <a:ext cx="2802056" cy="640053"/>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22" name="TextBox 21">
            <a:extLst>
              <a:ext uri="{FF2B5EF4-FFF2-40B4-BE49-F238E27FC236}">
                <a16:creationId xmlns:a16="http://schemas.microsoft.com/office/drawing/2014/main" id="{93713240-2A51-4CD8-857C-B7B1DE706372}"/>
              </a:ext>
            </a:extLst>
          </p:cNvPr>
          <p:cNvSpPr txBox="1"/>
          <p:nvPr/>
        </p:nvSpPr>
        <p:spPr>
          <a:xfrm>
            <a:off x="9363555" y="1312720"/>
            <a:ext cx="26020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F3F3F"/>
                </a:solidFill>
                <a:effectLst/>
                <a:uLnTx/>
                <a:uFillTx/>
                <a:latin typeface="Century Gothic"/>
                <a:ea typeface="+mn-ea"/>
                <a:cs typeface="Calibri"/>
              </a:rPr>
              <a:t>Buildings</a:t>
            </a:r>
            <a:endParaRPr kumimoji="0" lang="en-US" sz="24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23" name="Rectangle: Rounded Corners 22">
            <a:extLst>
              <a:ext uri="{FF2B5EF4-FFF2-40B4-BE49-F238E27FC236}">
                <a16:creationId xmlns:a16="http://schemas.microsoft.com/office/drawing/2014/main" id="{1333AD53-5EE4-4265-8577-1D7489238650}"/>
              </a:ext>
            </a:extLst>
          </p:cNvPr>
          <p:cNvSpPr/>
          <p:nvPr/>
        </p:nvSpPr>
        <p:spPr>
          <a:xfrm>
            <a:off x="235116" y="2125502"/>
            <a:ext cx="2811464" cy="1703341"/>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24" name="TextBox 23">
            <a:extLst>
              <a:ext uri="{FF2B5EF4-FFF2-40B4-BE49-F238E27FC236}">
                <a16:creationId xmlns:a16="http://schemas.microsoft.com/office/drawing/2014/main" id="{EC669037-0E04-43F6-9689-E075325DA7B6}"/>
              </a:ext>
            </a:extLst>
          </p:cNvPr>
          <p:cNvSpPr txBox="1"/>
          <p:nvPr/>
        </p:nvSpPr>
        <p:spPr>
          <a:xfrm>
            <a:off x="218631" y="2246572"/>
            <a:ext cx="29905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Wind Speed + Direction</a:t>
            </a:r>
            <a:endPar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Temperature + Humidity</a:t>
            </a:r>
            <a:endParaRPr kumimoji="0" lang="en-US" sz="1800" b="1" i="0" u="none" strike="noStrike" kern="1200" cap="none" spc="0" normalizeH="0" baseline="0" noProof="0">
              <a:ln>
                <a:noFill/>
              </a:ln>
              <a:solidFill>
                <a:prstClr val="black">
                  <a:lumMod val="75000"/>
                  <a:lumOff val="25000"/>
                </a:prstClr>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Turbulence</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Radiative Fluxes</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Gas + Particle Dispersion</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panose="020F0502020204030204"/>
            </a:endParaRPr>
          </a:p>
        </p:txBody>
      </p:sp>
      <p:sp>
        <p:nvSpPr>
          <p:cNvPr id="25" name="Rectangle: Rounded Corners 24">
            <a:extLst>
              <a:ext uri="{FF2B5EF4-FFF2-40B4-BE49-F238E27FC236}">
                <a16:creationId xmlns:a16="http://schemas.microsoft.com/office/drawing/2014/main" id="{DD610020-93C3-48F5-AA5F-08A858A085AD}"/>
              </a:ext>
            </a:extLst>
          </p:cNvPr>
          <p:cNvSpPr/>
          <p:nvPr/>
        </p:nvSpPr>
        <p:spPr>
          <a:xfrm>
            <a:off x="3172326" y="2132367"/>
            <a:ext cx="2895099" cy="1696593"/>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26" name="TextBox 25">
            <a:extLst>
              <a:ext uri="{FF2B5EF4-FFF2-40B4-BE49-F238E27FC236}">
                <a16:creationId xmlns:a16="http://schemas.microsoft.com/office/drawing/2014/main" id="{4A6CE546-22BD-495C-A018-3A064604DC8B}"/>
              </a:ext>
            </a:extLst>
          </p:cNvPr>
          <p:cNvSpPr txBox="1"/>
          <p:nvPr/>
        </p:nvSpPr>
        <p:spPr>
          <a:xfrm>
            <a:off x="3189986" y="2246571"/>
            <a:ext cx="31532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Surface + Soil Temp.</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Soil Water Content</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Vegetation Water Supply</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Water Bodies</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panose="020F0502020204030204"/>
            </a:endParaRPr>
          </a:p>
        </p:txBody>
      </p:sp>
      <p:sp>
        <p:nvSpPr>
          <p:cNvPr id="27" name="Rectangle: Rounded Corners 26">
            <a:extLst>
              <a:ext uri="{FF2B5EF4-FFF2-40B4-BE49-F238E27FC236}">
                <a16:creationId xmlns:a16="http://schemas.microsoft.com/office/drawing/2014/main" id="{88887BB4-4D3A-401D-A2EF-B2B0F1E77768}"/>
              </a:ext>
            </a:extLst>
          </p:cNvPr>
          <p:cNvSpPr/>
          <p:nvPr/>
        </p:nvSpPr>
        <p:spPr>
          <a:xfrm>
            <a:off x="6211869" y="2132367"/>
            <a:ext cx="2811465" cy="1705885"/>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28" name="TextBox 27">
            <a:extLst>
              <a:ext uri="{FF2B5EF4-FFF2-40B4-BE49-F238E27FC236}">
                <a16:creationId xmlns:a16="http://schemas.microsoft.com/office/drawing/2014/main" id="{4B583B5E-CDAF-4858-8071-BB73C6FC4E1E}"/>
              </a:ext>
            </a:extLst>
          </p:cNvPr>
          <p:cNvSpPr txBox="1"/>
          <p:nvPr/>
        </p:nvSpPr>
        <p:spPr>
          <a:xfrm>
            <a:off x="6210895" y="2253435"/>
            <a:ext cx="298593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3D Plant Geometry</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Foliage Temperature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Heat + Vapor Exchange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p:txBody>
      </p:sp>
      <p:sp>
        <p:nvSpPr>
          <p:cNvPr id="29" name="Rectangle: Rounded Corners 28">
            <a:extLst>
              <a:ext uri="{FF2B5EF4-FFF2-40B4-BE49-F238E27FC236}">
                <a16:creationId xmlns:a16="http://schemas.microsoft.com/office/drawing/2014/main" id="{16BECC23-ACB9-464D-8D15-561B50184810}"/>
              </a:ext>
            </a:extLst>
          </p:cNvPr>
          <p:cNvSpPr/>
          <p:nvPr/>
        </p:nvSpPr>
        <p:spPr>
          <a:xfrm>
            <a:off x="9204950" y="2132367"/>
            <a:ext cx="2811465" cy="1705885"/>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30" name="TextBox 29">
            <a:extLst>
              <a:ext uri="{FF2B5EF4-FFF2-40B4-BE49-F238E27FC236}">
                <a16:creationId xmlns:a16="http://schemas.microsoft.com/office/drawing/2014/main" id="{6B404752-3F42-46C6-8459-1B679A426DDB}"/>
              </a:ext>
            </a:extLst>
          </p:cNvPr>
          <p:cNvSpPr txBox="1"/>
          <p:nvPr/>
        </p:nvSpPr>
        <p:spPr>
          <a:xfrm>
            <a:off x="9358055" y="2246570"/>
            <a:ext cx="283542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3D Building Geometry</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Building Materials</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Building Physics</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Century Gothic"/>
              <a:ea typeface="+mn-ea"/>
              <a:cs typeface="Calibri"/>
            </a:endParaRPr>
          </a:p>
        </p:txBody>
      </p:sp>
      <p:cxnSp>
        <p:nvCxnSpPr>
          <p:cNvPr id="5" name="Straight Arrow Connector 4">
            <a:extLst>
              <a:ext uri="{FF2B5EF4-FFF2-40B4-BE49-F238E27FC236}">
                <a16:creationId xmlns:a16="http://schemas.microsoft.com/office/drawing/2014/main" id="{02D02B10-AE08-4BBE-9F8B-CCF0B7929941}"/>
              </a:ext>
            </a:extLst>
          </p:cNvPr>
          <p:cNvCxnSpPr/>
          <p:nvPr/>
        </p:nvCxnSpPr>
        <p:spPr>
          <a:xfrm>
            <a:off x="1100376" y="4403636"/>
            <a:ext cx="10256106" cy="6866"/>
          </a:xfrm>
          <a:prstGeom prst="straightConnector1">
            <a:avLst/>
          </a:prstGeom>
          <a:ln w="57150">
            <a:solidFill>
              <a:srgbClr val="FF5E00"/>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A2EFDB6-69FE-4400-8EA5-533139A9FD3B}"/>
              </a:ext>
            </a:extLst>
          </p:cNvPr>
          <p:cNvGrpSpPr/>
          <p:nvPr/>
        </p:nvGrpSpPr>
        <p:grpSpPr>
          <a:xfrm>
            <a:off x="344636" y="4944354"/>
            <a:ext cx="11433088" cy="719063"/>
            <a:chOff x="250627" y="4802022"/>
            <a:chExt cx="11433088" cy="719063"/>
          </a:xfrm>
        </p:grpSpPr>
        <p:sp>
          <p:nvSpPr>
            <p:cNvPr id="8" name="Rectangle: Rounded Corners 7">
              <a:extLst>
                <a:ext uri="{FF2B5EF4-FFF2-40B4-BE49-F238E27FC236}">
                  <a16:creationId xmlns:a16="http://schemas.microsoft.com/office/drawing/2014/main" id="{5BFC2CDD-213F-4CCE-8906-5749FD0733B2}"/>
                </a:ext>
              </a:extLst>
            </p:cNvPr>
            <p:cNvSpPr/>
            <p:nvPr/>
          </p:nvSpPr>
          <p:spPr>
            <a:xfrm>
              <a:off x="2819385" y="4802023"/>
              <a:ext cx="3746649" cy="719062"/>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a:ea typeface="+mn-lt"/>
                  <a:cs typeface="Calibri" panose="020F0502020204030204"/>
                </a:rPr>
                <a:t>Mean Radiant Temperature </a:t>
              </a:r>
              <a:endParaRPr kumimoji="0" lang="en-US"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7BBC4C25-FFC7-4753-B1A9-8A1606CB50E2}"/>
                </a:ext>
              </a:extLst>
            </p:cNvPr>
            <p:cNvSpPr/>
            <p:nvPr/>
          </p:nvSpPr>
          <p:spPr>
            <a:xfrm>
              <a:off x="250627" y="4802022"/>
              <a:ext cx="2430708" cy="719062"/>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a:ea typeface="+mn-lt"/>
                  <a:cs typeface="Calibri" panose="020F0502020204030204"/>
                </a:rPr>
                <a:t>Air Temperature</a:t>
              </a:r>
              <a:endParaRPr kumimoji="0" lang="en-US" sz="20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32" name="Rectangle: Rounded Corners 31">
              <a:extLst>
                <a:ext uri="{FF2B5EF4-FFF2-40B4-BE49-F238E27FC236}">
                  <a16:creationId xmlns:a16="http://schemas.microsoft.com/office/drawing/2014/main" id="{E4E1824D-D0A9-4E76-A08B-B02D7A10513A}"/>
                </a:ext>
              </a:extLst>
            </p:cNvPr>
            <p:cNvSpPr/>
            <p:nvPr/>
          </p:nvSpPr>
          <p:spPr>
            <a:xfrm>
              <a:off x="6683284" y="4802022"/>
              <a:ext cx="2423844" cy="719062"/>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a:ea typeface="+mn-lt"/>
                  <a:cs typeface="Calibri" panose="020F0502020204030204"/>
                </a:rPr>
                <a:t>Relative Humidity</a:t>
              </a:r>
              <a:endParaRPr kumimoji="0" lang="en-US" sz="2000" b="0" i="0" u="none" strike="noStrike" kern="1200" cap="none" spc="0" normalizeH="0" baseline="0" noProof="0">
                <a:ln>
                  <a:noFill/>
                </a:ln>
                <a:solidFill>
                  <a:prstClr val="white"/>
                </a:solidFill>
                <a:effectLst/>
                <a:uLnTx/>
                <a:uFillTx/>
                <a:latin typeface="Century Gothic"/>
                <a:ea typeface="+mn-ea"/>
                <a:cs typeface="+mn-cs"/>
              </a:endParaRPr>
            </a:p>
          </p:txBody>
        </p:sp>
        <p:sp>
          <p:nvSpPr>
            <p:cNvPr id="33" name="Rectangle: Rounded Corners 32">
              <a:extLst>
                <a:ext uri="{FF2B5EF4-FFF2-40B4-BE49-F238E27FC236}">
                  <a16:creationId xmlns:a16="http://schemas.microsoft.com/office/drawing/2014/main" id="{01645B2D-C0EF-4A2C-B4B0-D03F010CA11B}"/>
                </a:ext>
              </a:extLst>
            </p:cNvPr>
            <p:cNvSpPr/>
            <p:nvPr/>
          </p:nvSpPr>
          <p:spPr>
            <a:xfrm>
              <a:off x="9247923" y="4802022"/>
              <a:ext cx="2435792" cy="719062"/>
            </a:xfrm>
            <a:prstGeom prst="roundRect">
              <a:avLst/>
            </a:prstGeom>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entury Gothic"/>
                  <a:ea typeface="+mn-lt"/>
                  <a:cs typeface="Calibri" panose="020F0502020204030204"/>
                </a:rPr>
                <a:t> </a:t>
              </a:r>
              <a:r>
                <a:rPr kumimoji="0" lang="en-US" sz="2000" b="0" i="0" u="none" strike="noStrike" kern="1200" cap="none" spc="0" normalizeH="0" baseline="0" noProof="0">
                  <a:ln>
                    <a:noFill/>
                  </a:ln>
                  <a:solidFill>
                    <a:prstClr val="white"/>
                  </a:solidFill>
                  <a:effectLst/>
                  <a:uLnTx/>
                  <a:uFillTx/>
                  <a:latin typeface="Century Gothic"/>
                  <a:ea typeface="+mn-lt"/>
                  <a:cs typeface="Calibri" panose="020F0502020204030204"/>
                </a:rPr>
                <a:t>Global Radiation</a:t>
              </a:r>
              <a:endParaRPr kumimoji="0" lang="en-US" sz="2000" b="0" i="0" u="none" strike="noStrike" kern="1200" cap="none" spc="0" normalizeH="0" baseline="0" noProof="0">
                <a:ln>
                  <a:noFill/>
                </a:ln>
                <a:solidFill>
                  <a:prstClr val="white"/>
                </a:solidFill>
                <a:effectLst/>
                <a:uLnTx/>
                <a:uFillTx/>
                <a:latin typeface="Century Gothic"/>
                <a:ea typeface="+mn-ea"/>
                <a:cs typeface="+mn-cs"/>
              </a:endParaRPr>
            </a:p>
          </p:txBody>
        </p:sp>
      </p:grpSp>
    </p:spTree>
    <p:extLst>
      <p:ext uri="{BB962C8B-B14F-4D97-AF65-F5344CB8AC3E}">
        <p14:creationId xmlns:p14="http://schemas.microsoft.com/office/powerpoint/2010/main" val="1637461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F38A1-4327-42C4-BF98-A64498AFB0FB}"/>
              </a:ext>
            </a:extLst>
          </p:cNvPr>
          <p:cNvSpPr txBox="1"/>
          <p:nvPr/>
        </p:nvSpPr>
        <p:spPr>
          <a:xfrm>
            <a:off x="1600429" y="292837"/>
            <a:ext cx="89882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Simulation Locations</a:t>
            </a:r>
            <a:endParaRPr lang="en-US" sz="4000" b="1">
              <a:solidFill>
                <a:srgbClr val="266E99"/>
              </a:solidFill>
              <a:latin typeface="Century Gothic" panose="020B0502020202020204" pitchFamily="34" charset="0"/>
            </a:endParaRPr>
          </a:p>
        </p:txBody>
      </p:sp>
      <p:pic>
        <p:nvPicPr>
          <p:cNvPr id="2" name="Picture 3">
            <a:extLst>
              <a:ext uri="{FF2B5EF4-FFF2-40B4-BE49-F238E27FC236}">
                <a16:creationId xmlns:a16="http://schemas.microsoft.com/office/drawing/2014/main" id="{27DBDD5F-6522-4F27-9030-3953EF31E8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6151" y="1016633"/>
            <a:ext cx="4624236" cy="5070148"/>
          </a:xfrm>
          <a:prstGeom prst="rect">
            <a:avLst/>
          </a:prstGeom>
        </p:spPr>
      </p:pic>
      <p:sp>
        <p:nvSpPr>
          <p:cNvPr id="6" name="TextBox 5">
            <a:extLst>
              <a:ext uri="{FF2B5EF4-FFF2-40B4-BE49-F238E27FC236}">
                <a16:creationId xmlns:a16="http://schemas.microsoft.com/office/drawing/2014/main" id="{19862373-758B-4DAE-881F-C0FB56442E0C}"/>
              </a:ext>
            </a:extLst>
          </p:cNvPr>
          <p:cNvSpPr txBox="1"/>
          <p:nvPr/>
        </p:nvSpPr>
        <p:spPr>
          <a:xfrm>
            <a:off x="6672117" y="4709969"/>
            <a:ext cx="26020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F3F3F"/>
                </a:solidFill>
                <a:latin typeface="Century Gothic"/>
                <a:cs typeface="Calibri"/>
              </a:rPr>
              <a:t>Kimball</a:t>
            </a:r>
            <a:endParaRPr lang="en-US">
              <a:solidFill>
                <a:srgbClr val="3F3F3F"/>
              </a:solidFill>
              <a:cs typeface="Calibri" panose="020F0502020204030204"/>
            </a:endParaRPr>
          </a:p>
        </p:txBody>
      </p:sp>
      <p:sp>
        <p:nvSpPr>
          <p:cNvPr id="9" name="TextBox 8">
            <a:extLst>
              <a:ext uri="{FF2B5EF4-FFF2-40B4-BE49-F238E27FC236}">
                <a16:creationId xmlns:a16="http://schemas.microsoft.com/office/drawing/2014/main" id="{7963565C-20F0-4B9D-9EF2-7292C8AECF44}"/>
              </a:ext>
            </a:extLst>
          </p:cNvPr>
          <p:cNvSpPr txBox="1"/>
          <p:nvPr/>
        </p:nvSpPr>
        <p:spPr>
          <a:xfrm>
            <a:off x="1807752" y="4180802"/>
            <a:ext cx="2295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F3F3F"/>
                </a:solidFill>
                <a:latin typeface="Century Gothic"/>
                <a:cs typeface="Calibri"/>
              </a:rPr>
              <a:t>Old 7th Ward</a:t>
            </a:r>
            <a:endParaRPr lang="en-US">
              <a:solidFill>
                <a:srgbClr val="3F3F3F"/>
              </a:solidFill>
              <a:cs typeface="Calibri" panose="020F0502020204030204"/>
            </a:endParaRPr>
          </a:p>
        </p:txBody>
      </p:sp>
    </p:spTree>
    <p:extLst>
      <p:ext uri="{BB962C8B-B14F-4D97-AF65-F5344CB8AC3E}">
        <p14:creationId xmlns:p14="http://schemas.microsoft.com/office/powerpoint/2010/main" val="2066330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F38A1-4327-42C4-BF98-A64498AFB0FB}"/>
              </a:ext>
            </a:extLst>
          </p:cNvPr>
          <p:cNvSpPr txBox="1"/>
          <p:nvPr/>
        </p:nvSpPr>
        <p:spPr>
          <a:xfrm>
            <a:off x="1600429" y="292837"/>
            <a:ext cx="89882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Intervention</a:t>
            </a:r>
            <a:endParaRPr lang="en-US" sz="4000" b="1">
              <a:solidFill>
                <a:srgbClr val="266E99"/>
              </a:solidFill>
              <a:latin typeface="Century Gothic" panose="020B0502020202020204" pitchFamily="34" charset="0"/>
            </a:endParaRPr>
          </a:p>
        </p:txBody>
      </p:sp>
      <p:sp>
        <p:nvSpPr>
          <p:cNvPr id="16" name="TextBox 15">
            <a:extLst>
              <a:ext uri="{FF2B5EF4-FFF2-40B4-BE49-F238E27FC236}">
                <a16:creationId xmlns:a16="http://schemas.microsoft.com/office/drawing/2014/main" id="{CF4899A2-15A6-4C06-B558-3C30E4700DFD}"/>
              </a:ext>
            </a:extLst>
          </p:cNvPr>
          <p:cNvSpPr txBox="1"/>
          <p:nvPr/>
        </p:nvSpPr>
        <p:spPr>
          <a:xfrm>
            <a:off x="9568541" y="652101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mage Credit:  Google Street View</a:t>
            </a:r>
          </a:p>
        </p:txBody>
      </p:sp>
      <p:pic>
        <p:nvPicPr>
          <p:cNvPr id="4" name="Picture 4" descr="A picture containing tree, outdoor, road, riding&#10;&#10;Description automatically generated">
            <a:extLst>
              <a:ext uri="{FF2B5EF4-FFF2-40B4-BE49-F238E27FC236}">
                <a16:creationId xmlns:a16="http://schemas.microsoft.com/office/drawing/2014/main" id="{BE194D87-F877-4CD5-9ADF-3957690F2D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3667" y="1207752"/>
            <a:ext cx="6959602" cy="4451331"/>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EEF2EB47-9080-47A8-9AF3-E8CD5E260662}"/>
              </a:ext>
            </a:extLst>
          </p:cNvPr>
          <p:cNvSpPr txBox="1">
            <a:spLocks/>
          </p:cNvSpPr>
          <p:nvPr/>
        </p:nvSpPr>
        <p:spPr>
          <a:xfrm>
            <a:off x="0" y="1461101"/>
            <a:ext cx="4738256" cy="41979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006D9D"/>
              </a:buClr>
              <a:buNone/>
            </a:pPr>
            <a:endParaRPr lang="en-US" b="1">
              <a:solidFill>
                <a:schemeClr val="tx1">
                  <a:lumMod val="75000"/>
                  <a:lumOff val="25000"/>
                </a:schemeClr>
              </a:solidFill>
              <a:latin typeface="Century Gothic"/>
            </a:endParaRP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rPr>
              <a:t>Increasing street tree canopy</a:t>
            </a: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ea typeface="+mn-lt"/>
                <a:cs typeface="+mn-lt"/>
              </a:rPr>
              <a:t>Placement at point heat source</a:t>
            </a:r>
            <a:endParaRPr lang="en-US" i="1">
              <a:solidFill>
                <a:schemeClr val="tx1">
                  <a:lumMod val="75000"/>
                  <a:lumOff val="25000"/>
                </a:schemeClr>
              </a:solidFill>
              <a:latin typeface="Century Gothic"/>
              <a:ea typeface="+mn-lt"/>
              <a:cs typeface="+mn-lt"/>
            </a:endParaRP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ea typeface="+mn-lt"/>
                <a:cs typeface="+mn-lt"/>
              </a:rPr>
              <a:t>European redbud (</a:t>
            </a:r>
            <a:r>
              <a:rPr lang="en-US" i="1">
                <a:solidFill>
                  <a:schemeClr val="tx1">
                    <a:lumMod val="75000"/>
                    <a:lumOff val="25000"/>
                  </a:schemeClr>
                </a:solidFill>
                <a:latin typeface="Century Gothic"/>
                <a:ea typeface="+mn-lt"/>
                <a:cs typeface="+mn-lt"/>
              </a:rPr>
              <a:t>Ceris siliquastrum</a:t>
            </a:r>
            <a:r>
              <a:rPr lang="en-US">
                <a:solidFill>
                  <a:schemeClr val="tx1">
                    <a:lumMod val="75000"/>
                    <a:lumOff val="25000"/>
                  </a:schemeClr>
                </a:solidFill>
                <a:latin typeface="Century Gothic"/>
                <a:ea typeface="+mn-lt"/>
                <a:cs typeface="+mn-lt"/>
              </a:rPr>
              <a:t>)</a:t>
            </a:r>
            <a:endParaRPr lang="en-US">
              <a:solidFill>
                <a:schemeClr val="tx1">
                  <a:lumMod val="75000"/>
                  <a:lumOff val="25000"/>
                </a:schemeClr>
              </a:solidFill>
            </a:endParaRPr>
          </a:p>
          <a:p>
            <a:pPr marL="852170" lvl="2" indent="-342900">
              <a:lnSpc>
                <a:spcPct val="100000"/>
              </a:lnSpc>
              <a:spcBef>
                <a:spcPts val="0"/>
              </a:spcBef>
              <a:spcAft>
                <a:spcPts val="600"/>
              </a:spcAft>
              <a:buClr>
                <a:srgbClr val="006D9D"/>
              </a:buClr>
              <a:buFont typeface="Webdings" panose="05030102010509060703" pitchFamily="18" charset="2"/>
              <a:buChar char="4"/>
            </a:pPr>
            <a:r>
              <a:rPr lang="en-US">
                <a:solidFill>
                  <a:schemeClr val="tx1">
                    <a:lumMod val="75000"/>
                    <a:lumOff val="25000"/>
                  </a:schemeClr>
                </a:solidFill>
                <a:latin typeface="Century Gothic"/>
                <a:cs typeface="Calibri"/>
              </a:rPr>
              <a:t>NYC approved street trees</a:t>
            </a:r>
            <a:endParaRPr lang="en-US">
              <a:solidFill>
                <a:schemeClr val="tx1">
                  <a:lumMod val="75000"/>
                  <a:lumOff val="25000"/>
                </a:schemeClr>
              </a:solidFill>
              <a:latin typeface="Century Gothic" panose="020B0502020202020204" pitchFamily="34" charset="0"/>
              <a:cs typeface="Calibri"/>
            </a:endParaRPr>
          </a:p>
          <a:p>
            <a:pPr marL="852170" lvl="2" indent="-342900">
              <a:lnSpc>
                <a:spcPct val="100000"/>
              </a:lnSpc>
              <a:spcBef>
                <a:spcPts val="0"/>
              </a:spcBef>
              <a:spcAft>
                <a:spcPts val="600"/>
              </a:spcAft>
              <a:buClr>
                <a:srgbClr val="006D9D"/>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852170" lvl="2" indent="-342900">
              <a:lnSpc>
                <a:spcPct val="100000"/>
              </a:lnSpc>
              <a:spcBef>
                <a:spcPts val="0"/>
              </a:spcBef>
              <a:spcAft>
                <a:spcPts val="600"/>
              </a:spcAft>
              <a:buClr>
                <a:srgbClr val="006D9D"/>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629920" lvl="1" indent="-342900">
              <a:lnSpc>
                <a:spcPct val="100000"/>
              </a:lnSpc>
              <a:spcBef>
                <a:spcPts val="0"/>
              </a:spcBef>
              <a:spcAft>
                <a:spcPts val="600"/>
              </a:spcAft>
              <a:buClr>
                <a:srgbClr val="006D9D"/>
              </a:buClr>
              <a:buFont typeface="Webdings" panose="05030102010509060703" pitchFamily="18" charset="2"/>
              <a:buChar char="4"/>
            </a:pPr>
            <a:endParaRPr lang="en-US">
              <a:solidFill>
                <a:schemeClr val="tx1">
                  <a:lumMod val="75000"/>
                  <a:lumOff val="25000"/>
                </a:schemeClr>
              </a:solidFill>
              <a:latin typeface="Century Gothic" panose="020B0502020202020204" pitchFamily="34" charset="0"/>
            </a:endParaRPr>
          </a:p>
          <a:p>
            <a:pPr marL="744220" lvl="2" indent="0">
              <a:lnSpc>
                <a:spcPct val="100000"/>
              </a:lnSpc>
              <a:spcBef>
                <a:spcPts val="0"/>
              </a:spcBef>
              <a:spcAft>
                <a:spcPts val="600"/>
              </a:spcAft>
              <a:buClr>
                <a:srgbClr val="006D9D"/>
              </a:buClr>
              <a:buNone/>
            </a:pPr>
            <a:endParaRPr lang="en-US">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05995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F4899A2-15A6-4C06-B558-3C30E4700DFD}"/>
              </a:ext>
            </a:extLst>
          </p:cNvPr>
          <p:cNvSpPr txBox="1"/>
          <p:nvPr/>
        </p:nvSpPr>
        <p:spPr>
          <a:xfrm>
            <a:off x="9989703" y="655920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mage Credit:  Google Earth</a:t>
            </a:r>
          </a:p>
        </p:txBody>
      </p:sp>
      <p:sp>
        <p:nvSpPr>
          <p:cNvPr id="5" name="TextBox 4">
            <a:extLst>
              <a:ext uri="{FF2B5EF4-FFF2-40B4-BE49-F238E27FC236}">
                <a16:creationId xmlns:a16="http://schemas.microsoft.com/office/drawing/2014/main" id="{1BA7460B-2C8B-4B12-8E3D-9D33BF97F1AB}"/>
              </a:ext>
            </a:extLst>
          </p:cNvPr>
          <p:cNvSpPr txBox="1"/>
          <p:nvPr/>
        </p:nvSpPr>
        <p:spPr>
          <a:xfrm>
            <a:off x="1600429" y="271066"/>
            <a:ext cx="89882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Intervention: Kimball</a:t>
            </a:r>
            <a:endParaRPr lang="en-US" sz="4000" b="1">
              <a:solidFill>
                <a:srgbClr val="266E99"/>
              </a:solidFill>
              <a:latin typeface="Century Gothic" panose="020B0502020202020204" pitchFamily="34" charset="0"/>
            </a:endParaRPr>
          </a:p>
        </p:txBody>
      </p:sp>
      <p:pic>
        <p:nvPicPr>
          <p:cNvPr id="2" name="Picture 3">
            <a:extLst>
              <a:ext uri="{FF2B5EF4-FFF2-40B4-BE49-F238E27FC236}">
                <a16:creationId xmlns:a16="http://schemas.microsoft.com/office/drawing/2014/main" id="{CBD1093C-789A-4846-B983-60B1B236DF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1769" y="1264419"/>
            <a:ext cx="5654615" cy="4765708"/>
          </a:xfrm>
          <a:prstGeom prst="rect">
            <a:avLst/>
          </a:prstGeom>
        </p:spPr>
      </p:pic>
      <p:pic>
        <p:nvPicPr>
          <p:cNvPr id="4" name="Picture 5">
            <a:extLst>
              <a:ext uri="{FF2B5EF4-FFF2-40B4-BE49-F238E27FC236}">
                <a16:creationId xmlns:a16="http://schemas.microsoft.com/office/drawing/2014/main" id="{BD46E6DB-E315-42A6-B04B-5E3C52866C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6744" y="1288328"/>
            <a:ext cx="5659005" cy="4727940"/>
          </a:xfrm>
          <a:prstGeom prst="rect">
            <a:avLst/>
          </a:prstGeom>
        </p:spPr>
      </p:pic>
      <p:sp>
        <p:nvSpPr>
          <p:cNvPr id="19" name="TextBox 18">
            <a:extLst>
              <a:ext uri="{FF2B5EF4-FFF2-40B4-BE49-F238E27FC236}">
                <a16:creationId xmlns:a16="http://schemas.microsoft.com/office/drawing/2014/main" id="{4EF4A82A-5713-4FDD-94F9-0D83F06E0BC2}"/>
              </a:ext>
            </a:extLst>
          </p:cNvPr>
          <p:cNvSpPr txBox="1"/>
          <p:nvPr/>
        </p:nvSpPr>
        <p:spPr>
          <a:xfrm rot="1140000">
            <a:off x="117376" y="1753223"/>
            <a:ext cx="1192775"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Edgewood Ave</a:t>
            </a:r>
            <a:endParaRPr lang="en-US" sz="1000">
              <a:cs typeface="Calibri" panose="020F0502020204030204"/>
            </a:endParaRPr>
          </a:p>
        </p:txBody>
      </p:sp>
      <p:sp>
        <p:nvSpPr>
          <p:cNvPr id="14" name="TextBox 13">
            <a:extLst>
              <a:ext uri="{FF2B5EF4-FFF2-40B4-BE49-F238E27FC236}">
                <a16:creationId xmlns:a16="http://schemas.microsoft.com/office/drawing/2014/main" id="{9E48DC86-A930-4914-8B7F-3A9396F06576}"/>
              </a:ext>
            </a:extLst>
          </p:cNvPr>
          <p:cNvSpPr txBox="1"/>
          <p:nvPr/>
        </p:nvSpPr>
        <p:spPr>
          <a:xfrm>
            <a:off x="214050" y="920195"/>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Existing Conditions</a:t>
            </a:r>
            <a:endParaRPr lang="en-US">
              <a:solidFill>
                <a:srgbClr val="3F3F3F"/>
              </a:solidFill>
            </a:endParaRPr>
          </a:p>
        </p:txBody>
      </p:sp>
      <p:sp>
        <p:nvSpPr>
          <p:cNvPr id="24" name="TextBox 23">
            <a:extLst>
              <a:ext uri="{FF2B5EF4-FFF2-40B4-BE49-F238E27FC236}">
                <a16:creationId xmlns:a16="http://schemas.microsoft.com/office/drawing/2014/main" id="{FEED80A0-9C9D-41B7-8924-6458AEB8B83D}"/>
              </a:ext>
            </a:extLst>
          </p:cNvPr>
          <p:cNvSpPr txBox="1"/>
          <p:nvPr/>
        </p:nvSpPr>
        <p:spPr>
          <a:xfrm>
            <a:off x="6285148" y="921313"/>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Modeled Intervention</a:t>
            </a:r>
          </a:p>
        </p:txBody>
      </p:sp>
      <p:cxnSp>
        <p:nvCxnSpPr>
          <p:cNvPr id="26" name="Straight Arrow Connector 25">
            <a:extLst>
              <a:ext uri="{FF2B5EF4-FFF2-40B4-BE49-F238E27FC236}">
                <a16:creationId xmlns:a16="http://schemas.microsoft.com/office/drawing/2014/main" id="{C3582C10-7BAC-453F-93D0-899D067E518B}"/>
              </a:ext>
            </a:extLst>
          </p:cNvPr>
          <p:cNvCxnSpPr/>
          <p:nvPr/>
        </p:nvCxnSpPr>
        <p:spPr>
          <a:xfrm flipH="1" flipV="1">
            <a:off x="6063243" y="1155003"/>
            <a:ext cx="51397" cy="4819051"/>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6A31679-C9C8-4845-97A9-FD6150A5543E}"/>
              </a:ext>
            </a:extLst>
          </p:cNvPr>
          <p:cNvSpPr txBox="1"/>
          <p:nvPr/>
        </p:nvSpPr>
        <p:spPr>
          <a:xfrm rot="1260000">
            <a:off x="141724" y="3524474"/>
            <a:ext cx="993697"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Winifred Ave</a:t>
            </a:r>
          </a:p>
        </p:txBody>
      </p:sp>
      <p:sp>
        <p:nvSpPr>
          <p:cNvPr id="21" name="TextBox 20">
            <a:extLst>
              <a:ext uri="{FF2B5EF4-FFF2-40B4-BE49-F238E27FC236}">
                <a16:creationId xmlns:a16="http://schemas.microsoft.com/office/drawing/2014/main" id="{2932BB88-1581-4CDE-9AE4-E8CB12DC6923}"/>
              </a:ext>
            </a:extLst>
          </p:cNvPr>
          <p:cNvSpPr txBox="1"/>
          <p:nvPr/>
        </p:nvSpPr>
        <p:spPr>
          <a:xfrm rot="17340000">
            <a:off x="5109208" y="1591419"/>
            <a:ext cx="918183"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Kimball Ave</a:t>
            </a:r>
            <a:endParaRPr lang="en-US" sz="1000">
              <a:cs typeface="Calibri"/>
            </a:endParaRPr>
          </a:p>
        </p:txBody>
      </p:sp>
      <p:sp>
        <p:nvSpPr>
          <p:cNvPr id="27" name="TextBox 26">
            <a:extLst>
              <a:ext uri="{FF2B5EF4-FFF2-40B4-BE49-F238E27FC236}">
                <a16:creationId xmlns:a16="http://schemas.microsoft.com/office/drawing/2014/main" id="{2D3A6176-D505-4701-BCF7-A8EDCFBE5C89}"/>
              </a:ext>
            </a:extLst>
          </p:cNvPr>
          <p:cNvSpPr txBox="1"/>
          <p:nvPr/>
        </p:nvSpPr>
        <p:spPr>
          <a:xfrm rot="1140000">
            <a:off x="6227107" y="1821872"/>
            <a:ext cx="1192775"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Edgewood Ave</a:t>
            </a:r>
            <a:endParaRPr lang="en-US" sz="1000">
              <a:cs typeface="Calibri" panose="020F0502020204030204"/>
            </a:endParaRPr>
          </a:p>
        </p:txBody>
      </p:sp>
      <p:sp>
        <p:nvSpPr>
          <p:cNvPr id="28" name="TextBox 27">
            <a:extLst>
              <a:ext uri="{FF2B5EF4-FFF2-40B4-BE49-F238E27FC236}">
                <a16:creationId xmlns:a16="http://schemas.microsoft.com/office/drawing/2014/main" id="{B2F5D529-3D77-4FFB-8B49-F5A33AD4055E}"/>
              </a:ext>
            </a:extLst>
          </p:cNvPr>
          <p:cNvSpPr txBox="1"/>
          <p:nvPr/>
        </p:nvSpPr>
        <p:spPr>
          <a:xfrm rot="1260000">
            <a:off x="6228363" y="3565664"/>
            <a:ext cx="993697"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Winifred Ave</a:t>
            </a:r>
          </a:p>
        </p:txBody>
      </p:sp>
      <p:sp>
        <p:nvSpPr>
          <p:cNvPr id="29" name="TextBox 28">
            <a:extLst>
              <a:ext uri="{FF2B5EF4-FFF2-40B4-BE49-F238E27FC236}">
                <a16:creationId xmlns:a16="http://schemas.microsoft.com/office/drawing/2014/main" id="{754816D2-1CE0-4968-ADA7-203A66AC988B}"/>
              </a:ext>
            </a:extLst>
          </p:cNvPr>
          <p:cNvSpPr txBox="1"/>
          <p:nvPr/>
        </p:nvSpPr>
        <p:spPr>
          <a:xfrm rot="17340000">
            <a:off x="11164020" y="1568329"/>
            <a:ext cx="918183"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Kimball Ave</a:t>
            </a:r>
            <a:endParaRPr lang="en-US" sz="1000">
              <a:cs typeface="Calibri"/>
            </a:endParaRPr>
          </a:p>
        </p:txBody>
      </p:sp>
      <p:pic>
        <p:nvPicPr>
          <p:cNvPr id="3" name="Picture 2" descr="A picture containing map&#10;&#10;Description automatically generated">
            <a:extLst>
              <a:ext uri="{FF2B5EF4-FFF2-40B4-BE49-F238E27FC236}">
                <a16:creationId xmlns:a16="http://schemas.microsoft.com/office/drawing/2014/main" id="{A798128A-C540-4924-9070-F95FCD536DDF}"/>
              </a:ext>
            </a:extLst>
          </p:cNvPr>
          <p:cNvPicPr>
            <a:picLocks noChangeAspect="1"/>
          </p:cNvPicPr>
          <p:nvPr/>
        </p:nvPicPr>
        <p:blipFill rotWithShape="1">
          <a:blip r:embed="rId5"/>
          <a:srcRect l="2541" t="83801" r="91833" b="9187"/>
          <a:stretch/>
        </p:blipFill>
        <p:spPr>
          <a:xfrm>
            <a:off x="5885367" y="5572880"/>
            <a:ext cx="389845" cy="645000"/>
          </a:xfrm>
          <a:prstGeom prst="rect">
            <a:avLst/>
          </a:prstGeom>
        </p:spPr>
      </p:pic>
    </p:spTree>
    <p:extLst>
      <p:ext uri="{BB962C8B-B14F-4D97-AF65-F5344CB8AC3E}">
        <p14:creationId xmlns:p14="http://schemas.microsoft.com/office/powerpoint/2010/main" val="832647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descr="Graphical user interface&#10;&#10;Description automatically generated">
            <a:extLst>
              <a:ext uri="{FF2B5EF4-FFF2-40B4-BE49-F238E27FC236}">
                <a16:creationId xmlns:a16="http://schemas.microsoft.com/office/drawing/2014/main" id="{7CDAA2A8-C25E-4A1A-A3F8-50F9AF3BACB4}"/>
              </a:ext>
            </a:extLst>
          </p:cNvPr>
          <p:cNvPicPr>
            <a:picLocks noChangeAspect="1"/>
          </p:cNvPicPr>
          <p:nvPr/>
        </p:nvPicPr>
        <p:blipFill rotWithShape="1">
          <a:blip r:embed="rId3"/>
          <a:srcRect l="8190" t="13752" r="30285" b="23576"/>
          <a:stretch/>
        </p:blipFill>
        <p:spPr>
          <a:xfrm>
            <a:off x="727018" y="1090560"/>
            <a:ext cx="4695702" cy="3437661"/>
          </a:xfrm>
          <a:prstGeom prst="rect">
            <a:avLst/>
          </a:prstGeom>
          <a:ln>
            <a:noFill/>
          </a:ln>
        </p:spPr>
      </p:pic>
      <p:sp>
        <p:nvSpPr>
          <p:cNvPr id="3" name="TextBox 2">
            <a:extLst>
              <a:ext uri="{FF2B5EF4-FFF2-40B4-BE49-F238E27FC236}">
                <a16:creationId xmlns:a16="http://schemas.microsoft.com/office/drawing/2014/main" id="{99187475-28EE-4187-B095-9E90F0CDE329}"/>
              </a:ext>
            </a:extLst>
          </p:cNvPr>
          <p:cNvSpPr txBox="1"/>
          <p:nvPr/>
        </p:nvSpPr>
        <p:spPr>
          <a:xfrm>
            <a:off x="804540" y="59924"/>
            <a:ext cx="102678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a:ea typeface="+mn-ea"/>
                <a:cs typeface="+mn-cs"/>
              </a:rPr>
              <a:t>Thermal Comfort: Kimball</a:t>
            </a:r>
            <a:endParaRPr kumimoji="0" lang="en-US" sz="4000" b="1" i="0" u="none" strike="noStrike" kern="1200" cap="none" spc="0" normalizeH="0" baseline="0" noProof="0">
              <a:ln>
                <a:noFill/>
              </a:ln>
              <a:solidFill>
                <a:srgbClr val="266E99"/>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C1F01536-E204-4E72-A6E4-6D0253B13186}"/>
              </a:ext>
            </a:extLst>
          </p:cNvPr>
          <p:cNvGrpSpPr/>
          <p:nvPr/>
        </p:nvGrpSpPr>
        <p:grpSpPr>
          <a:xfrm>
            <a:off x="6231944" y="756716"/>
            <a:ext cx="5749810" cy="4669686"/>
            <a:chOff x="6100975" y="756716"/>
            <a:chExt cx="5749810" cy="4669686"/>
          </a:xfrm>
        </p:grpSpPr>
        <p:grpSp>
          <p:nvGrpSpPr>
            <p:cNvPr id="2" name="Group 1">
              <a:extLst>
                <a:ext uri="{FF2B5EF4-FFF2-40B4-BE49-F238E27FC236}">
                  <a16:creationId xmlns:a16="http://schemas.microsoft.com/office/drawing/2014/main" id="{1A9E4F1B-25D7-4580-AA10-978FEAD6E764}"/>
                </a:ext>
              </a:extLst>
            </p:cNvPr>
            <p:cNvGrpSpPr/>
            <p:nvPr/>
          </p:nvGrpSpPr>
          <p:grpSpPr>
            <a:xfrm>
              <a:off x="6100975" y="756716"/>
              <a:ext cx="5749810" cy="4669686"/>
              <a:chOff x="6100975" y="756716"/>
              <a:chExt cx="5749810" cy="4669686"/>
            </a:xfrm>
          </p:grpSpPr>
          <p:grpSp>
            <p:nvGrpSpPr>
              <p:cNvPr id="114" name="Group 113">
                <a:extLst>
                  <a:ext uri="{FF2B5EF4-FFF2-40B4-BE49-F238E27FC236}">
                    <a16:creationId xmlns:a16="http://schemas.microsoft.com/office/drawing/2014/main" id="{26C53474-8CDA-480C-AEBD-87C8C9AF6037}"/>
                  </a:ext>
                </a:extLst>
              </p:cNvPr>
              <p:cNvGrpSpPr/>
              <p:nvPr/>
            </p:nvGrpSpPr>
            <p:grpSpPr>
              <a:xfrm>
                <a:off x="6100975" y="756716"/>
                <a:ext cx="5749810" cy="4669686"/>
                <a:chOff x="200918" y="756716"/>
                <a:chExt cx="5749810" cy="4669686"/>
              </a:xfrm>
            </p:grpSpPr>
            <p:sp>
              <p:nvSpPr>
                <p:cNvPr id="115" name="TextBox 114">
                  <a:extLst>
                    <a:ext uri="{FF2B5EF4-FFF2-40B4-BE49-F238E27FC236}">
                      <a16:creationId xmlns:a16="http://schemas.microsoft.com/office/drawing/2014/main" id="{3CD7AA80-48AE-4F0E-9387-E2CB71F62497}"/>
                    </a:ext>
                  </a:extLst>
                </p:cNvPr>
                <p:cNvSpPr txBox="1"/>
                <p:nvPr/>
              </p:nvSpPr>
              <p:spPr>
                <a:xfrm>
                  <a:off x="4028987" y="4903182"/>
                  <a:ext cx="1363363"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a:t>
                  </a:r>
                  <a:r>
                    <a:rPr kumimoji="0" lang="en-US" sz="1400" b="0" i="0" u="none" strike="noStrike" kern="1200" cap="none" spc="0" normalizeH="0" baseline="0" noProof="0">
                      <a:ln>
                        <a:noFill/>
                      </a:ln>
                      <a:solidFill>
                        <a:srgbClr val="3F3F3F"/>
                      </a:solidFill>
                      <a:effectLst/>
                      <a:uLnTx/>
                      <a:uFillTx/>
                      <a:latin typeface="Century Gothic"/>
                      <a:ea typeface="+mn-ea"/>
                      <a:cs typeface="Calibri"/>
                    </a:rPr>
                    <a:t>    94.1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a:t>
                  </a:r>
                  <a:r>
                    <a:rPr kumimoji="0" lang="en-US" sz="1400" b="0" i="0" u="none" strike="noStrike" kern="1200" cap="none" spc="0" normalizeH="0" baseline="0" noProof="0">
                      <a:ln>
                        <a:noFill/>
                      </a:ln>
                      <a:solidFill>
                        <a:srgbClr val="3F3F3F"/>
                      </a:solidFill>
                      <a:effectLst/>
                      <a:uLnTx/>
                      <a:uFillTx/>
                      <a:latin typeface="Century Gothic"/>
                      <a:ea typeface="+mn-ea"/>
                      <a:cs typeface="Calibri"/>
                    </a:rPr>
                    <a:t> 110.8 °F</a:t>
                  </a:r>
                </a:p>
              </p:txBody>
            </p:sp>
            <p:sp>
              <p:nvSpPr>
                <p:cNvPr id="116" name="TextBox 115">
                  <a:extLst>
                    <a:ext uri="{FF2B5EF4-FFF2-40B4-BE49-F238E27FC236}">
                      <a16:creationId xmlns:a16="http://schemas.microsoft.com/office/drawing/2014/main" id="{F6AB1725-C0E2-479B-ACF5-C0F76E15FF71}"/>
                    </a:ext>
                  </a:extLst>
                </p:cNvPr>
                <p:cNvSpPr txBox="1"/>
                <p:nvPr/>
              </p:nvSpPr>
              <p:spPr>
                <a:xfrm>
                  <a:off x="661703" y="756716"/>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Modeled Intervention</a:t>
                  </a:r>
                </a:p>
              </p:txBody>
            </p:sp>
            <p:grpSp>
              <p:nvGrpSpPr>
                <p:cNvPr id="125" name="Group 124">
                  <a:extLst>
                    <a:ext uri="{FF2B5EF4-FFF2-40B4-BE49-F238E27FC236}">
                      <a16:creationId xmlns:a16="http://schemas.microsoft.com/office/drawing/2014/main" id="{AFBC1A73-BF65-44A4-B38F-FDCAD075F932}"/>
                    </a:ext>
                  </a:extLst>
                </p:cNvPr>
                <p:cNvGrpSpPr/>
                <p:nvPr/>
              </p:nvGrpSpPr>
              <p:grpSpPr>
                <a:xfrm>
                  <a:off x="200918" y="1101787"/>
                  <a:ext cx="5624426" cy="3846886"/>
                  <a:chOff x="244461" y="2582245"/>
                  <a:chExt cx="5624426" cy="3846886"/>
                </a:xfrm>
              </p:grpSpPr>
              <p:sp>
                <p:nvSpPr>
                  <p:cNvPr id="128" name="TextBox 1">
                    <a:extLst>
                      <a:ext uri="{FF2B5EF4-FFF2-40B4-BE49-F238E27FC236}">
                        <a16:creationId xmlns:a16="http://schemas.microsoft.com/office/drawing/2014/main" id="{6C503CE2-D704-4FC4-A267-59F81BA6EECA}"/>
                      </a:ext>
                    </a:extLst>
                  </p:cNvPr>
                  <p:cNvSpPr txBox="1"/>
                  <p:nvPr/>
                </p:nvSpPr>
                <p:spPr>
                  <a:xfrm rot="16200000">
                    <a:off x="-1123950" y="4095751"/>
                    <a:ext cx="3396343" cy="369332"/>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grpSp>
                <p:nvGrpSpPr>
                  <p:cNvPr id="127" name="Group 126">
                    <a:extLst>
                      <a:ext uri="{FF2B5EF4-FFF2-40B4-BE49-F238E27FC236}">
                        <a16:creationId xmlns:a16="http://schemas.microsoft.com/office/drawing/2014/main" id="{998D2302-30F7-4C4E-A7DC-3095317F35E2}"/>
                      </a:ext>
                    </a:extLst>
                  </p:cNvPr>
                  <p:cNvGrpSpPr/>
                  <p:nvPr/>
                </p:nvGrpSpPr>
                <p:grpSpPr>
                  <a:xfrm>
                    <a:off x="244461" y="2742647"/>
                    <a:ext cx="5624426" cy="3686484"/>
                    <a:chOff x="244461" y="2742647"/>
                    <a:chExt cx="5624426" cy="3686484"/>
                  </a:xfrm>
                </p:grpSpPr>
                <p:sp>
                  <p:nvSpPr>
                    <p:cNvPr id="129" name="TextBox 128">
                      <a:extLst>
                        <a:ext uri="{FF2B5EF4-FFF2-40B4-BE49-F238E27FC236}">
                          <a16:creationId xmlns:a16="http://schemas.microsoft.com/office/drawing/2014/main" id="{3FE21DDE-5BA6-4EAB-94CF-7E2A921EBFBD}"/>
                        </a:ext>
                      </a:extLst>
                    </p:cNvPr>
                    <p:cNvSpPr txBox="1"/>
                    <p:nvPr/>
                  </p:nvSpPr>
                  <p:spPr>
                    <a:xfrm rot="16200000">
                      <a:off x="-973250" y="3960358"/>
                      <a:ext cx="2743199" cy="30777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130" name="Group 129">
                      <a:extLst>
                        <a:ext uri="{FF2B5EF4-FFF2-40B4-BE49-F238E27FC236}">
                          <a16:creationId xmlns:a16="http://schemas.microsoft.com/office/drawing/2014/main" id="{AD4C176D-A93D-4B18-9F3E-68994608E1FA}"/>
                        </a:ext>
                      </a:extLst>
                    </p:cNvPr>
                    <p:cNvGrpSpPr/>
                    <p:nvPr/>
                  </p:nvGrpSpPr>
                  <p:grpSpPr>
                    <a:xfrm>
                      <a:off x="523875" y="5912124"/>
                      <a:ext cx="5345012" cy="517007"/>
                      <a:chOff x="1514475" y="5890581"/>
                      <a:chExt cx="5301381" cy="529003"/>
                    </a:xfrm>
                  </p:grpSpPr>
                  <p:sp>
                    <p:nvSpPr>
                      <p:cNvPr id="131" name="TextBox 130">
                        <a:extLst>
                          <a:ext uri="{FF2B5EF4-FFF2-40B4-BE49-F238E27FC236}">
                            <a16:creationId xmlns:a16="http://schemas.microsoft.com/office/drawing/2014/main" id="{EE439CF3-D34A-46D0-A90B-658C7A14DB4D}"/>
                          </a:ext>
                        </a:extLst>
                      </p:cNvPr>
                      <p:cNvSpPr txBox="1"/>
                      <p:nvPr/>
                    </p:nvSpPr>
                    <p:spPr>
                      <a:xfrm>
                        <a:off x="1514475" y="5966732"/>
                        <a:ext cx="4068679" cy="38047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33" name="TextBox 132">
                        <a:extLst>
                          <a:ext uri="{FF2B5EF4-FFF2-40B4-BE49-F238E27FC236}">
                            <a16:creationId xmlns:a16="http://schemas.microsoft.com/office/drawing/2014/main" id="{F73D5F21-EEA4-4D45-A230-4834AA020F26}"/>
                          </a:ext>
                        </a:extLst>
                      </p:cNvPr>
                      <p:cNvSpPr txBox="1"/>
                      <p:nvPr/>
                    </p:nvSpPr>
                    <p:spPr>
                      <a:xfrm>
                        <a:off x="2755385" y="6104665"/>
                        <a:ext cx="2743199"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sp>
                    <p:nvSpPr>
                      <p:cNvPr id="132" name="TextBox 131">
                        <a:extLst>
                          <a:ext uri="{FF2B5EF4-FFF2-40B4-BE49-F238E27FC236}">
                            <a16:creationId xmlns:a16="http://schemas.microsoft.com/office/drawing/2014/main" id="{639D20E4-B4B3-4148-B44D-D91A4E183BB6}"/>
                          </a:ext>
                        </a:extLst>
                      </p:cNvPr>
                      <p:cNvSpPr txBox="1"/>
                      <p:nvPr/>
                    </p:nvSpPr>
                    <p:spPr>
                      <a:xfrm>
                        <a:off x="1715220" y="5890581"/>
                        <a:ext cx="5100636"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0       20      40       60      80     100    120    140     160    180</a:t>
                        </a:r>
                      </a:p>
                    </p:txBody>
                  </p:sp>
                </p:grpSp>
              </p:grpSp>
            </p:grpSp>
          </p:grpSp>
          <p:pic>
            <p:nvPicPr>
              <p:cNvPr id="140" name="Picture 139" descr="Graphical user interface, application&#10;&#10;Description automatically generated">
                <a:extLst>
                  <a:ext uri="{FF2B5EF4-FFF2-40B4-BE49-F238E27FC236}">
                    <a16:creationId xmlns:a16="http://schemas.microsoft.com/office/drawing/2014/main" id="{0329F83A-84F3-4F1E-9CE8-4DEB1CF4F5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29401" y="1054042"/>
                <a:ext cx="4669984" cy="3439045"/>
              </a:xfrm>
              <a:prstGeom prst="rect">
                <a:avLst/>
              </a:prstGeom>
            </p:spPr>
          </p:pic>
        </p:grpSp>
        <p:pic>
          <p:nvPicPr>
            <p:cNvPr id="4" name="Picture 5">
              <a:extLst>
                <a:ext uri="{FF2B5EF4-FFF2-40B4-BE49-F238E27FC236}">
                  <a16:creationId xmlns:a16="http://schemas.microsoft.com/office/drawing/2014/main" id="{7F3F16E5-B04E-4168-BD39-400D4CDDCF0D}"/>
                </a:ext>
              </a:extLst>
            </p:cNvPr>
            <p:cNvPicPr>
              <a:picLocks noChangeAspect="1"/>
            </p:cNvPicPr>
            <p:nvPr/>
          </p:nvPicPr>
          <p:blipFill>
            <a:blip r:embed="rId5"/>
            <a:stretch>
              <a:fillRect/>
            </a:stretch>
          </p:blipFill>
          <p:spPr>
            <a:xfrm>
              <a:off x="6629400" y="1071465"/>
              <a:ext cx="4680856" cy="3441439"/>
            </a:xfrm>
            <a:prstGeom prst="rect">
              <a:avLst/>
            </a:prstGeom>
          </p:spPr>
        </p:pic>
        <p:grpSp>
          <p:nvGrpSpPr>
            <p:cNvPr id="12" name="Group 11">
              <a:extLst>
                <a:ext uri="{FF2B5EF4-FFF2-40B4-BE49-F238E27FC236}">
                  <a16:creationId xmlns:a16="http://schemas.microsoft.com/office/drawing/2014/main" id="{01D23CC1-2553-41B6-953E-E6E22E8128C7}"/>
                </a:ext>
              </a:extLst>
            </p:cNvPr>
            <p:cNvGrpSpPr/>
            <p:nvPr/>
          </p:nvGrpSpPr>
          <p:grpSpPr>
            <a:xfrm>
              <a:off x="6169133" y="1198592"/>
              <a:ext cx="614156" cy="3366661"/>
              <a:chOff x="269075" y="1176821"/>
              <a:chExt cx="614156" cy="3366661"/>
            </a:xfrm>
          </p:grpSpPr>
          <p:sp>
            <p:nvSpPr>
              <p:cNvPr id="103" name="TextBox 102">
                <a:extLst>
                  <a:ext uri="{FF2B5EF4-FFF2-40B4-BE49-F238E27FC236}">
                    <a16:creationId xmlns:a16="http://schemas.microsoft.com/office/drawing/2014/main" id="{A5F1302F-F869-460F-A22F-2C8B43C55FFB}"/>
                  </a:ext>
                </a:extLst>
              </p:cNvPr>
              <p:cNvSpPr txBox="1"/>
              <p:nvPr/>
            </p:nvSpPr>
            <p:spPr>
              <a:xfrm>
                <a:off x="269075" y="220007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A8F918CD-6F80-458B-9153-B5F5186D3931}"/>
                  </a:ext>
                </a:extLst>
              </p:cNvPr>
              <p:cNvSpPr txBox="1"/>
              <p:nvPr/>
            </p:nvSpPr>
            <p:spPr>
              <a:xfrm>
                <a:off x="269075" y="117682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C989D005-8FA2-4AC1-8D60-0E32981748E6}"/>
                  </a:ext>
                </a:extLst>
              </p:cNvPr>
              <p:cNvSpPr txBox="1"/>
              <p:nvPr/>
            </p:nvSpPr>
            <p:spPr>
              <a:xfrm>
                <a:off x="269075" y="168845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1FF59C0A-C998-4299-8635-37CEDD62F550}"/>
                  </a:ext>
                </a:extLst>
              </p:cNvPr>
              <p:cNvSpPr txBox="1"/>
              <p:nvPr/>
            </p:nvSpPr>
            <p:spPr>
              <a:xfrm>
                <a:off x="279960" y="27117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E94D327E-4E9E-4D7F-A5E2-C525D9D092C1}"/>
                  </a:ext>
                </a:extLst>
              </p:cNvPr>
              <p:cNvSpPr txBox="1"/>
              <p:nvPr/>
            </p:nvSpPr>
            <p:spPr>
              <a:xfrm>
                <a:off x="279960" y="321244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106" name="TextBox 105">
                <a:extLst>
                  <a:ext uri="{FF2B5EF4-FFF2-40B4-BE49-F238E27FC236}">
                    <a16:creationId xmlns:a16="http://schemas.microsoft.com/office/drawing/2014/main" id="{EBE4FCC0-4227-4904-81C5-DD614F8DB1C9}"/>
                  </a:ext>
                </a:extLst>
              </p:cNvPr>
              <p:cNvSpPr txBox="1"/>
              <p:nvPr/>
            </p:nvSpPr>
            <p:spPr>
              <a:xfrm>
                <a:off x="290845" y="372407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107" name="TextBox 106">
                <a:extLst>
                  <a:ext uri="{FF2B5EF4-FFF2-40B4-BE49-F238E27FC236}">
                    <a16:creationId xmlns:a16="http://schemas.microsoft.com/office/drawing/2014/main" id="{DFC25F00-53E1-4D2E-BCA1-446D3BF8FCE1}"/>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grpSp>
      <p:cxnSp>
        <p:nvCxnSpPr>
          <p:cNvPr id="135" name="Straight Arrow Connector 134">
            <a:extLst>
              <a:ext uri="{FF2B5EF4-FFF2-40B4-BE49-F238E27FC236}">
                <a16:creationId xmlns:a16="http://schemas.microsoft.com/office/drawing/2014/main" id="{3ECE25D2-6A9E-47BC-B57C-59A7987E25D8}"/>
              </a:ext>
            </a:extLst>
          </p:cNvPr>
          <p:cNvCxnSpPr/>
          <p:nvPr/>
        </p:nvCxnSpPr>
        <p:spPr>
          <a:xfrm flipH="1" flipV="1">
            <a:off x="6084955" y="837145"/>
            <a:ext cx="25694" cy="3733601"/>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CFF5AA6-84BE-48C3-B406-474A8511B389}"/>
              </a:ext>
            </a:extLst>
          </p:cNvPr>
          <p:cNvGrpSpPr/>
          <p:nvPr/>
        </p:nvGrpSpPr>
        <p:grpSpPr>
          <a:xfrm>
            <a:off x="157374" y="756716"/>
            <a:ext cx="8127439" cy="5844057"/>
            <a:chOff x="157374" y="756716"/>
            <a:chExt cx="8127439" cy="5844057"/>
          </a:xfrm>
        </p:grpSpPr>
        <p:sp>
          <p:nvSpPr>
            <p:cNvPr id="146" name="TextBox 145">
              <a:extLst>
                <a:ext uri="{FF2B5EF4-FFF2-40B4-BE49-F238E27FC236}">
                  <a16:creationId xmlns:a16="http://schemas.microsoft.com/office/drawing/2014/main" id="{06C26660-5132-4FC9-A42A-84B2D8AF35B7}"/>
                </a:ext>
              </a:extLst>
            </p:cNvPr>
            <p:cNvSpPr txBox="1"/>
            <p:nvPr/>
          </p:nvSpPr>
          <p:spPr>
            <a:xfrm>
              <a:off x="804789" y="4916911"/>
              <a:ext cx="2743200"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a:t>
              </a:r>
              <a:r>
                <a:rPr kumimoji="0" lang="en-US" sz="1400" b="0" i="0" u="none" strike="noStrike" kern="1200" cap="none" spc="0" normalizeH="0" baseline="0" noProof="0">
                  <a:ln>
                    <a:noFill/>
                  </a:ln>
                  <a:solidFill>
                    <a:srgbClr val="3F3F3F"/>
                  </a:solidFill>
                  <a:effectLst/>
                  <a:uLnTx/>
                  <a:uFillTx/>
                  <a:latin typeface="Century Gothic"/>
                  <a:ea typeface="+mn-ea"/>
                  <a:cs typeface="Calibri"/>
                </a:rPr>
                <a:t>    96.1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a:t>
              </a:r>
              <a:r>
                <a:rPr kumimoji="0" lang="en-US" sz="1400" b="0" i="0" u="none" strike="noStrike" kern="1200" cap="none" spc="0" normalizeH="0" baseline="0" noProof="0">
                  <a:ln>
                    <a:noFill/>
                  </a:ln>
                  <a:solidFill>
                    <a:srgbClr val="3F3F3F"/>
                  </a:solidFill>
                  <a:effectLst/>
                  <a:uLnTx/>
                  <a:uFillTx/>
                  <a:latin typeface="Century Gothic"/>
                  <a:ea typeface="+mn-ea"/>
                  <a:cs typeface="Calibri"/>
                </a:rPr>
                <a:t> 111.3 °F</a:t>
              </a:r>
            </a:p>
          </p:txBody>
        </p:sp>
        <p:sp>
          <p:nvSpPr>
            <p:cNvPr id="147" name="TextBox 146">
              <a:extLst>
                <a:ext uri="{FF2B5EF4-FFF2-40B4-BE49-F238E27FC236}">
                  <a16:creationId xmlns:a16="http://schemas.microsoft.com/office/drawing/2014/main" id="{F2CADD30-C2DC-4969-9A3D-2A1390D12A52}"/>
                </a:ext>
              </a:extLst>
            </p:cNvPr>
            <p:cNvSpPr txBox="1"/>
            <p:nvPr/>
          </p:nvSpPr>
          <p:spPr>
            <a:xfrm>
              <a:off x="661703" y="756716"/>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Existing Conditions</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grpSp>
          <p:nvGrpSpPr>
            <p:cNvPr id="156" name="Group 155">
              <a:extLst>
                <a:ext uri="{FF2B5EF4-FFF2-40B4-BE49-F238E27FC236}">
                  <a16:creationId xmlns:a16="http://schemas.microsoft.com/office/drawing/2014/main" id="{5065D623-48CB-40A0-B59B-7F6D651A3694}"/>
                </a:ext>
              </a:extLst>
            </p:cNvPr>
            <p:cNvGrpSpPr/>
            <p:nvPr/>
          </p:nvGrpSpPr>
          <p:grpSpPr>
            <a:xfrm>
              <a:off x="157374" y="1262189"/>
              <a:ext cx="5667970" cy="3686482"/>
              <a:chOff x="200917" y="2742647"/>
              <a:chExt cx="5667970" cy="3686482"/>
            </a:xfrm>
          </p:grpSpPr>
          <p:sp>
            <p:nvSpPr>
              <p:cNvPr id="157" name="TextBox 156">
                <a:extLst>
                  <a:ext uri="{FF2B5EF4-FFF2-40B4-BE49-F238E27FC236}">
                    <a16:creationId xmlns:a16="http://schemas.microsoft.com/office/drawing/2014/main" id="{06664C2D-A026-4A1A-BFE8-CF3526F73764}"/>
                  </a:ext>
                </a:extLst>
              </p:cNvPr>
              <p:cNvSpPr txBox="1"/>
              <p:nvPr/>
            </p:nvSpPr>
            <p:spPr>
              <a:xfrm rot="16200000">
                <a:off x="-1016794" y="3960358"/>
                <a:ext cx="2743199" cy="30777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158" name="Group 157">
                <a:extLst>
                  <a:ext uri="{FF2B5EF4-FFF2-40B4-BE49-F238E27FC236}">
                    <a16:creationId xmlns:a16="http://schemas.microsoft.com/office/drawing/2014/main" id="{01D76132-6927-431F-8E77-20E1AD91C033}"/>
                  </a:ext>
                </a:extLst>
              </p:cNvPr>
              <p:cNvGrpSpPr/>
              <p:nvPr/>
            </p:nvGrpSpPr>
            <p:grpSpPr>
              <a:xfrm>
                <a:off x="523875" y="5912122"/>
                <a:ext cx="5345012" cy="517007"/>
                <a:chOff x="1514475" y="5890581"/>
                <a:chExt cx="5301381" cy="529003"/>
              </a:xfrm>
            </p:grpSpPr>
            <p:sp>
              <p:nvSpPr>
                <p:cNvPr id="159" name="TextBox 158">
                  <a:extLst>
                    <a:ext uri="{FF2B5EF4-FFF2-40B4-BE49-F238E27FC236}">
                      <a16:creationId xmlns:a16="http://schemas.microsoft.com/office/drawing/2014/main" id="{AB49AC13-BCEA-4A33-AE56-84811FBA3031}"/>
                    </a:ext>
                  </a:extLst>
                </p:cNvPr>
                <p:cNvSpPr txBox="1"/>
                <p:nvPr/>
              </p:nvSpPr>
              <p:spPr>
                <a:xfrm>
                  <a:off x="1514475" y="5966732"/>
                  <a:ext cx="4068679" cy="38047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60" name="TextBox 159">
                  <a:extLst>
                    <a:ext uri="{FF2B5EF4-FFF2-40B4-BE49-F238E27FC236}">
                      <a16:creationId xmlns:a16="http://schemas.microsoft.com/office/drawing/2014/main" id="{03A4017C-A246-4D2E-ADD8-36C87FF44E9C}"/>
                    </a:ext>
                  </a:extLst>
                </p:cNvPr>
                <p:cNvSpPr txBox="1"/>
                <p:nvPr/>
              </p:nvSpPr>
              <p:spPr>
                <a:xfrm>
                  <a:off x="1715220" y="5890581"/>
                  <a:ext cx="5100636"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0       20      40       60      80     100    120    140     160     180</a:t>
                  </a:r>
                </a:p>
              </p:txBody>
            </p:sp>
            <p:sp>
              <p:nvSpPr>
                <p:cNvPr id="161" name="TextBox 160">
                  <a:extLst>
                    <a:ext uri="{FF2B5EF4-FFF2-40B4-BE49-F238E27FC236}">
                      <a16:creationId xmlns:a16="http://schemas.microsoft.com/office/drawing/2014/main" id="{61B635E6-7686-4782-AA39-3E5E3B6A7EB4}"/>
                    </a:ext>
                  </a:extLst>
                </p:cNvPr>
                <p:cNvSpPr txBox="1"/>
                <p:nvPr/>
              </p:nvSpPr>
              <p:spPr>
                <a:xfrm>
                  <a:off x="2755385" y="6104665"/>
                  <a:ext cx="2743199"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grpSp>
        <p:grpSp>
          <p:nvGrpSpPr>
            <p:cNvPr id="149" name="Group 148">
              <a:extLst>
                <a:ext uri="{FF2B5EF4-FFF2-40B4-BE49-F238E27FC236}">
                  <a16:creationId xmlns:a16="http://schemas.microsoft.com/office/drawing/2014/main" id="{37AA85EA-F528-493C-BE92-40A0D426A165}"/>
                </a:ext>
              </a:extLst>
            </p:cNvPr>
            <p:cNvGrpSpPr/>
            <p:nvPr/>
          </p:nvGrpSpPr>
          <p:grpSpPr>
            <a:xfrm>
              <a:off x="4161548" y="4725903"/>
              <a:ext cx="4123265" cy="1874870"/>
              <a:chOff x="4509891" y="4758560"/>
              <a:chExt cx="4123265" cy="1874870"/>
            </a:xfrm>
          </p:grpSpPr>
          <p:sp>
            <p:nvSpPr>
              <p:cNvPr id="150" name="TextBox 149">
                <a:extLst>
                  <a:ext uri="{FF2B5EF4-FFF2-40B4-BE49-F238E27FC236}">
                    <a16:creationId xmlns:a16="http://schemas.microsoft.com/office/drawing/2014/main" id="{5AAD6574-C528-4B53-AB6C-90AC9B23FEB4}"/>
                  </a:ext>
                </a:extLst>
              </p:cNvPr>
              <p:cNvSpPr txBox="1"/>
              <p:nvPr/>
            </p:nvSpPr>
            <p:spPr>
              <a:xfrm>
                <a:off x="7098270" y="4971438"/>
                <a:ext cx="1534886"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103.7 - 105.2 °F</a:t>
                </a:r>
                <a:endParaRPr kumimoji="0" lang="en-US" sz="1400" b="0" i="0" u="none" strike="noStrike" kern="1200" cap="none" spc="0" normalizeH="0" baseline="0" noProof="0">
                  <a:ln>
                    <a:noFill/>
                  </a:ln>
                  <a:solidFill>
                    <a:srgbClr val="3F3F3F"/>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105.2 - 106.7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106.7 - 108.2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108.2 - 109.8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above 109.8 °F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entury Gothic"/>
                  <a:ea typeface="+mn-ea"/>
                  <a:cs typeface="Calibri"/>
                </a:endParaRPr>
              </a:p>
            </p:txBody>
          </p:sp>
          <p:sp>
            <p:nvSpPr>
              <p:cNvPr id="151" name="TextBox 150">
                <a:extLst>
                  <a:ext uri="{FF2B5EF4-FFF2-40B4-BE49-F238E27FC236}">
                    <a16:creationId xmlns:a16="http://schemas.microsoft.com/office/drawing/2014/main" id="{1C58D264-F546-46AE-8AD3-A048C3664CF5}"/>
                  </a:ext>
                </a:extLst>
              </p:cNvPr>
              <p:cNvSpPr txBox="1"/>
              <p:nvPr/>
            </p:nvSpPr>
            <p:spPr>
              <a:xfrm>
                <a:off x="4509891" y="4758560"/>
                <a:ext cx="2743200"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UTCI</a:t>
                </a:r>
              </a:p>
            </p:txBody>
          </p:sp>
          <p:pic>
            <p:nvPicPr>
              <p:cNvPr id="152" name="Picture 63">
                <a:extLst>
                  <a:ext uri="{FF2B5EF4-FFF2-40B4-BE49-F238E27FC236}">
                    <a16:creationId xmlns:a16="http://schemas.microsoft.com/office/drawing/2014/main" id="{A3FEB9D1-35B3-4728-8AD9-B6313E71AA99}"/>
                  </a:ext>
                </a:extLst>
              </p:cNvPr>
              <p:cNvPicPr>
                <a:picLocks noChangeAspect="1"/>
              </p:cNvPicPr>
              <p:nvPr/>
            </p:nvPicPr>
            <p:blipFill rotWithShape="1">
              <a:blip r:embed="rId6"/>
              <a:srcRect r="72251" b="51456"/>
              <a:stretch/>
            </p:blipFill>
            <p:spPr>
              <a:xfrm>
                <a:off x="4573467" y="5002054"/>
                <a:ext cx="578413" cy="1085434"/>
              </a:xfrm>
              <a:prstGeom prst="rect">
                <a:avLst/>
              </a:prstGeom>
              <a:ln>
                <a:noFill/>
              </a:ln>
            </p:spPr>
          </p:pic>
          <p:sp>
            <p:nvSpPr>
              <p:cNvPr id="153" name="TextBox 152">
                <a:extLst>
                  <a:ext uri="{FF2B5EF4-FFF2-40B4-BE49-F238E27FC236}">
                    <a16:creationId xmlns:a16="http://schemas.microsoft.com/office/drawing/2014/main" id="{3E943EF2-1B94-40D6-B90F-3B8E25D34DA2}"/>
                  </a:ext>
                </a:extLst>
              </p:cNvPr>
              <p:cNvSpPr txBox="1"/>
              <p:nvPr/>
            </p:nvSpPr>
            <p:spPr>
              <a:xfrm>
                <a:off x="5040870" y="4971437"/>
                <a:ext cx="1534886" cy="166199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 below 97.6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  97.6 - 99.1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  99.1 - 100.6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100.6 - 102.2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102.2 - 103.7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F3F3F"/>
                  </a:solidFill>
                  <a:effectLst/>
                  <a:uLnTx/>
                  <a:uFillTx/>
                  <a:latin typeface="Century Gothic"/>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entury Gothic"/>
                  <a:ea typeface="+mn-ea"/>
                  <a:cs typeface="Calibri"/>
                </a:endParaRPr>
              </a:p>
            </p:txBody>
          </p:sp>
          <p:pic>
            <p:nvPicPr>
              <p:cNvPr id="154" name="Picture 63">
                <a:extLst>
                  <a:ext uri="{FF2B5EF4-FFF2-40B4-BE49-F238E27FC236}">
                    <a16:creationId xmlns:a16="http://schemas.microsoft.com/office/drawing/2014/main" id="{28C6ADBF-EC95-4A7E-B0AF-C0AEAFC3D971}"/>
                  </a:ext>
                </a:extLst>
              </p:cNvPr>
              <p:cNvPicPr>
                <a:picLocks noChangeAspect="1"/>
              </p:cNvPicPr>
              <p:nvPr/>
            </p:nvPicPr>
            <p:blipFill rotWithShape="1">
              <a:blip r:embed="rId6"/>
              <a:srcRect l="-524" t="48780" r="72775" b="1463"/>
              <a:stretch/>
            </p:blipFill>
            <p:spPr>
              <a:xfrm>
                <a:off x="6620841" y="5004095"/>
                <a:ext cx="578413" cy="1112542"/>
              </a:xfrm>
              <a:prstGeom prst="rect">
                <a:avLst/>
              </a:prstGeom>
              <a:ln>
                <a:noFill/>
              </a:ln>
            </p:spPr>
          </p:pic>
        </p:grpSp>
      </p:grpSp>
      <p:grpSp>
        <p:nvGrpSpPr>
          <p:cNvPr id="14" name="Group 13">
            <a:extLst>
              <a:ext uri="{FF2B5EF4-FFF2-40B4-BE49-F238E27FC236}">
                <a16:creationId xmlns:a16="http://schemas.microsoft.com/office/drawing/2014/main" id="{CDF0349E-AF9E-408A-8BAA-B34F0F9C9854}"/>
              </a:ext>
            </a:extLst>
          </p:cNvPr>
          <p:cNvGrpSpPr/>
          <p:nvPr/>
        </p:nvGrpSpPr>
        <p:grpSpPr>
          <a:xfrm>
            <a:off x="269075" y="1176821"/>
            <a:ext cx="614156" cy="3366661"/>
            <a:chOff x="269075" y="1176821"/>
            <a:chExt cx="614156" cy="3366661"/>
          </a:xfrm>
        </p:grpSpPr>
        <p:sp>
          <p:nvSpPr>
            <p:cNvPr id="163" name="TextBox 162">
              <a:extLst>
                <a:ext uri="{FF2B5EF4-FFF2-40B4-BE49-F238E27FC236}">
                  <a16:creationId xmlns:a16="http://schemas.microsoft.com/office/drawing/2014/main" id="{0E86FD05-1E6B-4942-9E4A-A7ECBB958A8A}"/>
                </a:ext>
              </a:extLst>
            </p:cNvPr>
            <p:cNvSpPr txBox="1"/>
            <p:nvPr/>
          </p:nvSpPr>
          <p:spPr>
            <a:xfrm>
              <a:off x="269075" y="117682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44EB2AFD-E9D9-4433-86BC-AE244AAAFBDD}"/>
                </a:ext>
              </a:extLst>
            </p:cNvPr>
            <p:cNvSpPr txBox="1"/>
            <p:nvPr/>
          </p:nvSpPr>
          <p:spPr>
            <a:xfrm>
              <a:off x="269075" y="168845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31DFCED5-D52B-4FEB-B7EA-1548D4F5EED7}"/>
                </a:ext>
              </a:extLst>
            </p:cNvPr>
            <p:cNvSpPr txBox="1"/>
            <p:nvPr/>
          </p:nvSpPr>
          <p:spPr>
            <a:xfrm>
              <a:off x="269075" y="220007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6F140549-1F4E-4B5E-828E-B13BBFE37F2F}"/>
                </a:ext>
              </a:extLst>
            </p:cNvPr>
            <p:cNvSpPr txBox="1"/>
            <p:nvPr/>
          </p:nvSpPr>
          <p:spPr>
            <a:xfrm>
              <a:off x="279960" y="27117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C4892753-F1C0-4EE4-873F-5C712C22CD2F}"/>
                </a:ext>
              </a:extLst>
            </p:cNvPr>
            <p:cNvSpPr txBox="1"/>
            <p:nvPr/>
          </p:nvSpPr>
          <p:spPr>
            <a:xfrm>
              <a:off x="279960" y="321244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168" name="TextBox 167">
              <a:extLst>
                <a:ext uri="{FF2B5EF4-FFF2-40B4-BE49-F238E27FC236}">
                  <a16:creationId xmlns:a16="http://schemas.microsoft.com/office/drawing/2014/main" id="{2529F8BA-55AA-412E-B079-4120256A1C65}"/>
                </a:ext>
              </a:extLst>
            </p:cNvPr>
            <p:cNvSpPr txBox="1"/>
            <p:nvPr/>
          </p:nvSpPr>
          <p:spPr>
            <a:xfrm>
              <a:off x="290845" y="372407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169" name="TextBox 168">
              <a:extLst>
                <a:ext uri="{FF2B5EF4-FFF2-40B4-BE49-F238E27FC236}">
                  <a16:creationId xmlns:a16="http://schemas.microsoft.com/office/drawing/2014/main" id="{DBEE12DF-C83C-4EAC-B6F5-40EB58A75830}"/>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sp>
        <p:nvSpPr>
          <p:cNvPr id="10" name="TextBox 9">
            <a:extLst>
              <a:ext uri="{FF2B5EF4-FFF2-40B4-BE49-F238E27FC236}">
                <a16:creationId xmlns:a16="http://schemas.microsoft.com/office/drawing/2014/main" id="{D20987D1-1288-4036-B820-FF551BDB2A2D}"/>
              </a:ext>
            </a:extLst>
          </p:cNvPr>
          <p:cNvSpPr txBox="1"/>
          <p:nvPr/>
        </p:nvSpPr>
        <p:spPr>
          <a:xfrm rot="1140000">
            <a:off x="1600188" y="1272683"/>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Edgewood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16" name="TextBox 15">
            <a:extLst>
              <a:ext uri="{FF2B5EF4-FFF2-40B4-BE49-F238E27FC236}">
                <a16:creationId xmlns:a16="http://schemas.microsoft.com/office/drawing/2014/main" id="{8992FC4B-8E68-4943-AFDB-F014D7927A9A}"/>
              </a:ext>
            </a:extLst>
          </p:cNvPr>
          <p:cNvSpPr txBox="1"/>
          <p:nvPr/>
        </p:nvSpPr>
        <p:spPr>
          <a:xfrm rot="1260000">
            <a:off x="736471" y="3009610"/>
            <a:ext cx="993697"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Winifred Ave</a:t>
            </a:r>
          </a:p>
        </p:txBody>
      </p:sp>
      <p:sp>
        <p:nvSpPr>
          <p:cNvPr id="17" name="TextBox 16">
            <a:extLst>
              <a:ext uri="{FF2B5EF4-FFF2-40B4-BE49-F238E27FC236}">
                <a16:creationId xmlns:a16="http://schemas.microsoft.com/office/drawing/2014/main" id="{C954C71D-0A8C-4EC0-886B-B231DBAB0A7A}"/>
              </a:ext>
            </a:extLst>
          </p:cNvPr>
          <p:cNvSpPr txBox="1"/>
          <p:nvPr/>
        </p:nvSpPr>
        <p:spPr>
          <a:xfrm rot="17340000">
            <a:off x="4436720" y="2949560"/>
            <a:ext cx="1041750"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Kimball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5" name="TextBox 74">
            <a:extLst>
              <a:ext uri="{FF2B5EF4-FFF2-40B4-BE49-F238E27FC236}">
                <a16:creationId xmlns:a16="http://schemas.microsoft.com/office/drawing/2014/main" id="{FB794C62-9754-42C8-9F79-0995D102B4F0}"/>
              </a:ext>
            </a:extLst>
          </p:cNvPr>
          <p:cNvSpPr txBox="1"/>
          <p:nvPr/>
        </p:nvSpPr>
        <p:spPr>
          <a:xfrm rot="1140000">
            <a:off x="7586350" y="1320737"/>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Edgewood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76" name="TextBox 75">
            <a:extLst>
              <a:ext uri="{FF2B5EF4-FFF2-40B4-BE49-F238E27FC236}">
                <a16:creationId xmlns:a16="http://schemas.microsoft.com/office/drawing/2014/main" id="{2FB1915F-D516-4108-B62D-9385F9004FD4}"/>
              </a:ext>
            </a:extLst>
          </p:cNvPr>
          <p:cNvSpPr txBox="1"/>
          <p:nvPr/>
        </p:nvSpPr>
        <p:spPr>
          <a:xfrm rot="1260000">
            <a:off x="6859930" y="3030204"/>
            <a:ext cx="993697"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Winifred Ave</a:t>
            </a:r>
          </a:p>
        </p:txBody>
      </p:sp>
      <p:sp>
        <p:nvSpPr>
          <p:cNvPr id="77" name="TextBox 76">
            <a:extLst>
              <a:ext uri="{FF2B5EF4-FFF2-40B4-BE49-F238E27FC236}">
                <a16:creationId xmlns:a16="http://schemas.microsoft.com/office/drawing/2014/main" id="{DAD14E08-9328-452A-8CCF-EED5F20334D6}"/>
              </a:ext>
            </a:extLst>
          </p:cNvPr>
          <p:cNvSpPr txBox="1"/>
          <p:nvPr/>
        </p:nvSpPr>
        <p:spPr>
          <a:xfrm rot="17880000">
            <a:off x="10559628" y="2762683"/>
            <a:ext cx="103488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Kimball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8" name="Picture 7" descr="A picture containing map&#10;&#10;Description automatically generated">
            <a:extLst>
              <a:ext uri="{FF2B5EF4-FFF2-40B4-BE49-F238E27FC236}">
                <a16:creationId xmlns:a16="http://schemas.microsoft.com/office/drawing/2014/main" id="{540ADCFB-F8B1-447A-AC90-96CEAFC3C8FC}"/>
              </a:ext>
            </a:extLst>
          </p:cNvPr>
          <p:cNvPicPr>
            <a:picLocks noChangeAspect="1"/>
          </p:cNvPicPr>
          <p:nvPr/>
        </p:nvPicPr>
        <p:blipFill rotWithShape="1">
          <a:blip r:embed="rId7"/>
          <a:srcRect l="2541" t="83801" r="91833" b="9187"/>
          <a:stretch/>
        </p:blipFill>
        <p:spPr>
          <a:xfrm>
            <a:off x="5470500" y="3718680"/>
            <a:ext cx="389845" cy="645000"/>
          </a:xfrm>
          <a:prstGeom prst="rect">
            <a:avLst/>
          </a:prstGeom>
        </p:spPr>
      </p:pic>
      <p:pic>
        <p:nvPicPr>
          <p:cNvPr id="73" name="Picture 72" descr="A picture containing map&#10;&#10;Description automatically generated">
            <a:extLst>
              <a:ext uri="{FF2B5EF4-FFF2-40B4-BE49-F238E27FC236}">
                <a16:creationId xmlns:a16="http://schemas.microsoft.com/office/drawing/2014/main" id="{E42B479F-9B4F-482E-8F34-C68E90362C4F}"/>
              </a:ext>
            </a:extLst>
          </p:cNvPr>
          <p:cNvPicPr>
            <a:picLocks noChangeAspect="1"/>
          </p:cNvPicPr>
          <p:nvPr/>
        </p:nvPicPr>
        <p:blipFill rotWithShape="1">
          <a:blip r:embed="rId7"/>
          <a:srcRect l="2541" t="83801" r="91833" b="9187"/>
          <a:stretch/>
        </p:blipFill>
        <p:spPr>
          <a:xfrm>
            <a:off x="11518446" y="3718680"/>
            <a:ext cx="389845" cy="645000"/>
          </a:xfrm>
          <a:prstGeom prst="rect">
            <a:avLst/>
          </a:prstGeom>
        </p:spPr>
      </p:pic>
    </p:spTree>
    <p:extLst>
      <p:ext uri="{BB962C8B-B14F-4D97-AF65-F5344CB8AC3E}">
        <p14:creationId xmlns:p14="http://schemas.microsoft.com/office/powerpoint/2010/main" val="12374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descr="Graphical user interface&#10;&#10;Description automatically generated">
            <a:extLst>
              <a:ext uri="{FF2B5EF4-FFF2-40B4-BE49-F238E27FC236}">
                <a16:creationId xmlns:a16="http://schemas.microsoft.com/office/drawing/2014/main" id="{7CDAA2A8-C25E-4A1A-A3F8-50F9AF3BACB4}"/>
              </a:ext>
            </a:extLst>
          </p:cNvPr>
          <p:cNvPicPr>
            <a:picLocks noChangeAspect="1"/>
          </p:cNvPicPr>
          <p:nvPr/>
        </p:nvPicPr>
        <p:blipFill rotWithShape="1">
          <a:blip r:embed="rId3"/>
          <a:srcRect l="8190" t="13752" r="30285" b="23576"/>
          <a:stretch/>
        </p:blipFill>
        <p:spPr>
          <a:xfrm>
            <a:off x="727018" y="1090560"/>
            <a:ext cx="4695702" cy="3437661"/>
          </a:xfrm>
          <a:prstGeom prst="rect">
            <a:avLst/>
          </a:prstGeom>
          <a:ln>
            <a:noFill/>
          </a:ln>
        </p:spPr>
      </p:pic>
      <p:sp>
        <p:nvSpPr>
          <p:cNvPr id="3" name="TextBox 2">
            <a:extLst>
              <a:ext uri="{FF2B5EF4-FFF2-40B4-BE49-F238E27FC236}">
                <a16:creationId xmlns:a16="http://schemas.microsoft.com/office/drawing/2014/main" id="{99187475-28EE-4187-B095-9E90F0CDE329}"/>
              </a:ext>
            </a:extLst>
          </p:cNvPr>
          <p:cNvSpPr txBox="1"/>
          <p:nvPr/>
        </p:nvSpPr>
        <p:spPr>
          <a:xfrm>
            <a:off x="804540" y="59924"/>
            <a:ext cx="102678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a:ea typeface="+mn-ea"/>
                <a:cs typeface="+mn-cs"/>
              </a:rPr>
              <a:t>Thermal Comfort: Kimball</a:t>
            </a:r>
            <a:endParaRPr kumimoji="0" lang="en-US" sz="4000" b="1" i="0" u="none" strike="noStrike" kern="1200" cap="none" spc="0" normalizeH="0" baseline="0" noProof="0">
              <a:ln>
                <a:noFill/>
              </a:ln>
              <a:solidFill>
                <a:srgbClr val="266E99"/>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C1F01536-E204-4E72-A6E4-6D0253B13186}"/>
              </a:ext>
            </a:extLst>
          </p:cNvPr>
          <p:cNvGrpSpPr/>
          <p:nvPr/>
        </p:nvGrpSpPr>
        <p:grpSpPr>
          <a:xfrm>
            <a:off x="6231944" y="756716"/>
            <a:ext cx="5749810" cy="4669686"/>
            <a:chOff x="6100975" y="756716"/>
            <a:chExt cx="5749810" cy="4669686"/>
          </a:xfrm>
        </p:grpSpPr>
        <p:grpSp>
          <p:nvGrpSpPr>
            <p:cNvPr id="2" name="Group 1">
              <a:extLst>
                <a:ext uri="{FF2B5EF4-FFF2-40B4-BE49-F238E27FC236}">
                  <a16:creationId xmlns:a16="http://schemas.microsoft.com/office/drawing/2014/main" id="{1A9E4F1B-25D7-4580-AA10-978FEAD6E764}"/>
                </a:ext>
              </a:extLst>
            </p:cNvPr>
            <p:cNvGrpSpPr/>
            <p:nvPr/>
          </p:nvGrpSpPr>
          <p:grpSpPr>
            <a:xfrm>
              <a:off x="6100975" y="756716"/>
              <a:ext cx="5749810" cy="4669686"/>
              <a:chOff x="6100975" y="756716"/>
              <a:chExt cx="5749810" cy="4669686"/>
            </a:xfrm>
          </p:grpSpPr>
          <p:grpSp>
            <p:nvGrpSpPr>
              <p:cNvPr id="114" name="Group 113">
                <a:extLst>
                  <a:ext uri="{FF2B5EF4-FFF2-40B4-BE49-F238E27FC236}">
                    <a16:creationId xmlns:a16="http://schemas.microsoft.com/office/drawing/2014/main" id="{26C53474-8CDA-480C-AEBD-87C8C9AF6037}"/>
                  </a:ext>
                </a:extLst>
              </p:cNvPr>
              <p:cNvGrpSpPr/>
              <p:nvPr/>
            </p:nvGrpSpPr>
            <p:grpSpPr>
              <a:xfrm>
                <a:off x="6100975" y="756716"/>
                <a:ext cx="5749810" cy="4669686"/>
                <a:chOff x="200918" y="756716"/>
                <a:chExt cx="5749810" cy="4669686"/>
              </a:xfrm>
            </p:grpSpPr>
            <p:sp>
              <p:nvSpPr>
                <p:cNvPr id="115" name="TextBox 114">
                  <a:extLst>
                    <a:ext uri="{FF2B5EF4-FFF2-40B4-BE49-F238E27FC236}">
                      <a16:creationId xmlns:a16="http://schemas.microsoft.com/office/drawing/2014/main" id="{3CD7AA80-48AE-4F0E-9387-E2CB71F62497}"/>
                    </a:ext>
                  </a:extLst>
                </p:cNvPr>
                <p:cNvSpPr txBox="1"/>
                <p:nvPr/>
              </p:nvSpPr>
              <p:spPr>
                <a:xfrm>
                  <a:off x="4028987" y="4903182"/>
                  <a:ext cx="1363363"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a:t>
                  </a:r>
                  <a:r>
                    <a:rPr kumimoji="0" lang="en-US" sz="1400" b="0" i="0" u="none" strike="noStrike" kern="1200" cap="none" spc="0" normalizeH="0" baseline="0" noProof="0">
                      <a:ln>
                        <a:noFill/>
                      </a:ln>
                      <a:solidFill>
                        <a:srgbClr val="3F3F3F"/>
                      </a:solidFill>
                      <a:effectLst/>
                      <a:uLnTx/>
                      <a:uFillTx/>
                      <a:latin typeface="Century Gothic"/>
                      <a:ea typeface="+mn-ea"/>
                      <a:cs typeface="Calibri"/>
                    </a:rPr>
                    <a:t>    94.1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a:t>
                  </a:r>
                  <a:r>
                    <a:rPr kumimoji="0" lang="en-US" sz="1400" b="0" i="0" u="none" strike="noStrike" kern="1200" cap="none" spc="0" normalizeH="0" baseline="0" noProof="0">
                      <a:ln>
                        <a:noFill/>
                      </a:ln>
                      <a:solidFill>
                        <a:srgbClr val="3F3F3F"/>
                      </a:solidFill>
                      <a:effectLst/>
                      <a:uLnTx/>
                      <a:uFillTx/>
                      <a:latin typeface="Century Gothic"/>
                      <a:ea typeface="+mn-ea"/>
                      <a:cs typeface="Calibri"/>
                    </a:rPr>
                    <a:t> 110.8 °F</a:t>
                  </a:r>
                </a:p>
              </p:txBody>
            </p:sp>
            <p:sp>
              <p:nvSpPr>
                <p:cNvPr id="116" name="TextBox 115">
                  <a:extLst>
                    <a:ext uri="{FF2B5EF4-FFF2-40B4-BE49-F238E27FC236}">
                      <a16:creationId xmlns:a16="http://schemas.microsoft.com/office/drawing/2014/main" id="{F6AB1725-C0E2-479B-ACF5-C0F76E15FF71}"/>
                    </a:ext>
                  </a:extLst>
                </p:cNvPr>
                <p:cNvSpPr txBox="1"/>
                <p:nvPr/>
              </p:nvSpPr>
              <p:spPr>
                <a:xfrm>
                  <a:off x="661703" y="756716"/>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Modeled Intervention</a:t>
                  </a:r>
                </a:p>
              </p:txBody>
            </p:sp>
            <p:grpSp>
              <p:nvGrpSpPr>
                <p:cNvPr id="125" name="Group 124">
                  <a:extLst>
                    <a:ext uri="{FF2B5EF4-FFF2-40B4-BE49-F238E27FC236}">
                      <a16:creationId xmlns:a16="http://schemas.microsoft.com/office/drawing/2014/main" id="{AFBC1A73-BF65-44A4-B38F-FDCAD075F932}"/>
                    </a:ext>
                  </a:extLst>
                </p:cNvPr>
                <p:cNvGrpSpPr/>
                <p:nvPr/>
              </p:nvGrpSpPr>
              <p:grpSpPr>
                <a:xfrm>
                  <a:off x="200918" y="1101787"/>
                  <a:ext cx="5624426" cy="3776140"/>
                  <a:chOff x="244461" y="2582245"/>
                  <a:chExt cx="5624426" cy="3776140"/>
                </a:xfrm>
              </p:grpSpPr>
              <p:sp>
                <p:nvSpPr>
                  <p:cNvPr id="128" name="TextBox 1">
                    <a:extLst>
                      <a:ext uri="{FF2B5EF4-FFF2-40B4-BE49-F238E27FC236}">
                        <a16:creationId xmlns:a16="http://schemas.microsoft.com/office/drawing/2014/main" id="{6C503CE2-D704-4FC4-A267-59F81BA6EECA}"/>
                      </a:ext>
                    </a:extLst>
                  </p:cNvPr>
                  <p:cNvSpPr txBox="1"/>
                  <p:nvPr/>
                </p:nvSpPr>
                <p:spPr>
                  <a:xfrm rot="16200000">
                    <a:off x="-1123950" y="4095751"/>
                    <a:ext cx="3396343" cy="369332"/>
                  </a:xfrm>
                  <a:prstGeom prst="rect">
                    <a:avLst/>
                  </a:prstGeom>
                  <a:solidFill>
                    <a:schemeClr val="bg1"/>
                  </a:solid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grpSp>
                <p:nvGrpSpPr>
                  <p:cNvPr id="127" name="Group 126">
                    <a:extLst>
                      <a:ext uri="{FF2B5EF4-FFF2-40B4-BE49-F238E27FC236}">
                        <a16:creationId xmlns:a16="http://schemas.microsoft.com/office/drawing/2014/main" id="{998D2302-30F7-4C4E-A7DC-3095317F35E2}"/>
                      </a:ext>
                    </a:extLst>
                  </p:cNvPr>
                  <p:cNvGrpSpPr/>
                  <p:nvPr/>
                </p:nvGrpSpPr>
                <p:grpSpPr>
                  <a:xfrm>
                    <a:off x="244461" y="2742647"/>
                    <a:ext cx="5624426" cy="3615738"/>
                    <a:chOff x="244461" y="2742647"/>
                    <a:chExt cx="5624426" cy="3615738"/>
                  </a:xfrm>
                </p:grpSpPr>
                <p:sp>
                  <p:nvSpPr>
                    <p:cNvPr id="129" name="TextBox 128">
                      <a:extLst>
                        <a:ext uri="{FF2B5EF4-FFF2-40B4-BE49-F238E27FC236}">
                          <a16:creationId xmlns:a16="http://schemas.microsoft.com/office/drawing/2014/main" id="{3FE21DDE-5BA6-4EAB-94CF-7E2A921EBFBD}"/>
                        </a:ext>
                      </a:extLst>
                    </p:cNvPr>
                    <p:cNvSpPr txBox="1"/>
                    <p:nvPr/>
                  </p:nvSpPr>
                  <p:spPr>
                    <a:xfrm rot="16200000">
                      <a:off x="-973250" y="3960358"/>
                      <a:ext cx="2743199" cy="30777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130" name="Group 129">
                      <a:extLst>
                        <a:ext uri="{FF2B5EF4-FFF2-40B4-BE49-F238E27FC236}">
                          <a16:creationId xmlns:a16="http://schemas.microsoft.com/office/drawing/2014/main" id="{AD4C176D-A93D-4B18-9F3E-68994608E1FA}"/>
                        </a:ext>
                      </a:extLst>
                    </p:cNvPr>
                    <p:cNvGrpSpPr/>
                    <p:nvPr/>
                  </p:nvGrpSpPr>
                  <p:grpSpPr>
                    <a:xfrm>
                      <a:off x="523875" y="5912119"/>
                      <a:ext cx="5345012" cy="446266"/>
                      <a:chOff x="1514475" y="5890581"/>
                      <a:chExt cx="5301381" cy="456621"/>
                    </a:xfrm>
                  </p:grpSpPr>
                  <p:sp>
                    <p:nvSpPr>
                      <p:cNvPr id="131" name="TextBox 130">
                        <a:extLst>
                          <a:ext uri="{FF2B5EF4-FFF2-40B4-BE49-F238E27FC236}">
                            <a16:creationId xmlns:a16="http://schemas.microsoft.com/office/drawing/2014/main" id="{EE439CF3-D34A-46D0-A90B-658C7A14DB4D}"/>
                          </a:ext>
                        </a:extLst>
                      </p:cNvPr>
                      <p:cNvSpPr txBox="1"/>
                      <p:nvPr/>
                    </p:nvSpPr>
                    <p:spPr>
                      <a:xfrm>
                        <a:off x="1514475" y="5966732"/>
                        <a:ext cx="4068679" cy="38047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32" name="TextBox 131">
                        <a:extLst>
                          <a:ext uri="{FF2B5EF4-FFF2-40B4-BE49-F238E27FC236}">
                            <a16:creationId xmlns:a16="http://schemas.microsoft.com/office/drawing/2014/main" id="{639D20E4-B4B3-4148-B44D-D91A4E183BB6}"/>
                          </a:ext>
                        </a:extLst>
                      </p:cNvPr>
                      <p:cNvSpPr txBox="1"/>
                      <p:nvPr/>
                    </p:nvSpPr>
                    <p:spPr>
                      <a:xfrm>
                        <a:off x="1715220" y="5890581"/>
                        <a:ext cx="5100636"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0       20      40       60      80     100    120    140     160    180</a:t>
                        </a:r>
                      </a:p>
                    </p:txBody>
                  </p:sp>
                </p:grpSp>
              </p:grpSp>
            </p:grpSp>
          </p:grpSp>
          <p:pic>
            <p:nvPicPr>
              <p:cNvPr id="140" name="Picture 139" descr="Graphical user interface, application&#10;&#10;Description automatically generated">
                <a:extLst>
                  <a:ext uri="{FF2B5EF4-FFF2-40B4-BE49-F238E27FC236}">
                    <a16:creationId xmlns:a16="http://schemas.microsoft.com/office/drawing/2014/main" id="{0329F83A-84F3-4F1E-9CE8-4DEB1CF4F54D}"/>
                  </a:ext>
                </a:extLst>
              </p:cNvPr>
              <p:cNvPicPr>
                <a:picLocks noChangeAspect="1"/>
              </p:cNvPicPr>
              <p:nvPr/>
            </p:nvPicPr>
            <p:blipFill rotWithShape="1">
              <a:blip r:embed="rId4"/>
              <a:srcRect l="8621" t="13226" r="30460" b="23580"/>
              <a:stretch/>
            </p:blipFill>
            <p:spPr>
              <a:xfrm>
                <a:off x="6629401" y="1054042"/>
                <a:ext cx="4669984" cy="3439045"/>
              </a:xfrm>
              <a:prstGeom prst="rect">
                <a:avLst/>
              </a:prstGeom>
            </p:spPr>
          </p:pic>
        </p:grpSp>
        <p:pic>
          <p:nvPicPr>
            <p:cNvPr id="4" name="Picture 5">
              <a:extLst>
                <a:ext uri="{FF2B5EF4-FFF2-40B4-BE49-F238E27FC236}">
                  <a16:creationId xmlns:a16="http://schemas.microsoft.com/office/drawing/2014/main" id="{7F3F16E5-B04E-4168-BD39-400D4CDDCF0D}"/>
                </a:ext>
              </a:extLst>
            </p:cNvPr>
            <p:cNvPicPr>
              <a:picLocks noChangeAspect="1"/>
            </p:cNvPicPr>
            <p:nvPr/>
          </p:nvPicPr>
          <p:blipFill>
            <a:blip r:embed="rId5"/>
            <a:stretch>
              <a:fillRect/>
            </a:stretch>
          </p:blipFill>
          <p:spPr>
            <a:xfrm>
              <a:off x="6629400" y="1071465"/>
              <a:ext cx="4680856" cy="3441439"/>
            </a:xfrm>
            <a:prstGeom prst="rect">
              <a:avLst/>
            </a:prstGeom>
          </p:spPr>
        </p:pic>
        <p:grpSp>
          <p:nvGrpSpPr>
            <p:cNvPr id="12" name="Group 11">
              <a:extLst>
                <a:ext uri="{FF2B5EF4-FFF2-40B4-BE49-F238E27FC236}">
                  <a16:creationId xmlns:a16="http://schemas.microsoft.com/office/drawing/2014/main" id="{01D23CC1-2553-41B6-953E-E6E22E8128C7}"/>
                </a:ext>
              </a:extLst>
            </p:cNvPr>
            <p:cNvGrpSpPr/>
            <p:nvPr/>
          </p:nvGrpSpPr>
          <p:grpSpPr>
            <a:xfrm>
              <a:off x="6169133" y="1198592"/>
              <a:ext cx="614156" cy="3366661"/>
              <a:chOff x="269075" y="1176821"/>
              <a:chExt cx="614156" cy="3366661"/>
            </a:xfrm>
          </p:grpSpPr>
          <p:sp>
            <p:nvSpPr>
              <p:cNvPr id="103" name="TextBox 102">
                <a:extLst>
                  <a:ext uri="{FF2B5EF4-FFF2-40B4-BE49-F238E27FC236}">
                    <a16:creationId xmlns:a16="http://schemas.microsoft.com/office/drawing/2014/main" id="{A5F1302F-F869-460F-A22F-2C8B43C55FFB}"/>
                  </a:ext>
                </a:extLst>
              </p:cNvPr>
              <p:cNvSpPr txBox="1"/>
              <p:nvPr/>
            </p:nvSpPr>
            <p:spPr>
              <a:xfrm>
                <a:off x="269075" y="220007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A8F918CD-6F80-458B-9153-B5F5186D3931}"/>
                  </a:ext>
                </a:extLst>
              </p:cNvPr>
              <p:cNvSpPr txBox="1"/>
              <p:nvPr/>
            </p:nvSpPr>
            <p:spPr>
              <a:xfrm>
                <a:off x="269075" y="117682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C989D005-8FA2-4AC1-8D60-0E32981748E6}"/>
                  </a:ext>
                </a:extLst>
              </p:cNvPr>
              <p:cNvSpPr txBox="1"/>
              <p:nvPr/>
            </p:nvSpPr>
            <p:spPr>
              <a:xfrm>
                <a:off x="269075" y="168845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1FF59C0A-C998-4299-8635-37CEDD62F550}"/>
                  </a:ext>
                </a:extLst>
              </p:cNvPr>
              <p:cNvSpPr txBox="1"/>
              <p:nvPr/>
            </p:nvSpPr>
            <p:spPr>
              <a:xfrm>
                <a:off x="279960" y="27117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E94D327E-4E9E-4D7F-A5E2-C525D9D092C1}"/>
                  </a:ext>
                </a:extLst>
              </p:cNvPr>
              <p:cNvSpPr txBox="1"/>
              <p:nvPr/>
            </p:nvSpPr>
            <p:spPr>
              <a:xfrm>
                <a:off x="279960" y="321244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106" name="TextBox 105">
                <a:extLst>
                  <a:ext uri="{FF2B5EF4-FFF2-40B4-BE49-F238E27FC236}">
                    <a16:creationId xmlns:a16="http://schemas.microsoft.com/office/drawing/2014/main" id="{EBE4FCC0-4227-4904-81C5-DD614F8DB1C9}"/>
                  </a:ext>
                </a:extLst>
              </p:cNvPr>
              <p:cNvSpPr txBox="1"/>
              <p:nvPr/>
            </p:nvSpPr>
            <p:spPr>
              <a:xfrm>
                <a:off x="290845" y="372407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107" name="TextBox 106">
                <a:extLst>
                  <a:ext uri="{FF2B5EF4-FFF2-40B4-BE49-F238E27FC236}">
                    <a16:creationId xmlns:a16="http://schemas.microsoft.com/office/drawing/2014/main" id="{DFC25F00-53E1-4D2E-BCA1-446D3BF8FCE1}"/>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grpSp>
      <p:cxnSp>
        <p:nvCxnSpPr>
          <p:cNvPr id="135" name="Straight Arrow Connector 134">
            <a:extLst>
              <a:ext uri="{FF2B5EF4-FFF2-40B4-BE49-F238E27FC236}">
                <a16:creationId xmlns:a16="http://schemas.microsoft.com/office/drawing/2014/main" id="{3ECE25D2-6A9E-47BC-B57C-59A7987E25D8}"/>
              </a:ext>
            </a:extLst>
          </p:cNvPr>
          <p:cNvCxnSpPr/>
          <p:nvPr/>
        </p:nvCxnSpPr>
        <p:spPr>
          <a:xfrm flipH="1" flipV="1">
            <a:off x="6084955" y="837145"/>
            <a:ext cx="25694" cy="3733601"/>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CFF5AA6-84BE-48C3-B406-474A8511B389}"/>
              </a:ext>
            </a:extLst>
          </p:cNvPr>
          <p:cNvGrpSpPr/>
          <p:nvPr/>
        </p:nvGrpSpPr>
        <p:grpSpPr>
          <a:xfrm>
            <a:off x="157374" y="756716"/>
            <a:ext cx="5793354" cy="4683415"/>
            <a:chOff x="157374" y="756716"/>
            <a:chExt cx="5793354" cy="4683415"/>
          </a:xfrm>
        </p:grpSpPr>
        <p:sp>
          <p:nvSpPr>
            <p:cNvPr id="146" name="TextBox 145">
              <a:extLst>
                <a:ext uri="{FF2B5EF4-FFF2-40B4-BE49-F238E27FC236}">
                  <a16:creationId xmlns:a16="http://schemas.microsoft.com/office/drawing/2014/main" id="{06C26660-5132-4FC9-A42A-84B2D8AF35B7}"/>
                </a:ext>
              </a:extLst>
            </p:cNvPr>
            <p:cNvSpPr txBox="1"/>
            <p:nvPr/>
          </p:nvSpPr>
          <p:spPr>
            <a:xfrm>
              <a:off x="804789" y="4916911"/>
              <a:ext cx="2743200"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a:t>
              </a:r>
              <a:r>
                <a:rPr kumimoji="0" lang="en-US" sz="1400" b="0" i="0" u="none" strike="noStrike" kern="1200" cap="none" spc="0" normalizeH="0" baseline="0" noProof="0">
                  <a:ln>
                    <a:noFill/>
                  </a:ln>
                  <a:solidFill>
                    <a:srgbClr val="3F3F3F"/>
                  </a:solidFill>
                  <a:effectLst/>
                  <a:uLnTx/>
                  <a:uFillTx/>
                  <a:latin typeface="Century Gothic"/>
                  <a:ea typeface="+mn-ea"/>
                  <a:cs typeface="Calibri"/>
                </a:rPr>
                <a:t>    96.1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a:t>
              </a:r>
              <a:r>
                <a:rPr kumimoji="0" lang="en-US" sz="1400" b="0" i="0" u="none" strike="noStrike" kern="1200" cap="none" spc="0" normalizeH="0" baseline="0" noProof="0">
                  <a:ln>
                    <a:noFill/>
                  </a:ln>
                  <a:solidFill>
                    <a:srgbClr val="3F3F3F"/>
                  </a:solidFill>
                  <a:effectLst/>
                  <a:uLnTx/>
                  <a:uFillTx/>
                  <a:latin typeface="Century Gothic"/>
                  <a:ea typeface="+mn-ea"/>
                  <a:cs typeface="Calibri"/>
                </a:rPr>
                <a:t> 111.3 °F</a:t>
              </a:r>
            </a:p>
          </p:txBody>
        </p:sp>
        <p:sp>
          <p:nvSpPr>
            <p:cNvPr id="147" name="TextBox 146">
              <a:extLst>
                <a:ext uri="{FF2B5EF4-FFF2-40B4-BE49-F238E27FC236}">
                  <a16:creationId xmlns:a16="http://schemas.microsoft.com/office/drawing/2014/main" id="{F2CADD30-C2DC-4969-9A3D-2A1390D12A52}"/>
                </a:ext>
              </a:extLst>
            </p:cNvPr>
            <p:cNvSpPr txBox="1"/>
            <p:nvPr/>
          </p:nvSpPr>
          <p:spPr>
            <a:xfrm>
              <a:off x="661703" y="756716"/>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Existing Conditions</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grpSp>
          <p:nvGrpSpPr>
            <p:cNvPr id="156" name="Group 155">
              <a:extLst>
                <a:ext uri="{FF2B5EF4-FFF2-40B4-BE49-F238E27FC236}">
                  <a16:creationId xmlns:a16="http://schemas.microsoft.com/office/drawing/2014/main" id="{5065D623-48CB-40A0-B59B-7F6D651A3694}"/>
                </a:ext>
              </a:extLst>
            </p:cNvPr>
            <p:cNvGrpSpPr/>
            <p:nvPr/>
          </p:nvGrpSpPr>
          <p:grpSpPr>
            <a:xfrm>
              <a:off x="157374" y="1262189"/>
              <a:ext cx="5667970" cy="3615736"/>
              <a:chOff x="200917" y="2742647"/>
              <a:chExt cx="5667970" cy="3615736"/>
            </a:xfrm>
          </p:grpSpPr>
          <p:sp>
            <p:nvSpPr>
              <p:cNvPr id="157" name="TextBox 156">
                <a:extLst>
                  <a:ext uri="{FF2B5EF4-FFF2-40B4-BE49-F238E27FC236}">
                    <a16:creationId xmlns:a16="http://schemas.microsoft.com/office/drawing/2014/main" id="{06664C2D-A026-4A1A-BFE8-CF3526F73764}"/>
                  </a:ext>
                </a:extLst>
              </p:cNvPr>
              <p:cNvSpPr txBox="1"/>
              <p:nvPr/>
            </p:nvSpPr>
            <p:spPr>
              <a:xfrm rot="16200000">
                <a:off x="-1016794" y="3960358"/>
                <a:ext cx="2743199" cy="30777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158" name="Group 157">
                <a:extLst>
                  <a:ext uri="{FF2B5EF4-FFF2-40B4-BE49-F238E27FC236}">
                    <a16:creationId xmlns:a16="http://schemas.microsoft.com/office/drawing/2014/main" id="{01D76132-6927-431F-8E77-20E1AD91C033}"/>
                  </a:ext>
                </a:extLst>
              </p:cNvPr>
              <p:cNvGrpSpPr/>
              <p:nvPr/>
            </p:nvGrpSpPr>
            <p:grpSpPr>
              <a:xfrm>
                <a:off x="523875" y="5912117"/>
                <a:ext cx="5345012" cy="446266"/>
                <a:chOff x="1514475" y="5890581"/>
                <a:chExt cx="5301381" cy="456621"/>
              </a:xfrm>
            </p:grpSpPr>
            <p:sp>
              <p:nvSpPr>
                <p:cNvPr id="159" name="TextBox 158">
                  <a:extLst>
                    <a:ext uri="{FF2B5EF4-FFF2-40B4-BE49-F238E27FC236}">
                      <a16:creationId xmlns:a16="http://schemas.microsoft.com/office/drawing/2014/main" id="{AB49AC13-BCEA-4A33-AE56-84811FBA3031}"/>
                    </a:ext>
                  </a:extLst>
                </p:cNvPr>
                <p:cNvSpPr txBox="1"/>
                <p:nvPr/>
              </p:nvSpPr>
              <p:spPr>
                <a:xfrm>
                  <a:off x="1514475" y="5966732"/>
                  <a:ext cx="4068679" cy="380470"/>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60" name="TextBox 159">
                  <a:extLst>
                    <a:ext uri="{FF2B5EF4-FFF2-40B4-BE49-F238E27FC236}">
                      <a16:creationId xmlns:a16="http://schemas.microsoft.com/office/drawing/2014/main" id="{03A4017C-A246-4D2E-ADD8-36C87FF44E9C}"/>
                    </a:ext>
                  </a:extLst>
                </p:cNvPr>
                <p:cNvSpPr txBox="1"/>
                <p:nvPr/>
              </p:nvSpPr>
              <p:spPr>
                <a:xfrm>
                  <a:off x="1715220" y="5890581"/>
                  <a:ext cx="5100636"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0       20      40       60      80     100    120    140     160     180</a:t>
                  </a:r>
                </a:p>
              </p:txBody>
            </p:sp>
          </p:grpSp>
        </p:grpSp>
      </p:grpSp>
      <p:grpSp>
        <p:nvGrpSpPr>
          <p:cNvPr id="14" name="Group 13">
            <a:extLst>
              <a:ext uri="{FF2B5EF4-FFF2-40B4-BE49-F238E27FC236}">
                <a16:creationId xmlns:a16="http://schemas.microsoft.com/office/drawing/2014/main" id="{CDF0349E-AF9E-408A-8BAA-B34F0F9C9854}"/>
              </a:ext>
            </a:extLst>
          </p:cNvPr>
          <p:cNvGrpSpPr/>
          <p:nvPr/>
        </p:nvGrpSpPr>
        <p:grpSpPr>
          <a:xfrm>
            <a:off x="269075" y="1176821"/>
            <a:ext cx="614156" cy="3366661"/>
            <a:chOff x="269075" y="1176821"/>
            <a:chExt cx="614156" cy="3366661"/>
          </a:xfrm>
        </p:grpSpPr>
        <p:sp>
          <p:nvSpPr>
            <p:cNvPr id="163" name="TextBox 162">
              <a:extLst>
                <a:ext uri="{FF2B5EF4-FFF2-40B4-BE49-F238E27FC236}">
                  <a16:creationId xmlns:a16="http://schemas.microsoft.com/office/drawing/2014/main" id="{0E86FD05-1E6B-4942-9E4A-A7ECBB958A8A}"/>
                </a:ext>
              </a:extLst>
            </p:cNvPr>
            <p:cNvSpPr txBox="1"/>
            <p:nvPr/>
          </p:nvSpPr>
          <p:spPr>
            <a:xfrm>
              <a:off x="269075" y="117682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44EB2AFD-E9D9-4433-86BC-AE244AAAFBDD}"/>
                </a:ext>
              </a:extLst>
            </p:cNvPr>
            <p:cNvSpPr txBox="1"/>
            <p:nvPr/>
          </p:nvSpPr>
          <p:spPr>
            <a:xfrm>
              <a:off x="269075" y="168845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31DFCED5-D52B-4FEB-B7EA-1548D4F5EED7}"/>
                </a:ext>
              </a:extLst>
            </p:cNvPr>
            <p:cNvSpPr txBox="1"/>
            <p:nvPr/>
          </p:nvSpPr>
          <p:spPr>
            <a:xfrm>
              <a:off x="269075" y="220007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6F140549-1F4E-4B5E-828E-B13BBFE37F2F}"/>
                </a:ext>
              </a:extLst>
            </p:cNvPr>
            <p:cNvSpPr txBox="1"/>
            <p:nvPr/>
          </p:nvSpPr>
          <p:spPr>
            <a:xfrm>
              <a:off x="279960" y="27117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C4892753-F1C0-4EE4-873F-5C712C22CD2F}"/>
                </a:ext>
              </a:extLst>
            </p:cNvPr>
            <p:cNvSpPr txBox="1"/>
            <p:nvPr/>
          </p:nvSpPr>
          <p:spPr>
            <a:xfrm>
              <a:off x="279960" y="321244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168" name="TextBox 167">
              <a:extLst>
                <a:ext uri="{FF2B5EF4-FFF2-40B4-BE49-F238E27FC236}">
                  <a16:creationId xmlns:a16="http://schemas.microsoft.com/office/drawing/2014/main" id="{2529F8BA-55AA-412E-B079-4120256A1C65}"/>
                </a:ext>
              </a:extLst>
            </p:cNvPr>
            <p:cNvSpPr txBox="1"/>
            <p:nvPr/>
          </p:nvSpPr>
          <p:spPr>
            <a:xfrm>
              <a:off x="290845" y="372407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169" name="TextBox 168">
              <a:extLst>
                <a:ext uri="{FF2B5EF4-FFF2-40B4-BE49-F238E27FC236}">
                  <a16:creationId xmlns:a16="http://schemas.microsoft.com/office/drawing/2014/main" id="{DBEE12DF-C83C-4EAC-B6F5-40EB58A75830}"/>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sp>
        <p:nvSpPr>
          <p:cNvPr id="10" name="TextBox 9">
            <a:extLst>
              <a:ext uri="{FF2B5EF4-FFF2-40B4-BE49-F238E27FC236}">
                <a16:creationId xmlns:a16="http://schemas.microsoft.com/office/drawing/2014/main" id="{D20987D1-1288-4036-B820-FF551BDB2A2D}"/>
              </a:ext>
            </a:extLst>
          </p:cNvPr>
          <p:cNvSpPr txBox="1"/>
          <p:nvPr/>
        </p:nvSpPr>
        <p:spPr>
          <a:xfrm rot="1140000">
            <a:off x="1600188" y="1272683"/>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Edgewood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16" name="TextBox 15">
            <a:extLst>
              <a:ext uri="{FF2B5EF4-FFF2-40B4-BE49-F238E27FC236}">
                <a16:creationId xmlns:a16="http://schemas.microsoft.com/office/drawing/2014/main" id="{8992FC4B-8E68-4943-AFDB-F014D7927A9A}"/>
              </a:ext>
            </a:extLst>
          </p:cNvPr>
          <p:cNvSpPr txBox="1"/>
          <p:nvPr/>
        </p:nvSpPr>
        <p:spPr>
          <a:xfrm rot="1260000">
            <a:off x="736471" y="3009610"/>
            <a:ext cx="993697"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Winifred Ave</a:t>
            </a:r>
          </a:p>
        </p:txBody>
      </p:sp>
      <p:sp>
        <p:nvSpPr>
          <p:cNvPr id="17" name="TextBox 16">
            <a:extLst>
              <a:ext uri="{FF2B5EF4-FFF2-40B4-BE49-F238E27FC236}">
                <a16:creationId xmlns:a16="http://schemas.microsoft.com/office/drawing/2014/main" id="{C954C71D-0A8C-4EC0-886B-B231DBAB0A7A}"/>
              </a:ext>
            </a:extLst>
          </p:cNvPr>
          <p:cNvSpPr txBox="1"/>
          <p:nvPr/>
        </p:nvSpPr>
        <p:spPr>
          <a:xfrm rot="17340000">
            <a:off x="4436720" y="2949560"/>
            <a:ext cx="1041750"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Kimball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5" name="TextBox 74">
            <a:extLst>
              <a:ext uri="{FF2B5EF4-FFF2-40B4-BE49-F238E27FC236}">
                <a16:creationId xmlns:a16="http://schemas.microsoft.com/office/drawing/2014/main" id="{FB794C62-9754-42C8-9F79-0995D102B4F0}"/>
              </a:ext>
            </a:extLst>
          </p:cNvPr>
          <p:cNvSpPr txBox="1"/>
          <p:nvPr/>
        </p:nvSpPr>
        <p:spPr>
          <a:xfrm rot="1140000">
            <a:off x="7586350" y="1320737"/>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Edgewood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76" name="TextBox 75">
            <a:extLst>
              <a:ext uri="{FF2B5EF4-FFF2-40B4-BE49-F238E27FC236}">
                <a16:creationId xmlns:a16="http://schemas.microsoft.com/office/drawing/2014/main" id="{2FB1915F-D516-4108-B62D-9385F9004FD4}"/>
              </a:ext>
            </a:extLst>
          </p:cNvPr>
          <p:cNvSpPr txBox="1"/>
          <p:nvPr/>
        </p:nvSpPr>
        <p:spPr>
          <a:xfrm rot="1260000">
            <a:off x="6859930" y="3030204"/>
            <a:ext cx="993697"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Winifred Ave</a:t>
            </a:r>
          </a:p>
        </p:txBody>
      </p:sp>
      <p:sp>
        <p:nvSpPr>
          <p:cNvPr id="77" name="TextBox 76">
            <a:extLst>
              <a:ext uri="{FF2B5EF4-FFF2-40B4-BE49-F238E27FC236}">
                <a16:creationId xmlns:a16="http://schemas.microsoft.com/office/drawing/2014/main" id="{DAD14E08-9328-452A-8CCF-EED5F20334D6}"/>
              </a:ext>
            </a:extLst>
          </p:cNvPr>
          <p:cNvSpPr txBox="1"/>
          <p:nvPr/>
        </p:nvSpPr>
        <p:spPr>
          <a:xfrm rot="17880000">
            <a:off x="10559628" y="2762683"/>
            <a:ext cx="103488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Century Gothic"/>
                <a:ea typeface="+mn-ea"/>
                <a:cs typeface="Calibri"/>
              </a:rPr>
              <a:t>Kimball Ave</a:t>
            </a:r>
            <a:endParaRPr kumimoji="0" lang="en-US" sz="10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8" name="Picture 7" descr="A picture containing map&#10;&#10;Description automatically generated">
            <a:extLst>
              <a:ext uri="{FF2B5EF4-FFF2-40B4-BE49-F238E27FC236}">
                <a16:creationId xmlns:a16="http://schemas.microsoft.com/office/drawing/2014/main" id="{540ADCFB-F8B1-447A-AC90-96CEAFC3C8FC}"/>
              </a:ext>
            </a:extLst>
          </p:cNvPr>
          <p:cNvPicPr>
            <a:picLocks noChangeAspect="1"/>
          </p:cNvPicPr>
          <p:nvPr/>
        </p:nvPicPr>
        <p:blipFill rotWithShape="1">
          <a:blip r:embed="rId6"/>
          <a:srcRect l="2541" t="83801" r="91833" b="9187"/>
          <a:stretch/>
        </p:blipFill>
        <p:spPr>
          <a:xfrm>
            <a:off x="5470500" y="3718680"/>
            <a:ext cx="389845" cy="645000"/>
          </a:xfrm>
          <a:prstGeom prst="rect">
            <a:avLst/>
          </a:prstGeom>
        </p:spPr>
      </p:pic>
      <p:pic>
        <p:nvPicPr>
          <p:cNvPr id="73" name="Picture 72" descr="A picture containing map&#10;&#10;Description automatically generated">
            <a:extLst>
              <a:ext uri="{FF2B5EF4-FFF2-40B4-BE49-F238E27FC236}">
                <a16:creationId xmlns:a16="http://schemas.microsoft.com/office/drawing/2014/main" id="{E42B479F-9B4F-482E-8F34-C68E90362C4F}"/>
              </a:ext>
            </a:extLst>
          </p:cNvPr>
          <p:cNvPicPr>
            <a:picLocks noChangeAspect="1"/>
          </p:cNvPicPr>
          <p:nvPr/>
        </p:nvPicPr>
        <p:blipFill rotWithShape="1">
          <a:blip r:embed="rId6"/>
          <a:srcRect l="2541" t="83801" r="91833" b="9187"/>
          <a:stretch/>
        </p:blipFill>
        <p:spPr>
          <a:xfrm>
            <a:off x="11518446" y="3718680"/>
            <a:ext cx="389845" cy="645000"/>
          </a:xfrm>
          <a:prstGeom prst="rect">
            <a:avLst/>
          </a:prstGeom>
        </p:spPr>
      </p:pic>
      <p:sp>
        <p:nvSpPr>
          <p:cNvPr id="5" name="TextBox 4">
            <a:extLst>
              <a:ext uri="{FF2B5EF4-FFF2-40B4-BE49-F238E27FC236}">
                <a16:creationId xmlns:a16="http://schemas.microsoft.com/office/drawing/2014/main" id="{3BEFFD63-D0DE-48E1-AA80-455C47A6AB09}"/>
              </a:ext>
            </a:extLst>
          </p:cNvPr>
          <p:cNvSpPr txBox="1"/>
          <p:nvPr/>
        </p:nvSpPr>
        <p:spPr>
          <a:xfrm>
            <a:off x="3357004" y="4743706"/>
            <a:ext cx="3766064"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1.</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 105.2 °F - 100.6 °F =</a:t>
            </a:r>
            <a:r>
              <a:rPr kumimoji="0" lang="en-US" sz="1400" b="0" i="0" u="none" strike="noStrike" kern="1200" cap="none" spc="0" normalizeH="0" baseline="0" noProof="0">
                <a:ln>
                  <a:noFill/>
                </a:ln>
                <a:solidFill>
                  <a:prstClr val="black"/>
                </a:solidFill>
                <a:effectLst/>
                <a:uLnTx/>
                <a:uFillTx/>
                <a:latin typeface="Century Gothic"/>
                <a:ea typeface="+mn-ea"/>
                <a:cs typeface="+mn-cs"/>
              </a:rPr>
              <a:t> </a:t>
            </a:r>
            <a:r>
              <a:rPr kumimoji="0" lang="en-US" sz="1400" b="1" i="0" u="none" strike="noStrike" kern="1200" cap="none" spc="0" normalizeH="0" baseline="0" noProof="0">
                <a:ln>
                  <a:noFill/>
                </a:ln>
                <a:solidFill>
                  <a:srgbClr val="0080FF"/>
                </a:solidFill>
                <a:effectLst/>
                <a:uLnTx/>
                <a:uFillTx/>
                <a:latin typeface="Century Gothic"/>
                <a:ea typeface="+mn-ea"/>
                <a:cs typeface="+mn-cs"/>
              </a:rPr>
              <a:t>4.6 °F </a:t>
            </a:r>
            <a:r>
              <a:rPr kumimoji="0" lang="en-US" sz="1400" b="0" i="0" u="none" strike="noStrike" kern="1200" cap="none" spc="0" normalizeH="0" baseline="0" noProof="0">
                <a:ln>
                  <a:noFill/>
                </a:ln>
                <a:solidFill>
                  <a:prstClr val="black"/>
                </a:solidFill>
                <a:effectLst/>
                <a:uLnTx/>
                <a:uFillTx/>
                <a:latin typeface="Century Gothic"/>
                <a:ea typeface="+mn-ea"/>
                <a:cs typeface="+mn-cs"/>
              </a:rPr>
              <a:t>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2.</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108.2 °F - 100.6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7.6 °F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3.</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109.8 °F - 102.2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7.6 °F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4.</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108.2 °F - 106.7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1.5 °F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5.</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106.7 °F - 103.7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3  °F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88A0B4AE-350B-42A5-BFDE-2A95F58CA353}"/>
              </a:ext>
            </a:extLst>
          </p:cNvPr>
          <p:cNvSpPr txBox="1"/>
          <p:nvPr/>
        </p:nvSpPr>
        <p:spPr>
          <a:xfrm>
            <a:off x="6377547" y="4743705"/>
            <a:ext cx="3601305"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6.</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108.2 °F - 102.2 °F =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0" i="0" u="none" strike="noStrike" kern="1200" cap="none" spc="0" normalizeH="0" baseline="0" noProof="0">
                <a:ln>
                  <a:noFill/>
                </a:ln>
                <a:solidFill>
                  <a:srgbClr val="000000"/>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6 °F</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7.   </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106.7 °F - 108.2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C00000"/>
                </a:solidFill>
                <a:effectLst/>
                <a:uLnTx/>
                <a:uFillTx/>
                <a:latin typeface="Century Gothic"/>
                <a:ea typeface="+mn-ea"/>
                <a:cs typeface="Calibri"/>
              </a:rPr>
              <a:t>-1.5 °F</a:t>
            </a:r>
            <a:r>
              <a:rPr kumimoji="0" lang="en-US" sz="1400" b="1" i="0" u="none" strike="noStrike" kern="1200" cap="none" spc="0" normalizeH="0" baseline="0" noProof="0">
                <a:ln>
                  <a:noFill/>
                </a:ln>
                <a:solidFill>
                  <a:srgbClr val="0080FF"/>
                </a:solidFill>
                <a:effectLst/>
                <a:uLnTx/>
                <a:uFillTx/>
                <a:latin typeface="Century Gothic"/>
                <a:ea typeface="+mn-ea"/>
                <a:cs typeface="Calibri"/>
              </a:rPr>
              <a:t> </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8.   </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109.8 °F - 108.2 °F =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1.6 °F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9.   </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106.7 °F - 102.2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4.5 °F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10. </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105.2 °F -   99.1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80FF"/>
                </a:solidFill>
                <a:effectLst/>
                <a:uLnTx/>
                <a:uFillTx/>
                <a:latin typeface="Century Gothic"/>
                <a:ea typeface="+mn-ea"/>
                <a:cs typeface="Calibri"/>
              </a:rPr>
              <a:t>6.1 °F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63" name="TextBox 1">
            <a:extLst>
              <a:ext uri="{FF2B5EF4-FFF2-40B4-BE49-F238E27FC236}">
                <a16:creationId xmlns:a16="http://schemas.microsoft.com/office/drawing/2014/main" id="{DAE8B92A-9F93-404D-8B88-62E3CCC9F3AE}"/>
              </a:ext>
            </a:extLst>
          </p:cNvPr>
          <p:cNvSpPr txBox="1"/>
          <p:nvPr/>
        </p:nvSpPr>
        <p:spPr>
          <a:xfrm>
            <a:off x="1456724" y="1298831"/>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a:t>
            </a:r>
          </a:p>
        </p:txBody>
      </p:sp>
      <p:sp>
        <p:nvSpPr>
          <p:cNvPr id="64" name="TextBox 2">
            <a:extLst>
              <a:ext uri="{FF2B5EF4-FFF2-40B4-BE49-F238E27FC236}">
                <a16:creationId xmlns:a16="http://schemas.microsoft.com/office/drawing/2014/main" id="{1676ABAD-EFAF-43E6-A6DB-F82A5F792A7F}"/>
              </a:ext>
            </a:extLst>
          </p:cNvPr>
          <p:cNvSpPr txBox="1"/>
          <p:nvPr/>
        </p:nvSpPr>
        <p:spPr>
          <a:xfrm>
            <a:off x="838888" y="3124886"/>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2</a:t>
            </a:r>
          </a:p>
        </p:txBody>
      </p:sp>
      <p:sp>
        <p:nvSpPr>
          <p:cNvPr id="65" name="TextBox 3">
            <a:extLst>
              <a:ext uri="{FF2B5EF4-FFF2-40B4-BE49-F238E27FC236}">
                <a16:creationId xmlns:a16="http://schemas.microsoft.com/office/drawing/2014/main" id="{798E8DF5-B088-4ED0-9ECB-A4BE5277C063}"/>
              </a:ext>
            </a:extLst>
          </p:cNvPr>
          <p:cNvSpPr txBox="1"/>
          <p:nvPr/>
        </p:nvSpPr>
        <p:spPr>
          <a:xfrm>
            <a:off x="2067699" y="3577966"/>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3</a:t>
            </a:r>
          </a:p>
        </p:txBody>
      </p:sp>
      <p:sp>
        <p:nvSpPr>
          <p:cNvPr id="66" name="TextBox 4">
            <a:extLst>
              <a:ext uri="{FF2B5EF4-FFF2-40B4-BE49-F238E27FC236}">
                <a16:creationId xmlns:a16="http://schemas.microsoft.com/office/drawing/2014/main" id="{3195663D-2BE2-4449-8395-72A5855B3947}"/>
              </a:ext>
            </a:extLst>
          </p:cNvPr>
          <p:cNvSpPr txBox="1"/>
          <p:nvPr/>
        </p:nvSpPr>
        <p:spPr>
          <a:xfrm>
            <a:off x="2335428" y="2218723"/>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4</a:t>
            </a:r>
          </a:p>
        </p:txBody>
      </p:sp>
      <p:sp>
        <p:nvSpPr>
          <p:cNvPr id="67" name="TextBox 5">
            <a:extLst>
              <a:ext uri="{FF2B5EF4-FFF2-40B4-BE49-F238E27FC236}">
                <a16:creationId xmlns:a16="http://schemas.microsoft.com/office/drawing/2014/main" id="{04F5CCEB-A7A8-457B-AFCD-75583F9A24DC}"/>
              </a:ext>
            </a:extLst>
          </p:cNvPr>
          <p:cNvSpPr txBox="1"/>
          <p:nvPr/>
        </p:nvSpPr>
        <p:spPr>
          <a:xfrm>
            <a:off x="2843428" y="1415534"/>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5</a:t>
            </a:r>
          </a:p>
        </p:txBody>
      </p:sp>
      <p:sp>
        <p:nvSpPr>
          <p:cNvPr id="68" name="TextBox 6">
            <a:extLst>
              <a:ext uri="{FF2B5EF4-FFF2-40B4-BE49-F238E27FC236}">
                <a16:creationId xmlns:a16="http://schemas.microsoft.com/office/drawing/2014/main" id="{E182AC5B-5BCD-46E6-B469-5627277A72C3}"/>
              </a:ext>
            </a:extLst>
          </p:cNvPr>
          <p:cNvSpPr txBox="1"/>
          <p:nvPr/>
        </p:nvSpPr>
        <p:spPr>
          <a:xfrm>
            <a:off x="3358293" y="2053966"/>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6</a:t>
            </a:r>
          </a:p>
        </p:txBody>
      </p:sp>
      <p:sp>
        <p:nvSpPr>
          <p:cNvPr id="69" name="TextBox 7">
            <a:extLst>
              <a:ext uri="{FF2B5EF4-FFF2-40B4-BE49-F238E27FC236}">
                <a16:creationId xmlns:a16="http://schemas.microsoft.com/office/drawing/2014/main" id="{CDA23E2C-27ED-4FC0-B480-E5D5C2FD2D9E}"/>
              </a:ext>
            </a:extLst>
          </p:cNvPr>
          <p:cNvSpPr txBox="1"/>
          <p:nvPr/>
        </p:nvSpPr>
        <p:spPr>
          <a:xfrm>
            <a:off x="3049373" y="3715264"/>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7</a:t>
            </a:r>
          </a:p>
        </p:txBody>
      </p:sp>
      <p:sp>
        <p:nvSpPr>
          <p:cNvPr id="70" name="TextBox 8">
            <a:extLst>
              <a:ext uri="{FF2B5EF4-FFF2-40B4-BE49-F238E27FC236}">
                <a16:creationId xmlns:a16="http://schemas.microsoft.com/office/drawing/2014/main" id="{A9541F7F-6B8E-4858-B519-F6304D126F4F}"/>
              </a:ext>
            </a:extLst>
          </p:cNvPr>
          <p:cNvSpPr txBox="1"/>
          <p:nvPr/>
        </p:nvSpPr>
        <p:spPr>
          <a:xfrm>
            <a:off x="3413212" y="3207264"/>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8</a:t>
            </a:r>
          </a:p>
        </p:txBody>
      </p:sp>
      <p:sp>
        <p:nvSpPr>
          <p:cNvPr id="71" name="TextBox 9">
            <a:extLst>
              <a:ext uri="{FF2B5EF4-FFF2-40B4-BE49-F238E27FC236}">
                <a16:creationId xmlns:a16="http://schemas.microsoft.com/office/drawing/2014/main" id="{69BA18F0-7BC4-4C93-A3F8-DF0D6D9D91B0}"/>
              </a:ext>
            </a:extLst>
          </p:cNvPr>
          <p:cNvSpPr txBox="1"/>
          <p:nvPr/>
        </p:nvSpPr>
        <p:spPr>
          <a:xfrm>
            <a:off x="4401752" y="3447535"/>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9</a:t>
            </a:r>
          </a:p>
        </p:txBody>
      </p:sp>
      <p:sp>
        <p:nvSpPr>
          <p:cNvPr id="72" name="TextBox 10">
            <a:extLst>
              <a:ext uri="{FF2B5EF4-FFF2-40B4-BE49-F238E27FC236}">
                <a16:creationId xmlns:a16="http://schemas.microsoft.com/office/drawing/2014/main" id="{789CA0E9-2FC4-4253-9BB6-005CED02552A}"/>
              </a:ext>
            </a:extLst>
          </p:cNvPr>
          <p:cNvSpPr txBox="1"/>
          <p:nvPr/>
        </p:nvSpPr>
        <p:spPr>
          <a:xfrm>
            <a:off x="4593969" y="2218724"/>
            <a:ext cx="45033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Box 11">
            <a:extLst>
              <a:ext uri="{FF2B5EF4-FFF2-40B4-BE49-F238E27FC236}">
                <a16:creationId xmlns:a16="http://schemas.microsoft.com/office/drawing/2014/main" id="{72ACE480-9AC5-46CA-8C5F-4D99A2BEB167}"/>
              </a:ext>
            </a:extLst>
          </p:cNvPr>
          <p:cNvSpPr txBox="1"/>
          <p:nvPr/>
        </p:nvSpPr>
        <p:spPr>
          <a:xfrm>
            <a:off x="7490940" y="1319425"/>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a:t>
            </a:r>
          </a:p>
        </p:txBody>
      </p:sp>
      <p:sp>
        <p:nvSpPr>
          <p:cNvPr id="78" name="TextBox 12">
            <a:extLst>
              <a:ext uri="{FF2B5EF4-FFF2-40B4-BE49-F238E27FC236}">
                <a16:creationId xmlns:a16="http://schemas.microsoft.com/office/drawing/2014/main" id="{1752F3F1-E0BE-42D0-A38D-C819C509AA08}"/>
              </a:ext>
            </a:extLst>
          </p:cNvPr>
          <p:cNvSpPr txBox="1"/>
          <p:nvPr/>
        </p:nvSpPr>
        <p:spPr>
          <a:xfrm>
            <a:off x="6859374" y="3145480"/>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2</a:t>
            </a:r>
          </a:p>
        </p:txBody>
      </p:sp>
      <p:sp>
        <p:nvSpPr>
          <p:cNvPr id="79" name="TextBox 13">
            <a:extLst>
              <a:ext uri="{FF2B5EF4-FFF2-40B4-BE49-F238E27FC236}">
                <a16:creationId xmlns:a16="http://schemas.microsoft.com/office/drawing/2014/main" id="{42288F53-83E9-406B-A30C-AEE7A828140F}"/>
              </a:ext>
            </a:extLst>
          </p:cNvPr>
          <p:cNvSpPr txBox="1"/>
          <p:nvPr/>
        </p:nvSpPr>
        <p:spPr>
          <a:xfrm>
            <a:off x="8088185" y="3598560"/>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3</a:t>
            </a:r>
          </a:p>
        </p:txBody>
      </p:sp>
      <p:sp>
        <p:nvSpPr>
          <p:cNvPr id="80" name="TextBox 14">
            <a:extLst>
              <a:ext uri="{FF2B5EF4-FFF2-40B4-BE49-F238E27FC236}">
                <a16:creationId xmlns:a16="http://schemas.microsoft.com/office/drawing/2014/main" id="{E436DD61-A461-47CB-987B-A950AB43D484}"/>
              </a:ext>
            </a:extLst>
          </p:cNvPr>
          <p:cNvSpPr txBox="1"/>
          <p:nvPr/>
        </p:nvSpPr>
        <p:spPr>
          <a:xfrm>
            <a:off x="8355914" y="2239317"/>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4</a:t>
            </a:r>
          </a:p>
        </p:txBody>
      </p:sp>
      <p:sp>
        <p:nvSpPr>
          <p:cNvPr id="81" name="TextBox 15">
            <a:extLst>
              <a:ext uri="{FF2B5EF4-FFF2-40B4-BE49-F238E27FC236}">
                <a16:creationId xmlns:a16="http://schemas.microsoft.com/office/drawing/2014/main" id="{B0A9A234-8129-4B4E-BD5E-ADB228F166FE}"/>
              </a:ext>
            </a:extLst>
          </p:cNvPr>
          <p:cNvSpPr txBox="1"/>
          <p:nvPr/>
        </p:nvSpPr>
        <p:spPr>
          <a:xfrm>
            <a:off x="8863914" y="1436128"/>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5</a:t>
            </a:r>
          </a:p>
        </p:txBody>
      </p:sp>
      <p:sp>
        <p:nvSpPr>
          <p:cNvPr id="82" name="TextBox 16">
            <a:extLst>
              <a:ext uri="{FF2B5EF4-FFF2-40B4-BE49-F238E27FC236}">
                <a16:creationId xmlns:a16="http://schemas.microsoft.com/office/drawing/2014/main" id="{6A1BB794-13D2-4E1D-8AFA-2C664D712667}"/>
              </a:ext>
            </a:extLst>
          </p:cNvPr>
          <p:cNvSpPr txBox="1"/>
          <p:nvPr/>
        </p:nvSpPr>
        <p:spPr>
          <a:xfrm>
            <a:off x="9378779" y="2074560"/>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6</a:t>
            </a:r>
          </a:p>
        </p:txBody>
      </p:sp>
      <p:sp>
        <p:nvSpPr>
          <p:cNvPr id="83" name="TextBox 17">
            <a:extLst>
              <a:ext uri="{FF2B5EF4-FFF2-40B4-BE49-F238E27FC236}">
                <a16:creationId xmlns:a16="http://schemas.microsoft.com/office/drawing/2014/main" id="{86A513B9-1E0C-4DEA-95AE-08EB26839BD2}"/>
              </a:ext>
            </a:extLst>
          </p:cNvPr>
          <p:cNvSpPr txBox="1"/>
          <p:nvPr/>
        </p:nvSpPr>
        <p:spPr>
          <a:xfrm>
            <a:off x="9069859" y="3735858"/>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7</a:t>
            </a:r>
          </a:p>
        </p:txBody>
      </p:sp>
      <p:sp>
        <p:nvSpPr>
          <p:cNvPr id="84" name="TextBox 18">
            <a:extLst>
              <a:ext uri="{FF2B5EF4-FFF2-40B4-BE49-F238E27FC236}">
                <a16:creationId xmlns:a16="http://schemas.microsoft.com/office/drawing/2014/main" id="{D5DA5498-73B8-4C70-A712-258DDA323CA5}"/>
              </a:ext>
            </a:extLst>
          </p:cNvPr>
          <p:cNvSpPr txBox="1"/>
          <p:nvPr/>
        </p:nvSpPr>
        <p:spPr>
          <a:xfrm>
            <a:off x="9447428" y="3159209"/>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8</a:t>
            </a:r>
          </a:p>
        </p:txBody>
      </p:sp>
      <p:sp>
        <p:nvSpPr>
          <p:cNvPr id="85" name="TextBox 19">
            <a:extLst>
              <a:ext uri="{FF2B5EF4-FFF2-40B4-BE49-F238E27FC236}">
                <a16:creationId xmlns:a16="http://schemas.microsoft.com/office/drawing/2014/main" id="{01F68145-0DBD-4AAA-AC89-4E61B59A918D}"/>
              </a:ext>
            </a:extLst>
          </p:cNvPr>
          <p:cNvSpPr txBox="1"/>
          <p:nvPr/>
        </p:nvSpPr>
        <p:spPr>
          <a:xfrm>
            <a:off x="10422238" y="3468129"/>
            <a:ext cx="33363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9</a:t>
            </a:r>
          </a:p>
        </p:txBody>
      </p:sp>
      <p:sp>
        <p:nvSpPr>
          <p:cNvPr id="86" name="TextBox 20">
            <a:extLst>
              <a:ext uri="{FF2B5EF4-FFF2-40B4-BE49-F238E27FC236}">
                <a16:creationId xmlns:a16="http://schemas.microsoft.com/office/drawing/2014/main" id="{DE446F2F-FB98-4DC5-AF53-403617F78C5C}"/>
              </a:ext>
            </a:extLst>
          </p:cNvPr>
          <p:cNvSpPr txBox="1"/>
          <p:nvPr/>
        </p:nvSpPr>
        <p:spPr>
          <a:xfrm>
            <a:off x="10614455" y="2239318"/>
            <a:ext cx="45033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6DBB2E3-CF18-4820-AFFF-BCA75B0430E1}"/>
              </a:ext>
            </a:extLst>
          </p:cNvPr>
          <p:cNvSpPr/>
          <p:nvPr/>
        </p:nvSpPr>
        <p:spPr>
          <a:xfrm>
            <a:off x="1691502" y="1344824"/>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E823174-11D0-4D3F-A45C-0F35ECF8D560}"/>
              </a:ext>
            </a:extLst>
          </p:cNvPr>
          <p:cNvSpPr/>
          <p:nvPr/>
        </p:nvSpPr>
        <p:spPr>
          <a:xfrm>
            <a:off x="1087394" y="3170878"/>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499FDF8-F877-4C63-B311-582102A70D0F}"/>
              </a:ext>
            </a:extLst>
          </p:cNvPr>
          <p:cNvSpPr/>
          <p:nvPr/>
        </p:nvSpPr>
        <p:spPr>
          <a:xfrm>
            <a:off x="3078204" y="1495851"/>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FF6C5C49-4C81-447D-B55E-991BFBA808BF}"/>
              </a:ext>
            </a:extLst>
          </p:cNvPr>
          <p:cNvSpPr/>
          <p:nvPr/>
        </p:nvSpPr>
        <p:spPr>
          <a:xfrm>
            <a:off x="3593069" y="2134283"/>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4C1C66B7-9244-4687-8BF1-612DBE550903}"/>
              </a:ext>
            </a:extLst>
          </p:cNvPr>
          <p:cNvSpPr/>
          <p:nvPr/>
        </p:nvSpPr>
        <p:spPr>
          <a:xfrm>
            <a:off x="3311609" y="378185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733F25F3-B622-49D0-99E8-BD06146CFB13}"/>
              </a:ext>
            </a:extLst>
          </p:cNvPr>
          <p:cNvSpPr/>
          <p:nvPr/>
        </p:nvSpPr>
        <p:spPr>
          <a:xfrm>
            <a:off x="4636528" y="3507256"/>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42A4127-6608-474B-BB28-6D9F1DB9D509}"/>
              </a:ext>
            </a:extLst>
          </p:cNvPr>
          <p:cNvSpPr/>
          <p:nvPr/>
        </p:nvSpPr>
        <p:spPr>
          <a:xfrm>
            <a:off x="2577069" y="229904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D8F2B39F-29E8-4C27-A03A-881B8CFDEBC4}"/>
              </a:ext>
            </a:extLst>
          </p:cNvPr>
          <p:cNvSpPr/>
          <p:nvPr/>
        </p:nvSpPr>
        <p:spPr>
          <a:xfrm>
            <a:off x="4993501" y="229904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3D9E971E-7C20-46A2-9D84-81FC3EC50572}"/>
              </a:ext>
            </a:extLst>
          </p:cNvPr>
          <p:cNvSpPr/>
          <p:nvPr/>
        </p:nvSpPr>
        <p:spPr>
          <a:xfrm>
            <a:off x="7698259" y="1365418"/>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AE1E78A1-CC25-453F-A7FC-2D9BAB2B08DA}"/>
              </a:ext>
            </a:extLst>
          </p:cNvPr>
          <p:cNvSpPr/>
          <p:nvPr/>
        </p:nvSpPr>
        <p:spPr>
          <a:xfrm>
            <a:off x="7094151" y="3191472"/>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6805A4CC-3D51-4569-82DE-A4FCC730873A}"/>
              </a:ext>
            </a:extLst>
          </p:cNvPr>
          <p:cNvSpPr/>
          <p:nvPr/>
        </p:nvSpPr>
        <p:spPr>
          <a:xfrm>
            <a:off x="9084961" y="1516445"/>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4E74109-9ED8-4488-8ECC-85975B5F4B2A}"/>
              </a:ext>
            </a:extLst>
          </p:cNvPr>
          <p:cNvSpPr/>
          <p:nvPr/>
        </p:nvSpPr>
        <p:spPr>
          <a:xfrm>
            <a:off x="9599826" y="2154877"/>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1A97C6AB-C361-4625-AED0-06C84112807D}"/>
              </a:ext>
            </a:extLst>
          </p:cNvPr>
          <p:cNvSpPr/>
          <p:nvPr/>
        </p:nvSpPr>
        <p:spPr>
          <a:xfrm>
            <a:off x="9318366" y="3802444"/>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62B0831-60BB-41C0-A5A5-EBC41B839058}"/>
              </a:ext>
            </a:extLst>
          </p:cNvPr>
          <p:cNvSpPr/>
          <p:nvPr/>
        </p:nvSpPr>
        <p:spPr>
          <a:xfrm>
            <a:off x="10643285" y="352785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8E76E02-A67B-4880-8DCC-1AC185A011DA}"/>
              </a:ext>
            </a:extLst>
          </p:cNvPr>
          <p:cNvSpPr/>
          <p:nvPr/>
        </p:nvSpPr>
        <p:spPr>
          <a:xfrm>
            <a:off x="8583826" y="2319634"/>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9885FB0-1032-461F-B1F4-BC70B37CB57B}"/>
              </a:ext>
            </a:extLst>
          </p:cNvPr>
          <p:cNvSpPr/>
          <p:nvPr/>
        </p:nvSpPr>
        <p:spPr>
          <a:xfrm>
            <a:off x="11000258" y="2319634"/>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645CE280-340D-43D2-9AFD-321E47362015}"/>
              </a:ext>
            </a:extLst>
          </p:cNvPr>
          <p:cNvSpPr/>
          <p:nvPr/>
        </p:nvSpPr>
        <p:spPr>
          <a:xfrm>
            <a:off x="2309339" y="3630823"/>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0A86380-7240-4B59-BF1D-8C585FC4B2B9}"/>
              </a:ext>
            </a:extLst>
          </p:cNvPr>
          <p:cNvSpPr/>
          <p:nvPr/>
        </p:nvSpPr>
        <p:spPr>
          <a:xfrm>
            <a:off x="3647987" y="327385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FAFA8F8-9214-472D-AE67-765C265C939F}"/>
              </a:ext>
            </a:extLst>
          </p:cNvPr>
          <p:cNvSpPr/>
          <p:nvPr/>
        </p:nvSpPr>
        <p:spPr>
          <a:xfrm>
            <a:off x="8316096" y="3610228"/>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37A1617F-3F73-4D13-BD7B-1F21D261489F}"/>
              </a:ext>
            </a:extLst>
          </p:cNvPr>
          <p:cNvSpPr/>
          <p:nvPr/>
        </p:nvSpPr>
        <p:spPr>
          <a:xfrm>
            <a:off x="9695933" y="3212066"/>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596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4F38A1-4327-42C4-BF98-A64498AFB0FB}"/>
              </a:ext>
            </a:extLst>
          </p:cNvPr>
          <p:cNvSpPr txBox="1"/>
          <p:nvPr/>
        </p:nvSpPr>
        <p:spPr>
          <a:xfrm>
            <a:off x="1600429" y="281951"/>
            <a:ext cx="89882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Intervention: Old 7th Ward</a:t>
            </a:r>
            <a:endParaRPr lang="en-US" sz="4000" b="1">
              <a:solidFill>
                <a:srgbClr val="266E99"/>
              </a:solidFill>
              <a:latin typeface="Century Gothic" panose="020B0502020202020204" pitchFamily="34" charset="0"/>
            </a:endParaRPr>
          </a:p>
        </p:txBody>
      </p:sp>
      <p:sp>
        <p:nvSpPr>
          <p:cNvPr id="16" name="TextBox 15">
            <a:extLst>
              <a:ext uri="{FF2B5EF4-FFF2-40B4-BE49-F238E27FC236}">
                <a16:creationId xmlns:a16="http://schemas.microsoft.com/office/drawing/2014/main" id="{CF4899A2-15A6-4C06-B558-3C30E4700DFD}"/>
              </a:ext>
            </a:extLst>
          </p:cNvPr>
          <p:cNvSpPr txBox="1"/>
          <p:nvPr/>
        </p:nvSpPr>
        <p:spPr>
          <a:xfrm>
            <a:off x="9993428" y="654829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mage Credit:  Google Earth.</a:t>
            </a:r>
          </a:p>
        </p:txBody>
      </p:sp>
      <p:pic>
        <p:nvPicPr>
          <p:cNvPr id="13" name="Picture 13">
            <a:extLst>
              <a:ext uri="{FF2B5EF4-FFF2-40B4-BE49-F238E27FC236}">
                <a16:creationId xmlns:a16="http://schemas.microsoft.com/office/drawing/2014/main" id="{DBCE03F1-1E29-48AF-87A8-DD0ABE169A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7433" y="1318143"/>
            <a:ext cx="5595266" cy="4646345"/>
          </a:xfrm>
          <a:prstGeom prst="rect">
            <a:avLst/>
          </a:prstGeom>
        </p:spPr>
      </p:pic>
      <p:pic>
        <p:nvPicPr>
          <p:cNvPr id="14" name="Picture 14">
            <a:extLst>
              <a:ext uri="{FF2B5EF4-FFF2-40B4-BE49-F238E27FC236}">
                <a16:creationId xmlns:a16="http://schemas.microsoft.com/office/drawing/2014/main" id="{3C0E01BF-D096-4D3D-958C-B885240EFB6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452" y="1327323"/>
            <a:ext cx="5593593" cy="4652897"/>
          </a:xfrm>
          <a:prstGeom prst="rect">
            <a:avLst/>
          </a:prstGeom>
        </p:spPr>
      </p:pic>
      <p:sp>
        <p:nvSpPr>
          <p:cNvPr id="6" name="TextBox 5">
            <a:extLst>
              <a:ext uri="{FF2B5EF4-FFF2-40B4-BE49-F238E27FC236}">
                <a16:creationId xmlns:a16="http://schemas.microsoft.com/office/drawing/2014/main" id="{92911D3F-BC6B-4530-835E-78BEF0A02CEB}"/>
              </a:ext>
            </a:extLst>
          </p:cNvPr>
          <p:cNvSpPr txBox="1"/>
          <p:nvPr/>
        </p:nvSpPr>
        <p:spPr>
          <a:xfrm>
            <a:off x="289564" y="933925"/>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Existing Conditions</a:t>
            </a:r>
            <a:endParaRPr lang="en-US">
              <a:solidFill>
                <a:srgbClr val="3F3F3F"/>
              </a:solidFill>
            </a:endParaRPr>
          </a:p>
        </p:txBody>
      </p:sp>
      <p:sp>
        <p:nvSpPr>
          <p:cNvPr id="7" name="TextBox 6">
            <a:extLst>
              <a:ext uri="{FF2B5EF4-FFF2-40B4-BE49-F238E27FC236}">
                <a16:creationId xmlns:a16="http://schemas.microsoft.com/office/drawing/2014/main" id="{8208AB66-1E64-4A3F-B25A-C13EEDCD15F5}"/>
              </a:ext>
            </a:extLst>
          </p:cNvPr>
          <p:cNvSpPr txBox="1"/>
          <p:nvPr/>
        </p:nvSpPr>
        <p:spPr>
          <a:xfrm>
            <a:off x="6285148" y="969367"/>
            <a:ext cx="5289025"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Modeled Intervention</a:t>
            </a:r>
          </a:p>
        </p:txBody>
      </p:sp>
      <p:cxnSp>
        <p:nvCxnSpPr>
          <p:cNvPr id="10" name="Straight Arrow Connector 9">
            <a:extLst>
              <a:ext uri="{FF2B5EF4-FFF2-40B4-BE49-F238E27FC236}">
                <a16:creationId xmlns:a16="http://schemas.microsoft.com/office/drawing/2014/main" id="{65E8E97D-8D1A-409E-85ED-367C39B7EBEA}"/>
              </a:ext>
            </a:extLst>
          </p:cNvPr>
          <p:cNvCxnSpPr/>
          <p:nvPr/>
        </p:nvCxnSpPr>
        <p:spPr>
          <a:xfrm flipH="1" flipV="1">
            <a:off x="6063243" y="1134408"/>
            <a:ext cx="51397" cy="4819051"/>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70F97D-B45C-4E0E-8D4B-48EF75F73F04}"/>
              </a:ext>
            </a:extLst>
          </p:cNvPr>
          <p:cNvSpPr txBox="1"/>
          <p:nvPr/>
        </p:nvSpPr>
        <p:spPr>
          <a:xfrm rot="18300000">
            <a:off x="585661" y="2587244"/>
            <a:ext cx="1179045"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Nepperhan Ave</a:t>
            </a:r>
            <a:endParaRPr lang="en-US" sz="1000">
              <a:cs typeface="Calibri" panose="020F0502020204030204"/>
            </a:endParaRPr>
          </a:p>
        </p:txBody>
      </p:sp>
      <p:sp>
        <p:nvSpPr>
          <p:cNvPr id="4" name="TextBox 3">
            <a:extLst>
              <a:ext uri="{FF2B5EF4-FFF2-40B4-BE49-F238E27FC236}">
                <a16:creationId xmlns:a16="http://schemas.microsoft.com/office/drawing/2014/main" id="{F775B378-4693-4511-BB89-926EEE6B767F}"/>
              </a:ext>
            </a:extLst>
          </p:cNvPr>
          <p:cNvSpPr txBox="1"/>
          <p:nvPr/>
        </p:nvSpPr>
        <p:spPr>
          <a:xfrm rot="1440000">
            <a:off x="340515" y="4416014"/>
            <a:ext cx="794617"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Elm Street</a:t>
            </a:r>
            <a:endParaRPr lang="en-US"/>
          </a:p>
        </p:txBody>
      </p:sp>
      <p:sp>
        <p:nvSpPr>
          <p:cNvPr id="8" name="TextBox 7">
            <a:extLst>
              <a:ext uri="{FF2B5EF4-FFF2-40B4-BE49-F238E27FC236}">
                <a16:creationId xmlns:a16="http://schemas.microsoft.com/office/drawing/2014/main" id="{87663FD7-A8CB-4836-9981-2D44861A6AF0}"/>
              </a:ext>
            </a:extLst>
          </p:cNvPr>
          <p:cNvSpPr txBox="1"/>
          <p:nvPr/>
        </p:nvSpPr>
        <p:spPr>
          <a:xfrm rot="720000">
            <a:off x="4409564" y="4418544"/>
            <a:ext cx="1053649"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Riverview Ave</a:t>
            </a:r>
            <a:endParaRPr lang="en-US" sz="1000">
              <a:cs typeface="Calibri"/>
            </a:endParaRPr>
          </a:p>
        </p:txBody>
      </p:sp>
      <p:sp>
        <p:nvSpPr>
          <p:cNvPr id="24" name="TextBox 23">
            <a:extLst>
              <a:ext uri="{FF2B5EF4-FFF2-40B4-BE49-F238E27FC236}">
                <a16:creationId xmlns:a16="http://schemas.microsoft.com/office/drawing/2014/main" id="{CC7A7E35-82E1-4D79-8E77-CAE8CFEDFCF3}"/>
              </a:ext>
            </a:extLst>
          </p:cNvPr>
          <p:cNvSpPr txBox="1"/>
          <p:nvPr/>
        </p:nvSpPr>
        <p:spPr>
          <a:xfrm rot="17820000">
            <a:off x="281607" y="5366638"/>
            <a:ext cx="918183"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Linden Ave</a:t>
            </a:r>
            <a:endParaRPr lang="en-US" sz="1000">
              <a:cs typeface="Calibri"/>
            </a:endParaRPr>
          </a:p>
        </p:txBody>
      </p:sp>
      <p:sp>
        <p:nvSpPr>
          <p:cNvPr id="15" name="TextBox 14">
            <a:extLst>
              <a:ext uri="{FF2B5EF4-FFF2-40B4-BE49-F238E27FC236}">
                <a16:creationId xmlns:a16="http://schemas.microsoft.com/office/drawing/2014/main" id="{85F19ADC-2958-4BA6-BB56-4B2395FAD1C7}"/>
              </a:ext>
            </a:extLst>
          </p:cNvPr>
          <p:cNvSpPr txBox="1"/>
          <p:nvPr/>
        </p:nvSpPr>
        <p:spPr>
          <a:xfrm rot="720000">
            <a:off x="4672030" y="2682877"/>
            <a:ext cx="1053649"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Chestnut Ave</a:t>
            </a:r>
            <a:endParaRPr lang="en-US" sz="1000">
              <a:cs typeface="Calibri"/>
            </a:endParaRPr>
          </a:p>
        </p:txBody>
      </p:sp>
      <p:sp>
        <p:nvSpPr>
          <p:cNvPr id="17" name="TextBox 16">
            <a:extLst>
              <a:ext uri="{FF2B5EF4-FFF2-40B4-BE49-F238E27FC236}">
                <a16:creationId xmlns:a16="http://schemas.microsoft.com/office/drawing/2014/main" id="{E333E7C5-FD3C-49CD-93B6-EE310F938852}"/>
              </a:ext>
            </a:extLst>
          </p:cNvPr>
          <p:cNvSpPr txBox="1"/>
          <p:nvPr/>
        </p:nvSpPr>
        <p:spPr>
          <a:xfrm rot="18300000">
            <a:off x="6537727" y="2527977"/>
            <a:ext cx="1179045"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Nepperhan Ave</a:t>
            </a:r>
            <a:endParaRPr lang="en-US" sz="1000">
              <a:cs typeface="Calibri" panose="020F0502020204030204"/>
            </a:endParaRPr>
          </a:p>
        </p:txBody>
      </p:sp>
      <p:sp>
        <p:nvSpPr>
          <p:cNvPr id="18" name="TextBox 17">
            <a:extLst>
              <a:ext uri="{FF2B5EF4-FFF2-40B4-BE49-F238E27FC236}">
                <a16:creationId xmlns:a16="http://schemas.microsoft.com/office/drawing/2014/main" id="{49245FEB-6C45-45C7-B0D7-687BD69B2941}"/>
              </a:ext>
            </a:extLst>
          </p:cNvPr>
          <p:cNvSpPr txBox="1"/>
          <p:nvPr/>
        </p:nvSpPr>
        <p:spPr>
          <a:xfrm rot="1440000">
            <a:off x="6292581" y="4356747"/>
            <a:ext cx="794617"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Elm Street</a:t>
            </a:r>
            <a:endParaRPr lang="en-US"/>
          </a:p>
        </p:txBody>
      </p:sp>
      <p:sp>
        <p:nvSpPr>
          <p:cNvPr id="19" name="TextBox 18">
            <a:extLst>
              <a:ext uri="{FF2B5EF4-FFF2-40B4-BE49-F238E27FC236}">
                <a16:creationId xmlns:a16="http://schemas.microsoft.com/office/drawing/2014/main" id="{6991F5CE-2B3F-464A-8AD6-DD62084F05B8}"/>
              </a:ext>
            </a:extLst>
          </p:cNvPr>
          <p:cNvSpPr txBox="1"/>
          <p:nvPr/>
        </p:nvSpPr>
        <p:spPr>
          <a:xfrm rot="900000">
            <a:off x="10361630" y="4359277"/>
            <a:ext cx="1053649"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Riverview Ave</a:t>
            </a:r>
            <a:endParaRPr lang="en-US" sz="1000">
              <a:cs typeface="Calibri"/>
            </a:endParaRPr>
          </a:p>
        </p:txBody>
      </p:sp>
      <p:sp>
        <p:nvSpPr>
          <p:cNvPr id="20" name="TextBox 19">
            <a:extLst>
              <a:ext uri="{FF2B5EF4-FFF2-40B4-BE49-F238E27FC236}">
                <a16:creationId xmlns:a16="http://schemas.microsoft.com/office/drawing/2014/main" id="{8F8F99D0-EE9F-4B2D-B8F2-41F73C0A6B79}"/>
              </a:ext>
            </a:extLst>
          </p:cNvPr>
          <p:cNvSpPr txBox="1"/>
          <p:nvPr/>
        </p:nvSpPr>
        <p:spPr>
          <a:xfrm rot="17820000">
            <a:off x="6233673" y="5307371"/>
            <a:ext cx="918183"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Linden Ave</a:t>
            </a:r>
            <a:endParaRPr lang="en-US" sz="1000">
              <a:cs typeface="Calibri"/>
            </a:endParaRPr>
          </a:p>
        </p:txBody>
      </p:sp>
      <p:sp>
        <p:nvSpPr>
          <p:cNvPr id="22" name="TextBox 21">
            <a:extLst>
              <a:ext uri="{FF2B5EF4-FFF2-40B4-BE49-F238E27FC236}">
                <a16:creationId xmlns:a16="http://schemas.microsoft.com/office/drawing/2014/main" id="{E24B9EB4-3A52-4F4C-9FC6-812318643909}"/>
              </a:ext>
            </a:extLst>
          </p:cNvPr>
          <p:cNvSpPr txBox="1"/>
          <p:nvPr/>
        </p:nvSpPr>
        <p:spPr>
          <a:xfrm rot="720000">
            <a:off x="10624096" y="2623610"/>
            <a:ext cx="1053649" cy="246221"/>
          </a:xfrm>
          <a:prstGeom prst="rect">
            <a:avLst/>
          </a:prstGeom>
          <a:solidFill>
            <a:srgbClr val="FFFFFF">
              <a:alpha val="6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cs typeface="Calibri"/>
              </a:rPr>
              <a:t>Chestnut Ave</a:t>
            </a:r>
            <a:endParaRPr lang="en-US" sz="1000">
              <a:cs typeface="Calibri"/>
            </a:endParaRPr>
          </a:p>
        </p:txBody>
      </p:sp>
      <p:pic>
        <p:nvPicPr>
          <p:cNvPr id="5" name="Picture 4" descr="A picture containing map&#10;&#10;Description automatically generated">
            <a:extLst>
              <a:ext uri="{FF2B5EF4-FFF2-40B4-BE49-F238E27FC236}">
                <a16:creationId xmlns:a16="http://schemas.microsoft.com/office/drawing/2014/main" id="{93616AEB-8BC3-4C9C-AB3B-1396A44798E0}"/>
              </a:ext>
            </a:extLst>
          </p:cNvPr>
          <p:cNvPicPr>
            <a:picLocks noChangeAspect="1"/>
          </p:cNvPicPr>
          <p:nvPr/>
        </p:nvPicPr>
        <p:blipFill rotWithShape="1">
          <a:blip r:embed="rId5"/>
          <a:srcRect l="2541" t="83801" r="91833" b="9187"/>
          <a:stretch/>
        </p:blipFill>
        <p:spPr>
          <a:xfrm>
            <a:off x="5924112" y="5572880"/>
            <a:ext cx="331604" cy="548640"/>
          </a:xfrm>
          <a:prstGeom prst="rect">
            <a:avLst/>
          </a:prstGeom>
        </p:spPr>
      </p:pic>
    </p:spTree>
    <p:extLst>
      <p:ext uri="{BB962C8B-B14F-4D97-AF65-F5344CB8AC3E}">
        <p14:creationId xmlns:p14="http://schemas.microsoft.com/office/powerpoint/2010/main" val="1096866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E57BA5-87E4-4AF8-829E-3C42319C6C08}"/>
              </a:ext>
            </a:extLst>
          </p:cNvPr>
          <p:cNvSpPr txBox="1"/>
          <p:nvPr/>
        </p:nvSpPr>
        <p:spPr>
          <a:xfrm>
            <a:off x="739226" y="16381"/>
            <a:ext cx="102678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a:ea typeface="+mn-ea"/>
                <a:cs typeface="+mn-cs"/>
              </a:rPr>
              <a:t>Thermal Comfort: Old 7th Ward</a:t>
            </a:r>
            <a:endParaRPr kumimoji="0" lang="en-US" sz="4000" b="1" i="0" u="none" strike="noStrike" kern="1200" cap="none" spc="0" normalizeH="0" baseline="0" noProof="0">
              <a:ln>
                <a:noFill/>
              </a:ln>
              <a:solidFill>
                <a:srgbClr val="266E99"/>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90383C9-D24B-4A6B-88B3-28DB78980890}"/>
              </a:ext>
            </a:extLst>
          </p:cNvPr>
          <p:cNvSpPr txBox="1"/>
          <p:nvPr/>
        </p:nvSpPr>
        <p:spPr>
          <a:xfrm>
            <a:off x="1513114" y="5958113"/>
            <a:ext cx="369569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F2E123AA-95C4-4DC0-A789-5A287EEEFF81}"/>
              </a:ext>
            </a:extLst>
          </p:cNvPr>
          <p:cNvSpPr txBox="1"/>
          <p:nvPr/>
        </p:nvSpPr>
        <p:spPr>
          <a:xfrm>
            <a:off x="4372331" y="5356069"/>
            <a:ext cx="16594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    97.8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 113.4 °F</a:t>
            </a:r>
          </a:p>
        </p:txBody>
      </p:sp>
      <p:sp>
        <p:nvSpPr>
          <p:cNvPr id="22" name="TextBox 1">
            <a:extLst>
              <a:ext uri="{FF2B5EF4-FFF2-40B4-BE49-F238E27FC236}">
                <a16:creationId xmlns:a16="http://schemas.microsoft.com/office/drawing/2014/main" id="{DEBCBB8D-E777-4145-8DE4-4B915065DD5B}"/>
              </a:ext>
            </a:extLst>
          </p:cNvPr>
          <p:cNvSpPr txBox="1"/>
          <p:nvPr/>
        </p:nvSpPr>
        <p:spPr>
          <a:xfrm rot="16200000">
            <a:off x="-1858736" y="3360965"/>
            <a:ext cx="4865914" cy="369332"/>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grpSp>
        <p:nvGrpSpPr>
          <p:cNvPr id="36" name="Group 35">
            <a:extLst>
              <a:ext uri="{FF2B5EF4-FFF2-40B4-BE49-F238E27FC236}">
                <a16:creationId xmlns:a16="http://schemas.microsoft.com/office/drawing/2014/main" id="{6B2BE39A-D8E3-4B18-952D-2923ECF08788}"/>
              </a:ext>
            </a:extLst>
          </p:cNvPr>
          <p:cNvGrpSpPr/>
          <p:nvPr/>
        </p:nvGrpSpPr>
        <p:grpSpPr>
          <a:xfrm>
            <a:off x="5027159" y="2354036"/>
            <a:ext cx="2743200" cy="2771078"/>
            <a:chOff x="4724400" y="2866004"/>
            <a:chExt cx="2743200" cy="2771078"/>
          </a:xfrm>
        </p:grpSpPr>
        <p:sp>
          <p:nvSpPr>
            <p:cNvPr id="33" name="TextBox 32">
              <a:extLst>
                <a:ext uri="{FF2B5EF4-FFF2-40B4-BE49-F238E27FC236}">
                  <a16:creationId xmlns:a16="http://schemas.microsoft.com/office/drawing/2014/main" id="{3BD4C72D-C812-4F80-9EB1-6E1C3C43843B}"/>
                </a:ext>
              </a:extLst>
            </p:cNvPr>
            <p:cNvSpPr txBox="1"/>
            <p:nvPr/>
          </p:nvSpPr>
          <p:spPr>
            <a:xfrm>
              <a:off x="5236027" y="3113314"/>
              <a:ext cx="1534886"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 below 99.4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 99.4  - 101.0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101.0 - 102.5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102.5 - 104.1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104.1 - 105.6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105.6 - 107.2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107.2 - 108.7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108.7 - 110.3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110.3 - 111.8 °F</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above 111.8 °F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entury Gothic"/>
                <a:ea typeface="+mn-ea"/>
                <a:cs typeface="Calibri"/>
              </a:endParaRPr>
            </a:p>
          </p:txBody>
        </p:sp>
        <p:sp>
          <p:nvSpPr>
            <p:cNvPr id="34" name="TextBox 33">
              <a:extLst>
                <a:ext uri="{FF2B5EF4-FFF2-40B4-BE49-F238E27FC236}">
                  <a16:creationId xmlns:a16="http://schemas.microsoft.com/office/drawing/2014/main" id="{E6E1DC4F-396C-4A5A-B0E7-765B4198BF83}"/>
                </a:ext>
              </a:extLst>
            </p:cNvPr>
            <p:cNvSpPr txBox="1"/>
            <p:nvPr/>
          </p:nvSpPr>
          <p:spPr>
            <a:xfrm>
              <a:off x="4724400" y="286600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UTCI</a:t>
              </a:r>
            </a:p>
          </p:txBody>
        </p:sp>
        <p:pic>
          <p:nvPicPr>
            <p:cNvPr id="35" name="Picture 63">
              <a:extLst>
                <a:ext uri="{FF2B5EF4-FFF2-40B4-BE49-F238E27FC236}">
                  <a16:creationId xmlns:a16="http://schemas.microsoft.com/office/drawing/2014/main" id="{B525829D-FB3F-4064-8D79-A15C0DB37CBB}"/>
                </a:ext>
              </a:extLst>
            </p:cNvPr>
            <p:cNvPicPr>
              <a:picLocks noChangeAspect="1"/>
            </p:cNvPicPr>
            <p:nvPr/>
          </p:nvPicPr>
          <p:blipFill rotWithShape="1">
            <a:blip r:embed="rId3"/>
            <a:srcRect r="72180" b="629"/>
            <a:stretch/>
          </p:blipFill>
          <p:spPr>
            <a:xfrm>
              <a:off x="4768624" y="3165702"/>
              <a:ext cx="557822" cy="2235696"/>
            </a:xfrm>
            <a:prstGeom prst="rect">
              <a:avLst/>
            </a:prstGeom>
          </p:spPr>
        </p:pic>
      </p:grpSp>
      <p:sp>
        <p:nvSpPr>
          <p:cNvPr id="70" name="TextBox 69">
            <a:extLst>
              <a:ext uri="{FF2B5EF4-FFF2-40B4-BE49-F238E27FC236}">
                <a16:creationId xmlns:a16="http://schemas.microsoft.com/office/drawing/2014/main" id="{DDF4E693-EE3C-4D10-8172-A77479A760AD}"/>
              </a:ext>
            </a:extLst>
          </p:cNvPr>
          <p:cNvSpPr txBox="1"/>
          <p:nvPr/>
        </p:nvSpPr>
        <p:spPr>
          <a:xfrm>
            <a:off x="6203237" y="5359042"/>
            <a:ext cx="2743200"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    94.8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 112.9 °F</a:t>
            </a:r>
          </a:p>
        </p:txBody>
      </p:sp>
      <p:cxnSp>
        <p:nvCxnSpPr>
          <p:cNvPr id="72" name="Straight Arrow Connector 71">
            <a:extLst>
              <a:ext uri="{FF2B5EF4-FFF2-40B4-BE49-F238E27FC236}">
                <a16:creationId xmlns:a16="http://schemas.microsoft.com/office/drawing/2014/main" id="{1AEDA6C4-B274-4A2F-8A77-88A3BB042408}"/>
              </a:ext>
            </a:extLst>
          </p:cNvPr>
          <p:cNvCxnSpPr/>
          <p:nvPr/>
        </p:nvCxnSpPr>
        <p:spPr>
          <a:xfrm flipH="1" flipV="1">
            <a:off x="6098684" y="803248"/>
            <a:ext cx="10142" cy="1691306"/>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7C0FEE9D-CBD7-48A2-BF1F-D89844545978}"/>
              </a:ext>
            </a:extLst>
          </p:cNvPr>
          <p:cNvCxnSpPr>
            <a:cxnSpLocks/>
          </p:cNvCxnSpPr>
          <p:nvPr/>
        </p:nvCxnSpPr>
        <p:spPr>
          <a:xfrm flipH="1" flipV="1">
            <a:off x="6098684" y="4898997"/>
            <a:ext cx="10142" cy="1143620"/>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80DC56B-1C70-4F26-B0F7-00D1675D7878}"/>
              </a:ext>
            </a:extLst>
          </p:cNvPr>
          <p:cNvGrpSpPr/>
          <p:nvPr/>
        </p:nvGrpSpPr>
        <p:grpSpPr>
          <a:xfrm>
            <a:off x="154645" y="729257"/>
            <a:ext cx="5720357" cy="5601176"/>
            <a:chOff x="148530" y="756716"/>
            <a:chExt cx="5720357" cy="5601176"/>
          </a:xfrm>
        </p:grpSpPr>
        <p:pic>
          <p:nvPicPr>
            <p:cNvPr id="74" name="Picture 7" descr="Map&#10;&#10;Description automatically generated">
              <a:extLst>
                <a:ext uri="{FF2B5EF4-FFF2-40B4-BE49-F238E27FC236}">
                  <a16:creationId xmlns:a16="http://schemas.microsoft.com/office/drawing/2014/main" id="{76D5105F-4004-4E87-872C-6A41EF518677}"/>
                </a:ext>
              </a:extLst>
            </p:cNvPr>
            <p:cNvPicPr>
              <a:picLocks noChangeAspect="1"/>
            </p:cNvPicPr>
            <p:nvPr/>
          </p:nvPicPr>
          <p:blipFill rotWithShape="1">
            <a:blip r:embed="rId4"/>
            <a:srcRect l="19377" t="5390" r="40786" b="16686"/>
            <a:stretch/>
          </p:blipFill>
          <p:spPr>
            <a:xfrm>
              <a:off x="800100" y="1019137"/>
              <a:ext cx="3501992" cy="4989568"/>
            </a:xfrm>
            <a:prstGeom prst="rect">
              <a:avLst/>
            </a:prstGeom>
          </p:spPr>
        </p:pic>
        <p:grpSp>
          <p:nvGrpSpPr>
            <p:cNvPr id="75" name="Group 74">
              <a:extLst>
                <a:ext uri="{FF2B5EF4-FFF2-40B4-BE49-F238E27FC236}">
                  <a16:creationId xmlns:a16="http://schemas.microsoft.com/office/drawing/2014/main" id="{B95B4D25-D219-4B74-BE21-54B6D8823CF4}"/>
                </a:ext>
              </a:extLst>
            </p:cNvPr>
            <p:cNvGrpSpPr/>
            <p:nvPr/>
          </p:nvGrpSpPr>
          <p:grpSpPr>
            <a:xfrm>
              <a:off x="523875" y="5942513"/>
              <a:ext cx="5345012" cy="415379"/>
              <a:chOff x="1514475" y="5890581"/>
              <a:chExt cx="5301381" cy="686934"/>
            </a:xfrm>
          </p:grpSpPr>
          <p:sp>
            <p:nvSpPr>
              <p:cNvPr id="92" name="TextBox 91">
                <a:extLst>
                  <a:ext uri="{FF2B5EF4-FFF2-40B4-BE49-F238E27FC236}">
                    <a16:creationId xmlns:a16="http://schemas.microsoft.com/office/drawing/2014/main" id="{DA4FBFF9-93B3-48B8-A574-B3ED86DA0AA0}"/>
                  </a:ext>
                </a:extLst>
              </p:cNvPr>
              <p:cNvSpPr txBox="1"/>
              <p:nvPr/>
            </p:nvSpPr>
            <p:spPr>
              <a:xfrm>
                <a:off x="1514475" y="5966731"/>
                <a:ext cx="4068679" cy="61078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93" name="TextBox 92">
                <a:extLst>
                  <a:ext uri="{FF2B5EF4-FFF2-40B4-BE49-F238E27FC236}">
                    <a16:creationId xmlns:a16="http://schemas.microsoft.com/office/drawing/2014/main" id="{EE91F86F-C5A9-423C-93B1-6919A943611F}"/>
                  </a:ext>
                </a:extLst>
              </p:cNvPr>
              <p:cNvSpPr txBox="1"/>
              <p:nvPr/>
            </p:nvSpPr>
            <p:spPr>
              <a:xfrm>
                <a:off x="1715220" y="5890581"/>
                <a:ext cx="5100636" cy="508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a:t>
                </a:r>
              </a:p>
            </p:txBody>
          </p:sp>
          <p:sp>
            <p:nvSpPr>
              <p:cNvPr id="94" name="TextBox 93">
                <a:extLst>
                  <a:ext uri="{FF2B5EF4-FFF2-40B4-BE49-F238E27FC236}">
                    <a16:creationId xmlns:a16="http://schemas.microsoft.com/office/drawing/2014/main" id="{F67EBD27-3E50-4C32-AAB0-2E4EBBD15EBA}"/>
                  </a:ext>
                </a:extLst>
              </p:cNvPr>
              <p:cNvSpPr txBox="1"/>
              <p:nvPr/>
            </p:nvSpPr>
            <p:spPr>
              <a:xfrm>
                <a:off x="2042792" y="6067951"/>
                <a:ext cx="2743199" cy="5089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sp>
          <p:nvSpPr>
            <p:cNvPr id="77" name="TextBox 76">
              <a:extLst>
                <a:ext uri="{FF2B5EF4-FFF2-40B4-BE49-F238E27FC236}">
                  <a16:creationId xmlns:a16="http://schemas.microsoft.com/office/drawing/2014/main" id="{ED932680-969C-441D-83E1-E6D0A5E5832A}"/>
                </a:ext>
              </a:extLst>
            </p:cNvPr>
            <p:cNvSpPr txBox="1"/>
            <p:nvPr/>
          </p:nvSpPr>
          <p:spPr>
            <a:xfrm>
              <a:off x="705246" y="756716"/>
              <a:ext cx="3536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Existing Conditions</a:t>
              </a:r>
            </a:p>
          </p:txBody>
        </p:sp>
        <p:sp>
          <p:nvSpPr>
            <p:cNvPr id="78" name="TextBox 77">
              <a:extLst>
                <a:ext uri="{FF2B5EF4-FFF2-40B4-BE49-F238E27FC236}">
                  <a16:creationId xmlns:a16="http://schemas.microsoft.com/office/drawing/2014/main" id="{2BF7A459-D0DB-4524-B281-EF4016F505C5}"/>
                </a:ext>
              </a:extLst>
            </p:cNvPr>
            <p:cNvSpPr txBox="1"/>
            <p:nvPr/>
          </p:nvSpPr>
          <p:spPr>
            <a:xfrm rot="16200000">
              <a:off x="-1069181" y="3196316"/>
              <a:ext cx="274319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79" name="Group 78">
              <a:extLst>
                <a:ext uri="{FF2B5EF4-FFF2-40B4-BE49-F238E27FC236}">
                  <a16:creationId xmlns:a16="http://schemas.microsoft.com/office/drawing/2014/main" id="{D09B87DB-BC4B-44C9-84E9-1B637FAC31CA}"/>
                </a:ext>
              </a:extLst>
            </p:cNvPr>
            <p:cNvGrpSpPr/>
            <p:nvPr/>
          </p:nvGrpSpPr>
          <p:grpSpPr>
            <a:xfrm>
              <a:off x="207162" y="1257787"/>
              <a:ext cx="711784" cy="4797794"/>
              <a:chOff x="242881" y="1269690"/>
              <a:chExt cx="640350" cy="4785886"/>
            </a:xfrm>
          </p:grpSpPr>
          <p:grpSp>
            <p:nvGrpSpPr>
              <p:cNvPr id="80" name="Group 79">
                <a:extLst>
                  <a:ext uri="{FF2B5EF4-FFF2-40B4-BE49-F238E27FC236}">
                    <a16:creationId xmlns:a16="http://schemas.microsoft.com/office/drawing/2014/main" id="{B8085B63-575A-42D1-9DE9-9BEEA9C7C184}"/>
                  </a:ext>
                </a:extLst>
              </p:cNvPr>
              <p:cNvGrpSpPr/>
              <p:nvPr/>
            </p:nvGrpSpPr>
            <p:grpSpPr>
              <a:xfrm>
                <a:off x="269075" y="3081821"/>
                <a:ext cx="614156" cy="2973755"/>
                <a:chOff x="269075" y="1569727"/>
                <a:chExt cx="614156" cy="2973755"/>
              </a:xfrm>
            </p:grpSpPr>
            <p:sp>
              <p:nvSpPr>
                <p:cNvPr id="85" name="TextBox 84">
                  <a:extLst>
                    <a:ext uri="{FF2B5EF4-FFF2-40B4-BE49-F238E27FC236}">
                      <a16:creationId xmlns:a16="http://schemas.microsoft.com/office/drawing/2014/main" id="{F30478E0-9E04-4758-91DC-2FB426E9F121}"/>
                    </a:ext>
                  </a:extLst>
                </p:cNvPr>
                <p:cNvSpPr txBox="1"/>
                <p:nvPr/>
              </p:nvSpPr>
              <p:spPr>
                <a:xfrm>
                  <a:off x="269075" y="156972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6F65D7CB-0857-49CF-8935-1D6DF84640DD}"/>
                    </a:ext>
                  </a:extLst>
                </p:cNvPr>
                <p:cNvSpPr txBox="1"/>
                <p:nvPr/>
              </p:nvSpPr>
              <p:spPr>
                <a:xfrm>
                  <a:off x="269075" y="1998012"/>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C1F3C246-F4A3-4427-93B4-1D613694071D}"/>
                    </a:ext>
                  </a:extLst>
                </p:cNvPr>
                <p:cNvSpPr txBox="1"/>
                <p:nvPr/>
              </p:nvSpPr>
              <p:spPr>
                <a:xfrm>
                  <a:off x="269075" y="245010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8B09CD8D-F0CB-4402-A6A3-5EC66269E20C}"/>
                    </a:ext>
                  </a:extLst>
                </p:cNvPr>
                <p:cNvSpPr txBox="1"/>
                <p:nvPr/>
              </p:nvSpPr>
              <p:spPr>
                <a:xfrm>
                  <a:off x="279960" y="29022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BA92FAB8-66C0-4C00-8A76-64142272AE45}"/>
                    </a:ext>
                  </a:extLst>
                </p:cNvPr>
                <p:cNvSpPr txBox="1"/>
                <p:nvPr/>
              </p:nvSpPr>
              <p:spPr>
                <a:xfrm>
                  <a:off x="279960" y="334341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90" name="TextBox 89">
                  <a:extLst>
                    <a:ext uri="{FF2B5EF4-FFF2-40B4-BE49-F238E27FC236}">
                      <a16:creationId xmlns:a16="http://schemas.microsoft.com/office/drawing/2014/main" id="{7C62CCE7-085C-4359-8081-262E3289C845}"/>
                    </a:ext>
                  </a:extLst>
                </p:cNvPr>
                <p:cNvSpPr txBox="1"/>
                <p:nvPr/>
              </p:nvSpPr>
              <p:spPr>
                <a:xfrm>
                  <a:off x="290845" y="379551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91" name="TextBox 90">
                  <a:extLst>
                    <a:ext uri="{FF2B5EF4-FFF2-40B4-BE49-F238E27FC236}">
                      <a16:creationId xmlns:a16="http://schemas.microsoft.com/office/drawing/2014/main" id="{0B15B230-F883-4F86-99B4-14CF8C506AB2}"/>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sp>
            <p:nvSpPr>
              <p:cNvPr id="81" name="TextBox 80">
                <a:extLst>
                  <a:ext uri="{FF2B5EF4-FFF2-40B4-BE49-F238E27FC236}">
                    <a16:creationId xmlns:a16="http://schemas.microsoft.com/office/drawing/2014/main" id="{E46D3BA7-7885-4245-A890-2C8975600499}"/>
                  </a:ext>
                </a:extLst>
              </p:cNvPr>
              <p:cNvSpPr txBox="1"/>
              <p:nvPr/>
            </p:nvSpPr>
            <p:spPr>
              <a:xfrm>
                <a:off x="254788" y="261509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140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6C0BEEA9-B18B-4E46-9453-7B1519DA4632}"/>
                  </a:ext>
                </a:extLst>
              </p:cNvPr>
              <p:cNvSpPr txBox="1"/>
              <p:nvPr/>
            </p:nvSpPr>
            <p:spPr>
              <a:xfrm>
                <a:off x="242881" y="218647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DE302559-0A5F-4A6B-9F29-CFE30532EFB1}"/>
                  </a:ext>
                </a:extLst>
              </p:cNvPr>
              <p:cNvSpPr txBox="1"/>
              <p:nvPr/>
            </p:nvSpPr>
            <p:spPr>
              <a:xfrm>
                <a:off x="254788" y="173403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AAEAC50D-0EF7-4B15-9A13-7A9F314BAC0A}"/>
                  </a:ext>
                </a:extLst>
              </p:cNvPr>
              <p:cNvSpPr txBox="1"/>
              <p:nvPr/>
            </p:nvSpPr>
            <p:spPr>
              <a:xfrm>
                <a:off x="266694" y="126969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200</a:t>
                </a:r>
              </a:p>
            </p:txBody>
          </p:sp>
        </p:grpSp>
      </p:grpSp>
      <p:pic>
        <p:nvPicPr>
          <p:cNvPr id="37" name="Picture 36" descr="A picture containing map&#10;&#10;Description automatically generated">
            <a:extLst>
              <a:ext uri="{FF2B5EF4-FFF2-40B4-BE49-F238E27FC236}">
                <a16:creationId xmlns:a16="http://schemas.microsoft.com/office/drawing/2014/main" id="{00BA35AE-CBFE-4664-8087-5053D8CE9192}"/>
              </a:ext>
            </a:extLst>
          </p:cNvPr>
          <p:cNvPicPr>
            <a:picLocks noChangeAspect="1"/>
          </p:cNvPicPr>
          <p:nvPr/>
        </p:nvPicPr>
        <p:blipFill rotWithShape="1">
          <a:blip r:embed="rId5"/>
          <a:srcRect l="2541" t="83801" r="91833" b="9187"/>
          <a:stretch/>
        </p:blipFill>
        <p:spPr>
          <a:xfrm>
            <a:off x="4378986" y="1116897"/>
            <a:ext cx="389845" cy="645000"/>
          </a:xfrm>
          <a:prstGeom prst="rect">
            <a:avLst/>
          </a:prstGeom>
        </p:spPr>
      </p:pic>
      <p:grpSp>
        <p:nvGrpSpPr>
          <p:cNvPr id="40" name="Group 39">
            <a:extLst>
              <a:ext uri="{FF2B5EF4-FFF2-40B4-BE49-F238E27FC236}">
                <a16:creationId xmlns:a16="http://schemas.microsoft.com/office/drawing/2014/main" id="{12594AD7-D834-4C67-8184-CF8ADCAB56F4}"/>
              </a:ext>
            </a:extLst>
          </p:cNvPr>
          <p:cNvGrpSpPr/>
          <p:nvPr/>
        </p:nvGrpSpPr>
        <p:grpSpPr>
          <a:xfrm>
            <a:off x="7301452" y="732101"/>
            <a:ext cx="5772392" cy="5650630"/>
            <a:chOff x="6209832" y="745831"/>
            <a:chExt cx="5772392" cy="5650630"/>
          </a:xfrm>
        </p:grpSpPr>
        <p:pic>
          <p:nvPicPr>
            <p:cNvPr id="98" name="Picture 3" descr="A picture containing map&#10;&#10;Description automatically generated">
              <a:extLst>
                <a:ext uri="{FF2B5EF4-FFF2-40B4-BE49-F238E27FC236}">
                  <a16:creationId xmlns:a16="http://schemas.microsoft.com/office/drawing/2014/main" id="{DDFD89C5-327A-4E46-9FC7-DF02A6E5FAF9}"/>
                </a:ext>
              </a:extLst>
            </p:cNvPr>
            <p:cNvPicPr>
              <a:picLocks noChangeAspect="1"/>
            </p:cNvPicPr>
            <p:nvPr/>
          </p:nvPicPr>
          <p:blipFill rotWithShape="1">
            <a:blip r:embed="rId6"/>
            <a:srcRect l="19009" t="5752" r="40575" b="16960"/>
            <a:stretch/>
          </p:blipFill>
          <p:spPr>
            <a:xfrm>
              <a:off x="6801958" y="1019137"/>
              <a:ext cx="3694387" cy="4999728"/>
            </a:xfrm>
            <a:prstGeom prst="rect">
              <a:avLst/>
            </a:prstGeom>
          </p:spPr>
        </p:pic>
        <p:sp>
          <p:nvSpPr>
            <p:cNvPr id="99" name="TextBox 98">
              <a:extLst>
                <a:ext uri="{FF2B5EF4-FFF2-40B4-BE49-F238E27FC236}">
                  <a16:creationId xmlns:a16="http://schemas.microsoft.com/office/drawing/2014/main" id="{8A0AE0CC-C491-43B7-B9E7-DC11F1262917}"/>
                </a:ext>
              </a:extLst>
            </p:cNvPr>
            <p:cNvSpPr txBox="1"/>
            <p:nvPr/>
          </p:nvSpPr>
          <p:spPr>
            <a:xfrm>
              <a:off x="6812131" y="745831"/>
              <a:ext cx="3536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Modeled Intervention</a:t>
              </a:r>
            </a:p>
          </p:txBody>
        </p:sp>
        <p:grpSp>
          <p:nvGrpSpPr>
            <p:cNvPr id="100" name="Group 99">
              <a:extLst>
                <a:ext uri="{FF2B5EF4-FFF2-40B4-BE49-F238E27FC236}">
                  <a16:creationId xmlns:a16="http://schemas.microsoft.com/office/drawing/2014/main" id="{5072F76A-E718-4338-ACF2-6BB5C26DA59F}"/>
                </a:ext>
              </a:extLst>
            </p:cNvPr>
            <p:cNvGrpSpPr/>
            <p:nvPr/>
          </p:nvGrpSpPr>
          <p:grpSpPr>
            <a:xfrm>
              <a:off x="6209832" y="1047359"/>
              <a:ext cx="5772392" cy="5349102"/>
              <a:chOff x="6754118" y="1058245"/>
              <a:chExt cx="5772392" cy="5349102"/>
            </a:xfrm>
          </p:grpSpPr>
          <p:grpSp>
            <p:nvGrpSpPr>
              <p:cNvPr id="114" name="Group 113">
                <a:extLst>
                  <a:ext uri="{FF2B5EF4-FFF2-40B4-BE49-F238E27FC236}">
                    <a16:creationId xmlns:a16="http://schemas.microsoft.com/office/drawing/2014/main" id="{83BF1B6A-4D95-4109-AEE2-BF305A799288}"/>
                  </a:ext>
                </a:extLst>
              </p:cNvPr>
              <p:cNvGrpSpPr/>
              <p:nvPr/>
            </p:nvGrpSpPr>
            <p:grpSpPr>
              <a:xfrm>
                <a:off x="6754118" y="2002418"/>
                <a:ext cx="5772392" cy="4404929"/>
                <a:chOff x="875832" y="2002418"/>
                <a:chExt cx="5772392" cy="4404929"/>
              </a:xfrm>
            </p:grpSpPr>
            <p:sp>
              <p:nvSpPr>
                <p:cNvPr id="116" name="TextBox 115">
                  <a:extLst>
                    <a:ext uri="{FF2B5EF4-FFF2-40B4-BE49-F238E27FC236}">
                      <a16:creationId xmlns:a16="http://schemas.microsoft.com/office/drawing/2014/main" id="{6315C0CC-3916-44F6-B936-93CAE9060A28}"/>
                    </a:ext>
                  </a:extLst>
                </p:cNvPr>
                <p:cNvSpPr txBox="1"/>
                <p:nvPr/>
              </p:nvSpPr>
              <p:spPr>
                <a:xfrm rot="16200000">
                  <a:off x="-341879" y="3220129"/>
                  <a:ext cx="274319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117" name="Group 116">
                  <a:extLst>
                    <a:ext uri="{FF2B5EF4-FFF2-40B4-BE49-F238E27FC236}">
                      <a16:creationId xmlns:a16="http://schemas.microsoft.com/office/drawing/2014/main" id="{3056D9B4-D020-41BD-9A8E-723B0CD43846}"/>
                    </a:ext>
                  </a:extLst>
                </p:cNvPr>
                <p:cNvGrpSpPr/>
                <p:nvPr/>
              </p:nvGrpSpPr>
              <p:grpSpPr>
                <a:xfrm>
                  <a:off x="1274990" y="5954445"/>
                  <a:ext cx="5373234" cy="452902"/>
                  <a:chOff x="1514475" y="5933897"/>
                  <a:chExt cx="5329372" cy="463411"/>
                </a:xfrm>
              </p:grpSpPr>
              <p:sp>
                <p:nvSpPr>
                  <p:cNvPr id="118" name="TextBox 117">
                    <a:extLst>
                      <a:ext uri="{FF2B5EF4-FFF2-40B4-BE49-F238E27FC236}">
                        <a16:creationId xmlns:a16="http://schemas.microsoft.com/office/drawing/2014/main" id="{6F5F5452-2F46-49F0-8E18-05919CB2C50B}"/>
                      </a:ext>
                    </a:extLst>
                  </p:cNvPr>
                  <p:cNvSpPr txBox="1"/>
                  <p:nvPr/>
                </p:nvSpPr>
                <p:spPr>
                  <a:xfrm>
                    <a:off x="1514475" y="5966732"/>
                    <a:ext cx="4068679" cy="38047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19" name="TextBox 118">
                    <a:extLst>
                      <a:ext uri="{FF2B5EF4-FFF2-40B4-BE49-F238E27FC236}">
                        <a16:creationId xmlns:a16="http://schemas.microsoft.com/office/drawing/2014/main" id="{7AA89D80-BCB2-4C02-BB64-FE50F41EA864}"/>
                      </a:ext>
                    </a:extLst>
                  </p:cNvPr>
                  <p:cNvSpPr txBox="1"/>
                  <p:nvPr/>
                </p:nvSpPr>
                <p:spPr>
                  <a:xfrm>
                    <a:off x="2042792" y="6082389"/>
                    <a:ext cx="2743199"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sp>
                <p:nvSpPr>
                  <p:cNvPr id="120" name="TextBox 119">
                    <a:extLst>
                      <a:ext uri="{FF2B5EF4-FFF2-40B4-BE49-F238E27FC236}">
                        <a16:creationId xmlns:a16="http://schemas.microsoft.com/office/drawing/2014/main" id="{0DE88DF8-168E-42B0-A910-8CE53B62819A}"/>
                      </a:ext>
                    </a:extLst>
                  </p:cNvPr>
                  <p:cNvSpPr txBox="1"/>
                  <p:nvPr/>
                </p:nvSpPr>
                <p:spPr>
                  <a:xfrm>
                    <a:off x="1743211" y="5933897"/>
                    <a:ext cx="5100636" cy="314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a:t>
                    </a:r>
                  </a:p>
                </p:txBody>
              </p:sp>
            </p:grpSp>
          </p:grpSp>
          <p:sp>
            <p:nvSpPr>
              <p:cNvPr id="115" name="TextBox 114">
                <a:extLst>
                  <a:ext uri="{FF2B5EF4-FFF2-40B4-BE49-F238E27FC236}">
                    <a16:creationId xmlns:a16="http://schemas.microsoft.com/office/drawing/2014/main" id="{646725CD-EC05-4477-A564-E9D389FF1941}"/>
                  </a:ext>
                </a:extLst>
              </p:cNvPr>
              <p:cNvSpPr txBox="1"/>
              <p:nvPr/>
            </p:nvSpPr>
            <p:spPr>
              <a:xfrm rot="16200000">
                <a:off x="4770665" y="3306536"/>
                <a:ext cx="486591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grpSp>
        <p:grpSp>
          <p:nvGrpSpPr>
            <p:cNvPr id="101" name="Group 100">
              <a:extLst>
                <a:ext uri="{FF2B5EF4-FFF2-40B4-BE49-F238E27FC236}">
                  <a16:creationId xmlns:a16="http://schemas.microsoft.com/office/drawing/2014/main" id="{8F349C5A-0371-4407-83C4-62DB82A25837}"/>
                </a:ext>
              </a:extLst>
            </p:cNvPr>
            <p:cNvGrpSpPr/>
            <p:nvPr/>
          </p:nvGrpSpPr>
          <p:grpSpPr>
            <a:xfrm>
              <a:off x="6315068" y="1269690"/>
              <a:ext cx="640350" cy="4785886"/>
              <a:chOff x="242881" y="1269690"/>
              <a:chExt cx="640350" cy="4785886"/>
            </a:xfrm>
          </p:grpSpPr>
          <p:grpSp>
            <p:nvGrpSpPr>
              <p:cNvPr id="102" name="Group 101">
                <a:extLst>
                  <a:ext uri="{FF2B5EF4-FFF2-40B4-BE49-F238E27FC236}">
                    <a16:creationId xmlns:a16="http://schemas.microsoft.com/office/drawing/2014/main" id="{D0DCE142-8E7C-454E-BF9F-275AAD2E75AA}"/>
                  </a:ext>
                </a:extLst>
              </p:cNvPr>
              <p:cNvGrpSpPr/>
              <p:nvPr/>
            </p:nvGrpSpPr>
            <p:grpSpPr>
              <a:xfrm>
                <a:off x="269075" y="3081821"/>
                <a:ext cx="614156" cy="2973755"/>
                <a:chOff x="269075" y="1569727"/>
                <a:chExt cx="614156" cy="2973755"/>
              </a:xfrm>
            </p:grpSpPr>
            <p:sp>
              <p:nvSpPr>
                <p:cNvPr id="107" name="TextBox 106">
                  <a:extLst>
                    <a:ext uri="{FF2B5EF4-FFF2-40B4-BE49-F238E27FC236}">
                      <a16:creationId xmlns:a16="http://schemas.microsoft.com/office/drawing/2014/main" id="{DBBA7EAC-EBC3-406A-A0D8-BE7EB3908C0A}"/>
                    </a:ext>
                  </a:extLst>
                </p:cNvPr>
                <p:cNvSpPr txBox="1"/>
                <p:nvPr/>
              </p:nvSpPr>
              <p:spPr>
                <a:xfrm>
                  <a:off x="269075" y="156972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8" name="TextBox 107">
                  <a:extLst>
                    <a:ext uri="{FF2B5EF4-FFF2-40B4-BE49-F238E27FC236}">
                      <a16:creationId xmlns:a16="http://schemas.microsoft.com/office/drawing/2014/main" id="{6BB3E061-D8DB-4C29-B152-D46D808E585F}"/>
                    </a:ext>
                  </a:extLst>
                </p:cNvPr>
                <p:cNvSpPr txBox="1"/>
                <p:nvPr/>
              </p:nvSpPr>
              <p:spPr>
                <a:xfrm>
                  <a:off x="269075" y="1998012"/>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1E1D3F64-488D-4CF9-A495-F84BDF06DC37}"/>
                    </a:ext>
                  </a:extLst>
                </p:cNvPr>
                <p:cNvSpPr txBox="1"/>
                <p:nvPr/>
              </p:nvSpPr>
              <p:spPr>
                <a:xfrm>
                  <a:off x="269075" y="245010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09D33CC9-B17E-4596-B984-B78015CC5D64}"/>
                    </a:ext>
                  </a:extLst>
                </p:cNvPr>
                <p:cNvSpPr txBox="1"/>
                <p:nvPr/>
              </p:nvSpPr>
              <p:spPr>
                <a:xfrm>
                  <a:off x="279960" y="29022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C1444155-E8A2-45BA-85E3-A568B051677A}"/>
                    </a:ext>
                  </a:extLst>
                </p:cNvPr>
                <p:cNvSpPr txBox="1"/>
                <p:nvPr/>
              </p:nvSpPr>
              <p:spPr>
                <a:xfrm>
                  <a:off x="279960" y="334341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112" name="TextBox 111">
                  <a:extLst>
                    <a:ext uri="{FF2B5EF4-FFF2-40B4-BE49-F238E27FC236}">
                      <a16:creationId xmlns:a16="http://schemas.microsoft.com/office/drawing/2014/main" id="{842A2D4B-304A-4E59-8236-DE788663EF84}"/>
                    </a:ext>
                  </a:extLst>
                </p:cNvPr>
                <p:cNvSpPr txBox="1"/>
                <p:nvPr/>
              </p:nvSpPr>
              <p:spPr>
                <a:xfrm>
                  <a:off x="290845" y="379551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113" name="TextBox 112">
                  <a:extLst>
                    <a:ext uri="{FF2B5EF4-FFF2-40B4-BE49-F238E27FC236}">
                      <a16:creationId xmlns:a16="http://schemas.microsoft.com/office/drawing/2014/main" id="{2DAA6AA9-86A7-43FA-B8B2-1CC8786339E6}"/>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sp>
            <p:nvSpPr>
              <p:cNvPr id="103" name="TextBox 102">
                <a:extLst>
                  <a:ext uri="{FF2B5EF4-FFF2-40B4-BE49-F238E27FC236}">
                    <a16:creationId xmlns:a16="http://schemas.microsoft.com/office/drawing/2014/main" id="{9D5C9E61-7126-487A-A621-55A49C361EA1}"/>
                  </a:ext>
                </a:extLst>
              </p:cNvPr>
              <p:cNvSpPr txBox="1"/>
              <p:nvPr/>
            </p:nvSpPr>
            <p:spPr>
              <a:xfrm>
                <a:off x="254788" y="261509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140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38B644F9-D652-4847-B0CB-44E0DC7C2F31}"/>
                  </a:ext>
                </a:extLst>
              </p:cNvPr>
              <p:cNvSpPr txBox="1"/>
              <p:nvPr/>
            </p:nvSpPr>
            <p:spPr>
              <a:xfrm>
                <a:off x="242881" y="218647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C2DA4575-0896-4D91-BC55-C2D66F524A9F}"/>
                  </a:ext>
                </a:extLst>
              </p:cNvPr>
              <p:cNvSpPr txBox="1"/>
              <p:nvPr/>
            </p:nvSpPr>
            <p:spPr>
              <a:xfrm>
                <a:off x="254788" y="173403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33B5CA47-93E7-4581-9295-299F42A772BC}"/>
                  </a:ext>
                </a:extLst>
              </p:cNvPr>
              <p:cNvSpPr txBox="1"/>
              <p:nvPr/>
            </p:nvSpPr>
            <p:spPr>
              <a:xfrm>
                <a:off x="266694" y="126969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200</a:t>
                </a:r>
              </a:p>
            </p:txBody>
          </p:sp>
        </p:grpSp>
      </p:grpSp>
      <p:pic>
        <p:nvPicPr>
          <p:cNvPr id="42" name="Picture 41" descr="A picture containing map&#10;&#10;Description automatically generated">
            <a:extLst>
              <a:ext uri="{FF2B5EF4-FFF2-40B4-BE49-F238E27FC236}">
                <a16:creationId xmlns:a16="http://schemas.microsoft.com/office/drawing/2014/main" id="{27B56FF8-E5B2-4621-B479-10907138B2D3}"/>
              </a:ext>
            </a:extLst>
          </p:cNvPr>
          <p:cNvPicPr>
            <a:picLocks noChangeAspect="1"/>
          </p:cNvPicPr>
          <p:nvPr/>
        </p:nvPicPr>
        <p:blipFill rotWithShape="1">
          <a:blip r:embed="rId5"/>
          <a:srcRect l="2541" t="83801" r="91833" b="9187"/>
          <a:stretch/>
        </p:blipFill>
        <p:spPr>
          <a:xfrm>
            <a:off x="11552770" y="1000194"/>
            <a:ext cx="389845" cy="645000"/>
          </a:xfrm>
          <a:prstGeom prst="rect">
            <a:avLst/>
          </a:prstGeom>
        </p:spPr>
      </p:pic>
      <p:sp>
        <p:nvSpPr>
          <p:cNvPr id="2" name="TextBox 1">
            <a:extLst>
              <a:ext uri="{FF2B5EF4-FFF2-40B4-BE49-F238E27FC236}">
                <a16:creationId xmlns:a16="http://schemas.microsoft.com/office/drawing/2014/main" id="{01CCCFC8-FA3A-41B3-B048-934364F5FB36}"/>
              </a:ext>
            </a:extLst>
          </p:cNvPr>
          <p:cNvSpPr txBox="1"/>
          <p:nvPr/>
        </p:nvSpPr>
        <p:spPr>
          <a:xfrm rot="1140000">
            <a:off x="1643320" y="1243928"/>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Chestnut St.</a:t>
            </a:r>
            <a:endParaRPr lang="en-US">
              <a:ea typeface="+mn-ea"/>
            </a:endParaRPr>
          </a:p>
        </p:txBody>
      </p:sp>
      <p:sp>
        <p:nvSpPr>
          <p:cNvPr id="4" name="TextBox 3">
            <a:extLst>
              <a:ext uri="{FF2B5EF4-FFF2-40B4-BE49-F238E27FC236}">
                <a16:creationId xmlns:a16="http://schemas.microsoft.com/office/drawing/2014/main" id="{33647281-8486-40DE-84A5-ECBFAC9BD881}"/>
              </a:ext>
            </a:extLst>
          </p:cNvPr>
          <p:cNvSpPr txBox="1"/>
          <p:nvPr/>
        </p:nvSpPr>
        <p:spPr>
          <a:xfrm rot="-3900000">
            <a:off x="572206" y="3702456"/>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Linden St</a:t>
            </a:r>
            <a:endParaRPr lang="en-US">
              <a:ea typeface="+mn-ea"/>
            </a:endParaRPr>
          </a:p>
        </p:txBody>
      </p:sp>
      <p:sp>
        <p:nvSpPr>
          <p:cNvPr id="5" name="TextBox 4">
            <a:extLst>
              <a:ext uri="{FF2B5EF4-FFF2-40B4-BE49-F238E27FC236}">
                <a16:creationId xmlns:a16="http://schemas.microsoft.com/office/drawing/2014/main" id="{3E0566E9-7A1F-4AC2-96B1-E63061043603}"/>
              </a:ext>
            </a:extLst>
          </p:cNvPr>
          <p:cNvSpPr txBox="1"/>
          <p:nvPr/>
        </p:nvSpPr>
        <p:spPr>
          <a:xfrm rot="1200000">
            <a:off x="1456413" y="5082682"/>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Elm Street</a:t>
            </a:r>
            <a:endParaRPr lang="en-US">
              <a:ea typeface="+mn-ea"/>
            </a:endParaRPr>
          </a:p>
        </p:txBody>
      </p:sp>
      <p:sp>
        <p:nvSpPr>
          <p:cNvPr id="6" name="TextBox 5">
            <a:extLst>
              <a:ext uri="{FF2B5EF4-FFF2-40B4-BE49-F238E27FC236}">
                <a16:creationId xmlns:a16="http://schemas.microsoft.com/office/drawing/2014/main" id="{9622E8DC-1F1B-4D20-A731-113CD3357E1E}"/>
              </a:ext>
            </a:extLst>
          </p:cNvPr>
          <p:cNvSpPr txBox="1"/>
          <p:nvPr/>
        </p:nvSpPr>
        <p:spPr>
          <a:xfrm rot="1140000">
            <a:off x="8783116" y="1238177"/>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Chestnut St.</a:t>
            </a:r>
            <a:endParaRPr lang="en-US">
              <a:ea typeface="+mn-ea"/>
            </a:endParaRPr>
          </a:p>
        </p:txBody>
      </p:sp>
      <p:sp>
        <p:nvSpPr>
          <p:cNvPr id="8" name="TextBox 7">
            <a:extLst>
              <a:ext uri="{FF2B5EF4-FFF2-40B4-BE49-F238E27FC236}">
                <a16:creationId xmlns:a16="http://schemas.microsoft.com/office/drawing/2014/main" id="{ABEA5506-4352-4CAE-BD3A-6B5331466C61}"/>
              </a:ext>
            </a:extLst>
          </p:cNvPr>
          <p:cNvSpPr txBox="1"/>
          <p:nvPr/>
        </p:nvSpPr>
        <p:spPr>
          <a:xfrm rot="-3900000">
            <a:off x="7712002" y="3696705"/>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Linden St</a:t>
            </a:r>
            <a:endParaRPr lang="en-US">
              <a:ea typeface="+mn-ea"/>
            </a:endParaRPr>
          </a:p>
        </p:txBody>
      </p:sp>
      <p:sp>
        <p:nvSpPr>
          <p:cNvPr id="10" name="TextBox 9">
            <a:extLst>
              <a:ext uri="{FF2B5EF4-FFF2-40B4-BE49-F238E27FC236}">
                <a16:creationId xmlns:a16="http://schemas.microsoft.com/office/drawing/2014/main" id="{AB416489-9F47-49F2-BCD2-01E8BAADC40A}"/>
              </a:ext>
            </a:extLst>
          </p:cNvPr>
          <p:cNvSpPr txBox="1"/>
          <p:nvPr/>
        </p:nvSpPr>
        <p:spPr>
          <a:xfrm rot="1200000">
            <a:off x="8596209" y="5076931"/>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Elm Street</a:t>
            </a:r>
            <a:endParaRPr lang="en-US">
              <a:ea typeface="+mn-ea"/>
            </a:endParaRPr>
          </a:p>
        </p:txBody>
      </p:sp>
    </p:spTree>
    <p:extLst>
      <p:ext uri="{BB962C8B-B14F-4D97-AF65-F5344CB8AC3E}">
        <p14:creationId xmlns:p14="http://schemas.microsoft.com/office/powerpoint/2010/main" val="4103206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E57BA5-87E4-4AF8-829E-3C42319C6C08}"/>
              </a:ext>
            </a:extLst>
          </p:cNvPr>
          <p:cNvSpPr txBox="1"/>
          <p:nvPr/>
        </p:nvSpPr>
        <p:spPr>
          <a:xfrm>
            <a:off x="739226" y="16381"/>
            <a:ext cx="102678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a:ea typeface="+mn-ea"/>
                <a:cs typeface="+mn-cs"/>
              </a:rPr>
              <a:t>Thermal Comfort: Old 7th Ward</a:t>
            </a:r>
            <a:endParaRPr kumimoji="0" lang="en-US" sz="4000" b="1" i="0" u="none" strike="noStrike" kern="1200" cap="none" spc="0" normalizeH="0" baseline="0" noProof="0">
              <a:ln>
                <a:noFill/>
              </a:ln>
              <a:solidFill>
                <a:srgbClr val="266E99"/>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90383C9-D24B-4A6B-88B3-28DB78980890}"/>
              </a:ext>
            </a:extLst>
          </p:cNvPr>
          <p:cNvSpPr txBox="1"/>
          <p:nvPr/>
        </p:nvSpPr>
        <p:spPr>
          <a:xfrm>
            <a:off x="1513114" y="5958113"/>
            <a:ext cx="369569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22" name="TextBox 1">
            <a:extLst>
              <a:ext uri="{FF2B5EF4-FFF2-40B4-BE49-F238E27FC236}">
                <a16:creationId xmlns:a16="http://schemas.microsoft.com/office/drawing/2014/main" id="{DEBCBB8D-E777-4145-8DE4-4B915065DD5B}"/>
              </a:ext>
            </a:extLst>
          </p:cNvPr>
          <p:cNvSpPr txBox="1"/>
          <p:nvPr/>
        </p:nvSpPr>
        <p:spPr>
          <a:xfrm rot="16200000">
            <a:off x="-1858736" y="3366407"/>
            <a:ext cx="4865914" cy="358447"/>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nvGrpSpPr>
          <p:cNvPr id="76" name="Group 75">
            <a:extLst>
              <a:ext uri="{FF2B5EF4-FFF2-40B4-BE49-F238E27FC236}">
                <a16:creationId xmlns:a16="http://schemas.microsoft.com/office/drawing/2014/main" id="{8F6AC977-9B53-43BF-A5DB-095B61C4D71C}"/>
              </a:ext>
            </a:extLst>
          </p:cNvPr>
          <p:cNvGrpSpPr/>
          <p:nvPr/>
        </p:nvGrpSpPr>
        <p:grpSpPr>
          <a:xfrm>
            <a:off x="154645" y="729257"/>
            <a:ext cx="5720357" cy="5601176"/>
            <a:chOff x="148530" y="756716"/>
            <a:chExt cx="5720357" cy="5601176"/>
          </a:xfrm>
        </p:grpSpPr>
        <p:pic>
          <p:nvPicPr>
            <p:cNvPr id="23" name="Picture 7" descr="Map&#10;&#10;Description automatically generated">
              <a:extLst>
                <a:ext uri="{FF2B5EF4-FFF2-40B4-BE49-F238E27FC236}">
                  <a16:creationId xmlns:a16="http://schemas.microsoft.com/office/drawing/2014/main" id="{1F271975-6217-4825-ADF5-CDB49A9E5EC8}"/>
                </a:ext>
              </a:extLst>
            </p:cNvPr>
            <p:cNvPicPr>
              <a:picLocks noChangeAspect="1"/>
            </p:cNvPicPr>
            <p:nvPr/>
          </p:nvPicPr>
          <p:blipFill rotWithShape="1">
            <a:blip r:embed="rId3"/>
            <a:srcRect l="19377" t="5390" r="40786" b="16686"/>
            <a:stretch/>
          </p:blipFill>
          <p:spPr>
            <a:xfrm>
              <a:off x="800100" y="1019137"/>
              <a:ext cx="3501992" cy="4989568"/>
            </a:xfrm>
            <a:prstGeom prst="rect">
              <a:avLst/>
            </a:prstGeom>
          </p:spPr>
        </p:pic>
        <p:grpSp>
          <p:nvGrpSpPr>
            <p:cNvPr id="25" name="Group 24">
              <a:extLst>
                <a:ext uri="{FF2B5EF4-FFF2-40B4-BE49-F238E27FC236}">
                  <a16:creationId xmlns:a16="http://schemas.microsoft.com/office/drawing/2014/main" id="{CFC6F60C-2B30-4A4F-9053-91EA370FDBA1}"/>
                </a:ext>
              </a:extLst>
            </p:cNvPr>
            <p:cNvGrpSpPr/>
            <p:nvPr/>
          </p:nvGrpSpPr>
          <p:grpSpPr>
            <a:xfrm>
              <a:off x="523875" y="5942513"/>
              <a:ext cx="5345012" cy="415379"/>
              <a:chOff x="1514475" y="5890581"/>
              <a:chExt cx="5301381" cy="686934"/>
            </a:xfrm>
          </p:grpSpPr>
          <p:sp>
            <p:nvSpPr>
              <p:cNvPr id="26" name="TextBox 25">
                <a:extLst>
                  <a:ext uri="{FF2B5EF4-FFF2-40B4-BE49-F238E27FC236}">
                    <a16:creationId xmlns:a16="http://schemas.microsoft.com/office/drawing/2014/main" id="{A176DA13-3D4C-4AFE-8B67-198F4E104113}"/>
                  </a:ext>
                </a:extLst>
              </p:cNvPr>
              <p:cNvSpPr txBox="1"/>
              <p:nvPr/>
            </p:nvSpPr>
            <p:spPr>
              <a:xfrm>
                <a:off x="1514475" y="5966731"/>
                <a:ext cx="4068679" cy="61078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27" name="TextBox 26">
                <a:extLst>
                  <a:ext uri="{FF2B5EF4-FFF2-40B4-BE49-F238E27FC236}">
                    <a16:creationId xmlns:a16="http://schemas.microsoft.com/office/drawing/2014/main" id="{26439E79-B25E-4A43-AEAC-60F689B06563}"/>
                  </a:ext>
                </a:extLst>
              </p:cNvPr>
              <p:cNvSpPr txBox="1"/>
              <p:nvPr/>
            </p:nvSpPr>
            <p:spPr>
              <a:xfrm>
                <a:off x="1715220" y="5890581"/>
                <a:ext cx="5100636" cy="508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a:t>
                </a:r>
              </a:p>
            </p:txBody>
          </p:sp>
          <p:sp>
            <p:nvSpPr>
              <p:cNvPr id="28" name="TextBox 27">
                <a:extLst>
                  <a:ext uri="{FF2B5EF4-FFF2-40B4-BE49-F238E27FC236}">
                    <a16:creationId xmlns:a16="http://schemas.microsoft.com/office/drawing/2014/main" id="{E6AFCB63-B3CA-4DFB-A33A-9D5CD1FF301A}"/>
                  </a:ext>
                </a:extLst>
              </p:cNvPr>
              <p:cNvSpPr txBox="1"/>
              <p:nvPr/>
            </p:nvSpPr>
            <p:spPr>
              <a:xfrm>
                <a:off x="2042792" y="6067951"/>
                <a:ext cx="2743199" cy="5089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sp>
          <p:nvSpPr>
            <p:cNvPr id="38" name="TextBox 37">
              <a:extLst>
                <a:ext uri="{FF2B5EF4-FFF2-40B4-BE49-F238E27FC236}">
                  <a16:creationId xmlns:a16="http://schemas.microsoft.com/office/drawing/2014/main" id="{0B064FD9-4E64-44B2-BE2E-7B77FCA4333E}"/>
                </a:ext>
              </a:extLst>
            </p:cNvPr>
            <p:cNvSpPr txBox="1"/>
            <p:nvPr/>
          </p:nvSpPr>
          <p:spPr>
            <a:xfrm>
              <a:off x="705246" y="756716"/>
              <a:ext cx="3536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Existing Conditions</a:t>
              </a:r>
            </a:p>
          </p:txBody>
        </p:sp>
        <p:sp>
          <p:nvSpPr>
            <p:cNvPr id="24" name="TextBox 23">
              <a:extLst>
                <a:ext uri="{FF2B5EF4-FFF2-40B4-BE49-F238E27FC236}">
                  <a16:creationId xmlns:a16="http://schemas.microsoft.com/office/drawing/2014/main" id="{C28BC122-8D90-4949-84A3-2B664574D796}"/>
                </a:ext>
              </a:extLst>
            </p:cNvPr>
            <p:cNvSpPr txBox="1"/>
            <p:nvPr/>
          </p:nvSpPr>
          <p:spPr>
            <a:xfrm rot="16200000">
              <a:off x="-1069181" y="3196316"/>
              <a:ext cx="274319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30" name="Group 29">
              <a:extLst>
                <a:ext uri="{FF2B5EF4-FFF2-40B4-BE49-F238E27FC236}">
                  <a16:creationId xmlns:a16="http://schemas.microsoft.com/office/drawing/2014/main" id="{4D0631C0-37BA-42B7-AF30-79808850EEEB}"/>
                </a:ext>
              </a:extLst>
            </p:cNvPr>
            <p:cNvGrpSpPr/>
            <p:nvPr/>
          </p:nvGrpSpPr>
          <p:grpSpPr>
            <a:xfrm>
              <a:off x="207162" y="1257786"/>
              <a:ext cx="711785" cy="4797794"/>
              <a:chOff x="242881" y="1269690"/>
              <a:chExt cx="640350" cy="4785886"/>
            </a:xfrm>
          </p:grpSpPr>
          <p:grpSp>
            <p:nvGrpSpPr>
              <p:cNvPr id="4" name="Group 3">
                <a:extLst>
                  <a:ext uri="{FF2B5EF4-FFF2-40B4-BE49-F238E27FC236}">
                    <a16:creationId xmlns:a16="http://schemas.microsoft.com/office/drawing/2014/main" id="{34D71164-962F-4EE2-9E90-1A411EA07CF9}"/>
                  </a:ext>
                </a:extLst>
              </p:cNvPr>
              <p:cNvGrpSpPr/>
              <p:nvPr/>
            </p:nvGrpSpPr>
            <p:grpSpPr>
              <a:xfrm>
                <a:off x="269075" y="3081821"/>
                <a:ext cx="614156" cy="2973755"/>
                <a:chOff x="269075" y="1569727"/>
                <a:chExt cx="614156" cy="2973755"/>
              </a:xfrm>
            </p:grpSpPr>
            <p:sp>
              <p:nvSpPr>
                <p:cNvPr id="39" name="TextBox 38">
                  <a:extLst>
                    <a:ext uri="{FF2B5EF4-FFF2-40B4-BE49-F238E27FC236}">
                      <a16:creationId xmlns:a16="http://schemas.microsoft.com/office/drawing/2014/main" id="{AA1A6398-66CD-4985-962E-32E433689411}"/>
                    </a:ext>
                  </a:extLst>
                </p:cNvPr>
                <p:cNvSpPr txBox="1"/>
                <p:nvPr/>
              </p:nvSpPr>
              <p:spPr>
                <a:xfrm>
                  <a:off x="269075" y="156972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1C308A9C-4E1A-453B-8ADA-BCF4647D93FD}"/>
                    </a:ext>
                  </a:extLst>
                </p:cNvPr>
                <p:cNvSpPr txBox="1"/>
                <p:nvPr/>
              </p:nvSpPr>
              <p:spPr>
                <a:xfrm>
                  <a:off x="269075" y="1998012"/>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E6C51040-E5FC-4BCE-882D-980C6BB4FC24}"/>
                    </a:ext>
                  </a:extLst>
                </p:cNvPr>
                <p:cNvSpPr txBox="1"/>
                <p:nvPr/>
              </p:nvSpPr>
              <p:spPr>
                <a:xfrm>
                  <a:off x="269075" y="245010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C5768D58-1922-40D3-B593-4F78F647610D}"/>
                    </a:ext>
                  </a:extLst>
                </p:cNvPr>
                <p:cNvSpPr txBox="1"/>
                <p:nvPr/>
              </p:nvSpPr>
              <p:spPr>
                <a:xfrm>
                  <a:off x="279960" y="29022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E5DCE5E-36C7-41E2-84ED-DA9EB0558CD7}"/>
                    </a:ext>
                  </a:extLst>
                </p:cNvPr>
                <p:cNvSpPr txBox="1"/>
                <p:nvPr/>
              </p:nvSpPr>
              <p:spPr>
                <a:xfrm>
                  <a:off x="279960" y="334341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46" name="TextBox 45">
                  <a:extLst>
                    <a:ext uri="{FF2B5EF4-FFF2-40B4-BE49-F238E27FC236}">
                      <a16:creationId xmlns:a16="http://schemas.microsoft.com/office/drawing/2014/main" id="{E08B242B-40DC-4415-9B04-458301F593C4}"/>
                    </a:ext>
                  </a:extLst>
                </p:cNvPr>
                <p:cNvSpPr txBox="1"/>
                <p:nvPr/>
              </p:nvSpPr>
              <p:spPr>
                <a:xfrm>
                  <a:off x="290845" y="379551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47" name="TextBox 46">
                  <a:extLst>
                    <a:ext uri="{FF2B5EF4-FFF2-40B4-BE49-F238E27FC236}">
                      <a16:creationId xmlns:a16="http://schemas.microsoft.com/office/drawing/2014/main" id="{FF52DFD7-E4C5-4A7C-A4B7-973097572529}"/>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sp>
            <p:nvSpPr>
              <p:cNvPr id="8" name="TextBox 7">
                <a:extLst>
                  <a:ext uri="{FF2B5EF4-FFF2-40B4-BE49-F238E27FC236}">
                    <a16:creationId xmlns:a16="http://schemas.microsoft.com/office/drawing/2014/main" id="{BC32E8A8-C201-4F8B-9D4E-19039F691864}"/>
                  </a:ext>
                </a:extLst>
              </p:cNvPr>
              <p:cNvSpPr txBox="1"/>
              <p:nvPr/>
            </p:nvSpPr>
            <p:spPr>
              <a:xfrm>
                <a:off x="254788" y="261509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140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B5925CF-07E4-4EA2-A9F1-AB1D833047FA}"/>
                  </a:ext>
                </a:extLst>
              </p:cNvPr>
              <p:cNvSpPr txBox="1"/>
              <p:nvPr/>
            </p:nvSpPr>
            <p:spPr>
              <a:xfrm>
                <a:off x="242881" y="218647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A2D5E52B-F1B6-4AEC-AA2A-77A9449DFFC8}"/>
                  </a:ext>
                </a:extLst>
              </p:cNvPr>
              <p:cNvSpPr txBox="1"/>
              <p:nvPr/>
            </p:nvSpPr>
            <p:spPr>
              <a:xfrm>
                <a:off x="254788" y="173403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7A64E67-4748-4520-A7FD-E159808CA8EB}"/>
                  </a:ext>
                </a:extLst>
              </p:cNvPr>
              <p:cNvSpPr txBox="1"/>
              <p:nvPr/>
            </p:nvSpPr>
            <p:spPr>
              <a:xfrm>
                <a:off x="266694" y="126969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200</a:t>
                </a:r>
              </a:p>
            </p:txBody>
          </p:sp>
        </p:grpSp>
      </p:grpSp>
      <p:grpSp>
        <p:nvGrpSpPr>
          <p:cNvPr id="67" name="Group 66">
            <a:extLst>
              <a:ext uri="{FF2B5EF4-FFF2-40B4-BE49-F238E27FC236}">
                <a16:creationId xmlns:a16="http://schemas.microsoft.com/office/drawing/2014/main" id="{5471C7FC-E92F-469A-8E44-14B5CE60469E}"/>
              </a:ext>
            </a:extLst>
          </p:cNvPr>
          <p:cNvGrpSpPr/>
          <p:nvPr/>
        </p:nvGrpSpPr>
        <p:grpSpPr>
          <a:xfrm>
            <a:off x="7301452" y="732101"/>
            <a:ext cx="5772392" cy="5650630"/>
            <a:chOff x="6209832" y="745831"/>
            <a:chExt cx="5772392" cy="5650630"/>
          </a:xfrm>
        </p:grpSpPr>
        <p:pic>
          <p:nvPicPr>
            <p:cNvPr id="2" name="Picture 3" descr="A picture containing map&#10;&#10;Description automatically generated">
              <a:extLst>
                <a:ext uri="{FF2B5EF4-FFF2-40B4-BE49-F238E27FC236}">
                  <a16:creationId xmlns:a16="http://schemas.microsoft.com/office/drawing/2014/main" id="{4789FB7D-F565-4A19-8F66-7984E04E9073}"/>
                </a:ext>
              </a:extLst>
            </p:cNvPr>
            <p:cNvPicPr>
              <a:picLocks noChangeAspect="1"/>
            </p:cNvPicPr>
            <p:nvPr/>
          </p:nvPicPr>
          <p:blipFill rotWithShape="1">
            <a:blip r:embed="rId4"/>
            <a:srcRect l="19009" t="5752" r="40575" b="16960"/>
            <a:stretch/>
          </p:blipFill>
          <p:spPr>
            <a:xfrm>
              <a:off x="6801958" y="1019137"/>
              <a:ext cx="3694387" cy="4999728"/>
            </a:xfrm>
            <a:prstGeom prst="rect">
              <a:avLst/>
            </a:prstGeom>
          </p:spPr>
        </p:pic>
        <p:sp>
          <p:nvSpPr>
            <p:cNvPr id="5" name="TextBox 4">
              <a:extLst>
                <a:ext uri="{FF2B5EF4-FFF2-40B4-BE49-F238E27FC236}">
                  <a16:creationId xmlns:a16="http://schemas.microsoft.com/office/drawing/2014/main" id="{965E4BCF-1100-4B9B-9C8C-509F44357B17}"/>
                </a:ext>
              </a:extLst>
            </p:cNvPr>
            <p:cNvSpPr txBox="1"/>
            <p:nvPr/>
          </p:nvSpPr>
          <p:spPr>
            <a:xfrm>
              <a:off x="6812131" y="745831"/>
              <a:ext cx="35364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Century Gothic"/>
                  <a:ea typeface="+mn-ea"/>
                  <a:cs typeface="Calibri"/>
                </a:rPr>
                <a:t>Modeled Intervention</a:t>
              </a:r>
            </a:p>
          </p:txBody>
        </p:sp>
        <p:grpSp>
          <p:nvGrpSpPr>
            <p:cNvPr id="19" name="Group 18">
              <a:extLst>
                <a:ext uri="{FF2B5EF4-FFF2-40B4-BE49-F238E27FC236}">
                  <a16:creationId xmlns:a16="http://schemas.microsoft.com/office/drawing/2014/main" id="{524A73B6-C04B-4389-8B4F-79D14CCA4921}"/>
                </a:ext>
              </a:extLst>
            </p:cNvPr>
            <p:cNvGrpSpPr/>
            <p:nvPr/>
          </p:nvGrpSpPr>
          <p:grpSpPr>
            <a:xfrm>
              <a:off x="6209832" y="1047359"/>
              <a:ext cx="5772392" cy="5349102"/>
              <a:chOff x="6754118" y="1058245"/>
              <a:chExt cx="5772392" cy="5349102"/>
            </a:xfrm>
          </p:grpSpPr>
          <p:grpSp>
            <p:nvGrpSpPr>
              <p:cNvPr id="11" name="Group 10">
                <a:extLst>
                  <a:ext uri="{FF2B5EF4-FFF2-40B4-BE49-F238E27FC236}">
                    <a16:creationId xmlns:a16="http://schemas.microsoft.com/office/drawing/2014/main" id="{CA626840-82C5-4579-A4D7-D8492179A662}"/>
                  </a:ext>
                </a:extLst>
              </p:cNvPr>
              <p:cNvGrpSpPr/>
              <p:nvPr/>
            </p:nvGrpSpPr>
            <p:grpSpPr>
              <a:xfrm>
                <a:off x="6754118" y="2002418"/>
                <a:ext cx="5772392" cy="4404929"/>
                <a:chOff x="875832" y="2002418"/>
                <a:chExt cx="5772392" cy="4404929"/>
              </a:xfrm>
            </p:grpSpPr>
            <p:sp>
              <p:nvSpPr>
                <p:cNvPr id="14" name="TextBox 13">
                  <a:extLst>
                    <a:ext uri="{FF2B5EF4-FFF2-40B4-BE49-F238E27FC236}">
                      <a16:creationId xmlns:a16="http://schemas.microsoft.com/office/drawing/2014/main" id="{21E23699-9379-4CCE-AF74-FD6E4E982D66}"/>
                    </a:ext>
                  </a:extLst>
                </p:cNvPr>
                <p:cNvSpPr txBox="1"/>
                <p:nvPr/>
              </p:nvSpPr>
              <p:spPr>
                <a:xfrm rot="16200000">
                  <a:off x="-341879" y="3220129"/>
                  <a:ext cx="274319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grpSp>
              <p:nvGrpSpPr>
                <p:cNvPr id="15" name="Group 14">
                  <a:extLst>
                    <a:ext uri="{FF2B5EF4-FFF2-40B4-BE49-F238E27FC236}">
                      <a16:creationId xmlns:a16="http://schemas.microsoft.com/office/drawing/2014/main" id="{B99A1111-DB18-488A-ABFB-1635FA2E4FF5}"/>
                    </a:ext>
                  </a:extLst>
                </p:cNvPr>
                <p:cNvGrpSpPr/>
                <p:nvPr/>
              </p:nvGrpSpPr>
              <p:grpSpPr>
                <a:xfrm>
                  <a:off x="1274990" y="5954445"/>
                  <a:ext cx="5373234" cy="452902"/>
                  <a:chOff x="1514475" y="5933897"/>
                  <a:chExt cx="5329372" cy="463411"/>
                </a:xfrm>
              </p:grpSpPr>
              <p:sp>
                <p:nvSpPr>
                  <p:cNvPr id="16" name="TextBox 15">
                    <a:extLst>
                      <a:ext uri="{FF2B5EF4-FFF2-40B4-BE49-F238E27FC236}">
                        <a16:creationId xmlns:a16="http://schemas.microsoft.com/office/drawing/2014/main" id="{F07C7A98-7234-4976-BA3E-C6461BF8637E}"/>
                      </a:ext>
                    </a:extLst>
                  </p:cNvPr>
                  <p:cNvSpPr txBox="1"/>
                  <p:nvPr/>
                </p:nvSpPr>
                <p:spPr>
                  <a:xfrm>
                    <a:off x="1514475" y="5966732"/>
                    <a:ext cx="4068679" cy="38047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sp>
                <p:nvSpPr>
                  <p:cNvPr id="18" name="TextBox 17">
                    <a:extLst>
                      <a:ext uri="{FF2B5EF4-FFF2-40B4-BE49-F238E27FC236}">
                        <a16:creationId xmlns:a16="http://schemas.microsoft.com/office/drawing/2014/main" id="{A71CC5BB-444D-4F2D-8F1A-1FD8AB23FB7C}"/>
                      </a:ext>
                    </a:extLst>
                  </p:cNvPr>
                  <p:cNvSpPr txBox="1"/>
                  <p:nvPr/>
                </p:nvSpPr>
                <p:spPr>
                  <a:xfrm>
                    <a:off x="2042792" y="6082389"/>
                    <a:ext cx="2743199" cy="31491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a:t>
                    </a:r>
                  </a:p>
                </p:txBody>
              </p:sp>
              <p:sp>
                <p:nvSpPr>
                  <p:cNvPr id="17" name="TextBox 16">
                    <a:extLst>
                      <a:ext uri="{FF2B5EF4-FFF2-40B4-BE49-F238E27FC236}">
                        <a16:creationId xmlns:a16="http://schemas.microsoft.com/office/drawing/2014/main" id="{97634721-25BF-400D-8E86-3241B4E34BA4}"/>
                      </a:ext>
                    </a:extLst>
                  </p:cNvPr>
                  <p:cNvSpPr txBox="1"/>
                  <p:nvPr/>
                </p:nvSpPr>
                <p:spPr>
                  <a:xfrm>
                    <a:off x="1743211" y="5933897"/>
                    <a:ext cx="5100636" cy="314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0      20     40     60     80    100    120   140 </a:t>
                    </a:r>
                  </a:p>
                </p:txBody>
              </p:sp>
            </p:grpSp>
          </p:grpSp>
          <p:sp>
            <p:nvSpPr>
              <p:cNvPr id="12" name="TextBox 11">
                <a:extLst>
                  <a:ext uri="{FF2B5EF4-FFF2-40B4-BE49-F238E27FC236}">
                    <a16:creationId xmlns:a16="http://schemas.microsoft.com/office/drawing/2014/main" id="{1732D339-64E6-4392-BF04-FD4B43DE95AF}"/>
                  </a:ext>
                </a:extLst>
              </p:cNvPr>
              <p:cNvSpPr txBox="1"/>
              <p:nvPr/>
            </p:nvSpPr>
            <p:spPr>
              <a:xfrm rot="16200000">
                <a:off x="4770665" y="3306536"/>
                <a:ext cx="486591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Calibri"/>
                </a:endParaRPr>
              </a:p>
            </p:txBody>
          </p:sp>
        </p:grpSp>
        <p:grpSp>
          <p:nvGrpSpPr>
            <p:cNvPr id="54" name="Group 53">
              <a:extLst>
                <a:ext uri="{FF2B5EF4-FFF2-40B4-BE49-F238E27FC236}">
                  <a16:creationId xmlns:a16="http://schemas.microsoft.com/office/drawing/2014/main" id="{B1A76F71-CB97-46E8-82DF-B84EFEF6BD5F}"/>
                </a:ext>
              </a:extLst>
            </p:cNvPr>
            <p:cNvGrpSpPr/>
            <p:nvPr/>
          </p:nvGrpSpPr>
          <p:grpSpPr>
            <a:xfrm>
              <a:off x="6315068" y="1269690"/>
              <a:ext cx="640350" cy="4785886"/>
              <a:chOff x="242881" y="1269690"/>
              <a:chExt cx="640350" cy="4785886"/>
            </a:xfrm>
          </p:grpSpPr>
          <p:grpSp>
            <p:nvGrpSpPr>
              <p:cNvPr id="55" name="Group 54">
                <a:extLst>
                  <a:ext uri="{FF2B5EF4-FFF2-40B4-BE49-F238E27FC236}">
                    <a16:creationId xmlns:a16="http://schemas.microsoft.com/office/drawing/2014/main" id="{11CC0AFF-8A83-41DF-8075-78D8FAEE8E43}"/>
                  </a:ext>
                </a:extLst>
              </p:cNvPr>
              <p:cNvGrpSpPr/>
              <p:nvPr/>
            </p:nvGrpSpPr>
            <p:grpSpPr>
              <a:xfrm>
                <a:off x="269075" y="3081821"/>
                <a:ext cx="614156" cy="2973755"/>
                <a:chOff x="269075" y="1569727"/>
                <a:chExt cx="614156" cy="2973755"/>
              </a:xfrm>
            </p:grpSpPr>
            <p:sp>
              <p:nvSpPr>
                <p:cNvPr id="60" name="TextBox 59">
                  <a:extLst>
                    <a:ext uri="{FF2B5EF4-FFF2-40B4-BE49-F238E27FC236}">
                      <a16:creationId xmlns:a16="http://schemas.microsoft.com/office/drawing/2014/main" id="{4E05925C-BA1E-4A7C-8CCE-EAE2CB54ECB7}"/>
                    </a:ext>
                  </a:extLst>
                </p:cNvPr>
                <p:cNvSpPr txBox="1"/>
                <p:nvPr/>
              </p:nvSpPr>
              <p:spPr>
                <a:xfrm>
                  <a:off x="269075" y="1569727"/>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120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E2CEED22-9AD9-4A6E-8EF2-6BC6CF6A2CF0}"/>
                    </a:ext>
                  </a:extLst>
                </p:cNvPr>
                <p:cNvSpPr txBox="1"/>
                <p:nvPr/>
              </p:nvSpPr>
              <p:spPr>
                <a:xfrm>
                  <a:off x="269075" y="1998012"/>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100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6443991D-7F59-4AE8-9336-1A58C94C5F5D}"/>
                    </a:ext>
                  </a:extLst>
                </p:cNvPr>
                <p:cNvSpPr txBox="1"/>
                <p:nvPr/>
              </p:nvSpPr>
              <p:spPr>
                <a:xfrm>
                  <a:off x="269075" y="2450109"/>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F87D2B32-0B08-4317-B562-1E0867C0D297}"/>
                    </a:ext>
                  </a:extLst>
                </p:cNvPr>
                <p:cNvSpPr txBox="1"/>
                <p:nvPr/>
              </p:nvSpPr>
              <p:spPr>
                <a:xfrm>
                  <a:off x="279960" y="290220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BA0C2E7F-EBEB-41B6-B7C7-BFCA95ABED0B}"/>
                    </a:ext>
                  </a:extLst>
                </p:cNvPr>
                <p:cNvSpPr txBox="1"/>
                <p:nvPr/>
              </p:nvSpPr>
              <p:spPr>
                <a:xfrm>
                  <a:off x="279960" y="3343418"/>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40</a:t>
                  </a:r>
                </a:p>
              </p:txBody>
            </p:sp>
            <p:sp>
              <p:nvSpPr>
                <p:cNvPr id="65" name="TextBox 64">
                  <a:extLst>
                    <a:ext uri="{FF2B5EF4-FFF2-40B4-BE49-F238E27FC236}">
                      <a16:creationId xmlns:a16="http://schemas.microsoft.com/office/drawing/2014/main" id="{6F9DEDB0-3B72-459C-88A3-A2809BC3FBD9}"/>
                    </a:ext>
                  </a:extLst>
                </p:cNvPr>
                <p:cNvSpPr txBox="1"/>
                <p:nvPr/>
              </p:nvSpPr>
              <p:spPr>
                <a:xfrm>
                  <a:off x="290845" y="379551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a:t>
                  </a:r>
                </a:p>
              </p:txBody>
            </p:sp>
            <p:sp>
              <p:nvSpPr>
                <p:cNvPr id="66" name="TextBox 65">
                  <a:extLst>
                    <a:ext uri="{FF2B5EF4-FFF2-40B4-BE49-F238E27FC236}">
                      <a16:creationId xmlns:a16="http://schemas.microsoft.com/office/drawing/2014/main" id="{938E0191-645B-4844-A9C9-1AFB9A6D1873}"/>
                    </a:ext>
                  </a:extLst>
                </p:cNvPr>
                <p:cNvSpPr txBox="1"/>
                <p:nvPr/>
              </p:nvSpPr>
              <p:spPr>
                <a:xfrm>
                  <a:off x="301730" y="4235705"/>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grpSp>
          <p:sp>
            <p:nvSpPr>
              <p:cNvPr id="56" name="TextBox 55">
                <a:extLst>
                  <a:ext uri="{FF2B5EF4-FFF2-40B4-BE49-F238E27FC236}">
                    <a16:creationId xmlns:a16="http://schemas.microsoft.com/office/drawing/2014/main" id="{83933238-DE5A-4792-92B3-C6399061D8A8}"/>
                  </a:ext>
                </a:extLst>
              </p:cNvPr>
              <p:cNvSpPr txBox="1"/>
              <p:nvPr/>
            </p:nvSpPr>
            <p:spPr>
              <a:xfrm>
                <a:off x="254788" y="2615096"/>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140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15A17969-7577-48B3-B5B4-6D55AE53457D}"/>
                  </a:ext>
                </a:extLst>
              </p:cNvPr>
              <p:cNvSpPr txBox="1"/>
              <p:nvPr/>
            </p:nvSpPr>
            <p:spPr>
              <a:xfrm>
                <a:off x="242881" y="2186471"/>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160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45293A59-286F-4E7A-9CB2-33C8E2ABE155}"/>
                  </a:ext>
                </a:extLst>
              </p:cNvPr>
              <p:cNvSpPr txBox="1"/>
              <p:nvPr/>
            </p:nvSpPr>
            <p:spPr>
              <a:xfrm>
                <a:off x="254788" y="1734034"/>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180</a:t>
                </a:r>
                <a:endParaRPr kumimoji="0" lang="en-US"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D6346FA-3B7D-4BBF-B9DA-876EB5EB95D1}"/>
                  </a:ext>
                </a:extLst>
              </p:cNvPr>
              <p:cNvSpPr txBox="1"/>
              <p:nvPr/>
            </p:nvSpPr>
            <p:spPr>
              <a:xfrm>
                <a:off x="266694" y="1269690"/>
                <a:ext cx="5815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200</a:t>
                </a:r>
              </a:p>
            </p:txBody>
          </p:sp>
        </p:grpSp>
      </p:grpSp>
      <p:cxnSp>
        <p:nvCxnSpPr>
          <p:cNvPr id="72" name="Straight Arrow Connector 71">
            <a:extLst>
              <a:ext uri="{FF2B5EF4-FFF2-40B4-BE49-F238E27FC236}">
                <a16:creationId xmlns:a16="http://schemas.microsoft.com/office/drawing/2014/main" id="{1AEDA6C4-B274-4A2F-8A77-88A3BB042408}"/>
              </a:ext>
            </a:extLst>
          </p:cNvPr>
          <p:cNvCxnSpPr/>
          <p:nvPr/>
        </p:nvCxnSpPr>
        <p:spPr>
          <a:xfrm flipH="1" flipV="1">
            <a:off x="6105548" y="803248"/>
            <a:ext cx="3278" cy="1018550"/>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7C0FEE9D-CBD7-48A2-BF1F-D89844545978}"/>
              </a:ext>
            </a:extLst>
          </p:cNvPr>
          <p:cNvCxnSpPr>
            <a:cxnSpLocks/>
          </p:cNvCxnSpPr>
          <p:nvPr/>
        </p:nvCxnSpPr>
        <p:spPr>
          <a:xfrm flipH="1" flipV="1">
            <a:off x="6098684" y="5228510"/>
            <a:ext cx="10142" cy="814107"/>
          </a:xfrm>
          <a:prstGeom prst="straightConnector1">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descr="A picture containing map&#10;&#10;Description automatically generated">
            <a:extLst>
              <a:ext uri="{FF2B5EF4-FFF2-40B4-BE49-F238E27FC236}">
                <a16:creationId xmlns:a16="http://schemas.microsoft.com/office/drawing/2014/main" id="{A762DE46-047B-4B8D-8D22-7B304F0F2914}"/>
              </a:ext>
            </a:extLst>
          </p:cNvPr>
          <p:cNvPicPr>
            <a:picLocks noChangeAspect="1"/>
          </p:cNvPicPr>
          <p:nvPr/>
        </p:nvPicPr>
        <p:blipFill rotWithShape="1">
          <a:blip r:embed="rId5"/>
          <a:srcRect l="2541" t="83801" r="91833" b="9187"/>
          <a:stretch/>
        </p:blipFill>
        <p:spPr>
          <a:xfrm>
            <a:off x="4378986" y="1116897"/>
            <a:ext cx="389845" cy="645000"/>
          </a:xfrm>
          <a:prstGeom prst="rect">
            <a:avLst/>
          </a:prstGeom>
        </p:spPr>
      </p:pic>
      <p:pic>
        <p:nvPicPr>
          <p:cNvPr id="29" name="Picture 28" descr="A picture containing map&#10;&#10;Description automatically generated">
            <a:extLst>
              <a:ext uri="{FF2B5EF4-FFF2-40B4-BE49-F238E27FC236}">
                <a16:creationId xmlns:a16="http://schemas.microsoft.com/office/drawing/2014/main" id="{2AF414E8-5489-4376-88CB-9D2E0D7434B6}"/>
              </a:ext>
            </a:extLst>
          </p:cNvPr>
          <p:cNvPicPr>
            <a:picLocks noChangeAspect="1"/>
          </p:cNvPicPr>
          <p:nvPr/>
        </p:nvPicPr>
        <p:blipFill rotWithShape="1">
          <a:blip r:embed="rId5"/>
          <a:srcRect l="2541" t="83801" r="91833" b="9187"/>
          <a:stretch/>
        </p:blipFill>
        <p:spPr>
          <a:xfrm>
            <a:off x="11552770" y="1000194"/>
            <a:ext cx="389845" cy="645000"/>
          </a:xfrm>
          <a:prstGeom prst="rect">
            <a:avLst/>
          </a:prstGeom>
        </p:spPr>
      </p:pic>
      <p:sp>
        <p:nvSpPr>
          <p:cNvPr id="74" name="TextBox 1">
            <a:extLst>
              <a:ext uri="{FF2B5EF4-FFF2-40B4-BE49-F238E27FC236}">
                <a16:creationId xmlns:a16="http://schemas.microsoft.com/office/drawing/2014/main" id="{261AC4C3-A28E-443E-8A28-23D15B029AC4}"/>
              </a:ext>
            </a:extLst>
          </p:cNvPr>
          <p:cNvSpPr txBox="1"/>
          <p:nvPr/>
        </p:nvSpPr>
        <p:spPr>
          <a:xfrm>
            <a:off x="4788785" y="1923848"/>
            <a:ext cx="2638855" cy="37871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mn-cs"/>
              </a:rPr>
              <a:t>1.</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 108.7 °F  -  99.4 °F =</a:t>
            </a:r>
            <a:r>
              <a:rPr kumimoji="0" lang="en-US" sz="1400" b="0" i="0" u="none" strike="noStrike" kern="1200" cap="none" spc="0" normalizeH="0" baseline="0" noProof="0">
                <a:ln>
                  <a:noFill/>
                </a:ln>
                <a:solidFill>
                  <a:prstClr val="black"/>
                </a:solidFill>
                <a:effectLst/>
                <a:uLnTx/>
                <a:uFillTx/>
                <a:latin typeface="Century Gothic"/>
                <a:ea typeface="+mn-ea"/>
                <a:cs typeface="+mn-cs"/>
              </a:rPr>
              <a:t> </a:t>
            </a:r>
            <a:r>
              <a:rPr kumimoji="0" lang="en-US" sz="1400" b="1" i="0" u="none" strike="noStrike" kern="1200" cap="none" spc="0" normalizeH="0" baseline="0" noProof="0">
                <a:ln>
                  <a:noFill/>
                </a:ln>
                <a:solidFill>
                  <a:srgbClr val="009DFF"/>
                </a:solidFill>
                <a:effectLst/>
                <a:uLnTx/>
                <a:uFillTx/>
                <a:latin typeface="Century Gothic"/>
                <a:ea typeface="+mn-ea"/>
                <a:cs typeface="+mn-cs"/>
              </a:rPr>
              <a:t>9.3 °F</a:t>
            </a:r>
            <a:r>
              <a:rPr kumimoji="0" lang="en-US" sz="1400" b="0" i="0" u="none" strike="noStrike" kern="1200" cap="none" spc="0" normalizeH="0" baseline="0" noProof="0">
                <a:ln>
                  <a:noFill/>
                </a:ln>
                <a:solidFill>
                  <a:prstClr val="black"/>
                </a:solidFill>
                <a:effectLst/>
                <a:uLnTx/>
                <a:uFillTx/>
                <a:latin typeface="Century Gothic"/>
                <a:ea typeface="+mn-ea"/>
                <a:cs typeface="+mn-cs"/>
              </a:rPr>
              <a:t>  </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2.</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110.3 °F - 101.0 °F = </a:t>
            </a:r>
            <a:r>
              <a:rPr kumimoji="0" lang="en-US" sz="1400" b="1" i="0" u="none" strike="noStrike" kern="1200" cap="none" spc="0" normalizeH="0" baseline="0" noProof="0">
                <a:ln>
                  <a:noFill/>
                </a:ln>
                <a:solidFill>
                  <a:srgbClr val="009DFF"/>
                </a:solidFill>
                <a:effectLst/>
                <a:uLnTx/>
                <a:uFillTx/>
                <a:latin typeface="Century Gothic"/>
                <a:ea typeface="+mn-ea"/>
                <a:cs typeface="Calibri"/>
              </a:rPr>
              <a:t>9.3 °F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3.</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107.2 °F -   99.4 °F = </a:t>
            </a:r>
            <a:r>
              <a:rPr kumimoji="0" lang="en-US" sz="1400" b="1" i="0" u="none" strike="noStrike" kern="1200" cap="none" spc="0" normalizeH="0" baseline="0" noProof="0">
                <a:ln>
                  <a:noFill/>
                </a:ln>
                <a:solidFill>
                  <a:srgbClr val="009DFF"/>
                </a:solidFill>
                <a:effectLst/>
                <a:uLnTx/>
                <a:uFillTx/>
                <a:latin typeface="Century Gothic"/>
                <a:ea typeface="+mn-ea"/>
                <a:cs typeface="Calibri"/>
              </a:rPr>
              <a:t>7.8 °F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4.</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108.7 °F - 107.2 °F = </a:t>
            </a:r>
            <a:r>
              <a:rPr kumimoji="0" lang="en-US" sz="1400" b="1" i="0" u="none" strike="noStrike" kern="1200" cap="none" spc="0" normalizeH="0" baseline="0" noProof="0">
                <a:ln>
                  <a:noFill/>
                </a:ln>
                <a:solidFill>
                  <a:srgbClr val="009DFF"/>
                </a:solidFill>
                <a:effectLst/>
                <a:uLnTx/>
                <a:uFillTx/>
                <a:latin typeface="Century Gothic"/>
                <a:ea typeface="+mn-ea"/>
                <a:cs typeface="Calibri"/>
              </a:rPr>
              <a:t>1.5 °F</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5.</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101.0 °F -   99.4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9DFF"/>
                </a:solidFill>
                <a:effectLst/>
                <a:uLnTx/>
                <a:uFillTx/>
                <a:latin typeface="Century Gothic"/>
                <a:ea typeface="+mn-ea"/>
                <a:cs typeface="Calibri"/>
              </a:rPr>
              <a:t>1.6 °F</a:t>
            </a:r>
            <a:r>
              <a:rPr kumimoji="0" lang="en-US" sz="1400" b="1" i="0" u="none" strike="noStrike" kern="1200" cap="none" spc="0" normalizeH="0" baseline="0" noProof="0">
                <a:ln>
                  <a:noFill/>
                </a:ln>
                <a:solidFill>
                  <a:srgbClr val="0080FF"/>
                </a:solidFill>
                <a:effectLst/>
                <a:uLnTx/>
                <a:uFillTx/>
                <a:latin typeface="Century Gothic"/>
                <a:ea typeface="+mn-ea"/>
                <a:cs typeface="Calibri"/>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6.</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110.3 °F - 101.0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9DFF"/>
                </a:solidFill>
                <a:effectLst/>
                <a:uLnTx/>
                <a:uFillTx/>
                <a:latin typeface="Century Gothic"/>
                <a:ea typeface="+mn-ea"/>
                <a:cs typeface="Calibri"/>
              </a:rPr>
              <a:t>9.3 °F</a:t>
            </a:r>
            <a:r>
              <a:rPr kumimoji="0" lang="en-US" sz="1400" b="1" i="0" u="none" strike="noStrike" kern="1200" cap="none" spc="0" normalizeH="0" baseline="0" noProof="0">
                <a:ln>
                  <a:noFill/>
                </a:ln>
                <a:solidFill>
                  <a:srgbClr val="0080FF"/>
                </a:solidFill>
                <a:effectLst/>
                <a:uLnTx/>
                <a:uFillTx/>
                <a:latin typeface="Century Gothic"/>
                <a:ea typeface="+mn-ea"/>
                <a:cs typeface="Calibri"/>
              </a:rPr>
              <a:t>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endParaRPr kumimoji="0" lang="en-US" sz="1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7.</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107.2 °F -   99.4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9DFF"/>
                </a:solidFill>
                <a:effectLst/>
                <a:uLnTx/>
                <a:uFillTx/>
                <a:latin typeface="Century Gothic"/>
                <a:ea typeface="+mn-ea"/>
                <a:cs typeface="Calibri"/>
              </a:rPr>
              <a:t>7.8 °F</a:t>
            </a:r>
            <a:endParaRPr kumimoji="0" lang="en-US" sz="1400" b="0" i="0" u="none" strike="noStrike" kern="1200" cap="none" spc="0" normalizeH="0" baseline="0" noProof="0">
              <a:ln>
                <a:noFill/>
              </a:ln>
              <a:solidFill>
                <a:srgbClr val="009DFF"/>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8.</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107.2 °F - 104.1 °F = </a:t>
            </a:r>
            <a:r>
              <a:rPr kumimoji="0" lang="en-US" sz="1400" b="1" i="0" u="none" strike="noStrike" kern="1200" cap="none" spc="0" normalizeH="0" baseline="0" noProof="0">
                <a:ln>
                  <a:noFill/>
                </a:ln>
                <a:solidFill>
                  <a:srgbClr val="009DFF"/>
                </a:solidFill>
                <a:effectLst/>
                <a:uLnTx/>
                <a:uFillTx/>
                <a:latin typeface="Century Gothic"/>
                <a:ea typeface="+mn-ea"/>
                <a:cs typeface="Calibri"/>
              </a:rPr>
              <a:t>3.1 °F</a:t>
            </a:r>
            <a:endParaRPr kumimoji="0" lang="en-US" sz="1400" b="1" i="0" u="none" strike="noStrike" kern="1200" cap="none" spc="0" normalizeH="0" baseline="0" noProof="0">
              <a:ln>
                <a:noFill/>
              </a:ln>
              <a:solidFill>
                <a:srgbClr val="009DFF"/>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9.</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 110.3 °F - 107.2 °F = </a:t>
            </a:r>
            <a:r>
              <a:rPr kumimoji="0" lang="en-US" sz="1400" b="1" i="0" u="none" strike="noStrike" kern="1200" cap="none" spc="0" normalizeH="0" baseline="0" noProof="0">
                <a:ln>
                  <a:noFill/>
                </a:ln>
                <a:solidFill>
                  <a:srgbClr val="009DFF"/>
                </a:solidFill>
                <a:effectLst/>
                <a:uLnTx/>
                <a:uFillTx/>
                <a:latin typeface="Century Gothic"/>
                <a:ea typeface="+mn-ea"/>
                <a:cs typeface="Calibri"/>
              </a:rPr>
              <a:t>3.1 °F</a:t>
            </a:r>
            <a:endParaRPr kumimoji="0" lang="en-US" sz="1400" b="0" i="0" u="none" strike="noStrike" kern="1200" cap="none" spc="0" normalizeH="0" baseline="0" noProof="0">
              <a:ln>
                <a:noFill/>
              </a:ln>
              <a:solidFill>
                <a:srgbClr val="009DFF"/>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10.</a:t>
            </a: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108.7°F - 101.0 °F =</a:t>
            </a:r>
            <a:r>
              <a:rPr kumimoji="0" lang="en-US" sz="1400" b="0" i="0" u="none" strike="noStrike" kern="1200" cap="none" spc="0" normalizeH="0" baseline="0" noProof="0">
                <a:ln>
                  <a:noFill/>
                </a:ln>
                <a:solidFill>
                  <a:prstClr val="black"/>
                </a:solidFill>
                <a:effectLst/>
                <a:uLnTx/>
                <a:uFillTx/>
                <a:latin typeface="Century Gothic"/>
                <a:ea typeface="+mn-ea"/>
                <a:cs typeface="Calibri"/>
              </a:rPr>
              <a:t> </a:t>
            </a:r>
            <a:r>
              <a:rPr kumimoji="0" lang="en-US" sz="1400" b="1" i="0" u="none" strike="noStrike" kern="1200" cap="none" spc="0" normalizeH="0" baseline="0" noProof="0">
                <a:ln>
                  <a:noFill/>
                </a:ln>
                <a:solidFill>
                  <a:srgbClr val="009DFF"/>
                </a:solidFill>
                <a:effectLst/>
                <a:uLnTx/>
                <a:uFillTx/>
                <a:latin typeface="Century Gothic"/>
                <a:ea typeface="+mn-ea"/>
                <a:cs typeface="Calibri"/>
              </a:rPr>
              <a:t>7.7 °F </a:t>
            </a:r>
            <a:endParaRPr kumimoji="0" lang="en-US" sz="1400" b="0" i="0" u="none" strike="noStrike" kern="1200" cap="none" spc="0" normalizeH="0" baseline="0" noProof="0">
              <a:ln>
                <a:noFill/>
              </a:ln>
              <a:solidFill>
                <a:srgbClr val="009DFF"/>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80FF"/>
              </a:solidFill>
              <a:effectLst/>
              <a:uLnTx/>
              <a:uFillTx/>
              <a:latin typeface="Century Gothic"/>
              <a:ea typeface="+mn-ea"/>
              <a:cs typeface="Calibri"/>
            </a:endParaRPr>
          </a:p>
        </p:txBody>
      </p:sp>
      <p:sp>
        <p:nvSpPr>
          <p:cNvPr id="32" name="TextBox 31">
            <a:extLst>
              <a:ext uri="{FF2B5EF4-FFF2-40B4-BE49-F238E27FC236}">
                <a16:creationId xmlns:a16="http://schemas.microsoft.com/office/drawing/2014/main" id="{F89C79FB-0B5B-4960-AFFE-958F9DF4402B}"/>
              </a:ext>
            </a:extLst>
          </p:cNvPr>
          <p:cNvSpPr txBox="1"/>
          <p:nvPr/>
        </p:nvSpPr>
        <p:spPr>
          <a:xfrm>
            <a:off x="1772508" y="1669533"/>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a:t>
            </a:r>
          </a:p>
        </p:txBody>
      </p:sp>
      <p:sp>
        <p:nvSpPr>
          <p:cNvPr id="37" name="TextBox 36">
            <a:extLst>
              <a:ext uri="{FF2B5EF4-FFF2-40B4-BE49-F238E27FC236}">
                <a16:creationId xmlns:a16="http://schemas.microsoft.com/office/drawing/2014/main" id="{21955A24-6694-4287-BBBA-601E6C6D38D9}"/>
              </a:ext>
            </a:extLst>
          </p:cNvPr>
          <p:cNvSpPr txBox="1"/>
          <p:nvPr/>
        </p:nvSpPr>
        <p:spPr>
          <a:xfrm>
            <a:off x="1175266" y="3289643"/>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2</a:t>
            </a:r>
          </a:p>
        </p:txBody>
      </p:sp>
      <p:sp>
        <p:nvSpPr>
          <p:cNvPr id="40" name="TextBox 39">
            <a:extLst>
              <a:ext uri="{FF2B5EF4-FFF2-40B4-BE49-F238E27FC236}">
                <a16:creationId xmlns:a16="http://schemas.microsoft.com/office/drawing/2014/main" id="{B1009618-0012-4A8A-8187-422D6EF4E635}"/>
              </a:ext>
            </a:extLst>
          </p:cNvPr>
          <p:cNvSpPr txBox="1"/>
          <p:nvPr/>
        </p:nvSpPr>
        <p:spPr>
          <a:xfrm>
            <a:off x="1003645" y="4731264"/>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3</a:t>
            </a:r>
          </a:p>
        </p:txBody>
      </p:sp>
      <p:sp>
        <p:nvSpPr>
          <p:cNvPr id="42" name="TextBox 41">
            <a:extLst>
              <a:ext uri="{FF2B5EF4-FFF2-40B4-BE49-F238E27FC236}">
                <a16:creationId xmlns:a16="http://schemas.microsoft.com/office/drawing/2014/main" id="{E6A50E73-EB4C-4B34-A86F-3918EF952555}"/>
              </a:ext>
            </a:extLst>
          </p:cNvPr>
          <p:cNvSpPr txBox="1"/>
          <p:nvPr/>
        </p:nvSpPr>
        <p:spPr>
          <a:xfrm>
            <a:off x="1600888" y="3728994"/>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4</a:t>
            </a:r>
          </a:p>
        </p:txBody>
      </p:sp>
      <p:sp>
        <p:nvSpPr>
          <p:cNvPr id="48" name="TextBox 47">
            <a:extLst>
              <a:ext uri="{FF2B5EF4-FFF2-40B4-BE49-F238E27FC236}">
                <a16:creationId xmlns:a16="http://schemas.microsoft.com/office/drawing/2014/main" id="{0484AF10-7AEB-4A0B-AA52-6268BE7D78AE}"/>
              </a:ext>
            </a:extLst>
          </p:cNvPr>
          <p:cNvSpPr txBox="1"/>
          <p:nvPr/>
        </p:nvSpPr>
        <p:spPr>
          <a:xfrm>
            <a:off x="2239319" y="2767912"/>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5</a:t>
            </a:r>
          </a:p>
        </p:txBody>
      </p:sp>
      <p:sp>
        <p:nvSpPr>
          <p:cNvPr id="49" name="TextBox 48">
            <a:extLst>
              <a:ext uri="{FF2B5EF4-FFF2-40B4-BE49-F238E27FC236}">
                <a16:creationId xmlns:a16="http://schemas.microsoft.com/office/drawing/2014/main" id="{0040B637-C73F-4452-AE03-B108A4B66895}"/>
              </a:ext>
            </a:extLst>
          </p:cNvPr>
          <p:cNvSpPr txBox="1"/>
          <p:nvPr/>
        </p:nvSpPr>
        <p:spPr>
          <a:xfrm>
            <a:off x="2905212" y="1456722"/>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6</a:t>
            </a:r>
          </a:p>
        </p:txBody>
      </p:sp>
      <p:sp>
        <p:nvSpPr>
          <p:cNvPr id="50" name="TextBox 49">
            <a:extLst>
              <a:ext uri="{FF2B5EF4-FFF2-40B4-BE49-F238E27FC236}">
                <a16:creationId xmlns:a16="http://schemas.microsoft.com/office/drawing/2014/main" id="{B163F527-EB49-45D9-A211-566581C45099}"/>
              </a:ext>
            </a:extLst>
          </p:cNvPr>
          <p:cNvSpPr txBox="1"/>
          <p:nvPr/>
        </p:nvSpPr>
        <p:spPr>
          <a:xfrm>
            <a:off x="3598563" y="2170669"/>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7</a:t>
            </a:r>
          </a:p>
        </p:txBody>
      </p:sp>
      <p:sp>
        <p:nvSpPr>
          <p:cNvPr id="51" name="TextBox 50">
            <a:extLst>
              <a:ext uri="{FF2B5EF4-FFF2-40B4-BE49-F238E27FC236}">
                <a16:creationId xmlns:a16="http://schemas.microsoft.com/office/drawing/2014/main" id="{01DE3C28-7D38-485C-A9F5-BADB65E2D28B}"/>
              </a:ext>
            </a:extLst>
          </p:cNvPr>
          <p:cNvSpPr txBox="1"/>
          <p:nvPr/>
        </p:nvSpPr>
        <p:spPr>
          <a:xfrm>
            <a:off x="3015050" y="3474994"/>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8</a:t>
            </a:r>
          </a:p>
        </p:txBody>
      </p:sp>
      <p:sp>
        <p:nvSpPr>
          <p:cNvPr id="53" name="TextBox 52">
            <a:extLst>
              <a:ext uri="{FF2B5EF4-FFF2-40B4-BE49-F238E27FC236}">
                <a16:creationId xmlns:a16="http://schemas.microsoft.com/office/drawing/2014/main" id="{D1A209B7-1F89-4F79-9191-CDC0ECD07743}"/>
              </a:ext>
            </a:extLst>
          </p:cNvPr>
          <p:cNvSpPr txBox="1"/>
          <p:nvPr/>
        </p:nvSpPr>
        <p:spPr>
          <a:xfrm>
            <a:off x="3262184" y="4683211"/>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9</a:t>
            </a:r>
          </a:p>
        </p:txBody>
      </p:sp>
      <p:sp>
        <p:nvSpPr>
          <p:cNvPr id="86" name="TextBox 85">
            <a:extLst>
              <a:ext uri="{FF2B5EF4-FFF2-40B4-BE49-F238E27FC236}">
                <a16:creationId xmlns:a16="http://schemas.microsoft.com/office/drawing/2014/main" id="{1C350408-B7C3-43C6-B534-9D82C63DC482}"/>
              </a:ext>
            </a:extLst>
          </p:cNvPr>
          <p:cNvSpPr txBox="1"/>
          <p:nvPr/>
        </p:nvSpPr>
        <p:spPr>
          <a:xfrm>
            <a:off x="3076833" y="5500130"/>
            <a:ext cx="450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4CBF88DA-9EFA-43B5-9A61-2BC9523F3D7F}"/>
              </a:ext>
            </a:extLst>
          </p:cNvPr>
          <p:cNvSpPr/>
          <p:nvPr/>
        </p:nvSpPr>
        <p:spPr>
          <a:xfrm>
            <a:off x="1993556" y="1736121"/>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12F64230-5C8F-4035-8D42-6AA9E5419191}"/>
              </a:ext>
            </a:extLst>
          </p:cNvPr>
          <p:cNvSpPr/>
          <p:nvPr/>
        </p:nvSpPr>
        <p:spPr>
          <a:xfrm>
            <a:off x="1410043" y="3369959"/>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B4680837-E312-4629-AA8E-48756F917908}"/>
              </a:ext>
            </a:extLst>
          </p:cNvPr>
          <p:cNvSpPr/>
          <p:nvPr/>
        </p:nvSpPr>
        <p:spPr>
          <a:xfrm>
            <a:off x="1238421" y="4818446"/>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75E522C6-7145-45AE-9118-0675BD360981}"/>
              </a:ext>
            </a:extLst>
          </p:cNvPr>
          <p:cNvSpPr/>
          <p:nvPr/>
        </p:nvSpPr>
        <p:spPr>
          <a:xfrm>
            <a:off x="1835664" y="3795581"/>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43F56FEF-6D3F-4419-8100-7DA660C6F835}"/>
              </a:ext>
            </a:extLst>
          </p:cNvPr>
          <p:cNvSpPr/>
          <p:nvPr/>
        </p:nvSpPr>
        <p:spPr>
          <a:xfrm>
            <a:off x="2474097" y="2848229"/>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AFD0A308-C62B-49A5-987C-38A360776568}"/>
              </a:ext>
            </a:extLst>
          </p:cNvPr>
          <p:cNvSpPr/>
          <p:nvPr/>
        </p:nvSpPr>
        <p:spPr>
          <a:xfrm>
            <a:off x="3133124" y="153704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F2A52E63-C8AA-433B-A463-368161FA2208}"/>
              </a:ext>
            </a:extLst>
          </p:cNvPr>
          <p:cNvSpPr/>
          <p:nvPr/>
        </p:nvSpPr>
        <p:spPr>
          <a:xfrm>
            <a:off x="3833340" y="2250986"/>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130EAD12-5E28-4C53-8DA7-D50AA2519905}"/>
              </a:ext>
            </a:extLst>
          </p:cNvPr>
          <p:cNvSpPr/>
          <p:nvPr/>
        </p:nvSpPr>
        <p:spPr>
          <a:xfrm>
            <a:off x="3242961" y="355531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ADA0EE91-DF1E-46C0-A554-235CB1DA9A2C}"/>
              </a:ext>
            </a:extLst>
          </p:cNvPr>
          <p:cNvSpPr/>
          <p:nvPr/>
        </p:nvSpPr>
        <p:spPr>
          <a:xfrm>
            <a:off x="3496961" y="4763527"/>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FA35DBDB-56A5-4075-A5E5-4C1492B9F9D3}"/>
              </a:ext>
            </a:extLst>
          </p:cNvPr>
          <p:cNvSpPr/>
          <p:nvPr/>
        </p:nvSpPr>
        <p:spPr>
          <a:xfrm>
            <a:off x="3442043" y="5580446"/>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7C86C6B-0DD8-4BAE-90A3-2B608AF0FDBE}"/>
              </a:ext>
            </a:extLst>
          </p:cNvPr>
          <p:cNvSpPr txBox="1"/>
          <p:nvPr/>
        </p:nvSpPr>
        <p:spPr>
          <a:xfrm>
            <a:off x="8973751" y="1648938"/>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a:t>
            </a:r>
          </a:p>
        </p:txBody>
      </p:sp>
      <p:sp>
        <p:nvSpPr>
          <p:cNvPr id="108" name="TextBox 107">
            <a:extLst>
              <a:ext uri="{FF2B5EF4-FFF2-40B4-BE49-F238E27FC236}">
                <a16:creationId xmlns:a16="http://schemas.microsoft.com/office/drawing/2014/main" id="{6DF1B379-ACD9-42F0-972A-1EAE993893E8}"/>
              </a:ext>
            </a:extLst>
          </p:cNvPr>
          <p:cNvSpPr txBox="1"/>
          <p:nvPr/>
        </p:nvSpPr>
        <p:spPr>
          <a:xfrm>
            <a:off x="8376509" y="3269048"/>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2</a:t>
            </a:r>
          </a:p>
        </p:txBody>
      </p:sp>
      <p:sp>
        <p:nvSpPr>
          <p:cNvPr id="109" name="TextBox 108">
            <a:extLst>
              <a:ext uri="{FF2B5EF4-FFF2-40B4-BE49-F238E27FC236}">
                <a16:creationId xmlns:a16="http://schemas.microsoft.com/office/drawing/2014/main" id="{64FF0CA1-6D0C-4029-875F-F2FBF26AAEFB}"/>
              </a:ext>
            </a:extLst>
          </p:cNvPr>
          <p:cNvSpPr txBox="1"/>
          <p:nvPr/>
        </p:nvSpPr>
        <p:spPr>
          <a:xfrm>
            <a:off x="8204888" y="4710669"/>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3</a:t>
            </a:r>
          </a:p>
        </p:txBody>
      </p:sp>
      <p:sp>
        <p:nvSpPr>
          <p:cNvPr id="110" name="TextBox 109">
            <a:extLst>
              <a:ext uri="{FF2B5EF4-FFF2-40B4-BE49-F238E27FC236}">
                <a16:creationId xmlns:a16="http://schemas.microsoft.com/office/drawing/2014/main" id="{F1381E29-2F45-4956-B37B-C8CB4AC31AA3}"/>
              </a:ext>
            </a:extLst>
          </p:cNvPr>
          <p:cNvSpPr txBox="1"/>
          <p:nvPr/>
        </p:nvSpPr>
        <p:spPr>
          <a:xfrm>
            <a:off x="8802131" y="3708399"/>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4</a:t>
            </a:r>
          </a:p>
        </p:txBody>
      </p:sp>
      <p:sp>
        <p:nvSpPr>
          <p:cNvPr id="111" name="TextBox 110">
            <a:extLst>
              <a:ext uri="{FF2B5EF4-FFF2-40B4-BE49-F238E27FC236}">
                <a16:creationId xmlns:a16="http://schemas.microsoft.com/office/drawing/2014/main" id="{AA1B73B7-05AB-41D6-815E-C70BDB792CA0}"/>
              </a:ext>
            </a:extLst>
          </p:cNvPr>
          <p:cNvSpPr txBox="1"/>
          <p:nvPr/>
        </p:nvSpPr>
        <p:spPr>
          <a:xfrm>
            <a:off x="9440562" y="2747317"/>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5</a:t>
            </a:r>
          </a:p>
        </p:txBody>
      </p:sp>
      <p:sp>
        <p:nvSpPr>
          <p:cNvPr id="112" name="TextBox 111">
            <a:extLst>
              <a:ext uri="{FF2B5EF4-FFF2-40B4-BE49-F238E27FC236}">
                <a16:creationId xmlns:a16="http://schemas.microsoft.com/office/drawing/2014/main" id="{0019D990-D9DC-4C7F-9579-69170AC2F18C}"/>
              </a:ext>
            </a:extLst>
          </p:cNvPr>
          <p:cNvSpPr txBox="1"/>
          <p:nvPr/>
        </p:nvSpPr>
        <p:spPr>
          <a:xfrm>
            <a:off x="10106455" y="1436127"/>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6</a:t>
            </a:r>
          </a:p>
        </p:txBody>
      </p:sp>
      <p:sp>
        <p:nvSpPr>
          <p:cNvPr id="113" name="TextBox 112">
            <a:extLst>
              <a:ext uri="{FF2B5EF4-FFF2-40B4-BE49-F238E27FC236}">
                <a16:creationId xmlns:a16="http://schemas.microsoft.com/office/drawing/2014/main" id="{101007E8-7C5A-4D6E-A8AE-D3A9B3229282}"/>
              </a:ext>
            </a:extLst>
          </p:cNvPr>
          <p:cNvSpPr txBox="1"/>
          <p:nvPr/>
        </p:nvSpPr>
        <p:spPr>
          <a:xfrm>
            <a:off x="10799806" y="2150074"/>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7</a:t>
            </a:r>
          </a:p>
        </p:txBody>
      </p:sp>
      <p:sp>
        <p:nvSpPr>
          <p:cNvPr id="114" name="TextBox 113">
            <a:extLst>
              <a:ext uri="{FF2B5EF4-FFF2-40B4-BE49-F238E27FC236}">
                <a16:creationId xmlns:a16="http://schemas.microsoft.com/office/drawing/2014/main" id="{B026E5D4-C5D9-4C8D-B136-FBDEEF3747D5}"/>
              </a:ext>
            </a:extLst>
          </p:cNvPr>
          <p:cNvSpPr txBox="1"/>
          <p:nvPr/>
        </p:nvSpPr>
        <p:spPr>
          <a:xfrm>
            <a:off x="10216293" y="3454399"/>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8</a:t>
            </a:r>
          </a:p>
        </p:txBody>
      </p:sp>
      <p:sp>
        <p:nvSpPr>
          <p:cNvPr id="115" name="TextBox 114">
            <a:extLst>
              <a:ext uri="{FF2B5EF4-FFF2-40B4-BE49-F238E27FC236}">
                <a16:creationId xmlns:a16="http://schemas.microsoft.com/office/drawing/2014/main" id="{F1483F9B-5A75-4DEA-8917-74F70F32EFC1}"/>
              </a:ext>
            </a:extLst>
          </p:cNvPr>
          <p:cNvSpPr txBox="1"/>
          <p:nvPr/>
        </p:nvSpPr>
        <p:spPr>
          <a:xfrm>
            <a:off x="10463427" y="4662616"/>
            <a:ext cx="3336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9</a:t>
            </a:r>
          </a:p>
        </p:txBody>
      </p:sp>
      <p:sp>
        <p:nvSpPr>
          <p:cNvPr id="116" name="TextBox 115">
            <a:extLst>
              <a:ext uri="{FF2B5EF4-FFF2-40B4-BE49-F238E27FC236}">
                <a16:creationId xmlns:a16="http://schemas.microsoft.com/office/drawing/2014/main" id="{BB3E0130-3AA4-49AC-863C-E653555A4C73}"/>
              </a:ext>
            </a:extLst>
          </p:cNvPr>
          <p:cNvSpPr txBox="1"/>
          <p:nvPr/>
        </p:nvSpPr>
        <p:spPr>
          <a:xfrm>
            <a:off x="10250617" y="5534454"/>
            <a:ext cx="4503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10</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E85BC033-89E4-449F-95F5-4DA4D93E39A8}"/>
              </a:ext>
            </a:extLst>
          </p:cNvPr>
          <p:cNvSpPr/>
          <p:nvPr/>
        </p:nvSpPr>
        <p:spPr>
          <a:xfrm>
            <a:off x="9208529" y="1715526"/>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8A38891C-375F-4960-9D62-D58E79B89674}"/>
              </a:ext>
            </a:extLst>
          </p:cNvPr>
          <p:cNvSpPr/>
          <p:nvPr/>
        </p:nvSpPr>
        <p:spPr>
          <a:xfrm>
            <a:off x="8625016" y="3349364"/>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0749234B-5150-4428-A30D-60F06704ED30}"/>
              </a:ext>
            </a:extLst>
          </p:cNvPr>
          <p:cNvSpPr/>
          <p:nvPr/>
        </p:nvSpPr>
        <p:spPr>
          <a:xfrm>
            <a:off x="8453394" y="4797851"/>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a16="http://schemas.microsoft.com/office/drawing/2014/main" id="{C8B3D16F-6103-465E-A3C5-1F2AF2231B4A}"/>
              </a:ext>
            </a:extLst>
          </p:cNvPr>
          <p:cNvSpPr/>
          <p:nvPr/>
        </p:nvSpPr>
        <p:spPr>
          <a:xfrm>
            <a:off x="9050637" y="3774986"/>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F92664B8-6AA3-463B-BD6C-F84F05F483C0}"/>
              </a:ext>
            </a:extLst>
          </p:cNvPr>
          <p:cNvSpPr/>
          <p:nvPr/>
        </p:nvSpPr>
        <p:spPr>
          <a:xfrm>
            <a:off x="9689070" y="2827634"/>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8FBA9984-3AA6-41FF-B379-5123E49F6BAB}"/>
              </a:ext>
            </a:extLst>
          </p:cNvPr>
          <p:cNvSpPr/>
          <p:nvPr/>
        </p:nvSpPr>
        <p:spPr>
          <a:xfrm>
            <a:off x="10348097" y="1516445"/>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BE985D0D-B097-46FB-8D5E-5D3B7B897A10}"/>
              </a:ext>
            </a:extLst>
          </p:cNvPr>
          <p:cNvSpPr/>
          <p:nvPr/>
        </p:nvSpPr>
        <p:spPr>
          <a:xfrm>
            <a:off x="11048313" y="2230391"/>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57DA4DF7-7DD6-478D-B95D-1DF224C8A812}"/>
              </a:ext>
            </a:extLst>
          </p:cNvPr>
          <p:cNvSpPr/>
          <p:nvPr/>
        </p:nvSpPr>
        <p:spPr>
          <a:xfrm>
            <a:off x="10457934" y="3534715"/>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A651600F-8AA6-4045-9B85-B6352C474915}"/>
              </a:ext>
            </a:extLst>
          </p:cNvPr>
          <p:cNvSpPr/>
          <p:nvPr/>
        </p:nvSpPr>
        <p:spPr>
          <a:xfrm>
            <a:off x="10711934" y="4742932"/>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699DEBBD-7243-4910-92B8-3DC344C4D547}"/>
              </a:ext>
            </a:extLst>
          </p:cNvPr>
          <p:cNvSpPr/>
          <p:nvPr/>
        </p:nvSpPr>
        <p:spPr>
          <a:xfrm>
            <a:off x="10629557" y="5601040"/>
            <a:ext cx="102974" cy="1029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35F6426-CD39-4562-B3C3-1A02AF6755E8}"/>
              </a:ext>
            </a:extLst>
          </p:cNvPr>
          <p:cNvSpPr txBox="1"/>
          <p:nvPr/>
        </p:nvSpPr>
        <p:spPr>
          <a:xfrm>
            <a:off x="4372331" y="5356069"/>
            <a:ext cx="165946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    97.8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 113.4 °F</a:t>
            </a:r>
          </a:p>
        </p:txBody>
      </p:sp>
      <p:sp>
        <p:nvSpPr>
          <p:cNvPr id="31" name="TextBox 30">
            <a:extLst>
              <a:ext uri="{FF2B5EF4-FFF2-40B4-BE49-F238E27FC236}">
                <a16:creationId xmlns:a16="http://schemas.microsoft.com/office/drawing/2014/main" id="{682166A2-1513-4916-99BE-2F8B853E7086}"/>
              </a:ext>
            </a:extLst>
          </p:cNvPr>
          <p:cNvSpPr txBox="1"/>
          <p:nvPr/>
        </p:nvSpPr>
        <p:spPr>
          <a:xfrm>
            <a:off x="6203237" y="5359042"/>
            <a:ext cx="2743200"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Min:    94.8 °F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F3F3F"/>
                </a:solidFill>
                <a:effectLst/>
                <a:uLnTx/>
                <a:uFillTx/>
                <a:latin typeface="Century Gothic"/>
                <a:ea typeface="+mn-ea"/>
                <a:cs typeface="Calibri"/>
              </a:rPr>
              <a:t>Max: 112.9 °F</a:t>
            </a:r>
          </a:p>
        </p:txBody>
      </p:sp>
      <p:sp>
        <p:nvSpPr>
          <p:cNvPr id="9" name="TextBox 8">
            <a:extLst>
              <a:ext uri="{FF2B5EF4-FFF2-40B4-BE49-F238E27FC236}">
                <a16:creationId xmlns:a16="http://schemas.microsoft.com/office/drawing/2014/main" id="{E2AD1C4D-F045-4337-90D2-2C8B7DF5C4B9}"/>
              </a:ext>
            </a:extLst>
          </p:cNvPr>
          <p:cNvSpPr txBox="1"/>
          <p:nvPr/>
        </p:nvSpPr>
        <p:spPr>
          <a:xfrm rot="1140000">
            <a:off x="1643320" y="1243928"/>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Chestnut St.</a:t>
            </a:r>
            <a:endParaRPr lang="en-US">
              <a:ea typeface="+mn-ea"/>
            </a:endParaRPr>
          </a:p>
        </p:txBody>
      </p:sp>
      <p:sp>
        <p:nvSpPr>
          <p:cNvPr id="101" name="TextBox 100">
            <a:extLst>
              <a:ext uri="{FF2B5EF4-FFF2-40B4-BE49-F238E27FC236}">
                <a16:creationId xmlns:a16="http://schemas.microsoft.com/office/drawing/2014/main" id="{BC0AEEE3-BAC3-4449-B3A3-B7D1DC61AEA0}"/>
              </a:ext>
            </a:extLst>
          </p:cNvPr>
          <p:cNvSpPr txBox="1"/>
          <p:nvPr/>
        </p:nvSpPr>
        <p:spPr>
          <a:xfrm rot="-3900000">
            <a:off x="572206" y="3702456"/>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Linden St</a:t>
            </a:r>
            <a:endParaRPr lang="en-US">
              <a:ea typeface="+mn-ea"/>
            </a:endParaRPr>
          </a:p>
        </p:txBody>
      </p:sp>
      <p:sp>
        <p:nvSpPr>
          <p:cNvPr id="103" name="TextBox 102">
            <a:extLst>
              <a:ext uri="{FF2B5EF4-FFF2-40B4-BE49-F238E27FC236}">
                <a16:creationId xmlns:a16="http://schemas.microsoft.com/office/drawing/2014/main" id="{74F83815-161E-4AF4-81C3-3F16AA910E9E}"/>
              </a:ext>
            </a:extLst>
          </p:cNvPr>
          <p:cNvSpPr txBox="1"/>
          <p:nvPr/>
        </p:nvSpPr>
        <p:spPr>
          <a:xfrm rot="1200000">
            <a:off x="1456413" y="5082682"/>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Elm Street</a:t>
            </a:r>
            <a:endParaRPr lang="en-US">
              <a:ea typeface="+mn-ea"/>
            </a:endParaRPr>
          </a:p>
        </p:txBody>
      </p:sp>
      <p:sp>
        <p:nvSpPr>
          <p:cNvPr id="105" name="TextBox 104">
            <a:extLst>
              <a:ext uri="{FF2B5EF4-FFF2-40B4-BE49-F238E27FC236}">
                <a16:creationId xmlns:a16="http://schemas.microsoft.com/office/drawing/2014/main" id="{A0221494-7AE4-491C-AAA0-FCDB12651078}"/>
              </a:ext>
            </a:extLst>
          </p:cNvPr>
          <p:cNvSpPr txBox="1"/>
          <p:nvPr/>
        </p:nvSpPr>
        <p:spPr>
          <a:xfrm rot="1140000">
            <a:off x="8831999" y="1258305"/>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Chestnut St.</a:t>
            </a:r>
            <a:endParaRPr lang="en-US">
              <a:ea typeface="+mn-ea"/>
            </a:endParaRPr>
          </a:p>
        </p:txBody>
      </p:sp>
      <p:sp>
        <p:nvSpPr>
          <p:cNvPr id="127" name="TextBox 126">
            <a:extLst>
              <a:ext uri="{FF2B5EF4-FFF2-40B4-BE49-F238E27FC236}">
                <a16:creationId xmlns:a16="http://schemas.microsoft.com/office/drawing/2014/main" id="{3220EA75-9CC3-46CB-9149-218532C10835}"/>
              </a:ext>
            </a:extLst>
          </p:cNvPr>
          <p:cNvSpPr txBox="1"/>
          <p:nvPr/>
        </p:nvSpPr>
        <p:spPr>
          <a:xfrm rot="-3900000">
            <a:off x="7760885" y="3716833"/>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Linden St</a:t>
            </a:r>
            <a:endParaRPr lang="en-US">
              <a:ea typeface="+mn-ea"/>
            </a:endParaRPr>
          </a:p>
        </p:txBody>
      </p:sp>
      <p:sp>
        <p:nvSpPr>
          <p:cNvPr id="128" name="TextBox 127">
            <a:extLst>
              <a:ext uri="{FF2B5EF4-FFF2-40B4-BE49-F238E27FC236}">
                <a16:creationId xmlns:a16="http://schemas.microsoft.com/office/drawing/2014/main" id="{23AA6EEF-CD5C-40B7-97E9-74B61DCECD9D}"/>
              </a:ext>
            </a:extLst>
          </p:cNvPr>
          <p:cNvSpPr txBox="1"/>
          <p:nvPr/>
        </p:nvSpPr>
        <p:spPr>
          <a:xfrm rot="1200000">
            <a:off x="8645092" y="5097059"/>
            <a:ext cx="1192775" cy="24622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1000" b="1">
                <a:latin typeface="Century Gothic"/>
                <a:cs typeface="Calibri"/>
              </a:rPr>
              <a:t>Elm Street</a:t>
            </a:r>
            <a:endParaRPr lang="en-US">
              <a:ea typeface="+mn-ea"/>
            </a:endParaRPr>
          </a:p>
        </p:txBody>
      </p:sp>
    </p:spTree>
    <p:extLst>
      <p:ext uri="{BB962C8B-B14F-4D97-AF65-F5344CB8AC3E}">
        <p14:creationId xmlns:p14="http://schemas.microsoft.com/office/powerpoint/2010/main" val="392360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791770-9352-46E9-A8C8-A80E4F91D173}"/>
              </a:ext>
            </a:extLst>
          </p:cNvPr>
          <p:cNvSpPr txBox="1"/>
          <p:nvPr/>
        </p:nvSpPr>
        <p:spPr>
          <a:xfrm>
            <a:off x="6479790" y="6583808"/>
            <a:ext cx="571221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Icon Credit: LA Great Streets, </a:t>
            </a:r>
            <a:r>
              <a:rPr lang="en-US" sz="1050">
                <a:solidFill>
                  <a:schemeClr val="tx1">
                    <a:lumMod val="75000"/>
                    <a:lumOff val="25000"/>
                  </a:schemeClr>
                </a:solidFill>
                <a:latin typeface="Century Gothic"/>
                <a:ea typeface="+mn-lt"/>
                <a:cs typeface="+mn-lt"/>
              </a:rPr>
              <a:t>"Made by Made", Luis Prado, and Creative Mania</a:t>
            </a:r>
            <a:r>
              <a:rPr lang="en-US" sz="1050">
                <a:solidFill>
                  <a:schemeClr val="tx1">
                    <a:lumMod val="75000"/>
                    <a:lumOff val="25000"/>
                  </a:schemeClr>
                </a:solidFill>
                <a:latin typeface="Century Gothic"/>
              </a:rPr>
              <a:t>​</a:t>
            </a:r>
          </a:p>
        </p:txBody>
      </p:sp>
      <p:cxnSp>
        <p:nvCxnSpPr>
          <p:cNvPr id="21" name="Straight Connector 20">
            <a:extLst>
              <a:ext uri="{FF2B5EF4-FFF2-40B4-BE49-F238E27FC236}">
                <a16:creationId xmlns:a16="http://schemas.microsoft.com/office/drawing/2014/main" id="{E925A636-E580-41F6-AFE7-AFBF760A7772}"/>
              </a:ext>
            </a:extLst>
          </p:cNvPr>
          <p:cNvCxnSpPr>
            <a:cxnSpLocks/>
          </p:cNvCxnSpPr>
          <p:nvPr/>
        </p:nvCxnSpPr>
        <p:spPr>
          <a:xfrm>
            <a:off x="4922603" y="2647052"/>
            <a:ext cx="402370" cy="373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B83785-5DF2-4BFF-A0B3-D3A2868B8CD2}"/>
              </a:ext>
            </a:extLst>
          </p:cNvPr>
          <p:cNvCxnSpPr>
            <a:cxnSpLocks/>
          </p:cNvCxnSpPr>
          <p:nvPr/>
        </p:nvCxnSpPr>
        <p:spPr>
          <a:xfrm flipH="1">
            <a:off x="6743690" y="2668004"/>
            <a:ext cx="391056" cy="3526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5AA0A3-1557-459E-90EB-8B9D4A7B680C}"/>
              </a:ext>
            </a:extLst>
          </p:cNvPr>
          <p:cNvCxnSpPr>
            <a:cxnSpLocks/>
          </p:cNvCxnSpPr>
          <p:nvPr/>
        </p:nvCxnSpPr>
        <p:spPr>
          <a:xfrm flipV="1">
            <a:off x="4922603" y="3916529"/>
            <a:ext cx="376366" cy="4794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381596-9C1C-44D3-B295-2B6C4E29B5E2}"/>
              </a:ext>
            </a:extLst>
          </p:cNvPr>
          <p:cNvCxnSpPr>
            <a:cxnSpLocks/>
          </p:cNvCxnSpPr>
          <p:nvPr/>
        </p:nvCxnSpPr>
        <p:spPr>
          <a:xfrm>
            <a:off x="6807467" y="3915918"/>
            <a:ext cx="371578" cy="5096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1D072D-F8EF-4437-8ED1-0A26A7FFD167}"/>
              </a:ext>
            </a:extLst>
          </p:cNvPr>
          <p:cNvSpPr txBox="1"/>
          <p:nvPr/>
        </p:nvSpPr>
        <p:spPr>
          <a:xfrm>
            <a:off x="606221" y="1586503"/>
            <a:ext cx="281372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a:solidFill>
                  <a:srgbClr val="002060"/>
                </a:solidFill>
                <a:latin typeface="Century Gothic"/>
                <a:ea typeface="+mn-lt"/>
                <a:cs typeface="+mn-lt"/>
              </a:rPr>
              <a:t>Increasing Temperatures</a:t>
            </a:r>
            <a:endParaRPr lang="en-US" sz="2800" b="1">
              <a:solidFill>
                <a:srgbClr val="002060"/>
              </a:solidFill>
              <a:latin typeface="Century Gothic"/>
            </a:endParaRPr>
          </a:p>
        </p:txBody>
      </p:sp>
      <p:sp>
        <p:nvSpPr>
          <p:cNvPr id="15" name="TextBox 14">
            <a:extLst>
              <a:ext uri="{FF2B5EF4-FFF2-40B4-BE49-F238E27FC236}">
                <a16:creationId xmlns:a16="http://schemas.microsoft.com/office/drawing/2014/main" id="{7367A188-F838-4700-9788-83416A2C26C0}"/>
              </a:ext>
            </a:extLst>
          </p:cNvPr>
          <p:cNvSpPr txBox="1"/>
          <p:nvPr/>
        </p:nvSpPr>
        <p:spPr>
          <a:xfrm>
            <a:off x="985171" y="4589145"/>
            <a:ext cx="237127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800" b="1">
                <a:solidFill>
                  <a:srgbClr val="002060"/>
                </a:solidFill>
                <a:latin typeface="Century Gothic"/>
                <a:ea typeface="+mn-lt"/>
                <a:cs typeface="+mn-lt"/>
              </a:rPr>
              <a:t>Social &amp; Health</a:t>
            </a:r>
            <a:r>
              <a:rPr lang="en-US" sz="2800" b="1">
                <a:solidFill>
                  <a:schemeClr val="accent1"/>
                </a:solidFill>
                <a:latin typeface="Century Gothic"/>
                <a:ea typeface="+mn-lt"/>
                <a:cs typeface="+mn-lt"/>
              </a:rPr>
              <a:t> </a:t>
            </a:r>
            <a:r>
              <a:rPr lang="en-US" sz="2800" b="1">
                <a:solidFill>
                  <a:srgbClr val="002060"/>
                </a:solidFill>
                <a:latin typeface="Century Gothic"/>
                <a:ea typeface="+mn-lt"/>
                <a:cs typeface="+mn-lt"/>
              </a:rPr>
              <a:t>Vulnerability</a:t>
            </a:r>
            <a:endParaRPr lang="en-US" sz="2800" b="1">
              <a:solidFill>
                <a:srgbClr val="002060"/>
              </a:solidFill>
              <a:latin typeface="Century Gothic"/>
              <a:cs typeface="Calibri"/>
            </a:endParaRPr>
          </a:p>
        </p:txBody>
      </p:sp>
      <p:sp>
        <p:nvSpPr>
          <p:cNvPr id="16" name="TextBox 15">
            <a:extLst>
              <a:ext uri="{FF2B5EF4-FFF2-40B4-BE49-F238E27FC236}">
                <a16:creationId xmlns:a16="http://schemas.microsoft.com/office/drawing/2014/main" id="{AA6C311D-D10D-43DC-B0D1-52E7C44EC0D6}"/>
              </a:ext>
            </a:extLst>
          </p:cNvPr>
          <p:cNvSpPr txBox="1"/>
          <p:nvPr/>
        </p:nvSpPr>
        <p:spPr>
          <a:xfrm>
            <a:off x="8630844" y="1586502"/>
            <a:ext cx="237127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2060"/>
                </a:solidFill>
                <a:latin typeface="Century Gothic"/>
                <a:ea typeface="+mn-lt"/>
                <a:cs typeface="+mn-lt"/>
              </a:rPr>
              <a:t>Urban Greening</a:t>
            </a:r>
            <a:endParaRPr lang="en-US" sz="2800" b="1">
              <a:solidFill>
                <a:srgbClr val="002060"/>
              </a:solidFill>
              <a:latin typeface="Century Gothic"/>
              <a:cs typeface="Calibri"/>
            </a:endParaRPr>
          </a:p>
        </p:txBody>
      </p:sp>
      <p:sp>
        <p:nvSpPr>
          <p:cNvPr id="17" name="TextBox 16">
            <a:extLst>
              <a:ext uri="{FF2B5EF4-FFF2-40B4-BE49-F238E27FC236}">
                <a16:creationId xmlns:a16="http://schemas.microsoft.com/office/drawing/2014/main" id="{4207E13E-B7AE-4E1C-9BCC-4D824803A97E}"/>
              </a:ext>
            </a:extLst>
          </p:cNvPr>
          <p:cNvSpPr txBox="1"/>
          <p:nvPr/>
        </p:nvSpPr>
        <p:spPr>
          <a:xfrm>
            <a:off x="8635019" y="4625430"/>
            <a:ext cx="27031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2060"/>
                </a:solidFill>
                <a:latin typeface="Century Gothic"/>
                <a:ea typeface="+mn-lt"/>
                <a:cs typeface="+mn-lt"/>
              </a:rPr>
              <a:t>Future Interventions</a:t>
            </a:r>
            <a:endParaRPr lang="en-US" sz="2800" b="1">
              <a:solidFill>
                <a:srgbClr val="002060"/>
              </a:solidFill>
              <a:latin typeface="Century Gothic"/>
              <a:cs typeface="Calibri"/>
            </a:endParaRPr>
          </a:p>
        </p:txBody>
      </p:sp>
      <p:sp>
        <p:nvSpPr>
          <p:cNvPr id="2" name="Title 1">
            <a:extLst>
              <a:ext uri="{FF2B5EF4-FFF2-40B4-BE49-F238E27FC236}">
                <a16:creationId xmlns:a16="http://schemas.microsoft.com/office/drawing/2014/main" id="{854A1838-F16A-4935-A2ED-72DE66D81F38}"/>
              </a:ext>
            </a:extLst>
          </p:cNvPr>
          <p:cNvSpPr txBox="1">
            <a:spLocks/>
          </p:cNvSpPr>
          <p:nvPr/>
        </p:nvSpPr>
        <p:spPr>
          <a:xfrm>
            <a:off x="495300" y="318545"/>
            <a:ext cx="11497984" cy="54864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F0302020204030204"/>
              </a:rPr>
              <a:t>Community Concerns and Community Needs</a:t>
            </a:r>
            <a:endParaRPr lang="en-US" sz="4000">
              <a:ea typeface="+mj-lt"/>
              <a:cs typeface="+mj-lt"/>
            </a:endParaRPr>
          </a:p>
        </p:txBody>
      </p:sp>
      <p:sp>
        <p:nvSpPr>
          <p:cNvPr id="30" name="Oval 29">
            <a:extLst>
              <a:ext uri="{FF2B5EF4-FFF2-40B4-BE49-F238E27FC236}">
                <a16:creationId xmlns:a16="http://schemas.microsoft.com/office/drawing/2014/main" id="{FC2B9A7E-E1E9-4963-9D8B-31E3AB2AEEF7}"/>
              </a:ext>
            </a:extLst>
          </p:cNvPr>
          <p:cNvSpPr/>
          <p:nvPr/>
        </p:nvSpPr>
        <p:spPr>
          <a:xfrm>
            <a:off x="6947139" y="1361536"/>
            <a:ext cx="1538376" cy="1552751"/>
          </a:xfrm>
          <a:prstGeom prst="ellipse">
            <a:avLst/>
          </a:prstGeom>
          <a:solidFill>
            <a:schemeClr val="accent6">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C86088A-37F2-4716-BD03-87C9427401B7}"/>
              </a:ext>
            </a:extLst>
          </p:cNvPr>
          <p:cNvSpPr/>
          <p:nvPr/>
        </p:nvSpPr>
        <p:spPr>
          <a:xfrm>
            <a:off x="6947138" y="4208252"/>
            <a:ext cx="1538376" cy="1552751"/>
          </a:xfrm>
          <a:prstGeom prst="ellipse">
            <a:avLst/>
          </a:prstGeom>
          <a:solidFill>
            <a:schemeClr val="accent1">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C838F105-A978-4CC5-8D6E-9167EA65FDB9}"/>
              </a:ext>
            </a:extLst>
          </p:cNvPr>
          <p:cNvPicPr>
            <a:picLocks noChangeAspect="1"/>
          </p:cNvPicPr>
          <p:nvPr/>
        </p:nvPicPr>
        <p:blipFill>
          <a:blip r:embed="rId3"/>
          <a:stretch>
            <a:fillRect/>
          </a:stretch>
        </p:blipFill>
        <p:spPr>
          <a:xfrm>
            <a:off x="6765985" y="3868947"/>
            <a:ext cx="1923690" cy="1894935"/>
          </a:xfrm>
          <a:prstGeom prst="rect">
            <a:avLst/>
          </a:prstGeom>
        </p:spPr>
      </p:pic>
      <p:pic>
        <p:nvPicPr>
          <p:cNvPr id="3" name="Picture 3">
            <a:extLst>
              <a:ext uri="{FF2B5EF4-FFF2-40B4-BE49-F238E27FC236}">
                <a16:creationId xmlns:a16="http://schemas.microsoft.com/office/drawing/2014/main" id="{57A35283-61F0-4643-BE78-F58150DD6F2D}"/>
              </a:ext>
            </a:extLst>
          </p:cNvPr>
          <p:cNvPicPr>
            <a:picLocks noChangeAspect="1"/>
          </p:cNvPicPr>
          <p:nvPr/>
        </p:nvPicPr>
        <p:blipFill>
          <a:blip r:embed="rId4"/>
          <a:stretch>
            <a:fillRect/>
          </a:stretch>
        </p:blipFill>
        <p:spPr>
          <a:xfrm>
            <a:off x="6837872" y="1295397"/>
            <a:ext cx="1679275" cy="1693653"/>
          </a:xfrm>
          <a:prstGeom prst="rect">
            <a:avLst/>
          </a:prstGeom>
        </p:spPr>
      </p:pic>
      <p:sp>
        <p:nvSpPr>
          <p:cNvPr id="33" name="Oval 32">
            <a:extLst>
              <a:ext uri="{FF2B5EF4-FFF2-40B4-BE49-F238E27FC236}">
                <a16:creationId xmlns:a16="http://schemas.microsoft.com/office/drawing/2014/main" id="{82AC3DF2-923A-466C-ABDC-9A60EEB14E78}"/>
              </a:ext>
            </a:extLst>
          </p:cNvPr>
          <p:cNvSpPr/>
          <p:nvPr/>
        </p:nvSpPr>
        <p:spPr>
          <a:xfrm>
            <a:off x="3611590" y="4208251"/>
            <a:ext cx="1538376" cy="1552751"/>
          </a:xfrm>
          <a:prstGeom prst="ellipse">
            <a:avLst/>
          </a:prstGeom>
          <a:solidFill>
            <a:schemeClr val="accent4">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C6B654D9-363E-49B5-9110-39919CEC04AB}"/>
              </a:ext>
            </a:extLst>
          </p:cNvPr>
          <p:cNvPicPr>
            <a:picLocks noChangeAspect="1"/>
          </p:cNvPicPr>
          <p:nvPr/>
        </p:nvPicPr>
        <p:blipFill rotWithShape="1">
          <a:blip r:embed="rId5"/>
          <a:srcRect r="980" b="12000"/>
          <a:stretch/>
        </p:blipFill>
        <p:spPr>
          <a:xfrm>
            <a:off x="3574212" y="4300267"/>
            <a:ext cx="1549911" cy="1375973"/>
          </a:xfrm>
          <a:prstGeom prst="rect">
            <a:avLst/>
          </a:prstGeom>
        </p:spPr>
      </p:pic>
      <p:sp>
        <p:nvSpPr>
          <p:cNvPr id="34" name="Oval 33">
            <a:extLst>
              <a:ext uri="{FF2B5EF4-FFF2-40B4-BE49-F238E27FC236}">
                <a16:creationId xmlns:a16="http://schemas.microsoft.com/office/drawing/2014/main" id="{28C22C64-BCBF-4C6B-8F77-F009D59347FA}"/>
              </a:ext>
            </a:extLst>
          </p:cNvPr>
          <p:cNvSpPr/>
          <p:nvPr/>
        </p:nvSpPr>
        <p:spPr>
          <a:xfrm>
            <a:off x="3611589" y="1361533"/>
            <a:ext cx="1538376" cy="1552751"/>
          </a:xfrm>
          <a:prstGeom prst="ellipse">
            <a:avLst/>
          </a:prstGeom>
          <a:solidFill>
            <a:schemeClr val="accent2">
              <a:lumMod val="60000"/>
              <a:lumOff val="4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C211C975-36E2-4324-A882-237C3CE2A5EC}"/>
              </a:ext>
            </a:extLst>
          </p:cNvPr>
          <p:cNvPicPr>
            <a:picLocks noChangeAspect="1"/>
          </p:cNvPicPr>
          <p:nvPr/>
        </p:nvPicPr>
        <p:blipFill rotWithShape="1">
          <a:blip r:embed="rId6"/>
          <a:srcRect t="504" r="783" b="15957"/>
          <a:stretch/>
        </p:blipFill>
        <p:spPr>
          <a:xfrm>
            <a:off x="3617344" y="1431605"/>
            <a:ext cx="1539091" cy="1296764"/>
          </a:xfrm>
          <a:prstGeom prst="rect">
            <a:avLst/>
          </a:prstGeom>
        </p:spPr>
      </p:pic>
      <p:pic>
        <p:nvPicPr>
          <p:cNvPr id="10" name="Picture 10" descr="A picture containing text, clipart, vector graphics&#10;&#10;Description automatically generated">
            <a:extLst>
              <a:ext uri="{FF2B5EF4-FFF2-40B4-BE49-F238E27FC236}">
                <a16:creationId xmlns:a16="http://schemas.microsoft.com/office/drawing/2014/main" id="{2D900D5B-E412-4A7B-A642-62820DD04225}"/>
              </a:ext>
            </a:extLst>
          </p:cNvPr>
          <p:cNvPicPr>
            <a:picLocks noChangeAspect="1"/>
          </p:cNvPicPr>
          <p:nvPr/>
        </p:nvPicPr>
        <p:blipFill>
          <a:blip r:embed="rId7"/>
          <a:stretch>
            <a:fillRect/>
          </a:stretch>
        </p:blipFill>
        <p:spPr>
          <a:xfrm>
            <a:off x="4292273" y="1236994"/>
            <a:ext cx="3621835" cy="3578882"/>
          </a:xfrm>
          <a:prstGeom prst="rect">
            <a:avLst/>
          </a:prstGeom>
        </p:spPr>
      </p:pic>
    </p:spTree>
    <p:extLst>
      <p:ext uri="{BB962C8B-B14F-4D97-AF65-F5344CB8AC3E}">
        <p14:creationId xmlns:p14="http://schemas.microsoft.com/office/powerpoint/2010/main" val="939896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3C83AF-306D-4447-8AEC-055464DDECF2}"/>
              </a:ext>
            </a:extLst>
          </p:cNvPr>
          <p:cNvSpPr txBox="1"/>
          <p:nvPr/>
        </p:nvSpPr>
        <p:spPr>
          <a:xfrm>
            <a:off x="7421568" y="6561308"/>
            <a:ext cx="482319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 Hopkins, </a:t>
            </a:r>
            <a:r>
              <a:rPr lang="en-US" sz="1100">
                <a:solidFill>
                  <a:schemeClr val="tx1">
                    <a:lumMod val="75000"/>
                    <a:lumOff val="25000"/>
                  </a:schemeClr>
                </a:solidFill>
                <a:latin typeface="Century Gothic"/>
                <a:ea typeface="+mn-lt"/>
                <a:cs typeface="+mn-lt"/>
              </a:rPr>
              <a:t>Adrien Coquet, FR</a:t>
            </a:r>
            <a:endParaRPr lang="en-US">
              <a:solidFill>
                <a:schemeClr val="tx1">
                  <a:lumMod val="75000"/>
                  <a:lumOff val="25000"/>
                </a:schemeClr>
              </a:solidFill>
              <a:latin typeface="Century Gothic"/>
              <a:ea typeface="+mn-lt"/>
              <a:cs typeface="+mn-lt"/>
            </a:endParaRPr>
          </a:p>
        </p:txBody>
      </p:sp>
      <p:sp>
        <p:nvSpPr>
          <p:cNvPr id="9" name="Rectangle: Top Corners Rounded 8">
            <a:extLst>
              <a:ext uri="{FF2B5EF4-FFF2-40B4-BE49-F238E27FC236}">
                <a16:creationId xmlns:a16="http://schemas.microsoft.com/office/drawing/2014/main" id="{195F4D93-6EB9-4184-9D45-0258266DCBC1}"/>
              </a:ext>
            </a:extLst>
          </p:cNvPr>
          <p:cNvSpPr/>
          <p:nvPr/>
        </p:nvSpPr>
        <p:spPr>
          <a:xfrm>
            <a:off x="6263026" y="1951944"/>
            <a:ext cx="2464592" cy="3299390"/>
          </a:xfrm>
          <a:prstGeom prst="round2Same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7799D6ED-4FC8-481B-BE67-483230315D31}"/>
              </a:ext>
            </a:extLst>
          </p:cNvPr>
          <p:cNvSpPr/>
          <p:nvPr/>
        </p:nvSpPr>
        <p:spPr>
          <a:xfrm>
            <a:off x="619465" y="1951944"/>
            <a:ext cx="2464592" cy="3299390"/>
          </a:xfrm>
          <a:prstGeom prst="round2SameRect">
            <a:avLst/>
          </a:prstGeom>
          <a:solidFill>
            <a:srgbClr val="E66B25"/>
          </a:solidFill>
          <a:ln w="28575">
            <a:solidFill>
              <a:srgbClr val="FF5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FA36C165-FE20-4286-87E8-C3E9E9CBCCE0}"/>
              </a:ext>
            </a:extLst>
          </p:cNvPr>
          <p:cNvSpPr/>
          <p:nvPr/>
        </p:nvSpPr>
        <p:spPr>
          <a:xfrm>
            <a:off x="3441246" y="1951944"/>
            <a:ext cx="2464592" cy="3299390"/>
          </a:xfrm>
          <a:prstGeom prst="round2SameRect">
            <a:avLst/>
          </a:prstGeom>
          <a:solidFill>
            <a:schemeClr val="accent6">
              <a:lumMod val="75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Top Corners Rounded 12">
            <a:extLst>
              <a:ext uri="{FF2B5EF4-FFF2-40B4-BE49-F238E27FC236}">
                <a16:creationId xmlns:a16="http://schemas.microsoft.com/office/drawing/2014/main" id="{BF7F2676-41B9-4473-8A0A-CF99CC6FC424}"/>
              </a:ext>
            </a:extLst>
          </p:cNvPr>
          <p:cNvSpPr/>
          <p:nvPr/>
        </p:nvSpPr>
        <p:spPr>
          <a:xfrm>
            <a:off x="9084808" y="1951944"/>
            <a:ext cx="2464592" cy="3299390"/>
          </a:xfrm>
          <a:prstGeom prst="round2SameRect">
            <a:avLst/>
          </a:prstGeom>
          <a:solidFill>
            <a:srgbClr val="0020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Top Corners Rounded 14">
            <a:extLst>
              <a:ext uri="{FF2B5EF4-FFF2-40B4-BE49-F238E27FC236}">
                <a16:creationId xmlns:a16="http://schemas.microsoft.com/office/drawing/2014/main" id="{72F6DAC0-8A55-4580-97A9-7895DCA6E257}"/>
              </a:ext>
            </a:extLst>
          </p:cNvPr>
          <p:cNvSpPr/>
          <p:nvPr/>
        </p:nvSpPr>
        <p:spPr>
          <a:xfrm>
            <a:off x="750095" y="2147886"/>
            <a:ext cx="2181563" cy="1633875"/>
          </a:xfrm>
          <a:prstGeom prst="round2SameRect">
            <a:avLst/>
          </a:prstGeom>
          <a:solidFill>
            <a:schemeClr val="accent2">
              <a:lumMod val="60000"/>
              <a:lumOff val="40000"/>
            </a:schemeClr>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Top Corners Rounded 15">
            <a:extLst>
              <a:ext uri="{FF2B5EF4-FFF2-40B4-BE49-F238E27FC236}">
                <a16:creationId xmlns:a16="http://schemas.microsoft.com/office/drawing/2014/main" id="{FE318131-E6DB-4A6E-84C3-68BDD423A241}"/>
              </a:ext>
            </a:extLst>
          </p:cNvPr>
          <p:cNvSpPr/>
          <p:nvPr/>
        </p:nvSpPr>
        <p:spPr>
          <a:xfrm>
            <a:off x="3591266" y="2147886"/>
            <a:ext cx="2181563" cy="1633875"/>
          </a:xfrm>
          <a:prstGeom prst="round2SameRect">
            <a:avLst/>
          </a:prstGeom>
          <a:solidFill>
            <a:schemeClr val="accent6">
              <a:lumMod val="60000"/>
              <a:lumOff val="4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6E06B245-01CD-4E6D-A86A-060F4996C769}"/>
              </a:ext>
            </a:extLst>
          </p:cNvPr>
          <p:cNvSpPr/>
          <p:nvPr/>
        </p:nvSpPr>
        <p:spPr>
          <a:xfrm>
            <a:off x="6410666" y="2104343"/>
            <a:ext cx="2181563" cy="1633875"/>
          </a:xfrm>
          <a:prstGeom prst="round2SameRect">
            <a:avLst/>
          </a:prstGeom>
          <a:solidFill>
            <a:schemeClr val="accent1">
              <a:lumMod val="60000"/>
              <a:lumOff val="4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20">
            <a:extLst>
              <a:ext uri="{FF2B5EF4-FFF2-40B4-BE49-F238E27FC236}">
                <a16:creationId xmlns:a16="http://schemas.microsoft.com/office/drawing/2014/main" id="{E6F05E2C-7725-4F61-A10A-7DA783F47DAE}"/>
              </a:ext>
            </a:extLst>
          </p:cNvPr>
          <p:cNvSpPr/>
          <p:nvPr/>
        </p:nvSpPr>
        <p:spPr>
          <a:xfrm>
            <a:off x="9230066" y="2104343"/>
            <a:ext cx="2181563" cy="1633875"/>
          </a:xfrm>
          <a:prstGeom prst="round2SameRect">
            <a:avLst/>
          </a:prstGeom>
          <a:solidFill>
            <a:schemeClr val="accent5">
              <a:lumMod val="60000"/>
              <a:lumOff val="4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677C0E2-8AD0-4FA9-A9BA-23CC41C90FF1}"/>
              </a:ext>
            </a:extLst>
          </p:cNvPr>
          <p:cNvSpPr txBox="1"/>
          <p:nvPr/>
        </p:nvSpPr>
        <p:spPr>
          <a:xfrm>
            <a:off x="620485" y="3984171"/>
            <a:ext cx="24710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Century Gothic"/>
                <a:cs typeface="Calibri"/>
              </a:rPr>
              <a:t>LST is not experienced temperature</a:t>
            </a:r>
          </a:p>
        </p:txBody>
      </p:sp>
      <p:sp>
        <p:nvSpPr>
          <p:cNvPr id="22" name="TextBox 21">
            <a:extLst>
              <a:ext uri="{FF2B5EF4-FFF2-40B4-BE49-F238E27FC236}">
                <a16:creationId xmlns:a16="http://schemas.microsoft.com/office/drawing/2014/main" id="{CD40BCE1-B9BC-4A03-A61D-E5D65FBFF57E}"/>
              </a:ext>
            </a:extLst>
          </p:cNvPr>
          <p:cNvSpPr txBox="1"/>
          <p:nvPr/>
        </p:nvSpPr>
        <p:spPr>
          <a:xfrm>
            <a:off x="3439885" y="3820886"/>
            <a:ext cx="246017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solidFill>
                <a:schemeClr val="bg1"/>
              </a:solidFill>
              <a:latin typeface="Century Gothic"/>
              <a:cs typeface="Calibri"/>
            </a:endParaRPr>
          </a:p>
          <a:p>
            <a:pPr algn="ctr"/>
            <a:r>
              <a:rPr lang="en-US" sz="2000">
                <a:solidFill>
                  <a:schemeClr val="bg1"/>
                </a:solidFill>
                <a:latin typeface="Century Gothic"/>
                <a:cs typeface="Calibri"/>
              </a:rPr>
              <a:t>ACS data based on estimates</a:t>
            </a:r>
            <a:endParaRPr lang="en-US">
              <a:solidFill>
                <a:schemeClr val="bg1"/>
              </a:solidFill>
            </a:endParaRPr>
          </a:p>
        </p:txBody>
      </p:sp>
      <p:sp>
        <p:nvSpPr>
          <p:cNvPr id="23" name="TextBox 22">
            <a:extLst>
              <a:ext uri="{FF2B5EF4-FFF2-40B4-BE49-F238E27FC236}">
                <a16:creationId xmlns:a16="http://schemas.microsoft.com/office/drawing/2014/main" id="{50E0242D-9ADB-4461-88A3-D160F8FA2C20}"/>
              </a:ext>
            </a:extLst>
          </p:cNvPr>
          <p:cNvSpPr txBox="1"/>
          <p:nvPr/>
        </p:nvSpPr>
        <p:spPr>
          <a:xfrm>
            <a:off x="6259285" y="3820885"/>
            <a:ext cx="247105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solidFill>
                <a:schemeClr val="bg1"/>
              </a:solidFill>
              <a:latin typeface="Century Gothic"/>
              <a:cs typeface="Calibri"/>
            </a:endParaRPr>
          </a:p>
          <a:p>
            <a:pPr algn="ctr"/>
            <a:r>
              <a:rPr lang="en-US" sz="2000">
                <a:solidFill>
                  <a:schemeClr val="bg1"/>
                </a:solidFill>
                <a:latin typeface="Century Gothic"/>
                <a:cs typeface="Calibri"/>
              </a:rPr>
              <a:t>Coarse data resolution</a:t>
            </a:r>
          </a:p>
          <a:p>
            <a:pPr algn="ctr"/>
            <a:endParaRPr lang="en-US" sz="2000">
              <a:solidFill>
                <a:schemeClr val="bg1"/>
              </a:solidFill>
              <a:latin typeface="Century Gothic"/>
              <a:cs typeface="Calibri"/>
            </a:endParaRPr>
          </a:p>
        </p:txBody>
      </p:sp>
      <p:sp>
        <p:nvSpPr>
          <p:cNvPr id="24" name="TextBox 23">
            <a:extLst>
              <a:ext uri="{FF2B5EF4-FFF2-40B4-BE49-F238E27FC236}">
                <a16:creationId xmlns:a16="http://schemas.microsoft.com/office/drawing/2014/main" id="{923CAC93-E926-4644-98A0-5886CFEF204D}"/>
              </a:ext>
            </a:extLst>
          </p:cNvPr>
          <p:cNvSpPr txBox="1"/>
          <p:nvPr/>
        </p:nvSpPr>
        <p:spPr>
          <a:xfrm>
            <a:off x="9075193" y="3979036"/>
            <a:ext cx="24601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solidFill>
                <a:schemeClr val="bg1"/>
              </a:solidFill>
              <a:latin typeface="Century Gothic"/>
              <a:cs typeface="Calibri"/>
            </a:endParaRPr>
          </a:p>
          <a:p>
            <a:pPr algn="ctr"/>
            <a:r>
              <a:rPr lang="en-US" sz="2000">
                <a:solidFill>
                  <a:schemeClr val="bg1"/>
                </a:solidFill>
                <a:latin typeface="Century Gothic"/>
                <a:cs typeface="Calibri"/>
              </a:rPr>
              <a:t>Spatial shifts</a:t>
            </a:r>
          </a:p>
        </p:txBody>
      </p:sp>
      <p:grpSp>
        <p:nvGrpSpPr>
          <p:cNvPr id="5" name="Group 4">
            <a:extLst>
              <a:ext uri="{FF2B5EF4-FFF2-40B4-BE49-F238E27FC236}">
                <a16:creationId xmlns:a16="http://schemas.microsoft.com/office/drawing/2014/main" id="{BFAEAAEB-866C-42D0-9CCA-420A070ACE1A}"/>
              </a:ext>
            </a:extLst>
          </p:cNvPr>
          <p:cNvGrpSpPr/>
          <p:nvPr/>
        </p:nvGrpSpPr>
        <p:grpSpPr>
          <a:xfrm>
            <a:off x="984956" y="2156179"/>
            <a:ext cx="1521176" cy="1521176"/>
            <a:chOff x="12694356" y="4397022"/>
            <a:chExt cx="1069622" cy="1041400"/>
          </a:xfrm>
        </p:grpSpPr>
        <p:pic>
          <p:nvPicPr>
            <p:cNvPr id="26" name="Graphic 30" descr="Thermometer with solid fill">
              <a:extLst>
                <a:ext uri="{FF2B5EF4-FFF2-40B4-BE49-F238E27FC236}">
                  <a16:creationId xmlns:a16="http://schemas.microsoft.com/office/drawing/2014/main" id="{930E4E13-83D4-4432-82E6-63BB0830B5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9578" y="4524022"/>
              <a:ext cx="914400" cy="914400"/>
            </a:xfrm>
            <a:prstGeom prst="rect">
              <a:avLst/>
            </a:prstGeom>
          </p:spPr>
        </p:pic>
        <p:pic>
          <p:nvPicPr>
            <p:cNvPr id="27" name="Graphic 31" descr="Dim (Smaller Sun) outline">
              <a:extLst>
                <a:ext uri="{FF2B5EF4-FFF2-40B4-BE49-F238E27FC236}">
                  <a16:creationId xmlns:a16="http://schemas.microsoft.com/office/drawing/2014/main" id="{863132E7-B30C-40A6-867D-02A0D3BFC3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94356" y="4397022"/>
              <a:ext cx="618067" cy="589845"/>
            </a:xfrm>
            <a:prstGeom prst="rect">
              <a:avLst/>
            </a:prstGeom>
          </p:spPr>
        </p:pic>
      </p:grpSp>
      <p:pic>
        <p:nvPicPr>
          <p:cNvPr id="6" name="Picture 6">
            <a:extLst>
              <a:ext uri="{FF2B5EF4-FFF2-40B4-BE49-F238E27FC236}">
                <a16:creationId xmlns:a16="http://schemas.microsoft.com/office/drawing/2014/main" id="{2ED46B05-A47F-4711-A36F-3CF9F2E7FDF1}"/>
              </a:ext>
            </a:extLst>
          </p:cNvPr>
          <p:cNvPicPr>
            <a:picLocks noChangeAspect="1"/>
          </p:cNvPicPr>
          <p:nvPr/>
        </p:nvPicPr>
        <p:blipFill rotWithShape="1">
          <a:blip r:embed="rId7"/>
          <a:srcRect l="482" b="15538"/>
          <a:stretch/>
        </p:blipFill>
        <p:spPr>
          <a:xfrm>
            <a:off x="3975666" y="2405742"/>
            <a:ext cx="1401930" cy="1206625"/>
          </a:xfrm>
          <a:prstGeom prst="rect">
            <a:avLst/>
          </a:prstGeom>
        </p:spPr>
      </p:pic>
      <p:pic>
        <p:nvPicPr>
          <p:cNvPr id="8" name="Picture 9">
            <a:extLst>
              <a:ext uri="{FF2B5EF4-FFF2-40B4-BE49-F238E27FC236}">
                <a16:creationId xmlns:a16="http://schemas.microsoft.com/office/drawing/2014/main" id="{86F015D5-0419-41EB-849E-CC846E9DCE1C}"/>
              </a:ext>
            </a:extLst>
          </p:cNvPr>
          <p:cNvPicPr>
            <a:picLocks noChangeAspect="1"/>
          </p:cNvPicPr>
          <p:nvPr/>
        </p:nvPicPr>
        <p:blipFill rotWithShape="1">
          <a:blip r:embed="rId8"/>
          <a:srcRect t="260" b="18055"/>
          <a:stretch/>
        </p:blipFill>
        <p:spPr>
          <a:xfrm>
            <a:off x="6683829" y="2249600"/>
            <a:ext cx="1632858" cy="1348133"/>
          </a:xfrm>
          <a:prstGeom prst="rect">
            <a:avLst/>
          </a:prstGeom>
        </p:spPr>
      </p:pic>
      <p:sp>
        <p:nvSpPr>
          <p:cNvPr id="30" name="TextBox 29">
            <a:extLst>
              <a:ext uri="{FF2B5EF4-FFF2-40B4-BE49-F238E27FC236}">
                <a16:creationId xmlns:a16="http://schemas.microsoft.com/office/drawing/2014/main" id="{41A7E0AA-0B36-47CC-B6B0-021D1991CDEE}"/>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Limitations &amp; Uncertainties</a:t>
            </a:r>
            <a:endParaRPr lang="en-US" sz="4000" b="1">
              <a:solidFill>
                <a:srgbClr val="266E99"/>
              </a:solidFill>
              <a:latin typeface="Century Gothic" panose="020B0502020202020204" pitchFamily="34" charset="0"/>
            </a:endParaRPr>
          </a:p>
        </p:txBody>
      </p:sp>
      <p:pic>
        <p:nvPicPr>
          <p:cNvPr id="4" name="Graphic 6" descr="Satellite with solid fill">
            <a:extLst>
              <a:ext uri="{FF2B5EF4-FFF2-40B4-BE49-F238E27FC236}">
                <a16:creationId xmlns:a16="http://schemas.microsoft.com/office/drawing/2014/main" id="{457FF74E-5660-4FEB-8AB1-EF88CC63E5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0083" y="2195424"/>
            <a:ext cx="1445952" cy="1485180"/>
          </a:xfrm>
          <a:prstGeom prst="rect">
            <a:avLst/>
          </a:prstGeom>
        </p:spPr>
      </p:pic>
    </p:spTree>
    <p:extLst>
      <p:ext uri="{BB962C8B-B14F-4D97-AF65-F5344CB8AC3E}">
        <p14:creationId xmlns:p14="http://schemas.microsoft.com/office/powerpoint/2010/main" val="3245592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850CD3-622A-4894-B5CE-DD043E63FEB5}"/>
              </a:ext>
            </a:extLst>
          </p:cNvPr>
          <p:cNvSpPr txBox="1">
            <a:spLocks/>
          </p:cNvSpPr>
          <p:nvPr/>
        </p:nvSpPr>
        <p:spPr>
          <a:xfrm>
            <a:off x="1041457" y="648047"/>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266E99"/>
                </a:solidFill>
                <a:latin typeface="Century Gothic" panose="020F0302020204030204"/>
              </a:rPr>
              <a:t>Conclusions</a:t>
            </a:r>
          </a:p>
        </p:txBody>
      </p:sp>
      <p:sp>
        <p:nvSpPr>
          <p:cNvPr id="2" name="Title 1">
            <a:extLst>
              <a:ext uri="{FF2B5EF4-FFF2-40B4-BE49-F238E27FC236}">
                <a16:creationId xmlns:a16="http://schemas.microsoft.com/office/drawing/2014/main" id="{EFFB44A8-0E13-4F28-91F7-895238450818}"/>
              </a:ext>
            </a:extLst>
          </p:cNvPr>
          <p:cNvSpPr txBox="1">
            <a:spLocks/>
          </p:cNvSpPr>
          <p:nvPr/>
        </p:nvSpPr>
        <p:spPr>
          <a:xfrm>
            <a:off x="751848" y="1471848"/>
            <a:ext cx="4980040" cy="3604959"/>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266E99"/>
              </a:buClr>
              <a:buFont typeface="Webdings" panose="05030102010509060703" pitchFamily="18" charset="2"/>
              <a:buChar char="4"/>
            </a:pPr>
            <a:r>
              <a:rPr lang="en-US" sz="2400" b="1">
                <a:solidFill>
                  <a:srgbClr val="E66B25"/>
                </a:solidFill>
                <a:latin typeface="Century Gothic"/>
                <a:cs typeface="Calibri Light"/>
              </a:rPr>
              <a:t>ENVI-met </a:t>
            </a:r>
            <a:r>
              <a:rPr lang="en-US" sz="2400">
                <a:solidFill>
                  <a:schemeClr val="tx1">
                    <a:lumMod val="75000"/>
                    <a:lumOff val="25000"/>
                  </a:schemeClr>
                </a:solidFill>
                <a:latin typeface="Century Gothic"/>
                <a:cs typeface="Calibri Light"/>
              </a:rPr>
              <a:t>is a useful model for evaluating microclimate and possible interventions</a:t>
            </a:r>
          </a:p>
          <a:p>
            <a:pPr marL="342900" indent="-342900">
              <a:buClr>
                <a:srgbClr val="266E99"/>
              </a:buClr>
              <a:buFont typeface="Webdings" panose="05030102010509060703" pitchFamily="18" charset="2"/>
              <a:buChar char="4"/>
            </a:pPr>
            <a:endParaRPr lang="en-US" sz="240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a:solidFill>
                  <a:schemeClr val="tx1">
                    <a:lumMod val="75000"/>
                    <a:lumOff val="25000"/>
                  </a:schemeClr>
                </a:solidFill>
                <a:latin typeface="Century Gothic"/>
                <a:cs typeface="Calibri Light"/>
              </a:rPr>
              <a:t>In Yonkers, socio-demographics and physical properties are linked to urban heat and </a:t>
            </a:r>
            <a:r>
              <a:rPr lang="en-US" sz="2400" b="1">
                <a:solidFill>
                  <a:srgbClr val="E66B25"/>
                </a:solidFill>
                <a:latin typeface="Century Gothic"/>
                <a:cs typeface="Calibri Light"/>
              </a:rPr>
              <a:t>heat risk</a:t>
            </a:r>
            <a:endParaRPr lang="en-US" sz="2400" b="1">
              <a:solidFill>
                <a:srgbClr val="E66B25"/>
              </a:solidFill>
              <a:latin typeface="Century Gothic"/>
              <a:ea typeface="+mj-lt"/>
              <a:cs typeface="+mj-lt"/>
            </a:endParaRPr>
          </a:p>
        </p:txBody>
      </p:sp>
      <p:sp>
        <p:nvSpPr>
          <p:cNvPr id="5" name="Title 1">
            <a:extLst>
              <a:ext uri="{FF2B5EF4-FFF2-40B4-BE49-F238E27FC236}">
                <a16:creationId xmlns:a16="http://schemas.microsoft.com/office/drawing/2014/main" id="{BCC65C4B-2223-4F28-A49F-F3AB5493CBEF}"/>
              </a:ext>
            </a:extLst>
          </p:cNvPr>
          <p:cNvSpPr txBox="1">
            <a:spLocks/>
          </p:cNvSpPr>
          <p:nvPr/>
        </p:nvSpPr>
        <p:spPr>
          <a:xfrm>
            <a:off x="6095685" y="1471848"/>
            <a:ext cx="5650230" cy="438912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rgbClr val="266E99"/>
              </a:buClr>
              <a:buFont typeface="Webdings" panose="05030102010509060703" pitchFamily="18" charset="2"/>
              <a:buChar char="4"/>
            </a:pPr>
            <a:r>
              <a:rPr lang="en-US" sz="2400" b="1">
                <a:solidFill>
                  <a:srgbClr val="E66B25"/>
                </a:solidFill>
                <a:latin typeface="Century Gothic"/>
                <a:cs typeface="Calibri Light"/>
              </a:rPr>
              <a:t>Location specific interventions</a:t>
            </a:r>
            <a:r>
              <a:rPr lang="en-US" sz="2400" b="1">
                <a:solidFill>
                  <a:schemeClr val="tx1">
                    <a:lumMod val="75000"/>
                    <a:lumOff val="25000"/>
                  </a:schemeClr>
                </a:solidFill>
                <a:latin typeface="Century Gothic"/>
                <a:cs typeface="Calibri Light"/>
              </a:rPr>
              <a:t> </a:t>
            </a:r>
            <a:r>
              <a:rPr lang="en-US" sz="2400">
                <a:solidFill>
                  <a:schemeClr val="tx1">
                    <a:lumMod val="75000"/>
                    <a:lumOff val="25000"/>
                  </a:schemeClr>
                </a:solidFill>
                <a:latin typeface="Century Gothic"/>
                <a:cs typeface="Calibri Light"/>
              </a:rPr>
              <a:t>in high- risk areas would provide the most benefits</a:t>
            </a:r>
          </a:p>
          <a:p>
            <a:pPr marL="342900" indent="-342900">
              <a:buClr>
                <a:srgbClr val="266E99"/>
              </a:buClr>
              <a:buFont typeface="Webdings" panose="05030102010509060703" pitchFamily="18" charset="2"/>
              <a:buChar char="4"/>
            </a:pPr>
            <a:endParaRPr lang="en-US" sz="2400">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a:solidFill>
                  <a:schemeClr val="tx1">
                    <a:lumMod val="75000"/>
                    <a:lumOff val="25000"/>
                  </a:schemeClr>
                </a:solidFill>
                <a:latin typeface="Century Gothic"/>
                <a:cs typeface="Calibri Light"/>
              </a:rPr>
              <a:t>Increasing</a:t>
            </a:r>
            <a:r>
              <a:rPr lang="en-US" sz="2400">
                <a:solidFill>
                  <a:srgbClr val="E66B25"/>
                </a:solidFill>
                <a:latin typeface="Century Gothic"/>
                <a:cs typeface="Calibri Light"/>
              </a:rPr>
              <a:t> </a:t>
            </a:r>
            <a:r>
              <a:rPr lang="en-US" sz="2400" b="1">
                <a:solidFill>
                  <a:srgbClr val="E66B25"/>
                </a:solidFill>
                <a:latin typeface="Century Gothic"/>
                <a:cs typeface="Calibri Light"/>
              </a:rPr>
              <a:t>tree canopy </a:t>
            </a:r>
            <a:r>
              <a:rPr lang="en-US" sz="2400">
                <a:solidFill>
                  <a:schemeClr val="tx1">
                    <a:lumMod val="75000"/>
                    <a:lumOff val="25000"/>
                  </a:schemeClr>
                </a:solidFill>
                <a:latin typeface="Century Gothic"/>
                <a:cs typeface="Calibri Light"/>
              </a:rPr>
              <a:t>along streets is an effective way of cooling Yonkers</a:t>
            </a:r>
          </a:p>
          <a:p>
            <a:pPr marL="457200" indent="-457200">
              <a:buClr>
                <a:srgbClr val="266E99"/>
              </a:buClr>
              <a:buFont typeface="Webdings" panose="05030102010509060703" pitchFamily="18" charset="2"/>
              <a:buChar char="4"/>
            </a:pPr>
            <a:endParaRPr lang="en-US" sz="2400" b="1">
              <a:solidFill>
                <a:schemeClr val="tx1">
                  <a:lumMod val="75000"/>
                  <a:lumOff val="25000"/>
                </a:schemeClr>
              </a:solidFill>
              <a:latin typeface="Century Gothic"/>
              <a:cs typeface="Calibri Light"/>
            </a:endParaRPr>
          </a:p>
          <a:p>
            <a:pPr marL="457200" indent="-457200">
              <a:buClr>
                <a:srgbClr val="266E99"/>
              </a:buClr>
              <a:buFont typeface="Webdings" panose="05030102010509060703" pitchFamily="18" charset="2"/>
              <a:buChar char="4"/>
            </a:pPr>
            <a:r>
              <a:rPr lang="en-US" sz="2400" b="1">
                <a:solidFill>
                  <a:srgbClr val="E66B25"/>
                </a:solidFill>
                <a:latin typeface="Century Gothic"/>
                <a:cs typeface="Calibri Light"/>
              </a:rPr>
              <a:t>Open spaces</a:t>
            </a:r>
            <a:r>
              <a:rPr lang="en-US" sz="2400">
                <a:solidFill>
                  <a:schemeClr val="tx1">
                    <a:lumMod val="75000"/>
                    <a:lumOff val="25000"/>
                  </a:schemeClr>
                </a:solidFill>
                <a:latin typeface="Century Gothic"/>
                <a:cs typeface="Calibri Light"/>
              </a:rPr>
              <a:t> are an opportunity for impactful interventions</a:t>
            </a:r>
            <a:endParaRPr lang="en-US" sz="2400" b="1">
              <a:solidFill>
                <a:schemeClr val="tx1">
                  <a:lumMod val="75000"/>
                  <a:lumOff val="25000"/>
                </a:schemeClr>
              </a:solidFill>
              <a:latin typeface="Century Gothic"/>
              <a:cs typeface="Calibri Light"/>
            </a:endParaRPr>
          </a:p>
        </p:txBody>
      </p:sp>
      <p:grpSp>
        <p:nvGrpSpPr>
          <p:cNvPr id="14" name="Group 13">
            <a:extLst>
              <a:ext uri="{FF2B5EF4-FFF2-40B4-BE49-F238E27FC236}">
                <a16:creationId xmlns:a16="http://schemas.microsoft.com/office/drawing/2014/main" id="{27546F9A-478C-4EDF-9E4B-BFAA491B9960}"/>
              </a:ext>
            </a:extLst>
          </p:cNvPr>
          <p:cNvGrpSpPr/>
          <p:nvPr/>
        </p:nvGrpSpPr>
        <p:grpSpPr>
          <a:xfrm>
            <a:off x="1068199" y="4203410"/>
            <a:ext cx="4693819" cy="2366511"/>
            <a:chOff x="1959595" y="4706617"/>
            <a:chExt cx="3313594" cy="1618889"/>
          </a:xfrm>
        </p:grpSpPr>
        <p:pic>
          <p:nvPicPr>
            <p:cNvPr id="9" name="Graphic 756" descr="Park scene outline">
              <a:extLst>
                <a:ext uri="{FF2B5EF4-FFF2-40B4-BE49-F238E27FC236}">
                  <a16:creationId xmlns:a16="http://schemas.microsoft.com/office/drawing/2014/main" id="{C586FAFB-8F84-4977-B17A-0C27CD51E7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9595" y="5314197"/>
              <a:ext cx="828136" cy="813758"/>
            </a:xfrm>
            <a:prstGeom prst="rect">
              <a:avLst/>
            </a:prstGeom>
          </p:spPr>
        </p:pic>
        <p:pic>
          <p:nvPicPr>
            <p:cNvPr id="11" name="Graphic 757" descr="Rainy scene outline">
              <a:extLst>
                <a:ext uri="{FF2B5EF4-FFF2-40B4-BE49-F238E27FC236}">
                  <a16:creationId xmlns:a16="http://schemas.microsoft.com/office/drawing/2014/main" id="{DC8DB8D4-14B1-499A-B214-0AF7BC7DE2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54299" y="4706617"/>
              <a:ext cx="1618890" cy="1618889"/>
            </a:xfrm>
            <a:prstGeom prst="rect">
              <a:avLst/>
            </a:prstGeom>
          </p:spPr>
        </p:pic>
        <p:pic>
          <p:nvPicPr>
            <p:cNvPr id="13" name="Graphic 758" descr="City with solid fill">
              <a:extLst>
                <a:ext uri="{FF2B5EF4-FFF2-40B4-BE49-F238E27FC236}">
                  <a16:creationId xmlns:a16="http://schemas.microsoft.com/office/drawing/2014/main" id="{F558B57F-8C10-483C-B30B-2F98C03142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6023" y="4780435"/>
              <a:ext cx="1475117" cy="1475117"/>
            </a:xfrm>
            <a:prstGeom prst="rect">
              <a:avLst/>
            </a:prstGeom>
          </p:spPr>
        </p:pic>
      </p:grpSp>
      <p:pic>
        <p:nvPicPr>
          <p:cNvPr id="16" name="Graphic 756" descr="Park scene outline">
            <a:extLst>
              <a:ext uri="{FF2B5EF4-FFF2-40B4-BE49-F238E27FC236}">
                <a16:creationId xmlns:a16="http://schemas.microsoft.com/office/drawing/2014/main" id="{AB391C28-D326-4839-983E-9B54ECF722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2448" y="5071450"/>
            <a:ext cx="1230592" cy="1247070"/>
          </a:xfrm>
          <a:prstGeom prst="rect">
            <a:avLst/>
          </a:prstGeom>
        </p:spPr>
      </p:pic>
      <p:pic>
        <p:nvPicPr>
          <p:cNvPr id="20" name="Graphic 758" descr="City with solid fill">
            <a:extLst>
              <a:ext uri="{FF2B5EF4-FFF2-40B4-BE49-F238E27FC236}">
                <a16:creationId xmlns:a16="http://schemas.microsoft.com/office/drawing/2014/main" id="{C7DB1562-2F86-41B9-AB2C-8ED3B55C22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35639" y="4291189"/>
            <a:ext cx="2175818" cy="2256984"/>
          </a:xfrm>
          <a:prstGeom prst="rect">
            <a:avLst/>
          </a:prstGeom>
        </p:spPr>
      </p:pic>
      <p:sp>
        <p:nvSpPr>
          <p:cNvPr id="3" name="TextBox 2">
            <a:extLst>
              <a:ext uri="{FF2B5EF4-FFF2-40B4-BE49-F238E27FC236}">
                <a16:creationId xmlns:a16="http://schemas.microsoft.com/office/drawing/2014/main" id="{4B8DE136-6652-4D46-9764-6CED78514FF3}"/>
              </a:ext>
            </a:extLst>
          </p:cNvPr>
          <p:cNvSpPr txBox="1"/>
          <p:nvPr/>
        </p:nvSpPr>
        <p:spPr>
          <a:xfrm>
            <a:off x="9245174" y="6549763"/>
            <a:ext cx="341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a:t>
            </a:r>
          </a:p>
        </p:txBody>
      </p:sp>
    </p:spTree>
    <p:extLst>
      <p:ext uri="{BB962C8B-B14F-4D97-AF65-F5344CB8AC3E}">
        <p14:creationId xmlns:p14="http://schemas.microsoft.com/office/powerpoint/2010/main" val="2980250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0EF8DC-2249-4FC9-80C8-0555BACE72E5}"/>
              </a:ext>
            </a:extLst>
          </p:cNvPr>
          <p:cNvSpPr txBox="1">
            <a:spLocks/>
          </p:cNvSpPr>
          <p:nvPr/>
        </p:nvSpPr>
        <p:spPr>
          <a:xfrm>
            <a:off x="521762" y="232032"/>
            <a:ext cx="4473420" cy="60724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266E99"/>
                </a:solidFill>
                <a:latin typeface="Century Gothic" panose="020F0302020204030204"/>
              </a:rPr>
              <a:t>Future Work</a:t>
            </a:r>
          </a:p>
        </p:txBody>
      </p:sp>
      <p:sp>
        <p:nvSpPr>
          <p:cNvPr id="2" name="TextBox 1">
            <a:extLst>
              <a:ext uri="{FF2B5EF4-FFF2-40B4-BE49-F238E27FC236}">
                <a16:creationId xmlns:a16="http://schemas.microsoft.com/office/drawing/2014/main" id="{C612DC57-ECAB-44C1-9B79-060A40F56641}"/>
              </a:ext>
            </a:extLst>
          </p:cNvPr>
          <p:cNvSpPr txBox="1"/>
          <p:nvPr/>
        </p:nvSpPr>
        <p:spPr>
          <a:xfrm>
            <a:off x="4569202" y="1064048"/>
            <a:ext cx="724942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lr>
                <a:srgbClr val="266E99"/>
              </a:buClr>
              <a:buFont typeface="Webdings" panose="05030102010509060703" pitchFamily="18" charset="2"/>
              <a:buChar char="4"/>
            </a:pPr>
            <a:r>
              <a:rPr lang="en-US" sz="2200">
                <a:solidFill>
                  <a:schemeClr val="bg2">
                    <a:lumMod val="25000"/>
                  </a:schemeClr>
                </a:solidFill>
                <a:latin typeface="Century Gothic"/>
                <a:cs typeface="Calibri"/>
              </a:rPr>
              <a:t>Model </a:t>
            </a:r>
            <a:r>
              <a:rPr lang="en-US" sz="2200" b="1">
                <a:solidFill>
                  <a:srgbClr val="E66B25"/>
                </a:solidFill>
                <a:latin typeface="Century Gothic"/>
                <a:cs typeface="Calibri"/>
              </a:rPr>
              <a:t>incremental tree canopy increases</a:t>
            </a:r>
            <a:r>
              <a:rPr lang="en-US" sz="2200">
                <a:solidFill>
                  <a:srgbClr val="E66B25"/>
                </a:solidFill>
                <a:latin typeface="Century Gothic"/>
                <a:cs typeface="Calibri"/>
              </a:rPr>
              <a:t> </a:t>
            </a:r>
            <a:r>
              <a:rPr lang="en-US" sz="2200">
                <a:solidFill>
                  <a:schemeClr val="bg2">
                    <a:lumMod val="25000"/>
                  </a:schemeClr>
                </a:solidFill>
                <a:latin typeface="Century Gothic"/>
                <a:cs typeface="Calibri"/>
              </a:rPr>
              <a:t>in heat vulnerable neighborhoods </a:t>
            </a:r>
          </a:p>
          <a:p>
            <a:pPr marL="171450" indent="-171450">
              <a:buClr>
                <a:srgbClr val="266E99"/>
              </a:buClr>
              <a:buFont typeface="Webdings" panose="05030102010509060703" pitchFamily="18" charset="2"/>
              <a:buChar char="4"/>
            </a:pPr>
            <a:endParaRPr lang="en-US" sz="2200">
              <a:solidFill>
                <a:schemeClr val="bg2">
                  <a:lumMod val="25000"/>
                </a:schemeClr>
              </a:solidFill>
              <a:latin typeface="Century Gothic"/>
              <a:cs typeface="Calibri"/>
            </a:endParaRPr>
          </a:p>
          <a:p>
            <a:pPr marL="457200" indent="-457200">
              <a:buClr>
                <a:srgbClr val="266E99"/>
              </a:buClr>
              <a:buFont typeface="Webdings" panose="05030102010509060703" pitchFamily="18" charset="2"/>
              <a:buChar char="4"/>
            </a:pPr>
            <a:r>
              <a:rPr lang="en-US" sz="2200">
                <a:solidFill>
                  <a:schemeClr val="bg2">
                    <a:lumMod val="25000"/>
                  </a:schemeClr>
                </a:solidFill>
                <a:latin typeface="Century Gothic"/>
                <a:ea typeface="+mn-lt"/>
                <a:cs typeface="+mn-lt"/>
              </a:rPr>
              <a:t>Leverage TARGET and ENVI-met to examine the impacts of additional heat mitigating infrastructure implementation such as </a:t>
            </a:r>
            <a:r>
              <a:rPr lang="en-US" sz="2200" b="1">
                <a:solidFill>
                  <a:srgbClr val="E66B25"/>
                </a:solidFill>
                <a:latin typeface="Century Gothic"/>
                <a:ea typeface="+mn-lt"/>
                <a:cs typeface="+mn-lt"/>
              </a:rPr>
              <a:t>a cost benefits analysis of</a:t>
            </a:r>
            <a:r>
              <a:rPr lang="en-US" sz="2200" b="1">
                <a:solidFill>
                  <a:srgbClr val="ED7802"/>
                </a:solidFill>
                <a:latin typeface="Century Gothic"/>
                <a:ea typeface="+mn-lt"/>
                <a:cs typeface="+mn-lt"/>
              </a:rPr>
              <a:t> </a:t>
            </a:r>
            <a:r>
              <a:rPr lang="en-US" sz="2200" b="1">
                <a:solidFill>
                  <a:srgbClr val="E66B25"/>
                </a:solidFill>
                <a:latin typeface="Century Gothic"/>
                <a:ea typeface="+mn-lt"/>
                <a:cs typeface="+mn-lt"/>
              </a:rPr>
              <a:t>green roofs</a:t>
            </a:r>
            <a:r>
              <a:rPr lang="en-US" sz="2200">
                <a:solidFill>
                  <a:schemeClr val="bg2">
                    <a:lumMod val="25000"/>
                  </a:schemeClr>
                </a:solidFill>
                <a:latin typeface="Century Gothic"/>
                <a:ea typeface="+mn-lt"/>
                <a:cs typeface="+mn-lt"/>
              </a:rPr>
              <a:t> to support GHV"s partnership with a local municipal housing group</a:t>
            </a:r>
            <a:endParaRPr lang="en-US" sz="2200">
              <a:solidFill>
                <a:schemeClr val="bg2">
                  <a:lumMod val="25000"/>
                </a:schemeClr>
              </a:solidFill>
              <a:latin typeface="Century Gothic"/>
              <a:cs typeface="Calibri"/>
            </a:endParaRPr>
          </a:p>
          <a:p>
            <a:pPr marL="457200" indent="-457200">
              <a:buClr>
                <a:srgbClr val="266E99"/>
              </a:buClr>
              <a:buFont typeface="Webdings" panose="05030102010509060703" pitchFamily="18" charset="2"/>
              <a:buChar char="4"/>
            </a:pPr>
            <a:endParaRPr lang="en-US" sz="2200">
              <a:solidFill>
                <a:schemeClr val="bg2">
                  <a:lumMod val="25000"/>
                </a:schemeClr>
              </a:solidFill>
              <a:latin typeface="Century Gothic"/>
              <a:cs typeface="Calibri"/>
            </a:endParaRPr>
          </a:p>
          <a:p>
            <a:pPr marL="457200" indent="-457200">
              <a:buClr>
                <a:srgbClr val="266E99"/>
              </a:buClr>
              <a:buFont typeface="Webdings" panose="05030102010509060703" pitchFamily="18" charset="2"/>
              <a:buChar char="4"/>
            </a:pPr>
            <a:r>
              <a:rPr lang="en-US" sz="2200">
                <a:solidFill>
                  <a:schemeClr val="bg2">
                    <a:lumMod val="25000"/>
                  </a:schemeClr>
                </a:solidFill>
                <a:latin typeface="Century Gothic"/>
                <a:cs typeface="Calibri"/>
              </a:rPr>
              <a:t>Mapping</a:t>
            </a:r>
            <a:r>
              <a:rPr lang="en-US" sz="2200">
                <a:solidFill>
                  <a:srgbClr val="E66B25"/>
                </a:solidFill>
                <a:latin typeface="Century Gothic"/>
                <a:cs typeface="Calibri"/>
              </a:rPr>
              <a:t> </a:t>
            </a:r>
            <a:r>
              <a:rPr lang="en-US" sz="2200" b="1">
                <a:solidFill>
                  <a:srgbClr val="E66B25"/>
                </a:solidFill>
                <a:latin typeface="Century Gothic"/>
                <a:cs typeface="Calibri"/>
              </a:rPr>
              <a:t>increased landslides</a:t>
            </a:r>
            <a:r>
              <a:rPr lang="en-US" sz="2200">
                <a:solidFill>
                  <a:schemeClr val="bg2">
                    <a:lumMod val="25000"/>
                  </a:schemeClr>
                </a:solidFill>
                <a:latin typeface="Century Gothic"/>
                <a:cs typeface="Calibri"/>
              </a:rPr>
              <a:t> in Yonkers in comparison to vulnerable neighborhoods</a:t>
            </a:r>
          </a:p>
          <a:p>
            <a:pPr marL="457200" indent="-457200">
              <a:buClr>
                <a:srgbClr val="266E99"/>
              </a:buClr>
              <a:buFont typeface="Webdings" panose="05030102010509060703" pitchFamily="18" charset="2"/>
              <a:buChar char="4"/>
            </a:pPr>
            <a:endParaRPr lang="en-US" sz="2200">
              <a:solidFill>
                <a:schemeClr val="bg2">
                  <a:lumMod val="25000"/>
                </a:schemeClr>
              </a:solidFill>
              <a:latin typeface="Century Gothic"/>
              <a:cs typeface="Calibri"/>
            </a:endParaRPr>
          </a:p>
          <a:p>
            <a:pPr marL="457200" indent="-457200">
              <a:buClr>
                <a:srgbClr val="266E99"/>
              </a:buClr>
              <a:buFont typeface="Webdings" panose="05030102010509060703" pitchFamily="18" charset="2"/>
              <a:buChar char="4"/>
            </a:pPr>
            <a:r>
              <a:rPr lang="en-US" sz="2200">
                <a:solidFill>
                  <a:schemeClr val="bg2">
                    <a:lumMod val="25000"/>
                  </a:schemeClr>
                </a:solidFill>
                <a:latin typeface="Century Gothic"/>
                <a:cs typeface="Calibri"/>
              </a:rPr>
              <a:t>Further refine and add proximity analysis variables, such as public transportation</a:t>
            </a:r>
          </a:p>
        </p:txBody>
      </p:sp>
      <p:pic>
        <p:nvPicPr>
          <p:cNvPr id="3" name="Graphic 4" descr="Satellite with solid fill">
            <a:extLst>
              <a:ext uri="{FF2B5EF4-FFF2-40B4-BE49-F238E27FC236}">
                <a16:creationId xmlns:a16="http://schemas.microsoft.com/office/drawing/2014/main" id="{8178B7A4-5C02-4133-A320-1655115489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4588" y="836017"/>
            <a:ext cx="1625600" cy="1625600"/>
          </a:xfrm>
          <a:prstGeom prst="rect">
            <a:avLst/>
          </a:prstGeom>
        </p:spPr>
      </p:pic>
      <p:pic>
        <p:nvPicPr>
          <p:cNvPr id="5" name="Graphic 5" descr="Internet with solid fill">
            <a:extLst>
              <a:ext uri="{FF2B5EF4-FFF2-40B4-BE49-F238E27FC236}">
                <a16:creationId xmlns:a16="http://schemas.microsoft.com/office/drawing/2014/main" id="{FA787243-2E45-4DC5-86ED-4CDFFBAB1D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393" y="1954993"/>
            <a:ext cx="1625600" cy="1632857"/>
          </a:xfrm>
          <a:prstGeom prst="rect">
            <a:avLst/>
          </a:prstGeom>
        </p:spPr>
      </p:pic>
      <p:pic>
        <p:nvPicPr>
          <p:cNvPr id="7" name="Graphic 7" descr="Folder Search with solid fill">
            <a:extLst>
              <a:ext uri="{FF2B5EF4-FFF2-40B4-BE49-F238E27FC236}">
                <a16:creationId xmlns:a16="http://schemas.microsoft.com/office/drawing/2014/main" id="{B3560FF3-A847-48D1-A02D-C0BB42877C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7310" y="3030395"/>
            <a:ext cx="1625600" cy="1625600"/>
          </a:xfrm>
          <a:prstGeom prst="rect">
            <a:avLst/>
          </a:prstGeom>
        </p:spPr>
      </p:pic>
      <p:pic>
        <p:nvPicPr>
          <p:cNvPr id="8" name="Graphic 8" descr="Brain in head with solid fill">
            <a:extLst>
              <a:ext uri="{FF2B5EF4-FFF2-40B4-BE49-F238E27FC236}">
                <a16:creationId xmlns:a16="http://schemas.microsoft.com/office/drawing/2014/main" id="{FD289D30-FCEC-4CA8-A914-41929DDF3A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0420" y="3965675"/>
            <a:ext cx="1632857" cy="1640114"/>
          </a:xfrm>
          <a:prstGeom prst="rect">
            <a:avLst/>
          </a:prstGeom>
        </p:spPr>
      </p:pic>
      <p:grpSp>
        <p:nvGrpSpPr>
          <p:cNvPr id="6" name="Graphic 9" descr="Neighborhood with solid fill">
            <a:extLst>
              <a:ext uri="{FF2B5EF4-FFF2-40B4-BE49-F238E27FC236}">
                <a16:creationId xmlns:a16="http://schemas.microsoft.com/office/drawing/2014/main" id="{27698EDC-47B6-41A3-AA8E-E612598D85B4}"/>
              </a:ext>
            </a:extLst>
          </p:cNvPr>
          <p:cNvGrpSpPr/>
          <p:nvPr/>
        </p:nvGrpSpPr>
        <p:grpSpPr>
          <a:xfrm>
            <a:off x="2600891" y="5737944"/>
            <a:ext cx="1526666" cy="741892"/>
            <a:chOff x="2600891" y="5737944"/>
            <a:chExt cx="1526666" cy="741892"/>
          </a:xfrm>
          <a:solidFill>
            <a:srgbClr val="266E99"/>
          </a:solidFill>
        </p:grpSpPr>
        <p:sp>
          <p:nvSpPr>
            <p:cNvPr id="24" name="Freeform: Shape 23">
              <a:extLst>
                <a:ext uri="{FF2B5EF4-FFF2-40B4-BE49-F238E27FC236}">
                  <a16:creationId xmlns:a16="http://schemas.microsoft.com/office/drawing/2014/main" id="{2289C18F-272D-488A-8B61-694B6F572AD0}"/>
                </a:ext>
              </a:extLst>
            </p:cNvPr>
            <p:cNvSpPr/>
            <p:nvPr/>
          </p:nvSpPr>
          <p:spPr>
            <a:xfrm>
              <a:off x="2600891" y="5737944"/>
              <a:ext cx="1526666" cy="741892"/>
            </a:xfrm>
            <a:custGeom>
              <a:avLst/>
              <a:gdLst>
                <a:gd name="connsiteX0" fmla="*/ 1418252 w 1526666"/>
                <a:gd name="connsiteY0" fmla="*/ 448330 h 741892"/>
                <a:gd name="connsiteX1" fmla="*/ 1526667 w 1526666"/>
                <a:gd name="connsiteY1" fmla="*/ 291450 h 741892"/>
                <a:gd name="connsiteX2" fmla="*/ 1397601 w 1526666"/>
                <a:gd name="connsiteY2" fmla="*/ 0 h 741892"/>
                <a:gd name="connsiteX3" fmla="*/ 1268532 w 1526666"/>
                <a:gd name="connsiteY3" fmla="*/ 291450 h 741892"/>
                <a:gd name="connsiteX4" fmla="*/ 1376951 w 1526666"/>
                <a:gd name="connsiteY4" fmla="*/ 448330 h 741892"/>
                <a:gd name="connsiteX5" fmla="*/ 1376951 w 1526666"/>
                <a:gd name="connsiteY5" fmla="*/ 639838 h 741892"/>
                <a:gd name="connsiteX6" fmla="*/ 1281411 w 1526666"/>
                <a:gd name="connsiteY6" fmla="*/ 639838 h 741892"/>
                <a:gd name="connsiteX7" fmla="*/ 1281411 w 1526666"/>
                <a:gd name="connsiteY7" fmla="*/ 453895 h 741892"/>
                <a:gd name="connsiteX8" fmla="*/ 1225455 w 1526666"/>
                <a:gd name="connsiteY8" fmla="*/ 355233 h 741892"/>
                <a:gd name="connsiteX9" fmla="*/ 1038060 w 1526666"/>
                <a:gd name="connsiteY9" fmla="*/ 174916 h 741892"/>
                <a:gd name="connsiteX10" fmla="*/ 794706 w 1526666"/>
                <a:gd name="connsiteY10" fmla="*/ 409077 h 741892"/>
                <a:gd name="connsiteX11" fmla="*/ 794706 w 1526666"/>
                <a:gd name="connsiteY11" fmla="*/ 639838 h 741892"/>
                <a:gd name="connsiteX12" fmla="*/ 583016 w 1526666"/>
                <a:gd name="connsiteY12" fmla="*/ 639838 h 741892"/>
                <a:gd name="connsiteX13" fmla="*/ 583016 w 1526666"/>
                <a:gd name="connsiteY13" fmla="*/ 409077 h 741892"/>
                <a:gd name="connsiteX14" fmla="*/ 339663 w 1526666"/>
                <a:gd name="connsiteY14" fmla="*/ 174916 h 741892"/>
                <a:gd name="connsiteX15" fmla="*/ 96310 w 1526666"/>
                <a:gd name="connsiteY15" fmla="*/ 409077 h 741892"/>
                <a:gd name="connsiteX16" fmla="*/ 96310 w 1526666"/>
                <a:gd name="connsiteY16" fmla="*/ 639838 h 741892"/>
                <a:gd name="connsiteX17" fmla="*/ 0 w 1526666"/>
                <a:gd name="connsiteY17" fmla="*/ 639838 h 741892"/>
                <a:gd name="connsiteX18" fmla="*/ 0 w 1526666"/>
                <a:gd name="connsiteY18" fmla="*/ 741892 h 741892"/>
                <a:gd name="connsiteX19" fmla="*/ 1496785 w 1526666"/>
                <a:gd name="connsiteY19" fmla="*/ 741892 h 741892"/>
                <a:gd name="connsiteX20" fmla="*/ 1496785 w 1526666"/>
                <a:gd name="connsiteY20" fmla="*/ 639838 h 741892"/>
                <a:gd name="connsiteX21" fmla="*/ 1418252 w 1526666"/>
                <a:gd name="connsiteY21" fmla="*/ 639838 h 741892"/>
                <a:gd name="connsiteX22" fmla="*/ 1135400 w 1526666"/>
                <a:gd name="connsiteY22" fmla="*/ 447690 h 741892"/>
                <a:gd name="connsiteX23" fmla="*/ 1232742 w 1526666"/>
                <a:gd name="connsiteY23" fmla="*/ 447690 h 741892"/>
                <a:gd name="connsiteX24" fmla="*/ 1232742 w 1526666"/>
                <a:gd name="connsiteY24" fmla="*/ 546283 h 741892"/>
                <a:gd name="connsiteX25" fmla="*/ 1135400 w 1526666"/>
                <a:gd name="connsiteY25" fmla="*/ 546283 h 741892"/>
                <a:gd name="connsiteX26" fmla="*/ 843379 w 1526666"/>
                <a:gd name="connsiteY26" fmla="*/ 447690 h 741892"/>
                <a:gd name="connsiteX27" fmla="*/ 940719 w 1526666"/>
                <a:gd name="connsiteY27" fmla="*/ 447690 h 741892"/>
                <a:gd name="connsiteX28" fmla="*/ 940719 w 1526666"/>
                <a:gd name="connsiteY28" fmla="*/ 546283 h 741892"/>
                <a:gd name="connsiteX29" fmla="*/ 843379 w 1526666"/>
                <a:gd name="connsiteY29" fmla="*/ 546283 h 741892"/>
                <a:gd name="connsiteX30" fmla="*/ 989389 w 1526666"/>
                <a:gd name="connsiteY30" fmla="*/ 447690 h 741892"/>
                <a:gd name="connsiteX31" fmla="*/ 1086732 w 1526666"/>
                <a:gd name="connsiteY31" fmla="*/ 447690 h 741892"/>
                <a:gd name="connsiteX32" fmla="*/ 1086732 w 1526666"/>
                <a:gd name="connsiteY32" fmla="*/ 639838 h 741892"/>
                <a:gd name="connsiteX33" fmla="*/ 989389 w 1526666"/>
                <a:gd name="connsiteY33" fmla="*/ 639838 h 741892"/>
                <a:gd name="connsiteX34" fmla="*/ 437005 w 1526666"/>
                <a:gd name="connsiteY34" fmla="*/ 447690 h 741892"/>
                <a:gd name="connsiteX35" fmla="*/ 534344 w 1526666"/>
                <a:gd name="connsiteY35" fmla="*/ 447690 h 741892"/>
                <a:gd name="connsiteX36" fmla="*/ 534344 w 1526666"/>
                <a:gd name="connsiteY36" fmla="*/ 546283 h 741892"/>
                <a:gd name="connsiteX37" fmla="*/ 437005 w 1526666"/>
                <a:gd name="connsiteY37" fmla="*/ 546283 h 741892"/>
                <a:gd name="connsiteX38" fmla="*/ 144980 w 1526666"/>
                <a:gd name="connsiteY38" fmla="*/ 447690 h 741892"/>
                <a:gd name="connsiteX39" fmla="*/ 242321 w 1526666"/>
                <a:gd name="connsiteY39" fmla="*/ 447690 h 741892"/>
                <a:gd name="connsiteX40" fmla="*/ 242321 w 1526666"/>
                <a:gd name="connsiteY40" fmla="*/ 546283 h 741892"/>
                <a:gd name="connsiteX41" fmla="*/ 144980 w 1526666"/>
                <a:gd name="connsiteY41" fmla="*/ 546283 h 741892"/>
                <a:gd name="connsiteX42" fmla="*/ 290992 w 1526666"/>
                <a:gd name="connsiteY42" fmla="*/ 447690 h 741892"/>
                <a:gd name="connsiteX43" fmla="*/ 388334 w 1526666"/>
                <a:gd name="connsiteY43" fmla="*/ 447690 h 741892"/>
                <a:gd name="connsiteX44" fmla="*/ 388334 w 1526666"/>
                <a:gd name="connsiteY44" fmla="*/ 639838 h 741892"/>
                <a:gd name="connsiteX45" fmla="*/ 290992 w 1526666"/>
                <a:gd name="connsiteY45" fmla="*/ 639838 h 74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26666" h="741892">
                  <a:moveTo>
                    <a:pt x="1418252" y="448330"/>
                  </a:moveTo>
                  <a:cubicBezTo>
                    <a:pt x="1480205" y="437177"/>
                    <a:pt x="1526667" y="377068"/>
                    <a:pt x="1526667" y="291450"/>
                  </a:cubicBezTo>
                  <a:cubicBezTo>
                    <a:pt x="1526667" y="196434"/>
                    <a:pt x="1428574" y="0"/>
                    <a:pt x="1397601" y="0"/>
                  </a:cubicBezTo>
                  <a:cubicBezTo>
                    <a:pt x="1366623" y="0"/>
                    <a:pt x="1268532" y="196227"/>
                    <a:pt x="1268532" y="291450"/>
                  </a:cubicBezTo>
                  <a:cubicBezTo>
                    <a:pt x="1268532" y="377068"/>
                    <a:pt x="1315513" y="437177"/>
                    <a:pt x="1376951" y="448330"/>
                  </a:cubicBezTo>
                  <a:lnTo>
                    <a:pt x="1376951" y="639838"/>
                  </a:lnTo>
                  <a:lnTo>
                    <a:pt x="1281411" y="639838"/>
                  </a:lnTo>
                  <a:lnTo>
                    <a:pt x="1281411" y="453895"/>
                  </a:lnTo>
                  <a:cubicBezTo>
                    <a:pt x="1253983" y="426824"/>
                    <a:pt x="1234611" y="392668"/>
                    <a:pt x="1225455" y="355233"/>
                  </a:cubicBezTo>
                  <a:lnTo>
                    <a:pt x="1038060" y="174916"/>
                  </a:lnTo>
                  <a:lnTo>
                    <a:pt x="794706" y="409077"/>
                  </a:lnTo>
                  <a:lnTo>
                    <a:pt x="794706" y="639838"/>
                  </a:lnTo>
                  <a:lnTo>
                    <a:pt x="583016" y="639838"/>
                  </a:lnTo>
                  <a:lnTo>
                    <a:pt x="583016" y="409077"/>
                  </a:lnTo>
                  <a:lnTo>
                    <a:pt x="339663" y="174916"/>
                  </a:lnTo>
                  <a:lnTo>
                    <a:pt x="96310" y="409077"/>
                  </a:lnTo>
                  <a:lnTo>
                    <a:pt x="96310" y="639838"/>
                  </a:lnTo>
                  <a:lnTo>
                    <a:pt x="0" y="639838"/>
                  </a:lnTo>
                  <a:lnTo>
                    <a:pt x="0" y="741892"/>
                  </a:lnTo>
                  <a:lnTo>
                    <a:pt x="1496785" y="741892"/>
                  </a:lnTo>
                  <a:lnTo>
                    <a:pt x="1496785" y="639838"/>
                  </a:lnTo>
                  <a:lnTo>
                    <a:pt x="1418252" y="639838"/>
                  </a:lnTo>
                  <a:close/>
                  <a:moveTo>
                    <a:pt x="1135400" y="447690"/>
                  </a:moveTo>
                  <a:lnTo>
                    <a:pt x="1232742" y="447690"/>
                  </a:lnTo>
                  <a:lnTo>
                    <a:pt x="1232742" y="546283"/>
                  </a:lnTo>
                  <a:lnTo>
                    <a:pt x="1135400" y="546283"/>
                  </a:lnTo>
                  <a:close/>
                  <a:moveTo>
                    <a:pt x="843379" y="447690"/>
                  </a:moveTo>
                  <a:lnTo>
                    <a:pt x="940719" y="447690"/>
                  </a:lnTo>
                  <a:lnTo>
                    <a:pt x="940719" y="546283"/>
                  </a:lnTo>
                  <a:lnTo>
                    <a:pt x="843379" y="546283"/>
                  </a:lnTo>
                  <a:close/>
                  <a:moveTo>
                    <a:pt x="989389" y="447690"/>
                  </a:moveTo>
                  <a:lnTo>
                    <a:pt x="1086732" y="447690"/>
                  </a:lnTo>
                  <a:lnTo>
                    <a:pt x="1086732" y="639838"/>
                  </a:lnTo>
                  <a:lnTo>
                    <a:pt x="989389" y="639838"/>
                  </a:lnTo>
                  <a:close/>
                  <a:moveTo>
                    <a:pt x="437005" y="447690"/>
                  </a:moveTo>
                  <a:lnTo>
                    <a:pt x="534344" y="447690"/>
                  </a:lnTo>
                  <a:lnTo>
                    <a:pt x="534344" y="546283"/>
                  </a:lnTo>
                  <a:lnTo>
                    <a:pt x="437005" y="546283"/>
                  </a:lnTo>
                  <a:close/>
                  <a:moveTo>
                    <a:pt x="144980" y="447690"/>
                  </a:moveTo>
                  <a:lnTo>
                    <a:pt x="242321" y="447690"/>
                  </a:lnTo>
                  <a:lnTo>
                    <a:pt x="242321" y="546283"/>
                  </a:lnTo>
                  <a:lnTo>
                    <a:pt x="144980" y="546283"/>
                  </a:lnTo>
                  <a:close/>
                  <a:moveTo>
                    <a:pt x="290992" y="447690"/>
                  </a:moveTo>
                  <a:lnTo>
                    <a:pt x="388334" y="447690"/>
                  </a:lnTo>
                  <a:lnTo>
                    <a:pt x="388334" y="639838"/>
                  </a:lnTo>
                  <a:lnTo>
                    <a:pt x="290992" y="639838"/>
                  </a:lnTo>
                  <a:close/>
                </a:path>
              </a:pathLst>
            </a:custGeom>
            <a:solidFill>
              <a:srgbClr val="266E99"/>
            </a:solidFill>
            <a:ln w="1696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DA1CA5-CEF3-4C64-8B22-5B69755A3533}"/>
                </a:ext>
              </a:extLst>
            </p:cNvPr>
            <p:cNvSpPr/>
            <p:nvPr/>
          </p:nvSpPr>
          <p:spPr>
            <a:xfrm>
              <a:off x="3312514" y="5799479"/>
              <a:ext cx="511482" cy="345609"/>
            </a:xfrm>
            <a:custGeom>
              <a:avLst/>
              <a:gdLst>
                <a:gd name="connsiteX0" fmla="*/ 326437 w 511482"/>
                <a:gd name="connsiteY0" fmla="*/ 67371 h 345609"/>
                <a:gd name="connsiteX1" fmla="*/ 506198 w 511482"/>
                <a:gd name="connsiteY1" fmla="*/ 240219 h 345609"/>
                <a:gd name="connsiteX2" fmla="*/ 505885 w 511482"/>
                <a:gd name="connsiteY2" fmla="*/ 229915 h 345609"/>
                <a:gd name="connsiteX3" fmla="*/ 511482 w 511482"/>
                <a:gd name="connsiteY3" fmla="*/ 178497 h 345609"/>
                <a:gd name="connsiteX4" fmla="*/ 326437 w 511482"/>
                <a:gd name="connsiteY4" fmla="*/ 0 h 345609"/>
                <a:gd name="connsiteX5" fmla="*/ 0 w 511482"/>
                <a:gd name="connsiteY5" fmla="*/ 314386 h 345609"/>
                <a:gd name="connsiteX6" fmla="*/ 36501 w 511482"/>
                <a:gd name="connsiteY6" fmla="*/ 345609 h 34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482" h="345609">
                  <a:moveTo>
                    <a:pt x="326437" y="67371"/>
                  </a:moveTo>
                  <a:lnTo>
                    <a:pt x="506198" y="240219"/>
                  </a:lnTo>
                  <a:cubicBezTo>
                    <a:pt x="506065" y="236793"/>
                    <a:pt x="505885" y="233386"/>
                    <a:pt x="505885" y="229915"/>
                  </a:cubicBezTo>
                  <a:cubicBezTo>
                    <a:pt x="506123" y="212637"/>
                    <a:pt x="507997" y="195422"/>
                    <a:pt x="511482" y="178497"/>
                  </a:cubicBezTo>
                  <a:lnTo>
                    <a:pt x="326437" y="0"/>
                  </a:lnTo>
                  <a:lnTo>
                    <a:pt x="0" y="314386"/>
                  </a:lnTo>
                  <a:lnTo>
                    <a:pt x="36501" y="345609"/>
                  </a:lnTo>
                  <a:close/>
                </a:path>
              </a:pathLst>
            </a:custGeom>
            <a:solidFill>
              <a:srgbClr val="266E99"/>
            </a:solidFill>
            <a:ln w="1696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1B7CA54-7D42-43F4-BC86-204AA0494796}"/>
                </a:ext>
              </a:extLst>
            </p:cNvPr>
            <p:cNvSpPr/>
            <p:nvPr/>
          </p:nvSpPr>
          <p:spPr>
            <a:xfrm>
              <a:off x="2614042" y="5799479"/>
              <a:ext cx="653023" cy="345672"/>
            </a:xfrm>
            <a:custGeom>
              <a:avLst/>
              <a:gdLst>
                <a:gd name="connsiteX0" fmla="*/ 326520 w 653023"/>
                <a:gd name="connsiteY0" fmla="*/ 67372 h 345672"/>
                <a:gd name="connsiteX1" fmla="*/ 616523 w 653023"/>
                <a:gd name="connsiteY1" fmla="*/ 345672 h 345672"/>
                <a:gd name="connsiteX2" fmla="*/ 653024 w 653023"/>
                <a:gd name="connsiteY2" fmla="*/ 314461 h 345672"/>
                <a:gd name="connsiteX3" fmla="*/ 521188 w 653023"/>
                <a:gd name="connsiteY3" fmla="*/ 187319 h 345672"/>
                <a:gd name="connsiteX4" fmla="*/ 521188 w 653023"/>
                <a:gd name="connsiteY4" fmla="*/ 49292 h 345672"/>
                <a:gd name="connsiteX5" fmla="*/ 456298 w 653023"/>
                <a:gd name="connsiteY5" fmla="*/ 49292 h 345672"/>
                <a:gd name="connsiteX6" fmla="*/ 456298 w 653023"/>
                <a:gd name="connsiteY6" fmla="*/ 124880 h 345672"/>
                <a:gd name="connsiteX7" fmla="*/ 326520 w 653023"/>
                <a:gd name="connsiteY7" fmla="*/ 0 h 345672"/>
                <a:gd name="connsiteX8" fmla="*/ 0 w 653023"/>
                <a:gd name="connsiteY8" fmla="*/ 314461 h 345672"/>
                <a:gd name="connsiteX9" fmla="*/ 36501 w 653023"/>
                <a:gd name="connsiteY9" fmla="*/ 345672 h 345672"/>
                <a:gd name="connsiteX10" fmla="*/ 326520 w 653023"/>
                <a:gd name="connsiteY10" fmla="*/ 67372 h 34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023" h="345672">
                  <a:moveTo>
                    <a:pt x="326520" y="67372"/>
                  </a:moveTo>
                  <a:lnTo>
                    <a:pt x="616523" y="345672"/>
                  </a:lnTo>
                  <a:lnTo>
                    <a:pt x="653024" y="314461"/>
                  </a:lnTo>
                  <a:lnTo>
                    <a:pt x="521188" y="187319"/>
                  </a:lnTo>
                  <a:lnTo>
                    <a:pt x="521188" y="49292"/>
                  </a:lnTo>
                  <a:lnTo>
                    <a:pt x="456298" y="49292"/>
                  </a:lnTo>
                  <a:lnTo>
                    <a:pt x="456298" y="124880"/>
                  </a:lnTo>
                  <a:lnTo>
                    <a:pt x="326520" y="0"/>
                  </a:lnTo>
                  <a:lnTo>
                    <a:pt x="0" y="314461"/>
                  </a:lnTo>
                  <a:lnTo>
                    <a:pt x="36501" y="345672"/>
                  </a:lnTo>
                  <a:lnTo>
                    <a:pt x="326520" y="67372"/>
                  </a:lnTo>
                  <a:close/>
                </a:path>
              </a:pathLst>
            </a:custGeom>
            <a:solidFill>
              <a:srgbClr val="266E99"/>
            </a:solidFill>
            <a:ln w="16966" cap="flat">
              <a:noFill/>
              <a:prstDash val="solid"/>
              <a:miter/>
            </a:ln>
          </p:spPr>
          <p:txBody>
            <a:bodyPr rtlCol="0" anchor="ctr"/>
            <a:lstStyle/>
            <a:p>
              <a:endParaRPr lang="en-US"/>
            </a:p>
          </p:txBody>
        </p:sp>
      </p:grpSp>
      <p:sp>
        <p:nvSpPr>
          <p:cNvPr id="10" name="Arrow: Right 9">
            <a:extLst>
              <a:ext uri="{FF2B5EF4-FFF2-40B4-BE49-F238E27FC236}">
                <a16:creationId xmlns:a16="http://schemas.microsoft.com/office/drawing/2014/main" id="{6E1571B3-1690-43A1-8377-AB8C485F037E}"/>
              </a:ext>
            </a:extLst>
          </p:cNvPr>
          <p:cNvSpPr/>
          <p:nvPr/>
        </p:nvSpPr>
        <p:spPr>
          <a:xfrm rot="1200000">
            <a:off x="2042631" y="3214905"/>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4B2F6B7-E947-47BF-9720-D7E9EEE05996}"/>
              </a:ext>
            </a:extLst>
          </p:cNvPr>
          <p:cNvSpPr/>
          <p:nvPr/>
        </p:nvSpPr>
        <p:spPr>
          <a:xfrm rot="1200000">
            <a:off x="2082044" y="5406561"/>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764D3CE-477D-4A3F-B3F4-69C90C01BBE2}"/>
              </a:ext>
            </a:extLst>
          </p:cNvPr>
          <p:cNvSpPr/>
          <p:nvPr/>
        </p:nvSpPr>
        <p:spPr>
          <a:xfrm rot="9600000">
            <a:off x="2042629" y="4328374"/>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0F8E1EF-20B8-4BE0-8BEC-AA143CCF3A70}"/>
              </a:ext>
            </a:extLst>
          </p:cNvPr>
          <p:cNvSpPr/>
          <p:nvPr/>
        </p:nvSpPr>
        <p:spPr>
          <a:xfrm rot="9600000">
            <a:off x="2042628" y="2142221"/>
            <a:ext cx="457200" cy="297543"/>
          </a:xfrm>
          <a:prstGeom prst="rightArrow">
            <a:avLst/>
          </a:prstGeom>
          <a:solidFill>
            <a:srgbClr val="266E99"/>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7" descr="Dim (Smaller Sun) with solid fill">
            <a:extLst>
              <a:ext uri="{FF2B5EF4-FFF2-40B4-BE49-F238E27FC236}">
                <a16:creationId xmlns:a16="http://schemas.microsoft.com/office/drawing/2014/main" id="{831931B7-3C65-4C53-B8DC-F46CC91A76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9377" y="5081884"/>
            <a:ext cx="722244" cy="715618"/>
          </a:xfrm>
          <a:prstGeom prst="rect">
            <a:avLst/>
          </a:prstGeom>
        </p:spPr>
      </p:pic>
      <p:sp>
        <p:nvSpPr>
          <p:cNvPr id="9" name="TextBox 8">
            <a:extLst>
              <a:ext uri="{FF2B5EF4-FFF2-40B4-BE49-F238E27FC236}">
                <a16:creationId xmlns:a16="http://schemas.microsoft.com/office/drawing/2014/main" id="{590FB3D4-5E38-4FFE-B284-B4932BFE8F75}"/>
              </a:ext>
            </a:extLst>
          </p:cNvPr>
          <p:cNvSpPr txBox="1"/>
          <p:nvPr/>
        </p:nvSpPr>
        <p:spPr>
          <a:xfrm>
            <a:off x="9258426" y="6549763"/>
            <a:ext cx="341893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rPr>
              <a:t>I</a:t>
            </a:r>
            <a:r>
              <a:rPr lang="en-US" sz="1100">
                <a:solidFill>
                  <a:schemeClr val="tx1">
                    <a:lumMod val="75000"/>
                    <a:lumOff val="25000"/>
                  </a:schemeClr>
                </a:solidFill>
                <a:latin typeface="Century Gothic"/>
              </a:rPr>
              <a:t>con Credit: Microsoft PowerPoint Icons</a:t>
            </a:r>
          </a:p>
        </p:txBody>
      </p:sp>
    </p:spTree>
    <p:extLst>
      <p:ext uri="{BB962C8B-B14F-4D97-AF65-F5344CB8AC3E}">
        <p14:creationId xmlns:p14="http://schemas.microsoft.com/office/powerpoint/2010/main" val="3423486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113369"/>
            <a:ext cx="11217729" cy="514638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rgbClr val="266E99"/>
              </a:buClr>
              <a:defRPr/>
            </a:pPr>
            <a:r>
              <a:rPr lang="en-US">
                <a:latin typeface="Century Gothic"/>
              </a:rPr>
              <a:t>A special thank you to our Science Advisors, Mentors and Fellow for their direction and support:</a:t>
            </a:r>
            <a:endParaRPr lang="en-US"/>
          </a:p>
          <a:p>
            <a:pPr marL="342900" indent="-342900">
              <a:spcBef>
                <a:spcPts val="300"/>
              </a:spcBef>
              <a:buClr>
                <a:srgbClr val="266E99"/>
              </a:buClr>
              <a:buFont typeface="Webdings" panose="05030102010509060703" pitchFamily="18" charset="2"/>
              <a:buChar char="4"/>
              <a:defRPr/>
            </a:pPr>
            <a:r>
              <a:rPr lang="en-US">
                <a:latin typeface="Century Gothic"/>
              </a:rPr>
              <a:t>Dr. David Hondula (Arizona State University, Associate Professor) </a:t>
            </a:r>
            <a:endParaRPr lang="en-US"/>
          </a:p>
          <a:p>
            <a:pPr marL="342900" indent="-342900">
              <a:spcBef>
                <a:spcPts val="300"/>
              </a:spcBef>
              <a:buClr>
                <a:srgbClr val="266E99"/>
              </a:buClr>
              <a:buFont typeface="Webdings" panose="05030102010509060703" pitchFamily="18" charset="2"/>
              <a:buChar char="4"/>
              <a:defRPr/>
            </a:pPr>
            <a:r>
              <a:rPr lang="en-US">
                <a:latin typeface="Century Gothic"/>
              </a:rPr>
              <a:t>Dr. Kenton Ross (NASA Langley Research Center)</a:t>
            </a:r>
          </a:p>
          <a:p>
            <a:pPr marL="342900" indent="-342900">
              <a:spcBef>
                <a:spcPts val="300"/>
              </a:spcBef>
              <a:buClr>
                <a:srgbClr val="266E99"/>
              </a:buClr>
              <a:buFont typeface="Webdings" panose="05030102010509060703" pitchFamily="18" charset="2"/>
              <a:buChar char="4"/>
              <a:defRPr/>
            </a:pPr>
            <a:r>
              <a:rPr lang="en-US">
                <a:latin typeface="Century Gothic"/>
              </a:rPr>
              <a:t>Lauren Childs-Gleason (NASA Langley Research Center)</a:t>
            </a:r>
          </a:p>
          <a:p>
            <a:pPr marL="342900" indent="-342900">
              <a:spcBef>
                <a:spcPts val="300"/>
              </a:spcBef>
              <a:buClr>
                <a:srgbClr val="266E99"/>
              </a:buClr>
              <a:buFont typeface="Webdings" panose="05030102010509060703" pitchFamily="18" charset="2"/>
              <a:buChar char="4"/>
              <a:defRPr/>
            </a:pPr>
            <a:r>
              <a:rPr lang="en-US">
                <a:latin typeface="Century Gothic"/>
              </a:rPr>
              <a:t>Ryan Hammock (NASA DEVELOP, Fellow/Lead) </a:t>
            </a:r>
          </a:p>
          <a:p>
            <a:pPr marL="342900" indent="-342900">
              <a:spcBef>
                <a:spcPts val="300"/>
              </a:spcBef>
              <a:buClr>
                <a:srgbClr val="266E99"/>
              </a:buClr>
              <a:buFont typeface="Webdings" panose="05030102010509060703" pitchFamily="18" charset="2"/>
              <a:buChar char="4"/>
              <a:defRPr/>
            </a:pPr>
            <a:endParaRPr lang="en-US">
              <a:latin typeface="Century Gothic"/>
            </a:endParaRPr>
          </a:p>
          <a:p>
            <a:pPr>
              <a:spcBef>
                <a:spcPts val="300"/>
              </a:spcBef>
              <a:buClr>
                <a:srgbClr val="266E99"/>
              </a:buClr>
              <a:defRPr/>
            </a:pPr>
            <a:r>
              <a:rPr lang="en-US">
                <a:latin typeface="Century Gothic"/>
              </a:rPr>
              <a:t>We would also like to thank our wonderful project partner and collaborator at Groundwork USA, Groundwork Hudson Valley: </a:t>
            </a:r>
            <a:endParaRPr lang="en-US"/>
          </a:p>
          <a:p>
            <a:pPr marL="342900" indent="-342900">
              <a:lnSpc>
                <a:spcPct val="100000"/>
              </a:lnSpc>
              <a:spcBef>
                <a:spcPts val="300"/>
              </a:spcBef>
              <a:buClr>
                <a:srgbClr val="266E99"/>
              </a:buClr>
              <a:buFont typeface="Webdings" panose="05030102010509060703" pitchFamily="18" charset="2"/>
              <a:buChar char="4"/>
              <a:defRPr/>
            </a:pPr>
            <a:r>
              <a:rPr lang="en-US">
                <a:latin typeface="Century Gothic"/>
              </a:rPr>
              <a:t>Oded Holzinger, Climate Resilience Manager of Groundwork Hudson Valley</a:t>
            </a:r>
            <a:endParaRPr lang="en-US"/>
          </a:p>
          <a:p>
            <a:pPr marL="342900" indent="-342900">
              <a:lnSpc>
                <a:spcPct val="100000"/>
              </a:lnSpc>
              <a:spcBef>
                <a:spcPts val="0"/>
              </a:spcBef>
              <a:buClr>
                <a:srgbClr val="266E99"/>
              </a:buClr>
              <a:buFont typeface="Webdings" panose="05030102010509060703" pitchFamily="18" charset="2"/>
              <a:buChar char="4"/>
              <a:defRPr/>
            </a:pPr>
            <a:endParaRPr lang="en-US">
              <a:latin typeface="Century Gothic"/>
            </a:endParaRPr>
          </a:p>
          <a:p>
            <a:pPr>
              <a:lnSpc>
                <a:spcPct val="100000"/>
              </a:lnSpc>
              <a:spcBef>
                <a:spcPts val="500"/>
              </a:spcBef>
              <a:defRPr/>
            </a:pPr>
            <a:r>
              <a:rPr lang="en-US">
                <a:latin typeface="Century Gothic"/>
              </a:rPr>
              <a:t>A big thanks to Yonkers Urban Development I for their previous contributions:</a:t>
            </a:r>
            <a:endParaRPr lang="en-US"/>
          </a:p>
          <a:p>
            <a:pPr marL="342900" indent="-342900">
              <a:lnSpc>
                <a:spcPct val="100000"/>
              </a:lnSpc>
              <a:spcBef>
                <a:spcPts val="500"/>
              </a:spcBef>
              <a:buClr>
                <a:srgbClr val="266E99"/>
              </a:buClr>
              <a:buFont typeface="Webdings" panose="05030102010509060703" pitchFamily="18" charset="2"/>
              <a:buChar char="4"/>
              <a:defRPr/>
            </a:pPr>
            <a:r>
              <a:rPr lang="en-US">
                <a:latin typeface="Century Gothic"/>
              </a:rPr>
              <a:t>Jillian Walechka, Tanya Bils, Kathryn Greenler, Samain Sabrin, Joseph Scarmuzza</a:t>
            </a:r>
            <a:endParaRPr lang="en-US"/>
          </a:p>
          <a:p>
            <a:pPr marL="342900" indent="-342900">
              <a:lnSpc>
                <a:spcPct val="100000"/>
              </a:lnSpc>
              <a:spcBef>
                <a:spcPts val="0"/>
              </a:spcBef>
              <a:buClr>
                <a:srgbClr val="266E99"/>
              </a:buClr>
              <a:buFont typeface="Webdings" panose="05030102010509060703" pitchFamily="18" charset="2"/>
              <a:buChar char="4"/>
              <a:defRPr/>
            </a:pPr>
            <a:endParaRPr lang="en-US">
              <a:latin typeface="Century Gothic"/>
            </a:endParaRPr>
          </a:p>
          <a:p>
            <a:pPr>
              <a:lnSpc>
                <a:spcPct val="100000"/>
              </a:lnSpc>
              <a:spcBef>
                <a:spcPts val="300"/>
              </a:spcBef>
              <a:defRPr/>
            </a:pPr>
            <a:r>
              <a:rPr lang="en-US">
                <a:latin typeface="Century Gothic"/>
              </a:rPr>
              <a:t>Finally, we would like to thank Dr. Ariane Middel for providing us access to her support and providing the team with access to ENVI-Met</a:t>
            </a:r>
            <a:endParaRPr lang="en-US"/>
          </a:p>
          <a:p>
            <a:pPr marL="342900" indent="-342900">
              <a:lnSpc>
                <a:spcPct val="100000"/>
              </a:lnSpc>
              <a:spcBef>
                <a:spcPts val="0"/>
              </a:spcBef>
              <a:spcAft>
                <a:spcPts val="600"/>
              </a:spcAft>
              <a:buClr>
                <a:srgbClr val="266E99"/>
              </a:buClr>
              <a:buFont typeface="Webdings" panose="05030102010509060703" pitchFamily="18" charset="2"/>
              <a:buChar char="4"/>
              <a:defRPr/>
            </a:pPr>
            <a:endParaRPr lang="en-US" b="0" i="0" u="none" strike="noStrike" kern="1200" cap="none" spc="0" normalizeH="0" baseline="0" noProof="0">
              <a:ln>
                <a:noFill/>
              </a:ln>
              <a:solidFill>
                <a:prstClr val="black">
                  <a:lumMod val="75000"/>
                  <a:lumOff val="25000"/>
                </a:prstClr>
              </a:solidFill>
              <a:effectLst/>
              <a:uLnTx/>
              <a:uFillTx/>
            </a:endParaRPr>
          </a:p>
          <a:p>
            <a:pPr indent="114300">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p:txBody>
      </p:sp>
    </p:spTree>
    <p:extLst>
      <p:ext uri="{BB962C8B-B14F-4D97-AF65-F5344CB8AC3E}">
        <p14:creationId xmlns:p14="http://schemas.microsoft.com/office/powerpoint/2010/main" val="2546004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70EF8DC-2249-4FC9-80C8-0555BACE72E5}"/>
              </a:ext>
            </a:extLst>
          </p:cNvPr>
          <p:cNvSpPr txBox="1">
            <a:spLocks/>
          </p:cNvSpPr>
          <p:nvPr/>
        </p:nvSpPr>
        <p:spPr>
          <a:xfrm>
            <a:off x="1042079" y="2622559"/>
            <a:ext cx="10108456" cy="1617358"/>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solidFill>
                  <a:srgbClr val="266E99"/>
                </a:solidFill>
                <a:latin typeface="Century Gothic" panose="020F0302020204030204"/>
              </a:rPr>
              <a:t>EXTRA/BACKUP SLIDES:</a:t>
            </a:r>
            <a:endParaRPr lang="en-US" sz="6000">
              <a:cs typeface="Calibri Light"/>
            </a:endParaRPr>
          </a:p>
        </p:txBody>
      </p:sp>
    </p:spTree>
    <p:extLst>
      <p:ext uri="{BB962C8B-B14F-4D97-AF65-F5344CB8AC3E}">
        <p14:creationId xmlns:p14="http://schemas.microsoft.com/office/powerpoint/2010/main" val="1204385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02D38E-CD30-4F64-A814-8581E285C2FB}"/>
              </a:ext>
            </a:extLst>
          </p:cNvPr>
          <p:cNvSpPr txBox="1">
            <a:spLocks/>
          </p:cNvSpPr>
          <p:nvPr/>
        </p:nvSpPr>
        <p:spPr>
          <a:xfrm>
            <a:off x="1042987" y="391131"/>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266E99"/>
                </a:solidFill>
                <a:latin typeface="Century Gothic" panose="020F0302020204030204"/>
              </a:rPr>
              <a:t>Environmental Justice</a:t>
            </a:r>
            <a:endParaRPr lang="en-US">
              <a:cs typeface="Calibri Light" panose="020F0302020204030204"/>
            </a:endParaRPr>
          </a:p>
        </p:txBody>
      </p:sp>
      <p:pic>
        <p:nvPicPr>
          <p:cNvPr id="3" name="Old 7th Ward New Main St Top-Down.mov" descr="Old 7th Ward New Main St Top-Down.mov">
            <a:hlinkClick r:id="" action="ppaction://media"/>
            <a:extLst>
              <a:ext uri="{FF2B5EF4-FFF2-40B4-BE49-F238E27FC236}">
                <a16:creationId xmlns:a16="http://schemas.microsoft.com/office/drawing/2014/main" id="{720D567A-D8D4-4D88-A1F0-6984ECBB26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2625" y="1293662"/>
            <a:ext cx="8288338" cy="4351338"/>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40CE918-F698-4409-9658-722A4F11830D}"/>
              </a:ext>
            </a:extLst>
          </p:cNvPr>
          <p:cNvSpPr txBox="1"/>
          <p:nvPr/>
        </p:nvSpPr>
        <p:spPr>
          <a:xfrm>
            <a:off x="6885097" y="6531208"/>
            <a:ext cx="566984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Video &amp; Image Credit: Groundwork Hudson Valley , Microsoft PowerPoint Icons </a:t>
            </a:r>
            <a:endParaRPr lang="en-US" sz="1600">
              <a:solidFill>
                <a:schemeClr val="tx1">
                  <a:lumMod val="75000"/>
                  <a:lumOff val="25000"/>
                </a:schemeClr>
              </a:solidFill>
              <a:latin typeface="Century Gothic"/>
              <a:ea typeface="+mn-lt"/>
              <a:cs typeface="+mn-lt"/>
            </a:endParaRPr>
          </a:p>
        </p:txBody>
      </p:sp>
      <p:sp>
        <p:nvSpPr>
          <p:cNvPr id="13" name="TextBox 12">
            <a:extLst>
              <a:ext uri="{FF2B5EF4-FFF2-40B4-BE49-F238E27FC236}">
                <a16:creationId xmlns:a16="http://schemas.microsoft.com/office/drawing/2014/main" id="{ACE5ABEA-AC5E-4130-8CC4-CDAB58C863CC}"/>
              </a:ext>
            </a:extLst>
          </p:cNvPr>
          <p:cNvSpPr txBox="1"/>
          <p:nvPr/>
        </p:nvSpPr>
        <p:spPr>
          <a:xfrm>
            <a:off x="326352" y="3518645"/>
            <a:ext cx="1507275" cy="859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E4E79"/>
                </a:solidFill>
                <a:latin typeface="Century Gothic"/>
                <a:cs typeface="Calibri"/>
              </a:rPr>
              <a:t>Old 7th </a:t>
            </a:r>
            <a:endParaRPr lang="en-US">
              <a:solidFill>
                <a:srgbClr val="1E4E79"/>
              </a:solidFill>
              <a:latin typeface="Calibri" panose="020F0502020204030204"/>
              <a:cs typeface="Calibri"/>
            </a:endParaRPr>
          </a:p>
          <a:p>
            <a:pPr algn="ctr"/>
            <a:r>
              <a:rPr lang="en-US" sz="2400" b="1">
                <a:solidFill>
                  <a:srgbClr val="1E4E79"/>
                </a:solidFill>
                <a:latin typeface="Century Gothic"/>
                <a:cs typeface="Calibri"/>
              </a:rPr>
              <a:t>Ward</a:t>
            </a:r>
            <a:endParaRPr lang="en-US">
              <a:solidFill>
                <a:srgbClr val="1E4E79"/>
              </a:solidFill>
              <a:cs typeface="Calibri" panose="020F0502020204030204"/>
            </a:endParaRPr>
          </a:p>
        </p:txBody>
      </p:sp>
      <p:pic>
        <p:nvPicPr>
          <p:cNvPr id="21" name="Graphic 21" descr="City with solid fill">
            <a:extLst>
              <a:ext uri="{FF2B5EF4-FFF2-40B4-BE49-F238E27FC236}">
                <a16:creationId xmlns:a16="http://schemas.microsoft.com/office/drawing/2014/main" id="{F6854217-E0A3-4D36-B648-0B5AB6DA16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813" y="1547643"/>
            <a:ext cx="1055510" cy="1069621"/>
          </a:xfrm>
          <a:prstGeom prst="rect">
            <a:avLst/>
          </a:prstGeom>
        </p:spPr>
      </p:pic>
      <p:grpSp>
        <p:nvGrpSpPr>
          <p:cNvPr id="12" name="Group 11">
            <a:extLst>
              <a:ext uri="{FF2B5EF4-FFF2-40B4-BE49-F238E27FC236}">
                <a16:creationId xmlns:a16="http://schemas.microsoft.com/office/drawing/2014/main" id="{CC89DE57-DC88-4810-8D48-A97DCF5EEDA0}"/>
              </a:ext>
            </a:extLst>
          </p:cNvPr>
          <p:cNvGrpSpPr/>
          <p:nvPr/>
        </p:nvGrpSpPr>
        <p:grpSpPr>
          <a:xfrm>
            <a:off x="436660" y="2655299"/>
            <a:ext cx="1219985" cy="1055510"/>
            <a:chOff x="662437" y="2739965"/>
            <a:chExt cx="923652" cy="914400"/>
          </a:xfrm>
        </p:grpSpPr>
        <p:pic>
          <p:nvPicPr>
            <p:cNvPr id="17" name="Graphic 17" descr="Map with pin outline">
              <a:extLst>
                <a:ext uri="{FF2B5EF4-FFF2-40B4-BE49-F238E27FC236}">
                  <a16:creationId xmlns:a16="http://schemas.microsoft.com/office/drawing/2014/main" id="{AA3256DC-4FE0-49B1-B02B-9659502EE1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437" y="2739965"/>
              <a:ext cx="914400" cy="914400"/>
            </a:xfrm>
            <a:prstGeom prst="rect">
              <a:avLst/>
            </a:prstGeom>
          </p:spPr>
        </p:pic>
        <p:pic>
          <p:nvPicPr>
            <p:cNvPr id="35" name="Graphic 35" descr="Marker with solid fill">
              <a:extLst>
                <a:ext uri="{FF2B5EF4-FFF2-40B4-BE49-F238E27FC236}">
                  <a16:creationId xmlns:a16="http://schemas.microsoft.com/office/drawing/2014/main" id="{DFF7A937-A5D5-4044-988A-BBBD4DE808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8578" y="2816577"/>
              <a:ext cx="547511" cy="462845"/>
            </a:xfrm>
            <a:prstGeom prst="rect">
              <a:avLst/>
            </a:prstGeom>
          </p:spPr>
        </p:pic>
      </p:grpSp>
      <p:pic>
        <p:nvPicPr>
          <p:cNvPr id="20" name="Graphic 32" descr="No sign outline">
            <a:extLst>
              <a:ext uri="{FF2B5EF4-FFF2-40B4-BE49-F238E27FC236}">
                <a16:creationId xmlns:a16="http://schemas.microsoft.com/office/drawing/2014/main" id="{3D87A2C3-06E4-410A-9604-F57D0DFB3B7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5355" y="4397021"/>
            <a:ext cx="1351843" cy="1380065"/>
          </a:xfrm>
          <a:prstGeom prst="rect">
            <a:avLst/>
          </a:prstGeom>
        </p:spPr>
      </p:pic>
      <p:pic>
        <p:nvPicPr>
          <p:cNvPr id="23" name="Graphic 28" descr="Tree With Roots outline">
            <a:extLst>
              <a:ext uri="{FF2B5EF4-FFF2-40B4-BE49-F238E27FC236}">
                <a16:creationId xmlns:a16="http://schemas.microsoft.com/office/drawing/2014/main" id="{B0CDB0E5-780F-4D6D-8ADC-DFBD8E77EA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0366" y="4621203"/>
            <a:ext cx="914400" cy="914400"/>
          </a:xfrm>
          <a:prstGeom prst="rect">
            <a:avLst/>
          </a:prstGeom>
        </p:spPr>
      </p:pic>
      <p:sp>
        <p:nvSpPr>
          <p:cNvPr id="37" name="TextBox 36">
            <a:extLst>
              <a:ext uri="{FF2B5EF4-FFF2-40B4-BE49-F238E27FC236}">
                <a16:creationId xmlns:a16="http://schemas.microsoft.com/office/drawing/2014/main" id="{08D71E8D-0735-46A4-88C4-AE2CC0BBE38B}"/>
              </a:ext>
            </a:extLst>
          </p:cNvPr>
          <p:cNvSpPr txBox="1"/>
          <p:nvPr/>
        </p:nvSpPr>
        <p:spPr>
          <a:xfrm>
            <a:off x="10175908" y="1472534"/>
            <a:ext cx="194471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E4E79"/>
                </a:solidFill>
                <a:latin typeface="Century Gothic"/>
                <a:cs typeface="Calibri"/>
              </a:rPr>
              <a:t>Historically Red</a:t>
            </a:r>
            <a:endParaRPr lang="en-US" sz="2400">
              <a:solidFill>
                <a:srgbClr val="1E4E79"/>
              </a:solidFill>
              <a:latin typeface="Calibri" panose="020F0502020204030204"/>
              <a:cs typeface="Calibri"/>
            </a:endParaRPr>
          </a:p>
          <a:p>
            <a:pPr algn="ctr"/>
            <a:r>
              <a:rPr lang="en-US" sz="2400" b="1">
                <a:solidFill>
                  <a:srgbClr val="1E4E79"/>
                </a:solidFill>
                <a:latin typeface="Century Gothic"/>
                <a:cs typeface="Calibri"/>
              </a:rPr>
              <a:t>Lined</a:t>
            </a:r>
            <a:endParaRPr lang="en-US" sz="2400">
              <a:solidFill>
                <a:srgbClr val="1E4E79"/>
              </a:solidFill>
              <a:cs typeface="Calibri"/>
            </a:endParaRPr>
          </a:p>
        </p:txBody>
      </p:sp>
      <p:sp>
        <p:nvSpPr>
          <p:cNvPr id="38" name="TextBox 37">
            <a:extLst>
              <a:ext uri="{FF2B5EF4-FFF2-40B4-BE49-F238E27FC236}">
                <a16:creationId xmlns:a16="http://schemas.microsoft.com/office/drawing/2014/main" id="{4A7779C6-D312-4EC3-AE6F-6CC3DE95556D}"/>
              </a:ext>
            </a:extLst>
          </p:cNvPr>
          <p:cNvSpPr txBox="1"/>
          <p:nvPr/>
        </p:nvSpPr>
        <p:spPr>
          <a:xfrm>
            <a:off x="10387575" y="4393533"/>
            <a:ext cx="15072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E4E79"/>
                </a:solidFill>
                <a:latin typeface="Century Gothic"/>
                <a:cs typeface="Calibri"/>
              </a:rPr>
              <a:t>Higher Average</a:t>
            </a:r>
            <a:endParaRPr lang="en-US" sz="2400">
              <a:solidFill>
                <a:srgbClr val="1E4E79"/>
              </a:solidFill>
              <a:latin typeface="Calibri" panose="020F0502020204030204"/>
              <a:cs typeface="Calibri"/>
            </a:endParaRPr>
          </a:p>
          <a:p>
            <a:pPr algn="ctr"/>
            <a:r>
              <a:rPr lang="en-US" sz="2400" b="1">
                <a:solidFill>
                  <a:srgbClr val="1E4E79"/>
                </a:solidFill>
                <a:latin typeface="Century Gothic"/>
                <a:cs typeface="Calibri"/>
              </a:rPr>
              <a:t>Temp.</a:t>
            </a:r>
            <a:endParaRPr lang="en-US" sz="2400">
              <a:solidFill>
                <a:srgbClr val="1E4E79"/>
              </a:solidFill>
              <a:cs typeface="Calibri"/>
            </a:endParaRPr>
          </a:p>
        </p:txBody>
      </p:sp>
      <p:grpSp>
        <p:nvGrpSpPr>
          <p:cNvPr id="4" name="Group 3">
            <a:extLst>
              <a:ext uri="{FF2B5EF4-FFF2-40B4-BE49-F238E27FC236}">
                <a16:creationId xmlns:a16="http://schemas.microsoft.com/office/drawing/2014/main" id="{0F8836A2-5218-460B-B5A1-87AB25D886F0}"/>
              </a:ext>
            </a:extLst>
          </p:cNvPr>
          <p:cNvGrpSpPr/>
          <p:nvPr/>
        </p:nvGrpSpPr>
        <p:grpSpPr>
          <a:xfrm>
            <a:off x="10320568" y="2651830"/>
            <a:ext cx="1642564" cy="1436824"/>
            <a:chOff x="10320568" y="2651830"/>
            <a:chExt cx="1642564" cy="1436824"/>
          </a:xfrm>
        </p:grpSpPr>
        <p:grpSp>
          <p:nvGrpSpPr>
            <p:cNvPr id="2" name="Group 1">
              <a:extLst>
                <a:ext uri="{FF2B5EF4-FFF2-40B4-BE49-F238E27FC236}">
                  <a16:creationId xmlns:a16="http://schemas.microsoft.com/office/drawing/2014/main" id="{FAAADB94-41C0-4AB7-999C-012729727910}"/>
                </a:ext>
              </a:extLst>
            </p:cNvPr>
            <p:cNvGrpSpPr/>
            <p:nvPr/>
          </p:nvGrpSpPr>
          <p:grpSpPr>
            <a:xfrm>
              <a:off x="10320568" y="2651830"/>
              <a:ext cx="1642564" cy="1436824"/>
              <a:chOff x="10320568" y="2651830"/>
              <a:chExt cx="1642564" cy="1436824"/>
            </a:xfrm>
          </p:grpSpPr>
          <p:pic>
            <p:nvPicPr>
              <p:cNvPr id="40" name="Picture 39">
                <a:extLst>
                  <a:ext uri="{FF2B5EF4-FFF2-40B4-BE49-F238E27FC236}">
                    <a16:creationId xmlns:a16="http://schemas.microsoft.com/office/drawing/2014/main" id="{5585C56D-1C2E-48EE-9040-362C5F558C91}"/>
                  </a:ext>
                </a:extLst>
              </p:cNvPr>
              <p:cNvPicPr>
                <a:picLocks noChangeAspect="1"/>
              </p:cNvPicPr>
              <p:nvPr/>
            </p:nvPicPr>
            <p:blipFill rotWithShape="1">
              <a:blip r:embed="rId16"/>
              <a:srcRect t="-145" r="-515" b="17949"/>
              <a:stretch/>
            </p:blipFill>
            <p:spPr>
              <a:xfrm>
                <a:off x="10320568" y="2765184"/>
                <a:ext cx="1642564" cy="1323470"/>
              </a:xfrm>
              <a:prstGeom prst="rect">
                <a:avLst/>
              </a:prstGeom>
            </p:spPr>
          </p:pic>
          <p:sp>
            <p:nvSpPr>
              <p:cNvPr id="42" name="TextBox 41">
                <a:extLst>
                  <a:ext uri="{FF2B5EF4-FFF2-40B4-BE49-F238E27FC236}">
                    <a16:creationId xmlns:a16="http://schemas.microsoft.com/office/drawing/2014/main" id="{98C3CD41-7327-40EF-BAF7-2EF7CCDDF965}"/>
                  </a:ext>
                </a:extLst>
              </p:cNvPr>
              <p:cNvSpPr txBox="1"/>
              <p:nvPr/>
            </p:nvSpPr>
            <p:spPr>
              <a:xfrm>
                <a:off x="10427052" y="2651830"/>
                <a:ext cx="69374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a:p>
                <a:endParaRPr lang="en-US">
                  <a:cs typeface="Calibri"/>
                </a:endParaRPr>
              </a:p>
            </p:txBody>
          </p:sp>
        </p:grpSp>
        <p:pic>
          <p:nvPicPr>
            <p:cNvPr id="41" name="Graphic 31" descr="Dim (Smaller Sun) outline">
              <a:extLst>
                <a:ext uri="{FF2B5EF4-FFF2-40B4-BE49-F238E27FC236}">
                  <a16:creationId xmlns:a16="http://schemas.microsoft.com/office/drawing/2014/main" id="{805C3D15-8A21-4209-B93D-9532F09CEDA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45451" y="2758508"/>
              <a:ext cx="702733" cy="745066"/>
            </a:xfrm>
            <a:prstGeom prst="rect">
              <a:avLst/>
            </a:prstGeom>
          </p:spPr>
        </p:pic>
      </p:grpSp>
    </p:spTree>
    <p:extLst>
      <p:ext uri="{BB962C8B-B14F-4D97-AF65-F5344CB8AC3E}">
        <p14:creationId xmlns:p14="http://schemas.microsoft.com/office/powerpoint/2010/main" val="11007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A796D56-9A4D-468E-8341-A85FBAF75C5E}"/>
              </a:ext>
            </a:extLst>
          </p:cNvPr>
          <p:cNvSpPr/>
          <p:nvPr/>
        </p:nvSpPr>
        <p:spPr>
          <a:xfrm>
            <a:off x="637309" y="3263791"/>
            <a:ext cx="10792690" cy="914400"/>
          </a:xfrm>
          <a:prstGeom prst="roundRect">
            <a:avLst/>
          </a:prstGeom>
          <a:solidFill>
            <a:srgbClr val="0080FF">
              <a:alpha val="55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A248402-9B2A-4952-BE20-29AE90D31333}"/>
              </a:ext>
            </a:extLst>
          </p:cNvPr>
          <p:cNvSpPr/>
          <p:nvPr/>
        </p:nvSpPr>
        <p:spPr>
          <a:xfrm>
            <a:off x="637309" y="4234653"/>
            <a:ext cx="10792690" cy="914400"/>
          </a:xfrm>
          <a:prstGeom prst="roundRect">
            <a:avLst/>
          </a:prstGeom>
          <a:solidFill>
            <a:srgbClr val="0051FF">
              <a:alpha val="54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16923EE1-D860-40FE-930C-E4B34AAB92FC}"/>
              </a:ext>
            </a:extLst>
          </p:cNvPr>
          <p:cNvSpPr/>
          <p:nvPr/>
        </p:nvSpPr>
        <p:spPr>
          <a:xfrm>
            <a:off x="637309" y="2293971"/>
            <a:ext cx="10792690" cy="914400"/>
          </a:xfrm>
          <a:prstGeom prst="roundRect">
            <a:avLst/>
          </a:prstGeom>
          <a:solidFill>
            <a:schemeClr val="accent6">
              <a:lumMod val="60000"/>
              <a:lumOff val="4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77F3A322-64C6-4714-AC59-7681202095BB}"/>
              </a:ext>
            </a:extLst>
          </p:cNvPr>
          <p:cNvSpPr txBox="1"/>
          <p:nvPr/>
        </p:nvSpPr>
        <p:spPr>
          <a:xfrm>
            <a:off x="2391183" y="321592"/>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66E99"/>
                </a:solidFill>
                <a:effectLst/>
                <a:uLnTx/>
                <a:uFillTx/>
                <a:latin typeface="Century Gothic" panose="020B0502020202020204" pitchFamily="34" charset="0"/>
                <a:ea typeface="+mn-ea"/>
                <a:cs typeface="+mn-cs"/>
              </a:rPr>
              <a:t>Project Objectives</a:t>
            </a:r>
          </a:p>
        </p:txBody>
      </p:sp>
      <p:sp>
        <p:nvSpPr>
          <p:cNvPr id="18" name="Rectangle: Rounded Corners 17">
            <a:extLst>
              <a:ext uri="{FF2B5EF4-FFF2-40B4-BE49-F238E27FC236}">
                <a16:creationId xmlns:a16="http://schemas.microsoft.com/office/drawing/2014/main" id="{AAD39C32-BF3D-42E0-861D-FCF45C0C177E}"/>
              </a:ext>
            </a:extLst>
          </p:cNvPr>
          <p:cNvSpPr/>
          <p:nvPr/>
        </p:nvSpPr>
        <p:spPr>
          <a:xfrm>
            <a:off x="637309" y="1323109"/>
            <a:ext cx="10792690" cy="914400"/>
          </a:xfrm>
          <a:prstGeom prst="roundRect">
            <a:avLst/>
          </a:prstGeom>
          <a:solidFill>
            <a:srgbClr val="FF7D19">
              <a:alpha val="49000"/>
            </a:srgbClr>
          </a:solidFill>
          <a:ln w="57150">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4951ECF-0430-4DF6-8126-16F0047C423D}"/>
              </a:ext>
            </a:extLst>
          </p:cNvPr>
          <p:cNvSpPr/>
          <p:nvPr/>
        </p:nvSpPr>
        <p:spPr>
          <a:xfrm>
            <a:off x="1842654" y="1295402"/>
            <a:ext cx="9628909" cy="3629890"/>
          </a:xfrm>
          <a:prstGeom prst="rect">
            <a:avLst/>
          </a:prstGeom>
          <a:solidFill>
            <a:srgbClr val="E66B25"/>
          </a:solidFill>
          <a:ln>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49C0EB5-135C-4300-BCED-67E4041DC319}"/>
              </a:ext>
            </a:extLst>
          </p:cNvPr>
          <p:cNvSpPr/>
          <p:nvPr/>
        </p:nvSpPr>
        <p:spPr>
          <a:xfrm>
            <a:off x="1842653" y="2260738"/>
            <a:ext cx="9628909" cy="290105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A7A5291F-7F39-41D2-85EA-9186D6146F9A}"/>
              </a:ext>
            </a:extLst>
          </p:cNvPr>
          <p:cNvSpPr txBox="1"/>
          <p:nvPr/>
        </p:nvSpPr>
        <p:spPr>
          <a:xfrm>
            <a:off x="2040948" y="3177021"/>
            <a:ext cx="895003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entury Gothic"/>
                <a:ea typeface="+mn-lt"/>
                <a:cs typeface="Calibri" panose="020F0502020204030204"/>
              </a:rPr>
              <a:t>model the temperature benefits of increasing tree canopy </a:t>
            </a:r>
            <a:endParaRPr kumimoji="0" lang="en-US" sz="22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3" name="TextBox 2">
            <a:extLst>
              <a:ext uri="{FF2B5EF4-FFF2-40B4-BE49-F238E27FC236}">
                <a16:creationId xmlns:a16="http://schemas.microsoft.com/office/drawing/2014/main" id="{6ECC845D-9A8C-4D41-A071-590CCE1ED0CE}"/>
              </a:ext>
            </a:extLst>
          </p:cNvPr>
          <p:cNvSpPr txBox="1"/>
          <p:nvPr/>
        </p:nvSpPr>
        <p:spPr>
          <a:xfrm>
            <a:off x="2391182" y="2455192"/>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Century Gothic"/>
                <a:ea typeface="+mn-ea"/>
                <a:cs typeface="+mn-cs"/>
              </a:rPr>
              <a:t>Thermal Comfort Analysis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1BB54FD-86AD-4C52-AD6C-304D1EE5516B}"/>
              </a:ext>
            </a:extLst>
          </p:cNvPr>
          <p:cNvSpPr txBox="1"/>
          <p:nvPr/>
        </p:nvSpPr>
        <p:spPr>
          <a:xfrm>
            <a:off x="2335764" y="1499229"/>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Century Gothic"/>
                <a:ea typeface="+mn-ea"/>
                <a:cs typeface="+mn-cs"/>
              </a:rPr>
              <a:t>Heat Vulnerability Analysis</a:t>
            </a:r>
          </a:p>
        </p:txBody>
      </p:sp>
      <p:sp>
        <p:nvSpPr>
          <p:cNvPr id="10" name="Rectangle 9">
            <a:extLst>
              <a:ext uri="{FF2B5EF4-FFF2-40B4-BE49-F238E27FC236}">
                <a16:creationId xmlns:a16="http://schemas.microsoft.com/office/drawing/2014/main" id="{DABDCD93-E2FF-429C-94E9-5C086F406CCA}"/>
              </a:ext>
            </a:extLst>
          </p:cNvPr>
          <p:cNvSpPr/>
          <p:nvPr/>
        </p:nvSpPr>
        <p:spPr>
          <a:xfrm>
            <a:off x="1842654" y="3253590"/>
            <a:ext cx="9628909" cy="1897847"/>
          </a:xfrm>
          <a:prstGeom prst="rect">
            <a:avLst/>
          </a:prstGeom>
          <a:solidFill>
            <a:schemeClr val="accent1">
              <a:lumMod val="75000"/>
            </a:schemeClr>
          </a:solidFill>
          <a:ln>
            <a:solidFill>
              <a:srgbClr val="266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7F79E9A0-1723-4106-AA65-740B3DFB392C}"/>
              </a:ext>
            </a:extLst>
          </p:cNvPr>
          <p:cNvSpPr txBox="1"/>
          <p:nvPr/>
        </p:nvSpPr>
        <p:spPr>
          <a:xfrm>
            <a:off x="2124075" y="4295318"/>
            <a:ext cx="895003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entury Gothic"/>
                <a:ea typeface="+mn-lt"/>
                <a:cs typeface="Calibri" panose="020F0502020204030204"/>
              </a:rPr>
              <a:t>model outdoor thermal comfort in identified high heat-vulnerability sites</a:t>
            </a:r>
            <a:endParaRPr kumimoji="0" lang="en-US" sz="2400" b="0" i="0" u="none" strike="noStrike" kern="1200" cap="none" spc="0" normalizeH="0" baseline="0" noProof="0">
              <a:ln>
                <a:noFill/>
              </a:ln>
              <a:solidFill>
                <a:prstClr val="white"/>
              </a:solidFill>
              <a:effectLst/>
              <a:uLnTx/>
              <a:uFillTx/>
              <a:latin typeface="Century Gothic"/>
              <a:ea typeface="+mn-ea"/>
              <a:cs typeface="Calibri"/>
            </a:endParaRPr>
          </a:p>
        </p:txBody>
      </p:sp>
      <p:sp>
        <p:nvSpPr>
          <p:cNvPr id="12" name="TextBox 11">
            <a:extLst>
              <a:ext uri="{FF2B5EF4-FFF2-40B4-BE49-F238E27FC236}">
                <a16:creationId xmlns:a16="http://schemas.microsoft.com/office/drawing/2014/main" id="{8DF0FF50-A2E4-4766-A085-342E21E07E4F}"/>
              </a:ext>
            </a:extLst>
          </p:cNvPr>
          <p:cNvSpPr txBox="1"/>
          <p:nvPr/>
        </p:nvSpPr>
        <p:spPr>
          <a:xfrm>
            <a:off x="2391182" y="3425010"/>
            <a:ext cx="740675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Century Gothic"/>
                <a:ea typeface="+mn-ea"/>
                <a:cs typeface="+mn-cs"/>
              </a:rPr>
              <a:t>Landcover Distribution Per Capita</a:t>
            </a:r>
            <a:endParaRPr kumimoji="0" lang="en-US" sz="30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DB599F0D-C65C-4380-B1B1-9FA51989FC93}"/>
              </a:ext>
            </a:extLst>
          </p:cNvPr>
          <p:cNvSpPr/>
          <p:nvPr/>
        </p:nvSpPr>
        <p:spPr>
          <a:xfrm>
            <a:off x="1805178" y="4242917"/>
            <a:ext cx="9666384" cy="92042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CCE1664F-1BDC-47A4-8301-BD6C9E5436DD}"/>
              </a:ext>
            </a:extLst>
          </p:cNvPr>
          <p:cNvSpPr txBox="1"/>
          <p:nvPr/>
        </p:nvSpPr>
        <p:spPr>
          <a:xfrm>
            <a:off x="2391182" y="4425489"/>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Century Gothic"/>
                <a:ea typeface="+mn-ea"/>
                <a:cs typeface="+mn-cs"/>
              </a:rPr>
              <a:t>Heat Literacy Graphics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a:extLst>
              <a:ext uri="{FF2B5EF4-FFF2-40B4-BE49-F238E27FC236}">
                <a16:creationId xmlns:a16="http://schemas.microsoft.com/office/drawing/2014/main" id="{4925FB4A-72A7-47A8-AF00-AB12810C9493}"/>
              </a:ext>
            </a:extLst>
          </p:cNvPr>
          <p:cNvPicPr>
            <a:picLocks noChangeAspect="1"/>
          </p:cNvPicPr>
          <p:nvPr/>
        </p:nvPicPr>
        <p:blipFill rotWithShape="1">
          <a:blip r:embed="rId3"/>
          <a:srcRect t="2424" r="1042" b="12636"/>
          <a:stretch/>
        </p:blipFill>
        <p:spPr>
          <a:xfrm>
            <a:off x="771525" y="1358827"/>
            <a:ext cx="957339" cy="821923"/>
          </a:xfrm>
          <a:prstGeom prst="rect">
            <a:avLst/>
          </a:prstGeom>
        </p:spPr>
      </p:pic>
      <p:pic>
        <p:nvPicPr>
          <p:cNvPr id="13" name="Picture 5">
            <a:extLst>
              <a:ext uri="{FF2B5EF4-FFF2-40B4-BE49-F238E27FC236}">
                <a16:creationId xmlns:a16="http://schemas.microsoft.com/office/drawing/2014/main" id="{7F15BDBA-13F7-447E-8C9B-1B6595720337}"/>
              </a:ext>
            </a:extLst>
          </p:cNvPr>
          <p:cNvPicPr>
            <a:picLocks noChangeAspect="1"/>
          </p:cNvPicPr>
          <p:nvPr/>
        </p:nvPicPr>
        <p:blipFill rotWithShape="1">
          <a:blip r:embed="rId4"/>
          <a:srcRect t="-94" r="433" b="17749"/>
          <a:stretch/>
        </p:blipFill>
        <p:spPr>
          <a:xfrm>
            <a:off x="771525" y="2328645"/>
            <a:ext cx="921577" cy="818250"/>
          </a:xfrm>
          <a:prstGeom prst="rect">
            <a:avLst/>
          </a:prstGeom>
        </p:spPr>
      </p:pic>
      <p:pic>
        <p:nvPicPr>
          <p:cNvPr id="17" name="Picture 6">
            <a:extLst>
              <a:ext uri="{FF2B5EF4-FFF2-40B4-BE49-F238E27FC236}">
                <a16:creationId xmlns:a16="http://schemas.microsoft.com/office/drawing/2014/main" id="{3AC208B0-48A8-410C-92CF-5A2D37B84051}"/>
              </a:ext>
            </a:extLst>
          </p:cNvPr>
          <p:cNvPicPr>
            <a:picLocks noChangeAspect="1"/>
          </p:cNvPicPr>
          <p:nvPr/>
        </p:nvPicPr>
        <p:blipFill>
          <a:blip r:embed="rId5"/>
          <a:stretch>
            <a:fillRect/>
          </a:stretch>
        </p:blipFill>
        <p:spPr>
          <a:xfrm>
            <a:off x="652462" y="3200399"/>
            <a:ext cx="1076325" cy="1052513"/>
          </a:xfrm>
          <a:prstGeom prst="rect">
            <a:avLst/>
          </a:prstGeom>
        </p:spPr>
      </p:pic>
      <p:grpSp>
        <p:nvGrpSpPr>
          <p:cNvPr id="38" name="Group 37">
            <a:extLst>
              <a:ext uri="{FF2B5EF4-FFF2-40B4-BE49-F238E27FC236}">
                <a16:creationId xmlns:a16="http://schemas.microsoft.com/office/drawing/2014/main" id="{DCB2BB95-45A5-40A9-A5EA-4723F7909F19}"/>
              </a:ext>
            </a:extLst>
          </p:cNvPr>
          <p:cNvGrpSpPr/>
          <p:nvPr/>
        </p:nvGrpSpPr>
        <p:grpSpPr>
          <a:xfrm>
            <a:off x="804863" y="4281487"/>
            <a:ext cx="988219" cy="842963"/>
            <a:chOff x="804863" y="4281487"/>
            <a:chExt cx="988219" cy="842963"/>
          </a:xfrm>
        </p:grpSpPr>
        <p:pic>
          <p:nvPicPr>
            <p:cNvPr id="35" name="Graphic 7" descr="Classroom with solid fill">
              <a:extLst>
                <a:ext uri="{FF2B5EF4-FFF2-40B4-BE49-F238E27FC236}">
                  <a16:creationId xmlns:a16="http://schemas.microsoft.com/office/drawing/2014/main" id="{5FDD1025-6E57-4C5C-A59A-742F89BB3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863" y="4281487"/>
              <a:ext cx="866775" cy="842963"/>
            </a:xfrm>
            <a:prstGeom prst="rect">
              <a:avLst/>
            </a:prstGeom>
          </p:spPr>
        </p:pic>
        <p:pic>
          <p:nvPicPr>
            <p:cNvPr id="36" name="Graphic 21" descr="Fire outline">
              <a:extLst>
                <a:ext uri="{FF2B5EF4-FFF2-40B4-BE49-F238E27FC236}">
                  <a16:creationId xmlns:a16="http://schemas.microsoft.com/office/drawing/2014/main" id="{3B88C03B-1A06-402C-A0A8-95E15C103A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183482" y="4424362"/>
              <a:ext cx="240507" cy="235744"/>
            </a:xfrm>
            <a:prstGeom prst="rect">
              <a:avLst/>
            </a:prstGeom>
          </p:spPr>
        </p:pic>
        <p:pic>
          <p:nvPicPr>
            <p:cNvPr id="37" name="Graphic 23" descr="Comment Fire outline">
              <a:extLst>
                <a:ext uri="{FF2B5EF4-FFF2-40B4-BE49-F238E27FC236}">
                  <a16:creationId xmlns:a16="http://schemas.microsoft.com/office/drawing/2014/main" id="{5FFDA53D-7008-41E9-AB5F-C79F42C5E6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516858" y="4579143"/>
              <a:ext cx="276224" cy="319087"/>
            </a:xfrm>
            <a:prstGeom prst="rect">
              <a:avLst/>
            </a:prstGeom>
          </p:spPr>
        </p:pic>
      </p:grpSp>
      <p:sp>
        <p:nvSpPr>
          <p:cNvPr id="19" name="TextBox 18">
            <a:extLst>
              <a:ext uri="{FF2B5EF4-FFF2-40B4-BE49-F238E27FC236}">
                <a16:creationId xmlns:a16="http://schemas.microsoft.com/office/drawing/2014/main" id="{4EE44F44-B3D3-4F0B-85A8-7F69DC3B4275}"/>
              </a:ext>
            </a:extLst>
          </p:cNvPr>
          <p:cNvSpPr txBox="1"/>
          <p:nvPr/>
        </p:nvSpPr>
        <p:spPr>
          <a:xfrm>
            <a:off x="5300847" y="6583808"/>
            <a:ext cx="68911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75000"/>
                    <a:lumOff val="25000"/>
                  </a:prstClr>
                </a:solidFill>
                <a:effectLst/>
                <a:uLnTx/>
                <a:uFillTx/>
                <a:latin typeface="Century Gothic"/>
                <a:ea typeface="+mn-ea"/>
                <a:cs typeface="+mn-cs"/>
              </a:rPr>
              <a:t>Icon Credit: </a:t>
            </a:r>
            <a:r>
              <a:rPr kumimoji="0" lang="en-US" sz="1050" b="0" i="0" u="none" strike="noStrike" kern="1200" cap="none" spc="0" normalizeH="0" baseline="0" noProof="0">
                <a:ln>
                  <a:noFill/>
                </a:ln>
                <a:solidFill>
                  <a:prstClr val="black">
                    <a:lumMod val="75000"/>
                    <a:lumOff val="25000"/>
                  </a:prstClr>
                </a:solidFill>
                <a:effectLst/>
                <a:uLnTx/>
                <a:uFillTx/>
                <a:latin typeface="Century Gothic"/>
                <a:ea typeface="+mn-lt"/>
                <a:cs typeface="Calibri" panose="020F0502020204030204"/>
              </a:rPr>
              <a:t>Luis Prado, Creative Mania</a:t>
            </a:r>
            <a:r>
              <a:rPr kumimoji="0" lang="en-US" sz="1050" b="0" i="0" u="none" strike="noStrike" kern="1200" cap="none" spc="0" normalizeH="0" baseline="0" noProof="0">
                <a:ln>
                  <a:noFill/>
                </a:ln>
                <a:solidFill>
                  <a:prstClr val="black">
                    <a:lumMod val="75000"/>
                    <a:lumOff val="25000"/>
                  </a:prstClr>
                </a:solidFill>
                <a:effectLst/>
                <a:uLnTx/>
                <a:uFillTx/>
                <a:latin typeface="Century Gothic"/>
                <a:ea typeface="+mn-ea"/>
                <a:cs typeface="+mn-cs"/>
              </a:rPr>
              <a:t>​, LA Great Streets, and Microsoft PowerPoint Icons</a:t>
            </a:r>
          </a:p>
        </p:txBody>
      </p:sp>
    </p:spTree>
    <p:extLst>
      <p:ext uri="{BB962C8B-B14F-4D97-AF65-F5344CB8AC3E}">
        <p14:creationId xmlns:p14="http://schemas.microsoft.com/office/powerpoint/2010/main" val="2568752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091493A-3373-4C0B-8B43-544D9E2B0BBC}"/>
              </a:ext>
            </a:extLst>
          </p:cNvPr>
          <p:cNvSpPr txBox="1"/>
          <p:nvPr/>
        </p:nvSpPr>
        <p:spPr>
          <a:xfrm>
            <a:off x="661734" y="1370728"/>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Top 3:</a:t>
            </a:r>
            <a:r>
              <a:rPr lang="en-US">
                <a:solidFill>
                  <a:srgbClr val="3F3F3F"/>
                </a:solidFill>
                <a:latin typeface="Century Gothic"/>
                <a:cs typeface="Calibri"/>
              </a:rPr>
              <a:t> </a:t>
            </a:r>
            <a:endParaRPr lang="en-US">
              <a:solidFill>
                <a:srgbClr val="3F3F3F"/>
              </a:solidFill>
              <a:latin typeface="Century Gothic"/>
              <a:ea typeface="+mn-lt"/>
              <a:cs typeface="+mn-lt"/>
            </a:endParaRPr>
          </a:p>
          <a:p>
            <a:pPr marL="342900" indent="-342900">
              <a:buAutoNum type="arabicPeriod"/>
            </a:pPr>
            <a:r>
              <a:rPr lang="en-US">
                <a:solidFill>
                  <a:srgbClr val="3F3F3F"/>
                </a:solidFill>
                <a:latin typeface="Century Gothic"/>
                <a:ea typeface="+mn-lt"/>
                <a:cs typeface="+mn-lt"/>
              </a:rPr>
              <a:t>Radford</a:t>
            </a:r>
          </a:p>
          <a:p>
            <a:pPr marL="342900" indent="-342900">
              <a:buAutoNum type="arabicPeriod"/>
            </a:pPr>
            <a:r>
              <a:rPr lang="en-US">
                <a:solidFill>
                  <a:srgbClr val="3F3F3F"/>
                </a:solidFill>
                <a:latin typeface="Century Gothic"/>
                <a:ea typeface="+mn-lt"/>
                <a:cs typeface="+mn-lt"/>
              </a:rPr>
              <a:t>Sprain Lake Knolls </a:t>
            </a:r>
          </a:p>
          <a:p>
            <a:pPr marL="342900" indent="-342900">
              <a:buAutoNum type="arabicPeriod"/>
            </a:pPr>
            <a:r>
              <a:rPr lang="en-US">
                <a:solidFill>
                  <a:srgbClr val="3F3F3F"/>
                </a:solidFill>
                <a:latin typeface="Century Gothic"/>
                <a:ea typeface="+mn-lt"/>
                <a:cs typeface="+mn-lt"/>
              </a:rPr>
              <a:t>Beech Hill- Victory Heights </a:t>
            </a:r>
          </a:p>
        </p:txBody>
      </p:sp>
      <p:pic>
        <p:nvPicPr>
          <p:cNvPr id="8" name="Picture 10">
            <a:extLst>
              <a:ext uri="{FF2B5EF4-FFF2-40B4-BE49-F238E27FC236}">
                <a16:creationId xmlns:a16="http://schemas.microsoft.com/office/drawing/2014/main" id="{8268A96D-BDB7-423F-AAE0-E38BE1CD40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86151" y="1085794"/>
            <a:ext cx="5825496" cy="5131684"/>
          </a:xfrm>
          <a:prstGeom prst="rect">
            <a:avLst/>
          </a:prstGeom>
        </p:spPr>
      </p:pic>
      <p:sp>
        <p:nvSpPr>
          <p:cNvPr id="3" name="TextBox 2">
            <a:extLst>
              <a:ext uri="{FF2B5EF4-FFF2-40B4-BE49-F238E27FC236}">
                <a16:creationId xmlns:a16="http://schemas.microsoft.com/office/drawing/2014/main" id="{4F4F38A1-4327-42C4-BF98-A64498AFB0FB}"/>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Impervious Surface Per Capita Results</a:t>
            </a:r>
            <a:endParaRPr lang="en-US" sz="4000" b="1">
              <a:solidFill>
                <a:srgbClr val="266E99"/>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30E8C7F0-64C6-467B-82BE-8AE20D4116C7}"/>
              </a:ext>
            </a:extLst>
          </p:cNvPr>
          <p:cNvGrpSpPr/>
          <p:nvPr/>
        </p:nvGrpSpPr>
        <p:grpSpPr>
          <a:xfrm>
            <a:off x="7873049" y="5767255"/>
            <a:ext cx="5824362" cy="523220"/>
            <a:chOff x="7873049" y="5767255"/>
            <a:chExt cx="5824362" cy="523220"/>
          </a:xfrm>
        </p:grpSpPr>
        <p:pic>
          <p:nvPicPr>
            <p:cNvPr id="16" name="Picture 5" descr="A picture containing map&#10;&#10;Description automatically generated">
              <a:extLst>
                <a:ext uri="{FF2B5EF4-FFF2-40B4-BE49-F238E27FC236}">
                  <a16:creationId xmlns:a16="http://schemas.microsoft.com/office/drawing/2014/main" id="{1C9B0C06-4B84-4EEC-A649-DBA1AB0BE351}"/>
                </a:ext>
              </a:extLst>
            </p:cNvPr>
            <p:cNvPicPr>
              <a:picLocks noChangeAspect="1"/>
            </p:cNvPicPr>
            <p:nvPr/>
          </p:nvPicPr>
          <p:blipFill rotWithShape="1">
            <a:blip r:embed="rId4"/>
            <a:srcRect l="2841" t="97395" r="55468" b="620"/>
            <a:stretch/>
          </p:blipFill>
          <p:spPr>
            <a:xfrm>
              <a:off x="7873049" y="6005765"/>
              <a:ext cx="3515181" cy="214204"/>
            </a:xfrm>
            <a:prstGeom prst="rect">
              <a:avLst/>
            </a:prstGeom>
          </p:spPr>
        </p:pic>
        <p:sp>
          <p:nvSpPr>
            <p:cNvPr id="17" name="TextBox 16">
              <a:extLst>
                <a:ext uri="{FF2B5EF4-FFF2-40B4-BE49-F238E27FC236}">
                  <a16:creationId xmlns:a16="http://schemas.microsoft.com/office/drawing/2014/main" id="{799A26B7-7B4B-405F-B257-CF1930F2EB19}"/>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m</a:t>
              </a:r>
            </a:p>
          </p:txBody>
        </p:sp>
        <p:sp>
          <p:nvSpPr>
            <p:cNvPr id="18" name="TextBox 17">
              <a:extLst>
                <a:ext uri="{FF2B5EF4-FFF2-40B4-BE49-F238E27FC236}">
                  <a16:creationId xmlns:a16="http://schemas.microsoft.com/office/drawing/2014/main" id="{2557A1D7-8293-4DE7-9D4B-5A2499BDF038}"/>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0     0.5     1              2               3               4       </a:t>
              </a:r>
            </a:p>
          </p:txBody>
        </p:sp>
      </p:grpSp>
      <p:sp>
        <p:nvSpPr>
          <p:cNvPr id="31" name="TextBox 30">
            <a:extLst>
              <a:ext uri="{FF2B5EF4-FFF2-40B4-BE49-F238E27FC236}">
                <a16:creationId xmlns:a16="http://schemas.microsoft.com/office/drawing/2014/main" id="{441B73CD-2FE2-461B-BA0E-D435F5F05131}"/>
              </a:ext>
            </a:extLst>
          </p:cNvPr>
          <p:cNvSpPr txBox="1"/>
          <p:nvPr/>
        </p:nvSpPr>
        <p:spPr>
          <a:xfrm>
            <a:off x="664600" y="2985229"/>
            <a:ext cx="2743200"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Bottom 3:</a:t>
            </a:r>
            <a:r>
              <a:rPr lang="en-US">
                <a:solidFill>
                  <a:srgbClr val="3F3F3F"/>
                </a:solidFill>
                <a:latin typeface="Century Gothic"/>
                <a:cs typeface="Calibri"/>
              </a:rPr>
              <a:t> </a:t>
            </a:r>
            <a:endParaRPr lang="en-US">
              <a:solidFill>
                <a:srgbClr val="3F3F3F"/>
              </a:solidFill>
              <a:latin typeface="Century Gothic"/>
              <a:ea typeface="+mn-lt"/>
              <a:cs typeface="+mn-lt"/>
            </a:endParaRPr>
          </a:p>
          <a:p>
            <a:pPr marL="342900" indent="-342900">
              <a:buAutoNum type="arabicPeriod"/>
            </a:pPr>
            <a:r>
              <a:rPr lang="en-US">
                <a:solidFill>
                  <a:srgbClr val="3F3F3F"/>
                </a:solidFill>
                <a:latin typeface="Century Gothic"/>
                <a:ea typeface="+mn-lt"/>
                <a:cs typeface="+mn-lt"/>
              </a:rPr>
              <a:t>Radford</a:t>
            </a:r>
          </a:p>
          <a:p>
            <a:pPr marL="342900" indent="-342900">
              <a:buAutoNum type="arabicPeriod"/>
            </a:pPr>
            <a:r>
              <a:rPr lang="en-US">
                <a:solidFill>
                  <a:srgbClr val="3F3F3F"/>
                </a:solidFill>
                <a:latin typeface="Century Gothic"/>
                <a:ea typeface="+mn-lt"/>
                <a:cs typeface="+mn-lt"/>
              </a:rPr>
              <a:t>Old 7</a:t>
            </a:r>
            <a:r>
              <a:rPr lang="en-US" baseline="30000">
                <a:solidFill>
                  <a:srgbClr val="3F3F3F"/>
                </a:solidFill>
                <a:latin typeface="Century Gothic"/>
                <a:ea typeface="+mn-lt"/>
                <a:cs typeface="+mn-lt"/>
              </a:rPr>
              <a:t>th</a:t>
            </a:r>
            <a:r>
              <a:rPr lang="en-US">
                <a:solidFill>
                  <a:srgbClr val="3F3F3F"/>
                </a:solidFill>
                <a:latin typeface="Century Gothic"/>
                <a:ea typeface="+mn-lt"/>
                <a:cs typeface="+mn-lt"/>
              </a:rPr>
              <a:t> Ward</a:t>
            </a:r>
          </a:p>
          <a:p>
            <a:pPr marL="342900" indent="-342900">
              <a:buAutoNum type="arabicPeriod"/>
            </a:pPr>
            <a:r>
              <a:rPr lang="en-US">
                <a:solidFill>
                  <a:srgbClr val="3F3F3F"/>
                </a:solidFill>
                <a:latin typeface="Century Gothic"/>
                <a:ea typeface="+mn-lt"/>
                <a:cs typeface="+mn-lt"/>
              </a:rPr>
              <a:t>Kimbal</a:t>
            </a:r>
            <a:r>
              <a:rPr lang="en-US" sz="2000">
                <a:solidFill>
                  <a:srgbClr val="3F3F3F"/>
                </a:solidFill>
                <a:latin typeface="Century Gothic"/>
                <a:ea typeface="+mn-lt"/>
                <a:cs typeface="+mn-lt"/>
              </a:rPr>
              <a:t>l</a:t>
            </a:r>
            <a:endParaRPr lang="en-US" sz="2000">
              <a:solidFill>
                <a:srgbClr val="3F3F3F"/>
              </a:solidFill>
              <a:latin typeface="Century Gothic"/>
            </a:endParaRPr>
          </a:p>
          <a:p>
            <a:endParaRPr lang="en-US">
              <a:solidFill>
                <a:srgbClr val="3F3F3F"/>
              </a:solidFill>
              <a:cs typeface="Calibri"/>
            </a:endParaRPr>
          </a:p>
        </p:txBody>
      </p:sp>
      <p:pic>
        <p:nvPicPr>
          <p:cNvPr id="23" name="Picture 22" descr="A picture containing map&#10;&#10;Description automatically generated">
            <a:extLst>
              <a:ext uri="{FF2B5EF4-FFF2-40B4-BE49-F238E27FC236}">
                <a16:creationId xmlns:a16="http://schemas.microsoft.com/office/drawing/2014/main" id="{FAA494E8-864F-4322-87CA-466C48C48A7C}"/>
              </a:ext>
            </a:extLst>
          </p:cNvPr>
          <p:cNvPicPr>
            <a:picLocks noChangeAspect="1"/>
          </p:cNvPicPr>
          <p:nvPr/>
        </p:nvPicPr>
        <p:blipFill rotWithShape="1">
          <a:blip r:embed="rId4"/>
          <a:srcRect l="2541" t="83801" r="91833" b="9187"/>
          <a:stretch/>
        </p:blipFill>
        <p:spPr>
          <a:xfrm>
            <a:off x="9286201" y="1138073"/>
            <a:ext cx="609637" cy="976725"/>
          </a:xfrm>
          <a:prstGeom prst="rect">
            <a:avLst/>
          </a:prstGeom>
        </p:spPr>
      </p:pic>
      <p:sp>
        <p:nvSpPr>
          <p:cNvPr id="25" name="TextBox 24">
            <a:extLst>
              <a:ext uri="{FF2B5EF4-FFF2-40B4-BE49-F238E27FC236}">
                <a16:creationId xmlns:a16="http://schemas.microsoft.com/office/drawing/2014/main" id="{27BFE74F-3D10-4DDE-8702-34EF5DB6FA2C}"/>
              </a:ext>
            </a:extLst>
          </p:cNvPr>
          <p:cNvSpPr txBox="1"/>
          <p:nvPr/>
        </p:nvSpPr>
        <p:spPr>
          <a:xfrm>
            <a:off x="6834029" y="5268901"/>
            <a:ext cx="2602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Kimball</a:t>
            </a:r>
            <a:endParaRPr lang="en-US">
              <a:solidFill>
                <a:srgbClr val="3F3F3F"/>
              </a:solidFill>
              <a:cs typeface="Calibri" panose="020F0502020204030204"/>
            </a:endParaRPr>
          </a:p>
        </p:txBody>
      </p:sp>
      <p:sp>
        <p:nvSpPr>
          <p:cNvPr id="27" name="TextBox 26">
            <a:extLst>
              <a:ext uri="{FF2B5EF4-FFF2-40B4-BE49-F238E27FC236}">
                <a16:creationId xmlns:a16="http://schemas.microsoft.com/office/drawing/2014/main" id="{1D73EC4D-C007-47E2-9B5E-4A748401EA31}"/>
              </a:ext>
            </a:extLst>
          </p:cNvPr>
          <p:cNvSpPr txBox="1"/>
          <p:nvPr/>
        </p:nvSpPr>
        <p:spPr>
          <a:xfrm>
            <a:off x="1908239" y="4305340"/>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Old 7th Ward</a:t>
            </a:r>
            <a:endParaRPr lang="en-US">
              <a:solidFill>
                <a:srgbClr val="3F3F3F"/>
              </a:solidFill>
              <a:cs typeface="Calibri" panose="020F0502020204030204"/>
            </a:endParaRPr>
          </a:p>
        </p:txBody>
      </p:sp>
      <p:grpSp>
        <p:nvGrpSpPr>
          <p:cNvPr id="38" name="Group 37">
            <a:extLst>
              <a:ext uri="{FF2B5EF4-FFF2-40B4-BE49-F238E27FC236}">
                <a16:creationId xmlns:a16="http://schemas.microsoft.com/office/drawing/2014/main" id="{38F0C344-216F-492C-9C18-D5B1B21DC825}"/>
              </a:ext>
            </a:extLst>
          </p:cNvPr>
          <p:cNvGrpSpPr/>
          <p:nvPr/>
        </p:nvGrpSpPr>
        <p:grpSpPr>
          <a:xfrm>
            <a:off x="8715214" y="4233619"/>
            <a:ext cx="2743199" cy="1416561"/>
            <a:chOff x="8715214" y="3691178"/>
            <a:chExt cx="2743199" cy="1416561"/>
          </a:xfrm>
        </p:grpSpPr>
        <p:sp>
          <p:nvSpPr>
            <p:cNvPr id="13" name="TextBox 12">
              <a:extLst>
                <a:ext uri="{FF2B5EF4-FFF2-40B4-BE49-F238E27FC236}">
                  <a16:creationId xmlns:a16="http://schemas.microsoft.com/office/drawing/2014/main" id="{D39ED51A-E7D7-4DAB-9AFC-D312B0B0ECF0}"/>
                </a:ext>
              </a:extLst>
            </p:cNvPr>
            <p:cNvSpPr txBox="1"/>
            <p:nvPr/>
          </p:nvSpPr>
          <p:spPr>
            <a:xfrm>
              <a:off x="9134892" y="3938188"/>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350 – 700 </a:t>
              </a:r>
            </a:p>
            <a:p>
              <a:r>
                <a:rPr lang="en-US" sz="1400">
                  <a:solidFill>
                    <a:srgbClr val="3F3F3F"/>
                  </a:solidFill>
                  <a:latin typeface="Century Gothic"/>
                  <a:cs typeface="Calibri"/>
                </a:rPr>
                <a:t>700 – 1100 </a:t>
              </a:r>
            </a:p>
            <a:p>
              <a:r>
                <a:rPr lang="en-US" sz="1400">
                  <a:solidFill>
                    <a:srgbClr val="3F3F3F"/>
                  </a:solidFill>
                  <a:latin typeface="Century Gothic"/>
                  <a:cs typeface="Calibri"/>
                </a:rPr>
                <a:t>1100 – 1440</a:t>
              </a:r>
            </a:p>
            <a:p>
              <a:r>
                <a:rPr lang="en-US" sz="1400">
                  <a:solidFill>
                    <a:srgbClr val="3F3F3F"/>
                  </a:solidFill>
                  <a:latin typeface="Century Gothic"/>
                  <a:cs typeface="Calibri"/>
                </a:rPr>
                <a:t>1440 – 1835</a:t>
              </a:r>
            </a:p>
            <a:p>
              <a:r>
                <a:rPr lang="en-US" sz="1400">
                  <a:solidFill>
                    <a:srgbClr val="3F3F3F"/>
                  </a:solidFill>
                  <a:latin typeface="Century Gothic"/>
                  <a:cs typeface="Calibri"/>
                </a:rPr>
                <a:t>1835 – 12645 </a:t>
              </a:r>
            </a:p>
          </p:txBody>
        </p:sp>
        <p:pic>
          <p:nvPicPr>
            <p:cNvPr id="5" name="Picture 14" descr="A picture containing schematic&#10;&#10;Description automatically generated">
              <a:extLst>
                <a:ext uri="{FF2B5EF4-FFF2-40B4-BE49-F238E27FC236}">
                  <a16:creationId xmlns:a16="http://schemas.microsoft.com/office/drawing/2014/main" id="{134CC18F-FD84-4362-9142-2772B01575E1}"/>
                </a:ext>
              </a:extLst>
            </p:cNvPr>
            <p:cNvPicPr>
              <a:picLocks noChangeAspect="1"/>
            </p:cNvPicPr>
            <p:nvPr/>
          </p:nvPicPr>
          <p:blipFill rotWithShape="1">
            <a:blip r:embed="rId5"/>
            <a:srcRect l="59719" t="86740" r="35246" b="2210"/>
            <a:stretch/>
          </p:blipFill>
          <p:spPr>
            <a:xfrm>
              <a:off x="8766322" y="3937957"/>
              <a:ext cx="469045" cy="1164698"/>
            </a:xfrm>
            <a:prstGeom prst="rect">
              <a:avLst/>
            </a:prstGeom>
          </p:spPr>
        </p:pic>
        <p:sp>
          <p:nvSpPr>
            <p:cNvPr id="37" name="TextBox 36">
              <a:extLst>
                <a:ext uri="{FF2B5EF4-FFF2-40B4-BE49-F238E27FC236}">
                  <a16:creationId xmlns:a16="http://schemas.microsoft.com/office/drawing/2014/main" id="{795033F0-9950-41B0-A50C-A36FBEBCCD47}"/>
                </a:ext>
              </a:extLst>
            </p:cNvPr>
            <p:cNvSpPr txBox="1"/>
            <p:nvPr/>
          </p:nvSpPr>
          <p:spPr>
            <a:xfrm>
              <a:off x="8715214" y="3691178"/>
              <a:ext cx="2743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IS (ft2) Per Capita</a:t>
              </a:r>
            </a:p>
          </p:txBody>
        </p:sp>
      </p:grpSp>
    </p:spTree>
    <p:extLst>
      <p:ext uri="{BB962C8B-B14F-4D97-AF65-F5344CB8AC3E}">
        <p14:creationId xmlns:p14="http://schemas.microsoft.com/office/powerpoint/2010/main" val="2008016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63323E6B-8579-43E7-9AEB-1C7D8A51BFA0}"/>
              </a:ext>
            </a:extLst>
          </p:cNvPr>
          <p:cNvSpPr txBox="1"/>
          <p:nvPr/>
        </p:nvSpPr>
        <p:spPr>
          <a:xfrm>
            <a:off x="689900" y="1343343"/>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rPr>
              <a:t>Top 3:</a:t>
            </a:r>
            <a:r>
              <a:rPr lang="en-US">
                <a:solidFill>
                  <a:srgbClr val="3F3F3F"/>
                </a:solidFill>
                <a:latin typeface="Century Gothic"/>
              </a:rPr>
              <a:t> </a:t>
            </a:r>
            <a:endParaRPr lang="en-US">
              <a:solidFill>
                <a:srgbClr val="3F3F3F"/>
              </a:solidFill>
              <a:latin typeface="Century Gothic"/>
              <a:ea typeface="+mn-lt"/>
              <a:cs typeface="+mn-lt"/>
            </a:endParaRPr>
          </a:p>
          <a:p>
            <a:pPr marL="342900" indent="-342900">
              <a:buAutoNum type="arabicPeriod"/>
            </a:pPr>
            <a:r>
              <a:rPr lang="en-US">
                <a:solidFill>
                  <a:srgbClr val="3F3F3F"/>
                </a:solidFill>
                <a:latin typeface="Century Gothic"/>
                <a:ea typeface="+mn-lt"/>
                <a:cs typeface="+mn-lt"/>
              </a:rPr>
              <a:t>Radford </a:t>
            </a:r>
          </a:p>
          <a:p>
            <a:pPr marL="342900" indent="-342900">
              <a:buAutoNum type="arabicPeriod"/>
            </a:pPr>
            <a:r>
              <a:rPr lang="en-US">
                <a:solidFill>
                  <a:srgbClr val="3F3F3F"/>
                </a:solidFill>
                <a:latin typeface="Century Gothic"/>
                <a:ea typeface="+mn-lt"/>
                <a:cs typeface="+mn-lt"/>
              </a:rPr>
              <a:t>Old 7</a:t>
            </a:r>
            <a:r>
              <a:rPr lang="en-US" baseline="30000">
                <a:solidFill>
                  <a:srgbClr val="3F3F3F"/>
                </a:solidFill>
                <a:latin typeface="Century Gothic"/>
                <a:ea typeface="+mn-lt"/>
                <a:cs typeface="+mn-lt"/>
              </a:rPr>
              <a:t>th</a:t>
            </a:r>
            <a:r>
              <a:rPr lang="en-US">
                <a:solidFill>
                  <a:srgbClr val="3F3F3F"/>
                </a:solidFill>
                <a:latin typeface="Century Gothic"/>
                <a:ea typeface="+mn-lt"/>
                <a:cs typeface="+mn-lt"/>
              </a:rPr>
              <a:t> Ward </a:t>
            </a:r>
          </a:p>
          <a:p>
            <a:pPr marL="342900" indent="-342900">
              <a:buAutoNum type="arabicPeriod"/>
            </a:pPr>
            <a:r>
              <a:rPr lang="en-US">
                <a:solidFill>
                  <a:srgbClr val="3F3F3F"/>
                </a:solidFill>
                <a:latin typeface="Century Gothic"/>
                <a:ea typeface="+mn-lt"/>
                <a:cs typeface="+mn-lt"/>
              </a:rPr>
              <a:t>LaMartine Heights</a:t>
            </a:r>
            <a:endParaRPr lang="en-US">
              <a:solidFill>
                <a:srgbClr val="3F3F3F"/>
              </a:solidFill>
              <a:latin typeface="Century Gothic"/>
            </a:endParaRPr>
          </a:p>
          <a:p>
            <a:pPr lvl="1"/>
            <a:endParaRPr lang="en-US">
              <a:solidFill>
                <a:srgbClr val="3F3F3F"/>
              </a:solidFill>
              <a:ea typeface="+mn-lt"/>
              <a:cs typeface="+mn-lt"/>
            </a:endParaRPr>
          </a:p>
          <a:p>
            <a:endParaRPr lang="en-US">
              <a:solidFill>
                <a:srgbClr val="3F3F3F"/>
              </a:solidFill>
              <a:cs typeface="Calibri"/>
            </a:endParaRPr>
          </a:p>
        </p:txBody>
      </p:sp>
      <p:pic>
        <p:nvPicPr>
          <p:cNvPr id="11" name="Picture 11" descr="A picture containing schematic&#10;&#10;Description automatically generated">
            <a:extLst>
              <a:ext uri="{FF2B5EF4-FFF2-40B4-BE49-F238E27FC236}">
                <a16:creationId xmlns:a16="http://schemas.microsoft.com/office/drawing/2014/main" id="{93B7056A-13A3-46B5-BA32-E4D36F4576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7744" y="1142359"/>
            <a:ext cx="5823864" cy="5029811"/>
          </a:xfrm>
          <a:prstGeom prst="rect">
            <a:avLst/>
          </a:prstGeom>
        </p:spPr>
      </p:pic>
      <p:sp>
        <p:nvSpPr>
          <p:cNvPr id="3" name="TextBox 2">
            <a:extLst>
              <a:ext uri="{FF2B5EF4-FFF2-40B4-BE49-F238E27FC236}">
                <a16:creationId xmlns:a16="http://schemas.microsoft.com/office/drawing/2014/main" id="{4F4F38A1-4327-42C4-BF98-A64498AFB0FB}"/>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Impervious Surface Per Census Tract</a:t>
            </a:r>
            <a:endParaRPr lang="en-US" sz="4000" b="1">
              <a:solidFill>
                <a:srgbClr val="266E99"/>
              </a:solidFill>
              <a:latin typeface="Century Gothic" panose="020B0502020202020204" pitchFamily="34" charset="0"/>
            </a:endParaRPr>
          </a:p>
        </p:txBody>
      </p:sp>
      <p:pic>
        <p:nvPicPr>
          <p:cNvPr id="16" name="Picture 5" descr="A picture containing map&#10;&#10;Description automatically generated">
            <a:extLst>
              <a:ext uri="{FF2B5EF4-FFF2-40B4-BE49-F238E27FC236}">
                <a16:creationId xmlns:a16="http://schemas.microsoft.com/office/drawing/2014/main" id="{1C9B0C06-4B84-4EEC-A649-DBA1AB0BE351}"/>
              </a:ext>
            </a:extLst>
          </p:cNvPr>
          <p:cNvPicPr>
            <a:picLocks noChangeAspect="1"/>
          </p:cNvPicPr>
          <p:nvPr/>
        </p:nvPicPr>
        <p:blipFill rotWithShape="1">
          <a:blip r:embed="rId4"/>
          <a:srcRect l="2841" t="97395" r="55468" b="620"/>
          <a:stretch/>
        </p:blipFill>
        <p:spPr>
          <a:xfrm>
            <a:off x="7873049" y="6005765"/>
            <a:ext cx="3515181" cy="214204"/>
          </a:xfrm>
          <a:prstGeom prst="rect">
            <a:avLst/>
          </a:prstGeom>
        </p:spPr>
      </p:pic>
      <p:sp>
        <p:nvSpPr>
          <p:cNvPr id="17" name="TextBox 16">
            <a:extLst>
              <a:ext uri="{FF2B5EF4-FFF2-40B4-BE49-F238E27FC236}">
                <a16:creationId xmlns:a16="http://schemas.microsoft.com/office/drawing/2014/main" id="{799A26B7-7B4B-405F-B257-CF1930F2EB19}"/>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m</a:t>
            </a:r>
          </a:p>
        </p:txBody>
      </p:sp>
      <p:sp>
        <p:nvSpPr>
          <p:cNvPr id="18" name="TextBox 17">
            <a:extLst>
              <a:ext uri="{FF2B5EF4-FFF2-40B4-BE49-F238E27FC236}">
                <a16:creationId xmlns:a16="http://schemas.microsoft.com/office/drawing/2014/main" id="{2557A1D7-8293-4DE7-9D4B-5A2499BDF038}"/>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0     0.5     1              2               3               4       </a:t>
            </a:r>
          </a:p>
        </p:txBody>
      </p:sp>
      <p:sp>
        <p:nvSpPr>
          <p:cNvPr id="13" name="TextBox 12">
            <a:extLst>
              <a:ext uri="{FF2B5EF4-FFF2-40B4-BE49-F238E27FC236}">
                <a16:creationId xmlns:a16="http://schemas.microsoft.com/office/drawing/2014/main" id="{D39ED51A-E7D7-4DAB-9AFC-D312B0B0ECF0}"/>
              </a:ext>
            </a:extLst>
          </p:cNvPr>
          <p:cNvSpPr txBox="1"/>
          <p:nvPr/>
        </p:nvSpPr>
        <p:spPr>
          <a:xfrm>
            <a:off x="9289875" y="4571035"/>
            <a:ext cx="1788886"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29 – 35% </a:t>
            </a:r>
          </a:p>
          <a:p>
            <a:r>
              <a:rPr lang="en-US" sz="1400">
                <a:solidFill>
                  <a:srgbClr val="3F3F3F"/>
                </a:solidFill>
                <a:latin typeface="Century Gothic"/>
                <a:cs typeface="Calibri"/>
              </a:rPr>
              <a:t>36 – 50% </a:t>
            </a:r>
          </a:p>
          <a:p>
            <a:r>
              <a:rPr lang="en-US" sz="1400">
                <a:solidFill>
                  <a:srgbClr val="3F3F3F"/>
                </a:solidFill>
                <a:latin typeface="Century Gothic"/>
                <a:cs typeface="Calibri"/>
              </a:rPr>
              <a:t>51 – 60% </a:t>
            </a:r>
          </a:p>
          <a:p>
            <a:r>
              <a:rPr lang="en-US" sz="1400">
                <a:solidFill>
                  <a:srgbClr val="3F3F3F"/>
                </a:solidFill>
                <a:latin typeface="Century Gothic"/>
                <a:cs typeface="Calibri"/>
              </a:rPr>
              <a:t>61 – 70% </a:t>
            </a:r>
          </a:p>
          <a:p>
            <a:r>
              <a:rPr lang="en-US" sz="1400">
                <a:solidFill>
                  <a:srgbClr val="3F3F3F"/>
                </a:solidFill>
                <a:latin typeface="Century Gothic"/>
                <a:cs typeface="Calibri"/>
              </a:rPr>
              <a:t>71 – 86% </a:t>
            </a:r>
          </a:p>
        </p:txBody>
      </p:sp>
      <p:sp>
        <p:nvSpPr>
          <p:cNvPr id="14" name="TextBox 13">
            <a:extLst>
              <a:ext uri="{FF2B5EF4-FFF2-40B4-BE49-F238E27FC236}">
                <a16:creationId xmlns:a16="http://schemas.microsoft.com/office/drawing/2014/main" id="{C02AA25F-6AAC-4F64-9059-7A4D56DE4992}"/>
              </a:ext>
            </a:extLst>
          </p:cNvPr>
          <p:cNvSpPr txBox="1"/>
          <p:nvPr/>
        </p:nvSpPr>
        <p:spPr>
          <a:xfrm>
            <a:off x="8839265" y="4016551"/>
            <a:ext cx="225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panose="020F0502020204030204"/>
              </a:rPr>
              <a:t>Average % IS </a:t>
            </a:r>
            <a:endParaRPr lang="en-US" sz="1600">
              <a:solidFill>
                <a:srgbClr val="3F3F3F"/>
              </a:solidFill>
              <a:cs typeface="Calibri"/>
            </a:endParaRPr>
          </a:p>
          <a:p>
            <a:r>
              <a:rPr lang="en-US" sz="1600" b="1">
                <a:solidFill>
                  <a:srgbClr val="3F3F3F"/>
                </a:solidFill>
                <a:latin typeface="Century Gothic"/>
                <a:cs typeface="Calibri" panose="020F0502020204030204"/>
              </a:rPr>
              <a:t>per census tract</a:t>
            </a:r>
            <a:endParaRPr lang="en-US" sz="1600">
              <a:solidFill>
                <a:srgbClr val="3F3F3F"/>
              </a:solidFill>
            </a:endParaRPr>
          </a:p>
        </p:txBody>
      </p:sp>
      <p:pic>
        <p:nvPicPr>
          <p:cNvPr id="12" name="Picture 14" descr="A picture containing schematic&#10;&#10;Description automatically generated">
            <a:extLst>
              <a:ext uri="{FF2B5EF4-FFF2-40B4-BE49-F238E27FC236}">
                <a16:creationId xmlns:a16="http://schemas.microsoft.com/office/drawing/2014/main" id="{0F91FC7E-F163-41FF-842F-F798EF58C56C}"/>
              </a:ext>
            </a:extLst>
          </p:cNvPr>
          <p:cNvPicPr>
            <a:picLocks noChangeAspect="1"/>
          </p:cNvPicPr>
          <p:nvPr/>
        </p:nvPicPr>
        <p:blipFill rotWithShape="1">
          <a:blip r:embed="rId5"/>
          <a:srcRect l="59719" t="86740" r="35246" b="2210"/>
          <a:stretch/>
        </p:blipFill>
        <p:spPr>
          <a:xfrm>
            <a:off x="8895474" y="4570805"/>
            <a:ext cx="469045" cy="1164698"/>
          </a:xfrm>
          <a:prstGeom prst="rect">
            <a:avLst/>
          </a:prstGeom>
        </p:spPr>
      </p:pic>
      <p:sp>
        <p:nvSpPr>
          <p:cNvPr id="29" name="TextBox 28">
            <a:extLst>
              <a:ext uri="{FF2B5EF4-FFF2-40B4-BE49-F238E27FC236}">
                <a16:creationId xmlns:a16="http://schemas.microsoft.com/office/drawing/2014/main" id="{63241ADA-A4CD-4D37-87E2-F17705E4F28D}"/>
              </a:ext>
            </a:extLst>
          </p:cNvPr>
          <p:cNvSpPr txBox="1"/>
          <p:nvPr/>
        </p:nvSpPr>
        <p:spPr>
          <a:xfrm>
            <a:off x="691882" y="2687164"/>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Bottom 3: </a:t>
            </a:r>
            <a:endParaRPr lang="en-US" b="1">
              <a:solidFill>
                <a:srgbClr val="3F3F3F"/>
              </a:solidFill>
              <a:latin typeface="Century Gothic"/>
              <a:ea typeface="+mn-lt"/>
              <a:cs typeface="+mn-lt"/>
            </a:endParaRPr>
          </a:p>
          <a:p>
            <a:pPr marL="342900" indent="-342900">
              <a:buAutoNum type="arabicPeriod"/>
            </a:pPr>
            <a:r>
              <a:rPr lang="en-US">
                <a:solidFill>
                  <a:srgbClr val="3F3F3F"/>
                </a:solidFill>
                <a:latin typeface="Century Gothic"/>
                <a:ea typeface="+mn-lt"/>
                <a:cs typeface="+mn-lt"/>
              </a:rPr>
              <a:t>Sunnyside Park</a:t>
            </a:r>
          </a:p>
          <a:p>
            <a:pPr marL="342900" indent="-342900">
              <a:buAutoNum type="arabicPeriod"/>
            </a:pPr>
            <a:r>
              <a:rPr lang="en-US">
                <a:solidFill>
                  <a:srgbClr val="3F3F3F"/>
                </a:solidFill>
                <a:latin typeface="Century Gothic"/>
                <a:ea typeface="+mn-lt"/>
                <a:cs typeface="+mn-lt"/>
              </a:rPr>
              <a:t>Crestwood Lake </a:t>
            </a:r>
          </a:p>
          <a:p>
            <a:pPr marL="342900" indent="-342900">
              <a:buAutoNum type="arabicPeriod"/>
            </a:pPr>
            <a:r>
              <a:rPr lang="en-US">
                <a:solidFill>
                  <a:srgbClr val="3F3F3F"/>
                </a:solidFill>
                <a:latin typeface="Century Gothic"/>
                <a:ea typeface="+mn-lt"/>
                <a:cs typeface="+mn-lt"/>
              </a:rPr>
              <a:t>Park Hill</a:t>
            </a:r>
            <a:endParaRPr lang="en-US">
              <a:solidFill>
                <a:srgbClr val="3F3F3F"/>
              </a:solidFill>
              <a:latin typeface="Century Gothic"/>
            </a:endParaRPr>
          </a:p>
          <a:p>
            <a:endParaRPr lang="en-US">
              <a:solidFill>
                <a:srgbClr val="3F3F3F"/>
              </a:solidFill>
              <a:cs typeface="Calibri"/>
            </a:endParaRPr>
          </a:p>
        </p:txBody>
      </p:sp>
      <p:pic>
        <p:nvPicPr>
          <p:cNvPr id="22" name="Picture 21" descr="A picture containing map&#10;&#10;Description automatically generated">
            <a:extLst>
              <a:ext uri="{FF2B5EF4-FFF2-40B4-BE49-F238E27FC236}">
                <a16:creationId xmlns:a16="http://schemas.microsoft.com/office/drawing/2014/main" id="{0D43CA90-409A-4671-A874-DF5DE0B2A2A4}"/>
              </a:ext>
            </a:extLst>
          </p:cNvPr>
          <p:cNvPicPr>
            <a:picLocks noChangeAspect="1"/>
          </p:cNvPicPr>
          <p:nvPr/>
        </p:nvPicPr>
        <p:blipFill rotWithShape="1">
          <a:blip r:embed="rId4"/>
          <a:srcRect l="2541" t="83801" r="91833" b="9187"/>
          <a:stretch/>
        </p:blipFill>
        <p:spPr>
          <a:xfrm>
            <a:off x="9286201" y="1138073"/>
            <a:ext cx="609637" cy="976725"/>
          </a:xfrm>
          <a:prstGeom prst="rect">
            <a:avLst/>
          </a:prstGeom>
        </p:spPr>
      </p:pic>
      <p:sp>
        <p:nvSpPr>
          <p:cNvPr id="36" name="TextBox 35">
            <a:extLst>
              <a:ext uri="{FF2B5EF4-FFF2-40B4-BE49-F238E27FC236}">
                <a16:creationId xmlns:a16="http://schemas.microsoft.com/office/drawing/2014/main" id="{0E636C7D-AA50-48B3-8F11-42424468EDBB}"/>
              </a:ext>
            </a:extLst>
          </p:cNvPr>
          <p:cNvSpPr txBox="1"/>
          <p:nvPr/>
        </p:nvSpPr>
        <p:spPr>
          <a:xfrm>
            <a:off x="6834029" y="5268901"/>
            <a:ext cx="2602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Kimball</a:t>
            </a:r>
            <a:endParaRPr lang="en-US">
              <a:solidFill>
                <a:srgbClr val="3F3F3F"/>
              </a:solidFill>
              <a:cs typeface="Calibri" panose="020F0502020204030204"/>
            </a:endParaRPr>
          </a:p>
        </p:txBody>
      </p:sp>
      <p:sp>
        <p:nvSpPr>
          <p:cNvPr id="38" name="TextBox 37">
            <a:extLst>
              <a:ext uri="{FF2B5EF4-FFF2-40B4-BE49-F238E27FC236}">
                <a16:creationId xmlns:a16="http://schemas.microsoft.com/office/drawing/2014/main" id="{902C90D8-FD1B-4ED1-85DC-658AB485F963}"/>
              </a:ext>
            </a:extLst>
          </p:cNvPr>
          <p:cNvSpPr txBox="1"/>
          <p:nvPr/>
        </p:nvSpPr>
        <p:spPr>
          <a:xfrm>
            <a:off x="1908239" y="4305340"/>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Old 7th Ward</a:t>
            </a:r>
            <a:endParaRPr lang="en-US">
              <a:solidFill>
                <a:srgbClr val="3F3F3F"/>
              </a:solidFill>
              <a:cs typeface="Calibri" panose="020F0502020204030204"/>
            </a:endParaRPr>
          </a:p>
        </p:txBody>
      </p:sp>
    </p:spTree>
    <p:extLst>
      <p:ext uri="{BB962C8B-B14F-4D97-AF65-F5344CB8AC3E}">
        <p14:creationId xmlns:p14="http://schemas.microsoft.com/office/powerpoint/2010/main" val="1466867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C35D8FAE-1F02-4250-BA53-6FE138A79F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22911" y="1034055"/>
            <a:ext cx="5977265" cy="5236113"/>
          </a:xfrm>
          <a:prstGeom prst="rect">
            <a:avLst/>
          </a:prstGeom>
        </p:spPr>
      </p:pic>
      <p:sp>
        <p:nvSpPr>
          <p:cNvPr id="3" name="TextBox 2">
            <a:extLst>
              <a:ext uri="{FF2B5EF4-FFF2-40B4-BE49-F238E27FC236}">
                <a16:creationId xmlns:a16="http://schemas.microsoft.com/office/drawing/2014/main" id="{4F4F38A1-4327-42C4-BF98-A64498AFB0FB}"/>
              </a:ext>
            </a:extLst>
          </p:cNvPr>
          <p:cNvSpPr txBox="1"/>
          <p:nvPr/>
        </p:nvSpPr>
        <p:spPr>
          <a:xfrm>
            <a:off x="1240490" y="308224"/>
            <a:ext cx="97091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a:rPr>
              <a:t>Landcover Assets</a:t>
            </a:r>
            <a:endParaRPr lang="en-US" sz="4000" b="1">
              <a:solidFill>
                <a:srgbClr val="266E99"/>
              </a:solidFill>
              <a:latin typeface="Century Gothic" panose="020B0502020202020204" pitchFamily="34" charset="0"/>
            </a:endParaRPr>
          </a:p>
        </p:txBody>
      </p:sp>
      <p:grpSp>
        <p:nvGrpSpPr>
          <p:cNvPr id="20" name="Group 19">
            <a:extLst>
              <a:ext uri="{FF2B5EF4-FFF2-40B4-BE49-F238E27FC236}">
                <a16:creationId xmlns:a16="http://schemas.microsoft.com/office/drawing/2014/main" id="{30E8C7F0-64C6-467B-82BE-8AE20D4116C7}"/>
              </a:ext>
            </a:extLst>
          </p:cNvPr>
          <p:cNvGrpSpPr/>
          <p:nvPr/>
        </p:nvGrpSpPr>
        <p:grpSpPr>
          <a:xfrm>
            <a:off x="7873049" y="5767255"/>
            <a:ext cx="5824362" cy="523220"/>
            <a:chOff x="7873049" y="5767255"/>
            <a:chExt cx="5824362" cy="523220"/>
          </a:xfrm>
        </p:grpSpPr>
        <p:pic>
          <p:nvPicPr>
            <p:cNvPr id="16" name="Picture 5" descr="A picture containing map&#10;&#10;Description automatically generated">
              <a:extLst>
                <a:ext uri="{FF2B5EF4-FFF2-40B4-BE49-F238E27FC236}">
                  <a16:creationId xmlns:a16="http://schemas.microsoft.com/office/drawing/2014/main" id="{1C9B0C06-4B84-4EEC-A649-DBA1AB0BE351}"/>
                </a:ext>
              </a:extLst>
            </p:cNvPr>
            <p:cNvPicPr>
              <a:picLocks noChangeAspect="1"/>
            </p:cNvPicPr>
            <p:nvPr/>
          </p:nvPicPr>
          <p:blipFill rotWithShape="1">
            <a:blip r:embed="rId4"/>
            <a:srcRect l="2841" t="97395" r="55468" b="620"/>
            <a:stretch/>
          </p:blipFill>
          <p:spPr>
            <a:xfrm>
              <a:off x="7873049" y="6005765"/>
              <a:ext cx="3515181" cy="214204"/>
            </a:xfrm>
            <a:prstGeom prst="rect">
              <a:avLst/>
            </a:prstGeom>
          </p:spPr>
        </p:pic>
        <p:sp>
          <p:nvSpPr>
            <p:cNvPr id="17" name="TextBox 16">
              <a:extLst>
                <a:ext uri="{FF2B5EF4-FFF2-40B4-BE49-F238E27FC236}">
                  <a16:creationId xmlns:a16="http://schemas.microsoft.com/office/drawing/2014/main" id="{799A26B7-7B4B-405F-B257-CF1930F2EB19}"/>
                </a:ext>
              </a:extLst>
            </p:cNvPr>
            <p:cNvSpPr txBox="1"/>
            <p:nvPr/>
          </p:nvSpPr>
          <p:spPr>
            <a:xfrm>
              <a:off x="11442418" y="5914307"/>
              <a:ext cx="2254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m</a:t>
              </a:r>
            </a:p>
          </p:txBody>
        </p:sp>
        <p:sp>
          <p:nvSpPr>
            <p:cNvPr id="18" name="TextBox 17">
              <a:extLst>
                <a:ext uri="{FF2B5EF4-FFF2-40B4-BE49-F238E27FC236}">
                  <a16:creationId xmlns:a16="http://schemas.microsoft.com/office/drawing/2014/main" id="{2557A1D7-8293-4DE7-9D4B-5A2499BDF038}"/>
                </a:ext>
              </a:extLst>
            </p:cNvPr>
            <p:cNvSpPr txBox="1"/>
            <p:nvPr/>
          </p:nvSpPr>
          <p:spPr>
            <a:xfrm>
              <a:off x="7873049" y="5767255"/>
              <a:ext cx="38057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panose="020F0502020204030204"/>
                </a:rPr>
                <a:t>0     0.5     1              2               3               4       </a:t>
              </a:r>
            </a:p>
          </p:txBody>
        </p:sp>
      </p:grpSp>
      <p:sp>
        <p:nvSpPr>
          <p:cNvPr id="11" name="TextBox 10">
            <a:extLst>
              <a:ext uri="{FF2B5EF4-FFF2-40B4-BE49-F238E27FC236}">
                <a16:creationId xmlns:a16="http://schemas.microsoft.com/office/drawing/2014/main" id="{D03A90D9-C09B-4F9A-9C52-5894D546D311}"/>
              </a:ext>
            </a:extLst>
          </p:cNvPr>
          <p:cNvSpPr txBox="1"/>
          <p:nvPr/>
        </p:nvSpPr>
        <p:spPr>
          <a:xfrm>
            <a:off x="6834029" y="5268901"/>
            <a:ext cx="26020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Kimball</a:t>
            </a:r>
            <a:endParaRPr lang="en-US">
              <a:solidFill>
                <a:srgbClr val="3F3F3F"/>
              </a:solidFill>
              <a:cs typeface="Calibri" panose="020F0502020204030204"/>
            </a:endParaRPr>
          </a:p>
        </p:txBody>
      </p:sp>
      <p:sp>
        <p:nvSpPr>
          <p:cNvPr id="12" name="TextBox 11">
            <a:extLst>
              <a:ext uri="{FF2B5EF4-FFF2-40B4-BE49-F238E27FC236}">
                <a16:creationId xmlns:a16="http://schemas.microsoft.com/office/drawing/2014/main" id="{FB61B078-569F-49DE-9E96-5EEB30278BFB}"/>
              </a:ext>
            </a:extLst>
          </p:cNvPr>
          <p:cNvSpPr txBox="1"/>
          <p:nvPr/>
        </p:nvSpPr>
        <p:spPr>
          <a:xfrm>
            <a:off x="1908239" y="4305340"/>
            <a:ext cx="2295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3F3F"/>
                </a:solidFill>
                <a:latin typeface="Century Gothic"/>
                <a:cs typeface="Calibri"/>
              </a:rPr>
              <a:t>Old 7th Ward</a:t>
            </a:r>
            <a:endParaRPr lang="en-US">
              <a:solidFill>
                <a:srgbClr val="3F3F3F"/>
              </a:solidFill>
              <a:cs typeface="Calibri" panose="020F0502020204030204"/>
            </a:endParaRPr>
          </a:p>
        </p:txBody>
      </p:sp>
      <p:pic>
        <p:nvPicPr>
          <p:cNvPr id="15" name="Picture 14" descr="A picture containing map&#10;&#10;Description automatically generated">
            <a:extLst>
              <a:ext uri="{FF2B5EF4-FFF2-40B4-BE49-F238E27FC236}">
                <a16:creationId xmlns:a16="http://schemas.microsoft.com/office/drawing/2014/main" id="{953E46FB-F703-4BE1-A11C-FBE411C2FC21}"/>
              </a:ext>
            </a:extLst>
          </p:cNvPr>
          <p:cNvPicPr>
            <a:picLocks noChangeAspect="1"/>
          </p:cNvPicPr>
          <p:nvPr/>
        </p:nvPicPr>
        <p:blipFill rotWithShape="1">
          <a:blip r:embed="rId4"/>
          <a:srcRect l="2541" t="83801" r="91833" b="9187"/>
          <a:stretch/>
        </p:blipFill>
        <p:spPr>
          <a:xfrm>
            <a:off x="9286201" y="1138073"/>
            <a:ext cx="609637" cy="976725"/>
          </a:xfrm>
          <a:prstGeom prst="rect">
            <a:avLst/>
          </a:prstGeom>
        </p:spPr>
      </p:pic>
      <p:grpSp>
        <p:nvGrpSpPr>
          <p:cNvPr id="7" name="Group 6">
            <a:extLst>
              <a:ext uri="{FF2B5EF4-FFF2-40B4-BE49-F238E27FC236}">
                <a16:creationId xmlns:a16="http://schemas.microsoft.com/office/drawing/2014/main" id="{1D2DC569-E126-4AAE-A5E8-1AB94088AF6B}"/>
              </a:ext>
            </a:extLst>
          </p:cNvPr>
          <p:cNvGrpSpPr/>
          <p:nvPr/>
        </p:nvGrpSpPr>
        <p:grpSpPr>
          <a:xfrm>
            <a:off x="8524373" y="3882190"/>
            <a:ext cx="2743200" cy="1849565"/>
            <a:chOff x="8644689" y="3922295"/>
            <a:chExt cx="2743200" cy="1849565"/>
          </a:xfrm>
        </p:grpSpPr>
        <p:sp>
          <p:nvSpPr>
            <p:cNvPr id="13" name="TextBox 12">
              <a:extLst>
                <a:ext uri="{FF2B5EF4-FFF2-40B4-BE49-F238E27FC236}">
                  <a16:creationId xmlns:a16="http://schemas.microsoft.com/office/drawing/2014/main" id="{D39ED51A-E7D7-4DAB-9AFC-D312B0B0ECF0}"/>
                </a:ext>
              </a:extLst>
            </p:cNvPr>
            <p:cNvSpPr txBox="1"/>
            <p:nvPr/>
          </p:nvSpPr>
          <p:spPr>
            <a:xfrm>
              <a:off x="9014576" y="4386865"/>
              <a:ext cx="178888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-12586    </a:t>
              </a:r>
            </a:p>
            <a:p>
              <a:r>
                <a:rPr lang="en-US" sz="1400">
                  <a:solidFill>
                    <a:srgbClr val="3F3F3F"/>
                  </a:solidFill>
                  <a:latin typeface="Century Gothic"/>
                  <a:cs typeface="Calibri"/>
                </a:rPr>
                <a:t>-12585 </a:t>
              </a:r>
              <a:r>
                <a:rPr lang="en-US" sz="1400">
                  <a:solidFill>
                    <a:srgbClr val="3F3F3F"/>
                  </a:solidFill>
                  <a:latin typeface="Century Gothic"/>
                  <a:ea typeface="+mn-lt"/>
                  <a:cs typeface="+mn-lt"/>
                </a:rPr>
                <a:t>–  -1315</a:t>
              </a:r>
            </a:p>
            <a:p>
              <a:r>
                <a:rPr lang="en-US" sz="1400">
                  <a:solidFill>
                    <a:srgbClr val="3F3F3F"/>
                  </a:solidFill>
                  <a:latin typeface="Century Gothic"/>
                  <a:cs typeface="Calibri"/>
                </a:rPr>
                <a:t>-1314 </a:t>
              </a:r>
              <a:r>
                <a:rPr lang="en-US" sz="1400">
                  <a:solidFill>
                    <a:srgbClr val="3F3F3F"/>
                  </a:solidFill>
                  <a:latin typeface="Century Gothic"/>
                  <a:ea typeface="+mn-lt"/>
                  <a:cs typeface="+mn-lt"/>
                </a:rPr>
                <a:t>– </a:t>
              </a:r>
              <a:r>
                <a:rPr lang="en-US" sz="1400">
                  <a:solidFill>
                    <a:srgbClr val="3F3F3F"/>
                  </a:solidFill>
                  <a:latin typeface="Century Gothic"/>
                  <a:cs typeface="Calibri"/>
                </a:rPr>
                <a:t> -670</a:t>
              </a:r>
            </a:p>
            <a:p>
              <a:r>
                <a:rPr lang="en-US" sz="1400">
                  <a:solidFill>
                    <a:srgbClr val="3F3F3F"/>
                  </a:solidFill>
                  <a:latin typeface="Century Gothic"/>
                  <a:cs typeface="Calibri"/>
                </a:rPr>
                <a:t>-669 </a:t>
              </a:r>
              <a:r>
                <a:rPr lang="en-US" sz="1400">
                  <a:solidFill>
                    <a:srgbClr val="3F3F3F"/>
                  </a:solidFill>
                  <a:latin typeface="Century Gothic"/>
                  <a:ea typeface="+mn-lt"/>
                  <a:cs typeface="+mn-lt"/>
                </a:rPr>
                <a:t>–  -350</a:t>
              </a:r>
            </a:p>
            <a:p>
              <a:r>
                <a:rPr lang="en-US" sz="1400">
                  <a:solidFill>
                    <a:srgbClr val="3F3F3F"/>
                  </a:solidFill>
                  <a:latin typeface="Century Gothic"/>
                  <a:cs typeface="Calibri"/>
                </a:rPr>
                <a:t>-349 </a:t>
              </a:r>
              <a:r>
                <a:rPr lang="en-US" sz="1400">
                  <a:solidFill>
                    <a:srgbClr val="3F3F3F"/>
                  </a:solidFill>
                  <a:latin typeface="Century Gothic"/>
                  <a:ea typeface="+mn-lt"/>
                  <a:cs typeface="+mn-lt"/>
                </a:rPr>
                <a:t>– 0</a:t>
              </a:r>
            </a:p>
            <a:p>
              <a:r>
                <a:rPr lang="en-US" sz="1400">
                  <a:solidFill>
                    <a:srgbClr val="3F3F3F"/>
                  </a:solidFill>
                  <a:latin typeface="Century Gothic"/>
                  <a:cs typeface="Calibri"/>
                </a:rPr>
                <a:t>1 –  692</a:t>
              </a:r>
              <a:endParaRPr lang="en-US" sz="1400">
                <a:solidFill>
                  <a:srgbClr val="3F3F3F"/>
                </a:solidFill>
                <a:latin typeface="Century Gothic"/>
                <a:ea typeface="+mn-lt"/>
                <a:cs typeface="+mn-lt"/>
              </a:endParaRPr>
            </a:p>
          </p:txBody>
        </p:sp>
        <p:pic>
          <p:nvPicPr>
            <p:cNvPr id="6" name="Picture 7" descr="Diagram&#10;&#10;Description automatically generated">
              <a:extLst>
                <a:ext uri="{FF2B5EF4-FFF2-40B4-BE49-F238E27FC236}">
                  <a16:creationId xmlns:a16="http://schemas.microsoft.com/office/drawing/2014/main" id="{03ED7E8A-AD1A-40DE-8E07-73E2C0B1361B}"/>
                </a:ext>
              </a:extLst>
            </p:cNvPr>
            <p:cNvPicPr>
              <a:picLocks noChangeAspect="1"/>
            </p:cNvPicPr>
            <p:nvPr/>
          </p:nvPicPr>
          <p:blipFill rotWithShape="1">
            <a:blip r:embed="rId5"/>
            <a:srcRect l="56165" t="85754" r="39013" b="2204"/>
            <a:stretch/>
          </p:blipFill>
          <p:spPr>
            <a:xfrm>
              <a:off x="8706374" y="4440795"/>
              <a:ext cx="425894" cy="1264958"/>
            </a:xfrm>
            <a:prstGeom prst="rect">
              <a:avLst/>
            </a:prstGeom>
          </p:spPr>
        </p:pic>
        <p:sp>
          <p:nvSpPr>
            <p:cNvPr id="4" name="TextBox 3">
              <a:extLst>
                <a:ext uri="{FF2B5EF4-FFF2-40B4-BE49-F238E27FC236}">
                  <a16:creationId xmlns:a16="http://schemas.microsoft.com/office/drawing/2014/main" id="{009060C5-A755-4E6C-8942-26F422A035AF}"/>
                </a:ext>
              </a:extLst>
            </p:cNvPr>
            <p:cNvSpPr txBox="1"/>
            <p:nvPr/>
          </p:nvSpPr>
          <p:spPr>
            <a:xfrm>
              <a:off x="8644689" y="392229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F3F3F"/>
                  </a:solidFill>
                  <a:latin typeface="Century Gothic"/>
                  <a:cs typeface="Calibri"/>
                </a:rPr>
                <a:t>Area of Net Landcover Assets per Capita</a:t>
              </a:r>
            </a:p>
          </p:txBody>
        </p:sp>
      </p:grpSp>
    </p:spTree>
    <p:extLst>
      <p:ext uri="{BB962C8B-B14F-4D97-AF65-F5344CB8AC3E}">
        <p14:creationId xmlns:p14="http://schemas.microsoft.com/office/powerpoint/2010/main" val="31136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outdoor, grass, people&#10;&#10;Description automatically generated">
            <a:extLst>
              <a:ext uri="{FF2B5EF4-FFF2-40B4-BE49-F238E27FC236}">
                <a16:creationId xmlns:a16="http://schemas.microsoft.com/office/drawing/2014/main" id="{241E9F94-A223-C549-A40D-67E555AEFD19}"/>
              </a:ext>
            </a:extLst>
          </p:cNvPr>
          <p:cNvPicPr>
            <a:picLocks noChangeAspect="1"/>
          </p:cNvPicPr>
          <p:nvPr/>
        </p:nvPicPr>
        <p:blipFill rotWithShape="1">
          <a:blip r:embed="rId3">
            <a:extLst>
              <a:ext uri="{28A0092B-C50C-407E-A947-70E740481C1C}">
                <a14:useLocalDpi xmlns:a14="http://schemas.microsoft.com/office/drawing/2010/main" val="0"/>
              </a:ext>
            </a:extLst>
          </a:blip>
          <a:srcRect l="15183" r="27856"/>
          <a:stretch/>
        </p:blipFill>
        <p:spPr>
          <a:xfrm>
            <a:off x="9091211" y="1789191"/>
            <a:ext cx="3091080" cy="4069997"/>
          </a:xfrm>
          <a:prstGeom prst="rect">
            <a:avLst/>
          </a:prstGeom>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77889D01-CB85-4A48-8756-4D917E120FBA}"/>
              </a:ext>
            </a:extLst>
          </p:cNvPr>
          <p:cNvSpPr/>
          <p:nvPr/>
        </p:nvSpPr>
        <p:spPr>
          <a:xfrm>
            <a:off x="-78341" y="1054993"/>
            <a:ext cx="12348683" cy="419563"/>
          </a:xfrm>
          <a:prstGeom prst="roundRect">
            <a:avLst/>
          </a:prstGeom>
          <a:solidFill>
            <a:srgbClr val="266E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cs typeface="Calibri"/>
              </a:rPr>
              <a:t>Groundwork USA, Groundwork Hudson Valley</a:t>
            </a:r>
            <a:endParaRPr lang="en-US">
              <a:cs typeface="Calibri" panose="020F0502020204030204"/>
            </a:endParaRPr>
          </a:p>
        </p:txBody>
      </p:sp>
      <p:sp>
        <p:nvSpPr>
          <p:cNvPr id="3" name="TextBox 2">
            <a:extLst>
              <a:ext uri="{FF2B5EF4-FFF2-40B4-BE49-F238E27FC236}">
                <a16:creationId xmlns:a16="http://schemas.microsoft.com/office/drawing/2014/main" id="{5AD49E0B-3E5B-447B-9F3C-4E991AD643D4}"/>
              </a:ext>
            </a:extLst>
          </p:cNvPr>
          <p:cNvSpPr txBox="1"/>
          <p:nvPr/>
        </p:nvSpPr>
        <p:spPr>
          <a:xfrm>
            <a:off x="9354540" y="6531208"/>
            <a:ext cx="32004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Image Credit: Groundwork Hudson Valley  </a:t>
            </a:r>
            <a:endParaRPr lang="en-US" sz="1600">
              <a:solidFill>
                <a:schemeClr val="tx1">
                  <a:lumMod val="75000"/>
                  <a:lumOff val="25000"/>
                </a:schemeClr>
              </a:solidFill>
              <a:latin typeface="Century Gothic"/>
              <a:ea typeface="+mn-lt"/>
              <a:cs typeface="+mn-lt"/>
            </a:endParaRPr>
          </a:p>
        </p:txBody>
      </p:sp>
      <p:pic>
        <p:nvPicPr>
          <p:cNvPr id="7" name="Picture 6" descr="A picture containing building, outdoor, rock, nature&#10;&#10;Description automatically generated">
            <a:extLst>
              <a:ext uri="{FF2B5EF4-FFF2-40B4-BE49-F238E27FC236}">
                <a16:creationId xmlns:a16="http://schemas.microsoft.com/office/drawing/2014/main" id="{B0DAF15D-75DB-2D44-AAB9-D8173269E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343" y="1774442"/>
            <a:ext cx="4965119" cy="4069993"/>
          </a:xfrm>
          <a:prstGeom prst="rect">
            <a:avLst/>
          </a:prstGeom>
          <a:effectLst>
            <a:outerShdw blurRad="50800" dist="38100" dir="2700000" algn="tl" rotWithShape="0">
              <a:prstClr val="black">
                <a:alpha val="40000"/>
              </a:prstClr>
            </a:outerShdw>
          </a:effectLst>
        </p:spPr>
      </p:pic>
      <p:pic>
        <p:nvPicPr>
          <p:cNvPr id="20" name="Picture 19" descr="A boat on the water&#10;&#10;Description automatically generated with medium confidence">
            <a:extLst>
              <a:ext uri="{FF2B5EF4-FFF2-40B4-BE49-F238E27FC236}">
                <a16:creationId xmlns:a16="http://schemas.microsoft.com/office/drawing/2014/main" id="{333B540D-784B-0641-ACB8-A11AC967F8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034075" y="1774166"/>
            <a:ext cx="3942186" cy="4069997"/>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ED7BE819-AEBB-4A3E-BE79-9CD0E0F3DEDA}"/>
              </a:ext>
            </a:extLst>
          </p:cNvPr>
          <p:cNvSpPr txBox="1">
            <a:spLocks/>
          </p:cNvSpPr>
          <p:nvPr/>
        </p:nvSpPr>
        <p:spPr>
          <a:xfrm>
            <a:off x="1037741" y="370178"/>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266E99"/>
                </a:solidFill>
                <a:latin typeface="Century Gothic" panose="020F0302020204030204"/>
              </a:rPr>
              <a:t>Project Partner</a:t>
            </a:r>
            <a:endParaRPr lang="en-US"/>
          </a:p>
        </p:txBody>
      </p:sp>
    </p:spTree>
    <p:extLst>
      <p:ext uri="{BB962C8B-B14F-4D97-AF65-F5344CB8AC3E}">
        <p14:creationId xmlns:p14="http://schemas.microsoft.com/office/powerpoint/2010/main" val="375007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8C4BCD-B424-4DAC-B753-18B17AC6EC75}"/>
              </a:ext>
            </a:extLst>
          </p:cNvPr>
          <p:cNvSpPr txBox="1">
            <a:spLocks/>
          </p:cNvSpPr>
          <p:nvPr/>
        </p:nvSpPr>
        <p:spPr>
          <a:xfrm>
            <a:off x="1027262" y="339960"/>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entury Gothic"/>
                <a:cs typeface="Calibri Light"/>
              </a:rPr>
              <a:t>A Two Term Project</a:t>
            </a:r>
          </a:p>
        </p:txBody>
      </p:sp>
      <p:graphicFrame>
        <p:nvGraphicFramePr>
          <p:cNvPr id="2" name="Diagram 5">
            <a:extLst>
              <a:ext uri="{FF2B5EF4-FFF2-40B4-BE49-F238E27FC236}">
                <a16:creationId xmlns:a16="http://schemas.microsoft.com/office/drawing/2014/main" id="{DC3B629E-4E1E-45C4-9F3D-1564D78CA744}"/>
              </a:ext>
            </a:extLst>
          </p:cNvPr>
          <p:cNvGraphicFramePr/>
          <p:nvPr>
            <p:extLst>
              <p:ext uri="{D42A27DB-BD31-4B8C-83A1-F6EECF244321}">
                <p14:modId xmlns:p14="http://schemas.microsoft.com/office/powerpoint/2010/main" val="2620024248"/>
              </p:ext>
            </p:extLst>
          </p:nvPr>
        </p:nvGraphicFramePr>
        <p:xfrm>
          <a:off x="402566" y="-1168824"/>
          <a:ext cx="11401244" cy="9158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99" name="TextBox 1598">
            <a:extLst>
              <a:ext uri="{FF2B5EF4-FFF2-40B4-BE49-F238E27FC236}">
                <a16:creationId xmlns:a16="http://schemas.microsoft.com/office/drawing/2014/main" id="{DEA4FC7D-D957-4D89-917E-88F1B3B5B773}"/>
              </a:ext>
            </a:extLst>
          </p:cNvPr>
          <p:cNvSpPr txBox="1"/>
          <p:nvPr/>
        </p:nvSpPr>
        <p:spPr>
          <a:xfrm>
            <a:off x="166225" y="2923084"/>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latin typeface="Century Gothic"/>
              </a:rPr>
              <a:t>Summer </a:t>
            </a:r>
          </a:p>
          <a:p>
            <a:pPr algn="ctr"/>
            <a:r>
              <a:rPr lang="en-US" sz="3000">
                <a:latin typeface="Century Gothic"/>
              </a:rPr>
              <a:t>2021</a:t>
            </a:r>
          </a:p>
        </p:txBody>
      </p:sp>
      <p:sp>
        <p:nvSpPr>
          <p:cNvPr id="1600" name="TextBox 1599">
            <a:extLst>
              <a:ext uri="{FF2B5EF4-FFF2-40B4-BE49-F238E27FC236}">
                <a16:creationId xmlns:a16="http://schemas.microsoft.com/office/drawing/2014/main" id="{6229B994-3FC9-44CE-AD10-6B6AFDD102B4}"/>
              </a:ext>
            </a:extLst>
          </p:cNvPr>
          <p:cNvSpPr txBox="1"/>
          <p:nvPr/>
        </p:nvSpPr>
        <p:spPr>
          <a:xfrm>
            <a:off x="6018086" y="2901103"/>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latin typeface="Century Gothic"/>
              </a:rPr>
              <a:t>Fall</a:t>
            </a:r>
            <a:endParaRPr lang="en-US"/>
          </a:p>
          <a:p>
            <a:pPr algn="ctr"/>
            <a:r>
              <a:rPr lang="en-US" sz="3000">
                <a:latin typeface="Century Gothic"/>
              </a:rPr>
              <a:t>2021</a:t>
            </a:r>
            <a:endParaRPr lang="en-US"/>
          </a:p>
        </p:txBody>
      </p:sp>
      <p:sp>
        <p:nvSpPr>
          <p:cNvPr id="19" name="Title 1">
            <a:extLst>
              <a:ext uri="{FF2B5EF4-FFF2-40B4-BE49-F238E27FC236}">
                <a16:creationId xmlns:a16="http://schemas.microsoft.com/office/drawing/2014/main" id="{0BC9CD84-35F9-45E1-A30C-D8A26F4D776D}"/>
              </a:ext>
            </a:extLst>
          </p:cNvPr>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266E99"/>
                </a:solidFill>
                <a:latin typeface="Century Gothic" panose="020F0302020204030204"/>
              </a:rPr>
              <a:t>A Two-Term Project</a:t>
            </a:r>
          </a:p>
        </p:txBody>
      </p:sp>
    </p:spTree>
    <p:extLst>
      <p:ext uri="{BB962C8B-B14F-4D97-AF65-F5344CB8AC3E}">
        <p14:creationId xmlns:p14="http://schemas.microsoft.com/office/powerpoint/2010/main" val="3187693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67B7B27-6A5B-4D56-B1AE-16F2F43AD1BA}"/>
              </a:ext>
            </a:extLst>
          </p:cNvPr>
          <p:cNvSpPr/>
          <p:nvPr/>
        </p:nvSpPr>
        <p:spPr>
          <a:xfrm>
            <a:off x="637309" y="3263791"/>
            <a:ext cx="10792690" cy="914400"/>
          </a:xfrm>
          <a:prstGeom prst="roundRect">
            <a:avLst/>
          </a:prstGeom>
          <a:solidFill>
            <a:srgbClr val="0080FF">
              <a:alpha val="55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9" name="Rectangle: Rounded Corners 8">
            <a:extLst>
              <a:ext uri="{FF2B5EF4-FFF2-40B4-BE49-F238E27FC236}">
                <a16:creationId xmlns:a16="http://schemas.microsoft.com/office/drawing/2014/main" id="{42B52E5F-4B17-465A-8CD8-73CEF1133E2F}"/>
              </a:ext>
            </a:extLst>
          </p:cNvPr>
          <p:cNvSpPr/>
          <p:nvPr/>
        </p:nvSpPr>
        <p:spPr>
          <a:xfrm>
            <a:off x="637309" y="4234653"/>
            <a:ext cx="10792690" cy="914400"/>
          </a:xfrm>
          <a:prstGeom prst="roundRect">
            <a:avLst/>
          </a:prstGeom>
          <a:solidFill>
            <a:srgbClr val="0051FF">
              <a:alpha val="54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11" name="Rectangle: Rounded Corners 10">
            <a:extLst>
              <a:ext uri="{FF2B5EF4-FFF2-40B4-BE49-F238E27FC236}">
                <a16:creationId xmlns:a16="http://schemas.microsoft.com/office/drawing/2014/main" id="{CC991C1F-8B0C-4911-9241-6F73D9C1A2BF}"/>
              </a:ext>
            </a:extLst>
          </p:cNvPr>
          <p:cNvSpPr/>
          <p:nvPr/>
        </p:nvSpPr>
        <p:spPr>
          <a:xfrm>
            <a:off x="637309" y="2293971"/>
            <a:ext cx="10792690" cy="914400"/>
          </a:xfrm>
          <a:prstGeom prst="roundRect">
            <a:avLst/>
          </a:prstGeom>
          <a:solidFill>
            <a:schemeClr val="accent6">
              <a:lumMod val="60000"/>
              <a:lumOff val="4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15" name="TextBox 14">
            <a:extLst>
              <a:ext uri="{FF2B5EF4-FFF2-40B4-BE49-F238E27FC236}">
                <a16:creationId xmlns:a16="http://schemas.microsoft.com/office/drawing/2014/main" id="{77F3A322-64C6-4714-AC59-7681202095BB}"/>
              </a:ext>
            </a:extLst>
          </p:cNvPr>
          <p:cNvSpPr txBox="1"/>
          <p:nvPr/>
        </p:nvSpPr>
        <p:spPr>
          <a:xfrm>
            <a:off x="2391183" y="321592"/>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panose="020B0502020202020204" pitchFamily="34" charset="0"/>
              </a:rPr>
              <a:t>Project Objectives</a:t>
            </a:r>
          </a:p>
        </p:txBody>
      </p:sp>
      <p:sp>
        <p:nvSpPr>
          <p:cNvPr id="18" name="Rectangle: Rounded Corners 17">
            <a:extLst>
              <a:ext uri="{FF2B5EF4-FFF2-40B4-BE49-F238E27FC236}">
                <a16:creationId xmlns:a16="http://schemas.microsoft.com/office/drawing/2014/main" id="{AAD39C32-BF3D-42E0-861D-FCF45C0C177E}"/>
              </a:ext>
            </a:extLst>
          </p:cNvPr>
          <p:cNvSpPr/>
          <p:nvPr/>
        </p:nvSpPr>
        <p:spPr>
          <a:xfrm>
            <a:off x="637309" y="1323109"/>
            <a:ext cx="10792690" cy="914400"/>
          </a:xfrm>
          <a:prstGeom prst="roundRect">
            <a:avLst/>
          </a:prstGeom>
          <a:solidFill>
            <a:srgbClr val="FF7D19">
              <a:alpha val="49000"/>
            </a:srgbClr>
          </a:solidFill>
          <a:ln w="57150">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951ECF-0430-4DF6-8126-16F0047C423D}"/>
              </a:ext>
            </a:extLst>
          </p:cNvPr>
          <p:cNvSpPr/>
          <p:nvPr/>
        </p:nvSpPr>
        <p:spPr>
          <a:xfrm>
            <a:off x="1842654" y="1308733"/>
            <a:ext cx="9628909" cy="4668980"/>
          </a:xfrm>
          <a:prstGeom prst="rect">
            <a:avLst/>
          </a:prstGeom>
          <a:solidFill>
            <a:srgbClr val="E66B25"/>
          </a:solidFill>
          <a:ln w="28575">
            <a:solidFill>
              <a:srgbClr val="FF7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CA9145-B46E-4BFB-94E1-AC167C90ADCF}"/>
              </a:ext>
            </a:extLst>
          </p:cNvPr>
          <p:cNvSpPr txBox="1"/>
          <p:nvPr/>
        </p:nvSpPr>
        <p:spPr>
          <a:xfrm>
            <a:off x="2387311" y="2054802"/>
            <a:ext cx="89500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3" name="TextBox 2">
            <a:extLst>
              <a:ext uri="{FF2B5EF4-FFF2-40B4-BE49-F238E27FC236}">
                <a16:creationId xmlns:a16="http://schemas.microsoft.com/office/drawing/2014/main" id="{7F6A6E52-2FB9-4656-B503-DC6065806B8B}"/>
              </a:ext>
            </a:extLst>
          </p:cNvPr>
          <p:cNvSpPr txBox="1"/>
          <p:nvPr/>
        </p:nvSpPr>
        <p:spPr>
          <a:xfrm>
            <a:off x="2182090" y="2322744"/>
            <a:ext cx="895003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entury Gothic"/>
                <a:ea typeface="+mn-lt"/>
                <a:cs typeface="+mn-lt"/>
              </a:rPr>
              <a:t>produce an updated heat vulnerability index based on vulnerability variables identified by the New York State Department of Health</a:t>
            </a:r>
            <a:endParaRPr lang="en-US" sz="2400">
              <a:solidFill>
                <a:schemeClr val="bg1"/>
              </a:solidFill>
              <a:latin typeface="Century Gothic"/>
              <a:cs typeface="Calibri"/>
            </a:endParaRPr>
          </a:p>
          <a:p>
            <a:endParaRPr lang="en-US">
              <a:latin typeface="Century Gothic"/>
              <a:cs typeface="Calibri"/>
            </a:endParaRPr>
          </a:p>
        </p:txBody>
      </p:sp>
      <p:sp>
        <p:nvSpPr>
          <p:cNvPr id="4" name="TextBox 3">
            <a:extLst>
              <a:ext uri="{FF2B5EF4-FFF2-40B4-BE49-F238E27FC236}">
                <a16:creationId xmlns:a16="http://schemas.microsoft.com/office/drawing/2014/main" id="{F8015C7C-A86D-4DA5-ACB9-03757CA774FE}"/>
              </a:ext>
            </a:extLst>
          </p:cNvPr>
          <p:cNvSpPr txBox="1"/>
          <p:nvPr/>
        </p:nvSpPr>
        <p:spPr>
          <a:xfrm>
            <a:off x="2953729" y="1499229"/>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Heat Vulnerability Analysis</a:t>
            </a:r>
          </a:p>
        </p:txBody>
      </p:sp>
      <p:pic>
        <p:nvPicPr>
          <p:cNvPr id="2" name="Picture 4">
            <a:extLst>
              <a:ext uri="{FF2B5EF4-FFF2-40B4-BE49-F238E27FC236}">
                <a16:creationId xmlns:a16="http://schemas.microsoft.com/office/drawing/2014/main" id="{A307B1BA-7E86-4EA2-89E6-5EEDCC1B03D9}"/>
              </a:ext>
            </a:extLst>
          </p:cNvPr>
          <p:cNvPicPr>
            <a:picLocks noChangeAspect="1"/>
          </p:cNvPicPr>
          <p:nvPr/>
        </p:nvPicPr>
        <p:blipFill rotWithShape="1">
          <a:blip r:embed="rId3"/>
          <a:srcRect t="2424" r="1042" b="12636"/>
          <a:stretch/>
        </p:blipFill>
        <p:spPr>
          <a:xfrm>
            <a:off x="771525" y="1358827"/>
            <a:ext cx="957339" cy="821923"/>
          </a:xfrm>
          <a:prstGeom prst="rect">
            <a:avLst/>
          </a:prstGeom>
        </p:spPr>
      </p:pic>
      <p:grpSp>
        <p:nvGrpSpPr>
          <p:cNvPr id="20" name="Group 19">
            <a:extLst>
              <a:ext uri="{FF2B5EF4-FFF2-40B4-BE49-F238E27FC236}">
                <a16:creationId xmlns:a16="http://schemas.microsoft.com/office/drawing/2014/main" id="{90C4A9C4-27D1-4DE4-9F2F-67A05A0AFAEF}"/>
              </a:ext>
            </a:extLst>
          </p:cNvPr>
          <p:cNvGrpSpPr/>
          <p:nvPr/>
        </p:nvGrpSpPr>
        <p:grpSpPr>
          <a:xfrm>
            <a:off x="804863" y="4281487"/>
            <a:ext cx="988219" cy="842963"/>
            <a:chOff x="804863" y="4281487"/>
            <a:chExt cx="988219" cy="842963"/>
          </a:xfrm>
        </p:grpSpPr>
        <p:pic>
          <p:nvPicPr>
            <p:cNvPr id="25" name="Graphic 7" descr="Classroom with solid fill">
              <a:extLst>
                <a:ext uri="{FF2B5EF4-FFF2-40B4-BE49-F238E27FC236}">
                  <a16:creationId xmlns:a16="http://schemas.microsoft.com/office/drawing/2014/main" id="{6848979B-73BF-44DE-A3E9-0C2D8D384A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863" y="4281487"/>
              <a:ext cx="866775" cy="842963"/>
            </a:xfrm>
            <a:prstGeom prst="rect">
              <a:avLst/>
            </a:prstGeom>
          </p:spPr>
        </p:pic>
        <p:pic>
          <p:nvPicPr>
            <p:cNvPr id="26" name="Graphic 21" descr="Fire outline">
              <a:extLst>
                <a:ext uri="{FF2B5EF4-FFF2-40B4-BE49-F238E27FC236}">
                  <a16:creationId xmlns:a16="http://schemas.microsoft.com/office/drawing/2014/main" id="{487750A3-52AE-4170-8BAB-8FD29D2DE1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83482" y="4424362"/>
              <a:ext cx="240507" cy="235744"/>
            </a:xfrm>
            <a:prstGeom prst="rect">
              <a:avLst/>
            </a:prstGeom>
          </p:spPr>
        </p:pic>
        <p:pic>
          <p:nvPicPr>
            <p:cNvPr id="28" name="Graphic 23" descr="Comment Fire outline">
              <a:extLst>
                <a:ext uri="{FF2B5EF4-FFF2-40B4-BE49-F238E27FC236}">
                  <a16:creationId xmlns:a16="http://schemas.microsoft.com/office/drawing/2014/main" id="{277424E2-1039-4B1B-9EEC-627B5C674A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516858" y="4579143"/>
              <a:ext cx="276224" cy="319087"/>
            </a:xfrm>
            <a:prstGeom prst="rect">
              <a:avLst/>
            </a:prstGeom>
          </p:spPr>
        </p:pic>
      </p:grpSp>
      <p:sp>
        <p:nvSpPr>
          <p:cNvPr id="8" name="TextBox 7">
            <a:extLst>
              <a:ext uri="{FF2B5EF4-FFF2-40B4-BE49-F238E27FC236}">
                <a16:creationId xmlns:a16="http://schemas.microsoft.com/office/drawing/2014/main" id="{ABA5BB6E-D659-40F3-BEE3-5CCC102D003B}"/>
              </a:ext>
            </a:extLst>
          </p:cNvPr>
          <p:cNvSpPr txBox="1"/>
          <p:nvPr/>
        </p:nvSpPr>
        <p:spPr>
          <a:xfrm>
            <a:off x="5300847" y="6583808"/>
            <a:ext cx="68911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Icon Credit: </a:t>
            </a:r>
            <a:r>
              <a:rPr lang="en-US" sz="1050">
                <a:solidFill>
                  <a:schemeClr val="tx1">
                    <a:lumMod val="75000"/>
                    <a:lumOff val="25000"/>
                  </a:schemeClr>
                </a:solidFill>
                <a:latin typeface="Century Gothic"/>
                <a:ea typeface="+mn-lt"/>
                <a:cs typeface="+mn-lt"/>
              </a:rPr>
              <a:t>Luis Prado, Creative Mania</a:t>
            </a:r>
            <a:r>
              <a:rPr lang="en-US" sz="1050">
                <a:solidFill>
                  <a:schemeClr val="tx1">
                    <a:lumMod val="75000"/>
                    <a:lumOff val="25000"/>
                  </a:schemeClr>
                </a:solidFill>
                <a:latin typeface="Century Gothic"/>
              </a:rPr>
              <a:t>​, LA Great Streets, and Microsoft PowerPoint Icons</a:t>
            </a:r>
          </a:p>
        </p:txBody>
      </p:sp>
      <p:pic>
        <p:nvPicPr>
          <p:cNvPr id="12" name="Picture 5">
            <a:extLst>
              <a:ext uri="{FF2B5EF4-FFF2-40B4-BE49-F238E27FC236}">
                <a16:creationId xmlns:a16="http://schemas.microsoft.com/office/drawing/2014/main" id="{C2345D3F-935F-4B70-896E-858799688042}"/>
              </a:ext>
            </a:extLst>
          </p:cNvPr>
          <p:cNvPicPr>
            <a:picLocks noChangeAspect="1"/>
          </p:cNvPicPr>
          <p:nvPr/>
        </p:nvPicPr>
        <p:blipFill rotWithShape="1">
          <a:blip r:embed="rId10"/>
          <a:srcRect t="-94" r="433" b="17749"/>
          <a:stretch/>
        </p:blipFill>
        <p:spPr>
          <a:xfrm>
            <a:off x="784017" y="3303006"/>
            <a:ext cx="921577" cy="818250"/>
          </a:xfrm>
          <a:prstGeom prst="rect">
            <a:avLst/>
          </a:prstGeom>
        </p:spPr>
      </p:pic>
      <p:pic>
        <p:nvPicPr>
          <p:cNvPr id="13" name="Picture 6">
            <a:extLst>
              <a:ext uri="{FF2B5EF4-FFF2-40B4-BE49-F238E27FC236}">
                <a16:creationId xmlns:a16="http://schemas.microsoft.com/office/drawing/2014/main" id="{30EB718E-5094-4A08-BBC2-A15EC97F7EE7}"/>
              </a:ext>
            </a:extLst>
          </p:cNvPr>
          <p:cNvPicPr>
            <a:picLocks noChangeAspect="1"/>
          </p:cNvPicPr>
          <p:nvPr/>
        </p:nvPicPr>
        <p:blipFill>
          <a:blip r:embed="rId11"/>
          <a:stretch>
            <a:fillRect/>
          </a:stretch>
        </p:blipFill>
        <p:spPr>
          <a:xfrm>
            <a:off x="714921" y="2213546"/>
            <a:ext cx="1076325" cy="1052513"/>
          </a:xfrm>
          <a:prstGeom prst="rect">
            <a:avLst/>
          </a:prstGeom>
        </p:spPr>
      </p:pic>
    </p:spTree>
    <p:extLst>
      <p:ext uri="{BB962C8B-B14F-4D97-AF65-F5344CB8AC3E}">
        <p14:creationId xmlns:p14="http://schemas.microsoft.com/office/powerpoint/2010/main" val="5042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2F90280A-1398-49FF-AB90-D09CAE8CF125}"/>
              </a:ext>
            </a:extLst>
          </p:cNvPr>
          <p:cNvSpPr/>
          <p:nvPr/>
        </p:nvSpPr>
        <p:spPr>
          <a:xfrm>
            <a:off x="637309" y="3263791"/>
            <a:ext cx="10792690" cy="914400"/>
          </a:xfrm>
          <a:prstGeom prst="roundRect">
            <a:avLst/>
          </a:prstGeom>
          <a:solidFill>
            <a:srgbClr val="0080FF">
              <a:alpha val="55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7" name="Rectangle: Rounded Corners 6">
            <a:extLst>
              <a:ext uri="{FF2B5EF4-FFF2-40B4-BE49-F238E27FC236}">
                <a16:creationId xmlns:a16="http://schemas.microsoft.com/office/drawing/2014/main" id="{AA248402-9B2A-4952-BE20-29AE90D31333}"/>
              </a:ext>
            </a:extLst>
          </p:cNvPr>
          <p:cNvSpPr/>
          <p:nvPr/>
        </p:nvSpPr>
        <p:spPr>
          <a:xfrm>
            <a:off x="637309" y="4234653"/>
            <a:ext cx="10792690" cy="914400"/>
          </a:xfrm>
          <a:prstGeom prst="roundRect">
            <a:avLst/>
          </a:prstGeom>
          <a:solidFill>
            <a:srgbClr val="0051FF">
              <a:alpha val="54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9" name="Rectangle: Rounded Corners 8">
            <a:extLst>
              <a:ext uri="{FF2B5EF4-FFF2-40B4-BE49-F238E27FC236}">
                <a16:creationId xmlns:a16="http://schemas.microsoft.com/office/drawing/2014/main" id="{16923EE1-D860-40FE-930C-E4B34AAB92FC}"/>
              </a:ext>
            </a:extLst>
          </p:cNvPr>
          <p:cNvSpPr/>
          <p:nvPr/>
        </p:nvSpPr>
        <p:spPr>
          <a:xfrm>
            <a:off x="637309" y="2293971"/>
            <a:ext cx="10792690" cy="914400"/>
          </a:xfrm>
          <a:prstGeom prst="roundRect">
            <a:avLst/>
          </a:prstGeom>
          <a:solidFill>
            <a:schemeClr val="accent6">
              <a:lumMod val="60000"/>
              <a:lumOff val="4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15" name="TextBox 14">
            <a:extLst>
              <a:ext uri="{FF2B5EF4-FFF2-40B4-BE49-F238E27FC236}">
                <a16:creationId xmlns:a16="http://schemas.microsoft.com/office/drawing/2014/main" id="{77F3A322-64C6-4714-AC59-7681202095BB}"/>
              </a:ext>
            </a:extLst>
          </p:cNvPr>
          <p:cNvSpPr txBox="1"/>
          <p:nvPr/>
        </p:nvSpPr>
        <p:spPr>
          <a:xfrm>
            <a:off x="2391183" y="321592"/>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panose="020B0502020202020204" pitchFamily="34" charset="0"/>
              </a:rPr>
              <a:t>Project Objectives</a:t>
            </a:r>
          </a:p>
        </p:txBody>
      </p:sp>
      <p:sp>
        <p:nvSpPr>
          <p:cNvPr id="18" name="Rectangle: Rounded Corners 17">
            <a:extLst>
              <a:ext uri="{FF2B5EF4-FFF2-40B4-BE49-F238E27FC236}">
                <a16:creationId xmlns:a16="http://schemas.microsoft.com/office/drawing/2014/main" id="{AAD39C32-BF3D-42E0-861D-FCF45C0C177E}"/>
              </a:ext>
            </a:extLst>
          </p:cNvPr>
          <p:cNvSpPr/>
          <p:nvPr/>
        </p:nvSpPr>
        <p:spPr>
          <a:xfrm>
            <a:off x="637309" y="1335809"/>
            <a:ext cx="10792690" cy="914400"/>
          </a:xfrm>
          <a:prstGeom prst="roundRect">
            <a:avLst/>
          </a:prstGeom>
          <a:solidFill>
            <a:srgbClr val="FF7D19">
              <a:alpha val="49000"/>
            </a:srgbClr>
          </a:solidFill>
          <a:ln w="57150">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951ECF-0430-4DF6-8126-16F0047C423D}"/>
              </a:ext>
            </a:extLst>
          </p:cNvPr>
          <p:cNvSpPr/>
          <p:nvPr/>
        </p:nvSpPr>
        <p:spPr>
          <a:xfrm>
            <a:off x="1842654" y="1308102"/>
            <a:ext cx="9628909" cy="3629890"/>
          </a:xfrm>
          <a:prstGeom prst="rect">
            <a:avLst/>
          </a:prstGeom>
          <a:solidFill>
            <a:srgbClr val="E66B25"/>
          </a:solidFill>
          <a:ln>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49C0EB5-135C-4300-BCED-67E4041DC319}"/>
              </a:ext>
            </a:extLst>
          </p:cNvPr>
          <p:cNvSpPr/>
          <p:nvPr/>
        </p:nvSpPr>
        <p:spPr>
          <a:xfrm>
            <a:off x="1842654" y="2273229"/>
            <a:ext cx="9628909" cy="37249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5" name="TextBox 4">
            <a:extLst>
              <a:ext uri="{FF2B5EF4-FFF2-40B4-BE49-F238E27FC236}">
                <a16:creationId xmlns:a16="http://schemas.microsoft.com/office/drawing/2014/main" id="{61BB54FD-86AD-4C52-AD6C-304D1EE5516B}"/>
              </a:ext>
            </a:extLst>
          </p:cNvPr>
          <p:cNvSpPr txBox="1"/>
          <p:nvPr/>
        </p:nvSpPr>
        <p:spPr>
          <a:xfrm>
            <a:off x="2953729" y="1499229"/>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Heat Vulnerability Analysis</a:t>
            </a:r>
          </a:p>
        </p:txBody>
      </p:sp>
      <p:pic>
        <p:nvPicPr>
          <p:cNvPr id="6" name="Picture 4">
            <a:extLst>
              <a:ext uri="{FF2B5EF4-FFF2-40B4-BE49-F238E27FC236}">
                <a16:creationId xmlns:a16="http://schemas.microsoft.com/office/drawing/2014/main" id="{9BE0DD22-9A13-48D5-A828-86BB9A77ADD2}"/>
              </a:ext>
            </a:extLst>
          </p:cNvPr>
          <p:cNvPicPr>
            <a:picLocks noChangeAspect="1"/>
          </p:cNvPicPr>
          <p:nvPr/>
        </p:nvPicPr>
        <p:blipFill rotWithShape="1">
          <a:blip r:embed="rId3"/>
          <a:srcRect t="2424" r="1042" b="12636"/>
          <a:stretch/>
        </p:blipFill>
        <p:spPr>
          <a:xfrm>
            <a:off x="771525" y="1371527"/>
            <a:ext cx="957339" cy="821923"/>
          </a:xfrm>
          <a:prstGeom prst="rect">
            <a:avLst/>
          </a:prstGeom>
        </p:spPr>
      </p:pic>
      <p:grpSp>
        <p:nvGrpSpPr>
          <p:cNvPr id="25" name="Group 24">
            <a:extLst>
              <a:ext uri="{FF2B5EF4-FFF2-40B4-BE49-F238E27FC236}">
                <a16:creationId xmlns:a16="http://schemas.microsoft.com/office/drawing/2014/main" id="{6879E385-8475-44EE-AEFD-8D543C9B7C92}"/>
              </a:ext>
            </a:extLst>
          </p:cNvPr>
          <p:cNvGrpSpPr/>
          <p:nvPr/>
        </p:nvGrpSpPr>
        <p:grpSpPr>
          <a:xfrm>
            <a:off x="804863" y="4281487"/>
            <a:ext cx="988219" cy="842963"/>
            <a:chOff x="804863" y="4281487"/>
            <a:chExt cx="988219" cy="842963"/>
          </a:xfrm>
        </p:grpSpPr>
        <p:pic>
          <p:nvPicPr>
            <p:cNvPr id="11" name="Graphic 7" descr="Classroom with solid fill">
              <a:extLst>
                <a:ext uri="{FF2B5EF4-FFF2-40B4-BE49-F238E27FC236}">
                  <a16:creationId xmlns:a16="http://schemas.microsoft.com/office/drawing/2014/main" id="{FEC6E30F-C5F4-4FB9-A11F-764087050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863" y="4281487"/>
              <a:ext cx="866775" cy="842963"/>
            </a:xfrm>
            <a:prstGeom prst="rect">
              <a:avLst/>
            </a:prstGeom>
          </p:spPr>
        </p:pic>
        <p:pic>
          <p:nvPicPr>
            <p:cNvPr id="14" name="Graphic 21" descr="Fire outline">
              <a:extLst>
                <a:ext uri="{FF2B5EF4-FFF2-40B4-BE49-F238E27FC236}">
                  <a16:creationId xmlns:a16="http://schemas.microsoft.com/office/drawing/2014/main" id="{14A9F058-8551-48D2-BFAB-B351B21243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83482" y="4424362"/>
              <a:ext cx="240507" cy="235744"/>
            </a:xfrm>
            <a:prstGeom prst="rect">
              <a:avLst/>
            </a:prstGeom>
          </p:spPr>
        </p:pic>
        <p:pic>
          <p:nvPicPr>
            <p:cNvPr id="22" name="Graphic 23" descr="Comment Fire outline">
              <a:extLst>
                <a:ext uri="{FF2B5EF4-FFF2-40B4-BE49-F238E27FC236}">
                  <a16:creationId xmlns:a16="http://schemas.microsoft.com/office/drawing/2014/main" id="{19F39D0C-632C-4B6C-BF05-05765070C1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516858" y="4579143"/>
              <a:ext cx="276224" cy="319087"/>
            </a:xfrm>
            <a:prstGeom prst="rect">
              <a:avLst/>
            </a:prstGeom>
          </p:spPr>
        </p:pic>
      </p:grpSp>
      <p:sp>
        <p:nvSpPr>
          <p:cNvPr id="12" name="TextBox 11">
            <a:extLst>
              <a:ext uri="{FF2B5EF4-FFF2-40B4-BE49-F238E27FC236}">
                <a16:creationId xmlns:a16="http://schemas.microsoft.com/office/drawing/2014/main" id="{01F8134A-578A-4A3B-A74C-25CCFC137D6C}"/>
              </a:ext>
            </a:extLst>
          </p:cNvPr>
          <p:cNvSpPr txBox="1"/>
          <p:nvPr/>
        </p:nvSpPr>
        <p:spPr>
          <a:xfrm>
            <a:off x="5300847" y="6583808"/>
            <a:ext cx="68911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Icon Credit: </a:t>
            </a:r>
            <a:r>
              <a:rPr lang="en-US" sz="1050">
                <a:solidFill>
                  <a:schemeClr val="tx1">
                    <a:lumMod val="75000"/>
                    <a:lumOff val="25000"/>
                  </a:schemeClr>
                </a:solidFill>
                <a:latin typeface="Century Gothic"/>
                <a:ea typeface="+mn-lt"/>
                <a:cs typeface="+mn-lt"/>
              </a:rPr>
              <a:t>Luis Prado, Creative Mania</a:t>
            </a:r>
            <a:r>
              <a:rPr lang="en-US" sz="1050">
                <a:solidFill>
                  <a:schemeClr val="tx1">
                    <a:lumMod val="75000"/>
                    <a:lumOff val="25000"/>
                  </a:schemeClr>
                </a:solidFill>
                <a:latin typeface="Century Gothic"/>
              </a:rPr>
              <a:t>​, LA Great Streets, and Microsoft PowerPoint Icons</a:t>
            </a:r>
          </a:p>
        </p:txBody>
      </p:sp>
      <p:pic>
        <p:nvPicPr>
          <p:cNvPr id="13" name="Picture 5">
            <a:extLst>
              <a:ext uri="{FF2B5EF4-FFF2-40B4-BE49-F238E27FC236}">
                <a16:creationId xmlns:a16="http://schemas.microsoft.com/office/drawing/2014/main" id="{38DAA93B-EFA1-4CFD-88B2-138191727F9B}"/>
              </a:ext>
            </a:extLst>
          </p:cNvPr>
          <p:cNvPicPr>
            <a:picLocks noChangeAspect="1"/>
          </p:cNvPicPr>
          <p:nvPr/>
        </p:nvPicPr>
        <p:blipFill rotWithShape="1">
          <a:blip r:embed="rId10"/>
          <a:srcRect t="-94" r="433" b="17749"/>
          <a:stretch/>
        </p:blipFill>
        <p:spPr>
          <a:xfrm>
            <a:off x="784017" y="3303006"/>
            <a:ext cx="921577" cy="818250"/>
          </a:xfrm>
          <a:prstGeom prst="rect">
            <a:avLst/>
          </a:prstGeom>
        </p:spPr>
      </p:pic>
      <p:pic>
        <p:nvPicPr>
          <p:cNvPr id="16" name="Picture 6">
            <a:extLst>
              <a:ext uri="{FF2B5EF4-FFF2-40B4-BE49-F238E27FC236}">
                <a16:creationId xmlns:a16="http://schemas.microsoft.com/office/drawing/2014/main" id="{04FB8DE1-D7AA-46B7-8C3B-5D46510EFC0C}"/>
              </a:ext>
            </a:extLst>
          </p:cNvPr>
          <p:cNvPicPr>
            <a:picLocks noChangeAspect="1"/>
          </p:cNvPicPr>
          <p:nvPr/>
        </p:nvPicPr>
        <p:blipFill>
          <a:blip r:embed="rId11"/>
          <a:stretch>
            <a:fillRect/>
          </a:stretch>
        </p:blipFill>
        <p:spPr>
          <a:xfrm>
            <a:off x="714921" y="2213546"/>
            <a:ext cx="1076325" cy="1052513"/>
          </a:xfrm>
          <a:prstGeom prst="rect">
            <a:avLst/>
          </a:prstGeom>
        </p:spPr>
      </p:pic>
      <p:sp>
        <p:nvSpPr>
          <p:cNvPr id="19" name="TextBox 18">
            <a:extLst>
              <a:ext uri="{FF2B5EF4-FFF2-40B4-BE49-F238E27FC236}">
                <a16:creationId xmlns:a16="http://schemas.microsoft.com/office/drawing/2014/main" id="{F7110B89-1242-4CFA-A139-9E7B47B67DBC}"/>
              </a:ext>
            </a:extLst>
          </p:cNvPr>
          <p:cNvSpPr txBox="1"/>
          <p:nvPr/>
        </p:nvSpPr>
        <p:spPr>
          <a:xfrm>
            <a:off x="2903762" y="2513108"/>
            <a:ext cx="740675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Landcover Distribution Per Capita</a:t>
            </a:r>
            <a:endParaRPr lang="en-US" sz="3000">
              <a:solidFill>
                <a:schemeClr val="bg1"/>
              </a:solidFill>
              <a:ea typeface="+mn-lt"/>
              <a:cs typeface="+mn-lt"/>
            </a:endParaRPr>
          </a:p>
          <a:p>
            <a:pPr algn="ctr"/>
            <a:endParaRPr lang="en-US" sz="3000" b="1">
              <a:solidFill>
                <a:schemeClr val="bg1"/>
              </a:solidFill>
              <a:latin typeface="Century Gothic"/>
            </a:endParaRPr>
          </a:p>
        </p:txBody>
      </p:sp>
      <p:sp>
        <p:nvSpPr>
          <p:cNvPr id="28" name="TextBox 1">
            <a:extLst>
              <a:ext uri="{FF2B5EF4-FFF2-40B4-BE49-F238E27FC236}">
                <a16:creationId xmlns:a16="http://schemas.microsoft.com/office/drawing/2014/main" id="{F8EF9931-12EE-4356-B548-776FB937636A}"/>
              </a:ext>
            </a:extLst>
          </p:cNvPr>
          <p:cNvSpPr txBox="1"/>
          <p:nvPr/>
        </p:nvSpPr>
        <p:spPr>
          <a:xfrm>
            <a:off x="2132123" y="3426857"/>
            <a:ext cx="8950036"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Century Gothic"/>
                <a:ea typeface="+mn-lt"/>
                <a:cs typeface="+mn-lt"/>
              </a:rPr>
              <a:t>quantified the distribution of impervious surface and natural areas per person </a:t>
            </a:r>
            <a:endParaRPr lang="en-US" sz="2200" dirty="0">
              <a:solidFill>
                <a:schemeClr val="bg1"/>
              </a:solidFill>
              <a:latin typeface="Century Gothic"/>
              <a:cs typeface="Calibri"/>
            </a:endParaRPr>
          </a:p>
        </p:txBody>
      </p:sp>
    </p:spTree>
    <p:extLst>
      <p:ext uri="{BB962C8B-B14F-4D97-AF65-F5344CB8AC3E}">
        <p14:creationId xmlns:p14="http://schemas.microsoft.com/office/powerpoint/2010/main" val="913631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AA4C0D6-DDF8-47DC-889E-680DE1DA989A}"/>
              </a:ext>
            </a:extLst>
          </p:cNvPr>
          <p:cNvSpPr/>
          <p:nvPr/>
        </p:nvSpPr>
        <p:spPr>
          <a:xfrm>
            <a:off x="637309" y="4234653"/>
            <a:ext cx="10792690" cy="914400"/>
          </a:xfrm>
          <a:prstGeom prst="roundRect">
            <a:avLst/>
          </a:prstGeom>
          <a:solidFill>
            <a:srgbClr val="0051FF">
              <a:alpha val="54000"/>
            </a:srgb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7" name="Rectangle: Rounded Corners 6">
            <a:extLst>
              <a:ext uri="{FF2B5EF4-FFF2-40B4-BE49-F238E27FC236}">
                <a16:creationId xmlns:a16="http://schemas.microsoft.com/office/drawing/2014/main" id="{A044BC1D-BEA1-4CFA-8009-1AB36658065D}"/>
              </a:ext>
            </a:extLst>
          </p:cNvPr>
          <p:cNvSpPr/>
          <p:nvPr/>
        </p:nvSpPr>
        <p:spPr>
          <a:xfrm>
            <a:off x="637309" y="3263790"/>
            <a:ext cx="10792690" cy="914400"/>
          </a:xfrm>
          <a:prstGeom prst="roundRect">
            <a:avLst/>
          </a:prstGeom>
          <a:solidFill>
            <a:srgbClr val="0080FF">
              <a:alpha val="55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8" name="Rectangle: Rounded Corners 7">
            <a:extLst>
              <a:ext uri="{FF2B5EF4-FFF2-40B4-BE49-F238E27FC236}">
                <a16:creationId xmlns:a16="http://schemas.microsoft.com/office/drawing/2014/main" id="{0C4D3DBE-8359-4C0D-8E97-D6F66187FF6D}"/>
              </a:ext>
            </a:extLst>
          </p:cNvPr>
          <p:cNvSpPr/>
          <p:nvPr/>
        </p:nvSpPr>
        <p:spPr>
          <a:xfrm>
            <a:off x="637309" y="2293971"/>
            <a:ext cx="10792690" cy="914400"/>
          </a:xfrm>
          <a:prstGeom prst="roundRect">
            <a:avLst/>
          </a:prstGeom>
          <a:solidFill>
            <a:schemeClr val="accent6">
              <a:lumMod val="60000"/>
              <a:lumOff val="4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15" name="TextBox 14">
            <a:extLst>
              <a:ext uri="{FF2B5EF4-FFF2-40B4-BE49-F238E27FC236}">
                <a16:creationId xmlns:a16="http://schemas.microsoft.com/office/drawing/2014/main" id="{77F3A322-64C6-4714-AC59-7681202095BB}"/>
              </a:ext>
            </a:extLst>
          </p:cNvPr>
          <p:cNvSpPr txBox="1"/>
          <p:nvPr/>
        </p:nvSpPr>
        <p:spPr>
          <a:xfrm>
            <a:off x="2391183" y="321592"/>
            <a:ext cx="74067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66E99"/>
                </a:solidFill>
                <a:latin typeface="Century Gothic" panose="020B0502020202020204" pitchFamily="34" charset="0"/>
              </a:rPr>
              <a:t>Project Objectives</a:t>
            </a:r>
          </a:p>
        </p:txBody>
      </p:sp>
      <p:sp>
        <p:nvSpPr>
          <p:cNvPr id="18" name="Rectangle: Rounded Corners 17">
            <a:extLst>
              <a:ext uri="{FF2B5EF4-FFF2-40B4-BE49-F238E27FC236}">
                <a16:creationId xmlns:a16="http://schemas.microsoft.com/office/drawing/2014/main" id="{AAD39C32-BF3D-42E0-861D-FCF45C0C177E}"/>
              </a:ext>
            </a:extLst>
          </p:cNvPr>
          <p:cNvSpPr/>
          <p:nvPr/>
        </p:nvSpPr>
        <p:spPr>
          <a:xfrm>
            <a:off x="637309" y="1335809"/>
            <a:ext cx="10792690" cy="914400"/>
          </a:xfrm>
          <a:prstGeom prst="roundRect">
            <a:avLst/>
          </a:prstGeom>
          <a:solidFill>
            <a:srgbClr val="FF7D19">
              <a:alpha val="49000"/>
            </a:srgbClr>
          </a:solidFill>
          <a:ln w="57150">
            <a:solidFill>
              <a:srgbClr val="E66B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3" name="Rectangle 22">
            <a:extLst>
              <a:ext uri="{FF2B5EF4-FFF2-40B4-BE49-F238E27FC236}">
                <a16:creationId xmlns:a16="http://schemas.microsoft.com/office/drawing/2014/main" id="{04951ECF-0430-4DF6-8126-16F0047C423D}"/>
              </a:ext>
            </a:extLst>
          </p:cNvPr>
          <p:cNvSpPr/>
          <p:nvPr/>
        </p:nvSpPr>
        <p:spPr>
          <a:xfrm>
            <a:off x="1842654" y="1306425"/>
            <a:ext cx="9628909" cy="3629890"/>
          </a:xfrm>
          <a:prstGeom prst="rect">
            <a:avLst/>
          </a:prstGeom>
          <a:solidFill>
            <a:srgbClr val="E66B25"/>
          </a:solidFill>
          <a:ln>
            <a:solidFill>
              <a:srgbClr val="FF7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8" name="Rectangle 27">
            <a:extLst>
              <a:ext uri="{FF2B5EF4-FFF2-40B4-BE49-F238E27FC236}">
                <a16:creationId xmlns:a16="http://schemas.microsoft.com/office/drawing/2014/main" id="{B5ED5FD0-0B18-416C-A950-969D10BCF015}"/>
              </a:ext>
            </a:extLst>
          </p:cNvPr>
          <p:cNvSpPr/>
          <p:nvPr/>
        </p:nvSpPr>
        <p:spPr>
          <a:xfrm>
            <a:off x="1842654" y="2258852"/>
            <a:ext cx="9628909" cy="282632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29" name="Rectangle 28">
            <a:extLst>
              <a:ext uri="{FF2B5EF4-FFF2-40B4-BE49-F238E27FC236}">
                <a16:creationId xmlns:a16="http://schemas.microsoft.com/office/drawing/2014/main" id="{8FA0BF1A-B21A-4512-B743-D72FACFBB429}"/>
              </a:ext>
            </a:extLst>
          </p:cNvPr>
          <p:cNvSpPr/>
          <p:nvPr/>
        </p:nvSpPr>
        <p:spPr>
          <a:xfrm>
            <a:off x="1842654" y="3241099"/>
            <a:ext cx="9628909" cy="278476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endParaRPr>
          </a:p>
        </p:txBody>
      </p:sp>
      <p:sp>
        <p:nvSpPr>
          <p:cNvPr id="38" name="TextBox 37">
            <a:extLst>
              <a:ext uri="{FF2B5EF4-FFF2-40B4-BE49-F238E27FC236}">
                <a16:creationId xmlns:a16="http://schemas.microsoft.com/office/drawing/2014/main" id="{F572E3BF-07D9-4991-952D-F9CE5470FDE0}"/>
              </a:ext>
            </a:extLst>
          </p:cNvPr>
          <p:cNvSpPr txBox="1"/>
          <p:nvPr/>
        </p:nvSpPr>
        <p:spPr>
          <a:xfrm>
            <a:off x="2953729" y="1499229"/>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Heat Vulnerability Analysis</a:t>
            </a:r>
          </a:p>
        </p:txBody>
      </p:sp>
      <p:pic>
        <p:nvPicPr>
          <p:cNvPr id="2" name="Picture 4">
            <a:extLst>
              <a:ext uri="{FF2B5EF4-FFF2-40B4-BE49-F238E27FC236}">
                <a16:creationId xmlns:a16="http://schemas.microsoft.com/office/drawing/2014/main" id="{A709D73A-3833-4D53-93AB-00086BD4938C}"/>
              </a:ext>
            </a:extLst>
          </p:cNvPr>
          <p:cNvPicPr>
            <a:picLocks noChangeAspect="1"/>
          </p:cNvPicPr>
          <p:nvPr/>
        </p:nvPicPr>
        <p:blipFill rotWithShape="1">
          <a:blip r:embed="rId3"/>
          <a:srcRect t="2424" r="1042" b="12636"/>
          <a:stretch/>
        </p:blipFill>
        <p:spPr>
          <a:xfrm>
            <a:off x="771525" y="1371527"/>
            <a:ext cx="957339" cy="821923"/>
          </a:xfrm>
          <a:prstGeom prst="rect">
            <a:avLst/>
          </a:prstGeom>
        </p:spPr>
      </p:pic>
      <p:grpSp>
        <p:nvGrpSpPr>
          <p:cNvPr id="10" name="Group 9">
            <a:extLst>
              <a:ext uri="{FF2B5EF4-FFF2-40B4-BE49-F238E27FC236}">
                <a16:creationId xmlns:a16="http://schemas.microsoft.com/office/drawing/2014/main" id="{21D91B07-6327-4B9B-9894-4C3A2AE339C7}"/>
              </a:ext>
            </a:extLst>
          </p:cNvPr>
          <p:cNvGrpSpPr/>
          <p:nvPr/>
        </p:nvGrpSpPr>
        <p:grpSpPr>
          <a:xfrm>
            <a:off x="804863" y="4281487"/>
            <a:ext cx="988219" cy="842963"/>
            <a:chOff x="804863" y="4281487"/>
            <a:chExt cx="988219" cy="842963"/>
          </a:xfrm>
        </p:grpSpPr>
        <p:pic>
          <p:nvPicPr>
            <p:cNvPr id="26" name="Graphic 7" descr="Classroom with solid fill">
              <a:extLst>
                <a:ext uri="{FF2B5EF4-FFF2-40B4-BE49-F238E27FC236}">
                  <a16:creationId xmlns:a16="http://schemas.microsoft.com/office/drawing/2014/main" id="{0B76CD62-B277-4C80-9D69-9F3EB4FCF5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863" y="4281487"/>
              <a:ext cx="866775" cy="842963"/>
            </a:xfrm>
            <a:prstGeom prst="rect">
              <a:avLst/>
            </a:prstGeom>
          </p:spPr>
        </p:pic>
        <p:pic>
          <p:nvPicPr>
            <p:cNvPr id="30" name="Graphic 21" descr="Fire outline">
              <a:extLst>
                <a:ext uri="{FF2B5EF4-FFF2-40B4-BE49-F238E27FC236}">
                  <a16:creationId xmlns:a16="http://schemas.microsoft.com/office/drawing/2014/main" id="{82AB66DA-E172-47F5-8B1D-C6A2A32B47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183482" y="4424362"/>
              <a:ext cx="240507" cy="235744"/>
            </a:xfrm>
            <a:prstGeom prst="rect">
              <a:avLst/>
            </a:prstGeom>
          </p:spPr>
        </p:pic>
        <p:pic>
          <p:nvPicPr>
            <p:cNvPr id="31" name="Graphic 23" descr="Comment Fire outline">
              <a:extLst>
                <a:ext uri="{FF2B5EF4-FFF2-40B4-BE49-F238E27FC236}">
                  <a16:creationId xmlns:a16="http://schemas.microsoft.com/office/drawing/2014/main" id="{802ECB7F-9E56-4339-970E-E35C0D70B3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516858" y="4579143"/>
              <a:ext cx="276224" cy="319087"/>
            </a:xfrm>
            <a:prstGeom prst="rect">
              <a:avLst/>
            </a:prstGeom>
          </p:spPr>
        </p:pic>
      </p:grpSp>
      <p:sp>
        <p:nvSpPr>
          <p:cNvPr id="5" name="TextBox 4">
            <a:extLst>
              <a:ext uri="{FF2B5EF4-FFF2-40B4-BE49-F238E27FC236}">
                <a16:creationId xmlns:a16="http://schemas.microsoft.com/office/drawing/2014/main" id="{C875822C-82D5-498B-ABCA-0F8D670AF52F}"/>
              </a:ext>
            </a:extLst>
          </p:cNvPr>
          <p:cNvSpPr txBox="1"/>
          <p:nvPr/>
        </p:nvSpPr>
        <p:spPr>
          <a:xfrm>
            <a:off x="5300847" y="6583808"/>
            <a:ext cx="6891153"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Icon Credit: </a:t>
            </a:r>
            <a:r>
              <a:rPr lang="en-US" sz="1050">
                <a:solidFill>
                  <a:schemeClr val="tx1">
                    <a:lumMod val="75000"/>
                    <a:lumOff val="25000"/>
                  </a:schemeClr>
                </a:solidFill>
                <a:latin typeface="Century Gothic"/>
                <a:ea typeface="+mn-lt"/>
                <a:cs typeface="+mn-lt"/>
              </a:rPr>
              <a:t>Luis Prado, Creative Mania</a:t>
            </a:r>
            <a:r>
              <a:rPr lang="en-US" sz="1050">
                <a:solidFill>
                  <a:schemeClr val="tx1">
                    <a:lumMod val="75000"/>
                    <a:lumOff val="25000"/>
                  </a:schemeClr>
                </a:solidFill>
                <a:latin typeface="Century Gothic"/>
              </a:rPr>
              <a:t>​, LA Great Streets, and Microsoft PowerPoint Icons</a:t>
            </a:r>
          </a:p>
        </p:txBody>
      </p:sp>
      <p:pic>
        <p:nvPicPr>
          <p:cNvPr id="9" name="Picture 5">
            <a:extLst>
              <a:ext uri="{FF2B5EF4-FFF2-40B4-BE49-F238E27FC236}">
                <a16:creationId xmlns:a16="http://schemas.microsoft.com/office/drawing/2014/main" id="{78030019-D1BC-4EA9-99DC-874B22F2BC41}"/>
              </a:ext>
            </a:extLst>
          </p:cNvPr>
          <p:cNvPicPr>
            <a:picLocks noChangeAspect="1"/>
          </p:cNvPicPr>
          <p:nvPr/>
        </p:nvPicPr>
        <p:blipFill rotWithShape="1">
          <a:blip r:embed="rId10"/>
          <a:srcRect t="-94" r="433" b="17749"/>
          <a:stretch/>
        </p:blipFill>
        <p:spPr>
          <a:xfrm>
            <a:off x="784017" y="3303006"/>
            <a:ext cx="921577" cy="818250"/>
          </a:xfrm>
          <a:prstGeom prst="rect">
            <a:avLst/>
          </a:prstGeom>
        </p:spPr>
      </p:pic>
      <p:pic>
        <p:nvPicPr>
          <p:cNvPr id="11" name="Picture 6">
            <a:extLst>
              <a:ext uri="{FF2B5EF4-FFF2-40B4-BE49-F238E27FC236}">
                <a16:creationId xmlns:a16="http://schemas.microsoft.com/office/drawing/2014/main" id="{E68EEC91-C557-4EDC-91F3-79006DD87521}"/>
              </a:ext>
            </a:extLst>
          </p:cNvPr>
          <p:cNvPicPr>
            <a:picLocks noChangeAspect="1"/>
          </p:cNvPicPr>
          <p:nvPr/>
        </p:nvPicPr>
        <p:blipFill>
          <a:blip r:embed="rId11"/>
          <a:stretch>
            <a:fillRect/>
          </a:stretch>
        </p:blipFill>
        <p:spPr>
          <a:xfrm>
            <a:off x="714921" y="2213546"/>
            <a:ext cx="1076325" cy="1052513"/>
          </a:xfrm>
          <a:prstGeom prst="rect">
            <a:avLst/>
          </a:prstGeom>
        </p:spPr>
      </p:pic>
      <p:sp>
        <p:nvSpPr>
          <p:cNvPr id="12" name="TextBox 11">
            <a:extLst>
              <a:ext uri="{FF2B5EF4-FFF2-40B4-BE49-F238E27FC236}">
                <a16:creationId xmlns:a16="http://schemas.microsoft.com/office/drawing/2014/main" id="{EC316792-8175-4633-98DD-2ED5B0070E4B}"/>
              </a:ext>
            </a:extLst>
          </p:cNvPr>
          <p:cNvSpPr txBox="1"/>
          <p:nvPr/>
        </p:nvSpPr>
        <p:spPr>
          <a:xfrm>
            <a:off x="2816319" y="3442044"/>
            <a:ext cx="74067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Thermal Comfort Analysis</a:t>
            </a:r>
            <a:endParaRPr lang="en-US"/>
          </a:p>
        </p:txBody>
      </p:sp>
      <p:sp>
        <p:nvSpPr>
          <p:cNvPr id="13" name="TextBox 12">
            <a:extLst>
              <a:ext uri="{FF2B5EF4-FFF2-40B4-BE49-F238E27FC236}">
                <a16:creationId xmlns:a16="http://schemas.microsoft.com/office/drawing/2014/main" id="{0E39C8EE-BFDD-49FF-B4A5-A32BEDE23476}"/>
              </a:ext>
            </a:extLst>
          </p:cNvPr>
          <p:cNvSpPr txBox="1"/>
          <p:nvPr/>
        </p:nvSpPr>
        <p:spPr>
          <a:xfrm>
            <a:off x="2903762" y="2513108"/>
            <a:ext cx="740675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bg1"/>
                </a:solidFill>
                <a:latin typeface="Century Gothic"/>
              </a:rPr>
              <a:t>Landcover Distribution Per Capita</a:t>
            </a:r>
            <a:endParaRPr lang="en-US" sz="3000">
              <a:solidFill>
                <a:schemeClr val="bg1"/>
              </a:solidFill>
              <a:ea typeface="+mn-lt"/>
              <a:cs typeface="+mn-lt"/>
            </a:endParaRPr>
          </a:p>
          <a:p>
            <a:pPr algn="ctr"/>
            <a:endParaRPr lang="en-US" sz="3000" b="1">
              <a:solidFill>
                <a:schemeClr val="bg1"/>
              </a:solidFill>
              <a:latin typeface="Century Gothic"/>
            </a:endParaRPr>
          </a:p>
        </p:txBody>
      </p:sp>
      <p:sp>
        <p:nvSpPr>
          <p:cNvPr id="37" name="TextBox 1">
            <a:extLst>
              <a:ext uri="{FF2B5EF4-FFF2-40B4-BE49-F238E27FC236}">
                <a16:creationId xmlns:a16="http://schemas.microsoft.com/office/drawing/2014/main" id="{F8EF9931-12EE-4356-B548-776FB937636A}"/>
              </a:ext>
            </a:extLst>
          </p:cNvPr>
          <p:cNvSpPr txBox="1"/>
          <p:nvPr/>
        </p:nvSpPr>
        <p:spPr>
          <a:xfrm>
            <a:off x="2175063" y="4181830"/>
            <a:ext cx="8950036"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Century Gothic"/>
                <a:ea typeface="+mn-lt"/>
                <a:cs typeface="+mn-lt"/>
              </a:rPr>
              <a:t>model outdoor thermal comfort benefits in identified high heat-vulnerability sites by simulating increased tree canopy interventions</a:t>
            </a:r>
            <a:endParaRPr lang="en-US" sz="2200">
              <a:solidFill>
                <a:schemeClr val="bg1"/>
              </a:solidFill>
              <a:latin typeface="Century Gothic"/>
              <a:cs typeface="Calibri"/>
            </a:endParaRPr>
          </a:p>
        </p:txBody>
      </p:sp>
    </p:spTree>
    <p:extLst>
      <p:ext uri="{BB962C8B-B14F-4D97-AF65-F5344CB8AC3E}">
        <p14:creationId xmlns:p14="http://schemas.microsoft.com/office/powerpoint/2010/main" val="150950734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9445bdb-24bb-4998-a628-aa2dcfe04b3f">
      <UserInfo>
        <DisplayName>Rose Eichelmann</DisplayName>
        <AccountId>16</AccountId>
        <AccountType/>
      </UserInfo>
      <UserInfo>
        <DisplayName>Childs-Gleason, Lauren (LARC-E3)</DisplayName>
        <AccountId>37</AccountId>
        <AccountType/>
      </UserInfo>
      <UserInfo>
        <DisplayName>Ryan Hammock</DisplayName>
        <AccountId>9</AccountId>
        <AccountType/>
      </UserInfo>
      <UserInfo>
        <DisplayName>Tamara Barbakova</DisplayName>
        <AccountId>19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5B9F9084B83547B5CD87F99E8FFC0F" ma:contentTypeVersion="13" ma:contentTypeDescription="Create a new document." ma:contentTypeScope="" ma:versionID="c40d53a2a3fefea3972e826d56ba1c4d">
  <xsd:schema xmlns:xsd="http://www.w3.org/2001/XMLSchema" xmlns:xs="http://www.w3.org/2001/XMLSchema" xmlns:p="http://schemas.microsoft.com/office/2006/metadata/properties" xmlns:ns2="5992a2c5-a7b1-4a6d-b480-743debe00e53" xmlns:ns3="e9445bdb-24bb-4998-a628-aa2dcfe04b3f" targetNamespace="http://schemas.microsoft.com/office/2006/metadata/properties" ma:root="true" ma:fieldsID="447fdf1d6f27ba4032b368fc2df8c67e" ns2:_="" ns3:_="">
    <xsd:import namespace="5992a2c5-a7b1-4a6d-b480-743debe00e53"/>
    <xsd:import namespace="e9445bdb-24bb-4998-a628-aa2dcfe04b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92a2c5-a7b1-4a6d-b480-743debe00e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445bdb-24bb-4998-a628-aa2dcfe04b3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76E49E-8D1F-4D06-BCBF-466CB3DC3C5E}">
  <ds:schemaRefs>
    <ds:schemaRef ds:uri="http://purl.org/dc/dcmitype/"/>
    <ds:schemaRef ds:uri="http://purl.org/dc/terms/"/>
    <ds:schemaRef ds:uri="e9445bdb-24bb-4998-a628-aa2dcfe04b3f"/>
    <ds:schemaRef ds:uri="http://purl.org/dc/elements/1.1/"/>
    <ds:schemaRef ds:uri="http://schemas.microsoft.com/office/2006/metadata/properties"/>
    <ds:schemaRef ds:uri="http://schemas.microsoft.com/office/infopath/2007/PartnerControls"/>
    <ds:schemaRef ds:uri="5992a2c5-a7b1-4a6d-b480-743debe00e53"/>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3.xml><?xml version="1.0" encoding="utf-8"?>
<ds:datastoreItem xmlns:ds="http://schemas.openxmlformats.org/officeDocument/2006/customXml" ds:itemID="{656FF124-6E42-4655-A812-BAF9BF5C7CC2}">
  <ds:schemaRefs>
    <ds:schemaRef ds:uri="5992a2c5-a7b1-4a6d-b480-743debe00e53"/>
    <ds:schemaRef ds:uri="e9445bdb-24bb-4998-a628-aa2dcfe04b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TotalTime>
  <Words>9319</Words>
  <Application>Microsoft Office PowerPoint</Application>
  <PresentationFormat>Widescreen</PresentationFormat>
  <Paragraphs>1206</Paragraphs>
  <Slides>49</Slides>
  <Notes>49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Calibri Light</vt:lpstr>
      <vt:lpstr>Century Gothic</vt:lpstr>
      <vt:lpstr>Symbol</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46</cp:revision>
  <dcterms:created xsi:type="dcterms:W3CDTF">2019-11-12T17:46:59Z</dcterms:created>
  <dcterms:modified xsi:type="dcterms:W3CDTF">2022-10-11T19:14:42Z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0x010100445B9F9084B83547B5CD87F99E8FFC0F</vt:lpwstr>
  </property>
</Properties>
</file>