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F4268"/>
    <a:srgbClr val="7DB761"/>
    <a:srgbClr val="9299A8"/>
    <a:srgbClr val="964135"/>
    <a:srgbClr val="E97844"/>
    <a:srgbClr val="7DB961"/>
    <a:srgbClr val="238754"/>
    <a:srgbClr val="75AADB"/>
    <a:srgbClr val="2559A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21" d="100"/>
          <a:sy n="21" d="100"/>
        </p:scale>
        <p:origin x="160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mod="1">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mod="1">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mod="1">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3F4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ysClr val="windowText" lastClr="000000"/>
              </a:solidFill>
            </a:endParaRPr>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3F4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ysClr val="windowText" lastClr="000000"/>
              </a:solidFill>
            </a:endParaRP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3F426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28007" y="883415"/>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8007" y="34532724"/>
            <a:ext cx="4480560" cy="903722"/>
          </a:xfrm>
          <a:prstGeom prst="rect">
            <a:avLst/>
          </a:prstGeom>
        </p:spPr>
      </p:pic>
    </p:spTree>
    <p:extLst>
      <p:ext uri="{BB962C8B-B14F-4D97-AF65-F5344CB8AC3E}">
        <p14:creationId xmlns:p14="http://schemas.microsoft.com/office/powerpoint/2010/main" val="8047748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2/26/2019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3F4268"/>
                </a:solidFill>
              </a:rPr>
              <a:t>Study Area</a:t>
            </a:r>
            <a:r>
              <a:rPr lang="en-US" sz="10000" dirty="0">
                <a:solidFill>
                  <a:srgbClr val="3F4268"/>
                </a:solidFill>
              </a:rPr>
              <a:t> </a:t>
            </a:r>
            <a:r>
              <a:rPr lang="en-US" sz="10000" dirty="0" smtClean="0">
                <a:solidFill>
                  <a:srgbClr val="3F4268"/>
                </a:solidFill>
              </a:rPr>
              <a:t>Disasters</a:t>
            </a:r>
            <a:endParaRPr lang="en-US" sz="10000" dirty="0">
              <a:solidFill>
                <a:srgbClr val="3F4268"/>
              </a:solidFill>
            </a:endParaRP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a:t>
            </a:r>
            <a:r>
              <a:rPr lang="en-US" dirty="0" smtClean="0">
                <a:solidFill>
                  <a:schemeClr val="tx1">
                    <a:lumMod val="75000"/>
                    <a:lumOff val="25000"/>
                  </a:schemeClr>
                </a:solidFill>
                <a:latin typeface="Garamond" panose="02020404030301010803" pitchFamily="18" charset="0"/>
              </a:rPr>
              <a:t>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this </a:t>
            </a:r>
            <a:r>
              <a:rPr lang="en-US" dirty="0">
                <a:solidFill>
                  <a:schemeClr val="tx1">
                    <a:lumMod val="75000"/>
                    <a:lumOff val="25000"/>
                  </a:schemeClr>
                </a:solidFill>
                <a:latin typeface="Garamond" panose="02020404030301010803" pitchFamily="18" charset="0"/>
              </a:rPr>
              <a:t>is a bulleted list; do not change the bullet style or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a:t>
            </a:r>
            <a:r>
              <a:rPr lang="en-US" dirty="0" smtClean="0">
                <a:solidFill>
                  <a:schemeClr val="tx1">
                    <a:lumMod val="75000"/>
                    <a:lumOff val="25000"/>
                  </a:schemeClr>
                </a:solidFill>
                <a:latin typeface="Garamond" panose="02020404030301010803" pitchFamily="18" charset="0"/>
              </a:rPr>
              <a:t>throughout</a:t>
            </a: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The </a:t>
            </a:r>
            <a:r>
              <a:rPr lang="en-US" dirty="0">
                <a:solidFill>
                  <a:schemeClr val="tx1">
                    <a:lumMod val="75000"/>
                    <a:lumOff val="25000"/>
                  </a:schemeClr>
                </a:solidFill>
                <a:latin typeface="Garamond" panose="02020404030301010803" pitchFamily="18" charset="0"/>
              </a:rPr>
              <a:t>font should be easily readable (minimum </a:t>
            </a:r>
            <a:r>
              <a:rPr lang="en-US" dirty="0" smtClean="0">
                <a:solidFill>
                  <a:schemeClr val="tx1">
                    <a:lumMod val="75000"/>
                    <a:lumOff val="25000"/>
                  </a:schemeClr>
                </a:solidFill>
                <a:latin typeface="Garamond" panose="02020404030301010803" pitchFamily="18" charset="0"/>
              </a:rPr>
              <a:t>16pt </a:t>
            </a:r>
            <a:r>
              <a:rPr lang="en-US" dirty="0">
                <a:solidFill>
                  <a:schemeClr val="tx1">
                    <a:lumMod val="75000"/>
                    <a:lumOff val="25000"/>
                  </a:schemeClr>
                </a:solidFill>
                <a:latin typeface="Garamond" panose="02020404030301010803" pitchFamily="18" charset="0"/>
              </a:rPr>
              <a:t>font), </a:t>
            </a:r>
            <a:r>
              <a:rPr lang="en-US" dirty="0" smtClean="0">
                <a:solidFill>
                  <a:schemeClr val="tx1">
                    <a:lumMod val="75000"/>
                    <a:lumOff val="25000"/>
                  </a:schemeClr>
                </a:solidFill>
                <a:latin typeface="Garamond" panose="02020404030301010803" pitchFamily="18" charset="0"/>
              </a:rPr>
              <a:t>but feel </a:t>
            </a:r>
            <a:r>
              <a:rPr lang="en-US" dirty="0">
                <a:solidFill>
                  <a:schemeClr val="tx1">
                    <a:lumMod val="75000"/>
                    <a:lumOff val="25000"/>
                  </a:schemeClr>
                </a:solidFill>
                <a:latin typeface="Garamond" panose="02020404030301010803" pitchFamily="18" charset="0"/>
              </a:rPr>
              <a:t>free to delete this text box as appropriate to your workflow</a:t>
            </a:r>
            <a:r>
              <a:rPr lang="en-US" dirty="0" smtClean="0">
                <a:solidFill>
                  <a:schemeClr val="tx1">
                    <a:lumMod val="75000"/>
                    <a:lumOff val="25000"/>
                  </a:schemeClr>
                </a:solidFill>
                <a:latin typeface="Garamond" panose="02020404030301010803" pitchFamily="18" charset="0"/>
              </a:rPr>
              <a:t>.</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r>
              <a:rPr lang="en-US" dirty="0" smtClean="0">
                <a:solidFill>
                  <a:schemeClr val="tx1">
                    <a:lumMod val="75000"/>
                    <a:lumOff val="25000"/>
                  </a:schemeClr>
                </a:solidFill>
                <a:latin typeface="Garamond" panose="02020404030301010803" pitchFamily="18" charset="0"/>
              </a:rPr>
              <a:t>.</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a:t>
            </a:r>
            <a:r>
              <a:rPr lang="en-US" b="1" dirty="0" smtClean="0">
                <a:solidFill>
                  <a:schemeClr val="tx1">
                    <a:lumMod val="75000"/>
                    <a:lumOff val="25000"/>
                  </a:schemeClr>
                </a:solidFill>
                <a:latin typeface="Garamond" panose="02020404030301010803" pitchFamily="18" charset="0"/>
              </a:rPr>
              <a:t>ll </a:t>
            </a:r>
            <a:r>
              <a:rPr lang="en-US" b="1" dirty="0">
                <a:solidFill>
                  <a:schemeClr val="tx1">
                    <a:lumMod val="75000"/>
                    <a:lumOff val="25000"/>
                  </a:schemeClr>
                </a:solidFill>
                <a:latin typeface="Garamond" panose="02020404030301010803" pitchFamily="18" charset="0"/>
              </a:rPr>
              <a:t>images should be </a:t>
            </a:r>
            <a:r>
              <a:rPr lang="en-US" b="1" dirty="0" smtClean="0">
                <a:solidFill>
                  <a:schemeClr val="tx1">
                    <a:lumMod val="75000"/>
                    <a:lumOff val="25000"/>
                  </a:schemeClr>
                </a:solidFill>
                <a:latin typeface="Garamond" panose="02020404030301010803" pitchFamily="18" charset="0"/>
              </a:rPr>
              <a:t>separate and editable.</a:t>
            </a:r>
            <a:endParaRPr lang="en-US" b="1" dirty="0">
              <a:solidFill>
                <a:schemeClr val="tx1">
                  <a:lumMod val="75000"/>
                  <a:lumOff val="25000"/>
                </a:schemeClr>
              </a:solidFill>
              <a:latin typeface="Garamond" panose="02020404030301010803" pitchFamily="18" charset="0"/>
            </a:endParaRP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smtClean="0">
                <a:solidFill>
                  <a:srgbClr val="3F4268"/>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smtClean="0">
                <a:solidFill>
                  <a:srgbClr val="3F4268"/>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smtClean="0">
                <a:solidFill>
                  <a:schemeClr val="tx1">
                    <a:lumMod val="75000"/>
                    <a:lumOff val="25000"/>
                  </a:schemeClr>
                </a:solidFill>
                <a:latin typeface="Garamond" panose="02020404030301010803" pitchFamily="18" charset="0"/>
              </a:rPr>
              <a:t>Earth observation icons can be </a:t>
            </a:r>
            <a:r>
              <a:rPr lang="en-US" b="1" dirty="0" smtClean="0">
                <a:solidFill>
                  <a:schemeClr val="tx1">
                    <a:lumMod val="75000"/>
                    <a:lumOff val="25000"/>
                  </a:schemeClr>
                </a:solidFill>
                <a:latin typeface="Garamond" panose="02020404030301010803" pitchFamily="18" charset="0"/>
              </a:rPr>
              <a:t>found on DEVELOPedia</a:t>
            </a:r>
            <a:r>
              <a:rPr lang="en-US" dirty="0" smtClean="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a:t>
            </a:r>
            <a:r>
              <a:rPr lang="en-US" dirty="0" smtClean="0">
                <a:solidFill>
                  <a:schemeClr val="tx1">
                    <a:lumMod val="75000"/>
                    <a:lumOff val="25000"/>
                  </a:schemeClr>
                </a:solidFill>
                <a:latin typeface="Garamond" panose="02020404030301010803" pitchFamily="18" charset="0"/>
              </a:rPr>
              <a:t>flow. Meaning, show </a:t>
            </a:r>
            <a:r>
              <a:rPr lang="en-US" dirty="0">
                <a:solidFill>
                  <a:schemeClr val="tx1">
                    <a:lumMod val="75000"/>
                    <a:lumOff val="25000"/>
                  </a:schemeClr>
                </a:solidFill>
                <a:latin typeface="Garamond" panose="02020404030301010803" pitchFamily="18" charset="0"/>
              </a:rPr>
              <a:t>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F4268"/>
              </a:buCl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smtClean="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smtClean="0">
                <a:solidFill>
                  <a:schemeClr val="tx1">
                    <a:lumMod val="75000"/>
                    <a:lumOff val="25000"/>
                  </a:schemeClr>
                </a:solidFill>
                <a:latin typeface="Garamond" panose="02020404030301010803" pitchFamily="18" charset="0"/>
              </a:rPr>
              <a:t>If you are including affiliations, use DEVELOP as the affiliation for a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or former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a:t>
            </a:r>
            <a:r>
              <a:rPr lang="en-US" dirty="0" smtClean="0">
                <a:solidFill>
                  <a:schemeClr val="tx1">
                    <a:lumMod val="75000"/>
                    <a:lumOff val="25000"/>
                  </a:schemeClr>
                </a:solidFill>
                <a:latin typeface="Garamond" panose="02020404030301010803" pitchFamily="18" charset="0"/>
              </a:rPr>
              <a:t>logos. Similar to your presentation, </a:t>
            </a:r>
            <a:r>
              <a:rPr lang="en-US" b="1" dirty="0">
                <a:solidFill>
                  <a:schemeClr val="tx1">
                    <a:lumMod val="75000"/>
                    <a:lumOff val="25000"/>
                  </a:schemeClr>
                </a:solidFill>
                <a:latin typeface="Garamond" panose="02020404030301010803" pitchFamily="18" charset="0"/>
              </a:rPr>
              <a:t>d</a:t>
            </a:r>
            <a:r>
              <a:rPr lang="en-US" b="1" dirty="0" smtClean="0">
                <a:solidFill>
                  <a:schemeClr val="tx1">
                    <a:lumMod val="75000"/>
                    <a:lumOff val="25000"/>
                  </a:schemeClr>
                </a:solidFill>
                <a:latin typeface="Garamond" panose="02020404030301010803" pitchFamily="18" charset="0"/>
              </a:rPr>
              <a:t>o not put any state, local government, </a:t>
            </a:r>
            <a:r>
              <a:rPr lang="en-US" b="1" dirty="0">
                <a:solidFill>
                  <a:schemeClr val="tx1">
                    <a:lumMod val="75000"/>
                    <a:lumOff val="25000"/>
                  </a:schemeClr>
                </a:solidFill>
                <a:latin typeface="Garamond" panose="02020404030301010803" pitchFamily="18" charset="0"/>
              </a:rPr>
              <a:t>or NGO </a:t>
            </a:r>
            <a:r>
              <a:rPr lang="en-US" b="1" dirty="0" smtClean="0">
                <a:solidFill>
                  <a:schemeClr val="tx1">
                    <a:lumMod val="75000"/>
                    <a:lumOff val="25000"/>
                  </a:schemeClr>
                </a:solidFill>
                <a:latin typeface="Garamond" panose="02020404030301010803" pitchFamily="18" charset="0"/>
              </a:rPr>
              <a:t>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smtClean="0">
                <a:solidFill>
                  <a:srgbClr val="3F426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3F4268"/>
                </a:solidFill>
              </a:rPr>
              <a:t> </a:t>
            </a:r>
            <a:r>
              <a:rPr lang="en-US" sz="5200" dirty="0">
                <a:solidFill>
                  <a:srgbClr val="3F4268"/>
                </a:solidFill>
              </a:rPr>
              <a:t>Node – </a:t>
            </a:r>
            <a:r>
              <a:rPr lang="en-US" sz="5200" dirty="0" smtClean="0">
                <a:solidFill>
                  <a:srgbClr val="3F4268"/>
                </a:solidFill>
              </a:rPr>
              <a:t>Location | </a:t>
            </a:r>
            <a:r>
              <a:rPr lang="en-US" sz="5200" spc="100" baseline="0" dirty="0" smtClean="0">
                <a:solidFill>
                  <a:srgbClr val="3F4268"/>
                </a:solidFill>
              </a:rPr>
              <a:t>Spring</a:t>
            </a:r>
            <a:r>
              <a:rPr lang="en-US" sz="5200" dirty="0" smtClean="0">
                <a:solidFill>
                  <a:srgbClr val="3F4268"/>
                </a:solidFill>
              </a:rPr>
              <a:t> 2019</a:t>
            </a:r>
          </a:p>
        </p:txBody>
      </p:sp>
      <p:sp>
        <p:nvSpPr>
          <p:cNvPr id="36" name="TextBox 35"/>
          <p:cNvSpPr txBox="1"/>
          <p:nvPr/>
        </p:nvSpPr>
        <p:spPr>
          <a:xfrm>
            <a:off x="914400" y="11639345"/>
            <a:ext cx="11430000" cy="9782832"/>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METHODOLOGY IMAGES/WORKFLOW.</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7" name="TextBox 36"/>
          <p:cNvSpPr txBox="1"/>
          <p:nvPr/>
        </p:nvSpPr>
        <p:spPr>
          <a:xfrm>
            <a:off x="12801600" y="15568206"/>
            <a:ext cx="11430000" cy="7338115"/>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8" name="TextBox 37"/>
          <p:cNvSpPr txBox="1"/>
          <p:nvPr/>
        </p:nvSpPr>
        <p:spPr>
          <a:xfrm>
            <a:off x="934818" y="24525514"/>
            <a:ext cx="11409581" cy="5183763"/>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STUDY AREA IMAGES.</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5" name="Group 4"/>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 name="Group 2"/>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2" name="Group 1"/>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 name="Group 3"/>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3F4268"/>
                </a:solidFill>
              </a:rPr>
              <a:t>Study Area</a:t>
            </a:r>
            <a:r>
              <a:rPr lang="en-US" sz="10000" dirty="0">
                <a:solidFill>
                  <a:srgbClr val="3F4268"/>
                </a:solidFill>
              </a:rPr>
              <a:t> Disasters</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23316" y="8736672"/>
            <a:ext cx="3849131"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Methodology</a:t>
            </a:r>
          </a:p>
        </p:txBody>
      </p:sp>
      <p:sp>
        <p:nvSpPr>
          <p:cNvPr id="11" name="Text Placeholder 16"/>
          <p:cNvSpPr txBox="1">
            <a:spLocks/>
          </p:cNvSpPr>
          <p:nvPr/>
        </p:nvSpPr>
        <p:spPr>
          <a:xfrm>
            <a:off x="12866914"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23316" y="4484915"/>
            <a:ext cx="3172663"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23316" y="14082593"/>
            <a:ext cx="5272597"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F4268"/>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23316" y="26069475"/>
            <a:ext cx="4403770"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Project Partners</a:t>
            </a:r>
          </a:p>
        </p:txBody>
      </p:sp>
      <p:sp>
        <p:nvSpPr>
          <p:cNvPr id="24" name="TextBox 23"/>
          <p:cNvSpPr txBox="1"/>
          <p:nvPr/>
        </p:nvSpPr>
        <p:spPr>
          <a:xfrm>
            <a:off x="12723316" y="29800569"/>
            <a:ext cx="4542503"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3F4268"/>
                </a:solidFill>
              </a:rPr>
              <a:t> </a:t>
            </a:r>
            <a:r>
              <a:rPr lang="en-US" sz="5200" dirty="0">
                <a:solidFill>
                  <a:srgbClr val="3F4268"/>
                </a:solidFill>
              </a:rPr>
              <a:t>Node – </a:t>
            </a:r>
            <a:r>
              <a:rPr lang="en-US" sz="5200" dirty="0" smtClean="0">
                <a:solidFill>
                  <a:srgbClr val="3F4268"/>
                </a:solidFill>
              </a:rPr>
              <a:t>Location | </a:t>
            </a:r>
            <a:r>
              <a:rPr lang="en-US" sz="5200" spc="100" baseline="0" dirty="0" smtClean="0">
                <a:solidFill>
                  <a:srgbClr val="3F4268"/>
                </a:solidFill>
              </a:rPr>
              <a:t>Spring</a:t>
            </a:r>
            <a:r>
              <a:rPr lang="en-US" sz="5200" dirty="0" smtClean="0">
                <a:solidFill>
                  <a:srgbClr val="3F4268"/>
                </a:solidFill>
              </a:rPr>
              <a:t> 2019</a:t>
            </a:r>
          </a:p>
        </p:txBody>
      </p:sp>
      <p:sp>
        <p:nvSpPr>
          <p:cNvPr id="37" name="TextBox 36"/>
          <p:cNvSpPr txBox="1"/>
          <p:nvPr/>
        </p:nvSpPr>
        <p:spPr>
          <a:xfrm>
            <a:off x="914401" y="17901089"/>
            <a:ext cx="23316196" cy="7796837"/>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8" name="Group 37"/>
          <p:cNvGrpSpPr/>
          <p:nvPr/>
        </p:nvGrpSpPr>
        <p:grpSpPr>
          <a:xfrm>
            <a:off x="12731228"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70444"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90052"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50" name="Group 49"/>
          <p:cNvGrpSpPr/>
          <p:nvPr/>
        </p:nvGrpSpPr>
        <p:grpSpPr>
          <a:xfrm>
            <a:off x="15650836"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3F4268"/>
                </a:solidFill>
              </a:rPr>
              <a:t>Study </a:t>
            </a:r>
            <a:r>
              <a:rPr lang="en-US" sz="10000" b="1" smtClean="0">
                <a:solidFill>
                  <a:srgbClr val="3F4268"/>
                </a:solidFill>
              </a:rPr>
              <a:t>Area</a:t>
            </a:r>
            <a:r>
              <a:rPr lang="en-US" sz="10000">
                <a:solidFill>
                  <a:srgbClr val="3F4268"/>
                </a:solidFill>
              </a:rPr>
              <a:t> </a:t>
            </a:r>
            <a:r>
              <a:rPr lang="en-US" sz="10000" smtClean="0">
                <a:solidFill>
                  <a:srgbClr val="3F4268"/>
                </a:solidFill>
              </a:rPr>
              <a:t>Disasters</a:t>
            </a:r>
            <a:endParaRPr lang="en-US" sz="10000">
              <a:solidFill>
                <a:srgbClr val="3F4268"/>
              </a:solidFill>
            </a:endParaRP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Methodology</a:t>
            </a:r>
          </a:p>
        </p:txBody>
      </p:sp>
      <p:sp>
        <p:nvSpPr>
          <p:cNvPr id="11" name="Text Placeholder 16"/>
          <p:cNvSpPr txBox="1">
            <a:spLocks/>
          </p:cNvSpPr>
          <p:nvPr/>
        </p:nvSpPr>
        <p:spPr>
          <a:xfrm>
            <a:off x="12849245" y="515411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31154" y="4484915"/>
            <a:ext cx="3172663"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31154" y="13705246"/>
            <a:ext cx="2012089"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F4268"/>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31154" y="20036436"/>
            <a:ext cx="3486852"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31154" y="29869891"/>
            <a:ext cx="5687776"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31154" y="26396045"/>
            <a:ext cx="4403770"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3F4268"/>
                </a:solidFill>
              </a:rPr>
              <a:t> </a:t>
            </a:r>
            <a:r>
              <a:rPr lang="en-US" sz="5200" dirty="0">
                <a:solidFill>
                  <a:srgbClr val="3F4268"/>
                </a:solidFill>
              </a:rPr>
              <a:t>Node – </a:t>
            </a:r>
            <a:r>
              <a:rPr lang="en-US" sz="5200" dirty="0" smtClean="0">
                <a:solidFill>
                  <a:srgbClr val="3F4268"/>
                </a:solidFill>
              </a:rPr>
              <a:t>Location | </a:t>
            </a:r>
            <a:r>
              <a:rPr lang="en-US" sz="5200" spc="100" baseline="0" dirty="0" smtClean="0">
                <a:solidFill>
                  <a:srgbClr val="3F4268"/>
                </a:solidFill>
              </a:rPr>
              <a:t>Spring</a:t>
            </a:r>
            <a:r>
              <a:rPr lang="en-US" sz="5200" dirty="0" smtClean="0">
                <a:solidFill>
                  <a:srgbClr val="3F4268"/>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smtClean="0">
                <a:solidFill>
                  <a:srgbClr val="3F4268"/>
                </a:solidFill>
                <a:latin typeface="Century Gothic" panose="020B0502020202020204" pitchFamily="34" charset="0"/>
              </a:rPr>
              <a:t>Abstract</a:t>
            </a:r>
          </a:p>
        </p:txBody>
      </p:sp>
      <p:sp>
        <p:nvSpPr>
          <p:cNvPr id="55" name="Text Placeholder 16"/>
          <p:cNvSpPr txBox="1">
            <a:spLocks/>
          </p:cNvSpPr>
          <p:nvPr/>
        </p:nvSpPr>
        <p:spPr>
          <a:xfrm>
            <a:off x="914399" y="515411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2396</TotalTime>
  <Words>1232</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Broddle, Madison P. (LARC-E3)[SSAI DEVELOP]</cp:lastModifiedBy>
  <cp:revision>185</cp:revision>
  <dcterms:created xsi:type="dcterms:W3CDTF">2019-02-05T16:32:03Z</dcterms:created>
  <dcterms:modified xsi:type="dcterms:W3CDTF">2019-02-26T15:22:24Z</dcterms:modified>
</cp:coreProperties>
</file>