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yl Ann Winstead" initials="DAW" lastIdx="7" clrIdx="0">
    <p:extLst/>
  </p:cmAuthor>
  <p:cmAuthor id="2" name="Emma Baghel" initials="EB" lastIdx="2" clrIdx="1"/>
  <p:cmAuthor id="3" name="Arya, Vishal (LARC)[DEVELOP]" initials="AV(" lastIdx="15" clrIdx="2">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4608" autoAdjust="0"/>
  </p:normalViewPr>
  <p:slideViewPr>
    <p:cSldViewPr snapToGrid="0">
      <p:cViewPr varScale="1">
        <p:scale>
          <a:sx n="24" d="100"/>
          <a:sy n="24" d="100"/>
        </p:scale>
        <p:origin x="2214" y="7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9T10:16:10.145" idx="2">
    <p:pos x="16453" y="18284"/>
    <p:text>I would maybe indent those with titles/associations that extend longer than one line</p:text>
  </p:cm>
  <p:cm authorId="2" dt="2016-02-29T10:49:32.288" idx="1">
    <p:pos x="11387" y="9216"/>
    <p:text>Please note that for presentations and posters it is expected to have text, labels, legends, and north arrows separate from the image and editable</p:text>
  </p:cm>
  <p:cm authorId="3" dt="2016-03-01T16:59:53.574" idx="9">
    <p:pos x="11387" y="9312"/>
    <p:text>The inset images also need to be separate image files.</p:text>
    <p:extLst>
      <p:ext uri="{C676402C-5697-4E1C-873F-D02D1690AC5C}">
        <p15:threadingInfo xmlns:p15="http://schemas.microsoft.com/office/powerpoint/2012/main" timeZoneBias="300">
          <p15:parentCm authorId="2" idx="1"/>
        </p15:threadingInfo>
      </p:ext>
    </p:extLst>
  </p:cm>
  <p:cm authorId="3" dt="2016-03-01T16:49:15.944" idx="1">
    <p:pos x="8488" y="1379"/>
    <p:text>I've edited text here. Please review changes. Apologies that the template was incorrect--title case is what the subtitle needs to be in, not sentence case.</p:text>
    <p:extLst>
      <p:ext uri="{C676402C-5697-4E1C-873F-D02D1690AC5C}">
        <p15:threadingInfo xmlns:p15="http://schemas.microsoft.com/office/powerpoint/2012/main" timeZoneBias="300"/>
      </p:ext>
    </p:extLst>
  </p:cm>
  <p:cm authorId="3" dt="2016-03-01T16:50:06.780" idx="2">
    <p:pos x="8473" y="2637"/>
    <p:text>I've edited text here. Please review changes.</p:text>
    <p:extLst>
      <p:ext uri="{C676402C-5697-4E1C-873F-D02D1690AC5C}">
        <p15:threadingInfo xmlns:p15="http://schemas.microsoft.com/office/powerpoint/2012/main" timeZoneBias="300"/>
      </p:ext>
    </p:extLst>
  </p:cm>
  <p:cm authorId="3" dt="2016-03-01T16:53:18.219" idx="3">
    <p:pos x="14915" y="17735"/>
    <p:text>As is, this section is taking up too much space. Please consolidate info. You can do this by grouping all USFS affiliated people and listing them together. You can also write this out in a paragraph form. Once this section becomes smaller, you can pair it with the Project Partners section so you create more room for the results, conclusions, and methods sections.</p:text>
    <p:extLst>
      <p:ext uri="{C676402C-5697-4E1C-873F-D02D1690AC5C}">
        <p15:threadingInfo xmlns:p15="http://schemas.microsoft.com/office/powerpoint/2012/main" timeZoneBias="300"/>
      </p:ext>
    </p:extLst>
  </p:cm>
  <p:cm authorId="3" dt="2016-03-01T16:54:46.430" idx="4">
    <p:pos x="9762" y="20933"/>
    <p:text>Font size is too big. Try to keep the font size of body text consistent throughout the poster. So, this should probably change to font size 27.</p:text>
    <p:extLst>
      <p:ext uri="{C676402C-5697-4E1C-873F-D02D1690AC5C}">
        <p15:threadingInfo xmlns:p15="http://schemas.microsoft.com/office/powerpoint/2012/main" timeZoneBias="300"/>
      </p:ext>
    </p:extLst>
  </p:cm>
  <p:cm authorId="3" dt="2016-03-01T16:55:28.379" idx="5">
    <p:pos x="3865" y="21524"/>
    <p:text>Feel free to include (Project Lead) next to Ryan's name.</p:text>
    <p:extLst>
      <p:ext uri="{C676402C-5697-4E1C-873F-D02D1690AC5C}">
        <p15:threadingInfo xmlns:p15="http://schemas.microsoft.com/office/powerpoint/2012/main" timeZoneBias="300"/>
      </p:ext>
    </p:extLst>
  </p:cm>
  <p:cm authorId="3" dt="2016-03-01T16:55:53.716" idx="6">
    <p:pos x="12717" y="12414"/>
    <p:text>Please keep the font size in image captions consistent throughout the poster. Here it is font size 28 but in the team members picture, it is 20. Please revise and fix throughout.</p:text>
    <p:extLst>
      <p:ext uri="{C676402C-5697-4E1C-873F-D02D1690AC5C}">
        <p15:threadingInfo xmlns:p15="http://schemas.microsoft.com/office/powerpoint/2012/main" timeZoneBias="300"/>
      </p:ext>
    </p:extLst>
  </p:cm>
  <p:cm authorId="3" dt="2016-03-01T16:57:26.292" idx="7">
    <p:pos x="14037" y="4154"/>
    <p:text>I've edited text here. Please review changes.</p:text>
    <p:extLst>
      <p:ext uri="{C676402C-5697-4E1C-873F-D02D1690AC5C}">
        <p15:threadingInfo xmlns:p15="http://schemas.microsoft.com/office/powerpoint/2012/main" timeZoneBias="300"/>
      </p:ext>
    </p:extLst>
  </p:cm>
  <p:cm authorId="3" dt="2016-03-01T16:58:33.111" idx="8">
    <p:pos x="13309" y="3229"/>
    <p:text>Try to keep section headings in line with one another. Objectives and Abstract are good to go but if you use the gridlines tool, you'll see that Objectives, Study Area, EO, Conclusions, and Acknowledgements are all slightly askew. Please revise and fix throughout the poster.</p:text>
    <p:extLst>
      <p:ext uri="{C676402C-5697-4E1C-873F-D02D1690AC5C}">
        <p15:threadingInfo xmlns:p15="http://schemas.microsoft.com/office/powerpoint/2012/main" timeZoneBias="300"/>
      </p:ext>
    </p:extLst>
  </p:cm>
  <p:cm authorId="3" dt="2016-03-01T17:00:27.473" idx="10">
    <p:pos x="667" y="7761"/>
    <p:text>I've edited text in this section. Please review changes.</p:text>
    <p:extLst>
      <p:ext uri="{C676402C-5697-4E1C-873F-D02D1690AC5C}">
        <p15:threadingInfo xmlns:p15="http://schemas.microsoft.com/office/powerpoint/2012/main" timeZoneBias="300"/>
      </p:ext>
    </p:extLst>
  </p:cm>
  <p:cm authorId="3" dt="2016-03-01T17:00:58.102" idx="11">
    <p:pos x="16955" y="6454"/>
    <p:text>Try to keep border width on both the left and right sides of the poster equal. Currently, your study area image is extending past an imaginary line that would otherwise delineate a border. Please revise this. Use the lines at the top and bottom of the template as a guide to follow.</p:text>
    <p:extLst>
      <p:ext uri="{C676402C-5697-4E1C-873F-D02D1690AC5C}">
        <p15:threadingInfo xmlns:p15="http://schemas.microsoft.com/office/powerpoint/2012/main" timeZoneBias="300"/>
      </p:ext>
    </p:extLst>
  </p:cm>
  <p:cm authorId="3" dt="2016-03-01T17:03:34.852" idx="12">
    <p:pos x="4836" y="18496"/>
    <p:text>While this is a great team picture, consider making this image smaller if you need more space for the conclusions, results, and methods sections.</p:text>
    <p:extLst>
      <p:ext uri="{C676402C-5697-4E1C-873F-D02D1690AC5C}">
        <p15:threadingInfo xmlns:p15="http://schemas.microsoft.com/office/powerpoint/2012/main" timeZoneBias="300"/>
      </p:ext>
    </p:extLst>
  </p:cm>
  <p:cm authorId="3" dt="2016-03-01T17:04:29.208" idx="13">
    <p:pos x="2910" y="7185"/>
    <p:text>I like what you've done with this section but I'm wondering if you can fine tune it/ make it even better? As you have numbered 1-3, it makes it seem as if the Python workflow is like the number 4. Was that your intention? If not, you may want to try and shift some things around. Also, having both the text workflows but then also the flowchart workflow is a bit much. I would recommend choosing one of the two and sticking with that one for all parts in this section. If you decide to keep the flowchart workflow for the Python section, I suggest, rather than having the Python bracket on the left, have it over the workflow. This would make it seem as if it the overarching system rather than the first step in the process.</p:text>
    <p:extLst>
      <p:ext uri="{C676402C-5697-4E1C-873F-D02D1690AC5C}">
        <p15:threadingInfo xmlns:p15="http://schemas.microsoft.com/office/powerpoint/2012/main" timeZoneBias="300"/>
      </p:ext>
    </p:extLst>
  </p:cm>
  <p:cm authorId="3" dt="2016-03-01T17:08:28.314" idx="14">
    <p:pos x="3517" y="12384"/>
    <p:text>Please keep font size consistent. Here it is 32 but in the two boxes to the right it is font size 28, and then in the box all the way to the left, it is 36. Please choose one and stick with that. Also, consider adding some imagery of your data layers to this section</p:text>
    <p:extLst>
      <p:ext uri="{C676402C-5697-4E1C-873F-D02D1690AC5C}">
        <p15:threadingInfo xmlns:p15="http://schemas.microsoft.com/office/powerpoint/2012/main" timeZoneBias="300"/>
      </p:ext>
    </p:extLst>
  </p:cm>
  <p:cm authorId="3" dt="2016-03-01T17:10:19.132" idx="15">
    <p:pos x="10565" y="13263"/>
    <p:text>If this box is going to be a darker shade of green, it makes sense to me that some of the previous boxes build up to the shadeness. So, rather than the first three boxes being the same shade and then the fourth box being a different shade, consider progressively having the boxes become a shade darker.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1131F-9732-4560-8103-01F53742D9C1}" type="datetimeFigureOut">
              <a:rPr lang="en-US" smtClean="0"/>
              <a:t>3/3/2016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8EF04-C34D-4921-931D-E68B8D236CF5}" type="slidenum">
              <a:rPr lang="en-US" smtClean="0"/>
              <a:t>‹#›</a:t>
            </a:fld>
            <a:endParaRPr lang="en-US"/>
          </a:p>
        </p:txBody>
      </p:sp>
    </p:spTree>
    <p:extLst>
      <p:ext uri="{BB962C8B-B14F-4D97-AF65-F5344CB8AC3E}">
        <p14:creationId xmlns:p14="http://schemas.microsoft.com/office/powerpoint/2010/main" val="360486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smtClean="0"/>
              <a:t>Assessing Southern Pine Beetle Epidemics in the Bankhead National Forest using NASA Earth Observations</a:t>
            </a:r>
            <a:endParaRPr lang="en-US" dirty="0"/>
          </a:p>
        </p:txBody>
      </p:sp>
      <p:sp>
        <p:nvSpPr>
          <p:cNvPr id="5" name="Text Placeholder 4"/>
          <p:cNvSpPr>
            <a:spLocks noGrp="1"/>
          </p:cNvSpPr>
          <p:nvPr>
            <p:ph type="body" sz="quarter" idx="10"/>
          </p:nvPr>
        </p:nvSpPr>
        <p:spPr/>
        <p:txBody>
          <a:bodyPr/>
          <a:lstStyle/>
          <a:p>
            <a:r>
              <a:rPr lang="en-US" dirty="0" smtClean="0"/>
              <a:t>Alabama Ecological Forecasting</a:t>
            </a:r>
            <a:endParaRPr lang="en-US" dirty="0"/>
          </a:p>
        </p:txBody>
      </p:sp>
      <p:sp>
        <p:nvSpPr>
          <p:cNvPr id="10" name="Text Placeholder 16"/>
          <p:cNvSpPr txBox="1">
            <a:spLocks/>
          </p:cNvSpPr>
          <p:nvPr/>
        </p:nvSpPr>
        <p:spPr>
          <a:xfrm>
            <a:off x="11302410" y="33196132"/>
            <a:ext cx="6528385" cy="5616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t>United States Forest Service</a:t>
            </a:r>
          </a:p>
        </p:txBody>
      </p:sp>
      <p:sp>
        <p:nvSpPr>
          <p:cNvPr id="11" name="Text Placeholder 16"/>
          <p:cNvSpPr txBox="1">
            <a:spLocks/>
          </p:cNvSpPr>
          <p:nvPr/>
        </p:nvSpPr>
        <p:spPr>
          <a:xfrm>
            <a:off x="18344143" y="29007330"/>
            <a:ext cx="8229600" cy="34652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Jeffery </a:t>
            </a:r>
            <a:r>
              <a:rPr lang="en-US" b="1" dirty="0" err="1" smtClean="0"/>
              <a:t>Luvall</a:t>
            </a:r>
            <a:r>
              <a:rPr lang="en-US" b="1" dirty="0" smtClean="0"/>
              <a:t> </a:t>
            </a:r>
            <a:r>
              <a:rPr lang="en-US" dirty="0" smtClean="0"/>
              <a:t>- NASA at the National Space Science Technology Center</a:t>
            </a:r>
          </a:p>
          <a:p>
            <a:r>
              <a:rPr lang="en-US" b="1" dirty="0" smtClean="0"/>
              <a:t>Dr. Robert Griffin </a:t>
            </a:r>
            <a:r>
              <a:rPr lang="en-US" dirty="0" smtClean="0"/>
              <a:t>- University of Alabama in Huntsville</a:t>
            </a:r>
          </a:p>
          <a:p>
            <a:r>
              <a:rPr lang="en-US" b="1" dirty="0" smtClean="0"/>
              <a:t>Dave Casey</a:t>
            </a:r>
            <a:r>
              <a:rPr lang="en-US" dirty="0" smtClean="0"/>
              <a:t> – United States Forest Service</a:t>
            </a:r>
          </a:p>
          <a:p>
            <a:r>
              <a:rPr lang="en-US" b="1" dirty="0" smtClean="0"/>
              <a:t>Dr. John Nowak</a:t>
            </a:r>
            <a:r>
              <a:rPr lang="en-US" dirty="0" smtClean="0"/>
              <a:t> – United States Forest Service</a:t>
            </a:r>
          </a:p>
          <a:p>
            <a:r>
              <a:rPr lang="en-US" b="1" dirty="0" smtClean="0"/>
              <a:t>Dr. Chris </a:t>
            </a:r>
            <a:r>
              <a:rPr lang="en-US" b="1" dirty="0" err="1" smtClean="0"/>
              <a:t>Asaro</a:t>
            </a:r>
            <a:r>
              <a:rPr lang="en-US" dirty="0" smtClean="0"/>
              <a:t> – United States Forest Service</a:t>
            </a:r>
            <a:endParaRPr lang="en-US" b="1" dirty="0" smtClean="0"/>
          </a:p>
          <a:p>
            <a:r>
              <a:rPr lang="en-US" b="1" dirty="0" smtClean="0"/>
              <a:t>Tim Klug </a:t>
            </a:r>
            <a:r>
              <a:rPr lang="en-US" dirty="0" smtClean="0"/>
              <a:t>- University of Alabama in Huntsville Graduate Research Assistant</a:t>
            </a:r>
          </a:p>
          <a:p>
            <a:r>
              <a:rPr lang="en-US" b="1" dirty="0" smtClean="0"/>
              <a:t>Daryl Ann </a:t>
            </a:r>
            <a:r>
              <a:rPr lang="en-US" b="1" dirty="0" err="1" smtClean="0"/>
              <a:t>Winstead</a:t>
            </a:r>
            <a:r>
              <a:rPr lang="en-US" b="1" dirty="0" smtClean="0"/>
              <a:t> </a:t>
            </a:r>
            <a:r>
              <a:rPr lang="en-US" dirty="0" smtClean="0"/>
              <a:t>- NASA DEVELOP National Program</a:t>
            </a:r>
          </a:p>
          <a:p>
            <a:r>
              <a:rPr lang="en-US" b="1" dirty="0" smtClean="0"/>
              <a:t>Alabama Forestry Commission</a:t>
            </a:r>
          </a:p>
        </p:txBody>
      </p:sp>
      <p:sp>
        <p:nvSpPr>
          <p:cNvPr id="8" name="Text Placeholder 16"/>
          <p:cNvSpPr txBox="1">
            <a:spLocks/>
          </p:cNvSpPr>
          <p:nvPr/>
        </p:nvSpPr>
        <p:spPr>
          <a:xfrm>
            <a:off x="914401" y="24158489"/>
            <a:ext cx="16916400" cy="25967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TBD</a:t>
            </a:r>
          </a:p>
        </p:txBody>
      </p:sp>
      <p:sp>
        <p:nvSpPr>
          <p:cNvPr id="12" name="Text Placeholder 16"/>
          <p:cNvSpPr txBox="1">
            <a:spLocks/>
          </p:cNvSpPr>
          <p:nvPr/>
        </p:nvSpPr>
        <p:spPr>
          <a:xfrm>
            <a:off x="18288000" y="21198073"/>
            <a:ext cx="8229600" cy="91455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TBD</a:t>
            </a:r>
          </a:p>
        </p:txBody>
      </p:sp>
      <p:sp>
        <p:nvSpPr>
          <p:cNvPr id="6" name="Text Placeholder 16"/>
          <p:cNvSpPr txBox="1">
            <a:spLocks/>
          </p:cNvSpPr>
          <p:nvPr/>
        </p:nvSpPr>
        <p:spPr>
          <a:xfrm>
            <a:off x="914400" y="5948887"/>
            <a:ext cx="16916400" cy="56736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p>
        </p:txBody>
      </p:sp>
      <p:sp>
        <p:nvSpPr>
          <p:cNvPr id="15" name="Text Placeholder 16"/>
          <p:cNvSpPr txBox="1">
            <a:spLocks/>
          </p:cNvSpPr>
          <p:nvPr/>
        </p:nvSpPr>
        <p:spPr>
          <a:xfrm>
            <a:off x="18288000" y="6013678"/>
            <a:ext cx="8229600" cy="31053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Map </a:t>
            </a:r>
            <a:r>
              <a:rPr lang="en-US" dirty="0" smtClean="0"/>
              <a:t>previous beetle infestations to determine areas affected by the Southern Pine Beetle (SPB)</a:t>
            </a:r>
            <a:endParaRPr lang="en-US" dirty="0"/>
          </a:p>
          <a:p>
            <a:pPr marL="347663" indent="-347663"/>
            <a:r>
              <a:rPr lang="en-US" b="1" dirty="0" smtClean="0">
                <a:solidFill>
                  <a:schemeClr val="accent1"/>
                </a:solidFill>
              </a:rPr>
              <a:t>Assess </a:t>
            </a:r>
            <a:r>
              <a:rPr lang="en-US" dirty="0" smtClean="0"/>
              <a:t>current and future forest susceptibility of SPB outbreaks to help determine where suppression efforts should be focused</a:t>
            </a:r>
            <a:endParaRPr lang="en-US" dirty="0"/>
          </a:p>
          <a:p>
            <a:pPr marL="347663" indent="-347663"/>
            <a:r>
              <a:rPr lang="en-US" b="1" dirty="0" smtClean="0">
                <a:solidFill>
                  <a:schemeClr val="accent1"/>
                </a:solidFill>
              </a:rPr>
              <a:t>Create </a:t>
            </a:r>
            <a:r>
              <a:rPr lang="en-US" dirty="0" smtClean="0"/>
              <a:t>a near real-time model to continually assess the ongoing risk of SPB outbreaks</a:t>
            </a:r>
            <a:endParaRPr lang="en-US" b="1" dirty="0" smtClean="0">
              <a:solidFill>
                <a:schemeClr val="accent1"/>
              </a:solidFill>
            </a:endParaRPr>
          </a:p>
        </p:txBody>
      </p:sp>
      <p:sp>
        <p:nvSpPr>
          <p:cNvPr id="16" name="TextBox 15"/>
          <p:cNvSpPr txBox="1"/>
          <p:nvPr/>
        </p:nvSpPr>
        <p:spPr>
          <a:xfrm>
            <a:off x="914401" y="5099860"/>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151637" y="50998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1" y="113900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119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44143" y="160320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7" y="2338904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02159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51637" y="28132621"/>
            <a:ext cx="582328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791442" y="31576889"/>
            <a:ext cx="462012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034749" y="28517341"/>
            <a:ext cx="445168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Ryan Schick (Project Lead), Maggi Klug, Kelsey Herndon, Leigh Sinclair</a:t>
            </a:r>
          </a:p>
          <a:p>
            <a:r>
              <a:rPr lang="en-US" sz="2400" dirty="0" smtClean="0"/>
              <a:t>DEVELOP National Program at NASA Marshall Space Flight Center</a:t>
            </a:r>
            <a:endParaRPr lang="en-US" sz="2400" dirty="0"/>
          </a:p>
        </p:txBody>
      </p:sp>
      <p:pic>
        <p:nvPicPr>
          <p:cNvPr id="1026" name="Picture 2" descr="C:\Users\baggetts\Downloads\IMG_0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58" y="29362646"/>
            <a:ext cx="6930572" cy="51979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descr="https://upload.wikimedia.org/wikipedia/commons/thumb/3/30/ForestServiceLogoOfficial.svg/2000px-ForestServiceLogoOffici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988" y="32472538"/>
            <a:ext cx="2192922" cy="2430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00519" y="16837027"/>
            <a:ext cx="2766264" cy="267254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9155" y="17279597"/>
            <a:ext cx="2424587" cy="198161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70413" y="16975534"/>
            <a:ext cx="2222018" cy="2455269"/>
          </a:xfrm>
          <a:prstGeom prst="rect">
            <a:avLst/>
          </a:prstGeom>
        </p:spPr>
      </p:pic>
      <p:sp>
        <p:nvSpPr>
          <p:cNvPr id="33" name="TextBox 32"/>
          <p:cNvSpPr txBox="1"/>
          <p:nvPr/>
        </p:nvSpPr>
        <p:spPr>
          <a:xfrm>
            <a:off x="18667699" y="19675484"/>
            <a:ext cx="1827445" cy="523220"/>
          </a:xfrm>
          <a:prstGeom prst="rect">
            <a:avLst/>
          </a:prstGeom>
          <a:noFill/>
        </p:spPr>
        <p:txBody>
          <a:bodyPr wrap="square" rtlCol="0">
            <a:spAutoFit/>
          </a:bodyPr>
          <a:lstStyle/>
          <a:p>
            <a:r>
              <a:rPr lang="en-US" sz="2800" dirty="0" smtClean="0"/>
              <a:t>STRM-V2</a:t>
            </a:r>
            <a:endParaRPr lang="en-US" sz="2800" dirty="0"/>
          </a:p>
        </p:txBody>
      </p:sp>
      <p:sp>
        <p:nvSpPr>
          <p:cNvPr id="34" name="TextBox 33"/>
          <p:cNvSpPr txBox="1"/>
          <p:nvPr/>
        </p:nvSpPr>
        <p:spPr>
          <a:xfrm>
            <a:off x="24452411" y="19675484"/>
            <a:ext cx="1818073" cy="523220"/>
          </a:xfrm>
          <a:prstGeom prst="rect">
            <a:avLst/>
          </a:prstGeom>
          <a:noFill/>
        </p:spPr>
        <p:txBody>
          <a:bodyPr wrap="square" rtlCol="0">
            <a:spAutoFit/>
          </a:bodyPr>
          <a:lstStyle/>
          <a:p>
            <a:r>
              <a:rPr lang="en-US" sz="2800" dirty="0" smtClean="0"/>
              <a:t>Landsat 8</a:t>
            </a:r>
            <a:endParaRPr lang="en-US" sz="2800" dirty="0"/>
          </a:p>
        </p:txBody>
      </p:sp>
      <p:sp>
        <p:nvSpPr>
          <p:cNvPr id="35" name="TextBox 34"/>
          <p:cNvSpPr txBox="1"/>
          <p:nvPr/>
        </p:nvSpPr>
        <p:spPr>
          <a:xfrm>
            <a:off x="21612042" y="19675484"/>
            <a:ext cx="1693799" cy="523220"/>
          </a:xfrm>
          <a:prstGeom prst="rect">
            <a:avLst/>
          </a:prstGeom>
          <a:noFill/>
        </p:spPr>
        <p:txBody>
          <a:bodyPr wrap="square" rtlCol="0">
            <a:spAutoFit/>
          </a:bodyPr>
          <a:lstStyle/>
          <a:p>
            <a:r>
              <a:rPr lang="en-US" sz="2800" dirty="0" smtClean="0"/>
              <a:t>Landsat 5</a:t>
            </a:r>
            <a:endParaRPr lang="en-US" sz="2800" dirty="0"/>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44143" y="10246119"/>
            <a:ext cx="8572541" cy="5204756"/>
          </a:xfrm>
          <a:prstGeom prst="rect">
            <a:avLst/>
          </a:prstGeom>
        </p:spPr>
      </p:pic>
      <p:sp>
        <p:nvSpPr>
          <p:cNvPr id="13" name="TextBox 12"/>
          <p:cNvSpPr txBox="1"/>
          <p:nvPr/>
        </p:nvSpPr>
        <p:spPr>
          <a:xfrm>
            <a:off x="625641" y="34560576"/>
            <a:ext cx="7267073" cy="400110"/>
          </a:xfrm>
          <a:prstGeom prst="rect">
            <a:avLst/>
          </a:prstGeom>
          <a:noFill/>
        </p:spPr>
        <p:txBody>
          <a:bodyPr wrap="square" rtlCol="0">
            <a:spAutoFit/>
          </a:bodyPr>
          <a:lstStyle/>
          <a:p>
            <a:r>
              <a:rPr lang="en-US" sz="2000" dirty="0" smtClean="0"/>
              <a:t>Right to left: Kelsey Herndon, Maggi Klug, Leigh Sinclair, Ryan Schick</a:t>
            </a:r>
            <a:endParaRPr lang="en-US" sz="2000" dirty="0"/>
          </a:p>
        </p:txBody>
      </p:sp>
      <p:grpSp>
        <p:nvGrpSpPr>
          <p:cNvPr id="55" name="Group 54"/>
          <p:cNvGrpSpPr/>
          <p:nvPr/>
        </p:nvGrpSpPr>
        <p:grpSpPr>
          <a:xfrm>
            <a:off x="914401" y="12036217"/>
            <a:ext cx="16647027" cy="1732283"/>
            <a:chOff x="679799" y="17681001"/>
            <a:chExt cx="16647027" cy="1732283"/>
          </a:xfrm>
        </p:grpSpPr>
        <p:sp>
          <p:nvSpPr>
            <p:cNvPr id="57" name="TextBox 56"/>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Historical Pine Beetle Coverage Map</a:t>
              </a:r>
              <a:endParaRPr lang="en-US" sz="3600" b="1" dirty="0">
                <a:solidFill>
                  <a:schemeClr val="tx1">
                    <a:lumMod val="60000"/>
                    <a:lumOff val="40000"/>
                  </a:schemeClr>
                </a:solidFill>
                <a:latin typeface="+mj-lt"/>
              </a:endParaRPr>
            </a:p>
          </p:txBody>
        </p:sp>
        <p:sp>
          <p:nvSpPr>
            <p:cNvPr id="59" name="TextBox 58"/>
            <p:cNvSpPr txBox="1"/>
            <p:nvPr/>
          </p:nvSpPr>
          <p:spPr>
            <a:xfrm>
              <a:off x="1941667" y="18582287"/>
              <a:ext cx="15385159" cy="830997"/>
            </a:xfrm>
            <a:prstGeom prst="rect">
              <a:avLst/>
            </a:prstGeom>
            <a:noFill/>
          </p:spPr>
          <p:txBody>
            <a:bodyPr wrap="square" rtlCol="0">
              <a:spAutoFit/>
            </a:bodyPr>
            <a:lstStyle/>
            <a:p>
              <a:pPr>
                <a:buClr>
                  <a:schemeClr val="accent1">
                    <a:lumMod val="60000"/>
                    <a:lumOff val="40000"/>
                  </a:schemeClr>
                </a:buClr>
              </a:pPr>
              <a:r>
                <a:rPr lang="en-US" sz="2400" b="1" dirty="0" smtClean="0">
                  <a:latin typeface="+mj-lt"/>
                </a:rPr>
                <a:t>NAIP and </a:t>
              </a:r>
              <a:r>
                <a:rPr lang="en-US" sz="2400" b="1" i="1" dirty="0" smtClean="0">
                  <a:latin typeface="+mj-lt"/>
                </a:rPr>
                <a:t>in situ</a:t>
              </a:r>
              <a:r>
                <a:rPr lang="en-US" sz="2400" b="1" dirty="0" smtClean="0">
                  <a:latin typeface="+mj-lt"/>
                </a:rPr>
                <a:t> data </a:t>
              </a:r>
              <a:r>
                <a:rPr lang="en-US" sz="2400" dirty="0" smtClean="0">
                  <a:latin typeface="+mj-lt"/>
                </a:rPr>
                <a:t>[SPB locations]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Landsat 5 and 8 </a:t>
              </a:r>
              <a:r>
                <a:rPr lang="en-US" sz="2400" dirty="0" smtClean="0">
                  <a:solidFill>
                    <a:schemeClr val="tx2"/>
                  </a:solidFill>
                  <a:latin typeface="+mj-lt"/>
                  <a:sym typeface="Wingdings 2" panose="05020102010507070707" pitchFamily="18" charset="2"/>
                </a:rPr>
                <a:t>[Green Red Vegetation Index]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TRMM and GPM</a:t>
              </a:r>
              <a:r>
                <a:rPr lang="en-US" sz="2400" dirty="0" smtClean="0">
                  <a:solidFill>
                    <a:schemeClr val="tx2"/>
                  </a:solidFill>
                  <a:latin typeface="+mj-lt"/>
                  <a:sym typeface="Wingdings 2" panose="05020102010507070707" pitchFamily="18" charset="2"/>
                </a:rPr>
                <a:t> [Precipitation]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SRTM-v2 </a:t>
              </a:r>
              <a:r>
                <a:rPr lang="en-US" sz="2400" dirty="0" smtClean="0">
                  <a:solidFill>
                    <a:schemeClr val="tx2"/>
                  </a:solidFill>
                  <a:latin typeface="+mj-lt"/>
                  <a:sym typeface="Wingdings 2" panose="05020102010507070707" pitchFamily="18" charset="2"/>
                </a:rPr>
                <a:t>[Elevation and Slope]</a:t>
              </a:r>
              <a:r>
                <a:rPr lang="en-US" sz="2400" dirty="0" smtClean="0">
                  <a:latin typeface="+mj-lt"/>
                </a:rPr>
                <a:t> </a:t>
              </a:r>
              <a:endParaRPr lang="en-US" sz="2400" dirty="0">
                <a:latin typeface="+mj-lt"/>
              </a:endParaRPr>
            </a:p>
          </p:txBody>
        </p:sp>
        <p:sp>
          <p:nvSpPr>
            <p:cNvPr id="67" name="TextBox 66"/>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1</a:t>
              </a:r>
              <a:endParaRPr lang="en-US" sz="9600" b="1" dirty="0">
                <a:solidFill>
                  <a:schemeClr val="accent1">
                    <a:lumMod val="40000"/>
                    <a:lumOff val="60000"/>
                  </a:schemeClr>
                </a:solidFill>
                <a:latin typeface="+mj-lt"/>
              </a:endParaRPr>
            </a:p>
          </p:txBody>
        </p:sp>
      </p:grpSp>
      <p:grpSp>
        <p:nvGrpSpPr>
          <p:cNvPr id="68" name="Group 67"/>
          <p:cNvGrpSpPr/>
          <p:nvPr/>
        </p:nvGrpSpPr>
        <p:grpSpPr>
          <a:xfrm>
            <a:off x="914401" y="13763845"/>
            <a:ext cx="16647027" cy="1732283"/>
            <a:chOff x="679799" y="17681001"/>
            <a:chExt cx="16647027" cy="1732283"/>
          </a:xfrm>
        </p:grpSpPr>
        <p:sp>
          <p:nvSpPr>
            <p:cNvPr id="69" name="TextBox 68"/>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Pine Beetle Prediction Map</a:t>
              </a:r>
              <a:endParaRPr lang="en-US" sz="3600" b="1" dirty="0">
                <a:solidFill>
                  <a:schemeClr val="tx1">
                    <a:lumMod val="60000"/>
                    <a:lumOff val="40000"/>
                  </a:schemeClr>
                </a:solidFill>
                <a:latin typeface="+mj-lt"/>
              </a:endParaRPr>
            </a:p>
          </p:txBody>
        </p:sp>
        <p:sp>
          <p:nvSpPr>
            <p:cNvPr id="74" name="TextBox 73"/>
            <p:cNvSpPr txBox="1"/>
            <p:nvPr/>
          </p:nvSpPr>
          <p:spPr>
            <a:xfrm>
              <a:off x="1941667" y="18582287"/>
              <a:ext cx="15385159" cy="830997"/>
            </a:xfrm>
            <a:prstGeom prst="rect">
              <a:avLst/>
            </a:prstGeom>
            <a:noFill/>
          </p:spPr>
          <p:txBody>
            <a:bodyPr wrap="square" rtlCol="0">
              <a:spAutoFit/>
            </a:bodyPr>
            <a:lstStyle/>
            <a:p>
              <a:pPr>
                <a:buClr>
                  <a:schemeClr val="accent1">
                    <a:lumMod val="60000"/>
                    <a:lumOff val="40000"/>
                  </a:schemeClr>
                </a:buClr>
              </a:pPr>
              <a:r>
                <a:rPr lang="en-US" sz="2400" b="1" i="1" dirty="0" smtClean="0">
                  <a:latin typeface="+mj-lt"/>
                </a:rPr>
                <a:t>In situ</a:t>
              </a:r>
              <a:r>
                <a:rPr lang="en-US" sz="2400" b="1" dirty="0" smtClean="0">
                  <a:latin typeface="+mj-lt"/>
                </a:rPr>
                <a:t> data </a:t>
              </a:r>
              <a:r>
                <a:rPr lang="en-US" sz="2400" dirty="0" smtClean="0">
                  <a:latin typeface="+mj-lt"/>
                </a:rPr>
                <a:t>[SPB locations]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rPr>
                <a:t>SPB outbreak thresholds </a:t>
              </a:r>
              <a:r>
                <a:rPr lang="en-US" sz="2400" dirty="0" smtClean="0">
                  <a:latin typeface="+mj-lt"/>
                </a:rPr>
                <a:t>[Green Red Vegetation Index, Elevation, Slope, etc.]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sym typeface="Wingdings 2" panose="05020102010507070707" pitchFamily="18" charset="2"/>
                </a:rPr>
                <a:t>Princeton University Maximum Entropy Model</a:t>
              </a:r>
              <a:endParaRPr lang="en-US" sz="2400" dirty="0">
                <a:latin typeface="+mj-lt"/>
              </a:endParaRPr>
            </a:p>
          </p:txBody>
        </p:sp>
        <p:sp>
          <p:nvSpPr>
            <p:cNvPr id="78" name="TextBox 77"/>
            <p:cNvSpPr txBox="1"/>
            <p:nvPr/>
          </p:nvSpPr>
          <p:spPr>
            <a:xfrm>
              <a:off x="679799" y="17681001"/>
              <a:ext cx="1261476" cy="1569660"/>
            </a:xfrm>
            <a:prstGeom prst="rect">
              <a:avLst/>
            </a:prstGeom>
            <a:noFill/>
          </p:spPr>
          <p:txBody>
            <a:bodyPr wrap="square" rtlCol="0">
              <a:spAutoFit/>
            </a:bodyPr>
            <a:lstStyle/>
            <a:p>
              <a:pPr algn="r"/>
              <a:r>
                <a:rPr lang="en-US" sz="9600" b="1" dirty="0">
                  <a:solidFill>
                    <a:schemeClr val="accent1">
                      <a:lumMod val="40000"/>
                      <a:lumOff val="60000"/>
                    </a:schemeClr>
                  </a:solidFill>
                  <a:latin typeface="+mj-lt"/>
                </a:rPr>
                <a:t>2</a:t>
              </a:r>
            </a:p>
          </p:txBody>
        </p:sp>
      </p:grpSp>
      <p:grpSp>
        <p:nvGrpSpPr>
          <p:cNvPr id="81" name="Group 80"/>
          <p:cNvGrpSpPr/>
          <p:nvPr/>
        </p:nvGrpSpPr>
        <p:grpSpPr>
          <a:xfrm>
            <a:off x="914400" y="15658751"/>
            <a:ext cx="16647027" cy="1732283"/>
            <a:chOff x="679799" y="17681001"/>
            <a:chExt cx="16647027" cy="1732283"/>
          </a:xfrm>
        </p:grpSpPr>
        <p:sp>
          <p:nvSpPr>
            <p:cNvPr id="82" name="TextBox 81"/>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Near Real-Time Pine Beetle Susceptibility Map</a:t>
              </a:r>
              <a:endParaRPr lang="en-US" sz="3600" b="1" dirty="0">
                <a:solidFill>
                  <a:schemeClr val="tx1">
                    <a:lumMod val="60000"/>
                    <a:lumOff val="40000"/>
                  </a:schemeClr>
                </a:solidFill>
                <a:latin typeface="+mj-lt"/>
              </a:endParaRPr>
            </a:p>
          </p:txBody>
        </p:sp>
        <p:sp>
          <p:nvSpPr>
            <p:cNvPr id="83" name="TextBox 82"/>
            <p:cNvSpPr txBox="1"/>
            <p:nvPr/>
          </p:nvSpPr>
          <p:spPr>
            <a:xfrm>
              <a:off x="1941667" y="18582287"/>
              <a:ext cx="15385159" cy="830997"/>
            </a:xfrm>
            <a:prstGeom prst="rect">
              <a:avLst/>
            </a:prstGeom>
            <a:noFill/>
          </p:spPr>
          <p:txBody>
            <a:bodyPr wrap="square" rtlCol="0">
              <a:spAutoFit/>
            </a:bodyPr>
            <a:lstStyle/>
            <a:p>
              <a:pPr>
                <a:buClr>
                  <a:schemeClr val="accent1">
                    <a:lumMod val="60000"/>
                    <a:lumOff val="40000"/>
                  </a:schemeClr>
                </a:buClr>
              </a:pPr>
              <a:r>
                <a:rPr lang="en-US" sz="2400" b="1" dirty="0" smtClean="0">
                  <a:latin typeface="+mj-lt"/>
                </a:rPr>
                <a:t>Landsat 8 </a:t>
              </a:r>
              <a:r>
                <a:rPr lang="en-US" sz="2400" dirty="0" smtClean="0">
                  <a:latin typeface="+mj-lt"/>
                </a:rPr>
                <a:t>[Green Red Vegetation Index]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GPM</a:t>
              </a:r>
              <a:r>
                <a:rPr lang="en-US" sz="2400" dirty="0" smtClean="0">
                  <a:solidFill>
                    <a:schemeClr val="tx2"/>
                  </a:solidFill>
                  <a:latin typeface="+mj-lt"/>
                  <a:sym typeface="Wingdings 2" panose="05020102010507070707" pitchFamily="18" charset="2"/>
                </a:rPr>
                <a:t> [ precipitation]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SRTM-v2</a:t>
              </a:r>
              <a:r>
                <a:rPr lang="en-US" sz="2400" dirty="0" smtClean="0">
                  <a:solidFill>
                    <a:schemeClr val="tx2"/>
                  </a:solidFill>
                  <a:latin typeface="+mj-lt"/>
                  <a:sym typeface="Wingdings 2" panose="05020102010507070707" pitchFamily="18" charset="2"/>
                </a:rPr>
                <a:t> [ Elevation and slope]</a:t>
              </a:r>
              <a:r>
                <a:rPr lang="en-US" sz="2400" dirty="0" smtClean="0">
                  <a:solidFill>
                    <a:schemeClr val="accent1">
                      <a:lumMod val="40000"/>
                      <a:lumOff val="60000"/>
                    </a:schemeClr>
                  </a:solidFill>
                  <a:sym typeface="Wingdings 2" panose="05020102010507070707" pitchFamily="18" charset="2"/>
                </a:rPr>
                <a:t> </a:t>
              </a:r>
              <a:r>
                <a:rPr lang="en-US" sz="2400" dirty="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Python</a:t>
              </a:r>
              <a:r>
                <a:rPr lang="en-US" sz="2400" dirty="0" smtClean="0">
                  <a:latin typeface="+mj-lt"/>
                </a:rPr>
                <a:t> </a:t>
              </a:r>
              <a:endParaRPr lang="en-US" sz="2400" dirty="0">
                <a:latin typeface="+mj-lt"/>
              </a:endParaRPr>
            </a:p>
          </p:txBody>
        </p:sp>
        <p:sp>
          <p:nvSpPr>
            <p:cNvPr id="84" name="TextBox 83"/>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3</a:t>
              </a:r>
              <a:endParaRPr lang="en-US" sz="9600" b="1" dirty="0">
                <a:solidFill>
                  <a:schemeClr val="accent1">
                    <a:lumMod val="40000"/>
                    <a:lumOff val="60000"/>
                  </a:schemeClr>
                </a:solidFill>
                <a:latin typeface="+mj-lt"/>
              </a:endParaRPr>
            </a:p>
          </p:txBody>
        </p:sp>
      </p:grpSp>
      <p:sp>
        <p:nvSpPr>
          <p:cNvPr id="85" name="Rounded Rectangle 84"/>
          <p:cNvSpPr/>
          <p:nvPr/>
        </p:nvSpPr>
        <p:spPr>
          <a:xfrm>
            <a:off x="3645759" y="19393510"/>
            <a:ext cx="2208714" cy="10566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Landsat 8</a:t>
            </a:r>
            <a:endParaRPr lang="en-US" sz="3200" b="1" dirty="0">
              <a:solidFill>
                <a:schemeClr val="tx1"/>
              </a:solidFill>
            </a:endParaRPr>
          </a:p>
        </p:txBody>
      </p:sp>
      <p:cxnSp>
        <p:nvCxnSpPr>
          <p:cNvPr id="86" name="Straight Arrow Connector 85"/>
          <p:cNvCxnSpPr/>
          <p:nvPr/>
        </p:nvCxnSpPr>
        <p:spPr>
          <a:xfrm>
            <a:off x="5606713" y="19922007"/>
            <a:ext cx="1155033"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6761746" y="17624296"/>
            <a:ext cx="4111623" cy="45954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Surface Temperature</a:t>
            </a:r>
          </a:p>
          <a:p>
            <a:pPr algn="ctr"/>
            <a:r>
              <a:rPr lang="en-US" sz="2800" b="1" dirty="0" smtClean="0">
                <a:solidFill>
                  <a:schemeClr val="tx2"/>
                </a:solidFill>
              </a:rPr>
              <a:t>Min. Temperature</a:t>
            </a:r>
          </a:p>
          <a:p>
            <a:pPr algn="ctr"/>
            <a:r>
              <a:rPr lang="en-US" sz="2800" b="1" dirty="0" smtClean="0">
                <a:solidFill>
                  <a:schemeClr val="tx2"/>
                </a:solidFill>
              </a:rPr>
              <a:t>Max. Temperature</a:t>
            </a:r>
          </a:p>
          <a:p>
            <a:pPr algn="ctr"/>
            <a:r>
              <a:rPr lang="en-US" sz="2800" b="1" dirty="0" smtClean="0">
                <a:solidFill>
                  <a:schemeClr val="tx2"/>
                </a:solidFill>
              </a:rPr>
              <a:t>Mean Temperature</a:t>
            </a:r>
          </a:p>
          <a:p>
            <a:pPr algn="ctr"/>
            <a:r>
              <a:rPr lang="en-US" sz="2800" b="1" dirty="0" smtClean="0">
                <a:solidFill>
                  <a:schemeClr val="tx2"/>
                </a:solidFill>
              </a:rPr>
              <a:t>NDVI</a:t>
            </a:r>
          </a:p>
          <a:p>
            <a:pPr algn="ctr"/>
            <a:r>
              <a:rPr lang="en-US" sz="2800" b="1" dirty="0" smtClean="0">
                <a:solidFill>
                  <a:schemeClr val="tx2"/>
                </a:solidFill>
              </a:rPr>
              <a:t>GRVI</a:t>
            </a:r>
          </a:p>
          <a:p>
            <a:pPr algn="ctr"/>
            <a:r>
              <a:rPr lang="en-US" sz="2800" b="1" dirty="0" smtClean="0">
                <a:solidFill>
                  <a:schemeClr val="tx2"/>
                </a:solidFill>
              </a:rPr>
              <a:t>Tree Species</a:t>
            </a:r>
          </a:p>
          <a:p>
            <a:pPr algn="ctr"/>
            <a:r>
              <a:rPr lang="en-US" sz="2800" b="1" dirty="0" smtClean="0">
                <a:solidFill>
                  <a:schemeClr val="tx2"/>
                </a:solidFill>
              </a:rPr>
              <a:t>Elevation</a:t>
            </a:r>
          </a:p>
          <a:p>
            <a:pPr algn="ctr"/>
            <a:r>
              <a:rPr lang="en-US" sz="2800" b="1" dirty="0" smtClean="0">
                <a:solidFill>
                  <a:schemeClr val="tx2"/>
                </a:solidFill>
              </a:rPr>
              <a:t>Slope</a:t>
            </a:r>
          </a:p>
          <a:p>
            <a:pPr algn="ctr"/>
            <a:r>
              <a:rPr lang="en-US" sz="2800" b="1" dirty="0" smtClean="0">
                <a:solidFill>
                  <a:schemeClr val="tx2"/>
                </a:solidFill>
              </a:rPr>
              <a:t>Aspect</a:t>
            </a:r>
          </a:p>
        </p:txBody>
      </p:sp>
      <p:sp>
        <p:nvSpPr>
          <p:cNvPr id="88" name="Rounded Rectangle 87"/>
          <p:cNvSpPr/>
          <p:nvPr/>
        </p:nvSpPr>
        <p:spPr>
          <a:xfrm>
            <a:off x="11725103" y="19045111"/>
            <a:ext cx="1990897" cy="17537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Fuzzy Logic Model</a:t>
            </a:r>
            <a:endParaRPr lang="en-US" sz="2800" b="1" dirty="0">
              <a:solidFill>
                <a:schemeClr val="tx2"/>
              </a:solidFill>
            </a:endParaRPr>
          </a:p>
        </p:txBody>
      </p:sp>
      <p:sp>
        <p:nvSpPr>
          <p:cNvPr id="89" name="Left Brace 88"/>
          <p:cNvSpPr/>
          <p:nvPr/>
        </p:nvSpPr>
        <p:spPr>
          <a:xfrm>
            <a:off x="2875547" y="17391034"/>
            <a:ext cx="770212" cy="5180208"/>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Arrow Connector 89"/>
          <p:cNvCxnSpPr/>
          <p:nvPr/>
        </p:nvCxnSpPr>
        <p:spPr>
          <a:xfrm>
            <a:off x="10570070" y="19921851"/>
            <a:ext cx="1155033"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14566602" y="17914679"/>
            <a:ext cx="3195723" cy="41329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Near Real-Time Southern Pine Beetle Susceptibility Model</a:t>
            </a:r>
            <a:endParaRPr lang="en-US" sz="3600" b="1" dirty="0">
              <a:solidFill>
                <a:schemeClr val="tx1"/>
              </a:solidFill>
            </a:endParaRPr>
          </a:p>
        </p:txBody>
      </p:sp>
      <p:cxnSp>
        <p:nvCxnSpPr>
          <p:cNvPr id="92" name="Straight Arrow Connector 91"/>
          <p:cNvCxnSpPr/>
          <p:nvPr/>
        </p:nvCxnSpPr>
        <p:spPr>
          <a:xfrm>
            <a:off x="13411569" y="19921851"/>
            <a:ext cx="1155033"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435407" y="18764203"/>
            <a:ext cx="1115370" cy="2433870"/>
          </a:xfrm>
          <a:prstGeom prst="rect">
            <a:avLst/>
          </a:prstGeom>
          <a:noFill/>
        </p:spPr>
        <p:txBody>
          <a:bodyPr vert="vert270" wrap="square" rtlCol="0">
            <a:spAutoFit/>
          </a:bodyPr>
          <a:lstStyle/>
          <a:p>
            <a:r>
              <a:rPr lang="en-US" b="1" dirty="0" smtClean="0">
                <a:solidFill>
                  <a:schemeClr val="accent1"/>
                </a:solidFill>
              </a:rPr>
              <a:t>Python</a:t>
            </a:r>
            <a:endParaRPr lang="en-US" b="1" dirty="0">
              <a:solidFill>
                <a:schemeClr val="accent1"/>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1897</TotalTime>
  <Words>336</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Webdings</vt:lpstr>
      <vt:lpstr>Wingdings 2</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139</cp:revision>
  <dcterms:created xsi:type="dcterms:W3CDTF">2015-06-02T14:58:58Z</dcterms:created>
  <dcterms:modified xsi:type="dcterms:W3CDTF">2016-03-03T21:02:22Z</dcterms:modified>
</cp:coreProperties>
</file>