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98" r:id="rId3"/>
    <p:sldId id="291" r:id="rId4"/>
    <p:sldId id="287" r:id="rId5"/>
    <p:sldId id="292" r:id="rId6"/>
    <p:sldId id="294" r:id="rId7"/>
    <p:sldId id="286" r:id="rId8"/>
    <p:sldId id="290" r:id="rId9"/>
    <p:sldId id="299" r:id="rId10"/>
    <p:sldId id="300" r:id="rId11"/>
    <p:sldId id="301" r:id="rId12"/>
    <p:sldId id="302" r:id="rId13"/>
    <p:sldId id="303" r:id="rId14"/>
    <p:sldId id="304"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ingh Baghel" initials="ESB" lastIdx="1" clrIdx="0">
    <p:extLst>
      <p:ext uri="{19B8F6BF-5375-455C-9EA6-DF929625EA0E}">
        <p15:presenceInfo xmlns:p15="http://schemas.microsoft.com/office/powerpoint/2012/main" userId="80fecb9e210f85d6" providerId="Windows Live"/>
      </p:ext>
    </p:extLst>
  </p:cmAuthor>
  <p:cmAuthor id="2" name="Arya, Vishal (LARC)[DEVELOP]" initials="AV(" lastIdx="21"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5938" autoAdjust="0"/>
  </p:normalViewPr>
  <p:slideViewPr>
    <p:cSldViewPr snapToGrid="0">
      <p:cViewPr varScale="1">
        <p:scale>
          <a:sx n="70" d="100"/>
          <a:sy n="70" d="100"/>
        </p:scale>
        <p:origin x="1542" y="7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9T10:28:39.759" idx="1">
    <p:pos x="2545" y="1161"/>
    <p:text>Please increase font size for title to at least size 40</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6-03-09T10:44:39.961" idx="20">
    <p:pos x="1066" y="464"/>
    <p:text>Please update slide title format</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3-07T18:44:12.854" idx="1">
    <p:pos x="5432" y="1642"/>
    <p:text>The text for the Partners section is quite small compared to the rest, which makes it inconsistent.</p:text>
    <p:extLst>
      <p:ext uri="{C676402C-5697-4E1C-873F-D02D1690AC5C}">
        <p15:threadingInfo xmlns:p15="http://schemas.microsoft.com/office/powerpoint/2012/main" timeZoneBias="300"/>
      </p:ext>
    </p:extLst>
  </p:cm>
  <p:cm authorId="2" dt="2016-03-09T10:45:51.317" idx="21">
    <p:pos x="5432" y="1738"/>
    <p:text>yes, please increase size to be at least 20.</p:text>
    <p:extLst>
      <p:ext uri="{C676402C-5697-4E1C-873F-D02D1690AC5C}">
        <p15:threadingInfo xmlns:p15="http://schemas.microsoft.com/office/powerpoint/2012/main" timeZoneBias="30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9T10:29:37.396" idx="2">
    <p:pos x="4187" y="3964"/>
    <p:text>Proper way to cite this image is as follows:
Image Credit: Chris Goforth
then include a website URL in the speaker notes
Please use this method for all images within the presentation moving forward</p:text>
    <p:extLst>
      <p:ext uri="{C676402C-5697-4E1C-873F-D02D1690AC5C}">
        <p15:threadingInfo xmlns:p15="http://schemas.microsoft.com/office/powerpoint/2012/main" timeZoneBias="300"/>
      </p:ext>
    </p:extLst>
  </p:cm>
  <p:cm authorId="2" dt="2016-03-09T10:31:03.846" idx="3">
    <p:pos x="2502" y="1367"/>
    <p:text>consider rewording title to:
Economy</p:text>
    <p:extLst>
      <p:ext uri="{C676402C-5697-4E1C-873F-D02D1690AC5C}">
        <p15:threadingInfo xmlns:p15="http://schemas.microsoft.com/office/powerpoint/2012/main" timeZoneBias="300"/>
      </p:ext>
    </p:extLst>
  </p:cm>
  <p:cm authorId="2" dt="2016-03-09T10:31:21.381" idx="4">
    <p:pos x="1504" y="2467"/>
    <p:text>Consider rewording title to:
Ecology</p:text>
    <p:extLst>
      <p:ext uri="{C676402C-5697-4E1C-873F-D02D1690AC5C}">
        <p15:threadingInfo xmlns:p15="http://schemas.microsoft.com/office/powerpoint/2012/main" timeZoneBias="300"/>
      </p:ext>
    </p:extLst>
  </p:cm>
  <p:cm authorId="2" dt="2016-03-09T10:31:35.236" idx="5">
    <p:pos x="1290" y="1582"/>
    <p:text>Consider using the bullet format as provided on the template. I think it will make your presentation look a bit cleaner, althought it already does look really nice. Just a suggestion.</p:text>
    <p:extLst>
      <p:ext uri="{C676402C-5697-4E1C-873F-D02D1690AC5C}">
        <p15:threadingInfo xmlns:p15="http://schemas.microsoft.com/office/powerpoint/2012/main" timeZoneBias="300"/>
      </p:ext>
    </p:extLst>
  </p:cm>
  <p:cm authorId="2" dt="2016-03-09T10:32:32.096" idx="6">
    <p:pos x="1324" y="284"/>
    <p:text>Please try to keep slide title format consistent throughout slides. Here it is font size 37 but on following slides, the text size is 40. Please revise.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6-03-09T10:33:15.669" idx="7">
    <p:pos x="4238" y="2424"/>
    <p:text>Natural does not need to have a capital n. Please revise.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03-09T10:34:21.105" idx="8">
    <p:pos x="3439" y="3774"/>
    <p:text>please fix image credit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03-09T10:35:22.989" idx="10">
    <p:pos x="4145" y="3999"/>
    <p:text>Please fix image credit as necessary</p:text>
    <p:extLst>
      <p:ext uri="{C676402C-5697-4E1C-873F-D02D1690AC5C}">
        <p15:threadingInfo xmlns:p15="http://schemas.microsoft.com/office/powerpoint/2012/main" timeZoneBias="300"/>
      </p:ext>
    </p:extLst>
  </p:cm>
  <p:cm authorId="2" dt="2016-03-09T10:36:03.341" idx="11">
    <p:pos x="2450" y="1384"/>
    <p:text>Try to keep body text font size on slides consistent. Previous body text had a font size of 25 but here it is 20. I suggest choosing to one and sticking with it on all slides.</p:text>
    <p:extLst>
      <p:ext uri="{C676402C-5697-4E1C-873F-D02D1690AC5C}">
        <p15:threadingInfo xmlns:p15="http://schemas.microsoft.com/office/powerpoint/2012/main" timeZoneBias="300"/>
      </p:ext>
    </p:extLst>
  </p:cm>
  <p:cm authorId="2" dt="2016-03-09T10:37:08.662" idx="12">
    <p:pos x="2450" y="1480"/>
    <p:text>text in boxes/ methods workflow can be a different font size since that is not really body text.</p:text>
    <p:extLst>
      <p:ext uri="{C676402C-5697-4E1C-873F-D02D1690AC5C}">
        <p15:threadingInfo xmlns:p15="http://schemas.microsoft.com/office/powerpoint/2012/main" timeZoneBias="300">
          <p15:parentCm authorId="2" idx="11"/>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03-09T10:37:29.935" idx="13">
    <p:pos x="2433" y="327"/>
    <p:text>This is a very nice image but some things need to happen for the FD. Please be sure that the legend, US inset image and north arrow are all separate image files. Also, any text in the image (other than the scale bar) needs to be a separate image file, so I suggest removing the text on the basemap</p:text>
    <p:extLst>
      <p:ext uri="{C676402C-5697-4E1C-873F-D02D1690AC5C}">
        <p15:threadingInfo xmlns:p15="http://schemas.microsoft.com/office/powerpoint/2012/main" timeZoneBias="300"/>
      </p:ext>
    </p:extLst>
  </p:cm>
  <p:cm authorId="2" dt="2016-03-09T10:39:05.922" idx="14">
    <p:pos x="1023" y="1006"/>
    <p:text>The info here is a bit text heavy. Please trim down to the following or something similar:
1) Southern Rocky Mountains
2) remove this bullet entirely and move this info into the speaker notes so that it is still mentioned. 
3) Area: ~516,754 km^2
4) Study Period: 2011-2015</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6-03-09T10:41:42.039" idx="15">
    <p:pos x="2364" y="1745"/>
    <p:text>Pleaes increase font size to at least 20.</p:text>
    <p:extLst>
      <p:ext uri="{C676402C-5697-4E1C-873F-D02D1690AC5C}">
        <p15:threadingInfo xmlns:p15="http://schemas.microsoft.com/office/powerpoint/2012/main" timeZoneBias="300"/>
      </p:ext>
    </p:extLst>
  </p:cm>
  <p:cm authorId="2" dt="2016-03-09T10:41:54.741" idx="16">
    <p:pos x="4960" y="3696"/>
    <p:text>As you provide the sensor you use for both landsat satellites, please provide the sensor you use for both Terra and Aqua.</p:text>
    <p:extLst>
      <p:ext uri="{C676402C-5697-4E1C-873F-D02D1690AC5C}">
        <p15:threadingInfo xmlns:p15="http://schemas.microsoft.com/office/powerpoint/2012/main" timeZoneBias="300"/>
      </p:ext>
    </p:extLst>
  </p:cm>
  <p:cm authorId="2" dt="2016-03-09T10:43:49.357" idx="18">
    <p:pos x="5476" y="516"/>
    <p:text>Please keep slide title format consistent. Font size here is 64 whereas other slides are 40</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6-03-09T10:42:47.044" idx="17">
    <p:pos x="10" y="10"/>
    <p:text>Rather than staying on this slide to discuss all three major components of your methodology, I suggest creating three more slides following this slide to go more in depth on each step: acquisition, processing, analysis</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6-03-09T10:44:19.204" idx="19">
    <p:pos x="980" y="705"/>
    <p:text>Please keep slide title format consistent. Update to font size 40</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9D238-2CC7-4914-B5AD-27F59C3F5D13}" type="doc">
      <dgm:prSet loTypeId="urn:microsoft.com/office/officeart/2005/8/layout/process2" loCatId="process" qsTypeId="urn:microsoft.com/office/officeart/2005/8/quickstyle/simple1" qsCatId="simple" csTypeId="urn:microsoft.com/office/officeart/2005/8/colors/accent1_2" csCatId="accent1" phldr="1"/>
      <dgm:spPr/>
    </dgm:pt>
    <dgm:pt modelId="{12014ED9-5075-4B4B-B4CC-59A94DB3D89C}">
      <dgm:prSet phldrT="[Text]"/>
      <dgm:spPr/>
      <dgm:t>
        <a:bodyPr/>
        <a:lstStyle/>
        <a:p>
          <a:r>
            <a:rPr lang="en-US" dirty="0" smtClean="0"/>
            <a:t>Snow depth</a:t>
          </a:r>
          <a:endParaRPr lang="en-US" dirty="0"/>
        </a:p>
      </dgm:t>
    </dgm:pt>
    <dgm:pt modelId="{F3EEA103-9B2D-4A29-8221-651EE6FD24C9}" type="parTrans" cxnId="{73275D70-C155-40E5-84A9-829EE6857BBE}">
      <dgm:prSet/>
      <dgm:spPr/>
      <dgm:t>
        <a:bodyPr/>
        <a:lstStyle/>
        <a:p>
          <a:endParaRPr lang="en-US"/>
        </a:p>
      </dgm:t>
    </dgm:pt>
    <dgm:pt modelId="{29E73353-7266-47CB-8F1D-ED4871715AB8}" type="sibTrans" cxnId="{73275D70-C155-40E5-84A9-829EE6857BBE}">
      <dgm:prSet/>
      <dgm:spPr/>
      <dgm:t>
        <a:bodyPr/>
        <a:lstStyle/>
        <a:p>
          <a:endParaRPr lang="en-US"/>
        </a:p>
      </dgm:t>
    </dgm:pt>
    <dgm:pt modelId="{C2A0254C-2440-45F6-8BC4-F82856CD3BD9}">
      <dgm:prSet phldrT="[Text]"/>
      <dgm:spPr/>
      <dgm:t>
        <a:bodyPr/>
        <a:lstStyle/>
        <a:p>
          <a:r>
            <a:rPr lang="en-US" dirty="0" smtClean="0"/>
            <a:t>Effects migration routes</a:t>
          </a:r>
          <a:endParaRPr lang="en-US" dirty="0"/>
        </a:p>
      </dgm:t>
    </dgm:pt>
    <dgm:pt modelId="{AC3EC649-83B8-40DD-82B5-F85C852FE2C8}" type="parTrans" cxnId="{3A1203C6-55B4-4ABE-96A7-E444D33DA658}">
      <dgm:prSet/>
      <dgm:spPr/>
      <dgm:t>
        <a:bodyPr/>
        <a:lstStyle/>
        <a:p>
          <a:endParaRPr lang="en-US"/>
        </a:p>
      </dgm:t>
    </dgm:pt>
    <dgm:pt modelId="{88FFC4F5-02E6-45C6-AB39-56985F355D92}" type="sibTrans" cxnId="{3A1203C6-55B4-4ABE-96A7-E444D33DA658}">
      <dgm:prSet/>
      <dgm:spPr/>
      <dgm:t>
        <a:bodyPr/>
        <a:lstStyle/>
        <a:p>
          <a:endParaRPr lang="en-US"/>
        </a:p>
      </dgm:t>
    </dgm:pt>
    <dgm:pt modelId="{B0D8576C-5162-44C2-93EE-2A9C242DCFB3}">
      <dgm:prSet phldrT="[Text]"/>
      <dgm:spPr/>
      <dgm:t>
        <a:bodyPr/>
        <a:lstStyle/>
        <a:p>
          <a:r>
            <a:rPr lang="en-US" dirty="0" smtClean="0"/>
            <a:t>Change Mule deer habitat</a:t>
          </a:r>
          <a:endParaRPr lang="en-US" dirty="0"/>
        </a:p>
      </dgm:t>
    </dgm:pt>
    <dgm:pt modelId="{2B54B726-9324-4D4B-80BB-8138FE687871}" type="parTrans" cxnId="{887B5327-93E5-4AA0-AB82-3DBC5EB26BE1}">
      <dgm:prSet/>
      <dgm:spPr/>
      <dgm:t>
        <a:bodyPr/>
        <a:lstStyle/>
        <a:p>
          <a:endParaRPr lang="en-US"/>
        </a:p>
      </dgm:t>
    </dgm:pt>
    <dgm:pt modelId="{D42377FF-AD5E-469B-AFFB-BB683180028F}" type="sibTrans" cxnId="{887B5327-93E5-4AA0-AB82-3DBC5EB26BE1}">
      <dgm:prSet/>
      <dgm:spPr/>
      <dgm:t>
        <a:bodyPr/>
        <a:lstStyle/>
        <a:p>
          <a:endParaRPr lang="en-US"/>
        </a:p>
      </dgm:t>
    </dgm:pt>
    <dgm:pt modelId="{D35E9F41-021E-4C9B-A195-44B66F9A3C84}" type="pres">
      <dgm:prSet presAssocID="{AD89D238-2CC7-4914-B5AD-27F59C3F5D13}" presName="linearFlow" presStyleCnt="0">
        <dgm:presLayoutVars>
          <dgm:resizeHandles val="exact"/>
        </dgm:presLayoutVars>
      </dgm:prSet>
      <dgm:spPr/>
    </dgm:pt>
    <dgm:pt modelId="{92EB460F-C761-41C1-AC84-92D87F9B8768}" type="pres">
      <dgm:prSet presAssocID="{12014ED9-5075-4B4B-B4CC-59A94DB3D89C}" presName="node" presStyleLbl="node1" presStyleIdx="0" presStyleCnt="3">
        <dgm:presLayoutVars>
          <dgm:bulletEnabled val="1"/>
        </dgm:presLayoutVars>
      </dgm:prSet>
      <dgm:spPr/>
      <dgm:t>
        <a:bodyPr/>
        <a:lstStyle/>
        <a:p>
          <a:endParaRPr lang="en-US"/>
        </a:p>
      </dgm:t>
    </dgm:pt>
    <dgm:pt modelId="{5ACF9B97-80E0-4F5F-B18E-D88C5A99273C}" type="pres">
      <dgm:prSet presAssocID="{29E73353-7266-47CB-8F1D-ED4871715AB8}" presName="sibTrans" presStyleLbl="sibTrans2D1" presStyleIdx="0" presStyleCnt="2"/>
      <dgm:spPr/>
      <dgm:t>
        <a:bodyPr/>
        <a:lstStyle/>
        <a:p>
          <a:endParaRPr lang="en-US"/>
        </a:p>
      </dgm:t>
    </dgm:pt>
    <dgm:pt modelId="{151419FE-9E11-48CD-9A4E-2BE92426308C}" type="pres">
      <dgm:prSet presAssocID="{29E73353-7266-47CB-8F1D-ED4871715AB8}" presName="connectorText" presStyleLbl="sibTrans2D1" presStyleIdx="0" presStyleCnt="2"/>
      <dgm:spPr/>
      <dgm:t>
        <a:bodyPr/>
        <a:lstStyle/>
        <a:p>
          <a:endParaRPr lang="en-US"/>
        </a:p>
      </dgm:t>
    </dgm:pt>
    <dgm:pt modelId="{66A18DC2-6B56-41CD-9BD5-BCAB97DCACD6}" type="pres">
      <dgm:prSet presAssocID="{C2A0254C-2440-45F6-8BC4-F82856CD3BD9}" presName="node" presStyleLbl="node1" presStyleIdx="1" presStyleCnt="3">
        <dgm:presLayoutVars>
          <dgm:bulletEnabled val="1"/>
        </dgm:presLayoutVars>
      </dgm:prSet>
      <dgm:spPr/>
      <dgm:t>
        <a:bodyPr/>
        <a:lstStyle/>
        <a:p>
          <a:endParaRPr lang="en-US"/>
        </a:p>
      </dgm:t>
    </dgm:pt>
    <dgm:pt modelId="{6599AE78-5E8E-48AC-AFB6-34D44457C24C}" type="pres">
      <dgm:prSet presAssocID="{88FFC4F5-02E6-45C6-AB39-56985F355D92}" presName="sibTrans" presStyleLbl="sibTrans2D1" presStyleIdx="1" presStyleCnt="2"/>
      <dgm:spPr/>
      <dgm:t>
        <a:bodyPr/>
        <a:lstStyle/>
        <a:p>
          <a:endParaRPr lang="en-US"/>
        </a:p>
      </dgm:t>
    </dgm:pt>
    <dgm:pt modelId="{A1C980B2-6588-4B23-A7CB-B68FE0BA30D5}" type="pres">
      <dgm:prSet presAssocID="{88FFC4F5-02E6-45C6-AB39-56985F355D92}" presName="connectorText" presStyleLbl="sibTrans2D1" presStyleIdx="1" presStyleCnt="2"/>
      <dgm:spPr/>
      <dgm:t>
        <a:bodyPr/>
        <a:lstStyle/>
        <a:p>
          <a:endParaRPr lang="en-US"/>
        </a:p>
      </dgm:t>
    </dgm:pt>
    <dgm:pt modelId="{E42D3E37-F24C-4035-BB56-65EEF6BA3A3C}" type="pres">
      <dgm:prSet presAssocID="{B0D8576C-5162-44C2-93EE-2A9C242DCFB3}" presName="node" presStyleLbl="node1" presStyleIdx="2" presStyleCnt="3">
        <dgm:presLayoutVars>
          <dgm:bulletEnabled val="1"/>
        </dgm:presLayoutVars>
      </dgm:prSet>
      <dgm:spPr/>
      <dgm:t>
        <a:bodyPr/>
        <a:lstStyle/>
        <a:p>
          <a:endParaRPr lang="en-US"/>
        </a:p>
      </dgm:t>
    </dgm:pt>
  </dgm:ptLst>
  <dgm:cxnLst>
    <dgm:cxn modelId="{E5CE8012-E8E0-48CE-B2CA-E2BA9751EBEF}" type="presOf" srcId="{AD89D238-2CC7-4914-B5AD-27F59C3F5D13}" destId="{D35E9F41-021E-4C9B-A195-44B66F9A3C84}" srcOrd="0" destOrd="0" presId="urn:microsoft.com/office/officeart/2005/8/layout/process2"/>
    <dgm:cxn modelId="{D24C76C8-ABB5-483A-B10B-323904D3E546}" type="presOf" srcId="{29E73353-7266-47CB-8F1D-ED4871715AB8}" destId="{5ACF9B97-80E0-4F5F-B18E-D88C5A99273C}" srcOrd="0" destOrd="0" presId="urn:microsoft.com/office/officeart/2005/8/layout/process2"/>
    <dgm:cxn modelId="{887B5327-93E5-4AA0-AB82-3DBC5EB26BE1}" srcId="{AD89D238-2CC7-4914-B5AD-27F59C3F5D13}" destId="{B0D8576C-5162-44C2-93EE-2A9C242DCFB3}" srcOrd="2" destOrd="0" parTransId="{2B54B726-9324-4D4B-80BB-8138FE687871}" sibTransId="{D42377FF-AD5E-469B-AFFB-BB683180028F}"/>
    <dgm:cxn modelId="{00FF3B3A-BAF5-46E1-9526-D8297BBAD8CD}" type="presOf" srcId="{B0D8576C-5162-44C2-93EE-2A9C242DCFB3}" destId="{E42D3E37-F24C-4035-BB56-65EEF6BA3A3C}" srcOrd="0" destOrd="0" presId="urn:microsoft.com/office/officeart/2005/8/layout/process2"/>
    <dgm:cxn modelId="{3A1203C6-55B4-4ABE-96A7-E444D33DA658}" srcId="{AD89D238-2CC7-4914-B5AD-27F59C3F5D13}" destId="{C2A0254C-2440-45F6-8BC4-F82856CD3BD9}" srcOrd="1" destOrd="0" parTransId="{AC3EC649-83B8-40DD-82B5-F85C852FE2C8}" sibTransId="{88FFC4F5-02E6-45C6-AB39-56985F355D92}"/>
    <dgm:cxn modelId="{F959CDAE-BEDB-4EE5-8573-B441CBDDCF66}" type="presOf" srcId="{88FFC4F5-02E6-45C6-AB39-56985F355D92}" destId="{A1C980B2-6588-4B23-A7CB-B68FE0BA30D5}" srcOrd="1" destOrd="0" presId="urn:microsoft.com/office/officeart/2005/8/layout/process2"/>
    <dgm:cxn modelId="{73275D70-C155-40E5-84A9-829EE6857BBE}" srcId="{AD89D238-2CC7-4914-B5AD-27F59C3F5D13}" destId="{12014ED9-5075-4B4B-B4CC-59A94DB3D89C}" srcOrd="0" destOrd="0" parTransId="{F3EEA103-9B2D-4A29-8221-651EE6FD24C9}" sibTransId="{29E73353-7266-47CB-8F1D-ED4871715AB8}"/>
    <dgm:cxn modelId="{B8F9B5DD-0BAE-4926-8807-341A2C7536F1}" type="presOf" srcId="{29E73353-7266-47CB-8F1D-ED4871715AB8}" destId="{151419FE-9E11-48CD-9A4E-2BE92426308C}" srcOrd="1" destOrd="0" presId="urn:microsoft.com/office/officeart/2005/8/layout/process2"/>
    <dgm:cxn modelId="{A1EEF34E-BADF-486C-B9B5-724C5D516CA9}" type="presOf" srcId="{12014ED9-5075-4B4B-B4CC-59A94DB3D89C}" destId="{92EB460F-C761-41C1-AC84-92D87F9B8768}" srcOrd="0" destOrd="0" presId="urn:microsoft.com/office/officeart/2005/8/layout/process2"/>
    <dgm:cxn modelId="{C888D534-C6A2-441D-8D68-CDDD12781613}" type="presOf" srcId="{C2A0254C-2440-45F6-8BC4-F82856CD3BD9}" destId="{66A18DC2-6B56-41CD-9BD5-BCAB97DCACD6}" srcOrd="0" destOrd="0" presId="urn:microsoft.com/office/officeart/2005/8/layout/process2"/>
    <dgm:cxn modelId="{21E0C3E4-803A-4AD8-9142-0970F7439498}" type="presOf" srcId="{88FFC4F5-02E6-45C6-AB39-56985F355D92}" destId="{6599AE78-5E8E-48AC-AFB6-34D44457C24C}" srcOrd="0" destOrd="0" presId="urn:microsoft.com/office/officeart/2005/8/layout/process2"/>
    <dgm:cxn modelId="{1EECC12A-7800-4A63-BE75-AD1FC6DDE6A5}" type="presParOf" srcId="{D35E9F41-021E-4C9B-A195-44B66F9A3C84}" destId="{92EB460F-C761-41C1-AC84-92D87F9B8768}" srcOrd="0" destOrd="0" presId="urn:microsoft.com/office/officeart/2005/8/layout/process2"/>
    <dgm:cxn modelId="{0D2EC500-1932-4B1A-B854-8CA1FEE42074}" type="presParOf" srcId="{D35E9F41-021E-4C9B-A195-44B66F9A3C84}" destId="{5ACF9B97-80E0-4F5F-B18E-D88C5A99273C}" srcOrd="1" destOrd="0" presId="urn:microsoft.com/office/officeart/2005/8/layout/process2"/>
    <dgm:cxn modelId="{69561F64-9F86-408E-B84C-1CF8B4F2281B}" type="presParOf" srcId="{5ACF9B97-80E0-4F5F-B18E-D88C5A99273C}" destId="{151419FE-9E11-48CD-9A4E-2BE92426308C}" srcOrd="0" destOrd="0" presId="urn:microsoft.com/office/officeart/2005/8/layout/process2"/>
    <dgm:cxn modelId="{F0301CA0-1610-49A2-9284-B86727E892DB}" type="presParOf" srcId="{D35E9F41-021E-4C9B-A195-44B66F9A3C84}" destId="{66A18DC2-6B56-41CD-9BD5-BCAB97DCACD6}" srcOrd="2" destOrd="0" presId="urn:microsoft.com/office/officeart/2005/8/layout/process2"/>
    <dgm:cxn modelId="{0EC9A42F-8972-4CA0-9C6C-B3B13DFC6301}" type="presParOf" srcId="{D35E9F41-021E-4C9B-A195-44B66F9A3C84}" destId="{6599AE78-5E8E-48AC-AFB6-34D44457C24C}" srcOrd="3" destOrd="0" presId="urn:microsoft.com/office/officeart/2005/8/layout/process2"/>
    <dgm:cxn modelId="{2775133C-0753-4C27-A43C-D696637D518D}" type="presParOf" srcId="{6599AE78-5E8E-48AC-AFB6-34D44457C24C}" destId="{A1C980B2-6588-4B23-A7CB-B68FE0BA30D5}" srcOrd="0" destOrd="0" presId="urn:microsoft.com/office/officeart/2005/8/layout/process2"/>
    <dgm:cxn modelId="{82987DB2-F22B-492C-A52D-B5596FEB972F}" type="presParOf" srcId="{D35E9F41-021E-4C9B-A195-44B66F9A3C84}" destId="{E42D3E37-F24C-4035-BB56-65EEF6BA3A3C}"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B460F-C761-41C1-AC84-92D87F9B8768}">
      <dsp:nvSpPr>
        <dsp:cNvPr id="0" name=""/>
        <dsp:cNvSpPr/>
      </dsp:nvSpPr>
      <dsp:spPr>
        <a:xfrm>
          <a:off x="718828" y="0"/>
          <a:ext cx="2156442" cy="1198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Snow depth</a:t>
          </a:r>
          <a:endParaRPr lang="en-US" sz="2200" kern="1200" dirty="0"/>
        </a:p>
      </dsp:txBody>
      <dsp:txXfrm>
        <a:off x="753917" y="35089"/>
        <a:ext cx="2086264" cy="1127845"/>
      </dsp:txXfrm>
    </dsp:sp>
    <dsp:sp modelId="{5ACF9B97-80E0-4F5F-B18E-D88C5A99273C}">
      <dsp:nvSpPr>
        <dsp:cNvPr id="0" name=""/>
        <dsp:cNvSpPr/>
      </dsp:nvSpPr>
      <dsp:spPr>
        <a:xfrm rot="5400000">
          <a:off x="1572420" y="1227974"/>
          <a:ext cx="449258" cy="539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635317" y="1272900"/>
        <a:ext cx="323466" cy="314481"/>
      </dsp:txXfrm>
    </dsp:sp>
    <dsp:sp modelId="{66A18DC2-6B56-41CD-9BD5-BCAB97DCACD6}">
      <dsp:nvSpPr>
        <dsp:cNvPr id="0" name=""/>
        <dsp:cNvSpPr/>
      </dsp:nvSpPr>
      <dsp:spPr>
        <a:xfrm>
          <a:off x="718828" y="1797035"/>
          <a:ext cx="2156442" cy="1198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Effects migration routes</a:t>
          </a:r>
          <a:endParaRPr lang="en-US" sz="2200" kern="1200" dirty="0"/>
        </a:p>
      </dsp:txBody>
      <dsp:txXfrm>
        <a:off x="753917" y="1832124"/>
        <a:ext cx="2086264" cy="1127845"/>
      </dsp:txXfrm>
    </dsp:sp>
    <dsp:sp modelId="{6599AE78-5E8E-48AC-AFB6-34D44457C24C}">
      <dsp:nvSpPr>
        <dsp:cNvPr id="0" name=""/>
        <dsp:cNvSpPr/>
      </dsp:nvSpPr>
      <dsp:spPr>
        <a:xfrm rot="5400000">
          <a:off x="1572420" y="3025009"/>
          <a:ext cx="449258" cy="539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635317" y="3069935"/>
        <a:ext cx="323466" cy="314481"/>
      </dsp:txXfrm>
    </dsp:sp>
    <dsp:sp modelId="{E42D3E37-F24C-4035-BB56-65EEF6BA3A3C}">
      <dsp:nvSpPr>
        <dsp:cNvPr id="0" name=""/>
        <dsp:cNvSpPr/>
      </dsp:nvSpPr>
      <dsp:spPr>
        <a:xfrm>
          <a:off x="718828" y="3594071"/>
          <a:ext cx="2156442" cy="1198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Change Mule deer habitat</a:t>
          </a:r>
          <a:endParaRPr lang="en-US" sz="2200" kern="1200" dirty="0"/>
        </a:p>
      </dsp:txBody>
      <dsp:txXfrm>
        <a:off x="753917" y="3629160"/>
        <a:ext cx="2086264" cy="11278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Tyler Rhodes, and I am the Project Lead for the Southern Rockies Ecological Forecasting Team, this is the second term for this project. I recently graduated from Old Dominion University with a BS in Geography.</a:t>
            </a:r>
          </a:p>
          <a:p>
            <a:r>
              <a:rPr lang="en-US" dirty="0" smtClean="0"/>
              <a:t>Hi, my name is Mike </a:t>
            </a:r>
            <a:r>
              <a:rPr lang="en-US" dirty="0" err="1" smtClean="0"/>
              <a:t>Sclater</a:t>
            </a:r>
            <a:r>
              <a:rPr lang="en-US" dirty="0" smtClean="0"/>
              <a:t>,</a:t>
            </a:r>
            <a:r>
              <a:rPr lang="en-US" baseline="0" dirty="0" smtClean="0"/>
              <a:t> and I graduated from Virginia Tech with a BS in Geography</a:t>
            </a:r>
          </a:p>
          <a:p>
            <a:r>
              <a:rPr lang="en-US" baseline="0" dirty="0" smtClean="0"/>
              <a:t>Hi, my name is Amanda Flake, and I am a senior at Old Dominion University, graduating with a BA in Geography.</a:t>
            </a:r>
          </a:p>
          <a:p>
            <a:r>
              <a:rPr lang="en-US" baseline="0" dirty="0" smtClean="0"/>
              <a:t>Our project uses NASA Earth observations to study mule deer migration by looking at snow coverage and the impact of anthropogenic features on their migration.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27044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Mule deer are a large source of income in the Southern Rocky region. Hunters of mule deer contribute millions of dollars to the local economies through lodging, licenses, supplies, food, and gas purchases during each hunting season. The money in turn contributes to the overall economic growth of this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Ecological</a:t>
            </a:r>
            <a:r>
              <a:rPr lang="en-US" sz="1200" kern="1200" baseline="0" dirty="0" smtClean="0">
                <a:solidFill>
                  <a:schemeClr val="tx1"/>
                </a:solidFill>
                <a:effectLst/>
                <a:latin typeface="+mn-lt"/>
                <a:ea typeface="+mn-ea"/>
                <a:cs typeface="+mn-cs"/>
              </a:rPr>
              <a:t>ly, mule deer are important because they are a keystone species that promote a diverse ecosystem.  Mule deer populations have been declining, and because of this many other Southern Rocky wildlife species have been affected.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76286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kern="1200" dirty="0" smtClean="0">
                <a:solidFill>
                  <a:schemeClr val="tx1"/>
                </a:solidFill>
                <a:effectLst/>
                <a:latin typeface="+mn-lt"/>
                <a:ea typeface="+mn-ea"/>
                <a:cs typeface="+mn-cs"/>
              </a:rPr>
              <a:t>The creation of oil and gas lines, along with urban sprawl, have caused indispensable migratory corridors to disappear, which in turn is causing a decline in mule deer.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 increase in human features has caused these herds to migrate at different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kern="1200" dirty="0" smtClean="0">
                <a:solidFill>
                  <a:schemeClr val="tx1"/>
                </a:solidFill>
                <a:effectLst/>
                <a:latin typeface="+mn-lt"/>
                <a:ea typeface="+mn-ea"/>
                <a:cs typeface="+mn-cs"/>
              </a:rPr>
              <a:t>Research shows that herds near more-developed areas are migrating earlier and moving faster. The reason is so that they can get around these areas and to lower elevations in time for the cold season.</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8185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Areas</a:t>
            </a:r>
            <a:r>
              <a:rPr lang="en-US" baseline="0" dirty="0" smtClean="0"/>
              <a:t> that accumulate deep snow, have negative effects on migration routes. </a:t>
            </a:r>
          </a:p>
          <a:p>
            <a:r>
              <a:rPr lang="en-US" baseline="0" dirty="0" smtClean="0"/>
              <a:t>Mule deer avoid routes and change their habitat during winter months of heavy snow.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67665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Our teams objective this term is to utilize NASA Earth observing satellites to improve knowledge and understanding of mule deer migration </a:t>
            </a:r>
            <a:endParaRPr lang="en-US" dirty="0" smtClean="0">
              <a:effectLst/>
            </a:endParaRPr>
          </a:p>
          <a:p>
            <a:pPr marL="342900" marR="0" lvl="0" indent="-342900" fontAlgn="base">
              <a:spcBef>
                <a:spcPts val="0"/>
              </a:spcBef>
              <a:spcAft>
                <a:spcPts val="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Determine how human development such as roads, fences, buildings, oil and natural gas wells affect mule deer and their migration patterns</a:t>
            </a:r>
            <a:endParaRPr lang="en-US" dirty="0" smtClean="0">
              <a:effectLst/>
            </a:endParaRPr>
          </a:p>
          <a:p>
            <a:pPr marL="342900" marR="0" lvl="0" indent="-342900">
              <a:lnSpc>
                <a:spcPct val="107000"/>
              </a:lnSpc>
              <a:spcBef>
                <a:spcPts val="0"/>
              </a:spcBef>
              <a:spcAft>
                <a:spcPts val="800"/>
              </a:spcAft>
              <a:buFont typeface="Wingdings" panose="05000000000000000000" pitchFamily="2" charset="2"/>
              <a:buChar char=""/>
              <a:tabLst>
                <a:tab pos="800100" algn="l"/>
              </a:tabLst>
            </a:pPr>
            <a:r>
              <a:rPr lang="en-US" sz="1200" kern="1200" dirty="0" smtClean="0">
                <a:solidFill>
                  <a:srgbClr val="000000"/>
                </a:solidFill>
                <a:effectLst/>
                <a:latin typeface="Calibri" panose="020F0502020204030204" pitchFamily="34" charset="0"/>
                <a:ea typeface="+mn-ea"/>
                <a:cs typeface="+mn-cs"/>
              </a:rPr>
              <a:t>Document and identify conservation areas by running unsupervised classifications on Modis Phenology in ERDAS Imagine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98764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focus for our project was the Southern Rockies LLC which spans six states and encompasses approximately  516,754 km</a:t>
            </a:r>
            <a:r>
              <a:rPr kumimoji="0" lang="en-US" sz="2000" b="0" i="0" u="none" strike="noStrike" kern="1200" cap="none" spc="0" normalizeH="0" baseline="30000" noProof="0" dirty="0" smtClean="0">
                <a:ln>
                  <a:noFill/>
                </a:ln>
                <a:solidFill>
                  <a:srgbClr val="767171"/>
                </a:solidFill>
                <a:effectLst/>
                <a:uLnTx/>
                <a:uFillTx/>
                <a:latin typeface="Century Gothic"/>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study time period is from 2011- 2015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7200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Landsat 5 TM (Thematic Mapper) and Landsat 8 OLI (Operational Land Imager), which has a 30m resolution was downloaded and used for land cover identification.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MODIS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Moderatate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-resolution imaging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spectroradiometer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sensors Aqua and Terra which have a 1km resolution were used to create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Forwarn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climate data which we then clipped and ran unsupervised classifications on.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81418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that</a:t>
            </a:r>
            <a:r>
              <a:rPr lang="en-US" baseline="0" dirty="0" smtClean="0"/>
              <a:t> was downloaded and collected includes the 2011 NLCD (National Land Cover Dataset), Prism Climate data, Aster, Landsat 5 TM, and Landsat 8 OLI.</a:t>
            </a:r>
          </a:p>
          <a:p>
            <a:endParaRPr lang="en-US" baseline="0" dirty="0" smtClean="0"/>
          </a:p>
          <a:p>
            <a:r>
              <a:rPr lang="en-US" baseline="0" dirty="0" smtClean="0"/>
              <a:t>Utilizing ArcMap the team clipped the MODIS Phenology Data to a minimum bounding box around the SRLCC and then uploaded into ERDAS Imagine and an unsupervised classification was run to depict 30 distinct land classes.</a:t>
            </a:r>
          </a:p>
          <a:p>
            <a:endParaRPr lang="en-US" baseline="0" dirty="0" smtClean="0"/>
          </a:p>
          <a:p>
            <a:r>
              <a:rPr lang="en-US" baseline="0" dirty="0" smtClean="0"/>
              <a:t>The Aster was used to create a digital elevation model or DEM and a slope map for the study area</a:t>
            </a:r>
          </a:p>
          <a:p>
            <a:endParaRPr lang="en-US" baseline="0" dirty="0" smtClean="0"/>
          </a:p>
          <a:p>
            <a:r>
              <a:rPr lang="en-US" baseline="0" dirty="0" smtClean="0"/>
              <a:t>Prism temperature and precipitation data was collected and an average was then calculated for each month each year.</a:t>
            </a:r>
          </a:p>
          <a:p>
            <a:endParaRPr lang="en-US" baseline="0" dirty="0" smtClean="0"/>
          </a:p>
          <a:p>
            <a:r>
              <a:rPr lang="en-US" baseline="0" dirty="0" smtClean="0"/>
              <a:t>Finally, the NLCD, MODIS Vegetation phenology, Prism climate data, DEM/slope, and MODIS Snow cover data was clipped to our study area and added to our final </a:t>
            </a:r>
            <a:r>
              <a:rPr kumimoji="0" lang="en-US" sz="2000" b="0" i="0" u="none" strike="noStrike" kern="1200" cap="none" spc="0" normalizeH="0" baseline="0" noProof="0" dirty="0" smtClean="0">
                <a:ln>
                  <a:noFill/>
                </a:ln>
                <a:solidFill>
                  <a:srgbClr val="767171"/>
                </a:solidFill>
                <a:effectLst/>
                <a:uLnTx/>
                <a:uFillTx/>
                <a:latin typeface="Century Gothic"/>
                <a:ea typeface="+mn-ea"/>
                <a:cs typeface="+mn-cs"/>
              </a:rPr>
              <a:t>mule deer corridor maps.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955514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algn="ctr"/>
            <a:r>
              <a:rPr lang="en-US" dirty="0" smtClean="0"/>
              <a:t>Southern Rockies Ecological Forecasting II</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Tracking Mule Deer for Wildlife Corridors between Seasonal Habitats in the Southern Rockies</a:t>
            </a:r>
          </a:p>
          <a:p>
            <a:endParaRPr lang="en-US" dirty="0"/>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Tyler Rhodes (Project 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Michael Sclater</a:t>
            </a: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Amanda Flake</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Allison Chappell</a:t>
            </a:r>
            <a:endParaRPr lang="en-US" sz="1600" dirty="0"/>
          </a:p>
        </p:txBody>
      </p:sp>
      <p:sp>
        <p:nvSpPr>
          <p:cNvPr id="22"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Maggie Jenkins</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Cody Walker </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normAutofit fontScale="92500" lnSpcReduction="20000"/>
          </a:bodyPr>
          <a:lstStyle/>
          <a:p>
            <a:r>
              <a:rPr lang="en-US" dirty="0" smtClean="0"/>
              <a:t>Results – Snow’s Impact Maps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2054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070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Errors and Limitations </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6193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5361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536700"/>
            <a:ext cx="7653528" cy="4425188"/>
          </a:xfrm>
        </p:spPr>
        <p:txBody>
          <a:bodyPr>
            <a:normAutofit/>
          </a:bodyPr>
          <a:lstStyle/>
          <a:p>
            <a:endParaRPr lang="en-US" sz="4000" dirty="0"/>
          </a:p>
        </p:txBody>
      </p:sp>
      <p:sp>
        <p:nvSpPr>
          <p:cNvPr id="3" name="Text Placeholder 2"/>
          <p:cNvSpPr>
            <a:spLocks noGrp="1"/>
          </p:cNvSpPr>
          <p:nvPr>
            <p:ph type="body" sz="quarter" idx="14"/>
          </p:nvPr>
        </p:nvSpPr>
        <p:spPr>
          <a:xfrm>
            <a:off x="749808" y="190500"/>
            <a:ext cx="7653528" cy="1346200"/>
          </a:xfrm>
        </p:spPr>
        <p:txBody>
          <a:bodyPr/>
          <a:lstStyle/>
          <a:p>
            <a:r>
              <a:rPr lang="en-US" sz="4800" dirty="0" smtClean="0"/>
              <a:t>References</a:t>
            </a:r>
            <a:r>
              <a:rPr lang="en-US" dirty="0" smtClean="0"/>
              <a:t> </a:t>
            </a:r>
            <a:endParaRPr lang="en-US" dirty="0"/>
          </a:p>
        </p:txBody>
      </p:sp>
    </p:spTree>
    <p:extLst>
      <p:ext uri="{BB962C8B-B14F-4D97-AF65-F5344CB8AC3E}">
        <p14:creationId xmlns:p14="http://schemas.microsoft.com/office/powerpoint/2010/main" val="332733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4"/>
            <a:ext cx="8051583" cy="704088"/>
          </a:xfrm>
        </p:spPr>
        <p:txBody>
          <a:bodyPr>
            <a:normAutofit fontScale="92500" lnSpcReduction="10000"/>
          </a:bodyPr>
          <a:lstStyle/>
          <a:p>
            <a:r>
              <a:rPr lang="en-US" b="1" dirty="0"/>
              <a:t>Dr. Kenton Ross </a:t>
            </a:r>
          </a:p>
          <a:p>
            <a:r>
              <a:rPr lang="en-US" dirty="0"/>
              <a:t>NASA DEVELOP National Program Science Advisor </a:t>
            </a:r>
          </a:p>
          <a:p>
            <a:endParaRPr lang="en-US" dirty="0"/>
          </a:p>
        </p:txBody>
      </p:sp>
      <p:sp>
        <p:nvSpPr>
          <p:cNvPr id="3" name="Text Placeholder 2"/>
          <p:cNvSpPr>
            <a:spLocks noGrp="1"/>
          </p:cNvSpPr>
          <p:nvPr>
            <p:ph type="body" sz="quarter" idx="11"/>
          </p:nvPr>
        </p:nvSpPr>
        <p:spPr>
          <a:xfrm>
            <a:off x="571207" y="2606143"/>
            <a:ext cx="8051583" cy="1109632"/>
          </a:xfrm>
        </p:spPr>
        <p:txBody>
          <a:bodyPr>
            <a:normAutofit fontScale="70000" lnSpcReduction="20000"/>
          </a:bodyPr>
          <a:lstStyle/>
          <a:p>
            <a:r>
              <a:rPr lang="en-US" b="1" dirty="0"/>
              <a:t>Southern Rockies Landscape Conservation Cooperative </a:t>
            </a:r>
          </a:p>
          <a:p>
            <a:r>
              <a:rPr lang="en-US" dirty="0"/>
              <a:t>John Rice </a:t>
            </a:r>
          </a:p>
          <a:p>
            <a:r>
              <a:rPr lang="en-US" b="1" dirty="0"/>
              <a:t>Mule Deer Western Association of Fish and Wildlife Agencies (WAFWA) Working Group </a:t>
            </a:r>
          </a:p>
          <a:p>
            <a:r>
              <a:rPr lang="en-US" dirty="0"/>
              <a:t>Jim </a:t>
            </a:r>
            <a:r>
              <a:rPr lang="en-US" dirty="0" err="1"/>
              <a:t>Heffelfinger</a:t>
            </a:r>
            <a:r>
              <a:rPr lang="en-US" dirty="0"/>
              <a:t> </a:t>
            </a:r>
          </a:p>
          <a:p>
            <a:endParaRPr lang="en-US" dirty="0"/>
          </a:p>
        </p:txBody>
      </p:sp>
      <p:sp>
        <p:nvSpPr>
          <p:cNvPr id="4" name="Text Placeholder 3"/>
          <p:cNvSpPr>
            <a:spLocks noGrp="1"/>
          </p:cNvSpPr>
          <p:nvPr>
            <p:ph type="body" sz="quarter" idx="12"/>
          </p:nvPr>
        </p:nvSpPr>
        <p:spPr>
          <a:xfrm>
            <a:off x="571208" y="4196696"/>
            <a:ext cx="8051582" cy="1962804"/>
          </a:xfrm>
        </p:spPr>
        <p:txBody>
          <a:bodyPr>
            <a:normAutofit fontScale="85000" lnSpcReduction="20000"/>
          </a:bodyPr>
          <a:lstStyle/>
          <a:p>
            <a:r>
              <a:rPr lang="en-US" b="1" dirty="0"/>
              <a:t>Emily Adams</a:t>
            </a:r>
          </a:p>
          <a:p>
            <a:r>
              <a:rPr lang="en-US" dirty="0"/>
              <a:t>NASA DEVELOP Langley Center Lead </a:t>
            </a:r>
          </a:p>
          <a:p>
            <a:r>
              <a:rPr lang="en-US" b="1" dirty="0"/>
              <a:t>Rebekke Muench </a:t>
            </a:r>
          </a:p>
          <a:p>
            <a:r>
              <a:rPr lang="en-US" dirty="0"/>
              <a:t>NASA DEVELOP Langley Assistant Center Lead</a:t>
            </a:r>
          </a:p>
          <a:p>
            <a:r>
              <a:rPr lang="en-US" b="1" dirty="0"/>
              <a:t>Past Contributors from Fall 2015</a:t>
            </a:r>
          </a:p>
          <a:p>
            <a:r>
              <a:rPr lang="en-US" dirty="0"/>
              <a:t>Ross </a:t>
            </a:r>
            <a:r>
              <a:rPr lang="en-US" dirty="0" err="1"/>
              <a:t>Reahard</a:t>
            </a:r>
            <a:r>
              <a:rPr lang="en-US" dirty="0"/>
              <a:t> (Project </a:t>
            </a:r>
            <a:r>
              <a:rPr lang="en-US" dirty="0" smtClean="0"/>
              <a:t>Lead), Teresa </a:t>
            </a:r>
            <a:r>
              <a:rPr lang="en-US" dirty="0" err="1" smtClean="0"/>
              <a:t>Fenn</a:t>
            </a:r>
            <a:r>
              <a:rPr lang="en-US" dirty="0" smtClean="0"/>
              <a:t>, Jeri </a:t>
            </a:r>
            <a:r>
              <a:rPr lang="en-US" dirty="0" err="1"/>
              <a:t>Wisman</a:t>
            </a:r>
            <a:r>
              <a:rPr lang="en-US" dirty="0"/>
              <a:t> </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125222"/>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715775"/>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56" r="5556"/>
          <a:stretch>
            <a:fillRect/>
          </a:stretch>
        </p:blipFill>
        <p:spPr/>
      </p:pic>
      <p:sp>
        <p:nvSpPr>
          <p:cNvPr id="2" name="Text Placeholder 1"/>
          <p:cNvSpPr>
            <a:spLocks noGrp="1"/>
          </p:cNvSpPr>
          <p:nvPr>
            <p:ph type="body" sz="quarter" idx="11"/>
          </p:nvPr>
        </p:nvSpPr>
        <p:spPr>
          <a:xfrm>
            <a:off x="330200" y="2130552"/>
            <a:ext cx="3892550" cy="4270248"/>
          </a:xfrm>
        </p:spPr>
        <p:txBody>
          <a:bodyPr>
            <a:normAutofit/>
          </a:bodyPr>
          <a:lstStyle/>
          <a:p>
            <a:r>
              <a:rPr lang="en-US" sz="2500" b="1" dirty="0" smtClean="0"/>
              <a:t>Economically important</a:t>
            </a:r>
          </a:p>
          <a:p>
            <a:pPr marL="342900" indent="-342900">
              <a:buFont typeface="Arial" panose="020B0604020202020204" pitchFamily="34" charset="0"/>
              <a:buChar char="•"/>
            </a:pPr>
            <a:r>
              <a:rPr lang="en-US" sz="2500" dirty="0" smtClean="0"/>
              <a:t>Hunting</a:t>
            </a:r>
          </a:p>
          <a:p>
            <a:pPr marL="342900" indent="-342900">
              <a:buFont typeface="Arial" panose="020B0604020202020204" pitchFamily="34" charset="0"/>
              <a:buChar char="•"/>
            </a:pPr>
            <a:r>
              <a:rPr lang="en-US" sz="2500" dirty="0" smtClean="0"/>
              <a:t>Tourism </a:t>
            </a:r>
          </a:p>
          <a:p>
            <a:pPr marL="342900" indent="-342900">
              <a:buFont typeface="Arial" panose="020B0604020202020204" pitchFamily="34" charset="0"/>
              <a:buChar char="•"/>
            </a:pPr>
            <a:endParaRPr lang="en-US" sz="2500" dirty="0" smtClean="0"/>
          </a:p>
          <a:p>
            <a:r>
              <a:rPr lang="en-US" sz="2500" b="1" dirty="0" smtClean="0"/>
              <a:t>Ecologically important</a:t>
            </a:r>
          </a:p>
          <a:p>
            <a:pPr marL="342900" indent="-342900">
              <a:buFont typeface="Arial" panose="020B0604020202020204" pitchFamily="34" charset="0"/>
              <a:buChar char="•"/>
            </a:pPr>
            <a:r>
              <a:rPr lang="en-US" sz="2500" dirty="0" smtClean="0"/>
              <a:t>Keystone species</a:t>
            </a:r>
          </a:p>
          <a:p>
            <a:pPr marL="342900" indent="-342900">
              <a:buFont typeface="Arial" panose="020B0604020202020204" pitchFamily="34" charset="0"/>
              <a:buChar char="•"/>
            </a:pPr>
            <a:r>
              <a:rPr lang="en-US" sz="2500" dirty="0" smtClean="0"/>
              <a:t>Diverse ecosystem </a:t>
            </a:r>
          </a:p>
        </p:txBody>
      </p:sp>
      <p:sp>
        <p:nvSpPr>
          <p:cNvPr id="3" name="Text Placeholder 2"/>
          <p:cNvSpPr>
            <a:spLocks noGrp="1"/>
          </p:cNvSpPr>
          <p:nvPr>
            <p:ph type="body" sz="quarter" idx="10"/>
          </p:nvPr>
        </p:nvSpPr>
        <p:spPr>
          <a:xfrm>
            <a:off x="4572000" y="2260600"/>
            <a:ext cx="3566160" cy="1394460"/>
          </a:xfrm>
        </p:spPr>
        <p:txBody>
          <a:bodyPr>
            <a:normAutofit fontScale="92500" lnSpcReduction="20000"/>
          </a:bodyPr>
          <a:lstStyle/>
          <a:p>
            <a:r>
              <a:rPr lang="en-US" dirty="0" smtClean="0"/>
              <a:t>Where are the Mule deer going?</a:t>
            </a:r>
            <a:endParaRPr lang="en-US" dirty="0"/>
          </a:p>
        </p:txBody>
      </p:sp>
      <p:sp>
        <p:nvSpPr>
          <p:cNvPr id="5" name="Text Placeholder 4"/>
          <p:cNvSpPr>
            <a:spLocks noGrp="1"/>
          </p:cNvSpPr>
          <p:nvPr>
            <p:ph type="body" sz="quarter" idx="13"/>
          </p:nvPr>
        </p:nvSpPr>
        <p:spPr>
          <a:xfrm>
            <a:off x="4494530" y="6718300"/>
            <a:ext cx="3721100" cy="266700"/>
          </a:xfrm>
        </p:spPr>
        <p:txBody>
          <a:bodyPr>
            <a:normAutofit fontScale="70000" lnSpcReduction="20000"/>
          </a:bodyPr>
          <a:lstStyle/>
          <a:p>
            <a:r>
              <a:rPr lang="en-US" dirty="0" smtClean="0"/>
              <a:t>Image Credit: Creative Commons “Tracks In the Snow” Chris </a:t>
            </a:r>
            <a:r>
              <a:rPr lang="en-US" dirty="0" err="1" smtClean="0"/>
              <a:t>Goforth</a:t>
            </a:r>
            <a:endParaRPr lang="en-US" dirty="0"/>
          </a:p>
        </p:txBody>
      </p:sp>
      <p:sp>
        <p:nvSpPr>
          <p:cNvPr id="4" name="TextBox 3"/>
          <p:cNvSpPr txBox="1"/>
          <p:nvPr/>
        </p:nvSpPr>
        <p:spPr>
          <a:xfrm>
            <a:off x="521208" y="406400"/>
            <a:ext cx="3593592" cy="1231106"/>
          </a:xfrm>
          <a:prstGeom prst="rect">
            <a:avLst/>
          </a:prstGeom>
          <a:noFill/>
        </p:spPr>
        <p:txBody>
          <a:bodyPr wrap="square" rtlCol="0">
            <a:spAutoFit/>
          </a:bodyPr>
          <a:lstStyle/>
          <a:p>
            <a:pPr algn="ctr"/>
            <a:r>
              <a:rPr lang="en-US" sz="3700" b="1" dirty="0" smtClean="0">
                <a:solidFill>
                  <a:schemeClr val="accent1"/>
                </a:solidFill>
              </a:rPr>
              <a:t>Community Concerns </a:t>
            </a:r>
            <a:endParaRPr lang="en-US" sz="3700" b="1" dirty="0">
              <a:solidFill>
                <a:schemeClr val="accent1"/>
              </a:solidFill>
            </a:endParaRPr>
          </a:p>
        </p:txBody>
      </p:sp>
    </p:spTree>
    <p:extLst>
      <p:ext uri="{BB962C8B-B14F-4D97-AF65-F5344CB8AC3E}">
        <p14:creationId xmlns:p14="http://schemas.microsoft.com/office/powerpoint/2010/main" val="2131331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4864100" y="2130552"/>
            <a:ext cx="3831844" cy="36733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endParaRPr lang="en-US" dirty="0" smtClean="0"/>
          </a:p>
          <a:p>
            <a:r>
              <a:rPr lang="en-US" sz="2500" b="1" dirty="0"/>
              <a:t>Anthropogenic features</a:t>
            </a:r>
          </a:p>
          <a:p>
            <a:pPr marL="342900" indent="-342900">
              <a:buFont typeface="Arial" panose="020B0604020202020204" pitchFamily="34" charset="0"/>
              <a:buChar char="•"/>
            </a:pPr>
            <a:r>
              <a:rPr lang="en-US" sz="2500" dirty="0"/>
              <a:t>Buildings</a:t>
            </a:r>
          </a:p>
          <a:p>
            <a:pPr marL="342900" indent="-342900">
              <a:buFont typeface="Arial" panose="020B0604020202020204" pitchFamily="34" charset="0"/>
              <a:buChar char="•"/>
            </a:pPr>
            <a:r>
              <a:rPr lang="en-US" sz="2500" dirty="0"/>
              <a:t>Roads</a:t>
            </a:r>
          </a:p>
          <a:p>
            <a:pPr marL="342900" indent="-342900">
              <a:buFont typeface="Arial" panose="020B0604020202020204" pitchFamily="34" charset="0"/>
              <a:buChar char="•"/>
            </a:pPr>
            <a:r>
              <a:rPr lang="en-US" sz="2500" dirty="0"/>
              <a:t>Oil and Natural gas wells/pipelines</a:t>
            </a:r>
          </a:p>
          <a:p>
            <a:pPr marL="342900" indent="-342900">
              <a:buFont typeface="Arial" panose="020B0604020202020204" pitchFamily="34" charset="0"/>
              <a:buChar char="•"/>
            </a:pPr>
            <a:r>
              <a:rPr lang="en-US" sz="2500" dirty="0"/>
              <a:t>Fences</a:t>
            </a:r>
          </a:p>
          <a:p>
            <a:endParaRPr lang="en-US" dirty="0"/>
          </a:p>
        </p:txBody>
      </p:sp>
      <p:sp>
        <p:nvSpPr>
          <p:cNvPr id="7" name="Text Placeholder 2"/>
          <p:cNvSpPr txBox="1">
            <a:spLocks/>
          </p:cNvSpPr>
          <p:nvPr/>
        </p:nvSpPr>
        <p:spPr>
          <a:xfrm>
            <a:off x="5102352" y="640080"/>
            <a:ext cx="3566160" cy="13258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Community Concerns</a:t>
            </a:r>
            <a:endParaRPr lang="en-US" dirty="0"/>
          </a:p>
        </p:txBody>
      </p:sp>
      <p:pic>
        <p:nvPicPr>
          <p:cNvPr id="8" name="Picture 2" descr="File:Mule-d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 y="1965960"/>
            <a:ext cx="4569670" cy="3033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3"/>
          </p:nvPr>
        </p:nvSpPr>
        <p:spPr>
          <a:xfrm>
            <a:off x="2330" y="4861760"/>
            <a:ext cx="1993900" cy="203133"/>
          </a:xfrm>
          <a:prstGeom prst="rect">
            <a:avLst/>
          </a:prstGeom>
        </p:spPr>
        <p:txBody>
          <a:bodyPr wrap="square">
            <a:spAutoFit/>
          </a:bodyPr>
          <a:lstStyle/>
          <a:p>
            <a:r>
              <a:rPr lang="en-US" sz="800" dirty="0"/>
              <a:t>Image Credit: </a:t>
            </a:r>
            <a:r>
              <a:rPr lang="en-US" sz="800" dirty="0" err="1"/>
              <a:t>Oborseth</a:t>
            </a:r>
            <a:endParaRPr lang="en-US" sz="800" dirty="0"/>
          </a:p>
        </p:txBody>
      </p:sp>
    </p:spTree>
    <p:extLst>
      <p:ext uri="{BB962C8B-B14F-4D97-AF65-F5344CB8AC3E}">
        <p14:creationId xmlns:p14="http://schemas.microsoft.com/office/powerpoint/2010/main" val="349398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9808" y="342901"/>
            <a:ext cx="7653528" cy="825500"/>
          </a:xfrm>
        </p:spPr>
        <p:txBody>
          <a:bodyPr/>
          <a:lstStyle/>
          <a:p>
            <a:r>
              <a:rPr lang="en-US" sz="4000" dirty="0" smtClean="0"/>
              <a:t>Snow’s Impact</a:t>
            </a:r>
            <a:endParaRPr lang="en-US" sz="4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409"/>
          <a:stretch/>
        </p:blipFill>
        <p:spPr>
          <a:xfrm>
            <a:off x="4203700" y="1376758"/>
            <a:ext cx="4493644" cy="4789990"/>
          </a:xfrm>
          <a:prstGeom prst="rect">
            <a:avLst/>
          </a:prstGeom>
        </p:spPr>
      </p:pic>
      <p:sp>
        <p:nvSpPr>
          <p:cNvPr id="2" name="Rectangle 1"/>
          <p:cNvSpPr/>
          <p:nvPr/>
        </p:nvSpPr>
        <p:spPr>
          <a:xfrm>
            <a:off x="4203700" y="5951304"/>
            <a:ext cx="3898900" cy="215444"/>
          </a:xfrm>
          <a:prstGeom prst="rect">
            <a:avLst/>
          </a:prstGeom>
        </p:spPr>
        <p:txBody>
          <a:bodyPr wrap="square">
            <a:spAutoFit/>
          </a:bodyPr>
          <a:lstStyle/>
          <a:p>
            <a:r>
              <a:rPr lang="en-US" sz="800" dirty="0"/>
              <a:t>Image Credit: Creative </a:t>
            </a:r>
            <a:r>
              <a:rPr lang="en-US" sz="800" dirty="0" smtClean="0"/>
              <a:t>Commons “Following the Leader” Laura Tidwell</a:t>
            </a:r>
            <a:endParaRPr lang="en-US" sz="800" dirty="0"/>
          </a:p>
        </p:txBody>
      </p:sp>
      <p:graphicFrame>
        <p:nvGraphicFramePr>
          <p:cNvPr id="7" name="Diagram 6"/>
          <p:cNvGraphicFramePr/>
          <p:nvPr>
            <p:extLst>
              <p:ext uri="{D42A27DB-BD31-4B8C-83A1-F6EECF244321}">
                <p14:modId xmlns:p14="http://schemas.microsoft.com/office/powerpoint/2010/main" val="2180523694"/>
              </p:ext>
            </p:extLst>
          </p:nvPr>
        </p:nvGraphicFramePr>
        <p:xfrm>
          <a:off x="444500" y="1376758"/>
          <a:ext cx="3594100" cy="4792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426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204" r="26204"/>
          <a:stretch>
            <a:fillRect/>
          </a:stretch>
        </p:blipFill>
        <p:spPr>
          <a:xfrm>
            <a:off x="4702628" y="121920"/>
            <a:ext cx="4441371" cy="6662057"/>
          </a:xfrm>
          <a:prstGeom prst="rect">
            <a:avLst/>
          </a:prstGeom>
          <a:ln>
            <a:noFill/>
          </a:ln>
          <a:effectLst>
            <a:softEdge rad="112500"/>
          </a:effectLst>
        </p:spPr>
      </p:pic>
      <p:sp>
        <p:nvSpPr>
          <p:cNvPr id="5" name="Text Placeholder 4"/>
          <p:cNvSpPr>
            <a:spLocks noGrp="1"/>
          </p:cNvSpPr>
          <p:nvPr>
            <p:ph type="body" sz="quarter" idx="13"/>
          </p:nvPr>
        </p:nvSpPr>
        <p:spPr>
          <a:xfrm>
            <a:off x="4702628" y="6589124"/>
            <a:ext cx="2409372" cy="268876"/>
          </a:xfrm>
        </p:spPr>
        <p:txBody>
          <a:bodyPr>
            <a:normAutofit fontScale="70000" lnSpcReduction="20000"/>
          </a:bodyPr>
          <a:lstStyle/>
          <a:p>
            <a:r>
              <a:rPr lang="en-US" dirty="0" smtClean="0">
                <a:solidFill>
                  <a:schemeClr val="tx1">
                    <a:lumMod val="75000"/>
                  </a:schemeClr>
                </a:solidFill>
              </a:rPr>
              <a:t>Image Credit: Oregon </a:t>
            </a:r>
            <a:r>
              <a:rPr lang="en-US" dirty="0">
                <a:solidFill>
                  <a:schemeClr val="tx1">
                    <a:lumMod val="75000"/>
                  </a:schemeClr>
                </a:solidFill>
              </a:rPr>
              <a:t>Dept. of Fish &amp; Wildlife</a:t>
            </a:r>
          </a:p>
          <a:p>
            <a:endParaRPr lang="en-US" dirty="0"/>
          </a:p>
        </p:txBody>
      </p:sp>
      <p:sp>
        <p:nvSpPr>
          <p:cNvPr id="6" name="Text Placeholder 1"/>
          <p:cNvSpPr txBox="1">
            <a:spLocks/>
          </p:cNvSpPr>
          <p:nvPr/>
        </p:nvSpPr>
        <p:spPr>
          <a:xfrm>
            <a:off x="460683" y="1881052"/>
            <a:ext cx="3593592" cy="47374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r>
              <a:rPr lang="en-US" b="1" dirty="0" smtClean="0"/>
              <a:t>Improve</a:t>
            </a:r>
            <a:r>
              <a:rPr lang="en-US" b="1" dirty="0" smtClean="0">
                <a:solidFill>
                  <a:schemeClr val="accent1"/>
                </a:solidFill>
              </a:rPr>
              <a:t> </a:t>
            </a:r>
            <a:r>
              <a:rPr lang="en-US" dirty="0" smtClean="0"/>
              <a:t>understanding of mule deer migration </a:t>
            </a:r>
          </a:p>
          <a:p>
            <a:pPr marL="347663" indent="-347663"/>
            <a:r>
              <a:rPr lang="en-US" b="1" dirty="0" smtClean="0"/>
              <a:t>Determine</a:t>
            </a:r>
            <a:r>
              <a:rPr lang="en-US" dirty="0" smtClean="0"/>
              <a:t> how anthropogenic features affect migration</a:t>
            </a:r>
          </a:p>
          <a:p>
            <a:pPr marL="347663" indent="-347663"/>
            <a:r>
              <a:rPr lang="en-US" b="1" dirty="0" smtClean="0"/>
              <a:t>Document</a:t>
            </a:r>
            <a:r>
              <a:rPr lang="en-US" b="1" dirty="0" smtClean="0">
                <a:solidFill>
                  <a:schemeClr val="accent1"/>
                </a:solidFill>
              </a:rPr>
              <a:t> </a:t>
            </a:r>
            <a:r>
              <a:rPr lang="en-US" dirty="0" smtClean="0"/>
              <a:t>ideal conservation areas</a:t>
            </a:r>
          </a:p>
          <a:p>
            <a:pPr marL="347663" indent="-347663"/>
            <a:r>
              <a:rPr lang="en-US" b="1" dirty="0" smtClean="0"/>
              <a:t>Identify </a:t>
            </a:r>
            <a:r>
              <a:rPr lang="en-US" dirty="0" smtClean="0"/>
              <a:t>migratory corridors to maintain the current population</a:t>
            </a:r>
            <a:endParaRPr lang="en-US" dirty="0" smtClean="0">
              <a:solidFill>
                <a:schemeClr val="tx1">
                  <a:lumMod val="75000"/>
                </a:schemeClr>
              </a:solidFill>
            </a:endParaRPr>
          </a:p>
          <a:p>
            <a:endParaRPr lang="en-US" dirty="0"/>
          </a:p>
        </p:txBody>
      </p:sp>
      <p:sp>
        <p:nvSpPr>
          <p:cNvPr id="7" name="Text Placeholder 2"/>
          <p:cNvSpPr txBox="1">
            <a:spLocks/>
          </p:cNvSpPr>
          <p:nvPr/>
        </p:nvSpPr>
        <p:spPr>
          <a:xfrm>
            <a:off x="460683" y="404949"/>
            <a:ext cx="3566160" cy="13258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Objectives</a:t>
            </a:r>
            <a:endParaRPr lang="en-US" dirty="0"/>
          </a:p>
        </p:txBody>
      </p:sp>
    </p:spTree>
    <p:extLst>
      <p:ext uri="{BB962C8B-B14F-4D97-AF65-F5344CB8AC3E}">
        <p14:creationId xmlns:p14="http://schemas.microsoft.com/office/powerpoint/2010/main" val="283490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8477" y="1288868"/>
            <a:ext cx="2997055" cy="4772297"/>
          </a:xfrm>
        </p:spPr>
        <p:txBody>
          <a:bodyPr>
            <a:normAutofit/>
          </a:bodyPr>
          <a:lstStyle/>
          <a:p>
            <a:pPr marL="342900" indent="-342900">
              <a:spcBef>
                <a:spcPts val="200"/>
              </a:spcBef>
              <a:buClr>
                <a:schemeClr val="tx1">
                  <a:lumMod val="60000"/>
                  <a:lumOff val="40000"/>
                </a:schemeClr>
              </a:buClr>
              <a:buFont typeface="Arial" panose="020B0604020202020204" pitchFamily="34" charset="0"/>
              <a:buChar char="•"/>
            </a:pPr>
            <a:r>
              <a:rPr lang="en-US" dirty="0" smtClean="0"/>
              <a:t>Located in the Southern Rocky Mountains</a:t>
            </a:r>
          </a:p>
          <a:p>
            <a:pPr marL="342900" indent="-342900">
              <a:spcBef>
                <a:spcPts val="200"/>
              </a:spcBef>
              <a:buClr>
                <a:schemeClr val="tx1">
                  <a:lumMod val="60000"/>
                  <a:lumOff val="40000"/>
                </a:schemeClr>
              </a:buClr>
              <a:buFont typeface="Arial" panose="020B0604020202020204" pitchFamily="34" charset="0"/>
              <a:buChar char="•"/>
            </a:pPr>
            <a:endParaRPr lang="en-US" dirty="0"/>
          </a:p>
          <a:p>
            <a:pPr marL="342900" indent="-342900">
              <a:spcBef>
                <a:spcPts val="200"/>
              </a:spcBef>
              <a:buClr>
                <a:schemeClr val="tx1">
                  <a:lumMod val="60000"/>
                  <a:lumOff val="40000"/>
                </a:schemeClr>
              </a:buClr>
              <a:buFont typeface="Arial" panose="020B0604020202020204" pitchFamily="34" charset="0"/>
              <a:buChar char="•"/>
            </a:pPr>
            <a:r>
              <a:rPr lang="en-US" dirty="0" smtClean="0"/>
              <a:t>Six states: Arizona, Colorado, Idaho, New Mexico, Utah, Wyoming</a:t>
            </a:r>
          </a:p>
          <a:p>
            <a:pPr marL="342900" indent="-342900">
              <a:spcBef>
                <a:spcPts val="200"/>
              </a:spcBef>
              <a:buClr>
                <a:schemeClr val="tx1">
                  <a:lumMod val="60000"/>
                  <a:lumOff val="40000"/>
                </a:schemeClr>
              </a:buClr>
              <a:buFont typeface="Arial" panose="020B0604020202020204" pitchFamily="34" charset="0"/>
              <a:buChar char="•"/>
            </a:pPr>
            <a:endParaRPr lang="en-US" dirty="0" smtClean="0"/>
          </a:p>
          <a:p>
            <a:pPr marL="342900" indent="-342900">
              <a:spcBef>
                <a:spcPts val="200"/>
              </a:spcBef>
              <a:buClr>
                <a:schemeClr val="tx1">
                  <a:lumMod val="60000"/>
                  <a:lumOff val="40000"/>
                </a:schemeClr>
              </a:buClr>
              <a:buFont typeface="Arial" panose="020B0604020202020204" pitchFamily="34" charset="0"/>
              <a:buChar char="•"/>
            </a:pPr>
            <a:r>
              <a:rPr lang="en-US" dirty="0" smtClean="0"/>
              <a:t>Encompasses approximately 516,754 km</a:t>
            </a:r>
            <a:r>
              <a:rPr lang="en-US" baseline="30000" dirty="0" smtClean="0"/>
              <a:t>2</a:t>
            </a:r>
          </a:p>
          <a:p>
            <a:pPr marL="342900" indent="-342900">
              <a:spcBef>
                <a:spcPts val="200"/>
              </a:spcBef>
              <a:buClr>
                <a:schemeClr val="tx1">
                  <a:lumMod val="60000"/>
                  <a:lumOff val="40000"/>
                </a:schemeClr>
              </a:buClr>
              <a:buFont typeface="Arial" panose="020B0604020202020204" pitchFamily="34" charset="0"/>
              <a:buChar char="•"/>
            </a:pPr>
            <a:endParaRPr lang="en-US" baseline="30000" dirty="0"/>
          </a:p>
          <a:p>
            <a:pPr marL="342900" lvl="0" indent="-342900">
              <a:spcBef>
                <a:spcPts val="200"/>
              </a:spcBef>
              <a:buClr>
                <a:srgbClr val="767171">
                  <a:lumMod val="60000"/>
                  <a:lumOff val="40000"/>
                </a:srgbClr>
              </a:buClr>
              <a:buFont typeface="Arial" panose="020B0604020202020204" pitchFamily="34" charset="0"/>
              <a:buChar char="•"/>
            </a:pPr>
            <a:r>
              <a:rPr lang="en-US" dirty="0" smtClean="0">
                <a:solidFill>
                  <a:srgbClr val="767171"/>
                </a:solidFill>
              </a:rPr>
              <a:t>Study </a:t>
            </a:r>
            <a:r>
              <a:rPr lang="en-US" dirty="0">
                <a:solidFill>
                  <a:srgbClr val="767171"/>
                </a:solidFill>
              </a:rPr>
              <a:t>Period is from 2011- 2015</a:t>
            </a:r>
          </a:p>
          <a:p>
            <a:pPr marL="342900" indent="-342900">
              <a:spcBef>
                <a:spcPts val="200"/>
              </a:spcBef>
              <a:buClr>
                <a:schemeClr val="tx1">
                  <a:lumMod val="60000"/>
                  <a:lumOff val="40000"/>
                </a:schemeClr>
              </a:buClr>
              <a:buFont typeface="Arial" panose="020B0604020202020204" pitchFamily="34" charset="0"/>
              <a:buChar char="•"/>
            </a:pPr>
            <a:endParaRPr lang="en-US" dirty="0"/>
          </a:p>
          <a:p>
            <a:endParaRPr lang="en-US" dirty="0"/>
          </a:p>
        </p:txBody>
      </p:sp>
      <p:sp>
        <p:nvSpPr>
          <p:cNvPr id="3" name="Text Placeholder 2"/>
          <p:cNvSpPr>
            <a:spLocks noGrp="1"/>
          </p:cNvSpPr>
          <p:nvPr>
            <p:ph type="body" sz="quarter" idx="10"/>
          </p:nvPr>
        </p:nvSpPr>
        <p:spPr>
          <a:xfrm>
            <a:off x="95794" y="-275190"/>
            <a:ext cx="3566160" cy="1325880"/>
          </a:xfrm>
        </p:spPr>
        <p:txBody>
          <a:bodyPr/>
          <a:lstStyle/>
          <a:p>
            <a:r>
              <a:rPr lang="en-US" dirty="0" smtClean="0"/>
              <a:t>Study Area</a:t>
            </a:r>
            <a:endParaRPr lang="en-US" dirty="0"/>
          </a:p>
        </p:txBody>
      </p:sp>
      <p:pic>
        <p:nvPicPr>
          <p:cNvPr id="8" name="Picture 7"/>
          <p:cNvPicPr>
            <a:picLocks noChangeAspect="1"/>
          </p:cNvPicPr>
          <p:nvPr/>
        </p:nvPicPr>
        <p:blipFill>
          <a:blip r:embed="rId3"/>
          <a:stretch>
            <a:fillRect/>
          </a:stretch>
        </p:blipFill>
        <p:spPr>
          <a:xfrm>
            <a:off x="3438214" y="121623"/>
            <a:ext cx="5705786" cy="6644937"/>
          </a:xfrm>
          <a:prstGeom prst="rect">
            <a:avLst/>
          </a:prstGeom>
        </p:spPr>
      </p:pic>
    </p:spTree>
    <p:extLst>
      <p:ext uri="{BB962C8B-B14F-4D97-AF65-F5344CB8AC3E}">
        <p14:creationId xmlns:p14="http://schemas.microsoft.com/office/powerpoint/2010/main" val="2810912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6400" dirty="0" smtClean="0"/>
              <a:t>Earth Observations </a:t>
            </a:r>
            <a:endParaRPr lang="en-US" sz="6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00" y="2066777"/>
            <a:ext cx="1943100" cy="16396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671" y="2066777"/>
            <a:ext cx="2093569" cy="151654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3671" y="4499377"/>
            <a:ext cx="2438129" cy="13682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560" y="4251148"/>
            <a:ext cx="2147369" cy="1616492"/>
          </a:xfrm>
          <a:prstGeom prst="rect">
            <a:avLst/>
          </a:prstGeom>
        </p:spPr>
      </p:pic>
      <p:sp>
        <p:nvSpPr>
          <p:cNvPr id="9" name="TextBox 8"/>
          <p:cNvSpPr txBox="1"/>
          <p:nvPr/>
        </p:nvSpPr>
        <p:spPr>
          <a:xfrm>
            <a:off x="1689100" y="3706470"/>
            <a:ext cx="1943100" cy="369332"/>
          </a:xfrm>
          <a:prstGeom prst="rect">
            <a:avLst/>
          </a:prstGeom>
          <a:noFill/>
        </p:spPr>
        <p:txBody>
          <a:bodyPr wrap="square" rtlCol="0">
            <a:spAutoFit/>
          </a:bodyPr>
          <a:lstStyle/>
          <a:p>
            <a:r>
              <a:rPr lang="en-US" dirty="0" smtClean="0"/>
              <a:t>Landsat 5 TM</a:t>
            </a:r>
            <a:endParaRPr lang="en-US" dirty="0"/>
          </a:p>
        </p:txBody>
      </p:sp>
      <p:sp>
        <p:nvSpPr>
          <p:cNvPr id="10" name="TextBox 9"/>
          <p:cNvSpPr txBox="1"/>
          <p:nvPr/>
        </p:nvSpPr>
        <p:spPr>
          <a:xfrm>
            <a:off x="5613671" y="3706470"/>
            <a:ext cx="2260329" cy="369332"/>
          </a:xfrm>
          <a:prstGeom prst="rect">
            <a:avLst/>
          </a:prstGeom>
          <a:noFill/>
        </p:spPr>
        <p:txBody>
          <a:bodyPr wrap="square" rtlCol="0">
            <a:spAutoFit/>
          </a:bodyPr>
          <a:lstStyle/>
          <a:p>
            <a:r>
              <a:rPr lang="en-US" dirty="0" smtClean="0"/>
              <a:t>Landsat 8 OLI</a:t>
            </a:r>
            <a:endParaRPr lang="en-US" dirty="0"/>
          </a:p>
        </p:txBody>
      </p:sp>
      <p:sp>
        <p:nvSpPr>
          <p:cNvPr id="11" name="TextBox 10"/>
          <p:cNvSpPr txBox="1"/>
          <p:nvPr/>
        </p:nvSpPr>
        <p:spPr>
          <a:xfrm>
            <a:off x="1790700" y="5867640"/>
            <a:ext cx="2362200" cy="369332"/>
          </a:xfrm>
          <a:prstGeom prst="rect">
            <a:avLst/>
          </a:prstGeom>
          <a:noFill/>
        </p:spPr>
        <p:txBody>
          <a:bodyPr wrap="square" rtlCol="0">
            <a:spAutoFit/>
          </a:bodyPr>
          <a:lstStyle/>
          <a:p>
            <a:r>
              <a:rPr lang="en-US" dirty="0" smtClean="0"/>
              <a:t>Terra</a:t>
            </a:r>
            <a:endParaRPr lang="en-US" dirty="0"/>
          </a:p>
        </p:txBody>
      </p:sp>
      <p:sp>
        <p:nvSpPr>
          <p:cNvPr id="12" name="TextBox 11"/>
          <p:cNvSpPr txBox="1"/>
          <p:nvPr/>
        </p:nvSpPr>
        <p:spPr>
          <a:xfrm>
            <a:off x="5740400" y="5867640"/>
            <a:ext cx="2133600" cy="369332"/>
          </a:xfrm>
          <a:prstGeom prst="rect">
            <a:avLst/>
          </a:prstGeom>
          <a:noFill/>
        </p:spPr>
        <p:txBody>
          <a:bodyPr wrap="square" rtlCol="0">
            <a:spAutoFit/>
          </a:bodyPr>
          <a:lstStyle/>
          <a:p>
            <a:r>
              <a:rPr lang="en-US" dirty="0" smtClean="0"/>
              <a:t>Aqua </a:t>
            </a:r>
            <a:endParaRPr lang="en-US" dirty="0"/>
          </a:p>
        </p:txBody>
      </p:sp>
    </p:spTree>
    <p:extLst>
      <p:ext uri="{BB962C8B-B14F-4D97-AF65-F5344CB8AC3E}">
        <p14:creationId xmlns:p14="http://schemas.microsoft.com/office/powerpoint/2010/main" val="33173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5400000">
            <a:off x="-22048" y="3065954"/>
            <a:ext cx="1801451" cy="1337268"/>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5" name="Chevron 4"/>
          <p:cNvSpPr/>
          <p:nvPr/>
        </p:nvSpPr>
        <p:spPr>
          <a:xfrm rot="5400000">
            <a:off x="-25430" y="1154895"/>
            <a:ext cx="1785939" cy="1337271"/>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77204" y="1657225"/>
            <a:ext cx="1402948" cy="369332"/>
          </a:xfrm>
          <a:prstGeom prst="rect">
            <a:avLst/>
          </a:prstGeom>
          <a:noFill/>
        </p:spPr>
        <p:txBody>
          <a:bodyPr wrap="none" rtlCol="0">
            <a:spAutoFit/>
          </a:bodyPr>
          <a:lstStyle/>
          <a:p>
            <a:r>
              <a:rPr lang="en-US" dirty="0" smtClean="0">
                <a:solidFill>
                  <a:schemeClr val="bg1"/>
                </a:solidFill>
              </a:rPr>
              <a:t>Acquisition</a:t>
            </a:r>
            <a:endParaRPr lang="en-US" dirty="0">
              <a:solidFill>
                <a:schemeClr val="bg1"/>
              </a:solidFill>
            </a:endParaRPr>
          </a:p>
        </p:txBody>
      </p:sp>
      <p:sp>
        <p:nvSpPr>
          <p:cNvPr id="7" name="TextBox 6"/>
          <p:cNvSpPr txBox="1"/>
          <p:nvPr/>
        </p:nvSpPr>
        <p:spPr>
          <a:xfrm>
            <a:off x="217278" y="3523805"/>
            <a:ext cx="1362874" cy="369332"/>
          </a:xfrm>
          <a:prstGeom prst="rect">
            <a:avLst/>
          </a:prstGeom>
          <a:noFill/>
        </p:spPr>
        <p:txBody>
          <a:bodyPr wrap="none" rtlCol="0">
            <a:spAutoFit/>
          </a:bodyPr>
          <a:lstStyle/>
          <a:p>
            <a:r>
              <a:rPr lang="en-US" dirty="0" smtClean="0">
                <a:solidFill>
                  <a:schemeClr val="bg1"/>
                </a:solidFill>
              </a:rPr>
              <a:t>Processing</a:t>
            </a:r>
            <a:endParaRPr lang="en-US" dirty="0">
              <a:solidFill>
                <a:schemeClr val="bg1"/>
              </a:solidFill>
            </a:endParaRPr>
          </a:p>
        </p:txBody>
      </p:sp>
      <p:sp>
        <p:nvSpPr>
          <p:cNvPr id="8" name="Chevron 7"/>
          <p:cNvSpPr/>
          <p:nvPr/>
        </p:nvSpPr>
        <p:spPr>
          <a:xfrm rot="5400000">
            <a:off x="-42993" y="4994575"/>
            <a:ext cx="1821067" cy="1337268"/>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373571" y="5478543"/>
            <a:ext cx="1050288" cy="369332"/>
          </a:xfrm>
          <a:prstGeom prst="rect">
            <a:avLst/>
          </a:prstGeom>
          <a:noFill/>
        </p:spPr>
        <p:txBody>
          <a:bodyPr wrap="none" rtlCol="0">
            <a:spAutoFit/>
          </a:bodyPr>
          <a:lstStyle/>
          <a:p>
            <a:r>
              <a:rPr lang="en-US" dirty="0" smtClean="0">
                <a:solidFill>
                  <a:schemeClr val="bg1"/>
                </a:solidFill>
              </a:rPr>
              <a:t>Analysis</a:t>
            </a:r>
            <a:endParaRPr lang="en-US" dirty="0">
              <a:solidFill>
                <a:schemeClr val="bg1"/>
              </a:solidFill>
            </a:endParaRPr>
          </a:p>
        </p:txBody>
      </p:sp>
      <p:sp>
        <p:nvSpPr>
          <p:cNvPr id="10" name="Rounded Rectangle 9"/>
          <p:cNvSpPr/>
          <p:nvPr/>
        </p:nvSpPr>
        <p:spPr>
          <a:xfrm>
            <a:off x="1674407" y="1006669"/>
            <a:ext cx="1518658" cy="11525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NLCD</a:t>
            </a:r>
            <a:endParaRPr lang="en-US" sz="2000" dirty="0"/>
          </a:p>
        </p:txBody>
      </p:sp>
      <p:sp>
        <p:nvSpPr>
          <p:cNvPr id="11" name="Rounded Rectangle 10"/>
          <p:cNvSpPr/>
          <p:nvPr/>
        </p:nvSpPr>
        <p:spPr>
          <a:xfrm>
            <a:off x="3398432" y="1006668"/>
            <a:ext cx="1535514" cy="115252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Landsat</a:t>
            </a:r>
            <a:endParaRPr lang="en-US" sz="2000" dirty="0"/>
          </a:p>
        </p:txBody>
      </p:sp>
      <p:sp>
        <p:nvSpPr>
          <p:cNvPr id="12" name="Rounded Rectangle 11"/>
          <p:cNvSpPr/>
          <p:nvPr/>
        </p:nvSpPr>
        <p:spPr>
          <a:xfrm>
            <a:off x="5139313" y="1006668"/>
            <a:ext cx="1557578" cy="114849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Aster</a:t>
            </a:r>
            <a:endParaRPr lang="en-US" sz="2000" dirty="0"/>
          </a:p>
        </p:txBody>
      </p:sp>
      <p:sp>
        <p:nvSpPr>
          <p:cNvPr id="13" name="Rounded Rectangle 12"/>
          <p:cNvSpPr/>
          <p:nvPr/>
        </p:nvSpPr>
        <p:spPr>
          <a:xfrm>
            <a:off x="1674407" y="2807343"/>
            <a:ext cx="3259539" cy="12573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Used ERDAS Imagine with MODIS images to create vegetation phenology</a:t>
            </a:r>
            <a:endParaRPr lang="en-US" sz="2000" dirty="0"/>
          </a:p>
        </p:txBody>
      </p:sp>
      <p:sp>
        <p:nvSpPr>
          <p:cNvPr id="14" name="Rounded Rectangle 13"/>
          <p:cNvSpPr/>
          <p:nvPr/>
        </p:nvSpPr>
        <p:spPr>
          <a:xfrm>
            <a:off x="5139313" y="2801817"/>
            <a:ext cx="3202392" cy="126282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Created DEM/ slope using ArcGIS</a:t>
            </a:r>
            <a:endParaRPr lang="en-US" sz="2000" dirty="0"/>
          </a:p>
        </p:txBody>
      </p:sp>
      <p:sp>
        <p:nvSpPr>
          <p:cNvPr id="15" name="Rounded Rectangle 14"/>
          <p:cNvSpPr/>
          <p:nvPr/>
        </p:nvSpPr>
        <p:spPr>
          <a:xfrm>
            <a:off x="6897189" y="1002637"/>
            <a:ext cx="1444516" cy="115252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Prism</a:t>
            </a:r>
            <a:endParaRPr lang="en-US" sz="2000" dirty="0"/>
          </a:p>
        </p:txBody>
      </p:sp>
      <p:sp>
        <p:nvSpPr>
          <p:cNvPr id="16" name="Rounded Rectangle 15"/>
          <p:cNvSpPr/>
          <p:nvPr/>
        </p:nvSpPr>
        <p:spPr>
          <a:xfrm>
            <a:off x="1674407" y="4752675"/>
            <a:ext cx="6695411" cy="127158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Added NLCD, Vegetation phenology, climate data, DEM/slope, NDVI snow data and clipped to study area for the final mule deer corridor map.</a:t>
            </a:r>
            <a:endParaRPr lang="en-US" sz="2000" dirty="0"/>
          </a:p>
        </p:txBody>
      </p:sp>
      <p:sp>
        <p:nvSpPr>
          <p:cNvPr id="17" name="Text Placeholder 2"/>
          <p:cNvSpPr>
            <a:spLocks noGrp="1"/>
          </p:cNvSpPr>
          <p:nvPr>
            <p:ph type="body" sz="quarter" idx="14"/>
          </p:nvPr>
        </p:nvSpPr>
        <p:spPr>
          <a:xfrm>
            <a:off x="-1888617" y="293628"/>
            <a:ext cx="7653528" cy="1289304"/>
          </a:xfrm>
        </p:spPr>
        <p:txBody>
          <a:bodyPr/>
          <a:lstStyle/>
          <a:p>
            <a:r>
              <a:rPr lang="en-US" sz="4000" dirty="0" smtClean="0"/>
              <a:t>Methodology</a:t>
            </a:r>
            <a:endParaRPr lang="en-US" sz="4000" dirty="0"/>
          </a:p>
        </p:txBody>
      </p:sp>
    </p:spTree>
    <p:extLst>
      <p:ext uri="{BB962C8B-B14F-4D97-AF65-F5344CB8AC3E}">
        <p14:creationId xmlns:p14="http://schemas.microsoft.com/office/powerpoint/2010/main" val="25900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normAutofit fontScale="92500" lnSpcReduction="20000"/>
          </a:bodyPr>
          <a:lstStyle/>
          <a:p>
            <a:r>
              <a:rPr lang="en-US" dirty="0" smtClean="0"/>
              <a:t>Results – Mule Deer Habitat Maps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25400159"/>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3037</TotalTime>
  <Words>938</Words>
  <Application>Microsoft Office PowerPoint</Application>
  <PresentationFormat>On-screen Show (4:3)</PresentationFormat>
  <Paragraphs>119</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Helvetica Neue</vt:lpstr>
      <vt:lpstr>Questrial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170</cp:revision>
  <dcterms:created xsi:type="dcterms:W3CDTF">2015-05-18T13:26:09Z</dcterms:created>
  <dcterms:modified xsi:type="dcterms:W3CDTF">2016-03-09T15:45:53Z</dcterms:modified>
</cp:coreProperties>
</file>