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308" r:id="rId3"/>
    <p:sldId id="311" r:id="rId4"/>
    <p:sldId id="310" r:id="rId5"/>
    <p:sldId id="286" r:id="rId6"/>
    <p:sldId id="285" r:id="rId7"/>
    <p:sldId id="291" r:id="rId8"/>
    <p:sldId id="292" r:id="rId9"/>
    <p:sldId id="302" r:id="rId10"/>
    <p:sldId id="312" r:id="rId11"/>
    <p:sldId id="305" r:id="rId12"/>
    <p:sldId id="316" r:id="rId13"/>
    <p:sldId id="304" r:id="rId14"/>
    <p:sldId id="298" r:id="rId15"/>
    <p:sldId id="301" r:id="rId16"/>
    <p:sldId id="297" r:id="rId17"/>
    <p:sldId id="306" r:id="rId18"/>
    <p:sldId id="31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0447" autoAdjust="0"/>
  </p:normalViewPr>
  <p:slideViewPr>
    <p:cSldViewPr snapToGrid="0">
      <p:cViewPr varScale="1">
        <p:scale>
          <a:sx n="82" d="100"/>
          <a:sy n="82" d="100"/>
        </p:scale>
        <p:origin x="-1253" y="-8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E14F0-5980-4612-AEA7-5F22C85D5C4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A1A0479-20BE-4876-B344-BED785EEAFD2}">
      <dgm:prSet custT="1"/>
      <dgm:spPr/>
      <dgm:t>
        <a:bodyPr/>
        <a:lstStyle/>
        <a:p>
          <a:pPr rtl="0"/>
          <a:r>
            <a:rPr lang="en-US" sz="2000" dirty="0" smtClean="0"/>
            <a:t>The impacts on the wetlands of past human and oil extraction activities</a:t>
          </a:r>
          <a:endParaRPr lang="en-US" sz="2000" dirty="0"/>
        </a:p>
      </dgm:t>
    </dgm:pt>
    <dgm:pt modelId="{2CEF9FBD-4F6D-4876-9A49-1F7BAD70C4F7}" type="parTrans" cxnId="{0169C5EF-0505-454C-B38A-EEC7478E8E38}">
      <dgm:prSet/>
      <dgm:spPr/>
      <dgm:t>
        <a:bodyPr/>
        <a:lstStyle/>
        <a:p>
          <a:endParaRPr lang="en-US"/>
        </a:p>
      </dgm:t>
    </dgm:pt>
    <dgm:pt modelId="{D56BEECA-7B2A-4389-AAEF-916038B28789}" type="sibTrans" cxnId="{0169C5EF-0505-454C-B38A-EEC7478E8E38}">
      <dgm:prSet/>
      <dgm:spPr/>
      <dgm:t>
        <a:bodyPr/>
        <a:lstStyle/>
        <a:p>
          <a:endParaRPr lang="en-US"/>
        </a:p>
      </dgm:t>
    </dgm:pt>
    <dgm:pt modelId="{FCE6BA61-9196-457F-B796-5720753353B0}">
      <dgm:prSet custT="1"/>
      <dgm:spPr/>
      <dgm:t>
        <a:bodyPr/>
        <a:lstStyle/>
        <a:p>
          <a:pPr rtl="0"/>
          <a:r>
            <a:rPr lang="en-US" sz="2000" dirty="0" smtClean="0"/>
            <a:t>Providing habitat for endangered species and other wildlife </a:t>
          </a:r>
          <a:r>
            <a:rPr lang="en-US" sz="2500" dirty="0" smtClean="0"/>
            <a:t> </a:t>
          </a:r>
          <a:endParaRPr lang="en-US" sz="2500" dirty="0"/>
        </a:p>
      </dgm:t>
    </dgm:pt>
    <dgm:pt modelId="{E9390407-C571-4DC1-9044-0D5B02707201}" type="parTrans" cxnId="{71F7A771-2676-42F4-B1B7-6C4ED55B5B7F}">
      <dgm:prSet/>
      <dgm:spPr/>
      <dgm:t>
        <a:bodyPr/>
        <a:lstStyle/>
        <a:p>
          <a:endParaRPr lang="en-US"/>
        </a:p>
      </dgm:t>
    </dgm:pt>
    <dgm:pt modelId="{57675EDD-BCCC-41F1-9D38-686580DAB70D}" type="sibTrans" cxnId="{71F7A771-2676-42F4-B1B7-6C4ED55B5B7F}">
      <dgm:prSet/>
      <dgm:spPr/>
      <dgm:t>
        <a:bodyPr/>
        <a:lstStyle/>
        <a:p>
          <a:endParaRPr lang="en-US"/>
        </a:p>
      </dgm:t>
    </dgm:pt>
    <dgm:pt modelId="{C46CA7F5-CBC6-4BB2-AB66-A0DBEC4F74FF}">
      <dgm:prSet custT="1"/>
      <dgm:spPr/>
      <dgm:t>
        <a:bodyPr/>
        <a:lstStyle/>
        <a:p>
          <a:pPr rtl="0"/>
          <a:r>
            <a:rPr lang="en-US" sz="2000" dirty="0" smtClean="0"/>
            <a:t>Gauging the success of restoration</a:t>
          </a:r>
          <a:r>
            <a:rPr lang="en-US" sz="2500" dirty="0" smtClean="0"/>
            <a:t> </a:t>
          </a:r>
          <a:endParaRPr lang="en-US" sz="2500" dirty="0"/>
        </a:p>
      </dgm:t>
    </dgm:pt>
    <dgm:pt modelId="{E6834167-84AB-40A9-8624-3F58B427D2B5}" type="parTrans" cxnId="{0E1A4672-CC41-4F47-A3AA-1101324A334D}">
      <dgm:prSet/>
      <dgm:spPr/>
      <dgm:t>
        <a:bodyPr/>
        <a:lstStyle/>
        <a:p>
          <a:endParaRPr lang="en-US"/>
        </a:p>
      </dgm:t>
    </dgm:pt>
    <dgm:pt modelId="{E62AC393-7F95-4D9A-B209-AFCCDB6CF99B}" type="sibTrans" cxnId="{0E1A4672-CC41-4F47-A3AA-1101324A334D}">
      <dgm:prSet/>
      <dgm:spPr/>
      <dgm:t>
        <a:bodyPr/>
        <a:lstStyle/>
        <a:p>
          <a:endParaRPr lang="en-US"/>
        </a:p>
      </dgm:t>
    </dgm:pt>
    <dgm:pt modelId="{EFDD80B5-E364-470D-AB15-6529D19D7ACF}">
      <dgm:prSet custT="1"/>
      <dgm:spPr/>
      <dgm:t>
        <a:bodyPr/>
        <a:lstStyle/>
        <a:p>
          <a:pPr rtl="0"/>
          <a:r>
            <a:rPr lang="en-US" sz="2000" dirty="0" smtClean="0"/>
            <a:t>Demonstrating that the use of tax dollars has been valuable in the restoration efforts to date</a:t>
          </a:r>
          <a:endParaRPr lang="en-US" sz="2000" dirty="0"/>
        </a:p>
      </dgm:t>
    </dgm:pt>
    <dgm:pt modelId="{CA954720-ACB8-4744-8649-FC3471FC2EC3}" type="parTrans" cxnId="{86D9E2CE-433D-46F5-99E1-7DE98C5B0B62}">
      <dgm:prSet/>
      <dgm:spPr/>
      <dgm:t>
        <a:bodyPr/>
        <a:lstStyle/>
        <a:p>
          <a:endParaRPr lang="en-US"/>
        </a:p>
      </dgm:t>
    </dgm:pt>
    <dgm:pt modelId="{9F1567F3-83AC-4E72-B792-2344C3258DA3}" type="sibTrans" cxnId="{86D9E2CE-433D-46F5-99E1-7DE98C5B0B62}">
      <dgm:prSet/>
      <dgm:spPr/>
      <dgm:t>
        <a:bodyPr/>
        <a:lstStyle/>
        <a:p>
          <a:endParaRPr lang="en-US"/>
        </a:p>
      </dgm:t>
    </dgm:pt>
    <dgm:pt modelId="{D7A57ED3-F0D9-48EF-8235-BC784F698A3C}" type="pres">
      <dgm:prSet presAssocID="{A32E14F0-5980-4612-AEA7-5F22C85D5C4B}" presName="Name0" presStyleCnt="0">
        <dgm:presLayoutVars>
          <dgm:chMax val="7"/>
          <dgm:dir/>
          <dgm:animLvl val="lvl"/>
          <dgm:resizeHandles val="exact"/>
        </dgm:presLayoutVars>
      </dgm:prSet>
      <dgm:spPr/>
      <dgm:t>
        <a:bodyPr/>
        <a:lstStyle/>
        <a:p>
          <a:endParaRPr lang="en-US"/>
        </a:p>
      </dgm:t>
    </dgm:pt>
    <dgm:pt modelId="{55E876E9-BF8F-46E3-9135-7A3448B85818}" type="pres">
      <dgm:prSet presAssocID="{AA1A0479-20BE-4876-B344-BED785EEAFD2}" presName="circle1" presStyleLbl="node1" presStyleIdx="0" presStyleCnt="4"/>
      <dgm:spPr/>
    </dgm:pt>
    <dgm:pt modelId="{39FBAE64-059A-4F85-9309-CAF21710F70E}" type="pres">
      <dgm:prSet presAssocID="{AA1A0479-20BE-4876-B344-BED785EEAFD2}" presName="space" presStyleCnt="0"/>
      <dgm:spPr/>
    </dgm:pt>
    <dgm:pt modelId="{7FDE2AA5-1D20-4355-8302-6AC34F47FF81}" type="pres">
      <dgm:prSet presAssocID="{AA1A0479-20BE-4876-B344-BED785EEAFD2}" presName="rect1" presStyleLbl="alignAcc1" presStyleIdx="0" presStyleCnt="4"/>
      <dgm:spPr/>
      <dgm:t>
        <a:bodyPr/>
        <a:lstStyle/>
        <a:p>
          <a:endParaRPr lang="en-US"/>
        </a:p>
      </dgm:t>
    </dgm:pt>
    <dgm:pt modelId="{4F36E9A7-91F2-4E58-B906-949173786263}" type="pres">
      <dgm:prSet presAssocID="{FCE6BA61-9196-457F-B796-5720753353B0}" presName="vertSpace2" presStyleLbl="node1" presStyleIdx="0" presStyleCnt="4"/>
      <dgm:spPr/>
    </dgm:pt>
    <dgm:pt modelId="{A3B03381-05B5-40CD-BC4A-56CA63580136}" type="pres">
      <dgm:prSet presAssocID="{FCE6BA61-9196-457F-B796-5720753353B0}" presName="circle2" presStyleLbl="node1" presStyleIdx="1" presStyleCnt="4"/>
      <dgm:spPr/>
    </dgm:pt>
    <dgm:pt modelId="{048F666C-F76B-4785-8558-7A5D6B889D6E}" type="pres">
      <dgm:prSet presAssocID="{FCE6BA61-9196-457F-B796-5720753353B0}" presName="rect2" presStyleLbl="alignAcc1" presStyleIdx="1" presStyleCnt="4"/>
      <dgm:spPr/>
      <dgm:t>
        <a:bodyPr/>
        <a:lstStyle/>
        <a:p>
          <a:endParaRPr lang="en-US"/>
        </a:p>
      </dgm:t>
    </dgm:pt>
    <dgm:pt modelId="{731E3359-48BE-410C-8C9E-E1E05032BAE6}" type="pres">
      <dgm:prSet presAssocID="{C46CA7F5-CBC6-4BB2-AB66-A0DBEC4F74FF}" presName="vertSpace3" presStyleLbl="node1" presStyleIdx="1" presStyleCnt="4"/>
      <dgm:spPr/>
    </dgm:pt>
    <dgm:pt modelId="{1A5EDCB2-59D2-4453-A6DD-4FA674F5C75D}" type="pres">
      <dgm:prSet presAssocID="{C46CA7F5-CBC6-4BB2-AB66-A0DBEC4F74FF}" presName="circle3" presStyleLbl="node1" presStyleIdx="2" presStyleCnt="4"/>
      <dgm:spPr/>
    </dgm:pt>
    <dgm:pt modelId="{3FA0D94D-9F75-46F6-8731-7000577FB399}" type="pres">
      <dgm:prSet presAssocID="{C46CA7F5-CBC6-4BB2-AB66-A0DBEC4F74FF}" presName="rect3" presStyleLbl="alignAcc1" presStyleIdx="2" presStyleCnt="4"/>
      <dgm:spPr/>
      <dgm:t>
        <a:bodyPr/>
        <a:lstStyle/>
        <a:p>
          <a:endParaRPr lang="en-US"/>
        </a:p>
      </dgm:t>
    </dgm:pt>
    <dgm:pt modelId="{ED655FA6-60E4-4166-8836-80A6F87450D4}" type="pres">
      <dgm:prSet presAssocID="{EFDD80B5-E364-470D-AB15-6529D19D7ACF}" presName="vertSpace4" presStyleLbl="node1" presStyleIdx="2" presStyleCnt="4"/>
      <dgm:spPr/>
    </dgm:pt>
    <dgm:pt modelId="{9657838C-99D9-4AF0-9B3D-1B5AE67FA6F1}" type="pres">
      <dgm:prSet presAssocID="{EFDD80B5-E364-470D-AB15-6529D19D7ACF}" presName="circle4" presStyleLbl="node1" presStyleIdx="3" presStyleCnt="4"/>
      <dgm:spPr/>
    </dgm:pt>
    <dgm:pt modelId="{307C0B25-D6AA-4572-A16D-4AED6DFB2162}" type="pres">
      <dgm:prSet presAssocID="{EFDD80B5-E364-470D-AB15-6529D19D7ACF}" presName="rect4" presStyleLbl="alignAcc1" presStyleIdx="3" presStyleCnt="4"/>
      <dgm:spPr/>
      <dgm:t>
        <a:bodyPr/>
        <a:lstStyle/>
        <a:p>
          <a:endParaRPr lang="en-US"/>
        </a:p>
      </dgm:t>
    </dgm:pt>
    <dgm:pt modelId="{18B13A65-1E4F-4536-A622-4D0E940ACE4A}" type="pres">
      <dgm:prSet presAssocID="{AA1A0479-20BE-4876-B344-BED785EEAFD2}" presName="rect1ParTxNoCh" presStyleLbl="alignAcc1" presStyleIdx="3" presStyleCnt="4">
        <dgm:presLayoutVars>
          <dgm:chMax val="1"/>
          <dgm:bulletEnabled val="1"/>
        </dgm:presLayoutVars>
      </dgm:prSet>
      <dgm:spPr/>
      <dgm:t>
        <a:bodyPr/>
        <a:lstStyle/>
        <a:p>
          <a:endParaRPr lang="en-US"/>
        </a:p>
      </dgm:t>
    </dgm:pt>
    <dgm:pt modelId="{5EA02894-8766-4116-BC29-E52309773EAA}" type="pres">
      <dgm:prSet presAssocID="{FCE6BA61-9196-457F-B796-5720753353B0}" presName="rect2ParTxNoCh" presStyleLbl="alignAcc1" presStyleIdx="3" presStyleCnt="4">
        <dgm:presLayoutVars>
          <dgm:chMax val="1"/>
          <dgm:bulletEnabled val="1"/>
        </dgm:presLayoutVars>
      </dgm:prSet>
      <dgm:spPr/>
      <dgm:t>
        <a:bodyPr/>
        <a:lstStyle/>
        <a:p>
          <a:endParaRPr lang="en-US"/>
        </a:p>
      </dgm:t>
    </dgm:pt>
    <dgm:pt modelId="{9B4D1168-0109-4503-83B3-700E65F50B53}" type="pres">
      <dgm:prSet presAssocID="{C46CA7F5-CBC6-4BB2-AB66-A0DBEC4F74FF}" presName="rect3ParTxNoCh" presStyleLbl="alignAcc1" presStyleIdx="3" presStyleCnt="4">
        <dgm:presLayoutVars>
          <dgm:chMax val="1"/>
          <dgm:bulletEnabled val="1"/>
        </dgm:presLayoutVars>
      </dgm:prSet>
      <dgm:spPr/>
      <dgm:t>
        <a:bodyPr/>
        <a:lstStyle/>
        <a:p>
          <a:endParaRPr lang="en-US"/>
        </a:p>
      </dgm:t>
    </dgm:pt>
    <dgm:pt modelId="{A1CBD456-8E30-43AD-A93D-0D7DA87A4AAA}" type="pres">
      <dgm:prSet presAssocID="{EFDD80B5-E364-470D-AB15-6529D19D7ACF}" presName="rect4ParTxNoCh" presStyleLbl="alignAcc1" presStyleIdx="3" presStyleCnt="4">
        <dgm:presLayoutVars>
          <dgm:chMax val="1"/>
          <dgm:bulletEnabled val="1"/>
        </dgm:presLayoutVars>
      </dgm:prSet>
      <dgm:spPr/>
      <dgm:t>
        <a:bodyPr/>
        <a:lstStyle/>
        <a:p>
          <a:endParaRPr lang="en-US"/>
        </a:p>
      </dgm:t>
    </dgm:pt>
  </dgm:ptLst>
  <dgm:cxnLst>
    <dgm:cxn modelId="{9735ACB5-19CD-4402-BF52-C38D3F58324E}" type="presOf" srcId="{C46CA7F5-CBC6-4BB2-AB66-A0DBEC4F74FF}" destId="{9B4D1168-0109-4503-83B3-700E65F50B53}" srcOrd="1" destOrd="0" presId="urn:microsoft.com/office/officeart/2005/8/layout/target3"/>
    <dgm:cxn modelId="{0C851FED-4ABE-46F8-A85F-A67246A48749}" type="presOf" srcId="{C46CA7F5-CBC6-4BB2-AB66-A0DBEC4F74FF}" destId="{3FA0D94D-9F75-46F6-8731-7000577FB399}" srcOrd="0" destOrd="0" presId="urn:microsoft.com/office/officeart/2005/8/layout/target3"/>
    <dgm:cxn modelId="{0E1A4672-CC41-4F47-A3AA-1101324A334D}" srcId="{A32E14F0-5980-4612-AEA7-5F22C85D5C4B}" destId="{C46CA7F5-CBC6-4BB2-AB66-A0DBEC4F74FF}" srcOrd="2" destOrd="0" parTransId="{E6834167-84AB-40A9-8624-3F58B427D2B5}" sibTransId="{E62AC393-7F95-4D9A-B209-AFCCDB6CF99B}"/>
    <dgm:cxn modelId="{C505A55A-D80B-45C8-8B13-3F4CA9ADE9D2}" type="presOf" srcId="{FCE6BA61-9196-457F-B796-5720753353B0}" destId="{5EA02894-8766-4116-BC29-E52309773EAA}" srcOrd="1" destOrd="0" presId="urn:microsoft.com/office/officeart/2005/8/layout/target3"/>
    <dgm:cxn modelId="{18E04B67-B0F6-471F-97A9-B1BC7B9D9588}" type="presOf" srcId="{AA1A0479-20BE-4876-B344-BED785EEAFD2}" destId="{18B13A65-1E4F-4536-A622-4D0E940ACE4A}" srcOrd="1" destOrd="0" presId="urn:microsoft.com/office/officeart/2005/8/layout/target3"/>
    <dgm:cxn modelId="{9F18D342-57C9-46FD-BBD4-FFAF858F6DF2}" type="presOf" srcId="{EFDD80B5-E364-470D-AB15-6529D19D7ACF}" destId="{307C0B25-D6AA-4572-A16D-4AED6DFB2162}" srcOrd="0" destOrd="0" presId="urn:microsoft.com/office/officeart/2005/8/layout/target3"/>
    <dgm:cxn modelId="{86D9E2CE-433D-46F5-99E1-7DE98C5B0B62}" srcId="{A32E14F0-5980-4612-AEA7-5F22C85D5C4B}" destId="{EFDD80B5-E364-470D-AB15-6529D19D7ACF}" srcOrd="3" destOrd="0" parTransId="{CA954720-ACB8-4744-8649-FC3471FC2EC3}" sibTransId="{9F1567F3-83AC-4E72-B792-2344C3258DA3}"/>
    <dgm:cxn modelId="{7AE38B1A-16F5-4A38-9095-F6083D9740A4}" type="presOf" srcId="{A32E14F0-5980-4612-AEA7-5F22C85D5C4B}" destId="{D7A57ED3-F0D9-48EF-8235-BC784F698A3C}" srcOrd="0" destOrd="0" presId="urn:microsoft.com/office/officeart/2005/8/layout/target3"/>
    <dgm:cxn modelId="{08A40F42-6C0F-4BE0-BAC1-43F1F80C5216}" type="presOf" srcId="{FCE6BA61-9196-457F-B796-5720753353B0}" destId="{048F666C-F76B-4785-8558-7A5D6B889D6E}" srcOrd="0" destOrd="0" presId="urn:microsoft.com/office/officeart/2005/8/layout/target3"/>
    <dgm:cxn modelId="{71F7A771-2676-42F4-B1B7-6C4ED55B5B7F}" srcId="{A32E14F0-5980-4612-AEA7-5F22C85D5C4B}" destId="{FCE6BA61-9196-457F-B796-5720753353B0}" srcOrd="1" destOrd="0" parTransId="{E9390407-C571-4DC1-9044-0D5B02707201}" sibTransId="{57675EDD-BCCC-41F1-9D38-686580DAB70D}"/>
    <dgm:cxn modelId="{902C2C43-7103-4142-AE88-CD9D3E79441F}" type="presOf" srcId="{EFDD80B5-E364-470D-AB15-6529D19D7ACF}" destId="{A1CBD456-8E30-43AD-A93D-0D7DA87A4AAA}" srcOrd="1" destOrd="0" presId="urn:microsoft.com/office/officeart/2005/8/layout/target3"/>
    <dgm:cxn modelId="{5A44010E-DF04-43FF-AD21-3324E2932A48}" type="presOf" srcId="{AA1A0479-20BE-4876-B344-BED785EEAFD2}" destId="{7FDE2AA5-1D20-4355-8302-6AC34F47FF81}" srcOrd="0" destOrd="0" presId="urn:microsoft.com/office/officeart/2005/8/layout/target3"/>
    <dgm:cxn modelId="{0169C5EF-0505-454C-B38A-EEC7478E8E38}" srcId="{A32E14F0-5980-4612-AEA7-5F22C85D5C4B}" destId="{AA1A0479-20BE-4876-B344-BED785EEAFD2}" srcOrd="0" destOrd="0" parTransId="{2CEF9FBD-4F6D-4876-9A49-1F7BAD70C4F7}" sibTransId="{D56BEECA-7B2A-4389-AAEF-916038B28789}"/>
    <dgm:cxn modelId="{EC3045B7-4A55-45C5-BB23-FF46940C5A89}" type="presParOf" srcId="{D7A57ED3-F0D9-48EF-8235-BC784F698A3C}" destId="{55E876E9-BF8F-46E3-9135-7A3448B85818}" srcOrd="0" destOrd="0" presId="urn:microsoft.com/office/officeart/2005/8/layout/target3"/>
    <dgm:cxn modelId="{65B81B6E-1BF2-4BCA-AC56-EA143E0071A7}" type="presParOf" srcId="{D7A57ED3-F0D9-48EF-8235-BC784F698A3C}" destId="{39FBAE64-059A-4F85-9309-CAF21710F70E}" srcOrd="1" destOrd="0" presId="urn:microsoft.com/office/officeart/2005/8/layout/target3"/>
    <dgm:cxn modelId="{A171526D-8202-48C2-82AE-D73C40F52AFD}" type="presParOf" srcId="{D7A57ED3-F0D9-48EF-8235-BC784F698A3C}" destId="{7FDE2AA5-1D20-4355-8302-6AC34F47FF81}" srcOrd="2" destOrd="0" presId="urn:microsoft.com/office/officeart/2005/8/layout/target3"/>
    <dgm:cxn modelId="{1BEE40E1-26B9-40A3-A455-2627D8AD11A9}" type="presParOf" srcId="{D7A57ED3-F0D9-48EF-8235-BC784F698A3C}" destId="{4F36E9A7-91F2-4E58-B906-949173786263}" srcOrd="3" destOrd="0" presId="urn:microsoft.com/office/officeart/2005/8/layout/target3"/>
    <dgm:cxn modelId="{AC78FA4E-FE21-4AD9-A87D-7F0FB2EECCBA}" type="presParOf" srcId="{D7A57ED3-F0D9-48EF-8235-BC784F698A3C}" destId="{A3B03381-05B5-40CD-BC4A-56CA63580136}" srcOrd="4" destOrd="0" presId="urn:microsoft.com/office/officeart/2005/8/layout/target3"/>
    <dgm:cxn modelId="{8E73728E-A11D-45C2-8B6A-472D8A025108}" type="presParOf" srcId="{D7A57ED3-F0D9-48EF-8235-BC784F698A3C}" destId="{048F666C-F76B-4785-8558-7A5D6B889D6E}" srcOrd="5" destOrd="0" presId="urn:microsoft.com/office/officeart/2005/8/layout/target3"/>
    <dgm:cxn modelId="{A491627F-919A-46E7-AAF7-03BBFAB69FD4}" type="presParOf" srcId="{D7A57ED3-F0D9-48EF-8235-BC784F698A3C}" destId="{731E3359-48BE-410C-8C9E-E1E05032BAE6}" srcOrd="6" destOrd="0" presId="urn:microsoft.com/office/officeart/2005/8/layout/target3"/>
    <dgm:cxn modelId="{E351C585-9A95-44F5-A062-3BDF2B4FAAE5}" type="presParOf" srcId="{D7A57ED3-F0D9-48EF-8235-BC784F698A3C}" destId="{1A5EDCB2-59D2-4453-A6DD-4FA674F5C75D}" srcOrd="7" destOrd="0" presId="urn:microsoft.com/office/officeart/2005/8/layout/target3"/>
    <dgm:cxn modelId="{224AD7EB-B9B6-4B3C-BF73-2B9BBDAD2402}" type="presParOf" srcId="{D7A57ED3-F0D9-48EF-8235-BC784F698A3C}" destId="{3FA0D94D-9F75-46F6-8731-7000577FB399}" srcOrd="8" destOrd="0" presId="urn:microsoft.com/office/officeart/2005/8/layout/target3"/>
    <dgm:cxn modelId="{A6999B21-582B-477D-A083-BB7D058A9028}" type="presParOf" srcId="{D7A57ED3-F0D9-48EF-8235-BC784F698A3C}" destId="{ED655FA6-60E4-4166-8836-80A6F87450D4}" srcOrd="9" destOrd="0" presId="urn:microsoft.com/office/officeart/2005/8/layout/target3"/>
    <dgm:cxn modelId="{B9D26F4C-081C-4E7A-8A23-E9C06491BEEF}" type="presParOf" srcId="{D7A57ED3-F0D9-48EF-8235-BC784F698A3C}" destId="{9657838C-99D9-4AF0-9B3D-1B5AE67FA6F1}" srcOrd="10" destOrd="0" presId="urn:microsoft.com/office/officeart/2005/8/layout/target3"/>
    <dgm:cxn modelId="{F57934C2-D6F0-4529-9F45-AA0C8590CDD9}" type="presParOf" srcId="{D7A57ED3-F0D9-48EF-8235-BC784F698A3C}" destId="{307C0B25-D6AA-4572-A16D-4AED6DFB2162}" srcOrd="11" destOrd="0" presId="urn:microsoft.com/office/officeart/2005/8/layout/target3"/>
    <dgm:cxn modelId="{58A08FAD-B9F2-4618-84EA-0DE2ABB5E69F}" type="presParOf" srcId="{D7A57ED3-F0D9-48EF-8235-BC784F698A3C}" destId="{18B13A65-1E4F-4536-A622-4D0E940ACE4A}" srcOrd="12" destOrd="0" presId="urn:microsoft.com/office/officeart/2005/8/layout/target3"/>
    <dgm:cxn modelId="{62871DA9-B8D9-413C-9E77-67E0D602F206}" type="presParOf" srcId="{D7A57ED3-F0D9-48EF-8235-BC784F698A3C}" destId="{5EA02894-8766-4116-BC29-E52309773EAA}" srcOrd="13" destOrd="0" presId="urn:microsoft.com/office/officeart/2005/8/layout/target3"/>
    <dgm:cxn modelId="{34AFC6B3-0BE4-42AF-8B31-AF6A83906EDB}" type="presParOf" srcId="{D7A57ED3-F0D9-48EF-8235-BC784F698A3C}" destId="{9B4D1168-0109-4503-83B3-700E65F50B53}" srcOrd="14" destOrd="0" presId="urn:microsoft.com/office/officeart/2005/8/layout/target3"/>
    <dgm:cxn modelId="{F84B7FFA-5075-481A-B6AA-0958350AA12E}" type="presParOf" srcId="{D7A57ED3-F0D9-48EF-8235-BC784F698A3C}" destId="{A1CBD456-8E30-43AD-A93D-0D7DA87A4AAA}"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last two centuries, the contiguous United States has lost over half of its wetland habitats; averaging a rate of 60 acres lost per hour (Dahl 1990). California leads the nation in this historic loss of wetlands, sustaining as much as 91% of environmental degradation and human–induced changes to wetland habitats (</a:t>
            </a:r>
            <a:r>
              <a:rPr lang="en-US" sz="1200" kern="1200" dirty="0" err="1" smtClean="0">
                <a:solidFill>
                  <a:schemeClr val="tx1"/>
                </a:solidFill>
                <a:effectLst/>
                <a:latin typeface="+mn-lt"/>
                <a:ea typeface="+mn-ea"/>
                <a:cs typeface="+mn-cs"/>
              </a:rPr>
              <a:t>Zedler</a:t>
            </a:r>
            <a:r>
              <a:rPr lang="en-US" sz="1200" kern="1200" dirty="0" smtClean="0">
                <a:solidFill>
                  <a:schemeClr val="tx1"/>
                </a:solidFill>
                <a:effectLst/>
                <a:latin typeface="+mn-lt"/>
                <a:ea typeface="+mn-ea"/>
                <a:cs typeface="+mn-cs"/>
              </a:rPr>
              <a:t> 1996). The San Francisco Bay and the southern regions of the state are home to the most significant losses in wetland habitats (Larson 2001, Goodwin et al. 2001).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9803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Migratory birds traveling along the Pacific Flyway were once estimated to be 60 million in number but now oscillate between 2-4 million waterfowl and 1-2 million shorebirds (Bryant 2003, Larson 2001). Given the dramatic drop in avifauna population, wetlands such as Bolsa Chica serve an increasingly important role in the sustainment of migratory bird populations along the Pacific Flyway.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53367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effort to mitigate wetland loss in the Bolsa Chica Ecological Reserve, several conservation and restoration projects have been created. The wetlands of Bolsa Chica is an endangered ecoregion in Southern California that has been steadily increasing in size and provides a large number of ecosystem services (</a:t>
            </a:r>
            <a:r>
              <a:rPr lang="en-US" sz="1200" kern="1200" dirty="0" err="1" smtClean="0">
                <a:solidFill>
                  <a:schemeClr val="tx1"/>
                </a:solidFill>
                <a:effectLst/>
                <a:latin typeface="+mn-lt"/>
                <a:ea typeface="+mn-ea"/>
                <a:cs typeface="+mn-cs"/>
              </a:rPr>
              <a:t>Noss</a:t>
            </a:r>
            <a:r>
              <a:rPr lang="en-US" sz="1200" kern="1200" dirty="0" smtClean="0">
                <a:solidFill>
                  <a:schemeClr val="tx1"/>
                </a:solidFill>
                <a:effectLst/>
                <a:latin typeface="+mn-lt"/>
                <a:ea typeface="+mn-ea"/>
                <a:cs typeface="+mn-cs"/>
              </a:rPr>
              <a:t> 1995).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Efforts in management and maintenance practices of the wetlands have achieved vast improvements since the efforts began in 1976, however, no attempt has been made to develop a qualitative assessment of the extent of restoration efforts or whether the restoration has been truly successful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project is of interest to the Amigos as it allows them to better inform the public on the wetland’s restoration success, as well as, expand their citizen scientist education program. The Amigos will decide how to best implement our end products into their education programs and public outreach campaigns. Findings will be shared with the CA Department of Fish and Wildlife, the management organization responsible for the Bolsa Chica Ecological Reserve. The Amigos will directly benefit from being provided with NASA remote sensing data, enabling them to better understand, share, and protect the Bolsa Chica Ecological Reserve.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36470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a background</a:t>
            </a:r>
            <a:r>
              <a:rPr lang="en-US" baseline="0" dirty="0" smtClean="0"/>
              <a:t> picture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08692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7"/>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2"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2" y="1344613"/>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ract info"/>
          <p:cNvSpPr/>
          <p:nvPr userDrawn="1"/>
        </p:nvSpPr>
        <p:spPr>
          <a:xfrm>
            <a:off x="0" y="6579444"/>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3" y="6087114"/>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8"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10"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4"/>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3" y="6087114"/>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8142" y="1340125"/>
            <a:ext cx="7477432" cy="940689"/>
          </a:xfrm>
        </p:spPr>
        <p:txBody>
          <a:bodyPr>
            <a:normAutofit fontScale="77500" lnSpcReduction="20000"/>
          </a:bodyPr>
          <a:lstStyle/>
          <a:p>
            <a:pPr algn="ctr"/>
            <a:r>
              <a:rPr lang="en-US" dirty="0" err="1" smtClean="0"/>
              <a:t>Bolsa</a:t>
            </a:r>
            <a:r>
              <a:rPr lang="en-US" dirty="0" smtClean="0"/>
              <a:t> </a:t>
            </a:r>
            <a:r>
              <a:rPr lang="en-US" dirty="0" err="1" smtClean="0"/>
              <a:t>Chica</a:t>
            </a:r>
            <a:r>
              <a:rPr lang="en-US" dirty="0" smtClean="0"/>
              <a:t> Ecological Forecasting</a:t>
            </a:r>
            <a:endParaRPr lang="en-US" dirty="0"/>
          </a:p>
        </p:txBody>
      </p:sp>
      <p:sp>
        <p:nvSpPr>
          <p:cNvPr id="9" name="Text Placeholder 8"/>
          <p:cNvSpPr>
            <a:spLocks noGrp="1"/>
          </p:cNvSpPr>
          <p:nvPr>
            <p:ph type="body" sz="quarter" idx="17"/>
          </p:nvPr>
        </p:nvSpPr>
        <p:spPr/>
        <p:txBody>
          <a:bodyPr>
            <a:normAutofit fontScale="85000" lnSpcReduction="10000"/>
          </a:bodyPr>
          <a:lstStyle/>
          <a:p>
            <a:r>
              <a:rPr lang="en-US" dirty="0" smtClean="0"/>
              <a:t>Analyzing the Success of the </a:t>
            </a:r>
            <a:r>
              <a:rPr lang="en-US" dirty="0" err="1" smtClean="0"/>
              <a:t>Bolsa</a:t>
            </a:r>
            <a:r>
              <a:rPr lang="en-US" dirty="0" smtClean="0"/>
              <a:t> </a:t>
            </a:r>
            <a:r>
              <a:rPr lang="en-US" dirty="0" err="1" smtClean="0"/>
              <a:t>Chica</a:t>
            </a:r>
            <a:r>
              <a:rPr lang="en-US" dirty="0" smtClean="0"/>
              <a:t> Wetland Restoration Using Multi-spectral NASA Earth Observations</a:t>
            </a:r>
            <a:endParaRPr lang="en-US" dirty="0"/>
          </a:p>
        </p:txBody>
      </p:sp>
      <p:sp>
        <p:nvSpPr>
          <p:cNvPr id="11" name="Text Placeholder 2"/>
          <p:cNvSpPr txBox="1">
            <a:spLocks/>
          </p:cNvSpPr>
          <p:nvPr/>
        </p:nvSpPr>
        <p:spPr>
          <a:xfrm>
            <a:off x="2455385" y="317639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000" dirty="0"/>
              <a:t>Christine </a:t>
            </a:r>
            <a:r>
              <a:rPr lang="en-US" sz="2000" dirty="0" err="1"/>
              <a:t>Elowitt</a:t>
            </a:r>
            <a:r>
              <a:rPr lang="en-US" sz="2000" dirty="0"/>
              <a:t> (Project Lead)</a:t>
            </a:r>
          </a:p>
        </p:txBody>
      </p:sp>
      <p:sp>
        <p:nvSpPr>
          <p:cNvPr id="19" name="Text Placeholder 2"/>
          <p:cNvSpPr txBox="1">
            <a:spLocks/>
          </p:cNvSpPr>
          <p:nvPr/>
        </p:nvSpPr>
        <p:spPr>
          <a:xfrm>
            <a:off x="2455385" y="3518288"/>
            <a:ext cx="4233231" cy="31300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000" dirty="0"/>
              <a:t>Steven Kerns</a:t>
            </a:r>
          </a:p>
        </p:txBody>
      </p:sp>
      <p:sp>
        <p:nvSpPr>
          <p:cNvPr id="21" name="Text Placeholder 2"/>
          <p:cNvSpPr txBox="1">
            <a:spLocks/>
          </p:cNvSpPr>
          <p:nvPr/>
        </p:nvSpPr>
        <p:spPr>
          <a:xfrm>
            <a:off x="2455385" y="383128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000" dirty="0"/>
              <a:t>Nick Rousseau</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640080"/>
            <a:ext cx="7587654" cy="880810"/>
          </a:xfrm>
        </p:spPr>
        <p:txBody>
          <a:bodyPr/>
          <a:lstStyle/>
          <a:p>
            <a:r>
              <a:rPr lang="en-US" dirty="0" smtClean="0"/>
              <a:t>Project Methodology</a:t>
            </a:r>
            <a:endParaRPr lang="en-US" dirty="0"/>
          </a:p>
        </p:txBody>
      </p:sp>
      <p:pic>
        <p:nvPicPr>
          <p:cNvPr id="7" name="Picture Placeholder 6"/>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0645" t="1185" r="11892" b="50070"/>
          <a:stretch/>
        </p:blipFill>
        <p:spPr>
          <a:xfrm>
            <a:off x="158624" y="2124622"/>
            <a:ext cx="4618653" cy="3761273"/>
          </a:xfrm>
        </p:spPr>
      </p:pic>
      <p:sp>
        <p:nvSpPr>
          <p:cNvPr id="5" name="Text Placeholder 4"/>
          <p:cNvSpPr>
            <a:spLocks noGrp="1"/>
          </p:cNvSpPr>
          <p:nvPr>
            <p:ph type="body" sz="quarter" idx="13"/>
          </p:nvPr>
        </p:nvSpPr>
        <p:spPr/>
        <p:txBody>
          <a:bodyPr/>
          <a:lstStyle/>
          <a:p>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032" t="48707" r="11969"/>
          <a:stretch/>
        </p:blipFill>
        <p:spPr>
          <a:xfrm>
            <a:off x="4182222" y="2124622"/>
            <a:ext cx="4476587" cy="3809647"/>
          </a:xfrm>
          <a:prstGeom prst="rect">
            <a:avLst/>
          </a:prstGeom>
        </p:spPr>
      </p:pic>
    </p:spTree>
    <p:extLst>
      <p:ext uri="{BB962C8B-B14F-4D97-AF65-F5344CB8AC3E}">
        <p14:creationId xmlns:p14="http://schemas.microsoft.com/office/powerpoint/2010/main" val="280573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399702" y="1138808"/>
            <a:ext cx="2885838" cy="5317117"/>
          </a:xfrm>
          <a:prstGeom prst="round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40965"/>
            <a:ext cx="5881256" cy="683930"/>
          </a:xfrm>
        </p:spPr>
        <p:txBody>
          <a:bodyPr>
            <a:normAutofit/>
          </a:bodyPr>
          <a:lstStyle/>
          <a:p>
            <a:pPr algn="ctr"/>
            <a:r>
              <a:rPr lang="en-US" dirty="0" smtClean="0"/>
              <a:t>Project Methodology</a:t>
            </a:r>
            <a:endParaRPr lang="en-US" dirty="0"/>
          </a:p>
        </p:txBody>
      </p:sp>
      <p:sp>
        <p:nvSpPr>
          <p:cNvPr id="160" name="Rounded Rectangle 159"/>
          <p:cNvSpPr/>
          <p:nvPr/>
        </p:nvSpPr>
        <p:spPr>
          <a:xfrm>
            <a:off x="129966" y="2423312"/>
            <a:ext cx="2656780" cy="9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Landsat Imagery (1984, 2002, and 2015) </a:t>
            </a:r>
            <a:endParaRPr lang="en-US" sz="2000" b="1" dirty="0">
              <a:effectLst>
                <a:outerShdw blurRad="38100" dist="38100" dir="2700000" algn="tl">
                  <a:srgbClr val="000000">
                    <a:alpha val="43137"/>
                  </a:srgbClr>
                </a:outerShdw>
              </a:effectLst>
            </a:endParaRPr>
          </a:p>
        </p:txBody>
      </p:sp>
      <p:sp>
        <p:nvSpPr>
          <p:cNvPr id="161" name="Rounded Rectangle 160"/>
          <p:cNvSpPr/>
          <p:nvPr/>
        </p:nvSpPr>
        <p:spPr>
          <a:xfrm>
            <a:off x="129966" y="1212109"/>
            <a:ext cx="2656779" cy="81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AVIRIS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2014 and 2015)</a:t>
            </a:r>
            <a:endParaRPr lang="en-US" sz="2000" b="1" dirty="0">
              <a:effectLst>
                <a:outerShdw blurRad="38100" dist="38100" dir="2700000" algn="tl">
                  <a:srgbClr val="000000">
                    <a:alpha val="43137"/>
                  </a:srgbClr>
                </a:outerShdw>
              </a:effectLst>
            </a:endParaRPr>
          </a:p>
        </p:txBody>
      </p:sp>
      <p:sp>
        <p:nvSpPr>
          <p:cNvPr id="162" name="Rounded Rectangle 161"/>
          <p:cNvSpPr/>
          <p:nvPr/>
        </p:nvSpPr>
        <p:spPr>
          <a:xfrm>
            <a:off x="129965" y="5017661"/>
            <a:ext cx="2656779" cy="124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NOAA Coastal Change Analysis (1996 to 2010) </a:t>
            </a:r>
            <a:endParaRPr lang="en-US" sz="2000" b="1" dirty="0">
              <a:effectLst>
                <a:outerShdw blurRad="38100" dist="38100" dir="2700000" algn="tl">
                  <a:srgbClr val="000000">
                    <a:alpha val="43137"/>
                  </a:srgbClr>
                </a:outerShdw>
              </a:effectLst>
            </a:endParaRPr>
          </a:p>
        </p:txBody>
      </p:sp>
      <p:sp>
        <p:nvSpPr>
          <p:cNvPr id="163" name="Rounded Rectangle 162"/>
          <p:cNvSpPr/>
          <p:nvPr/>
        </p:nvSpPr>
        <p:spPr>
          <a:xfrm>
            <a:off x="129966" y="3737168"/>
            <a:ext cx="2625162" cy="89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NAIP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2005 and 2014) </a:t>
            </a:r>
            <a:endParaRPr lang="en-US" sz="2000" b="1" dirty="0">
              <a:effectLst>
                <a:outerShdw blurRad="38100" dist="38100" dir="2700000" algn="tl">
                  <a:srgbClr val="000000">
                    <a:alpha val="43137"/>
                  </a:srgbClr>
                </a:outerShdw>
              </a:effectLst>
            </a:endParaRPr>
          </a:p>
        </p:txBody>
      </p:sp>
      <p:sp>
        <p:nvSpPr>
          <p:cNvPr id="164" name="Rounded Rectangle 163"/>
          <p:cNvSpPr/>
          <p:nvPr/>
        </p:nvSpPr>
        <p:spPr>
          <a:xfrm>
            <a:off x="3597603" y="3533624"/>
            <a:ext cx="2536804" cy="919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Pan-sharpen (ArcGIS)</a:t>
            </a:r>
            <a:endParaRPr lang="en-US" sz="2000" b="1" dirty="0">
              <a:effectLst>
                <a:outerShdw blurRad="38100" dist="38100" dir="2700000" algn="tl">
                  <a:srgbClr val="000000">
                    <a:alpha val="43137"/>
                  </a:srgbClr>
                </a:outerShdw>
              </a:effectLst>
            </a:endParaRPr>
          </a:p>
        </p:txBody>
      </p:sp>
      <p:sp>
        <p:nvSpPr>
          <p:cNvPr id="165" name="Rounded Rectangle 164"/>
          <p:cNvSpPr/>
          <p:nvPr/>
        </p:nvSpPr>
        <p:spPr>
          <a:xfrm>
            <a:off x="3597603" y="2297795"/>
            <a:ext cx="2515818" cy="1061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NDVI and WRI indices (ArcGIS)</a:t>
            </a:r>
            <a:endParaRPr lang="en-US" sz="2000" b="1" dirty="0">
              <a:effectLst>
                <a:outerShdw blurRad="38100" dist="38100" dir="2700000" algn="tl">
                  <a:srgbClr val="000000">
                    <a:alpha val="43137"/>
                  </a:srgbClr>
                </a:outerShdw>
              </a:effectLst>
            </a:endParaRPr>
          </a:p>
        </p:txBody>
      </p:sp>
      <p:sp>
        <p:nvSpPr>
          <p:cNvPr id="166" name="Rounded Rectangle 165"/>
          <p:cNvSpPr/>
          <p:nvPr/>
        </p:nvSpPr>
        <p:spPr>
          <a:xfrm>
            <a:off x="3571822" y="4632363"/>
            <a:ext cx="2541599" cy="16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Create vegetation and water extent  vector layers (ArcGIS)</a:t>
            </a:r>
            <a:endParaRPr lang="en-US" sz="2000" b="1" dirty="0">
              <a:effectLst>
                <a:outerShdw blurRad="38100" dist="38100" dir="2700000" algn="tl">
                  <a:srgbClr val="000000">
                    <a:alpha val="43137"/>
                  </a:srgbClr>
                </a:outerShdw>
              </a:effectLst>
            </a:endParaRPr>
          </a:p>
        </p:txBody>
      </p:sp>
      <p:sp>
        <p:nvSpPr>
          <p:cNvPr id="167" name="Rounded Rectangle 166"/>
          <p:cNvSpPr/>
          <p:nvPr/>
        </p:nvSpPr>
        <p:spPr>
          <a:xfrm>
            <a:off x="3597603" y="1217445"/>
            <a:ext cx="2515818" cy="91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Classify land cover types (ENVI)</a:t>
            </a:r>
            <a:endParaRPr lang="en-US" sz="2000" b="1" dirty="0">
              <a:effectLst>
                <a:outerShdw blurRad="38100" dist="38100" dir="2700000" algn="tl">
                  <a:srgbClr val="000000">
                    <a:alpha val="43137"/>
                  </a:srgbClr>
                </a:outerShdw>
              </a:effectLst>
            </a:endParaRPr>
          </a:p>
        </p:txBody>
      </p:sp>
      <p:cxnSp>
        <p:nvCxnSpPr>
          <p:cNvPr id="168" name="Straight Arrow Connector 167"/>
          <p:cNvCxnSpPr>
            <a:stCxn id="161" idx="3"/>
            <a:endCxn id="167" idx="1"/>
          </p:cNvCxnSpPr>
          <p:nvPr/>
        </p:nvCxnSpPr>
        <p:spPr>
          <a:xfrm>
            <a:off x="2786745" y="1617622"/>
            <a:ext cx="810858" cy="5525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0" idx="3"/>
            <a:endCxn id="165" idx="1"/>
          </p:cNvCxnSpPr>
          <p:nvPr/>
        </p:nvCxnSpPr>
        <p:spPr>
          <a:xfrm flipV="1">
            <a:off x="2786746" y="2828538"/>
            <a:ext cx="810857" cy="536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3" idx="3"/>
            <a:endCxn id="166" idx="1"/>
          </p:cNvCxnSpPr>
          <p:nvPr/>
        </p:nvCxnSpPr>
        <p:spPr>
          <a:xfrm>
            <a:off x="2755128" y="4186944"/>
            <a:ext cx="816694" cy="12608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3"/>
            <a:endCxn id="164" idx="1"/>
          </p:cNvCxnSpPr>
          <p:nvPr/>
        </p:nvCxnSpPr>
        <p:spPr>
          <a:xfrm>
            <a:off x="2786746" y="2882189"/>
            <a:ext cx="810857" cy="111128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6917023" y="5045757"/>
            <a:ext cx="1884041" cy="1217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Interactive Web Map</a:t>
            </a:r>
            <a:endParaRPr lang="en-US" sz="2000" b="1" dirty="0">
              <a:solidFill>
                <a:schemeClr val="tx2">
                  <a:lumMod val="50000"/>
                </a:schemeClr>
              </a:solidFill>
            </a:endParaRPr>
          </a:p>
        </p:txBody>
      </p:sp>
      <p:cxnSp>
        <p:nvCxnSpPr>
          <p:cNvPr id="173" name="Straight Arrow Connector 172"/>
          <p:cNvCxnSpPr>
            <a:stCxn id="167" idx="3"/>
          </p:cNvCxnSpPr>
          <p:nvPr/>
        </p:nvCxnSpPr>
        <p:spPr>
          <a:xfrm>
            <a:off x="6113421" y="1672875"/>
            <a:ext cx="768852" cy="2326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3"/>
          </p:cNvCxnSpPr>
          <p:nvPr/>
        </p:nvCxnSpPr>
        <p:spPr>
          <a:xfrm>
            <a:off x="6113421" y="2828538"/>
            <a:ext cx="744615" cy="41880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6" idx="3"/>
          </p:cNvCxnSpPr>
          <p:nvPr/>
        </p:nvCxnSpPr>
        <p:spPr>
          <a:xfrm flipV="1">
            <a:off x="6113421" y="4453323"/>
            <a:ext cx="768852" cy="9944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2" idx="2"/>
            <a:endCxn id="172" idx="2"/>
          </p:cNvCxnSpPr>
          <p:nvPr/>
        </p:nvCxnSpPr>
        <p:spPr>
          <a:xfrm rot="16200000" flipH="1">
            <a:off x="4658699" y="3062792"/>
            <a:ext cx="12700" cy="6400689"/>
          </a:xfrm>
          <a:prstGeom prst="bentConnector3">
            <a:avLst>
              <a:gd name="adj1" fmla="val 18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889653" y="1217445"/>
            <a:ext cx="1911411" cy="14742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Detailed Current Land Cover Map</a:t>
            </a:r>
            <a:endParaRPr lang="en-US" sz="2000" b="1" dirty="0">
              <a:solidFill>
                <a:schemeClr val="tx2">
                  <a:lumMod val="50000"/>
                </a:schemeClr>
              </a:solidFill>
            </a:endParaRPr>
          </a:p>
        </p:txBody>
      </p:sp>
      <p:sp>
        <p:nvSpPr>
          <p:cNvPr id="81" name="Rounded Rectangle 80"/>
          <p:cNvSpPr/>
          <p:nvPr/>
        </p:nvSpPr>
        <p:spPr>
          <a:xfrm>
            <a:off x="6889655" y="2828538"/>
            <a:ext cx="1911410" cy="20307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Time </a:t>
            </a:r>
            <a:r>
              <a:rPr lang="en-US" sz="2000" b="1" dirty="0">
                <a:solidFill>
                  <a:schemeClr val="tx2">
                    <a:lumMod val="50000"/>
                  </a:schemeClr>
                </a:solidFill>
              </a:rPr>
              <a:t>S</a:t>
            </a:r>
            <a:r>
              <a:rPr lang="en-US" sz="2000" b="1" dirty="0" smtClean="0">
                <a:solidFill>
                  <a:schemeClr val="tx2">
                    <a:lumMod val="50000"/>
                  </a:schemeClr>
                </a:solidFill>
              </a:rPr>
              <a:t>eries Maps</a:t>
            </a:r>
          </a:p>
          <a:p>
            <a:pPr algn="ctr"/>
            <a:r>
              <a:rPr lang="en-US" sz="2000" b="1" dirty="0" smtClean="0">
                <a:solidFill>
                  <a:schemeClr val="tx2">
                    <a:lumMod val="50000"/>
                  </a:schemeClr>
                </a:solidFill>
              </a:rPr>
              <a:t>(changes in water extent and vegetation)</a:t>
            </a:r>
            <a:endParaRPr lang="en-US" sz="2000" b="1" dirty="0">
              <a:solidFill>
                <a:schemeClr val="tx2">
                  <a:lumMod val="50000"/>
                </a:schemeClr>
              </a:solidFill>
            </a:endParaRPr>
          </a:p>
        </p:txBody>
      </p:sp>
      <p:sp>
        <p:nvSpPr>
          <p:cNvPr id="24" name="TextBox 23"/>
          <p:cNvSpPr txBox="1"/>
          <p:nvPr/>
        </p:nvSpPr>
        <p:spPr>
          <a:xfrm>
            <a:off x="43071" y="738699"/>
            <a:ext cx="8791803" cy="400110"/>
          </a:xfrm>
          <a:prstGeom prst="rect">
            <a:avLst/>
          </a:prstGeom>
          <a:noFill/>
        </p:spPr>
        <p:txBody>
          <a:bodyPr wrap="square" rtlCol="0">
            <a:spAutoFit/>
          </a:bodyPr>
          <a:lstStyle/>
          <a:p>
            <a:r>
              <a:rPr lang="en-US" sz="2000" dirty="0"/>
              <a:t> </a:t>
            </a:r>
            <a:r>
              <a:rPr lang="en-US" sz="2000" dirty="0" smtClean="0"/>
              <a:t>          </a:t>
            </a:r>
            <a:r>
              <a:rPr lang="en-US" sz="2000" b="1" dirty="0" smtClean="0"/>
              <a:t>Acquire</a:t>
            </a:r>
            <a:r>
              <a:rPr lang="en-US" sz="2000" dirty="0" smtClean="0"/>
              <a:t>                                   </a:t>
            </a:r>
            <a:r>
              <a:rPr lang="en-US" sz="2000" b="1" dirty="0" smtClean="0"/>
              <a:t>Analyze</a:t>
            </a:r>
            <a:r>
              <a:rPr lang="en-US" sz="2000" dirty="0" smtClean="0"/>
              <a:t>                            </a:t>
            </a:r>
            <a:r>
              <a:rPr lang="en-US" sz="2000" b="1" dirty="0" smtClean="0"/>
              <a:t>Produce</a:t>
            </a:r>
            <a:endParaRPr lang="en-US" sz="2000" b="1" dirty="0"/>
          </a:p>
        </p:txBody>
      </p:sp>
      <p:cxnSp>
        <p:nvCxnSpPr>
          <p:cNvPr id="17" name="Elbow Connector 16"/>
          <p:cNvCxnSpPr>
            <a:stCxn id="80" idx="3"/>
            <a:endCxn id="172" idx="3"/>
          </p:cNvCxnSpPr>
          <p:nvPr/>
        </p:nvCxnSpPr>
        <p:spPr>
          <a:xfrm>
            <a:off x="8801064" y="1954568"/>
            <a:ext cx="12700" cy="3699879"/>
          </a:xfrm>
          <a:prstGeom prst="bentConnector3">
            <a:avLst>
              <a:gd name="adj1" fmla="val 1800000"/>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9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640080"/>
            <a:ext cx="7587654" cy="880810"/>
          </a:xfrm>
        </p:spPr>
        <p:txBody>
          <a:bodyPr/>
          <a:lstStyle/>
          <a:p>
            <a:r>
              <a:rPr lang="en-US" dirty="0" smtClean="0"/>
              <a:t>Project Methodology</a:t>
            </a:r>
            <a:endParaRPr lang="en-US" dirty="0"/>
          </a:p>
        </p:txBody>
      </p:sp>
      <p:sp>
        <p:nvSpPr>
          <p:cNvPr id="5" name="Text Placeholder 4"/>
          <p:cNvSpPr>
            <a:spLocks noGrp="1"/>
          </p:cNvSpPr>
          <p:nvPr>
            <p:ph type="body" sz="quarter" idx="13"/>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554" t="1633" r="14082" b="50340"/>
          <a:stretch/>
        </p:blipFill>
        <p:spPr>
          <a:xfrm>
            <a:off x="326571" y="1856790"/>
            <a:ext cx="4236097" cy="363830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3553" t="49658" r="11692" b="2297"/>
          <a:stretch/>
        </p:blipFill>
        <p:spPr>
          <a:xfrm>
            <a:off x="4562668" y="1846733"/>
            <a:ext cx="4320075" cy="3593015"/>
          </a:xfrm>
          <a:prstGeom prst="rect">
            <a:avLst/>
          </a:prstGeom>
        </p:spPr>
      </p:pic>
    </p:spTree>
    <p:extLst>
      <p:ext uri="{BB962C8B-B14F-4D97-AF65-F5344CB8AC3E}">
        <p14:creationId xmlns:p14="http://schemas.microsoft.com/office/powerpoint/2010/main" val="186858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648226" y="1138809"/>
            <a:ext cx="2377440" cy="5317117"/>
          </a:xfrm>
          <a:prstGeom prst="round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40965"/>
            <a:ext cx="5881256" cy="683930"/>
          </a:xfrm>
        </p:spPr>
        <p:txBody>
          <a:bodyPr>
            <a:normAutofit/>
          </a:bodyPr>
          <a:lstStyle/>
          <a:p>
            <a:pPr algn="ctr"/>
            <a:r>
              <a:rPr lang="en-US" dirty="0" smtClean="0"/>
              <a:t>Project Methodology</a:t>
            </a:r>
            <a:endParaRPr lang="en-US" dirty="0"/>
          </a:p>
        </p:txBody>
      </p:sp>
      <p:sp>
        <p:nvSpPr>
          <p:cNvPr id="160" name="Rounded Rectangle 159"/>
          <p:cNvSpPr/>
          <p:nvPr/>
        </p:nvSpPr>
        <p:spPr>
          <a:xfrm>
            <a:off x="129966" y="2423312"/>
            <a:ext cx="2656780" cy="9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Landsat Imagery (1984, 2002, and 2015) </a:t>
            </a:r>
            <a:endParaRPr lang="en-US" sz="2000" b="1" dirty="0">
              <a:effectLst>
                <a:outerShdw blurRad="38100" dist="38100" dir="2700000" algn="tl">
                  <a:srgbClr val="000000">
                    <a:alpha val="43137"/>
                  </a:srgbClr>
                </a:outerShdw>
              </a:effectLst>
            </a:endParaRPr>
          </a:p>
        </p:txBody>
      </p:sp>
      <p:sp>
        <p:nvSpPr>
          <p:cNvPr id="161" name="Rounded Rectangle 160"/>
          <p:cNvSpPr/>
          <p:nvPr/>
        </p:nvSpPr>
        <p:spPr>
          <a:xfrm>
            <a:off x="129966" y="1212109"/>
            <a:ext cx="2656779" cy="81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AVIRIS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2014 and 2015)</a:t>
            </a:r>
            <a:endParaRPr lang="en-US" sz="2000" b="1" dirty="0">
              <a:effectLst>
                <a:outerShdw blurRad="38100" dist="38100" dir="2700000" algn="tl">
                  <a:srgbClr val="000000">
                    <a:alpha val="43137"/>
                  </a:srgbClr>
                </a:outerShdw>
              </a:effectLst>
            </a:endParaRPr>
          </a:p>
        </p:txBody>
      </p:sp>
      <p:sp>
        <p:nvSpPr>
          <p:cNvPr id="162" name="Rounded Rectangle 161"/>
          <p:cNvSpPr/>
          <p:nvPr/>
        </p:nvSpPr>
        <p:spPr>
          <a:xfrm>
            <a:off x="129965" y="5017661"/>
            <a:ext cx="2656779" cy="124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NOAA Coastal Change Analysis (1996 to 2010) </a:t>
            </a:r>
            <a:endParaRPr lang="en-US" sz="2000" b="1" dirty="0">
              <a:effectLst>
                <a:outerShdw blurRad="38100" dist="38100" dir="2700000" algn="tl">
                  <a:srgbClr val="000000">
                    <a:alpha val="43137"/>
                  </a:srgbClr>
                </a:outerShdw>
              </a:effectLst>
            </a:endParaRPr>
          </a:p>
        </p:txBody>
      </p:sp>
      <p:sp>
        <p:nvSpPr>
          <p:cNvPr id="163" name="Rounded Rectangle 162"/>
          <p:cNvSpPr/>
          <p:nvPr/>
        </p:nvSpPr>
        <p:spPr>
          <a:xfrm>
            <a:off x="129966" y="3737168"/>
            <a:ext cx="2625162" cy="89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NAIP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2005 and 2014) </a:t>
            </a:r>
            <a:endParaRPr lang="en-US" sz="2000" b="1" dirty="0">
              <a:effectLst>
                <a:outerShdw blurRad="38100" dist="38100" dir="2700000" algn="tl">
                  <a:srgbClr val="000000">
                    <a:alpha val="43137"/>
                  </a:srgbClr>
                </a:outerShdw>
              </a:effectLst>
            </a:endParaRPr>
          </a:p>
        </p:txBody>
      </p:sp>
      <p:sp>
        <p:nvSpPr>
          <p:cNvPr id="164" name="Rounded Rectangle 163"/>
          <p:cNvSpPr/>
          <p:nvPr/>
        </p:nvSpPr>
        <p:spPr>
          <a:xfrm>
            <a:off x="3597603" y="3533624"/>
            <a:ext cx="2536804" cy="919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Pan-sharpen (ArcGIS)</a:t>
            </a:r>
            <a:endParaRPr lang="en-US" sz="2000" b="1" dirty="0">
              <a:effectLst>
                <a:outerShdw blurRad="38100" dist="38100" dir="2700000" algn="tl">
                  <a:srgbClr val="000000">
                    <a:alpha val="43137"/>
                  </a:srgbClr>
                </a:outerShdw>
              </a:effectLst>
            </a:endParaRPr>
          </a:p>
        </p:txBody>
      </p:sp>
      <p:sp>
        <p:nvSpPr>
          <p:cNvPr id="165" name="Rounded Rectangle 164"/>
          <p:cNvSpPr/>
          <p:nvPr/>
        </p:nvSpPr>
        <p:spPr>
          <a:xfrm>
            <a:off x="3597603" y="2297795"/>
            <a:ext cx="2515818" cy="1061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NDVI and WRI indices (ArcGIS)</a:t>
            </a:r>
            <a:endParaRPr lang="en-US" sz="2000" b="1" dirty="0">
              <a:effectLst>
                <a:outerShdw blurRad="38100" dist="38100" dir="2700000" algn="tl">
                  <a:srgbClr val="000000">
                    <a:alpha val="43137"/>
                  </a:srgbClr>
                </a:outerShdw>
              </a:effectLst>
            </a:endParaRPr>
          </a:p>
        </p:txBody>
      </p:sp>
      <p:sp>
        <p:nvSpPr>
          <p:cNvPr id="166" name="Rounded Rectangle 165"/>
          <p:cNvSpPr/>
          <p:nvPr/>
        </p:nvSpPr>
        <p:spPr>
          <a:xfrm>
            <a:off x="3571822" y="4632363"/>
            <a:ext cx="2541599" cy="16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Create vegetation and water extent  vector layers (ArcGIS)</a:t>
            </a:r>
            <a:endParaRPr lang="en-US" sz="2000" b="1" dirty="0">
              <a:effectLst>
                <a:outerShdw blurRad="38100" dist="38100" dir="2700000" algn="tl">
                  <a:srgbClr val="000000">
                    <a:alpha val="43137"/>
                  </a:srgbClr>
                </a:outerShdw>
              </a:effectLst>
            </a:endParaRPr>
          </a:p>
        </p:txBody>
      </p:sp>
      <p:sp>
        <p:nvSpPr>
          <p:cNvPr id="167" name="Rounded Rectangle 166"/>
          <p:cNvSpPr/>
          <p:nvPr/>
        </p:nvSpPr>
        <p:spPr>
          <a:xfrm>
            <a:off x="3597603" y="1217445"/>
            <a:ext cx="2515818" cy="91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Classify land cover types (ENVI)</a:t>
            </a:r>
            <a:endParaRPr lang="en-US" sz="2000" b="1" dirty="0">
              <a:effectLst>
                <a:outerShdw blurRad="38100" dist="38100" dir="2700000" algn="tl">
                  <a:srgbClr val="000000">
                    <a:alpha val="43137"/>
                  </a:srgbClr>
                </a:outerShdw>
              </a:effectLst>
            </a:endParaRPr>
          </a:p>
        </p:txBody>
      </p:sp>
      <p:cxnSp>
        <p:nvCxnSpPr>
          <p:cNvPr id="168" name="Straight Arrow Connector 167"/>
          <p:cNvCxnSpPr>
            <a:stCxn id="161" idx="3"/>
            <a:endCxn id="167" idx="1"/>
          </p:cNvCxnSpPr>
          <p:nvPr/>
        </p:nvCxnSpPr>
        <p:spPr>
          <a:xfrm>
            <a:off x="2786745" y="1617622"/>
            <a:ext cx="810858" cy="5525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0" idx="3"/>
            <a:endCxn id="165" idx="1"/>
          </p:cNvCxnSpPr>
          <p:nvPr/>
        </p:nvCxnSpPr>
        <p:spPr>
          <a:xfrm flipV="1">
            <a:off x="2786746" y="2828538"/>
            <a:ext cx="810857" cy="536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3" idx="3"/>
            <a:endCxn id="166" idx="1"/>
          </p:cNvCxnSpPr>
          <p:nvPr/>
        </p:nvCxnSpPr>
        <p:spPr>
          <a:xfrm>
            <a:off x="2755128" y="4186944"/>
            <a:ext cx="816694" cy="12608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3"/>
            <a:endCxn id="164" idx="1"/>
          </p:cNvCxnSpPr>
          <p:nvPr/>
        </p:nvCxnSpPr>
        <p:spPr>
          <a:xfrm>
            <a:off x="2786746" y="2882189"/>
            <a:ext cx="810857" cy="111128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6917023" y="5045757"/>
            <a:ext cx="1884041" cy="1217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Interactive Web Map</a:t>
            </a:r>
            <a:endParaRPr lang="en-US" sz="2000" b="1" dirty="0">
              <a:solidFill>
                <a:schemeClr val="tx2">
                  <a:lumMod val="50000"/>
                </a:schemeClr>
              </a:solidFill>
            </a:endParaRPr>
          </a:p>
        </p:txBody>
      </p:sp>
      <p:cxnSp>
        <p:nvCxnSpPr>
          <p:cNvPr id="173" name="Straight Arrow Connector 172"/>
          <p:cNvCxnSpPr>
            <a:stCxn id="167" idx="3"/>
          </p:cNvCxnSpPr>
          <p:nvPr/>
        </p:nvCxnSpPr>
        <p:spPr>
          <a:xfrm>
            <a:off x="6113421" y="1672875"/>
            <a:ext cx="768852" cy="2326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3"/>
          </p:cNvCxnSpPr>
          <p:nvPr/>
        </p:nvCxnSpPr>
        <p:spPr>
          <a:xfrm>
            <a:off x="6113421" y="2828538"/>
            <a:ext cx="744615" cy="41880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6" idx="3"/>
          </p:cNvCxnSpPr>
          <p:nvPr/>
        </p:nvCxnSpPr>
        <p:spPr>
          <a:xfrm flipV="1">
            <a:off x="6113421" y="4453323"/>
            <a:ext cx="768852" cy="9944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2" idx="2"/>
            <a:endCxn id="172" idx="2"/>
          </p:cNvCxnSpPr>
          <p:nvPr/>
        </p:nvCxnSpPr>
        <p:spPr>
          <a:xfrm rot="16200000" flipH="1">
            <a:off x="4658699" y="3062792"/>
            <a:ext cx="12700" cy="6400689"/>
          </a:xfrm>
          <a:prstGeom prst="bentConnector3">
            <a:avLst>
              <a:gd name="adj1" fmla="val 18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889653" y="1217445"/>
            <a:ext cx="1911411" cy="14742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Detailed Current Land Cover Map</a:t>
            </a:r>
            <a:endParaRPr lang="en-US" sz="2000" b="1" dirty="0">
              <a:solidFill>
                <a:schemeClr val="tx2">
                  <a:lumMod val="50000"/>
                </a:schemeClr>
              </a:solidFill>
            </a:endParaRPr>
          </a:p>
        </p:txBody>
      </p:sp>
      <p:sp>
        <p:nvSpPr>
          <p:cNvPr id="81" name="Rounded Rectangle 80"/>
          <p:cNvSpPr/>
          <p:nvPr/>
        </p:nvSpPr>
        <p:spPr>
          <a:xfrm>
            <a:off x="6889655" y="2828538"/>
            <a:ext cx="1911410" cy="20307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Time </a:t>
            </a:r>
            <a:r>
              <a:rPr lang="en-US" sz="2000" b="1" dirty="0">
                <a:solidFill>
                  <a:schemeClr val="tx2">
                    <a:lumMod val="50000"/>
                  </a:schemeClr>
                </a:solidFill>
              </a:rPr>
              <a:t>S</a:t>
            </a:r>
            <a:r>
              <a:rPr lang="en-US" sz="2000" b="1" dirty="0" smtClean="0">
                <a:solidFill>
                  <a:schemeClr val="tx2">
                    <a:lumMod val="50000"/>
                  </a:schemeClr>
                </a:solidFill>
              </a:rPr>
              <a:t>eries Maps</a:t>
            </a:r>
          </a:p>
          <a:p>
            <a:pPr algn="ctr"/>
            <a:r>
              <a:rPr lang="en-US" sz="2000" b="1" dirty="0" smtClean="0">
                <a:solidFill>
                  <a:schemeClr val="tx2">
                    <a:lumMod val="50000"/>
                  </a:schemeClr>
                </a:solidFill>
              </a:rPr>
              <a:t>(changes in water extent and vegetation)</a:t>
            </a:r>
            <a:endParaRPr lang="en-US" sz="2000" b="1" dirty="0">
              <a:solidFill>
                <a:schemeClr val="tx2">
                  <a:lumMod val="50000"/>
                </a:schemeClr>
              </a:solidFill>
            </a:endParaRPr>
          </a:p>
        </p:txBody>
      </p:sp>
      <p:sp>
        <p:nvSpPr>
          <p:cNvPr id="24" name="TextBox 23"/>
          <p:cNvSpPr txBox="1"/>
          <p:nvPr/>
        </p:nvSpPr>
        <p:spPr>
          <a:xfrm>
            <a:off x="43071" y="738699"/>
            <a:ext cx="8791803" cy="400110"/>
          </a:xfrm>
          <a:prstGeom prst="rect">
            <a:avLst/>
          </a:prstGeom>
          <a:noFill/>
        </p:spPr>
        <p:txBody>
          <a:bodyPr wrap="square" rtlCol="0">
            <a:spAutoFit/>
          </a:bodyPr>
          <a:lstStyle/>
          <a:p>
            <a:r>
              <a:rPr lang="en-US" sz="2000" dirty="0"/>
              <a:t> </a:t>
            </a:r>
            <a:r>
              <a:rPr lang="en-US" sz="2000" dirty="0" smtClean="0"/>
              <a:t>          </a:t>
            </a:r>
            <a:r>
              <a:rPr lang="en-US" sz="2000" b="1" dirty="0" smtClean="0"/>
              <a:t>Acquire</a:t>
            </a:r>
            <a:r>
              <a:rPr lang="en-US" sz="2000" dirty="0" smtClean="0"/>
              <a:t>                                   </a:t>
            </a:r>
            <a:r>
              <a:rPr lang="en-US" sz="2000" b="1" dirty="0" smtClean="0"/>
              <a:t>Analyze</a:t>
            </a:r>
            <a:r>
              <a:rPr lang="en-US" sz="2000" dirty="0" smtClean="0"/>
              <a:t>                            </a:t>
            </a:r>
            <a:r>
              <a:rPr lang="en-US" sz="2000" b="1" dirty="0" smtClean="0"/>
              <a:t>Produce</a:t>
            </a:r>
            <a:endParaRPr lang="en-US" sz="2000" b="1" dirty="0"/>
          </a:p>
        </p:txBody>
      </p:sp>
      <p:cxnSp>
        <p:nvCxnSpPr>
          <p:cNvPr id="17" name="Elbow Connector 16"/>
          <p:cNvCxnSpPr>
            <a:stCxn id="80" idx="3"/>
            <a:endCxn id="172" idx="3"/>
          </p:cNvCxnSpPr>
          <p:nvPr/>
        </p:nvCxnSpPr>
        <p:spPr>
          <a:xfrm>
            <a:off x="8801064" y="1954568"/>
            <a:ext cx="12700" cy="3699879"/>
          </a:xfrm>
          <a:prstGeom prst="bentConnector3">
            <a:avLst>
              <a:gd name="adj1" fmla="val 1800000"/>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06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a:xfrm>
            <a:off x="4350775" y="790513"/>
            <a:ext cx="4572000" cy="4505632"/>
          </a:xfrm>
        </p:spPr>
      </p:sp>
      <p:sp>
        <p:nvSpPr>
          <p:cNvPr id="5" name="Text Placeholder 4"/>
          <p:cNvSpPr>
            <a:spLocks noGrp="1"/>
          </p:cNvSpPr>
          <p:nvPr>
            <p:ph type="body" sz="quarter" idx="13"/>
          </p:nvPr>
        </p:nvSpPr>
        <p:spPr>
          <a:xfrm>
            <a:off x="4424516" y="5504688"/>
            <a:ext cx="1993392" cy="274320"/>
          </a:xfrm>
        </p:spPr>
        <p:txBody>
          <a:bodyPr/>
          <a:lstStyle/>
          <a:p>
            <a:endParaRPr lang="en-US"/>
          </a:p>
        </p:txBody>
      </p:sp>
    </p:spTree>
    <p:extLst>
      <p:ext uri="{BB962C8B-B14F-4D97-AF65-F5344CB8AC3E}">
        <p14:creationId xmlns:p14="http://schemas.microsoft.com/office/powerpoint/2010/main" val="179035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Errors and uncertainties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118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Conclusion</a:t>
            </a:r>
            <a:endParaRPr lang="en-US" dirty="0"/>
          </a:p>
        </p:txBody>
      </p:sp>
      <p:sp>
        <p:nvSpPr>
          <p:cNvPr id="5" name="Text Placeholder 4"/>
          <p:cNvSpPr>
            <a:spLocks noGrp="1"/>
          </p:cNvSpPr>
          <p:nvPr>
            <p:ph type="body" sz="quarter" idx="13"/>
          </p:nvPr>
        </p:nvSpPr>
        <p:spPr/>
        <p:txBody>
          <a:bodyPr/>
          <a:lstStyle/>
          <a:p>
            <a:endParaRPr lang="en-US"/>
          </a:p>
        </p:txBody>
      </p:sp>
      <p:sp>
        <p:nvSpPr>
          <p:cNvPr id="9" name="Picture Placeholder 8"/>
          <p:cNvSpPr>
            <a:spLocks noGrp="1"/>
          </p:cNvSpPr>
          <p:nvPr>
            <p:ph type="pic" sz="quarter" idx="12"/>
          </p:nvPr>
        </p:nvSpPr>
        <p:spPr/>
      </p:sp>
    </p:spTree>
    <p:extLst>
      <p:ext uri="{BB962C8B-B14F-4D97-AF65-F5344CB8AC3E}">
        <p14:creationId xmlns:p14="http://schemas.microsoft.com/office/powerpoint/2010/main" val="244433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612859"/>
            <a:ext cx="8051583" cy="704088"/>
          </a:xfrm>
        </p:spPr>
        <p:txBody>
          <a:bodyPr/>
          <a:lstStyle/>
          <a:p>
            <a:r>
              <a:rPr lang="en-US" dirty="0"/>
              <a:t>Cedric </a:t>
            </a:r>
            <a:r>
              <a:rPr lang="en-US" dirty="0" smtClean="0"/>
              <a:t>Fichot, NASA </a:t>
            </a:r>
            <a:r>
              <a:rPr lang="en-US" dirty="0"/>
              <a:t>Jet Propulsion </a:t>
            </a:r>
            <a:r>
              <a:rPr lang="en-US" dirty="0" smtClean="0"/>
              <a:t>Laboratory</a:t>
            </a:r>
            <a:endParaRPr lang="en-US" dirty="0"/>
          </a:p>
        </p:txBody>
      </p:sp>
      <p:sp>
        <p:nvSpPr>
          <p:cNvPr id="3" name="Text Placeholder 2"/>
          <p:cNvSpPr>
            <a:spLocks noGrp="1"/>
          </p:cNvSpPr>
          <p:nvPr>
            <p:ph type="body" sz="quarter" idx="11"/>
          </p:nvPr>
        </p:nvSpPr>
        <p:spPr>
          <a:xfrm>
            <a:off x="571208" y="2952695"/>
            <a:ext cx="8051583" cy="704088"/>
          </a:xfrm>
        </p:spPr>
        <p:txBody>
          <a:bodyPr/>
          <a:lstStyle/>
          <a:p>
            <a:r>
              <a:rPr lang="en-US" dirty="0" smtClean="0"/>
              <a:t>Joana Tavares-Reager, Vic Leipzig, Jerry Donohue, </a:t>
            </a:r>
            <a:r>
              <a:rPr lang="en-US" dirty="0"/>
              <a:t>Amigos de Bolsa </a:t>
            </a:r>
            <a:r>
              <a:rPr lang="en-US" dirty="0" smtClean="0"/>
              <a:t>Chica</a:t>
            </a:r>
            <a:endParaRPr lang="en-US" dirty="0"/>
          </a:p>
          <a:p>
            <a:endParaRPr lang="en-US" dirty="0"/>
          </a:p>
        </p:txBody>
      </p:sp>
      <p:sp>
        <p:nvSpPr>
          <p:cNvPr id="4" name="Text Placeholder 3"/>
          <p:cNvSpPr>
            <a:spLocks noGrp="1"/>
          </p:cNvSpPr>
          <p:nvPr>
            <p:ph type="body" sz="quarter" idx="12"/>
          </p:nvPr>
        </p:nvSpPr>
        <p:spPr>
          <a:xfrm>
            <a:off x="571210" y="4495833"/>
            <a:ext cx="8051582" cy="1093203"/>
          </a:xfrm>
        </p:spPr>
        <p:txBody>
          <a:bodyPr>
            <a:normAutofit fontScale="92500" lnSpcReduction="10000"/>
          </a:bodyPr>
          <a:lstStyle/>
          <a:p>
            <a:r>
              <a:rPr lang="en-US" sz="2200" dirty="0"/>
              <a:t>Benjamin </a:t>
            </a:r>
            <a:r>
              <a:rPr lang="en-US" sz="2200" dirty="0" smtClean="0"/>
              <a:t>Holt, NASA </a:t>
            </a:r>
            <a:r>
              <a:rPr lang="en-US" sz="2200" dirty="0"/>
              <a:t>Jet Propulsion </a:t>
            </a:r>
            <a:r>
              <a:rPr lang="en-US" sz="2200" dirty="0" smtClean="0"/>
              <a:t>Laboratory</a:t>
            </a:r>
            <a:endParaRPr lang="en-US" sz="2200" dirty="0"/>
          </a:p>
          <a:p>
            <a:r>
              <a:rPr lang="en-US" sz="2200" dirty="0"/>
              <a:t>Bruce </a:t>
            </a:r>
            <a:r>
              <a:rPr lang="en-US" sz="2200" dirty="0" smtClean="0"/>
              <a:t>Chapman, NASA </a:t>
            </a:r>
            <a:r>
              <a:rPr lang="en-US" sz="2200" dirty="0"/>
              <a:t>Jet Propulsion </a:t>
            </a:r>
            <a:r>
              <a:rPr lang="en-US" sz="2200" dirty="0" smtClean="0"/>
              <a:t>Laboratory</a:t>
            </a:r>
          </a:p>
          <a:p>
            <a:r>
              <a:rPr lang="en-US" sz="2200" dirty="0" smtClean="0"/>
              <a:t>David Thompson, NASA Jet Propulsion Laboratory</a:t>
            </a:r>
            <a:endParaRPr lang="en-US" sz="2200" dirty="0"/>
          </a:p>
          <a:p>
            <a:endParaRPr lang="en-US" dirty="0"/>
          </a:p>
        </p:txBody>
      </p:sp>
      <p:sp>
        <p:nvSpPr>
          <p:cNvPr id="5" name="TextBox 4"/>
          <p:cNvSpPr txBox="1"/>
          <p:nvPr/>
        </p:nvSpPr>
        <p:spPr>
          <a:xfrm>
            <a:off x="594359" y="113193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48859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02223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097104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60878" y="1329966"/>
            <a:ext cx="6394606" cy="409120"/>
          </a:xfrm>
        </p:spPr>
        <p:txBody>
          <a:bodyPr>
            <a:noAutofit/>
          </a:bodyPr>
          <a:lstStyle/>
          <a:p>
            <a:r>
              <a:rPr lang="en-US" sz="1800" dirty="0" smtClean="0"/>
              <a:t>Bolsa Chica Ecological Forecasting Team, Spring 2016</a:t>
            </a:r>
            <a:endParaRPr lang="en-US" sz="1800" dirty="0"/>
          </a:p>
        </p:txBody>
      </p:sp>
      <p:sp>
        <p:nvSpPr>
          <p:cNvPr id="3" name="Text Placeholder 2"/>
          <p:cNvSpPr>
            <a:spLocks noGrp="1"/>
          </p:cNvSpPr>
          <p:nvPr>
            <p:ph type="body" sz="quarter" idx="10"/>
          </p:nvPr>
        </p:nvSpPr>
        <p:spPr>
          <a:xfrm>
            <a:off x="836234" y="442450"/>
            <a:ext cx="3566160" cy="771341"/>
          </a:xfrm>
        </p:spPr>
        <p:txBody>
          <a:bodyPr/>
          <a:lstStyle/>
          <a:p>
            <a:r>
              <a:rPr lang="en-US" dirty="0" smtClean="0"/>
              <a:t>Questions?</a:t>
            </a:r>
            <a:endParaRPr lang="en-US" dirty="0"/>
          </a:p>
        </p:txBody>
      </p:sp>
      <p:pic>
        <p:nvPicPr>
          <p:cNvPr id="7" name="Picture 6"/>
          <p:cNvPicPr>
            <a:picLocks noChangeAspect="1"/>
          </p:cNvPicPr>
          <p:nvPr/>
        </p:nvPicPr>
        <p:blipFill>
          <a:blip r:embed="rId2"/>
          <a:stretch>
            <a:fillRect/>
          </a:stretch>
        </p:blipFill>
        <p:spPr>
          <a:xfrm>
            <a:off x="1153471" y="1855261"/>
            <a:ext cx="6706181" cy="4255377"/>
          </a:xfrm>
          <a:prstGeom prst="rect">
            <a:avLst/>
          </a:prstGeom>
        </p:spPr>
      </p:pic>
      <p:sp>
        <p:nvSpPr>
          <p:cNvPr id="8" name="TextBox 7"/>
          <p:cNvSpPr txBox="1"/>
          <p:nvPr/>
        </p:nvSpPr>
        <p:spPr>
          <a:xfrm>
            <a:off x="1087104" y="6226813"/>
            <a:ext cx="5557045" cy="307777"/>
          </a:xfrm>
          <a:prstGeom prst="rect">
            <a:avLst/>
          </a:prstGeom>
          <a:noFill/>
        </p:spPr>
        <p:txBody>
          <a:bodyPr wrap="square" rtlCol="0">
            <a:spAutoFit/>
          </a:bodyPr>
          <a:lstStyle/>
          <a:p>
            <a:r>
              <a:rPr lang="en-US" sz="1400" dirty="0" smtClean="0"/>
              <a:t>From left to right: Nick Rousseau, Steven Kerns, Christine Elowitt</a:t>
            </a:r>
            <a:endParaRPr lang="en-US" sz="1400" dirty="0"/>
          </a:p>
        </p:txBody>
      </p:sp>
    </p:spTree>
    <p:extLst>
      <p:ext uri="{BB962C8B-B14F-4D97-AF65-F5344CB8AC3E}">
        <p14:creationId xmlns:p14="http://schemas.microsoft.com/office/powerpoint/2010/main" val="205958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2163" y="1407882"/>
            <a:ext cx="8659663" cy="2316087"/>
          </a:xfrm>
        </p:spPr>
        <p:txBody>
          <a:bodyPr>
            <a:normAutofit fontScale="92500" lnSpcReduction="20000"/>
          </a:bodyPr>
          <a:lstStyle/>
          <a:p>
            <a:pPr marL="342900" indent="-342900">
              <a:buFont typeface="Arial" panose="020B0604020202020204" pitchFamily="34" charset="0"/>
              <a:buChar char="•"/>
            </a:pPr>
            <a:r>
              <a:rPr lang="en-US" dirty="0"/>
              <a:t>During the last two centuries, the contiguous United States has lost over half of its wetland </a:t>
            </a:r>
            <a:r>
              <a:rPr lang="en-US" dirty="0" smtClean="0"/>
              <a:t>habitats.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California leads the nation in this historic loss of wetlands, sustaining as much as 91% of environmental </a:t>
            </a:r>
            <a:r>
              <a:rPr lang="en-US" dirty="0" smtClean="0"/>
              <a:t>degradation. </a:t>
            </a:r>
          </a:p>
          <a:p>
            <a:endParaRPr lang="en-US" dirty="0" smtClean="0"/>
          </a:p>
          <a:p>
            <a:pPr marL="342900" indent="-342900">
              <a:buFont typeface="Arial" panose="020B0604020202020204" pitchFamily="34" charset="0"/>
              <a:buChar char="•"/>
            </a:pPr>
            <a:r>
              <a:rPr lang="en-US" dirty="0" smtClean="0"/>
              <a:t>Southern California and the San </a:t>
            </a:r>
            <a:r>
              <a:rPr lang="en-US" dirty="0" err="1" smtClean="0"/>
              <a:t>Franscisco</a:t>
            </a:r>
            <a:r>
              <a:rPr lang="en-US" dirty="0" smtClean="0"/>
              <a:t> Bay area lead the state in percentage of wetlands habitat lost. </a:t>
            </a:r>
          </a:p>
          <a:p>
            <a:endParaRPr lang="en-US" dirty="0"/>
          </a:p>
        </p:txBody>
      </p:sp>
      <p:sp>
        <p:nvSpPr>
          <p:cNvPr id="3" name="Text Placeholder 2"/>
          <p:cNvSpPr>
            <a:spLocks noGrp="1"/>
          </p:cNvSpPr>
          <p:nvPr>
            <p:ph type="body" sz="quarter" idx="10"/>
          </p:nvPr>
        </p:nvSpPr>
        <p:spPr>
          <a:xfrm>
            <a:off x="342163" y="361335"/>
            <a:ext cx="3573534" cy="719721"/>
          </a:xfrm>
        </p:spPr>
        <p:txBody>
          <a:bodyPr/>
          <a:lstStyle/>
          <a:p>
            <a:r>
              <a:rPr lang="en-US" dirty="0" smtClean="0"/>
              <a:t>Introduction</a:t>
            </a:r>
            <a:endParaRPr lang="en-US" dirty="0"/>
          </a:p>
        </p:txBody>
      </p:sp>
      <p:pic>
        <p:nvPicPr>
          <p:cNvPr id="11" name="Picture Placeholder 10"/>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9358" b="9358"/>
          <a:stretch>
            <a:fillRect/>
          </a:stretch>
        </p:blipFill>
        <p:spPr>
          <a:xfrm>
            <a:off x="0" y="4468813"/>
            <a:ext cx="9144000" cy="2389187"/>
          </a:xfrm>
        </p:spPr>
      </p:pic>
      <p:sp>
        <p:nvSpPr>
          <p:cNvPr id="12" name="Text Placeholder 4"/>
          <p:cNvSpPr>
            <a:spLocks noGrp="1"/>
          </p:cNvSpPr>
          <p:nvPr>
            <p:ph type="body" sz="quarter" idx="13"/>
          </p:nvPr>
        </p:nvSpPr>
        <p:spPr>
          <a:xfrm>
            <a:off x="7260410" y="4194493"/>
            <a:ext cx="1993392" cy="274320"/>
          </a:xfrm>
        </p:spPr>
        <p:txBody>
          <a:bodyPr/>
          <a:lstStyle/>
          <a:p>
            <a:r>
              <a:rPr lang="en-US" dirty="0" smtClean="0"/>
              <a:t>Credit: Nick Rousseau</a:t>
            </a:r>
            <a:endParaRPr lang="en-US" dirty="0"/>
          </a:p>
        </p:txBody>
      </p:sp>
    </p:spTree>
    <p:extLst>
      <p:ext uri="{BB962C8B-B14F-4D97-AF65-F5344CB8AC3E}">
        <p14:creationId xmlns:p14="http://schemas.microsoft.com/office/powerpoint/2010/main" val="339169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7969" y="1208777"/>
            <a:ext cx="8401566" cy="2319427"/>
          </a:xfrm>
        </p:spPr>
        <p:txBody>
          <a:bodyPr>
            <a:normAutofit fontScale="92500" lnSpcReduction="10000"/>
          </a:bodyPr>
          <a:lstStyle/>
          <a:p>
            <a:pPr marL="342900" indent="-342900">
              <a:buFont typeface="Arial" panose="020B0604020202020204" pitchFamily="34" charset="0"/>
              <a:buChar char="•"/>
            </a:pPr>
            <a:r>
              <a:rPr lang="en-US" dirty="0"/>
              <a:t>The Bolsa Chica Wetlands </a:t>
            </a:r>
            <a:r>
              <a:rPr lang="en-US" dirty="0" smtClean="0"/>
              <a:t>provide critical </a:t>
            </a:r>
            <a:r>
              <a:rPr lang="en-US" dirty="0"/>
              <a:t>habitat for migratory and endangered </a:t>
            </a:r>
            <a:r>
              <a:rPr lang="en-US" dirty="0" smtClean="0"/>
              <a:t>avifauna.</a:t>
            </a:r>
          </a:p>
          <a:p>
            <a:pPr marL="342900" indent="-342900">
              <a:buFont typeface="Arial" panose="020B0604020202020204" pitchFamily="34" charset="0"/>
              <a:buChar char="•"/>
            </a:pPr>
            <a:r>
              <a:rPr lang="en-US" dirty="0" smtClean="0"/>
              <a:t>Given </a:t>
            </a:r>
            <a:r>
              <a:rPr lang="en-US" dirty="0"/>
              <a:t>the dramatic drop in avifauna population, wetlands such as Bolsa Chica serve an increasingly important role in the sustainment of migratory bird populations along the Pacific Flyway. </a:t>
            </a:r>
            <a:endParaRPr lang="en-US" dirty="0" smtClean="0"/>
          </a:p>
          <a:p>
            <a:pPr marL="342900" indent="-342900">
              <a:buFont typeface="Arial" panose="020B0604020202020204" pitchFamily="34" charset="0"/>
              <a:buChar char="•"/>
            </a:pPr>
            <a:r>
              <a:rPr lang="en-US" dirty="0" smtClean="0"/>
              <a:t>Formerly the site of an oil drilling operation, the wetlands at </a:t>
            </a:r>
            <a:r>
              <a:rPr lang="en-US" dirty="0" err="1" smtClean="0"/>
              <a:t>Bolsa</a:t>
            </a:r>
            <a:r>
              <a:rPr lang="en-US" dirty="0" smtClean="0"/>
              <a:t> </a:t>
            </a:r>
            <a:r>
              <a:rPr lang="en-US" dirty="0" err="1" smtClean="0"/>
              <a:t>Chica</a:t>
            </a:r>
            <a:r>
              <a:rPr lang="en-US" dirty="0" smtClean="0"/>
              <a:t> were acquired by the state of California in 1997 and is now managed by the California Department of Fish and Wildlife.</a:t>
            </a:r>
            <a:endParaRPr lang="en-US" dirty="0"/>
          </a:p>
        </p:txBody>
      </p:sp>
      <p:sp>
        <p:nvSpPr>
          <p:cNvPr id="3" name="Text Placeholder 2"/>
          <p:cNvSpPr>
            <a:spLocks noGrp="1"/>
          </p:cNvSpPr>
          <p:nvPr>
            <p:ph type="body" sz="quarter" idx="10"/>
          </p:nvPr>
        </p:nvSpPr>
        <p:spPr>
          <a:xfrm>
            <a:off x="342163" y="361335"/>
            <a:ext cx="3573534" cy="719721"/>
          </a:xfrm>
        </p:spPr>
        <p:txBody>
          <a:bodyPr/>
          <a:lstStyle/>
          <a:p>
            <a:r>
              <a:rPr lang="en-US" dirty="0" smtClean="0"/>
              <a:t>Introduction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428" r="3428"/>
          <a:stretch>
            <a:fillRect/>
          </a:stretch>
        </p:blipFill>
        <p:spPr>
          <a:xfrm>
            <a:off x="165920" y="3634813"/>
            <a:ext cx="4471836" cy="2700565"/>
          </a:xfrm>
        </p:spPr>
      </p:pic>
      <p:pic>
        <p:nvPicPr>
          <p:cNvPr id="9" name="Picture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3687" r="5687"/>
          <a:stretch/>
        </p:blipFill>
        <p:spPr>
          <a:xfrm>
            <a:off x="4637755" y="3636256"/>
            <a:ext cx="4342228" cy="2676156"/>
          </a:xfrm>
          <a:prstGeom prst="rect">
            <a:avLst/>
          </a:prstGeom>
        </p:spPr>
      </p:pic>
      <p:sp>
        <p:nvSpPr>
          <p:cNvPr id="11" name="Text Placeholder 4"/>
          <p:cNvSpPr>
            <a:spLocks noGrp="1"/>
          </p:cNvSpPr>
          <p:nvPr>
            <p:ph type="body" sz="quarter" idx="13"/>
          </p:nvPr>
        </p:nvSpPr>
        <p:spPr>
          <a:xfrm>
            <a:off x="6986591" y="6335378"/>
            <a:ext cx="1993392" cy="274320"/>
          </a:xfrm>
        </p:spPr>
        <p:txBody>
          <a:bodyPr/>
          <a:lstStyle/>
          <a:p>
            <a:r>
              <a:rPr lang="en-US" dirty="0" smtClean="0"/>
              <a:t>Credit: Nick Rousseau</a:t>
            </a:r>
            <a:endParaRPr lang="en-US" dirty="0"/>
          </a:p>
        </p:txBody>
      </p:sp>
    </p:spTree>
    <p:extLst>
      <p:ext uri="{BB962C8B-B14F-4D97-AF65-F5344CB8AC3E}">
        <p14:creationId xmlns:p14="http://schemas.microsoft.com/office/powerpoint/2010/main" val="156859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1157749"/>
            <a:ext cx="3473246" cy="1921353"/>
          </a:xfrm>
        </p:spPr>
        <p:txBody>
          <a:bodyPr/>
          <a:lstStyle/>
          <a:p>
            <a:pPr marL="342900" indent="-342900">
              <a:buFont typeface="Arial" panose="020B0604020202020204" pitchFamily="34" charset="0"/>
              <a:buChar char="•"/>
            </a:pPr>
            <a:r>
              <a:rPr lang="en-US" dirty="0" smtClean="0"/>
              <a:t>Since the state acquired the site, there has been an effort to restore native vegetation and tidal flows.</a:t>
            </a:r>
            <a:endParaRPr lang="en-US" dirty="0"/>
          </a:p>
          <a:p>
            <a:endParaRPr lang="en-US" b="1" dirty="0"/>
          </a:p>
        </p:txBody>
      </p:sp>
      <p:sp>
        <p:nvSpPr>
          <p:cNvPr id="3" name="Text Placeholder 2"/>
          <p:cNvSpPr>
            <a:spLocks noGrp="1"/>
          </p:cNvSpPr>
          <p:nvPr>
            <p:ph type="body" sz="quarter" idx="10"/>
          </p:nvPr>
        </p:nvSpPr>
        <p:spPr>
          <a:xfrm>
            <a:off x="342163" y="361335"/>
            <a:ext cx="3573534" cy="719721"/>
          </a:xfrm>
        </p:spPr>
        <p:txBody>
          <a:bodyPr/>
          <a:lstStyle/>
          <a:p>
            <a:r>
              <a:rPr lang="en-US" dirty="0" smtClean="0"/>
              <a:t>Introduction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153" y="955754"/>
            <a:ext cx="4692260" cy="3131054"/>
          </a:xfrm>
          <a:prstGeom prst="rect">
            <a:avLst/>
          </a:prstGeom>
        </p:spPr>
      </p:pic>
      <p:sp>
        <p:nvSpPr>
          <p:cNvPr id="4" name="Rectangle 3"/>
          <p:cNvSpPr/>
          <p:nvPr/>
        </p:nvSpPr>
        <p:spPr>
          <a:xfrm>
            <a:off x="295508" y="3185809"/>
            <a:ext cx="6507211" cy="3139321"/>
          </a:xfrm>
          <a:prstGeom prst="rect">
            <a:avLst/>
          </a:prstGeom>
        </p:spPr>
        <p:txBody>
          <a:bodyPr wrap="square">
            <a:spAutoFit/>
          </a:bodyPr>
          <a:lstStyle/>
          <a:p>
            <a:r>
              <a:rPr lang="en-US" sz="2400" b="1" dirty="0"/>
              <a:t>Amigos de Bolsa </a:t>
            </a:r>
            <a:r>
              <a:rPr lang="en-US" sz="2400" b="1" dirty="0" smtClean="0"/>
              <a:t>Chica</a:t>
            </a:r>
          </a:p>
          <a:p>
            <a:pPr marL="285750" indent="-285750">
              <a:buFont typeface="Arial" panose="020B0604020202020204" pitchFamily="34" charset="0"/>
              <a:buChar char="•"/>
            </a:pPr>
            <a:r>
              <a:rPr lang="en-US" sz="2000" dirty="0" smtClean="0"/>
              <a:t>Non-profit volunteer </a:t>
            </a:r>
            <a:br>
              <a:rPr lang="en-US" sz="2000" dirty="0" smtClean="0"/>
            </a:br>
            <a:r>
              <a:rPr lang="en-US" sz="2000" dirty="0" smtClean="0"/>
              <a:t>advocacy group</a:t>
            </a:r>
          </a:p>
          <a:p>
            <a:pPr marL="285750" indent="-285750">
              <a:buFont typeface="Arial" panose="020B0604020202020204" pitchFamily="34" charset="0"/>
              <a:buChar char="•"/>
            </a:pPr>
            <a:r>
              <a:rPr lang="en-US" sz="2000" dirty="0" smtClean="0"/>
              <a:t>Started in 1976 - 40 years of conservation efforts pre-dating the state’s acquisition of the site </a:t>
            </a:r>
          </a:p>
          <a:p>
            <a:pPr marL="285750" indent="-285750">
              <a:buFont typeface="Arial" panose="020B0604020202020204" pitchFamily="34" charset="0"/>
              <a:buChar char="•"/>
            </a:pPr>
            <a:r>
              <a:rPr lang="en-US" sz="2000" dirty="0" smtClean="0"/>
              <a:t>One </a:t>
            </a:r>
            <a:r>
              <a:rPr lang="en-US" sz="2000" dirty="0"/>
              <a:t>of two non-profit </a:t>
            </a:r>
            <a:r>
              <a:rPr lang="en-US" sz="2000" dirty="0" smtClean="0"/>
              <a:t>groups </a:t>
            </a:r>
            <a:r>
              <a:rPr lang="en-US" sz="2000" dirty="0"/>
              <a:t>affiliated with the </a:t>
            </a:r>
            <a:r>
              <a:rPr lang="en-US" sz="2000" dirty="0" smtClean="0"/>
              <a:t>site that give input </a:t>
            </a:r>
            <a:r>
              <a:rPr lang="en-US" sz="2000" dirty="0"/>
              <a:t>and feedback </a:t>
            </a:r>
            <a:r>
              <a:rPr lang="en-US" sz="2000" dirty="0" smtClean="0"/>
              <a:t>to the state</a:t>
            </a:r>
          </a:p>
          <a:p>
            <a:pPr marL="285750" indent="-285750">
              <a:buFont typeface="Arial" panose="020B0604020202020204" pitchFamily="34" charset="0"/>
              <a:buChar char="•"/>
            </a:pPr>
            <a:r>
              <a:rPr lang="en-US" dirty="0" smtClean="0"/>
              <a:t>Amigos prioritize community </a:t>
            </a:r>
            <a:r>
              <a:rPr lang="en-US" dirty="0"/>
              <a:t>involvement and education through activism and </a:t>
            </a:r>
            <a:r>
              <a:rPr lang="en-US" dirty="0" smtClean="0"/>
              <a:t>advocacy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4664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948266"/>
            <a:ext cx="3993642" cy="5808134"/>
          </a:xfrm>
        </p:spPr>
        <p:txBody>
          <a:bodyPr>
            <a:normAutofit/>
          </a:bodyPr>
          <a:lstStyle/>
          <a:p>
            <a:pPr marL="347663" indent="-347663"/>
            <a:r>
              <a:rPr lang="en-US" b="1" dirty="0" smtClean="0">
                <a:solidFill>
                  <a:schemeClr val="accent1"/>
                </a:solidFill>
              </a:rPr>
              <a:t>Create </a:t>
            </a:r>
            <a:r>
              <a:rPr lang="en-US" dirty="0"/>
              <a:t>a time-series analysis to demonstrate </a:t>
            </a:r>
            <a:r>
              <a:rPr lang="en-US" dirty="0" err="1"/>
              <a:t>Bolsa</a:t>
            </a:r>
            <a:r>
              <a:rPr lang="en-US" dirty="0"/>
              <a:t> </a:t>
            </a:r>
            <a:r>
              <a:rPr lang="en-US" dirty="0" err="1"/>
              <a:t>Chica</a:t>
            </a:r>
            <a:r>
              <a:rPr lang="en-US" dirty="0"/>
              <a:t> wetland restoration success from 1984-2015.</a:t>
            </a:r>
          </a:p>
          <a:p>
            <a:pPr marL="347663" indent="-347663"/>
            <a:r>
              <a:rPr lang="en-US" b="1" dirty="0">
                <a:solidFill>
                  <a:schemeClr val="accent1"/>
                </a:solidFill>
              </a:rPr>
              <a:t>Determine </a:t>
            </a:r>
            <a:r>
              <a:rPr lang="en-US" dirty="0"/>
              <a:t>the location of </a:t>
            </a:r>
            <a:r>
              <a:rPr lang="en-US" dirty="0" smtClean="0"/>
              <a:t>different vegetation types and water extent throughout the site </a:t>
            </a:r>
            <a:r>
              <a:rPr lang="en-US" dirty="0"/>
              <a:t>using NASA remote sensing technologies.</a:t>
            </a:r>
            <a:endParaRPr lang="en-US" b="1" dirty="0">
              <a:solidFill>
                <a:schemeClr val="accent1"/>
              </a:solidFill>
            </a:endParaRPr>
          </a:p>
          <a:p>
            <a:pPr marL="347663" indent="-347663"/>
            <a:r>
              <a:rPr lang="en-US" b="1" dirty="0">
                <a:solidFill>
                  <a:schemeClr val="accent1"/>
                </a:solidFill>
              </a:rPr>
              <a:t>Expand </a:t>
            </a:r>
            <a:r>
              <a:rPr lang="en-US" dirty="0"/>
              <a:t>the Amigos de </a:t>
            </a:r>
            <a:r>
              <a:rPr lang="en-US" dirty="0" err="1"/>
              <a:t>Bolsa</a:t>
            </a:r>
            <a:r>
              <a:rPr lang="en-US" dirty="0"/>
              <a:t> </a:t>
            </a:r>
            <a:r>
              <a:rPr lang="en-US" dirty="0" err="1"/>
              <a:t>Chica’s</a:t>
            </a:r>
            <a:r>
              <a:rPr lang="en-US" dirty="0"/>
              <a:t> education and outreach program  by creating an interactive online map resource for </a:t>
            </a:r>
            <a:r>
              <a:rPr lang="en-US" dirty="0" smtClean="0"/>
              <a:t>the public using project outputs </a:t>
            </a:r>
            <a:r>
              <a:rPr lang="en-US" dirty="0"/>
              <a:t>and satellite </a:t>
            </a:r>
            <a:r>
              <a:rPr lang="en-US" dirty="0" smtClean="0"/>
              <a:t>images.</a:t>
            </a:r>
            <a:r>
              <a:rPr lang="en-US" dirty="0" smtClean="0">
                <a:solidFill>
                  <a:schemeClr val="accent1"/>
                </a:solidFill>
              </a:rPr>
              <a:t> </a:t>
            </a:r>
            <a:endParaRPr lang="en-US" dirty="0"/>
          </a:p>
          <a:p>
            <a:endParaRPr lang="en-US" dirty="0"/>
          </a:p>
        </p:txBody>
      </p:sp>
      <p:sp>
        <p:nvSpPr>
          <p:cNvPr id="3" name="Text Placeholder 2"/>
          <p:cNvSpPr>
            <a:spLocks noGrp="1"/>
          </p:cNvSpPr>
          <p:nvPr>
            <p:ph type="body" sz="quarter" idx="10"/>
          </p:nvPr>
        </p:nvSpPr>
        <p:spPr>
          <a:xfrm>
            <a:off x="0" y="114300"/>
            <a:ext cx="3566160" cy="66294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3993642" y="6515946"/>
            <a:ext cx="1993392" cy="274320"/>
          </a:xfrm>
        </p:spPr>
        <p:txBody>
          <a:bodyPr/>
          <a:lstStyle/>
          <a:p>
            <a:r>
              <a:rPr lang="en-US" dirty="0" smtClean="0"/>
              <a:t>Credit: Nick Rousseau</a:t>
            </a:r>
            <a:endParaRPr lang="en-US" dirty="0"/>
          </a:p>
        </p:txBody>
      </p:sp>
      <p:pic>
        <p:nvPicPr>
          <p:cNvPr id="7"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960" r="1960"/>
          <a:stretch>
            <a:fillRect/>
          </a:stretch>
        </p:blipFill>
        <p:spPr>
          <a:xfrm>
            <a:off x="3993642" y="371798"/>
            <a:ext cx="5021928" cy="6080760"/>
          </a:xfrm>
        </p:spPr>
      </p:pic>
    </p:spTree>
    <p:extLst>
      <p:ext uri="{BB962C8B-B14F-4D97-AF65-F5344CB8AC3E}">
        <p14:creationId xmlns:p14="http://schemas.microsoft.com/office/powerpoint/2010/main" val="413998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Placeholder 44"/>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238625" y="184154"/>
            <a:ext cx="4829175" cy="6551318"/>
          </a:xfrm>
        </p:spPr>
      </p:pic>
      <p:sp>
        <p:nvSpPr>
          <p:cNvPr id="2" name="Text Placeholder 1"/>
          <p:cNvSpPr>
            <a:spLocks noGrp="1"/>
          </p:cNvSpPr>
          <p:nvPr>
            <p:ph type="body" sz="quarter" idx="11"/>
          </p:nvPr>
        </p:nvSpPr>
        <p:spPr>
          <a:xfrm>
            <a:off x="0" y="1514475"/>
            <a:ext cx="4238625" cy="5822187"/>
          </a:xfrm>
        </p:spPr>
        <p:txBody>
          <a:bodyPr>
            <a:normAutofit/>
          </a:bodyPr>
          <a:lstStyle/>
          <a:p>
            <a:endParaRPr lang="en-US" dirty="0" smtClean="0"/>
          </a:p>
          <a:p>
            <a:endParaRPr lang="en-US" dirty="0" smtClean="0"/>
          </a:p>
          <a:p>
            <a:r>
              <a:rPr lang="en-US" dirty="0" smtClean="0"/>
              <a:t>Location:</a:t>
            </a:r>
          </a:p>
          <a:p>
            <a:r>
              <a:rPr lang="en-US" dirty="0" err="1" smtClean="0"/>
              <a:t>Bolsa</a:t>
            </a:r>
            <a:r>
              <a:rPr lang="en-US" dirty="0" smtClean="0"/>
              <a:t> </a:t>
            </a:r>
            <a:r>
              <a:rPr lang="en-US" dirty="0" err="1" smtClean="0"/>
              <a:t>Chica</a:t>
            </a:r>
            <a:r>
              <a:rPr lang="en-US" dirty="0" smtClean="0"/>
              <a:t> Ecological Reserve</a:t>
            </a:r>
          </a:p>
          <a:p>
            <a:r>
              <a:rPr lang="en-US" dirty="0" smtClean="0"/>
              <a:t>Huntington Beach, CA</a:t>
            </a:r>
            <a:endParaRPr lang="en-US" dirty="0"/>
          </a:p>
          <a:p>
            <a:endParaRPr lang="en-US" dirty="0" smtClean="0"/>
          </a:p>
          <a:p>
            <a:r>
              <a:rPr lang="en-US" dirty="0" smtClean="0"/>
              <a:t>Study Period: 1985-2015</a:t>
            </a:r>
            <a:endParaRPr lang="en-US" dirty="0"/>
          </a:p>
        </p:txBody>
      </p:sp>
      <p:sp>
        <p:nvSpPr>
          <p:cNvPr id="3" name="Text Placeholder 2"/>
          <p:cNvSpPr>
            <a:spLocks noGrp="1"/>
          </p:cNvSpPr>
          <p:nvPr>
            <p:ph type="body" sz="quarter" idx="10"/>
          </p:nvPr>
        </p:nvSpPr>
        <p:spPr>
          <a:xfrm>
            <a:off x="0" y="123826"/>
            <a:ext cx="4238625" cy="1390650"/>
          </a:xfrm>
        </p:spPr>
        <p:txBody>
          <a:bodyPr>
            <a:noAutofit/>
          </a:bodyPr>
          <a:lstStyle/>
          <a:p>
            <a:r>
              <a:rPr lang="en-US" dirty="0" smtClean="0"/>
              <a:t>Study Period </a:t>
            </a:r>
            <a:br>
              <a:rPr lang="en-US" dirty="0" smtClean="0"/>
            </a:br>
            <a:r>
              <a:rPr lang="en-US" dirty="0" smtClean="0"/>
              <a:t>and Area</a:t>
            </a:r>
            <a:endParaRPr lang="en-US" dirty="0"/>
          </a:p>
        </p:txBody>
      </p:sp>
    </p:spTree>
    <p:extLst>
      <p:ext uri="{BB962C8B-B14F-4D97-AF65-F5344CB8AC3E}">
        <p14:creationId xmlns:p14="http://schemas.microsoft.com/office/powerpoint/2010/main" val="422621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88116589"/>
              </p:ext>
            </p:extLst>
          </p:nvPr>
        </p:nvGraphicFramePr>
        <p:xfrm>
          <a:off x="660404" y="904875"/>
          <a:ext cx="7237613" cy="483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0"/>
          </p:nvPr>
        </p:nvSpPr>
        <p:spPr>
          <a:xfrm>
            <a:off x="0" y="201558"/>
            <a:ext cx="5585988" cy="636459"/>
          </a:xfrm>
        </p:spPr>
        <p:txBody>
          <a:bodyPr>
            <a:normAutofit lnSpcReduction="10000"/>
          </a:bodyPr>
          <a:lstStyle/>
          <a:p>
            <a:pPr algn="ctr"/>
            <a:r>
              <a:rPr lang="en-US" dirty="0" smtClean="0"/>
              <a:t>Community Concerns</a:t>
            </a:r>
            <a:endParaRPr lang="en-US" dirty="0"/>
          </a:p>
        </p:txBody>
      </p:sp>
    </p:spTree>
    <p:extLst>
      <p:ext uri="{BB962C8B-B14F-4D97-AF65-F5344CB8AC3E}">
        <p14:creationId xmlns:p14="http://schemas.microsoft.com/office/powerpoint/2010/main" val="241983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50485" y="828195"/>
            <a:ext cx="4364297" cy="3005181"/>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ounded Rectangle 19"/>
          <p:cNvSpPr/>
          <p:nvPr/>
        </p:nvSpPr>
        <p:spPr>
          <a:xfrm>
            <a:off x="4550485" y="3833374"/>
            <a:ext cx="4372715" cy="2803110"/>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65253"/>
            <a:ext cx="4305300" cy="662940"/>
          </a:xfrm>
        </p:spPr>
        <p:txBody>
          <a:bodyPr/>
          <a:lstStyle/>
          <a:p>
            <a:pPr algn="ctr"/>
            <a:r>
              <a:rPr lang="en-US" dirty="0" smtClean="0"/>
              <a:t>NASA Sensors</a:t>
            </a:r>
            <a:endParaRPr lang="en-US" dirty="0"/>
          </a:p>
        </p:txBody>
      </p:sp>
      <p:sp>
        <p:nvSpPr>
          <p:cNvPr id="15" name="Rounded Rectangle 14"/>
          <p:cNvSpPr/>
          <p:nvPr/>
        </p:nvSpPr>
        <p:spPr>
          <a:xfrm>
            <a:off x="222926" y="828193"/>
            <a:ext cx="4327559" cy="3005181"/>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ounded Rectangle 18"/>
          <p:cNvSpPr/>
          <p:nvPr/>
        </p:nvSpPr>
        <p:spPr>
          <a:xfrm>
            <a:off x="222926" y="3833375"/>
            <a:ext cx="4327559" cy="2803109"/>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p:cNvGrpSpPr/>
          <p:nvPr/>
        </p:nvGrpSpPr>
        <p:grpSpPr>
          <a:xfrm>
            <a:off x="465323" y="1114073"/>
            <a:ext cx="8399287" cy="5153638"/>
            <a:chOff x="20868697" y="21011447"/>
            <a:chExt cx="5810682" cy="559928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3671" y="21011447"/>
              <a:ext cx="2326073" cy="2142317"/>
            </a:xfrm>
            <a:prstGeom prst="rect">
              <a:avLst/>
            </a:prstGeom>
          </p:spPr>
        </p:pic>
        <p:sp>
          <p:nvSpPr>
            <p:cNvPr id="10" name="TextBox 9"/>
            <p:cNvSpPr txBox="1"/>
            <p:nvPr/>
          </p:nvSpPr>
          <p:spPr>
            <a:xfrm>
              <a:off x="20868697" y="26176021"/>
              <a:ext cx="2182128" cy="434708"/>
            </a:xfrm>
            <a:prstGeom prst="rect">
              <a:avLst/>
            </a:prstGeom>
            <a:noFill/>
          </p:spPr>
          <p:txBody>
            <a:bodyPr wrap="square" rtlCol="0">
              <a:spAutoFit/>
            </a:bodyPr>
            <a:lstStyle/>
            <a:p>
              <a:r>
                <a:rPr lang="en-US" sz="2000" b="1" dirty="0">
                  <a:solidFill>
                    <a:schemeClr val="bg1"/>
                  </a:solidFill>
                </a:rPr>
                <a:t>Landsat 5 TM</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7153" y="24283657"/>
              <a:ext cx="2812226" cy="1718470"/>
            </a:xfrm>
            <a:prstGeom prst="rect">
              <a:avLst/>
            </a:prstGeom>
          </p:spPr>
        </p:pic>
        <p:sp>
          <p:nvSpPr>
            <p:cNvPr id="12" name="TextBox 11"/>
            <p:cNvSpPr txBox="1"/>
            <p:nvPr/>
          </p:nvSpPr>
          <p:spPr>
            <a:xfrm>
              <a:off x="24172996" y="26176021"/>
              <a:ext cx="2200539" cy="434708"/>
            </a:xfrm>
            <a:prstGeom prst="rect">
              <a:avLst/>
            </a:prstGeom>
            <a:noFill/>
          </p:spPr>
          <p:txBody>
            <a:bodyPr wrap="square" rtlCol="0">
              <a:spAutoFit/>
            </a:bodyPr>
            <a:lstStyle/>
            <a:p>
              <a:r>
                <a:rPr lang="en-US" sz="2000" b="1" dirty="0">
                  <a:solidFill>
                    <a:schemeClr val="bg1"/>
                  </a:solidFill>
                </a:rPr>
                <a:t>ER-2 AVIRIS</a:t>
              </a:r>
            </a:p>
          </p:txBody>
        </p:sp>
        <p:sp>
          <p:nvSpPr>
            <p:cNvPr id="13" name="TextBox 12"/>
            <p:cNvSpPr txBox="1"/>
            <p:nvPr/>
          </p:nvSpPr>
          <p:spPr>
            <a:xfrm>
              <a:off x="20868697" y="23243227"/>
              <a:ext cx="2719475" cy="434708"/>
            </a:xfrm>
            <a:prstGeom prst="rect">
              <a:avLst/>
            </a:prstGeom>
            <a:noFill/>
          </p:spPr>
          <p:txBody>
            <a:bodyPr wrap="square" rtlCol="0">
              <a:spAutoFit/>
            </a:bodyPr>
            <a:lstStyle/>
            <a:p>
              <a:r>
                <a:rPr lang="en-US" sz="2000" b="1" dirty="0">
                  <a:solidFill>
                    <a:schemeClr val="bg2"/>
                  </a:solidFill>
                </a:rPr>
                <a:t>Landsat 7 ETM+</a:t>
              </a:r>
            </a:p>
          </p:txBody>
        </p:sp>
        <p:sp>
          <p:nvSpPr>
            <p:cNvPr id="14" name="TextBox 13"/>
            <p:cNvSpPr txBox="1"/>
            <p:nvPr/>
          </p:nvSpPr>
          <p:spPr>
            <a:xfrm>
              <a:off x="24172996" y="23243227"/>
              <a:ext cx="2299673" cy="434708"/>
            </a:xfrm>
            <a:prstGeom prst="rect">
              <a:avLst/>
            </a:prstGeom>
            <a:noFill/>
          </p:spPr>
          <p:txBody>
            <a:bodyPr wrap="square" rtlCol="0">
              <a:spAutoFit/>
            </a:bodyPr>
            <a:lstStyle/>
            <a:p>
              <a:r>
                <a:rPr lang="en-US" sz="2000" b="1" dirty="0">
                  <a:solidFill>
                    <a:schemeClr val="bg1"/>
                  </a:solidFill>
                </a:rPr>
                <a:t>Landsat 8 OLI</a:t>
              </a:r>
            </a:p>
          </p:txBody>
        </p:sp>
      </p:grpSp>
      <p:pic>
        <p:nvPicPr>
          <p:cNvPr id="22" name="Picture 21" descr="http://www.devpedia.developexchange.com/dv/images/6/69/01_Landsat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31" y="3892496"/>
            <a:ext cx="3456963" cy="20484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devpedia.developexchange.com/dv/images/c/c2/03_Landsat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743" y="1117600"/>
            <a:ext cx="3268770" cy="205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02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0125" y="1138809"/>
            <a:ext cx="2956963" cy="5315779"/>
          </a:xfrm>
          <a:prstGeom prst="round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40965"/>
            <a:ext cx="5881256" cy="683930"/>
          </a:xfrm>
        </p:spPr>
        <p:txBody>
          <a:bodyPr>
            <a:normAutofit/>
          </a:bodyPr>
          <a:lstStyle/>
          <a:p>
            <a:pPr algn="ctr"/>
            <a:r>
              <a:rPr lang="en-US" dirty="0" smtClean="0"/>
              <a:t>Project Methodology</a:t>
            </a:r>
            <a:endParaRPr lang="en-US" dirty="0"/>
          </a:p>
        </p:txBody>
      </p:sp>
      <p:sp>
        <p:nvSpPr>
          <p:cNvPr id="160" name="Rounded Rectangle 159"/>
          <p:cNvSpPr/>
          <p:nvPr/>
        </p:nvSpPr>
        <p:spPr>
          <a:xfrm>
            <a:off x="129966" y="2423312"/>
            <a:ext cx="2656780" cy="9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Landsat Imagery (1984, 2002, and 2015) </a:t>
            </a:r>
            <a:endParaRPr lang="en-US" sz="2000" b="1" dirty="0">
              <a:effectLst>
                <a:outerShdw blurRad="38100" dist="38100" dir="2700000" algn="tl">
                  <a:srgbClr val="000000">
                    <a:alpha val="43137"/>
                  </a:srgbClr>
                </a:outerShdw>
              </a:effectLst>
            </a:endParaRPr>
          </a:p>
        </p:txBody>
      </p:sp>
      <p:sp>
        <p:nvSpPr>
          <p:cNvPr id="161" name="Rounded Rectangle 160"/>
          <p:cNvSpPr/>
          <p:nvPr/>
        </p:nvSpPr>
        <p:spPr>
          <a:xfrm>
            <a:off x="129966" y="1212109"/>
            <a:ext cx="2656779" cy="81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AVIRIS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2014 and 2015)</a:t>
            </a:r>
            <a:endParaRPr lang="en-US" sz="2000" b="1" dirty="0">
              <a:effectLst>
                <a:outerShdw blurRad="38100" dist="38100" dir="2700000" algn="tl">
                  <a:srgbClr val="000000">
                    <a:alpha val="43137"/>
                  </a:srgbClr>
                </a:outerShdw>
              </a:effectLst>
            </a:endParaRPr>
          </a:p>
        </p:txBody>
      </p:sp>
      <p:sp>
        <p:nvSpPr>
          <p:cNvPr id="162" name="Rounded Rectangle 161"/>
          <p:cNvSpPr/>
          <p:nvPr/>
        </p:nvSpPr>
        <p:spPr>
          <a:xfrm>
            <a:off x="129965" y="5017661"/>
            <a:ext cx="2656779" cy="124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NOAA Coastal Change Analysis (1996 to 2010) </a:t>
            </a:r>
            <a:endParaRPr lang="en-US" sz="2000" b="1" dirty="0">
              <a:effectLst>
                <a:outerShdw blurRad="38100" dist="38100" dir="2700000" algn="tl">
                  <a:srgbClr val="000000">
                    <a:alpha val="43137"/>
                  </a:srgbClr>
                </a:outerShdw>
              </a:effectLst>
            </a:endParaRPr>
          </a:p>
        </p:txBody>
      </p:sp>
      <p:sp>
        <p:nvSpPr>
          <p:cNvPr id="163" name="Rounded Rectangle 162"/>
          <p:cNvSpPr/>
          <p:nvPr/>
        </p:nvSpPr>
        <p:spPr>
          <a:xfrm>
            <a:off x="129966" y="3737168"/>
            <a:ext cx="2625162" cy="89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NAIP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2005 and 2014) </a:t>
            </a:r>
            <a:endParaRPr lang="en-US" sz="2000" b="1" dirty="0">
              <a:effectLst>
                <a:outerShdw blurRad="38100" dist="38100" dir="2700000" algn="tl">
                  <a:srgbClr val="000000">
                    <a:alpha val="43137"/>
                  </a:srgbClr>
                </a:outerShdw>
              </a:effectLst>
            </a:endParaRPr>
          </a:p>
        </p:txBody>
      </p:sp>
      <p:sp>
        <p:nvSpPr>
          <p:cNvPr id="164" name="Rounded Rectangle 163"/>
          <p:cNvSpPr/>
          <p:nvPr/>
        </p:nvSpPr>
        <p:spPr>
          <a:xfrm>
            <a:off x="3597603" y="3533624"/>
            <a:ext cx="2536804" cy="919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Pan-sharpen (ArcGIS)</a:t>
            </a:r>
            <a:endParaRPr lang="en-US" sz="2000" b="1" dirty="0">
              <a:effectLst>
                <a:outerShdw blurRad="38100" dist="38100" dir="2700000" algn="tl">
                  <a:srgbClr val="000000">
                    <a:alpha val="43137"/>
                  </a:srgbClr>
                </a:outerShdw>
              </a:effectLst>
            </a:endParaRPr>
          </a:p>
        </p:txBody>
      </p:sp>
      <p:sp>
        <p:nvSpPr>
          <p:cNvPr id="165" name="Rounded Rectangle 164"/>
          <p:cNvSpPr/>
          <p:nvPr/>
        </p:nvSpPr>
        <p:spPr>
          <a:xfrm>
            <a:off x="3597603" y="2297795"/>
            <a:ext cx="2515818" cy="1061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NDVI and WRI indices (ArcGIS)</a:t>
            </a:r>
            <a:endParaRPr lang="en-US" sz="2000" b="1" dirty="0">
              <a:effectLst>
                <a:outerShdw blurRad="38100" dist="38100" dir="2700000" algn="tl">
                  <a:srgbClr val="000000">
                    <a:alpha val="43137"/>
                  </a:srgbClr>
                </a:outerShdw>
              </a:effectLst>
            </a:endParaRPr>
          </a:p>
        </p:txBody>
      </p:sp>
      <p:sp>
        <p:nvSpPr>
          <p:cNvPr id="166" name="Rounded Rectangle 165"/>
          <p:cNvSpPr/>
          <p:nvPr/>
        </p:nvSpPr>
        <p:spPr>
          <a:xfrm>
            <a:off x="3571822" y="4632363"/>
            <a:ext cx="2541599" cy="16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Create vegetation and water extent  vector layers (ArcGIS)</a:t>
            </a:r>
            <a:endParaRPr lang="en-US" sz="2000" b="1" dirty="0">
              <a:effectLst>
                <a:outerShdw blurRad="38100" dist="38100" dir="2700000" algn="tl">
                  <a:srgbClr val="000000">
                    <a:alpha val="43137"/>
                  </a:srgbClr>
                </a:outerShdw>
              </a:effectLst>
            </a:endParaRPr>
          </a:p>
        </p:txBody>
      </p:sp>
      <p:sp>
        <p:nvSpPr>
          <p:cNvPr id="167" name="Rounded Rectangle 166"/>
          <p:cNvSpPr/>
          <p:nvPr/>
        </p:nvSpPr>
        <p:spPr>
          <a:xfrm>
            <a:off x="3597603" y="1217445"/>
            <a:ext cx="2515818" cy="91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Classify land cover types (ENVI)</a:t>
            </a:r>
            <a:endParaRPr lang="en-US" sz="2000" b="1" dirty="0">
              <a:effectLst>
                <a:outerShdw blurRad="38100" dist="38100" dir="2700000" algn="tl">
                  <a:srgbClr val="000000">
                    <a:alpha val="43137"/>
                  </a:srgbClr>
                </a:outerShdw>
              </a:effectLst>
            </a:endParaRPr>
          </a:p>
        </p:txBody>
      </p:sp>
      <p:cxnSp>
        <p:nvCxnSpPr>
          <p:cNvPr id="168" name="Straight Arrow Connector 167"/>
          <p:cNvCxnSpPr>
            <a:stCxn id="161" idx="3"/>
            <a:endCxn id="167" idx="1"/>
          </p:cNvCxnSpPr>
          <p:nvPr/>
        </p:nvCxnSpPr>
        <p:spPr>
          <a:xfrm>
            <a:off x="2786745" y="1617622"/>
            <a:ext cx="810858" cy="5525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0" idx="3"/>
            <a:endCxn id="165" idx="1"/>
          </p:cNvCxnSpPr>
          <p:nvPr/>
        </p:nvCxnSpPr>
        <p:spPr>
          <a:xfrm flipV="1">
            <a:off x="2786746" y="2828538"/>
            <a:ext cx="810857" cy="536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3" idx="3"/>
            <a:endCxn id="166" idx="1"/>
          </p:cNvCxnSpPr>
          <p:nvPr/>
        </p:nvCxnSpPr>
        <p:spPr>
          <a:xfrm>
            <a:off x="2755128" y="4186944"/>
            <a:ext cx="816694" cy="12608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3"/>
            <a:endCxn id="164" idx="1"/>
          </p:cNvCxnSpPr>
          <p:nvPr/>
        </p:nvCxnSpPr>
        <p:spPr>
          <a:xfrm>
            <a:off x="2786746" y="2882189"/>
            <a:ext cx="810857" cy="111128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6917023" y="5045757"/>
            <a:ext cx="1884041" cy="1217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Interactive Web Map</a:t>
            </a:r>
            <a:endParaRPr lang="en-US" sz="2000" b="1" dirty="0">
              <a:solidFill>
                <a:schemeClr val="tx2">
                  <a:lumMod val="50000"/>
                </a:schemeClr>
              </a:solidFill>
            </a:endParaRPr>
          </a:p>
        </p:txBody>
      </p:sp>
      <p:cxnSp>
        <p:nvCxnSpPr>
          <p:cNvPr id="173" name="Straight Arrow Connector 172"/>
          <p:cNvCxnSpPr>
            <a:stCxn id="167" idx="3"/>
          </p:cNvCxnSpPr>
          <p:nvPr/>
        </p:nvCxnSpPr>
        <p:spPr>
          <a:xfrm>
            <a:off x="6113421" y="1672875"/>
            <a:ext cx="768852" cy="2326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3"/>
          </p:cNvCxnSpPr>
          <p:nvPr/>
        </p:nvCxnSpPr>
        <p:spPr>
          <a:xfrm>
            <a:off x="6113421" y="2828538"/>
            <a:ext cx="744615" cy="41880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6" idx="3"/>
          </p:cNvCxnSpPr>
          <p:nvPr/>
        </p:nvCxnSpPr>
        <p:spPr>
          <a:xfrm flipV="1">
            <a:off x="6113421" y="4453323"/>
            <a:ext cx="768852" cy="9944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2" idx="2"/>
            <a:endCxn id="172" idx="2"/>
          </p:cNvCxnSpPr>
          <p:nvPr/>
        </p:nvCxnSpPr>
        <p:spPr>
          <a:xfrm rot="16200000" flipH="1">
            <a:off x="4658699" y="3062792"/>
            <a:ext cx="12700" cy="6400689"/>
          </a:xfrm>
          <a:prstGeom prst="bentConnector3">
            <a:avLst>
              <a:gd name="adj1" fmla="val 18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889653" y="1217445"/>
            <a:ext cx="1911411" cy="14742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Detailed Current Land Cover Map</a:t>
            </a:r>
            <a:endParaRPr lang="en-US" sz="2000" b="1" dirty="0">
              <a:solidFill>
                <a:schemeClr val="tx2">
                  <a:lumMod val="50000"/>
                </a:schemeClr>
              </a:solidFill>
            </a:endParaRPr>
          </a:p>
        </p:txBody>
      </p:sp>
      <p:sp>
        <p:nvSpPr>
          <p:cNvPr id="81" name="Rounded Rectangle 80"/>
          <p:cNvSpPr/>
          <p:nvPr/>
        </p:nvSpPr>
        <p:spPr>
          <a:xfrm>
            <a:off x="6889655" y="2828538"/>
            <a:ext cx="1911410" cy="20307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Time </a:t>
            </a:r>
            <a:r>
              <a:rPr lang="en-US" sz="2000" b="1" dirty="0">
                <a:solidFill>
                  <a:schemeClr val="tx2">
                    <a:lumMod val="50000"/>
                  </a:schemeClr>
                </a:solidFill>
              </a:rPr>
              <a:t>S</a:t>
            </a:r>
            <a:r>
              <a:rPr lang="en-US" sz="2000" b="1" dirty="0" smtClean="0">
                <a:solidFill>
                  <a:schemeClr val="tx2">
                    <a:lumMod val="50000"/>
                  </a:schemeClr>
                </a:solidFill>
              </a:rPr>
              <a:t>eries Maps</a:t>
            </a:r>
          </a:p>
          <a:p>
            <a:pPr algn="ctr"/>
            <a:r>
              <a:rPr lang="en-US" sz="2000" b="1" dirty="0" smtClean="0">
                <a:solidFill>
                  <a:schemeClr val="tx2">
                    <a:lumMod val="50000"/>
                  </a:schemeClr>
                </a:solidFill>
              </a:rPr>
              <a:t>(changes in water extent and vegetation)</a:t>
            </a:r>
            <a:endParaRPr lang="en-US" sz="2000" b="1" dirty="0">
              <a:solidFill>
                <a:schemeClr val="tx2">
                  <a:lumMod val="50000"/>
                </a:schemeClr>
              </a:solidFill>
            </a:endParaRPr>
          </a:p>
        </p:txBody>
      </p:sp>
      <p:sp>
        <p:nvSpPr>
          <p:cNvPr id="24" name="TextBox 23"/>
          <p:cNvSpPr txBox="1"/>
          <p:nvPr/>
        </p:nvSpPr>
        <p:spPr>
          <a:xfrm>
            <a:off x="43071" y="738699"/>
            <a:ext cx="8791803" cy="400110"/>
          </a:xfrm>
          <a:prstGeom prst="rect">
            <a:avLst/>
          </a:prstGeom>
          <a:noFill/>
        </p:spPr>
        <p:txBody>
          <a:bodyPr wrap="square" rtlCol="0">
            <a:spAutoFit/>
          </a:bodyPr>
          <a:lstStyle/>
          <a:p>
            <a:r>
              <a:rPr lang="en-US" sz="2000" dirty="0"/>
              <a:t> </a:t>
            </a:r>
            <a:r>
              <a:rPr lang="en-US" sz="2000" dirty="0" smtClean="0"/>
              <a:t>          </a:t>
            </a:r>
            <a:r>
              <a:rPr lang="en-US" sz="2000" b="1" dirty="0" smtClean="0"/>
              <a:t>Acquire</a:t>
            </a:r>
            <a:r>
              <a:rPr lang="en-US" sz="2000" dirty="0" smtClean="0"/>
              <a:t>                                   </a:t>
            </a:r>
            <a:r>
              <a:rPr lang="en-US" sz="2000" b="1" dirty="0" smtClean="0"/>
              <a:t>Analyze</a:t>
            </a:r>
            <a:r>
              <a:rPr lang="en-US" sz="2000" dirty="0" smtClean="0"/>
              <a:t>                            </a:t>
            </a:r>
            <a:r>
              <a:rPr lang="en-US" sz="2000" b="1" dirty="0" smtClean="0"/>
              <a:t>Produce</a:t>
            </a:r>
            <a:endParaRPr lang="en-US" sz="2000" b="1" dirty="0"/>
          </a:p>
        </p:txBody>
      </p:sp>
      <p:cxnSp>
        <p:nvCxnSpPr>
          <p:cNvPr id="17" name="Elbow Connector 16"/>
          <p:cNvCxnSpPr>
            <a:stCxn id="80" idx="3"/>
            <a:endCxn id="172" idx="3"/>
          </p:cNvCxnSpPr>
          <p:nvPr/>
        </p:nvCxnSpPr>
        <p:spPr>
          <a:xfrm>
            <a:off x="8801064" y="1954568"/>
            <a:ext cx="12700" cy="3699879"/>
          </a:xfrm>
          <a:prstGeom prst="bentConnector3">
            <a:avLst>
              <a:gd name="adj1" fmla="val 1800000"/>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772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3034</TotalTime>
  <Words>1045</Words>
  <Application>Microsoft Office PowerPoint</Application>
  <PresentationFormat>On-screen Show (4:3)</PresentationFormat>
  <Paragraphs>120</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Christine Elowitt</cp:lastModifiedBy>
  <cp:revision>155</cp:revision>
  <dcterms:created xsi:type="dcterms:W3CDTF">2015-05-18T13:26:09Z</dcterms:created>
  <dcterms:modified xsi:type="dcterms:W3CDTF">2016-03-04T02:04:08Z</dcterms:modified>
</cp:coreProperties>
</file>