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24.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7.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2"/>
  </p:notesMasterIdLst>
  <p:sldIdLst>
    <p:sldId id="321" r:id="rId2"/>
    <p:sldId id="322" r:id="rId3"/>
    <p:sldId id="364" r:id="rId4"/>
    <p:sldId id="365" r:id="rId5"/>
    <p:sldId id="335" r:id="rId6"/>
    <p:sldId id="366" r:id="rId7"/>
    <p:sldId id="329" r:id="rId8"/>
    <p:sldId id="324" r:id="rId9"/>
    <p:sldId id="328" r:id="rId10"/>
    <p:sldId id="339" r:id="rId11"/>
    <p:sldId id="330" r:id="rId12"/>
    <p:sldId id="340" r:id="rId13"/>
    <p:sldId id="341" r:id="rId14"/>
    <p:sldId id="342" r:id="rId15"/>
    <p:sldId id="353" r:id="rId16"/>
    <p:sldId id="355" r:id="rId17"/>
    <p:sldId id="359" r:id="rId18"/>
    <p:sldId id="351" r:id="rId19"/>
    <p:sldId id="360" r:id="rId20"/>
    <p:sldId id="352" r:id="rId21"/>
    <p:sldId id="370" r:id="rId22"/>
    <p:sldId id="369" r:id="rId23"/>
    <p:sldId id="367" r:id="rId24"/>
    <p:sldId id="356" r:id="rId25"/>
    <p:sldId id="357" r:id="rId26"/>
    <p:sldId id="361" r:id="rId27"/>
    <p:sldId id="362" r:id="rId28"/>
    <p:sldId id="371" r:id="rId29"/>
    <p:sldId id="368" r:id="rId30"/>
    <p:sldId id="30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ison Murphy" initials="MM" lastIdx="20" clrIdx="0"/>
  <p:cmAuthor id="2" name="Christine Evans" initials="CE" lastIdx="26" clrIdx="1"/>
  <p:cmAuthor id="3" name="Baldwin, Helen B. (MSFC-ST11)[UAH]" initials="BHB(" lastIdx="8" clrIdx="2"/>
  <p:cmAuthor id="4" name="Rochelle Williams" initials="ARW" lastIdx="8" clrIdx="3"/>
  <p:cmAuthor id="5" name="Sabine Nix" initials="SN" lastIdx="2"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E2F0D9"/>
    <a:srgbClr val="7E0000"/>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97" autoAdjust="0"/>
    <p:restoredTop sz="69729" autoAdjust="0"/>
  </p:normalViewPr>
  <p:slideViewPr>
    <p:cSldViewPr snapToGrid="0" showGuides="1">
      <p:cViewPr varScale="1">
        <p:scale>
          <a:sx n="81" d="100"/>
          <a:sy n="81" d="100"/>
        </p:scale>
        <p:origin x="1133" y="86"/>
      </p:cViewPr>
      <p:guideLst>
        <p:guide pos="3840"/>
        <p:guide orient="horz" pos="2160"/>
      </p:guideLst>
    </p:cSldViewPr>
  </p:slideViewPr>
  <p:outlineViewPr>
    <p:cViewPr>
      <p:scale>
        <a:sx n="20" d="100"/>
        <a:sy n="20"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snix\Desktop\CDI_Overall_County_Timeseri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Users\samueltatum\Desktop\analysis\counties_early_warning.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samueltatum\Desktop\analysis\counties_early_warning.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statum\Desktop\Indices%20Comparisons_sam.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statum\Desktop\Indices%20Comparisons_sam.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Users\snix\Desktop\CDI_Overall_County_Timeseries.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file:///\\Users\snix\Desktop\CDI_Overall_County_Timeseries.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file:///\\Users\snix\Desktop\CDI_Overall_County_Timeseries.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file:///\\Users\snix\Desktop\CDI_Overall_County_Timeserie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CDI and Rainy</a:t>
            </a:r>
            <a:r>
              <a:rPr lang="en-US" sz="2000" baseline="0" dirty="0">
                <a:latin typeface="Century Gothic" panose="020B0502020202020204" pitchFamily="34" charset="0"/>
              </a:rPr>
              <a:t> Seasons, Jan. 2015 – Nov. 2018</a:t>
            </a:r>
            <a:endParaRPr lang="en-US" sz="2000" dirty="0">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'CDI Overall and Rainy Seasons'!$C$1</c:f>
              <c:strCache>
                <c:ptCount val="1"/>
                <c:pt idx="0">
                  <c:v>Short Rains</c:v>
                </c:pt>
              </c:strCache>
            </c:strRef>
          </c:tx>
          <c:spPr>
            <a:solidFill>
              <a:schemeClr val="bg1">
                <a:lumMod val="95000"/>
              </a:schemeClr>
            </a:solidFill>
            <a:ln>
              <a:noFill/>
            </a:ln>
            <a:effectLst/>
          </c:spPr>
          <c:invertIfNegative val="0"/>
          <c:cat>
            <c:strRef>
              <c:f>'CDI Overall and Rainy Seasons'!$C$1</c:f>
              <c:strCache>
                <c:ptCount val="1"/>
                <c:pt idx="0">
                  <c:v>Short Rains</c:v>
                </c:pt>
              </c:strCache>
            </c:strRef>
          </c:cat>
          <c:val>
            <c:numRef>
              <c:f>'CDI Overall and Rainy Seasons'!$C$170:$C$217</c:f>
              <c:numCache>
                <c:formatCode>General</c:formatCode>
                <c:ptCount val="48"/>
                <c:pt idx="0">
                  <c:v>0</c:v>
                </c:pt>
                <c:pt idx="1">
                  <c:v>0</c:v>
                </c:pt>
                <c:pt idx="2">
                  <c:v>0</c:v>
                </c:pt>
                <c:pt idx="3">
                  <c:v>0</c:v>
                </c:pt>
                <c:pt idx="4">
                  <c:v>0</c:v>
                </c:pt>
                <c:pt idx="5">
                  <c:v>0</c:v>
                </c:pt>
                <c:pt idx="6">
                  <c:v>0</c:v>
                </c:pt>
                <c:pt idx="7">
                  <c:v>0</c:v>
                </c:pt>
                <c:pt idx="8">
                  <c:v>0</c:v>
                </c:pt>
                <c:pt idx="9">
                  <c:v>1</c:v>
                </c:pt>
                <c:pt idx="10">
                  <c:v>1</c:v>
                </c:pt>
                <c:pt idx="11">
                  <c:v>1</c:v>
                </c:pt>
                <c:pt idx="12">
                  <c:v>0</c:v>
                </c:pt>
                <c:pt idx="13">
                  <c:v>0</c:v>
                </c:pt>
                <c:pt idx="14">
                  <c:v>0</c:v>
                </c:pt>
                <c:pt idx="15">
                  <c:v>0</c:v>
                </c:pt>
                <c:pt idx="16">
                  <c:v>0</c:v>
                </c:pt>
                <c:pt idx="17">
                  <c:v>0</c:v>
                </c:pt>
                <c:pt idx="18">
                  <c:v>0</c:v>
                </c:pt>
                <c:pt idx="19">
                  <c:v>0</c:v>
                </c:pt>
                <c:pt idx="20">
                  <c:v>0</c:v>
                </c:pt>
                <c:pt idx="21">
                  <c:v>1</c:v>
                </c:pt>
                <c:pt idx="22">
                  <c:v>1</c:v>
                </c:pt>
                <c:pt idx="23">
                  <c:v>1</c:v>
                </c:pt>
                <c:pt idx="24">
                  <c:v>0</c:v>
                </c:pt>
                <c:pt idx="25">
                  <c:v>0</c:v>
                </c:pt>
                <c:pt idx="26">
                  <c:v>0</c:v>
                </c:pt>
                <c:pt idx="27">
                  <c:v>0</c:v>
                </c:pt>
                <c:pt idx="28">
                  <c:v>0</c:v>
                </c:pt>
                <c:pt idx="29">
                  <c:v>0</c:v>
                </c:pt>
                <c:pt idx="30">
                  <c:v>0</c:v>
                </c:pt>
                <c:pt idx="31">
                  <c:v>0</c:v>
                </c:pt>
                <c:pt idx="32">
                  <c:v>0</c:v>
                </c:pt>
                <c:pt idx="33">
                  <c:v>1</c:v>
                </c:pt>
                <c:pt idx="34">
                  <c:v>1</c:v>
                </c:pt>
                <c:pt idx="35">
                  <c:v>1</c:v>
                </c:pt>
                <c:pt idx="36">
                  <c:v>0</c:v>
                </c:pt>
                <c:pt idx="37">
                  <c:v>0</c:v>
                </c:pt>
                <c:pt idx="38">
                  <c:v>0</c:v>
                </c:pt>
                <c:pt idx="39">
                  <c:v>0</c:v>
                </c:pt>
                <c:pt idx="40">
                  <c:v>0</c:v>
                </c:pt>
                <c:pt idx="41">
                  <c:v>0</c:v>
                </c:pt>
                <c:pt idx="42">
                  <c:v>0</c:v>
                </c:pt>
                <c:pt idx="43">
                  <c:v>0</c:v>
                </c:pt>
                <c:pt idx="44">
                  <c:v>0</c:v>
                </c:pt>
                <c:pt idx="45">
                  <c:v>1</c:v>
                </c:pt>
                <c:pt idx="46">
                  <c:v>1</c:v>
                </c:pt>
                <c:pt idx="47">
                  <c:v>1</c:v>
                </c:pt>
              </c:numCache>
            </c:numRef>
          </c:val>
          <c:extLst>
            <c:ext xmlns:c16="http://schemas.microsoft.com/office/drawing/2014/chart" uri="{C3380CC4-5D6E-409C-BE32-E72D297353CC}">
              <c16:uniqueId val="{00000000-83FD-F146-B8D6-27763607EBD7}"/>
            </c:ext>
          </c:extLst>
        </c:ser>
        <c:ser>
          <c:idx val="2"/>
          <c:order val="2"/>
          <c:tx>
            <c:strRef>
              <c:f>'CDI Overall and Rainy Seasons'!$D$1</c:f>
              <c:strCache>
                <c:ptCount val="1"/>
                <c:pt idx="0">
                  <c:v>Long Rains</c:v>
                </c:pt>
              </c:strCache>
            </c:strRef>
          </c:tx>
          <c:spPr>
            <a:solidFill>
              <a:schemeClr val="tx2">
                <a:lumMod val="20000"/>
                <a:lumOff val="80000"/>
              </a:schemeClr>
            </a:solidFill>
            <a:ln>
              <a:noFill/>
            </a:ln>
            <a:effectLst/>
          </c:spPr>
          <c:invertIfNegative val="0"/>
          <c:cat>
            <c:strRef>
              <c:f>'CDI Overall and Rainy Seasons'!$D$1</c:f>
              <c:strCache>
                <c:ptCount val="1"/>
                <c:pt idx="0">
                  <c:v>Long Rains</c:v>
                </c:pt>
              </c:strCache>
            </c:strRef>
          </c:cat>
          <c:val>
            <c:numRef>
              <c:f>'CDI Overall and Rainy Seasons'!$D$170:$D$217</c:f>
              <c:numCache>
                <c:formatCode>General</c:formatCode>
                <c:ptCount val="48"/>
                <c:pt idx="0">
                  <c:v>0</c:v>
                </c:pt>
                <c:pt idx="1">
                  <c:v>0</c:v>
                </c:pt>
                <c:pt idx="2">
                  <c:v>1</c:v>
                </c:pt>
                <c:pt idx="3">
                  <c:v>1</c:v>
                </c:pt>
                <c:pt idx="4">
                  <c:v>1</c:v>
                </c:pt>
                <c:pt idx="5">
                  <c:v>0</c:v>
                </c:pt>
                <c:pt idx="6">
                  <c:v>0</c:v>
                </c:pt>
                <c:pt idx="7">
                  <c:v>0</c:v>
                </c:pt>
                <c:pt idx="8">
                  <c:v>0</c:v>
                </c:pt>
                <c:pt idx="9">
                  <c:v>0</c:v>
                </c:pt>
                <c:pt idx="10">
                  <c:v>0</c:v>
                </c:pt>
                <c:pt idx="11">
                  <c:v>0</c:v>
                </c:pt>
                <c:pt idx="12">
                  <c:v>0</c:v>
                </c:pt>
                <c:pt idx="13">
                  <c:v>0</c:v>
                </c:pt>
                <c:pt idx="14">
                  <c:v>1</c:v>
                </c:pt>
                <c:pt idx="15">
                  <c:v>1</c:v>
                </c:pt>
                <c:pt idx="16">
                  <c:v>1</c:v>
                </c:pt>
                <c:pt idx="17">
                  <c:v>0</c:v>
                </c:pt>
                <c:pt idx="18">
                  <c:v>0</c:v>
                </c:pt>
                <c:pt idx="19">
                  <c:v>0</c:v>
                </c:pt>
                <c:pt idx="20">
                  <c:v>0</c:v>
                </c:pt>
                <c:pt idx="21">
                  <c:v>0</c:v>
                </c:pt>
                <c:pt idx="22">
                  <c:v>0</c:v>
                </c:pt>
                <c:pt idx="23">
                  <c:v>0</c:v>
                </c:pt>
                <c:pt idx="24">
                  <c:v>0</c:v>
                </c:pt>
                <c:pt idx="25">
                  <c:v>0</c:v>
                </c:pt>
                <c:pt idx="26">
                  <c:v>1</c:v>
                </c:pt>
                <c:pt idx="27">
                  <c:v>1</c:v>
                </c:pt>
                <c:pt idx="28">
                  <c:v>1</c:v>
                </c:pt>
                <c:pt idx="29">
                  <c:v>0</c:v>
                </c:pt>
                <c:pt idx="30">
                  <c:v>0</c:v>
                </c:pt>
                <c:pt idx="31">
                  <c:v>0</c:v>
                </c:pt>
                <c:pt idx="32">
                  <c:v>0</c:v>
                </c:pt>
                <c:pt idx="33">
                  <c:v>0</c:v>
                </c:pt>
                <c:pt idx="34">
                  <c:v>0</c:v>
                </c:pt>
                <c:pt idx="35">
                  <c:v>0</c:v>
                </c:pt>
                <c:pt idx="36">
                  <c:v>0</c:v>
                </c:pt>
                <c:pt idx="37">
                  <c:v>0</c:v>
                </c:pt>
                <c:pt idx="38">
                  <c:v>1</c:v>
                </c:pt>
                <c:pt idx="39">
                  <c:v>1</c:v>
                </c:pt>
                <c:pt idx="40">
                  <c:v>1</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1-83FD-F146-B8D6-27763607EBD7}"/>
            </c:ext>
          </c:extLst>
        </c:ser>
        <c:dLbls>
          <c:showLegendKey val="0"/>
          <c:showVal val="0"/>
          <c:showCatName val="0"/>
          <c:showSerName val="0"/>
          <c:showPercent val="0"/>
          <c:showBubbleSize val="0"/>
        </c:dLbls>
        <c:gapWidth val="0"/>
        <c:overlap val="100"/>
        <c:axId val="260048768"/>
        <c:axId val="260047232"/>
      </c:barChart>
      <c:lineChart>
        <c:grouping val="standard"/>
        <c:varyColors val="0"/>
        <c:ser>
          <c:idx val="0"/>
          <c:order val="0"/>
          <c:tx>
            <c:strRef>
              <c:f>'CDI Overall and Rainy Seasons'!$B$1</c:f>
              <c:strCache>
                <c:ptCount val="1"/>
                <c:pt idx="0">
                  <c:v>CDI-Overall</c:v>
                </c:pt>
              </c:strCache>
            </c:strRef>
          </c:tx>
          <c:spPr>
            <a:ln w="28575" cap="rnd">
              <a:solidFill>
                <a:srgbClr val="C00000"/>
              </a:solidFill>
              <a:round/>
            </a:ln>
            <a:effectLst/>
          </c:spPr>
          <c:marker>
            <c:symbol val="none"/>
          </c:marker>
          <c:cat>
            <c:numRef>
              <c:f>'CDI Overall and Rainy Seasons'!$A$170:$A$217</c:f>
              <c:numCache>
                <c:formatCode>m/d/yy</c:formatCode>
                <c:ptCount val="4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numCache>
            </c:numRef>
          </c:cat>
          <c:val>
            <c:numRef>
              <c:f>'CDI Overall and Rainy Seasons'!$B$170:$B$217</c:f>
              <c:numCache>
                <c:formatCode>General</c:formatCode>
                <c:ptCount val="48"/>
                <c:pt idx="0">
                  <c:v>-0.14084544794133425</c:v>
                </c:pt>
                <c:pt idx="1">
                  <c:v>-0.1176343780893952</c:v>
                </c:pt>
                <c:pt idx="2">
                  <c:v>-7.3987650535096816E-2</c:v>
                </c:pt>
                <c:pt idx="3">
                  <c:v>-0.18061850528645404</c:v>
                </c:pt>
                <c:pt idx="4">
                  <c:v>0.15356901777245263</c:v>
                </c:pt>
                <c:pt idx="5">
                  <c:v>0.12587772603627029</c:v>
                </c:pt>
                <c:pt idx="6">
                  <c:v>3.1146688825049132E-2</c:v>
                </c:pt>
                <c:pt idx="7">
                  <c:v>-0.14257395741994575</c:v>
                </c:pt>
                <c:pt idx="8">
                  <c:v>-0.11184040690114661</c:v>
                </c:pt>
                <c:pt idx="9">
                  <c:v>3.7605640865668914E-2</c:v>
                </c:pt>
                <c:pt idx="10">
                  <c:v>0.17048796084238471</c:v>
                </c:pt>
                <c:pt idx="11">
                  <c:v>0.17409178646804724</c:v>
                </c:pt>
                <c:pt idx="12">
                  <c:v>0.2030789533876273</c:v>
                </c:pt>
                <c:pt idx="13">
                  <c:v>-6.2466652709250205E-2</c:v>
                </c:pt>
                <c:pt idx="14">
                  <c:v>-5.1331207304378415E-2</c:v>
                </c:pt>
                <c:pt idx="15">
                  <c:v>0.10656958524123172</c:v>
                </c:pt>
                <c:pt idx="16">
                  <c:v>3.2031220163373834E-2</c:v>
                </c:pt>
                <c:pt idx="17">
                  <c:v>-0.17792774765345151</c:v>
                </c:pt>
                <c:pt idx="18">
                  <c:v>-6.4914305776729603E-2</c:v>
                </c:pt>
                <c:pt idx="19">
                  <c:v>-0.16127395152428708</c:v>
                </c:pt>
                <c:pt idx="20">
                  <c:v>-0.18091360605441489</c:v>
                </c:pt>
                <c:pt idx="21">
                  <c:v>-0.10114683840507875</c:v>
                </c:pt>
                <c:pt idx="22">
                  <c:v>-0.13676957044092544</c:v>
                </c:pt>
                <c:pt idx="23">
                  <c:v>-0.217005682194683</c:v>
                </c:pt>
                <c:pt idx="24">
                  <c:v>-0.21900937589997105</c:v>
                </c:pt>
                <c:pt idx="25">
                  <c:v>-0.21114880246378062</c:v>
                </c:pt>
                <c:pt idx="26">
                  <c:v>-6.4644232308016025E-2</c:v>
                </c:pt>
                <c:pt idx="27">
                  <c:v>-5.4852219484053596E-2</c:v>
                </c:pt>
                <c:pt idx="28">
                  <c:v>6.9117194087708722E-2</c:v>
                </c:pt>
                <c:pt idx="29">
                  <c:v>-9.3913953211166384E-2</c:v>
                </c:pt>
                <c:pt idx="30">
                  <c:v>-9.9135349423607633E-2</c:v>
                </c:pt>
                <c:pt idx="31">
                  <c:v>0.16822768728180615</c:v>
                </c:pt>
                <c:pt idx="32">
                  <c:v>6.1315466598008628E-2</c:v>
                </c:pt>
                <c:pt idx="33">
                  <c:v>-3.5484560843684405E-2</c:v>
                </c:pt>
                <c:pt idx="34">
                  <c:v>6.011042820699633E-2</c:v>
                </c:pt>
                <c:pt idx="35">
                  <c:v>-5.7643399707031771E-2</c:v>
                </c:pt>
                <c:pt idx="36">
                  <c:v>-0.13634111714568714</c:v>
                </c:pt>
                <c:pt idx="37">
                  <c:v>-0.24105758347909931</c:v>
                </c:pt>
                <c:pt idx="38">
                  <c:v>-8.9424008205507124E-2</c:v>
                </c:pt>
                <c:pt idx="39">
                  <c:v>-8.1501208525827096E-2</c:v>
                </c:pt>
                <c:pt idx="40">
                  <c:v>0.12249036403140527</c:v>
                </c:pt>
                <c:pt idx="41">
                  <c:v>5.6502855399173463E-2</c:v>
                </c:pt>
                <c:pt idx="42">
                  <c:v>0.14716269774884233</c:v>
                </c:pt>
                <c:pt idx="43">
                  <c:v>-8.3571821995409912E-2</c:v>
                </c:pt>
                <c:pt idx="44">
                  <c:v>-5.8195349079000924E-2</c:v>
                </c:pt>
                <c:pt idx="45">
                  <c:v>1.9226476068834143E-2</c:v>
                </c:pt>
                <c:pt idx="46">
                  <c:v>1.6008568383225046E-2</c:v>
                </c:pt>
                <c:pt idx="47">
                  <c:v>9.5458970101832713E-2</c:v>
                </c:pt>
              </c:numCache>
            </c:numRef>
          </c:val>
          <c:smooth val="0"/>
          <c:extLst>
            <c:ext xmlns:c16="http://schemas.microsoft.com/office/drawing/2014/chart" uri="{C3380CC4-5D6E-409C-BE32-E72D297353CC}">
              <c16:uniqueId val="{00000002-83FD-F146-B8D6-27763607EBD7}"/>
            </c:ext>
          </c:extLst>
        </c:ser>
        <c:ser>
          <c:idx val="3"/>
          <c:order val="3"/>
          <c:tx>
            <c:strRef>
              <c:f>'CDI Overall and Rainy Seasons'!$E$1</c:f>
              <c:strCache>
                <c:ptCount val="1"/>
                <c:pt idx="0">
                  <c:v>CDI-Arid</c:v>
                </c:pt>
              </c:strCache>
            </c:strRef>
          </c:tx>
          <c:spPr>
            <a:ln w="28575" cap="rnd">
              <a:solidFill>
                <a:schemeClr val="accent4">
                  <a:lumMod val="75000"/>
                </a:schemeClr>
              </a:solidFill>
              <a:round/>
            </a:ln>
            <a:effectLst/>
          </c:spPr>
          <c:marker>
            <c:symbol val="none"/>
          </c:marker>
          <c:cat>
            <c:numRef>
              <c:f>'CDI Overall and Rainy Seasons'!$A$170:$A$217</c:f>
              <c:numCache>
                <c:formatCode>m/d/yy</c:formatCode>
                <c:ptCount val="4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numCache>
            </c:numRef>
          </c:cat>
          <c:val>
            <c:numRef>
              <c:f>'CDI Overall and Rainy Seasons'!$E$170:$E$217</c:f>
              <c:numCache>
                <c:formatCode>General</c:formatCode>
                <c:ptCount val="48"/>
                <c:pt idx="0">
                  <c:v>9.7648824290000005E-2</c:v>
                </c:pt>
                <c:pt idx="1">
                  <c:v>5.518788618E-2</c:v>
                </c:pt>
                <c:pt idx="2">
                  <c:v>-5.8735016250000001E-2</c:v>
                </c:pt>
                <c:pt idx="3">
                  <c:v>1.9734414969999999E-2</c:v>
                </c:pt>
                <c:pt idx="4">
                  <c:v>-0.23032866790000001</c:v>
                </c:pt>
                <c:pt idx="5">
                  <c:v>-0.11382876979999999</c:v>
                </c:pt>
                <c:pt idx="6">
                  <c:v>-0.18737051360000001</c:v>
                </c:pt>
                <c:pt idx="7">
                  <c:v>-0.10286759669999999</c:v>
                </c:pt>
                <c:pt idx="8">
                  <c:v>-4.3220227819999998E-2</c:v>
                </c:pt>
                <c:pt idx="9">
                  <c:v>-8.7370153320000005E-2</c:v>
                </c:pt>
                <c:pt idx="10">
                  <c:v>-0.16926450949999999</c:v>
                </c:pt>
                <c:pt idx="11">
                  <c:v>-0.1039219601</c:v>
                </c:pt>
                <c:pt idx="12">
                  <c:v>-8.3808829119999997E-2</c:v>
                </c:pt>
                <c:pt idx="13">
                  <c:v>-5.9549534229999999E-2</c:v>
                </c:pt>
                <c:pt idx="14">
                  <c:v>-4.5966567870000002E-2</c:v>
                </c:pt>
                <c:pt idx="15">
                  <c:v>-9.4679023570000007E-2</c:v>
                </c:pt>
                <c:pt idx="16">
                  <c:v>7.4617025259999997E-2</c:v>
                </c:pt>
                <c:pt idx="17">
                  <c:v>4.2006532940000001E-2</c:v>
                </c:pt>
                <c:pt idx="18">
                  <c:v>9.7647660610000006E-2</c:v>
                </c:pt>
                <c:pt idx="19">
                  <c:v>1.6084214869999999E-2</c:v>
                </c:pt>
                <c:pt idx="20">
                  <c:v>3.885477759E-2</c:v>
                </c:pt>
                <c:pt idx="21">
                  <c:v>-5.7982971539999997E-2</c:v>
                </c:pt>
                <c:pt idx="22">
                  <c:v>-3.6030841469999998E-2</c:v>
                </c:pt>
                <c:pt idx="23">
                  <c:v>5.4975742420000001E-2</c:v>
                </c:pt>
                <c:pt idx="24">
                  <c:v>5.2339194780000001E-2</c:v>
                </c:pt>
                <c:pt idx="25">
                  <c:v>0.1098686619</c:v>
                </c:pt>
                <c:pt idx="26">
                  <c:v>2.809784345E-2</c:v>
                </c:pt>
                <c:pt idx="27">
                  <c:v>1.0406575669999999E-2</c:v>
                </c:pt>
                <c:pt idx="28">
                  <c:v>1.334876623E-2</c:v>
                </c:pt>
                <c:pt idx="29">
                  <c:v>-1.0091239E-2</c:v>
                </c:pt>
                <c:pt idx="30">
                  <c:v>6.5461155679999994E-2</c:v>
                </c:pt>
                <c:pt idx="31">
                  <c:v>2.1680293230000001E-2</c:v>
                </c:pt>
                <c:pt idx="32">
                  <c:v>4.754417742E-2</c:v>
                </c:pt>
                <c:pt idx="33">
                  <c:v>0.16424505580000001</c:v>
                </c:pt>
                <c:pt idx="34">
                  <c:v>4.7052993000000001E-2</c:v>
                </c:pt>
                <c:pt idx="35">
                  <c:v>6.549314379E-2</c:v>
                </c:pt>
                <c:pt idx="36">
                  <c:v>-5.7193110210000002E-2</c:v>
                </c:pt>
                <c:pt idx="37">
                  <c:v>0.10901248400000001</c:v>
                </c:pt>
                <c:pt idx="38">
                  <c:v>-2.2174611260000001E-2</c:v>
                </c:pt>
                <c:pt idx="39">
                  <c:v>-3.3635763319999998E-2</c:v>
                </c:pt>
                <c:pt idx="40">
                  <c:v>-5.3967868340000003E-2</c:v>
                </c:pt>
                <c:pt idx="41">
                  <c:v>3.734807733E-2</c:v>
                </c:pt>
                <c:pt idx="42">
                  <c:v>-0.1082601005</c:v>
                </c:pt>
                <c:pt idx="43">
                  <c:v>-0.1198106189</c:v>
                </c:pt>
                <c:pt idx="44">
                  <c:v>-0.1374440623</c:v>
                </c:pt>
                <c:pt idx="45">
                  <c:v>-0.14476713399999999</c:v>
                </c:pt>
                <c:pt idx="46">
                  <c:v>-8.9728058669999999E-2</c:v>
                </c:pt>
                <c:pt idx="47">
                  <c:v>-8.9058716100000004E-2</c:v>
                </c:pt>
              </c:numCache>
            </c:numRef>
          </c:val>
          <c:smooth val="0"/>
          <c:extLst>
            <c:ext xmlns:c16="http://schemas.microsoft.com/office/drawing/2014/chart" uri="{C3380CC4-5D6E-409C-BE32-E72D297353CC}">
              <c16:uniqueId val="{00000003-83FD-F146-B8D6-27763607EBD7}"/>
            </c:ext>
          </c:extLst>
        </c:ser>
        <c:ser>
          <c:idx val="4"/>
          <c:order val="4"/>
          <c:tx>
            <c:strRef>
              <c:f>'CDI Overall and Rainy Seasons'!$F$1</c:f>
              <c:strCache>
                <c:ptCount val="1"/>
                <c:pt idx="0">
                  <c:v>CDI-Semi-Arid</c:v>
                </c:pt>
              </c:strCache>
            </c:strRef>
          </c:tx>
          <c:spPr>
            <a:ln w="28575" cap="rnd">
              <a:solidFill>
                <a:schemeClr val="accent1">
                  <a:lumMod val="75000"/>
                </a:schemeClr>
              </a:solidFill>
              <a:round/>
            </a:ln>
            <a:effectLst/>
          </c:spPr>
          <c:marker>
            <c:symbol val="none"/>
          </c:marker>
          <c:cat>
            <c:numRef>
              <c:f>'CDI Overall and Rainy Seasons'!$A$170:$A$217</c:f>
              <c:numCache>
                <c:formatCode>m/d/yy</c:formatCode>
                <c:ptCount val="4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numCache>
            </c:numRef>
          </c:cat>
          <c:val>
            <c:numRef>
              <c:f>'CDI Overall and Rainy Seasons'!$F$170:$F$217</c:f>
              <c:numCache>
                <c:formatCode>General</c:formatCode>
                <c:ptCount val="48"/>
                <c:pt idx="0">
                  <c:v>-0.1417548468</c:v>
                </c:pt>
                <c:pt idx="1">
                  <c:v>-6.3469356130000001E-2</c:v>
                </c:pt>
                <c:pt idx="2">
                  <c:v>0.1137843602</c:v>
                </c:pt>
                <c:pt idx="3">
                  <c:v>-2.7298448110000002E-2</c:v>
                </c:pt>
                <c:pt idx="4">
                  <c:v>0.26612714189999997</c:v>
                </c:pt>
                <c:pt idx="5">
                  <c:v>3.2171742289999999E-2</c:v>
                </c:pt>
                <c:pt idx="6">
                  <c:v>0.16873581879999999</c:v>
                </c:pt>
                <c:pt idx="7">
                  <c:v>-0.1179452023</c:v>
                </c:pt>
                <c:pt idx="8">
                  <c:v>-0.2601720186</c:v>
                </c:pt>
                <c:pt idx="9">
                  <c:v>7.2056979490000006E-2</c:v>
                </c:pt>
                <c:pt idx="10">
                  <c:v>0.39040706359999999</c:v>
                </c:pt>
                <c:pt idx="11">
                  <c:v>7.5818254830000001E-2</c:v>
                </c:pt>
                <c:pt idx="12">
                  <c:v>0.1104130182</c:v>
                </c:pt>
                <c:pt idx="13">
                  <c:v>-1.725997328E-2</c:v>
                </c:pt>
                <c:pt idx="14">
                  <c:v>1.9220990720000001E-2</c:v>
                </c:pt>
                <c:pt idx="15">
                  <c:v>7.122394823E-2</c:v>
                </c:pt>
                <c:pt idx="16">
                  <c:v>-0.27985658260000001</c:v>
                </c:pt>
                <c:pt idx="17">
                  <c:v>-0.23613348370000001</c:v>
                </c:pt>
                <c:pt idx="18">
                  <c:v>-0.39804168159999997</c:v>
                </c:pt>
                <c:pt idx="19">
                  <c:v>-0.20016704129999999</c:v>
                </c:pt>
                <c:pt idx="20">
                  <c:v>-0.29703640689999999</c:v>
                </c:pt>
                <c:pt idx="21">
                  <c:v>-0.1905479575</c:v>
                </c:pt>
                <c:pt idx="22">
                  <c:v>-0.2318798443</c:v>
                </c:pt>
                <c:pt idx="23">
                  <c:v>-0.27230776089999997</c:v>
                </c:pt>
                <c:pt idx="24">
                  <c:v>-0.258255348</c:v>
                </c:pt>
                <c:pt idx="25">
                  <c:v>-0.39762935620000001</c:v>
                </c:pt>
                <c:pt idx="26">
                  <c:v>-0.24588684620000001</c:v>
                </c:pt>
                <c:pt idx="27">
                  <c:v>-0.2136354308</c:v>
                </c:pt>
                <c:pt idx="28">
                  <c:v>-0.13755667939999999</c:v>
                </c:pt>
                <c:pt idx="29">
                  <c:v>-0.2253690129</c:v>
                </c:pt>
                <c:pt idx="30">
                  <c:v>-0.2975070528</c:v>
                </c:pt>
                <c:pt idx="31">
                  <c:v>-9.9862063840000001E-2</c:v>
                </c:pt>
                <c:pt idx="32">
                  <c:v>-6.4780896249999997E-2</c:v>
                </c:pt>
                <c:pt idx="33">
                  <c:v>-0.15944977939999999</c:v>
                </c:pt>
                <c:pt idx="34">
                  <c:v>5.5847065190000003E-2</c:v>
                </c:pt>
                <c:pt idx="35">
                  <c:v>-0.15736154999999999</c:v>
                </c:pt>
                <c:pt idx="36">
                  <c:v>-6.2572538689999999E-2</c:v>
                </c:pt>
                <c:pt idx="37">
                  <c:v>-0.36610928339999999</c:v>
                </c:pt>
                <c:pt idx="38">
                  <c:v>-3.7291405819999998E-2</c:v>
                </c:pt>
                <c:pt idx="39">
                  <c:v>3.7874521510000002E-2</c:v>
                </c:pt>
                <c:pt idx="40">
                  <c:v>0.2138792102</c:v>
                </c:pt>
                <c:pt idx="41">
                  <c:v>9.4681541810000006E-2</c:v>
                </c:pt>
                <c:pt idx="42">
                  <c:v>0.15769450030000001</c:v>
                </c:pt>
                <c:pt idx="43">
                  <c:v>-3.1964355460000003E-2</c:v>
                </c:pt>
                <c:pt idx="44">
                  <c:v>0.11218607210000001</c:v>
                </c:pt>
                <c:pt idx="45">
                  <c:v>1.314309455E-2</c:v>
                </c:pt>
                <c:pt idx="46">
                  <c:v>-1.2435757089999999E-2</c:v>
                </c:pt>
                <c:pt idx="47">
                  <c:v>0.14632082909999999</c:v>
                </c:pt>
              </c:numCache>
            </c:numRef>
          </c:val>
          <c:smooth val="0"/>
          <c:extLst>
            <c:ext xmlns:c16="http://schemas.microsoft.com/office/drawing/2014/chart" uri="{C3380CC4-5D6E-409C-BE32-E72D297353CC}">
              <c16:uniqueId val="{00000004-83FD-F146-B8D6-27763607EBD7}"/>
            </c:ext>
          </c:extLst>
        </c:ser>
        <c:dLbls>
          <c:showLegendKey val="0"/>
          <c:showVal val="0"/>
          <c:showCatName val="0"/>
          <c:showSerName val="0"/>
          <c:showPercent val="0"/>
          <c:showBubbleSize val="0"/>
        </c:dLbls>
        <c:marker val="1"/>
        <c:smooth val="0"/>
        <c:axId val="291370112"/>
        <c:axId val="291371648"/>
      </c:lineChart>
      <c:dateAx>
        <c:axId val="291370112"/>
        <c:scaling>
          <c:orientation val="minMax"/>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91371648"/>
        <c:crosses val="autoZero"/>
        <c:auto val="1"/>
        <c:lblOffset val="100"/>
        <c:baseTimeUnit val="months"/>
      </c:dateAx>
      <c:valAx>
        <c:axId val="291371648"/>
        <c:scaling>
          <c:orientation val="minMax"/>
          <c:max val="0.5"/>
          <c:min val="-0.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370112"/>
        <c:crosses val="autoZero"/>
        <c:crossBetween val="between"/>
      </c:valAx>
      <c:valAx>
        <c:axId val="260047232"/>
        <c:scaling>
          <c:orientation val="minMax"/>
        </c:scaling>
        <c:delete val="0"/>
        <c:axPos val="r"/>
        <c:numFmt formatCode="General" sourceLinked="1"/>
        <c:majorTickMark val="out"/>
        <c:minorTickMark val="none"/>
        <c:tickLblPos val="nextTo"/>
        <c:spPr>
          <a:noFill/>
          <a:ln>
            <a:solidFill>
              <a:schemeClr val="bg1">
                <a:alpha val="0"/>
              </a:schemeClr>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60048768"/>
        <c:crosses val="max"/>
        <c:crossBetween val="between"/>
      </c:valAx>
      <c:catAx>
        <c:axId val="260048768"/>
        <c:scaling>
          <c:orientation val="minMax"/>
        </c:scaling>
        <c:delete val="1"/>
        <c:axPos val="b"/>
        <c:numFmt formatCode="General" sourceLinked="1"/>
        <c:majorTickMark val="out"/>
        <c:minorTickMark val="none"/>
        <c:tickLblPos val="nextTo"/>
        <c:crossAx val="26004723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'P corr'!$U$3</c:f>
              <c:strCache>
                <c:ptCount val="1"/>
                <c:pt idx="0">
                  <c:v>EW Phase</c:v>
                </c:pt>
              </c:strCache>
            </c:strRef>
          </c:tx>
          <c:invertIfNegative val="0"/>
          <c:dPt>
            <c:idx val="0"/>
            <c:invertIfNegative val="0"/>
            <c:bubble3D val="0"/>
            <c:spPr>
              <a:solidFill>
                <a:schemeClr val="accent6"/>
              </a:solidFill>
            </c:spPr>
            <c:extLst>
              <c:ext xmlns:c16="http://schemas.microsoft.com/office/drawing/2014/chart" uri="{C3380CC4-5D6E-409C-BE32-E72D297353CC}">
                <c16:uniqueId val="{00000001-5CE0-1547-939A-928F44C9E437}"/>
              </c:ext>
            </c:extLst>
          </c:dPt>
          <c:dPt>
            <c:idx val="1"/>
            <c:invertIfNegative val="0"/>
            <c:bubble3D val="0"/>
            <c:spPr>
              <a:solidFill>
                <a:schemeClr val="accent4"/>
              </a:solidFill>
            </c:spPr>
            <c:extLst>
              <c:ext xmlns:c16="http://schemas.microsoft.com/office/drawing/2014/chart" uri="{C3380CC4-5D6E-409C-BE32-E72D297353CC}">
                <c16:uniqueId val="{00000003-5CE0-1547-939A-928F44C9E437}"/>
              </c:ext>
            </c:extLst>
          </c:dPt>
          <c:dPt>
            <c:idx val="2"/>
            <c:invertIfNegative val="0"/>
            <c:bubble3D val="0"/>
            <c:spPr>
              <a:solidFill>
                <a:schemeClr val="accent4"/>
              </a:solidFill>
            </c:spPr>
            <c:extLst>
              <c:ext xmlns:c16="http://schemas.microsoft.com/office/drawing/2014/chart" uri="{C3380CC4-5D6E-409C-BE32-E72D297353CC}">
                <c16:uniqueId val="{00000005-5CE0-1547-939A-928F44C9E437}"/>
              </c:ext>
            </c:extLst>
          </c:dPt>
          <c:dPt>
            <c:idx val="3"/>
            <c:invertIfNegative val="0"/>
            <c:bubble3D val="0"/>
            <c:spPr>
              <a:solidFill>
                <a:schemeClr val="accent4"/>
              </a:solidFill>
            </c:spPr>
            <c:extLst>
              <c:ext xmlns:c16="http://schemas.microsoft.com/office/drawing/2014/chart" uri="{C3380CC4-5D6E-409C-BE32-E72D297353CC}">
                <c16:uniqueId val="{00000007-5CE0-1547-939A-928F44C9E437}"/>
              </c:ext>
            </c:extLst>
          </c:dPt>
          <c:dPt>
            <c:idx val="4"/>
            <c:invertIfNegative val="0"/>
            <c:bubble3D val="0"/>
            <c:spPr>
              <a:solidFill>
                <a:schemeClr val="accent4"/>
              </a:solidFill>
            </c:spPr>
            <c:extLst>
              <c:ext xmlns:c16="http://schemas.microsoft.com/office/drawing/2014/chart" uri="{C3380CC4-5D6E-409C-BE32-E72D297353CC}">
                <c16:uniqueId val="{00000009-5CE0-1547-939A-928F44C9E437}"/>
              </c:ext>
            </c:extLst>
          </c:dPt>
          <c:dPt>
            <c:idx val="5"/>
            <c:invertIfNegative val="0"/>
            <c:bubble3D val="0"/>
            <c:spPr>
              <a:solidFill>
                <a:schemeClr val="accent4"/>
              </a:solidFill>
            </c:spPr>
            <c:extLst>
              <c:ext xmlns:c16="http://schemas.microsoft.com/office/drawing/2014/chart" uri="{C3380CC4-5D6E-409C-BE32-E72D297353CC}">
                <c16:uniqueId val="{0000000B-5CE0-1547-939A-928F44C9E437}"/>
              </c:ext>
            </c:extLst>
          </c:dPt>
          <c:dPt>
            <c:idx val="6"/>
            <c:invertIfNegative val="0"/>
            <c:bubble3D val="0"/>
            <c:spPr>
              <a:solidFill>
                <a:schemeClr val="accent4"/>
              </a:solidFill>
            </c:spPr>
            <c:extLst>
              <c:ext xmlns:c16="http://schemas.microsoft.com/office/drawing/2014/chart" uri="{C3380CC4-5D6E-409C-BE32-E72D297353CC}">
                <c16:uniqueId val="{0000000D-5CE0-1547-939A-928F44C9E437}"/>
              </c:ext>
            </c:extLst>
          </c:dPt>
          <c:dPt>
            <c:idx val="7"/>
            <c:invertIfNegative val="0"/>
            <c:bubble3D val="0"/>
            <c:spPr>
              <a:solidFill>
                <a:schemeClr val="accent4"/>
              </a:solidFill>
            </c:spPr>
            <c:extLst>
              <c:ext xmlns:c16="http://schemas.microsoft.com/office/drawing/2014/chart" uri="{C3380CC4-5D6E-409C-BE32-E72D297353CC}">
                <c16:uniqueId val="{0000000F-5CE0-1547-939A-928F44C9E437}"/>
              </c:ext>
            </c:extLst>
          </c:dPt>
          <c:dPt>
            <c:idx val="8"/>
            <c:invertIfNegative val="0"/>
            <c:bubble3D val="0"/>
            <c:spPr>
              <a:solidFill>
                <a:srgbClr val="FF0000"/>
              </a:solidFill>
            </c:spPr>
            <c:extLst>
              <c:ext xmlns:c16="http://schemas.microsoft.com/office/drawing/2014/chart" uri="{C3380CC4-5D6E-409C-BE32-E72D297353CC}">
                <c16:uniqueId val="{00000011-5CE0-1547-939A-928F44C9E437}"/>
              </c:ext>
            </c:extLst>
          </c:dPt>
          <c:dPt>
            <c:idx val="9"/>
            <c:invertIfNegative val="0"/>
            <c:bubble3D val="0"/>
            <c:spPr>
              <a:solidFill>
                <a:srgbClr val="FF0000"/>
              </a:solidFill>
            </c:spPr>
            <c:extLst>
              <c:ext xmlns:c16="http://schemas.microsoft.com/office/drawing/2014/chart" uri="{C3380CC4-5D6E-409C-BE32-E72D297353CC}">
                <c16:uniqueId val="{00000013-5CE0-1547-939A-928F44C9E437}"/>
              </c:ext>
            </c:extLst>
          </c:dPt>
          <c:dPt>
            <c:idx val="10"/>
            <c:invertIfNegative val="0"/>
            <c:bubble3D val="0"/>
            <c:spPr>
              <a:solidFill>
                <a:srgbClr val="FF0000"/>
              </a:solidFill>
            </c:spPr>
            <c:extLst>
              <c:ext xmlns:c16="http://schemas.microsoft.com/office/drawing/2014/chart" uri="{C3380CC4-5D6E-409C-BE32-E72D297353CC}">
                <c16:uniqueId val="{00000015-5CE0-1547-939A-928F44C9E437}"/>
              </c:ext>
            </c:extLst>
          </c:dPt>
          <c:dPt>
            <c:idx val="11"/>
            <c:invertIfNegative val="0"/>
            <c:bubble3D val="0"/>
            <c:spPr>
              <a:solidFill>
                <a:srgbClr val="FF0000"/>
              </a:solidFill>
            </c:spPr>
            <c:extLst>
              <c:ext xmlns:c16="http://schemas.microsoft.com/office/drawing/2014/chart" uri="{C3380CC4-5D6E-409C-BE32-E72D297353CC}">
                <c16:uniqueId val="{00000017-5CE0-1547-939A-928F44C9E437}"/>
              </c:ext>
            </c:extLst>
          </c:dPt>
          <c:dPt>
            <c:idx val="12"/>
            <c:invertIfNegative val="0"/>
            <c:bubble3D val="0"/>
            <c:spPr>
              <a:solidFill>
                <a:srgbClr val="FF0000"/>
              </a:solidFill>
            </c:spPr>
            <c:extLst>
              <c:ext xmlns:c16="http://schemas.microsoft.com/office/drawing/2014/chart" uri="{C3380CC4-5D6E-409C-BE32-E72D297353CC}">
                <c16:uniqueId val="{00000019-5CE0-1547-939A-928F44C9E437}"/>
              </c:ext>
            </c:extLst>
          </c:dPt>
          <c:dPt>
            <c:idx val="13"/>
            <c:invertIfNegative val="0"/>
            <c:bubble3D val="0"/>
            <c:spPr>
              <a:solidFill>
                <a:srgbClr val="FF0000"/>
              </a:solidFill>
            </c:spPr>
            <c:extLst>
              <c:ext xmlns:c16="http://schemas.microsoft.com/office/drawing/2014/chart" uri="{C3380CC4-5D6E-409C-BE32-E72D297353CC}">
                <c16:uniqueId val="{0000001B-5CE0-1547-939A-928F44C9E437}"/>
              </c:ext>
            </c:extLst>
          </c:dPt>
          <c:dPt>
            <c:idx val="14"/>
            <c:invertIfNegative val="0"/>
            <c:bubble3D val="0"/>
            <c:spPr>
              <a:solidFill>
                <a:srgbClr val="FF0000"/>
              </a:solidFill>
            </c:spPr>
            <c:extLst>
              <c:ext xmlns:c16="http://schemas.microsoft.com/office/drawing/2014/chart" uri="{C3380CC4-5D6E-409C-BE32-E72D297353CC}">
                <c16:uniqueId val="{0000001D-5CE0-1547-939A-928F44C9E437}"/>
              </c:ext>
            </c:extLst>
          </c:dPt>
          <c:dPt>
            <c:idx val="15"/>
            <c:invertIfNegative val="0"/>
            <c:bubble3D val="0"/>
            <c:spPr>
              <a:solidFill>
                <a:schemeClr val="accent4"/>
              </a:solidFill>
            </c:spPr>
            <c:extLst>
              <c:ext xmlns:c16="http://schemas.microsoft.com/office/drawing/2014/chart" uri="{C3380CC4-5D6E-409C-BE32-E72D297353CC}">
                <c16:uniqueId val="{0000001F-5CE0-1547-939A-928F44C9E437}"/>
              </c:ext>
            </c:extLst>
          </c:dPt>
          <c:dPt>
            <c:idx val="16"/>
            <c:invertIfNegative val="0"/>
            <c:bubble3D val="0"/>
            <c:spPr>
              <a:solidFill>
                <a:schemeClr val="accent4"/>
              </a:solidFill>
            </c:spPr>
            <c:extLst>
              <c:ext xmlns:c16="http://schemas.microsoft.com/office/drawing/2014/chart" uri="{C3380CC4-5D6E-409C-BE32-E72D297353CC}">
                <c16:uniqueId val="{00000021-5CE0-1547-939A-928F44C9E437}"/>
              </c:ext>
            </c:extLst>
          </c:dPt>
          <c:dPt>
            <c:idx val="17"/>
            <c:invertIfNegative val="0"/>
            <c:bubble3D val="0"/>
            <c:spPr>
              <a:solidFill>
                <a:schemeClr val="accent4"/>
              </a:solidFill>
            </c:spPr>
            <c:extLst>
              <c:ext xmlns:c16="http://schemas.microsoft.com/office/drawing/2014/chart" uri="{C3380CC4-5D6E-409C-BE32-E72D297353CC}">
                <c16:uniqueId val="{00000023-5CE0-1547-939A-928F44C9E437}"/>
              </c:ext>
            </c:extLst>
          </c:dPt>
          <c:dPt>
            <c:idx val="19"/>
            <c:invertIfNegative val="0"/>
            <c:bubble3D val="0"/>
            <c:spPr>
              <a:solidFill>
                <a:srgbClr val="FF0000"/>
              </a:solidFill>
            </c:spPr>
            <c:extLst>
              <c:ext xmlns:c16="http://schemas.microsoft.com/office/drawing/2014/chart" uri="{C3380CC4-5D6E-409C-BE32-E72D297353CC}">
                <c16:uniqueId val="{00000025-5CE0-1547-939A-928F44C9E437}"/>
              </c:ext>
            </c:extLst>
          </c:dPt>
          <c:dPt>
            <c:idx val="20"/>
            <c:invertIfNegative val="0"/>
            <c:bubble3D val="0"/>
            <c:spPr>
              <a:solidFill>
                <a:srgbClr val="FF0000"/>
              </a:solidFill>
            </c:spPr>
            <c:extLst>
              <c:ext xmlns:c16="http://schemas.microsoft.com/office/drawing/2014/chart" uri="{C3380CC4-5D6E-409C-BE32-E72D297353CC}">
                <c16:uniqueId val="{00000027-5CE0-1547-939A-928F44C9E437}"/>
              </c:ext>
            </c:extLst>
          </c:dPt>
          <c:dPt>
            <c:idx val="21"/>
            <c:invertIfNegative val="0"/>
            <c:bubble3D val="0"/>
            <c:spPr>
              <a:solidFill>
                <a:srgbClr val="FF0000"/>
              </a:solidFill>
            </c:spPr>
            <c:extLst>
              <c:ext xmlns:c16="http://schemas.microsoft.com/office/drawing/2014/chart" uri="{C3380CC4-5D6E-409C-BE32-E72D297353CC}">
                <c16:uniqueId val="{00000029-5CE0-1547-939A-928F44C9E437}"/>
              </c:ext>
            </c:extLst>
          </c:dPt>
          <c:dPt>
            <c:idx val="22"/>
            <c:invertIfNegative val="0"/>
            <c:bubble3D val="0"/>
            <c:spPr>
              <a:solidFill>
                <a:schemeClr val="accent4"/>
              </a:solidFill>
            </c:spPr>
            <c:extLst>
              <c:ext xmlns:c16="http://schemas.microsoft.com/office/drawing/2014/chart" uri="{C3380CC4-5D6E-409C-BE32-E72D297353CC}">
                <c16:uniqueId val="{0000002B-5CE0-1547-939A-928F44C9E437}"/>
              </c:ext>
            </c:extLst>
          </c:dPt>
          <c:dPt>
            <c:idx val="23"/>
            <c:invertIfNegative val="0"/>
            <c:bubble3D val="0"/>
            <c:spPr>
              <a:solidFill>
                <a:schemeClr val="accent6"/>
              </a:solidFill>
            </c:spPr>
            <c:extLst>
              <c:ext xmlns:c16="http://schemas.microsoft.com/office/drawing/2014/chart" uri="{C3380CC4-5D6E-409C-BE32-E72D297353CC}">
                <c16:uniqueId val="{0000002D-5CE0-1547-939A-928F44C9E437}"/>
              </c:ext>
            </c:extLst>
          </c:dPt>
          <c:dPt>
            <c:idx val="24"/>
            <c:invertIfNegative val="0"/>
            <c:bubble3D val="0"/>
            <c:spPr>
              <a:solidFill>
                <a:schemeClr val="accent4"/>
              </a:solidFill>
            </c:spPr>
            <c:extLst>
              <c:ext xmlns:c16="http://schemas.microsoft.com/office/drawing/2014/chart" uri="{C3380CC4-5D6E-409C-BE32-E72D297353CC}">
                <c16:uniqueId val="{0000002F-5CE0-1547-939A-928F44C9E437}"/>
              </c:ext>
            </c:extLst>
          </c:dPt>
          <c:dPt>
            <c:idx val="25"/>
            <c:invertIfNegative val="0"/>
            <c:bubble3D val="0"/>
            <c:spPr>
              <a:solidFill>
                <a:schemeClr val="accent4"/>
              </a:solidFill>
            </c:spPr>
            <c:extLst>
              <c:ext xmlns:c16="http://schemas.microsoft.com/office/drawing/2014/chart" uri="{C3380CC4-5D6E-409C-BE32-E72D297353CC}">
                <c16:uniqueId val="{00000031-5CE0-1547-939A-928F44C9E437}"/>
              </c:ext>
            </c:extLst>
          </c:dPt>
          <c:dPt>
            <c:idx val="26"/>
            <c:invertIfNegative val="0"/>
            <c:bubble3D val="0"/>
            <c:spPr>
              <a:solidFill>
                <a:schemeClr val="accent6"/>
              </a:solidFill>
            </c:spPr>
            <c:extLst>
              <c:ext xmlns:c16="http://schemas.microsoft.com/office/drawing/2014/chart" uri="{C3380CC4-5D6E-409C-BE32-E72D297353CC}">
                <c16:uniqueId val="{00000033-5CE0-1547-939A-928F44C9E437}"/>
              </c:ext>
            </c:extLst>
          </c:dPt>
          <c:dPt>
            <c:idx val="27"/>
            <c:invertIfNegative val="0"/>
            <c:bubble3D val="0"/>
            <c:spPr>
              <a:solidFill>
                <a:schemeClr val="accent6"/>
              </a:solidFill>
            </c:spPr>
            <c:extLst>
              <c:ext xmlns:c16="http://schemas.microsoft.com/office/drawing/2014/chart" uri="{C3380CC4-5D6E-409C-BE32-E72D297353CC}">
                <c16:uniqueId val="{00000035-5CE0-1547-939A-928F44C9E437}"/>
              </c:ext>
            </c:extLst>
          </c:dPt>
          <c:dPt>
            <c:idx val="28"/>
            <c:invertIfNegative val="0"/>
            <c:bubble3D val="0"/>
            <c:spPr>
              <a:solidFill>
                <a:schemeClr val="accent6"/>
              </a:solidFill>
            </c:spPr>
            <c:extLst>
              <c:ext xmlns:c16="http://schemas.microsoft.com/office/drawing/2014/chart" uri="{C3380CC4-5D6E-409C-BE32-E72D297353CC}">
                <c16:uniqueId val="{00000037-5CE0-1547-939A-928F44C9E437}"/>
              </c:ext>
            </c:extLst>
          </c:dPt>
          <c:dPt>
            <c:idx val="29"/>
            <c:invertIfNegative val="0"/>
            <c:bubble3D val="0"/>
            <c:spPr>
              <a:solidFill>
                <a:schemeClr val="accent6"/>
              </a:solidFill>
            </c:spPr>
            <c:extLst>
              <c:ext xmlns:c16="http://schemas.microsoft.com/office/drawing/2014/chart" uri="{C3380CC4-5D6E-409C-BE32-E72D297353CC}">
                <c16:uniqueId val="{00000039-5CE0-1547-939A-928F44C9E437}"/>
              </c:ext>
            </c:extLst>
          </c:dPt>
          <c:dPt>
            <c:idx val="30"/>
            <c:invertIfNegative val="0"/>
            <c:bubble3D val="0"/>
            <c:spPr>
              <a:solidFill>
                <a:schemeClr val="accent6"/>
              </a:solidFill>
            </c:spPr>
            <c:extLst>
              <c:ext xmlns:c16="http://schemas.microsoft.com/office/drawing/2014/chart" uri="{C3380CC4-5D6E-409C-BE32-E72D297353CC}">
                <c16:uniqueId val="{0000003B-5CE0-1547-939A-928F44C9E437}"/>
              </c:ext>
            </c:extLst>
          </c:dPt>
          <c:dPt>
            <c:idx val="31"/>
            <c:invertIfNegative val="0"/>
            <c:bubble3D val="0"/>
            <c:spPr>
              <a:solidFill>
                <a:schemeClr val="accent6"/>
              </a:solidFill>
            </c:spPr>
            <c:extLst>
              <c:ext xmlns:c16="http://schemas.microsoft.com/office/drawing/2014/chart" uri="{C3380CC4-5D6E-409C-BE32-E72D297353CC}">
                <c16:uniqueId val="{0000003D-5CE0-1547-939A-928F44C9E437}"/>
              </c:ext>
            </c:extLst>
          </c:dPt>
          <c:dPt>
            <c:idx val="32"/>
            <c:invertIfNegative val="0"/>
            <c:bubble3D val="0"/>
            <c:spPr>
              <a:solidFill>
                <a:schemeClr val="accent6"/>
              </a:solidFill>
            </c:spPr>
            <c:extLst>
              <c:ext xmlns:c16="http://schemas.microsoft.com/office/drawing/2014/chart" uri="{C3380CC4-5D6E-409C-BE32-E72D297353CC}">
                <c16:uniqueId val="{0000003F-5CE0-1547-939A-928F44C9E437}"/>
              </c:ext>
            </c:extLst>
          </c:dPt>
          <c:dPt>
            <c:idx val="33"/>
            <c:invertIfNegative val="0"/>
            <c:bubble3D val="0"/>
            <c:spPr>
              <a:solidFill>
                <a:schemeClr val="accent6"/>
              </a:solidFill>
            </c:spPr>
            <c:extLst>
              <c:ext xmlns:c16="http://schemas.microsoft.com/office/drawing/2014/chart" uri="{C3380CC4-5D6E-409C-BE32-E72D297353CC}">
                <c16:uniqueId val="{00000041-5CE0-1547-939A-928F44C9E437}"/>
              </c:ext>
            </c:extLst>
          </c:dPt>
          <c:dPt>
            <c:idx val="34"/>
            <c:invertIfNegative val="0"/>
            <c:bubble3D val="0"/>
            <c:spPr>
              <a:solidFill>
                <a:schemeClr val="accent6"/>
              </a:solidFill>
            </c:spPr>
            <c:extLst>
              <c:ext xmlns:c16="http://schemas.microsoft.com/office/drawing/2014/chart" uri="{C3380CC4-5D6E-409C-BE32-E72D297353CC}">
                <c16:uniqueId val="{00000043-5CE0-1547-939A-928F44C9E437}"/>
              </c:ext>
            </c:extLst>
          </c:dPt>
          <c:dPt>
            <c:idx val="35"/>
            <c:invertIfNegative val="0"/>
            <c:bubble3D val="0"/>
            <c:spPr>
              <a:solidFill>
                <a:schemeClr val="accent4"/>
              </a:solidFill>
            </c:spPr>
            <c:extLst>
              <c:ext xmlns:c16="http://schemas.microsoft.com/office/drawing/2014/chart" uri="{C3380CC4-5D6E-409C-BE32-E72D297353CC}">
                <c16:uniqueId val="{00000045-5CE0-1547-939A-928F44C9E437}"/>
              </c:ext>
            </c:extLst>
          </c:dPt>
          <c:cat>
            <c:numRef>
              <c:f>'P corr'!$T$4:$T$39</c:f>
              <c:numCache>
                <c:formatCode>m/d/yy</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cat>
          <c:val>
            <c:numRef>
              <c:f>'P corr'!$U$4:$U$39</c:f>
              <c:numCache>
                <c:formatCode>General</c:formatCode>
                <c:ptCount val="36"/>
                <c:pt idx="0">
                  <c:v>1</c:v>
                </c:pt>
                <c:pt idx="1">
                  <c:v>2</c:v>
                </c:pt>
                <c:pt idx="2">
                  <c:v>2</c:v>
                </c:pt>
                <c:pt idx="3">
                  <c:v>2</c:v>
                </c:pt>
                <c:pt idx="4">
                  <c:v>2</c:v>
                </c:pt>
                <c:pt idx="5">
                  <c:v>2</c:v>
                </c:pt>
                <c:pt idx="6">
                  <c:v>2</c:v>
                </c:pt>
                <c:pt idx="7">
                  <c:v>2</c:v>
                </c:pt>
                <c:pt idx="8">
                  <c:v>3</c:v>
                </c:pt>
                <c:pt idx="9">
                  <c:v>3</c:v>
                </c:pt>
                <c:pt idx="10">
                  <c:v>3</c:v>
                </c:pt>
                <c:pt idx="11">
                  <c:v>3</c:v>
                </c:pt>
                <c:pt idx="12">
                  <c:v>3</c:v>
                </c:pt>
                <c:pt idx="13">
                  <c:v>3</c:v>
                </c:pt>
                <c:pt idx="14">
                  <c:v>3</c:v>
                </c:pt>
                <c:pt idx="15">
                  <c:v>2</c:v>
                </c:pt>
                <c:pt idx="16">
                  <c:v>2</c:v>
                </c:pt>
                <c:pt idx="17">
                  <c:v>2</c:v>
                </c:pt>
                <c:pt idx="19">
                  <c:v>3</c:v>
                </c:pt>
                <c:pt idx="20">
                  <c:v>3</c:v>
                </c:pt>
                <c:pt idx="21">
                  <c:v>3</c:v>
                </c:pt>
                <c:pt idx="22">
                  <c:v>2</c:v>
                </c:pt>
                <c:pt idx="23">
                  <c:v>1</c:v>
                </c:pt>
                <c:pt idx="24">
                  <c:v>2</c:v>
                </c:pt>
                <c:pt idx="25">
                  <c:v>2</c:v>
                </c:pt>
                <c:pt idx="26">
                  <c:v>1</c:v>
                </c:pt>
                <c:pt idx="27">
                  <c:v>1</c:v>
                </c:pt>
                <c:pt idx="28">
                  <c:v>1</c:v>
                </c:pt>
                <c:pt idx="29">
                  <c:v>1</c:v>
                </c:pt>
                <c:pt idx="30">
                  <c:v>1</c:v>
                </c:pt>
                <c:pt idx="31">
                  <c:v>1</c:v>
                </c:pt>
                <c:pt idx="32">
                  <c:v>1</c:v>
                </c:pt>
                <c:pt idx="33">
                  <c:v>1</c:v>
                </c:pt>
                <c:pt idx="34">
                  <c:v>1</c:v>
                </c:pt>
                <c:pt idx="35">
                  <c:v>2</c:v>
                </c:pt>
              </c:numCache>
            </c:numRef>
          </c:val>
          <c:extLst>
            <c:ext xmlns:c16="http://schemas.microsoft.com/office/drawing/2014/chart" uri="{C3380CC4-5D6E-409C-BE32-E72D297353CC}">
              <c16:uniqueId val="{00000046-5CE0-1547-939A-928F44C9E437}"/>
            </c:ext>
          </c:extLst>
        </c:ser>
        <c:dLbls>
          <c:showLegendKey val="0"/>
          <c:showVal val="0"/>
          <c:showCatName val="0"/>
          <c:showSerName val="0"/>
          <c:showPercent val="0"/>
          <c:showBubbleSize val="0"/>
        </c:dLbls>
        <c:gapWidth val="0"/>
        <c:axId val="260403968"/>
        <c:axId val="260398080"/>
      </c:barChart>
      <c:lineChart>
        <c:grouping val="standard"/>
        <c:varyColors val="0"/>
        <c:ser>
          <c:idx val="1"/>
          <c:order val="1"/>
          <c:tx>
            <c:strRef>
              <c:f>'P corr'!$V$3</c:f>
              <c:strCache>
                <c:ptCount val="1"/>
                <c:pt idx="0">
                  <c:v>CDI</c:v>
                </c:pt>
              </c:strCache>
            </c:strRef>
          </c:tx>
          <c:spPr>
            <a:ln w="38100">
              <a:solidFill>
                <a:schemeClr val="tx1">
                  <a:lumMod val="75000"/>
                  <a:lumOff val="25000"/>
                </a:schemeClr>
              </a:solidFill>
            </a:ln>
          </c:spPr>
          <c:marker>
            <c:symbol val="none"/>
          </c:marker>
          <c:cat>
            <c:numRef>
              <c:f>'P corr'!$T$4:$T$39</c:f>
              <c:numCache>
                <c:formatCode>m/d/yy</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cat>
          <c:val>
            <c:numRef>
              <c:f>'P corr'!$V$4:$V$39</c:f>
              <c:numCache>
                <c:formatCode>General</c:formatCode>
                <c:ptCount val="36"/>
                <c:pt idx="0">
                  <c:v>-2.0793743842266239</c:v>
                </c:pt>
                <c:pt idx="1">
                  <c:v>-0.64953345124027217</c:v>
                </c:pt>
                <c:pt idx="2">
                  <c:v>-1.4352441152886726</c:v>
                </c:pt>
                <c:pt idx="3">
                  <c:v>0.18220513694629004</c:v>
                </c:pt>
                <c:pt idx="4">
                  <c:v>0.26883566551783722</c:v>
                </c:pt>
                <c:pt idx="5">
                  <c:v>0.18001928620443031</c:v>
                </c:pt>
                <c:pt idx="6">
                  <c:v>0.57400915431982824</c:v>
                </c:pt>
                <c:pt idx="7">
                  <c:v>-0.16482904312053517</c:v>
                </c:pt>
                <c:pt idx="8">
                  <c:v>0.53456413622829058</c:v>
                </c:pt>
                <c:pt idx="9">
                  <c:v>0.26095649996485049</c:v>
                </c:pt>
                <c:pt idx="10">
                  <c:v>-0.24853569794067673</c:v>
                </c:pt>
                <c:pt idx="11">
                  <c:v>0.79557488192107062</c:v>
                </c:pt>
                <c:pt idx="12">
                  <c:v>0.37975095802447734</c:v>
                </c:pt>
                <c:pt idx="13">
                  <c:v>0.937685519855043</c:v>
                </c:pt>
                <c:pt idx="14">
                  <c:v>0.96395197786622833</c:v>
                </c:pt>
                <c:pt idx="15">
                  <c:v>0.47208334299970245</c:v>
                </c:pt>
                <c:pt idx="16">
                  <c:v>0.93056954270590619</c:v>
                </c:pt>
                <c:pt idx="17">
                  <c:v>0.81579165502929729</c:v>
                </c:pt>
                <c:pt idx="18">
                  <c:v>0.61755161864178076</c:v>
                </c:pt>
                <c:pt idx="19">
                  <c:v>-0.37004864071784599</c:v>
                </c:pt>
                <c:pt idx="20">
                  <c:v>0.19583724490318002</c:v>
                </c:pt>
                <c:pt idx="21">
                  <c:v>1.1677504069594127</c:v>
                </c:pt>
                <c:pt idx="22">
                  <c:v>0.8433826511452186</c:v>
                </c:pt>
                <c:pt idx="23">
                  <c:v>0.99206149148504086</c:v>
                </c:pt>
                <c:pt idx="24">
                  <c:v>-8.6414174446120765E-3</c:v>
                </c:pt>
                <c:pt idx="25">
                  <c:v>2.5603879525032833</c:v>
                </c:pt>
                <c:pt idx="26">
                  <c:v>-0.43237294362241585</c:v>
                </c:pt>
                <c:pt idx="27">
                  <c:v>-0.94491596886501428</c:v>
                </c:pt>
                <c:pt idx="28">
                  <c:v>-1.2562042155211488</c:v>
                </c:pt>
                <c:pt idx="29">
                  <c:v>-1.9760553650354906</c:v>
                </c:pt>
                <c:pt idx="30">
                  <c:v>-1.4308228980175075</c:v>
                </c:pt>
                <c:pt idx="31">
                  <c:v>-0.70822837056667076</c:v>
                </c:pt>
                <c:pt idx="32">
                  <c:v>-0.64328761253995248</c:v>
                </c:pt>
                <c:pt idx="33">
                  <c:v>-0.23242673285960561</c:v>
                </c:pt>
                <c:pt idx="34">
                  <c:v>0.59324389700821689</c:v>
                </c:pt>
                <c:pt idx="35">
                  <c:v>-1.6856921632223396</c:v>
                </c:pt>
              </c:numCache>
            </c:numRef>
          </c:val>
          <c:smooth val="0"/>
          <c:extLst>
            <c:ext xmlns:c16="http://schemas.microsoft.com/office/drawing/2014/chart" uri="{C3380CC4-5D6E-409C-BE32-E72D297353CC}">
              <c16:uniqueId val="{00000047-5CE0-1547-939A-928F44C9E437}"/>
            </c:ext>
          </c:extLst>
        </c:ser>
        <c:ser>
          <c:idx val="0"/>
          <c:order val="2"/>
          <c:tx>
            <c:strRef>
              <c:f>'P corr'!$AL$3</c:f>
              <c:strCache>
                <c:ptCount val="1"/>
                <c:pt idx="0">
                  <c:v>VCI</c:v>
                </c:pt>
              </c:strCache>
            </c:strRef>
          </c:tx>
          <c:spPr>
            <a:ln w="38100"/>
          </c:spPr>
          <c:marker>
            <c:symbol val="none"/>
          </c:marker>
          <c:val>
            <c:numRef>
              <c:f>'P corr'!$AL$4:$AL$39</c:f>
              <c:numCache>
                <c:formatCode>General</c:formatCode>
                <c:ptCount val="36"/>
                <c:pt idx="0">
                  <c:v>0.19433940001415068</c:v>
                </c:pt>
                <c:pt idx="1">
                  <c:v>-0.15973035290951765</c:v>
                </c:pt>
                <c:pt idx="2">
                  <c:v>-0.7551828876527108</c:v>
                </c:pt>
                <c:pt idx="3">
                  <c:v>-0.42851747732088674</c:v>
                </c:pt>
                <c:pt idx="4">
                  <c:v>0.19580557366748422</c:v>
                </c:pt>
                <c:pt idx="5">
                  <c:v>5.8569045037633126E-2</c:v>
                </c:pt>
                <c:pt idx="6">
                  <c:v>0.10826585362966176</c:v>
                </c:pt>
                <c:pt idx="7">
                  <c:v>-0.15284774305228158</c:v>
                </c:pt>
                <c:pt idx="8">
                  <c:v>-0.242851605092507</c:v>
                </c:pt>
                <c:pt idx="9">
                  <c:v>-0.90681236093327433</c:v>
                </c:pt>
                <c:pt idx="10">
                  <c:v>-1.0756433828114296</c:v>
                </c:pt>
                <c:pt idx="11">
                  <c:v>-0.94735545833204016</c:v>
                </c:pt>
                <c:pt idx="12">
                  <c:v>-0.97343673235930617</c:v>
                </c:pt>
                <c:pt idx="13">
                  <c:v>-0.78669387303358873</c:v>
                </c:pt>
                <c:pt idx="14">
                  <c:v>-1.0505588555460978</c:v>
                </c:pt>
                <c:pt idx="15">
                  <c:v>-1.099524864583876</c:v>
                </c:pt>
                <c:pt idx="16">
                  <c:v>-0.66905136286341171</c:v>
                </c:pt>
                <c:pt idx="17">
                  <c:v>-0.64256869495136348</c:v>
                </c:pt>
                <c:pt idx="18">
                  <c:v>-0.37584991403924944</c:v>
                </c:pt>
                <c:pt idx="19">
                  <c:v>-0.32439101298854983</c:v>
                </c:pt>
                <c:pt idx="20">
                  <c:v>-0.12541674765021035</c:v>
                </c:pt>
                <c:pt idx="21">
                  <c:v>-0.43179317176698667</c:v>
                </c:pt>
                <c:pt idx="22">
                  <c:v>0.50978681764424616</c:v>
                </c:pt>
                <c:pt idx="23">
                  <c:v>-0.39643303366305244</c:v>
                </c:pt>
                <c:pt idx="24">
                  <c:v>-0.88361205494116635</c:v>
                </c:pt>
                <c:pt idx="25">
                  <c:v>-0.80515865805382714</c:v>
                </c:pt>
                <c:pt idx="26">
                  <c:v>1.5226470271987078</c:v>
                </c:pt>
                <c:pt idx="27">
                  <c:v>2.2756513878943316</c:v>
                </c:pt>
                <c:pt idx="28">
                  <c:v>2.1542428868945458</c:v>
                </c:pt>
                <c:pt idx="29">
                  <c:v>1.7680957592875501</c:v>
                </c:pt>
                <c:pt idx="30">
                  <c:v>2.0758811303987792</c:v>
                </c:pt>
                <c:pt idx="31">
                  <c:v>1.5384880181747729</c:v>
                </c:pt>
                <c:pt idx="32">
                  <c:v>1.3354266340851475</c:v>
                </c:pt>
                <c:pt idx="33">
                  <c:v>0.28581018745363918</c:v>
                </c:pt>
                <c:pt idx="34">
                  <c:v>-0.29779929493260815</c:v>
                </c:pt>
                <c:pt idx="35">
                  <c:v>-0.49178018190270334</c:v>
                </c:pt>
              </c:numCache>
            </c:numRef>
          </c:val>
          <c:smooth val="0"/>
          <c:extLst>
            <c:ext xmlns:c16="http://schemas.microsoft.com/office/drawing/2014/chart" uri="{C3380CC4-5D6E-409C-BE32-E72D297353CC}">
              <c16:uniqueId val="{00000048-5CE0-1547-939A-928F44C9E437}"/>
            </c:ext>
          </c:extLst>
        </c:ser>
        <c:dLbls>
          <c:showLegendKey val="0"/>
          <c:showVal val="0"/>
          <c:showCatName val="0"/>
          <c:showSerName val="0"/>
          <c:showPercent val="0"/>
          <c:showBubbleSize val="0"/>
        </c:dLbls>
        <c:marker val="1"/>
        <c:smooth val="0"/>
        <c:axId val="260395008"/>
        <c:axId val="260396544"/>
      </c:lineChart>
      <c:dateAx>
        <c:axId val="260395008"/>
        <c:scaling>
          <c:orientation val="minMax"/>
        </c:scaling>
        <c:delete val="0"/>
        <c:axPos val="b"/>
        <c:majorGridlines>
          <c:spPr>
            <a:ln w="9525" cap="flat" cmpd="sng" algn="ctr">
              <a:solidFill>
                <a:schemeClr val="tx1">
                  <a:lumMod val="15000"/>
                  <a:lumOff val="85000"/>
                </a:schemeClr>
              </a:solidFill>
              <a:round/>
            </a:ln>
            <a:effectLst/>
          </c:spPr>
        </c:majorGridlines>
        <c:numFmt formatCode="[$-409]mmm\-yy;@" sourceLinked="0"/>
        <c:majorTickMark val="none"/>
        <c:minorTickMark val="none"/>
        <c:tickLblPos val="low"/>
        <c:spPr>
          <a:noFill/>
          <a:ln w="9525" cap="flat" cmpd="sng" algn="ctr">
            <a:solidFill>
              <a:schemeClr val="bg2">
                <a:lumMod val="50000"/>
              </a:schemeClr>
            </a:solidFill>
            <a:round/>
          </a:ln>
          <a:effectLst/>
        </c:spPr>
        <c:txPr>
          <a:bodyPr rot="-5400000" spcFirstLastPara="1" vertOverflow="ellipsis" vert="horz" wrap="square" anchor="ctr" anchorCtr="1"/>
          <a:lstStyle/>
          <a:p>
            <a:pPr>
              <a:defRPr sz="900" b="0" i="0" u="none" strike="noStrike" kern="1200" baseline="0">
                <a:solidFill>
                  <a:schemeClr val="bg1"/>
                </a:solidFill>
                <a:latin typeface="Century Gothic" panose="020B0502020202020204" pitchFamily="34" charset="0"/>
                <a:ea typeface="+mn-ea"/>
                <a:cs typeface="+mn-cs"/>
              </a:defRPr>
            </a:pPr>
            <a:endParaRPr lang="en-US"/>
          </a:p>
        </c:txPr>
        <c:crossAx val="260396544"/>
        <c:crosses val="autoZero"/>
        <c:auto val="1"/>
        <c:lblOffset val="100"/>
        <c:baseTimeUnit val="months"/>
      </c:dateAx>
      <c:valAx>
        <c:axId val="260396544"/>
        <c:scaling>
          <c:orientation val="minMax"/>
        </c:scaling>
        <c:delete val="0"/>
        <c:axPos val="l"/>
        <c:majorGridlines>
          <c:spPr>
            <a:ln w="9525" cap="flat" cmpd="sng" algn="ctr">
              <a:solidFill>
                <a:schemeClr val="tx1">
                  <a:lumMod val="15000"/>
                  <a:lumOff val="85000"/>
                  <a:alpha val="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60395008"/>
        <c:crosses val="autoZero"/>
        <c:crossBetween val="between"/>
      </c:valAx>
      <c:valAx>
        <c:axId val="260398080"/>
        <c:scaling>
          <c:orientation val="minMax"/>
          <c:max val="1"/>
        </c:scaling>
        <c:delete val="0"/>
        <c:axPos val="r"/>
        <c:numFmt formatCode="General" sourceLinked="1"/>
        <c:majorTickMark val="out"/>
        <c:minorTickMark val="none"/>
        <c:tickLblPos val="nextTo"/>
        <c:spPr>
          <a:noFill/>
          <a:ln>
            <a:solidFill>
              <a:schemeClr val="tx1">
                <a:lumMod val="25000"/>
                <a:lumOff val="75000"/>
                <a:alpha val="0"/>
              </a:schemeClr>
            </a:solidFill>
          </a:ln>
        </c:spPr>
        <c:txPr>
          <a:bodyPr/>
          <a:lstStyle/>
          <a:p>
            <a:pPr>
              <a:defRPr>
                <a:noFill/>
              </a:defRPr>
            </a:pPr>
            <a:endParaRPr lang="en-US"/>
          </a:p>
        </c:txPr>
        <c:crossAx val="260403968"/>
        <c:crosses val="max"/>
        <c:crossBetween val="between"/>
      </c:valAx>
      <c:dateAx>
        <c:axId val="260403968"/>
        <c:scaling>
          <c:orientation val="minMax"/>
        </c:scaling>
        <c:delete val="1"/>
        <c:axPos val="b"/>
        <c:numFmt formatCode="m/d/yy" sourceLinked="1"/>
        <c:majorTickMark val="out"/>
        <c:minorTickMark val="none"/>
        <c:tickLblPos val="nextTo"/>
        <c:crossAx val="260398080"/>
        <c:crosses val="autoZero"/>
        <c:auto val="1"/>
        <c:lblOffset val="100"/>
        <c:baseTimeUnit val="months"/>
        <c:majorUnit val="1"/>
        <c:minorUnit val="1"/>
      </c:dateAx>
    </c:plotArea>
    <c:plotVisOnly val="1"/>
    <c:dispBlanksAs val="gap"/>
    <c:showDLblsOverMax val="0"/>
    <c:extLst/>
  </c:chart>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591099932559178E-2"/>
          <c:y val="4.8676927365402994E-2"/>
          <c:w val="0.92392185698063878"/>
          <c:h val="0.53820650153976846"/>
        </c:manualLayout>
      </c:layout>
      <c:barChart>
        <c:barDir val="col"/>
        <c:grouping val="clustered"/>
        <c:varyColors val="0"/>
        <c:ser>
          <c:idx val="2"/>
          <c:order val="0"/>
          <c:tx>
            <c:strRef>
              <c:f>'P corr'!$U$3</c:f>
              <c:strCache>
                <c:ptCount val="1"/>
                <c:pt idx="0">
                  <c:v>EW Phase</c:v>
                </c:pt>
              </c:strCache>
            </c:strRef>
          </c:tx>
          <c:spPr>
            <a:solidFill>
              <a:schemeClr val="accent4"/>
            </a:solidFill>
          </c:spPr>
          <c:invertIfNegative val="0"/>
          <c:dPt>
            <c:idx val="0"/>
            <c:invertIfNegative val="0"/>
            <c:bubble3D val="0"/>
            <c:spPr>
              <a:solidFill>
                <a:schemeClr val="accent6"/>
              </a:solidFill>
            </c:spPr>
            <c:extLst>
              <c:ext xmlns:c16="http://schemas.microsoft.com/office/drawing/2014/chart" uri="{C3380CC4-5D6E-409C-BE32-E72D297353CC}">
                <c16:uniqueId val="{00000001-6A52-5440-8789-60C927BBE774}"/>
              </c:ext>
            </c:extLst>
          </c:dPt>
          <c:dPt>
            <c:idx val="1"/>
            <c:invertIfNegative val="0"/>
            <c:bubble3D val="0"/>
            <c:spPr>
              <a:solidFill>
                <a:schemeClr val="accent6"/>
              </a:solidFill>
            </c:spPr>
            <c:extLst>
              <c:ext xmlns:c16="http://schemas.microsoft.com/office/drawing/2014/chart" uri="{C3380CC4-5D6E-409C-BE32-E72D297353CC}">
                <c16:uniqueId val="{00000003-6A52-5440-8789-60C927BBE774}"/>
              </c:ext>
            </c:extLst>
          </c:dPt>
          <c:dPt>
            <c:idx val="2"/>
            <c:invertIfNegative val="0"/>
            <c:bubble3D val="0"/>
            <c:spPr>
              <a:solidFill>
                <a:schemeClr val="accent6"/>
              </a:solidFill>
            </c:spPr>
            <c:extLst>
              <c:ext xmlns:c16="http://schemas.microsoft.com/office/drawing/2014/chart" uri="{C3380CC4-5D6E-409C-BE32-E72D297353CC}">
                <c16:uniqueId val="{00000005-6A52-5440-8789-60C927BBE774}"/>
              </c:ext>
            </c:extLst>
          </c:dPt>
          <c:dPt>
            <c:idx val="4"/>
            <c:invertIfNegative val="0"/>
            <c:bubble3D val="0"/>
            <c:spPr>
              <a:solidFill>
                <a:schemeClr val="accent6"/>
              </a:solidFill>
            </c:spPr>
            <c:extLst>
              <c:ext xmlns:c16="http://schemas.microsoft.com/office/drawing/2014/chart" uri="{C3380CC4-5D6E-409C-BE32-E72D297353CC}">
                <c16:uniqueId val="{00000007-6A52-5440-8789-60C927BBE774}"/>
              </c:ext>
            </c:extLst>
          </c:dPt>
          <c:dPt>
            <c:idx val="5"/>
            <c:invertIfNegative val="0"/>
            <c:bubble3D val="0"/>
            <c:spPr>
              <a:solidFill>
                <a:schemeClr val="accent6"/>
              </a:solidFill>
            </c:spPr>
            <c:extLst>
              <c:ext xmlns:c16="http://schemas.microsoft.com/office/drawing/2014/chart" uri="{C3380CC4-5D6E-409C-BE32-E72D297353CC}">
                <c16:uniqueId val="{00000009-6A52-5440-8789-60C927BBE774}"/>
              </c:ext>
            </c:extLst>
          </c:dPt>
          <c:dPt>
            <c:idx val="7"/>
            <c:invertIfNegative val="0"/>
            <c:bubble3D val="0"/>
            <c:spPr>
              <a:solidFill>
                <a:schemeClr val="accent6"/>
              </a:solidFill>
            </c:spPr>
            <c:extLst>
              <c:ext xmlns:c16="http://schemas.microsoft.com/office/drawing/2014/chart" uri="{C3380CC4-5D6E-409C-BE32-E72D297353CC}">
                <c16:uniqueId val="{0000000B-6A52-5440-8789-60C927BBE774}"/>
              </c:ext>
            </c:extLst>
          </c:dPt>
          <c:dPt>
            <c:idx val="9"/>
            <c:invertIfNegative val="0"/>
            <c:bubble3D val="0"/>
            <c:spPr>
              <a:solidFill>
                <a:schemeClr val="accent6"/>
              </a:solidFill>
            </c:spPr>
            <c:extLst>
              <c:ext xmlns:c16="http://schemas.microsoft.com/office/drawing/2014/chart" uri="{C3380CC4-5D6E-409C-BE32-E72D297353CC}">
                <c16:uniqueId val="{0000000D-6A52-5440-8789-60C927BBE774}"/>
              </c:ext>
            </c:extLst>
          </c:dPt>
          <c:dPt>
            <c:idx val="12"/>
            <c:invertIfNegative val="0"/>
            <c:bubble3D val="0"/>
            <c:spPr>
              <a:solidFill>
                <a:schemeClr val="accent6"/>
              </a:solidFill>
            </c:spPr>
            <c:extLst>
              <c:ext xmlns:c16="http://schemas.microsoft.com/office/drawing/2014/chart" uri="{C3380CC4-5D6E-409C-BE32-E72D297353CC}">
                <c16:uniqueId val="{0000000F-6A52-5440-8789-60C927BBE774}"/>
              </c:ext>
            </c:extLst>
          </c:dPt>
          <c:dPt>
            <c:idx val="14"/>
            <c:invertIfNegative val="0"/>
            <c:bubble3D val="0"/>
            <c:spPr>
              <a:solidFill>
                <a:srgbClr val="FF0000"/>
              </a:solidFill>
            </c:spPr>
            <c:extLst>
              <c:ext xmlns:c16="http://schemas.microsoft.com/office/drawing/2014/chart" uri="{C3380CC4-5D6E-409C-BE32-E72D297353CC}">
                <c16:uniqueId val="{00000011-6A52-5440-8789-60C927BBE774}"/>
              </c:ext>
            </c:extLst>
          </c:dPt>
          <c:dPt>
            <c:idx val="15"/>
            <c:invertIfNegative val="0"/>
            <c:bubble3D val="0"/>
            <c:spPr>
              <a:solidFill>
                <a:srgbClr val="FF0000"/>
              </a:solidFill>
            </c:spPr>
            <c:extLst>
              <c:ext xmlns:c16="http://schemas.microsoft.com/office/drawing/2014/chart" uri="{C3380CC4-5D6E-409C-BE32-E72D297353CC}">
                <c16:uniqueId val="{00000013-6A52-5440-8789-60C927BBE774}"/>
              </c:ext>
            </c:extLst>
          </c:dPt>
          <c:dPt>
            <c:idx val="27"/>
            <c:invertIfNegative val="0"/>
            <c:bubble3D val="0"/>
            <c:spPr>
              <a:solidFill>
                <a:schemeClr val="accent6"/>
              </a:solidFill>
            </c:spPr>
            <c:extLst>
              <c:ext xmlns:c16="http://schemas.microsoft.com/office/drawing/2014/chart" uri="{C3380CC4-5D6E-409C-BE32-E72D297353CC}">
                <c16:uniqueId val="{00000015-6A52-5440-8789-60C927BBE774}"/>
              </c:ext>
            </c:extLst>
          </c:dPt>
          <c:dPt>
            <c:idx val="28"/>
            <c:invertIfNegative val="0"/>
            <c:bubble3D val="0"/>
            <c:spPr>
              <a:solidFill>
                <a:schemeClr val="accent6"/>
              </a:solidFill>
            </c:spPr>
            <c:extLst>
              <c:ext xmlns:c16="http://schemas.microsoft.com/office/drawing/2014/chart" uri="{C3380CC4-5D6E-409C-BE32-E72D297353CC}">
                <c16:uniqueId val="{00000017-6A52-5440-8789-60C927BBE774}"/>
              </c:ext>
            </c:extLst>
          </c:dPt>
          <c:dPt>
            <c:idx val="29"/>
            <c:invertIfNegative val="0"/>
            <c:bubble3D val="0"/>
            <c:spPr>
              <a:solidFill>
                <a:schemeClr val="accent6"/>
              </a:solidFill>
            </c:spPr>
            <c:extLst>
              <c:ext xmlns:c16="http://schemas.microsoft.com/office/drawing/2014/chart" uri="{C3380CC4-5D6E-409C-BE32-E72D297353CC}">
                <c16:uniqueId val="{00000019-6A52-5440-8789-60C927BBE774}"/>
              </c:ext>
            </c:extLst>
          </c:dPt>
          <c:dPt>
            <c:idx val="30"/>
            <c:invertIfNegative val="0"/>
            <c:bubble3D val="0"/>
            <c:spPr>
              <a:solidFill>
                <a:schemeClr val="accent6"/>
              </a:solidFill>
            </c:spPr>
            <c:extLst>
              <c:ext xmlns:c16="http://schemas.microsoft.com/office/drawing/2014/chart" uri="{C3380CC4-5D6E-409C-BE32-E72D297353CC}">
                <c16:uniqueId val="{0000001B-6A52-5440-8789-60C927BBE774}"/>
              </c:ext>
            </c:extLst>
          </c:dPt>
          <c:dPt>
            <c:idx val="31"/>
            <c:invertIfNegative val="0"/>
            <c:bubble3D val="0"/>
            <c:spPr>
              <a:solidFill>
                <a:schemeClr val="accent6"/>
              </a:solidFill>
            </c:spPr>
            <c:extLst>
              <c:ext xmlns:c16="http://schemas.microsoft.com/office/drawing/2014/chart" uri="{C3380CC4-5D6E-409C-BE32-E72D297353CC}">
                <c16:uniqueId val="{0000001D-6A52-5440-8789-60C927BBE774}"/>
              </c:ext>
            </c:extLst>
          </c:dPt>
          <c:dPt>
            <c:idx val="32"/>
            <c:invertIfNegative val="0"/>
            <c:bubble3D val="0"/>
            <c:spPr>
              <a:solidFill>
                <a:schemeClr val="accent6"/>
              </a:solidFill>
            </c:spPr>
            <c:extLst>
              <c:ext xmlns:c16="http://schemas.microsoft.com/office/drawing/2014/chart" uri="{C3380CC4-5D6E-409C-BE32-E72D297353CC}">
                <c16:uniqueId val="{0000001F-6A52-5440-8789-60C927BBE774}"/>
              </c:ext>
            </c:extLst>
          </c:dPt>
          <c:dPt>
            <c:idx val="33"/>
            <c:invertIfNegative val="0"/>
            <c:bubble3D val="0"/>
            <c:spPr>
              <a:solidFill>
                <a:schemeClr val="accent6"/>
              </a:solidFill>
            </c:spPr>
            <c:extLst>
              <c:ext xmlns:c16="http://schemas.microsoft.com/office/drawing/2014/chart" uri="{C3380CC4-5D6E-409C-BE32-E72D297353CC}">
                <c16:uniqueId val="{00000021-6A52-5440-8789-60C927BBE774}"/>
              </c:ext>
            </c:extLst>
          </c:dPt>
          <c:cat>
            <c:numRef>
              <c:f>'P corr'!$T$4:$T$39</c:f>
              <c:numCache>
                <c:formatCode>m/d/yy</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cat>
          <c:val>
            <c:numRef>
              <c:f>'P corr'!$AA$4:$AA$39</c:f>
              <c:numCache>
                <c:formatCode>General</c:formatCode>
                <c:ptCount val="36"/>
                <c:pt idx="0">
                  <c:v>1</c:v>
                </c:pt>
                <c:pt idx="1">
                  <c:v>1</c:v>
                </c:pt>
                <c:pt idx="2">
                  <c:v>1</c:v>
                </c:pt>
                <c:pt idx="3">
                  <c:v>2</c:v>
                </c:pt>
                <c:pt idx="4">
                  <c:v>1</c:v>
                </c:pt>
                <c:pt idx="5">
                  <c:v>1</c:v>
                </c:pt>
                <c:pt idx="6">
                  <c:v>2</c:v>
                </c:pt>
                <c:pt idx="7">
                  <c:v>1</c:v>
                </c:pt>
                <c:pt idx="9">
                  <c:v>1</c:v>
                </c:pt>
                <c:pt idx="10">
                  <c:v>2</c:v>
                </c:pt>
                <c:pt idx="11">
                  <c:v>2</c:v>
                </c:pt>
                <c:pt idx="12">
                  <c:v>1</c:v>
                </c:pt>
                <c:pt idx="13">
                  <c:v>2</c:v>
                </c:pt>
                <c:pt idx="14">
                  <c:v>3</c:v>
                </c:pt>
                <c:pt idx="15">
                  <c:v>3</c:v>
                </c:pt>
                <c:pt idx="16">
                  <c:v>2</c:v>
                </c:pt>
                <c:pt idx="17">
                  <c:v>2</c:v>
                </c:pt>
                <c:pt idx="18">
                  <c:v>2</c:v>
                </c:pt>
                <c:pt idx="19">
                  <c:v>2</c:v>
                </c:pt>
                <c:pt idx="20">
                  <c:v>2</c:v>
                </c:pt>
                <c:pt idx="21">
                  <c:v>2</c:v>
                </c:pt>
                <c:pt idx="22">
                  <c:v>2</c:v>
                </c:pt>
                <c:pt idx="23">
                  <c:v>2</c:v>
                </c:pt>
                <c:pt idx="24">
                  <c:v>2</c:v>
                </c:pt>
                <c:pt idx="25">
                  <c:v>2</c:v>
                </c:pt>
                <c:pt idx="26">
                  <c:v>2</c:v>
                </c:pt>
                <c:pt idx="27">
                  <c:v>1</c:v>
                </c:pt>
                <c:pt idx="28">
                  <c:v>1</c:v>
                </c:pt>
                <c:pt idx="29">
                  <c:v>1</c:v>
                </c:pt>
                <c:pt idx="30">
                  <c:v>1</c:v>
                </c:pt>
                <c:pt idx="31">
                  <c:v>1</c:v>
                </c:pt>
                <c:pt idx="32">
                  <c:v>1</c:v>
                </c:pt>
                <c:pt idx="33">
                  <c:v>1</c:v>
                </c:pt>
                <c:pt idx="34">
                  <c:v>2</c:v>
                </c:pt>
                <c:pt idx="35">
                  <c:v>2</c:v>
                </c:pt>
              </c:numCache>
            </c:numRef>
          </c:val>
          <c:extLst>
            <c:ext xmlns:c16="http://schemas.microsoft.com/office/drawing/2014/chart" uri="{C3380CC4-5D6E-409C-BE32-E72D297353CC}">
              <c16:uniqueId val="{00000022-6A52-5440-8789-60C927BBE774}"/>
            </c:ext>
          </c:extLst>
        </c:ser>
        <c:dLbls>
          <c:showLegendKey val="0"/>
          <c:showVal val="0"/>
          <c:showCatName val="0"/>
          <c:showSerName val="0"/>
          <c:showPercent val="0"/>
          <c:showBubbleSize val="0"/>
        </c:dLbls>
        <c:gapWidth val="0"/>
        <c:axId val="280004864"/>
        <c:axId val="280003328"/>
      </c:barChart>
      <c:lineChart>
        <c:grouping val="standard"/>
        <c:varyColors val="0"/>
        <c:ser>
          <c:idx val="1"/>
          <c:order val="1"/>
          <c:tx>
            <c:strRef>
              <c:f>'P corr'!$V$3</c:f>
              <c:strCache>
                <c:ptCount val="1"/>
                <c:pt idx="0">
                  <c:v>CDI</c:v>
                </c:pt>
              </c:strCache>
            </c:strRef>
          </c:tx>
          <c:spPr>
            <a:ln w="38100">
              <a:solidFill>
                <a:schemeClr val="tx1">
                  <a:lumMod val="75000"/>
                  <a:lumOff val="25000"/>
                </a:schemeClr>
              </a:solidFill>
            </a:ln>
          </c:spPr>
          <c:marker>
            <c:symbol val="none"/>
          </c:marker>
          <c:cat>
            <c:numRef>
              <c:f>'P corr'!$T$4:$T$39</c:f>
              <c:numCache>
                <c:formatCode>m/d/yy</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cat>
          <c:val>
            <c:numRef>
              <c:f>'P corr'!$AB$4:$AB$39</c:f>
              <c:numCache>
                <c:formatCode>General</c:formatCode>
                <c:ptCount val="36"/>
                <c:pt idx="0">
                  <c:v>1.0930984351192079</c:v>
                </c:pt>
                <c:pt idx="1">
                  <c:v>-0.13183086265779975</c:v>
                </c:pt>
                <c:pt idx="2">
                  <c:v>1.1425947140504491</c:v>
                </c:pt>
                <c:pt idx="3">
                  <c:v>0.63412388227895855</c:v>
                </c:pt>
                <c:pt idx="4">
                  <c:v>-0.12582996448498063</c:v>
                </c:pt>
                <c:pt idx="5">
                  <c:v>0.79848060234750229</c:v>
                </c:pt>
                <c:pt idx="6">
                  <c:v>0.69697849306884296</c:v>
                </c:pt>
                <c:pt idx="7">
                  <c:v>0.82497243426773736</c:v>
                </c:pt>
                <c:pt idx="8">
                  <c:v>0.85093193216341301</c:v>
                </c:pt>
                <c:pt idx="9">
                  <c:v>0.47908644194028305</c:v>
                </c:pt>
                <c:pt idx="10">
                  <c:v>0.62870124648180825</c:v>
                </c:pt>
                <c:pt idx="11">
                  <c:v>-0.38574296097474448</c:v>
                </c:pt>
                <c:pt idx="12">
                  <c:v>-0.97999680085125307</c:v>
                </c:pt>
                <c:pt idx="13">
                  <c:v>-0.74479594870621313</c:v>
                </c:pt>
                <c:pt idx="14">
                  <c:v>-1.9224760534530974</c:v>
                </c:pt>
                <c:pt idx="15">
                  <c:v>0.54135132139920095</c:v>
                </c:pt>
                <c:pt idx="16">
                  <c:v>-0.79063351891935096</c:v>
                </c:pt>
                <c:pt idx="17">
                  <c:v>-0.5223145616782231</c:v>
                </c:pt>
                <c:pt idx="18">
                  <c:v>0.3030535305237656</c:v>
                </c:pt>
                <c:pt idx="19">
                  <c:v>-0.39558269340065599</c:v>
                </c:pt>
                <c:pt idx="20">
                  <c:v>-0.76547215977703686</c:v>
                </c:pt>
                <c:pt idx="21">
                  <c:v>-0.28776679556609164</c:v>
                </c:pt>
                <c:pt idx="22">
                  <c:v>-0.99265767740675925</c:v>
                </c:pt>
                <c:pt idx="23">
                  <c:v>-1.8621823245796845</c:v>
                </c:pt>
                <c:pt idx="24">
                  <c:v>-1.5993705544176802</c:v>
                </c:pt>
                <c:pt idx="25">
                  <c:v>-1.7199929383857924</c:v>
                </c:pt>
                <c:pt idx="26">
                  <c:v>-0.65729425908428951</c:v>
                </c:pt>
                <c:pt idx="27">
                  <c:v>1.6443680606007065</c:v>
                </c:pt>
                <c:pt idx="28">
                  <c:v>1.0880849513155126</c:v>
                </c:pt>
                <c:pt idx="29">
                  <c:v>1.4309858138827769</c:v>
                </c:pt>
                <c:pt idx="30">
                  <c:v>1.0393487822369065</c:v>
                </c:pt>
                <c:pt idx="31">
                  <c:v>0.94409657875821895</c:v>
                </c:pt>
                <c:pt idx="32">
                  <c:v>0.35318585572551703</c:v>
                </c:pt>
                <c:pt idx="33">
                  <c:v>-3.32296358930389E-2</c:v>
                </c:pt>
                <c:pt idx="34">
                  <c:v>-1.4804155183916492</c:v>
                </c:pt>
                <c:pt idx="35">
                  <c:v>0.9041421524675336</c:v>
                </c:pt>
              </c:numCache>
            </c:numRef>
          </c:val>
          <c:smooth val="0"/>
          <c:extLst>
            <c:ext xmlns:c16="http://schemas.microsoft.com/office/drawing/2014/chart" uri="{C3380CC4-5D6E-409C-BE32-E72D297353CC}">
              <c16:uniqueId val="{00000023-6A52-5440-8789-60C927BBE774}"/>
            </c:ext>
          </c:extLst>
        </c:ser>
        <c:ser>
          <c:idx val="0"/>
          <c:order val="2"/>
          <c:tx>
            <c:strRef>
              <c:f>'P corr'!$AN$3</c:f>
              <c:strCache>
                <c:ptCount val="1"/>
                <c:pt idx="0">
                  <c:v>VCI</c:v>
                </c:pt>
              </c:strCache>
            </c:strRef>
          </c:tx>
          <c:spPr>
            <a:ln w="38100"/>
          </c:spPr>
          <c:marker>
            <c:symbol val="none"/>
          </c:marker>
          <c:val>
            <c:numRef>
              <c:f>'P corr'!$AN$4:$AN$39</c:f>
              <c:numCache>
                <c:formatCode>General</c:formatCode>
                <c:ptCount val="36"/>
                <c:pt idx="0">
                  <c:v>0.72541535101515398</c:v>
                </c:pt>
                <c:pt idx="1">
                  <c:v>0.56274973272826401</c:v>
                </c:pt>
                <c:pt idx="2">
                  <c:v>-0.6211754686456159</c:v>
                </c:pt>
                <c:pt idx="3">
                  <c:v>-0.16333183812184546</c:v>
                </c:pt>
                <c:pt idx="4">
                  <c:v>0.16051983630142083</c:v>
                </c:pt>
                <c:pt idx="5">
                  <c:v>-0.12744164409995032</c:v>
                </c:pt>
                <c:pt idx="6">
                  <c:v>-0.23174703611378333</c:v>
                </c:pt>
                <c:pt idx="7">
                  <c:v>-2.5702262908941859E-2</c:v>
                </c:pt>
                <c:pt idx="8">
                  <c:v>6.1478828963028073E-2</c:v>
                </c:pt>
                <c:pt idx="9">
                  <c:v>-1.0531547413740789</c:v>
                </c:pt>
                <c:pt idx="10">
                  <c:v>-0.17144479092651141</c:v>
                </c:pt>
                <c:pt idx="11">
                  <c:v>0.4474776112009114</c:v>
                </c:pt>
                <c:pt idx="12">
                  <c:v>-0.52401562529305257</c:v>
                </c:pt>
                <c:pt idx="13">
                  <c:v>-0.95114361474860021</c:v>
                </c:pt>
                <c:pt idx="14">
                  <c:v>-1.3868823832835497</c:v>
                </c:pt>
                <c:pt idx="15">
                  <c:v>-0.54654976376566422</c:v>
                </c:pt>
                <c:pt idx="16">
                  <c:v>-1.6965269365231881E-2</c:v>
                </c:pt>
                <c:pt idx="17">
                  <c:v>-0.33208803982002261</c:v>
                </c:pt>
                <c:pt idx="18">
                  <c:v>-0.58178213045738325</c:v>
                </c:pt>
                <c:pt idx="19">
                  <c:v>-0.75166138737656762</c:v>
                </c:pt>
                <c:pt idx="20">
                  <c:v>-1.0374701699561861</c:v>
                </c:pt>
                <c:pt idx="21">
                  <c:v>-1.1831150167597206</c:v>
                </c:pt>
                <c:pt idx="22">
                  <c:v>0.21808074092335092</c:v>
                </c:pt>
                <c:pt idx="23">
                  <c:v>-0.77157456044207873</c:v>
                </c:pt>
                <c:pt idx="24">
                  <c:v>-1.4662273827732868</c:v>
                </c:pt>
                <c:pt idx="25">
                  <c:v>-1.5152922679741452</c:v>
                </c:pt>
                <c:pt idx="26">
                  <c:v>1.3225357008826626</c:v>
                </c:pt>
                <c:pt idx="27">
                  <c:v>1.6717051740533584</c:v>
                </c:pt>
                <c:pt idx="28">
                  <c:v>1.8447088788463184</c:v>
                </c:pt>
                <c:pt idx="29">
                  <c:v>1.7643946318643009</c:v>
                </c:pt>
                <c:pt idx="30">
                  <c:v>1.8369749519396437</c:v>
                </c:pt>
                <c:pt idx="31">
                  <c:v>1.7990832553965033</c:v>
                </c:pt>
                <c:pt idx="32">
                  <c:v>1.3832928829467979</c:v>
                </c:pt>
                <c:pt idx="33">
                  <c:v>-0.15409788504360339</c:v>
                </c:pt>
                <c:pt idx="34">
                  <c:v>-0.68432872755301677</c:v>
                </c:pt>
                <c:pt idx="35">
                  <c:v>0.49877442974110986</c:v>
                </c:pt>
              </c:numCache>
            </c:numRef>
          </c:val>
          <c:smooth val="0"/>
          <c:extLst>
            <c:ext xmlns:c16="http://schemas.microsoft.com/office/drawing/2014/chart" uri="{C3380CC4-5D6E-409C-BE32-E72D297353CC}">
              <c16:uniqueId val="{00000024-6A52-5440-8789-60C927BBE774}"/>
            </c:ext>
          </c:extLst>
        </c:ser>
        <c:dLbls>
          <c:showLegendKey val="0"/>
          <c:showVal val="0"/>
          <c:showCatName val="0"/>
          <c:showSerName val="0"/>
          <c:showPercent val="0"/>
          <c:showBubbleSize val="0"/>
        </c:dLbls>
        <c:marker val="1"/>
        <c:smooth val="0"/>
        <c:axId val="279991808"/>
        <c:axId val="279993344"/>
      </c:lineChart>
      <c:dateAx>
        <c:axId val="279991808"/>
        <c:scaling>
          <c:orientation val="minMax"/>
        </c:scaling>
        <c:delete val="0"/>
        <c:axPos val="b"/>
        <c:majorGridlines>
          <c:spPr>
            <a:ln w="9525" cap="flat" cmpd="sng" algn="ctr">
              <a:solidFill>
                <a:schemeClr val="tx1">
                  <a:lumMod val="15000"/>
                  <a:lumOff val="85000"/>
                </a:schemeClr>
              </a:solidFill>
              <a:round/>
            </a:ln>
            <a:effectLst/>
          </c:spPr>
        </c:majorGridlines>
        <c:numFmt formatCode="[$-409]mmm\-yy;@" sourceLinked="0"/>
        <c:majorTickMark val="none"/>
        <c:minorTickMark val="none"/>
        <c:tickLblPos val="low"/>
        <c:spPr>
          <a:noFill/>
          <a:ln w="9525" cap="flat" cmpd="sng" algn="ctr">
            <a:solidFill>
              <a:schemeClr val="bg2">
                <a:lumMod val="50000"/>
              </a:schemeClr>
            </a:solidFill>
            <a:round/>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79993344"/>
        <c:crosses val="autoZero"/>
        <c:auto val="1"/>
        <c:lblOffset val="100"/>
        <c:baseTimeUnit val="months"/>
      </c:dateAx>
      <c:valAx>
        <c:axId val="279993344"/>
        <c:scaling>
          <c:orientation val="minMax"/>
        </c:scaling>
        <c:delete val="0"/>
        <c:axPos val="l"/>
        <c:majorGridlines>
          <c:spPr>
            <a:ln w="9525" cap="flat" cmpd="sng" algn="ctr">
              <a:solidFill>
                <a:schemeClr val="tx1">
                  <a:lumMod val="15000"/>
                  <a:lumOff val="85000"/>
                  <a:alpha val="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79991808"/>
        <c:crosses val="autoZero"/>
        <c:crossBetween val="between"/>
        <c:majorUnit val="1"/>
      </c:valAx>
      <c:valAx>
        <c:axId val="280003328"/>
        <c:scaling>
          <c:orientation val="minMax"/>
          <c:max val="1"/>
        </c:scaling>
        <c:delete val="0"/>
        <c:axPos val="r"/>
        <c:numFmt formatCode="General" sourceLinked="1"/>
        <c:majorTickMark val="out"/>
        <c:minorTickMark val="none"/>
        <c:tickLblPos val="nextTo"/>
        <c:spPr>
          <a:noFill/>
          <a:ln>
            <a:solidFill>
              <a:schemeClr val="tx1">
                <a:lumMod val="25000"/>
                <a:lumOff val="75000"/>
                <a:alpha val="0"/>
              </a:schemeClr>
            </a:solidFill>
          </a:ln>
        </c:spPr>
        <c:txPr>
          <a:bodyPr/>
          <a:lstStyle/>
          <a:p>
            <a:pPr>
              <a:defRPr>
                <a:noFill/>
              </a:defRPr>
            </a:pPr>
            <a:endParaRPr lang="en-US"/>
          </a:p>
        </c:txPr>
        <c:crossAx val="280004864"/>
        <c:crosses val="max"/>
        <c:crossBetween val="between"/>
      </c:valAx>
      <c:dateAx>
        <c:axId val="280004864"/>
        <c:scaling>
          <c:orientation val="minMax"/>
        </c:scaling>
        <c:delete val="1"/>
        <c:axPos val="b"/>
        <c:numFmt formatCode="m/d/yy" sourceLinked="1"/>
        <c:majorTickMark val="out"/>
        <c:minorTickMark val="none"/>
        <c:tickLblPos val="nextTo"/>
        <c:crossAx val="280003328"/>
        <c:crosses val="autoZero"/>
        <c:auto val="1"/>
        <c:lblOffset val="100"/>
        <c:baseTimeUnit val="months"/>
        <c:majorUnit val="1"/>
        <c:minorUnit val="1"/>
      </c:dateAx>
    </c:plotArea>
    <c:legend>
      <c:legendPos val="b"/>
      <c:legendEntry>
        <c:idx val="0"/>
        <c:delete val="1"/>
      </c:legendEntry>
      <c:layout>
        <c:manualLayout>
          <c:xMode val="edge"/>
          <c:yMode val="edge"/>
          <c:x val="0.21235713921046903"/>
          <c:y val="0.85991524636296079"/>
          <c:w val="0.53918744579672273"/>
          <c:h val="9.1702357187144964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chart>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86043977298999E-2"/>
          <c:y val="2.4223690160765775E-2"/>
          <c:w val="0.86207203266258381"/>
          <c:h val="0.55294673977023967"/>
        </c:manualLayout>
      </c:layout>
      <c:scatterChart>
        <c:scatterStyle val="smoothMarker"/>
        <c:varyColors val="0"/>
        <c:ser>
          <c:idx val="5"/>
          <c:order val="0"/>
          <c:tx>
            <c:strRef>
              <c:f>'[Indices Comparisons_sam.xlsx]Indices Comparison'!$K$314</c:f>
              <c:strCache>
                <c:ptCount val="1"/>
                <c:pt idx="0">
                  <c:v>SMA-1</c:v>
                </c:pt>
              </c:strCache>
            </c:strRef>
          </c:tx>
          <c:spPr>
            <a:ln w="19050" cap="rnd">
              <a:solidFill>
                <a:schemeClr val="accent6"/>
              </a:solidFill>
              <a:round/>
            </a:ln>
            <a:effectLst/>
          </c:spPr>
          <c:marker>
            <c:symbol val="none"/>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Comparison'!$K$315:$K$350</c:f>
              <c:numCache>
                <c:formatCode>General</c:formatCode>
                <c:ptCount val="36"/>
                <c:pt idx="0">
                  <c:v>0.22530647397096421</c:v>
                </c:pt>
                <c:pt idx="1">
                  <c:v>0.99644788938801332</c:v>
                </c:pt>
                <c:pt idx="2">
                  <c:v>-0.76099549076381678</c:v>
                </c:pt>
                <c:pt idx="3">
                  <c:v>-0.64110840176383943</c:v>
                </c:pt>
                <c:pt idx="4">
                  <c:v>0.41992859504622471</c:v>
                </c:pt>
                <c:pt idx="5">
                  <c:v>-0.49191714144439058</c:v>
                </c:pt>
                <c:pt idx="6">
                  <c:v>-0.35515906820138715</c:v>
                </c:pt>
                <c:pt idx="7">
                  <c:v>-0.60455403343720415</c:v>
                </c:pt>
                <c:pt idx="8">
                  <c:v>-0.51275358239241886</c:v>
                </c:pt>
                <c:pt idx="9">
                  <c:v>-1.2044492215017053</c:v>
                </c:pt>
                <c:pt idx="10">
                  <c:v>-0.33470471114617523</c:v>
                </c:pt>
                <c:pt idx="11">
                  <c:v>-1.1876269559366781</c:v>
                </c:pt>
                <c:pt idx="12">
                  <c:v>-0.35281672696729149</c:v>
                </c:pt>
                <c:pt idx="13">
                  <c:v>0.44610209268528789</c:v>
                </c:pt>
                <c:pt idx="14">
                  <c:v>-1.0022430407528264</c:v>
                </c:pt>
                <c:pt idx="15">
                  <c:v>-0.49932197535549877</c:v>
                </c:pt>
                <c:pt idx="16">
                  <c:v>0.32934410070637871</c:v>
                </c:pt>
                <c:pt idx="17">
                  <c:v>-0.10671959052282068</c:v>
                </c:pt>
                <c:pt idx="18">
                  <c:v>-0.55593356207205669</c:v>
                </c:pt>
                <c:pt idx="19">
                  <c:v>0.96063547558049611</c:v>
                </c:pt>
                <c:pt idx="20">
                  <c:v>1.0586543043595056</c:v>
                </c:pt>
                <c:pt idx="21">
                  <c:v>-6.8315475000217354E-2</c:v>
                </c:pt>
                <c:pt idx="22">
                  <c:v>-0.15844273346332116</c:v>
                </c:pt>
                <c:pt idx="23">
                  <c:v>-1.8761518991710926</c:v>
                </c:pt>
                <c:pt idx="24">
                  <c:v>-0.46153587619651237</c:v>
                </c:pt>
                <c:pt idx="25">
                  <c:v>-0.19001439428868547</c:v>
                </c:pt>
                <c:pt idx="26">
                  <c:v>3.2054724081494088</c:v>
                </c:pt>
                <c:pt idx="27">
                  <c:v>2.4311047885793782</c:v>
                </c:pt>
                <c:pt idx="28">
                  <c:v>0.21570034797895926</c:v>
                </c:pt>
                <c:pt idx="29">
                  <c:v>0.75043713115607502</c:v>
                </c:pt>
                <c:pt idx="30">
                  <c:v>0.3518289171385981</c:v>
                </c:pt>
                <c:pt idx="31">
                  <c:v>0.53143267003491623</c:v>
                </c:pt>
                <c:pt idx="32">
                  <c:v>0.18759954765200298</c:v>
                </c:pt>
                <c:pt idx="33">
                  <c:v>-0.14443862309641473</c:v>
                </c:pt>
                <c:pt idx="34">
                  <c:v>-1.6296403570117792</c:v>
                </c:pt>
                <c:pt idx="35">
                  <c:v>1.0288481180599227</c:v>
                </c:pt>
              </c:numCache>
            </c:numRef>
          </c:yVal>
          <c:smooth val="1"/>
          <c:extLst>
            <c:ext xmlns:c16="http://schemas.microsoft.com/office/drawing/2014/chart" uri="{C3380CC4-5D6E-409C-BE32-E72D297353CC}">
              <c16:uniqueId val="{00000000-FDBB-44BF-84BF-25B79352CB88}"/>
            </c:ext>
          </c:extLst>
        </c:ser>
        <c:ser>
          <c:idx val="0"/>
          <c:order val="1"/>
          <c:tx>
            <c:strRef>
              <c:f>'[Indices Comparisons_sam.xlsx]Indices Comparison'!$L$314</c:f>
              <c:strCache>
                <c:ptCount val="1"/>
                <c:pt idx="0">
                  <c:v>SMA-2</c:v>
                </c:pt>
              </c:strCache>
            </c:strRef>
          </c:tx>
          <c:spPr>
            <a:ln w="19050" cap="rnd">
              <a:solidFill>
                <a:schemeClr val="accent1"/>
              </a:solidFill>
              <a:round/>
            </a:ln>
            <a:effectLst/>
          </c:spPr>
          <c:marker>
            <c:symbol val="none"/>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Comparison'!$L$315:$L$350</c:f>
              <c:numCache>
                <c:formatCode>General</c:formatCode>
                <c:ptCount val="36"/>
                <c:pt idx="0">
                  <c:v>0.52137045646560543</c:v>
                </c:pt>
                <c:pt idx="1">
                  <c:v>0.51823779936770409</c:v>
                </c:pt>
                <c:pt idx="2">
                  <c:v>0.43911143981663947</c:v>
                </c:pt>
                <c:pt idx="3">
                  <c:v>-0.75904658594699193</c:v>
                </c:pt>
                <c:pt idx="4">
                  <c:v>0.16537869335696237</c:v>
                </c:pt>
                <c:pt idx="5">
                  <c:v>-1.1746535340062632</c:v>
                </c:pt>
                <c:pt idx="6">
                  <c:v>-1.094182104730423</c:v>
                </c:pt>
                <c:pt idx="7">
                  <c:v>-1.0059179528048279</c:v>
                </c:pt>
                <c:pt idx="8">
                  <c:v>-1.0194072417079938</c:v>
                </c:pt>
                <c:pt idx="9">
                  <c:v>-1.2521010196985032</c:v>
                </c:pt>
                <c:pt idx="10">
                  <c:v>-1.6344441504186777</c:v>
                </c:pt>
                <c:pt idx="11">
                  <c:v>-0.77018687468616653</c:v>
                </c:pt>
                <c:pt idx="12">
                  <c:v>-0.38880262343729494</c:v>
                </c:pt>
                <c:pt idx="13">
                  <c:v>-0.39018261724169195</c:v>
                </c:pt>
                <c:pt idx="14">
                  <c:v>-0.40048434489044266</c:v>
                </c:pt>
                <c:pt idx="15">
                  <c:v>0.55830436760119406</c:v>
                </c:pt>
                <c:pt idx="16">
                  <c:v>0.86677726749297079</c:v>
                </c:pt>
                <c:pt idx="17">
                  <c:v>0.15702964873044806</c:v>
                </c:pt>
                <c:pt idx="18">
                  <c:v>-8.7608273969780825E-2</c:v>
                </c:pt>
                <c:pt idx="19">
                  <c:v>-6.2900199258208389E-2</c:v>
                </c:pt>
                <c:pt idx="20">
                  <c:v>-9.082107033502311E-2</c:v>
                </c:pt>
                <c:pt idx="21">
                  <c:v>-0.47379754212290193</c:v>
                </c:pt>
                <c:pt idx="22">
                  <c:v>0.34244728038345601</c:v>
                </c:pt>
                <c:pt idx="23">
                  <c:v>-1.1989436145611381</c:v>
                </c:pt>
                <c:pt idx="24">
                  <c:v>-0.32359958574755238</c:v>
                </c:pt>
                <c:pt idx="25">
                  <c:v>-0.19388005865425509</c:v>
                </c:pt>
                <c:pt idx="26">
                  <c:v>0.20227516237584831</c:v>
                </c:pt>
                <c:pt idx="27">
                  <c:v>1.7717392149011832</c:v>
                </c:pt>
                <c:pt idx="28">
                  <c:v>2.5835753923849878</c:v>
                </c:pt>
                <c:pt idx="29">
                  <c:v>1.5539062349280446</c:v>
                </c:pt>
                <c:pt idx="30">
                  <c:v>1.5809990002423513</c:v>
                </c:pt>
                <c:pt idx="31">
                  <c:v>1.2560419347702017</c:v>
                </c:pt>
                <c:pt idx="32">
                  <c:v>1.1146445180193281</c:v>
                </c:pt>
                <c:pt idx="33">
                  <c:v>0.23093600791707644</c:v>
                </c:pt>
                <c:pt idx="34">
                  <c:v>-1.740167960966744</c:v>
                </c:pt>
                <c:pt idx="35">
                  <c:v>0.19835293643087473</c:v>
                </c:pt>
              </c:numCache>
            </c:numRef>
          </c:yVal>
          <c:smooth val="1"/>
          <c:extLst>
            <c:ext xmlns:c16="http://schemas.microsoft.com/office/drawing/2014/chart" uri="{C3380CC4-5D6E-409C-BE32-E72D297353CC}">
              <c16:uniqueId val="{00000001-FDBB-44BF-84BF-25B79352CB88}"/>
            </c:ext>
          </c:extLst>
        </c:ser>
        <c:ser>
          <c:idx val="1"/>
          <c:order val="2"/>
          <c:tx>
            <c:strRef>
              <c:f>'[Indices Comparisons_sam.xlsx]Indices Comparison'!$M$314</c:f>
              <c:strCache>
                <c:ptCount val="1"/>
                <c:pt idx="0">
                  <c:v>SMA-3</c:v>
                </c:pt>
              </c:strCache>
            </c:strRef>
          </c:tx>
          <c:spPr>
            <a:ln w="19050" cap="rnd">
              <a:solidFill>
                <a:schemeClr val="accent2"/>
              </a:solidFill>
              <a:round/>
            </a:ln>
            <a:effectLst/>
          </c:spPr>
          <c:marker>
            <c:symbol val="none"/>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Comparison'!$M$315:$M$350</c:f>
              <c:numCache>
                <c:formatCode>General</c:formatCode>
                <c:ptCount val="36"/>
                <c:pt idx="0">
                  <c:v>-9.7295931093431473E-3</c:v>
                </c:pt>
                <c:pt idx="1">
                  <c:v>3.1547242633347447E-2</c:v>
                </c:pt>
                <c:pt idx="2">
                  <c:v>6.3332205564850044E-2</c:v>
                </c:pt>
                <c:pt idx="3">
                  <c:v>-0.51050955410909649</c:v>
                </c:pt>
                <c:pt idx="4">
                  <c:v>-0.67429040188330891</c:v>
                </c:pt>
                <c:pt idx="5">
                  <c:v>-0.94653364856996935</c:v>
                </c:pt>
                <c:pt idx="6">
                  <c:v>-1.0017254511402829</c:v>
                </c:pt>
                <c:pt idx="7">
                  <c:v>-0.96776879529200566</c:v>
                </c:pt>
                <c:pt idx="8">
                  <c:v>-0.92058612359191216</c:v>
                </c:pt>
                <c:pt idx="9">
                  <c:v>-0.99788172233843686</c:v>
                </c:pt>
                <c:pt idx="10">
                  <c:v>-0.87818105853044137</c:v>
                </c:pt>
                <c:pt idx="11">
                  <c:v>-0.56493236843434835</c:v>
                </c:pt>
                <c:pt idx="12">
                  <c:v>-0.43510107517095531</c:v>
                </c:pt>
                <c:pt idx="13">
                  <c:v>-0.31388193757034205</c:v>
                </c:pt>
                <c:pt idx="14">
                  <c:v>-0.21668603569992581</c:v>
                </c:pt>
                <c:pt idx="15">
                  <c:v>-0.13690276916039965</c:v>
                </c:pt>
                <c:pt idx="16">
                  <c:v>-7.4328381527716217E-2</c:v>
                </c:pt>
                <c:pt idx="17">
                  <c:v>-5.2168155699214312E-2</c:v>
                </c:pt>
                <c:pt idx="18">
                  <c:v>-7.8480360336259852E-2</c:v>
                </c:pt>
                <c:pt idx="19">
                  <c:v>-6.2661628858064061E-2</c:v>
                </c:pt>
                <c:pt idx="20">
                  <c:v>-2.1267447843957416E-2</c:v>
                </c:pt>
                <c:pt idx="21">
                  <c:v>-0.24366230199100411</c:v>
                </c:pt>
                <c:pt idx="22">
                  <c:v>-0.44026311531093815</c:v>
                </c:pt>
                <c:pt idx="23">
                  <c:v>-0.73639866465336223</c:v>
                </c:pt>
                <c:pt idx="24">
                  <c:v>-0.72476927194687546</c:v>
                </c:pt>
                <c:pt idx="25">
                  <c:v>-0.66356797121260092</c:v>
                </c:pt>
                <c:pt idx="26">
                  <c:v>-0.46363598111212939</c:v>
                </c:pt>
                <c:pt idx="27">
                  <c:v>0.72183975867185224</c:v>
                </c:pt>
                <c:pt idx="28">
                  <c:v>2.527431069071123</c:v>
                </c:pt>
                <c:pt idx="29">
                  <c:v>2.029908803384644</c:v>
                </c:pt>
                <c:pt idx="30">
                  <c:v>2.1765115394504879</c:v>
                </c:pt>
                <c:pt idx="31">
                  <c:v>2.060674677554295</c:v>
                </c:pt>
                <c:pt idx="32">
                  <c:v>1.9853857869617411</c:v>
                </c:pt>
                <c:pt idx="33">
                  <c:v>1.3617910180673753</c:v>
                </c:pt>
                <c:pt idx="34">
                  <c:v>-0.32722323757367827</c:v>
                </c:pt>
                <c:pt idx="35">
                  <c:v>-0.49528504869314705</c:v>
                </c:pt>
              </c:numCache>
            </c:numRef>
          </c:yVal>
          <c:smooth val="1"/>
          <c:extLst>
            <c:ext xmlns:c16="http://schemas.microsoft.com/office/drawing/2014/chart" uri="{C3380CC4-5D6E-409C-BE32-E72D297353CC}">
              <c16:uniqueId val="{00000002-FDBB-44BF-84BF-25B79352CB88}"/>
            </c:ext>
          </c:extLst>
        </c:ser>
        <c:dLbls>
          <c:showLegendKey val="0"/>
          <c:showVal val="0"/>
          <c:showCatName val="0"/>
          <c:showSerName val="0"/>
          <c:showPercent val="0"/>
          <c:showBubbleSize val="0"/>
        </c:dLbls>
        <c:axId val="280105344"/>
        <c:axId val="280107648"/>
      </c:scatterChart>
      <c:scatterChart>
        <c:scatterStyle val="lineMarker"/>
        <c:varyColors val="0"/>
        <c:ser>
          <c:idx val="4"/>
          <c:order val="3"/>
          <c:tx>
            <c:strRef>
              <c:f>'[Indices Comparisons_sam.xlsx]Indices Comparison'!$P$314</c:f>
              <c:strCache>
                <c:ptCount val="1"/>
                <c:pt idx="0">
                  <c:v>Early Warning Phase</c:v>
                </c:pt>
              </c:strCache>
            </c:strRef>
          </c:tx>
          <c:spPr>
            <a:ln w="25400" cap="rnd">
              <a:noFill/>
              <a:round/>
            </a:ln>
            <a:effectLst/>
          </c:spPr>
          <c:marker>
            <c:symbol val="x"/>
            <c:size val="5"/>
            <c:spPr>
              <a:noFill/>
              <a:ln w="9525">
                <a:solidFill>
                  <a:schemeClr val="tx1"/>
                </a:solidFill>
              </a:ln>
              <a:effectLst/>
            </c:spPr>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Comparison'!$P$315:$P$362</c:f>
              <c:numCache>
                <c:formatCode>General</c:formatCode>
                <c:ptCount val="48"/>
                <c:pt idx="0">
                  <c:v>1</c:v>
                </c:pt>
                <c:pt idx="1">
                  <c:v>1</c:v>
                </c:pt>
                <c:pt idx="2">
                  <c:v>2</c:v>
                </c:pt>
                <c:pt idx="3">
                  <c:v>2</c:v>
                </c:pt>
                <c:pt idx="4">
                  <c:v>2</c:v>
                </c:pt>
                <c:pt idx="5">
                  <c:v>2</c:v>
                </c:pt>
                <c:pt idx="6">
                  <c:v>2</c:v>
                </c:pt>
                <c:pt idx="7">
                  <c:v>2</c:v>
                </c:pt>
                <c:pt idx="8">
                  <c:v>2</c:v>
                </c:pt>
                <c:pt idx="9">
                  <c:v>3</c:v>
                </c:pt>
                <c:pt idx="10">
                  <c:v>3</c:v>
                </c:pt>
                <c:pt idx="11">
                  <c:v>3</c:v>
                </c:pt>
                <c:pt idx="12">
                  <c:v>3</c:v>
                </c:pt>
                <c:pt idx="13">
                  <c:v>3</c:v>
                </c:pt>
                <c:pt idx="14">
                  <c:v>3</c:v>
                </c:pt>
                <c:pt idx="15">
                  <c:v>3</c:v>
                </c:pt>
                <c:pt idx="16">
                  <c:v>3</c:v>
                </c:pt>
                <c:pt idx="17">
                  <c:v>3</c:v>
                </c:pt>
                <c:pt idx="19">
                  <c:v>3</c:v>
                </c:pt>
                <c:pt idx="20">
                  <c:v>3</c:v>
                </c:pt>
                <c:pt idx="21">
                  <c:v>3</c:v>
                </c:pt>
                <c:pt idx="22">
                  <c:v>3</c:v>
                </c:pt>
                <c:pt idx="23">
                  <c:v>3</c:v>
                </c:pt>
                <c:pt idx="24">
                  <c:v>3</c:v>
                </c:pt>
                <c:pt idx="25">
                  <c:v>3</c:v>
                </c:pt>
                <c:pt idx="26">
                  <c:v>3</c:v>
                </c:pt>
                <c:pt idx="27">
                  <c:v>1</c:v>
                </c:pt>
                <c:pt idx="28">
                  <c:v>1</c:v>
                </c:pt>
                <c:pt idx="29">
                  <c:v>1</c:v>
                </c:pt>
                <c:pt idx="30">
                  <c:v>1</c:v>
                </c:pt>
                <c:pt idx="31">
                  <c:v>1</c:v>
                </c:pt>
                <c:pt idx="32">
                  <c:v>1</c:v>
                </c:pt>
                <c:pt idx="33">
                  <c:v>1</c:v>
                </c:pt>
                <c:pt idx="34">
                  <c:v>1</c:v>
                </c:pt>
                <c:pt idx="35">
                  <c:v>2</c:v>
                </c:pt>
                <c:pt idx="36">
                  <c:v>2</c:v>
                </c:pt>
                <c:pt idx="37">
                  <c:v>2</c:v>
                </c:pt>
                <c:pt idx="38">
                  <c:v>3</c:v>
                </c:pt>
                <c:pt idx="39">
                  <c:v>3</c:v>
                </c:pt>
                <c:pt idx="40">
                  <c:v>3</c:v>
                </c:pt>
                <c:pt idx="41">
                  <c:v>3</c:v>
                </c:pt>
                <c:pt idx="42">
                  <c:v>3</c:v>
                </c:pt>
                <c:pt idx="43">
                  <c:v>3</c:v>
                </c:pt>
                <c:pt idx="44">
                  <c:v>3</c:v>
                </c:pt>
                <c:pt idx="45">
                  <c:v>2</c:v>
                </c:pt>
                <c:pt idx="46">
                  <c:v>1</c:v>
                </c:pt>
                <c:pt idx="47">
                  <c:v>1</c:v>
                </c:pt>
              </c:numCache>
            </c:numRef>
          </c:yVal>
          <c:smooth val="0"/>
          <c:extLst>
            <c:ext xmlns:c16="http://schemas.microsoft.com/office/drawing/2014/chart" uri="{C3380CC4-5D6E-409C-BE32-E72D297353CC}">
              <c16:uniqueId val="{00000003-FDBB-44BF-84BF-25B79352CB88}"/>
            </c:ext>
          </c:extLst>
        </c:ser>
        <c:dLbls>
          <c:showLegendKey val="0"/>
          <c:showVal val="0"/>
          <c:showCatName val="0"/>
          <c:showSerName val="0"/>
          <c:showPercent val="0"/>
          <c:showBubbleSize val="0"/>
        </c:dLbls>
        <c:axId val="280119552"/>
        <c:axId val="280118016"/>
      </c:scatterChart>
      <c:valAx>
        <c:axId val="280105344"/>
        <c:scaling>
          <c:orientation val="minMax"/>
        </c:scaling>
        <c:delete val="0"/>
        <c:axPos val="b"/>
        <c:majorGridlines>
          <c:spPr>
            <a:ln w="9525" cap="flat" cmpd="sng" algn="ctr">
              <a:solidFill>
                <a:schemeClr val="accent1">
                  <a:alpha val="0"/>
                </a:schemeClr>
              </a:solidFill>
              <a:round/>
            </a:ln>
            <a:effectLst/>
          </c:spPr>
        </c:majorGridlines>
        <c:numFmt formatCode="[$-409]mmm\-yy;@" sourceLinked="0"/>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80107648"/>
        <c:crosses val="autoZero"/>
        <c:crossBetween val="midCat"/>
        <c:majorUnit val="100"/>
      </c:valAx>
      <c:valAx>
        <c:axId val="280107648"/>
        <c:scaling>
          <c:orientation val="minMax"/>
        </c:scaling>
        <c:delete val="0"/>
        <c:axPos val="l"/>
        <c:majorGridlines>
          <c:spPr>
            <a:ln w="9525" cap="flat" cmpd="sng" algn="ctr">
              <a:solidFill>
                <a:schemeClr val="bg1">
                  <a:lumMod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Normalized Index Values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80105344"/>
        <c:crosses val="autoZero"/>
        <c:crossBetween val="midCat"/>
      </c:valAx>
      <c:valAx>
        <c:axId val="280118016"/>
        <c:scaling>
          <c:orientation val="maxMin"/>
          <c:max val="5"/>
          <c:min val="1"/>
        </c:scaling>
        <c:delete val="0"/>
        <c:axPos val="r"/>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900" b="0" i="0" u="none" strike="noStrike" kern="1200" baseline="0">
                <a:solidFill>
                  <a:schemeClr val="bg1"/>
                </a:solidFill>
                <a:latin typeface="Century Gothic" panose="020B0502020202020204" pitchFamily="34" charset="0"/>
                <a:ea typeface="+mn-ea"/>
                <a:cs typeface="+mn-cs"/>
              </a:defRPr>
            </a:pPr>
            <a:endParaRPr lang="en-US"/>
          </a:p>
        </c:txPr>
        <c:crossAx val="280119552"/>
        <c:crosses val="max"/>
        <c:crossBetween val="midCat"/>
        <c:majorUnit val="1"/>
      </c:valAx>
      <c:valAx>
        <c:axId val="280119552"/>
        <c:scaling>
          <c:orientation val="minMax"/>
        </c:scaling>
        <c:delete val="1"/>
        <c:axPos val="b"/>
        <c:numFmt formatCode="[$-409]d\-mmm;@" sourceLinked="1"/>
        <c:majorTickMark val="out"/>
        <c:minorTickMark val="none"/>
        <c:tickLblPos val="nextTo"/>
        <c:crossAx val="280118016"/>
        <c:crosses val="max"/>
        <c:crossBetween val="midCat"/>
      </c:valAx>
      <c:spPr>
        <a:noFill/>
        <a:ln>
          <a:solidFill>
            <a:schemeClr val="bg1">
              <a:lumMod val="75000"/>
            </a:schemeClr>
          </a:solidFill>
        </a:ln>
        <a:effectLst/>
      </c:spPr>
    </c:plotArea>
    <c:legend>
      <c:legendPos val="b"/>
      <c:layout>
        <c:manualLayout>
          <c:xMode val="edge"/>
          <c:yMode val="edge"/>
          <c:x val="2.0861336113561651E-2"/>
          <c:y val="0.8056877930701517"/>
          <c:w val="0.97913866388643833"/>
          <c:h val="0.19431220692984835"/>
        </c:manualLayout>
      </c:layout>
      <c:overlay val="0"/>
      <c:spPr>
        <a:noFill/>
        <a:ln>
          <a:noFill/>
        </a:ln>
        <a:effectLst/>
      </c:spPr>
      <c:txPr>
        <a:bodyPr rot="0" spcFirstLastPara="1" vertOverflow="ellipsis" vert="horz" wrap="square" anchor="b" anchorCtr="0"/>
        <a:lstStyle/>
        <a:p>
          <a:pPr algn="just">
            <a:lnSpc>
              <a:spcPct val="100000"/>
            </a:lnSpc>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505660673012892E-2"/>
          <c:y val="2.4223575451755811E-2"/>
          <c:w val="0.8228055000587613"/>
          <c:h val="0.5698049336886668"/>
        </c:manualLayout>
      </c:layout>
      <c:scatterChart>
        <c:scatterStyle val="smoothMarker"/>
        <c:varyColors val="0"/>
        <c:ser>
          <c:idx val="3"/>
          <c:order val="0"/>
          <c:tx>
            <c:strRef>
              <c:f>'[Indices Comparisons_sam.xlsx]Indices Comparison'!$O$314</c:f>
              <c:strCache>
                <c:ptCount val="1"/>
                <c:pt idx="0">
                  <c:v>ESI</c:v>
                </c:pt>
              </c:strCache>
            </c:strRef>
          </c:tx>
          <c:spPr>
            <a:ln w="19050" cap="rnd">
              <a:solidFill>
                <a:schemeClr val="accent4"/>
              </a:solidFill>
              <a:round/>
            </a:ln>
            <a:effectLst/>
          </c:spPr>
          <c:marker>
            <c:symbol val="none"/>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Comparison'!$O$315:$O$350</c:f>
              <c:numCache>
                <c:formatCode>General</c:formatCode>
                <c:ptCount val="36"/>
                <c:pt idx="0">
                  <c:v>1.4570657537446761</c:v>
                </c:pt>
                <c:pt idx="1">
                  <c:v>-0.91373924346589397</c:v>
                </c:pt>
                <c:pt idx="2">
                  <c:v>-7.6064316216393812E-2</c:v>
                </c:pt>
                <c:pt idx="3">
                  <c:v>-0.63720775078426317</c:v>
                </c:pt>
                <c:pt idx="4">
                  <c:v>0.40063454856518083</c:v>
                </c:pt>
                <c:pt idx="5">
                  <c:v>-1.0630912605577598</c:v>
                </c:pt>
                <c:pt idx="6">
                  <c:v>-1.1439453477780834E-2</c:v>
                </c:pt>
                <c:pt idx="7">
                  <c:v>-0.55742402312735351</c:v>
                </c:pt>
                <c:pt idx="8">
                  <c:v>-4.141053227822703E-3</c:v>
                </c:pt>
                <c:pt idx="9">
                  <c:v>-0.12027638058895065</c:v>
                </c:pt>
                <c:pt idx="10">
                  <c:v>-1.1894127860295427</c:v>
                </c:pt>
                <c:pt idx="11">
                  <c:v>-0.46603538846422687</c:v>
                </c:pt>
                <c:pt idx="12">
                  <c:v>-0.89130595400678769</c:v>
                </c:pt>
                <c:pt idx="13">
                  <c:v>-0.28332473139088893</c:v>
                </c:pt>
                <c:pt idx="14">
                  <c:v>0.32472030126461948</c:v>
                </c:pt>
                <c:pt idx="15">
                  <c:v>-0.58003883949286816</c:v>
                </c:pt>
                <c:pt idx="16">
                  <c:v>0.29506655651825842</c:v>
                </c:pt>
                <c:pt idx="17">
                  <c:v>0.24628418053284185</c:v>
                </c:pt>
                <c:pt idx="18">
                  <c:v>0.33837795221144784</c:v>
                </c:pt>
                <c:pt idx="19">
                  <c:v>-0.78470782597854816</c:v>
                </c:pt>
                <c:pt idx="20">
                  <c:v>-0.62342709897723325</c:v>
                </c:pt>
                <c:pt idx="21">
                  <c:v>-0.89416440118182494</c:v>
                </c:pt>
                <c:pt idx="22">
                  <c:v>-0.52603470321402079</c:v>
                </c:pt>
                <c:pt idx="23">
                  <c:v>-1.1232862477628198</c:v>
                </c:pt>
                <c:pt idx="24">
                  <c:v>-2.066730184938113</c:v>
                </c:pt>
                <c:pt idx="25">
                  <c:v>-0.27456002380168276</c:v>
                </c:pt>
                <c:pt idx="26">
                  <c:v>1.6087359911993171</c:v>
                </c:pt>
                <c:pt idx="27">
                  <c:v>2.0871297842784804</c:v>
                </c:pt>
                <c:pt idx="28">
                  <c:v>2.3223773793874836</c:v>
                </c:pt>
                <c:pt idx="29">
                  <c:v>1.6709788919389033</c:v>
                </c:pt>
                <c:pt idx="30">
                  <c:v>0.8618915205678922</c:v>
                </c:pt>
                <c:pt idx="31">
                  <c:v>0.46381809709063582</c:v>
                </c:pt>
                <c:pt idx="32">
                  <c:v>1.5482460214846292</c:v>
                </c:pt>
                <c:pt idx="33">
                  <c:v>0.41520884103965622</c:v>
                </c:pt>
                <c:pt idx="34">
                  <c:v>-0.50821588604462198</c:v>
                </c:pt>
                <c:pt idx="35">
                  <c:v>-0.4459082670946245</c:v>
                </c:pt>
              </c:numCache>
            </c:numRef>
          </c:yVal>
          <c:smooth val="1"/>
          <c:extLst>
            <c:ext xmlns:c16="http://schemas.microsoft.com/office/drawing/2014/chart" uri="{C3380CC4-5D6E-409C-BE32-E72D297353CC}">
              <c16:uniqueId val="{00000000-1457-4B9E-9ED3-86BD5886CE4A}"/>
            </c:ext>
          </c:extLst>
        </c:ser>
        <c:ser>
          <c:idx val="6"/>
          <c:order val="1"/>
          <c:tx>
            <c:strRef>
              <c:f>'[Indices Comparisons_sam.xlsx]Indices Comparison'!$J$314</c:f>
              <c:strCache>
                <c:ptCount val="1"/>
                <c:pt idx="0">
                  <c:v>SPI</c:v>
                </c:pt>
              </c:strCache>
            </c:strRef>
          </c:tx>
          <c:spPr>
            <a:ln w="19050" cap="rnd">
              <a:solidFill>
                <a:srgbClr val="FF3300"/>
              </a:solidFill>
              <a:round/>
            </a:ln>
            <a:effectLst/>
          </c:spPr>
          <c:marker>
            <c:symbol val="none"/>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Comparison'!$J$315:$J$350</c:f>
              <c:numCache>
                <c:formatCode>General</c:formatCode>
                <c:ptCount val="36"/>
                <c:pt idx="0">
                  <c:v>0.24784472263800866</c:v>
                </c:pt>
                <c:pt idx="1">
                  <c:v>1.2347358638359245</c:v>
                </c:pt>
                <c:pt idx="2">
                  <c:v>-1.0100301236923948</c:v>
                </c:pt>
                <c:pt idx="3">
                  <c:v>-0.60596670954663745</c:v>
                </c:pt>
                <c:pt idx="4">
                  <c:v>-0.18832749533519902</c:v>
                </c:pt>
                <c:pt idx="5">
                  <c:v>-0.55934559621214663</c:v>
                </c:pt>
                <c:pt idx="6">
                  <c:v>-0.53286587843081157</c:v>
                </c:pt>
                <c:pt idx="7">
                  <c:v>-0.78848074600767359</c:v>
                </c:pt>
                <c:pt idx="8">
                  <c:v>-0.47890340760935846</c:v>
                </c:pt>
                <c:pt idx="9">
                  <c:v>-1.1660689919817573</c:v>
                </c:pt>
                <c:pt idx="10">
                  <c:v>8.4507559825188538E-2</c:v>
                </c:pt>
                <c:pt idx="11">
                  <c:v>-0.93581356367274027</c:v>
                </c:pt>
                <c:pt idx="12">
                  <c:v>-0.32123905855209434</c:v>
                </c:pt>
                <c:pt idx="13">
                  <c:v>0.37900918452105531</c:v>
                </c:pt>
                <c:pt idx="14">
                  <c:v>-1.2127737527071858</c:v>
                </c:pt>
                <c:pt idx="15">
                  <c:v>-0.30476211979031226</c:v>
                </c:pt>
                <c:pt idx="16">
                  <c:v>1.1418638133397341</c:v>
                </c:pt>
                <c:pt idx="17">
                  <c:v>-1.7272635701533368E-2</c:v>
                </c:pt>
                <c:pt idx="18">
                  <c:v>-0.72103335206009433</c:v>
                </c:pt>
                <c:pt idx="19">
                  <c:v>0.45669762757779558</c:v>
                </c:pt>
                <c:pt idx="20">
                  <c:v>0.60089574905180798</c:v>
                </c:pt>
                <c:pt idx="21">
                  <c:v>-0.45917488680462143</c:v>
                </c:pt>
                <c:pt idx="22">
                  <c:v>-0.37610919862039704</c:v>
                </c:pt>
                <c:pt idx="23">
                  <c:v>-1.498493336189954</c:v>
                </c:pt>
                <c:pt idx="24">
                  <c:v>-0.71532473050157863</c:v>
                </c:pt>
                <c:pt idx="25">
                  <c:v>-0.19914189654523304</c:v>
                </c:pt>
                <c:pt idx="26">
                  <c:v>2.8847179375545577</c:v>
                </c:pt>
                <c:pt idx="27">
                  <c:v>1.9963100732362515</c:v>
                </c:pt>
                <c:pt idx="28">
                  <c:v>0.62842314135314881</c:v>
                </c:pt>
                <c:pt idx="29">
                  <c:v>1.4335574021883883</c:v>
                </c:pt>
                <c:pt idx="30">
                  <c:v>0.22394574881773466</c:v>
                </c:pt>
                <c:pt idx="31">
                  <c:v>0.24260664690350245</c:v>
                </c:pt>
                <c:pt idx="32">
                  <c:v>0.34170543428077915</c:v>
                </c:pt>
                <c:pt idx="33">
                  <c:v>-0.31794275575542014</c:v>
                </c:pt>
                <c:pt idx="34">
                  <c:v>-1.4368657824317488</c:v>
                </c:pt>
                <c:pt idx="35">
                  <c:v>1.9491151130250162</c:v>
                </c:pt>
              </c:numCache>
            </c:numRef>
          </c:yVal>
          <c:smooth val="1"/>
          <c:extLst>
            <c:ext xmlns:c16="http://schemas.microsoft.com/office/drawing/2014/chart" uri="{C3380CC4-5D6E-409C-BE32-E72D297353CC}">
              <c16:uniqueId val="{00000001-1457-4B9E-9ED3-86BD5886CE4A}"/>
            </c:ext>
          </c:extLst>
        </c:ser>
        <c:ser>
          <c:idx val="2"/>
          <c:order val="2"/>
          <c:tx>
            <c:strRef>
              <c:f>'[Indices Comparisons_sam.xlsx]Indices Comparison'!$N$314</c:f>
              <c:strCache>
                <c:ptCount val="1"/>
                <c:pt idx="0">
                  <c:v>VCI</c:v>
                </c:pt>
              </c:strCache>
            </c:strRef>
          </c:tx>
          <c:spPr>
            <a:ln w="19050" cap="rnd">
              <a:solidFill>
                <a:schemeClr val="accent3">
                  <a:lumMod val="75000"/>
                </a:schemeClr>
              </a:solidFill>
              <a:round/>
            </a:ln>
            <a:effectLst/>
          </c:spPr>
          <c:marker>
            <c:symbol val="none"/>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Comparison'!$N$315:$N$350</c:f>
              <c:numCache>
                <c:formatCode>General</c:formatCode>
                <c:ptCount val="36"/>
                <c:pt idx="0">
                  <c:v>0.70662212278288272</c:v>
                </c:pt>
                <c:pt idx="1">
                  <c:v>0.88758869770860194</c:v>
                </c:pt>
                <c:pt idx="2">
                  <c:v>-0.28477922608645717</c:v>
                </c:pt>
                <c:pt idx="3">
                  <c:v>-0.36889957090945619</c:v>
                </c:pt>
                <c:pt idx="4">
                  <c:v>0.15543361116582838</c:v>
                </c:pt>
                <c:pt idx="5">
                  <c:v>0.20295407082861489</c:v>
                </c:pt>
                <c:pt idx="6">
                  <c:v>-0.42047253573640159</c:v>
                </c:pt>
                <c:pt idx="7">
                  <c:v>-0.28648160053201288</c:v>
                </c:pt>
                <c:pt idx="8">
                  <c:v>-0.53171034812095774</c:v>
                </c:pt>
                <c:pt idx="9">
                  <c:v>-1.1186515467108447</c:v>
                </c:pt>
                <c:pt idx="10">
                  <c:v>-0.67405721112545813</c:v>
                </c:pt>
                <c:pt idx="11">
                  <c:v>-0.25352124819314636</c:v>
                </c:pt>
                <c:pt idx="12">
                  <c:v>-0.65396806420699083</c:v>
                </c:pt>
                <c:pt idx="13">
                  <c:v>-0.66899403370315402</c:v>
                </c:pt>
                <c:pt idx="14">
                  <c:v>-1.0373779638176335</c:v>
                </c:pt>
                <c:pt idx="15">
                  <c:v>-0.81386027685154527</c:v>
                </c:pt>
                <c:pt idx="16">
                  <c:v>-0.29258763845115027</c:v>
                </c:pt>
                <c:pt idx="17">
                  <c:v>-7.3865673816307584E-2</c:v>
                </c:pt>
                <c:pt idx="18">
                  <c:v>-0.35621181676736063</c:v>
                </c:pt>
                <c:pt idx="19">
                  <c:v>-0.44607179958613347</c:v>
                </c:pt>
                <c:pt idx="20">
                  <c:v>-0.74898380259262276</c:v>
                </c:pt>
                <c:pt idx="21">
                  <c:v>-0.78675369474915258</c:v>
                </c:pt>
                <c:pt idx="22">
                  <c:v>8.2056968149256407E-2</c:v>
                </c:pt>
                <c:pt idx="23">
                  <c:v>-0.91197841052124884</c:v>
                </c:pt>
                <c:pt idx="24">
                  <c:v>-1.4024628409276549</c:v>
                </c:pt>
                <c:pt idx="25">
                  <c:v>-1.3888863425111646</c:v>
                </c:pt>
                <c:pt idx="26">
                  <c:v>0.6434660389218495</c:v>
                </c:pt>
                <c:pt idx="27">
                  <c:v>1.8615546405682264</c:v>
                </c:pt>
                <c:pt idx="28">
                  <c:v>2.398918550057604</c:v>
                </c:pt>
                <c:pt idx="29">
                  <c:v>2.0852288731507627</c:v>
                </c:pt>
                <c:pt idx="30">
                  <c:v>2.12675309561922</c:v>
                </c:pt>
                <c:pt idx="31">
                  <c:v>1.6215108111298138</c:v>
                </c:pt>
                <c:pt idx="32">
                  <c:v>1.0064021786272517</c:v>
                </c:pt>
                <c:pt idx="33">
                  <c:v>-3.478380541107156E-2</c:v>
                </c:pt>
                <c:pt idx="34">
                  <c:v>-0.10914440227945589</c:v>
                </c:pt>
                <c:pt idx="35">
                  <c:v>-0.11398580510253224</c:v>
                </c:pt>
              </c:numCache>
            </c:numRef>
          </c:yVal>
          <c:smooth val="1"/>
          <c:extLst>
            <c:ext xmlns:c16="http://schemas.microsoft.com/office/drawing/2014/chart" uri="{C3380CC4-5D6E-409C-BE32-E72D297353CC}">
              <c16:uniqueId val="{00000002-1457-4B9E-9ED3-86BD5886CE4A}"/>
            </c:ext>
          </c:extLst>
        </c:ser>
        <c:dLbls>
          <c:showLegendKey val="0"/>
          <c:showVal val="0"/>
          <c:showCatName val="0"/>
          <c:showSerName val="0"/>
          <c:showPercent val="0"/>
          <c:showBubbleSize val="0"/>
        </c:dLbls>
        <c:axId val="280160896"/>
        <c:axId val="280175744"/>
      </c:scatterChart>
      <c:scatterChart>
        <c:scatterStyle val="lineMarker"/>
        <c:varyColors val="0"/>
        <c:ser>
          <c:idx val="4"/>
          <c:order val="3"/>
          <c:tx>
            <c:strRef>
              <c:f>'[Indices Comparisons_sam.xlsx]Indices Comparison'!$P$314</c:f>
              <c:strCache>
                <c:ptCount val="1"/>
                <c:pt idx="0">
                  <c:v>Early Warning Phase</c:v>
                </c:pt>
              </c:strCache>
            </c:strRef>
          </c:tx>
          <c:spPr>
            <a:ln w="25400" cap="rnd">
              <a:noFill/>
              <a:round/>
            </a:ln>
            <a:effectLst/>
          </c:spPr>
          <c:marker>
            <c:symbol val="x"/>
            <c:size val="5"/>
            <c:spPr>
              <a:noFill/>
              <a:ln w="9525">
                <a:solidFill>
                  <a:schemeClr val="tx1"/>
                </a:solidFill>
              </a:ln>
              <a:effectLst/>
            </c:spPr>
          </c:marker>
          <c:xVal>
            <c:numRef>
              <c:f>'[Indices Comparisons_sam.xlsx]Indices Comparison'!$I$315:$I$350</c:f>
              <c:numCache>
                <c:formatCode>[$-409]d\-mmm;@</c:formatCode>
                <c:ptCount val="36"/>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numCache>
            </c:numRef>
          </c:xVal>
          <c:yVal>
            <c:numRef>
              <c:f>'[Indices Comparisons_sam.xlsx]Indices Comparison'!$P$315:$P$362</c:f>
              <c:numCache>
                <c:formatCode>General</c:formatCode>
                <c:ptCount val="48"/>
                <c:pt idx="0">
                  <c:v>1</c:v>
                </c:pt>
                <c:pt idx="1">
                  <c:v>1</c:v>
                </c:pt>
                <c:pt idx="2">
                  <c:v>2</c:v>
                </c:pt>
                <c:pt idx="3">
                  <c:v>2</c:v>
                </c:pt>
                <c:pt idx="4">
                  <c:v>2</c:v>
                </c:pt>
                <c:pt idx="5">
                  <c:v>2</c:v>
                </c:pt>
                <c:pt idx="6">
                  <c:v>2</c:v>
                </c:pt>
                <c:pt idx="7">
                  <c:v>2</c:v>
                </c:pt>
                <c:pt idx="8">
                  <c:v>2</c:v>
                </c:pt>
                <c:pt idx="9">
                  <c:v>3</c:v>
                </c:pt>
                <c:pt idx="10">
                  <c:v>3</c:v>
                </c:pt>
                <c:pt idx="11">
                  <c:v>3</c:v>
                </c:pt>
                <c:pt idx="12">
                  <c:v>3</c:v>
                </c:pt>
                <c:pt idx="13">
                  <c:v>3</c:v>
                </c:pt>
                <c:pt idx="14">
                  <c:v>3</c:v>
                </c:pt>
                <c:pt idx="15">
                  <c:v>3</c:v>
                </c:pt>
                <c:pt idx="16">
                  <c:v>3</c:v>
                </c:pt>
                <c:pt idx="17">
                  <c:v>3</c:v>
                </c:pt>
                <c:pt idx="19">
                  <c:v>3</c:v>
                </c:pt>
                <c:pt idx="20">
                  <c:v>3</c:v>
                </c:pt>
                <c:pt idx="21">
                  <c:v>3</c:v>
                </c:pt>
                <c:pt idx="22">
                  <c:v>3</c:v>
                </c:pt>
                <c:pt idx="23">
                  <c:v>3</c:v>
                </c:pt>
                <c:pt idx="24">
                  <c:v>3</c:v>
                </c:pt>
                <c:pt idx="25">
                  <c:v>3</c:v>
                </c:pt>
                <c:pt idx="26">
                  <c:v>3</c:v>
                </c:pt>
                <c:pt idx="27">
                  <c:v>1</c:v>
                </c:pt>
                <c:pt idx="28">
                  <c:v>1</c:v>
                </c:pt>
                <c:pt idx="29">
                  <c:v>1</c:v>
                </c:pt>
                <c:pt idx="30">
                  <c:v>1</c:v>
                </c:pt>
                <c:pt idx="31">
                  <c:v>1</c:v>
                </c:pt>
                <c:pt idx="32">
                  <c:v>1</c:v>
                </c:pt>
                <c:pt idx="33">
                  <c:v>1</c:v>
                </c:pt>
                <c:pt idx="34">
                  <c:v>1</c:v>
                </c:pt>
                <c:pt idx="35">
                  <c:v>2</c:v>
                </c:pt>
                <c:pt idx="36">
                  <c:v>2</c:v>
                </c:pt>
                <c:pt idx="37">
                  <c:v>2</c:v>
                </c:pt>
                <c:pt idx="38">
                  <c:v>3</c:v>
                </c:pt>
                <c:pt idx="39">
                  <c:v>3</c:v>
                </c:pt>
                <c:pt idx="40">
                  <c:v>3</c:v>
                </c:pt>
                <c:pt idx="41">
                  <c:v>3</c:v>
                </c:pt>
                <c:pt idx="42">
                  <c:v>3</c:v>
                </c:pt>
                <c:pt idx="43">
                  <c:v>3</c:v>
                </c:pt>
                <c:pt idx="44">
                  <c:v>3</c:v>
                </c:pt>
                <c:pt idx="45">
                  <c:v>2</c:v>
                </c:pt>
                <c:pt idx="46">
                  <c:v>1</c:v>
                </c:pt>
                <c:pt idx="47">
                  <c:v>1</c:v>
                </c:pt>
              </c:numCache>
            </c:numRef>
          </c:yVal>
          <c:smooth val="0"/>
          <c:extLst>
            <c:ext xmlns:c16="http://schemas.microsoft.com/office/drawing/2014/chart" uri="{C3380CC4-5D6E-409C-BE32-E72D297353CC}">
              <c16:uniqueId val="{00000003-1457-4B9E-9ED3-86BD5886CE4A}"/>
            </c:ext>
          </c:extLst>
        </c:ser>
        <c:dLbls>
          <c:showLegendKey val="0"/>
          <c:showVal val="0"/>
          <c:showCatName val="0"/>
          <c:showSerName val="0"/>
          <c:showPercent val="0"/>
          <c:showBubbleSize val="0"/>
        </c:dLbls>
        <c:axId val="280183552"/>
        <c:axId val="280177664"/>
      </c:scatterChart>
      <c:valAx>
        <c:axId val="280160896"/>
        <c:scaling>
          <c:orientation val="minMax"/>
        </c:scaling>
        <c:delete val="0"/>
        <c:axPos val="b"/>
        <c:majorGridlines>
          <c:spPr>
            <a:ln w="9525" cap="flat" cmpd="sng" algn="ctr">
              <a:solidFill>
                <a:schemeClr val="accent1">
                  <a:alpha val="0"/>
                </a:schemeClr>
              </a:solidFill>
              <a:round/>
            </a:ln>
            <a:effectLst/>
          </c:spPr>
        </c:majorGridlines>
        <c:numFmt formatCode="[$-409]mmm\-yy;@" sourceLinked="0"/>
        <c:majorTickMark val="none"/>
        <c:minorTickMark val="none"/>
        <c:tickLblPos val="low"/>
        <c:spPr>
          <a:noFill/>
          <a:ln w="9525" cap="flat" cmpd="sng" algn="ctr">
            <a:solidFill>
              <a:schemeClr val="tx1">
                <a:lumMod val="25000"/>
                <a:lumOff val="75000"/>
              </a:schemeClr>
            </a:solidFill>
            <a:round/>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80175744"/>
        <c:crosses val="autoZero"/>
        <c:crossBetween val="midCat"/>
        <c:majorUnit val="100"/>
      </c:valAx>
      <c:valAx>
        <c:axId val="28017574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Century Gothic" panose="020B0502020202020204" pitchFamily="34" charset="0"/>
                    <a:ea typeface="+mn-ea"/>
                    <a:cs typeface="+mn-cs"/>
                  </a:defRPr>
                </a:pPr>
                <a:r>
                  <a:rPr lang="en-US"/>
                  <a:t>Normalized Index Values</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80160896"/>
        <c:crosses val="autoZero"/>
        <c:crossBetween val="midCat"/>
      </c:valAx>
      <c:valAx>
        <c:axId val="280177664"/>
        <c:scaling>
          <c:orientation val="maxMin"/>
          <c:max val="5"/>
          <c:min val="1"/>
        </c:scaling>
        <c:delete val="0"/>
        <c:axPos val="r"/>
        <c:numFmt formatCode="#,##0" sourceLinked="0"/>
        <c:majorTickMark val="out"/>
        <c:minorTickMark val="none"/>
        <c:tickLblPos val="nextTo"/>
        <c:spPr>
          <a:noFill/>
          <a:ln w="9525" cap="flat" cmpd="sng" algn="ctr">
            <a:solidFill>
              <a:schemeClr val="tx1">
                <a:lumMod val="25000"/>
                <a:lumOff val="75000"/>
              </a:schemeClr>
            </a:solidFill>
            <a:round/>
          </a:ln>
          <a:effectLst/>
        </c:spPr>
        <c:txPr>
          <a:bodyPr rot="0" spcFirstLastPara="1" vertOverflow="ellipsis" wrap="square" anchor="ctr" anchorCtr="1"/>
          <a:lstStyle/>
          <a:p>
            <a:pPr>
              <a:defRPr sz="900" b="0" i="0" u="none" strike="noStrike" kern="1200" baseline="0">
                <a:solidFill>
                  <a:schemeClr val="bg1"/>
                </a:solidFill>
                <a:latin typeface="Century Gothic" panose="020B0502020202020204" pitchFamily="34" charset="0"/>
                <a:ea typeface="+mn-ea"/>
                <a:cs typeface="+mn-cs"/>
              </a:defRPr>
            </a:pPr>
            <a:endParaRPr lang="en-US"/>
          </a:p>
        </c:txPr>
        <c:crossAx val="280183552"/>
        <c:crosses val="max"/>
        <c:crossBetween val="midCat"/>
        <c:majorUnit val="1"/>
      </c:valAx>
      <c:valAx>
        <c:axId val="280183552"/>
        <c:scaling>
          <c:orientation val="minMax"/>
        </c:scaling>
        <c:delete val="1"/>
        <c:axPos val="b"/>
        <c:numFmt formatCode="[$-409]d\-mmm;@" sourceLinked="1"/>
        <c:majorTickMark val="out"/>
        <c:minorTickMark val="none"/>
        <c:tickLblPos val="nextTo"/>
        <c:crossAx val="280177664"/>
        <c:crosses val="max"/>
        <c:crossBetween val="midCat"/>
      </c:valAx>
      <c:spPr>
        <a:noFill/>
        <a:ln>
          <a:noFill/>
        </a:ln>
        <a:effectLst/>
      </c:spPr>
    </c:plotArea>
    <c:legend>
      <c:legendPos val="b"/>
      <c:layout>
        <c:manualLayout>
          <c:xMode val="edge"/>
          <c:yMode val="edge"/>
          <c:x val="5.0000035053059819E-2"/>
          <c:y val="0.87554417202088675"/>
          <c:w val="0.89999992989388033"/>
          <c:h val="0.1244558279791132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Century Gothic" panose="020B0502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panose="02040604050505020304" pitchFamily="18" charset="0"/>
                <a:ea typeface="+mn-ea"/>
                <a:cs typeface="+mn-cs"/>
              </a:defRPr>
            </a:pPr>
            <a:r>
              <a:rPr lang="en-US" sz="2000" dirty="0">
                <a:latin typeface="Century Gothic" panose="020B0502020202020204" pitchFamily="34" charset="0"/>
              </a:rPr>
              <a:t>Overall</a:t>
            </a:r>
            <a:r>
              <a:rPr lang="en-US" sz="2000" baseline="0" dirty="0">
                <a:latin typeface="Century Gothic" panose="020B0502020202020204" pitchFamily="34" charset="0"/>
              </a:rPr>
              <a:t> CDI and </a:t>
            </a:r>
            <a:r>
              <a:rPr lang="en-US" sz="2000" dirty="0">
                <a:latin typeface="Century Gothic" panose="020B0502020202020204" pitchFamily="34" charset="0"/>
              </a:rPr>
              <a:t>Historic Drought Events: Jan. 2001</a:t>
            </a:r>
            <a:r>
              <a:rPr lang="en-US" sz="2000" baseline="0" dirty="0">
                <a:latin typeface="Century Gothic" panose="020B0502020202020204" pitchFamily="34" charset="0"/>
              </a:rPr>
              <a:t> – Dec. 2018</a:t>
            </a:r>
            <a:r>
              <a:rPr lang="en-US" sz="2000" dirty="0">
                <a:latin typeface="Century Gothic" panose="020B0502020202020204" pitchFamily="34" charset="0"/>
              </a:rPr>
              <a:t> </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panose="02040604050505020304" pitchFamily="18" charset="0"/>
              <a:ea typeface="+mn-ea"/>
              <a:cs typeface="+mn-cs"/>
            </a:defRPr>
          </a:pPr>
          <a:endParaRPr lang="en-US"/>
        </a:p>
      </c:txPr>
    </c:title>
    <c:autoTitleDeleted val="0"/>
    <c:plotArea>
      <c:layout/>
      <c:barChart>
        <c:barDir val="col"/>
        <c:grouping val="clustered"/>
        <c:varyColors val="0"/>
        <c:ser>
          <c:idx val="2"/>
          <c:order val="1"/>
          <c:tx>
            <c:strRef>
              <c:f>'Historic Drought '!$D$1</c:f>
              <c:strCache>
                <c:ptCount val="1"/>
                <c:pt idx="0">
                  <c:v>Historic Drought: Entire Country</c:v>
                </c:pt>
              </c:strCache>
            </c:strRef>
          </c:tx>
          <c:spPr>
            <a:solidFill>
              <a:schemeClr val="accent3">
                <a:lumMod val="20000"/>
                <a:lumOff val="80000"/>
              </a:schemeClr>
            </a:solidFill>
            <a:ln>
              <a:noFill/>
            </a:ln>
            <a:effectLst/>
          </c:spPr>
          <c:invertIfNegative val="0"/>
          <c:val>
            <c:numRef>
              <c:f>'Historic Drought '!$D$2:$D$230</c:f>
              <c:numCache>
                <c:formatCode>General</c:formatCode>
                <c:ptCount val="229"/>
                <c:pt idx="36" formatCode="0.0">
                  <c:v>1</c:v>
                </c:pt>
                <c:pt idx="37" formatCode="0.0">
                  <c:v>1</c:v>
                </c:pt>
                <c:pt idx="38" formatCode="0.0">
                  <c:v>1</c:v>
                </c:pt>
                <c:pt idx="39" formatCode="0.0">
                  <c:v>1</c:v>
                </c:pt>
                <c:pt idx="40" formatCode="0.0">
                  <c:v>1</c:v>
                </c:pt>
                <c:pt idx="41" formatCode="0.0">
                  <c:v>1</c:v>
                </c:pt>
                <c:pt idx="42" formatCode="0.0">
                  <c:v>1</c:v>
                </c:pt>
                <c:pt idx="43" formatCode="0.0">
                  <c:v>1</c:v>
                </c:pt>
                <c:pt idx="44" formatCode="0.0">
                  <c:v>1</c:v>
                </c:pt>
                <c:pt idx="45" formatCode="0.0">
                  <c:v>1</c:v>
                </c:pt>
                <c:pt idx="46" formatCode="0.0">
                  <c:v>1</c:v>
                </c:pt>
                <c:pt idx="47" formatCode="0.0">
                  <c:v>1</c:v>
                </c:pt>
                <c:pt idx="84" formatCode="0.0">
                  <c:v>1</c:v>
                </c:pt>
                <c:pt idx="85" formatCode="0.0">
                  <c:v>1</c:v>
                </c:pt>
                <c:pt idx="86" formatCode="0.0">
                  <c:v>1</c:v>
                </c:pt>
                <c:pt idx="87" formatCode="0.0">
                  <c:v>1</c:v>
                </c:pt>
                <c:pt idx="88" formatCode="0.0">
                  <c:v>1</c:v>
                </c:pt>
                <c:pt idx="89" formatCode="0.0">
                  <c:v>1</c:v>
                </c:pt>
                <c:pt idx="90" formatCode="0.0">
                  <c:v>1</c:v>
                </c:pt>
                <c:pt idx="91" formatCode="0.0">
                  <c:v>1</c:v>
                </c:pt>
                <c:pt idx="92" formatCode="0.0">
                  <c:v>1</c:v>
                </c:pt>
                <c:pt idx="93" formatCode="0.0">
                  <c:v>1</c:v>
                </c:pt>
                <c:pt idx="94" formatCode="0.0">
                  <c:v>1</c:v>
                </c:pt>
                <c:pt idx="95" formatCode="0.0">
                  <c:v>1</c:v>
                </c:pt>
                <c:pt idx="96" formatCode="0.0">
                  <c:v>1</c:v>
                </c:pt>
                <c:pt idx="97" formatCode="0.0">
                  <c:v>1</c:v>
                </c:pt>
                <c:pt idx="98" formatCode="0.0">
                  <c:v>1</c:v>
                </c:pt>
                <c:pt idx="99" formatCode="0.0">
                  <c:v>1</c:v>
                </c:pt>
                <c:pt idx="100" formatCode="0.0">
                  <c:v>1</c:v>
                </c:pt>
                <c:pt idx="101" formatCode="0.0">
                  <c:v>1</c:v>
                </c:pt>
                <c:pt idx="102" formatCode="0.0">
                  <c:v>1</c:v>
                </c:pt>
                <c:pt idx="103" formatCode="0.0">
                  <c:v>1</c:v>
                </c:pt>
                <c:pt idx="104" formatCode="0.0">
                  <c:v>1</c:v>
                </c:pt>
                <c:pt idx="105" formatCode="0.0">
                  <c:v>1</c:v>
                </c:pt>
                <c:pt idx="106" formatCode="0.0">
                  <c:v>1</c:v>
                </c:pt>
                <c:pt idx="107" formatCode="0.0">
                  <c:v>1</c:v>
                </c:pt>
                <c:pt idx="122" formatCode="0.0">
                  <c:v>1</c:v>
                </c:pt>
                <c:pt idx="123" formatCode="0.0">
                  <c:v>1</c:v>
                </c:pt>
                <c:pt idx="124" formatCode="0.0">
                  <c:v>1</c:v>
                </c:pt>
                <c:pt idx="125" formatCode="0.0">
                  <c:v>1</c:v>
                </c:pt>
                <c:pt idx="126" formatCode="0.0">
                  <c:v>1</c:v>
                </c:pt>
                <c:pt idx="127" formatCode="0.0">
                  <c:v>1</c:v>
                </c:pt>
                <c:pt idx="128" formatCode="0.0">
                  <c:v>1</c:v>
                </c:pt>
                <c:pt idx="129" formatCode="0.0">
                  <c:v>1</c:v>
                </c:pt>
                <c:pt idx="130" formatCode="0.0">
                  <c:v>1</c:v>
                </c:pt>
                <c:pt idx="131" formatCode="0.0">
                  <c:v>1</c:v>
                </c:pt>
                <c:pt idx="132" formatCode="0.0">
                  <c:v>1</c:v>
                </c:pt>
                <c:pt idx="133" formatCode="0.0">
                  <c:v>1</c:v>
                </c:pt>
                <c:pt idx="134" formatCode="0.0">
                  <c:v>1</c:v>
                </c:pt>
                <c:pt idx="135" formatCode="0.0">
                  <c:v>1</c:v>
                </c:pt>
                <c:pt idx="136" formatCode="0.0">
                  <c:v>1</c:v>
                </c:pt>
                <c:pt idx="137" formatCode="0.0">
                  <c:v>1</c:v>
                </c:pt>
                <c:pt idx="138" formatCode="0.0">
                  <c:v>1</c:v>
                </c:pt>
                <c:pt idx="139" formatCode="0.0">
                  <c:v>1</c:v>
                </c:pt>
                <c:pt idx="140" formatCode="0.0">
                  <c:v>1</c:v>
                </c:pt>
                <c:pt idx="141" formatCode="0.0">
                  <c:v>1</c:v>
                </c:pt>
                <c:pt idx="142" formatCode="0.0">
                  <c:v>1</c:v>
                </c:pt>
                <c:pt idx="143" formatCode="0.0">
                  <c:v>1</c:v>
                </c:pt>
                <c:pt idx="189">
                  <c:v>1</c:v>
                </c:pt>
                <c:pt idx="190">
                  <c:v>1</c:v>
                </c:pt>
                <c:pt idx="191">
                  <c:v>1</c:v>
                </c:pt>
                <c:pt idx="192" formatCode="0.0">
                  <c:v>1</c:v>
                </c:pt>
                <c:pt idx="193" formatCode="0.0">
                  <c:v>1</c:v>
                </c:pt>
                <c:pt idx="194" formatCode="0.0">
                  <c:v>1</c:v>
                </c:pt>
                <c:pt idx="195" formatCode="0.0">
                  <c:v>1</c:v>
                </c:pt>
              </c:numCache>
            </c:numRef>
          </c:val>
          <c:extLst>
            <c:ext xmlns:c16="http://schemas.microsoft.com/office/drawing/2014/chart" uri="{C3380CC4-5D6E-409C-BE32-E72D297353CC}">
              <c16:uniqueId val="{00000000-1293-F14E-8FCB-47639B80689F}"/>
            </c:ext>
          </c:extLst>
        </c:ser>
        <c:ser>
          <c:idx val="3"/>
          <c:order val="2"/>
          <c:tx>
            <c:strRef>
              <c:f>'Historic Drought '!$E$1</c:f>
              <c:strCache>
                <c:ptCount val="1"/>
                <c:pt idx="0">
                  <c:v>Historic Drought: Northern Region</c:v>
                </c:pt>
              </c:strCache>
            </c:strRef>
          </c:tx>
          <c:spPr>
            <a:solidFill>
              <a:schemeClr val="accent4">
                <a:lumMod val="20000"/>
                <a:lumOff val="80000"/>
              </a:schemeClr>
            </a:solidFill>
            <a:ln>
              <a:noFill/>
            </a:ln>
            <a:effectLst/>
          </c:spPr>
          <c:invertIfNegative val="0"/>
          <c:val>
            <c:numRef>
              <c:f>'Historic Drought '!$E$2:$E$230</c:f>
              <c:numCache>
                <c:formatCode>General</c:formatCode>
                <c:ptCount val="229"/>
                <c:pt idx="48">
                  <c:v>1</c:v>
                </c:pt>
                <c:pt idx="49">
                  <c:v>1</c:v>
                </c:pt>
                <c:pt idx="50">
                  <c:v>1</c:v>
                </c:pt>
                <c:pt idx="51">
                  <c:v>1</c:v>
                </c:pt>
                <c:pt idx="52">
                  <c:v>1</c:v>
                </c:pt>
                <c:pt idx="53">
                  <c:v>1</c:v>
                </c:pt>
                <c:pt idx="54">
                  <c:v>1</c:v>
                </c:pt>
                <c:pt idx="55">
                  <c:v>1</c:v>
                </c:pt>
                <c:pt idx="56">
                  <c:v>1</c:v>
                </c:pt>
                <c:pt idx="57">
                  <c:v>1</c:v>
                </c:pt>
                <c:pt idx="58">
                  <c:v>1</c:v>
                </c:pt>
                <c:pt idx="59">
                  <c:v>1</c:v>
                </c:pt>
              </c:numCache>
            </c:numRef>
          </c:val>
          <c:extLst>
            <c:ext xmlns:c16="http://schemas.microsoft.com/office/drawing/2014/chart" uri="{C3380CC4-5D6E-409C-BE32-E72D297353CC}">
              <c16:uniqueId val="{00000001-1293-F14E-8FCB-47639B80689F}"/>
            </c:ext>
          </c:extLst>
        </c:ser>
        <c:dLbls>
          <c:showLegendKey val="0"/>
          <c:showVal val="0"/>
          <c:showCatName val="0"/>
          <c:showSerName val="0"/>
          <c:showPercent val="0"/>
          <c:showBubbleSize val="0"/>
        </c:dLbls>
        <c:gapWidth val="0"/>
        <c:overlap val="100"/>
        <c:axId val="291734272"/>
        <c:axId val="291724288"/>
      </c:barChart>
      <c:lineChart>
        <c:grouping val="standard"/>
        <c:varyColors val="0"/>
        <c:ser>
          <c:idx val="1"/>
          <c:order val="0"/>
          <c:tx>
            <c:strRef>
              <c:f>'Historic Drought '!$C$1</c:f>
              <c:strCache>
                <c:ptCount val="1"/>
                <c:pt idx="0">
                  <c:v>CDI</c:v>
                </c:pt>
              </c:strCache>
            </c:strRef>
          </c:tx>
          <c:spPr>
            <a:ln w="28575" cap="rnd">
              <a:solidFill>
                <a:srgbClr val="C00000"/>
              </a:solidFill>
              <a:round/>
            </a:ln>
            <a:effectLst/>
          </c:spPr>
          <c:marker>
            <c:symbol val="none"/>
          </c:marker>
          <c:cat>
            <c:numRef>
              <c:f>'Historic Drought '!$A$2:$A$217</c:f>
              <c:numCache>
                <c:formatCode>m/d/yy</c:formatCode>
                <c:ptCount val="216"/>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numCache>
            </c:numRef>
          </c:cat>
          <c:val>
            <c:numRef>
              <c:f>'Historic Drought '!$C$2:$C$230</c:f>
              <c:numCache>
                <c:formatCode>General</c:formatCode>
                <c:ptCount val="229"/>
                <c:pt idx="0">
                  <c:v>0.36028538726940862</c:v>
                </c:pt>
                <c:pt idx="1">
                  <c:v>0.17934600161480371</c:v>
                </c:pt>
                <c:pt idx="2">
                  <c:v>0.20404488302798027</c:v>
                </c:pt>
                <c:pt idx="3">
                  <c:v>0.21953011137894055</c:v>
                </c:pt>
                <c:pt idx="4">
                  <c:v>0.22698246809897288</c:v>
                </c:pt>
                <c:pt idx="5">
                  <c:v>0.32148958478895662</c:v>
                </c:pt>
                <c:pt idx="6">
                  <c:v>0.24865629508615789</c:v>
                </c:pt>
                <c:pt idx="7">
                  <c:v>3.0720094491208678E-2</c:v>
                </c:pt>
                <c:pt idx="8">
                  <c:v>8.5122958704566806E-2</c:v>
                </c:pt>
                <c:pt idx="9">
                  <c:v>-9.7622589112065158E-2</c:v>
                </c:pt>
                <c:pt idx="10">
                  <c:v>0.22262971040886576</c:v>
                </c:pt>
                <c:pt idx="11">
                  <c:v>-7.8275439372783254E-3</c:v>
                </c:pt>
                <c:pt idx="12">
                  <c:v>0.1230416190874048</c:v>
                </c:pt>
                <c:pt idx="13">
                  <c:v>6.5414460816154721E-2</c:v>
                </c:pt>
                <c:pt idx="14">
                  <c:v>0.13805920669407171</c:v>
                </c:pt>
                <c:pt idx="15">
                  <c:v>6.5440009783560252E-2</c:v>
                </c:pt>
                <c:pt idx="16">
                  <c:v>4.8114447996455085E-3</c:v>
                </c:pt>
                <c:pt idx="17">
                  <c:v>-0.15237768858285419</c:v>
                </c:pt>
                <c:pt idx="18">
                  <c:v>-7.2851975475464306E-2</c:v>
                </c:pt>
                <c:pt idx="19">
                  <c:v>8.4090399931606701E-3</c:v>
                </c:pt>
                <c:pt idx="20">
                  <c:v>-3.5834112777594546E-3</c:v>
                </c:pt>
                <c:pt idx="21">
                  <c:v>0.10401950460667672</c:v>
                </c:pt>
                <c:pt idx="22">
                  <c:v>0.24604901283309771</c:v>
                </c:pt>
                <c:pt idx="23">
                  <c:v>5.4461274587016058E-2</c:v>
                </c:pt>
                <c:pt idx="24">
                  <c:v>0.24995863671369073</c:v>
                </c:pt>
                <c:pt idx="25">
                  <c:v>-5.9586318597909683E-3</c:v>
                </c:pt>
                <c:pt idx="26">
                  <c:v>-0.11855957054357774</c:v>
                </c:pt>
                <c:pt idx="27">
                  <c:v>-0.23615950191717602</c:v>
                </c:pt>
                <c:pt idx="28">
                  <c:v>-2.1017026672875545E-2</c:v>
                </c:pt>
                <c:pt idx="29">
                  <c:v>0.12984481731124456</c:v>
                </c:pt>
                <c:pt idx="30">
                  <c:v>7.1408643077542439E-2</c:v>
                </c:pt>
                <c:pt idx="31">
                  <c:v>0.10034344986936977</c:v>
                </c:pt>
                <c:pt idx="32">
                  <c:v>0.19071042120037077</c:v>
                </c:pt>
                <c:pt idx="33">
                  <c:v>0.14087145635217962</c:v>
                </c:pt>
                <c:pt idx="34">
                  <c:v>-1.7545389549966445E-2</c:v>
                </c:pt>
                <c:pt idx="35">
                  <c:v>-8.1607698501991316E-2</c:v>
                </c:pt>
                <c:pt idx="36">
                  <c:v>-3.6923301067611082E-2</c:v>
                </c:pt>
                <c:pt idx="37">
                  <c:v>0.12399001964817714</c:v>
                </c:pt>
                <c:pt idx="38">
                  <c:v>-0.1112200767525026</c:v>
                </c:pt>
                <c:pt idx="39">
                  <c:v>8.7540495196488141E-2</c:v>
                </c:pt>
                <c:pt idx="40">
                  <c:v>-0.29139030324000742</c:v>
                </c:pt>
                <c:pt idx="41">
                  <c:v>-0.245529993416959</c:v>
                </c:pt>
                <c:pt idx="42">
                  <c:v>-0.27135977424406793</c:v>
                </c:pt>
                <c:pt idx="43">
                  <c:v>-0.16790800397392086</c:v>
                </c:pt>
                <c:pt idx="44">
                  <c:v>-0.2142749419400059</c:v>
                </c:pt>
                <c:pt idx="45">
                  <c:v>-6.2149618333815909E-2</c:v>
                </c:pt>
                <c:pt idx="46">
                  <c:v>-0.14724493267112435</c:v>
                </c:pt>
                <c:pt idx="47">
                  <c:v>0.12058714359544238</c:v>
                </c:pt>
                <c:pt idx="48">
                  <c:v>-4.9709418992951476E-2</c:v>
                </c:pt>
                <c:pt idx="49">
                  <c:v>4.4883975153797565E-2</c:v>
                </c:pt>
                <c:pt idx="50">
                  <c:v>6.2260670633187583E-2</c:v>
                </c:pt>
                <c:pt idx="51">
                  <c:v>-4.8616118133569065E-2</c:v>
                </c:pt>
                <c:pt idx="52">
                  <c:v>-0.15702353407648775</c:v>
                </c:pt>
                <c:pt idx="53">
                  <c:v>6.6193780132757958E-3</c:v>
                </c:pt>
                <c:pt idx="54">
                  <c:v>2.2948772631915536E-2</c:v>
                </c:pt>
                <c:pt idx="55">
                  <c:v>0.15777201249001518</c:v>
                </c:pt>
                <c:pt idx="56">
                  <c:v>-2.777989153327599E-2</c:v>
                </c:pt>
                <c:pt idx="57">
                  <c:v>-8.5823406600721144E-2</c:v>
                </c:pt>
                <c:pt idx="58">
                  <c:v>-0.1671707562572034</c:v>
                </c:pt>
                <c:pt idx="59">
                  <c:v>-0.26477939175672827</c:v>
                </c:pt>
                <c:pt idx="60">
                  <c:v>-0.13614895521057008</c:v>
                </c:pt>
                <c:pt idx="61">
                  <c:v>-0.2781740036472875</c:v>
                </c:pt>
                <c:pt idx="62">
                  <c:v>0.12866132912283701</c:v>
                </c:pt>
                <c:pt idx="63">
                  <c:v>0.24512775283158406</c:v>
                </c:pt>
                <c:pt idx="64">
                  <c:v>0.20536999053598229</c:v>
                </c:pt>
                <c:pt idx="65">
                  <c:v>8.1152854903248181E-2</c:v>
                </c:pt>
                <c:pt idx="66">
                  <c:v>-1.0236127124635412E-2</c:v>
                </c:pt>
                <c:pt idx="67">
                  <c:v>-0.14708205973401972</c:v>
                </c:pt>
                <c:pt idx="68">
                  <c:v>5.4524739466317571E-2</c:v>
                </c:pt>
                <c:pt idx="69">
                  <c:v>-0.18360941533538894</c:v>
                </c:pt>
                <c:pt idx="70">
                  <c:v>0.18084353222302751</c:v>
                </c:pt>
                <c:pt idx="71">
                  <c:v>9.2917545336752089E-2</c:v>
                </c:pt>
                <c:pt idx="72">
                  <c:v>0.23337439248952932</c:v>
                </c:pt>
                <c:pt idx="73">
                  <c:v>0.18851908843759135</c:v>
                </c:pt>
                <c:pt idx="74">
                  <c:v>4.0114030014733487E-2</c:v>
                </c:pt>
                <c:pt idx="75">
                  <c:v>-0.12787113008703138</c:v>
                </c:pt>
                <c:pt idx="76">
                  <c:v>-1.2605604777426428E-2</c:v>
                </c:pt>
                <c:pt idx="77">
                  <c:v>6.628280593378609E-2</c:v>
                </c:pt>
                <c:pt idx="78">
                  <c:v>-0.10830258065134682</c:v>
                </c:pt>
                <c:pt idx="79">
                  <c:v>4.8590076247773006E-2</c:v>
                </c:pt>
                <c:pt idx="80">
                  <c:v>0.12848091184137878</c:v>
                </c:pt>
                <c:pt idx="81">
                  <c:v>0.12773582549445342</c:v>
                </c:pt>
                <c:pt idx="82">
                  <c:v>-0.1940636582924414</c:v>
                </c:pt>
                <c:pt idx="83">
                  <c:v>-0.11058023486997069</c:v>
                </c:pt>
                <c:pt idx="84">
                  <c:v>-0.16486083083536754</c:v>
                </c:pt>
                <c:pt idx="85">
                  <c:v>-7.7648875749376609E-2</c:v>
                </c:pt>
                <c:pt idx="86">
                  <c:v>-1.2451770588385475E-2</c:v>
                </c:pt>
                <c:pt idx="87">
                  <c:v>-0.15359593791706089</c:v>
                </c:pt>
                <c:pt idx="88">
                  <c:v>-9.0342589475623722E-2</c:v>
                </c:pt>
                <c:pt idx="89">
                  <c:v>-8.9547188036363634E-2</c:v>
                </c:pt>
                <c:pt idx="90">
                  <c:v>6.1882609771225248E-2</c:v>
                </c:pt>
                <c:pt idx="91">
                  <c:v>1.1350092765834881E-2</c:v>
                </c:pt>
                <c:pt idx="92">
                  <c:v>1.8933445255087743E-2</c:v>
                </c:pt>
                <c:pt idx="93">
                  <c:v>0.13058894552954831</c:v>
                </c:pt>
                <c:pt idx="94">
                  <c:v>-6.1088129442059644E-2</c:v>
                </c:pt>
                <c:pt idx="95">
                  <c:v>-0.21118939528060171</c:v>
                </c:pt>
                <c:pt idx="96">
                  <c:v>-0.25749984626535105</c:v>
                </c:pt>
                <c:pt idx="97">
                  <c:v>5.8115654270197419E-3</c:v>
                </c:pt>
                <c:pt idx="98">
                  <c:v>-0.17910640742913203</c:v>
                </c:pt>
                <c:pt idx="99">
                  <c:v>-6.6336033264948996E-2</c:v>
                </c:pt>
                <c:pt idx="100">
                  <c:v>-0.16083078432124701</c:v>
                </c:pt>
                <c:pt idx="101">
                  <c:v>-0.16292998035646514</c:v>
                </c:pt>
                <c:pt idx="102">
                  <c:v>-0.28066136863046026</c:v>
                </c:pt>
                <c:pt idx="103">
                  <c:v>-0.21806280555757585</c:v>
                </c:pt>
                <c:pt idx="104">
                  <c:v>-0.18998374349538252</c:v>
                </c:pt>
                <c:pt idx="105">
                  <c:v>-8.5005068624094002E-2</c:v>
                </c:pt>
                <c:pt idx="106">
                  <c:v>-7.2360062980871998E-2</c:v>
                </c:pt>
                <c:pt idx="107">
                  <c:v>-4.1873295053661531E-2</c:v>
                </c:pt>
                <c:pt idx="108">
                  <c:v>-0.10675769291765631</c:v>
                </c:pt>
                <c:pt idx="109">
                  <c:v>0.14344215842430219</c:v>
                </c:pt>
                <c:pt idx="110">
                  <c:v>-5.6575965850941623E-3</c:v>
                </c:pt>
                <c:pt idx="111">
                  <c:v>0.29203009504345989</c:v>
                </c:pt>
                <c:pt idx="112">
                  <c:v>0.21387542884121885</c:v>
                </c:pt>
                <c:pt idx="113">
                  <c:v>0.12832469451279957</c:v>
                </c:pt>
                <c:pt idx="114">
                  <c:v>-1.7168298307477001E-2</c:v>
                </c:pt>
                <c:pt idx="115">
                  <c:v>3.4014202259030082E-2</c:v>
                </c:pt>
                <c:pt idx="116">
                  <c:v>7.4415323058386218E-2</c:v>
                </c:pt>
                <c:pt idx="117">
                  <c:v>0.10005566535748228</c:v>
                </c:pt>
                <c:pt idx="118">
                  <c:v>7.1399197095623817E-3</c:v>
                </c:pt>
                <c:pt idx="119">
                  <c:v>4.5290224748278839E-2</c:v>
                </c:pt>
                <c:pt idx="120">
                  <c:v>-0.13708295087579819</c:v>
                </c:pt>
                <c:pt idx="121">
                  <c:v>-0.14092980111859904</c:v>
                </c:pt>
                <c:pt idx="122">
                  <c:v>-0.13873257369870423</c:v>
                </c:pt>
                <c:pt idx="123">
                  <c:v>-0.16823444656449307</c:v>
                </c:pt>
                <c:pt idx="124">
                  <c:v>0.10750034850795702</c:v>
                </c:pt>
                <c:pt idx="125">
                  <c:v>0.16649777796403667</c:v>
                </c:pt>
                <c:pt idx="126">
                  <c:v>-9.325429215622634E-2</c:v>
                </c:pt>
                <c:pt idx="127">
                  <c:v>0.19642044257849281</c:v>
                </c:pt>
                <c:pt idx="128">
                  <c:v>0.10974664755300638</c:v>
                </c:pt>
                <c:pt idx="129">
                  <c:v>-4.5997618211003038E-2</c:v>
                </c:pt>
                <c:pt idx="130">
                  <c:v>-0.16351594938385675</c:v>
                </c:pt>
                <c:pt idx="131">
                  <c:v>-6.4262310300964007E-2</c:v>
                </c:pt>
                <c:pt idx="132">
                  <c:v>-0.30975234881967678</c:v>
                </c:pt>
                <c:pt idx="133">
                  <c:v>-0.30297596391945547</c:v>
                </c:pt>
                <c:pt idx="134">
                  <c:v>-0.33442287695201245</c:v>
                </c:pt>
                <c:pt idx="135">
                  <c:v>-0.1378689539669985</c:v>
                </c:pt>
                <c:pt idx="136">
                  <c:v>-0.10145064754086128</c:v>
                </c:pt>
                <c:pt idx="137">
                  <c:v>-4.6442019515068184E-2</c:v>
                </c:pt>
                <c:pt idx="138">
                  <c:v>-6.1172321893067344E-2</c:v>
                </c:pt>
                <c:pt idx="139">
                  <c:v>-4.1447251572916795E-2</c:v>
                </c:pt>
                <c:pt idx="140">
                  <c:v>0.16263819210731298</c:v>
                </c:pt>
                <c:pt idx="141">
                  <c:v>6.9734903340878632E-2</c:v>
                </c:pt>
                <c:pt idx="142">
                  <c:v>0.25378620226923615</c:v>
                </c:pt>
                <c:pt idx="143">
                  <c:v>-2.3374424992396722E-2</c:v>
                </c:pt>
                <c:pt idx="144">
                  <c:v>5.8132945059612751E-2</c:v>
                </c:pt>
                <c:pt idx="145">
                  <c:v>0.1108475098691977</c:v>
                </c:pt>
                <c:pt idx="146">
                  <c:v>9.2412126538854639E-2</c:v>
                </c:pt>
                <c:pt idx="147">
                  <c:v>6.9341532262071862E-2</c:v>
                </c:pt>
                <c:pt idx="148">
                  <c:v>-0.21858625287875594</c:v>
                </c:pt>
                <c:pt idx="149">
                  <c:v>-0.12283772199481008</c:v>
                </c:pt>
                <c:pt idx="150">
                  <c:v>-0.29758793587335702</c:v>
                </c:pt>
                <c:pt idx="151">
                  <c:v>2.1291312021050737E-2</c:v>
                </c:pt>
                <c:pt idx="152">
                  <c:v>2.0288226492277812E-2</c:v>
                </c:pt>
                <c:pt idx="153">
                  <c:v>6.5879369808315685E-2</c:v>
                </c:pt>
                <c:pt idx="154">
                  <c:v>-0.15589970330534542</c:v>
                </c:pt>
                <c:pt idx="155">
                  <c:v>0.18095111348272602</c:v>
                </c:pt>
                <c:pt idx="156">
                  <c:v>1.8289178382515424E-3</c:v>
                </c:pt>
                <c:pt idx="157">
                  <c:v>5.3285449446737992E-2</c:v>
                </c:pt>
                <c:pt idx="158">
                  <c:v>-1.6731302512458596E-2</c:v>
                </c:pt>
                <c:pt idx="159">
                  <c:v>-0.19945019904576933</c:v>
                </c:pt>
                <c:pt idx="160">
                  <c:v>-1.4094117712659849E-2</c:v>
                </c:pt>
                <c:pt idx="161">
                  <c:v>0.17659555496667859</c:v>
                </c:pt>
                <c:pt idx="162">
                  <c:v>-0.1399179572549854</c:v>
                </c:pt>
                <c:pt idx="163">
                  <c:v>7.9361167525665757E-2</c:v>
                </c:pt>
                <c:pt idx="164">
                  <c:v>-1.9203909148302722E-2</c:v>
                </c:pt>
                <c:pt idx="165">
                  <c:v>0.11810102013878529</c:v>
                </c:pt>
                <c:pt idx="166">
                  <c:v>-5.1184243634530557E-2</c:v>
                </c:pt>
                <c:pt idx="167">
                  <c:v>0.10973332741807323</c:v>
                </c:pt>
                <c:pt idx="168">
                  <c:v>-0.14084544794133425</c:v>
                </c:pt>
                <c:pt idx="169">
                  <c:v>-0.1176343780893952</c:v>
                </c:pt>
                <c:pt idx="170">
                  <c:v>-7.3987650535096816E-2</c:v>
                </c:pt>
                <c:pt idx="171">
                  <c:v>-0.18061850528645404</c:v>
                </c:pt>
                <c:pt idx="172">
                  <c:v>0.15356901777245263</c:v>
                </c:pt>
                <c:pt idx="173">
                  <c:v>0.12587772603627029</c:v>
                </c:pt>
                <c:pt idx="174">
                  <c:v>3.1146688825049132E-2</c:v>
                </c:pt>
                <c:pt idx="175">
                  <c:v>-0.14257395741994575</c:v>
                </c:pt>
                <c:pt idx="176">
                  <c:v>-0.11184040690114661</c:v>
                </c:pt>
                <c:pt idx="177">
                  <c:v>3.7605640865668914E-2</c:v>
                </c:pt>
                <c:pt idx="178">
                  <c:v>0.17048796084238471</c:v>
                </c:pt>
                <c:pt idx="179">
                  <c:v>0.17409178646804724</c:v>
                </c:pt>
                <c:pt idx="180">
                  <c:v>0.2030789533876273</c:v>
                </c:pt>
                <c:pt idx="181">
                  <c:v>-6.2466652709250205E-2</c:v>
                </c:pt>
                <c:pt idx="182">
                  <c:v>-5.1331207304378415E-2</c:v>
                </c:pt>
                <c:pt idx="183">
                  <c:v>0.10656958524123172</c:v>
                </c:pt>
                <c:pt idx="184">
                  <c:v>3.2031220163373834E-2</c:v>
                </c:pt>
                <c:pt idx="185">
                  <c:v>-0.17792774765345151</c:v>
                </c:pt>
                <c:pt idx="186">
                  <c:v>-6.4914305776729603E-2</c:v>
                </c:pt>
                <c:pt idx="187">
                  <c:v>-0.16127395152428708</c:v>
                </c:pt>
                <c:pt idx="188">
                  <c:v>-0.18091360605441489</c:v>
                </c:pt>
                <c:pt idx="189">
                  <c:v>-0.10114683840507875</c:v>
                </c:pt>
                <c:pt idx="190">
                  <c:v>-0.13676957044092544</c:v>
                </c:pt>
                <c:pt idx="191">
                  <c:v>-0.217005682194683</c:v>
                </c:pt>
                <c:pt idx="192">
                  <c:v>-0.21900937589997105</c:v>
                </c:pt>
                <c:pt idx="193">
                  <c:v>-0.21114880246378062</c:v>
                </c:pt>
                <c:pt idx="194">
                  <c:v>-6.4644232308016025E-2</c:v>
                </c:pt>
                <c:pt idx="195">
                  <c:v>-5.4852219484053596E-2</c:v>
                </c:pt>
                <c:pt idx="196">
                  <c:v>6.9117194087708722E-2</c:v>
                </c:pt>
                <c:pt idx="197">
                  <c:v>-9.3913953211166384E-2</c:v>
                </c:pt>
                <c:pt idx="198">
                  <c:v>-9.9135349423607633E-2</c:v>
                </c:pt>
                <c:pt idx="199">
                  <c:v>0.16822768728180615</c:v>
                </c:pt>
                <c:pt idx="200">
                  <c:v>6.1315466598008628E-2</c:v>
                </c:pt>
                <c:pt idx="201">
                  <c:v>-3.5484560843684405E-2</c:v>
                </c:pt>
                <c:pt idx="202">
                  <c:v>6.011042820699633E-2</c:v>
                </c:pt>
                <c:pt idx="203">
                  <c:v>-5.7643399707031771E-2</c:v>
                </c:pt>
                <c:pt idx="204">
                  <c:v>-0.13634111714568714</c:v>
                </c:pt>
                <c:pt idx="205">
                  <c:v>-0.24105758347909931</c:v>
                </c:pt>
                <c:pt idx="206">
                  <c:v>-8.9424008205507124E-2</c:v>
                </c:pt>
                <c:pt idx="207">
                  <c:v>-8.1501208525827096E-2</c:v>
                </c:pt>
                <c:pt idx="208">
                  <c:v>0.12249036403140527</c:v>
                </c:pt>
                <c:pt idx="209">
                  <c:v>5.6502855399173463E-2</c:v>
                </c:pt>
                <c:pt idx="210">
                  <c:v>0.14716269774884233</c:v>
                </c:pt>
                <c:pt idx="211">
                  <c:v>-8.3571821995409912E-2</c:v>
                </c:pt>
                <c:pt idx="212">
                  <c:v>-5.8195349079000924E-2</c:v>
                </c:pt>
                <c:pt idx="213">
                  <c:v>1.9226476068834143E-2</c:v>
                </c:pt>
                <c:pt idx="214">
                  <c:v>1.6008568383225046E-2</c:v>
                </c:pt>
                <c:pt idx="215">
                  <c:v>9.5458970101832713E-2</c:v>
                </c:pt>
              </c:numCache>
            </c:numRef>
          </c:val>
          <c:smooth val="0"/>
          <c:extLst>
            <c:ext xmlns:c16="http://schemas.microsoft.com/office/drawing/2014/chart" uri="{C3380CC4-5D6E-409C-BE32-E72D297353CC}">
              <c16:uniqueId val="{00000002-1293-F14E-8FCB-47639B80689F}"/>
            </c:ext>
          </c:extLst>
        </c:ser>
        <c:dLbls>
          <c:showLegendKey val="0"/>
          <c:showVal val="0"/>
          <c:showCatName val="0"/>
          <c:showSerName val="0"/>
          <c:showPercent val="0"/>
          <c:showBubbleSize val="0"/>
        </c:dLbls>
        <c:marker val="1"/>
        <c:smooth val="0"/>
        <c:axId val="291721216"/>
        <c:axId val="291722752"/>
      </c:lineChart>
      <c:dateAx>
        <c:axId val="291721216"/>
        <c:scaling>
          <c:orientation val="minMax"/>
          <c:max val="43465"/>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91722752"/>
        <c:crosses val="autoZero"/>
        <c:auto val="0"/>
        <c:lblOffset val="100"/>
        <c:baseTimeUnit val="months"/>
      </c:dateAx>
      <c:valAx>
        <c:axId val="291722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721216"/>
        <c:crosses val="autoZero"/>
        <c:crossBetween val="between"/>
      </c:valAx>
      <c:valAx>
        <c:axId val="291724288"/>
        <c:scaling>
          <c:orientation val="minMax"/>
        </c:scaling>
        <c:delete val="0"/>
        <c:axPos val="r"/>
        <c:numFmt formatCode="General" sourceLinked="1"/>
        <c:majorTickMark val="out"/>
        <c:minorTickMark val="none"/>
        <c:tickLblPos val="nextTo"/>
        <c:spPr>
          <a:solidFill>
            <a:schemeClr val="bg1"/>
          </a:solidFill>
          <a:ln>
            <a:solidFill>
              <a:schemeClr val="bg1"/>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91734272"/>
        <c:crosses val="max"/>
        <c:crossBetween val="between"/>
      </c:valAx>
      <c:catAx>
        <c:axId val="291734272"/>
        <c:scaling>
          <c:orientation val="minMax"/>
        </c:scaling>
        <c:delete val="1"/>
        <c:axPos val="b"/>
        <c:majorTickMark val="out"/>
        <c:minorTickMark val="none"/>
        <c:tickLblPos val="nextTo"/>
        <c:crossAx val="29172428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latin typeface="Century Gothic" panose="020B0502020202020204" pitchFamily="34" charset="0"/>
              </a:rPr>
              <a:t>VCI and CDI Comparison: Jan. 2001 – De</a:t>
            </a:r>
            <a:r>
              <a:rPr lang="en-US" sz="2000" baseline="0" dirty="0">
                <a:latin typeface="Century Gothic" panose="020B0502020202020204" pitchFamily="34" charset="0"/>
              </a:rPr>
              <a:t>c. 2018</a:t>
            </a:r>
            <a:endParaRPr lang="en-US" sz="2000" dirty="0">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'CDI and VCI'!$E$1</c:f>
              <c:strCache>
                <c:ptCount val="1"/>
                <c:pt idx="0">
                  <c:v>Semi-Arid VCI</c:v>
                </c:pt>
              </c:strCache>
            </c:strRef>
          </c:tx>
          <c:spPr>
            <a:ln w="28575" cap="rnd">
              <a:solidFill>
                <a:schemeClr val="accent1"/>
              </a:solidFill>
              <a:round/>
            </a:ln>
            <a:effectLst/>
          </c:spPr>
          <c:marker>
            <c:symbol val="none"/>
          </c:marker>
          <c:cat>
            <c:numRef>
              <c:f>'CDI and VCI'!$A$2:$A$217</c:f>
              <c:numCache>
                <c:formatCode>m/d/yy</c:formatCode>
                <c:ptCount val="216"/>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pt idx="211">
                  <c:v>43313</c:v>
                </c:pt>
                <c:pt idx="212">
                  <c:v>43344</c:v>
                </c:pt>
                <c:pt idx="213">
                  <c:v>43374</c:v>
                </c:pt>
                <c:pt idx="214">
                  <c:v>43405</c:v>
                </c:pt>
                <c:pt idx="215">
                  <c:v>43435</c:v>
                </c:pt>
              </c:numCache>
            </c:numRef>
          </c:cat>
          <c:val>
            <c:numRef>
              <c:f>'CDI and VCI'!$E$2:$E$217</c:f>
              <c:numCache>
                <c:formatCode>General</c:formatCode>
                <c:ptCount val="216"/>
                <c:pt idx="0">
                  <c:v>1.0219288820790748</c:v>
                </c:pt>
                <c:pt idx="1">
                  <c:v>0.83445105585444035</c:v>
                </c:pt>
                <c:pt idx="2">
                  <c:v>-0.53623282981794462</c:v>
                </c:pt>
                <c:pt idx="3">
                  <c:v>0.90125050128395556</c:v>
                </c:pt>
                <c:pt idx="4">
                  <c:v>0.63115368209916423</c:v>
                </c:pt>
                <c:pt idx="5">
                  <c:v>0.1908899866130053</c:v>
                </c:pt>
                <c:pt idx="6">
                  <c:v>-0.17767834905213664</c:v>
                </c:pt>
                <c:pt idx="7">
                  <c:v>-0.1879174519441183</c:v>
                </c:pt>
                <c:pt idx="8">
                  <c:v>-0.46408465250196956</c:v>
                </c:pt>
                <c:pt idx="9">
                  <c:v>-1.4879324705199197</c:v>
                </c:pt>
                <c:pt idx="10">
                  <c:v>8.3351669531718062E-2</c:v>
                </c:pt>
                <c:pt idx="11">
                  <c:v>0.23273097299405446</c:v>
                </c:pt>
                <c:pt idx="12">
                  <c:v>0.27215212410324574</c:v>
                </c:pt>
                <c:pt idx="13">
                  <c:v>-0.25450449780358403</c:v>
                </c:pt>
                <c:pt idx="14">
                  <c:v>0.51143724023132808</c:v>
                </c:pt>
                <c:pt idx="15">
                  <c:v>0.66689773239769934</c:v>
                </c:pt>
                <c:pt idx="16">
                  <c:v>0.88611328218143892</c:v>
                </c:pt>
                <c:pt idx="17">
                  <c:v>0.38413220780522817</c:v>
                </c:pt>
                <c:pt idx="18">
                  <c:v>0.13946049358401658</c:v>
                </c:pt>
                <c:pt idx="19">
                  <c:v>8.7187314991884438E-2</c:v>
                </c:pt>
                <c:pt idx="20">
                  <c:v>0.47501337793907311</c:v>
                </c:pt>
                <c:pt idx="21">
                  <c:v>-0.89856260167797064</c:v>
                </c:pt>
                <c:pt idx="22">
                  <c:v>1.0303342190154137</c:v>
                </c:pt>
                <c:pt idx="23">
                  <c:v>1.4126576157142383</c:v>
                </c:pt>
                <c:pt idx="24">
                  <c:v>1.544078801535111</c:v>
                </c:pt>
                <c:pt idx="25">
                  <c:v>-0.19176454080545899</c:v>
                </c:pt>
                <c:pt idx="26">
                  <c:v>-0.83556146849164614</c:v>
                </c:pt>
                <c:pt idx="27">
                  <c:v>-0.39645505290129107</c:v>
                </c:pt>
                <c:pt idx="28">
                  <c:v>1.2281857585640554</c:v>
                </c:pt>
                <c:pt idx="29">
                  <c:v>1.8575859139254383</c:v>
                </c:pt>
                <c:pt idx="30">
                  <c:v>1.3550661115406837</c:v>
                </c:pt>
                <c:pt idx="31">
                  <c:v>0.85110829318052028</c:v>
                </c:pt>
                <c:pt idx="32">
                  <c:v>0.97869042406817519</c:v>
                </c:pt>
                <c:pt idx="33">
                  <c:v>-0.9010770707118515</c:v>
                </c:pt>
                <c:pt idx="34">
                  <c:v>6.2340318696375359E-2</c:v>
                </c:pt>
                <c:pt idx="35">
                  <c:v>-9.247986866589529E-2</c:v>
                </c:pt>
                <c:pt idx="36">
                  <c:v>0.20583938864648518</c:v>
                </c:pt>
                <c:pt idx="37">
                  <c:v>1.1668008030524344</c:v>
                </c:pt>
                <c:pt idx="38">
                  <c:v>-0.37247768034950757</c:v>
                </c:pt>
                <c:pt idx="39">
                  <c:v>0.85331972361813024</c:v>
                </c:pt>
                <c:pt idx="40">
                  <c:v>0.41131567753660331</c:v>
                </c:pt>
                <c:pt idx="41">
                  <c:v>-0.38096967525519454</c:v>
                </c:pt>
                <c:pt idx="42">
                  <c:v>-0.41139993844553463</c:v>
                </c:pt>
                <c:pt idx="43">
                  <c:v>-0.52422687926805456</c:v>
                </c:pt>
                <c:pt idx="44">
                  <c:v>-0.77737357376141125</c:v>
                </c:pt>
                <c:pt idx="45">
                  <c:v>-0.21023573211265964</c:v>
                </c:pt>
                <c:pt idx="46">
                  <c:v>0.27558123228205889</c:v>
                </c:pt>
                <c:pt idx="47">
                  <c:v>0.7328185284330162</c:v>
                </c:pt>
                <c:pt idx="48">
                  <c:v>0.10372970891541194</c:v>
                </c:pt>
                <c:pt idx="49">
                  <c:v>-0.34848928746628161</c:v>
                </c:pt>
                <c:pt idx="50">
                  <c:v>-0.83022855628657677</c:v>
                </c:pt>
                <c:pt idx="51">
                  <c:v>-0.14009096780685404</c:v>
                </c:pt>
                <c:pt idx="52">
                  <c:v>0.3661893446122671</c:v>
                </c:pt>
                <c:pt idx="53">
                  <c:v>0.55340919796075483</c:v>
                </c:pt>
                <c:pt idx="54">
                  <c:v>0.31448908646584911</c:v>
                </c:pt>
                <c:pt idx="55">
                  <c:v>-2.1046565369866373E-2</c:v>
                </c:pt>
                <c:pt idx="56">
                  <c:v>-0.23327204857641279</c:v>
                </c:pt>
                <c:pt idx="57">
                  <c:v>-1.1245288778181859</c:v>
                </c:pt>
                <c:pt idx="58">
                  <c:v>-0.71594469130050453</c:v>
                </c:pt>
                <c:pt idx="59">
                  <c:v>-1.2984912128404489</c:v>
                </c:pt>
                <c:pt idx="60">
                  <c:v>-2.1198425740291476</c:v>
                </c:pt>
                <c:pt idx="61">
                  <c:v>-2.0811485239482965</c:v>
                </c:pt>
                <c:pt idx="62">
                  <c:v>-0.57361240956745241</c:v>
                </c:pt>
                <c:pt idx="63">
                  <c:v>0.79069792765137381</c:v>
                </c:pt>
                <c:pt idx="64">
                  <c:v>0.90904430411214521</c:v>
                </c:pt>
                <c:pt idx="65">
                  <c:v>-0.11295651798315191</c:v>
                </c:pt>
                <c:pt idx="66">
                  <c:v>-0.2769392320685688</c:v>
                </c:pt>
                <c:pt idx="67">
                  <c:v>-0.1094401890447676</c:v>
                </c:pt>
                <c:pt idx="68">
                  <c:v>-9.2648564057790483E-2</c:v>
                </c:pt>
                <c:pt idx="69">
                  <c:v>-0.52763284416459966</c:v>
                </c:pt>
                <c:pt idx="70">
                  <c:v>1.4842636648307457</c:v>
                </c:pt>
                <c:pt idx="71">
                  <c:v>2.2188955674419448</c:v>
                </c:pt>
                <c:pt idx="72">
                  <c:v>2.7354316871680235</c:v>
                </c:pt>
                <c:pt idx="73">
                  <c:v>2.1554728657854283</c:v>
                </c:pt>
                <c:pt idx="74">
                  <c:v>0.97752775320874663</c:v>
                </c:pt>
                <c:pt idx="75">
                  <c:v>0.38741868725695677</c:v>
                </c:pt>
                <c:pt idx="76">
                  <c:v>0.88262008284639415</c:v>
                </c:pt>
                <c:pt idx="77">
                  <c:v>1.2481513308506751</c:v>
                </c:pt>
                <c:pt idx="78">
                  <c:v>1.2811705594992975</c:v>
                </c:pt>
                <c:pt idx="79">
                  <c:v>1.5487729268086681</c:v>
                </c:pt>
                <c:pt idx="80">
                  <c:v>1.5203316907919886</c:v>
                </c:pt>
                <c:pt idx="81">
                  <c:v>0.31043885134139304</c:v>
                </c:pt>
                <c:pt idx="82">
                  <c:v>0.3250467232494606</c:v>
                </c:pt>
                <c:pt idx="83">
                  <c:v>6.9469737897158032E-2</c:v>
                </c:pt>
                <c:pt idx="84">
                  <c:v>4.0411942720055105E-2</c:v>
                </c:pt>
                <c:pt idx="85">
                  <c:v>0.29816876213810944</c:v>
                </c:pt>
                <c:pt idx="86">
                  <c:v>-4.0713520285480372E-2</c:v>
                </c:pt>
                <c:pt idx="87">
                  <c:v>0.80682238388329353</c:v>
                </c:pt>
                <c:pt idx="88">
                  <c:v>0.29865073382756541</c:v>
                </c:pt>
                <c:pt idx="89">
                  <c:v>-0.79357728815062345</c:v>
                </c:pt>
                <c:pt idx="90">
                  <c:v>-0.27665374109553903</c:v>
                </c:pt>
                <c:pt idx="91">
                  <c:v>-0.30994567629244196</c:v>
                </c:pt>
                <c:pt idx="92">
                  <c:v>-0.20416383921794651</c:v>
                </c:pt>
                <c:pt idx="93">
                  <c:v>-0.14915586068572914</c:v>
                </c:pt>
                <c:pt idx="94">
                  <c:v>0.5837679081390944</c:v>
                </c:pt>
                <c:pt idx="95">
                  <c:v>-0.62196130372803049</c:v>
                </c:pt>
                <c:pt idx="96">
                  <c:v>-1.6720695148758957</c:v>
                </c:pt>
                <c:pt idx="97">
                  <c:v>-1.2351497508317988</c:v>
                </c:pt>
                <c:pt idx="98">
                  <c:v>-1.9087862796916988</c:v>
                </c:pt>
                <c:pt idx="99">
                  <c:v>-1.6932615594779996</c:v>
                </c:pt>
                <c:pt idx="100">
                  <c:v>-1.2821305019633684</c:v>
                </c:pt>
                <c:pt idx="101">
                  <c:v>-1.2881245944837942</c:v>
                </c:pt>
                <c:pt idx="102">
                  <c:v>-1.6908520400727405</c:v>
                </c:pt>
                <c:pt idx="103">
                  <c:v>-2.0837416776015187</c:v>
                </c:pt>
                <c:pt idx="104">
                  <c:v>-2.3944864494823483</c:v>
                </c:pt>
                <c:pt idx="105">
                  <c:v>-1.956099499635285</c:v>
                </c:pt>
                <c:pt idx="106">
                  <c:v>-0.43165996677754437</c:v>
                </c:pt>
                <c:pt idx="107">
                  <c:v>-0.16072327551960253</c:v>
                </c:pt>
                <c:pt idx="108">
                  <c:v>0.95850469870142907</c:v>
                </c:pt>
                <c:pt idx="109">
                  <c:v>0.3899518065334619</c:v>
                </c:pt>
                <c:pt idx="110">
                  <c:v>1.8230290515238976</c:v>
                </c:pt>
                <c:pt idx="111">
                  <c:v>1.7032582803698058</c:v>
                </c:pt>
                <c:pt idx="112">
                  <c:v>1.3827471278877808</c:v>
                </c:pt>
                <c:pt idx="113">
                  <c:v>0.65017323284652584</c:v>
                </c:pt>
                <c:pt idx="114">
                  <c:v>0.27001535521425218</c:v>
                </c:pt>
                <c:pt idx="115">
                  <c:v>9.9901477923295706E-2</c:v>
                </c:pt>
                <c:pt idx="116">
                  <c:v>9.4080123895353279E-2</c:v>
                </c:pt>
                <c:pt idx="117">
                  <c:v>-0.82120243046955443</c:v>
                </c:pt>
                <c:pt idx="118">
                  <c:v>-6.3912185118071396E-2</c:v>
                </c:pt>
                <c:pt idx="119">
                  <c:v>-0.96122353745739364</c:v>
                </c:pt>
                <c:pt idx="120">
                  <c:v>-1.6969980253749168</c:v>
                </c:pt>
                <c:pt idx="121">
                  <c:v>-1.565711879406732</c:v>
                </c:pt>
                <c:pt idx="122">
                  <c:v>-1.3556672874517355</c:v>
                </c:pt>
                <c:pt idx="123">
                  <c:v>-0.84700955372278719</c:v>
                </c:pt>
                <c:pt idx="124">
                  <c:v>-0.6519777710110507</c:v>
                </c:pt>
                <c:pt idx="125">
                  <c:v>-0.90101073230299922</c:v>
                </c:pt>
                <c:pt idx="126">
                  <c:v>-1.078814014347482</c:v>
                </c:pt>
                <c:pt idx="127">
                  <c:v>-0.84567816499893633</c:v>
                </c:pt>
                <c:pt idx="128">
                  <c:v>-0.33086118913147705</c:v>
                </c:pt>
                <c:pt idx="129">
                  <c:v>0.33602892907404608</c:v>
                </c:pt>
                <c:pt idx="130">
                  <c:v>1.5530749915045503</c:v>
                </c:pt>
                <c:pt idx="131">
                  <c:v>1.4860148418098849</c:v>
                </c:pt>
                <c:pt idx="132">
                  <c:v>6.0275652622774614E-3</c:v>
                </c:pt>
                <c:pt idx="133">
                  <c:v>-0.97469678324168174</c:v>
                </c:pt>
                <c:pt idx="134">
                  <c:v>-1.7141278677438225</c:v>
                </c:pt>
                <c:pt idx="135">
                  <c:v>-0.61573203817490196</c:v>
                </c:pt>
                <c:pt idx="136">
                  <c:v>0.470680362223661</c:v>
                </c:pt>
                <c:pt idx="137">
                  <c:v>7.9441600642150886E-3</c:v>
                </c:pt>
                <c:pt idx="138">
                  <c:v>-2.7214934285219344E-2</c:v>
                </c:pt>
                <c:pt idx="139">
                  <c:v>0.14826949131835157</c:v>
                </c:pt>
                <c:pt idx="140">
                  <c:v>0.13604474190230514</c:v>
                </c:pt>
                <c:pt idx="141">
                  <c:v>0.3845994653638799</c:v>
                </c:pt>
                <c:pt idx="142">
                  <c:v>0.55382299044834382</c:v>
                </c:pt>
                <c:pt idx="143">
                  <c:v>0.4236344085228782</c:v>
                </c:pt>
                <c:pt idx="144">
                  <c:v>0.72627952160840592</c:v>
                </c:pt>
                <c:pt idx="145">
                  <c:v>7.4181156268168069E-2</c:v>
                </c:pt>
                <c:pt idx="146">
                  <c:v>3.1038828396417126E-2</c:v>
                </c:pt>
                <c:pt idx="147">
                  <c:v>1.4020859795238612</c:v>
                </c:pt>
                <c:pt idx="148">
                  <c:v>1.1429485834188731</c:v>
                </c:pt>
                <c:pt idx="149">
                  <c:v>0.12437659983207325</c:v>
                </c:pt>
                <c:pt idx="150">
                  <c:v>0.25819981144778026</c:v>
                </c:pt>
                <c:pt idx="151">
                  <c:v>7.4611369332954675E-2</c:v>
                </c:pt>
                <c:pt idx="152">
                  <c:v>-0.13803206426706274</c:v>
                </c:pt>
                <c:pt idx="153">
                  <c:v>-0.64190693164763502</c:v>
                </c:pt>
                <c:pt idx="154">
                  <c:v>-0.22272599149473302</c:v>
                </c:pt>
                <c:pt idx="155">
                  <c:v>0.67876671241177888</c:v>
                </c:pt>
                <c:pt idx="156">
                  <c:v>0.22711024146682382</c:v>
                </c:pt>
                <c:pt idx="157">
                  <c:v>-0.23908273841360211</c:v>
                </c:pt>
                <c:pt idx="158">
                  <c:v>0.27193676646479931</c:v>
                </c:pt>
                <c:pt idx="159">
                  <c:v>0.41847510928467907</c:v>
                </c:pt>
                <c:pt idx="160">
                  <c:v>-5.1035683099950248E-2</c:v>
                </c:pt>
                <c:pt idx="161">
                  <c:v>-0.6075989339096608</c:v>
                </c:pt>
                <c:pt idx="162">
                  <c:v>-0.7684381675785853</c:v>
                </c:pt>
                <c:pt idx="163">
                  <c:v>-0.46097605677415932</c:v>
                </c:pt>
                <c:pt idx="164">
                  <c:v>9.4926551106693069E-2</c:v>
                </c:pt>
                <c:pt idx="165">
                  <c:v>-0.35678219777369946</c:v>
                </c:pt>
                <c:pt idx="166">
                  <c:v>0.36696345474571512</c:v>
                </c:pt>
                <c:pt idx="167">
                  <c:v>0.12809899255371426</c:v>
                </c:pt>
                <c:pt idx="168">
                  <c:v>-1.0006687097429758</c:v>
                </c:pt>
                <c:pt idx="169">
                  <c:v>-1.6105285482478282</c:v>
                </c:pt>
                <c:pt idx="170">
                  <c:v>-1.6629691906397113</c:v>
                </c:pt>
                <c:pt idx="171">
                  <c:v>-0.1378246785130238</c:v>
                </c:pt>
                <c:pt idx="172">
                  <c:v>1.0459863476913531</c:v>
                </c:pt>
                <c:pt idx="173">
                  <c:v>0.45153063008607169</c:v>
                </c:pt>
                <c:pt idx="174">
                  <c:v>0.26736533971877596</c:v>
                </c:pt>
                <c:pt idx="175">
                  <c:v>-0.37273251781971423</c:v>
                </c:pt>
                <c:pt idx="176">
                  <c:v>-1.0046957923030326</c:v>
                </c:pt>
                <c:pt idx="177">
                  <c:v>-1.3565949201136187</c:v>
                </c:pt>
                <c:pt idx="178">
                  <c:v>0.69960065437745256</c:v>
                </c:pt>
                <c:pt idx="179">
                  <c:v>1.500910480767063</c:v>
                </c:pt>
                <c:pt idx="180">
                  <c:v>1.0681081222282773</c:v>
                </c:pt>
                <c:pt idx="181">
                  <c:v>1.2306806041972207</c:v>
                </c:pt>
                <c:pt idx="182">
                  <c:v>-0.12424795944737917</c:v>
                </c:pt>
                <c:pt idx="183">
                  <c:v>9.4958913498574882E-2</c:v>
                </c:pt>
                <c:pt idx="184">
                  <c:v>0.74978854668401618</c:v>
                </c:pt>
                <c:pt idx="185">
                  <c:v>6.7494698405466666E-2</c:v>
                </c:pt>
                <c:pt idx="186">
                  <c:v>-0.19531500404556354</c:v>
                </c:pt>
                <c:pt idx="187">
                  <c:v>-0.32247583320214335</c:v>
                </c:pt>
                <c:pt idx="188">
                  <c:v>-0.57827854384400823</c:v>
                </c:pt>
                <c:pt idx="189">
                  <c:v>-1.6998318402425701</c:v>
                </c:pt>
                <c:pt idx="190">
                  <c:v>-1.1902990800814737</c:v>
                </c:pt>
                <c:pt idx="191">
                  <c:v>-0.67759331842096904</c:v>
                </c:pt>
                <c:pt idx="192">
                  <c:v>-1.3845285735774875</c:v>
                </c:pt>
                <c:pt idx="193">
                  <c:v>-1.6354840785398899</c:v>
                </c:pt>
                <c:pt idx="194">
                  <c:v>-1.9006001055787356</c:v>
                </c:pt>
                <c:pt idx="195">
                  <c:v>-1.5249521219845106</c:v>
                </c:pt>
                <c:pt idx="196">
                  <c:v>-0.16505807291551591</c:v>
                </c:pt>
                <c:pt idx="197">
                  <c:v>-0.34708733696424948</c:v>
                </c:pt>
                <c:pt idx="198">
                  <c:v>-0.61792579836744188</c:v>
                </c:pt>
                <c:pt idx="199">
                  <c:v>-0.55359227594131732</c:v>
                </c:pt>
                <c:pt idx="200">
                  <c:v>-0.53144819595652715</c:v>
                </c:pt>
                <c:pt idx="201">
                  <c:v>-0.8161384289099668</c:v>
                </c:pt>
                <c:pt idx="202">
                  <c:v>0.78704864733964008</c:v>
                </c:pt>
                <c:pt idx="203">
                  <c:v>-0.60162821232796582</c:v>
                </c:pt>
                <c:pt idx="204">
                  <c:v>-1.8017475297993615</c:v>
                </c:pt>
                <c:pt idx="205">
                  <c:v>-2.0018117963526687</c:v>
                </c:pt>
                <c:pt idx="206">
                  <c:v>1.3312569507329475</c:v>
                </c:pt>
                <c:pt idx="207">
                  <c:v>2.2871130014292111</c:v>
                </c:pt>
                <c:pt idx="208">
                  <c:v>2.3482101395728052</c:v>
                </c:pt>
                <c:pt idx="209">
                  <c:v>2.1085954946253773</c:v>
                </c:pt>
                <c:pt idx="210">
                  <c:v>2.0421616254128545</c:v>
                </c:pt>
                <c:pt idx="211">
                  <c:v>1.7290420947280212</c:v>
                </c:pt>
                <c:pt idx="212">
                  <c:v>1.3063632682527591</c:v>
                </c:pt>
                <c:pt idx="213">
                  <c:v>-0.12984280262441053</c:v>
                </c:pt>
                <c:pt idx="214">
                  <c:v>-0.26748914299171478</c:v>
                </c:pt>
                <c:pt idx="215">
                  <c:v>0.54402620207651298</c:v>
                </c:pt>
              </c:numCache>
            </c:numRef>
          </c:val>
          <c:smooth val="0"/>
          <c:extLst>
            <c:ext xmlns:c16="http://schemas.microsoft.com/office/drawing/2014/chart" uri="{C3380CC4-5D6E-409C-BE32-E72D297353CC}">
              <c16:uniqueId val="{00000000-DD27-DA4D-8299-55A78A1F2CE3}"/>
            </c:ext>
          </c:extLst>
        </c:ser>
        <c:ser>
          <c:idx val="4"/>
          <c:order val="1"/>
          <c:tx>
            <c:strRef>
              <c:f>'CDI and VCI'!$H$1</c:f>
              <c:strCache>
                <c:ptCount val="1"/>
                <c:pt idx="0">
                  <c:v>Overall CDI</c:v>
                </c:pt>
              </c:strCache>
            </c:strRef>
          </c:tx>
          <c:spPr>
            <a:ln w="28575" cap="rnd">
              <a:solidFill>
                <a:srgbClr val="C00000"/>
              </a:solidFill>
              <a:round/>
            </a:ln>
            <a:effectLst/>
          </c:spPr>
          <c:marker>
            <c:symbol val="none"/>
          </c:marker>
          <c:val>
            <c:numRef>
              <c:f>'CDI and VCI'!$H$3:$H$217</c:f>
              <c:numCache>
                <c:formatCode>General</c:formatCode>
                <c:ptCount val="215"/>
                <c:pt idx="0">
                  <c:v>1.3385859164402865</c:v>
                </c:pt>
                <c:pt idx="1">
                  <c:v>1.5113798905754559</c:v>
                </c:pt>
                <c:pt idx="2">
                  <c:v>1.6197149241501156</c:v>
                </c:pt>
                <c:pt idx="3">
                  <c:v>1.6718517927307446</c:v>
                </c:pt>
                <c:pt idx="4">
                  <c:v>2.3330258760318001</c:v>
                </c:pt>
                <c:pt idx="5">
                  <c:v>1.8234824126435885</c:v>
                </c:pt>
                <c:pt idx="6">
                  <c:v>0.298795461086721</c:v>
                </c:pt>
                <c:pt idx="7">
                  <c:v>0.67939922020056853</c:v>
                </c:pt>
                <c:pt idx="8">
                  <c:v>-0.59909306997652179</c:v>
                </c:pt>
                <c:pt idx="9">
                  <c:v>1.6413997942317446</c:v>
                </c:pt>
                <c:pt idx="10">
                  <c:v>2.9115246579905781E-2</c:v>
                </c:pt>
                <c:pt idx="11">
                  <c:v>0.94467908902640552</c:v>
                </c:pt>
                <c:pt idx="12">
                  <c:v>0.54151809038727583</c:v>
                </c:pt>
                <c:pt idx="13">
                  <c:v>1.0497424965981617</c:v>
                </c:pt>
                <c:pt idx="14">
                  <c:v>0.54169683158365634</c:v>
                </c:pt>
                <c:pt idx="15">
                  <c:v>0.11753791869887907</c:v>
                </c:pt>
                <c:pt idx="16">
                  <c:v>-0.98216107550476528</c:v>
                </c:pt>
                <c:pt idx="17">
                  <c:v>-0.42579725546438602</c:v>
                </c:pt>
                <c:pt idx="18">
                  <c:v>0.14270678203393802</c:v>
                </c:pt>
                <c:pt idx="19">
                  <c:v>5.8807301727143844E-2</c:v>
                </c:pt>
                <c:pt idx="20">
                  <c:v>0.81159991420087541</c:v>
                </c:pt>
                <c:pt idx="21">
                  <c:v>1.8052418026879484</c:v>
                </c:pt>
                <c:pt idx="22">
                  <c:v>0.46488933354949552</c:v>
                </c:pt>
                <c:pt idx="23">
                  <c:v>1.8325936262948679</c:v>
                </c:pt>
                <c:pt idx="24">
                  <c:v>4.2190200857226745E-2</c:v>
                </c:pt>
                <c:pt idx="25">
                  <c:v>-0.74556870048889234</c:v>
                </c:pt>
                <c:pt idx="26">
                  <c:v>-1.5683006760846157</c:v>
                </c:pt>
                <c:pt idx="27">
                  <c:v>-6.3158694921558178E-2</c:v>
                </c:pt>
                <c:pt idx="28">
                  <c:v>0.99227442900400686</c:v>
                </c:pt>
                <c:pt idx="29">
                  <c:v>0.58345353504604314</c:v>
                </c:pt>
                <c:pt idx="30">
                  <c:v>0.78588214599219808</c:v>
                </c:pt>
                <c:pt idx="31">
                  <c:v>1.4180916718257135</c:v>
                </c:pt>
                <c:pt idx="32">
                  <c:v>1.0694170634967863</c:v>
                </c:pt>
                <c:pt idx="33">
                  <c:v>-3.8871037307127876E-2</c:v>
                </c:pt>
                <c:pt idx="34">
                  <c:v>-0.48705250637519376</c:v>
                </c:pt>
                <c:pt idx="35">
                  <c:v>-0.17443937684282704</c:v>
                </c:pt>
                <c:pt idx="36">
                  <c:v>0.95131412237979673</c:v>
                </c:pt>
                <c:pt idx="37">
                  <c:v>-0.69422142369992434</c:v>
                </c:pt>
                <c:pt idx="38">
                  <c:v>0.69631236420364173</c:v>
                </c:pt>
                <c:pt idx="39">
                  <c:v>-1.9546967033213243</c:v>
                </c:pt>
                <c:pt idx="40">
                  <c:v>-1.6338568621628855</c:v>
                </c:pt>
                <c:pt idx="41">
                  <c:v>-1.8145626360598148</c:v>
                </c:pt>
                <c:pt idx="42">
                  <c:v>-1.0908115391068682</c:v>
                </c:pt>
                <c:pt idx="43">
                  <c:v>-1.4151957630565584</c:v>
                </c:pt>
                <c:pt idx="44">
                  <c:v>-0.35092330501362767</c:v>
                </c:pt>
                <c:pt idx="45">
                  <c:v>-0.94625219050641751</c:v>
                </c:pt>
                <c:pt idx="46">
                  <c:v>0.92750751888204686</c:v>
                </c:pt>
                <c:pt idx="47">
                  <c:v>-0.26389136833673432</c:v>
                </c:pt>
                <c:pt idx="48">
                  <c:v>0.39788631414694636</c:v>
                </c:pt>
                <c:pt idx="49">
                  <c:v>0.51945409768302953</c:v>
                </c:pt>
                <c:pt idx="50">
                  <c:v>-0.25624260897562018</c:v>
                </c:pt>
                <c:pt idx="51">
                  <c:v>-1.0146635233943544</c:v>
                </c:pt>
                <c:pt idx="52">
                  <c:v>0.13018626336389227</c:v>
                </c:pt>
                <c:pt idx="53">
                  <c:v>0.24442710464632011</c:v>
                </c:pt>
                <c:pt idx="54">
                  <c:v>1.1876537646371539</c:v>
                </c:pt>
                <c:pt idx="55">
                  <c:v>-0.11047186170911381</c:v>
                </c:pt>
                <c:pt idx="56">
                  <c:v>-0.51654570260491162</c:v>
                </c:pt>
                <c:pt idx="57">
                  <c:v>-1.0856537361779579</c:v>
                </c:pt>
                <c:pt idx="58">
                  <c:v>-1.7685261203854536</c:v>
                </c:pt>
                <c:pt idx="59">
                  <c:v>-0.86862446274622152</c:v>
                </c:pt>
                <c:pt idx="60">
                  <c:v>-1.8622351504362302</c:v>
                </c:pt>
                <c:pt idx="61">
                  <c:v>0.98399471689899332</c:v>
                </c:pt>
                <c:pt idx="62">
                  <c:v>1.7987966453461914</c:v>
                </c:pt>
                <c:pt idx="63">
                  <c:v>1.5206503748793267</c:v>
                </c:pt>
                <c:pt idx="64">
                  <c:v>0.65162427759960484</c:v>
                </c:pt>
                <c:pt idx="65">
                  <c:v>1.2264740112979197E-2</c:v>
                </c:pt>
                <c:pt idx="66">
                  <c:v>-0.94511272748335284</c:v>
                </c:pt>
                <c:pt idx="67">
                  <c:v>0.46533333538622107</c:v>
                </c:pt>
                <c:pt idx="68">
                  <c:v>-1.200658994272662</c:v>
                </c:pt>
                <c:pt idx="69">
                  <c:v>1.3490626769402985</c:v>
                </c:pt>
                <c:pt idx="70">
                  <c:v>0.7339303375570666</c:v>
                </c:pt>
                <c:pt idx="71">
                  <c:v>1.7165698509836393</c:v>
                </c:pt>
                <c:pt idx="72">
                  <c:v>1.4027610546046743</c:v>
                </c:pt>
                <c:pt idx="73">
                  <c:v>0.36451566212438535</c:v>
                </c:pt>
                <c:pt idx="74">
                  <c:v>-0.81071259716962407</c:v>
                </c:pt>
                <c:pt idx="75">
                  <c:v>-4.3121830845145115E-3</c:v>
                </c:pt>
                <c:pt idx="76">
                  <c:v>0.54759305391644797</c:v>
                </c:pt>
                <c:pt idx="77">
                  <c:v>-0.67381055013001345</c:v>
                </c:pt>
                <c:pt idx="78">
                  <c:v>0.42381428739649901</c:v>
                </c:pt>
                <c:pt idx="79">
                  <c:v>0.98273251321679744</c:v>
                </c:pt>
                <c:pt idx="80">
                  <c:v>0.97751987104060545</c:v>
                </c:pt>
                <c:pt idx="81">
                  <c:v>-1.2737971318629737</c:v>
                </c:pt>
                <c:pt idx="82">
                  <c:v>-0.68974507435230437</c:v>
                </c:pt>
                <c:pt idx="83">
                  <c:v>-1.0694934418343469</c:v>
                </c:pt>
                <c:pt idx="84">
                  <c:v>-0.45935648626490294</c:v>
                </c:pt>
                <c:pt idx="85">
                  <c:v>-3.2359553623932062E-3</c:v>
                </c:pt>
                <c:pt idx="86">
                  <c:v>-0.99068397742990255</c:v>
                </c:pt>
                <c:pt idx="87">
                  <c:v>-0.54816201573808132</c:v>
                </c:pt>
                <c:pt idx="88">
                  <c:v>-0.54259736795410274</c:v>
                </c:pt>
                <c:pt idx="89">
                  <c:v>0.51680917471220267</c:v>
                </c:pt>
                <c:pt idx="90">
                  <c:v>0.16328245864982391</c:v>
                </c:pt>
                <c:pt idx="91">
                  <c:v>0.21633577681291979</c:v>
                </c:pt>
                <c:pt idx="92">
                  <c:v>0.99748036808909568</c:v>
                </c:pt>
                <c:pt idx="93">
                  <c:v>-0.34349710295052333</c:v>
                </c:pt>
                <c:pt idx="94">
                  <c:v>-1.3936092037003314</c:v>
                </c:pt>
                <c:pt idx="95">
                  <c:v>-1.7175982433569106</c:v>
                </c:pt>
                <c:pt idx="96">
                  <c:v>0.12453478689414714</c:v>
                </c:pt>
                <c:pt idx="97">
                  <c:v>-1.169155841612918</c:v>
                </c:pt>
                <c:pt idx="98">
                  <c:v>-0.38021156553150598</c:v>
                </c:pt>
                <c:pt idx="99">
                  <c:v>-1.0412991385590185</c:v>
                </c:pt>
                <c:pt idx="100">
                  <c:v>-1.0559851649966621</c:v>
                </c:pt>
                <c:pt idx="101">
                  <c:v>-1.8796368162597594</c:v>
                </c:pt>
                <c:pt idx="102">
                  <c:v>-1.4416957489066362</c:v>
                </c:pt>
                <c:pt idx="103">
                  <c:v>-1.2452539488692458</c:v>
                </c:pt>
                <c:pt idx="104">
                  <c:v>-0.51082059024853987</c:v>
                </c:pt>
                <c:pt idx="105">
                  <c:v>-0.42235582370699465</c:v>
                </c:pt>
                <c:pt idx="106">
                  <c:v>-0.20906965497107205</c:v>
                </c:pt>
                <c:pt idx="107">
                  <c:v>-0.66300247803025247</c:v>
                </c:pt>
                <c:pt idx="108">
                  <c:v>1.0874017576183022</c:v>
                </c:pt>
                <c:pt idx="109">
                  <c:v>4.4296250949114026E-2</c:v>
                </c:pt>
                <c:pt idx="110">
                  <c:v>2.1269265704007778</c:v>
                </c:pt>
                <c:pt idx="111">
                  <c:v>1.5801546278022653</c:v>
                </c:pt>
                <c:pt idx="112">
                  <c:v>0.98163961299259617</c:v>
                </c:pt>
                <c:pt idx="113">
                  <c:v>-3.6232897817678834E-2</c:v>
                </c:pt>
                <c:pt idx="114">
                  <c:v>0.32184111902197182</c:v>
                </c:pt>
                <c:pt idx="115">
                  <c:v>0.60448834120392381</c:v>
                </c:pt>
                <c:pt idx="116">
                  <c:v>0.78386879855869607</c:v>
                </c:pt>
                <c:pt idx="117">
                  <c:v>0.13382798571154628</c:v>
                </c:pt>
                <c:pt idx="118">
                  <c:v>0.40072844617498915</c:v>
                </c:pt>
                <c:pt idx="119">
                  <c:v>-0.87515871910058773</c:v>
                </c:pt>
                <c:pt idx="120">
                  <c:v>-0.90207137681316674</c:v>
                </c:pt>
                <c:pt idx="121">
                  <c:v>-0.88669952042780664</c:v>
                </c:pt>
                <c:pt idx="122">
                  <c:v>-1.0930953393975915</c:v>
                </c:pt>
                <c:pt idx="123">
                  <c:v>0.83595198266036097</c:v>
                </c:pt>
                <c:pt idx="124">
                  <c:v>1.248699431783167</c:v>
                </c:pt>
                <c:pt idx="125">
                  <c:v>-0.56853235839711935</c:v>
                </c:pt>
                <c:pt idx="126">
                  <c:v>1.4580391200448104</c:v>
                </c:pt>
                <c:pt idx="127">
                  <c:v>0.85166714532691978</c:v>
                </c:pt>
                <c:pt idx="128">
                  <c:v>-0.23792351993171573</c:v>
                </c:pt>
                <c:pt idx="129">
                  <c:v>-1.0600846185415136</c:v>
                </c:pt>
                <c:pt idx="130">
                  <c:v>-0.36570374931877797</c:v>
                </c:pt>
                <c:pt idx="131">
                  <c:v>-2.0831580200864437</c:v>
                </c:pt>
                <c:pt idx="132">
                  <c:v>-2.0357502667719909</c:v>
                </c:pt>
                <c:pt idx="133">
                  <c:v>-2.255753633980341</c:v>
                </c:pt>
                <c:pt idx="134">
                  <c:v>-0.88065761581331792</c:v>
                </c:pt>
                <c:pt idx="135">
                  <c:v>-0.62587425970199773</c:v>
                </c:pt>
                <c:pt idx="136">
                  <c:v>-0.241032562246454</c:v>
                </c:pt>
                <c:pt idx="137">
                  <c:v>-0.34408611538223771</c:v>
                </c:pt>
                <c:pt idx="138">
                  <c:v>-0.20608904443407058</c:v>
                </c:pt>
                <c:pt idx="139">
                  <c:v>1.2216976754063218</c:v>
                </c:pt>
                <c:pt idx="140">
                  <c:v>0.57174401120453833</c:v>
                </c:pt>
                <c:pt idx="141">
                  <c:v>1.8593713678671135</c:v>
                </c:pt>
                <c:pt idx="142">
                  <c:v>-7.9651110810170886E-2</c:v>
                </c:pt>
                <c:pt idx="143">
                  <c:v>0.49057642933579576</c:v>
                </c:pt>
                <c:pt idx="144">
                  <c:v>0.85936880482348565</c:v>
                </c:pt>
                <c:pt idx="145">
                  <c:v>0.73039441537377581</c:v>
                </c:pt>
                <c:pt idx="146">
                  <c:v>0.56899197758488629</c:v>
                </c:pt>
                <c:pt idx="147">
                  <c:v>-1.4453577990766031</c:v>
                </c:pt>
                <c:pt idx="148">
                  <c:v>-0.77549875192904394</c:v>
                </c:pt>
                <c:pt idx="149">
                  <c:v>-1.9980554917227689</c:v>
                </c:pt>
                <c:pt idx="150">
                  <c:v>0.23283146996421486</c:v>
                </c:pt>
                <c:pt idx="151">
                  <c:v>0.2258138592467642</c:v>
                </c:pt>
                <c:pt idx="152">
                  <c:v>0.54477060498592533</c:v>
                </c:pt>
                <c:pt idx="153">
                  <c:v>-1.0068011760292028</c:v>
                </c:pt>
                <c:pt idx="154">
                  <c:v>1.3498153180455696</c:v>
                </c:pt>
                <c:pt idx="155">
                  <c:v>9.6672087651582542E-2</c:v>
                </c:pt>
                <c:pt idx="156">
                  <c:v>0.45666323231527933</c:v>
                </c:pt>
                <c:pt idx="157">
                  <c:v>-3.3175664624061241E-2</c:v>
                </c:pt>
                <c:pt idx="158">
                  <c:v>-1.311481501775857</c:v>
                </c:pt>
                <c:pt idx="159">
                  <c:v>-1.4725855725307567E-2</c:v>
                </c:pt>
                <c:pt idx="160">
                  <c:v>1.3193437249002782</c:v>
                </c:pt>
                <c:pt idx="161">
                  <c:v>-0.89499249257248981</c:v>
                </c:pt>
                <c:pt idx="162">
                  <c:v>0.63908958919808379</c:v>
                </c:pt>
                <c:pt idx="163">
                  <c:v>-5.0474080691299189E-2</c:v>
                </c:pt>
                <c:pt idx="164">
                  <c:v>0.91011453880816917</c:v>
                </c:pt>
                <c:pt idx="165">
                  <c:v>-0.27420927734272565</c:v>
                </c:pt>
                <c:pt idx="166">
                  <c:v>0.85157395733947161</c:v>
                </c:pt>
                <c:pt idx="167">
                  <c:v>-0.90148123993665474</c:v>
                </c:pt>
                <c:pt idx="168">
                  <c:v>-0.73909603161277138</c:v>
                </c:pt>
                <c:pt idx="169">
                  <c:v>-0.43374246575943232</c:v>
                </c:pt>
                <c:pt idx="170">
                  <c:v>-1.1797345149413607</c:v>
                </c:pt>
                <c:pt idx="171">
                  <c:v>1.1582495115308042</c:v>
                </c:pt>
                <c:pt idx="172">
                  <c:v>0.96452056211050219</c:v>
                </c:pt>
                <c:pt idx="173">
                  <c:v>0.30177992540535659</c:v>
                </c:pt>
                <c:pt idx="174">
                  <c:v>-0.91357393422281175</c:v>
                </c:pt>
                <c:pt idx="175">
                  <c:v>-0.69856126848345668</c:v>
                </c:pt>
                <c:pt idx="176">
                  <c:v>0.34696691072574221</c:v>
                </c:pt>
                <c:pt idx="177">
                  <c:v>1.2766148480946131</c:v>
                </c:pt>
                <c:pt idx="178">
                  <c:v>1.3018272996842701</c:v>
                </c:pt>
                <c:pt idx="179">
                  <c:v>1.5046222233556561</c:v>
                </c:pt>
                <c:pt idx="180">
                  <c:v>-0.35314128520278426</c:v>
                </c:pt>
                <c:pt idx="181">
                  <c:v>-0.27523743874573364</c:v>
                </c:pt>
                <c:pt idx="182">
                  <c:v>0.82944034024441349</c:v>
                </c:pt>
                <c:pt idx="183">
                  <c:v>0.30796812812755298</c:v>
                </c:pt>
                <c:pt idx="184">
                  <c:v>-1.1609099092005921</c:v>
                </c:pt>
                <c:pt idx="185">
                  <c:v>-0.37026512549978935</c:v>
                </c:pt>
                <c:pt idx="186">
                  <c:v>-1.0443995470730174</c:v>
                </c:pt>
                <c:pt idx="187">
                  <c:v>-1.1817990470800144</c:v>
                </c:pt>
                <c:pt idx="188">
                  <c:v>-0.62374880361059648</c:v>
                </c:pt>
                <c:pt idx="189">
                  <c:v>-0.87296630196832925</c:v>
                </c:pt>
                <c:pt idx="190">
                  <c:v>-1.4343000881894694</c:v>
                </c:pt>
                <c:pt idx="191">
                  <c:v>-1.4483179780078173</c:v>
                </c:pt>
                <c:pt idx="192">
                  <c:v>-1.3933252153681264</c:v>
                </c:pt>
                <c:pt idx="193">
                  <c:v>-0.36837568495441336</c:v>
                </c:pt>
                <c:pt idx="194">
                  <c:v>-0.29987052545628529</c:v>
                </c:pt>
                <c:pt idx="195">
                  <c:v>0.56742250226938651</c:v>
                </c:pt>
                <c:pt idx="196">
                  <c:v>-0.5731473631561802</c:v>
                </c:pt>
                <c:pt idx="197">
                  <c:v>-0.60967637785077755</c:v>
                </c:pt>
                <c:pt idx="198">
                  <c:v>1.2608019193780657</c:v>
                </c:pt>
                <c:pt idx="199">
                  <c:v>0.51284142730031168</c:v>
                </c:pt>
                <c:pt idx="200">
                  <c:v>-0.1643739152989781</c:v>
                </c:pt>
                <c:pt idx="201">
                  <c:v>0.50441094945456688</c:v>
                </c:pt>
                <c:pt idx="202">
                  <c:v>-0.31939769007510832</c:v>
                </c:pt>
                <c:pt idx="203">
                  <c:v>-0.86996883231061273</c:v>
                </c:pt>
                <c:pt idx="204">
                  <c:v>-1.6025677736330657</c:v>
                </c:pt>
                <c:pt idx="205">
                  <c:v>-0.54173559886622658</c:v>
                </c:pt>
                <c:pt idx="206">
                  <c:v>-0.48630749991602845</c:v>
                </c:pt>
                <c:pt idx="207">
                  <c:v>0.94082249526838035</c:v>
                </c:pt>
                <c:pt idx="208">
                  <c:v>0.47917228248752247</c:v>
                </c:pt>
                <c:pt idx="209">
                  <c:v>1.1134307410794924</c:v>
                </c:pt>
                <c:pt idx="210">
                  <c:v>-0.50079356203041026</c:v>
                </c:pt>
                <c:pt idx="211">
                  <c:v>-0.32325914128451733</c:v>
                </c:pt>
                <c:pt idx="212">
                  <c:v>0.21838582750162391</c:v>
                </c:pt>
                <c:pt idx="213">
                  <c:v>0.19587326719191439</c:v>
                </c:pt>
                <c:pt idx="214">
                  <c:v>0.75171020692756951</c:v>
                </c:pt>
              </c:numCache>
            </c:numRef>
          </c:val>
          <c:smooth val="0"/>
          <c:extLst>
            <c:ext xmlns:c16="http://schemas.microsoft.com/office/drawing/2014/chart" uri="{C3380CC4-5D6E-409C-BE32-E72D297353CC}">
              <c16:uniqueId val="{00000001-DD27-DA4D-8299-55A78A1F2CE3}"/>
            </c:ext>
          </c:extLst>
        </c:ser>
        <c:dLbls>
          <c:showLegendKey val="0"/>
          <c:showVal val="0"/>
          <c:showCatName val="0"/>
          <c:showSerName val="0"/>
          <c:showPercent val="0"/>
          <c:showBubbleSize val="0"/>
        </c:dLbls>
        <c:smooth val="0"/>
        <c:axId val="291791616"/>
        <c:axId val="291793152"/>
      </c:lineChart>
      <c:dateAx>
        <c:axId val="291791616"/>
        <c:scaling>
          <c:orientation val="minMax"/>
        </c:scaling>
        <c:delete val="0"/>
        <c:axPos val="b"/>
        <c:numFmt formatCode="[$-409]mmm\-yy;@"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91793152"/>
        <c:crosses val="autoZero"/>
        <c:auto val="1"/>
        <c:lblOffset val="100"/>
        <c:baseTimeUnit val="months"/>
      </c:dateAx>
      <c:valAx>
        <c:axId val="291793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79161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dirty="0">
                <a:latin typeface="Century Gothic" panose="020B0502020202020204" pitchFamily="34" charset="0"/>
              </a:rPr>
              <a:t>CDI and VCI:</a:t>
            </a:r>
            <a:r>
              <a:rPr lang="en-US" sz="2000" baseline="0" dirty="0">
                <a:latin typeface="Century Gothic" panose="020B0502020202020204" pitchFamily="34" charset="0"/>
              </a:rPr>
              <a:t> Jan. 2015 - Dec. 2018</a:t>
            </a:r>
            <a:endParaRPr lang="en-US" sz="2000" dirty="0">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lineChart>
        <c:grouping val="standard"/>
        <c:varyColors val="0"/>
        <c:ser>
          <c:idx val="0"/>
          <c:order val="0"/>
          <c:tx>
            <c:strRef>
              <c:f>'CDI and VCI'!$O$35</c:f>
              <c:strCache>
                <c:ptCount val="1"/>
                <c:pt idx="0">
                  <c:v>VCI</c:v>
                </c:pt>
              </c:strCache>
            </c:strRef>
          </c:tx>
          <c:spPr>
            <a:ln w="28575" cap="rnd">
              <a:solidFill>
                <a:schemeClr val="accent1"/>
              </a:solidFill>
              <a:round/>
            </a:ln>
            <a:effectLst/>
          </c:spPr>
          <c:marker>
            <c:symbol val="none"/>
          </c:marker>
          <c:cat>
            <c:numRef>
              <c:f>'CDI and VCI'!$N$36:$N$83</c:f>
              <c:numCache>
                <c:formatCode>m/d/yy</c:formatCode>
                <c:ptCount val="4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numCache>
            </c:numRef>
          </c:cat>
          <c:val>
            <c:numRef>
              <c:f>'CDI and VCI'!$O$36:$O$83</c:f>
              <c:numCache>
                <c:formatCode>General</c:formatCode>
                <c:ptCount val="48"/>
                <c:pt idx="0">
                  <c:v>#N/A</c:v>
                </c:pt>
                <c:pt idx="1">
                  <c:v>-1.0006687097429758</c:v>
                </c:pt>
                <c:pt idx="2">
                  <c:v>-1.305598628995402</c:v>
                </c:pt>
                <c:pt idx="3">
                  <c:v>-1.4842839098175566</c:v>
                </c:pt>
                <c:pt idx="4">
                  <c:v>-0.81105429416529018</c:v>
                </c:pt>
                <c:pt idx="5">
                  <c:v>0.11746602676303147</c:v>
                </c:pt>
                <c:pt idx="6">
                  <c:v>0.28449832842455158</c:v>
                </c:pt>
                <c:pt idx="7">
                  <c:v>0.27593183407166377</c:v>
                </c:pt>
                <c:pt idx="8">
                  <c:v>-4.8400341874025227E-2</c:v>
                </c:pt>
                <c:pt idx="9">
                  <c:v>-0.52654806708852897</c:v>
                </c:pt>
                <c:pt idx="10">
                  <c:v>-0.94157149360107384</c:v>
                </c:pt>
                <c:pt idx="11">
                  <c:v>-0.12098541961181064</c:v>
                </c:pt>
                <c:pt idx="12">
                  <c:v>0.68996253057762624</c:v>
                </c:pt>
                <c:pt idx="13">
                  <c:v>0.87903532640295179</c:v>
                </c:pt>
                <c:pt idx="14">
                  <c:v>1.0548579653000862</c:v>
                </c:pt>
                <c:pt idx="15">
                  <c:v>0.46530500292635352</c:v>
                </c:pt>
                <c:pt idx="16">
                  <c:v>0.28013195821246417</c:v>
                </c:pt>
                <c:pt idx="17">
                  <c:v>0.51496025244824017</c:v>
                </c:pt>
                <c:pt idx="18">
                  <c:v>0.2912274754268534</c:v>
                </c:pt>
                <c:pt idx="19">
                  <c:v>4.795623569064493E-2</c:v>
                </c:pt>
                <c:pt idx="20">
                  <c:v>-0.1372597987557492</c:v>
                </c:pt>
                <c:pt idx="21">
                  <c:v>-0.35776917129987873</c:v>
                </c:pt>
                <c:pt idx="22">
                  <c:v>-1.0288005057712244</c:v>
                </c:pt>
                <c:pt idx="23">
                  <c:v>-1.1095497929263489</c:v>
                </c:pt>
                <c:pt idx="24">
                  <c:v>-0.89357155567365898</c:v>
                </c:pt>
                <c:pt idx="25">
                  <c:v>-1.1390500646255732</c:v>
                </c:pt>
                <c:pt idx="26">
                  <c:v>-1.3872670715827315</c:v>
                </c:pt>
                <c:pt idx="27">
                  <c:v>-1.6439335885807336</c:v>
                </c:pt>
                <c:pt idx="28">
                  <c:v>-1.5844428552826222</c:v>
                </c:pt>
                <c:pt idx="29">
                  <c:v>-0.87475046409906909</c:v>
                </c:pt>
                <c:pt idx="30">
                  <c:v>-0.61091890053165931</c:v>
                </c:pt>
                <c:pt idx="31">
                  <c:v>-0.61442234944955065</c:v>
                </c:pt>
                <c:pt idx="32">
                  <c:v>-0.58400731269543393</c:v>
                </c:pt>
                <c:pt idx="33">
                  <c:v>-0.55772775432598054</c:v>
                </c:pt>
                <c:pt idx="34">
                  <c:v>-0.68693309161797367</c:v>
                </c:pt>
                <c:pt idx="35">
                  <c:v>5.0057777860833208E-2</c:v>
                </c:pt>
                <c:pt idx="36">
                  <c:v>-0.2757852172335663</c:v>
                </c:pt>
                <c:pt idx="37">
                  <c:v>-1.0387663735164638</c:v>
                </c:pt>
                <c:pt idx="38">
                  <c:v>-1.5202890849345663</c:v>
                </c:pt>
                <c:pt idx="39">
                  <c:v>-9.4516067100809398E-2</c:v>
                </c:pt>
                <c:pt idx="40">
                  <c:v>1.0962984671642009</c:v>
                </c:pt>
                <c:pt idx="41">
                  <c:v>1.7222543033685032</c:v>
                </c:pt>
                <c:pt idx="42">
                  <c:v>1.9154248989969402</c:v>
                </c:pt>
                <c:pt idx="43">
                  <c:v>1.9787932622048974</c:v>
                </c:pt>
                <c:pt idx="44">
                  <c:v>1.8539176784664593</c:v>
                </c:pt>
                <c:pt idx="45">
                  <c:v>1.5801404733596092</c:v>
                </c:pt>
                <c:pt idx="46">
                  <c:v>0.72514883536759933</c:v>
                </c:pt>
                <c:pt idx="47">
                  <c:v>0.22882984618794228</c:v>
                </c:pt>
              </c:numCache>
            </c:numRef>
          </c:val>
          <c:smooth val="0"/>
          <c:extLst>
            <c:ext xmlns:c16="http://schemas.microsoft.com/office/drawing/2014/chart" uri="{C3380CC4-5D6E-409C-BE32-E72D297353CC}">
              <c16:uniqueId val="{00000000-2B62-C34F-84B7-07B09D3DB558}"/>
            </c:ext>
          </c:extLst>
        </c:ser>
        <c:ser>
          <c:idx val="1"/>
          <c:order val="1"/>
          <c:tx>
            <c:strRef>
              <c:f>'CDI and VCI'!$P$35</c:f>
              <c:strCache>
                <c:ptCount val="1"/>
                <c:pt idx="0">
                  <c:v>CDI</c:v>
                </c:pt>
              </c:strCache>
            </c:strRef>
          </c:tx>
          <c:spPr>
            <a:ln w="28575" cap="rnd">
              <a:solidFill>
                <a:srgbClr val="C00000"/>
              </a:solidFill>
              <a:round/>
            </a:ln>
            <a:effectLst/>
          </c:spPr>
          <c:marker>
            <c:symbol val="none"/>
          </c:marker>
          <c:cat>
            <c:numRef>
              <c:f>'CDI and VCI'!$N$36:$N$83</c:f>
              <c:numCache>
                <c:formatCode>m/d/yy</c:formatCode>
                <c:ptCount val="48"/>
                <c:pt idx="0">
                  <c:v>42005</c:v>
                </c:pt>
                <c:pt idx="1">
                  <c:v>42036</c:v>
                </c:pt>
                <c:pt idx="2">
                  <c:v>42064</c:v>
                </c:pt>
                <c:pt idx="3">
                  <c:v>42095</c:v>
                </c:pt>
                <c:pt idx="4">
                  <c:v>42125</c:v>
                </c:pt>
                <c:pt idx="5">
                  <c:v>42156</c:v>
                </c:pt>
                <c:pt idx="6">
                  <c:v>42186</c:v>
                </c:pt>
                <c:pt idx="7">
                  <c:v>42217</c:v>
                </c:pt>
                <c:pt idx="8">
                  <c:v>42248</c:v>
                </c:pt>
                <c:pt idx="9">
                  <c:v>42278</c:v>
                </c:pt>
                <c:pt idx="10">
                  <c:v>42309</c:v>
                </c:pt>
                <c:pt idx="11">
                  <c:v>42339</c:v>
                </c:pt>
                <c:pt idx="12">
                  <c:v>42370</c:v>
                </c:pt>
                <c:pt idx="13">
                  <c:v>42401</c:v>
                </c:pt>
                <c:pt idx="14">
                  <c:v>42430</c:v>
                </c:pt>
                <c:pt idx="15">
                  <c:v>42461</c:v>
                </c:pt>
                <c:pt idx="16">
                  <c:v>42491</c:v>
                </c:pt>
                <c:pt idx="17">
                  <c:v>42522</c:v>
                </c:pt>
                <c:pt idx="18">
                  <c:v>42552</c:v>
                </c:pt>
                <c:pt idx="19">
                  <c:v>42583</c:v>
                </c:pt>
                <c:pt idx="20">
                  <c:v>42614</c:v>
                </c:pt>
                <c:pt idx="21">
                  <c:v>42644</c:v>
                </c:pt>
                <c:pt idx="22">
                  <c:v>42675</c:v>
                </c:pt>
                <c:pt idx="23">
                  <c:v>42705</c:v>
                </c:pt>
                <c:pt idx="24">
                  <c:v>42736</c:v>
                </c:pt>
                <c:pt idx="25">
                  <c:v>42767</c:v>
                </c:pt>
                <c:pt idx="26">
                  <c:v>42795</c:v>
                </c:pt>
                <c:pt idx="27">
                  <c:v>42826</c:v>
                </c:pt>
                <c:pt idx="28">
                  <c:v>42856</c:v>
                </c:pt>
                <c:pt idx="29">
                  <c:v>42887</c:v>
                </c:pt>
                <c:pt idx="30">
                  <c:v>42917</c:v>
                </c:pt>
                <c:pt idx="31">
                  <c:v>42948</c:v>
                </c:pt>
                <c:pt idx="32">
                  <c:v>42979</c:v>
                </c:pt>
                <c:pt idx="33">
                  <c:v>43009</c:v>
                </c:pt>
                <c:pt idx="34">
                  <c:v>43040</c:v>
                </c:pt>
                <c:pt idx="35">
                  <c:v>43070</c:v>
                </c:pt>
                <c:pt idx="36">
                  <c:v>43101</c:v>
                </c:pt>
                <c:pt idx="37">
                  <c:v>43132</c:v>
                </c:pt>
                <c:pt idx="38">
                  <c:v>43160</c:v>
                </c:pt>
                <c:pt idx="39">
                  <c:v>43191</c:v>
                </c:pt>
                <c:pt idx="40">
                  <c:v>43221</c:v>
                </c:pt>
                <c:pt idx="41">
                  <c:v>43252</c:v>
                </c:pt>
                <c:pt idx="42">
                  <c:v>43282</c:v>
                </c:pt>
                <c:pt idx="43">
                  <c:v>43313</c:v>
                </c:pt>
                <c:pt idx="44">
                  <c:v>43344</c:v>
                </c:pt>
                <c:pt idx="45">
                  <c:v>43374</c:v>
                </c:pt>
                <c:pt idx="46">
                  <c:v>43405</c:v>
                </c:pt>
                <c:pt idx="47">
                  <c:v>43435</c:v>
                </c:pt>
              </c:numCache>
            </c:numRef>
          </c:cat>
          <c:val>
            <c:numRef>
              <c:f>'CDI and VCI'!$P$36:$P$83</c:f>
              <c:numCache>
                <c:formatCode>General</c:formatCode>
                <c:ptCount val="48"/>
                <c:pt idx="0">
                  <c:v>#N/A</c:v>
                </c:pt>
                <c:pt idx="1">
                  <c:v>-0.90148123993665474</c:v>
                </c:pt>
                <c:pt idx="2">
                  <c:v>-0.820288635774713</c:v>
                </c:pt>
                <c:pt idx="3">
                  <c:v>-0.62701555076707272</c:v>
                </c:pt>
                <c:pt idx="4">
                  <c:v>-0.90337503285421672</c:v>
                </c:pt>
                <c:pt idx="5">
                  <c:v>0.12743723933829376</c:v>
                </c:pt>
                <c:pt idx="6">
                  <c:v>0.54597890072439803</c:v>
                </c:pt>
                <c:pt idx="7">
                  <c:v>0.42387941306487731</c:v>
                </c:pt>
                <c:pt idx="8">
                  <c:v>-0.24484726057896722</c:v>
                </c:pt>
                <c:pt idx="9">
                  <c:v>-0.47170426453121195</c:v>
                </c:pt>
                <c:pt idx="10">
                  <c:v>-6.2368676902734871E-2</c:v>
                </c:pt>
                <c:pt idx="11">
                  <c:v>0.60712308559593908</c:v>
                </c:pt>
                <c:pt idx="12">
                  <c:v>0.95447519264010461</c:v>
                </c:pt>
                <c:pt idx="13">
                  <c:v>1.2295487079978804</c:v>
                </c:pt>
                <c:pt idx="14">
                  <c:v>0.4382037113975481</c:v>
                </c:pt>
                <c:pt idx="15">
                  <c:v>8.1483136325907229E-2</c:v>
                </c:pt>
                <c:pt idx="16">
                  <c:v>0.45546173828516034</c:v>
                </c:pt>
                <c:pt idx="17">
                  <c:v>0.38171493320635663</c:v>
                </c:pt>
                <c:pt idx="18">
                  <c:v>-0.38959748799711774</c:v>
                </c:pt>
                <c:pt idx="19">
                  <c:v>-0.37993130674845355</c:v>
                </c:pt>
                <c:pt idx="20">
                  <c:v>-0.71216542691073548</c:v>
                </c:pt>
                <c:pt idx="21">
                  <c:v>-0.94698223699537487</c:v>
                </c:pt>
                <c:pt idx="22">
                  <c:v>-0.78536552030298568</c:v>
                </c:pt>
                <c:pt idx="23">
                  <c:v>-0.82916591113565752</c:v>
                </c:pt>
                <c:pt idx="24">
                  <c:v>-1.1317329996625634</c:v>
                </c:pt>
                <c:pt idx="25">
                  <c:v>-1.2900254888351903</c:v>
                </c:pt>
                <c:pt idx="26">
                  <c:v>-1.3416753521016584</c:v>
                </c:pt>
                <c:pt idx="27">
                  <c:v>-0.85502551852803588</c:v>
                </c:pt>
                <c:pt idx="28">
                  <c:v>-0.57744802199216061</c:v>
                </c:pt>
                <c:pt idx="29">
                  <c:v>-5.0127598613870505E-3</c:v>
                </c:pt>
                <c:pt idx="30">
                  <c:v>-0.28908006150878363</c:v>
                </c:pt>
                <c:pt idx="31">
                  <c:v>-0.44937821967978059</c:v>
                </c:pt>
                <c:pt idx="32">
                  <c:v>0.40571184984914255</c:v>
                </c:pt>
                <c:pt idx="33">
                  <c:v>0.45927663857472711</c:v>
                </c:pt>
                <c:pt idx="34">
                  <c:v>0.14745136163787451</c:v>
                </c:pt>
                <c:pt idx="35">
                  <c:v>0.32593115554622071</c:v>
                </c:pt>
                <c:pt idx="36">
                  <c:v>3.2667327355561937E-3</c:v>
                </c:pt>
                <c:pt idx="37">
                  <c:v>-0.43335104978752825</c:v>
                </c:pt>
                <c:pt idx="38">
                  <c:v>-1.017959411710297</c:v>
                </c:pt>
                <c:pt idx="39">
                  <c:v>-0.77984750528826186</c:v>
                </c:pt>
                <c:pt idx="40">
                  <c:v>-0.63307750260214513</c:v>
                </c:pt>
                <c:pt idx="41">
                  <c:v>0.15387249633311761</c:v>
                </c:pt>
                <c:pt idx="42">
                  <c:v>0.31652238941032007</c:v>
                </c:pt>
                <c:pt idx="43">
                  <c:v>0.71497656524490627</c:v>
                </c:pt>
                <c:pt idx="44">
                  <c:v>0.10709150160724801</c:v>
                </c:pt>
                <c:pt idx="45">
                  <c:v>-0.10808381983863466</c:v>
                </c:pt>
                <c:pt idx="46">
                  <c:v>5.5151003831494627E-2</c:v>
                </c:pt>
                <c:pt idx="47">
                  <c:v>0.12551213551170451</c:v>
                </c:pt>
              </c:numCache>
            </c:numRef>
          </c:val>
          <c:smooth val="0"/>
          <c:extLst>
            <c:ext xmlns:c16="http://schemas.microsoft.com/office/drawing/2014/chart" uri="{C3380CC4-5D6E-409C-BE32-E72D297353CC}">
              <c16:uniqueId val="{00000001-2B62-C34F-84B7-07B09D3DB558}"/>
            </c:ext>
          </c:extLst>
        </c:ser>
        <c:dLbls>
          <c:showLegendKey val="0"/>
          <c:showVal val="0"/>
          <c:showCatName val="0"/>
          <c:showSerName val="0"/>
          <c:showPercent val="0"/>
          <c:showBubbleSize val="0"/>
        </c:dLbls>
        <c:smooth val="0"/>
        <c:axId val="260109824"/>
        <c:axId val="260111360"/>
      </c:lineChart>
      <c:dateAx>
        <c:axId val="260109824"/>
        <c:scaling>
          <c:orientation val="minMax"/>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60111360"/>
        <c:crosses val="autoZero"/>
        <c:auto val="1"/>
        <c:lblOffset val="100"/>
        <c:baseTimeUnit val="months"/>
      </c:dateAx>
      <c:valAx>
        <c:axId val="260111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60109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000" dirty="0">
                <a:latin typeface="Century Gothic" panose="020B0502020202020204" pitchFamily="34" charset="0"/>
              </a:rPr>
              <a:t>CDI and VCI: Jan. </a:t>
            </a:r>
            <a:r>
              <a:rPr lang="en-US" sz="2000" dirty="0" smtClean="0">
                <a:latin typeface="Century Gothic" panose="020B0502020202020204" pitchFamily="34" charset="0"/>
              </a:rPr>
              <a:t>2010</a:t>
            </a:r>
            <a:r>
              <a:rPr lang="en-US" sz="2000" baseline="0" dirty="0" smtClean="0">
                <a:latin typeface="Century Gothic" panose="020B0502020202020204" pitchFamily="34" charset="0"/>
              </a:rPr>
              <a:t> –</a:t>
            </a:r>
            <a:r>
              <a:rPr lang="en-US" sz="2000" dirty="0" smtClean="0">
                <a:latin typeface="Century Gothic" panose="020B0502020202020204" pitchFamily="34" charset="0"/>
              </a:rPr>
              <a:t> Dec</a:t>
            </a:r>
            <a:r>
              <a:rPr lang="en-US" sz="2000" dirty="0">
                <a:latin typeface="Century Gothic" panose="020B0502020202020204" pitchFamily="34" charset="0"/>
              </a:rPr>
              <a:t>. 2015</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manualLayout>
          <c:layoutTarget val="inner"/>
          <c:xMode val="edge"/>
          <c:yMode val="edge"/>
          <c:x val="4.1066536607213752E-2"/>
          <c:y val="0.24580168702919447"/>
          <c:w val="0.94189856401184324"/>
          <c:h val="0.53394262885876265"/>
        </c:manualLayout>
      </c:layout>
      <c:lineChart>
        <c:grouping val="standard"/>
        <c:varyColors val="0"/>
        <c:ser>
          <c:idx val="0"/>
          <c:order val="0"/>
          <c:tx>
            <c:strRef>
              <c:f>'CDI and VCI'!$T$4</c:f>
              <c:strCache>
                <c:ptCount val="1"/>
                <c:pt idx="0">
                  <c:v>VCI</c:v>
                </c:pt>
              </c:strCache>
            </c:strRef>
          </c:tx>
          <c:spPr>
            <a:ln w="28575" cap="rnd">
              <a:solidFill>
                <a:schemeClr val="accent1"/>
              </a:solidFill>
              <a:round/>
            </a:ln>
            <a:effectLst/>
          </c:spPr>
          <c:marker>
            <c:symbol val="none"/>
          </c:marker>
          <c:cat>
            <c:numRef>
              <c:f>'CDI and VCI'!$Q$5:$Q$76</c:f>
              <c:numCache>
                <c:formatCode>m/d/yy</c:formatCode>
                <c:ptCount val="7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numCache>
            </c:numRef>
          </c:cat>
          <c:val>
            <c:numRef>
              <c:f>'CDI and VCI'!$T$5:$T$76</c:f>
              <c:numCache>
                <c:formatCode>General</c:formatCode>
                <c:ptCount val="72"/>
                <c:pt idx="0">
                  <c:v>#N/A</c:v>
                </c:pt>
                <c:pt idx="1">
                  <c:v>0.95850469870142907</c:v>
                </c:pt>
                <c:pt idx="2">
                  <c:v>0.56051767418385201</c:v>
                </c:pt>
                <c:pt idx="3">
                  <c:v>1.4442756383218838</c:v>
                </c:pt>
                <c:pt idx="4">
                  <c:v>1.625563487755429</c:v>
                </c:pt>
                <c:pt idx="5">
                  <c:v>1.4555920358480752</c:v>
                </c:pt>
                <c:pt idx="6">
                  <c:v>0.89179887374699063</c:v>
                </c:pt>
                <c:pt idx="7">
                  <c:v>0.45655041077407371</c:v>
                </c:pt>
                <c:pt idx="8">
                  <c:v>0.2068961577785291</c:v>
                </c:pt>
                <c:pt idx="9">
                  <c:v>0.12792493406030603</c:v>
                </c:pt>
                <c:pt idx="10">
                  <c:v>-0.53646422111059622</c:v>
                </c:pt>
                <c:pt idx="11">
                  <c:v>-0.20567779591582885</c:v>
                </c:pt>
                <c:pt idx="12">
                  <c:v>-0.73455981499492418</c:v>
                </c:pt>
                <c:pt idx="13">
                  <c:v>-1.408266562260919</c:v>
                </c:pt>
                <c:pt idx="14">
                  <c:v>-1.518478284262988</c:v>
                </c:pt>
                <c:pt idx="15">
                  <c:v>-1.4045105864951111</c:v>
                </c:pt>
                <c:pt idx="16">
                  <c:v>-1.0142598635544844</c:v>
                </c:pt>
                <c:pt idx="17">
                  <c:v>-0.76066239877408082</c:v>
                </c:pt>
                <c:pt idx="18">
                  <c:v>-0.85890623224432372</c:v>
                </c:pt>
                <c:pt idx="19">
                  <c:v>-1.0128416797165345</c:v>
                </c:pt>
                <c:pt idx="20">
                  <c:v>-0.89582721941421573</c:v>
                </c:pt>
                <c:pt idx="21">
                  <c:v>-0.50035099821629858</c:v>
                </c:pt>
                <c:pt idx="22">
                  <c:v>8.5114950886942681E-2</c:v>
                </c:pt>
                <c:pt idx="23">
                  <c:v>1.112686979319268</c:v>
                </c:pt>
                <c:pt idx="24">
                  <c:v>1.3740164830626997</c:v>
                </c:pt>
                <c:pt idx="25">
                  <c:v>0.41642424060240418</c:v>
                </c:pt>
                <c:pt idx="26">
                  <c:v>-0.55736047608845585</c:v>
                </c:pt>
                <c:pt idx="27">
                  <c:v>-1.3670976502472125</c:v>
                </c:pt>
                <c:pt idx="28">
                  <c:v>-0.84114172179659508</c:v>
                </c:pt>
                <c:pt idx="29">
                  <c:v>7.7133737017584192E-2</c:v>
                </c:pt>
                <c:pt idx="30">
                  <c:v>2.8701033150225819E-2</c:v>
                </c:pt>
                <c:pt idx="31">
                  <c:v>-1.0440144054585794E-2</c:v>
                </c:pt>
                <c:pt idx="32">
                  <c:v>0.10065660070647035</c:v>
                </c:pt>
                <c:pt idx="33">
                  <c:v>0.12542829954355469</c:v>
                </c:pt>
                <c:pt idx="34">
                  <c:v>0.3068481156177823</c:v>
                </c:pt>
                <c:pt idx="35">
                  <c:v>0.47973052799917537</c:v>
                </c:pt>
                <c:pt idx="36">
                  <c:v>0.44046324436576734</c:v>
                </c:pt>
                <c:pt idx="37">
                  <c:v>0.64053463843561431</c:v>
                </c:pt>
                <c:pt idx="38">
                  <c:v>0.24408720091840194</c:v>
                </c:pt>
                <c:pt idx="39">
                  <c:v>9.4953340153012572E-2</c:v>
                </c:pt>
                <c:pt idx="40">
                  <c:v>1.0099461877126066</c:v>
                </c:pt>
                <c:pt idx="41">
                  <c:v>1.103047864706993</c:v>
                </c:pt>
                <c:pt idx="42">
                  <c:v>0.41797797929454916</c:v>
                </c:pt>
                <c:pt idx="43">
                  <c:v>0.30613326180181089</c:v>
                </c:pt>
                <c:pt idx="44">
                  <c:v>0.14406793707361154</c:v>
                </c:pt>
                <c:pt idx="45">
                  <c:v>-5.3402063864860454E-2</c:v>
                </c:pt>
                <c:pt idx="46">
                  <c:v>-0.46535547131280258</c:v>
                </c:pt>
                <c:pt idx="47">
                  <c:v>-0.29551483544015389</c:v>
                </c:pt>
                <c:pt idx="48">
                  <c:v>0.38648224805619902</c:v>
                </c:pt>
                <c:pt idx="49">
                  <c:v>0.27492184344363635</c:v>
                </c:pt>
                <c:pt idx="50">
                  <c:v>-8.4881363856430581E-2</c:v>
                </c:pt>
                <c:pt idx="51">
                  <c:v>0.16489132736843032</c:v>
                </c:pt>
                <c:pt idx="52">
                  <c:v>0.34239997470980443</c:v>
                </c:pt>
                <c:pt idx="53">
                  <c:v>6.6995014242976159E-2</c:v>
                </c:pt>
                <c:pt idx="54">
                  <c:v>-0.40522074946386971</c:v>
                </c:pt>
                <c:pt idx="55">
                  <c:v>-0.65947294214417063</c:v>
                </c:pt>
                <c:pt idx="56">
                  <c:v>-0.52052512238516269</c:v>
                </c:pt>
                <c:pt idx="57">
                  <c:v>-8.970895094086366E-2</c:v>
                </c:pt>
                <c:pt idx="58">
                  <c:v>-0.27666022372384869</c:v>
                </c:pt>
                <c:pt idx="59">
                  <c:v>0.17387635120484599</c:v>
                </c:pt>
                <c:pt idx="60">
                  <c:v>0.14183220014905379</c:v>
                </c:pt>
                <c:pt idx="61">
                  <c:v>-0.65791843677536688</c:v>
                </c:pt>
                <c:pt idx="62">
                  <c:v>-1.3247455148060896</c:v>
                </c:pt>
                <c:pt idx="63">
                  <c:v>-1.5615020878896246</c:v>
                </c:pt>
                <c:pt idx="64">
                  <c:v>-0.56492790132600401</c:v>
                </c:pt>
                <c:pt idx="65">
                  <c:v>0.56271207298614589</c:v>
                </c:pt>
                <c:pt idx="66">
                  <c:v>0.4848850629560939</c:v>
                </c:pt>
                <c:pt idx="67">
                  <c:v>0.33262125668997133</c:v>
                </c:pt>
                <c:pt idx="68">
                  <c:v>-0.16112638546680857</c:v>
                </c:pt>
                <c:pt idx="69">
                  <c:v>-0.75162497025216535</c:v>
                </c:pt>
                <c:pt idx="70">
                  <c:v>-1.1751039351551826</c:v>
                </c:pt>
                <c:pt idx="71">
                  <c:v>0.13718927751766197</c:v>
                </c:pt>
              </c:numCache>
            </c:numRef>
          </c:val>
          <c:smooth val="0"/>
          <c:extLst>
            <c:ext xmlns:c16="http://schemas.microsoft.com/office/drawing/2014/chart" uri="{C3380CC4-5D6E-409C-BE32-E72D297353CC}">
              <c16:uniqueId val="{00000000-4BF8-324A-AA10-AE1D218846E3}"/>
            </c:ext>
          </c:extLst>
        </c:ser>
        <c:ser>
          <c:idx val="1"/>
          <c:order val="1"/>
          <c:tx>
            <c:strRef>
              <c:f>'CDI and VCI'!$U$4</c:f>
              <c:strCache>
                <c:ptCount val="1"/>
                <c:pt idx="0">
                  <c:v>CDI</c:v>
                </c:pt>
              </c:strCache>
            </c:strRef>
          </c:tx>
          <c:spPr>
            <a:ln w="28575" cap="rnd">
              <a:solidFill>
                <a:srgbClr val="C00000"/>
              </a:solidFill>
              <a:round/>
            </a:ln>
            <a:effectLst/>
          </c:spPr>
          <c:marker>
            <c:symbol val="none"/>
          </c:marker>
          <c:cat>
            <c:numRef>
              <c:f>'CDI and VCI'!$Q$5:$Q$76</c:f>
              <c:numCache>
                <c:formatCode>m/d/yy</c:formatCode>
                <c:ptCount val="72"/>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numCache>
            </c:numRef>
          </c:cat>
          <c:val>
            <c:numRef>
              <c:f>'CDI and VCI'!$U$5:$U$76</c:f>
              <c:numCache>
                <c:formatCode>General</c:formatCode>
                <c:ptCount val="72"/>
                <c:pt idx="0">
                  <c:v>#N/A</c:v>
                </c:pt>
                <c:pt idx="1">
                  <c:v>-0.66300247803025247</c:v>
                </c:pt>
                <c:pt idx="2">
                  <c:v>0.56228048692373578</c:v>
                </c:pt>
                <c:pt idx="3">
                  <c:v>0.19969152174150054</c:v>
                </c:pt>
                <c:pt idx="4">
                  <c:v>1.5487560558029947</c:v>
                </c:pt>
                <c:pt idx="5">
                  <c:v>1.5707350562024842</c:v>
                </c:pt>
                <c:pt idx="6">
                  <c:v>1.1583682459555624</c:v>
                </c:pt>
                <c:pt idx="7">
                  <c:v>0.32214744531429351</c:v>
                </c:pt>
                <c:pt idx="8">
                  <c:v>0.3219330169096683</c:v>
                </c:pt>
                <c:pt idx="9">
                  <c:v>0.51972174391564718</c:v>
                </c:pt>
                <c:pt idx="10">
                  <c:v>0.70462468216578134</c:v>
                </c:pt>
                <c:pt idx="11">
                  <c:v>0.30506699464781678</c:v>
                </c:pt>
                <c:pt idx="12">
                  <c:v>0.37203001071683744</c:v>
                </c:pt>
                <c:pt idx="13">
                  <c:v>-0.50100210015536017</c:v>
                </c:pt>
                <c:pt idx="14">
                  <c:v>-0.78175059381582468</c:v>
                </c:pt>
                <c:pt idx="15">
                  <c:v>-0.85521484244421198</c:v>
                </c:pt>
                <c:pt idx="16">
                  <c:v>-1.0217311903115776</c:v>
                </c:pt>
                <c:pt idx="17">
                  <c:v>0.27864703076877934</c:v>
                </c:pt>
                <c:pt idx="18">
                  <c:v>0.95768371147885067</c:v>
                </c:pt>
                <c:pt idx="19">
                  <c:v>-0.11066753743432833</c:v>
                </c:pt>
                <c:pt idx="20">
                  <c:v>0.98742712280106881</c:v>
                </c:pt>
                <c:pt idx="21">
                  <c:v>0.89239513856916441</c:v>
                </c:pt>
                <c:pt idx="22">
                  <c:v>0.10117207761854832</c:v>
                </c:pt>
                <c:pt idx="23">
                  <c:v>-0.711707609693495</c:v>
                </c:pt>
                <c:pt idx="24">
                  <c:v>-0.46950490743119311</c:v>
                </c:pt>
                <c:pt idx="25">
                  <c:v>-1.5990620862898683</c:v>
                </c:pt>
                <c:pt idx="26">
                  <c:v>-1.9047438126273541</c:v>
                </c:pt>
                <c:pt idx="27">
                  <c:v>-2.1504506875744447</c:v>
                </c:pt>
                <c:pt idx="28">
                  <c:v>-1.2615955373416559</c:v>
                </c:pt>
                <c:pt idx="29">
                  <c:v>-0.81659064299389517</c:v>
                </c:pt>
                <c:pt idx="30">
                  <c:v>-0.41369998647068634</c:v>
                </c:pt>
                <c:pt idx="31">
                  <c:v>-0.36497027670877225</c:v>
                </c:pt>
                <c:pt idx="32">
                  <c:v>-0.25375341411648106</c:v>
                </c:pt>
                <c:pt idx="33">
                  <c:v>0.77906234854948087</c:v>
                </c:pt>
                <c:pt idx="34">
                  <c:v>0.63393951240802104</c:v>
                </c:pt>
                <c:pt idx="35">
                  <c:v>1.4917418112293857</c:v>
                </c:pt>
                <c:pt idx="36">
                  <c:v>0.39176676580169606</c:v>
                </c:pt>
                <c:pt idx="37">
                  <c:v>0.46093353027556583</c:v>
                </c:pt>
                <c:pt idx="38">
                  <c:v>0.73983822245910968</c:v>
                </c:pt>
                <c:pt idx="39">
                  <c:v>0.73322755749937596</c:v>
                </c:pt>
                <c:pt idx="40">
                  <c:v>0.6182626515592331</c:v>
                </c:pt>
                <c:pt idx="41">
                  <c:v>-0.82627166388585227</c:v>
                </c:pt>
                <c:pt idx="42">
                  <c:v>-0.79073062551608631</c:v>
                </c:pt>
                <c:pt idx="43">
                  <c:v>-1.6358580318607641</c:v>
                </c:pt>
                <c:pt idx="44">
                  <c:v>-0.32777538058327882</c:v>
                </c:pt>
                <c:pt idx="45">
                  <c:v>5.9737087297751304E-2</c:v>
                </c:pt>
                <c:pt idx="46">
                  <c:v>0.39926054967947311</c:v>
                </c:pt>
                <c:pt idx="47">
                  <c:v>-0.58498265831660001</c:v>
                </c:pt>
                <c:pt idx="48">
                  <c:v>0.76937592513691866</c:v>
                </c:pt>
                <c:pt idx="49">
                  <c:v>0.29848323889718337</c:v>
                </c:pt>
                <c:pt idx="50">
                  <c:v>0.40920923428985057</c:v>
                </c:pt>
                <c:pt idx="51">
                  <c:v>9.9539805050112298E-2</c:v>
                </c:pt>
                <c:pt idx="52">
                  <c:v>-0.88817510972806613</c:v>
                </c:pt>
                <c:pt idx="53">
                  <c:v>-0.27676063192613509</c:v>
                </c:pt>
                <c:pt idx="54">
                  <c:v>0.84051241785235409</c:v>
                </c:pt>
                <c:pt idx="55">
                  <c:v>-0.37434101944503662</c:v>
                </c:pt>
                <c:pt idx="56">
                  <c:v>0.33506040660514763</c:v>
                </c:pt>
                <c:pt idx="57">
                  <c:v>6.5186265497634871E-2</c:v>
                </c:pt>
                <c:pt idx="58">
                  <c:v>0.65663605681500892</c:v>
                </c:pt>
                <c:pt idx="59">
                  <c:v>5.0443229045947224E-3</c:v>
                </c:pt>
                <c:pt idx="60">
                  <c:v>0.59761506700900857</c:v>
                </c:pt>
                <c:pt idx="61">
                  <c:v>-0.4517523478529557</c:v>
                </c:pt>
                <c:pt idx="62">
                  <c:v>-0.65289292648482666</c:v>
                </c:pt>
                <c:pt idx="63">
                  <c:v>-0.49948760397705061</c:v>
                </c:pt>
                <c:pt idx="64">
                  <c:v>-0.97566044165206767</c:v>
                </c:pt>
                <c:pt idx="65">
                  <c:v>0.51807652557594264</c:v>
                </c:pt>
                <c:pt idx="66">
                  <c:v>0.83058735115013427</c:v>
                </c:pt>
                <c:pt idx="67">
                  <c:v>0.46042215312878987</c:v>
                </c:pt>
                <c:pt idx="68">
                  <c:v>-0.50137510801733121</c:v>
                </c:pt>
                <c:pt idx="69">
                  <c:v>-0.63940542034361902</c:v>
                </c:pt>
                <c:pt idx="70">
                  <c:v>5.1055211404933826E-2</c:v>
                </c:pt>
                <c:pt idx="71">
                  <c:v>0.90894695708770923</c:v>
                </c:pt>
              </c:numCache>
            </c:numRef>
          </c:val>
          <c:smooth val="0"/>
          <c:extLst>
            <c:ext xmlns:c16="http://schemas.microsoft.com/office/drawing/2014/chart" uri="{C3380CC4-5D6E-409C-BE32-E72D297353CC}">
              <c16:uniqueId val="{00000001-4BF8-324A-AA10-AE1D218846E3}"/>
            </c:ext>
          </c:extLst>
        </c:ser>
        <c:dLbls>
          <c:showLegendKey val="0"/>
          <c:showVal val="0"/>
          <c:showCatName val="0"/>
          <c:showSerName val="0"/>
          <c:showPercent val="0"/>
          <c:showBubbleSize val="0"/>
        </c:dLbls>
        <c:smooth val="0"/>
        <c:axId val="291497088"/>
        <c:axId val="291498624"/>
      </c:lineChart>
      <c:dateAx>
        <c:axId val="291497088"/>
        <c:scaling>
          <c:orientation val="minMax"/>
          <c:max val="41609"/>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91498624"/>
        <c:crosses val="autoZero"/>
        <c:auto val="1"/>
        <c:lblOffset val="100"/>
        <c:baseTimeUnit val="months"/>
      </c:dateAx>
      <c:valAx>
        <c:axId val="291498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1497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BC97B-0A4B-4EDF-8E7E-85AB8BDA434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D324B2E-D460-4C95-A430-52C22014B6E9}">
      <dgm:prSet phldrT="[Text]"/>
      <dgm:spPr>
        <a:solidFill>
          <a:schemeClr val="accent6">
            <a:lumMod val="40000"/>
            <a:lumOff val="60000"/>
          </a:schemeClr>
        </a:solidFill>
        <a:ln>
          <a:solidFill>
            <a:schemeClr val="accent6">
              <a:lumMod val="75000"/>
            </a:schemeClr>
          </a:solidFill>
        </a:ln>
      </dgm:spPr>
      <dgm:t>
        <a:bodyPr/>
        <a:lstStyle/>
        <a:p>
          <a:r>
            <a:rPr lang="en-US" dirty="0">
              <a:solidFill>
                <a:schemeClr val="tx1">
                  <a:lumMod val="75000"/>
                  <a:lumOff val="25000"/>
                </a:schemeClr>
              </a:solidFill>
              <a:latin typeface="Century Gothic" panose="020B0502020202020204" pitchFamily="34" charset="0"/>
            </a:rPr>
            <a:t>Combined Drought Indicator (CDI)</a:t>
          </a:r>
        </a:p>
      </dgm:t>
    </dgm:pt>
    <dgm:pt modelId="{3527A337-5BD7-480B-A88D-99BF978C7C29}" type="parTrans" cxnId="{AAA98D31-E46A-41CF-A7D7-DE74636B2815}">
      <dgm:prSet/>
      <dgm:spPr/>
      <dgm:t>
        <a:bodyPr/>
        <a:lstStyle/>
        <a:p>
          <a:endParaRPr lang="en-US"/>
        </a:p>
      </dgm:t>
    </dgm:pt>
    <dgm:pt modelId="{267D3E67-428E-4FDD-9658-5A7661153E06}" type="sibTrans" cxnId="{AAA98D31-E46A-41CF-A7D7-DE74636B2815}">
      <dgm:prSet/>
      <dgm:spPr>
        <a:ln>
          <a:solidFill>
            <a:schemeClr val="accent6">
              <a:lumMod val="75000"/>
            </a:schemeClr>
          </a:solidFill>
        </a:ln>
      </dgm:spPr>
      <dgm:t>
        <a:bodyPr/>
        <a:lstStyle/>
        <a:p>
          <a:endParaRPr lang="en-US"/>
        </a:p>
      </dgm:t>
    </dgm:pt>
    <dgm:pt modelId="{DB626824-10CB-4197-9752-01EEEFBD6C1A}">
      <dgm:prSet phldrT="[Text]"/>
      <dgm:spPr>
        <a:solidFill>
          <a:schemeClr val="accent6">
            <a:lumMod val="40000"/>
            <a:lumOff val="60000"/>
          </a:schemeClr>
        </a:solidFill>
        <a:ln>
          <a:solidFill>
            <a:schemeClr val="accent6">
              <a:lumMod val="75000"/>
            </a:schemeClr>
          </a:solidFill>
        </a:ln>
      </dgm:spPr>
      <dgm:t>
        <a:bodyPr/>
        <a:lstStyle/>
        <a:p>
          <a:r>
            <a:rPr lang="en-US" dirty="0">
              <a:solidFill>
                <a:schemeClr val="tx1">
                  <a:lumMod val="75000"/>
                  <a:lumOff val="25000"/>
                </a:schemeClr>
              </a:solidFill>
              <a:latin typeface="Century Gothic" panose="020B0502020202020204" pitchFamily="34" charset="0"/>
            </a:rPr>
            <a:t>Time Lag Assessment</a:t>
          </a:r>
        </a:p>
      </dgm:t>
    </dgm:pt>
    <dgm:pt modelId="{7152E7F9-2293-45D4-9156-1F6840A8D159}" type="parTrans" cxnId="{865E8632-730B-420C-BFF6-524B45B3F832}">
      <dgm:prSet/>
      <dgm:spPr/>
      <dgm:t>
        <a:bodyPr/>
        <a:lstStyle/>
        <a:p>
          <a:endParaRPr lang="en-US"/>
        </a:p>
      </dgm:t>
    </dgm:pt>
    <dgm:pt modelId="{5AFB61A7-7703-4945-8E6A-0287145180AB}" type="sibTrans" cxnId="{865E8632-730B-420C-BFF6-524B45B3F832}">
      <dgm:prSet/>
      <dgm:spPr/>
      <dgm:t>
        <a:bodyPr/>
        <a:lstStyle/>
        <a:p>
          <a:endParaRPr lang="en-US"/>
        </a:p>
      </dgm:t>
    </dgm:pt>
    <dgm:pt modelId="{99996F30-228C-4830-82D3-FABECF2DDEEF}">
      <dgm:prSet phldrT="[Text]"/>
      <dgm:spPr>
        <a:solidFill>
          <a:schemeClr val="accent6">
            <a:lumMod val="40000"/>
            <a:lumOff val="60000"/>
          </a:schemeClr>
        </a:solidFill>
        <a:ln>
          <a:solidFill>
            <a:schemeClr val="accent6">
              <a:lumMod val="75000"/>
            </a:schemeClr>
          </a:solidFill>
        </a:ln>
      </dgm:spPr>
      <dgm:t>
        <a:bodyPr/>
        <a:lstStyle/>
        <a:p>
          <a:r>
            <a:rPr lang="en-US" dirty="0">
              <a:solidFill>
                <a:schemeClr val="tx1">
                  <a:lumMod val="75000"/>
                  <a:lumOff val="25000"/>
                </a:schemeClr>
              </a:solidFill>
              <a:latin typeface="Century Gothic" panose="020B0502020202020204" pitchFamily="34" charset="0"/>
            </a:rPr>
            <a:t>Outreach and Training Materials</a:t>
          </a:r>
        </a:p>
      </dgm:t>
    </dgm:pt>
    <dgm:pt modelId="{746DDC83-0490-44EB-8CD9-7466B2A284F2}" type="parTrans" cxnId="{155C84C5-0D18-4805-B31D-FFC41EBB1FC2}">
      <dgm:prSet/>
      <dgm:spPr/>
      <dgm:t>
        <a:bodyPr/>
        <a:lstStyle/>
        <a:p>
          <a:endParaRPr lang="en-US"/>
        </a:p>
      </dgm:t>
    </dgm:pt>
    <dgm:pt modelId="{6A61CF83-E14C-456A-AB96-D5DAD4916049}" type="sibTrans" cxnId="{155C84C5-0D18-4805-B31D-FFC41EBB1FC2}">
      <dgm:prSet/>
      <dgm:spPr/>
      <dgm:t>
        <a:bodyPr/>
        <a:lstStyle/>
        <a:p>
          <a:endParaRPr lang="en-US"/>
        </a:p>
      </dgm:t>
    </dgm:pt>
    <dgm:pt modelId="{6A68026D-FB1B-4F22-8138-06EBBD6C8127}" type="pres">
      <dgm:prSet presAssocID="{5C6BC97B-0A4B-4EDF-8E7E-85AB8BDA434F}" presName="Name0" presStyleCnt="0">
        <dgm:presLayoutVars>
          <dgm:chMax val="7"/>
          <dgm:chPref val="7"/>
          <dgm:dir/>
        </dgm:presLayoutVars>
      </dgm:prSet>
      <dgm:spPr/>
      <dgm:t>
        <a:bodyPr/>
        <a:lstStyle/>
        <a:p>
          <a:endParaRPr lang="en-US"/>
        </a:p>
      </dgm:t>
    </dgm:pt>
    <dgm:pt modelId="{12D56872-137D-4033-9BA1-C4CE73290870}" type="pres">
      <dgm:prSet presAssocID="{5C6BC97B-0A4B-4EDF-8E7E-85AB8BDA434F}" presName="Name1" presStyleCnt="0"/>
      <dgm:spPr/>
    </dgm:pt>
    <dgm:pt modelId="{51C41DA4-DD7B-426D-B89E-4602CD28D094}" type="pres">
      <dgm:prSet presAssocID="{5C6BC97B-0A4B-4EDF-8E7E-85AB8BDA434F}" presName="cycle" presStyleCnt="0"/>
      <dgm:spPr/>
    </dgm:pt>
    <dgm:pt modelId="{F35C80F9-C534-488F-BAE2-0898E3442799}" type="pres">
      <dgm:prSet presAssocID="{5C6BC97B-0A4B-4EDF-8E7E-85AB8BDA434F}" presName="srcNode" presStyleLbl="node1" presStyleIdx="0" presStyleCnt="3"/>
      <dgm:spPr/>
    </dgm:pt>
    <dgm:pt modelId="{CF8638FE-2D4E-4E6C-AF1F-FE3CCDCD7C7E}" type="pres">
      <dgm:prSet presAssocID="{5C6BC97B-0A4B-4EDF-8E7E-85AB8BDA434F}" presName="conn" presStyleLbl="parChTrans1D2" presStyleIdx="0" presStyleCnt="1"/>
      <dgm:spPr/>
      <dgm:t>
        <a:bodyPr/>
        <a:lstStyle/>
        <a:p>
          <a:endParaRPr lang="en-US"/>
        </a:p>
      </dgm:t>
    </dgm:pt>
    <dgm:pt modelId="{966D1A4C-5BCE-4597-973B-F232F1495BC2}" type="pres">
      <dgm:prSet presAssocID="{5C6BC97B-0A4B-4EDF-8E7E-85AB8BDA434F}" presName="extraNode" presStyleLbl="node1" presStyleIdx="0" presStyleCnt="3"/>
      <dgm:spPr/>
    </dgm:pt>
    <dgm:pt modelId="{EC294E34-D0B3-4DA5-B281-2EFBFC70A43B}" type="pres">
      <dgm:prSet presAssocID="{5C6BC97B-0A4B-4EDF-8E7E-85AB8BDA434F}" presName="dstNode" presStyleLbl="node1" presStyleIdx="0" presStyleCnt="3"/>
      <dgm:spPr/>
    </dgm:pt>
    <dgm:pt modelId="{F4970FAC-4013-4A6A-AD6B-36156A11332F}" type="pres">
      <dgm:prSet presAssocID="{FD324B2E-D460-4C95-A430-52C22014B6E9}" presName="text_1" presStyleLbl="node1" presStyleIdx="0" presStyleCnt="3">
        <dgm:presLayoutVars>
          <dgm:bulletEnabled val="1"/>
        </dgm:presLayoutVars>
      </dgm:prSet>
      <dgm:spPr/>
      <dgm:t>
        <a:bodyPr/>
        <a:lstStyle/>
        <a:p>
          <a:endParaRPr lang="en-US"/>
        </a:p>
      </dgm:t>
    </dgm:pt>
    <dgm:pt modelId="{7DAA16F8-FC5B-4826-8894-5386A419F440}" type="pres">
      <dgm:prSet presAssocID="{FD324B2E-D460-4C95-A430-52C22014B6E9}" presName="accent_1" presStyleCnt="0"/>
      <dgm:spPr/>
    </dgm:pt>
    <dgm:pt modelId="{59DAAA45-0553-47F2-8E25-3F958C4E3AF5}" type="pres">
      <dgm:prSet presAssocID="{FD324B2E-D460-4C95-A430-52C22014B6E9}" presName="accentRepeatNode" presStyleLbl="solidFgAcc1" presStyleIdx="0" presStyleCnt="3" custScaleX="111040" custScaleY="85916"/>
      <dgm:spPr>
        <a:prstGeom prst="hexagon">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chemeClr val="accent6">
              <a:lumMod val="75000"/>
            </a:schemeClr>
          </a:solidFill>
        </a:ln>
      </dgm:spPr>
    </dgm:pt>
    <dgm:pt modelId="{B5F89699-2AD4-4D50-B7C2-F4BC77453E14}" type="pres">
      <dgm:prSet presAssocID="{DB626824-10CB-4197-9752-01EEEFBD6C1A}" presName="text_2" presStyleLbl="node1" presStyleIdx="1" presStyleCnt="3">
        <dgm:presLayoutVars>
          <dgm:bulletEnabled val="1"/>
        </dgm:presLayoutVars>
      </dgm:prSet>
      <dgm:spPr/>
      <dgm:t>
        <a:bodyPr/>
        <a:lstStyle/>
        <a:p>
          <a:endParaRPr lang="en-US"/>
        </a:p>
      </dgm:t>
    </dgm:pt>
    <dgm:pt modelId="{1771FA4F-E773-469A-8D71-F42F9417BB9B}" type="pres">
      <dgm:prSet presAssocID="{DB626824-10CB-4197-9752-01EEEFBD6C1A}" presName="accent_2" presStyleCnt="0"/>
      <dgm:spPr/>
    </dgm:pt>
    <dgm:pt modelId="{41D72A0B-D255-4827-94ED-9DF9CC37AC6C}" type="pres">
      <dgm:prSet presAssocID="{DB626824-10CB-4197-9752-01EEEFBD6C1A}" presName="accentRepeatNode" presStyleLbl="solidFgAcc1" presStyleIdx="1" presStyleCnt="3" custScaleX="110971" custScaleY="85719"/>
      <dgm:spPr>
        <a:prstGeom prst="hexagon">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chemeClr val="accent6">
              <a:lumMod val="75000"/>
            </a:schemeClr>
          </a:solidFill>
        </a:ln>
      </dgm:spPr>
    </dgm:pt>
    <dgm:pt modelId="{380F0C7A-B096-443F-849B-365C94DC126B}" type="pres">
      <dgm:prSet presAssocID="{99996F30-228C-4830-82D3-FABECF2DDEEF}" presName="text_3" presStyleLbl="node1" presStyleIdx="2" presStyleCnt="3">
        <dgm:presLayoutVars>
          <dgm:bulletEnabled val="1"/>
        </dgm:presLayoutVars>
      </dgm:prSet>
      <dgm:spPr/>
      <dgm:t>
        <a:bodyPr/>
        <a:lstStyle/>
        <a:p>
          <a:endParaRPr lang="en-US"/>
        </a:p>
      </dgm:t>
    </dgm:pt>
    <dgm:pt modelId="{3D69843B-848E-4FC3-AC8F-B841306016EF}" type="pres">
      <dgm:prSet presAssocID="{99996F30-228C-4830-82D3-FABECF2DDEEF}" presName="accent_3" presStyleCnt="0"/>
      <dgm:spPr/>
    </dgm:pt>
    <dgm:pt modelId="{294E05FD-8A0E-4F45-9930-96D481041AB6}" type="pres">
      <dgm:prSet presAssocID="{99996F30-228C-4830-82D3-FABECF2DDEEF}" presName="accentRepeatNode" presStyleLbl="solidFgAcc1" presStyleIdx="2" presStyleCnt="3" custScaleX="111231" custScaleY="85522" custLinFactNeighborX="1549" custLinFactNeighborY="0"/>
      <dgm:spPr>
        <a:prstGeom prst="hexagon">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chemeClr val="accent6">
              <a:lumMod val="75000"/>
            </a:schemeClr>
          </a:solidFill>
        </a:ln>
      </dgm:spPr>
    </dgm:pt>
  </dgm:ptLst>
  <dgm:cxnLst>
    <dgm:cxn modelId="{155C84C5-0D18-4805-B31D-FFC41EBB1FC2}" srcId="{5C6BC97B-0A4B-4EDF-8E7E-85AB8BDA434F}" destId="{99996F30-228C-4830-82D3-FABECF2DDEEF}" srcOrd="2" destOrd="0" parTransId="{746DDC83-0490-44EB-8CD9-7466B2A284F2}" sibTransId="{6A61CF83-E14C-456A-AB96-D5DAD4916049}"/>
    <dgm:cxn modelId="{37861427-2AD8-4B70-9127-527A0C94604D}" type="presOf" srcId="{99996F30-228C-4830-82D3-FABECF2DDEEF}" destId="{380F0C7A-B096-443F-849B-365C94DC126B}" srcOrd="0" destOrd="0" presId="urn:microsoft.com/office/officeart/2008/layout/VerticalCurvedList"/>
    <dgm:cxn modelId="{369607A5-3E0A-45A2-B28B-F41E811F4A83}" type="presOf" srcId="{FD324B2E-D460-4C95-A430-52C22014B6E9}" destId="{F4970FAC-4013-4A6A-AD6B-36156A11332F}" srcOrd="0" destOrd="0" presId="urn:microsoft.com/office/officeart/2008/layout/VerticalCurvedList"/>
    <dgm:cxn modelId="{AAA98D31-E46A-41CF-A7D7-DE74636B2815}" srcId="{5C6BC97B-0A4B-4EDF-8E7E-85AB8BDA434F}" destId="{FD324B2E-D460-4C95-A430-52C22014B6E9}" srcOrd="0" destOrd="0" parTransId="{3527A337-5BD7-480B-A88D-99BF978C7C29}" sibTransId="{267D3E67-428E-4FDD-9658-5A7661153E06}"/>
    <dgm:cxn modelId="{2D982094-455E-4440-9F15-82D7773E528C}" type="presOf" srcId="{DB626824-10CB-4197-9752-01EEEFBD6C1A}" destId="{B5F89699-2AD4-4D50-B7C2-F4BC77453E14}" srcOrd="0" destOrd="0" presId="urn:microsoft.com/office/officeart/2008/layout/VerticalCurvedList"/>
    <dgm:cxn modelId="{865E8632-730B-420C-BFF6-524B45B3F832}" srcId="{5C6BC97B-0A4B-4EDF-8E7E-85AB8BDA434F}" destId="{DB626824-10CB-4197-9752-01EEEFBD6C1A}" srcOrd="1" destOrd="0" parTransId="{7152E7F9-2293-45D4-9156-1F6840A8D159}" sibTransId="{5AFB61A7-7703-4945-8E6A-0287145180AB}"/>
    <dgm:cxn modelId="{538CCF27-DEC9-4D78-8283-A0838CFA805D}" type="presOf" srcId="{5C6BC97B-0A4B-4EDF-8E7E-85AB8BDA434F}" destId="{6A68026D-FB1B-4F22-8138-06EBBD6C8127}" srcOrd="0" destOrd="0" presId="urn:microsoft.com/office/officeart/2008/layout/VerticalCurvedList"/>
    <dgm:cxn modelId="{2A7D5E6C-BDCA-4D9F-91D1-3BB3D68A8EB8}" type="presOf" srcId="{267D3E67-428E-4FDD-9658-5A7661153E06}" destId="{CF8638FE-2D4E-4E6C-AF1F-FE3CCDCD7C7E}" srcOrd="0" destOrd="0" presId="urn:microsoft.com/office/officeart/2008/layout/VerticalCurvedList"/>
    <dgm:cxn modelId="{CFB91803-C002-4360-9B1D-2BE0A3C02BAD}" type="presParOf" srcId="{6A68026D-FB1B-4F22-8138-06EBBD6C8127}" destId="{12D56872-137D-4033-9BA1-C4CE73290870}" srcOrd="0" destOrd="0" presId="urn:microsoft.com/office/officeart/2008/layout/VerticalCurvedList"/>
    <dgm:cxn modelId="{D882DB99-EB8E-41BA-B40B-2E7E3688E737}" type="presParOf" srcId="{12D56872-137D-4033-9BA1-C4CE73290870}" destId="{51C41DA4-DD7B-426D-B89E-4602CD28D094}" srcOrd="0" destOrd="0" presId="urn:microsoft.com/office/officeart/2008/layout/VerticalCurvedList"/>
    <dgm:cxn modelId="{7A624E1C-7821-4AA8-8932-25C6AE3AA962}" type="presParOf" srcId="{51C41DA4-DD7B-426D-B89E-4602CD28D094}" destId="{F35C80F9-C534-488F-BAE2-0898E3442799}" srcOrd="0" destOrd="0" presId="urn:microsoft.com/office/officeart/2008/layout/VerticalCurvedList"/>
    <dgm:cxn modelId="{968CBAF3-2C30-4FAC-83C1-C6D05D05A829}" type="presParOf" srcId="{51C41DA4-DD7B-426D-B89E-4602CD28D094}" destId="{CF8638FE-2D4E-4E6C-AF1F-FE3CCDCD7C7E}" srcOrd="1" destOrd="0" presId="urn:microsoft.com/office/officeart/2008/layout/VerticalCurvedList"/>
    <dgm:cxn modelId="{E28B4E62-8CE7-4A1D-B7E6-F8567413B3DA}" type="presParOf" srcId="{51C41DA4-DD7B-426D-B89E-4602CD28D094}" destId="{966D1A4C-5BCE-4597-973B-F232F1495BC2}" srcOrd="2" destOrd="0" presId="urn:microsoft.com/office/officeart/2008/layout/VerticalCurvedList"/>
    <dgm:cxn modelId="{2C7ED4E1-B49D-4C55-B0ED-0EDAA88A4B1E}" type="presParOf" srcId="{51C41DA4-DD7B-426D-B89E-4602CD28D094}" destId="{EC294E34-D0B3-4DA5-B281-2EFBFC70A43B}" srcOrd="3" destOrd="0" presId="urn:microsoft.com/office/officeart/2008/layout/VerticalCurvedList"/>
    <dgm:cxn modelId="{16BD9EF0-63A5-4077-A662-0BC5610BFCF2}" type="presParOf" srcId="{12D56872-137D-4033-9BA1-C4CE73290870}" destId="{F4970FAC-4013-4A6A-AD6B-36156A11332F}" srcOrd="1" destOrd="0" presId="urn:microsoft.com/office/officeart/2008/layout/VerticalCurvedList"/>
    <dgm:cxn modelId="{14D1723F-18F0-4A75-A13E-8BAB688FE802}" type="presParOf" srcId="{12D56872-137D-4033-9BA1-C4CE73290870}" destId="{7DAA16F8-FC5B-4826-8894-5386A419F440}" srcOrd="2" destOrd="0" presId="urn:microsoft.com/office/officeart/2008/layout/VerticalCurvedList"/>
    <dgm:cxn modelId="{55267F12-25E0-4004-B402-3D6869D67EEC}" type="presParOf" srcId="{7DAA16F8-FC5B-4826-8894-5386A419F440}" destId="{59DAAA45-0553-47F2-8E25-3F958C4E3AF5}" srcOrd="0" destOrd="0" presId="urn:microsoft.com/office/officeart/2008/layout/VerticalCurvedList"/>
    <dgm:cxn modelId="{69D3992D-BA93-42C9-AF28-2F43D147DD29}" type="presParOf" srcId="{12D56872-137D-4033-9BA1-C4CE73290870}" destId="{B5F89699-2AD4-4D50-B7C2-F4BC77453E14}" srcOrd="3" destOrd="0" presId="urn:microsoft.com/office/officeart/2008/layout/VerticalCurvedList"/>
    <dgm:cxn modelId="{5A156C02-FA6D-471D-A624-BDBDBB82C428}" type="presParOf" srcId="{12D56872-137D-4033-9BA1-C4CE73290870}" destId="{1771FA4F-E773-469A-8D71-F42F9417BB9B}" srcOrd="4" destOrd="0" presId="urn:microsoft.com/office/officeart/2008/layout/VerticalCurvedList"/>
    <dgm:cxn modelId="{A31FDC91-D364-420D-90CF-443335B9DA2F}" type="presParOf" srcId="{1771FA4F-E773-469A-8D71-F42F9417BB9B}" destId="{41D72A0B-D255-4827-94ED-9DF9CC37AC6C}" srcOrd="0" destOrd="0" presId="urn:microsoft.com/office/officeart/2008/layout/VerticalCurvedList"/>
    <dgm:cxn modelId="{93FB3BD6-675F-4550-B719-49CE2C546F93}" type="presParOf" srcId="{12D56872-137D-4033-9BA1-C4CE73290870}" destId="{380F0C7A-B096-443F-849B-365C94DC126B}" srcOrd="5" destOrd="0" presId="urn:microsoft.com/office/officeart/2008/layout/VerticalCurvedList"/>
    <dgm:cxn modelId="{D73B4345-1BC4-4828-8391-B95FEB98DF4D}" type="presParOf" srcId="{12D56872-137D-4033-9BA1-C4CE73290870}" destId="{3D69843B-848E-4FC3-AC8F-B841306016EF}" srcOrd="6" destOrd="0" presId="urn:microsoft.com/office/officeart/2008/layout/VerticalCurvedList"/>
    <dgm:cxn modelId="{F14AD179-76A3-49F5-B8EA-E35DF201BCB5}" type="presParOf" srcId="{3D69843B-848E-4FC3-AC8F-B841306016EF}" destId="{294E05FD-8A0E-4F45-9930-96D481041AB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7BFD4E-A3E6-41E2-8F4D-357948915E35}" type="doc">
      <dgm:prSet loTypeId="urn:microsoft.com/office/officeart/2011/layout/CircleProcess" loCatId="process" qsTypeId="urn:microsoft.com/office/officeart/2005/8/quickstyle/simple1" qsCatId="simple" csTypeId="urn:microsoft.com/office/officeart/2005/8/colors/accent6_2" csCatId="accent6" phldr="1"/>
      <dgm:spPr/>
      <dgm:t>
        <a:bodyPr/>
        <a:lstStyle/>
        <a:p>
          <a:endParaRPr lang="en-US"/>
        </a:p>
      </dgm:t>
    </dgm:pt>
    <dgm:pt modelId="{B0844621-396D-4D64-8CDE-199DBB42998E}">
      <dgm:prSet phldrT="[Text]" custT="1"/>
      <dgm:spPr>
        <a:ln>
          <a:solidFill>
            <a:schemeClr val="accent6">
              <a:lumMod val="20000"/>
              <a:lumOff val="80000"/>
            </a:schemeClr>
          </a:solidFill>
        </a:ln>
      </dgm:spPr>
      <dgm:t>
        <a:bodyPr/>
        <a:lstStyle/>
        <a:p>
          <a:r>
            <a:rPr lang="en-US" sz="2400" b="1" dirty="0">
              <a:solidFill>
                <a:schemeClr val="tx1">
                  <a:lumMod val="75000"/>
                  <a:lumOff val="25000"/>
                </a:schemeClr>
              </a:solidFill>
              <a:latin typeface="Century Gothic" panose="020B0502020202020204" pitchFamily="34" charset="0"/>
            </a:rPr>
            <a:t>CHIRPS:</a:t>
          </a:r>
        </a:p>
        <a:p>
          <a:r>
            <a:rPr lang="en-US" sz="1600" dirty="0">
              <a:solidFill>
                <a:schemeClr val="tx1">
                  <a:lumMod val="75000"/>
                  <a:lumOff val="25000"/>
                </a:schemeClr>
              </a:solidFill>
              <a:latin typeface="Century Gothic" panose="020B0502020202020204" pitchFamily="34" charset="0"/>
            </a:rPr>
            <a:t>Climate Hazards Center </a:t>
          </a:r>
          <a:r>
            <a:rPr lang="en-US" sz="1600" dirty="0" err="1">
              <a:solidFill>
                <a:schemeClr val="tx1">
                  <a:lumMod val="75000"/>
                  <a:lumOff val="25000"/>
                </a:schemeClr>
              </a:solidFill>
              <a:latin typeface="Century Gothic" panose="020B0502020202020204" pitchFamily="34" charset="0"/>
            </a:rPr>
            <a:t>InfraRed</a:t>
          </a:r>
          <a:r>
            <a:rPr lang="en-US" sz="1600" dirty="0">
              <a:solidFill>
                <a:schemeClr val="tx1">
                  <a:lumMod val="75000"/>
                  <a:lumOff val="25000"/>
                </a:schemeClr>
              </a:solidFill>
              <a:latin typeface="Century Gothic" panose="020B0502020202020204" pitchFamily="34" charset="0"/>
            </a:rPr>
            <a:t> Precipitation with Station Data</a:t>
          </a:r>
        </a:p>
      </dgm:t>
    </dgm:pt>
    <dgm:pt modelId="{73E6E7D1-5012-4C47-9137-D22A630929C6}" type="parTrans" cxnId="{1645BCB8-2434-4CCC-801F-60D411663535}">
      <dgm:prSet/>
      <dgm:spPr/>
      <dgm:t>
        <a:bodyPr/>
        <a:lstStyle/>
        <a:p>
          <a:endParaRPr lang="en-US"/>
        </a:p>
      </dgm:t>
    </dgm:pt>
    <dgm:pt modelId="{41D5007D-8236-4387-8CD1-6399301FE805}" type="sibTrans" cxnId="{1645BCB8-2434-4CCC-801F-60D411663535}">
      <dgm:prSet/>
      <dgm:spPr/>
      <dgm:t>
        <a:bodyPr/>
        <a:lstStyle/>
        <a:p>
          <a:endParaRPr lang="en-US"/>
        </a:p>
      </dgm:t>
    </dgm:pt>
    <dgm:pt modelId="{2F2950A1-D545-4DEB-815F-5B2F93B2DF04}">
      <dgm:prSet phldrT="[Text]" custT="1"/>
      <dgm:spPr>
        <a:ln>
          <a:solidFill>
            <a:schemeClr val="accent6">
              <a:lumMod val="20000"/>
              <a:lumOff val="80000"/>
            </a:schemeClr>
          </a:solidFill>
        </a:ln>
      </dgm:spPr>
      <dgm:t>
        <a:bodyPr/>
        <a:lstStyle/>
        <a:p>
          <a:r>
            <a:rPr lang="en-US" sz="1900" b="1" dirty="0">
              <a:solidFill>
                <a:schemeClr val="tx1">
                  <a:lumMod val="50000"/>
                  <a:lumOff val="50000"/>
                </a:schemeClr>
              </a:solidFill>
              <a:latin typeface="Century Gothic" panose="020B0502020202020204" pitchFamily="34" charset="0"/>
            </a:rPr>
            <a:t/>
          </a:r>
          <a:br>
            <a:rPr lang="en-US" sz="1900" b="1" dirty="0">
              <a:solidFill>
                <a:schemeClr val="tx1">
                  <a:lumMod val="50000"/>
                  <a:lumOff val="50000"/>
                </a:schemeClr>
              </a:solidFill>
              <a:latin typeface="Century Gothic" panose="020B0502020202020204" pitchFamily="34" charset="0"/>
            </a:rPr>
          </a:br>
          <a:r>
            <a:rPr lang="en-US" sz="2400" b="1" dirty="0">
              <a:solidFill>
                <a:schemeClr val="tx1">
                  <a:lumMod val="75000"/>
                  <a:lumOff val="25000"/>
                </a:schemeClr>
              </a:solidFill>
              <a:latin typeface="Century Gothic" panose="020B0502020202020204" pitchFamily="34" charset="0"/>
            </a:rPr>
            <a:t>NCEP:</a:t>
          </a:r>
        </a:p>
        <a:p>
          <a:r>
            <a:rPr lang="en-US" sz="1600" dirty="0">
              <a:solidFill>
                <a:schemeClr val="tx1">
                  <a:lumMod val="75000"/>
                  <a:lumOff val="25000"/>
                </a:schemeClr>
              </a:solidFill>
              <a:latin typeface="Century Gothic" panose="020B0502020202020204" pitchFamily="34" charset="0"/>
            </a:rPr>
            <a:t>National Centers for Environmental Prediction</a:t>
          </a:r>
        </a:p>
      </dgm:t>
    </dgm:pt>
    <dgm:pt modelId="{7223E04F-0F42-4374-8436-65E860223190}" type="parTrans" cxnId="{C24017EE-C061-4769-9ECD-7D94D3761440}">
      <dgm:prSet/>
      <dgm:spPr/>
      <dgm:t>
        <a:bodyPr/>
        <a:lstStyle/>
        <a:p>
          <a:endParaRPr lang="en-US"/>
        </a:p>
      </dgm:t>
    </dgm:pt>
    <dgm:pt modelId="{0F20B8BF-DDEC-4D4B-80D1-7D4E42A8F0CE}" type="sibTrans" cxnId="{C24017EE-C061-4769-9ECD-7D94D3761440}">
      <dgm:prSet/>
      <dgm:spPr/>
      <dgm:t>
        <a:bodyPr/>
        <a:lstStyle/>
        <a:p>
          <a:endParaRPr lang="en-US"/>
        </a:p>
      </dgm:t>
    </dgm:pt>
    <dgm:pt modelId="{024B812A-646A-4C4C-9D93-718D474DA711}">
      <dgm:prSet phldrT="[Text]" custT="1"/>
      <dgm:spPr>
        <a:ln>
          <a:solidFill>
            <a:schemeClr val="accent6">
              <a:lumMod val="20000"/>
              <a:lumOff val="80000"/>
            </a:schemeClr>
          </a:solidFill>
        </a:ln>
      </dgm:spPr>
      <dgm:t>
        <a:bodyPr/>
        <a:lstStyle/>
        <a:p>
          <a:r>
            <a:rPr lang="en-US" sz="2400" b="1" dirty="0">
              <a:solidFill>
                <a:schemeClr val="tx1">
                  <a:lumMod val="75000"/>
                  <a:lumOff val="25000"/>
                </a:schemeClr>
              </a:solidFill>
              <a:latin typeface="Century Gothic" panose="020B0502020202020204" pitchFamily="34" charset="0"/>
            </a:rPr>
            <a:t>The RHEAS Model:</a:t>
          </a:r>
        </a:p>
        <a:p>
          <a:r>
            <a:rPr lang="en-US" sz="2000" b="0" dirty="0">
              <a:solidFill>
                <a:schemeClr val="tx1">
                  <a:lumMod val="75000"/>
                  <a:lumOff val="25000"/>
                </a:schemeClr>
              </a:solidFill>
              <a:latin typeface="Century Gothic" panose="020B0502020202020204" pitchFamily="34" charset="0"/>
            </a:rPr>
            <a:t>30 years of daily </a:t>
          </a:r>
          <a:r>
            <a:rPr lang="en-US" sz="2000" dirty="0">
              <a:solidFill>
                <a:schemeClr val="tx1">
                  <a:lumMod val="75000"/>
                  <a:lumOff val="25000"/>
                </a:schemeClr>
              </a:solidFill>
              <a:latin typeface="Century Gothic" panose="020B0502020202020204" pitchFamily="34" charset="0"/>
            </a:rPr>
            <a:t>climate data (</a:t>
          </a:r>
          <a:r>
            <a:rPr lang="en-US" sz="2000" dirty="0" err="1">
              <a:solidFill>
                <a:schemeClr val="tx1">
                  <a:lumMod val="75000"/>
                  <a:lumOff val="25000"/>
                </a:schemeClr>
              </a:solidFill>
              <a:latin typeface="Century Gothic" panose="020B0502020202020204" pitchFamily="34" charset="0"/>
            </a:rPr>
            <a:t>tif</a:t>
          </a:r>
          <a:r>
            <a:rPr lang="en-US" sz="2000" dirty="0">
              <a:solidFill>
                <a:schemeClr val="tx1">
                  <a:lumMod val="75000"/>
                  <a:lumOff val="25000"/>
                </a:schemeClr>
              </a:solidFill>
              <a:latin typeface="Century Gothic" panose="020B0502020202020204" pitchFamily="34" charset="0"/>
            </a:rPr>
            <a:t> files)</a:t>
          </a:r>
        </a:p>
      </dgm:t>
    </dgm:pt>
    <dgm:pt modelId="{D7145B30-1C92-44D8-A173-926805C9516D}" type="parTrans" cxnId="{3B7AC55F-BB55-4045-8952-FA0D0CD54F40}">
      <dgm:prSet/>
      <dgm:spPr/>
      <dgm:t>
        <a:bodyPr/>
        <a:lstStyle/>
        <a:p>
          <a:endParaRPr lang="en-US"/>
        </a:p>
      </dgm:t>
    </dgm:pt>
    <dgm:pt modelId="{68FFF9F8-5FA3-4189-881D-238A138A05E7}" type="sibTrans" cxnId="{3B7AC55F-BB55-4045-8952-FA0D0CD54F40}">
      <dgm:prSet/>
      <dgm:spPr/>
      <dgm:t>
        <a:bodyPr/>
        <a:lstStyle/>
        <a:p>
          <a:endParaRPr lang="en-US"/>
        </a:p>
      </dgm:t>
    </dgm:pt>
    <dgm:pt modelId="{3E9E3A5D-B902-46D5-AE64-AAB925B866BE}">
      <dgm:prSet phldrT="[Text]" custT="1"/>
      <dgm:spPr>
        <a:ln>
          <a:noFill/>
        </a:ln>
      </dgm:spPr>
      <dgm:t>
        <a:bodyPr/>
        <a:lstStyle/>
        <a:p>
          <a:r>
            <a:rPr lang="en-US" sz="2000" dirty="0">
              <a:solidFill>
                <a:schemeClr val="tx1">
                  <a:lumMod val="50000"/>
                  <a:lumOff val="50000"/>
                </a:schemeClr>
              </a:solidFill>
              <a:latin typeface="Century Gothic" panose="020B0502020202020204" pitchFamily="34" charset="0"/>
            </a:rPr>
            <a:t>Standardized Precipitation Index </a:t>
          </a:r>
          <a:r>
            <a:rPr lang="en-US" sz="2000" b="1" dirty="0">
              <a:solidFill>
                <a:schemeClr val="tx1">
                  <a:lumMod val="50000"/>
                  <a:lumOff val="50000"/>
                </a:schemeClr>
              </a:solidFill>
              <a:latin typeface="Century Gothic" panose="020B0502020202020204" pitchFamily="34" charset="0"/>
            </a:rPr>
            <a:t>(SPI)</a:t>
          </a:r>
          <a:br>
            <a:rPr lang="en-US" sz="2000" b="1" dirty="0">
              <a:solidFill>
                <a:schemeClr val="tx1">
                  <a:lumMod val="50000"/>
                  <a:lumOff val="50000"/>
                </a:schemeClr>
              </a:solidFill>
              <a:latin typeface="Century Gothic" panose="020B0502020202020204" pitchFamily="34" charset="0"/>
            </a:rPr>
          </a:br>
          <a:r>
            <a:rPr lang="en-US" sz="2000" dirty="0">
              <a:solidFill>
                <a:schemeClr val="tx1">
                  <a:lumMod val="50000"/>
                  <a:lumOff val="50000"/>
                </a:schemeClr>
              </a:solidFill>
              <a:latin typeface="Century Gothic" panose="020B0502020202020204" pitchFamily="34" charset="0"/>
            </a:rPr>
            <a:t/>
          </a:r>
          <a:br>
            <a:rPr lang="en-US" sz="2000" dirty="0">
              <a:solidFill>
                <a:schemeClr val="tx1">
                  <a:lumMod val="50000"/>
                  <a:lumOff val="50000"/>
                </a:schemeClr>
              </a:solidFill>
              <a:latin typeface="Century Gothic" panose="020B0502020202020204" pitchFamily="34" charset="0"/>
            </a:rPr>
          </a:br>
          <a:r>
            <a:rPr lang="en-US" sz="2000" dirty="0">
              <a:solidFill>
                <a:schemeClr val="tx1">
                  <a:lumMod val="50000"/>
                  <a:lumOff val="50000"/>
                </a:schemeClr>
              </a:solidFill>
              <a:latin typeface="Century Gothic" panose="020B0502020202020204" pitchFamily="34" charset="0"/>
            </a:rPr>
            <a:t>Soil Moisture Anomalies </a:t>
          </a:r>
          <a:r>
            <a:rPr lang="en-US" sz="2000" b="1" dirty="0">
              <a:solidFill>
                <a:schemeClr val="tx1">
                  <a:lumMod val="50000"/>
                  <a:lumOff val="50000"/>
                </a:schemeClr>
              </a:solidFill>
              <a:latin typeface="Century Gothic" panose="020B0502020202020204" pitchFamily="34" charset="0"/>
            </a:rPr>
            <a:t>(SMA)</a:t>
          </a:r>
        </a:p>
      </dgm:t>
    </dgm:pt>
    <dgm:pt modelId="{97FDF006-60C5-47CA-A296-AEDE63F35E68}" type="sibTrans" cxnId="{368B3044-BCA7-4425-A518-5F83DBDEDC35}">
      <dgm:prSet/>
      <dgm:spPr/>
      <dgm:t>
        <a:bodyPr/>
        <a:lstStyle/>
        <a:p>
          <a:endParaRPr lang="en-US"/>
        </a:p>
      </dgm:t>
    </dgm:pt>
    <dgm:pt modelId="{A1786303-416E-444B-9775-8D4E85364850}" type="parTrans" cxnId="{368B3044-BCA7-4425-A518-5F83DBDEDC35}">
      <dgm:prSet/>
      <dgm:spPr/>
      <dgm:t>
        <a:bodyPr/>
        <a:lstStyle/>
        <a:p>
          <a:endParaRPr lang="en-US"/>
        </a:p>
      </dgm:t>
    </dgm:pt>
    <dgm:pt modelId="{78B97110-9E87-4085-A122-B89AEDA7A444}" type="pres">
      <dgm:prSet presAssocID="{F47BFD4E-A3E6-41E2-8F4D-357948915E35}" presName="Name0" presStyleCnt="0">
        <dgm:presLayoutVars>
          <dgm:chMax val="11"/>
          <dgm:chPref val="11"/>
          <dgm:dir/>
          <dgm:resizeHandles/>
        </dgm:presLayoutVars>
      </dgm:prSet>
      <dgm:spPr/>
      <dgm:t>
        <a:bodyPr/>
        <a:lstStyle/>
        <a:p>
          <a:endParaRPr lang="en-US"/>
        </a:p>
      </dgm:t>
    </dgm:pt>
    <dgm:pt modelId="{EDE030FC-E4D8-40B1-82E5-D951C04454FA}" type="pres">
      <dgm:prSet presAssocID="{3E9E3A5D-B902-46D5-AE64-AAB925B866BE}" presName="Accent4" presStyleCnt="0"/>
      <dgm:spPr/>
    </dgm:pt>
    <dgm:pt modelId="{BB04154F-F81A-4B23-8B2D-7ABA3E7DBA58}" type="pres">
      <dgm:prSet presAssocID="{3E9E3A5D-B902-46D5-AE64-AAB925B866BE}" presName="Accent" presStyleLbl="node1" presStyleIdx="0" presStyleCnt="4" custLinFactNeighborX="-39940" custLinFactNeighborY="8661"/>
      <dgm:spPr>
        <a:solidFill>
          <a:srgbClr val="E2F0D9"/>
        </a:solidFill>
      </dgm:spPr>
    </dgm:pt>
    <dgm:pt modelId="{FD3F8A5A-BE68-4AD3-B6D3-7B5C63AC9AB8}" type="pres">
      <dgm:prSet presAssocID="{3E9E3A5D-B902-46D5-AE64-AAB925B866BE}" presName="ParentBackground4" presStyleCnt="0"/>
      <dgm:spPr/>
    </dgm:pt>
    <dgm:pt modelId="{9E64496F-06F1-40D0-AF9C-525EDC1F6B73}" type="pres">
      <dgm:prSet presAssocID="{3E9E3A5D-B902-46D5-AE64-AAB925B866BE}" presName="ParentBackground" presStyleLbl="fgAcc1" presStyleIdx="0" presStyleCnt="4" custLinFactNeighborX="-43114" custLinFactNeighborY="9181"/>
      <dgm:spPr/>
      <dgm:t>
        <a:bodyPr/>
        <a:lstStyle/>
        <a:p>
          <a:endParaRPr lang="en-US"/>
        </a:p>
      </dgm:t>
    </dgm:pt>
    <dgm:pt modelId="{D614C365-F1A4-4982-83FB-5828939357C1}" type="pres">
      <dgm:prSet presAssocID="{3E9E3A5D-B902-46D5-AE64-AAB925B866BE}" presName="Parent4" presStyleLbl="revTx" presStyleIdx="0" presStyleCnt="0">
        <dgm:presLayoutVars>
          <dgm:chMax val="1"/>
          <dgm:chPref val="1"/>
          <dgm:bulletEnabled val="1"/>
        </dgm:presLayoutVars>
      </dgm:prSet>
      <dgm:spPr/>
      <dgm:t>
        <a:bodyPr/>
        <a:lstStyle/>
        <a:p>
          <a:endParaRPr lang="en-US"/>
        </a:p>
      </dgm:t>
    </dgm:pt>
    <dgm:pt modelId="{5C4F40EE-EB19-4FA0-9C23-C96F90271A21}" type="pres">
      <dgm:prSet presAssocID="{2F2950A1-D545-4DEB-815F-5B2F93B2DF04}" presName="Accent3" presStyleCnt="0"/>
      <dgm:spPr/>
    </dgm:pt>
    <dgm:pt modelId="{1C220A28-1ED8-422D-A483-44095986C80B}" type="pres">
      <dgm:prSet presAssocID="{2F2950A1-D545-4DEB-815F-5B2F93B2DF04}" presName="Accent" presStyleLbl="node1" presStyleIdx="1" presStyleCnt="4" custLinFactX="-41856" custLinFactNeighborX="-100000" custLinFactNeighborY="32539"/>
      <dgm:spPr>
        <a:solidFill>
          <a:srgbClr val="7EB761"/>
        </a:solidFill>
      </dgm:spPr>
    </dgm:pt>
    <dgm:pt modelId="{47DB5A58-9A2D-48CD-AEEE-3D335077C4AD}" type="pres">
      <dgm:prSet presAssocID="{2F2950A1-D545-4DEB-815F-5B2F93B2DF04}" presName="ParentBackground3" presStyleCnt="0"/>
      <dgm:spPr/>
    </dgm:pt>
    <dgm:pt modelId="{6D52A628-30DD-49D4-A5B8-4220DE3B6ED0}" type="pres">
      <dgm:prSet presAssocID="{2F2950A1-D545-4DEB-815F-5B2F93B2DF04}" presName="ParentBackground" presStyleLbl="fgAcc1" presStyleIdx="1" presStyleCnt="4" custLinFactX="-100000" custLinFactNeighborX="-115934" custLinFactNeighborY="48239"/>
      <dgm:spPr/>
      <dgm:t>
        <a:bodyPr/>
        <a:lstStyle/>
        <a:p>
          <a:endParaRPr lang="en-US"/>
        </a:p>
      </dgm:t>
    </dgm:pt>
    <dgm:pt modelId="{4A887552-7775-41B5-9745-F5AF353AEAAD}" type="pres">
      <dgm:prSet presAssocID="{2F2950A1-D545-4DEB-815F-5B2F93B2DF04}" presName="Parent3" presStyleLbl="revTx" presStyleIdx="0" presStyleCnt="0">
        <dgm:presLayoutVars>
          <dgm:chMax val="1"/>
          <dgm:chPref val="1"/>
          <dgm:bulletEnabled val="1"/>
        </dgm:presLayoutVars>
      </dgm:prSet>
      <dgm:spPr/>
      <dgm:t>
        <a:bodyPr/>
        <a:lstStyle/>
        <a:p>
          <a:endParaRPr lang="en-US"/>
        </a:p>
      </dgm:t>
    </dgm:pt>
    <dgm:pt modelId="{5F581337-DA7B-45AF-B13F-580BB878A2F2}" type="pres">
      <dgm:prSet presAssocID="{024B812A-646A-4C4C-9D93-718D474DA711}" presName="Accent2" presStyleCnt="0"/>
      <dgm:spPr/>
    </dgm:pt>
    <dgm:pt modelId="{8B1E7D96-6B0A-42D5-8830-4885A85F5008}" type="pres">
      <dgm:prSet presAssocID="{024B812A-646A-4C4C-9D93-718D474DA711}" presName="Accent" presStyleLbl="node1" presStyleIdx="2" presStyleCnt="4" custLinFactNeighborX="20282" custLinFactNeighborY="8569"/>
      <dgm:spPr>
        <a:solidFill>
          <a:srgbClr val="7EB761"/>
        </a:solidFill>
      </dgm:spPr>
    </dgm:pt>
    <dgm:pt modelId="{8FD6B076-F629-4F41-9754-20282448AD65}" type="pres">
      <dgm:prSet presAssocID="{024B812A-646A-4C4C-9D93-718D474DA711}" presName="ParentBackground2" presStyleCnt="0"/>
      <dgm:spPr/>
    </dgm:pt>
    <dgm:pt modelId="{D78B1B24-6B9E-49DF-BA63-DA9DA3DE13AE}" type="pres">
      <dgm:prSet presAssocID="{024B812A-646A-4C4C-9D93-718D474DA711}" presName="ParentBackground" presStyleLbl="fgAcc1" presStyleIdx="2" presStyleCnt="4" custLinFactNeighborX="30821" custLinFactNeighborY="12471"/>
      <dgm:spPr/>
      <dgm:t>
        <a:bodyPr/>
        <a:lstStyle/>
        <a:p>
          <a:endParaRPr lang="en-US"/>
        </a:p>
      </dgm:t>
    </dgm:pt>
    <dgm:pt modelId="{9F8F9163-36FF-492E-81BF-41153237A5E9}" type="pres">
      <dgm:prSet presAssocID="{024B812A-646A-4C4C-9D93-718D474DA711}" presName="Parent2" presStyleLbl="revTx" presStyleIdx="0" presStyleCnt="0">
        <dgm:presLayoutVars>
          <dgm:chMax val="1"/>
          <dgm:chPref val="1"/>
          <dgm:bulletEnabled val="1"/>
        </dgm:presLayoutVars>
      </dgm:prSet>
      <dgm:spPr/>
      <dgm:t>
        <a:bodyPr/>
        <a:lstStyle/>
        <a:p>
          <a:endParaRPr lang="en-US"/>
        </a:p>
      </dgm:t>
    </dgm:pt>
    <dgm:pt modelId="{929398CA-099E-47C4-8F06-468988C57983}" type="pres">
      <dgm:prSet presAssocID="{B0844621-396D-4D64-8CDE-199DBB42998E}" presName="Accent1" presStyleCnt="0"/>
      <dgm:spPr/>
    </dgm:pt>
    <dgm:pt modelId="{63CF2F95-BD4D-4914-BCA5-7F37DE90D61B}" type="pres">
      <dgm:prSet presAssocID="{B0844621-396D-4D64-8CDE-199DBB42998E}" presName="Accent" presStyleLbl="node1" presStyleIdx="3" presStyleCnt="4" custLinFactNeighborX="5261" custLinFactNeighborY="-17717"/>
      <dgm:spPr>
        <a:solidFill>
          <a:srgbClr val="7EB761"/>
        </a:solidFill>
      </dgm:spPr>
    </dgm:pt>
    <dgm:pt modelId="{5BFEC804-0730-4CFF-8F69-B709FD5995A2}" type="pres">
      <dgm:prSet presAssocID="{B0844621-396D-4D64-8CDE-199DBB42998E}" presName="ParentBackground1" presStyleCnt="0"/>
      <dgm:spPr/>
    </dgm:pt>
    <dgm:pt modelId="{204BF353-7E00-42C4-929E-64BC6F24F9CB}" type="pres">
      <dgm:prSet presAssocID="{B0844621-396D-4D64-8CDE-199DBB42998E}" presName="ParentBackground" presStyleLbl="fgAcc1" presStyleIdx="3" presStyleCnt="4" custLinFactNeighborX="7969" custLinFactNeighborY="-26922"/>
      <dgm:spPr/>
      <dgm:t>
        <a:bodyPr/>
        <a:lstStyle/>
        <a:p>
          <a:endParaRPr lang="en-US"/>
        </a:p>
      </dgm:t>
    </dgm:pt>
    <dgm:pt modelId="{7A2E026B-CDB5-48A0-89C0-06DEAC94FF65}" type="pres">
      <dgm:prSet presAssocID="{B0844621-396D-4D64-8CDE-199DBB42998E}" presName="Parent1" presStyleLbl="revTx" presStyleIdx="0" presStyleCnt="0">
        <dgm:presLayoutVars>
          <dgm:chMax val="1"/>
          <dgm:chPref val="1"/>
          <dgm:bulletEnabled val="1"/>
        </dgm:presLayoutVars>
      </dgm:prSet>
      <dgm:spPr/>
      <dgm:t>
        <a:bodyPr/>
        <a:lstStyle/>
        <a:p>
          <a:endParaRPr lang="en-US"/>
        </a:p>
      </dgm:t>
    </dgm:pt>
  </dgm:ptLst>
  <dgm:cxnLst>
    <dgm:cxn modelId="{777FC2C0-1260-47C6-A6D7-0EFCB9F7F55A}" type="presOf" srcId="{3E9E3A5D-B902-46D5-AE64-AAB925B866BE}" destId="{9E64496F-06F1-40D0-AF9C-525EDC1F6B73}" srcOrd="0" destOrd="0" presId="urn:microsoft.com/office/officeart/2011/layout/CircleProcess"/>
    <dgm:cxn modelId="{368B3044-BCA7-4425-A518-5F83DBDEDC35}" srcId="{F47BFD4E-A3E6-41E2-8F4D-357948915E35}" destId="{3E9E3A5D-B902-46D5-AE64-AAB925B866BE}" srcOrd="3" destOrd="0" parTransId="{A1786303-416E-444B-9775-8D4E85364850}" sibTransId="{97FDF006-60C5-47CA-A296-AEDE63F35E68}"/>
    <dgm:cxn modelId="{4D17B801-ED11-4F14-8E78-A3E7067EB3D9}" type="presOf" srcId="{F47BFD4E-A3E6-41E2-8F4D-357948915E35}" destId="{78B97110-9E87-4085-A122-B89AEDA7A444}" srcOrd="0" destOrd="0" presId="urn:microsoft.com/office/officeart/2011/layout/CircleProcess"/>
    <dgm:cxn modelId="{C24017EE-C061-4769-9ECD-7D94D3761440}" srcId="{F47BFD4E-A3E6-41E2-8F4D-357948915E35}" destId="{2F2950A1-D545-4DEB-815F-5B2F93B2DF04}" srcOrd="2" destOrd="0" parTransId="{7223E04F-0F42-4374-8436-65E860223190}" sibTransId="{0F20B8BF-DDEC-4D4B-80D1-7D4E42A8F0CE}"/>
    <dgm:cxn modelId="{3B7AC55F-BB55-4045-8952-FA0D0CD54F40}" srcId="{F47BFD4E-A3E6-41E2-8F4D-357948915E35}" destId="{024B812A-646A-4C4C-9D93-718D474DA711}" srcOrd="1" destOrd="0" parTransId="{D7145B30-1C92-44D8-A173-926805C9516D}" sibTransId="{68FFF9F8-5FA3-4189-881D-238A138A05E7}"/>
    <dgm:cxn modelId="{76DBD75B-A0FC-441B-911F-FC2BAAFD6DE2}" type="presOf" srcId="{2F2950A1-D545-4DEB-815F-5B2F93B2DF04}" destId="{6D52A628-30DD-49D4-A5B8-4220DE3B6ED0}" srcOrd="0" destOrd="0" presId="urn:microsoft.com/office/officeart/2011/layout/CircleProcess"/>
    <dgm:cxn modelId="{30EA2CCF-8B0C-48D7-98B8-D467E6AF23C2}" type="presOf" srcId="{024B812A-646A-4C4C-9D93-718D474DA711}" destId="{D78B1B24-6B9E-49DF-BA63-DA9DA3DE13AE}" srcOrd="0" destOrd="0" presId="urn:microsoft.com/office/officeart/2011/layout/CircleProcess"/>
    <dgm:cxn modelId="{489508F0-F317-4694-8BDA-FE80FE176356}" type="presOf" srcId="{B0844621-396D-4D64-8CDE-199DBB42998E}" destId="{7A2E026B-CDB5-48A0-89C0-06DEAC94FF65}" srcOrd="1" destOrd="0" presId="urn:microsoft.com/office/officeart/2011/layout/CircleProcess"/>
    <dgm:cxn modelId="{5B59CD29-AB7A-46ED-8FE5-5F12F699EE12}" type="presOf" srcId="{B0844621-396D-4D64-8CDE-199DBB42998E}" destId="{204BF353-7E00-42C4-929E-64BC6F24F9CB}" srcOrd="0" destOrd="0" presId="urn:microsoft.com/office/officeart/2011/layout/CircleProcess"/>
    <dgm:cxn modelId="{8FFBFF7D-D237-4777-8503-3650D93F0AAB}" type="presOf" srcId="{024B812A-646A-4C4C-9D93-718D474DA711}" destId="{9F8F9163-36FF-492E-81BF-41153237A5E9}" srcOrd="1" destOrd="0" presId="urn:microsoft.com/office/officeart/2011/layout/CircleProcess"/>
    <dgm:cxn modelId="{57049191-C362-4956-99C3-53DD495D030C}" type="presOf" srcId="{2F2950A1-D545-4DEB-815F-5B2F93B2DF04}" destId="{4A887552-7775-41B5-9745-F5AF353AEAAD}" srcOrd="1" destOrd="0" presId="urn:microsoft.com/office/officeart/2011/layout/CircleProcess"/>
    <dgm:cxn modelId="{1645BCB8-2434-4CCC-801F-60D411663535}" srcId="{F47BFD4E-A3E6-41E2-8F4D-357948915E35}" destId="{B0844621-396D-4D64-8CDE-199DBB42998E}" srcOrd="0" destOrd="0" parTransId="{73E6E7D1-5012-4C47-9137-D22A630929C6}" sibTransId="{41D5007D-8236-4387-8CD1-6399301FE805}"/>
    <dgm:cxn modelId="{9DBDBC36-4394-4758-8504-5A63D63B4992}" type="presOf" srcId="{3E9E3A5D-B902-46D5-AE64-AAB925B866BE}" destId="{D614C365-F1A4-4982-83FB-5828939357C1}" srcOrd="1" destOrd="0" presId="urn:microsoft.com/office/officeart/2011/layout/CircleProcess"/>
    <dgm:cxn modelId="{CB33A84A-2E6B-49FD-A8CF-0AFE484DAE6E}" type="presParOf" srcId="{78B97110-9E87-4085-A122-B89AEDA7A444}" destId="{EDE030FC-E4D8-40B1-82E5-D951C04454FA}" srcOrd="0" destOrd="0" presId="urn:microsoft.com/office/officeart/2011/layout/CircleProcess"/>
    <dgm:cxn modelId="{1CDF843E-FA1D-4207-A0A4-5A3B4303B78B}" type="presParOf" srcId="{EDE030FC-E4D8-40B1-82E5-D951C04454FA}" destId="{BB04154F-F81A-4B23-8B2D-7ABA3E7DBA58}" srcOrd="0" destOrd="0" presId="urn:microsoft.com/office/officeart/2011/layout/CircleProcess"/>
    <dgm:cxn modelId="{33CA83D6-0E81-476D-A60D-8AC984319EE4}" type="presParOf" srcId="{78B97110-9E87-4085-A122-B89AEDA7A444}" destId="{FD3F8A5A-BE68-4AD3-B6D3-7B5C63AC9AB8}" srcOrd="1" destOrd="0" presId="urn:microsoft.com/office/officeart/2011/layout/CircleProcess"/>
    <dgm:cxn modelId="{4951C8CA-1E21-427C-B318-52D9704B96A2}" type="presParOf" srcId="{FD3F8A5A-BE68-4AD3-B6D3-7B5C63AC9AB8}" destId="{9E64496F-06F1-40D0-AF9C-525EDC1F6B73}" srcOrd="0" destOrd="0" presId="urn:microsoft.com/office/officeart/2011/layout/CircleProcess"/>
    <dgm:cxn modelId="{A3FEFE18-B8F9-4B74-A1FF-26AB7A235B0F}" type="presParOf" srcId="{78B97110-9E87-4085-A122-B89AEDA7A444}" destId="{D614C365-F1A4-4982-83FB-5828939357C1}" srcOrd="2" destOrd="0" presId="urn:microsoft.com/office/officeart/2011/layout/CircleProcess"/>
    <dgm:cxn modelId="{66D37D70-FCF6-4225-940B-F1498F493A1B}" type="presParOf" srcId="{78B97110-9E87-4085-A122-B89AEDA7A444}" destId="{5C4F40EE-EB19-4FA0-9C23-C96F90271A21}" srcOrd="3" destOrd="0" presId="urn:microsoft.com/office/officeart/2011/layout/CircleProcess"/>
    <dgm:cxn modelId="{A83454CD-9DDB-445F-90FC-07895CD77DFA}" type="presParOf" srcId="{5C4F40EE-EB19-4FA0-9C23-C96F90271A21}" destId="{1C220A28-1ED8-422D-A483-44095986C80B}" srcOrd="0" destOrd="0" presId="urn:microsoft.com/office/officeart/2011/layout/CircleProcess"/>
    <dgm:cxn modelId="{2BFD49E0-921E-44B9-8533-3FE5E39CD85C}" type="presParOf" srcId="{78B97110-9E87-4085-A122-B89AEDA7A444}" destId="{47DB5A58-9A2D-48CD-AEEE-3D335077C4AD}" srcOrd="4" destOrd="0" presId="urn:microsoft.com/office/officeart/2011/layout/CircleProcess"/>
    <dgm:cxn modelId="{BC629847-5265-40B9-9909-226EFD3FCE03}" type="presParOf" srcId="{47DB5A58-9A2D-48CD-AEEE-3D335077C4AD}" destId="{6D52A628-30DD-49D4-A5B8-4220DE3B6ED0}" srcOrd="0" destOrd="0" presId="urn:microsoft.com/office/officeart/2011/layout/CircleProcess"/>
    <dgm:cxn modelId="{4B6824B7-9CEF-4B8F-9A98-5637888C188A}" type="presParOf" srcId="{78B97110-9E87-4085-A122-B89AEDA7A444}" destId="{4A887552-7775-41B5-9745-F5AF353AEAAD}" srcOrd="5" destOrd="0" presId="urn:microsoft.com/office/officeart/2011/layout/CircleProcess"/>
    <dgm:cxn modelId="{B0445066-67DF-4442-8CAA-CA93E8D1EFD2}" type="presParOf" srcId="{78B97110-9E87-4085-A122-B89AEDA7A444}" destId="{5F581337-DA7B-45AF-B13F-580BB878A2F2}" srcOrd="6" destOrd="0" presId="urn:microsoft.com/office/officeart/2011/layout/CircleProcess"/>
    <dgm:cxn modelId="{C03D6A9A-8A74-499E-9DC6-8051F64E99A3}" type="presParOf" srcId="{5F581337-DA7B-45AF-B13F-580BB878A2F2}" destId="{8B1E7D96-6B0A-42D5-8830-4885A85F5008}" srcOrd="0" destOrd="0" presId="urn:microsoft.com/office/officeart/2011/layout/CircleProcess"/>
    <dgm:cxn modelId="{84AAF7FA-014A-4B6D-A1A9-379FE8DFAFD1}" type="presParOf" srcId="{78B97110-9E87-4085-A122-B89AEDA7A444}" destId="{8FD6B076-F629-4F41-9754-20282448AD65}" srcOrd="7" destOrd="0" presId="urn:microsoft.com/office/officeart/2011/layout/CircleProcess"/>
    <dgm:cxn modelId="{1F6C0675-0F10-40A7-8389-0A4AFEFF77AE}" type="presParOf" srcId="{8FD6B076-F629-4F41-9754-20282448AD65}" destId="{D78B1B24-6B9E-49DF-BA63-DA9DA3DE13AE}" srcOrd="0" destOrd="0" presId="urn:microsoft.com/office/officeart/2011/layout/CircleProcess"/>
    <dgm:cxn modelId="{9DA15073-D355-4343-89A7-A4077AFEC50B}" type="presParOf" srcId="{78B97110-9E87-4085-A122-B89AEDA7A444}" destId="{9F8F9163-36FF-492E-81BF-41153237A5E9}" srcOrd="8" destOrd="0" presId="urn:microsoft.com/office/officeart/2011/layout/CircleProcess"/>
    <dgm:cxn modelId="{7EDAB1B4-99FC-4E42-9C74-0DA39F5E1ACF}" type="presParOf" srcId="{78B97110-9E87-4085-A122-B89AEDA7A444}" destId="{929398CA-099E-47C4-8F06-468988C57983}" srcOrd="9" destOrd="0" presId="urn:microsoft.com/office/officeart/2011/layout/CircleProcess"/>
    <dgm:cxn modelId="{5766C9C8-6F68-43FD-B027-783BB9F918D1}" type="presParOf" srcId="{929398CA-099E-47C4-8F06-468988C57983}" destId="{63CF2F95-BD4D-4914-BCA5-7F37DE90D61B}" srcOrd="0" destOrd="0" presId="urn:microsoft.com/office/officeart/2011/layout/CircleProcess"/>
    <dgm:cxn modelId="{1C661F6B-AA85-4CEE-8541-9321A5F32E8D}" type="presParOf" srcId="{78B97110-9E87-4085-A122-B89AEDA7A444}" destId="{5BFEC804-0730-4CFF-8F69-B709FD5995A2}" srcOrd="10" destOrd="0" presId="urn:microsoft.com/office/officeart/2011/layout/CircleProcess"/>
    <dgm:cxn modelId="{73996D8D-7204-48FB-B916-E93376E665DD}" type="presParOf" srcId="{5BFEC804-0730-4CFF-8F69-B709FD5995A2}" destId="{204BF353-7E00-42C4-929E-64BC6F24F9CB}" srcOrd="0" destOrd="0" presId="urn:microsoft.com/office/officeart/2011/layout/CircleProcess"/>
    <dgm:cxn modelId="{685EF34D-FB06-48ED-B365-9DC630C0A0C0}" type="presParOf" srcId="{78B97110-9E87-4085-A122-B89AEDA7A444}" destId="{7A2E026B-CDB5-48A0-89C0-06DEAC94FF65}"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7BFD4E-A3E6-41E2-8F4D-357948915E35}" type="doc">
      <dgm:prSet loTypeId="urn:microsoft.com/office/officeart/2011/layout/CircleProcess" loCatId="process" qsTypeId="urn:microsoft.com/office/officeart/2005/8/quickstyle/simple1" qsCatId="simple" csTypeId="urn:microsoft.com/office/officeart/2005/8/colors/accent6_2" csCatId="accent6" phldr="1"/>
      <dgm:spPr/>
      <dgm:t>
        <a:bodyPr/>
        <a:lstStyle/>
        <a:p>
          <a:endParaRPr lang="en-US"/>
        </a:p>
      </dgm:t>
    </dgm:pt>
    <dgm:pt modelId="{B0844621-396D-4D64-8CDE-199DBB42998E}">
      <dgm:prSet phldrT="[Text]" custT="1"/>
      <dgm:spPr>
        <a:ln>
          <a:solidFill>
            <a:schemeClr val="accent6">
              <a:lumMod val="20000"/>
              <a:lumOff val="80000"/>
            </a:schemeClr>
          </a:solidFill>
        </a:ln>
      </dgm:spPr>
      <dgm:t>
        <a:bodyPr/>
        <a:lstStyle/>
        <a:p>
          <a:r>
            <a:rPr lang="en-US" sz="2400" b="1" dirty="0">
              <a:solidFill>
                <a:schemeClr val="tx1">
                  <a:lumMod val="50000"/>
                  <a:lumOff val="50000"/>
                </a:schemeClr>
              </a:solidFill>
              <a:latin typeface="Century Gothic" panose="020B0502020202020204" pitchFamily="34" charset="0"/>
            </a:rPr>
            <a:t>CHIRPS:</a:t>
          </a:r>
        </a:p>
        <a:p>
          <a:r>
            <a:rPr lang="en-US" sz="1600" dirty="0" smtClean="0">
              <a:solidFill>
                <a:schemeClr val="tx1">
                  <a:lumMod val="50000"/>
                  <a:lumOff val="50000"/>
                </a:schemeClr>
              </a:solidFill>
              <a:latin typeface="Century Gothic" panose="020B0502020202020204" pitchFamily="34" charset="0"/>
            </a:rPr>
            <a:t>Climate Hazards Group </a:t>
          </a:r>
          <a:r>
            <a:rPr lang="en-US" sz="1600" dirty="0" err="1" smtClean="0">
              <a:solidFill>
                <a:schemeClr val="tx1">
                  <a:lumMod val="50000"/>
                  <a:lumOff val="50000"/>
                </a:schemeClr>
              </a:solidFill>
              <a:latin typeface="Century Gothic" panose="020B0502020202020204" pitchFamily="34" charset="0"/>
            </a:rPr>
            <a:t>InfraRed</a:t>
          </a:r>
          <a:r>
            <a:rPr lang="en-US" sz="1600" dirty="0" smtClean="0">
              <a:solidFill>
                <a:schemeClr val="tx1">
                  <a:lumMod val="50000"/>
                  <a:lumOff val="50000"/>
                </a:schemeClr>
              </a:solidFill>
              <a:latin typeface="Century Gothic" panose="020B0502020202020204" pitchFamily="34" charset="0"/>
            </a:rPr>
            <a:t> Precipitation with Station Data</a:t>
          </a:r>
          <a:endParaRPr lang="en-US" sz="1600" dirty="0">
            <a:solidFill>
              <a:schemeClr val="tx1">
                <a:lumMod val="50000"/>
                <a:lumOff val="50000"/>
              </a:schemeClr>
            </a:solidFill>
            <a:latin typeface="Century Gothic" panose="020B0502020202020204" pitchFamily="34" charset="0"/>
          </a:endParaRPr>
        </a:p>
      </dgm:t>
    </dgm:pt>
    <dgm:pt modelId="{73E6E7D1-5012-4C47-9137-D22A630929C6}" type="parTrans" cxnId="{1645BCB8-2434-4CCC-801F-60D411663535}">
      <dgm:prSet/>
      <dgm:spPr/>
      <dgm:t>
        <a:bodyPr/>
        <a:lstStyle/>
        <a:p>
          <a:endParaRPr lang="en-US"/>
        </a:p>
      </dgm:t>
    </dgm:pt>
    <dgm:pt modelId="{41D5007D-8236-4387-8CD1-6399301FE805}" type="sibTrans" cxnId="{1645BCB8-2434-4CCC-801F-60D411663535}">
      <dgm:prSet/>
      <dgm:spPr/>
      <dgm:t>
        <a:bodyPr/>
        <a:lstStyle/>
        <a:p>
          <a:endParaRPr lang="en-US"/>
        </a:p>
      </dgm:t>
    </dgm:pt>
    <dgm:pt modelId="{2F2950A1-D545-4DEB-815F-5B2F93B2DF04}">
      <dgm:prSet phldrT="[Text]" custT="1"/>
      <dgm:spPr>
        <a:ln>
          <a:solidFill>
            <a:schemeClr val="accent6">
              <a:lumMod val="20000"/>
              <a:lumOff val="80000"/>
            </a:schemeClr>
          </a:solidFill>
        </a:ln>
      </dgm:spPr>
      <dgm:t>
        <a:bodyPr/>
        <a:lstStyle/>
        <a:p>
          <a:r>
            <a:rPr lang="en-US" sz="1900" b="1" dirty="0">
              <a:solidFill>
                <a:schemeClr val="tx1">
                  <a:lumMod val="50000"/>
                  <a:lumOff val="50000"/>
                </a:schemeClr>
              </a:solidFill>
              <a:latin typeface="Century Gothic" panose="020B0502020202020204" pitchFamily="34" charset="0"/>
            </a:rPr>
            <a:t/>
          </a:r>
          <a:br>
            <a:rPr lang="en-US" sz="1900" b="1" dirty="0">
              <a:solidFill>
                <a:schemeClr val="tx1">
                  <a:lumMod val="50000"/>
                  <a:lumOff val="50000"/>
                </a:schemeClr>
              </a:solidFill>
              <a:latin typeface="Century Gothic" panose="020B0502020202020204" pitchFamily="34" charset="0"/>
            </a:rPr>
          </a:br>
          <a:r>
            <a:rPr lang="en-US" sz="2400" b="1" dirty="0">
              <a:solidFill>
                <a:schemeClr val="tx1">
                  <a:lumMod val="50000"/>
                  <a:lumOff val="50000"/>
                </a:schemeClr>
              </a:solidFill>
              <a:latin typeface="Century Gothic" panose="020B0502020202020204" pitchFamily="34" charset="0"/>
            </a:rPr>
            <a:t>NCEP:</a:t>
          </a:r>
        </a:p>
        <a:p>
          <a:r>
            <a:rPr lang="en-US" sz="1600" dirty="0">
              <a:solidFill>
                <a:schemeClr val="tx1">
                  <a:lumMod val="50000"/>
                  <a:lumOff val="50000"/>
                </a:schemeClr>
              </a:solidFill>
              <a:latin typeface="Century Gothic" panose="020B0502020202020204" pitchFamily="34" charset="0"/>
            </a:rPr>
            <a:t>National Centers for Environmental Prediction</a:t>
          </a:r>
        </a:p>
      </dgm:t>
    </dgm:pt>
    <dgm:pt modelId="{7223E04F-0F42-4374-8436-65E860223190}" type="parTrans" cxnId="{C24017EE-C061-4769-9ECD-7D94D3761440}">
      <dgm:prSet/>
      <dgm:spPr/>
      <dgm:t>
        <a:bodyPr/>
        <a:lstStyle/>
        <a:p>
          <a:endParaRPr lang="en-US"/>
        </a:p>
      </dgm:t>
    </dgm:pt>
    <dgm:pt modelId="{0F20B8BF-DDEC-4D4B-80D1-7D4E42A8F0CE}" type="sibTrans" cxnId="{C24017EE-C061-4769-9ECD-7D94D3761440}">
      <dgm:prSet/>
      <dgm:spPr/>
      <dgm:t>
        <a:bodyPr/>
        <a:lstStyle/>
        <a:p>
          <a:endParaRPr lang="en-US"/>
        </a:p>
      </dgm:t>
    </dgm:pt>
    <dgm:pt modelId="{024B812A-646A-4C4C-9D93-718D474DA711}">
      <dgm:prSet phldrT="[Text]" custT="1"/>
      <dgm:spPr>
        <a:ln>
          <a:solidFill>
            <a:schemeClr val="accent6">
              <a:lumMod val="20000"/>
              <a:lumOff val="80000"/>
            </a:schemeClr>
          </a:solidFill>
        </a:ln>
      </dgm:spPr>
      <dgm:t>
        <a:bodyPr/>
        <a:lstStyle/>
        <a:p>
          <a:r>
            <a:rPr lang="en-US" sz="2400" b="1" dirty="0">
              <a:solidFill>
                <a:schemeClr val="tx1">
                  <a:lumMod val="50000"/>
                  <a:lumOff val="50000"/>
                </a:schemeClr>
              </a:solidFill>
              <a:latin typeface="Century Gothic" panose="020B0502020202020204" pitchFamily="34" charset="0"/>
            </a:rPr>
            <a:t>The RHEAS Model:</a:t>
          </a:r>
        </a:p>
        <a:p>
          <a:r>
            <a:rPr lang="en-US" sz="2000" b="0" dirty="0" smtClean="0">
              <a:solidFill>
                <a:schemeClr val="tx1">
                  <a:lumMod val="50000"/>
                  <a:lumOff val="50000"/>
                </a:schemeClr>
              </a:solidFill>
              <a:latin typeface="Century Gothic" panose="020B0502020202020204" pitchFamily="34" charset="0"/>
            </a:rPr>
            <a:t>30 years of daily </a:t>
          </a:r>
          <a:r>
            <a:rPr lang="en-US" sz="2000" dirty="0" smtClean="0">
              <a:solidFill>
                <a:schemeClr val="tx1">
                  <a:lumMod val="50000"/>
                  <a:lumOff val="50000"/>
                </a:schemeClr>
              </a:solidFill>
              <a:latin typeface="Century Gothic" panose="020B0502020202020204" pitchFamily="34" charset="0"/>
            </a:rPr>
            <a:t>climate </a:t>
          </a:r>
          <a:r>
            <a:rPr lang="en-US" sz="2000" dirty="0" err="1" smtClean="0">
              <a:solidFill>
                <a:schemeClr val="tx1">
                  <a:lumMod val="50000"/>
                  <a:lumOff val="50000"/>
                </a:schemeClr>
              </a:solidFill>
              <a:latin typeface="Century Gothic" panose="020B0502020202020204" pitchFamily="34" charset="0"/>
            </a:rPr>
            <a:t>rasters</a:t>
          </a:r>
          <a:endParaRPr lang="en-US" sz="2000" dirty="0">
            <a:solidFill>
              <a:schemeClr val="tx1">
                <a:lumMod val="50000"/>
                <a:lumOff val="50000"/>
              </a:schemeClr>
            </a:solidFill>
            <a:latin typeface="Century Gothic" panose="020B0502020202020204" pitchFamily="34" charset="0"/>
          </a:endParaRPr>
        </a:p>
      </dgm:t>
    </dgm:pt>
    <dgm:pt modelId="{D7145B30-1C92-44D8-A173-926805C9516D}" type="parTrans" cxnId="{3B7AC55F-BB55-4045-8952-FA0D0CD54F40}">
      <dgm:prSet/>
      <dgm:spPr/>
      <dgm:t>
        <a:bodyPr/>
        <a:lstStyle/>
        <a:p>
          <a:endParaRPr lang="en-US"/>
        </a:p>
      </dgm:t>
    </dgm:pt>
    <dgm:pt modelId="{68FFF9F8-5FA3-4189-881D-238A138A05E7}" type="sibTrans" cxnId="{3B7AC55F-BB55-4045-8952-FA0D0CD54F40}">
      <dgm:prSet/>
      <dgm:spPr/>
      <dgm:t>
        <a:bodyPr/>
        <a:lstStyle/>
        <a:p>
          <a:endParaRPr lang="en-US"/>
        </a:p>
      </dgm:t>
    </dgm:pt>
    <dgm:pt modelId="{3E9E3A5D-B902-46D5-AE64-AAB925B866BE}">
      <dgm:prSet phldrT="[Text]" custT="1"/>
      <dgm:spPr/>
      <dgm:t>
        <a:bodyPr/>
        <a:lstStyle/>
        <a:p>
          <a:endParaRPr lang="en-US" sz="1200" dirty="0" smtClean="0">
            <a:solidFill>
              <a:schemeClr val="tx1">
                <a:lumMod val="75000"/>
                <a:lumOff val="25000"/>
              </a:schemeClr>
            </a:solidFill>
            <a:latin typeface="Century Gothic" panose="020B0502020202020204" pitchFamily="34" charset="0"/>
          </a:endParaRPr>
        </a:p>
        <a:p>
          <a:r>
            <a:rPr lang="en-US" sz="2000" dirty="0" smtClean="0">
              <a:solidFill>
                <a:schemeClr val="tx1">
                  <a:lumMod val="75000"/>
                  <a:lumOff val="25000"/>
                </a:schemeClr>
              </a:solidFill>
              <a:latin typeface="Century Gothic" panose="020B0502020202020204" pitchFamily="34" charset="0"/>
            </a:rPr>
            <a:t>Standardized </a:t>
          </a:r>
          <a:r>
            <a:rPr lang="en-US" sz="2000" dirty="0">
              <a:solidFill>
                <a:schemeClr val="tx1">
                  <a:lumMod val="75000"/>
                  <a:lumOff val="25000"/>
                </a:schemeClr>
              </a:solidFill>
              <a:latin typeface="Century Gothic" panose="020B0502020202020204" pitchFamily="34" charset="0"/>
            </a:rPr>
            <a:t>Precipitation Index </a:t>
          </a:r>
          <a:r>
            <a:rPr lang="en-US" sz="2000" b="1" dirty="0">
              <a:solidFill>
                <a:schemeClr val="tx1">
                  <a:lumMod val="75000"/>
                  <a:lumOff val="25000"/>
                </a:schemeClr>
              </a:solidFill>
              <a:latin typeface="Century Gothic" panose="020B0502020202020204" pitchFamily="34" charset="0"/>
            </a:rPr>
            <a:t>(SPI)</a:t>
          </a:r>
          <a:br>
            <a:rPr lang="en-US" sz="2000" b="1" dirty="0">
              <a:solidFill>
                <a:schemeClr val="tx1">
                  <a:lumMod val="75000"/>
                  <a:lumOff val="25000"/>
                </a:schemeClr>
              </a:solidFill>
              <a:latin typeface="Century Gothic" panose="020B0502020202020204" pitchFamily="34" charset="0"/>
            </a:rPr>
          </a:br>
          <a:r>
            <a:rPr lang="en-US" sz="2000" dirty="0">
              <a:solidFill>
                <a:schemeClr val="tx1">
                  <a:lumMod val="75000"/>
                  <a:lumOff val="25000"/>
                </a:schemeClr>
              </a:solidFill>
              <a:latin typeface="Century Gothic" panose="020B0502020202020204" pitchFamily="34" charset="0"/>
            </a:rPr>
            <a:t/>
          </a:r>
          <a:br>
            <a:rPr lang="en-US" sz="2000" dirty="0">
              <a:solidFill>
                <a:schemeClr val="tx1">
                  <a:lumMod val="75000"/>
                  <a:lumOff val="25000"/>
                </a:schemeClr>
              </a:solidFill>
              <a:latin typeface="Century Gothic" panose="020B0502020202020204" pitchFamily="34" charset="0"/>
            </a:rPr>
          </a:br>
          <a:r>
            <a:rPr lang="en-US" sz="2000" dirty="0">
              <a:solidFill>
                <a:schemeClr val="tx1">
                  <a:lumMod val="75000"/>
                  <a:lumOff val="25000"/>
                </a:schemeClr>
              </a:solidFill>
              <a:latin typeface="Century Gothic" panose="020B0502020202020204" pitchFamily="34" charset="0"/>
            </a:rPr>
            <a:t>Soil Moisture Anomalies </a:t>
          </a:r>
          <a:r>
            <a:rPr lang="en-US" sz="2000" b="1" dirty="0">
              <a:solidFill>
                <a:schemeClr val="tx1">
                  <a:lumMod val="75000"/>
                  <a:lumOff val="25000"/>
                </a:schemeClr>
              </a:solidFill>
              <a:latin typeface="Century Gothic" panose="020B0502020202020204" pitchFamily="34" charset="0"/>
            </a:rPr>
            <a:t>(SMA)</a:t>
          </a:r>
        </a:p>
      </dgm:t>
    </dgm:pt>
    <dgm:pt modelId="{97FDF006-60C5-47CA-A296-AEDE63F35E68}" type="sibTrans" cxnId="{368B3044-BCA7-4425-A518-5F83DBDEDC35}">
      <dgm:prSet/>
      <dgm:spPr/>
      <dgm:t>
        <a:bodyPr/>
        <a:lstStyle/>
        <a:p>
          <a:endParaRPr lang="en-US"/>
        </a:p>
      </dgm:t>
    </dgm:pt>
    <dgm:pt modelId="{A1786303-416E-444B-9775-8D4E85364850}" type="parTrans" cxnId="{368B3044-BCA7-4425-A518-5F83DBDEDC35}">
      <dgm:prSet/>
      <dgm:spPr/>
      <dgm:t>
        <a:bodyPr/>
        <a:lstStyle/>
        <a:p>
          <a:endParaRPr lang="en-US"/>
        </a:p>
      </dgm:t>
    </dgm:pt>
    <dgm:pt modelId="{78B97110-9E87-4085-A122-B89AEDA7A444}" type="pres">
      <dgm:prSet presAssocID="{F47BFD4E-A3E6-41E2-8F4D-357948915E35}" presName="Name0" presStyleCnt="0">
        <dgm:presLayoutVars>
          <dgm:chMax val="11"/>
          <dgm:chPref val="11"/>
          <dgm:dir/>
          <dgm:resizeHandles/>
        </dgm:presLayoutVars>
      </dgm:prSet>
      <dgm:spPr/>
      <dgm:t>
        <a:bodyPr/>
        <a:lstStyle/>
        <a:p>
          <a:endParaRPr lang="en-US"/>
        </a:p>
      </dgm:t>
    </dgm:pt>
    <dgm:pt modelId="{EDE030FC-E4D8-40B1-82E5-D951C04454FA}" type="pres">
      <dgm:prSet presAssocID="{3E9E3A5D-B902-46D5-AE64-AAB925B866BE}" presName="Accent4" presStyleCnt="0"/>
      <dgm:spPr/>
    </dgm:pt>
    <dgm:pt modelId="{BB04154F-F81A-4B23-8B2D-7ABA3E7DBA58}" type="pres">
      <dgm:prSet presAssocID="{3E9E3A5D-B902-46D5-AE64-AAB925B866BE}" presName="Accent" presStyleLbl="node1" presStyleIdx="0" presStyleCnt="4" custLinFactNeighborX="-39940" custLinFactNeighborY="8661"/>
      <dgm:spPr>
        <a:solidFill>
          <a:srgbClr val="7EB761"/>
        </a:solidFill>
      </dgm:spPr>
    </dgm:pt>
    <dgm:pt modelId="{FD3F8A5A-BE68-4AD3-B6D3-7B5C63AC9AB8}" type="pres">
      <dgm:prSet presAssocID="{3E9E3A5D-B902-46D5-AE64-AAB925B866BE}" presName="ParentBackground4" presStyleCnt="0"/>
      <dgm:spPr/>
    </dgm:pt>
    <dgm:pt modelId="{9E64496F-06F1-40D0-AF9C-525EDC1F6B73}" type="pres">
      <dgm:prSet presAssocID="{3E9E3A5D-B902-46D5-AE64-AAB925B866BE}" presName="ParentBackground" presStyleLbl="fgAcc1" presStyleIdx="0" presStyleCnt="4" custLinFactNeighborX="-43114" custLinFactNeighborY="9181"/>
      <dgm:spPr/>
      <dgm:t>
        <a:bodyPr/>
        <a:lstStyle/>
        <a:p>
          <a:endParaRPr lang="en-US"/>
        </a:p>
      </dgm:t>
    </dgm:pt>
    <dgm:pt modelId="{D614C365-F1A4-4982-83FB-5828939357C1}" type="pres">
      <dgm:prSet presAssocID="{3E9E3A5D-B902-46D5-AE64-AAB925B866BE}" presName="Parent4" presStyleLbl="revTx" presStyleIdx="0" presStyleCnt="0">
        <dgm:presLayoutVars>
          <dgm:chMax val="1"/>
          <dgm:chPref val="1"/>
          <dgm:bulletEnabled val="1"/>
        </dgm:presLayoutVars>
      </dgm:prSet>
      <dgm:spPr/>
      <dgm:t>
        <a:bodyPr/>
        <a:lstStyle/>
        <a:p>
          <a:endParaRPr lang="en-US"/>
        </a:p>
      </dgm:t>
    </dgm:pt>
    <dgm:pt modelId="{5C4F40EE-EB19-4FA0-9C23-C96F90271A21}" type="pres">
      <dgm:prSet presAssocID="{2F2950A1-D545-4DEB-815F-5B2F93B2DF04}" presName="Accent3" presStyleCnt="0"/>
      <dgm:spPr/>
    </dgm:pt>
    <dgm:pt modelId="{1C220A28-1ED8-422D-A483-44095986C80B}" type="pres">
      <dgm:prSet presAssocID="{2F2950A1-D545-4DEB-815F-5B2F93B2DF04}" presName="Accent" presStyleLbl="node1" presStyleIdx="1" presStyleCnt="4" custLinFactX="-41856" custLinFactNeighborX="-100000" custLinFactNeighborY="32539"/>
      <dgm:spPr>
        <a:solidFill>
          <a:srgbClr val="E2F0D9"/>
        </a:solidFill>
      </dgm:spPr>
    </dgm:pt>
    <dgm:pt modelId="{47DB5A58-9A2D-48CD-AEEE-3D335077C4AD}" type="pres">
      <dgm:prSet presAssocID="{2F2950A1-D545-4DEB-815F-5B2F93B2DF04}" presName="ParentBackground3" presStyleCnt="0"/>
      <dgm:spPr/>
    </dgm:pt>
    <dgm:pt modelId="{6D52A628-30DD-49D4-A5B8-4220DE3B6ED0}" type="pres">
      <dgm:prSet presAssocID="{2F2950A1-D545-4DEB-815F-5B2F93B2DF04}" presName="ParentBackground" presStyleLbl="fgAcc1" presStyleIdx="1" presStyleCnt="4" custLinFactX="-100000" custLinFactNeighborX="-115934" custLinFactNeighborY="48239"/>
      <dgm:spPr/>
      <dgm:t>
        <a:bodyPr/>
        <a:lstStyle/>
        <a:p>
          <a:endParaRPr lang="en-US"/>
        </a:p>
      </dgm:t>
    </dgm:pt>
    <dgm:pt modelId="{4A887552-7775-41B5-9745-F5AF353AEAAD}" type="pres">
      <dgm:prSet presAssocID="{2F2950A1-D545-4DEB-815F-5B2F93B2DF04}" presName="Parent3" presStyleLbl="revTx" presStyleIdx="0" presStyleCnt="0">
        <dgm:presLayoutVars>
          <dgm:chMax val="1"/>
          <dgm:chPref val="1"/>
          <dgm:bulletEnabled val="1"/>
        </dgm:presLayoutVars>
      </dgm:prSet>
      <dgm:spPr/>
      <dgm:t>
        <a:bodyPr/>
        <a:lstStyle/>
        <a:p>
          <a:endParaRPr lang="en-US"/>
        </a:p>
      </dgm:t>
    </dgm:pt>
    <dgm:pt modelId="{5F581337-DA7B-45AF-B13F-580BB878A2F2}" type="pres">
      <dgm:prSet presAssocID="{024B812A-646A-4C4C-9D93-718D474DA711}" presName="Accent2" presStyleCnt="0"/>
      <dgm:spPr/>
    </dgm:pt>
    <dgm:pt modelId="{8B1E7D96-6B0A-42D5-8830-4885A85F5008}" type="pres">
      <dgm:prSet presAssocID="{024B812A-646A-4C4C-9D93-718D474DA711}" presName="Accent" presStyleLbl="node1" presStyleIdx="2" presStyleCnt="4" custLinFactNeighborX="20282" custLinFactNeighborY="8569"/>
      <dgm:spPr>
        <a:solidFill>
          <a:srgbClr val="E2F0D9"/>
        </a:solidFill>
      </dgm:spPr>
    </dgm:pt>
    <dgm:pt modelId="{8FD6B076-F629-4F41-9754-20282448AD65}" type="pres">
      <dgm:prSet presAssocID="{024B812A-646A-4C4C-9D93-718D474DA711}" presName="ParentBackground2" presStyleCnt="0"/>
      <dgm:spPr/>
    </dgm:pt>
    <dgm:pt modelId="{D78B1B24-6B9E-49DF-BA63-DA9DA3DE13AE}" type="pres">
      <dgm:prSet presAssocID="{024B812A-646A-4C4C-9D93-718D474DA711}" presName="ParentBackground" presStyleLbl="fgAcc1" presStyleIdx="2" presStyleCnt="4" custLinFactNeighborX="30821" custLinFactNeighborY="12471"/>
      <dgm:spPr/>
      <dgm:t>
        <a:bodyPr/>
        <a:lstStyle/>
        <a:p>
          <a:endParaRPr lang="en-US"/>
        </a:p>
      </dgm:t>
    </dgm:pt>
    <dgm:pt modelId="{9F8F9163-36FF-492E-81BF-41153237A5E9}" type="pres">
      <dgm:prSet presAssocID="{024B812A-646A-4C4C-9D93-718D474DA711}" presName="Parent2" presStyleLbl="revTx" presStyleIdx="0" presStyleCnt="0">
        <dgm:presLayoutVars>
          <dgm:chMax val="1"/>
          <dgm:chPref val="1"/>
          <dgm:bulletEnabled val="1"/>
        </dgm:presLayoutVars>
      </dgm:prSet>
      <dgm:spPr/>
      <dgm:t>
        <a:bodyPr/>
        <a:lstStyle/>
        <a:p>
          <a:endParaRPr lang="en-US"/>
        </a:p>
      </dgm:t>
    </dgm:pt>
    <dgm:pt modelId="{929398CA-099E-47C4-8F06-468988C57983}" type="pres">
      <dgm:prSet presAssocID="{B0844621-396D-4D64-8CDE-199DBB42998E}" presName="Accent1" presStyleCnt="0"/>
      <dgm:spPr/>
    </dgm:pt>
    <dgm:pt modelId="{63CF2F95-BD4D-4914-BCA5-7F37DE90D61B}" type="pres">
      <dgm:prSet presAssocID="{B0844621-396D-4D64-8CDE-199DBB42998E}" presName="Accent" presStyleLbl="node1" presStyleIdx="3" presStyleCnt="4" custLinFactNeighborX="5261" custLinFactNeighborY="-17717"/>
      <dgm:spPr>
        <a:solidFill>
          <a:srgbClr val="E2F0D9"/>
        </a:solidFill>
      </dgm:spPr>
    </dgm:pt>
    <dgm:pt modelId="{5BFEC804-0730-4CFF-8F69-B709FD5995A2}" type="pres">
      <dgm:prSet presAssocID="{B0844621-396D-4D64-8CDE-199DBB42998E}" presName="ParentBackground1" presStyleCnt="0"/>
      <dgm:spPr/>
    </dgm:pt>
    <dgm:pt modelId="{204BF353-7E00-42C4-929E-64BC6F24F9CB}" type="pres">
      <dgm:prSet presAssocID="{B0844621-396D-4D64-8CDE-199DBB42998E}" presName="ParentBackground" presStyleLbl="fgAcc1" presStyleIdx="3" presStyleCnt="4" custLinFactNeighborX="7969" custLinFactNeighborY="-26922"/>
      <dgm:spPr/>
      <dgm:t>
        <a:bodyPr/>
        <a:lstStyle/>
        <a:p>
          <a:endParaRPr lang="en-US"/>
        </a:p>
      </dgm:t>
    </dgm:pt>
    <dgm:pt modelId="{7A2E026B-CDB5-48A0-89C0-06DEAC94FF65}" type="pres">
      <dgm:prSet presAssocID="{B0844621-396D-4D64-8CDE-199DBB42998E}" presName="Parent1" presStyleLbl="revTx" presStyleIdx="0" presStyleCnt="0">
        <dgm:presLayoutVars>
          <dgm:chMax val="1"/>
          <dgm:chPref val="1"/>
          <dgm:bulletEnabled val="1"/>
        </dgm:presLayoutVars>
      </dgm:prSet>
      <dgm:spPr/>
      <dgm:t>
        <a:bodyPr/>
        <a:lstStyle/>
        <a:p>
          <a:endParaRPr lang="en-US"/>
        </a:p>
      </dgm:t>
    </dgm:pt>
  </dgm:ptLst>
  <dgm:cxnLst>
    <dgm:cxn modelId="{3B7AC55F-BB55-4045-8952-FA0D0CD54F40}" srcId="{F47BFD4E-A3E6-41E2-8F4D-357948915E35}" destId="{024B812A-646A-4C4C-9D93-718D474DA711}" srcOrd="1" destOrd="0" parTransId="{D7145B30-1C92-44D8-A173-926805C9516D}" sibTransId="{68FFF9F8-5FA3-4189-881D-238A138A05E7}"/>
    <dgm:cxn modelId="{368B3044-BCA7-4425-A518-5F83DBDEDC35}" srcId="{F47BFD4E-A3E6-41E2-8F4D-357948915E35}" destId="{3E9E3A5D-B902-46D5-AE64-AAB925B866BE}" srcOrd="3" destOrd="0" parTransId="{A1786303-416E-444B-9775-8D4E85364850}" sibTransId="{97FDF006-60C5-47CA-A296-AEDE63F35E68}"/>
    <dgm:cxn modelId="{57049191-C362-4956-99C3-53DD495D030C}" type="presOf" srcId="{2F2950A1-D545-4DEB-815F-5B2F93B2DF04}" destId="{4A887552-7775-41B5-9745-F5AF353AEAAD}" srcOrd="1" destOrd="0" presId="urn:microsoft.com/office/officeart/2011/layout/CircleProcess"/>
    <dgm:cxn modelId="{76DBD75B-A0FC-441B-911F-FC2BAAFD6DE2}" type="presOf" srcId="{2F2950A1-D545-4DEB-815F-5B2F93B2DF04}" destId="{6D52A628-30DD-49D4-A5B8-4220DE3B6ED0}" srcOrd="0" destOrd="0" presId="urn:microsoft.com/office/officeart/2011/layout/CircleProcess"/>
    <dgm:cxn modelId="{4D17B801-ED11-4F14-8E78-A3E7067EB3D9}" type="presOf" srcId="{F47BFD4E-A3E6-41E2-8F4D-357948915E35}" destId="{78B97110-9E87-4085-A122-B89AEDA7A444}" srcOrd="0" destOrd="0" presId="urn:microsoft.com/office/officeart/2011/layout/CircleProcess"/>
    <dgm:cxn modelId="{489508F0-F317-4694-8BDA-FE80FE176356}" type="presOf" srcId="{B0844621-396D-4D64-8CDE-199DBB42998E}" destId="{7A2E026B-CDB5-48A0-89C0-06DEAC94FF65}" srcOrd="1" destOrd="0" presId="urn:microsoft.com/office/officeart/2011/layout/CircleProcess"/>
    <dgm:cxn modelId="{1645BCB8-2434-4CCC-801F-60D411663535}" srcId="{F47BFD4E-A3E6-41E2-8F4D-357948915E35}" destId="{B0844621-396D-4D64-8CDE-199DBB42998E}" srcOrd="0" destOrd="0" parTransId="{73E6E7D1-5012-4C47-9137-D22A630929C6}" sibTransId="{41D5007D-8236-4387-8CD1-6399301FE805}"/>
    <dgm:cxn modelId="{C24017EE-C061-4769-9ECD-7D94D3761440}" srcId="{F47BFD4E-A3E6-41E2-8F4D-357948915E35}" destId="{2F2950A1-D545-4DEB-815F-5B2F93B2DF04}" srcOrd="2" destOrd="0" parTransId="{7223E04F-0F42-4374-8436-65E860223190}" sibTransId="{0F20B8BF-DDEC-4D4B-80D1-7D4E42A8F0CE}"/>
    <dgm:cxn modelId="{8FFBFF7D-D237-4777-8503-3650D93F0AAB}" type="presOf" srcId="{024B812A-646A-4C4C-9D93-718D474DA711}" destId="{9F8F9163-36FF-492E-81BF-41153237A5E9}" srcOrd="1" destOrd="0" presId="urn:microsoft.com/office/officeart/2011/layout/CircleProcess"/>
    <dgm:cxn modelId="{30EA2CCF-8B0C-48D7-98B8-D467E6AF23C2}" type="presOf" srcId="{024B812A-646A-4C4C-9D93-718D474DA711}" destId="{D78B1B24-6B9E-49DF-BA63-DA9DA3DE13AE}" srcOrd="0" destOrd="0" presId="urn:microsoft.com/office/officeart/2011/layout/CircleProcess"/>
    <dgm:cxn modelId="{777FC2C0-1260-47C6-A6D7-0EFCB9F7F55A}" type="presOf" srcId="{3E9E3A5D-B902-46D5-AE64-AAB925B866BE}" destId="{9E64496F-06F1-40D0-AF9C-525EDC1F6B73}" srcOrd="0" destOrd="0" presId="urn:microsoft.com/office/officeart/2011/layout/CircleProcess"/>
    <dgm:cxn modelId="{5B59CD29-AB7A-46ED-8FE5-5F12F699EE12}" type="presOf" srcId="{B0844621-396D-4D64-8CDE-199DBB42998E}" destId="{204BF353-7E00-42C4-929E-64BC6F24F9CB}" srcOrd="0" destOrd="0" presId="urn:microsoft.com/office/officeart/2011/layout/CircleProcess"/>
    <dgm:cxn modelId="{9DBDBC36-4394-4758-8504-5A63D63B4992}" type="presOf" srcId="{3E9E3A5D-B902-46D5-AE64-AAB925B866BE}" destId="{D614C365-F1A4-4982-83FB-5828939357C1}" srcOrd="1" destOrd="0" presId="urn:microsoft.com/office/officeart/2011/layout/CircleProcess"/>
    <dgm:cxn modelId="{CB33A84A-2E6B-49FD-A8CF-0AFE484DAE6E}" type="presParOf" srcId="{78B97110-9E87-4085-A122-B89AEDA7A444}" destId="{EDE030FC-E4D8-40B1-82E5-D951C04454FA}" srcOrd="0" destOrd="0" presId="urn:microsoft.com/office/officeart/2011/layout/CircleProcess"/>
    <dgm:cxn modelId="{1CDF843E-FA1D-4207-A0A4-5A3B4303B78B}" type="presParOf" srcId="{EDE030FC-E4D8-40B1-82E5-D951C04454FA}" destId="{BB04154F-F81A-4B23-8B2D-7ABA3E7DBA58}" srcOrd="0" destOrd="0" presId="urn:microsoft.com/office/officeart/2011/layout/CircleProcess"/>
    <dgm:cxn modelId="{33CA83D6-0E81-476D-A60D-8AC984319EE4}" type="presParOf" srcId="{78B97110-9E87-4085-A122-B89AEDA7A444}" destId="{FD3F8A5A-BE68-4AD3-B6D3-7B5C63AC9AB8}" srcOrd="1" destOrd="0" presId="urn:microsoft.com/office/officeart/2011/layout/CircleProcess"/>
    <dgm:cxn modelId="{4951C8CA-1E21-427C-B318-52D9704B96A2}" type="presParOf" srcId="{FD3F8A5A-BE68-4AD3-B6D3-7B5C63AC9AB8}" destId="{9E64496F-06F1-40D0-AF9C-525EDC1F6B73}" srcOrd="0" destOrd="0" presId="urn:microsoft.com/office/officeart/2011/layout/CircleProcess"/>
    <dgm:cxn modelId="{A3FEFE18-B8F9-4B74-A1FF-26AB7A235B0F}" type="presParOf" srcId="{78B97110-9E87-4085-A122-B89AEDA7A444}" destId="{D614C365-F1A4-4982-83FB-5828939357C1}" srcOrd="2" destOrd="0" presId="urn:microsoft.com/office/officeart/2011/layout/CircleProcess"/>
    <dgm:cxn modelId="{66D37D70-FCF6-4225-940B-F1498F493A1B}" type="presParOf" srcId="{78B97110-9E87-4085-A122-B89AEDA7A444}" destId="{5C4F40EE-EB19-4FA0-9C23-C96F90271A21}" srcOrd="3" destOrd="0" presId="urn:microsoft.com/office/officeart/2011/layout/CircleProcess"/>
    <dgm:cxn modelId="{A83454CD-9DDB-445F-90FC-07895CD77DFA}" type="presParOf" srcId="{5C4F40EE-EB19-4FA0-9C23-C96F90271A21}" destId="{1C220A28-1ED8-422D-A483-44095986C80B}" srcOrd="0" destOrd="0" presId="urn:microsoft.com/office/officeart/2011/layout/CircleProcess"/>
    <dgm:cxn modelId="{2BFD49E0-921E-44B9-8533-3FE5E39CD85C}" type="presParOf" srcId="{78B97110-9E87-4085-A122-B89AEDA7A444}" destId="{47DB5A58-9A2D-48CD-AEEE-3D335077C4AD}" srcOrd="4" destOrd="0" presId="urn:microsoft.com/office/officeart/2011/layout/CircleProcess"/>
    <dgm:cxn modelId="{BC629847-5265-40B9-9909-226EFD3FCE03}" type="presParOf" srcId="{47DB5A58-9A2D-48CD-AEEE-3D335077C4AD}" destId="{6D52A628-30DD-49D4-A5B8-4220DE3B6ED0}" srcOrd="0" destOrd="0" presId="urn:microsoft.com/office/officeart/2011/layout/CircleProcess"/>
    <dgm:cxn modelId="{4B6824B7-9CEF-4B8F-9A98-5637888C188A}" type="presParOf" srcId="{78B97110-9E87-4085-A122-B89AEDA7A444}" destId="{4A887552-7775-41B5-9745-F5AF353AEAAD}" srcOrd="5" destOrd="0" presId="urn:microsoft.com/office/officeart/2011/layout/CircleProcess"/>
    <dgm:cxn modelId="{B0445066-67DF-4442-8CAA-CA93E8D1EFD2}" type="presParOf" srcId="{78B97110-9E87-4085-A122-B89AEDA7A444}" destId="{5F581337-DA7B-45AF-B13F-580BB878A2F2}" srcOrd="6" destOrd="0" presId="urn:microsoft.com/office/officeart/2011/layout/CircleProcess"/>
    <dgm:cxn modelId="{C03D6A9A-8A74-499E-9DC6-8051F64E99A3}" type="presParOf" srcId="{5F581337-DA7B-45AF-B13F-580BB878A2F2}" destId="{8B1E7D96-6B0A-42D5-8830-4885A85F5008}" srcOrd="0" destOrd="0" presId="urn:microsoft.com/office/officeart/2011/layout/CircleProcess"/>
    <dgm:cxn modelId="{84AAF7FA-014A-4B6D-A1A9-379FE8DFAFD1}" type="presParOf" srcId="{78B97110-9E87-4085-A122-B89AEDA7A444}" destId="{8FD6B076-F629-4F41-9754-20282448AD65}" srcOrd="7" destOrd="0" presId="urn:microsoft.com/office/officeart/2011/layout/CircleProcess"/>
    <dgm:cxn modelId="{1F6C0675-0F10-40A7-8389-0A4AFEFF77AE}" type="presParOf" srcId="{8FD6B076-F629-4F41-9754-20282448AD65}" destId="{D78B1B24-6B9E-49DF-BA63-DA9DA3DE13AE}" srcOrd="0" destOrd="0" presId="urn:microsoft.com/office/officeart/2011/layout/CircleProcess"/>
    <dgm:cxn modelId="{9DA15073-D355-4343-89A7-A4077AFEC50B}" type="presParOf" srcId="{78B97110-9E87-4085-A122-B89AEDA7A444}" destId="{9F8F9163-36FF-492E-81BF-41153237A5E9}" srcOrd="8" destOrd="0" presId="urn:microsoft.com/office/officeart/2011/layout/CircleProcess"/>
    <dgm:cxn modelId="{7EDAB1B4-99FC-4E42-9C74-0DA39F5E1ACF}" type="presParOf" srcId="{78B97110-9E87-4085-A122-B89AEDA7A444}" destId="{929398CA-099E-47C4-8F06-468988C57983}" srcOrd="9" destOrd="0" presId="urn:microsoft.com/office/officeart/2011/layout/CircleProcess"/>
    <dgm:cxn modelId="{5766C9C8-6F68-43FD-B027-783BB9F918D1}" type="presParOf" srcId="{929398CA-099E-47C4-8F06-468988C57983}" destId="{63CF2F95-BD4D-4914-BCA5-7F37DE90D61B}" srcOrd="0" destOrd="0" presId="urn:microsoft.com/office/officeart/2011/layout/CircleProcess"/>
    <dgm:cxn modelId="{1C661F6B-AA85-4CEE-8541-9321A5F32E8D}" type="presParOf" srcId="{78B97110-9E87-4085-A122-B89AEDA7A444}" destId="{5BFEC804-0730-4CFF-8F69-B709FD5995A2}" srcOrd="10" destOrd="0" presId="urn:microsoft.com/office/officeart/2011/layout/CircleProcess"/>
    <dgm:cxn modelId="{73996D8D-7204-48FB-B916-E93376E665DD}" type="presParOf" srcId="{5BFEC804-0730-4CFF-8F69-B709FD5995A2}" destId="{204BF353-7E00-42C4-929E-64BC6F24F9CB}" srcOrd="0" destOrd="0" presId="urn:microsoft.com/office/officeart/2011/layout/CircleProcess"/>
    <dgm:cxn modelId="{685EF34D-FB06-48ED-B365-9DC630C0A0C0}" type="presParOf" srcId="{78B97110-9E87-4085-A122-B89AEDA7A444}" destId="{7A2E026B-CDB5-48A0-89C0-06DEAC94FF65}" srcOrd="11"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7BFD4E-A3E6-41E2-8F4D-357948915E35}" type="doc">
      <dgm:prSet loTypeId="urn:microsoft.com/office/officeart/2011/layout/CircleProcess" loCatId="process" qsTypeId="urn:microsoft.com/office/officeart/2005/8/quickstyle/simple1" qsCatId="simple" csTypeId="urn:microsoft.com/office/officeart/2005/8/colors/accent6_2" csCatId="accent6" phldr="1"/>
      <dgm:spPr/>
      <dgm:t>
        <a:bodyPr/>
        <a:lstStyle/>
        <a:p>
          <a:endParaRPr lang="en-US"/>
        </a:p>
      </dgm:t>
    </dgm:pt>
    <dgm:pt modelId="{B0844621-396D-4D64-8CDE-199DBB42998E}">
      <dgm:prSet phldrT="[Text]" custT="1"/>
      <dgm:spPr>
        <a:ln>
          <a:solidFill>
            <a:schemeClr val="accent6">
              <a:lumMod val="20000"/>
              <a:lumOff val="80000"/>
            </a:schemeClr>
          </a:solidFill>
        </a:ln>
      </dgm:spPr>
      <dgm:t>
        <a:bodyPr anchor="t"/>
        <a:lstStyle/>
        <a:p>
          <a:pPr algn="r"/>
          <a:r>
            <a:rPr lang="en-US" sz="2200" b="1" i="0" u="none" strike="noStrike" cap="none" dirty="0">
              <a:solidFill>
                <a:schemeClr val="tx1">
                  <a:lumMod val="75000"/>
                  <a:lumOff val="25000"/>
                </a:schemeClr>
              </a:solidFill>
              <a:latin typeface="Century Gothic"/>
              <a:ea typeface="Century Gothic"/>
              <a:cs typeface="Century Gothic"/>
              <a:sym typeface="Century Gothic"/>
            </a:rPr>
            <a:t>Aqua </a:t>
          </a:r>
          <a:r>
            <a:rPr lang="en-US" sz="1300" i="0" u="none" strike="noStrike" cap="none" dirty="0" err="1">
              <a:solidFill>
                <a:schemeClr val="tx1">
                  <a:lumMod val="75000"/>
                  <a:lumOff val="25000"/>
                </a:schemeClr>
              </a:solidFill>
              <a:latin typeface="Century Gothic"/>
              <a:ea typeface="Century Gothic"/>
              <a:cs typeface="Century Gothic"/>
              <a:sym typeface="Century Gothic"/>
            </a:rPr>
            <a:t>MODerate</a:t>
          </a:r>
          <a:r>
            <a:rPr lang="en-US" sz="1300" i="0" u="none" strike="noStrike" cap="none" dirty="0">
              <a:solidFill>
                <a:schemeClr val="tx1">
                  <a:lumMod val="75000"/>
                  <a:lumOff val="25000"/>
                </a:schemeClr>
              </a:solidFill>
              <a:latin typeface="Century Gothic"/>
              <a:ea typeface="Century Gothic"/>
              <a:cs typeface="Century Gothic"/>
              <a:sym typeface="Century Gothic"/>
            </a:rPr>
            <a:t> resolution Imaging </a:t>
          </a:r>
          <a:r>
            <a:rPr lang="en-US" sz="1300" i="0" u="none" strike="noStrike" cap="none" dirty="0" err="1">
              <a:solidFill>
                <a:schemeClr val="tx1">
                  <a:lumMod val="75000"/>
                  <a:lumOff val="25000"/>
                </a:schemeClr>
              </a:solidFill>
              <a:latin typeface="Century Gothic"/>
              <a:ea typeface="Century Gothic"/>
              <a:cs typeface="Century Gothic"/>
              <a:sym typeface="Century Gothic"/>
            </a:rPr>
            <a:t>Spectroradiometer</a:t>
          </a:r>
          <a:r>
            <a:rPr lang="en-US" sz="1300" i="0" u="none" strike="noStrike" cap="none" dirty="0">
              <a:solidFill>
                <a:schemeClr val="tx1">
                  <a:lumMod val="75000"/>
                  <a:lumOff val="25000"/>
                </a:schemeClr>
              </a:solidFill>
              <a:latin typeface="Century Gothic"/>
              <a:ea typeface="Century Gothic"/>
              <a:cs typeface="Century Gothic"/>
              <a:sym typeface="Century Gothic"/>
            </a:rPr>
            <a:t> </a:t>
          </a:r>
          <a:r>
            <a:rPr lang="en-US" sz="1800" b="1" i="0" u="none" strike="noStrike" cap="none" dirty="0">
              <a:solidFill>
                <a:schemeClr val="tx1">
                  <a:lumMod val="75000"/>
                  <a:lumOff val="25000"/>
                </a:schemeClr>
              </a:solidFill>
              <a:latin typeface="Century Gothic"/>
              <a:ea typeface="Century Gothic"/>
              <a:cs typeface="Century Gothic"/>
              <a:sym typeface="Century Gothic"/>
            </a:rPr>
            <a:t>(MODIS)</a:t>
          </a:r>
          <a:endParaRPr lang="en-US" sz="1800" b="1" dirty="0">
            <a:solidFill>
              <a:schemeClr val="tx1">
                <a:lumMod val="75000"/>
                <a:lumOff val="25000"/>
              </a:schemeClr>
            </a:solidFill>
            <a:latin typeface="Century Gothic" panose="020B0502020202020204" pitchFamily="34" charset="0"/>
          </a:endParaRPr>
        </a:p>
      </dgm:t>
    </dgm:pt>
    <dgm:pt modelId="{73E6E7D1-5012-4C47-9137-D22A630929C6}" type="parTrans" cxnId="{1645BCB8-2434-4CCC-801F-60D411663535}">
      <dgm:prSet/>
      <dgm:spPr/>
      <dgm:t>
        <a:bodyPr/>
        <a:lstStyle/>
        <a:p>
          <a:endParaRPr lang="en-US"/>
        </a:p>
      </dgm:t>
    </dgm:pt>
    <dgm:pt modelId="{41D5007D-8236-4387-8CD1-6399301FE805}" type="sibTrans" cxnId="{1645BCB8-2434-4CCC-801F-60D411663535}">
      <dgm:prSet/>
      <dgm:spPr/>
      <dgm:t>
        <a:bodyPr/>
        <a:lstStyle/>
        <a:p>
          <a:endParaRPr lang="en-US"/>
        </a:p>
      </dgm:t>
    </dgm:pt>
    <dgm:pt modelId="{2F2950A1-D545-4DEB-815F-5B2F93B2DF04}">
      <dgm:prSet phldrT="[Text]" custT="1"/>
      <dgm:spPr>
        <a:ln>
          <a:solidFill>
            <a:schemeClr val="accent6">
              <a:lumMod val="20000"/>
              <a:lumOff val="80000"/>
            </a:schemeClr>
          </a:solidFill>
        </a:ln>
      </dgm:spPr>
      <dgm:t>
        <a:bodyPr/>
        <a:lstStyle/>
        <a:p>
          <a:pPr algn="r"/>
          <a:endParaRPr lang="en-US" sz="1900" b="1" i="0" u="none" strike="noStrike" cap="none" dirty="0">
            <a:solidFill>
              <a:schemeClr val="tx1">
                <a:lumMod val="75000"/>
                <a:lumOff val="25000"/>
              </a:schemeClr>
            </a:solidFill>
            <a:latin typeface="Century Gothic"/>
            <a:ea typeface="Century Gothic"/>
            <a:cs typeface="Century Gothic"/>
            <a:sym typeface="Century Gothic"/>
          </a:endParaRPr>
        </a:p>
        <a:p>
          <a:pPr algn="r"/>
          <a:r>
            <a:rPr lang="en-US" sz="1400" b="1" i="0" u="none" strike="noStrike" cap="none" dirty="0">
              <a:solidFill>
                <a:schemeClr val="tx1">
                  <a:lumMod val="75000"/>
                  <a:lumOff val="25000"/>
                </a:schemeClr>
              </a:solidFill>
              <a:latin typeface="Century Gothic"/>
              <a:ea typeface="Century Gothic"/>
              <a:cs typeface="Century Gothic"/>
              <a:sym typeface="Century Gothic"/>
            </a:rPr>
            <a:t/>
          </a:r>
          <a:br>
            <a:rPr lang="en-US" sz="1400" b="1" i="0" u="none" strike="noStrike" cap="none" dirty="0">
              <a:solidFill>
                <a:schemeClr val="tx1">
                  <a:lumMod val="75000"/>
                  <a:lumOff val="25000"/>
                </a:schemeClr>
              </a:solidFill>
              <a:latin typeface="Century Gothic"/>
              <a:ea typeface="Century Gothic"/>
              <a:cs typeface="Century Gothic"/>
              <a:sym typeface="Century Gothic"/>
            </a:rPr>
          </a:br>
          <a:r>
            <a:rPr lang="en-US" sz="1400" b="1" i="0" u="none" strike="noStrike" cap="none" dirty="0">
              <a:solidFill>
                <a:schemeClr val="tx1">
                  <a:lumMod val="75000"/>
                  <a:lumOff val="25000"/>
                </a:schemeClr>
              </a:solidFill>
              <a:latin typeface="Century Gothic"/>
              <a:ea typeface="Century Gothic"/>
              <a:cs typeface="Century Gothic"/>
              <a:sym typeface="Century Gothic"/>
            </a:rPr>
            <a:t/>
          </a:r>
          <a:br>
            <a:rPr lang="en-US" sz="1400" b="1" i="0" u="none" strike="noStrike" cap="none" dirty="0">
              <a:solidFill>
                <a:schemeClr val="tx1">
                  <a:lumMod val="75000"/>
                  <a:lumOff val="25000"/>
                </a:schemeClr>
              </a:solidFill>
              <a:latin typeface="Century Gothic"/>
              <a:ea typeface="Century Gothic"/>
              <a:cs typeface="Century Gothic"/>
              <a:sym typeface="Century Gothic"/>
            </a:rPr>
          </a:br>
          <a:r>
            <a:rPr lang="en-US" sz="2200" b="1" i="0" u="none" strike="noStrike" cap="none" dirty="0">
              <a:solidFill>
                <a:schemeClr val="tx1">
                  <a:lumMod val="75000"/>
                  <a:lumOff val="25000"/>
                </a:schemeClr>
              </a:solidFill>
              <a:latin typeface="Century Gothic"/>
              <a:ea typeface="Century Gothic"/>
              <a:cs typeface="Century Gothic"/>
              <a:sym typeface="Century Gothic"/>
            </a:rPr>
            <a:t>Terra</a:t>
          </a:r>
          <a:r>
            <a:rPr lang="en-US" sz="1900" b="1" i="0" u="none" strike="noStrike" cap="none" dirty="0">
              <a:solidFill>
                <a:schemeClr val="tx1">
                  <a:lumMod val="75000"/>
                  <a:lumOff val="25000"/>
                </a:schemeClr>
              </a:solidFill>
              <a:latin typeface="Century Gothic"/>
              <a:ea typeface="Century Gothic"/>
              <a:cs typeface="Century Gothic"/>
              <a:sym typeface="Century Gothic"/>
            </a:rPr>
            <a:t> </a:t>
          </a:r>
        </a:p>
        <a:p>
          <a:pPr algn="r"/>
          <a:r>
            <a:rPr lang="en-US" sz="1800" b="1" i="0" u="none" strike="noStrike" cap="none" dirty="0">
              <a:solidFill>
                <a:schemeClr val="tx1">
                  <a:lumMod val="75000"/>
                  <a:lumOff val="25000"/>
                </a:schemeClr>
              </a:solidFill>
              <a:latin typeface="Century Gothic"/>
              <a:ea typeface="Century Gothic"/>
              <a:cs typeface="Century Gothic"/>
              <a:sym typeface="Century Gothic"/>
            </a:rPr>
            <a:t>MODIS</a:t>
          </a:r>
          <a:endParaRPr lang="en-US" sz="1800" b="1" dirty="0">
            <a:solidFill>
              <a:schemeClr val="tx1">
                <a:lumMod val="75000"/>
                <a:lumOff val="25000"/>
              </a:schemeClr>
            </a:solidFill>
            <a:latin typeface="Century Gothic" panose="020B0502020202020204" pitchFamily="34" charset="0"/>
          </a:endParaRPr>
        </a:p>
      </dgm:t>
    </dgm:pt>
    <dgm:pt modelId="{7223E04F-0F42-4374-8436-65E860223190}" type="parTrans" cxnId="{C24017EE-C061-4769-9ECD-7D94D3761440}">
      <dgm:prSet/>
      <dgm:spPr/>
      <dgm:t>
        <a:bodyPr/>
        <a:lstStyle/>
        <a:p>
          <a:endParaRPr lang="en-US"/>
        </a:p>
      </dgm:t>
    </dgm:pt>
    <dgm:pt modelId="{0F20B8BF-DDEC-4D4B-80D1-7D4E42A8F0CE}" type="sibTrans" cxnId="{C24017EE-C061-4769-9ECD-7D94D3761440}">
      <dgm:prSet/>
      <dgm:spPr/>
      <dgm:t>
        <a:bodyPr/>
        <a:lstStyle/>
        <a:p>
          <a:endParaRPr lang="en-US"/>
        </a:p>
      </dgm:t>
    </dgm:pt>
    <dgm:pt modelId="{024B812A-646A-4C4C-9D93-718D474DA711}">
      <dgm:prSet phldrT="[Text]" custT="1"/>
      <dgm:spPr>
        <a:ln>
          <a:solidFill>
            <a:schemeClr val="accent6">
              <a:lumMod val="20000"/>
              <a:lumOff val="80000"/>
            </a:schemeClr>
          </a:solidFill>
        </a:ln>
      </dgm:spPr>
      <dgm:t>
        <a:bodyPr/>
        <a:lstStyle/>
        <a:p>
          <a:pPr>
            <a:spcAft>
              <a:spcPct val="35000"/>
            </a:spcAft>
          </a:pPr>
          <a:r>
            <a:rPr lang="en-US" sz="1600" b="0" dirty="0">
              <a:solidFill>
                <a:schemeClr val="tx1">
                  <a:lumMod val="75000"/>
                  <a:lumOff val="25000"/>
                </a:schemeClr>
              </a:solidFill>
              <a:latin typeface="Century Gothic" panose="020B0502020202020204" pitchFamily="34" charset="0"/>
            </a:rPr>
            <a:t>Normalized Difference Vegetation Index </a:t>
          </a:r>
          <a:r>
            <a:rPr lang="en-US" sz="1800" b="1" dirty="0">
              <a:solidFill>
                <a:schemeClr val="tx1">
                  <a:lumMod val="75000"/>
                  <a:lumOff val="25000"/>
                </a:schemeClr>
              </a:solidFill>
              <a:latin typeface="Century Gothic" panose="020B0502020202020204" pitchFamily="34" charset="0"/>
            </a:rPr>
            <a:t>(NDVI)</a:t>
          </a:r>
        </a:p>
        <a:p>
          <a:pPr>
            <a:spcAft>
              <a:spcPts val="600"/>
            </a:spcAft>
          </a:pPr>
          <a:endParaRPr lang="en-US" sz="1800" b="1" dirty="0">
            <a:solidFill>
              <a:schemeClr val="tx1">
                <a:lumMod val="75000"/>
                <a:lumOff val="25000"/>
              </a:schemeClr>
            </a:solidFill>
            <a:latin typeface="Century Gothic" panose="020B0502020202020204" pitchFamily="34" charset="0"/>
          </a:endParaRPr>
        </a:p>
        <a:p>
          <a:pPr>
            <a:spcAft>
              <a:spcPct val="35000"/>
            </a:spcAft>
          </a:pPr>
          <a:r>
            <a:rPr lang="en-US" sz="1600" b="0" dirty="0">
              <a:solidFill>
                <a:schemeClr val="tx1">
                  <a:lumMod val="75000"/>
                  <a:lumOff val="25000"/>
                </a:schemeClr>
              </a:solidFill>
              <a:latin typeface="Century Gothic" panose="020B0502020202020204" pitchFamily="34" charset="0"/>
            </a:rPr>
            <a:t>Evaporative Stress Index </a:t>
          </a:r>
          <a:r>
            <a:rPr lang="en-US" sz="1800" b="1" dirty="0">
              <a:solidFill>
                <a:schemeClr val="tx1">
                  <a:lumMod val="75000"/>
                  <a:lumOff val="25000"/>
                </a:schemeClr>
              </a:solidFill>
              <a:latin typeface="Century Gothic" panose="020B0502020202020204" pitchFamily="34" charset="0"/>
            </a:rPr>
            <a:t>(ESI) </a:t>
          </a:r>
          <a:endParaRPr lang="en-US" sz="1800" dirty="0">
            <a:solidFill>
              <a:schemeClr val="tx1">
                <a:lumMod val="75000"/>
                <a:lumOff val="25000"/>
              </a:schemeClr>
            </a:solidFill>
            <a:latin typeface="Century Gothic" panose="020B0502020202020204" pitchFamily="34" charset="0"/>
          </a:endParaRPr>
        </a:p>
      </dgm:t>
    </dgm:pt>
    <dgm:pt modelId="{D7145B30-1C92-44D8-A173-926805C9516D}" type="parTrans" cxnId="{3B7AC55F-BB55-4045-8952-FA0D0CD54F40}">
      <dgm:prSet/>
      <dgm:spPr/>
      <dgm:t>
        <a:bodyPr/>
        <a:lstStyle/>
        <a:p>
          <a:endParaRPr lang="en-US"/>
        </a:p>
      </dgm:t>
    </dgm:pt>
    <dgm:pt modelId="{68FFF9F8-5FA3-4189-881D-238A138A05E7}" type="sibTrans" cxnId="{3B7AC55F-BB55-4045-8952-FA0D0CD54F40}">
      <dgm:prSet/>
      <dgm:spPr/>
      <dgm:t>
        <a:bodyPr/>
        <a:lstStyle/>
        <a:p>
          <a:endParaRPr lang="en-US"/>
        </a:p>
      </dgm:t>
    </dgm:pt>
    <dgm:pt modelId="{3E9E3A5D-B902-46D5-AE64-AAB925B866BE}">
      <dgm:prSet phldrT="[Text]" custT="1"/>
      <dgm:spPr>
        <a:ln>
          <a:solidFill>
            <a:srgbClr val="E2F0D9"/>
          </a:solidFill>
        </a:ln>
      </dgm:spPr>
      <dgm:t>
        <a:bodyPr/>
        <a:lstStyle/>
        <a:p>
          <a:r>
            <a:rPr lang="en-US" sz="1600" dirty="0">
              <a:solidFill>
                <a:schemeClr val="tx1">
                  <a:lumMod val="50000"/>
                  <a:lumOff val="50000"/>
                </a:schemeClr>
              </a:solidFill>
              <a:latin typeface="Century Gothic" panose="020B0502020202020204" pitchFamily="34" charset="0"/>
            </a:rPr>
            <a:t>Vegetation Condition Index </a:t>
          </a:r>
          <a:r>
            <a:rPr lang="en-US" sz="1800" b="1" dirty="0">
              <a:solidFill>
                <a:schemeClr val="tx1">
                  <a:lumMod val="50000"/>
                  <a:lumOff val="50000"/>
                </a:schemeClr>
              </a:solidFill>
              <a:latin typeface="Century Gothic" panose="020B0502020202020204" pitchFamily="34" charset="0"/>
            </a:rPr>
            <a:t>(VCI)</a:t>
          </a:r>
          <a:br>
            <a:rPr lang="en-US" sz="1800" b="1" dirty="0">
              <a:solidFill>
                <a:schemeClr val="tx1">
                  <a:lumMod val="50000"/>
                  <a:lumOff val="50000"/>
                </a:schemeClr>
              </a:solidFill>
              <a:latin typeface="Century Gothic" panose="020B0502020202020204" pitchFamily="34" charset="0"/>
            </a:rPr>
          </a:br>
          <a:r>
            <a:rPr lang="en-US" sz="1800" dirty="0">
              <a:solidFill>
                <a:schemeClr val="tx1">
                  <a:lumMod val="50000"/>
                  <a:lumOff val="50000"/>
                </a:schemeClr>
              </a:solidFill>
              <a:latin typeface="Century Gothic" panose="020B0502020202020204" pitchFamily="34" charset="0"/>
            </a:rPr>
            <a:t/>
          </a:r>
          <a:br>
            <a:rPr lang="en-US" sz="1800" dirty="0">
              <a:solidFill>
                <a:schemeClr val="tx1">
                  <a:lumMod val="50000"/>
                  <a:lumOff val="50000"/>
                </a:schemeClr>
              </a:solidFill>
              <a:latin typeface="Century Gothic" panose="020B0502020202020204" pitchFamily="34" charset="0"/>
            </a:rPr>
          </a:br>
          <a:r>
            <a:rPr lang="en-US" sz="1600" dirty="0">
              <a:solidFill>
                <a:schemeClr val="tx1">
                  <a:lumMod val="50000"/>
                  <a:lumOff val="50000"/>
                </a:schemeClr>
              </a:solidFill>
              <a:latin typeface="Century Gothic" panose="020B0502020202020204" pitchFamily="34" charset="0"/>
            </a:rPr>
            <a:t>Evaporative Stress Index </a:t>
          </a:r>
          <a:r>
            <a:rPr lang="en-US" sz="1800" b="1" dirty="0">
              <a:solidFill>
                <a:schemeClr val="tx1">
                  <a:lumMod val="50000"/>
                  <a:lumOff val="50000"/>
                </a:schemeClr>
              </a:solidFill>
              <a:latin typeface="Century Gothic" panose="020B0502020202020204" pitchFamily="34" charset="0"/>
            </a:rPr>
            <a:t>(ESI)</a:t>
          </a:r>
        </a:p>
      </dgm:t>
    </dgm:pt>
    <dgm:pt modelId="{97FDF006-60C5-47CA-A296-AEDE63F35E68}" type="sibTrans" cxnId="{368B3044-BCA7-4425-A518-5F83DBDEDC35}">
      <dgm:prSet/>
      <dgm:spPr/>
      <dgm:t>
        <a:bodyPr/>
        <a:lstStyle/>
        <a:p>
          <a:endParaRPr lang="en-US"/>
        </a:p>
      </dgm:t>
    </dgm:pt>
    <dgm:pt modelId="{A1786303-416E-444B-9775-8D4E85364850}" type="parTrans" cxnId="{368B3044-BCA7-4425-A518-5F83DBDEDC35}">
      <dgm:prSet/>
      <dgm:spPr/>
      <dgm:t>
        <a:bodyPr/>
        <a:lstStyle/>
        <a:p>
          <a:endParaRPr lang="en-US"/>
        </a:p>
      </dgm:t>
    </dgm:pt>
    <dgm:pt modelId="{BA55A9D3-1922-FB41-9685-0DE3D3A58E2E}">
      <dgm:prSet phldrT="[Text]" custT="1"/>
      <dgm:spPr>
        <a:ln>
          <a:solidFill>
            <a:schemeClr val="accent6">
              <a:lumMod val="20000"/>
              <a:lumOff val="80000"/>
            </a:schemeClr>
          </a:solidFill>
        </a:ln>
      </dgm:spPr>
      <dgm:t>
        <a:bodyPr anchor="b"/>
        <a:lstStyle/>
        <a:p>
          <a:pPr algn="r"/>
          <a:r>
            <a:rPr lang="en-US" sz="2200" b="1" i="0" dirty="0">
              <a:solidFill>
                <a:schemeClr val="tx1">
                  <a:lumMod val="75000"/>
                  <a:lumOff val="25000"/>
                </a:schemeClr>
              </a:solidFill>
              <a:latin typeface="Century Gothic" panose="020B0502020202020204" pitchFamily="34" charset="0"/>
            </a:rPr>
            <a:t/>
          </a:r>
          <a:br>
            <a:rPr lang="en-US" sz="2200" b="1" i="0" dirty="0">
              <a:solidFill>
                <a:schemeClr val="tx1">
                  <a:lumMod val="75000"/>
                  <a:lumOff val="25000"/>
                </a:schemeClr>
              </a:solidFill>
              <a:latin typeface="Century Gothic" panose="020B0502020202020204" pitchFamily="34" charset="0"/>
            </a:rPr>
          </a:br>
          <a:r>
            <a:rPr lang="en-US" sz="2200" b="1" i="0" dirty="0">
              <a:solidFill>
                <a:schemeClr val="tx1">
                  <a:lumMod val="75000"/>
                  <a:lumOff val="25000"/>
                </a:schemeClr>
              </a:solidFill>
              <a:latin typeface="Century Gothic" panose="020B0502020202020204" pitchFamily="34" charset="0"/>
            </a:rPr>
            <a:t>Suomi</a:t>
          </a:r>
          <a:r>
            <a:rPr lang="en-US" sz="1400" b="0" i="0" dirty="0">
              <a:solidFill>
                <a:schemeClr val="tx1">
                  <a:lumMod val="75000"/>
                  <a:lumOff val="25000"/>
                </a:schemeClr>
              </a:solidFill>
              <a:latin typeface="Century Gothic" panose="020B0502020202020204" pitchFamily="34" charset="0"/>
            </a:rPr>
            <a:t> </a:t>
          </a:r>
          <a:r>
            <a:rPr lang="en-US" sz="1300" b="0" i="0" dirty="0">
              <a:solidFill>
                <a:schemeClr val="tx1">
                  <a:lumMod val="75000"/>
                  <a:lumOff val="25000"/>
                </a:schemeClr>
              </a:solidFill>
              <a:latin typeface="Century Gothic" panose="020B0502020202020204" pitchFamily="34" charset="0"/>
            </a:rPr>
            <a:t>National Polar-orbiting Partnership </a:t>
          </a:r>
          <a:r>
            <a:rPr lang="en-US" sz="1800" b="1" i="0" dirty="0">
              <a:solidFill>
                <a:schemeClr val="tx1">
                  <a:lumMod val="75000"/>
                  <a:lumOff val="25000"/>
                </a:schemeClr>
              </a:solidFill>
              <a:latin typeface="Century Gothic" panose="020B0502020202020204" pitchFamily="34" charset="0"/>
            </a:rPr>
            <a:t>(NPP) </a:t>
          </a:r>
          <a:r>
            <a:rPr lang="en-US" sz="1300" b="0" i="0" dirty="0">
              <a:solidFill>
                <a:schemeClr val="tx1">
                  <a:lumMod val="75000"/>
                  <a:lumOff val="25000"/>
                </a:schemeClr>
              </a:solidFill>
              <a:latin typeface="Century Gothic" panose="020B0502020202020204" pitchFamily="34" charset="0"/>
            </a:rPr>
            <a:t>Visible Infrared Imaging Radiometer Suite </a:t>
          </a:r>
          <a:r>
            <a:rPr lang="en-US" sz="1800" b="1" i="0" dirty="0">
              <a:solidFill>
                <a:schemeClr val="tx1">
                  <a:lumMod val="75000"/>
                  <a:lumOff val="25000"/>
                </a:schemeClr>
              </a:solidFill>
              <a:latin typeface="Century Gothic" panose="020B0502020202020204" pitchFamily="34" charset="0"/>
            </a:rPr>
            <a:t>(VIIRS)</a:t>
          </a:r>
          <a:endParaRPr lang="en-US" sz="1800" b="1" dirty="0">
            <a:solidFill>
              <a:schemeClr val="tx1">
                <a:lumMod val="75000"/>
                <a:lumOff val="25000"/>
              </a:schemeClr>
            </a:solidFill>
            <a:latin typeface="Century Gothic" panose="020B0502020202020204" pitchFamily="34" charset="0"/>
          </a:endParaRPr>
        </a:p>
      </dgm:t>
    </dgm:pt>
    <dgm:pt modelId="{053AFA28-1592-9C48-BCF6-F97D4AFF6E9D}" type="parTrans" cxnId="{50DCA857-FABC-644B-AF23-F58230B8C6D5}">
      <dgm:prSet/>
      <dgm:spPr/>
      <dgm:t>
        <a:bodyPr/>
        <a:lstStyle/>
        <a:p>
          <a:endParaRPr lang="en-US"/>
        </a:p>
      </dgm:t>
    </dgm:pt>
    <dgm:pt modelId="{7E99F47C-CD99-E947-8FBD-F22E0A9CC80C}" type="sibTrans" cxnId="{50DCA857-FABC-644B-AF23-F58230B8C6D5}">
      <dgm:prSet/>
      <dgm:spPr/>
      <dgm:t>
        <a:bodyPr/>
        <a:lstStyle/>
        <a:p>
          <a:endParaRPr lang="en-US"/>
        </a:p>
      </dgm:t>
    </dgm:pt>
    <dgm:pt modelId="{78B97110-9E87-4085-A122-B89AEDA7A444}" type="pres">
      <dgm:prSet presAssocID="{F47BFD4E-A3E6-41E2-8F4D-357948915E35}" presName="Name0" presStyleCnt="0">
        <dgm:presLayoutVars>
          <dgm:chMax val="11"/>
          <dgm:chPref val="11"/>
          <dgm:dir/>
          <dgm:resizeHandles/>
        </dgm:presLayoutVars>
      </dgm:prSet>
      <dgm:spPr/>
      <dgm:t>
        <a:bodyPr/>
        <a:lstStyle/>
        <a:p>
          <a:endParaRPr lang="en-US"/>
        </a:p>
      </dgm:t>
    </dgm:pt>
    <dgm:pt modelId="{C5F5FA6B-0960-4B43-A42F-CDB78E7FE168}" type="pres">
      <dgm:prSet presAssocID="{3E9E3A5D-B902-46D5-AE64-AAB925B866BE}" presName="Accent5" presStyleCnt="0"/>
      <dgm:spPr/>
    </dgm:pt>
    <dgm:pt modelId="{BB04154F-F81A-4B23-8B2D-7ABA3E7DBA58}" type="pres">
      <dgm:prSet presAssocID="{3E9E3A5D-B902-46D5-AE64-AAB925B866BE}" presName="Accent" presStyleLbl="node1" presStyleIdx="0" presStyleCnt="5" custLinFactX="-39165" custLinFactNeighborX="-100000" custLinFactNeighborY="48006"/>
      <dgm:spPr>
        <a:solidFill>
          <a:schemeClr val="accent6">
            <a:lumMod val="20000"/>
            <a:lumOff val="80000"/>
          </a:schemeClr>
        </a:solidFill>
      </dgm:spPr>
    </dgm:pt>
    <dgm:pt modelId="{819E588C-5289-5447-85D9-FC9EC4A46BBD}" type="pres">
      <dgm:prSet presAssocID="{3E9E3A5D-B902-46D5-AE64-AAB925B866BE}" presName="ParentBackground5" presStyleCnt="0"/>
      <dgm:spPr/>
    </dgm:pt>
    <dgm:pt modelId="{9E64496F-06F1-40D0-AF9C-525EDC1F6B73}" type="pres">
      <dgm:prSet presAssocID="{3E9E3A5D-B902-46D5-AE64-AAB925B866BE}" presName="ParentBackground" presStyleLbl="fgAcc1" presStyleIdx="0" presStyleCnt="5" custLinFactX="-49213" custLinFactNeighborX="-100000" custLinFactNeighborY="51747"/>
      <dgm:spPr/>
      <dgm:t>
        <a:bodyPr/>
        <a:lstStyle/>
        <a:p>
          <a:endParaRPr lang="en-US"/>
        </a:p>
      </dgm:t>
    </dgm:pt>
    <dgm:pt modelId="{8CABCDB4-D61F-8443-B3CB-6E8A2980CC76}" type="pres">
      <dgm:prSet presAssocID="{3E9E3A5D-B902-46D5-AE64-AAB925B866BE}" presName="Parent5" presStyleLbl="revTx" presStyleIdx="0" presStyleCnt="0">
        <dgm:presLayoutVars>
          <dgm:chMax val="1"/>
          <dgm:chPref val="1"/>
          <dgm:bulletEnabled val="1"/>
        </dgm:presLayoutVars>
      </dgm:prSet>
      <dgm:spPr/>
      <dgm:t>
        <a:bodyPr/>
        <a:lstStyle/>
        <a:p>
          <a:endParaRPr lang="en-US"/>
        </a:p>
      </dgm:t>
    </dgm:pt>
    <dgm:pt modelId="{D816AC1E-62BE-A347-A62F-AB7FD3EAF4DD}" type="pres">
      <dgm:prSet presAssocID="{BA55A9D3-1922-FB41-9685-0DE3D3A58E2E}" presName="Accent4" presStyleCnt="0"/>
      <dgm:spPr/>
    </dgm:pt>
    <dgm:pt modelId="{1121DCFF-948E-D846-8D82-D1D53DBB0402}" type="pres">
      <dgm:prSet presAssocID="{BA55A9D3-1922-FB41-9685-0DE3D3A58E2E}" presName="Accent" presStyleLbl="node1" presStyleIdx="1" presStyleCnt="5" custLinFactX="-100000" custLinFactNeighborX="-114112" custLinFactNeighborY="73192"/>
      <dgm:spPr/>
    </dgm:pt>
    <dgm:pt modelId="{D572A617-64C5-8B44-A5B2-57F31F0A4210}" type="pres">
      <dgm:prSet presAssocID="{BA55A9D3-1922-FB41-9685-0DE3D3A58E2E}" presName="ParentBackground4" presStyleCnt="0"/>
      <dgm:spPr/>
    </dgm:pt>
    <dgm:pt modelId="{792E9699-B028-9549-872D-F1B3353A98C4}" type="pres">
      <dgm:prSet presAssocID="{BA55A9D3-1922-FB41-9685-0DE3D3A58E2E}" presName="ParentBackground" presStyleLbl="fgAcc1" presStyleIdx="1" presStyleCnt="5" custLinFactX="-124895" custLinFactY="10143" custLinFactNeighborX="-200000" custLinFactNeighborY="100000"/>
      <dgm:spPr/>
      <dgm:t>
        <a:bodyPr/>
        <a:lstStyle/>
        <a:p>
          <a:endParaRPr lang="en-US"/>
        </a:p>
      </dgm:t>
    </dgm:pt>
    <dgm:pt modelId="{F270A330-0146-5F4F-B00D-C4AE83246BC5}" type="pres">
      <dgm:prSet presAssocID="{BA55A9D3-1922-FB41-9685-0DE3D3A58E2E}" presName="Parent4" presStyleLbl="revTx" presStyleIdx="0" presStyleCnt="0">
        <dgm:presLayoutVars>
          <dgm:chMax val="1"/>
          <dgm:chPref val="1"/>
          <dgm:bulletEnabled val="1"/>
        </dgm:presLayoutVars>
      </dgm:prSet>
      <dgm:spPr/>
      <dgm:t>
        <a:bodyPr/>
        <a:lstStyle/>
        <a:p>
          <a:endParaRPr lang="en-US"/>
        </a:p>
      </dgm:t>
    </dgm:pt>
    <dgm:pt modelId="{5C4F40EE-EB19-4FA0-9C23-C96F90271A21}" type="pres">
      <dgm:prSet presAssocID="{2F2950A1-D545-4DEB-815F-5B2F93B2DF04}" presName="Accent3" presStyleCnt="0"/>
      <dgm:spPr/>
    </dgm:pt>
    <dgm:pt modelId="{1C220A28-1ED8-422D-A483-44095986C80B}" type="pres">
      <dgm:prSet presAssocID="{2F2950A1-D545-4DEB-815F-5B2F93B2DF04}" presName="Accent" presStyleLbl="node1" presStyleIdx="2" presStyleCnt="5" custLinFactX="-41856" custLinFactNeighborX="-100000" custLinFactNeighborY="17490"/>
      <dgm:spPr>
        <a:solidFill>
          <a:srgbClr val="7EB761"/>
        </a:solidFill>
      </dgm:spPr>
    </dgm:pt>
    <dgm:pt modelId="{47DB5A58-9A2D-48CD-AEEE-3D335077C4AD}" type="pres">
      <dgm:prSet presAssocID="{2F2950A1-D545-4DEB-815F-5B2F93B2DF04}" presName="ParentBackground3" presStyleCnt="0"/>
      <dgm:spPr/>
    </dgm:pt>
    <dgm:pt modelId="{6D52A628-30DD-49D4-A5B8-4220DE3B6ED0}" type="pres">
      <dgm:prSet presAssocID="{2F2950A1-D545-4DEB-815F-5B2F93B2DF04}" presName="ParentBackground" presStyleLbl="fgAcc1" presStyleIdx="2" presStyleCnt="5" custLinFactX="-100000" custLinFactNeighborX="-114556" custLinFactNeighborY="25420"/>
      <dgm:spPr/>
      <dgm:t>
        <a:bodyPr/>
        <a:lstStyle/>
        <a:p>
          <a:endParaRPr lang="en-US"/>
        </a:p>
      </dgm:t>
    </dgm:pt>
    <dgm:pt modelId="{4A887552-7775-41B5-9745-F5AF353AEAAD}" type="pres">
      <dgm:prSet presAssocID="{2F2950A1-D545-4DEB-815F-5B2F93B2DF04}" presName="Parent3" presStyleLbl="revTx" presStyleIdx="0" presStyleCnt="0">
        <dgm:presLayoutVars>
          <dgm:chMax val="1"/>
          <dgm:chPref val="1"/>
          <dgm:bulletEnabled val="1"/>
        </dgm:presLayoutVars>
      </dgm:prSet>
      <dgm:spPr/>
      <dgm:t>
        <a:bodyPr/>
        <a:lstStyle/>
        <a:p>
          <a:endParaRPr lang="en-US"/>
        </a:p>
      </dgm:t>
    </dgm:pt>
    <dgm:pt modelId="{5F581337-DA7B-45AF-B13F-580BB878A2F2}" type="pres">
      <dgm:prSet presAssocID="{024B812A-646A-4C4C-9D93-718D474DA711}" presName="Accent2" presStyleCnt="0"/>
      <dgm:spPr/>
    </dgm:pt>
    <dgm:pt modelId="{8B1E7D96-6B0A-42D5-8830-4885A85F5008}" type="pres">
      <dgm:prSet presAssocID="{024B812A-646A-4C4C-9D93-718D474DA711}" presName="Accent" presStyleLbl="node1" presStyleIdx="3" presStyleCnt="5" custLinFactNeighborX="26685" custLinFactNeighborY="35096"/>
      <dgm:spPr>
        <a:solidFill>
          <a:srgbClr val="7EB761"/>
        </a:solidFill>
      </dgm:spPr>
    </dgm:pt>
    <dgm:pt modelId="{8FD6B076-F629-4F41-9754-20282448AD65}" type="pres">
      <dgm:prSet presAssocID="{024B812A-646A-4C4C-9D93-718D474DA711}" presName="ParentBackground2" presStyleCnt="0"/>
      <dgm:spPr/>
    </dgm:pt>
    <dgm:pt modelId="{D78B1B24-6B9E-49DF-BA63-DA9DA3DE13AE}" type="pres">
      <dgm:prSet presAssocID="{024B812A-646A-4C4C-9D93-718D474DA711}" presName="ParentBackground" presStyleLbl="fgAcc1" presStyleIdx="3" presStyleCnt="5" custLinFactNeighborX="39895" custLinFactNeighborY="53014"/>
      <dgm:spPr/>
      <dgm:t>
        <a:bodyPr/>
        <a:lstStyle/>
        <a:p>
          <a:endParaRPr lang="en-US"/>
        </a:p>
      </dgm:t>
    </dgm:pt>
    <dgm:pt modelId="{9F8F9163-36FF-492E-81BF-41153237A5E9}" type="pres">
      <dgm:prSet presAssocID="{024B812A-646A-4C4C-9D93-718D474DA711}" presName="Parent2" presStyleLbl="revTx" presStyleIdx="0" presStyleCnt="0">
        <dgm:presLayoutVars>
          <dgm:chMax val="1"/>
          <dgm:chPref val="1"/>
          <dgm:bulletEnabled val="1"/>
        </dgm:presLayoutVars>
      </dgm:prSet>
      <dgm:spPr/>
      <dgm:t>
        <a:bodyPr/>
        <a:lstStyle/>
        <a:p>
          <a:endParaRPr lang="en-US"/>
        </a:p>
      </dgm:t>
    </dgm:pt>
    <dgm:pt modelId="{929398CA-099E-47C4-8F06-468988C57983}" type="pres">
      <dgm:prSet presAssocID="{B0844621-396D-4D64-8CDE-199DBB42998E}" presName="Accent1" presStyleCnt="0"/>
      <dgm:spPr/>
    </dgm:pt>
    <dgm:pt modelId="{63CF2F95-BD4D-4914-BCA5-7F37DE90D61B}" type="pres">
      <dgm:prSet presAssocID="{B0844621-396D-4D64-8CDE-199DBB42998E}" presName="Accent" presStyleLbl="node1" presStyleIdx="4" presStyleCnt="5" custLinFactNeighborX="5261" custLinFactNeighborY="-17717"/>
      <dgm:spPr>
        <a:solidFill>
          <a:srgbClr val="7EB761"/>
        </a:solidFill>
      </dgm:spPr>
    </dgm:pt>
    <dgm:pt modelId="{5BFEC804-0730-4CFF-8F69-B709FD5995A2}" type="pres">
      <dgm:prSet presAssocID="{B0844621-396D-4D64-8CDE-199DBB42998E}" presName="ParentBackground1" presStyleCnt="0"/>
      <dgm:spPr/>
    </dgm:pt>
    <dgm:pt modelId="{204BF353-7E00-42C4-929E-64BC6F24F9CB}" type="pres">
      <dgm:prSet presAssocID="{B0844621-396D-4D64-8CDE-199DBB42998E}" presName="ParentBackground" presStyleLbl="fgAcc1" presStyleIdx="4" presStyleCnt="5" custLinFactNeighborX="7912" custLinFactNeighborY="-26979"/>
      <dgm:spPr/>
      <dgm:t>
        <a:bodyPr/>
        <a:lstStyle/>
        <a:p>
          <a:endParaRPr lang="en-US"/>
        </a:p>
      </dgm:t>
    </dgm:pt>
    <dgm:pt modelId="{7A2E026B-CDB5-48A0-89C0-06DEAC94FF65}" type="pres">
      <dgm:prSet presAssocID="{B0844621-396D-4D64-8CDE-199DBB42998E}" presName="Parent1" presStyleLbl="revTx" presStyleIdx="0" presStyleCnt="0">
        <dgm:presLayoutVars>
          <dgm:chMax val="1"/>
          <dgm:chPref val="1"/>
          <dgm:bulletEnabled val="1"/>
        </dgm:presLayoutVars>
      </dgm:prSet>
      <dgm:spPr/>
      <dgm:t>
        <a:bodyPr/>
        <a:lstStyle/>
        <a:p>
          <a:endParaRPr lang="en-US"/>
        </a:p>
      </dgm:t>
    </dgm:pt>
  </dgm:ptLst>
  <dgm:cxnLst>
    <dgm:cxn modelId="{368B3044-BCA7-4425-A518-5F83DBDEDC35}" srcId="{F47BFD4E-A3E6-41E2-8F4D-357948915E35}" destId="{3E9E3A5D-B902-46D5-AE64-AAB925B866BE}" srcOrd="4" destOrd="0" parTransId="{A1786303-416E-444B-9775-8D4E85364850}" sibTransId="{97FDF006-60C5-47CA-A296-AEDE63F35E68}"/>
    <dgm:cxn modelId="{722A668E-5DA5-6C4E-96BE-2AD3750B7751}" type="presOf" srcId="{BA55A9D3-1922-FB41-9685-0DE3D3A58E2E}" destId="{792E9699-B028-9549-872D-F1B3353A98C4}" srcOrd="0" destOrd="0" presId="urn:microsoft.com/office/officeart/2011/layout/CircleProcess"/>
    <dgm:cxn modelId="{4D17B801-ED11-4F14-8E78-A3E7067EB3D9}" type="presOf" srcId="{F47BFD4E-A3E6-41E2-8F4D-357948915E35}" destId="{78B97110-9E87-4085-A122-B89AEDA7A444}" srcOrd="0" destOrd="0" presId="urn:microsoft.com/office/officeart/2011/layout/CircleProcess"/>
    <dgm:cxn modelId="{C24017EE-C061-4769-9ECD-7D94D3761440}" srcId="{F47BFD4E-A3E6-41E2-8F4D-357948915E35}" destId="{2F2950A1-D545-4DEB-815F-5B2F93B2DF04}" srcOrd="2" destOrd="0" parTransId="{7223E04F-0F42-4374-8436-65E860223190}" sibTransId="{0F20B8BF-DDEC-4D4B-80D1-7D4E42A8F0CE}"/>
    <dgm:cxn modelId="{3B7AC55F-BB55-4045-8952-FA0D0CD54F40}" srcId="{F47BFD4E-A3E6-41E2-8F4D-357948915E35}" destId="{024B812A-646A-4C4C-9D93-718D474DA711}" srcOrd="1" destOrd="0" parTransId="{D7145B30-1C92-44D8-A173-926805C9516D}" sibTransId="{68FFF9F8-5FA3-4189-881D-238A138A05E7}"/>
    <dgm:cxn modelId="{76DBD75B-A0FC-441B-911F-FC2BAAFD6DE2}" type="presOf" srcId="{2F2950A1-D545-4DEB-815F-5B2F93B2DF04}" destId="{6D52A628-30DD-49D4-A5B8-4220DE3B6ED0}" srcOrd="0" destOrd="0" presId="urn:microsoft.com/office/officeart/2011/layout/CircleProcess"/>
    <dgm:cxn modelId="{4C3ECD3F-606B-9348-A07C-3C10F27A7DBE}" type="presOf" srcId="{3E9E3A5D-B902-46D5-AE64-AAB925B866BE}" destId="{8CABCDB4-D61F-8443-B3CB-6E8A2980CC76}" srcOrd="1" destOrd="0" presId="urn:microsoft.com/office/officeart/2011/layout/CircleProcess"/>
    <dgm:cxn modelId="{2DB52423-7C45-0746-8DD9-984C4CB7A592}" type="presOf" srcId="{3E9E3A5D-B902-46D5-AE64-AAB925B866BE}" destId="{9E64496F-06F1-40D0-AF9C-525EDC1F6B73}" srcOrd="0" destOrd="0" presId="urn:microsoft.com/office/officeart/2011/layout/CircleProcess"/>
    <dgm:cxn modelId="{30EA2CCF-8B0C-48D7-98B8-D467E6AF23C2}" type="presOf" srcId="{024B812A-646A-4C4C-9D93-718D474DA711}" destId="{D78B1B24-6B9E-49DF-BA63-DA9DA3DE13AE}" srcOrd="0" destOrd="0" presId="urn:microsoft.com/office/officeart/2011/layout/CircleProcess"/>
    <dgm:cxn modelId="{489508F0-F317-4694-8BDA-FE80FE176356}" type="presOf" srcId="{B0844621-396D-4D64-8CDE-199DBB42998E}" destId="{7A2E026B-CDB5-48A0-89C0-06DEAC94FF65}" srcOrd="1" destOrd="0" presId="urn:microsoft.com/office/officeart/2011/layout/CircleProcess"/>
    <dgm:cxn modelId="{7848C137-50D1-504F-A1E3-C5F5462EB61B}" type="presOf" srcId="{BA55A9D3-1922-FB41-9685-0DE3D3A58E2E}" destId="{F270A330-0146-5F4F-B00D-C4AE83246BC5}" srcOrd="1" destOrd="0" presId="urn:microsoft.com/office/officeart/2011/layout/CircleProcess"/>
    <dgm:cxn modelId="{5B59CD29-AB7A-46ED-8FE5-5F12F699EE12}" type="presOf" srcId="{B0844621-396D-4D64-8CDE-199DBB42998E}" destId="{204BF353-7E00-42C4-929E-64BC6F24F9CB}" srcOrd="0" destOrd="0" presId="urn:microsoft.com/office/officeart/2011/layout/CircleProcess"/>
    <dgm:cxn modelId="{8FFBFF7D-D237-4777-8503-3650D93F0AAB}" type="presOf" srcId="{024B812A-646A-4C4C-9D93-718D474DA711}" destId="{9F8F9163-36FF-492E-81BF-41153237A5E9}" srcOrd="1" destOrd="0" presId="urn:microsoft.com/office/officeart/2011/layout/CircleProcess"/>
    <dgm:cxn modelId="{50DCA857-FABC-644B-AF23-F58230B8C6D5}" srcId="{F47BFD4E-A3E6-41E2-8F4D-357948915E35}" destId="{BA55A9D3-1922-FB41-9685-0DE3D3A58E2E}" srcOrd="3" destOrd="0" parTransId="{053AFA28-1592-9C48-BCF6-F97D4AFF6E9D}" sibTransId="{7E99F47C-CD99-E947-8FBD-F22E0A9CC80C}"/>
    <dgm:cxn modelId="{57049191-C362-4956-99C3-53DD495D030C}" type="presOf" srcId="{2F2950A1-D545-4DEB-815F-5B2F93B2DF04}" destId="{4A887552-7775-41B5-9745-F5AF353AEAAD}" srcOrd="1" destOrd="0" presId="urn:microsoft.com/office/officeart/2011/layout/CircleProcess"/>
    <dgm:cxn modelId="{1645BCB8-2434-4CCC-801F-60D411663535}" srcId="{F47BFD4E-A3E6-41E2-8F4D-357948915E35}" destId="{B0844621-396D-4D64-8CDE-199DBB42998E}" srcOrd="0" destOrd="0" parTransId="{73E6E7D1-5012-4C47-9137-D22A630929C6}" sibTransId="{41D5007D-8236-4387-8CD1-6399301FE805}"/>
    <dgm:cxn modelId="{9CF71403-887A-5445-9EFE-33DF8DF2DE88}" type="presParOf" srcId="{78B97110-9E87-4085-A122-B89AEDA7A444}" destId="{C5F5FA6B-0960-4B43-A42F-CDB78E7FE168}" srcOrd="0" destOrd="0" presId="urn:microsoft.com/office/officeart/2011/layout/CircleProcess"/>
    <dgm:cxn modelId="{317072F3-2DA8-E948-9A4C-E68105A8F264}" type="presParOf" srcId="{C5F5FA6B-0960-4B43-A42F-CDB78E7FE168}" destId="{BB04154F-F81A-4B23-8B2D-7ABA3E7DBA58}" srcOrd="0" destOrd="0" presId="urn:microsoft.com/office/officeart/2011/layout/CircleProcess"/>
    <dgm:cxn modelId="{9D1F2CB8-92BC-4A45-8419-0FC1AC101907}" type="presParOf" srcId="{78B97110-9E87-4085-A122-B89AEDA7A444}" destId="{819E588C-5289-5447-85D9-FC9EC4A46BBD}" srcOrd="1" destOrd="0" presId="urn:microsoft.com/office/officeart/2011/layout/CircleProcess"/>
    <dgm:cxn modelId="{D94871DE-78C4-B24B-B440-AC87C051345F}" type="presParOf" srcId="{819E588C-5289-5447-85D9-FC9EC4A46BBD}" destId="{9E64496F-06F1-40D0-AF9C-525EDC1F6B73}" srcOrd="0" destOrd="0" presId="urn:microsoft.com/office/officeart/2011/layout/CircleProcess"/>
    <dgm:cxn modelId="{91F5341F-5EF2-7A46-AFFA-61C80E08831E}" type="presParOf" srcId="{78B97110-9E87-4085-A122-B89AEDA7A444}" destId="{8CABCDB4-D61F-8443-B3CB-6E8A2980CC76}" srcOrd="2" destOrd="0" presId="urn:microsoft.com/office/officeart/2011/layout/CircleProcess"/>
    <dgm:cxn modelId="{4863A2C7-2EBE-484A-B86D-789E2F3C6480}" type="presParOf" srcId="{78B97110-9E87-4085-A122-B89AEDA7A444}" destId="{D816AC1E-62BE-A347-A62F-AB7FD3EAF4DD}" srcOrd="3" destOrd="0" presId="urn:microsoft.com/office/officeart/2011/layout/CircleProcess"/>
    <dgm:cxn modelId="{00870448-DDE8-CB4C-878E-802552429A8E}" type="presParOf" srcId="{D816AC1E-62BE-A347-A62F-AB7FD3EAF4DD}" destId="{1121DCFF-948E-D846-8D82-D1D53DBB0402}" srcOrd="0" destOrd="0" presId="urn:microsoft.com/office/officeart/2011/layout/CircleProcess"/>
    <dgm:cxn modelId="{438AFEE5-D74D-5247-A781-9993DF18AC16}" type="presParOf" srcId="{78B97110-9E87-4085-A122-B89AEDA7A444}" destId="{D572A617-64C5-8B44-A5B2-57F31F0A4210}" srcOrd="4" destOrd="0" presId="urn:microsoft.com/office/officeart/2011/layout/CircleProcess"/>
    <dgm:cxn modelId="{21052747-8683-FD40-A3CA-CB540CAAB36C}" type="presParOf" srcId="{D572A617-64C5-8B44-A5B2-57F31F0A4210}" destId="{792E9699-B028-9549-872D-F1B3353A98C4}" srcOrd="0" destOrd="0" presId="urn:microsoft.com/office/officeart/2011/layout/CircleProcess"/>
    <dgm:cxn modelId="{62333DB3-B5BB-934C-9DE4-C0976A30B961}" type="presParOf" srcId="{78B97110-9E87-4085-A122-B89AEDA7A444}" destId="{F270A330-0146-5F4F-B00D-C4AE83246BC5}" srcOrd="5" destOrd="0" presId="urn:microsoft.com/office/officeart/2011/layout/CircleProcess"/>
    <dgm:cxn modelId="{66D37D70-FCF6-4225-940B-F1498F493A1B}" type="presParOf" srcId="{78B97110-9E87-4085-A122-B89AEDA7A444}" destId="{5C4F40EE-EB19-4FA0-9C23-C96F90271A21}" srcOrd="6" destOrd="0" presId="urn:microsoft.com/office/officeart/2011/layout/CircleProcess"/>
    <dgm:cxn modelId="{A83454CD-9DDB-445F-90FC-07895CD77DFA}" type="presParOf" srcId="{5C4F40EE-EB19-4FA0-9C23-C96F90271A21}" destId="{1C220A28-1ED8-422D-A483-44095986C80B}" srcOrd="0" destOrd="0" presId="urn:microsoft.com/office/officeart/2011/layout/CircleProcess"/>
    <dgm:cxn modelId="{2BFD49E0-921E-44B9-8533-3FE5E39CD85C}" type="presParOf" srcId="{78B97110-9E87-4085-A122-B89AEDA7A444}" destId="{47DB5A58-9A2D-48CD-AEEE-3D335077C4AD}" srcOrd="7" destOrd="0" presId="urn:microsoft.com/office/officeart/2011/layout/CircleProcess"/>
    <dgm:cxn modelId="{BC629847-5265-40B9-9909-226EFD3FCE03}" type="presParOf" srcId="{47DB5A58-9A2D-48CD-AEEE-3D335077C4AD}" destId="{6D52A628-30DD-49D4-A5B8-4220DE3B6ED0}" srcOrd="0" destOrd="0" presId="urn:microsoft.com/office/officeart/2011/layout/CircleProcess"/>
    <dgm:cxn modelId="{4B6824B7-9CEF-4B8F-9A98-5637888C188A}" type="presParOf" srcId="{78B97110-9E87-4085-A122-B89AEDA7A444}" destId="{4A887552-7775-41B5-9745-F5AF353AEAAD}" srcOrd="8" destOrd="0" presId="urn:microsoft.com/office/officeart/2011/layout/CircleProcess"/>
    <dgm:cxn modelId="{B0445066-67DF-4442-8CAA-CA93E8D1EFD2}" type="presParOf" srcId="{78B97110-9E87-4085-A122-B89AEDA7A444}" destId="{5F581337-DA7B-45AF-B13F-580BB878A2F2}" srcOrd="9" destOrd="0" presId="urn:microsoft.com/office/officeart/2011/layout/CircleProcess"/>
    <dgm:cxn modelId="{C03D6A9A-8A74-499E-9DC6-8051F64E99A3}" type="presParOf" srcId="{5F581337-DA7B-45AF-B13F-580BB878A2F2}" destId="{8B1E7D96-6B0A-42D5-8830-4885A85F5008}" srcOrd="0" destOrd="0" presId="urn:microsoft.com/office/officeart/2011/layout/CircleProcess"/>
    <dgm:cxn modelId="{84AAF7FA-014A-4B6D-A1A9-379FE8DFAFD1}" type="presParOf" srcId="{78B97110-9E87-4085-A122-B89AEDA7A444}" destId="{8FD6B076-F629-4F41-9754-20282448AD65}" srcOrd="10" destOrd="0" presId="urn:microsoft.com/office/officeart/2011/layout/CircleProcess"/>
    <dgm:cxn modelId="{1F6C0675-0F10-40A7-8389-0A4AFEFF77AE}" type="presParOf" srcId="{8FD6B076-F629-4F41-9754-20282448AD65}" destId="{D78B1B24-6B9E-49DF-BA63-DA9DA3DE13AE}" srcOrd="0" destOrd="0" presId="urn:microsoft.com/office/officeart/2011/layout/CircleProcess"/>
    <dgm:cxn modelId="{9DA15073-D355-4343-89A7-A4077AFEC50B}" type="presParOf" srcId="{78B97110-9E87-4085-A122-B89AEDA7A444}" destId="{9F8F9163-36FF-492E-81BF-41153237A5E9}" srcOrd="11" destOrd="0" presId="urn:microsoft.com/office/officeart/2011/layout/CircleProcess"/>
    <dgm:cxn modelId="{7EDAB1B4-99FC-4E42-9C74-0DA39F5E1ACF}" type="presParOf" srcId="{78B97110-9E87-4085-A122-B89AEDA7A444}" destId="{929398CA-099E-47C4-8F06-468988C57983}" srcOrd="12" destOrd="0" presId="urn:microsoft.com/office/officeart/2011/layout/CircleProcess"/>
    <dgm:cxn modelId="{5766C9C8-6F68-43FD-B027-783BB9F918D1}" type="presParOf" srcId="{929398CA-099E-47C4-8F06-468988C57983}" destId="{63CF2F95-BD4D-4914-BCA5-7F37DE90D61B}" srcOrd="0" destOrd="0" presId="urn:microsoft.com/office/officeart/2011/layout/CircleProcess"/>
    <dgm:cxn modelId="{1C661F6B-AA85-4CEE-8541-9321A5F32E8D}" type="presParOf" srcId="{78B97110-9E87-4085-A122-B89AEDA7A444}" destId="{5BFEC804-0730-4CFF-8F69-B709FD5995A2}" srcOrd="13" destOrd="0" presId="urn:microsoft.com/office/officeart/2011/layout/CircleProcess"/>
    <dgm:cxn modelId="{73996D8D-7204-48FB-B916-E93376E665DD}" type="presParOf" srcId="{5BFEC804-0730-4CFF-8F69-B709FD5995A2}" destId="{204BF353-7E00-42C4-929E-64BC6F24F9CB}" srcOrd="0" destOrd="0" presId="urn:microsoft.com/office/officeart/2011/layout/CircleProcess"/>
    <dgm:cxn modelId="{685EF34D-FB06-48ED-B365-9DC630C0A0C0}" type="presParOf" srcId="{78B97110-9E87-4085-A122-B89AEDA7A444}" destId="{7A2E026B-CDB5-48A0-89C0-06DEAC94FF65}"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7BFD4E-A3E6-41E2-8F4D-357948915E35}" type="doc">
      <dgm:prSet loTypeId="urn:microsoft.com/office/officeart/2011/layout/CircleProcess" loCatId="process" qsTypeId="urn:microsoft.com/office/officeart/2005/8/quickstyle/simple1" qsCatId="simple" csTypeId="urn:microsoft.com/office/officeart/2005/8/colors/accent6_2" csCatId="accent6" phldr="1"/>
      <dgm:spPr/>
      <dgm:t>
        <a:bodyPr/>
        <a:lstStyle/>
        <a:p>
          <a:endParaRPr lang="en-US"/>
        </a:p>
      </dgm:t>
    </dgm:pt>
    <dgm:pt modelId="{B0844621-396D-4D64-8CDE-199DBB42998E}">
      <dgm:prSet phldrT="[Text]" custT="1"/>
      <dgm:spPr>
        <a:ln>
          <a:solidFill>
            <a:schemeClr val="accent6">
              <a:lumMod val="20000"/>
              <a:lumOff val="80000"/>
            </a:schemeClr>
          </a:solidFill>
        </a:ln>
      </dgm:spPr>
      <dgm:t>
        <a:bodyPr anchor="t"/>
        <a:lstStyle/>
        <a:p>
          <a:pPr algn="r"/>
          <a:r>
            <a:rPr lang="en-US" sz="2200" b="1" i="0" u="none" strike="noStrike" cap="none" dirty="0" smtClean="0">
              <a:solidFill>
                <a:schemeClr val="tx1">
                  <a:lumMod val="50000"/>
                  <a:lumOff val="50000"/>
                </a:schemeClr>
              </a:solidFill>
              <a:latin typeface="Century Gothic"/>
              <a:ea typeface="Century Gothic"/>
              <a:cs typeface="Century Gothic"/>
              <a:sym typeface="Century Gothic"/>
            </a:rPr>
            <a:t>Aqua </a:t>
          </a:r>
          <a:r>
            <a:rPr lang="en-US" sz="1300" i="0" u="none" strike="noStrike" cap="none" dirty="0" err="1" smtClean="0">
              <a:solidFill>
                <a:schemeClr val="tx1">
                  <a:lumMod val="50000"/>
                  <a:lumOff val="50000"/>
                </a:schemeClr>
              </a:solidFill>
              <a:latin typeface="Century Gothic"/>
              <a:ea typeface="Century Gothic"/>
              <a:cs typeface="Century Gothic"/>
              <a:sym typeface="Century Gothic"/>
            </a:rPr>
            <a:t>MODerate</a:t>
          </a:r>
          <a:r>
            <a:rPr lang="en-US" sz="1300" i="0" u="none" strike="noStrike" cap="none" dirty="0" smtClean="0">
              <a:solidFill>
                <a:schemeClr val="tx1">
                  <a:lumMod val="50000"/>
                  <a:lumOff val="50000"/>
                </a:schemeClr>
              </a:solidFill>
              <a:latin typeface="Century Gothic"/>
              <a:ea typeface="Century Gothic"/>
              <a:cs typeface="Century Gothic"/>
              <a:sym typeface="Century Gothic"/>
            </a:rPr>
            <a:t> resolution Imaging </a:t>
          </a:r>
          <a:r>
            <a:rPr lang="en-US" sz="1300" i="0" u="none" strike="noStrike" cap="none" dirty="0" err="1" smtClean="0">
              <a:solidFill>
                <a:schemeClr val="tx1">
                  <a:lumMod val="50000"/>
                  <a:lumOff val="50000"/>
                </a:schemeClr>
              </a:solidFill>
              <a:latin typeface="Century Gothic"/>
              <a:ea typeface="Century Gothic"/>
              <a:cs typeface="Century Gothic"/>
              <a:sym typeface="Century Gothic"/>
            </a:rPr>
            <a:t>Spectroradiometer</a:t>
          </a:r>
          <a:r>
            <a:rPr lang="en-US" sz="1300" i="0" u="none" strike="noStrike" cap="none" dirty="0" smtClean="0">
              <a:solidFill>
                <a:schemeClr val="tx1">
                  <a:lumMod val="50000"/>
                  <a:lumOff val="50000"/>
                </a:schemeClr>
              </a:solidFill>
              <a:latin typeface="Century Gothic"/>
              <a:ea typeface="Century Gothic"/>
              <a:cs typeface="Century Gothic"/>
              <a:sym typeface="Century Gothic"/>
            </a:rPr>
            <a:t> </a:t>
          </a:r>
          <a:r>
            <a:rPr lang="en-US" sz="1800" b="1" i="0" u="none" strike="noStrike" cap="none" dirty="0" smtClean="0">
              <a:solidFill>
                <a:schemeClr val="tx1">
                  <a:lumMod val="50000"/>
                  <a:lumOff val="50000"/>
                </a:schemeClr>
              </a:solidFill>
              <a:latin typeface="Century Gothic"/>
              <a:ea typeface="Century Gothic"/>
              <a:cs typeface="Century Gothic"/>
              <a:sym typeface="Century Gothic"/>
            </a:rPr>
            <a:t>(MODIS)</a:t>
          </a:r>
          <a:endParaRPr lang="en-US" sz="1800" b="1" dirty="0">
            <a:solidFill>
              <a:schemeClr val="tx1">
                <a:lumMod val="50000"/>
                <a:lumOff val="50000"/>
              </a:schemeClr>
            </a:solidFill>
            <a:latin typeface="Century Gothic" panose="020B0502020202020204" pitchFamily="34" charset="0"/>
          </a:endParaRPr>
        </a:p>
      </dgm:t>
    </dgm:pt>
    <dgm:pt modelId="{73E6E7D1-5012-4C47-9137-D22A630929C6}" type="parTrans" cxnId="{1645BCB8-2434-4CCC-801F-60D411663535}">
      <dgm:prSet/>
      <dgm:spPr/>
      <dgm:t>
        <a:bodyPr/>
        <a:lstStyle/>
        <a:p>
          <a:endParaRPr lang="en-US"/>
        </a:p>
      </dgm:t>
    </dgm:pt>
    <dgm:pt modelId="{41D5007D-8236-4387-8CD1-6399301FE805}" type="sibTrans" cxnId="{1645BCB8-2434-4CCC-801F-60D411663535}">
      <dgm:prSet/>
      <dgm:spPr/>
      <dgm:t>
        <a:bodyPr/>
        <a:lstStyle/>
        <a:p>
          <a:endParaRPr lang="en-US"/>
        </a:p>
      </dgm:t>
    </dgm:pt>
    <dgm:pt modelId="{2F2950A1-D545-4DEB-815F-5B2F93B2DF04}">
      <dgm:prSet phldrT="[Text]" custT="1"/>
      <dgm:spPr>
        <a:ln>
          <a:solidFill>
            <a:schemeClr val="accent6">
              <a:lumMod val="20000"/>
              <a:lumOff val="80000"/>
            </a:schemeClr>
          </a:solidFill>
        </a:ln>
      </dgm:spPr>
      <dgm:t>
        <a:bodyPr/>
        <a:lstStyle/>
        <a:p>
          <a:pPr algn="r"/>
          <a:endParaRPr lang="en-US" sz="1900" b="1" i="0" u="none" strike="noStrike" cap="none" dirty="0">
            <a:solidFill>
              <a:schemeClr val="tx1">
                <a:lumMod val="75000"/>
                <a:lumOff val="25000"/>
              </a:schemeClr>
            </a:solidFill>
            <a:latin typeface="Century Gothic"/>
            <a:ea typeface="Century Gothic"/>
            <a:cs typeface="Century Gothic"/>
            <a:sym typeface="Century Gothic"/>
          </a:endParaRPr>
        </a:p>
        <a:p>
          <a:pPr algn="r"/>
          <a:r>
            <a:rPr lang="en-US" sz="1400" b="1" i="0" u="none" strike="noStrike" cap="none" dirty="0">
              <a:solidFill>
                <a:schemeClr val="tx1">
                  <a:lumMod val="75000"/>
                  <a:lumOff val="25000"/>
                </a:schemeClr>
              </a:solidFill>
              <a:latin typeface="Century Gothic"/>
              <a:ea typeface="Century Gothic"/>
              <a:cs typeface="Century Gothic"/>
              <a:sym typeface="Century Gothic"/>
            </a:rPr>
            <a:t/>
          </a:r>
          <a:br>
            <a:rPr lang="en-US" sz="1400" b="1" i="0" u="none" strike="noStrike" cap="none" dirty="0">
              <a:solidFill>
                <a:schemeClr val="tx1">
                  <a:lumMod val="75000"/>
                  <a:lumOff val="25000"/>
                </a:schemeClr>
              </a:solidFill>
              <a:latin typeface="Century Gothic"/>
              <a:ea typeface="Century Gothic"/>
              <a:cs typeface="Century Gothic"/>
              <a:sym typeface="Century Gothic"/>
            </a:rPr>
          </a:br>
          <a:r>
            <a:rPr lang="en-US" sz="1400" b="1" i="0" u="none" strike="noStrike" cap="none" dirty="0">
              <a:solidFill>
                <a:schemeClr val="tx1">
                  <a:lumMod val="75000"/>
                  <a:lumOff val="25000"/>
                </a:schemeClr>
              </a:solidFill>
              <a:latin typeface="Century Gothic"/>
              <a:ea typeface="Century Gothic"/>
              <a:cs typeface="Century Gothic"/>
              <a:sym typeface="Century Gothic"/>
            </a:rPr>
            <a:t/>
          </a:r>
          <a:br>
            <a:rPr lang="en-US" sz="1400" b="1" i="0" u="none" strike="noStrike" cap="none" dirty="0">
              <a:solidFill>
                <a:schemeClr val="tx1">
                  <a:lumMod val="75000"/>
                  <a:lumOff val="25000"/>
                </a:schemeClr>
              </a:solidFill>
              <a:latin typeface="Century Gothic"/>
              <a:ea typeface="Century Gothic"/>
              <a:cs typeface="Century Gothic"/>
              <a:sym typeface="Century Gothic"/>
            </a:rPr>
          </a:br>
          <a:r>
            <a:rPr lang="en-US" sz="2200" b="1" i="0" u="none" strike="noStrike" cap="none" dirty="0">
              <a:solidFill>
                <a:schemeClr val="tx1">
                  <a:lumMod val="50000"/>
                  <a:lumOff val="50000"/>
                </a:schemeClr>
              </a:solidFill>
              <a:latin typeface="Century Gothic"/>
              <a:ea typeface="Century Gothic"/>
              <a:cs typeface="Century Gothic"/>
              <a:sym typeface="Century Gothic"/>
            </a:rPr>
            <a:t>Terra</a:t>
          </a:r>
          <a:r>
            <a:rPr lang="en-US" sz="1900" b="1" i="0" u="none" strike="noStrike" cap="none" dirty="0">
              <a:solidFill>
                <a:schemeClr val="tx1">
                  <a:lumMod val="50000"/>
                  <a:lumOff val="50000"/>
                </a:schemeClr>
              </a:solidFill>
              <a:latin typeface="Century Gothic"/>
              <a:ea typeface="Century Gothic"/>
              <a:cs typeface="Century Gothic"/>
              <a:sym typeface="Century Gothic"/>
            </a:rPr>
            <a:t> </a:t>
          </a:r>
        </a:p>
        <a:p>
          <a:pPr algn="r"/>
          <a:r>
            <a:rPr lang="en-US" sz="1800" b="1" i="0" u="none" strike="noStrike" cap="none" dirty="0">
              <a:solidFill>
                <a:schemeClr val="tx1">
                  <a:lumMod val="50000"/>
                  <a:lumOff val="50000"/>
                </a:schemeClr>
              </a:solidFill>
              <a:latin typeface="Century Gothic"/>
              <a:ea typeface="Century Gothic"/>
              <a:cs typeface="Century Gothic"/>
              <a:sym typeface="Century Gothic"/>
            </a:rPr>
            <a:t>MODIS</a:t>
          </a:r>
          <a:endParaRPr lang="en-US" sz="1800" b="1" dirty="0">
            <a:solidFill>
              <a:schemeClr val="tx1">
                <a:lumMod val="50000"/>
                <a:lumOff val="50000"/>
              </a:schemeClr>
            </a:solidFill>
            <a:latin typeface="Century Gothic" panose="020B0502020202020204" pitchFamily="34" charset="0"/>
          </a:endParaRPr>
        </a:p>
      </dgm:t>
    </dgm:pt>
    <dgm:pt modelId="{7223E04F-0F42-4374-8436-65E860223190}" type="parTrans" cxnId="{C24017EE-C061-4769-9ECD-7D94D3761440}">
      <dgm:prSet/>
      <dgm:spPr/>
      <dgm:t>
        <a:bodyPr/>
        <a:lstStyle/>
        <a:p>
          <a:endParaRPr lang="en-US"/>
        </a:p>
      </dgm:t>
    </dgm:pt>
    <dgm:pt modelId="{0F20B8BF-DDEC-4D4B-80D1-7D4E42A8F0CE}" type="sibTrans" cxnId="{C24017EE-C061-4769-9ECD-7D94D3761440}">
      <dgm:prSet/>
      <dgm:spPr/>
      <dgm:t>
        <a:bodyPr/>
        <a:lstStyle/>
        <a:p>
          <a:endParaRPr lang="en-US"/>
        </a:p>
      </dgm:t>
    </dgm:pt>
    <dgm:pt modelId="{024B812A-646A-4C4C-9D93-718D474DA711}">
      <dgm:prSet phldrT="[Text]" custT="1"/>
      <dgm:spPr>
        <a:ln>
          <a:solidFill>
            <a:schemeClr val="accent6">
              <a:lumMod val="20000"/>
              <a:lumOff val="80000"/>
            </a:schemeClr>
          </a:solidFill>
        </a:ln>
      </dgm:spPr>
      <dgm:t>
        <a:bodyPr/>
        <a:lstStyle/>
        <a:p>
          <a:pPr>
            <a:spcAft>
              <a:spcPct val="35000"/>
            </a:spcAft>
          </a:pPr>
          <a:r>
            <a:rPr lang="en-US" sz="1600" b="0" dirty="0">
              <a:solidFill>
                <a:schemeClr val="tx1">
                  <a:lumMod val="50000"/>
                  <a:lumOff val="50000"/>
                </a:schemeClr>
              </a:solidFill>
              <a:latin typeface="Century Gothic" panose="020B0502020202020204" pitchFamily="34" charset="0"/>
            </a:rPr>
            <a:t>Normalized Difference Vegetation Index </a:t>
          </a:r>
          <a:r>
            <a:rPr lang="en-US" sz="1800" b="1" dirty="0">
              <a:solidFill>
                <a:schemeClr val="tx1">
                  <a:lumMod val="50000"/>
                  <a:lumOff val="50000"/>
                </a:schemeClr>
              </a:solidFill>
              <a:latin typeface="Century Gothic" panose="020B0502020202020204" pitchFamily="34" charset="0"/>
            </a:rPr>
            <a:t>(NDVI)</a:t>
          </a:r>
        </a:p>
        <a:p>
          <a:pPr>
            <a:spcAft>
              <a:spcPts val="600"/>
            </a:spcAft>
          </a:pPr>
          <a:endParaRPr lang="en-US" sz="1800" b="1" dirty="0">
            <a:solidFill>
              <a:schemeClr val="tx1">
                <a:lumMod val="50000"/>
                <a:lumOff val="50000"/>
              </a:schemeClr>
            </a:solidFill>
            <a:latin typeface="Century Gothic" panose="020B0502020202020204" pitchFamily="34" charset="0"/>
          </a:endParaRPr>
        </a:p>
        <a:p>
          <a:pPr>
            <a:spcAft>
              <a:spcPct val="35000"/>
            </a:spcAft>
          </a:pPr>
          <a:r>
            <a:rPr lang="en-US" sz="1600" b="0" dirty="0">
              <a:solidFill>
                <a:schemeClr val="tx1">
                  <a:lumMod val="50000"/>
                  <a:lumOff val="50000"/>
                </a:schemeClr>
              </a:solidFill>
              <a:latin typeface="Century Gothic" panose="020B0502020202020204" pitchFamily="34" charset="0"/>
            </a:rPr>
            <a:t>Evaporative Stress Index </a:t>
          </a:r>
          <a:r>
            <a:rPr lang="en-US" sz="1800" b="1" dirty="0">
              <a:solidFill>
                <a:schemeClr val="tx1">
                  <a:lumMod val="50000"/>
                  <a:lumOff val="50000"/>
                </a:schemeClr>
              </a:solidFill>
              <a:latin typeface="Century Gothic" panose="020B0502020202020204" pitchFamily="34" charset="0"/>
            </a:rPr>
            <a:t>(ESI) </a:t>
          </a:r>
          <a:endParaRPr lang="en-US" sz="1800" dirty="0">
            <a:solidFill>
              <a:schemeClr val="tx1">
                <a:lumMod val="50000"/>
                <a:lumOff val="50000"/>
              </a:schemeClr>
            </a:solidFill>
            <a:latin typeface="Century Gothic" panose="020B0502020202020204" pitchFamily="34" charset="0"/>
          </a:endParaRPr>
        </a:p>
      </dgm:t>
    </dgm:pt>
    <dgm:pt modelId="{D7145B30-1C92-44D8-A173-926805C9516D}" type="parTrans" cxnId="{3B7AC55F-BB55-4045-8952-FA0D0CD54F40}">
      <dgm:prSet/>
      <dgm:spPr/>
      <dgm:t>
        <a:bodyPr/>
        <a:lstStyle/>
        <a:p>
          <a:endParaRPr lang="en-US"/>
        </a:p>
      </dgm:t>
    </dgm:pt>
    <dgm:pt modelId="{68FFF9F8-5FA3-4189-881D-238A138A05E7}" type="sibTrans" cxnId="{3B7AC55F-BB55-4045-8952-FA0D0CD54F40}">
      <dgm:prSet/>
      <dgm:spPr/>
      <dgm:t>
        <a:bodyPr/>
        <a:lstStyle/>
        <a:p>
          <a:endParaRPr lang="en-US"/>
        </a:p>
      </dgm:t>
    </dgm:pt>
    <dgm:pt modelId="{3E9E3A5D-B902-46D5-AE64-AAB925B866BE}">
      <dgm:prSet phldrT="[Text]" custT="1"/>
      <dgm:spPr>
        <a:ln>
          <a:solidFill>
            <a:srgbClr val="E2F0D9"/>
          </a:solidFill>
        </a:ln>
      </dgm:spPr>
      <dgm:t>
        <a:bodyPr/>
        <a:lstStyle/>
        <a:p>
          <a:r>
            <a:rPr lang="en-US" sz="1600" dirty="0">
              <a:solidFill>
                <a:schemeClr val="tx1">
                  <a:lumMod val="75000"/>
                  <a:lumOff val="25000"/>
                </a:schemeClr>
              </a:solidFill>
              <a:latin typeface="Century Gothic" panose="020B0502020202020204" pitchFamily="34" charset="0"/>
            </a:rPr>
            <a:t>Vegetation Condition Index </a:t>
          </a:r>
          <a:r>
            <a:rPr lang="en-US" sz="1800" b="1" dirty="0">
              <a:solidFill>
                <a:schemeClr val="tx1">
                  <a:lumMod val="75000"/>
                  <a:lumOff val="25000"/>
                </a:schemeClr>
              </a:solidFill>
              <a:latin typeface="Century Gothic" panose="020B0502020202020204" pitchFamily="34" charset="0"/>
            </a:rPr>
            <a:t>(VCI)</a:t>
          </a:r>
          <a:br>
            <a:rPr lang="en-US" sz="1800" b="1" dirty="0">
              <a:solidFill>
                <a:schemeClr val="tx1">
                  <a:lumMod val="75000"/>
                  <a:lumOff val="25000"/>
                </a:schemeClr>
              </a:solidFill>
              <a:latin typeface="Century Gothic" panose="020B0502020202020204" pitchFamily="34" charset="0"/>
            </a:rPr>
          </a:br>
          <a:r>
            <a:rPr lang="en-US" sz="1800" dirty="0">
              <a:solidFill>
                <a:schemeClr val="tx1">
                  <a:lumMod val="75000"/>
                  <a:lumOff val="25000"/>
                </a:schemeClr>
              </a:solidFill>
              <a:latin typeface="Century Gothic" panose="020B0502020202020204" pitchFamily="34" charset="0"/>
            </a:rPr>
            <a:t/>
          </a:r>
          <a:br>
            <a:rPr lang="en-US" sz="1800" dirty="0">
              <a:solidFill>
                <a:schemeClr val="tx1">
                  <a:lumMod val="75000"/>
                  <a:lumOff val="25000"/>
                </a:schemeClr>
              </a:solidFill>
              <a:latin typeface="Century Gothic" panose="020B0502020202020204" pitchFamily="34" charset="0"/>
            </a:rPr>
          </a:br>
          <a:r>
            <a:rPr lang="en-US" sz="1600" dirty="0">
              <a:solidFill>
                <a:schemeClr val="tx1">
                  <a:lumMod val="75000"/>
                  <a:lumOff val="25000"/>
                </a:schemeClr>
              </a:solidFill>
              <a:latin typeface="Century Gothic" panose="020B0502020202020204" pitchFamily="34" charset="0"/>
            </a:rPr>
            <a:t>Evaporative Stress Index </a:t>
          </a:r>
          <a:r>
            <a:rPr lang="en-US" sz="1800" b="1" dirty="0">
              <a:solidFill>
                <a:schemeClr val="tx1">
                  <a:lumMod val="75000"/>
                  <a:lumOff val="25000"/>
                </a:schemeClr>
              </a:solidFill>
              <a:latin typeface="Century Gothic" panose="020B0502020202020204" pitchFamily="34" charset="0"/>
            </a:rPr>
            <a:t>(ESI)</a:t>
          </a:r>
        </a:p>
      </dgm:t>
    </dgm:pt>
    <dgm:pt modelId="{97FDF006-60C5-47CA-A296-AEDE63F35E68}" type="sibTrans" cxnId="{368B3044-BCA7-4425-A518-5F83DBDEDC35}">
      <dgm:prSet/>
      <dgm:spPr/>
      <dgm:t>
        <a:bodyPr/>
        <a:lstStyle/>
        <a:p>
          <a:endParaRPr lang="en-US"/>
        </a:p>
      </dgm:t>
    </dgm:pt>
    <dgm:pt modelId="{A1786303-416E-444B-9775-8D4E85364850}" type="parTrans" cxnId="{368B3044-BCA7-4425-A518-5F83DBDEDC35}">
      <dgm:prSet/>
      <dgm:spPr/>
      <dgm:t>
        <a:bodyPr/>
        <a:lstStyle/>
        <a:p>
          <a:endParaRPr lang="en-US"/>
        </a:p>
      </dgm:t>
    </dgm:pt>
    <dgm:pt modelId="{BA55A9D3-1922-FB41-9685-0DE3D3A58E2E}">
      <dgm:prSet phldrT="[Text]" custT="1"/>
      <dgm:spPr>
        <a:ln>
          <a:solidFill>
            <a:schemeClr val="accent6">
              <a:lumMod val="20000"/>
              <a:lumOff val="80000"/>
            </a:schemeClr>
          </a:solidFill>
        </a:ln>
      </dgm:spPr>
      <dgm:t>
        <a:bodyPr anchor="b"/>
        <a:lstStyle/>
        <a:p>
          <a:pPr algn="r"/>
          <a:r>
            <a:rPr lang="en-US" sz="2200" b="1" i="0" dirty="0">
              <a:solidFill>
                <a:schemeClr val="tx1">
                  <a:lumMod val="75000"/>
                  <a:lumOff val="25000"/>
                </a:schemeClr>
              </a:solidFill>
              <a:latin typeface="Century Gothic" panose="020B0502020202020204" pitchFamily="34" charset="0"/>
            </a:rPr>
            <a:t/>
          </a:r>
          <a:br>
            <a:rPr lang="en-US" sz="2200" b="1" i="0" dirty="0">
              <a:solidFill>
                <a:schemeClr val="tx1">
                  <a:lumMod val="75000"/>
                  <a:lumOff val="25000"/>
                </a:schemeClr>
              </a:solidFill>
              <a:latin typeface="Century Gothic" panose="020B0502020202020204" pitchFamily="34" charset="0"/>
            </a:rPr>
          </a:br>
          <a:r>
            <a:rPr lang="en-US" sz="2200" b="1" i="0" dirty="0">
              <a:solidFill>
                <a:schemeClr val="tx1">
                  <a:lumMod val="50000"/>
                  <a:lumOff val="50000"/>
                </a:schemeClr>
              </a:solidFill>
              <a:latin typeface="Century Gothic" panose="020B0502020202020204" pitchFamily="34" charset="0"/>
            </a:rPr>
            <a:t>Suomi</a:t>
          </a:r>
          <a:r>
            <a:rPr lang="en-US" sz="1400" b="0" i="0" dirty="0">
              <a:solidFill>
                <a:schemeClr val="tx1">
                  <a:lumMod val="50000"/>
                  <a:lumOff val="50000"/>
                </a:schemeClr>
              </a:solidFill>
              <a:latin typeface="Century Gothic" panose="020B0502020202020204" pitchFamily="34" charset="0"/>
            </a:rPr>
            <a:t> </a:t>
          </a:r>
          <a:r>
            <a:rPr lang="en-US" sz="1300" b="0" i="0" dirty="0">
              <a:solidFill>
                <a:schemeClr val="tx1">
                  <a:lumMod val="50000"/>
                  <a:lumOff val="50000"/>
                </a:schemeClr>
              </a:solidFill>
              <a:latin typeface="Century Gothic" panose="020B0502020202020204" pitchFamily="34" charset="0"/>
            </a:rPr>
            <a:t>National Polar-orbiting Partnership </a:t>
          </a:r>
          <a:r>
            <a:rPr lang="en-US" sz="1800" b="1" i="0" dirty="0">
              <a:solidFill>
                <a:schemeClr val="tx1">
                  <a:lumMod val="50000"/>
                  <a:lumOff val="50000"/>
                </a:schemeClr>
              </a:solidFill>
              <a:latin typeface="Century Gothic" panose="020B0502020202020204" pitchFamily="34" charset="0"/>
            </a:rPr>
            <a:t>(NPP) </a:t>
          </a:r>
          <a:r>
            <a:rPr lang="en-US" sz="1300" b="0" i="0" dirty="0">
              <a:solidFill>
                <a:schemeClr val="tx1">
                  <a:lumMod val="50000"/>
                  <a:lumOff val="50000"/>
                </a:schemeClr>
              </a:solidFill>
              <a:latin typeface="Century Gothic" panose="020B0502020202020204" pitchFamily="34" charset="0"/>
            </a:rPr>
            <a:t>Visible Infrared Imaging Radiometer Suite </a:t>
          </a:r>
          <a:r>
            <a:rPr lang="en-US" sz="1800" b="1" i="0" dirty="0">
              <a:solidFill>
                <a:schemeClr val="tx1">
                  <a:lumMod val="50000"/>
                  <a:lumOff val="50000"/>
                </a:schemeClr>
              </a:solidFill>
              <a:latin typeface="Century Gothic" panose="020B0502020202020204" pitchFamily="34" charset="0"/>
            </a:rPr>
            <a:t>(VIIRS)</a:t>
          </a:r>
          <a:endParaRPr lang="en-US" sz="1800" b="1" dirty="0">
            <a:solidFill>
              <a:schemeClr val="tx1">
                <a:lumMod val="50000"/>
                <a:lumOff val="50000"/>
              </a:schemeClr>
            </a:solidFill>
            <a:latin typeface="Century Gothic" panose="020B0502020202020204" pitchFamily="34" charset="0"/>
          </a:endParaRPr>
        </a:p>
      </dgm:t>
    </dgm:pt>
    <dgm:pt modelId="{053AFA28-1592-9C48-BCF6-F97D4AFF6E9D}" type="parTrans" cxnId="{50DCA857-FABC-644B-AF23-F58230B8C6D5}">
      <dgm:prSet/>
      <dgm:spPr/>
      <dgm:t>
        <a:bodyPr/>
        <a:lstStyle/>
        <a:p>
          <a:endParaRPr lang="en-US"/>
        </a:p>
      </dgm:t>
    </dgm:pt>
    <dgm:pt modelId="{7E99F47C-CD99-E947-8FBD-F22E0A9CC80C}" type="sibTrans" cxnId="{50DCA857-FABC-644B-AF23-F58230B8C6D5}">
      <dgm:prSet/>
      <dgm:spPr/>
      <dgm:t>
        <a:bodyPr/>
        <a:lstStyle/>
        <a:p>
          <a:endParaRPr lang="en-US"/>
        </a:p>
      </dgm:t>
    </dgm:pt>
    <dgm:pt modelId="{78B97110-9E87-4085-A122-B89AEDA7A444}" type="pres">
      <dgm:prSet presAssocID="{F47BFD4E-A3E6-41E2-8F4D-357948915E35}" presName="Name0" presStyleCnt="0">
        <dgm:presLayoutVars>
          <dgm:chMax val="11"/>
          <dgm:chPref val="11"/>
          <dgm:dir/>
          <dgm:resizeHandles/>
        </dgm:presLayoutVars>
      </dgm:prSet>
      <dgm:spPr/>
      <dgm:t>
        <a:bodyPr/>
        <a:lstStyle/>
        <a:p>
          <a:endParaRPr lang="en-US"/>
        </a:p>
      </dgm:t>
    </dgm:pt>
    <dgm:pt modelId="{C5F5FA6B-0960-4B43-A42F-CDB78E7FE168}" type="pres">
      <dgm:prSet presAssocID="{3E9E3A5D-B902-46D5-AE64-AAB925B866BE}" presName="Accent5" presStyleCnt="0"/>
      <dgm:spPr/>
    </dgm:pt>
    <dgm:pt modelId="{BB04154F-F81A-4B23-8B2D-7ABA3E7DBA58}" type="pres">
      <dgm:prSet presAssocID="{3E9E3A5D-B902-46D5-AE64-AAB925B866BE}" presName="Accent" presStyleLbl="node1" presStyleIdx="0" presStyleCnt="5" custLinFactX="-39165" custLinFactNeighborX="-100000" custLinFactNeighborY="48006"/>
      <dgm:spPr>
        <a:solidFill>
          <a:schemeClr val="accent6"/>
        </a:solidFill>
      </dgm:spPr>
    </dgm:pt>
    <dgm:pt modelId="{819E588C-5289-5447-85D9-FC9EC4A46BBD}" type="pres">
      <dgm:prSet presAssocID="{3E9E3A5D-B902-46D5-AE64-AAB925B866BE}" presName="ParentBackground5" presStyleCnt="0"/>
      <dgm:spPr/>
    </dgm:pt>
    <dgm:pt modelId="{9E64496F-06F1-40D0-AF9C-525EDC1F6B73}" type="pres">
      <dgm:prSet presAssocID="{3E9E3A5D-B902-46D5-AE64-AAB925B866BE}" presName="ParentBackground" presStyleLbl="fgAcc1" presStyleIdx="0" presStyleCnt="5" custLinFactX="-49213" custLinFactNeighborX="-100000" custLinFactNeighborY="51747"/>
      <dgm:spPr/>
      <dgm:t>
        <a:bodyPr/>
        <a:lstStyle/>
        <a:p>
          <a:endParaRPr lang="en-US"/>
        </a:p>
      </dgm:t>
    </dgm:pt>
    <dgm:pt modelId="{8CABCDB4-D61F-8443-B3CB-6E8A2980CC76}" type="pres">
      <dgm:prSet presAssocID="{3E9E3A5D-B902-46D5-AE64-AAB925B866BE}" presName="Parent5" presStyleLbl="revTx" presStyleIdx="0" presStyleCnt="0">
        <dgm:presLayoutVars>
          <dgm:chMax val="1"/>
          <dgm:chPref val="1"/>
          <dgm:bulletEnabled val="1"/>
        </dgm:presLayoutVars>
      </dgm:prSet>
      <dgm:spPr/>
      <dgm:t>
        <a:bodyPr/>
        <a:lstStyle/>
        <a:p>
          <a:endParaRPr lang="en-US"/>
        </a:p>
      </dgm:t>
    </dgm:pt>
    <dgm:pt modelId="{D816AC1E-62BE-A347-A62F-AB7FD3EAF4DD}" type="pres">
      <dgm:prSet presAssocID="{BA55A9D3-1922-FB41-9685-0DE3D3A58E2E}" presName="Accent4" presStyleCnt="0"/>
      <dgm:spPr/>
    </dgm:pt>
    <dgm:pt modelId="{1121DCFF-948E-D846-8D82-D1D53DBB0402}" type="pres">
      <dgm:prSet presAssocID="{BA55A9D3-1922-FB41-9685-0DE3D3A58E2E}" presName="Accent" presStyleLbl="node1" presStyleIdx="1" presStyleCnt="5" custLinFactX="-100000" custLinFactNeighborX="-114112" custLinFactNeighborY="73192"/>
      <dgm:spPr>
        <a:solidFill>
          <a:schemeClr val="accent6">
            <a:lumMod val="20000"/>
            <a:lumOff val="80000"/>
          </a:schemeClr>
        </a:solidFill>
      </dgm:spPr>
    </dgm:pt>
    <dgm:pt modelId="{D572A617-64C5-8B44-A5B2-57F31F0A4210}" type="pres">
      <dgm:prSet presAssocID="{BA55A9D3-1922-FB41-9685-0DE3D3A58E2E}" presName="ParentBackground4" presStyleCnt="0"/>
      <dgm:spPr/>
    </dgm:pt>
    <dgm:pt modelId="{792E9699-B028-9549-872D-F1B3353A98C4}" type="pres">
      <dgm:prSet presAssocID="{BA55A9D3-1922-FB41-9685-0DE3D3A58E2E}" presName="ParentBackground" presStyleLbl="fgAcc1" presStyleIdx="1" presStyleCnt="5" custLinFactX="-124895" custLinFactY="10143" custLinFactNeighborX="-200000" custLinFactNeighborY="100000"/>
      <dgm:spPr/>
      <dgm:t>
        <a:bodyPr/>
        <a:lstStyle/>
        <a:p>
          <a:endParaRPr lang="en-US"/>
        </a:p>
      </dgm:t>
    </dgm:pt>
    <dgm:pt modelId="{F270A330-0146-5F4F-B00D-C4AE83246BC5}" type="pres">
      <dgm:prSet presAssocID="{BA55A9D3-1922-FB41-9685-0DE3D3A58E2E}" presName="Parent4" presStyleLbl="revTx" presStyleIdx="0" presStyleCnt="0">
        <dgm:presLayoutVars>
          <dgm:chMax val="1"/>
          <dgm:chPref val="1"/>
          <dgm:bulletEnabled val="1"/>
        </dgm:presLayoutVars>
      </dgm:prSet>
      <dgm:spPr/>
      <dgm:t>
        <a:bodyPr/>
        <a:lstStyle/>
        <a:p>
          <a:endParaRPr lang="en-US"/>
        </a:p>
      </dgm:t>
    </dgm:pt>
    <dgm:pt modelId="{5C4F40EE-EB19-4FA0-9C23-C96F90271A21}" type="pres">
      <dgm:prSet presAssocID="{2F2950A1-D545-4DEB-815F-5B2F93B2DF04}" presName="Accent3" presStyleCnt="0"/>
      <dgm:spPr/>
    </dgm:pt>
    <dgm:pt modelId="{1C220A28-1ED8-422D-A483-44095986C80B}" type="pres">
      <dgm:prSet presAssocID="{2F2950A1-D545-4DEB-815F-5B2F93B2DF04}" presName="Accent" presStyleLbl="node1" presStyleIdx="2" presStyleCnt="5" custLinFactX="-41856" custLinFactNeighborX="-100000" custLinFactNeighborY="17490"/>
      <dgm:spPr>
        <a:solidFill>
          <a:schemeClr val="accent6">
            <a:lumMod val="20000"/>
            <a:lumOff val="80000"/>
          </a:schemeClr>
        </a:solidFill>
      </dgm:spPr>
    </dgm:pt>
    <dgm:pt modelId="{47DB5A58-9A2D-48CD-AEEE-3D335077C4AD}" type="pres">
      <dgm:prSet presAssocID="{2F2950A1-D545-4DEB-815F-5B2F93B2DF04}" presName="ParentBackground3" presStyleCnt="0"/>
      <dgm:spPr/>
    </dgm:pt>
    <dgm:pt modelId="{6D52A628-30DD-49D4-A5B8-4220DE3B6ED0}" type="pres">
      <dgm:prSet presAssocID="{2F2950A1-D545-4DEB-815F-5B2F93B2DF04}" presName="ParentBackground" presStyleLbl="fgAcc1" presStyleIdx="2" presStyleCnt="5" custLinFactX="-100000" custLinFactNeighborX="-114556" custLinFactNeighborY="25420"/>
      <dgm:spPr/>
      <dgm:t>
        <a:bodyPr/>
        <a:lstStyle/>
        <a:p>
          <a:endParaRPr lang="en-US"/>
        </a:p>
      </dgm:t>
    </dgm:pt>
    <dgm:pt modelId="{4A887552-7775-41B5-9745-F5AF353AEAAD}" type="pres">
      <dgm:prSet presAssocID="{2F2950A1-D545-4DEB-815F-5B2F93B2DF04}" presName="Parent3" presStyleLbl="revTx" presStyleIdx="0" presStyleCnt="0">
        <dgm:presLayoutVars>
          <dgm:chMax val="1"/>
          <dgm:chPref val="1"/>
          <dgm:bulletEnabled val="1"/>
        </dgm:presLayoutVars>
      </dgm:prSet>
      <dgm:spPr/>
      <dgm:t>
        <a:bodyPr/>
        <a:lstStyle/>
        <a:p>
          <a:endParaRPr lang="en-US"/>
        </a:p>
      </dgm:t>
    </dgm:pt>
    <dgm:pt modelId="{5F581337-DA7B-45AF-B13F-580BB878A2F2}" type="pres">
      <dgm:prSet presAssocID="{024B812A-646A-4C4C-9D93-718D474DA711}" presName="Accent2" presStyleCnt="0"/>
      <dgm:spPr/>
    </dgm:pt>
    <dgm:pt modelId="{8B1E7D96-6B0A-42D5-8830-4885A85F5008}" type="pres">
      <dgm:prSet presAssocID="{024B812A-646A-4C4C-9D93-718D474DA711}" presName="Accent" presStyleLbl="node1" presStyleIdx="3" presStyleCnt="5" custLinFactNeighborX="26685" custLinFactNeighborY="35096"/>
      <dgm:spPr>
        <a:solidFill>
          <a:schemeClr val="accent6">
            <a:lumMod val="20000"/>
            <a:lumOff val="80000"/>
          </a:schemeClr>
        </a:solidFill>
      </dgm:spPr>
    </dgm:pt>
    <dgm:pt modelId="{8FD6B076-F629-4F41-9754-20282448AD65}" type="pres">
      <dgm:prSet presAssocID="{024B812A-646A-4C4C-9D93-718D474DA711}" presName="ParentBackground2" presStyleCnt="0"/>
      <dgm:spPr/>
    </dgm:pt>
    <dgm:pt modelId="{D78B1B24-6B9E-49DF-BA63-DA9DA3DE13AE}" type="pres">
      <dgm:prSet presAssocID="{024B812A-646A-4C4C-9D93-718D474DA711}" presName="ParentBackground" presStyleLbl="fgAcc1" presStyleIdx="3" presStyleCnt="5" custLinFactNeighborX="39895" custLinFactNeighborY="53014"/>
      <dgm:spPr/>
      <dgm:t>
        <a:bodyPr/>
        <a:lstStyle/>
        <a:p>
          <a:endParaRPr lang="en-US"/>
        </a:p>
      </dgm:t>
    </dgm:pt>
    <dgm:pt modelId="{9F8F9163-36FF-492E-81BF-41153237A5E9}" type="pres">
      <dgm:prSet presAssocID="{024B812A-646A-4C4C-9D93-718D474DA711}" presName="Parent2" presStyleLbl="revTx" presStyleIdx="0" presStyleCnt="0">
        <dgm:presLayoutVars>
          <dgm:chMax val="1"/>
          <dgm:chPref val="1"/>
          <dgm:bulletEnabled val="1"/>
        </dgm:presLayoutVars>
      </dgm:prSet>
      <dgm:spPr/>
      <dgm:t>
        <a:bodyPr/>
        <a:lstStyle/>
        <a:p>
          <a:endParaRPr lang="en-US"/>
        </a:p>
      </dgm:t>
    </dgm:pt>
    <dgm:pt modelId="{929398CA-099E-47C4-8F06-468988C57983}" type="pres">
      <dgm:prSet presAssocID="{B0844621-396D-4D64-8CDE-199DBB42998E}" presName="Accent1" presStyleCnt="0"/>
      <dgm:spPr/>
    </dgm:pt>
    <dgm:pt modelId="{63CF2F95-BD4D-4914-BCA5-7F37DE90D61B}" type="pres">
      <dgm:prSet presAssocID="{B0844621-396D-4D64-8CDE-199DBB42998E}" presName="Accent" presStyleLbl="node1" presStyleIdx="4" presStyleCnt="5" custLinFactNeighborX="5261" custLinFactNeighborY="-17717"/>
      <dgm:spPr>
        <a:solidFill>
          <a:schemeClr val="accent6">
            <a:lumMod val="20000"/>
            <a:lumOff val="80000"/>
          </a:schemeClr>
        </a:solidFill>
      </dgm:spPr>
    </dgm:pt>
    <dgm:pt modelId="{5BFEC804-0730-4CFF-8F69-B709FD5995A2}" type="pres">
      <dgm:prSet presAssocID="{B0844621-396D-4D64-8CDE-199DBB42998E}" presName="ParentBackground1" presStyleCnt="0"/>
      <dgm:spPr/>
    </dgm:pt>
    <dgm:pt modelId="{204BF353-7E00-42C4-929E-64BC6F24F9CB}" type="pres">
      <dgm:prSet presAssocID="{B0844621-396D-4D64-8CDE-199DBB42998E}" presName="ParentBackground" presStyleLbl="fgAcc1" presStyleIdx="4" presStyleCnt="5" custLinFactNeighborX="7912" custLinFactNeighborY="-26979"/>
      <dgm:spPr/>
      <dgm:t>
        <a:bodyPr/>
        <a:lstStyle/>
        <a:p>
          <a:endParaRPr lang="en-US"/>
        </a:p>
      </dgm:t>
    </dgm:pt>
    <dgm:pt modelId="{7A2E026B-CDB5-48A0-89C0-06DEAC94FF65}" type="pres">
      <dgm:prSet presAssocID="{B0844621-396D-4D64-8CDE-199DBB42998E}" presName="Parent1" presStyleLbl="revTx" presStyleIdx="0" presStyleCnt="0">
        <dgm:presLayoutVars>
          <dgm:chMax val="1"/>
          <dgm:chPref val="1"/>
          <dgm:bulletEnabled val="1"/>
        </dgm:presLayoutVars>
      </dgm:prSet>
      <dgm:spPr/>
      <dgm:t>
        <a:bodyPr/>
        <a:lstStyle/>
        <a:p>
          <a:endParaRPr lang="en-US"/>
        </a:p>
      </dgm:t>
    </dgm:pt>
  </dgm:ptLst>
  <dgm:cxnLst>
    <dgm:cxn modelId="{368B3044-BCA7-4425-A518-5F83DBDEDC35}" srcId="{F47BFD4E-A3E6-41E2-8F4D-357948915E35}" destId="{3E9E3A5D-B902-46D5-AE64-AAB925B866BE}" srcOrd="4" destOrd="0" parTransId="{A1786303-416E-444B-9775-8D4E85364850}" sibTransId="{97FDF006-60C5-47CA-A296-AEDE63F35E68}"/>
    <dgm:cxn modelId="{722A668E-5DA5-6C4E-96BE-2AD3750B7751}" type="presOf" srcId="{BA55A9D3-1922-FB41-9685-0DE3D3A58E2E}" destId="{792E9699-B028-9549-872D-F1B3353A98C4}" srcOrd="0" destOrd="0" presId="urn:microsoft.com/office/officeart/2011/layout/CircleProcess"/>
    <dgm:cxn modelId="{4D17B801-ED11-4F14-8E78-A3E7067EB3D9}" type="presOf" srcId="{F47BFD4E-A3E6-41E2-8F4D-357948915E35}" destId="{78B97110-9E87-4085-A122-B89AEDA7A444}" srcOrd="0" destOrd="0" presId="urn:microsoft.com/office/officeart/2011/layout/CircleProcess"/>
    <dgm:cxn modelId="{C24017EE-C061-4769-9ECD-7D94D3761440}" srcId="{F47BFD4E-A3E6-41E2-8F4D-357948915E35}" destId="{2F2950A1-D545-4DEB-815F-5B2F93B2DF04}" srcOrd="2" destOrd="0" parTransId="{7223E04F-0F42-4374-8436-65E860223190}" sibTransId="{0F20B8BF-DDEC-4D4B-80D1-7D4E42A8F0CE}"/>
    <dgm:cxn modelId="{3B7AC55F-BB55-4045-8952-FA0D0CD54F40}" srcId="{F47BFD4E-A3E6-41E2-8F4D-357948915E35}" destId="{024B812A-646A-4C4C-9D93-718D474DA711}" srcOrd="1" destOrd="0" parTransId="{D7145B30-1C92-44D8-A173-926805C9516D}" sibTransId="{68FFF9F8-5FA3-4189-881D-238A138A05E7}"/>
    <dgm:cxn modelId="{76DBD75B-A0FC-441B-911F-FC2BAAFD6DE2}" type="presOf" srcId="{2F2950A1-D545-4DEB-815F-5B2F93B2DF04}" destId="{6D52A628-30DD-49D4-A5B8-4220DE3B6ED0}" srcOrd="0" destOrd="0" presId="urn:microsoft.com/office/officeart/2011/layout/CircleProcess"/>
    <dgm:cxn modelId="{4C3ECD3F-606B-9348-A07C-3C10F27A7DBE}" type="presOf" srcId="{3E9E3A5D-B902-46D5-AE64-AAB925B866BE}" destId="{8CABCDB4-D61F-8443-B3CB-6E8A2980CC76}" srcOrd="1" destOrd="0" presId="urn:microsoft.com/office/officeart/2011/layout/CircleProcess"/>
    <dgm:cxn modelId="{2DB52423-7C45-0746-8DD9-984C4CB7A592}" type="presOf" srcId="{3E9E3A5D-B902-46D5-AE64-AAB925B866BE}" destId="{9E64496F-06F1-40D0-AF9C-525EDC1F6B73}" srcOrd="0" destOrd="0" presId="urn:microsoft.com/office/officeart/2011/layout/CircleProcess"/>
    <dgm:cxn modelId="{30EA2CCF-8B0C-48D7-98B8-D467E6AF23C2}" type="presOf" srcId="{024B812A-646A-4C4C-9D93-718D474DA711}" destId="{D78B1B24-6B9E-49DF-BA63-DA9DA3DE13AE}" srcOrd="0" destOrd="0" presId="urn:microsoft.com/office/officeart/2011/layout/CircleProcess"/>
    <dgm:cxn modelId="{489508F0-F317-4694-8BDA-FE80FE176356}" type="presOf" srcId="{B0844621-396D-4D64-8CDE-199DBB42998E}" destId="{7A2E026B-CDB5-48A0-89C0-06DEAC94FF65}" srcOrd="1" destOrd="0" presId="urn:microsoft.com/office/officeart/2011/layout/CircleProcess"/>
    <dgm:cxn modelId="{7848C137-50D1-504F-A1E3-C5F5462EB61B}" type="presOf" srcId="{BA55A9D3-1922-FB41-9685-0DE3D3A58E2E}" destId="{F270A330-0146-5F4F-B00D-C4AE83246BC5}" srcOrd="1" destOrd="0" presId="urn:microsoft.com/office/officeart/2011/layout/CircleProcess"/>
    <dgm:cxn modelId="{5B59CD29-AB7A-46ED-8FE5-5F12F699EE12}" type="presOf" srcId="{B0844621-396D-4D64-8CDE-199DBB42998E}" destId="{204BF353-7E00-42C4-929E-64BC6F24F9CB}" srcOrd="0" destOrd="0" presId="urn:microsoft.com/office/officeart/2011/layout/CircleProcess"/>
    <dgm:cxn modelId="{8FFBFF7D-D237-4777-8503-3650D93F0AAB}" type="presOf" srcId="{024B812A-646A-4C4C-9D93-718D474DA711}" destId="{9F8F9163-36FF-492E-81BF-41153237A5E9}" srcOrd="1" destOrd="0" presId="urn:microsoft.com/office/officeart/2011/layout/CircleProcess"/>
    <dgm:cxn modelId="{50DCA857-FABC-644B-AF23-F58230B8C6D5}" srcId="{F47BFD4E-A3E6-41E2-8F4D-357948915E35}" destId="{BA55A9D3-1922-FB41-9685-0DE3D3A58E2E}" srcOrd="3" destOrd="0" parTransId="{053AFA28-1592-9C48-BCF6-F97D4AFF6E9D}" sibTransId="{7E99F47C-CD99-E947-8FBD-F22E0A9CC80C}"/>
    <dgm:cxn modelId="{57049191-C362-4956-99C3-53DD495D030C}" type="presOf" srcId="{2F2950A1-D545-4DEB-815F-5B2F93B2DF04}" destId="{4A887552-7775-41B5-9745-F5AF353AEAAD}" srcOrd="1" destOrd="0" presId="urn:microsoft.com/office/officeart/2011/layout/CircleProcess"/>
    <dgm:cxn modelId="{1645BCB8-2434-4CCC-801F-60D411663535}" srcId="{F47BFD4E-A3E6-41E2-8F4D-357948915E35}" destId="{B0844621-396D-4D64-8CDE-199DBB42998E}" srcOrd="0" destOrd="0" parTransId="{73E6E7D1-5012-4C47-9137-D22A630929C6}" sibTransId="{41D5007D-8236-4387-8CD1-6399301FE805}"/>
    <dgm:cxn modelId="{9CF71403-887A-5445-9EFE-33DF8DF2DE88}" type="presParOf" srcId="{78B97110-9E87-4085-A122-B89AEDA7A444}" destId="{C5F5FA6B-0960-4B43-A42F-CDB78E7FE168}" srcOrd="0" destOrd="0" presId="urn:microsoft.com/office/officeart/2011/layout/CircleProcess"/>
    <dgm:cxn modelId="{317072F3-2DA8-E948-9A4C-E68105A8F264}" type="presParOf" srcId="{C5F5FA6B-0960-4B43-A42F-CDB78E7FE168}" destId="{BB04154F-F81A-4B23-8B2D-7ABA3E7DBA58}" srcOrd="0" destOrd="0" presId="urn:microsoft.com/office/officeart/2011/layout/CircleProcess"/>
    <dgm:cxn modelId="{9D1F2CB8-92BC-4A45-8419-0FC1AC101907}" type="presParOf" srcId="{78B97110-9E87-4085-A122-B89AEDA7A444}" destId="{819E588C-5289-5447-85D9-FC9EC4A46BBD}" srcOrd="1" destOrd="0" presId="urn:microsoft.com/office/officeart/2011/layout/CircleProcess"/>
    <dgm:cxn modelId="{D94871DE-78C4-B24B-B440-AC87C051345F}" type="presParOf" srcId="{819E588C-5289-5447-85D9-FC9EC4A46BBD}" destId="{9E64496F-06F1-40D0-AF9C-525EDC1F6B73}" srcOrd="0" destOrd="0" presId="urn:microsoft.com/office/officeart/2011/layout/CircleProcess"/>
    <dgm:cxn modelId="{91F5341F-5EF2-7A46-AFFA-61C80E08831E}" type="presParOf" srcId="{78B97110-9E87-4085-A122-B89AEDA7A444}" destId="{8CABCDB4-D61F-8443-B3CB-6E8A2980CC76}" srcOrd="2" destOrd="0" presId="urn:microsoft.com/office/officeart/2011/layout/CircleProcess"/>
    <dgm:cxn modelId="{4863A2C7-2EBE-484A-B86D-789E2F3C6480}" type="presParOf" srcId="{78B97110-9E87-4085-A122-B89AEDA7A444}" destId="{D816AC1E-62BE-A347-A62F-AB7FD3EAF4DD}" srcOrd="3" destOrd="0" presId="urn:microsoft.com/office/officeart/2011/layout/CircleProcess"/>
    <dgm:cxn modelId="{00870448-DDE8-CB4C-878E-802552429A8E}" type="presParOf" srcId="{D816AC1E-62BE-A347-A62F-AB7FD3EAF4DD}" destId="{1121DCFF-948E-D846-8D82-D1D53DBB0402}" srcOrd="0" destOrd="0" presId="urn:microsoft.com/office/officeart/2011/layout/CircleProcess"/>
    <dgm:cxn modelId="{438AFEE5-D74D-5247-A781-9993DF18AC16}" type="presParOf" srcId="{78B97110-9E87-4085-A122-B89AEDA7A444}" destId="{D572A617-64C5-8B44-A5B2-57F31F0A4210}" srcOrd="4" destOrd="0" presId="urn:microsoft.com/office/officeart/2011/layout/CircleProcess"/>
    <dgm:cxn modelId="{21052747-8683-FD40-A3CA-CB540CAAB36C}" type="presParOf" srcId="{D572A617-64C5-8B44-A5B2-57F31F0A4210}" destId="{792E9699-B028-9549-872D-F1B3353A98C4}" srcOrd="0" destOrd="0" presId="urn:microsoft.com/office/officeart/2011/layout/CircleProcess"/>
    <dgm:cxn modelId="{62333DB3-B5BB-934C-9DE4-C0976A30B961}" type="presParOf" srcId="{78B97110-9E87-4085-A122-B89AEDA7A444}" destId="{F270A330-0146-5F4F-B00D-C4AE83246BC5}" srcOrd="5" destOrd="0" presId="urn:microsoft.com/office/officeart/2011/layout/CircleProcess"/>
    <dgm:cxn modelId="{66D37D70-FCF6-4225-940B-F1498F493A1B}" type="presParOf" srcId="{78B97110-9E87-4085-A122-B89AEDA7A444}" destId="{5C4F40EE-EB19-4FA0-9C23-C96F90271A21}" srcOrd="6" destOrd="0" presId="urn:microsoft.com/office/officeart/2011/layout/CircleProcess"/>
    <dgm:cxn modelId="{A83454CD-9DDB-445F-90FC-07895CD77DFA}" type="presParOf" srcId="{5C4F40EE-EB19-4FA0-9C23-C96F90271A21}" destId="{1C220A28-1ED8-422D-A483-44095986C80B}" srcOrd="0" destOrd="0" presId="urn:microsoft.com/office/officeart/2011/layout/CircleProcess"/>
    <dgm:cxn modelId="{2BFD49E0-921E-44B9-8533-3FE5E39CD85C}" type="presParOf" srcId="{78B97110-9E87-4085-A122-B89AEDA7A444}" destId="{47DB5A58-9A2D-48CD-AEEE-3D335077C4AD}" srcOrd="7" destOrd="0" presId="urn:microsoft.com/office/officeart/2011/layout/CircleProcess"/>
    <dgm:cxn modelId="{BC629847-5265-40B9-9909-226EFD3FCE03}" type="presParOf" srcId="{47DB5A58-9A2D-48CD-AEEE-3D335077C4AD}" destId="{6D52A628-30DD-49D4-A5B8-4220DE3B6ED0}" srcOrd="0" destOrd="0" presId="urn:microsoft.com/office/officeart/2011/layout/CircleProcess"/>
    <dgm:cxn modelId="{4B6824B7-9CEF-4B8F-9A98-5637888C188A}" type="presParOf" srcId="{78B97110-9E87-4085-A122-B89AEDA7A444}" destId="{4A887552-7775-41B5-9745-F5AF353AEAAD}" srcOrd="8" destOrd="0" presId="urn:microsoft.com/office/officeart/2011/layout/CircleProcess"/>
    <dgm:cxn modelId="{B0445066-67DF-4442-8CAA-CA93E8D1EFD2}" type="presParOf" srcId="{78B97110-9E87-4085-A122-B89AEDA7A444}" destId="{5F581337-DA7B-45AF-B13F-580BB878A2F2}" srcOrd="9" destOrd="0" presId="urn:microsoft.com/office/officeart/2011/layout/CircleProcess"/>
    <dgm:cxn modelId="{C03D6A9A-8A74-499E-9DC6-8051F64E99A3}" type="presParOf" srcId="{5F581337-DA7B-45AF-B13F-580BB878A2F2}" destId="{8B1E7D96-6B0A-42D5-8830-4885A85F5008}" srcOrd="0" destOrd="0" presId="urn:microsoft.com/office/officeart/2011/layout/CircleProcess"/>
    <dgm:cxn modelId="{84AAF7FA-014A-4B6D-A1A9-379FE8DFAFD1}" type="presParOf" srcId="{78B97110-9E87-4085-A122-B89AEDA7A444}" destId="{8FD6B076-F629-4F41-9754-20282448AD65}" srcOrd="10" destOrd="0" presId="urn:microsoft.com/office/officeart/2011/layout/CircleProcess"/>
    <dgm:cxn modelId="{1F6C0675-0F10-40A7-8389-0A4AFEFF77AE}" type="presParOf" srcId="{8FD6B076-F629-4F41-9754-20282448AD65}" destId="{D78B1B24-6B9E-49DF-BA63-DA9DA3DE13AE}" srcOrd="0" destOrd="0" presId="urn:microsoft.com/office/officeart/2011/layout/CircleProcess"/>
    <dgm:cxn modelId="{9DA15073-D355-4343-89A7-A4077AFEC50B}" type="presParOf" srcId="{78B97110-9E87-4085-A122-B89AEDA7A444}" destId="{9F8F9163-36FF-492E-81BF-41153237A5E9}" srcOrd="11" destOrd="0" presId="urn:microsoft.com/office/officeart/2011/layout/CircleProcess"/>
    <dgm:cxn modelId="{7EDAB1B4-99FC-4E42-9C74-0DA39F5E1ACF}" type="presParOf" srcId="{78B97110-9E87-4085-A122-B89AEDA7A444}" destId="{929398CA-099E-47C4-8F06-468988C57983}" srcOrd="12" destOrd="0" presId="urn:microsoft.com/office/officeart/2011/layout/CircleProcess"/>
    <dgm:cxn modelId="{5766C9C8-6F68-43FD-B027-783BB9F918D1}" type="presParOf" srcId="{929398CA-099E-47C4-8F06-468988C57983}" destId="{63CF2F95-BD4D-4914-BCA5-7F37DE90D61B}" srcOrd="0" destOrd="0" presId="urn:microsoft.com/office/officeart/2011/layout/CircleProcess"/>
    <dgm:cxn modelId="{1C661F6B-AA85-4CEE-8541-9321A5F32E8D}" type="presParOf" srcId="{78B97110-9E87-4085-A122-B89AEDA7A444}" destId="{5BFEC804-0730-4CFF-8F69-B709FD5995A2}" srcOrd="13" destOrd="0" presId="urn:microsoft.com/office/officeart/2011/layout/CircleProcess"/>
    <dgm:cxn modelId="{73996D8D-7204-48FB-B916-E93376E665DD}" type="presParOf" srcId="{5BFEC804-0730-4CFF-8F69-B709FD5995A2}" destId="{204BF353-7E00-42C4-929E-64BC6F24F9CB}" srcOrd="0" destOrd="0" presId="urn:microsoft.com/office/officeart/2011/layout/CircleProcess"/>
    <dgm:cxn modelId="{685EF34D-FB06-48ED-B365-9DC630C0A0C0}" type="presParOf" srcId="{78B97110-9E87-4085-A122-B89AEDA7A444}" destId="{7A2E026B-CDB5-48A0-89C0-06DEAC94FF65}" srcOrd="14"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38FE-2D4E-4E6C-AF1F-FE3CCDCD7C7E}">
      <dsp:nvSpPr>
        <dsp:cNvPr id="0" name=""/>
        <dsp:cNvSpPr/>
      </dsp:nvSpPr>
      <dsp:spPr>
        <a:xfrm>
          <a:off x="-6087141" y="-937410"/>
          <a:ext cx="7293488" cy="7293488"/>
        </a:xfrm>
        <a:prstGeom prst="blockArc">
          <a:avLst>
            <a:gd name="adj1" fmla="val 18900000"/>
            <a:gd name="adj2" fmla="val 2700000"/>
            <a:gd name="adj3" fmla="val 296"/>
          </a:avLst>
        </a:prstGeom>
        <a:noFill/>
        <a:ln w="1270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4970FAC-4013-4A6A-AD6B-36156A11332F}">
      <dsp:nvSpPr>
        <dsp:cNvPr id="0" name=""/>
        <dsp:cNvSpPr/>
      </dsp:nvSpPr>
      <dsp:spPr>
        <a:xfrm>
          <a:off x="790146" y="541866"/>
          <a:ext cx="9437960" cy="1083733"/>
        </a:xfrm>
        <a:prstGeom prst="rect">
          <a:avLst/>
        </a:prstGeom>
        <a:solidFill>
          <a:schemeClr val="accent6">
            <a:lumMod val="40000"/>
            <a:lumOff val="6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lvl="0" algn="l" defTabSz="1733550">
            <a:lnSpc>
              <a:spcPct val="90000"/>
            </a:lnSpc>
            <a:spcBef>
              <a:spcPct val="0"/>
            </a:spcBef>
            <a:spcAft>
              <a:spcPct val="35000"/>
            </a:spcAft>
          </a:pPr>
          <a:r>
            <a:rPr lang="en-US" sz="3900" kern="1200" dirty="0">
              <a:solidFill>
                <a:schemeClr val="tx1">
                  <a:lumMod val="75000"/>
                  <a:lumOff val="25000"/>
                </a:schemeClr>
              </a:solidFill>
              <a:latin typeface="Century Gothic" panose="020B0502020202020204" pitchFamily="34" charset="0"/>
            </a:rPr>
            <a:t>Combined Drought Indicator (CDI)</a:t>
          </a:r>
        </a:p>
      </dsp:txBody>
      <dsp:txXfrm>
        <a:off x="790146" y="541866"/>
        <a:ext cx="9437960" cy="1083733"/>
      </dsp:txXfrm>
    </dsp:sp>
    <dsp:sp modelId="{59DAAA45-0553-47F2-8E25-3F958C4E3AF5}">
      <dsp:nvSpPr>
        <dsp:cNvPr id="0" name=""/>
        <dsp:cNvSpPr/>
      </dsp:nvSpPr>
      <dsp:spPr>
        <a:xfrm>
          <a:off x="38035" y="501795"/>
          <a:ext cx="1504221" cy="1163875"/>
        </a:xfrm>
        <a:prstGeom prst="hexagon">
          <a:avLst/>
        </a:prstGeom>
        <a:blipFill dpi="0"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B5F89699-2AD4-4D50-B7C2-F4BC77453E14}">
      <dsp:nvSpPr>
        <dsp:cNvPr id="0" name=""/>
        <dsp:cNvSpPr/>
      </dsp:nvSpPr>
      <dsp:spPr>
        <a:xfrm>
          <a:off x="1184083" y="2167466"/>
          <a:ext cx="9044023" cy="1083733"/>
        </a:xfrm>
        <a:prstGeom prst="rect">
          <a:avLst/>
        </a:prstGeom>
        <a:solidFill>
          <a:schemeClr val="accent6">
            <a:lumMod val="40000"/>
            <a:lumOff val="6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lvl="0" algn="l" defTabSz="1733550">
            <a:lnSpc>
              <a:spcPct val="90000"/>
            </a:lnSpc>
            <a:spcBef>
              <a:spcPct val="0"/>
            </a:spcBef>
            <a:spcAft>
              <a:spcPct val="35000"/>
            </a:spcAft>
          </a:pPr>
          <a:r>
            <a:rPr lang="en-US" sz="3900" kern="1200" dirty="0">
              <a:solidFill>
                <a:schemeClr val="tx1">
                  <a:lumMod val="75000"/>
                  <a:lumOff val="25000"/>
                </a:schemeClr>
              </a:solidFill>
              <a:latin typeface="Century Gothic" panose="020B0502020202020204" pitchFamily="34" charset="0"/>
            </a:rPr>
            <a:t>Time Lag Assessment</a:t>
          </a:r>
        </a:p>
      </dsp:txBody>
      <dsp:txXfrm>
        <a:off x="1184083" y="2167466"/>
        <a:ext cx="9044023" cy="1083733"/>
      </dsp:txXfrm>
    </dsp:sp>
    <dsp:sp modelId="{41D72A0B-D255-4827-94ED-9DF9CC37AC6C}">
      <dsp:nvSpPr>
        <dsp:cNvPr id="0" name=""/>
        <dsp:cNvSpPr/>
      </dsp:nvSpPr>
      <dsp:spPr>
        <a:xfrm>
          <a:off x="432440" y="2128730"/>
          <a:ext cx="1503287" cy="1161206"/>
        </a:xfrm>
        <a:prstGeom prst="hexagon">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380F0C7A-B096-443F-849B-365C94DC126B}">
      <dsp:nvSpPr>
        <dsp:cNvPr id="0" name=""/>
        <dsp:cNvSpPr/>
      </dsp:nvSpPr>
      <dsp:spPr>
        <a:xfrm>
          <a:off x="790146" y="3793066"/>
          <a:ext cx="9437960" cy="1083733"/>
        </a:xfrm>
        <a:prstGeom prst="rect">
          <a:avLst/>
        </a:prstGeom>
        <a:solidFill>
          <a:schemeClr val="accent6">
            <a:lumMod val="40000"/>
            <a:lumOff val="60000"/>
          </a:schemeClr>
        </a:solid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lvl="0" algn="l" defTabSz="1733550">
            <a:lnSpc>
              <a:spcPct val="90000"/>
            </a:lnSpc>
            <a:spcBef>
              <a:spcPct val="0"/>
            </a:spcBef>
            <a:spcAft>
              <a:spcPct val="35000"/>
            </a:spcAft>
          </a:pPr>
          <a:r>
            <a:rPr lang="en-US" sz="3900" kern="1200" dirty="0">
              <a:solidFill>
                <a:schemeClr val="tx1">
                  <a:lumMod val="75000"/>
                  <a:lumOff val="25000"/>
                </a:schemeClr>
              </a:solidFill>
              <a:latin typeface="Century Gothic" panose="020B0502020202020204" pitchFamily="34" charset="0"/>
            </a:rPr>
            <a:t>Outreach and Training Materials</a:t>
          </a:r>
        </a:p>
      </dsp:txBody>
      <dsp:txXfrm>
        <a:off x="790146" y="3793066"/>
        <a:ext cx="9437960" cy="1083733"/>
      </dsp:txXfrm>
    </dsp:sp>
    <dsp:sp modelId="{294E05FD-8A0E-4F45-9930-96D481041AB6}">
      <dsp:nvSpPr>
        <dsp:cNvPr id="0" name=""/>
        <dsp:cNvSpPr/>
      </dsp:nvSpPr>
      <dsp:spPr>
        <a:xfrm>
          <a:off x="57725" y="3755664"/>
          <a:ext cx="1506809" cy="1158538"/>
        </a:xfrm>
        <a:prstGeom prst="hexagon">
          <a:avLst/>
        </a:prstGeom>
        <a:blipFill dpi="0"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chemeClr val="accent6">
              <a:lumMod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4154F-F81A-4B23-8B2D-7ABA3E7DBA58}">
      <dsp:nvSpPr>
        <dsp:cNvPr id="0" name=""/>
        <dsp:cNvSpPr/>
      </dsp:nvSpPr>
      <dsp:spPr>
        <a:xfrm>
          <a:off x="8090117" y="2042540"/>
          <a:ext cx="2749892" cy="2750033"/>
        </a:xfrm>
        <a:prstGeom prst="ellipse">
          <a:avLst/>
        </a:prstGeom>
        <a:solidFill>
          <a:srgbClr val="E2F0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4496F-06F1-40D0-AF9C-525EDC1F6B73}">
      <dsp:nvSpPr>
        <dsp:cNvPr id="0" name=""/>
        <dsp:cNvSpPr/>
      </dsp:nvSpPr>
      <dsp:spPr>
        <a:xfrm>
          <a:off x="8173615" y="2131689"/>
          <a:ext cx="2567116" cy="256666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solidFill>
                <a:schemeClr val="tx1">
                  <a:lumMod val="50000"/>
                  <a:lumOff val="50000"/>
                </a:schemeClr>
              </a:solidFill>
              <a:latin typeface="Century Gothic" panose="020B0502020202020204" pitchFamily="34" charset="0"/>
            </a:rPr>
            <a:t>Standardized Precipitation Index </a:t>
          </a:r>
          <a:r>
            <a:rPr lang="en-US" sz="2000" b="1" kern="1200" dirty="0">
              <a:solidFill>
                <a:schemeClr val="tx1">
                  <a:lumMod val="50000"/>
                  <a:lumOff val="50000"/>
                </a:schemeClr>
              </a:solidFill>
              <a:latin typeface="Century Gothic" panose="020B0502020202020204" pitchFamily="34" charset="0"/>
            </a:rPr>
            <a:t>(SPI)</a:t>
          </a:r>
          <a:br>
            <a:rPr lang="en-US" sz="2000" b="1" kern="1200" dirty="0">
              <a:solidFill>
                <a:schemeClr val="tx1">
                  <a:lumMod val="50000"/>
                  <a:lumOff val="50000"/>
                </a:schemeClr>
              </a:solidFill>
              <a:latin typeface="Century Gothic" panose="020B0502020202020204" pitchFamily="34" charset="0"/>
            </a:rPr>
          </a:br>
          <a:r>
            <a:rPr lang="en-US" sz="2000" kern="1200" dirty="0">
              <a:solidFill>
                <a:schemeClr val="tx1">
                  <a:lumMod val="50000"/>
                  <a:lumOff val="50000"/>
                </a:schemeClr>
              </a:solidFill>
              <a:latin typeface="Century Gothic" panose="020B0502020202020204" pitchFamily="34" charset="0"/>
            </a:rPr>
            <a:t/>
          </a:r>
          <a:br>
            <a:rPr lang="en-US" sz="2000" kern="1200" dirty="0">
              <a:solidFill>
                <a:schemeClr val="tx1">
                  <a:lumMod val="50000"/>
                  <a:lumOff val="50000"/>
                </a:schemeClr>
              </a:solidFill>
              <a:latin typeface="Century Gothic" panose="020B0502020202020204" pitchFamily="34" charset="0"/>
            </a:rPr>
          </a:br>
          <a:r>
            <a:rPr lang="en-US" sz="2000" kern="1200" dirty="0">
              <a:solidFill>
                <a:schemeClr val="tx1">
                  <a:lumMod val="50000"/>
                  <a:lumOff val="50000"/>
                </a:schemeClr>
              </a:solidFill>
              <a:latin typeface="Century Gothic" panose="020B0502020202020204" pitchFamily="34" charset="0"/>
            </a:rPr>
            <a:t>Soil Moisture Anomalies </a:t>
          </a:r>
          <a:r>
            <a:rPr lang="en-US" sz="2000" b="1" kern="1200" dirty="0">
              <a:solidFill>
                <a:schemeClr val="tx1">
                  <a:lumMod val="50000"/>
                  <a:lumOff val="50000"/>
                </a:schemeClr>
              </a:solidFill>
              <a:latin typeface="Century Gothic" panose="020B0502020202020204" pitchFamily="34" charset="0"/>
            </a:rPr>
            <a:t>(SMA)</a:t>
          </a:r>
        </a:p>
      </dsp:txBody>
      <dsp:txXfrm>
        <a:off x="8540346" y="2498424"/>
        <a:ext cx="1833654" cy="1833194"/>
      </dsp:txXfrm>
    </dsp:sp>
    <dsp:sp modelId="{1C220A28-1ED8-422D-A483-44095986C80B}">
      <dsp:nvSpPr>
        <dsp:cNvPr id="0" name=""/>
        <dsp:cNvSpPr/>
      </dsp:nvSpPr>
      <dsp:spPr>
        <a:xfrm rot="2700000">
          <a:off x="817961" y="3038638"/>
          <a:ext cx="2749937" cy="2749937"/>
        </a:xfrm>
        <a:prstGeom prst="teardrop">
          <a:avLst>
            <a:gd name="adj" fmla="val 10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2A628-30DD-49D4-A5B8-4220DE3B6ED0}">
      <dsp:nvSpPr>
        <dsp:cNvPr id="0" name=""/>
        <dsp:cNvSpPr/>
      </dsp:nvSpPr>
      <dsp:spPr>
        <a:xfrm>
          <a:off x="895254" y="3134177"/>
          <a:ext cx="2567116" cy="2566665"/>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chemeClr val="tx1">
                  <a:lumMod val="50000"/>
                  <a:lumOff val="50000"/>
                </a:schemeClr>
              </a:solidFill>
              <a:latin typeface="Century Gothic" panose="020B0502020202020204" pitchFamily="34" charset="0"/>
            </a:rPr>
            <a:t/>
          </a:r>
          <a:br>
            <a:rPr lang="en-US" sz="1900" b="1" kern="1200" dirty="0">
              <a:solidFill>
                <a:schemeClr val="tx1">
                  <a:lumMod val="50000"/>
                  <a:lumOff val="50000"/>
                </a:schemeClr>
              </a:solidFill>
              <a:latin typeface="Century Gothic" panose="020B0502020202020204" pitchFamily="34" charset="0"/>
            </a:rPr>
          </a:br>
          <a:r>
            <a:rPr lang="en-US" sz="2400" b="1" kern="1200" dirty="0">
              <a:solidFill>
                <a:schemeClr val="tx1">
                  <a:lumMod val="75000"/>
                  <a:lumOff val="25000"/>
                </a:schemeClr>
              </a:solidFill>
              <a:latin typeface="Century Gothic" panose="020B0502020202020204" pitchFamily="34" charset="0"/>
            </a:rPr>
            <a:t>NCEP:</a:t>
          </a:r>
        </a:p>
        <a:p>
          <a:pPr lvl="0" algn="ctr" defTabSz="844550">
            <a:lnSpc>
              <a:spcPct val="90000"/>
            </a:lnSpc>
            <a:spcBef>
              <a:spcPct val="0"/>
            </a:spcBef>
            <a:spcAft>
              <a:spcPct val="35000"/>
            </a:spcAft>
          </a:pPr>
          <a:r>
            <a:rPr lang="en-US" sz="1600" kern="1200" dirty="0">
              <a:solidFill>
                <a:schemeClr val="tx1">
                  <a:lumMod val="75000"/>
                  <a:lumOff val="25000"/>
                </a:schemeClr>
              </a:solidFill>
              <a:latin typeface="Century Gothic" panose="020B0502020202020204" pitchFamily="34" charset="0"/>
            </a:rPr>
            <a:t>National Centers for Environmental Prediction</a:t>
          </a:r>
        </a:p>
      </dsp:txBody>
      <dsp:txXfrm>
        <a:off x="1261985" y="3500912"/>
        <a:ext cx="1833654" cy="1833194"/>
      </dsp:txXfrm>
    </dsp:sp>
    <dsp:sp modelId="{8B1E7D96-6B0A-42D5-8830-4885A85F5008}">
      <dsp:nvSpPr>
        <dsp:cNvPr id="0" name=""/>
        <dsp:cNvSpPr/>
      </dsp:nvSpPr>
      <dsp:spPr>
        <a:xfrm rot="2700000">
          <a:off x="4293428" y="2137442"/>
          <a:ext cx="2749937" cy="2749937"/>
        </a:xfrm>
        <a:prstGeom prst="teardrop">
          <a:avLst>
            <a:gd name="adj" fmla="val 10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B1B24-6B9E-49DF-BA63-DA9DA3DE13AE}">
      <dsp:nvSpPr>
        <dsp:cNvPr id="0" name=""/>
        <dsp:cNvSpPr/>
      </dsp:nvSpPr>
      <dsp:spPr>
        <a:xfrm>
          <a:off x="4387872" y="2216132"/>
          <a:ext cx="2567116" cy="2566665"/>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tx1">
                  <a:lumMod val="75000"/>
                  <a:lumOff val="25000"/>
                </a:schemeClr>
              </a:solidFill>
              <a:latin typeface="Century Gothic" panose="020B0502020202020204" pitchFamily="34" charset="0"/>
            </a:rPr>
            <a:t>The RHEAS Model:</a:t>
          </a:r>
        </a:p>
        <a:p>
          <a:pPr lvl="0" algn="ctr" defTabSz="1066800">
            <a:lnSpc>
              <a:spcPct val="90000"/>
            </a:lnSpc>
            <a:spcBef>
              <a:spcPct val="0"/>
            </a:spcBef>
            <a:spcAft>
              <a:spcPct val="35000"/>
            </a:spcAft>
          </a:pPr>
          <a:r>
            <a:rPr lang="en-US" sz="2000" b="0" kern="1200" dirty="0">
              <a:solidFill>
                <a:schemeClr val="tx1">
                  <a:lumMod val="75000"/>
                  <a:lumOff val="25000"/>
                </a:schemeClr>
              </a:solidFill>
              <a:latin typeface="Century Gothic" panose="020B0502020202020204" pitchFamily="34" charset="0"/>
            </a:rPr>
            <a:t>30 years of daily </a:t>
          </a:r>
          <a:r>
            <a:rPr lang="en-US" sz="2000" kern="1200" dirty="0">
              <a:solidFill>
                <a:schemeClr val="tx1">
                  <a:lumMod val="75000"/>
                  <a:lumOff val="25000"/>
                </a:schemeClr>
              </a:solidFill>
              <a:latin typeface="Century Gothic" panose="020B0502020202020204" pitchFamily="34" charset="0"/>
            </a:rPr>
            <a:t>climate data (</a:t>
          </a:r>
          <a:r>
            <a:rPr lang="en-US" sz="2000" kern="1200" dirty="0" err="1">
              <a:solidFill>
                <a:schemeClr val="tx1">
                  <a:lumMod val="75000"/>
                  <a:lumOff val="25000"/>
                </a:schemeClr>
              </a:solidFill>
              <a:latin typeface="Century Gothic" panose="020B0502020202020204" pitchFamily="34" charset="0"/>
            </a:rPr>
            <a:t>tif</a:t>
          </a:r>
          <a:r>
            <a:rPr lang="en-US" sz="2000" kern="1200" dirty="0">
              <a:solidFill>
                <a:schemeClr val="tx1">
                  <a:lumMod val="75000"/>
                  <a:lumOff val="25000"/>
                </a:schemeClr>
              </a:solidFill>
              <a:latin typeface="Century Gothic" panose="020B0502020202020204" pitchFamily="34" charset="0"/>
            </a:rPr>
            <a:t> files)</a:t>
          </a:r>
        </a:p>
      </dsp:txBody>
      <dsp:txXfrm>
        <a:off x="4754603" y="2582867"/>
        <a:ext cx="1833654" cy="1833194"/>
      </dsp:txXfrm>
    </dsp:sp>
    <dsp:sp modelId="{63CF2F95-BD4D-4914-BCA5-7F37DE90D61B}">
      <dsp:nvSpPr>
        <dsp:cNvPr id="0" name=""/>
        <dsp:cNvSpPr/>
      </dsp:nvSpPr>
      <dsp:spPr>
        <a:xfrm rot="2700000">
          <a:off x="867391" y="1115094"/>
          <a:ext cx="2749937" cy="2749937"/>
        </a:xfrm>
        <a:prstGeom prst="teardrop">
          <a:avLst>
            <a:gd name="adj" fmla="val 10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BF353-7E00-42C4-929E-64BC6F24F9CB}">
      <dsp:nvSpPr>
        <dsp:cNvPr id="0" name=""/>
        <dsp:cNvSpPr/>
      </dsp:nvSpPr>
      <dsp:spPr>
        <a:xfrm>
          <a:off x="959365" y="1205045"/>
          <a:ext cx="2567116" cy="2566665"/>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tx1">
                  <a:lumMod val="75000"/>
                  <a:lumOff val="25000"/>
                </a:schemeClr>
              </a:solidFill>
              <a:latin typeface="Century Gothic" panose="020B0502020202020204" pitchFamily="34" charset="0"/>
            </a:rPr>
            <a:t>CHIRPS:</a:t>
          </a:r>
        </a:p>
        <a:p>
          <a:pPr lvl="0" algn="ctr" defTabSz="1066800">
            <a:lnSpc>
              <a:spcPct val="90000"/>
            </a:lnSpc>
            <a:spcBef>
              <a:spcPct val="0"/>
            </a:spcBef>
            <a:spcAft>
              <a:spcPct val="35000"/>
            </a:spcAft>
          </a:pPr>
          <a:r>
            <a:rPr lang="en-US" sz="1600" kern="1200" dirty="0">
              <a:solidFill>
                <a:schemeClr val="tx1">
                  <a:lumMod val="75000"/>
                  <a:lumOff val="25000"/>
                </a:schemeClr>
              </a:solidFill>
              <a:latin typeface="Century Gothic" panose="020B0502020202020204" pitchFamily="34" charset="0"/>
            </a:rPr>
            <a:t>Climate Hazards Center </a:t>
          </a:r>
          <a:r>
            <a:rPr lang="en-US" sz="1600" kern="1200" dirty="0" err="1">
              <a:solidFill>
                <a:schemeClr val="tx1">
                  <a:lumMod val="75000"/>
                  <a:lumOff val="25000"/>
                </a:schemeClr>
              </a:solidFill>
              <a:latin typeface="Century Gothic" panose="020B0502020202020204" pitchFamily="34" charset="0"/>
            </a:rPr>
            <a:t>InfraRed</a:t>
          </a:r>
          <a:r>
            <a:rPr lang="en-US" sz="1600" kern="1200" dirty="0">
              <a:solidFill>
                <a:schemeClr val="tx1">
                  <a:lumMod val="75000"/>
                  <a:lumOff val="25000"/>
                </a:schemeClr>
              </a:solidFill>
              <a:latin typeface="Century Gothic" panose="020B0502020202020204" pitchFamily="34" charset="0"/>
            </a:rPr>
            <a:t> Precipitation with Station Data</a:t>
          </a:r>
        </a:p>
      </dsp:txBody>
      <dsp:txXfrm>
        <a:off x="1326096" y="1571781"/>
        <a:ext cx="1833654" cy="1833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4154F-F81A-4B23-8B2D-7ABA3E7DBA58}">
      <dsp:nvSpPr>
        <dsp:cNvPr id="0" name=""/>
        <dsp:cNvSpPr/>
      </dsp:nvSpPr>
      <dsp:spPr>
        <a:xfrm>
          <a:off x="8090117" y="2042540"/>
          <a:ext cx="2749892" cy="2750033"/>
        </a:xfrm>
        <a:prstGeom prst="ellipse">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4496F-06F1-40D0-AF9C-525EDC1F6B73}">
      <dsp:nvSpPr>
        <dsp:cNvPr id="0" name=""/>
        <dsp:cNvSpPr/>
      </dsp:nvSpPr>
      <dsp:spPr>
        <a:xfrm>
          <a:off x="8173615" y="2131689"/>
          <a:ext cx="2567116" cy="2566665"/>
        </a:xfrm>
        <a:prstGeom prst="ellipse">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n-US" sz="1200" kern="1200" dirty="0" smtClean="0">
            <a:solidFill>
              <a:schemeClr val="tx1">
                <a:lumMod val="75000"/>
                <a:lumOff val="25000"/>
              </a:schemeClr>
            </a:solidFill>
            <a:latin typeface="Century Gothic" panose="020B0502020202020204" pitchFamily="34" charset="0"/>
          </a:endParaRPr>
        </a:p>
        <a:p>
          <a:pPr lvl="0" algn="ctr" defTabSz="533400">
            <a:lnSpc>
              <a:spcPct val="90000"/>
            </a:lnSpc>
            <a:spcBef>
              <a:spcPct val="0"/>
            </a:spcBef>
            <a:spcAft>
              <a:spcPct val="35000"/>
            </a:spcAft>
          </a:pPr>
          <a:r>
            <a:rPr lang="en-US" sz="2000" kern="1200" dirty="0" smtClean="0">
              <a:solidFill>
                <a:schemeClr val="tx1">
                  <a:lumMod val="75000"/>
                  <a:lumOff val="25000"/>
                </a:schemeClr>
              </a:solidFill>
              <a:latin typeface="Century Gothic" panose="020B0502020202020204" pitchFamily="34" charset="0"/>
            </a:rPr>
            <a:t>Standardized </a:t>
          </a:r>
          <a:r>
            <a:rPr lang="en-US" sz="2000" kern="1200" dirty="0">
              <a:solidFill>
                <a:schemeClr val="tx1">
                  <a:lumMod val="75000"/>
                  <a:lumOff val="25000"/>
                </a:schemeClr>
              </a:solidFill>
              <a:latin typeface="Century Gothic" panose="020B0502020202020204" pitchFamily="34" charset="0"/>
            </a:rPr>
            <a:t>Precipitation Index </a:t>
          </a:r>
          <a:r>
            <a:rPr lang="en-US" sz="2000" b="1" kern="1200" dirty="0">
              <a:solidFill>
                <a:schemeClr val="tx1">
                  <a:lumMod val="75000"/>
                  <a:lumOff val="25000"/>
                </a:schemeClr>
              </a:solidFill>
              <a:latin typeface="Century Gothic" panose="020B0502020202020204" pitchFamily="34" charset="0"/>
            </a:rPr>
            <a:t>(SPI)</a:t>
          </a:r>
          <a:br>
            <a:rPr lang="en-US" sz="2000" b="1" kern="1200" dirty="0">
              <a:solidFill>
                <a:schemeClr val="tx1">
                  <a:lumMod val="75000"/>
                  <a:lumOff val="25000"/>
                </a:schemeClr>
              </a:solidFill>
              <a:latin typeface="Century Gothic" panose="020B0502020202020204" pitchFamily="34" charset="0"/>
            </a:rPr>
          </a:br>
          <a:r>
            <a:rPr lang="en-US" sz="2000" kern="1200" dirty="0">
              <a:solidFill>
                <a:schemeClr val="tx1">
                  <a:lumMod val="75000"/>
                  <a:lumOff val="25000"/>
                </a:schemeClr>
              </a:solidFill>
              <a:latin typeface="Century Gothic" panose="020B0502020202020204" pitchFamily="34" charset="0"/>
            </a:rPr>
            <a:t/>
          </a:r>
          <a:br>
            <a:rPr lang="en-US" sz="2000" kern="1200" dirty="0">
              <a:solidFill>
                <a:schemeClr val="tx1">
                  <a:lumMod val="75000"/>
                  <a:lumOff val="25000"/>
                </a:schemeClr>
              </a:solidFill>
              <a:latin typeface="Century Gothic" panose="020B0502020202020204" pitchFamily="34" charset="0"/>
            </a:rPr>
          </a:br>
          <a:r>
            <a:rPr lang="en-US" sz="2000" kern="1200" dirty="0">
              <a:solidFill>
                <a:schemeClr val="tx1">
                  <a:lumMod val="75000"/>
                  <a:lumOff val="25000"/>
                </a:schemeClr>
              </a:solidFill>
              <a:latin typeface="Century Gothic" panose="020B0502020202020204" pitchFamily="34" charset="0"/>
            </a:rPr>
            <a:t>Soil Moisture Anomalies </a:t>
          </a:r>
          <a:r>
            <a:rPr lang="en-US" sz="2000" b="1" kern="1200" dirty="0">
              <a:solidFill>
                <a:schemeClr val="tx1">
                  <a:lumMod val="75000"/>
                  <a:lumOff val="25000"/>
                </a:schemeClr>
              </a:solidFill>
              <a:latin typeface="Century Gothic" panose="020B0502020202020204" pitchFamily="34" charset="0"/>
            </a:rPr>
            <a:t>(SMA)</a:t>
          </a:r>
        </a:p>
      </dsp:txBody>
      <dsp:txXfrm>
        <a:off x="8540346" y="2498424"/>
        <a:ext cx="1833654" cy="1833194"/>
      </dsp:txXfrm>
    </dsp:sp>
    <dsp:sp modelId="{1C220A28-1ED8-422D-A483-44095986C80B}">
      <dsp:nvSpPr>
        <dsp:cNvPr id="0" name=""/>
        <dsp:cNvSpPr/>
      </dsp:nvSpPr>
      <dsp:spPr>
        <a:xfrm rot="2700000">
          <a:off x="817961" y="3038638"/>
          <a:ext cx="2749937" cy="2749937"/>
        </a:xfrm>
        <a:prstGeom prst="teardrop">
          <a:avLst>
            <a:gd name="adj" fmla="val 100000"/>
          </a:avLst>
        </a:prstGeom>
        <a:solidFill>
          <a:srgbClr val="E2F0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2A628-30DD-49D4-A5B8-4220DE3B6ED0}">
      <dsp:nvSpPr>
        <dsp:cNvPr id="0" name=""/>
        <dsp:cNvSpPr/>
      </dsp:nvSpPr>
      <dsp:spPr>
        <a:xfrm>
          <a:off x="895254" y="3134177"/>
          <a:ext cx="2567116" cy="2566665"/>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b="1" kern="1200" dirty="0">
              <a:solidFill>
                <a:schemeClr val="tx1">
                  <a:lumMod val="50000"/>
                  <a:lumOff val="50000"/>
                </a:schemeClr>
              </a:solidFill>
              <a:latin typeface="Century Gothic" panose="020B0502020202020204" pitchFamily="34" charset="0"/>
            </a:rPr>
            <a:t/>
          </a:r>
          <a:br>
            <a:rPr lang="en-US" sz="1900" b="1" kern="1200" dirty="0">
              <a:solidFill>
                <a:schemeClr val="tx1">
                  <a:lumMod val="50000"/>
                  <a:lumOff val="50000"/>
                </a:schemeClr>
              </a:solidFill>
              <a:latin typeface="Century Gothic" panose="020B0502020202020204" pitchFamily="34" charset="0"/>
            </a:rPr>
          </a:br>
          <a:r>
            <a:rPr lang="en-US" sz="2400" b="1" kern="1200" dirty="0">
              <a:solidFill>
                <a:schemeClr val="tx1">
                  <a:lumMod val="50000"/>
                  <a:lumOff val="50000"/>
                </a:schemeClr>
              </a:solidFill>
              <a:latin typeface="Century Gothic" panose="020B0502020202020204" pitchFamily="34" charset="0"/>
            </a:rPr>
            <a:t>NCEP:</a:t>
          </a:r>
        </a:p>
        <a:p>
          <a:pPr lvl="0" algn="ctr" defTabSz="844550">
            <a:lnSpc>
              <a:spcPct val="90000"/>
            </a:lnSpc>
            <a:spcBef>
              <a:spcPct val="0"/>
            </a:spcBef>
            <a:spcAft>
              <a:spcPct val="35000"/>
            </a:spcAft>
          </a:pPr>
          <a:r>
            <a:rPr lang="en-US" sz="1600" kern="1200" dirty="0">
              <a:solidFill>
                <a:schemeClr val="tx1">
                  <a:lumMod val="50000"/>
                  <a:lumOff val="50000"/>
                </a:schemeClr>
              </a:solidFill>
              <a:latin typeface="Century Gothic" panose="020B0502020202020204" pitchFamily="34" charset="0"/>
            </a:rPr>
            <a:t>National Centers for Environmental Prediction</a:t>
          </a:r>
        </a:p>
      </dsp:txBody>
      <dsp:txXfrm>
        <a:off x="1261985" y="3500912"/>
        <a:ext cx="1833654" cy="1833194"/>
      </dsp:txXfrm>
    </dsp:sp>
    <dsp:sp modelId="{8B1E7D96-6B0A-42D5-8830-4885A85F5008}">
      <dsp:nvSpPr>
        <dsp:cNvPr id="0" name=""/>
        <dsp:cNvSpPr/>
      </dsp:nvSpPr>
      <dsp:spPr>
        <a:xfrm rot="2700000">
          <a:off x="4293428" y="2137442"/>
          <a:ext cx="2749937" cy="2749937"/>
        </a:xfrm>
        <a:prstGeom prst="teardrop">
          <a:avLst>
            <a:gd name="adj" fmla="val 100000"/>
          </a:avLst>
        </a:prstGeom>
        <a:solidFill>
          <a:srgbClr val="E2F0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B1B24-6B9E-49DF-BA63-DA9DA3DE13AE}">
      <dsp:nvSpPr>
        <dsp:cNvPr id="0" name=""/>
        <dsp:cNvSpPr/>
      </dsp:nvSpPr>
      <dsp:spPr>
        <a:xfrm>
          <a:off x="4387872" y="2216132"/>
          <a:ext cx="2567116" cy="2566665"/>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tx1">
                  <a:lumMod val="50000"/>
                  <a:lumOff val="50000"/>
                </a:schemeClr>
              </a:solidFill>
              <a:latin typeface="Century Gothic" panose="020B0502020202020204" pitchFamily="34" charset="0"/>
            </a:rPr>
            <a:t>The RHEAS Model:</a:t>
          </a:r>
        </a:p>
        <a:p>
          <a:pPr lvl="0" algn="ctr" defTabSz="1066800">
            <a:lnSpc>
              <a:spcPct val="90000"/>
            </a:lnSpc>
            <a:spcBef>
              <a:spcPct val="0"/>
            </a:spcBef>
            <a:spcAft>
              <a:spcPct val="35000"/>
            </a:spcAft>
          </a:pPr>
          <a:r>
            <a:rPr lang="en-US" sz="2000" b="0" kern="1200" dirty="0" smtClean="0">
              <a:solidFill>
                <a:schemeClr val="tx1">
                  <a:lumMod val="50000"/>
                  <a:lumOff val="50000"/>
                </a:schemeClr>
              </a:solidFill>
              <a:latin typeface="Century Gothic" panose="020B0502020202020204" pitchFamily="34" charset="0"/>
            </a:rPr>
            <a:t>30 years of daily </a:t>
          </a:r>
          <a:r>
            <a:rPr lang="en-US" sz="2000" kern="1200" dirty="0" smtClean="0">
              <a:solidFill>
                <a:schemeClr val="tx1">
                  <a:lumMod val="50000"/>
                  <a:lumOff val="50000"/>
                </a:schemeClr>
              </a:solidFill>
              <a:latin typeface="Century Gothic" panose="020B0502020202020204" pitchFamily="34" charset="0"/>
            </a:rPr>
            <a:t>climate </a:t>
          </a:r>
          <a:r>
            <a:rPr lang="en-US" sz="2000" kern="1200" dirty="0" err="1" smtClean="0">
              <a:solidFill>
                <a:schemeClr val="tx1">
                  <a:lumMod val="50000"/>
                  <a:lumOff val="50000"/>
                </a:schemeClr>
              </a:solidFill>
              <a:latin typeface="Century Gothic" panose="020B0502020202020204" pitchFamily="34" charset="0"/>
            </a:rPr>
            <a:t>rasters</a:t>
          </a:r>
          <a:endParaRPr lang="en-US" sz="2000" kern="1200" dirty="0">
            <a:solidFill>
              <a:schemeClr val="tx1">
                <a:lumMod val="50000"/>
                <a:lumOff val="50000"/>
              </a:schemeClr>
            </a:solidFill>
            <a:latin typeface="Century Gothic" panose="020B0502020202020204" pitchFamily="34" charset="0"/>
          </a:endParaRPr>
        </a:p>
      </dsp:txBody>
      <dsp:txXfrm>
        <a:off x="4754603" y="2582867"/>
        <a:ext cx="1833654" cy="1833194"/>
      </dsp:txXfrm>
    </dsp:sp>
    <dsp:sp modelId="{63CF2F95-BD4D-4914-BCA5-7F37DE90D61B}">
      <dsp:nvSpPr>
        <dsp:cNvPr id="0" name=""/>
        <dsp:cNvSpPr/>
      </dsp:nvSpPr>
      <dsp:spPr>
        <a:xfrm rot="2700000">
          <a:off x="867391" y="1115094"/>
          <a:ext cx="2749937" cy="2749937"/>
        </a:xfrm>
        <a:prstGeom prst="teardrop">
          <a:avLst>
            <a:gd name="adj" fmla="val 100000"/>
          </a:avLst>
        </a:prstGeom>
        <a:solidFill>
          <a:srgbClr val="E2F0D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BF353-7E00-42C4-929E-64BC6F24F9CB}">
      <dsp:nvSpPr>
        <dsp:cNvPr id="0" name=""/>
        <dsp:cNvSpPr/>
      </dsp:nvSpPr>
      <dsp:spPr>
        <a:xfrm>
          <a:off x="959365" y="1205045"/>
          <a:ext cx="2567116" cy="2566665"/>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solidFill>
                <a:schemeClr val="tx1">
                  <a:lumMod val="50000"/>
                  <a:lumOff val="50000"/>
                </a:schemeClr>
              </a:solidFill>
              <a:latin typeface="Century Gothic" panose="020B0502020202020204" pitchFamily="34" charset="0"/>
            </a:rPr>
            <a:t>CHIRPS:</a:t>
          </a:r>
        </a:p>
        <a:p>
          <a:pPr lvl="0" algn="ctr" defTabSz="1066800">
            <a:lnSpc>
              <a:spcPct val="90000"/>
            </a:lnSpc>
            <a:spcBef>
              <a:spcPct val="0"/>
            </a:spcBef>
            <a:spcAft>
              <a:spcPct val="35000"/>
            </a:spcAft>
          </a:pPr>
          <a:r>
            <a:rPr lang="en-US" sz="1600" kern="1200" dirty="0" smtClean="0">
              <a:solidFill>
                <a:schemeClr val="tx1">
                  <a:lumMod val="50000"/>
                  <a:lumOff val="50000"/>
                </a:schemeClr>
              </a:solidFill>
              <a:latin typeface="Century Gothic" panose="020B0502020202020204" pitchFamily="34" charset="0"/>
            </a:rPr>
            <a:t>Climate Hazards Group </a:t>
          </a:r>
          <a:r>
            <a:rPr lang="en-US" sz="1600" kern="1200" dirty="0" err="1" smtClean="0">
              <a:solidFill>
                <a:schemeClr val="tx1">
                  <a:lumMod val="50000"/>
                  <a:lumOff val="50000"/>
                </a:schemeClr>
              </a:solidFill>
              <a:latin typeface="Century Gothic" panose="020B0502020202020204" pitchFamily="34" charset="0"/>
            </a:rPr>
            <a:t>InfraRed</a:t>
          </a:r>
          <a:r>
            <a:rPr lang="en-US" sz="1600" kern="1200" dirty="0" smtClean="0">
              <a:solidFill>
                <a:schemeClr val="tx1">
                  <a:lumMod val="50000"/>
                  <a:lumOff val="50000"/>
                </a:schemeClr>
              </a:solidFill>
              <a:latin typeface="Century Gothic" panose="020B0502020202020204" pitchFamily="34" charset="0"/>
            </a:rPr>
            <a:t> Precipitation with Station Data</a:t>
          </a:r>
          <a:endParaRPr lang="en-US" sz="1600" kern="1200" dirty="0">
            <a:solidFill>
              <a:schemeClr val="tx1">
                <a:lumMod val="50000"/>
                <a:lumOff val="50000"/>
              </a:schemeClr>
            </a:solidFill>
            <a:latin typeface="Century Gothic" panose="020B0502020202020204" pitchFamily="34" charset="0"/>
          </a:endParaRPr>
        </a:p>
      </dsp:txBody>
      <dsp:txXfrm>
        <a:off x="1326096" y="1571781"/>
        <a:ext cx="1833654" cy="18331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4154F-F81A-4B23-8B2D-7ABA3E7DBA58}">
      <dsp:nvSpPr>
        <dsp:cNvPr id="0" name=""/>
        <dsp:cNvSpPr/>
      </dsp:nvSpPr>
      <dsp:spPr>
        <a:xfrm>
          <a:off x="7545538" y="4805571"/>
          <a:ext cx="2520217" cy="2520630"/>
        </a:xfrm>
        <a:prstGeom prst="ellipse">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4496F-06F1-40D0-AF9C-525EDC1F6B73}">
      <dsp:nvSpPr>
        <dsp:cNvPr id="0" name=""/>
        <dsp:cNvSpPr/>
      </dsp:nvSpPr>
      <dsp:spPr>
        <a:xfrm>
          <a:off x="7625630" y="4896931"/>
          <a:ext cx="2352561" cy="2352558"/>
        </a:xfrm>
        <a:prstGeom prst="ellipse">
          <a:avLst/>
        </a:prstGeom>
        <a:solidFill>
          <a:schemeClr val="lt1">
            <a:alpha val="90000"/>
            <a:hueOff val="0"/>
            <a:satOff val="0"/>
            <a:lumOff val="0"/>
            <a:alphaOff val="0"/>
          </a:schemeClr>
        </a:solidFill>
        <a:ln w="12700" cap="flat" cmpd="sng" algn="ctr">
          <a:solidFill>
            <a:srgbClr val="E2F0D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lumMod val="50000"/>
                  <a:lumOff val="50000"/>
                </a:schemeClr>
              </a:solidFill>
              <a:latin typeface="Century Gothic" panose="020B0502020202020204" pitchFamily="34" charset="0"/>
            </a:rPr>
            <a:t>Vegetation Condition Index </a:t>
          </a:r>
          <a:r>
            <a:rPr lang="en-US" sz="1800" b="1" kern="1200" dirty="0">
              <a:solidFill>
                <a:schemeClr val="tx1">
                  <a:lumMod val="50000"/>
                  <a:lumOff val="50000"/>
                </a:schemeClr>
              </a:solidFill>
              <a:latin typeface="Century Gothic" panose="020B0502020202020204" pitchFamily="34" charset="0"/>
            </a:rPr>
            <a:t>(VCI)</a:t>
          </a:r>
          <a:br>
            <a:rPr lang="en-US" sz="1800" b="1" kern="1200" dirty="0">
              <a:solidFill>
                <a:schemeClr val="tx1">
                  <a:lumMod val="50000"/>
                  <a:lumOff val="50000"/>
                </a:schemeClr>
              </a:solidFill>
              <a:latin typeface="Century Gothic" panose="020B0502020202020204" pitchFamily="34" charset="0"/>
            </a:rPr>
          </a:br>
          <a:r>
            <a:rPr lang="en-US" sz="1800" kern="1200" dirty="0">
              <a:solidFill>
                <a:schemeClr val="tx1">
                  <a:lumMod val="50000"/>
                  <a:lumOff val="50000"/>
                </a:schemeClr>
              </a:solidFill>
              <a:latin typeface="Century Gothic" panose="020B0502020202020204" pitchFamily="34" charset="0"/>
            </a:rPr>
            <a:t/>
          </a:r>
          <a:br>
            <a:rPr lang="en-US" sz="1800" kern="1200" dirty="0">
              <a:solidFill>
                <a:schemeClr val="tx1">
                  <a:lumMod val="50000"/>
                  <a:lumOff val="50000"/>
                </a:schemeClr>
              </a:solidFill>
              <a:latin typeface="Century Gothic" panose="020B0502020202020204" pitchFamily="34" charset="0"/>
            </a:rPr>
          </a:br>
          <a:r>
            <a:rPr lang="en-US" sz="1600" kern="1200" dirty="0">
              <a:solidFill>
                <a:schemeClr val="tx1">
                  <a:lumMod val="50000"/>
                  <a:lumOff val="50000"/>
                </a:schemeClr>
              </a:solidFill>
              <a:latin typeface="Century Gothic" panose="020B0502020202020204" pitchFamily="34" charset="0"/>
            </a:rPr>
            <a:t>Evaporative Stress Index </a:t>
          </a:r>
          <a:r>
            <a:rPr lang="en-US" sz="1800" b="1" kern="1200" dirty="0">
              <a:solidFill>
                <a:schemeClr val="tx1">
                  <a:lumMod val="50000"/>
                  <a:lumOff val="50000"/>
                </a:schemeClr>
              </a:solidFill>
              <a:latin typeface="Century Gothic" panose="020B0502020202020204" pitchFamily="34" charset="0"/>
            </a:rPr>
            <a:t>(ESI)</a:t>
          </a:r>
        </a:p>
      </dsp:txBody>
      <dsp:txXfrm>
        <a:off x="7962285" y="5233074"/>
        <a:ext cx="1680592" cy="1680272"/>
      </dsp:txXfrm>
    </dsp:sp>
    <dsp:sp modelId="{1121DCFF-948E-D846-8D82-D1D53DBB0402}">
      <dsp:nvSpPr>
        <dsp:cNvPr id="0" name=""/>
        <dsp:cNvSpPr/>
      </dsp:nvSpPr>
      <dsp:spPr>
        <a:xfrm rot="2700000">
          <a:off x="816547" y="6204859"/>
          <a:ext cx="2519926" cy="2519926"/>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E9699-B028-9549-872D-F1B3353A98C4}">
      <dsp:nvSpPr>
        <dsp:cNvPr id="0" name=""/>
        <dsp:cNvSpPr/>
      </dsp:nvSpPr>
      <dsp:spPr>
        <a:xfrm>
          <a:off x="889228" y="6270732"/>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b" anchorCtr="0">
          <a:noAutofit/>
        </a:bodyPr>
        <a:lstStyle/>
        <a:p>
          <a:pPr lvl="0" algn="r" defTabSz="977900">
            <a:lnSpc>
              <a:spcPct val="90000"/>
            </a:lnSpc>
            <a:spcBef>
              <a:spcPct val="0"/>
            </a:spcBef>
            <a:spcAft>
              <a:spcPct val="35000"/>
            </a:spcAft>
          </a:pPr>
          <a:r>
            <a:rPr lang="en-US" sz="2200" b="1" i="0" kern="1200" dirty="0">
              <a:solidFill>
                <a:schemeClr val="tx1">
                  <a:lumMod val="75000"/>
                  <a:lumOff val="25000"/>
                </a:schemeClr>
              </a:solidFill>
              <a:latin typeface="Century Gothic" panose="020B0502020202020204" pitchFamily="34" charset="0"/>
            </a:rPr>
            <a:t/>
          </a:r>
          <a:br>
            <a:rPr lang="en-US" sz="2200" b="1" i="0" kern="1200" dirty="0">
              <a:solidFill>
                <a:schemeClr val="tx1">
                  <a:lumMod val="75000"/>
                  <a:lumOff val="25000"/>
                </a:schemeClr>
              </a:solidFill>
              <a:latin typeface="Century Gothic" panose="020B0502020202020204" pitchFamily="34" charset="0"/>
            </a:rPr>
          </a:br>
          <a:r>
            <a:rPr lang="en-US" sz="2200" b="1" i="0" kern="1200" dirty="0">
              <a:solidFill>
                <a:schemeClr val="tx1">
                  <a:lumMod val="75000"/>
                  <a:lumOff val="25000"/>
                </a:schemeClr>
              </a:solidFill>
              <a:latin typeface="Century Gothic" panose="020B0502020202020204" pitchFamily="34" charset="0"/>
            </a:rPr>
            <a:t>Suomi</a:t>
          </a:r>
          <a:r>
            <a:rPr lang="en-US" sz="1400" b="0" i="0" kern="1200" dirty="0">
              <a:solidFill>
                <a:schemeClr val="tx1">
                  <a:lumMod val="75000"/>
                  <a:lumOff val="25000"/>
                </a:schemeClr>
              </a:solidFill>
              <a:latin typeface="Century Gothic" panose="020B0502020202020204" pitchFamily="34" charset="0"/>
            </a:rPr>
            <a:t> </a:t>
          </a:r>
          <a:r>
            <a:rPr lang="en-US" sz="1300" b="0" i="0" kern="1200" dirty="0">
              <a:solidFill>
                <a:schemeClr val="tx1">
                  <a:lumMod val="75000"/>
                  <a:lumOff val="25000"/>
                </a:schemeClr>
              </a:solidFill>
              <a:latin typeface="Century Gothic" panose="020B0502020202020204" pitchFamily="34" charset="0"/>
            </a:rPr>
            <a:t>National Polar-orbiting Partnership </a:t>
          </a:r>
          <a:r>
            <a:rPr lang="en-US" sz="1800" b="1" i="0" kern="1200" dirty="0">
              <a:solidFill>
                <a:schemeClr val="tx1">
                  <a:lumMod val="75000"/>
                  <a:lumOff val="25000"/>
                </a:schemeClr>
              </a:solidFill>
              <a:latin typeface="Century Gothic" panose="020B0502020202020204" pitchFamily="34" charset="0"/>
            </a:rPr>
            <a:t>(NPP) </a:t>
          </a:r>
          <a:r>
            <a:rPr lang="en-US" sz="1300" b="0" i="0" kern="1200" dirty="0">
              <a:solidFill>
                <a:schemeClr val="tx1">
                  <a:lumMod val="75000"/>
                  <a:lumOff val="25000"/>
                </a:schemeClr>
              </a:solidFill>
              <a:latin typeface="Century Gothic" panose="020B0502020202020204" pitchFamily="34" charset="0"/>
            </a:rPr>
            <a:t>Visible Infrared Imaging Radiometer Suite </a:t>
          </a:r>
          <a:r>
            <a:rPr lang="en-US" sz="1800" b="1" i="0" kern="1200" dirty="0">
              <a:solidFill>
                <a:schemeClr val="tx1">
                  <a:lumMod val="75000"/>
                  <a:lumOff val="25000"/>
                </a:schemeClr>
              </a:solidFill>
              <a:latin typeface="Century Gothic" panose="020B0502020202020204" pitchFamily="34" charset="0"/>
            </a:rPr>
            <a:t>(VIIRS)</a:t>
          </a:r>
          <a:endParaRPr lang="en-US" sz="1800" b="1" kern="1200" dirty="0">
            <a:solidFill>
              <a:schemeClr val="tx1">
                <a:lumMod val="75000"/>
                <a:lumOff val="25000"/>
              </a:schemeClr>
            </a:solidFill>
            <a:latin typeface="Century Gothic" panose="020B0502020202020204" pitchFamily="34" charset="0"/>
          </a:endParaRPr>
        </a:p>
      </dsp:txBody>
      <dsp:txXfrm>
        <a:off x="1224542" y="6606875"/>
        <a:ext cx="1680592" cy="1680272"/>
      </dsp:txXfrm>
    </dsp:sp>
    <dsp:sp modelId="{1C220A28-1ED8-422D-A483-44095986C80B}">
      <dsp:nvSpPr>
        <dsp:cNvPr id="0" name=""/>
        <dsp:cNvSpPr/>
      </dsp:nvSpPr>
      <dsp:spPr>
        <a:xfrm rot="2700000">
          <a:off x="788169" y="4219146"/>
          <a:ext cx="2519926" cy="2519926"/>
        </a:xfrm>
        <a:prstGeom prst="teardrop">
          <a:avLst>
            <a:gd name="adj" fmla="val 10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2A628-30DD-49D4-A5B8-4220DE3B6ED0}">
      <dsp:nvSpPr>
        <dsp:cNvPr id="0" name=""/>
        <dsp:cNvSpPr/>
      </dsp:nvSpPr>
      <dsp:spPr>
        <a:xfrm>
          <a:off x="880304" y="4277573"/>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r" defTabSz="844550">
            <a:lnSpc>
              <a:spcPct val="90000"/>
            </a:lnSpc>
            <a:spcBef>
              <a:spcPct val="0"/>
            </a:spcBef>
            <a:spcAft>
              <a:spcPct val="35000"/>
            </a:spcAft>
          </a:pPr>
          <a:endParaRPr lang="en-US" sz="1900" b="1" i="0" u="none" strike="noStrike" kern="1200" cap="none" dirty="0">
            <a:solidFill>
              <a:schemeClr val="tx1">
                <a:lumMod val="75000"/>
                <a:lumOff val="25000"/>
              </a:schemeClr>
            </a:solidFill>
            <a:latin typeface="Century Gothic"/>
            <a:ea typeface="Century Gothic"/>
            <a:cs typeface="Century Gothic"/>
            <a:sym typeface="Century Gothic"/>
          </a:endParaRPr>
        </a:p>
        <a:p>
          <a:pPr lvl="0" algn="r" defTabSz="844550">
            <a:lnSpc>
              <a:spcPct val="90000"/>
            </a:lnSpc>
            <a:spcBef>
              <a:spcPct val="0"/>
            </a:spcBef>
            <a:spcAft>
              <a:spcPct val="35000"/>
            </a:spcAft>
          </a:pPr>
          <a:r>
            <a:rPr lang="en-US" sz="1400" b="1" i="0" u="none" strike="noStrike" kern="1200" cap="none" dirty="0">
              <a:solidFill>
                <a:schemeClr val="tx1">
                  <a:lumMod val="75000"/>
                  <a:lumOff val="25000"/>
                </a:schemeClr>
              </a:solidFill>
              <a:latin typeface="Century Gothic"/>
              <a:ea typeface="Century Gothic"/>
              <a:cs typeface="Century Gothic"/>
              <a:sym typeface="Century Gothic"/>
            </a:rPr>
            <a:t/>
          </a:r>
          <a:br>
            <a:rPr lang="en-US" sz="1400" b="1" i="0" u="none" strike="noStrike" kern="1200" cap="none" dirty="0">
              <a:solidFill>
                <a:schemeClr val="tx1">
                  <a:lumMod val="75000"/>
                  <a:lumOff val="25000"/>
                </a:schemeClr>
              </a:solidFill>
              <a:latin typeface="Century Gothic"/>
              <a:ea typeface="Century Gothic"/>
              <a:cs typeface="Century Gothic"/>
              <a:sym typeface="Century Gothic"/>
            </a:rPr>
          </a:br>
          <a:r>
            <a:rPr lang="en-US" sz="1400" b="1" i="0" u="none" strike="noStrike" kern="1200" cap="none" dirty="0">
              <a:solidFill>
                <a:schemeClr val="tx1">
                  <a:lumMod val="75000"/>
                  <a:lumOff val="25000"/>
                </a:schemeClr>
              </a:solidFill>
              <a:latin typeface="Century Gothic"/>
              <a:ea typeface="Century Gothic"/>
              <a:cs typeface="Century Gothic"/>
              <a:sym typeface="Century Gothic"/>
            </a:rPr>
            <a:t/>
          </a:r>
          <a:br>
            <a:rPr lang="en-US" sz="1400" b="1" i="0" u="none" strike="noStrike" kern="1200" cap="none" dirty="0">
              <a:solidFill>
                <a:schemeClr val="tx1">
                  <a:lumMod val="75000"/>
                  <a:lumOff val="25000"/>
                </a:schemeClr>
              </a:solidFill>
              <a:latin typeface="Century Gothic"/>
              <a:ea typeface="Century Gothic"/>
              <a:cs typeface="Century Gothic"/>
              <a:sym typeface="Century Gothic"/>
            </a:rPr>
          </a:br>
          <a:r>
            <a:rPr lang="en-US" sz="2200" b="1" i="0" u="none" strike="noStrike" kern="1200" cap="none" dirty="0">
              <a:solidFill>
                <a:schemeClr val="tx1">
                  <a:lumMod val="75000"/>
                  <a:lumOff val="25000"/>
                </a:schemeClr>
              </a:solidFill>
              <a:latin typeface="Century Gothic"/>
              <a:ea typeface="Century Gothic"/>
              <a:cs typeface="Century Gothic"/>
              <a:sym typeface="Century Gothic"/>
            </a:rPr>
            <a:t>Terra</a:t>
          </a:r>
          <a:r>
            <a:rPr lang="en-US" sz="1900" b="1" i="0" u="none" strike="noStrike" kern="1200" cap="none" dirty="0">
              <a:solidFill>
                <a:schemeClr val="tx1">
                  <a:lumMod val="75000"/>
                  <a:lumOff val="25000"/>
                </a:schemeClr>
              </a:solidFill>
              <a:latin typeface="Century Gothic"/>
              <a:ea typeface="Century Gothic"/>
              <a:cs typeface="Century Gothic"/>
              <a:sym typeface="Century Gothic"/>
            </a:rPr>
            <a:t> </a:t>
          </a:r>
        </a:p>
        <a:p>
          <a:pPr lvl="0" algn="r" defTabSz="844550">
            <a:lnSpc>
              <a:spcPct val="90000"/>
            </a:lnSpc>
            <a:spcBef>
              <a:spcPct val="0"/>
            </a:spcBef>
            <a:spcAft>
              <a:spcPct val="35000"/>
            </a:spcAft>
          </a:pPr>
          <a:r>
            <a:rPr lang="en-US" sz="1800" b="1" i="0" u="none" strike="noStrike" kern="1200" cap="none" dirty="0">
              <a:solidFill>
                <a:schemeClr val="tx1">
                  <a:lumMod val="75000"/>
                  <a:lumOff val="25000"/>
                </a:schemeClr>
              </a:solidFill>
              <a:latin typeface="Century Gothic"/>
              <a:ea typeface="Century Gothic"/>
              <a:cs typeface="Century Gothic"/>
              <a:sym typeface="Century Gothic"/>
            </a:rPr>
            <a:t>MODIS</a:t>
          </a:r>
          <a:endParaRPr lang="en-US" sz="1800" b="1" kern="1200" dirty="0">
            <a:solidFill>
              <a:schemeClr val="tx1">
                <a:lumMod val="75000"/>
                <a:lumOff val="25000"/>
              </a:schemeClr>
            </a:solidFill>
            <a:latin typeface="Century Gothic" panose="020B0502020202020204" pitchFamily="34" charset="0"/>
          </a:endParaRPr>
        </a:p>
      </dsp:txBody>
      <dsp:txXfrm>
        <a:off x="1215618" y="4613716"/>
        <a:ext cx="1680592" cy="1680272"/>
      </dsp:txXfrm>
    </dsp:sp>
    <dsp:sp modelId="{8B1E7D96-6B0A-42D5-8830-4885A85F5008}">
      <dsp:nvSpPr>
        <dsp:cNvPr id="0" name=""/>
        <dsp:cNvSpPr/>
      </dsp:nvSpPr>
      <dsp:spPr>
        <a:xfrm rot="2700000">
          <a:off x="4189772" y="4846780"/>
          <a:ext cx="2519926" cy="2519926"/>
        </a:xfrm>
        <a:prstGeom prst="teardrop">
          <a:avLst>
            <a:gd name="adj" fmla="val 10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B1B24-6B9E-49DF-BA63-DA9DA3DE13AE}">
      <dsp:nvSpPr>
        <dsp:cNvPr id="0" name=""/>
        <dsp:cNvSpPr/>
      </dsp:nvSpPr>
      <dsp:spPr>
        <a:xfrm>
          <a:off x="4261702" y="4926738"/>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a:solidFill>
                <a:schemeClr val="tx1">
                  <a:lumMod val="75000"/>
                  <a:lumOff val="25000"/>
                </a:schemeClr>
              </a:solidFill>
              <a:latin typeface="Century Gothic" panose="020B0502020202020204" pitchFamily="34" charset="0"/>
            </a:rPr>
            <a:t>Normalized Difference Vegetation Index </a:t>
          </a:r>
          <a:r>
            <a:rPr lang="en-US" sz="1800" b="1" kern="1200" dirty="0">
              <a:solidFill>
                <a:schemeClr val="tx1">
                  <a:lumMod val="75000"/>
                  <a:lumOff val="25000"/>
                </a:schemeClr>
              </a:solidFill>
              <a:latin typeface="Century Gothic" panose="020B0502020202020204" pitchFamily="34" charset="0"/>
            </a:rPr>
            <a:t>(NDVI)</a:t>
          </a:r>
        </a:p>
        <a:p>
          <a:pPr lvl="0" algn="ctr" defTabSz="711200">
            <a:lnSpc>
              <a:spcPct val="90000"/>
            </a:lnSpc>
            <a:spcBef>
              <a:spcPct val="0"/>
            </a:spcBef>
            <a:spcAft>
              <a:spcPts val="600"/>
            </a:spcAft>
          </a:pPr>
          <a:endParaRPr lang="en-US" sz="1800" b="1" kern="1200" dirty="0">
            <a:solidFill>
              <a:schemeClr val="tx1">
                <a:lumMod val="75000"/>
                <a:lumOff val="25000"/>
              </a:schemeClr>
            </a:solidFill>
            <a:latin typeface="Century Gothic" panose="020B0502020202020204" pitchFamily="34" charset="0"/>
          </a:endParaRPr>
        </a:p>
        <a:p>
          <a:pPr lvl="0" algn="ctr" defTabSz="711200">
            <a:lnSpc>
              <a:spcPct val="90000"/>
            </a:lnSpc>
            <a:spcBef>
              <a:spcPct val="0"/>
            </a:spcBef>
            <a:spcAft>
              <a:spcPct val="35000"/>
            </a:spcAft>
          </a:pPr>
          <a:r>
            <a:rPr lang="en-US" sz="1600" b="0" kern="1200" dirty="0">
              <a:solidFill>
                <a:schemeClr val="tx1">
                  <a:lumMod val="75000"/>
                  <a:lumOff val="25000"/>
                </a:schemeClr>
              </a:solidFill>
              <a:latin typeface="Century Gothic" panose="020B0502020202020204" pitchFamily="34" charset="0"/>
            </a:rPr>
            <a:t>Evaporative Stress Index </a:t>
          </a:r>
          <a:r>
            <a:rPr lang="en-US" sz="1800" b="1" kern="1200" dirty="0">
              <a:solidFill>
                <a:schemeClr val="tx1">
                  <a:lumMod val="75000"/>
                  <a:lumOff val="25000"/>
                </a:schemeClr>
              </a:solidFill>
              <a:latin typeface="Century Gothic" panose="020B0502020202020204" pitchFamily="34" charset="0"/>
            </a:rPr>
            <a:t>(ESI) </a:t>
          </a:r>
          <a:endParaRPr lang="en-US" sz="1800" kern="1200" dirty="0">
            <a:solidFill>
              <a:schemeClr val="tx1">
                <a:lumMod val="75000"/>
                <a:lumOff val="25000"/>
              </a:schemeClr>
            </a:solidFill>
            <a:latin typeface="Century Gothic" panose="020B0502020202020204" pitchFamily="34" charset="0"/>
          </a:endParaRPr>
        </a:p>
      </dsp:txBody>
      <dsp:txXfrm>
        <a:off x="4598357" y="5262881"/>
        <a:ext cx="1680592" cy="1680272"/>
      </dsp:txXfrm>
    </dsp:sp>
    <dsp:sp modelId="{63CF2F95-BD4D-4914-BCA5-7F37DE90D61B}">
      <dsp:nvSpPr>
        <dsp:cNvPr id="0" name=""/>
        <dsp:cNvSpPr/>
      </dsp:nvSpPr>
      <dsp:spPr>
        <a:xfrm rot="2700000">
          <a:off x="821564" y="2964057"/>
          <a:ext cx="2519926" cy="2519926"/>
        </a:xfrm>
        <a:prstGeom prst="teardrop">
          <a:avLst>
            <a:gd name="adj" fmla="val 100000"/>
          </a:avLst>
        </a:prstGeom>
        <a:solidFill>
          <a:srgbClr val="7EB7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BF353-7E00-42C4-929E-64BC6F24F9CB}">
      <dsp:nvSpPr>
        <dsp:cNvPr id="0" name=""/>
        <dsp:cNvSpPr/>
      </dsp:nvSpPr>
      <dsp:spPr>
        <a:xfrm>
          <a:off x="904565" y="3044856"/>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t" anchorCtr="0">
          <a:noAutofit/>
        </a:bodyPr>
        <a:lstStyle/>
        <a:p>
          <a:pPr lvl="0" algn="r" defTabSz="977900">
            <a:lnSpc>
              <a:spcPct val="90000"/>
            </a:lnSpc>
            <a:spcBef>
              <a:spcPct val="0"/>
            </a:spcBef>
            <a:spcAft>
              <a:spcPct val="35000"/>
            </a:spcAft>
          </a:pPr>
          <a:r>
            <a:rPr lang="en-US" sz="2200" b="1" i="0" u="none" strike="noStrike" kern="1200" cap="none" dirty="0">
              <a:solidFill>
                <a:schemeClr val="tx1">
                  <a:lumMod val="75000"/>
                  <a:lumOff val="25000"/>
                </a:schemeClr>
              </a:solidFill>
              <a:latin typeface="Century Gothic"/>
              <a:ea typeface="Century Gothic"/>
              <a:cs typeface="Century Gothic"/>
              <a:sym typeface="Century Gothic"/>
            </a:rPr>
            <a:t>Aqua </a:t>
          </a:r>
          <a:r>
            <a:rPr lang="en-US" sz="1300" i="0" u="none" strike="noStrike" kern="1200" cap="none" dirty="0" err="1">
              <a:solidFill>
                <a:schemeClr val="tx1">
                  <a:lumMod val="75000"/>
                  <a:lumOff val="25000"/>
                </a:schemeClr>
              </a:solidFill>
              <a:latin typeface="Century Gothic"/>
              <a:ea typeface="Century Gothic"/>
              <a:cs typeface="Century Gothic"/>
              <a:sym typeface="Century Gothic"/>
            </a:rPr>
            <a:t>MODerate</a:t>
          </a:r>
          <a:r>
            <a:rPr lang="en-US" sz="1300" i="0" u="none" strike="noStrike" kern="1200" cap="none" dirty="0">
              <a:solidFill>
                <a:schemeClr val="tx1">
                  <a:lumMod val="75000"/>
                  <a:lumOff val="25000"/>
                </a:schemeClr>
              </a:solidFill>
              <a:latin typeface="Century Gothic"/>
              <a:ea typeface="Century Gothic"/>
              <a:cs typeface="Century Gothic"/>
              <a:sym typeface="Century Gothic"/>
            </a:rPr>
            <a:t> resolution Imaging </a:t>
          </a:r>
          <a:r>
            <a:rPr lang="en-US" sz="1300" i="0" u="none" strike="noStrike" kern="1200" cap="none" dirty="0" err="1">
              <a:solidFill>
                <a:schemeClr val="tx1">
                  <a:lumMod val="75000"/>
                  <a:lumOff val="25000"/>
                </a:schemeClr>
              </a:solidFill>
              <a:latin typeface="Century Gothic"/>
              <a:ea typeface="Century Gothic"/>
              <a:cs typeface="Century Gothic"/>
              <a:sym typeface="Century Gothic"/>
            </a:rPr>
            <a:t>Spectroradiometer</a:t>
          </a:r>
          <a:r>
            <a:rPr lang="en-US" sz="1300" i="0" u="none" strike="noStrike" kern="1200" cap="none" dirty="0">
              <a:solidFill>
                <a:schemeClr val="tx1">
                  <a:lumMod val="75000"/>
                  <a:lumOff val="25000"/>
                </a:schemeClr>
              </a:solidFill>
              <a:latin typeface="Century Gothic"/>
              <a:ea typeface="Century Gothic"/>
              <a:cs typeface="Century Gothic"/>
              <a:sym typeface="Century Gothic"/>
            </a:rPr>
            <a:t> </a:t>
          </a:r>
          <a:r>
            <a:rPr lang="en-US" sz="1800" b="1" i="0" u="none" strike="noStrike" kern="1200" cap="none" dirty="0">
              <a:solidFill>
                <a:schemeClr val="tx1">
                  <a:lumMod val="75000"/>
                  <a:lumOff val="25000"/>
                </a:schemeClr>
              </a:solidFill>
              <a:latin typeface="Century Gothic"/>
              <a:ea typeface="Century Gothic"/>
              <a:cs typeface="Century Gothic"/>
              <a:sym typeface="Century Gothic"/>
            </a:rPr>
            <a:t>(MODIS)</a:t>
          </a:r>
          <a:endParaRPr lang="en-US" sz="1800" b="1" kern="1200" dirty="0">
            <a:solidFill>
              <a:schemeClr val="tx1">
                <a:lumMod val="75000"/>
                <a:lumOff val="25000"/>
              </a:schemeClr>
            </a:solidFill>
            <a:latin typeface="Century Gothic" panose="020B0502020202020204" pitchFamily="34" charset="0"/>
          </a:endParaRPr>
        </a:p>
      </dsp:txBody>
      <dsp:txXfrm>
        <a:off x="1241220" y="3380999"/>
        <a:ext cx="1680592" cy="16802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4154F-F81A-4B23-8B2D-7ABA3E7DBA58}">
      <dsp:nvSpPr>
        <dsp:cNvPr id="0" name=""/>
        <dsp:cNvSpPr/>
      </dsp:nvSpPr>
      <dsp:spPr>
        <a:xfrm>
          <a:off x="7545538" y="4805571"/>
          <a:ext cx="2520217" cy="252063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4496F-06F1-40D0-AF9C-525EDC1F6B73}">
      <dsp:nvSpPr>
        <dsp:cNvPr id="0" name=""/>
        <dsp:cNvSpPr/>
      </dsp:nvSpPr>
      <dsp:spPr>
        <a:xfrm>
          <a:off x="7625630" y="4896931"/>
          <a:ext cx="2352561" cy="2352558"/>
        </a:xfrm>
        <a:prstGeom prst="ellipse">
          <a:avLst/>
        </a:prstGeom>
        <a:solidFill>
          <a:schemeClr val="lt1">
            <a:alpha val="90000"/>
            <a:hueOff val="0"/>
            <a:satOff val="0"/>
            <a:lumOff val="0"/>
            <a:alphaOff val="0"/>
          </a:schemeClr>
        </a:solidFill>
        <a:ln w="12700" cap="flat" cmpd="sng" algn="ctr">
          <a:solidFill>
            <a:srgbClr val="E2F0D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solidFill>
                <a:schemeClr val="tx1">
                  <a:lumMod val="75000"/>
                  <a:lumOff val="25000"/>
                </a:schemeClr>
              </a:solidFill>
              <a:latin typeface="Century Gothic" panose="020B0502020202020204" pitchFamily="34" charset="0"/>
            </a:rPr>
            <a:t>Vegetation Condition Index </a:t>
          </a:r>
          <a:r>
            <a:rPr lang="en-US" sz="1800" b="1" kern="1200" dirty="0">
              <a:solidFill>
                <a:schemeClr val="tx1">
                  <a:lumMod val="75000"/>
                  <a:lumOff val="25000"/>
                </a:schemeClr>
              </a:solidFill>
              <a:latin typeface="Century Gothic" panose="020B0502020202020204" pitchFamily="34" charset="0"/>
            </a:rPr>
            <a:t>(VCI)</a:t>
          </a:r>
          <a:br>
            <a:rPr lang="en-US" sz="1800" b="1" kern="1200" dirty="0">
              <a:solidFill>
                <a:schemeClr val="tx1">
                  <a:lumMod val="75000"/>
                  <a:lumOff val="25000"/>
                </a:schemeClr>
              </a:solidFill>
              <a:latin typeface="Century Gothic" panose="020B0502020202020204" pitchFamily="34" charset="0"/>
            </a:rPr>
          </a:br>
          <a:r>
            <a:rPr lang="en-US" sz="1800" kern="1200" dirty="0">
              <a:solidFill>
                <a:schemeClr val="tx1">
                  <a:lumMod val="75000"/>
                  <a:lumOff val="25000"/>
                </a:schemeClr>
              </a:solidFill>
              <a:latin typeface="Century Gothic" panose="020B0502020202020204" pitchFamily="34" charset="0"/>
            </a:rPr>
            <a:t/>
          </a:r>
          <a:br>
            <a:rPr lang="en-US" sz="1800" kern="1200" dirty="0">
              <a:solidFill>
                <a:schemeClr val="tx1">
                  <a:lumMod val="75000"/>
                  <a:lumOff val="25000"/>
                </a:schemeClr>
              </a:solidFill>
              <a:latin typeface="Century Gothic" panose="020B0502020202020204" pitchFamily="34" charset="0"/>
            </a:rPr>
          </a:br>
          <a:r>
            <a:rPr lang="en-US" sz="1600" kern="1200" dirty="0">
              <a:solidFill>
                <a:schemeClr val="tx1">
                  <a:lumMod val="75000"/>
                  <a:lumOff val="25000"/>
                </a:schemeClr>
              </a:solidFill>
              <a:latin typeface="Century Gothic" panose="020B0502020202020204" pitchFamily="34" charset="0"/>
            </a:rPr>
            <a:t>Evaporative Stress Index </a:t>
          </a:r>
          <a:r>
            <a:rPr lang="en-US" sz="1800" b="1" kern="1200" dirty="0">
              <a:solidFill>
                <a:schemeClr val="tx1">
                  <a:lumMod val="75000"/>
                  <a:lumOff val="25000"/>
                </a:schemeClr>
              </a:solidFill>
              <a:latin typeface="Century Gothic" panose="020B0502020202020204" pitchFamily="34" charset="0"/>
            </a:rPr>
            <a:t>(ESI)</a:t>
          </a:r>
        </a:p>
      </dsp:txBody>
      <dsp:txXfrm>
        <a:off x="7962285" y="5233074"/>
        <a:ext cx="1680592" cy="1680272"/>
      </dsp:txXfrm>
    </dsp:sp>
    <dsp:sp modelId="{1121DCFF-948E-D846-8D82-D1D53DBB0402}">
      <dsp:nvSpPr>
        <dsp:cNvPr id="0" name=""/>
        <dsp:cNvSpPr/>
      </dsp:nvSpPr>
      <dsp:spPr>
        <a:xfrm rot="2700000">
          <a:off x="816547" y="6204859"/>
          <a:ext cx="2519926" cy="2519926"/>
        </a:xfrm>
        <a:prstGeom prst="teardrop">
          <a:avLst>
            <a:gd name="adj" fmla="val 10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E9699-B028-9549-872D-F1B3353A98C4}">
      <dsp:nvSpPr>
        <dsp:cNvPr id="0" name=""/>
        <dsp:cNvSpPr/>
      </dsp:nvSpPr>
      <dsp:spPr>
        <a:xfrm>
          <a:off x="889228" y="6270732"/>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b" anchorCtr="0">
          <a:noAutofit/>
        </a:bodyPr>
        <a:lstStyle/>
        <a:p>
          <a:pPr lvl="0" algn="r" defTabSz="977900">
            <a:lnSpc>
              <a:spcPct val="90000"/>
            </a:lnSpc>
            <a:spcBef>
              <a:spcPct val="0"/>
            </a:spcBef>
            <a:spcAft>
              <a:spcPct val="35000"/>
            </a:spcAft>
          </a:pPr>
          <a:r>
            <a:rPr lang="en-US" sz="2200" b="1" i="0" kern="1200" dirty="0">
              <a:solidFill>
                <a:schemeClr val="tx1">
                  <a:lumMod val="75000"/>
                  <a:lumOff val="25000"/>
                </a:schemeClr>
              </a:solidFill>
              <a:latin typeface="Century Gothic" panose="020B0502020202020204" pitchFamily="34" charset="0"/>
            </a:rPr>
            <a:t/>
          </a:r>
          <a:br>
            <a:rPr lang="en-US" sz="2200" b="1" i="0" kern="1200" dirty="0">
              <a:solidFill>
                <a:schemeClr val="tx1">
                  <a:lumMod val="75000"/>
                  <a:lumOff val="25000"/>
                </a:schemeClr>
              </a:solidFill>
              <a:latin typeface="Century Gothic" panose="020B0502020202020204" pitchFamily="34" charset="0"/>
            </a:rPr>
          </a:br>
          <a:r>
            <a:rPr lang="en-US" sz="2200" b="1" i="0" kern="1200" dirty="0">
              <a:solidFill>
                <a:schemeClr val="tx1">
                  <a:lumMod val="50000"/>
                  <a:lumOff val="50000"/>
                </a:schemeClr>
              </a:solidFill>
              <a:latin typeface="Century Gothic" panose="020B0502020202020204" pitchFamily="34" charset="0"/>
            </a:rPr>
            <a:t>Suomi</a:t>
          </a:r>
          <a:r>
            <a:rPr lang="en-US" sz="1400" b="0" i="0" kern="1200" dirty="0">
              <a:solidFill>
                <a:schemeClr val="tx1">
                  <a:lumMod val="50000"/>
                  <a:lumOff val="50000"/>
                </a:schemeClr>
              </a:solidFill>
              <a:latin typeface="Century Gothic" panose="020B0502020202020204" pitchFamily="34" charset="0"/>
            </a:rPr>
            <a:t> </a:t>
          </a:r>
          <a:r>
            <a:rPr lang="en-US" sz="1300" b="0" i="0" kern="1200" dirty="0">
              <a:solidFill>
                <a:schemeClr val="tx1">
                  <a:lumMod val="50000"/>
                  <a:lumOff val="50000"/>
                </a:schemeClr>
              </a:solidFill>
              <a:latin typeface="Century Gothic" panose="020B0502020202020204" pitchFamily="34" charset="0"/>
            </a:rPr>
            <a:t>National Polar-orbiting Partnership </a:t>
          </a:r>
          <a:r>
            <a:rPr lang="en-US" sz="1800" b="1" i="0" kern="1200" dirty="0">
              <a:solidFill>
                <a:schemeClr val="tx1">
                  <a:lumMod val="50000"/>
                  <a:lumOff val="50000"/>
                </a:schemeClr>
              </a:solidFill>
              <a:latin typeface="Century Gothic" panose="020B0502020202020204" pitchFamily="34" charset="0"/>
            </a:rPr>
            <a:t>(NPP) </a:t>
          </a:r>
          <a:r>
            <a:rPr lang="en-US" sz="1300" b="0" i="0" kern="1200" dirty="0">
              <a:solidFill>
                <a:schemeClr val="tx1">
                  <a:lumMod val="50000"/>
                  <a:lumOff val="50000"/>
                </a:schemeClr>
              </a:solidFill>
              <a:latin typeface="Century Gothic" panose="020B0502020202020204" pitchFamily="34" charset="0"/>
            </a:rPr>
            <a:t>Visible Infrared Imaging Radiometer Suite </a:t>
          </a:r>
          <a:r>
            <a:rPr lang="en-US" sz="1800" b="1" i="0" kern="1200" dirty="0">
              <a:solidFill>
                <a:schemeClr val="tx1">
                  <a:lumMod val="50000"/>
                  <a:lumOff val="50000"/>
                </a:schemeClr>
              </a:solidFill>
              <a:latin typeface="Century Gothic" panose="020B0502020202020204" pitchFamily="34" charset="0"/>
            </a:rPr>
            <a:t>(VIIRS)</a:t>
          </a:r>
          <a:endParaRPr lang="en-US" sz="1800" b="1" kern="1200" dirty="0">
            <a:solidFill>
              <a:schemeClr val="tx1">
                <a:lumMod val="50000"/>
                <a:lumOff val="50000"/>
              </a:schemeClr>
            </a:solidFill>
            <a:latin typeface="Century Gothic" panose="020B0502020202020204" pitchFamily="34" charset="0"/>
          </a:endParaRPr>
        </a:p>
      </dsp:txBody>
      <dsp:txXfrm>
        <a:off x="1224542" y="6606875"/>
        <a:ext cx="1680592" cy="1680272"/>
      </dsp:txXfrm>
    </dsp:sp>
    <dsp:sp modelId="{1C220A28-1ED8-422D-A483-44095986C80B}">
      <dsp:nvSpPr>
        <dsp:cNvPr id="0" name=""/>
        <dsp:cNvSpPr/>
      </dsp:nvSpPr>
      <dsp:spPr>
        <a:xfrm rot="2700000">
          <a:off x="788169" y="4219146"/>
          <a:ext cx="2519926" cy="2519926"/>
        </a:xfrm>
        <a:prstGeom prst="teardrop">
          <a:avLst>
            <a:gd name="adj" fmla="val 10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2A628-30DD-49D4-A5B8-4220DE3B6ED0}">
      <dsp:nvSpPr>
        <dsp:cNvPr id="0" name=""/>
        <dsp:cNvSpPr/>
      </dsp:nvSpPr>
      <dsp:spPr>
        <a:xfrm>
          <a:off x="880304" y="4277573"/>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lvl="0" algn="r" defTabSz="844550">
            <a:lnSpc>
              <a:spcPct val="90000"/>
            </a:lnSpc>
            <a:spcBef>
              <a:spcPct val="0"/>
            </a:spcBef>
            <a:spcAft>
              <a:spcPct val="35000"/>
            </a:spcAft>
          </a:pPr>
          <a:endParaRPr lang="en-US" sz="1900" b="1" i="0" u="none" strike="noStrike" kern="1200" cap="none" dirty="0">
            <a:solidFill>
              <a:schemeClr val="tx1">
                <a:lumMod val="75000"/>
                <a:lumOff val="25000"/>
              </a:schemeClr>
            </a:solidFill>
            <a:latin typeface="Century Gothic"/>
            <a:ea typeface="Century Gothic"/>
            <a:cs typeface="Century Gothic"/>
            <a:sym typeface="Century Gothic"/>
          </a:endParaRPr>
        </a:p>
        <a:p>
          <a:pPr lvl="0" algn="r" defTabSz="844550">
            <a:lnSpc>
              <a:spcPct val="90000"/>
            </a:lnSpc>
            <a:spcBef>
              <a:spcPct val="0"/>
            </a:spcBef>
            <a:spcAft>
              <a:spcPct val="35000"/>
            </a:spcAft>
          </a:pPr>
          <a:r>
            <a:rPr lang="en-US" sz="1400" b="1" i="0" u="none" strike="noStrike" kern="1200" cap="none" dirty="0">
              <a:solidFill>
                <a:schemeClr val="tx1">
                  <a:lumMod val="75000"/>
                  <a:lumOff val="25000"/>
                </a:schemeClr>
              </a:solidFill>
              <a:latin typeface="Century Gothic"/>
              <a:ea typeface="Century Gothic"/>
              <a:cs typeface="Century Gothic"/>
              <a:sym typeface="Century Gothic"/>
            </a:rPr>
            <a:t/>
          </a:r>
          <a:br>
            <a:rPr lang="en-US" sz="1400" b="1" i="0" u="none" strike="noStrike" kern="1200" cap="none" dirty="0">
              <a:solidFill>
                <a:schemeClr val="tx1">
                  <a:lumMod val="75000"/>
                  <a:lumOff val="25000"/>
                </a:schemeClr>
              </a:solidFill>
              <a:latin typeface="Century Gothic"/>
              <a:ea typeface="Century Gothic"/>
              <a:cs typeface="Century Gothic"/>
              <a:sym typeface="Century Gothic"/>
            </a:rPr>
          </a:br>
          <a:r>
            <a:rPr lang="en-US" sz="1400" b="1" i="0" u="none" strike="noStrike" kern="1200" cap="none" dirty="0">
              <a:solidFill>
                <a:schemeClr val="tx1">
                  <a:lumMod val="75000"/>
                  <a:lumOff val="25000"/>
                </a:schemeClr>
              </a:solidFill>
              <a:latin typeface="Century Gothic"/>
              <a:ea typeface="Century Gothic"/>
              <a:cs typeface="Century Gothic"/>
              <a:sym typeface="Century Gothic"/>
            </a:rPr>
            <a:t/>
          </a:r>
          <a:br>
            <a:rPr lang="en-US" sz="1400" b="1" i="0" u="none" strike="noStrike" kern="1200" cap="none" dirty="0">
              <a:solidFill>
                <a:schemeClr val="tx1">
                  <a:lumMod val="75000"/>
                  <a:lumOff val="25000"/>
                </a:schemeClr>
              </a:solidFill>
              <a:latin typeface="Century Gothic"/>
              <a:ea typeface="Century Gothic"/>
              <a:cs typeface="Century Gothic"/>
              <a:sym typeface="Century Gothic"/>
            </a:rPr>
          </a:br>
          <a:r>
            <a:rPr lang="en-US" sz="2200" b="1" i="0" u="none" strike="noStrike" kern="1200" cap="none" dirty="0">
              <a:solidFill>
                <a:schemeClr val="tx1">
                  <a:lumMod val="50000"/>
                  <a:lumOff val="50000"/>
                </a:schemeClr>
              </a:solidFill>
              <a:latin typeface="Century Gothic"/>
              <a:ea typeface="Century Gothic"/>
              <a:cs typeface="Century Gothic"/>
              <a:sym typeface="Century Gothic"/>
            </a:rPr>
            <a:t>Terra</a:t>
          </a:r>
          <a:r>
            <a:rPr lang="en-US" sz="1900" b="1" i="0" u="none" strike="noStrike" kern="1200" cap="none" dirty="0">
              <a:solidFill>
                <a:schemeClr val="tx1">
                  <a:lumMod val="50000"/>
                  <a:lumOff val="50000"/>
                </a:schemeClr>
              </a:solidFill>
              <a:latin typeface="Century Gothic"/>
              <a:ea typeface="Century Gothic"/>
              <a:cs typeface="Century Gothic"/>
              <a:sym typeface="Century Gothic"/>
            </a:rPr>
            <a:t> </a:t>
          </a:r>
        </a:p>
        <a:p>
          <a:pPr lvl="0" algn="r" defTabSz="844550">
            <a:lnSpc>
              <a:spcPct val="90000"/>
            </a:lnSpc>
            <a:spcBef>
              <a:spcPct val="0"/>
            </a:spcBef>
            <a:spcAft>
              <a:spcPct val="35000"/>
            </a:spcAft>
          </a:pPr>
          <a:r>
            <a:rPr lang="en-US" sz="1800" b="1" i="0" u="none" strike="noStrike" kern="1200" cap="none" dirty="0">
              <a:solidFill>
                <a:schemeClr val="tx1">
                  <a:lumMod val="50000"/>
                  <a:lumOff val="50000"/>
                </a:schemeClr>
              </a:solidFill>
              <a:latin typeface="Century Gothic"/>
              <a:ea typeface="Century Gothic"/>
              <a:cs typeface="Century Gothic"/>
              <a:sym typeface="Century Gothic"/>
            </a:rPr>
            <a:t>MODIS</a:t>
          </a:r>
          <a:endParaRPr lang="en-US" sz="1800" b="1" kern="1200" dirty="0">
            <a:solidFill>
              <a:schemeClr val="tx1">
                <a:lumMod val="50000"/>
                <a:lumOff val="50000"/>
              </a:schemeClr>
            </a:solidFill>
            <a:latin typeface="Century Gothic" panose="020B0502020202020204" pitchFamily="34" charset="0"/>
          </a:endParaRPr>
        </a:p>
      </dsp:txBody>
      <dsp:txXfrm>
        <a:off x="1215618" y="4613716"/>
        <a:ext cx="1680592" cy="1680272"/>
      </dsp:txXfrm>
    </dsp:sp>
    <dsp:sp modelId="{8B1E7D96-6B0A-42D5-8830-4885A85F5008}">
      <dsp:nvSpPr>
        <dsp:cNvPr id="0" name=""/>
        <dsp:cNvSpPr/>
      </dsp:nvSpPr>
      <dsp:spPr>
        <a:xfrm rot="2700000">
          <a:off x="4189772" y="4846780"/>
          <a:ext cx="2519926" cy="2519926"/>
        </a:xfrm>
        <a:prstGeom prst="teardrop">
          <a:avLst>
            <a:gd name="adj" fmla="val 10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B1B24-6B9E-49DF-BA63-DA9DA3DE13AE}">
      <dsp:nvSpPr>
        <dsp:cNvPr id="0" name=""/>
        <dsp:cNvSpPr/>
      </dsp:nvSpPr>
      <dsp:spPr>
        <a:xfrm>
          <a:off x="4261702" y="4926738"/>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0" kern="1200" dirty="0">
              <a:solidFill>
                <a:schemeClr val="tx1">
                  <a:lumMod val="50000"/>
                  <a:lumOff val="50000"/>
                </a:schemeClr>
              </a:solidFill>
              <a:latin typeface="Century Gothic" panose="020B0502020202020204" pitchFamily="34" charset="0"/>
            </a:rPr>
            <a:t>Normalized Difference Vegetation Index </a:t>
          </a:r>
          <a:r>
            <a:rPr lang="en-US" sz="1800" b="1" kern="1200" dirty="0">
              <a:solidFill>
                <a:schemeClr val="tx1">
                  <a:lumMod val="50000"/>
                  <a:lumOff val="50000"/>
                </a:schemeClr>
              </a:solidFill>
              <a:latin typeface="Century Gothic" panose="020B0502020202020204" pitchFamily="34" charset="0"/>
            </a:rPr>
            <a:t>(NDVI)</a:t>
          </a:r>
        </a:p>
        <a:p>
          <a:pPr lvl="0" algn="ctr" defTabSz="711200">
            <a:lnSpc>
              <a:spcPct val="90000"/>
            </a:lnSpc>
            <a:spcBef>
              <a:spcPct val="0"/>
            </a:spcBef>
            <a:spcAft>
              <a:spcPts val="600"/>
            </a:spcAft>
          </a:pPr>
          <a:endParaRPr lang="en-US" sz="1800" b="1" kern="1200" dirty="0">
            <a:solidFill>
              <a:schemeClr val="tx1">
                <a:lumMod val="50000"/>
                <a:lumOff val="50000"/>
              </a:schemeClr>
            </a:solidFill>
            <a:latin typeface="Century Gothic" panose="020B0502020202020204" pitchFamily="34" charset="0"/>
          </a:endParaRPr>
        </a:p>
        <a:p>
          <a:pPr lvl="0" algn="ctr" defTabSz="711200">
            <a:lnSpc>
              <a:spcPct val="90000"/>
            </a:lnSpc>
            <a:spcBef>
              <a:spcPct val="0"/>
            </a:spcBef>
            <a:spcAft>
              <a:spcPct val="35000"/>
            </a:spcAft>
          </a:pPr>
          <a:r>
            <a:rPr lang="en-US" sz="1600" b="0" kern="1200" dirty="0">
              <a:solidFill>
                <a:schemeClr val="tx1">
                  <a:lumMod val="50000"/>
                  <a:lumOff val="50000"/>
                </a:schemeClr>
              </a:solidFill>
              <a:latin typeface="Century Gothic" panose="020B0502020202020204" pitchFamily="34" charset="0"/>
            </a:rPr>
            <a:t>Evaporative Stress Index </a:t>
          </a:r>
          <a:r>
            <a:rPr lang="en-US" sz="1800" b="1" kern="1200" dirty="0">
              <a:solidFill>
                <a:schemeClr val="tx1">
                  <a:lumMod val="50000"/>
                  <a:lumOff val="50000"/>
                </a:schemeClr>
              </a:solidFill>
              <a:latin typeface="Century Gothic" panose="020B0502020202020204" pitchFamily="34" charset="0"/>
            </a:rPr>
            <a:t>(ESI) </a:t>
          </a:r>
          <a:endParaRPr lang="en-US" sz="1800" kern="1200" dirty="0">
            <a:solidFill>
              <a:schemeClr val="tx1">
                <a:lumMod val="50000"/>
                <a:lumOff val="50000"/>
              </a:schemeClr>
            </a:solidFill>
            <a:latin typeface="Century Gothic" panose="020B0502020202020204" pitchFamily="34" charset="0"/>
          </a:endParaRPr>
        </a:p>
      </dsp:txBody>
      <dsp:txXfrm>
        <a:off x="4598357" y="5262881"/>
        <a:ext cx="1680592" cy="1680272"/>
      </dsp:txXfrm>
    </dsp:sp>
    <dsp:sp modelId="{63CF2F95-BD4D-4914-BCA5-7F37DE90D61B}">
      <dsp:nvSpPr>
        <dsp:cNvPr id="0" name=""/>
        <dsp:cNvSpPr/>
      </dsp:nvSpPr>
      <dsp:spPr>
        <a:xfrm rot="2700000">
          <a:off x="821564" y="2964057"/>
          <a:ext cx="2519926" cy="2519926"/>
        </a:xfrm>
        <a:prstGeom prst="teardrop">
          <a:avLst>
            <a:gd name="adj" fmla="val 100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4BF353-7E00-42C4-929E-64BC6F24F9CB}">
      <dsp:nvSpPr>
        <dsp:cNvPr id="0" name=""/>
        <dsp:cNvSpPr/>
      </dsp:nvSpPr>
      <dsp:spPr>
        <a:xfrm>
          <a:off x="904565" y="3044856"/>
          <a:ext cx="2352561" cy="2352558"/>
        </a:xfrm>
        <a:prstGeom prst="ellipse">
          <a:avLst/>
        </a:prstGeom>
        <a:solidFill>
          <a:schemeClr val="lt1">
            <a:alpha val="90000"/>
            <a:hueOff val="0"/>
            <a:satOff val="0"/>
            <a:lumOff val="0"/>
            <a:alphaOff val="0"/>
          </a:schemeClr>
        </a:solidFill>
        <a:ln w="12700" cap="flat" cmpd="sng" algn="ctr">
          <a:solidFill>
            <a:schemeClr val="accent6">
              <a:lumMod val="20000"/>
              <a:lumOff val="8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t" anchorCtr="0">
          <a:noAutofit/>
        </a:bodyPr>
        <a:lstStyle/>
        <a:p>
          <a:pPr lvl="0" algn="r" defTabSz="977900">
            <a:lnSpc>
              <a:spcPct val="90000"/>
            </a:lnSpc>
            <a:spcBef>
              <a:spcPct val="0"/>
            </a:spcBef>
            <a:spcAft>
              <a:spcPct val="35000"/>
            </a:spcAft>
          </a:pPr>
          <a:r>
            <a:rPr lang="en-US" sz="2200" b="1" i="0" u="none" strike="noStrike" kern="1200" cap="none" dirty="0" smtClean="0">
              <a:solidFill>
                <a:schemeClr val="tx1">
                  <a:lumMod val="50000"/>
                  <a:lumOff val="50000"/>
                </a:schemeClr>
              </a:solidFill>
              <a:latin typeface="Century Gothic"/>
              <a:ea typeface="Century Gothic"/>
              <a:cs typeface="Century Gothic"/>
              <a:sym typeface="Century Gothic"/>
            </a:rPr>
            <a:t>Aqua </a:t>
          </a:r>
          <a:r>
            <a:rPr lang="en-US" sz="1300" i="0" u="none" strike="noStrike" kern="1200" cap="none" dirty="0" err="1" smtClean="0">
              <a:solidFill>
                <a:schemeClr val="tx1">
                  <a:lumMod val="50000"/>
                  <a:lumOff val="50000"/>
                </a:schemeClr>
              </a:solidFill>
              <a:latin typeface="Century Gothic"/>
              <a:ea typeface="Century Gothic"/>
              <a:cs typeface="Century Gothic"/>
              <a:sym typeface="Century Gothic"/>
            </a:rPr>
            <a:t>MODerate</a:t>
          </a:r>
          <a:r>
            <a:rPr lang="en-US" sz="1300" i="0" u="none" strike="noStrike" kern="1200" cap="none" dirty="0" smtClean="0">
              <a:solidFill>
                <a:schemeClr val="tx1">
                  <a:lumMod val="50000"/>
                  <a:lumOff val="50000"/>
                </a:schemeClr>
              </a:solidFill>
              <a:latin typeface="Century Gothic"/>
              <a:ea typeface="Century Gothic"/>
              <a:cs typeface="Century Gothic"/>
              <a:sym typeface="Century Gothic"/>
            </a:rPr>
            <a:t> resolution Imaging </a:t>
          </a:r>
          <a:r>
            <a:rPr lang="en-US" sz="1300" i="0" u="none" strike="noStrike" kern="1200" cap="none" dirty="0" err="1" smtClean="0">
              <a:solidFill>
                <a:schemeClr val="tx1">
                  <a:lumMod val="50000"/>
                  <a:lumOff val="50000"/>
                </a:schemeClr>
              </a:solidFill>
              <a:latin typeface="Century Gothic"/>
              <a:ea typeface="Century Gothic"/>
              <a:cs typeface="Century Gothic"/>
              <a:sym typeface="Century Gothic"/>
            </a:rPr>
            <a:t>Spectroradiometer</a:t>
          </a:r>
          <a:r>
            <a:rPr lang="en-US" sz="1300" i="0" u="none" strike="noStrike" kern="1200" cap="none" dirty="0" smtClean="0">
              <a:solidFill>
                <a:schemeClr val="tx1">
                  <a:lumMod val="50000"/>
                  <a:lumOff val="50000"/>
                </a:schemeClr>
              </a:solidFill>
              <a:latin typeface="Century Gothic"/>
              <a:ea typeface="Century Gothic"/>
              <a:cs typeface="Century Gothic"/>
              <a:sym typeface="Century Gothic"/>
            </a:rPr>
            <a:t> </a:t>
          </a:r>
          <a:r>
            <a:rPr lang="en-US" sz="1800" b="1" i="0" u="none" strike="noStrike" kern="1200" cap="none" dirty="0" smtClean="0">
              <a:solidFill>
                <a:schemeClr val="tx1">
                  <a:lumMod val="50000"/>
                  <a:lumOff val="50000"/>
                </a:schemeClr>
              </a:solidFill>
              <a:latin typeface="Century Gothic"/>
              <a:ea typeface="Century Gothic"/>
              <a:cs typeface="Century Gothic"/>
              <a:sym typeface="Century Gothic"/>
            </a:rPr>
            <a:t>(MODIS)</a:t>
          </a:r>
          <a:endParaRPr lang="en-US" sz="1800" b="1" kern="1200" dirty="0">
            <a:solidFill>
              <a:schemeClr val="tx1">
                <a:lumMod val="50000"/>
                <a:lumOff val="50000"/>
              </a:schemeClr>
            </a:solidFill>
            <a:latin typeface="Century Gothic" panose="020B0502020202020204" pitchFamily="34" charset="0"/>
          </a:endParaRPr>
        </a:p>
      </dsp:txBody>
      <dsp:txXfrm>
        <a:off x="1241220" y="3380999"/>
        <a:ext cx="1680592" cy="168027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floodlist.com/africa/kenya-floods-and-landslides-leave-5-more-dead"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reliefweb.int/disaster/fl-2011-000115-ken"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search.creativecommons.org/photos/a58033a8-065e-4360-aee7-a1a880d54870" TargetMode="External"/><Relationship Id="rId3" Type="http://schemas.openxmlformats.org/officeDocument/2006/relationships/hyperlink" Target="https://www.flickr.com/photos/38476503@N08" TargetMode="External"/><Relationship Id="rId7" Type="http://schemas.openxmlformats.org/officeDocument/2006/relationships/hyperlink" Target="https://www.flickr.com/photos/10816734@N03"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search.creativecommons.org/photos/f51a86ca-ba67-436c-8281-5a2497a9340d" TargetMode="External"/><Relationship Id="rId5" Type="http://schemas.openxmlformats.org/officeDocument/2006/relationships/hyperlink" Target="https://creativecommons.org/licenses/by-sa/2.0/?ref=ccsearch&amp;atype=rich" TargetMode="External"/><Relationship Id="rId10" Type="http://schemas.openxmlformats.org/officeDocument/2006/relationships/hyperlink" Target="https://ccsearch.creativecommons.org/photos/c603b5de-9f01-4a53-80f2-cc4351a80b82" TargetMode="External"/><Relationship Id="rId4" Type="http://schemas.openxmlformats.org/officeDocument/2006/relationships/hyperlink" Target="https://search.creativecommons.org/photos/9590e841-4832-4b4f-ad75-537d7d5d11a2" TargetMode="External"/><Relationship Id="rId9" Type="http://schemas.openxmlformats.org/officeDocument/2006/relationships/hyperlink" Target="https://creativecommons.org/licenses/by-nc-nd/2.0/?ref=ccsearch&amp;atype=rich"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dma.go.ke/index.php/resource-center/send/26-kitui/5473-kitui-december-201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50865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Earth Observations used in this project were Aqua and Terra MODIS, and Suomi NPP VIIRS.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Normalized Difference Vegetation Index (NDVI) was derived from Aqua and Terra MODIS. The team used this NDVI to calculate Vegetation Condition Index (VCI).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Evaporative Stress Index was calculated using MODIS and Suomi NPP VIIRS derived LST and LAI.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VCI and ESI from Earth Observations were combined with the SPI and SMA derived from RHEAS outputs in our final CDI. </a:t>
            </a:r>
          </a:p>
          <a:p>
            <a:pPr marL="0" lvl="0" indent="0" algn="l" rtl="0">
              <a:lnSpc>
                <a:spcPct val="100000"/>
              </a:lnSpc>
              <a:spcBef>
                <a:spcPts val="0"/>
              </a:spcBef>
              <a:spcAft>
                <a:spcPts val="0"/>
              </a:spcAft>
              <a:buClr>
                <a:schemeClr val="dk1"/>
              </a:buClr>
              <a:buSzPts val="1400"/>
              <a:buFont typeface="Calibri"/>
              <a:buNone/>
            </a:pP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230685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calculate SMA, we acquired soil moisture data from the RHEAS model. We then averaged the soil moisture data monthly, and then calculated long term mean and long term deviations for the data.</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RHEAS outputs for soil moisture are calculated at three levels, with layer 1 representing the top layer of soil, and layer 2 and 3 representing deeper layers. These three soil layers were treated as separate indices, and were averaged and anomalies were calculated for each layer individually.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then performed a calculation to find soil moisture anomalies, which is an index we used to calculate CDI. After the calculation, we ended up with monthly SMA from 2000 to 2018. </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1573139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calculate SPI, we acquired RHEAS precipitation outputs. We then summed this data monthly and then calculated long-term mean and long-term standard deviation.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then performed a calculation to find precipitation anomalies, which we used as an index to calculate CDI. After the calculation, we ended up with monthly SPI from 2000 to 2018. </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676327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rtl="0" fontAlgn="base">
              <a:buFont typeface="Arial" panose="020B0604020202020204" pitchFamily="34" charset="0"/>
              <a:buNone/>
            </a:pPr>
            <a:endParaRPr lang="en-US" sz="1200" b="0" i="0" u="none" strike="noStrike" cap="none" dirty="0">
              <a:solidFill>
                <a:schemeClr val="dk1"/>
              </a:solidFill>
              <a:effectLst/>
              <a:latin typeface="+mn-lt"/>
              <a:ea typeface="Calibri"/>
              <a:cs typeface="Calibri"/>
              <a:sym typeface="Calibri"/>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calculate VCI, we downloaded NDVI data from MODIS. We then scaled the NDVI data to match RHEAS outputs.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then calculated long term minimums and maximums, and performed a calculation to find VCI. We used VCI as an index to calculate CDI. After the calculation, we ended up with monthly VCI from 2000 to 2019. </a:t>
            </a:r>
          </a:p>
          <a:p>
            <a:pPr marL="171450" lvl="0" indent="-171450" algn="l" rtl="0">
              <a:lnSpc>
                <a:spcPct val="100000"/>
              </a:lnSpc>
              <a:spcBef>
                <a:spcPts val="0"/>
              </a:spcBef>
              <a:spcAft>
                <a:spcPts val="0"/>
              </a:spcAft>
              <a:buSzPts val="14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670513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lnSpc>
                <a:spcPct val="100000"/>
              </a:lnSpc>
              <a:spcBef>
                <a:spcPts val="0"/>
              </a:spcBef>
              <a:spcAft>
                <a:spcPts val="0"/>
              </a:spcAft>
              <a:buSzPts val="1400"/>
              <a:buFont typeface="Arial" panose="020B0604020202020204" pitchFamily="34" charset="0"/>
              <a:buChar char="•"/>
            </a:pPr>
            <a:endParaRPr lang="en-US" dirty="0"/>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We did not need to perform any calculation on ESI. After downloading the data from </a:t>
            </a:r>
            <a:r>
              <a:rPr lang="en-US" sz="1200" b="0" i="0" u="none" strike="noStrike" kern="1200" dirty="0" err="1">
                <a:solidFill>
                  <a:schemeClr val="tx1"/>
                </a:solidFill>
                <a:effectLst/>
                <a:latin typeface="+mn-lt"/>
                <a:ea typeface="+mn-ea"/>
                <a:cs typeface="+mn-cs"/>
              </a:rPr>
              <a:t>ClimateSERV</a:t>
            </a:r>
            <a:r>
              <a:rPr lang="en-US" sz="1200" b="0" i="0" u="none" strike="noStrike" kern="1200" dirty="0">
                <a:solidFill>
                  <a:schemeClr val="tx1"/>
                </a:solidFill>
                <a:effectLst/>
                <a:latin typeface="+mn-lt"/>
                <a:ea typeface="+mn-ea"/>
                <a:cs typeface="+mn-cs"/>
              </a:rPr>
              <a:t>, the files were clipped to the same spatial extent as the other indices.</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Finally, to complete the processing of our indices, we resampled each index to the same spatial resolution as the ESI data (5km resolution), and </a:t>
            </a:r>
            <a:r>
              <a:rPr lang="en-US" sz="1200" b="0" i="0" u="none" strike="noStrike" kern="1200" dirty="0" err="1">
                <a:solidFill>
                  <a:schemeClr val="tx1"/>
                </a:solidFill>
                <a:effectLst/>
                <a:latin typeface="+mn-lt"/>
                <a:ea typeface="+mn-ea"/>
                <a:cs typeface="+mn-cs"/>
              </a:rPr>
              <a:t>regridded</a:t>
            </a:r>
            <a:r>
              <a:rPr lang="en-US" sz="1200" b="0" i="0" u="none" strike="noStrike" kern="1200" dirty="0">
                <a:solidFill>
                  <a:schemeClr val="tx1"/>
                </a:solidFill>
                <a:effectLst/>
                <a:latin typeface="+mn-lt"/>
                <a:ea typeface="+mn-ea"/>
                <a:cs typeface="+mn-cs"/>
              </a:rPr>
              <a:t> the data to ensure that the pixels in each raster lined up before combining the indices into a CDI.</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63947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Principal Component Analysis (PCA) was used to calculate weights for each index based on the levels of variance in the data.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 variables contain higher degrees of redundancy than others, and PCA aims to eliminate some of the redundancy in the data while assigning higher weights to variables with more variance.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this project, we conducted a “partial” Principal Component Analysis, using only information from the linear principal component. Using only the linear component allowed us to translate the results of PCA directly back to information about our variables.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PCA was conducted using data for each index averaged over our five study counties. We conducted PCA for each of these 5 counties to determine whether the weights of each index differed greatly across the geography of the country. For example, we were interested to see if variables such as VCI would be weighted significantly higher in arid counties than semi-arid counties.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results of the PCA showed that the weights of the indices did not change drastically depending on the county, so for the remainder of the project, we focused on using weights that were calculated for the country as a whole, rather than for specific counties.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Lastly, the PCA showed that most variables were weighted similarly</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41803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look at the relationships between individual indices before combining them into our final CDI, we created Correlation Heatmaps of our indices for each of our five counties.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example shown on the slide is for Garissa County.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Overall, the correlation heatmaps consistently demonstrated that SPI and SMA-Layer 1 were strongly correlated, while ESI was very weakly correlated with the other five indices.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426581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Table is a time lag comparison for all indices that were calculated by the team.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Time lag is an important for understanding how drought indices compare with each other temporally. The first signs of drought are a lack of rain. The lack of rain is accounted for by SPI. After a lack of rain, a lack of moisture is seen in the soil starting with the top layer. The layers of soil are represented by SMA-1, 2, and 3. Finally, after soil becomes dry, the plants start to wilt. VCI and ESI demonstrate this phenomenon.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170000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time lag column, the time shift that corresponded with the highest Pearson’s Coefficient is given. For example, in the “SPI vs VCI” row, the strongest correlation was seen when SPI values were compared with the VCI values of the next month (+1 month).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153693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land classifications, SPI and SMA-1 were strongly correlated at the same moment in time, which means there is little variation between the two indices, and one may substitute the other. However, SMA-2 and SMA-3 were weakly and moderately correlated to SPI in Arid and Semi-Arid regions. Additionally, there was moderate to strong correlation (0.4 – 0.79) for SPI, SMA-1, and SMA-2 values when compared with VCI values one month later. This was expected since a lack rain and soil moisture precede poor vegetation conditions. Unexpectedly, SMA-1 correlated with VCI one month before SPI; however, SMA-1 +1 and +2 month lag time Pearson’s Coefficients were comparable. Since ESI and VCI values were most related at the same moment in time for arid and semi-arid counties, ESI was omitted from the CDI calculation. </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83510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anose="020B0604020202020204" pitchFamily="34" charset="0"/>
              <a:buChar char="•"/>
            </a:pPr>
            <a:endParaRPr lang="en-US" sz="1200" b="0" i="0" u="none" strike="noStrike" cap="none" dirty="0">
              <a:solidFill>
                <a:schemeClr val="dk1"/>
              </a:solidFill>
              <a:effectLst/>
              <a:latin typeface="+mn-lt"/>
              <a:ea typeface="Calibri"/>
              <a:cs typeface="Calibri"/>
              <a:sym typeface="Calibri"/>
            </a:endParaRPr>
          </a:p>
          <a:p>
            <a:pPr rtl="0" fontAlgn="base">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Our study area is Kenya during the period of 2016 to 2019.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cap="none" dirty="0">
                <a:solidFill>
                  <a:schemeClr val="dk1"/>
                </a:solidFill>
                <a:effectLst/>
                <a:latin typeface="+mn-lt"/>
                <a:ea typeface="Calibri"/>
                <a:cs typeface="Calibri"/>
                <a:sym typeface="Calibri"/>
              </a:rPr>
              <a:t>Case</a:t>
            </a:r>
            <a:r>
              <a:rPr lang="en-US" sz="1200" b="0" i="0" u="none" strike="noStrike" cap="none" baseline="0" dirty="0">
                <a:solidFill>
                  <a:schemeClr val="dk1"/>
                </a:solidFill>
                <a:effectLst/>
                <a:latin typeface="+mn-lt"/>
                <a:ea typeface="Calibri"/>
                <a:cs typeface="Calibri"/>
                <a:sym typeface="Calibri"/>
              </a:rPr>
              <a:t> Study Counties:  We are focusing on five specific counties (</a:t>
            </a:r>
            <a:r>
              <a:rPr lang="en-US" sz="1200" b="0" i="0" u="none" strike="noStrike" cap="none" baseline="0" dirty="0" err="1">
                <a:solidFill>
                  <a:schemeClr val="dk1"/>
                </a:solidFill>
                <a:effectLst/>
                <a:latin typeface="+mn-lt"/>
                <a:ea typeface="Calibri"/>
                <a:cs typeface="Calibri"/>
                <a:sym typeface="Calibri"/>
              </a:rPr>
              <a:t>Marsabit</a:t>
            </a:r>
            <a:r>
              <a:rPr lang="en-US" sz="1200" b="0" i="0" u="none" strike="noStrike" cap="none" baseline="0" dirty="0">
                <a:solidFill>
                  <a:schemeClr val="dk1"/>
                </a:solidFill>
                <a:effectLst/>
                <a:latin typeface="+mn-lt"/>
                <a:ea typeface="Calibri"/>
                <a:cs typeface="Calibri"/>
                <a:sym typeface="Calibri"/>
              </a:rPr>
              <a:t>, Embu, </a:t>
            </a:r>
            <a:r>
              <a:rPr lang="en-US" sz="1200" b="0" i="0" u="none" strike="noStrike" cap="none" baseline="0" dirty="0" err="1">
                <a:solidFill>
                  <a:schemeClr val="dk1"/>
                </a:solidFill>
                <a:effectLst/>
                <a:latin typeface="+mn-lt"/>
                <a:ea typeface="Calibri"/>
                <a:cs typeface="Calibri"/>
                <a:sym typeface="Calibri"/>
              </a:rPr>
              <a:t>Garissa</a:t>
            </a:r>
            <a:r>
              <a:rPr lang="en-US" sz="1200" b="0" i="0" u="none" strike="noStrike" cap="none" baseline="0" dirty="0">
                <a:solidFill>
                  <a:schemeClr val="dk1"/>
                </a:solidFill>
                <a:effectLst/>
                <a:latin typeface="+mn-lt"/>
                <a:ea typeface="Calibri"/>
                <a:cs typeface="Calibri"/>
                <a:sym typeface="Calibri"/>
              </a:rPr>
              <a:t>, </a:t>
            </a:r>
            <a:r>
              <a:rPr lang="en-US" sz="1200" b="0" i="0" u="none" strike="noStrike" cap="none" baseline="0" dirty="0" err="1">
                <a:solidFill>
                  <a:schemeClr val="dk1"/>
                </a:solidFill>
                <a:effectLst/>
                <a:latin typeface="+mn-lt"/>
                <a:ea typeface="Calibri"/>
                <a:cs typeface="Calibri"/>
                <a:sym typeface="Calibri"/>
              </a:rPr>
              <a:t>Kitui</a:t>
            </a:r>
            <a:r>
              <a:rPr lang="en-US" sz="1200" b="0" i="0" u="none" strike="noStrike" cap="none" baseline="0" dirty="0">
                <a:solidFill>
                  <a:schemeClr val="dk1"/>
                </a:solidFill>
                <a:effectLst/>
                <a:latin typeface="+mn-lt"/>
                <a:ea typeface="Calibri"/>
                <a:cs typeface="Calibri"/>
                <a:sym typeface="Calibri"/>
              </a:rPr>
              <a:t>, </a:t>
            </a:r>
            <a:r>
              <a:rPr lang="en-US" sz="1200" b="0" i="0" u="none" strike="noStrike" cap="none" baseline="0" dirty="0" err="1">
                <a:solidFill>
                  <a:schemeClr val="dk1"/>
                </a:solidFill>
                <a:effectLst/>
                <a:latin typeface="+mn-lt"/>
                <a:ea typeface="Calibri"/>
                <a:cs typeface="Calibri"/>
                <a:sym typeface="Calibri"/>
              </a:rPr>
              <a:t>Kwale</a:t>
            </a:r>
            <a:r>
              <a:rPr lang="en-US" sz="1200" b="0" i="0" u="none" strike="noStrike" cap="none" baseline="0" dirty="0">
                <a:solidFill>
                  <a:schemeClr val="dk1"/>
                </a:solidFill>
                <a:effectLst/>
                <a:latin typeface="+mn-lt"/>
                <a:ea typeface="Calibri"/>
                <a:cs typeface="Calibri"/>
                <a:sym typeface="Calibri"/>
              </a:rPr>
              <a:t>). One of our partners suggested that we focus on these 5 counties because the current drought monitoring systems don’t function well in these counties. They also have a mix of land cover types, including agricultural land. </a:t>
            </a:r>
            <a:endParaRPr lang="en-US" sz="1200" b="0" i="0" u="none" strike="noStrike" cap="none" dirty="0">
              <a:solidFill>
                <a:schemeClr val="dk1"/>
              </a:solidFill>
              <a:effectLst/>
              <a:latin typeface="+mn-lt"/>
              <a:ea typeface="Calibri"/>
              <a:cs typeface="Calibri"/>
              <a:sym typeface="Calibri"/>
            </a:endParaRPr>
          </a:p>
          <a:p>
            <a:pPr rtl="0" fontAlgn="base">
              <a:buFont typeface="Arial" panose="020B0604020202020204" pitchFamily="34" charset="0"/>
              <a:buChar char="•"/>
            </a:pPr>
            <a:endParaRPr lang="en-US" sz="1200" b="0" i="0" u="none" strike="noStrike" cap="none" dirty="0">
              <a:solidFill>
                <a:schemeClr val="dk1"/>
              </a:solidFill>
              <a:effectLst/>
              <a:latin typeface="+mn-lt"/>
              <a:ea typeface="Calibri"/>
              <a:cs typeface="Calibri"/>
              <a:sym typeface="Calibri"/>
            </a:endParaRPr>
          </a:p>
          <a:p>
            <a:pPr rtl="0" fontAlgn="base">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There is no universal definition of drought</a:t>
            </a:r>
          </a:p>
          <a:p>
            <a:pPr lvl="1" rtl="0" fontAlgn="base">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There is meteorological drought, as measured by rainfall deficits</a:t>
            </a:r>
          </a:p>
          <a:p>
            <a:pPr lvl="1" rtl="0" fontAlgn="base">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There is also agricultural drought as measured by plant stress</a:t>
            </a:r>
          </a:p>
          <a:p>
            <a:pPr lvl="1" rtl="0" fontAlgn="base">
              <a:buFont typeface="Arial" panose="020B0604020202020204" pitchFamily="34" charset="0"/>
              <a:buChar char="•"/>
            </a:pPr>
            <a:r>
              <a:rPr lang="en-US" sz="1200" b="0" i="0" u="none" strike="noStrike" cap="none" dirty="0">
                <a:solidFill>
                  <a:schemeClr val="dk1"/>
                </a:solidFill>
                <a:effectLst/>
                <a:latin typeface="+mn-lt"/>
                <a:ea typeface="Calibri"/>
                <a:cs typeface="Calibri"/>
                <a:sym typeface="Calibri"/>
              </a:rPr>
              <a:t>We will be looking at both of these.</a:t>
            </a:r>
          </a:p>
          <a:p>
            <a:pPr lvl="1" rtl="0" fontAlgn="base">
              <a:buFont typeface="Arial" panose="020B0604020202020204" pitchFamily="34" charset="0"/>
              <a:buChar char="•"/>
            </a:pPr>
            <a:endParaRPr lang="en-US" sz="1200" b="0" i="0" u="none" strike="noStrike" cap="none" dirty="0">
              <a:solidFill>
                <a:schemeClr val="dk1"/>
              </a:solidFill>
              <a:effectLst/>
              <a:latin typeface="+mn-lt"/>
              <a:ea typeface="Calibri"/>
              <a:cs typeface="Calibri"/>
              <a:sym typeface="Calibri"/>
            </a:endParaRPr>
          </a:p>
          <a:p>
            <a:pPr lvl="1" rtl="0" fontAlgn="base">
              <a:buFont typeface="Arial" panose="020B0604020202020204" pitchFamily="34" charset="0"/>
              <a:buChar char="•"/>
            </a:pPr>
            <a:endParaRPr lang="en-US" sz="1200" b="0" i="0" u="none" strike="noStrike" cap="none" dirty="0">
              <a:solidFill>
                <a:schemeClr val="dk1"/>
              </a:solidFill>
              <a:effectLst/>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------------------------------Image Information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latin typeface="+mn-lt"/>
                <a:ea typeface="Calibri"/>
                <a:cs typeface="Calibri"/>
                <a:sym typeface="Calibri"/>
              </a:rPr>
              <a:t>•Image Credit</a:t>
            </a:r>
            <a:r>
              <a:rPr lang="en-US" dirty="0"/>
              <a:t>: ArcGIS Online,</a:t>
            </a:r>
            <a:r>
              <a:rPr lang="en-US" baseline="0" dirty="0"/>
              <a:t> map modified by</a:t>
            </a:r>
            <a:r>
              <a:rPr lang="en-US" dirty="0"/>
              <a:t> Jennifer Heeth</a:t>
            </a:r>
          </a:p>
          <a:p>
            <a:pPr marL="0" lvl="0" indent="0" algn="l" rtl="0">
              <a:spcBef>
                <a:spcPts val="0"/>
              </a:spcBef>
              <a:spcAft>
                <a:spcPts val="0"/>
              </a:spcAft>
              <a:buNone/>
            </a:pPr>
            <a:r>
              <a:rPr lang="en-US" sz="1200" dirty="0">
                <a:solidFill>
                  <a:schemeClr val="dk1"/>
                </a:solidFill>
                <a:latin typeface="+mn-lt"/>
                <a:ea typeface="Calibri"/>
                <a:cs typeface="Calibri"/>
                <a:sym typeface="Calibri"/>
              </a:rPr>
              <a:t>•Image Source:</a:t>
            </a:r>
            <a:r>
              <a:rPr lang="en-US" sz="1200" baseline="0" dirty="0">
                <a:solidFill>
                  <a:schemeClr val="dk1"/>
                </a:solidFill>
                <a:latin typeface="+mn-lt"/>
                <a:ea typeface="Calibri"/>
                <a:cs typeface="Calibri"/>
                <a:sym typeface="Calibri"/>
              </a:rPr>
              <a:t> ArcGIS Online</a:t>
            </a:r>
            <a:endParaRPr lang="en-US" sz="1200" dirty="0">
              <a:solidFill>
                <a:schemeClr val="dk1"/>
              </a:solidFill>
              <a:latin typeface="+mn-lt"/>
              <a:ea typeface="Calibri"/>
              <a:cs typeface="Calibri"/>
              <a:sym typeface="Calibri"/>
            </a:endParaRPr>
          </a:p>
          <a:p>
            <a:pPr marL="0" lvl="0" indent="0" algn="l" rtl="0">
              <a:spcBef>
                <a:spcPts val="0"/>
              </a:spcBef>
              <a:spcAft>
                <a:spcPts val="0"/>
              </a:spcAft>
              <a:buNone/>
            </a:pPr>
            <a:r>
              <a:rPr lang="en-US" sz="1200" dirty="0">
                <a:solidFill>
                  <a:schemeClr val="dk1"/>
                </a:solidFill>
                <a:latin typeface="+mn-lt"/>
                <a:ea typeface="Calibri"/>
                <a:cs typeface="Calibri"/>
                <a:sym typeface="Calibri"/>
              </a:rPr>
              <a:t>•Image License: </a:t>
            </a:r>
            <a:r>
              <a:rPr lang="en-US" sz="1200" b="0" i="0" u="none" strike="noStrike" cap="none" dirty="0" err="1">
                <a:solidFill>
                  <a:schemeClr val="dk1"/>
                </a:solidFill>
                <a:effectLst/>
                <a:latin typeface="+mn-lt"/>
                <a:ea typeface="Calibri"/>
                <a:cs typeface="Calibri"/>
                <a:sym typeface="Calibri"/>
              </a:rPr>
              <a:t>Esri</a:t>
            </a:r>
            <a:r>
              <a:rPr lang="en-US" sz="1200" b="0" i="0" u="none" strike="noStrike" cap="none" dirty="0">
                <a:solidFill>
                  <a:schemeClr val="dk1"/>
                </a:solidFill>
                <a:effectLst/>
                <a:latin typeface="+mn-lt"/>
                <a:ea typeface="Calibri"/>
                <a:cs typeface="Calibri"/>
                <a:sym typeface="Calibri"/>
              </a:rPr>
              <a:t> Master License Agreement</a:t>
            </a: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616621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final CDI was created at the monthly level by combining </a:t>
            </a:r>
            <a:r>
              <a:rPr lang="en-US" dirty="0" err="1"/>
              <a:t>rasters</a:t>
            </a:r>
            <a:r>
              <a:rPr lang="en-US" dirty="0"/>
              <a:t> of the individual indices using a weighted average technique. </a:t>
            </a:r>
          </a:p>
          <a:p>
            <a:pPr marL="171450" indent="-171450">
              <a:buFont typeface="Arial" panose="020B0604020202020204" pitchFamily="34" charset="0"/>
              <a:buChar char="•"/>
            </a:pPr>
            <a:r>
              <a:rPr lang="en-US" dirty="0"/>
              <a:t>The weights for the weighted average were derived from the Principal Component Analysis, which was previously discussed.</a:t>
            </a:r>
          </a:p>
          <a:p>
            <a:pPr marL="171450" indent="-171450">
              <a:buFont typeface="Arial" panose="020B0604020202020204" pitchFamily="34" charset="0"/>
              <a:buChar char="•"/>
            </a:pPr>
            <a:r>
              <a:rPr lang="en-US" dirty="0"/>
              <a:t>At the moment, the Combined Drought Indicator uses a single set of weights applied across the entire country for the whole period of time, but future work may look at applying different weights that vary with county or with season. </a:t>
            </a:r>
          </a:p>
          <a:p>
            <a:pPr marL="171450" indent="-171450">
              <a:buFont typeface="Arial" panose="020B0604020202020204" pitchFamily="34" charset="0"/>
              <a:buChar char="•"/>
            </a:pPr>
            <a:r>
              <a:rPr lang="en-US" dirty="0"/>
              <a:t>The following slides will look in more detail at the CDI timeseries, as well as evaluation of the CDI’s performance against historical records and the NDMA’s drought bulletins. </a:t>
            </a:r>
          </a:p>
          <a:p>
            <a:pPr marL="171450" indent="-171450">
              <a:buFont typeface="Arial" panose="020B0604020202020204" pitchFamily="34" charset="0"/>
              <a:buChar char="•"/>
            </a:pPr>
            <a:r>
              <a:rPr lang="en-US" dirty="0"/>
              <a:t>The first image was calculated</a:t>
            </a:r>
            <a:r>
              <a:rPr lang="en-US" baseline="0" dirty="0"/>
              <a:t> during March of 2017, and the second image was taken during January of 2016</a:t>
            </a:r>
          </a:p>
          <a:p>
            <a:pPr marL="628650" lvl="1" indent="-171450">
              <a:buFont typeface="Arial" panose="020B0604020202020204" pitchFamily="34" charset="0"/>
              <a:buChar char="•"/>
            </a:pPr>
            <a:r>
              <a:rPr lang="en-US" baseline="0" dirty="0"/>
              <a:t>January 2016 had a high value of CDI overall for the country of Kenya, but drought in the northern regions of the country</a:t>
            </a:r>
          </a:p>
          <a:p>
            <a:pPr marL="628650" lvl="1" indent="-171450">
              <a:buFont typeface="Arial" panose="020B0604020202020204" pitchFamily="34" charset="0"/>
              <a:buChar char="•"/>
            </a:pPr>
            <a:r>
              <a:rPr lang="en-US" baseline="0" dirty="0"/>
              <a:t>March 2017 showed drought for much of the country, but showed flooding in some regions</a:t>
            </a:r>
          </a:p>
          <a:p>
            <a:pPr marL="628650" lvl="1" indent="-171450">
              <a:buFont typeface="Arial" panose="020B0604020202020204" pitchFamily="34" charset="0"/>
              <a:buChar char="•"/>
            </a:pPr>
            <a:r>
              <a:rPr lang="en-US" baseline="0" dirty="0"/>
              <a:t>Highlights importance of assessing drought per county instead of as an entire country</a:t>
            </a: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828844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combined Soil Moisture Anomalies, Standard Precipitation Index, and Vegetation Stress Index to create our Combined Drought Indicator. We used a script that used weights from our Principal Component Analysis to create this CDI.</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graph demonstrates how the CDI changes over time, looking specifically at the CDI from January 2015 to December 2018. Lower values on the graph demonstrate drier periods (droughts) while higher values indicate wetter periods (not drought), which may indicate flood events.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rainy seasons are depicted by the blue and gray bars, with the short rains (October through December) being represented by gray bars, and the long rains (March-May) being represented by blue bars. There is no significant pattern of CDI values across seasons, but visual interpretation suggests that CDI values tend to be lower between rainy seasons.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yellow color on the graph depicts CDI averaged over Arid counties, while the blue line depicts CDI over semi-arid counties, and the red represents overall CDI. Interestingly, the CDI values for arid counties tend to be higher, indicating less drought, than the semi-arid or overall lines.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599453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628650" lvl="1" indent="-171450">
              <a:buFont typeface="Arial" panose="020B0604020202020204" pitchFamily="34" charset="0"/>
              <a:buChar char="•"/>
            </a:pPr>
            <a:r>
              <a:rPr lang="en-US" dirty="0"/>
              <a:t>This figure show CDI and VCI performance in comparison with the NDMA Early Warning Bulletins </a:t>
            </a:r>
          </a:p>
          <a:p>
            <a:pPr marL="1085850" lvl="2" indent="-171450">
              <a:buFont typeface="Arial" panose="020B0604020202020204" pitchFamily="34" charset="0"/>
              <a:buChar char="•"/>
            </a:pPr>
            <a:r>
              <a:rPr lang="en-US" dirty="0"/>
              <a:t>CDI and VCI are graphed and the Early Warning Phase is the background color</a:t>
            </a:r>
          </a:p>
          <a:p>
            <a:pPr marL="1085850" lvl="2" indent="-171450">
              <a:buFont typeface="Arial" panose="020B0604020202020204" pitchFamily="34" charset="0"/>
              <a:buChar char="•"/>
            </a:pPr>
            <a:r>
              <a:rPr lang="en-US" dirty="0"/>
              <a:t>Green is normal, alert is yellow, alarm is red, emergency is purple, and white spaces are where data was missing</a:t>
            </a:r>
          </a:p>
          <a:p>
            <a:pPr marL="628650" lvl="1" indent="-171450">
              <a:buFont typeface="Arial" panose="020B0604020202020204" pitchFamily="34" charset="0"/>
              <a:buChar char="•"/>
            </a:pPr>
            <a:r>
              <a:rPr lang="en-US" dirty="0"/>
              <a:t>We chose these two counties to compare because Garissa is an arid county whereas Kitui is semi-arid</a:t>
            </a:r>
          </a:p>
          <a:p>
            <a:pPr marL="628650" lvl="1" indent="-171450">
              <a:buFont typeface="Arial" panose="020B0604020202020204" pitchFamily="34" charset="0"/>
              <a:buChar char="•"/>
            </a:pPr>
            <a:r>
              <a:rPr lang="en-US" dirty="0"/>
              <a:t>The CDI performs better in semi-arid Kitui than it does in arid Garissa</a:t>
            </a:r>
          </a:p>
          <a:p>
            <a:pPr marL="628650" lvl="1" indent="-171450">
              <a:buFont typeface="Arial" panose="020B0604020202020204" pitchFamily="34" charset="0"/>
              <a:buChar char="•"/>
            </a:pPr>
            <a:r>
              <a:rPr lang="en-US" dirty="0"/>
              <a:t>In the Garissa figure from March 2018 to October 2018 the CDI diverged from the the NDMA  </a:t>
            </a:r>
          </a:p>
          <a:p>
            <a:pPr marL="1085850" lvl="2" indent="-171450">
              <a:buFont typeface="Arial" panose="020B0604020202020204" pitchFamily="34" charset="0"/>
              <a:buChar char="•"/>
            </a:pPr>
            <a:r>
              <a:rPr lang="en-US" dirty="0"/>
              <a:t>The NDMA Early Warning Phase is based on VCI, so VCI should better match the bulletin data</a:t>
            </a:r>
          </a:p>
          <a:p>
            <a:pPr marL="1085850" lvl="2" indent="-171450">
              <a:buFont typeface="Arial" panose="020B0604020202020204" pitchFamily="34" charset="0"/>
              <a:buChar char="•"/>
            </a:pPr>
            <a:r>
              <a:rPr lang="en-US" dirty="0"/>
              <a:t>However in Garissa from March 2018 to October 2018 the VCI and Warning Phase better match historical drought data than our CDI</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832841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These graphs show SMA as well as ESI, SPI, and VCI for Garissa, which is a semi-arid county.</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These indices are shown in comparison to NDMA’s drought warning phases to show how well our indices aligned with NDMA’s bulletin warnings.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looked at whether the individual indices corresponded with the NDMA’s warning phases to ensure that the indices we included in our final CDI were related to the NDMA’s drought classifications</a:t>
            </a: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463178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figure shows our overall CDI in comparison to historical drought events that we compiled into a database.</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shows how well our CDI picked up certain historical drought events. </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Gray columns in the chart depict drought events noted for the entire country, while the yellow column is drought that was only recorded in northern regions. </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2539921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slide depicts the overall timeseries of our Combined Drought Indicator (CDI) compared to Vegetation Condition Index (VCI) averaged over semi-arid counties</a:t>
            </a:r>
          </a:p>
          <a:p>
            <a:pPr marL="171450" indent="-171450">
              <a:buFont typeface="Arial" panose="020B0604020202020204" pitchFamily="34" charset="0"/>
              <a:buChar char="•"/>
            </a:pPr>
            <a:r>
              <a:rPr lang="en-US" dirty="0"/>
              <a:t>The data for this graph was standardized in excel so that the datasets fell in the same range </a:t>
            </a:r>
          </a:p>
          <a:p>
            <a:pPr marL="171450" indent="-171450">
              <a:buFont typeface="Arial" panose="020B0604020202020204" pitchFamily="34" charset="0"/>
              <a:buChar char="•"/>
            </a:pPr>
            <a:r>
              <a:rPr lang="en-US" dirty="0"/>
              <a:t>Currently, the National Drought Management Authority (NDMA) only uses VCI to detect drought and publish their early warning bulletins, which means that they are unable to detect drought after vegetation begins to show stress </a:t>
            </a:r>
          </a:p>
          <a:p>
            <a:pPr marL="171450" indent="-171450">
              <a:buFont typeface="Arial" panose="020B0604020202020204" pitchFamily="34" charset="0"/>
              <a:buChar char="•"/>
            </a:pPr>
            <a:r>
              <a:rPr lang="en-US" dirty="0"/>
              <a:t>The time lag assessment suggested that several of the indices included in our CDI detect drought earlier than VCI, so we would expect that the overall CDI is able to perform ahead of VCI</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1759338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The 2016-2017 drought in Kenya was severe, and led to millions requiring food aid</a:t>
            </a:r>
          </a:p>
          <a:p>
            <a:pPr marL="171450" indent="-171450">
              <a:buFont typeface="Arial" panose="020B0604020202020204" pitchFamily="34" charset="0"/>
              <a:buChar char="•"/>
            </a:pPr>
            <a:r>
              <a:rPr lang="en-US" dirty="0"/>
              <a:t>This graph depicts the results of our CDI over this time period, beginning in Jan. 2015 and ending in Dec. 2018.</a:t>
            </a:r>
          </a:p>
          <a:p>
            <a:pPr marL="171450" indent="-171450">
              <a:buFont typeface="Arial" panose="020B0604020202020204" pitchFamily="34" charset="0"/>
              <a:buChar char="•"/>
            </a:pPr>
            <a:r>
              <a:rPr lang="en-US" dirty="0"/>
              <a:t>The data on this slide has been smoothed to make the relationships between CDI and VCI more clear</a:t>
            </a:r>
          </a:p>
          <a:p>
            <a:pPr marL="171450" indent="-171450">
              <a:buFont typeface="Arial" panose="020B0604020202020204" pitchFamily="34" charset="0"/>
              <a:buChar char="•"/>
            </a:pPr>
            <a:r>
              <a:rPr lang="en-US" dirty="0"/>
              <a:t>To be most useful to our project partners, the final CDI should detect drought earlier than VCI</a:t>
            </a:r>
          </a:p>
          <a:p>
            <a:pPr marL="171450" indent="-171450">
              <a:buFont typeface="Arial" panose="020B0604020202020204" pitchFamily="34" charset="0"/>
              <a:buChar char="•"/>
            </a:pPr>
            <a:r>
              <a:rPr lang="en-US" dirty="0"/>
              <a:t>The drought event of 2016-2017 began with the loss of the OND (October, November, December) rains, which is consistent with our CDI picking up a drought event beginning around October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Based on visual interpretation of these results, we can see that the CDI detected several drought events before VCI, which suggests that it may be useful to the NDMA for their early warning bulletins, but more validation is needed to ensure that the CDI is consistently detecting drought earlier than VCI</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680523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dirty="0"/>
              <a:t>The 2010 and 2011 drought in Kenya, and across the Horn of Africa was one of the most severe droughts in the past 60 years. </a:t>
            </a:r>
          </a:p>
          <a:p>
            <a:pPr marL="171450" indent="-171450">
              <a:buFont typeface="Arial" panose="020B0604020202020204" pitchFamily="34" charset="0"/>
              <a:buChar char="•"/>
            </a:pPr>
            <a:r>
              <a:rPr lang="en-US" dirty="0"/>
              <a:t>The data on this slide has been smoothed to make the relationships between CDI and VCI more clear.</a:t>
            </a:r>
          </a:p>
          <a:p>
            <a:pPr marL="171450" indent="-171450">
              <a:buFont typeface="Arial" panose="020B0604020202020204" pitchFamily="34" charset="0"/>
              <a:buChar char="•"/>
            </a:pPr>
            <a:r>
              <a:rPr lang="en-US" dirty="0"/>
              <a:t>This graph depicts the data between Jan. 2010 and Dec. 2013 to highlight the drought event of 2010-2012</a:t>
            </a:r>
          </a:p>
          <a:p>
            <a:pPr marL="171450" indent="-171450">
              <a:buFont typeface="Arial" panose="020B0604020202020204" pitchFamily="34" charset="0"/>
              <a:buChar char="•"/>
            </a:pPr>
            <a:r>
              <a:rPr lang="en-US" dirty="0"/>
              <a:t>The drought event in 2011 began in Kenya with the insufficient rains in March – May, which our CDI detects around March </a:t>
            </a:r>
          </a:p>
          <a:p>
            <a:pPr marL="171450" indent="-171450">
              <a:buFont typeface="Arial" panose="020B0604020202020204" pitchFamily="34" charset="0"/>
              <a:buChar char="•"/>
            </a:pPr>
            <a:r>
              <a:rPr lang="en-US" dirty="0"/>
              <a:t>Later in the year, the country experienced heavy rain and flash flooding, which would appear as higher values in our CDI. </a:t>
            </a:r>
          </a:p>
          <a:p>
            <a:pPr marL="628650" lvl="1" indent="-171450">
              <a:buFont typeface="Arial" panose="020B0604020202020204" pitchFamily="34" charset="0"/>
              <a:buChar char="•"/>
            </a:pPr>
            <a:r>
              <a:rPr lang="en-US" dirty="0"/>
              <a:t>beginning in August 2011 in the northwestern regions (counties Kisumu East, </a:t>
            </a:r>
            <a:r>
              <a:rPr lang="en-US" dirty="0" err="1"/>
              <a:t>Nyando</a:t>
            </a:r>
            <a:r>
              <a:rPr lang="en-US" dirty="0"/>
              <a:t>, and Turkana), heavy rains caused flash floods</a:t>
            </a:r>
          </a:p>
          <a:p>
            <a:pPr marL="628650" lvl="1" indent="-171450">
              <a:buFont typeface="Arial" panose="020B0604020202020204" pitchFamily="34" charset="0"/>
              <a:buChar char="•"/>
            </a:pPr>
            <a:r>
              <a:rPr lang="en-US" dirty="0"/>
              <a:t>Widespread flooding occurred around October – November 2011, during the rainy season (</a:t>
            </a:r>
            <a:r>
              <a:rPr lang="en-US" dirty="0">
                <a:hlinkClick r:id="rId3"/>
              </a:rPr>
              <a:t>http://floodlist.com/africa/kenya-floods-and-landslides-leave-5-more-dead</a:t>
            </a:r>
            <a:r>
              <a:rPr lang="en-US" dirty="0"/>
              <a:t>)</a:t>
            </a:r>
          </a:p>
          <a:p>
            <a:pPr marL="628650" lvl="1" indent="-171450">
              <a:buFont typeface="Arial" panose="020B0604020202020204" pitchFamily="34" charset="0"/>
              <a:buChar char="•"/>
            </a:pPr>
            <a:r>
              <a:rPr lang="en-US" dirty="0"/>
              <a:t>Particularly severe flooding reported in Garissa county, where the Tana River overflowed (</a:t>
            </a:r>
            <a:r>
              <a:rPr lang="en-US" dirty="0">
                <a:hlinkClick r:id="rId3"/>
              </a:rPr>
              <a:t>http://floodlist.com/africa/kenya-floods-and-landslides-leave-5-more-dead</a:t>
            </a:r>
            <a:r>
              <a:rPr lang="en-US" dirty="0"/>
              <a:t>)</a:t>
            </a:r>
          </a:p>
          <a:p>
            <a:pPr marL="628650" lvl="1" indent="-171450">
              <a:buFont typeface="Arial" panose="020B0604020202020204" pitchFamily="34" charset="0"/>
              <a:buChar char="•"/>
            </a:pPr>
            <a:r>
              <a:rPr lang="en-US" dirty="0"/>
              <a:t>These floods led to at least 25 deaths and almost 100,000 people were displaced from their homes (</a:t>
            </a:r>
            <a:r>
              <a:rPr lang="en-US" dirty="0">
                <a:hlinkClick r:id="rId4"/>
              </a:rPr>
              <a:t>https://reliefweb.int/disaster/fl-2011-000115-ken</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the beginning of 2012, the drought was exacerbated by the lack of rain and poor March-April-May rains, but beginning in April 2012, some counties also experienced heavy rains and flash floods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While our CDI may be detecting drought earlier than VCI in some cases, there are other situations in which the CDI does not function exactly as anticipated. Further work could be focused on identifying which indices perform best in different seasons and across different counties to best tailor the CDI to different scenarios.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409815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r>
              <a:rPr lang="en-US" dirty="0"/>
              <a:t>Timing of Drought Indices: The time lag assessment suggests that there is potential to detect drought much earlier than current systems based on VCI alone. Many indices functioned one full month ahead of VCI, which may significantly improve the response to drought and help prepare for severe consequences. </a:t>
            </a:r>
          </a:p>
          <a:p>
            <a:pPr marL="628650" lvl="1" indent="-171450">
              <a:buFont typeface="Arial" panose="020B0604020202020204" pitchFamily="34" charset="0"/>
              <a:buChar char="•"/>
            </a:pPr>
            <a:r>
              <a:rPr lang="en-US" dirty="0"/>
              <a:t>CDI across arid and semi-arid regions: Our CDI performs very differently in arid and semi-arid regions. Current systems have also been noted to struggle to detect drought consistently and accurately in arid regions, which suggests that certain indices may function better in different regions. </a:t>
            </a:r>
          </a:p>
          <a:p>
            <a:pPr marL="628650" lvl="1" indent="-171450">
              <a:buFont typeface="Arial" panose="020B0604020202020204" pitchFamily="34" charset="0"/>
              <a:buChar char="•"/>
            </a:pPr>
            <a:r>
              <a:rPr lang="en-US" dirty="0"/>
              <a:t>VCI and CDI: Our results show that while there is room to improve current drought warning systems, the current CDI did not appear to detect drought significantly earlier than VCI. While specific indices perform ahead of VCI, including indices at the same moment in time using a weighted average may not be the method best suited to take advantage of the early detection capabilities of certain indices. </a:t>
            </a: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20606987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Future work that could be done would be to compile a more comprehensive historical drought and flood database, this would consist of more monthly events and more specific county drought events that could be used to validate CDI.</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Work that could also be done would be to test other Drought Indicators and Compare other drought indicators to see which one is more accurate, perhaps using the threshold method</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Other work that could be done would be to compile a data set of precipitation or drought data to validate our CDI with.</a:t>
            </a:r>
            <a:endParaRPr lang="en-US" b="0" dirty="0">
              <a:effectLst/>
            </a:endParaRPr>
          </a:p>
          <a:p>
            <a:r>
              <a:rPr lang="en-US" dirty="0"/>
              <a:t/>
            </a:r>
            <a:br>
              <a:rPr lang="en-US" dirty="0"/>
            </a:b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427531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Some of the community concerns that surround this project are Kenya’s population largely relies on rain-fed agriculture, many communities do not have access to irrigation systems and rely solely on rainfall for their crops to grow.</a:t>
            </a:r>
            <a:endParaRPr lang="en-US" sz="1100" b="0" i="0" u="none" strike="noStrike"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Many communities also rely on livestock for their subsistence and livelihood </a:t>
            </a:r>
            <a:endParaRPr lang="en-US" sz="1100" b="0" i="0" u="none" strike="noStrike"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Drought can affect livestock conditions and milk production, and other parts of day-to-day life such as distances to water sources. </a:t>
            </a:r>
            <a:endParaRPr lang="en-US" sz="1100" b="0" i="0" u="none" strike="noStrike"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In 2016-2017 a very severe drought led to 3 million people requiring food aid. </a:t>
            </a:r>
            <a:endParaRPr lang="en-US" sz="1100" b="0" i="0" u="none" strike="noStrike"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Furthermore, some of the crops that are commonly grown in the country and that contribute significantly to the economy and wellbeing of local populations are not drought tolerant, such as maize. There are some movements to increase cultivation of more drought resistant crops, such as cassava. </a:t>
            </a:r>
            <a:endParaRPr lang="en-US" sz="11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------------------------------Image Information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cs typeface="Calibri"/>
                <a:sym typeface="Calibri"/>
              </a:rPr>
              <a:t>From Top to Bottom:</a:t>
            </a:r>
            <a:r>
              <a:rPr lang="en-US" sz="1200" baseline="0" dirty="0">
                <a:solidFill>
                  <a:schemeClr val="dk1"/>
                </a:solidFill>
                <a:latin typeface="+mn-lt"/>
                <a:cs typeface="Calibri"/>
                <a:sym typeface="Calibri"/>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cs typeface="Calibri"/>
                <a:sym typeface="Calibri"/>
              </a:rPr>
              <a:t>Image 1: </a:t>
            </a:r>
            <a:r>
              <a:rPr lang="en-US" sz="1200" b="0" i="1" u="none" strike="noStrike" kern="1200" dirty="0">
                <a:solidFill>
                  <a:schemeClr val="tx1"/>
                </a:solidFill>
                <a:effectLst/>
                <a:latin typeface="+mn-lt"/>
                <a:ea typeface="+mn-ea"/>
                <a:cs typeface="+mn-cs"/>
                <a:hlinkClick r:id="rId3"/>
              </a:rPr>
              <a:t>CIAT International Center for Tropical Agriculture</a:t>
            </a:r>
            <a:r>
              <a:rPr lang="en-US" sz="1200" b="0" i="1" u="none" strike="noStrike" kern="1200" dirty="0">
                <a:solidFill>
                  <a:schemeClr val="tx1"/>
                </a:solidFill>
                <a:effectLst/>
                <a:latin typeface="+mn-lt"/>
                <a:ea typeface="+mn-ea"/>
                <a:cs typeface="+mn-cs"/>
              </a:rPr>
              <a:t>, </a:t>
            </a:r>
            <a:r>
              <a:rPr lang="en-US" dirty="0">
                <a:hlinkClick r:id="rId4"/>
              </a:rPr>
              <a:t>https://search.creativecommons.org/photos/9590e841-4832-4b4f-ad75-537d7d5d11a2</a:t>
            </a:r>
            <a:r>
              <a:rPr lang="en-US" dirty="0"/>
              <a:t>, Creative Commons: </a:t>
            </a:r>
            <a:r>
              <a:rPr lang="en-US" sz="1200" b="0" i="1" u="none" strike="noStrike" kern="1200" cap="all" dirty="0">
                <a:solidFill>
                  <a:schemeClr val="tx1"/>
                </a:solidFill>
                <a:effectLst/>
                <a:latin typeface="+mn-lt"/>
                <a:ea typeface="+mn-ea"/>
                <a:cs typeface="+mn-cs"/>
                <a:hlinkClick r:id="rId5"/>
              </a:rPr>
              <a:t>CC BY-SA 2.0</a:t>
            </a:r>
            <a:endParaRPr lang="en-US" sz="1200" baseline="0" dirty="0">
              <a:solidFill>
                <a:schemeClr val="dk1"/>
              </a:solidFill>
              <a:latin typeface="+mn-lt"/>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cs typeface="Calibri"/>
                <a:sym typeface="Calibri"/>
              </a:rPr>
              <a:t>Image 2: </a:t>
            </a:r>
            <a:r>
              <a:rPr lang="en-US" sz="1200" b="0" i="1" u="none" strike="noStrike" kern="1200" dirty="0">
                <a:solidFill>
                  <a:schemeClr val="tx1"/>
                </a:solidFill>
                <a:effectLst/>
                <a:latin typeface="+mn-lt"/>
                <a:ea typeface="+mn-ea"/>
                <a:cs typeface="+mn-cs"/>
                <a:hlinkClick r:id="rId3"/>
              </a:rPr>
              <a:t>CIAT International Center for Tropical Agriculture</a:t>
            </a:r>
            <a:r>
              <a:rPr lang="en-US" sz="1200" b="0" i="1" u="none" strike="noStrike" kern="1200" dirty="0">
                <a:solidFill>
                  <a:schemeClr val="tx1"/>
                </a:solidFill>
                <a:effectLst/>
                <a:latin typeface="+mn-lt"/>
                <a:ea typeface="+mn-ea"/>
                <a:cs typeface="+mn-cs"/>
              </a:rPr>
              <a:t>, </a:t>
            </a:r>
            <a:r>
              <a:rPr lang="en-US" dirty="0">
                <a:hlinkClick r:id="rId6"/>
              </a:rPr>
              <a:t>https://search.creativecommons.org/photos/f51a86ca-ba67-436c-8281-5a2497a9340d</a:t>
            </a:r>
            <a:r>
              <a:rPr lang="en-US" dirty="0"/>
              <a:t>, Creative Commons:</a:t>
            </a:r>
            <a:r>
              <a:rPr lang="en-US" baseline="0" dirty="0"/>
              <a:t> </a:t>
            </a:r>
            <a:r>
              <a:rPr lang="en-US" sz="1200" b="0" i="1" u="none" strike="noStrike" kern="1200" cap="all" dirty="0">
                <a:solidFill>
                  <a:schemeClr val="tx1"/>
                </a:solidFill>
                <a:effectLst/>
                <a:latin typeface="+mn-lt"/>
                <a:ea typeface="+mn-ea"/>
                <a:cs typeface="+mn-cs"/>
                <a:hlinkClick r:id="rId5"/>
              </a:rPr>
              <a:t>CC BY-SA 2.0 </a:t>
            </a:r>
            <a:endParaRPr lang="en-US" sz="1200" baseline="0" dirty="0">
              <a:solidFill>
                <a:schemeClr val="dk1"/>
              </a:solidFill>
              <a:latin typeface="+mn-lt"/>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cs typeface="Calibri"/>
                <a:sym typeface="Calibri"/>
              </a:rPr>
              <a:t>Image 3: </a:t>
            </a:r>
            <a:r>
              <a:rPr lang="en-US" sz="1200" b="0" i="1" u="none" strike="noStrike" kern="1200" dirty="0">
                <a:solidFill>
                  <a:schemeClr val="tx1"/>
                </a:solidFill>
                <a:effectLst/>
                <a:latin typeface="+mn-lt"/>
                <a:ea typeface="+mn-ea"/>
                <a:cs typeface="+mn-cs"/>
                <a:hlinkClick r:id="rId7"/>
              </a:rPr>
              <a:t>World Bank Photo Collection</a:t>
            </a:r>
            <a:r>
              <a:rPr lang="en-US" sz="1200" b="0" i="1" u="none" strike="noStrike" kern="1200" dirty="0">
                <a:solidFill>
                  <a:schemeClr val="tx1"/>
                </a:solidFill>
                <a:effectLst/>
                <a:latin typeface="+mn-lt"/>
                <a:ea typeface="+mn-ea"/>
                <a:cs typeface="+mn-cs"/>
              </a:rPr>
              <a:t>, </a:t>
            </a:r>
            <a:r>
              <a:rPr lang="en-US" dirty="0">
                <a:hlinkClick r:id="rId8"/>
              </a:rPr>
              <a:t>https://search.creativecommons.org/photos/a58033a8-065e-4360-aee7-a1a880d54870</a:t>
            </a:r>
            <a:r>
              <a:rPr lang="en-US" dirty="0"/>
              <a:t>, Creative</a:t>
            </a:r>
            <a:r>
              <a:rPr lang="en-US" baseline="0" dirty="0"/>
              <a:t> Commons: </a:t>
            </a:r>
            <a:r>
              <a:rPr lang="en-US" sz="1200" b="0" i="1" u="none" strike="noStrike" kern="1200" cap="all" dirty="0">
                <a:solidFill>
                  <a:schemeClr val="tx1"/>
                </a:solidFill>
                <a:effectLst/>
                <a:latin typeface="+mn-lt"/>
                <a:ea typeface="+mn-ea"/>
                <a:cs typeface="+mn-cs"/>
                <a:hlinkClick r:id="rId9"/>
              </a:rPr>
              <a:t>CC BY-NC-ND 2.0 </a:t>
            </a:r>
            <a:endParaRPr lang="en-US" sz="1200" baseline="0" dirty="0">
              <a:solidFill>
                <a:schemeClr val="dk1"/>
              </a:solidFill>
              <a:latin typeface="+mn-lt"/>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dk1"/>
                </a:solidFill>
                <a:latin typeface="+mn-lt"/>
                <a:cs typeface="Calibri"/>
                <a:sym typeface="Calibri"/>
              </a:rPr>
              <a:t>Image 4: </a:t>
            </a:r>
            <a:r>
              <a:rPr lang="en-US" dirty="0"/>
              <a:t>World Bank Photo Collection, </a:t>
            </a:r>
            <a:r>
              <a:rPr lang="en-US" sz="1200" b="0" i="0" u="sng" strike="noStrike" dirty="0">
                <a:solidFill>
                  <a:schemeClr val="dk1"/>
                </a:solidFill>
                <a:latin typeface="+mn-lt"/>
                <a:ea typeface="Calibri"/>
                <a:cs typeface="Calibri"/>
                <a:sym typeface="Calibri"/>
                <a:hlinkClick r:id="rId10"/>
              </a:rPr>
              <a:t>https://ccsearch.creativecommons.org/photos/c603b5de-9f01-4a53-80f2-cc4351a80b82</a:t>
            </a:r>
            <a:r>
              <a:rPr lang="en-US" sz="1200" b="0" i="0" u="none" strike="noStrike" dirty="0">
                <a:solidFill>
                  <a:schemeClr val="tx1"/>
                </a:solidFill>
                <a:latin typeface="+mn-lt"/>
                <a:ea typeface="+mn-ea"/>
                <a:cs typeface="+mn-cs"/>
                <a:sym typeface="Calibri"/>
              </a:rPr>
              <a:t>,</a:t>
            </a:r>
            <a:r>
              <a:rPr lang="en-US" sz="1200" b="0" i="0" u="none" strike="noStrike" baseline="0" dirty="0">
                <a:solidFill>
                  <a:schemeClr val="tx1"/>
                </a:solidFill>
                <a:latin typeface="+mn-lt"/>
                <a:ea typeface="+mn-ea"/>
                <a:cs typeface="+mn-cs"/>
                <a:sym typeface="Calibri"/>
              </a:rPr>
              <a:t> </a:t>
            </a:r>
            <a:r>
              <a:rPr lang="en-US" sz="1200" b="0" i="0" u="none" strike="noStrike" cap="none" dirty="0">
                <a:solidFill>
                  <a:schemeClr val="dk1"/>
                </a:solidFill>
                <a:effectLst/>
                <a:latin typeface="+mn-lt"/>
                <a:ea typeface="Calibri"/>
                <a:cs typeface="Calibri"/>
                <a:sym typeface="Calibri"/>
              </a:rPr>
              <a:t>Creative Commons:</a:t>
            </a:r>
            <a:r>
              <a:rPr lang="en-US" sz="1200" b="0" i="1" u="none" strike="noStrike" cap="none" dirty="0">
                <a:solidFill>
                  <a:schemeClr val="dk1"/>
                </a:solidFill>
                <a:effectLst/>
                <a:latin typeface="+mn-lt"/>
                <a:ea typeface="Calibri"/>
                <a:cs typeface="Calibri"/>
                <a:sym typeface="Calibri"/>
              </a:rPr>
              <a:t> </a:t>
            </a:r>
            <a:r>
              <a:rPr lang="en-US" sz="1200" b="0" i="1" u="none" strike="noStrike" cap="all" dirty="0">
                <a:solidFill>
                  <a:schemeClr val="dk1"/>
                </a:solidFill>
                <a:effectLst/>
                <a:latin typeface="+mn-lt"/>
                <a:ea typeface="Calibri"/>
                <a:cs typeface="Calibri"/>
                <a:sym typeface="Calibri"/>
                <a:hlinkClick r:id="rId9"/>
              </a:rPr>
              <a:t>CC BY-NC-ND 2.0 </a:t>
            </a: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474172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30</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effectLst/>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80% of Kenya is classified as Arid or Semi Arid, abbreviated as ASALs. These ASALs experience drought frequently, which means that droughts can cause more severe harm than in other regions</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30% of Kenya’s population lives in these rural arid and semi-arid lands that are commonly plagued with drought.</a:t>
            </a:r>
            <a:endParaRPr lang="en-US" sz="11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Historically, large portions of the population of some arid counties were pastoralists rather than farmers, which meant that they were less affected by severe droughts. Recently, however, the populations have transitioned largely toward more sedentary agricultural lifestyles that are more threatened by drought.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dk1"/>
              </a:solidFill>
              <a:latin typeface="+mn-lt"/>
              <a:ea typeface="Calibri"/>
              <a:cs typeface="Calibri"/>
              <a:sym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------------------------------Image Information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200" dirty="0">
                <a:solidFill>
                  <a:schemeClr val="dk1"/>
                </a:solidFill>
                <a:latin typeface="+mn-lt"/>
                <a:ea typeface="Calibri"/>
                <a:cs typeface="Calibri"/>
                <a:sym typeface="Calibri"/>
              </a:rPr>
              <a:t>•Image Credit</a:t>
            </a:r>
            <a:r>
              <a:rPr lang="en-US" dirty="0"/>
              <a:t>: FEWS NET,</a:t>
            </a:r>
            <a:r>
              <a:rPr lang="en-US" baseline="0" dirty="0"/>
              <a:t> map modified by</a:t>
            </a:r>
            <a:r>
              <a:rPr lang="en-US" dirty="0"/>
              <a:t> Jennifer Heeth</a:t>
            </a:r>
          </a:p>
          <a:p>
            <a:pPr marL="0" lvl="0" indent="0" algn="l" rtl="0">
              <a:spcBef>
                <a:spcPts val="0"/>
              </a:spcBef>
              <a:spcAft>
                <a:spcPts val="0"/>
              </a:spcAft>
              <a:buNone/>
            </a:pPr>
            <a:r>
              <a:rPr lang="en-US" sz="1200" dirty="0">
                <a:solidFill>
                  <a:schemeClr val="dk1"/>
                </a:solidFill>
                <a:latin typeface="+mn-lt"/>
                <a:ea typeface="Calibri"/>
                <a:cs typeface="Calibri"/>
                <a:sym typeface="Calibri"/>
              </a:rPr>
              <a:t>•Image Source:</a:t>
            </a:r>
            <a:r>
              <a:rPr lang="en-US" sz="1200" baseline="0" dirty="0">
                <a:solidFill>
                  <a:schemeClr val="dk1"/>
                </a:solidFill>
                <a:latin typeface="+mn-lt"/>
                <a:ea typeface="Calibri"/>
                <a:cs typeface="Calibri"/>
                <a:sym typeface="Calibri"/>
              </a:rPr>
              <a:t> FEWS NET</a:t>
            </a:r>
            <a:endParaRPr lang="en-US" sz="1200" dirty="0">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167265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7350" lvl="0" indent="-285750" algn="l" rtl="0">
              <a:lnSpc>
                <a:spcPct val="90000"/>
              </a:lnSpc>
              <a:spcBef>
                <a:spcPts val="1000"/>
              </a:spcBef>
              <a:spcAft>
                <a:spcPts val="0"/>
              </a:spcAft>
              <a:buClr>
                <a:srgbClr val="70AD47"/>
              </a:buClr>
              <a:buSzPts val="2000"/>
              <a:buFont typeface="Arial" panose="020B0604020202020204" pitchFamily="34" charset="0"/>
              <a:buChar char="•"/>
            </a:pPr>
            <a:endParaRPr lang="en-US" sz="1200" dirty="0">
              <a:solidFill>
                <a:srgbClr val="3F3F3F"/>
              </a:solidFill>
            </a:endParaRPr>
          </a:p>
          <a:p>
            <a:pPr marL="387350" lvl="0" indent="-285750" algn="l" rtl="0">
              <a:lnSpc>
                <a:spcPct val="90000"/>
              </a:lnSpc>
              <a:spcBef>
                <a:spcPts val="1000"/>
              </a:spcBef>
              <a:spcAft>
                <a:spcPts val="0"/>
              </a:spcAft>
              <a:buClr>
                <a:srgbClr val="70AD47"/>
              </a:buClr>
              <a:buSzPts val="2000"/>
              <a:buFont typeface="Arial" panose="020B0604020202020204" pitchFamily="34" charset="0"/>
              <a:buChar char="•"/>
            </a:pPr>
            <a:r>
              <a:rPr lang="en-US" sz="1200" dirty="0">
                <a:solidFill>
                  <a:srgbClr val="3F3F3F"/>
                </a:solidFill>
              </a:rPr>
              <a:t>Our project partner is the NDMA. One of the services they provide to the Kenyan people is a drought Early Warning System. Our work is aimed to improve this Early Warning System</a:t>
            </a:r>
          </a:p>
          <a:p>
            <a:pPr marL="387350" lvl="0" indent="-285750" algn="l" rtl="0">
              <a:lnSpc>
                <a:spcPct val="90000"/>
              </a:lnSpc>
              <a:spcBef>
                <a:spcPts val="1000"/>
              </a:spcBef>
              <a:spcAft>
                <a:spcPts val="0"/>
              </a:spcAft>
              <a:buClr>
                <a:srgbClr val="70AD47"/>
              </a:buClr>
              <a:buSzPts val="2000"/>
              <a:buFont typeface="Arial" panose="020B0604020202020204" pitchFamily="34" charset="0"/>
              <a:buChar char="•"/>
            </a:pPr>
            <a:r>
              <a:rPr lang="en-US" sz="1200" dirty="0">
                <a:solidFill>
                  <a:srgbClr val="3F3F3F"/>
                </a:solidFill>
              </a:rPr>
              <a:t>Additionally, we are also collaborating with NASA SERVIR and the RCMRD. Through our collaboration we hope to improve the Rangeland Support Tool. This tool is utilized by the NDMA to create their monthly bulletins. </a:t>
            </a:r>
          </a:p>
          <a:p>
            <a:pPr marL="387350" lvl="0" indent="-285750" algn="l" rtl="0">
              <a:lnSpc>
                <a:spcPct val="90000"/>
              </a:lnSpc>
              <a:spcBef>
                <a:spcPts val="1000"/>
              </a:spcBef>
              <a:spcAft>
                <a:spcPts val="0"/>
              </a:spcAft>
              <a:buClr>
                <a:srgbClr val="70AD47"/>
              </a:buClr>
              <a:buSzPts val="2000"/>
              <a:buFont typeface="Arial" panose="020B0604020202020204" pitchFamily="34" charset="0"/>
              <a:buChar char="•"/>
            </a:pPr>
            <a:r>
              <a:rPr lang="en-US" sz="1200" dirty="0">
                <a:solidFill>
                  <a:srgbClr val="3F3F3F"/>
                </a:solidFill>
              </a:rPr>
              <a:t>The table referenced in this slide comes from</a:t>
            </a:r>
            <a:r>
              <a:rPr lang="en-US" sz="1200" baseline="0" dirty="0">
                <a:solidFill>
                  <a:srgbClr val="3F3F3F"/>
                </a:solidFill>
              </a:rPr>
              <a:t> the drought warning phases published in the NDMA’s Early Warning Bulletins</a:t>
            </a:r>
            <a:endParaRPr lang="en-US" sz="1200" dirty="0">
              <a:solidFill>
                <a:srgbClr val="3F3F3F"/>
              </a:solidFill>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dk1"/>
                </a:solidFill>
                <a:latin typeface="+mn-lt"/>
                <a:ea typeface="Calibri"/>
                <a:cs typeface="Calibri"/>
                <a:sym typeface="Calibri"/>
              </a:rPr>
              <a:t>------------------------------Image Information ------------------------------</a:t>
            </a:r>
            <a:endParaRPr lang="en-US" dirty="0"/>
          </a:p>
          <a:p>
            <a:r>
              <a:rPr lang="en-US" dirty="0"/>
              <a:t>National</a:t>
            </a:r>
            <a:r>
              <a:rPr lang="en-US" baseline="0" dirty="0"/>
              <a:t> Drought Management Authority</a:t>
            </a:r>
            <a:r>
              <a:rPr lang="en-US" dirty="0"/>
              <a:t>. (2020). </a:t>
            </a:r>
            <a:r>
              <a:rPr lang="en-US" i="1" dirty="0"/>
              <a:t>County</a:t>
            </a:r>
            <a:r>
              <a:rPr lang="en-US" i="1" baseline="0" dirty="0"/>
              <a:t> Early Warning Bulletins. </a:t>
            </a:r>
            <a:r>
              <a:rPr lang="en-US" dirty="0">
                <a:hlinkClick r:id="rId3"/>
              </a:rPr>
              <a:t>https://www.ndma.go.ke/index.php/resource-center/send/26-kitui/5473-kitui-december-2019</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52113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lvl="0" indent="0" algn="l" rtl="0">
              <a:lnSpc>
                <a:spcPct val="90000"/>
              </a:lnSpc>
              <a:spcBef>
                <a:spcPts val="1000"/>
              </a:spcBef>
              <a:spcAft>
                <a:spcPts val="0"/>
              </a:spcAft>
              <a:buClr>
                <a:srgbClr val="70AD47"/>
              </a:buClr>
              <a:buSzPts val="2000"/>
              <a:buFont typeface="Arial" panose="020B0604020202020204" pitchFamily="34" charset="0"/>
              <a:buNone/>
            </a:pPr>
            <a:endParaRPr lang="en-US" b="0" dirty="0">
              <a:effectLst/>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Agricultural drought monitoring often uses indices that are based on precipitation, soil moisture, or vegetation stress. </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Combined drought indicators are useful to management organizations because it has the potential to streamline decision-making. Rather than looking at several indices simultaneously, a Combined Drought Indicator can offer a more straightforward look at drought. </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our project, we calculated Standardized Precipitation Index (SPI), Evaporative Stress Index (ESI), Soil Moisture Anomalies (SMA), and Vegetation Condition Index (VCI). </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then looked at each of these indices and assessed which should be included in our Combined Drought Indicator. The combination of these indices takes into account the different factors that influence drought and combines them into a single indicator.</a:t>
            </a: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Currently, the NDMA uses VCI alone to assess drought</a:t>
            </a:r>
            <a:r>
              <a:rPr lang="en-US" sz="1200" b="0" i="0" u="none" strike="noStrike" kern="1200" dirty="0" smtClean="0">
                <a:solidFill>
                  <a:schemeClr val="tx1"/>
                </a:solidFill>
                <a:effectLst/>
                <a:latin typeface="+mn-lt"/>
                <a:ea typeface="+mn-ea"/>
                <a:cs typeface="+mn-cs"/>
              </a:rPr>
              <a:t>. The </a:t>
            </a:r>
            <a:r>
              <a:rPr lang="en-US" sz="1200" b="0" i="0" u="none" strike="noStrike" kern="1200" dirty="0">
                <a:solidFill>
                  <a:schemeClr val="tx1"/>
                </a:solidFill>
                <a:effectLst/>
                <a:latin typeface="+mn-lt"/>
                <a:ea typeface="+mn-ea"/>
                <a:cs typeface="+mn-cs"/>
              </a:rPr>
              <a:t>CDI should outperform VCI due to the fact that it takes into account evaporative stress, precipitation, and soil moisture anomalies rather than just vegetative stress.</a:t>
            </a:r>
          </a:p>
          <a:p>
            <a:pPr marL="387350" marR="0" lvl="0" indent="-285750" algn="l" defTabSz="914400" rtl="0" eaLnBrk="1" fontAlgn="auto" latinLnBrk="0" hangingPunct="1">
              <a:lnSpc>
                <a:spcPct val="90000"/>
              </a:lnSpc>
              <a:spcBef>
                <a:spcPts val="1000"/>
              </a:spcBef>
              <a:spcAft>
                <a:spcPts val="0"/>
              </a:spcAft>
              <a:buClr>
                <a:srgbClr val="70AD47"/>
              </a:buClr>
              <a:buSzPts val="2000"/>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85758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buFont typeface="Arial" panose="020B0604020202020204" pitchFamily="34" charset="0"/>
              <a:buChar char="•"/>
            </a:pPr>
            <a:endParaRPr lang="en-US" sz="1200" b="0" i="0" u="none" strike="noStrike" cap="none" dirty="0">
              <a:solidFill>
                <a:schemeClr val="dk1"/>
              </a:solidFill>
              <a:effectLst/>
              <a:latin typeface="+mn-lt"/>
              <a:ea typeface="Calibri"/>
              <a:cs typeface="Calibri"/>
              <a:sym typeface="Calibri"/>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One of our end products will be a Combined Drought Indicator, the goal is to create a CDI that can predict drought more accurately than the drought prediction system currently used by the NDMA, which is VCI alone.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CDI also needs to be useable and reproducible by our partners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CDI will be integrated into tools currently in use at the NDMA</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will also produce outreach materials, such as a story map and detailed analysis of how we calculated CDI.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StoryMap</a:t>
            </a:r>
            <a:r>
              <a:rPr lang="en-US" sz="1200" b="0" i="0" u="none" strike="noStrike" kern="1200" dirty="0">
                <a:solidFill>
                  <a:schemeClr val="tx1"/>
                </a:solidFill>
                <a:effectLst/>
                <a:latin typeface="+mn-lt"/>
                <a:ea typeface="+mn-ea"/>
                <a:cs typeface="+mn-cs"/>
              </a:rPr>
              <a:t> will summarize results for public interest.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technical paper will provide a well documented process for our collaborators.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will help them integrate the CDI into current tools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will also provide a user friendly guide for the NDMA to help them implement the CDI</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will also create a time lag analysis of our indices, explaining the time lag between when each of the indications of drought are first shown.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can be used by the NDMA and other collaborators during future work</a:t>
            </a:r>
          </a:p>
          <a:p>
            <a:endParaRPr lang="en-US" dirty="0"/>
          </a:p>
          <a:p>
            <a:r>
              <a:rPr lang="en-US" dirty="0"/>
              <a:t>Image Information:</a:t>
            </a:r>
            <a:r>
              <a:rPr lang="en-US" baseline="0" dirty="0"/>
              <a:t> </a:t>
            </a:r>
          </a:p>
          <a:p>
            <a:r>
              <a:rPr lang="en-US" baseline="0" dirty="0"/>
              <a:t>Image 1: project data</a:t>
            </a:r>
          </a:p>
          <a:p>
            <a:r>
              <a:rPr lang="en-US" baseline="0" dirty="0"/>
              <a:t>Image 2: project data</a:t>
            </a:r>
          </a:p>
          <a:p>
            <a:r>
              <a:rPr lang="en-US" baseline="0" dirty="0"/>
              <a:t>Image 3: Lions in the </a:t>
            </a:r>
            <a:r>
              <a:rPr lang="en-US" baseline="0" dirty="0" err="1"/>
              <a:t>Masai</a:t>
            </a:r>
            <a:r>
              <a:rPr lang="en-US" baseline="0" dirty="0"/>
              <a:t> Mara, Kenya, Ex Pat Flickr, </a:t>
            </a:r>
            <a:r>
              <a:rPr lang="en-US" sz="1200" b="0" i="0" kern="1200" dirty="0">
                <a:solidFill>
                  <a:schemeClr val="tx1"/>
                </a:solidFill>
                <a:effectLst/>
                <a:latin typeface="+mn-lt"/>
                <a:ea typeface="+mn-ea"/>
                <a:cs typeface="+mn-cs"/>
              </a:rPr>
              <a:t>https://www.flickr.com/photos/153313809@N08/33680277377, Creative Commons: CC0	</a:t>
            </a: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672337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Our end goal is to create a combined drought indicator for the NDMA to incorporate into their decision making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Our first step was to define which drought indices we would be incorporating into our CDI</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used RHEAS precipitation and soil moisture outputs to calculate SPI and SMA</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RHEAS outputted 30 years of daily files, which we first converted to monthly files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Then we calculated SPI and SMA. The details for these calculations are included later in this presentation.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downloaded NDVI data derived from Aqua and Terra MODIS from </a:t>
            </a:r>
            <a:r>
              <a:rPr lang="en-US" sz="1200" b="0" i="0" u="none" strike="noStrike" kern="1200" dirty="0" err="1">
                <a:solidFill>
                  <a:schemeClr val="tx1"/>
                </a:solidFill>
                <a:effectLst/>
                <a:latin typeface="+mn-lt"/>
                <a:ea typeface="+mn-ea"/>
                <a:cs typeface="+mn-cs"/>
              </a:rPr>
              <a:t>AppEEARS</a:t>
            </a:r>
            <a:r>
              <a:rPr lang="en-US" sz="1200" b="0" i="0" u="none" strike="noStrike" kern="1200" dirty="0">
                <a:solidFill>
                  <a:schemeClr val="tx1"/>
                </a:solidFill>
                <a:effectLst/>
                <a:latin typeface="+mn-lt"/>
                <a:ea typeface="+mn-ea"/>
                <a:cs typeface="+mn-cs"/>
              </a:rPr>
              <a: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ensured that all data was monthly, and then calculated Vegetation Condition Index from the NDVI data</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Finally, we downloaded Evaporative Stress Index data from </a:t>
            </a:r>
            <a:r>
              <a:rPr lang="en-US" sz="1200" b="0" i="0" u="none" strike="noStrike" kern="1200" dirty="0" err="1">
                <a:solidFill>
                  <a:schemeClr val="tx1"/>
                </a:solidFill>
                <a:effectLst/>
                <a:latin typeface="+mn-lt"/>
                <a:ea typeface="+mn-ea"/>
                <a:cs typeface="+mn-cs"/>
              </a:rPr>
              <a:t>ClimateSERV</a:t>
            </a:r>
            <a:r>
              <a:rPr lang="en-US" sz="1200" b="0" i="0" u="none" strike="noStrike"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Using all four indices, we conducted a Principal Component Analysis (PCA). This PCA allowed us to determine the best weights to assign to each of our indices when combining them into the final CDI.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Lastly, we evaluated  our CDI using the early warning bulletins published by NDMA. The early warning bulletins have a drought status for each county for each month, which means that our validation was conducted only at the county level. </a:t>
            </a:r>
          </a:p>
          <a:p>
            <a:pPr marL="171450" lvl="0" indent="-171450" algn="l" rtl="0">
              <a:lnSpc>
                <a:spcPct val="100000"/>
              </a:lnSpc>
              <a:spcBef>
                <a:spcPts val="0"/>
              </a:spcBef>
              <a:spcAft>
                <a:spcPts val="0"/>
              </a:spcAft>
              <a:buSzPts val="140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50177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Clr>
                <a:schemeClr val="dk1"/>
              </a:buClr>
              <a:buSzPts val="1400"/>
              <a:buFont typeface="Calibri"/>
              <a:buNone/>
            </a:pPr>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first term of this project worked with the RHEAS model. The RHEAS model is a software framework for hydrologic modeling and data assimilation that automates the deployment of water resources nowcasting. The first term generated outputs from the model at a 25 km spatial resolution. Our team is not running the model, we are receiving pre-run outputs from NASA SERVIR that are generated at a 5 km spatial resolution.</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Climate Hazards Center InfraRed Precipitation with Station Data (abbreviated as CHIRPS) precipitation data and National Centers for Environmental Prediction (NCEP) temperature and wind data are being ingested into the RHEAS model for our project.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model was run by NASA SERVIR, and outputted 30 years of daily tiff files. These tiff files include climate variables such as precipitation, rainfall, soil moisture, and land surface temperature.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this project, we used RHEAS’s precipitation data to calculate Standardized Precipitation Index (SPI), and soil moisture to calculate Soil Moisture Anomalies (SMA). These indices were combined with other indices from earth observations to create our Combined Drought Index</a:t>
            </a:r>
          </a:p>
          <a:p>
            <a:pPr marL="0" lvl="0" indent="0" algn="l" rtl="0">
              <a:lnSpc>
                <a:spcPct val="100000"/>
              </a:lnSpc>
              <a:spcBef>
                <a:spcPts val="0"/>
              </a:spcBef>
              <a:spcAft>
                <a:spcPts val="0"/>
              </a:spcAft>
              <a:buClr>
                <a:schemeClr val="dk1"/>
              </a:buClr>
              <a:buSzPts val="1400"/>
              <a:buFont typeface="Calibri"/>
              <a:buNone/>
            </a:pPr>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2936762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r="-75000"/>
            </a:stretch>
          </a:blipFill>
          <a:ln w="127000">
            <a:solidFill>
              <a:srgbClr val="7EB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p:grpSpPr>
        <p:sp>
          <p:nvSpPr>
            <p:cNvPr id="24" name="Rounded Rectangle 23"/>
            <p:cNvSpPr/>
            <p:nvPr userDrawn="1"/>
          </p:nvSpPr>
          <p:spPr>
            <a:xfrm>
              <a:off x="11620500" y="6248400"/>
              <a:ext cx="679450" cy="659565"/>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p:grpSpPr>
          <p:sp>
            <p:nvSpPr>
              <p:cNvPr id="26" name="Rounded Rectangle 25"/>
              <p:cNvSpPr/>
              <p:nvPr userDrawn="1"/>
            </p:nvSpPr>
            <p:spPr>
              <a:xfrm>
                <a:off x="0" y="6593877"/>
                <a:ext cx="12192000" cy="314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1597" y="6339976"/>
                <a:ext cx="393419" cy="393419"/>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7EB761"/>
                </a:solidFill>
                <a:latin typeface="Century Gothic" panose="020B0502020202020204" pitchFamily="34" charset="0"/>
              </a:rPr>
              <a:t>| </a:t>
            </a:r>
            <a:r>
              <a:rPr lang="en-US" sz="1600" spc="100" baseline="0" dirty="0">
                <a:solidFill>
                  <a:srgbClr val="7EB761"/>
                </a:solidFill>
                <a:latin typeface="Century Gothic" panose="020B0502020202020204" pitchFamily="34" charset="0"/>
              </a:rPr>
              <a:t>Spring 2020</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sp>
        <p:nvSpPr>
          <p:cNvPr id="7" name="Rounded Rectangle 6"/>
          <p:cNvSpPr/>
          <p:nvPr userDrawn="1"/>
        </p:nvSpPr>
        <p:spPr>
          <a:xfrm>
            <a:off x="-45493" y="-131929"/>
            <a:ext cx="12310281" cy="1210101"/>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28919" cy="528919"/>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sp>
        <p:nvSpPr>
          <p:cNvPr id="7" name="Rounded Rectangle 6"/>
          <p:cNvSpPr/>
          <p:nvPr userDrawn="1"/>
        </p:nvSpPr>
        <p:spPr>
          <a:xfrm>
            <a:off x="0" y="6708859"/>
            <a:ext cx="12192000" cy="362955"/>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761" y="131134"/>
            <a:ext cx="436542" cy="436542"/>
          </a:xfrm>
          <a:prstGeom prst="rect">
            <a:avLst/>
          </a:prstGeom>
        </p:spPr>
      </p:pic>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2446" y="6304206"/>
            <a:ext cx="436542" cy="436542"/>
          </a:xfrm>
          <a:prstGeom prst="rect">
            <a:avLst/>
          </a:prstGeom>
        </p:spPr>
      </p:pic>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sp>
        <p:nvSpPr>
          <p:cNvPr id="6" name="Rounded Rectangle 5"/>
          <p:cNvSpPr/>
          <p:nvPr userDrawn="1"/>
        </p:nvSpPr>
        <p:spPr>
          <a:xfrm>
            <a:off x="9706282" y="-74427"/>
            <a:ext cx="2538483" cy="1026042"/>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6" name="Rounded Rectangle 5"/>
          <p:cNvSpPr/>
          <p:nvPr userDrawn="1"/>
        </p:nvSpPr>
        <p:spPr>
          <a:xfrm>
            <a:off x="9706282" y="-74427"/>
            <a:ext cx="2538483" cy="1026042"/>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B0502020202020204" pitchFamily="34" charset="0"/>
              </a:rPr>
              <a:t>ACKNOWLEDGEMENTS</a:t>
            </a:r>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4.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image" Target="../media/image26.png"/><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3085" y="6269918"/>
            <a:ext cx="2218877" cy="338554"/>
          </a:xfrm>
          <a:prstGeom prst="rect">
            <a:avLst/>
          </a:prstGeom>
        </p:spPr>
        <p:txBody>
          <a:bodyPr wrap="none">
            <a:spAutoFit/>
          </a:bodyPr>
          <a:lstStyle/>
          <a:p>
            <a:r>
              <a:rPr lang="en-US" sz="1600" dirty="0">
                <a:solidFill>
                  <a:srgbClr val="7EB761"/>
                </a:solidFill>
                <a:latin typeface="Century Gothic" panose="020B0502020202020204" pitchFamily="34" charset="0"/>
              </a:rPr>
              <a:t>Alabama – Marshall </a:t>
            </a:r>
            <a:endParaRPr lang="en-US" dirty="0">
              <a:solidFill>
                <a:srgbClr val="7EB761"/>
              </a:solidFill>
            </a:endParaRPr>
          </a:p>
        </p:txBody>
      </p:sp>
      <p:sp>
        <p:nvSpPr>
          <p:cNvPr id="3" name="Title 1"/>
          <p:cNvSpPr txBox="1">
            <a:spLocks/>
          </p:cNvSpPr>
          <p:nvPr/>
        </p:nvSpPr>
        <p:spPr>
          <a:xfrm>
            <a:off x="6066233" y="1832840"/>
            <a:ext cx="5394960" cy="1021339"/>
          </a:xfrm>
          <a:prstGeom prst="rect">
            <a:avLst/>
          </a:prstGeom>
        </p:spPr>
        <p:txBody>
          <a:bodyPr anchor="ctr">
            <a:normAutofit fontScale="925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4300" spc="0" baseline="0" dirty="0">
                <a:solidFill>
                  <a:srgbClr val="7EB761"/>
                </a:solidFill>
              </a:rPr>
              <a:t>KENYA</a:t>
            </a:r>
          </a:p>
          <a:p>
            <a:pPr algn="l"/>
            <a:r>
              <a:rPr lang="en-US" sz="3000" b="0" spc="0" baseline="0" dirty="0">
                <a:solidFill>
                  <a:srgbClr val="7EB761"/>
                </a:solidFill>
              </a:rPr>
              <a:t>Food Security &amp; Agriculture II</a:t>
            </a:r>
          </a:p>
        </p:txBody>
      </p:sp>
      <p:sp>
        <p:nvSpPr>
          <p:cNvPr id="4" name="Subtitle 2"/>
          <p:cNvSpPr txBox="1">
            <a:spLocks/>
          </p:cNvSpPr>
          <p:nvPr/>
        </p:nvSpPr>
        <p:spPr>
          <a:xfrm>
            <a:off x="6066233" y="3092179"/>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spcBef>
                <a:spcPts val="0"/>
              </a:spcBef>
              <a:buClr>
                <a:srgbClr val="3F3F3F"/>
              </a:buClr>
              <a:buSzPts val="2000"/>
            </a:pPr>
            <a:r>
              <a:rPr lang="en-US" sz="1600" dirty="0">
                <a:solidFill>
                  <a:schemeClr val="tx1">
                    <a:lumMod val="75000"/>
                    <a:lumOff val="25000"/>
                  </a:schemeClr>
                </a:solidFill>
                <a:latin typeface="Century Gothic"/>
                <a:ea typeface="Century Gothic"/>
                <a:cs typeface="Century Gothic"/>
                <a:sym typeface="Century Gothic"/>
              </a:rPr>
              <a:t>Using NASA Earth Observations to Enhance Drought Warning Systems and Develop Capacity to Use the RHEAS Model in Kenya</a:t>
            </a:r>
            <a:endParaRPr lang="en-US" sz="1100" dirty="0">
              <a:solidFill>
                <a:schemeClr val="tx1">
                  <a:lumMod val="75000"/>
                  <a:lumOff val="25000"/>
                </a:schemeClr>
              </a:solidFill>
              <a:sym typeface="Arial"/>
            </a:endParaRPr>
          </a:p>
        </p:txBody>
      </p:sp>
      <p:sp>
        <p:nvSpPr>
          <p:cNvPr id="5" name="TextBox 4"/>
          <p:cNvSpPr txBox="1"/>
          <p:nvPr/>
        </p:nvSpPr>
        <p:spPr>
          <a:xfrm>
            <a:off x="6066233" y="4938934"/>
            <a:ext cx="5394960"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Samuel Tatum, Caley Feemster, Jennifer Heeth, Sabine Nix</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3616119391"/>
              </p:ext>
            </p:extLst>
          </p:nvPr>
        </p:nvGraphicFramePr>
        <p:xfrm>
          <a:off x="657727" y="-1964223"/>
          <a:ext cx="13685202" cy="97112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531395" y="-64588"/>
            <a:ext cx="11002878" cy="1172516"/>
          </a:xfrm>
          <a:prstGeom prst="rect">
            <a:avLst/>
          </a:prstGeom>
        </p:spPr>
        <p:txBody>
          <a:bodyPr wrap="square" anchor="ctr">
            <a:noAutofit/>
          </a:bodyPr>
          <a:lstStyle/>
          <a:p>
            <a:pPr lvl="0"/>
            <a:r>
              <a:rPr lang="en-US" sz="4000" b="1" dirty="0">
                <a:solidFill>
                  <a:srgbClr val="7EB761"/>
                </a:solidFill>
                <a:latin typeface="Century Gothic" panose="020F0302020204030204"/>
              </a:rPr>
              <a:t>DATA ACQUISITION: EARTH OBSERVATIONS</a:t>
            </a:r>
          </a:p>
        </p:txBody>
      </p:sp>
      <p:graphicFrame>
        <p:nvGraphicFramePr>
          <p:cNvPr id="8" name="Diagram 7">
            <a:extLst>
              <a:ext uri="{FF2B5EF4-FFF2-40B4-BE49-F238E27FC236}">
                <a16:creationId xmlns:a16="http://schemas.microsoft.com/office/drawing/2014/main" id="{3E1DE6BF-D696-AA4F-83A9-959B6B0579AD}"/>
              </a:ext>
            </a:extLst>
          </p:cNvPr>
          <p:cNvGraphicFramePr/>
          <p:nvPr>
            <p:extLst>
              <p:ext uri="{D42A27DB-BD31-4B8C-83A1-F6EECF244321}">
                <p14:modId xmlns:p14="http://schemas.microsoft.com/office/powerpoint/2010/main" val="833119419"/>
              </p:ext>
            </p:extLst>
          </p:nvPr>
        </p:nvGraphicFramePr>
        <p:xfrm>
          <a:off x="657727" y="-1955987"/>
          <a:ext cx="13685202" cy="97112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Google Shape;161;g5b8a47d095_0_57"/>
          <p:cNvPicPr preferRelativeResize="0"/>
          <p:nvPr/>
        </p:nvPicPr>
        <p:blipFill rotWithShape="1">
          <a:blip r:embed="rId13">
            <a:alphaModFix/>
          </a:blip>
          <a:srcRect/>
          <a:stretch/>
        </p:blipFill>
        <p:spPr>
          <a:xfrm>
            <a:off x="353595" y="1840606"/>
            <a:ext cx="2017986" cy="1057532"/>
          </a:xfrm>
          <a:prstGeom prst="rect">
            <a:avLst/>
          </a:prstGeom>
          <a:noFill/>
          <a:ln>
            <a:noFill/>
          </a:ln>
        </p:spPr>
      </p:pic>
      <p:pic>
        <p:nvPicPr>
          <p:cNvPr id="5" name="Google Shape;162;g5b8a47d095_0_57"/>
          <p:cNvPicPr preferRelativeResize="0"/>
          <p:nvPr/>
        </p:nvPicPr>
        <p:blipFill rotWithShape="1">
          <a:blip r:embed="rId14">
            <a:alphaModFix/>
          </a:blip>
          <a:srcRect/>
          <a:stretch/>
        </p:blipFill>
        <p:spPr>
          <a:xfrm>
            <a:off x="353595" y="3603283"/>
            <a:ext cx="2017986" cy="1078457"/>
          </a:xfrm>
          <a:prstGeom prst="rect">
            <a:avLst/>
          </a:prstGeom>
          <a:noFill/>
          <a:ln>
            <a:noFill/>
          </a:ln>
        </p:spPr>
      </p:pic>
      <p:pic>
        <p:nvPicPr>
          <p:cNvPr id="3" name="Picture 2">
            <a:extLst>
              <a:ext uri="{FF2B5EF4-FFF2-40B4-BE49-F238E27FC236}">
                <a16:creationId xmlns:a16="http://schemas.microsoft.com/office/drawing/2014/main" id="{E4FB631D-8A79-614D-9447-435D4DEBE1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595" y="5400022"/>
            <a:ext cx="2017986" cy="1244425"/>
          </a:xfrm>
          <a:prstGeom prst="rect">
            <a:avLst/>
          </a:prstGeom>
        </p:spPr>
      </p:pic>
    </p:spTree>
    <p:extLst>
      <p:ext uri="{BB962C8B-B14F-4D97-AF65-F5344CB8AC3E}">
        <p14:creationId xmlns:p14="http://schemas.microsoft.com/office/powerpoint/2010/main" val="77752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27" y="216117"/>
            <a:ext cx="8505039" cy="1135012"/>
          </a:xfrm>
          <a:prstGeom prst="rect">
            <a:avLst/>
          </a:prstGeom>
        </p:spPr>
        <p:txBody>
          <a:bodyPr wrap="square" anchor="ctr">
            <a:noAutofit/>
          </a:bodyPr>
          <a:lstStyle/>
          <a:p>
            <a:pPr lvl="0"/>
            <a:r>
              <a:rPr lang="en-US" sz="4000" b="1" dirty="0">
                <a:solidFill>
                  <a:srgbClr val="7EB761"/>
                </a:solidFill>
                <a:latin typeface="Century Gothic" panose="020F0302020204030204"/>
              </a:rPr>
              <a:t>DATA PROCESSING:</a:t>
            </a:r>
          </a:p>
          <a:p>
            <a:pPr lvl="0"/>
            <a:r>
              <a:rPr lang="en-US" sz="4000" b="1" dirty="0">
                <a:solidFill>
                  <a:srgbClr val="7EB761"/>
                </a:solidFill>
                <a:latin typeface="Century Gothic" panose="020F0302020204030204"/>
              </a:rPr>
              <a:t>SOIL MOISTURE ANOMALIES (SMA) </a:t>
            </a:r>
          </a:p>
        </p:txBody>
      </p:sp>
      <p:sp>
        <p:nvSpPr>
          <p:cNvPr id="10" name="Rounded Rectangle 9"/>
          <p:cNvSpPr/>
          <p:nvPr/>
        </p:nvSpPr>
        <p:spPr>
          <a:xfrm>
            <a:off x="7070548" y="2477625"/>
            <a:ext cx="4520620" cy="1735973"/>
          </a:xfrm>
          <a:prstGeom prst="roundRect">
            <a:avLst>
              <a:gd name="adj" fmla="val 10000"/>
            </a:avLst>
          </a:prstGeom>
          <a:ln w="1905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7105523" y="3134045"/>
            <a:ext cx="1000929" cy="44827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SMA =  </a:t>
            </a:r>
          </a:p>
        </p:txBody>
      </p:sp>
      <p:sp>
        <p:nvSpPr>
          <p:cNvPr id="14" name="TextBox 13"/>
          <p:cNvSpPr txBox="1"/>
          <p:nvPr/>
        </p:nvSpPr>
        <p:spPr>
          <a:xfrm>
            <a:off x="7920854" y="2965940"/>
            <a:ext cx="3662940" cy="44827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Soil Moisture – Long-term Mean</a:t>
            </a:r>
          </a:p>
        </p:txBody>
      </p:sp>
      <p:cxnSp>
        <p:nvCxnSpPr>
          <p:cNvPr id="16" name="Straight Connector 15"/>
          <p:cNvCxnSpPr/>
          <p:nvPr/>
        </p:nvCxnSpPr>
        <p:spPr>
          <a:xfrm>
            <a:off x="8064102" y="3358184"/>
            <a:ext cx="3416181"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8347219" y="3363061"/>
            <a:ext cx="265953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Long-term St. Dev.</a:t>
            </a:r>
          </a:p>
        </p:txBody>
      </p:sp>
      <p:grpSp>
        <p:nvGrpSpPr>
          <p:cNvPr id="8" name="Group 7"/>
          <p:cNvGrpSpPr/>
          <p:nvPr/>
        </p:nvGrpSpPr>
        <p:grpSpPr>
          <a:xfrm>
            <a:off x="266728" y="1720625"/>
            <a:ext cx="5467281" cy="3437497"/>
            <a:chOff x="266728" y="1720625"/>
            <a:chExt cx="5467281" cy="3437497"/>
          </a:xfrm>
        </p:grpSpPr>
        <p:grpSp>
          <p:nvGrpSpPr>
            <p:cNvPr id="28" name="Group 27"/>
            <p:cNvGrpSpPr/>
            <p:nvPr/>
          </p:nvGrpSpPr>
          <p:grpSpPr>
            <a:xfrm>
              <a:off x="266728" y="2582539"/>
              <a:ext cx="1461293" cy="1456336"/>
              <a:chOff x="4130145" y="2944831"/>
              <a:chExt cx="817421" cy="814648"/>
            </a:xfrm>
          </p:grpSpPr>
          <p:grpSp>
            <p:nvGrpSpPr>
              <p:cNvPr id="30" name="Group 29"/>
              <p:cNvGrpSpPr/>
              <p:nvPr/>
            </p:nvGrpSpPr>
            <p:grpSpPr>
              <a:xfrm>
                <a:off x="4130145" y="2944831"/>
                <a:ext cx="817421" cy="814648"/>
                <a:chOff x="4130145" y="2944831"/>
                <a:chExt cx="817421" cy="814648"/>
              </a:xfrm>
            </p:grpSpPr>
            <p:sp>
              <p:nvSpPr>
                <p:cNvPr id="32" name="Rounded Rectangle 31"/>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3" name="Rounded Rectangle 32"/>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4" name="Rounded Rectangle 33"/>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5" name="Rounded Rectangle 34"/>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31" name="TextBox 30"/>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soil moisture</a:t>
                </a:r>
              </a:p>
            </p:txBody>
          </p:sp>
        </p:grpSp>
        <p:cxnSp>
          <p:nvCxnSpPr>
            <p:cNvPr id="48" name="Straight Arrow Connector 47"/>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49" name="Group 48"/>
            <p:cNvGrpSpPr/>
            <p:nvPr/>
          </p:nvGrpSpPr>
          <p:grpSpPr>
            <a:xfrm>
              <a:off x="2483511" y="2582539"/>
              <a:ext cx="1461293" cy="1456336"/>
              <a:chOff x="4130145" y="2944831"/>
              <a:chExt cx="817421" cy="814648"/>
            </a:xfrm>
          </p:grpSpPr>
          <p:grpSp>
            <p:nvGrpSpPr>
              <p:cNvPr id="50" name="Group 49"/>
              <p:cNvGrpSpPr/>
              <p:nvPr/>
            </p:nvGrpSpPr>
            <p:grpSpPr>
              <a:xfrm>
                <a:off x="4130145" y="2944831"/>
                <a:ext cx="817421" cy="814648"/>
                <a:chOff x="4130145" y="2944831"/>
                <a:chExt cx="817421" cy="814648"/>
              </a:xfrm>
            </p:grpSpPr>
            <p:sp>
              <p:nvSpPr>
                <p:cNvPr id="52" name="Rounded Rectangle 51"/>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3" name="Rounded Rectangle 52"/>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4" name="Rounded Rectangle 53"/>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5" name="Rounded Rectangle 54"/>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51" name="TextBox 50"/>
              <p:cNvSpPr txBox="1"/>
              <p:nvPr/>
            </p:nvSpPr>
            <p:spPr>
              <a:xfrm>
                <a:off x="4309104" y="3176201"/>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Soil moisture</a:t>
                </a:r>
              </a:p>
              <a:p>
                <a:pPr algn="ctr"/>
                <a:r>
                  <a:rPr lang="en-US" sz="1600" dirty="0">
                    <a:solidFill>
                      <a:schemeClr val="tx1">
                        <a:lumMod val="75000"/>
                        <a:lumOff val="25000"/>
                      </a:schemeClr>
                    </a:solidFill>
                    <a:latin typeface="Century Gothic" panose="020B0502020202020204" pitchFamily="34" charset="0"/>
                  </a:rPr>
                  <a:t>monthly</a:t>
                </a:r>
              </a:p>
            </p:txBody>
          </p:sp>
        </p:grpSp>
        <p:grpSp>
          <p:nvGrpSpPr>
            <p:cNvPr id="56" name="Group 55"/>
            <p:cNvGrpSpPr/>
            <p:nvPr/>
          </p:nvGrpSpPr>
          <p:grpSpPr>
            <a:xfrm>
              <a:off x="4272716" y="1720625"/>
              <a:ext cx="1461293" cy="1456336"/>
              <a:chOff x="4130145" y="2944831"/>
              <a:chExt cx="817421" cy="814648"/>
            </a:xfrm>
          </p:grpSpPr>
          <p:grpSp>
            <p:nvGrpSpPr>
              <p:cNvPr id="57" name="Group 56"/>
              <p:cNvGrpSpPr/>
              <p:nvPr/>
            </p:nvGrpSpPr>
            <p:grpSpPr>
              <a:xfrm>
                <a:off x="4130145" y="2944831"/>
                <a:ext cx="817421" cy="814648"/>
                <a:chOff x="4130145" y="2944831"/>
                <a:chExt cx="817421" cy="814648"/>
              </a:xfrm>
            </p:grpSpPr>
            <p:sp>
              <p:nvSpPr>
                <p:cNvPr id="59" name="Rounded Rectangle 5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0" name="Rounded Rectangle 5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1" name="Rounded Rectangle 6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2" name="Rounded Rectangle 6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58" name="TextBox 57"/>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63" name="Group 62"/>
            <p:cNvGrpSpPr/>
            <p:nvPr/>
          </p:nvGrpSpPr>
          <p:grpSpPr>
            <a:xfrm>
              <a:off x="4268576" y="3701786"/>
              <a:ext cx="1461293" cy="1456336"/>
              <a:chOff x="4130145" y="2944831"/>
              <a:chExt cx="817421" cy="814648"/>
            </a:xfrm>
          </p:grpSpPr>
          <p:grpSp>
            <p:nvGrpSpPr>
              <p:cNvPr id="64" name="Group 63"/>
              <p:cNvGrpSpPr/>
              <p:nvPr/>
            </p:nvGrpSpPr>
            <p:grpSpPr>
              <a:xfrm>
                <a:off x="4130145" y="2944831"/>
                <a:ext cx="817421" cy="814648"/>
                <a:chOff x="4130145" y="2944831"/>
                <a:chExt cx="817421" cy="814648"/>
              </a:xfrm>
            </p:grpSpPr>
            <p:sp>
              <p:nvSpPr>
                <p:cNvPr id="66" name="Rounded Rectangle 65"/>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7" name="Rounded Rectangle 66"/>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8" name="Rounded Rectangle 67"/>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9" name="Rounded Rectangle 68"/>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65" name="TextBox 64"/>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71" name="Straight Arrow Connector 70"/>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74" name="TextBox 73"/>
          <p:cNvSpPr txBox="1"/>
          <p:nvPr/>
        </p:nvSpPr>
        <p:spPr>
          <a:xfrm>
            <a:off x="7898732" y="2960734"/>
            <a:ext cx="3662940" cy="369332"/>
          </a:xfrm>
          <a:prstGeom prst="rect">
            <a:avLst/>
          </a:prstGeom>
          <a:noFill/>
        </p:spPr>
        <p:txBody>
          <a:bodyPr wrap="square" rtlCol="0">
            <a:spAutoFit/>
          </a:bodyPr>
          <a:lstStyle/>
          <a:p>
            <a:r>
              <a:rPr lang="en-US" b="1" dirty="0">
                <a:solidFill>
                  <a:srgbClr val="7EB761"/>
                </a:solidFill>
                <a:latin typeface="Century Gothic" panose="020B0502020202020204" pitchFamily="34" charset="0"/>
              </a:rPr>
              <a:t>Soil Moisture </a:t>
            </a:r>
            <a:r>
              <a:rPr lang="en-US" dirty="0">
                <a:solidFill>
                  <a:schemeClr val="tx1">
                    <a:lumMod val="75000"/>
                    <a:lumOff val="25000"/>
                  </a:schemeClr>
                </a:solidFill>
                <a:latin typeface="Century Gothic" panose="020B0502020202020204" pitchFamily="34" charset="0"/>
              </a:rPr>
              <a:t>– Long-term Mean</a:t>
            </a:r>
          </a:p>
        </p:txBody>
      </p:sp>
      <p:sp>
        <p:nvSpPr>
          <p:cNvPr id="75" name="TextBox 74"/>
          <p:cNvSpPr txBox="1"/>
          <p:nvPr/>
        </p:nvSpPr>
        <p:spPr>
          <a:xfrm>
            <a:off x="7928228" y="2962708"/>
            <a:ext cx="366294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Soil Moisture – </a:t>
            </a:r>
            <a:r>
              <a:rPr lang="en-US" b="1" dirty="0">
                <a:solidFill>
                  <a:srgbClr val="7EB761"/>
                </a:solidFill>
                <a:latin typeface="Century Gothic" panose="020B0502020202020204" pitchFamily="34" charset="0"/>
              </a:rPr>
              <a:t>Long-term Mean</a:t>
            </a:r>
          </a:p>
        </p:txBody>
      </p:sp>
      <p:sp>
        <p:nvSpPr>
          <p:cNvPr id="76" name="TextBox 75"/>
          <p:cNvSpPr txBox="1"/>
          <p:nvPr/>
        </p:nvSpPr>
        <p:spPr>
          <a:xfrm>
            <a:off x="8353195" y="3356311"/>
            <a:ext cx="2659538" cy="369332"/>
          </a:xfrm>
          <a:prstGeom prst="rect">
            <a:avLst/>
          </a:prstGeom>
          <a:noFill/>
        </p:spPr>
        <p:txBody>
          <a:bodyPr wrap="square" rtlCol="0">
            <a:spAutoFit/>
          </a:bodyPr>
          <a:lstStyle/>
          <a:p>
            <a:r>
              <a:rPr lang="en-US" b="1" dirty="0">
                <a:solidFill>
                  <a:srgbClr val="7EB761"/>
                </a:solidFill>
                <a:latin typeface="Century Gothic" panose="020B0502020202020204" pitchFamily="34" charset="0"/>
              </a:rPr>
              <a:t>Long-term St. Dev.</a:t>
            </a:r>
          </a:p>
        </p:txBody>
      </p:sp>
      <p:grpSp>
        <p:nvGrpSpPr>
          <p:cNvPr id="77" name="Group 76"/>
          <p:cNvGrpSpPr/>
          <p:nvPr/>
        </p:nvGrpSpPr>
        <p:grpSpPr>
          <a:xfrm>
            <a:off x="267246" y="1723474"/>
            <a:ext cx="5467281" cy="3437497"/>
            <a:chOff x="266728" y="1720625"/>
            <a:chExt cx="5467281" cy="3437497"/>
          </a:xfrm>
        </p:grpSpPr>
        <p:grpSp>
          <p:nvGrpSpPr>
            <p:cNvPr id="78" name="Group 77"/>
            <p:cNvGrpSpPr/>
            <p:nvPr/>
          </p:nvGrpSpPr>
          <p:grpSpPr>
            <a:xfrm>
              <a:off x="266728" y="2582539"/>
              <a:ext cx="1461293" cy="1456336"/>
              <a:chOff x="4130145" y="2944831"/>
              <a:chExt cx="817421" cy="814648"/>
            </a:xfrm>
          </p:grpSpPr>
          <p:grpSp>
            <p:nvGrpSpPr>
              <p:cNvPr id="103" name="Group 102"/>
              <p:cNvGrpSpPr/>
              <p:nvPr/>
            </p:nvGrpSpPr>
            <p:grpSpPr>
              <a:xfrm>
                <a:off x="4130145" y="2944831"/>
                <a:ext cx="817421" cy="814648"/>
                <a:chOff x="4130145" y="2944831"/>
                <a:chExt cx="817421" cy="814648"/>
              </a:xfrm>
            </p:grpSpPr>
            <p:sp>
              <p:nvSpPr>
                <p:cNvPr id="105" name="Rounded Rectangle 104"/>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6" name="Rounded Rectangle 105"/>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7" name="Rounded Rectangle 106"/>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8" name="Rounded Rectangle 107"/>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04" name="TextBox 103"/>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soil moisture</a:t>
                </a:r>
              </a:p>
            </p:txBody>
          </p:sp>
        </p:grpSp>
        <p:cxnSp>
          <p:nvCxnSpPr>
            <p:cNvPr id="79" name="Straight Arrow Connector 78"/>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80" name="Group 79"/>
            <p:cNvGrpSpPr/>
            <p:nvPr/>
          </p:nvGrpSpPr>
          <p:grpSpPr>
            <a:xfrm>
              <a:off x="2483511" y="2582539"/>
              <a:ext cx="1461293" cy="1456336"/>
              <a:chOff x="4130145" y="2944831"/>
              <a:chExt cx="817421" cy="814648"/>
            </a:xfrm>
          </p:grpSpPr>
          <p:grpSp>
            <p:nvGrpSpPr>
              <p:cNvPr id="97" name="Group 96"/>
              <p:cNvGrpSpPr/>
              <p:nvPr/>
            </p:nvGrpSpPr>
            <p:grpSpPr>
              <a:xfrm>
                <a:off x="4130145" y="2944831"/>
                <a:ext cx="817421" cy="814648"/>
                <a:chOff x="4130145" y="2944831"/>
                <a:chExt cx="817421" cy="814648"/>
              </a:xfrm>
            </p:grpSpPr>
            <p:sp>
              <p:nvSpPr>
                <p:cNvPr id="99" name="Rounded Rectangle 98"/>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0" name="Rounded Rectangle 99"/>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1" name="Rounded Rectangle 100"/>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2" name="Rounded Rectangle 101"/>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98" name="TextBox 97"/>
              <p:cNvSpPr txBox="1"/>
              <p:nvPr/>
            </p:nvSpPr>
            <p:spPr>
              <a:xfrm>
                <a:off x="4309104" y="3176201"/>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Soil moisture</a:t>
                </a:r>
              </a:p>
              <a:p>
                <a:pPr algn="ctr"/>
                <a:r>
                  <a:rPr lang="en-US" sz="1600" dirty="0">
                    <a:solidFill>
                      <a:schemeClr val="tx1">
                        <a:lumMod val="75000"/>
                        <a:lumOff val="25000"/>
                      </a:schemeClr>
                    </a:solidFill>
                    <a:latin typeface="Century Gothic" panose="020B0502020202020204" pitchFamily="34" charset="0"/>
                  </a:rPr>
                  <a:t>monthly</a:t>
                </a:r>
              </a:p>
            </p:txBody>
          </p:sp>
        </p:grpSp>
        <p:grpSp>
          <p:nvGrpSpPr>
            <p:cNvPr id="81" name="Group 80"/>
            <p:cNvGrpSpPr/>
            <p:nvPr/>
          </p:nvGrpSpPr>
          <p:grpSpPr>
            <a:xfrm>
              <a:off x="4272716" y="1720625"/>
              <a:ext cx="1461293" cy="1456336"/>
              <a:chOff x="4130145" y="2944831"/>
              <a:chExt cx="817421" cy="814648"/>
            </a:xfrm>
          </p:grpSpPr>
          <p:grpSp>
            <p:nvGrpSpPr>
              <p:cNvPr id="91" name="Group 90"/>
              <p:cNvGrpSpPr/>
              <p:nvPr/>
            </p:nvGrpSpPr>
            <p:grpSpPr>
              <a:xfrm>
                <a:off x="4130145" y="2944831"/>
                <a:ext cx="817421" cy="814648"/>
                <a:chOff x="4130145" y="2944831"/>
                <a:chExt cx="817421" cy="814648"/>
              </a:xfrm>
            </p:grpSpPr>
            <p:sp>
              <p:nvSpPr>
                <p:cNvPr id="93" name="Rounded Rectangle 92"/>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4" name="Rounded Rectangle 93"/>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5" name="Rounded Rectangle 94"/>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6" name="Rounded Rectangle 95"/>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92" name="TextBox 91"/>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82" name="Group 81"/>
            <p:cNvGrpSpPr/>
            <p:nvPr/>
          </p:nvGrpSpPr>
          <p:grpSpPr>
            <a:xfrm>
              <a:off x="4268576" y="3701786"/>
              <a:ext cx="1461293" cy="1456336"/>
              <a:chOff x="4130145" y="2944831"/>
              <a:chExt cx="817421" cy="814648"/>
            </a:xfrm>
          </p:grpSpPr>
          <p:grpSp>
            <p:nvGrpSpPr>
              <p:cNvPr id="85" name="Group 84"/>
              <p:cNvGrpSpPr/>
              <p:nvPr/>
            </p:nvGrpSpPr>
            <p:grpSpPr>
              <a:xfrm>
                <a:off x="4130145" y="2944831"/>
                <a:ext cx="817421" cy="814648"/>
                <a:chOff x="4130145" y="2944831"/>
                <a:chExt cx="817421" cy="814648"/>
              </a:xfrm>
            </p:grpSpPr>
            <p:sp>
              <p:nvSpPr>
                <p:cNvPr id="87" name="Rounded Rectangle 86"/>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88" name="Rounded Rectangle 87"/>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89" name="Rounded Rectangle 88"/>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0" name="Rounded Rectangle 89"/>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86" name="TextBox 85"/>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83" name="Straight Arrow Connector 82"/>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09" name="Group 108"/>
          <p:cNvGrpSpPr/>
          <p:nvPr/>
        </p:nvGrpSpPr>
        <p:grpSpPr>
          <a:xfrm>
            <a:off x="263365" y="1725704"/>
            <a:ext cx="5467281" cy="3437497"/>
            <a:chOff x="266728" y="1720625"/>
            <a:chExt cx="5467281" cy="3437497"/>
          </a:xfrm>
        </p:grpSpPr>
        <p:grpSp>
          <p:nvGrpSpPr>
            <p:cNvPr id="110" name="Group 109"/>
            <p:cNvGrpSpPr/>
            <p:nvPr/>
          </p:nvGrpSpPr>
          <p:grpSpPr>
            <a:xfrm>
              <a:off x="266728" y="2582539"/>
              <a:ext cx="1461293" cy="1456336"/>
              <a:chOff x="4130145" y="2944831"/>
              <a:chExt cx="817421" cy="814648"/>
            </a:xfrm>
          </p:grpSpPr>
          <p:grpSp>
            <p:nvGrpSpPr>
              <p:cNvPr id="135" name="Group 134"/>
              <p:cNvGrpSpPr/>
              <p:nvPr/>
            </p:nvGrpSpPr>
            <p:grpSpPr>
              <a:xfrm>
                <a:off x="4130145" y="2944831"/>
                <a:ext cx="817421" cy="814648"/>
                <a:chOff x="4130145" y="2944831"/>
                <a:chExt cx="817421" cy="814648"/>
              </a:xfrm>
            </p:grpSpPr>
            <p:sp>
              <p:nvSpPr>
                <p:cNvPr id="137" name="Rounded Rectangle 136"/>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8" name="Rounded Rectangle 137"/>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9" name="Rounded Rectangle 138"/>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40" name="Rounded Rectangle 139"/>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6" name="TextBox 135"/>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soil moisture</a:t>
                </a:r>
              </a:p>
            </p:txBody>
          </p:sp>
        </p:grpSp>
        <p:cxnSp>
          <p:nvCxnSpPr>
            <p:cNvPr id="111" name="Straight Arrow Connector 110"/>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12" name="Group 111"/>
            <p:cNvGrpSpPr/>
            <p:nvPr/>
          </p:nvGrpSpPr>
          <p:grpSpPr>
            <a:xfrm>
              <a:off x="2483511" y="2582539"/>
              <a:ext cx="1461293" cy="1456336"/>
              <a:chOff x="4130145" y="2944831"/>
              <a:chExt cx="817421" cy="814648"/>
            </a:xfrm>
          </p:grpSpPr>
          <p:grpSp>
            <p:nvGrpSpPr>
              <p:cNvPr id="129" name="Group 128"/>
              <p:cNvGrpSpPr/>
              <p:nvPr/>
            </p:nvGrpSpPr>
            <p:grpSpPr>
              <a:xfrm>
                <a:off x="4130145" y="2944831"/>
                <a:ext cx="817421" cy="814648"/>
                <a:chOff x="4130145" y="2944831"/>
                <a:chExt cx="817421" cy="814648"/>
              </a:xfrm>
            </p:grpSpPr>
            <p:sp>
              <p:nvSpPr>
                <p:cNvPr id="131" name="Rounded Rectangle 130"/>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2" name="Rounded Rectangle 131"/>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3" name="Rounded Rectangle 132"/>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4" name="Rounded Rectangle 133"/>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0" name="TextBox 129"/>
              <p:cNvSpPr txBox="1"/>
              <p:nvPr/>
            </p:nvSpPr>
            <p:spPr>
              <a:xfrm>
                <a:off x="4309104" y="3176201"/>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Soil moisture</a:t>
                </a:r>
              </a:p>
              <a:p>
                <a:pPr algn="ctr"/>
                <a:r>
                  <a:rPr lang="en-US" sz="1600" dirty="0">
                    <a:solidFill>
                      <a:schemeClr val="tx1">
                        <a:lumMod val="75000"/>
                        <a:lumOff val="25000"/>
                      </a:schemeClr>
                    </a:solidFill>
                    <a:latin typeface="Century Gothic" panose="020B0502020202020204" pitchFamily="34" charset="0"/>
                  </a:rPr>
                  <a:t>monthly</a:t>
                </a:r>
              </a:p>
            </p:txBody>
          </p:sp>
        </p:grpSp>
        <p:grpSp>
          <p:nvGrpSpPr>
            <p:cNvPr id="113" name="Group 112"/>
            <p:cNvGrpSpPr/>
            <p:nvPr/>
          </p:nvGrpSpPr>
          <p:grpSpPr>
            <a:xfrm>
              <a:off x="4272716" y="1720625"/>
              <a:ext cx="1461293" cy="1456336"/>
              <a:chOff x="4130145" y="2944831"/>
              <a:chExt cx="817421" cy="814648"/>
            </a:xfrm>
          </p:grpSpPr>
          <p:grpSp>
            <p:nvGrpSpPr>
              <p:cNvPr id="123" name="Group 122"/>
              <p:cNvGrpSpPr/>
              <p:nvPr/>
            </p:nvGrpSpPr>
            <p:grpSpPr>
              <a:xfrm>
                <a:off x="4130145" y="2944831"/>
                <a:ext cx="817421" cy="814648"/>
                <a:chOff x="4130145" y="2944831"/>
                <a:chExt cx="817421" cy="814648"/>
              </a:xfrm>
            </p:grpSpPr>
            <p:sp>
              <p:nvSpPr>
                <p:cNvPr id="125" name="Rounded Rectangle 124"/>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6" name="Rounded Rectangle 125"/>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7" name="Rounded Rectangle 126"/>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8" name="Rounded Rectangle 127"/>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24" name="TextBox 123"/>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114" name="Group 113"/>
            <p:cNvGrpSpPr/>
            <p:nvPr/>
          </p:nvGrpSpPr>
          <p:grpSpPr>
            <a:xfrm>
              <a:off x="4268576" y="3701786"/>
              <a:ext cx="1461293" cy="1456336"/>
              <a:chOff x="4130145" y="2944831"/>
              <a:chExt cx="817421" cy="814648"/>
            </a:xfrm>
          </p:grpSpPr>
          <p:grpSp>
            <p:nvGrpSpPr>
              <p:cNvPr id="117" name="Group 116"/>
              <p:cNvGrpSpPr/>
              <p:nvPr/>
            </p:nvGrpSpPr>
            <p:grpSpPr>
              <a:xfrm>
                <a:off x="4130145" y="2944831"/>
                <a:ext cx="817421" cy="814648"/>
                <a:chOff x="4130145" y="2944831"/>
                <a:chExt cx="817421" cy="814648"/>
              </a:xfrm>
            </p:grpSpPr>
            <p:sp>
              <p:nvSpPr>
                <p:cNvPr id="119" name="Rounded Rectangle 11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0" name="Rounded Rectangle 11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1" name="Rounded Rectangle 12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2" name="Rounded Rectangle 12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18" name="TextBox 117"/>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115" name="Straight Arrow Connector 114"/>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6" name="Straight Arrow Connector 115"/>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41" name="Group 140"/>
          <p:cNvGrpSpPr/>
          <p:nvPr/>
        </p:nvGrpSpPr>
        <p:grpSpPr>
          <a:xfrm>
            <a:off x="259225" y="1715902"/>
            <a:ext cx="5467281" cy="3437497"/>
            <a:chOff x="266728" y="1720625"/>
            <a:chExt cx="5467281" cy="3437497"/>
          </a:xfrm>
        </p:grpSpPr>
        <p:grpSp>
          <p:nvGrpSpPr>
            <p:cNvPr id="142" name="Group 141"/>
            <p:cNvGrpSpPr/>
            <p:nvPr/>
          </p:nvGrpSpPr>
          <p:grpSpPr>
            <a:xfrm>
              <a:off x="266728" y="2582539"/>
              <a:ext cx="1461293" cy="1456336"/>
              <a:chOff x="4130145" y="2944831"/>
              <a:chExt cx="817421" cy="814648"/>
            </a:xfrm>
          </p:grpSpPr>
          <p:grpSp>
            <p:nvGrpSpPr>
              <p:cNvPr id="167" name="Group 166"/>
              <p:cNvGrpSpPr/>
              <p:nvPr/>
            </p:nvGrpSpPr>
            <p:grpSpPr>
              <a:xfrm>
                <a:off x="4130145" y="2944831"/>
                <a:ext cx="817421" cy="814648"/>
                <a:chOff x="4130145" y="2944831"/>
                <a:chExt cx="817421" cy="814648"/>
              </a:xfrm>
            </p:grpSpPr>
            <p:sp>
              <p:nvSpPr>
                <p:cNvPr id="169" name="Rounded Rectangle 16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0" name="Rounded Rectangle 16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1" name="Rounded Rectangle 17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2" name="Rounded Rectangle 17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8" name="TextBox 167"/>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soil moisture</a:t>
                </a:r>
              </a:p>
            </p:txBody>
          </p:sp>
        </p:grpSp>
        <p:cxnSp>
          <p:nvCxnSpPr>
            <p:cNvPr id="143" name="Straight Arrow Connector 142"/>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44" name="Group 143"/>
            <p:cNvGrpSpPr/>
            <p:nvPr/>
          </p:nvGrpSpPr>
          <p:grpSpPr>
            <a:xfrm>
              <a:off x="2483511" y="2582539"/>
              <a:ext cx="1461293" cy="1456336"/>
              <a:chOff x="4130145" y="2944831"/>
              <a:chExt cx="817421" cy="814648"/>
            </a:xfrm>
          </p:grpSpPr>
          <p:grpSp>
            <p:nvGrpSpPr>
              <p:cNvPr id="161" name="Group 160"/>
              <p:cNvGrpSpPr/>
              <p:nvPr/>
            </p:nvGrpSpPr>
            <p:grpSpPr>
              <a:xfrm>
                <a:off x="4130145" y="2944831"/>
                <a:ext cx="817421" cy="814648"/>
                <a:chOff x="4130145" y="2944831"/>
                <a:chExt cx="817421" cy="814648"/>
              </a:xfrm>
            </p:grpSpPr>
            <p:sp>
              <p:nvSpPr>
                <p:cNvPr id="163" name="Rounded Rectangle 162"/>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4" name="Rounded Rectangle 163"/>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5" name="Rounded Rectangle 164"/>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6" name="Rounded Rectangle 165"/>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2" name="TextBox 161"/>
              <p:cNvSpPr txBox="1"/>
              <p:nvPr/>
            </p:nvSpPr>
            <p:spPr>
              <a:xfrm>
                <a:off x="4309104" y="3176201"/>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Soil moisture</a:t>
                </a:r>
              </a:p>
              <a:p>
                <a:pPr algn="ctr"/>
                <a:r>
                  <a:rPr lang="en-US" sz="1600" dirty="0">
                    <a:solidFill>
                      <a:schemeClr val="tx1">
                        <a:lumMod val="75000"/>
                        <a:lumOff val="25000"/>
                      </a:schemeClr>
                    </a:solidFill>
                    <a:latin typeface="Century Gothic" panose="020B0502020202020204" pitchFamily="34" charset="0"/>
                  </a:rPr>
                  <a:t>monthly</a:t>
                </a:r>
              </a:p>
            </p:txBody>
          </p:sp>
        </p:grpSp>
        <p:grpSp>
          <p:nvGrpSpPr>
            <p:cNvPr id="145" name="Group 144"/>
            <p:cNvGrpSpPr/>
            <p:nvPr/>
          </p:nvGrpSpPr>
          <p:grpSpPr>
            <a:xfrm>
              <a:off x="4272716" y="1720625"/>
              <a:ext cx="1461293" cy="1456336"/>
              <a:chOff x="4130145" y="2944831"/>
              <a:chExt cx="817421" cy="814648"/>
            </a:xfrm>
          </p:grpSpPr>
          <p:grpSp>
            <p:nvGrpSpPr>
              <p:cNvPr id="155" name="Group 154"/>
              <p:cNvGrpSpPr/>
              <p:nvPr/>
            </p:nvGrpSpPr>
            <p:grpSpPr>
              <a:xfrm>
                <a:off x="4130145" y="2944831"/>
                <a:ext cx="817421" cy="814648"/>
                <a:chOff x="4130145" y="2944831"/>
                <a:chExt cx="817421" cy="814648"/>
              </a:xfrm>
            </p:grpSpPr>
            <p:sp>
              <p:nvSpPr>
                <p:cNvPr id="157" name="Rounded Rectangle 156"/>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8" name="Rounded Rectangle 157"/>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9" name="Rounded Rectangle 158"/>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0" name="Rounded Rectangle 159"/>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6" name="TextBox 155"/>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146" name="Group 145"/>
            <p:cNvGrpSpPr/>
            <p:nvPr/>
          </p:nvGrpSpPr>
          <p:grpSpPr>
            <a:xfrm>
              <a:off x="4268576" y="3701786"/>
              <a:ext cx="1461293" cy="1456336"/>
              <a:chOff x="4130145" y="2944831"/>
              <a:chExt cx="817421" cy="814648"/>
            </a:xfrm>
          </p:grpSpPr>
          <p:grpSp>
            <p:nvGrpSpPr>
              <p:cNvPr id="149" name="Group 148"/>
              <p:cNvGrpSpPr/>
              <p:nvPr/>
            </p:nvGrpSpPr>
            <p:grpSpPr>
              <a:xfrm>
                <a:off x="4130145" y="2944831"/>
                <a:ext cx="817421" cy="814648"/>
                <a:chOff x="4130145" y="2944831"/>
                <a:chExt cx="817421" cy="814648"/>
              </a:xfrm>
            </p:grpSpPr>
            <p:sp>
              <p:nvSpPr>
                <p:cNvPr id="151" name="Rounded Rectangle 150"/>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2" name="Rounded Rectangle 151"/>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3" name="Rounded Rectangle 152"/>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4" name="Rounded Rectangle 153"/>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0" name="TextBox 149"/>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147" name="Straight Arrow Connector 146"/>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8" name="Straight Arrow Connector 147"/>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604363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74" grpId="0"/>
      <p:bldP spid="74" grpId="1"/>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26" y="216117"/>
            <a:ext cx="11047741" cy="1135012"/>
          </a:xfrm>
          <a:prstGeom prst="rect">
            <a:avLst/>
          </a:prstGeom>
        </p:spPr>
        <p:txBody>
          <a:bodyPr wrap="square" anchor="ctr">
            <a:noAutofit/>
          </a:bodyPr>
          <a:lstStyle/>
          <a:p>
            <a:pPr lvl="0"/>
            <a:r>
              <a:rPr lang="en-US" sz="4000" b="1" dirty="0">
                <a:solidFill>
                  <a:srgbClr val="7EB761"/>
                </a:solidFill>
                <a:latin typeface="Century Gothic" panose="020F0302020204030204"/>
              </a:rPr>
              <a:t>DATA PROCESSING:</a:t>
            </a:r>
          </a:p>
          <a:p>
            <a:pPr lvl="0"/>
            <a:r>
              <a:rPr lang="en-US" sz="4000" b="1" dirty="0">
                <a:solidFill>
                  <a:srgbClr val="7EB761"/>
                </a:solidFill>
                <a:latin typeface="Century Gothic" panose="020F0302020204030204"/>
              </a:rPr>
              <a:t>STANDARDIZED PRECIPITATION INDEX (SPI) </a:t>
            </a:r>
          </a:p>
        </p:txBody>
      </p:sp>
      <p:sp>
        <p:nvSpPr>
          <p:cNvPr id="10" name="Rounded Rectangle 9"/>
          <p:cNvSpPr/>
          <p:nvPr/>
        </p:nvSpPr>
        <p:spPr>
          <a:xfrm>
            <a:off x="7105523" y="2450724"/>
            <a:ext cx="4520620" cy="1735973"/>
          </a:xfrm>
          <a:prstGeom prst="roundRect">
            <a:avLst>
              <a:gd name="adj" fmla="val 10000"/>
            </a:avLst>
          </a:prstGeom>
          <a:ln w="1905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7105523" y="3134045"/>
            <a:ext cx="1000929" cy="369332"/>
          </a:xfrm>
          <a:prstGeom prst="rect">
            <a:avLst/>
          </a:prstGeom>
          <a:noFill/>
        </p:spPr>
        <p:txBody>
          <a:bodyPr wrap="square" rtlCol="0">
            <a:spAutoFit/>
          </a:bodyPr>
          <a:lstStyle/>
          <a:p>
            <a:r>
              <a:rPr lang="en-US" dirty="0" smtClean="0">
                <a:solidFill>
                  <a:schemeClr val="tx1">
                    <a:lumMod val="75000"/>
                    <a:lumOff val="25000"/>
                  </a:schemeClr>
                </a:solidFill>
                <a:latin typeface="Century Gothic" panose="020B0502020202020204" pitchFamily="34" charset="0"/>
              </a:rPr>
              <a:t>SPI </a:t>
            </a:r>
            <a:r>
              <a:rPr lang="en-US" dirty="0">
                <a:solidFill>
                  <a:schemeClr val="tx1">
                    <a:lumMod val="75000"/>
                    <a:lumOff val="25000"/>
                  </a:schemeClr>
                </a:solidFill>
                <a:latin typeface="Century Gothic" panose="020B0502020202020204" pitchFamily="34" charset="0"/>
              </a:rPr>
              <a:t>=  </a:t>
            </a:r>
          </a:p>
        </p:txBody>
      </p:sp>
      <p:sp>
        <p:nvSpPr>
          <p:cNvPr id="14" name="TextBox 13"/>
          <p:cNvSpPr txBox="1"/>
          <p:nvPr/>
        </p:nvSpPr>
        <p:spPr>
          <a:xfrm>
            <a:off x="7920854" y="2965939"/>
            <a:ext cx="402650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Precipitation – Long-term Mean</a:t>
            </a:r>
          </a:p>
        </p:txBody>
      </p:sp>
      <p:cxnSp>
        <p:nvCxnSpPr>
          <p:cNvPr id="16" name="Straight Connector 15"/>
          <p:cNvCxnSpPr/>
          <p:nvPr/>
        </p:nvCxnSpPr>
        <p:spPr>
          <a:xfrm>
            <a:off x="8064102" y="3358184"/>
            <a:ext cx="3416181"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8347219" y="3363061"/>
            <a:ext cx="265953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Long-term St. Dev.</a:t>
            </a:r>
          </a:p>
        </p:txBody>
      </p:sp>
      <p:grpSp>
        <p:nvGrpSpPr>
          <p:cNvPr id="8" name="Group 7"/>
          <p:cNvGrpSpPr/>
          <p:nvPr/>
        </p:nvGrpSpPr>
        <p:grpSpPr>
          <a:xfrm>
            <a:off x="266728" y="1720625"/>
            <a:ext cx="5467281" cy="3437497"/>
            <a:chOff x="266728" y="1720625"/>
            <a:chExt cx="5467281" cy="3437497"/>
          </a:xfrm>
        </p:grpSpPr>
        <p:grpSp>
          <p:nvGrpSpPr>
            <p:cNvPr id="28" name="Group 27"/>
            <p:cNvGrpSpPr/>
            <p:nvPr/>
          </p:nvGrpSpPr>
          <p:grpSpPr>
            <a:xfrm>
              <a:off x="266728" y="2582539"/>
              <a:ext cx="1461293" cy="1456336"/>
              <a:chOff x="4130145" y="2944831"/>
              <a:chExt cx="817421" cy="814648"/>
            </a:xfrm>
          </p:grpSpPr>
          <p:grpSp>
            <p:nvGrpSpPr>
              <p:cNvPr id="30" name="Group 29"/>
              <p:cNvGrpSpPr/>
              <p:nvPr/>
            </p:nvGrpSpPr>
            <p:grpSpPr>
              <a:xfrm>
                <a:off x="4130145" y="2944831"/>
                <a:ext cx="817421" cy="814648"/>
                <a:chOff x="4130145" y="2944831"/>
                <a:chExt cx="817421" cy="814648"/>
              </a:xfrm>
            </p:grpSpPr>
            <p:sp>
              <p:nvSpPr>
                <p:cNvPr id="32" name="Rounded Rectangle 31"/>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3" name="Rounded Rectangle 32"/>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4" name="Rounded Rectangle 33"/>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5" name="Rounded Rectangle 34"/>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31" name="TextBox 30"/>
              <p:cNvSpPr txBox="1"/>
              <p:nvPr/>
            </p:nvSpPr>
            <p:spPr>
              <a:xfrm>
                <a:off x="4325809" y="3188278"/>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a:t>
                </a: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a:t>
                </a:r>
              </a:p>
            </p:txBody>
          </p:sp>
        </p:grpSp>
        <p:cxnSp>
          <p:nvCxnSpPr>
            <p:cNvPr id="48" name="Straight Arrow Connector 47"/>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49" name="Group 48"/>
            <p:cNvGrpSpPr/>
            <p:nvPr/>
          </p:nvGrpSpPr>
          <p:grpSpPr>
            <a:xfrm>
              <a:off x="2483511" y="2582539"/>
              <a:ext cx="1461293" cy="1456336"/>
              <a:chOff x="4130145" y="2944831"/>
              <a:chExt cx="817421" cy="814648"/>
            </a:xfrm>
          </p:grpSpPr>
          <p:grpSp>
            <p:nvGrpSpPr>
              <p:cNvPr id="50" name="Group 49"/>
              <p:cNvGrpSpPr/>
              <p:nvPr/>
            </p:nvGrpSpPr>
            <p:grpSpPr>
              <a:xfrm>
                <a:off x="4130145" y="2944831"/>
                <a:ext cx="817421" cy="814648"/>
                <a:chOff x="4130145" y="2944831"/>
                <a:chExt cx="817421" cy="814648"/>
              </a:xfrm>
            </p:grpSpPr>
            <p:sp>
              <p:nvSpPr>
                <p:cNvPr id="52" name="Rounded Rectangle 51"/>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3" name="Rounded Rectangle 52"/>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4" name="Rounded Rectangle 53"/>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5" name="Rounded Rectangle 54"/>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51" name="TextBox 50"/>
              <p:cNvSpPr txBox="1"/>
              <p:nvPr/>
            </p:nvSpPr>
            <p:spPr>
              <a:xfrm>
                <a:off x="4309104" y="3176201"/>
                <a:ext cx="603022" cy="464845"/>
              </a:xfrm>
              <a:prstGeom prst="rect">
                <a:avLst/>
              </a:prstGeom>
              <a:noFill/>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 summed monthly</a:t>
                </a:r>
              </a:p>
            </p:txBody>
          </p:sp>
        </p:grpSp>
        <p:grpSp>
          <p:nvGrpSpPr>
            <p:cNvPr id="56" name="Group 55"/>
            <p:cNvGrpSpPr/>
            <p:nvPr/>
          </p:nvGrpSpPr>
          <p:grpSpPr>
            <a:xfrm>
              <a:off x="4272716" y="1720625"/>
              <a:ext cx="1461293" cy="1456336"/>
              <a:chOff x="4130145" y="2944831"/>
              <a:chExt cx="817421" cy="814648"/>
            </a:xfrm>
          </p:grpSpPr>
          <p:grpSp>
            <p:nvGrpSpPr>
              <p:cNvPr id="57" name="Group 56"/>
              <p:cNvGrpSpPr/>
              <p:nvPr/>
            </p:nvGrpSpPr>
            <p:grpSpPr>
              <a:xfrm>
                <a:off x="4130145" y="2944831"/>
                <a:ext cx="817421" cy="814648"/>
                <a:chOff x="4130145" y="2944831"/>
                <a:chExt cx="817421" cy="814648"/>
              </a:xfrm>
            </p:grpSpPr>
            <p:sp>
              <p:nvSpPr>
                <p:cNvPr id="59" name="Rounded Rectangle 5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0" name="Rounded Rectangle 5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1" name="Rounded Rectangle 6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2" name="Rounded Rectangle 6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58" name="TextBox 57"/>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63" name="Group 62"/>
            <p:cNvGrpSpPr/>
            <p:nvPr/>
          </p:nvGrpSpPr>
          <p:grpSpPr>
            <a:xfrm>
              <a:off x="4268576" y="3701786"/>
              <a:ext cx="1461293" cy="1456336"/>
              <a:chOff x="4130145" y="2944831"/>
              <a:chExt cx="817421" cy="814648"/>
            </a:xfrm>
          </p:grpSpPr>
          <p:grpSp>
            <p:nvGrpSpPr>
              <p:cNvPr id="64" name="Group 63"/>
              <p:cNvGrpSpPr/>
              <p:nvPr/>
            </p:nvGrpSpPr>
            <p:grpSpPr>
              <a:xfrm>
                <a:off x="4130145" y="2944831"/>
                <a:ext cx="817421" cy="814648"/>
                <a:chOff x="4130145" y="2944831"/>
                <a:chExt cx="817421" cy="814648"/>
              </a:xfrm>
            </p:grpSpPr>
            <p:sp>
              <p:nvSpPr>
                <p:cNvPr id="66" name="Rounded Rectangle 65"/>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7" name="Rounded Rectangle 66"/>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8" name="Rounded Rectangle 67"/>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9" name="Rounded Rectangle 68"/>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65" name="TextBox 64"/>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71" name="Straight Arrow Connector 70"/>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74" name="TextBox 73"/>
          <p:cNvSpPr txBox="1"/>
          <p:nvPr/>
        </p:nvSpPr>
        <p:spPr>
          <a:xfrm>
            <a:off x="7926994" y="2956345"/>
            <a:ext cx="3662940" cy="369332"/>
          </a:xfrm>
          <a:prstGeom prst="rect">
            <a:avLst/>
          </a:prstGeom>
          <a:noFill/>
        </p:spPr>
        <p:txBody>
          <a:bodyPr wrap="square" rtlCol="0">
            <a:spAutoFit/>
          </a:bodyPr>
          <a:lstStyle/>
          <a:p>
            <a:r>
              <a:rPr lang="en-US" b="1" dirty="0">
                <a:solidFill>
                  <a:srgbClr val="7EB761"/>
                </a:solidFill>
                <a:latin typeface="Century Gothic" panose="020B0502020202020204" pitchFamily="34" charset="0"/>
              </a:rPr>
              <a:t>Precipitation </a:t>
            </a:r>
            <a:r>
              <a:rPr lang="en-US" dirty="0">
                <a:solidFill>
                  <a:schemeClr val="tx1">
                    <a:lumMod val="75000"/>
                    <a:lumOff val="25000"/>
                  </a:schemeClr>
                </a:solidFill>
                <a:latin typeface="Century Gothic" panose="020B0502020202020204" pitchFamily="34" charset="0"/>
              </a:rPr>
              <a:t>– Long-term Mean</a:t>
            </a:r>
          </a:p>
        </p:txBody>
      </p:sp>
      <p:sp>
        <p:nvSpPr>
          <p:cNvPr id="75" name="TextBox 74"/>
          <p:cNvSpPr txBox="1"/>
          <p:nvPr/>
        </p:nvSpPr>
        <p:spPr>
          <a:xfrm>
            <a:off x="7914962" y="2960957"/>
            <a:ext cx="366294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Precipitation – </a:t>
            </a:r>
            <a:r>
              <a:rPr lang="en-US" b="1" dirty="0">
                <a:solidFill>
                  <a:srgbClr val="7EB761"/>
                </a:solidFill>
                <a:latin typeface="Century Gothic" panose="020B0502020202020204" pitchFamily="34" charset="0"/>
              </a:rPr>
              <a:t>Long-term Mean</a:t>
            </a:r>
          </a:p>
        </p:txBody>
      </p:sp>
      <p:sp>
        <p:nvSpPr>
          <p:cNvPr id="76" name="TextBox 75"/>
          <p:cNvSpPr txBox="1"/>
          <p:nvPr/>
        </p:nvSpPr>
        <p:spPr>
          <a:xfrm>
            <a:off x="8353195" y="3356311"/>
            <a:ext cx="2659538" cy="369332"/>
          </a:xfrm>
          <a:prstGeom prst="rect">
            <a:avLst/>
          </a:prstGeom>
          <a:noFill/>
        </p:spPr>
        <p:txBody>
          <a:bodyPr wrap="square" rtlCol="0">
            <a:spAutoFit/>
          </a:bodyPr>
          <a:lstStyle/>
          <a:p>
            <a:r>
              <a:rPr lang="en-US" b="1" dirty="0">
                <a:solidFill>
                  <a:srgbClr val="7EB761"/>
                </a:solidFill>
                <a:latin typeface="Century Gothic" panose="020B0502020202020204" pitchFamily="34" charset="0"/>
              </a:rPr>
              <a:t>Long-term St. Dev.</a:t>
            </a:r>
          </a:p>
        </p:txBody>
      </p:sp>
      <p:grpSp>
        <p:nvGrpSpPr>
          <p:cNvPr id="77" name="Group 76"/>
          <p:cNvGrpSpPr/>
          <p:nvPr/>
        </p:nvGrpSpPr>
        <p:grpSpPr>
          <a:xfrm>
            <a:off x="269516" y="1721504"/>
            <a:ext cx="5467281" cy="3437497"/>
            <a:chOff x="266728" y="1720625"/>
            <a:chExt cx="5467281" cy="3437497"/>
          </a:xfrm>
        </p:grpSpPr>
        <p:grpSp>
          <p:nvGrpSpPr>
            <p:cNvPr id="78" name="Group 77"/>
            <p:cNvGrpSpPr/>
            <p:nvPr/>
          </p:nvGrpSpPr>
          <p:grpSpPr>
            <a:xfrm>
              <a:off x="266728" y="2582539"/>
              <a:ext cx="1461293" cy="1456336"/>
              <a:chOff x="4130145" y="2944831"/>
              <a:chExt cx="817421" cy="814648"/>
            </a:xfrm>
          </p:grpSpPr>
          <p:grpSp>
            <p:nvGrpSpPr>
              <p:cNvPr id="103" name="Group 102"/>
              <p:cNvGrpSpPr/>
              <p:nvPr/>
            </p:nvGrpSpPr>
            <p:grpSpPr>
              <a:xfrm>
                <a:off x="4130145" y="2944831"/>
                <a:ext cx="817421" cy="814648"/>
                <a:chOff x="4130145" y="2944831"/>
                <a:chExt cx="817421" cy="814648"/>
              </a:xfrm>
            </p:grpSpPr>
            <p:sp>
              <p:nvSpPr>
                <p:cNvPr id="105" name="Rounded Rectangle 104"/>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6" name="Rounded Rectangle 105"/>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7" name="Rounded Rectangle 106"/>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8" name="Rounded Rectangle 107"/>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04" name="TextBox 103"/>
              <p:cNvSpPr txBox="1"/>
              <p:nvPr/>
            </p:nvSpPr>
            <p:spPr>
              <a:xfrm>
                <a:off x="4325809" y="3188278"/>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a:t>
                </a: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a:t>
                </a:r>
              </a:p>
            </p:txBody>
          </p:sp>
        </p:grpSp>
        <p:cxnSp>
          <p:nvCxnSpPr>
            <p:cNvPr id="79" name="Straight Arrow Connector 78"/>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80" name="Group 79"/>
            <p:cNvGrpSpPr/>
            <p:nvPr/>
          </p:nvGrpSpPr>
          <p:grpSpPr>
            <a:xfrm>
              <a:off x="2483511" y="2582539"/>
              <a:ext cx="1461293" cy="1456336"/>
              <a:chOff x="4130145" y="2944831"/>
              <a:chExt cx="817421" cy="814648"/>
            </a:xfrm>
          </p:grpSpPr>
          <p:grpSp>
            <p:nvGrpSpPr>
              <p:cNvPr id="97" name="Group 96"/>
              <p:cNvGrpSpPr/>
              <p:nvPr/>
            </p:nvGrpSpPr>
            <p:grpSpPr>
              <a:xfrm>
                <a:off x="4130145" y="2944831"/>
                <a:ext cx="817421" cy="814648"/>
                <a:chOff x="4130145" y="2944831"/>
                <a:chExt cx="817421" cy="814648"/>
              </a:xfrm>
            </p:grpSpPr>
            <p:sp>
              <p:nvSpPr>
                <p:cNvPr id="99" name="Rounded Rectangle 98"/>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0" name="Rounded Rectangle 99"/>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1" name="Rounded Rectangle 100"/>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2" name="Rounded Rectangle 101"/>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98" name="TextBox 97"/>
              <p:cNvSpPr txBox="1"/>
              <p:nvPr/>
            </p:nvSpPr>
            <p:spPr>
              <a:xfrm>
                <a:off x="4309104" y="3176201"/>
                <a:ext cx="603022" cy="464845"/>
              </a:xfrm>
              <a:prstGeom prst="rect">
                <a:avLst/>
              </a:prstGeom>
              <a:noFill/>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 summed monthly</a:t>
                </a:r>
              </a:p>
            </p:txBody>
          </p:sp>
        </p:grpSp>
        <p:grpSp>
          <p:nvGrpSpPr>
            <p:cNvPr id="81" name="Group 80"/>
            <p:cNvGrpSpPr/>
            <p:nvPr/>
          </p:nvGrpSpPr>
          <p:grpSpPr>
            <a:xfrm>
              <a:off x="4272716" y="1720625"/>
              <a:ext cx="1461293" cy="1456336"/>
              <a:chOff x="4130145" y="2944831"/>
              <a:chExt cx="817421" cy="814648"/>
            </a:xfrm>
          </p:grpSpPr>
          <p:grpSp>
            <p:nvGrpSpPr>
              <p:cNvPr id="91" name="Group 90"/>
              <p:cNvGrpSpPr/>
              <p:nvPr/>
            </p:nvGrpSpPr>
            <p:grpSpPr>
              <a:xfrm>
                <a:off x="4130145" y="2944831"/>
                <a:ext cx="817421" cy="814648"/>
                <a:chOff x="4130145" y="2944831"/>
                <a:chExt cx="817421" cy="814648"/>
              </a:xfrm>
            </p:grpSpPr>
            <p:sp>
              <p:nvSpPr>
                <p:cNvPr id="93" name="Rounded Rectangle 92"/>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4" name="Rounded Rectangle 93"/>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5" name="Rounded Rectangle 94"/>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6" name="Rounded Rectangle 95"/>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92" name="TextBox 91"/>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82" name="Group 81"/>
            <p:cNvGrpSpPr/>
            <p:nvPr/>
          </p:nvGrpSpPr>
          <p:grpSpPr>
            <a:xfrm>
              <a:off x="4268576" y="3701786"/>
              <a:ext cx="1461293" cy="1456336"/>
              <a:chOff x="4130145" y="2944831"/>
              <a:chExt cx="817421" cy="814648"/>
            </a:xfrm>
          </p:grpSpPr>
          <p:grpSp>
            <p:nvGrpSpPr>
              <p:cNvPr id="85" name="Group 84"/>
              <p:cNvGrpSpPr/>
              <p:nvPr/>
            </p:nvGrpSpPr>
            <p:grpSpPr>
              <a:xfrm>
                <a:off x="4130145" y="2944831"/>
                <a:ext cx="817421" cy="814648"/>
                <a:chOff x="4130145" y="2944831"/>
                <a:chExt cx="817421" cy="814648"/>
              </a:xfrm>
            </p:grpSpPr>
            <p:sp>
              <p:nvSpPr>
                <p:cNvPr id="87" name="Rounded Rectangle 86"/>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88" name="Rounded Rectangle 87"/>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89" name="Rounded Rectangle 88"/>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0" name="Rounded Rectangle 89"/>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86" name="TextBox 85"/>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83" name="Straight Arrow Connector 82"/>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09" name="Group 108"/>
          <p:cNvGrpSpPr/>
          <p:nvPr/>
        </p:nvGrpSpPr>
        <p:grpSpPr>
          <a:xfrm>
            <a:off x="277687" y="1718816"/>
            <a:ext cx="5467281" cy="3437497"/>
            <a:chOff x="266728" y="1720625"/>
            <a:chExt cx="5467281" cy="3437497"/>
          </a:xfrm>
        </p:grpSpPr>
        <p:grpSp>
          <p:nvGrpSpPr>
            <p:cNvPr id="110" name="Group 109"/>
            <p:cNvGrpSpPr/>
            <p:nvPr/>
          </p:nvGrpSpPr>
          <p:grpSpPr>
            <a:xfrm>
              <a:off x="266728" y="2582539"/>
              <a:ext cx="1461293" cy="1456336"/>
              <a:chOff x="4130145" y="2944831"/>
              <a:chExt cx="817421" cy="814648"/>
            </a:xfrm>
          </p:grpSpPr>
          <p:grpSp>
            <p:nvGrpSpPr>
              <p:cNvPr id="135" name="Group 134"/>
              <p:cNvGrpSpPr/>
              <p:nvPr/>
            </p:nvGrpSpPr>
            <p:grpSpPr>
              <a:xfrm>
                <a:off x="4130145" y="2944831"/>
                <a:ext cx="817421" cy="814648"/>
                <a:chOff x="4130145" y="2944831"/>
                <a:chExt cx="817421" cy="814648"/>
              </a:xfrm>
            </p:grpSpPr>
            <p:sp>
              <p:nvSpPr>
                <p:cNvPr id="137" name="Rounded Rectangle 136"/>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8" name="Rounded Rectangle 137"/>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9" name="Rounded Rectangle 138"/>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40" name="Rounded Rectangle 139"/>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6" name="TextBox 135"/>
              <p:cNvSpPr txBox="1"/>
              <p:nvPr/>
            </p:nvSpPr>
            <p:spPr>
              <a:xfrm>
                <a:off x="4325809" y="3188278"/>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a:t>
                </a:r>
                <a:r>
                  <a:rPr lang="en-US" sz="1600" dirty="0" err="1">
                    <a:solidFill>
                      <a:schemeClr val="tx1">
                        <a:lumMod val="75000"/>
                        <a:lumOff val="25000"/>
                      </a:schemeClr>
                    </a:solidFill>
                    <a:latin typeface="Century Gothic" panose="020B0502020202020204" pitchFamily="34" charset="0"/>
                  </a:rPr>
                  <a:t>precip</a:t>
                </a:r>
                <a:endParaRPr lang="en-US" sz="1600" dirty="0">
                  <a:solidFill>
                    <a:schemeClr val="tx1">
                      <a:lumMod val="75000"/>
                      <a:lumOff val="25000"/>
                    </a:schemeClr>
                  </a:solidFill>
                  <a:latin typeface="Century Gothic" panose="020B0502020202020204" pitchFamily="34" charset="0"/>
                </a:endParaRPr>
              </a:p>
            </p:txBody>
          </p:sp>
        </p:grpSp>
        <p:cxnSp>
          <p:nvCxnSpPr>
            <p:cNvPr id="111" name="Straight Arrow Connector 110"/>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12" name="Group 111"/>
            <p:cNvGrpSpPr/>
            <p:nvPr/>
          </p:nvGrpSpPr>
          <p:grpSpPr>
            <a:xfrm>
              <a:off x="2483511" y="2582539"/>
              <a:ext cx="1461293" cy="1456336"/>
              <a:chOff x="4130145" y="2944831"/>
              <a:chExt cx="817421" cy="814648"/>
            </a:xfrm>
          </p:grpSpPr>
          <p:grpSp>
            <p:nvGrpSpPr>
              <p:cNvPr id="129" name="Group 128"/>
              <p:cNvGrpSpPr/>
              <p:nvPr/>
            </p:nvGrpSpPr>
            <p:grpSpPr>
              <a:xfrm>
                <a:off x="4130145" y="2944831"/>
                <a:ext cx="817421" cy="814648"/>
                <a:chOff x="4130145" y="2944831"/>
                <a:chExt cx="817421" cy="814648"/>
              </a:xfrm>
            </p:grpSpPr>
            <p:sp>
              <p:nvSpPr>
                <p:cNvPr id="131" name="Rounded Rectangle 130"/>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2" name="Rounded Rectangle 131"/>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3" name="Rounded Rectangle 132"/>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4" name="Rounded Rectangle 133"/>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0" name="TextBox 129"/>
              <p:cNvSpPr txBox="1"/>
              <p:nvPr/>
            </p:nvSpPr>
            <p:spPr>
              <a:xfrm>
                <a:off x="4309104" y="3176201"/>
                <a:ext cx="603022" cy="464845"/>
              </a:xfrm>
              <a:prstGeom prst="rect">
                <a:avLst/>
              </a:prstGeom>
              <a:noFill/>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 summed monthly</a:t>
                </a:r>
              </a:p>
            </p:txBody>
          </p:sp>
        </p:grpSp>
        <p:grpSp>
          <p:nvGrpSpPr>
            <p:cNvPr id="113" name="Group 112"/>
            <p:cNvGrpSpPr/>
            <p:nvPr/>
          </p:nvGrpSpPr>
          <p:grpSpPr>
            <a:xfrm>
              <a:off x="4272716" y="1720625"/>
              <a:ext cx="1461293" cy="1456336"/>
              <a:chOff x="4130145" y="2944831"/>
              <a:chExt cx="817421" cy="814648"/>
            </a:xfrm>
          </p:grpSpPr>
          <p:grpSp>
            <p:nvGrpSpPr>
              <p:cNvPr id="123" name="Group 122"/>
              <p:cNvGrpSpPr/>
              <p:nvPr/>
            </p:nvGrpSpPr>
            <p:grpSpPr>
              <a:xfrm>
                <a:off x="4130145" y="2944831"/>
                <a:ext cx="817421" cy="814648"/>
                <a:chOff x="4130145" y="2944831"/>
                <a:chExt cx="817421" cy="814648"/>
              </a:xfrm>
            </p:grpSpPr>
            <p:sp>
              <p:nvSpPr>
                <p:cNvPr id="125" name="Rounded Rectangle 124"/>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6" name="Rounded Rectangle 125"/>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7" name="Rounded Rectangle 126"/>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8" name="Rounded Rectangle 127"/>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24" name="TextBox 123"/>
              <p:cNvSpPr txBox="1"/>
              <p:nvPr/>
            </p:nvSpPr>
            <p:spPr>
              <a:xfrm>
                <a:off x="4325809" y="3188278"/>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114" name="Group 113"/>
            <p:cNvGrpSpPr/>
            <p:nvPr/>
          </p:nvGrpSpPr>
          <p:grpSpPr>
            <a:xfrm>
              <a:off x="4268576" y="3701786"/>
              <a:ext cx="1461293" cy="1456336"/>
              <a:chOff x="4130145" y="2944831"/>
              <a:chExt cx="817421" cy="814648"/>
            </a:xfrm>
          </p:grpSpPr>
          <p:grpSp>
            <p:nvGrpSpPr>
              <p:cNvPr id="117" name="Group 116"/>
              <p:cNvGrpSpPr/>
              <p:nvPr/>
            </p:nvGrpSpPr>
            <p:grpSpPr>
              <a:xfrm>
                <a:off x="4130145" y="2944831"/>
                <a:ext cx="817421" cy="814648"/>
                <a:chOff x="4130145" y="2944831"/>
                <a:chExt cx="817421" cy="814648"/>
              </a:xfrm>
            </p:grpSpPr>
            <p:sp>
              <p:nvSpPr>
                <p:cNvPr id="119" name="Rounded Rectangle 11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0" name="Rounded Rectangle 11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1" name="Rounded Rectangle 12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2" name="Rounded Rectangle 12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18" name="TextBox 117"/>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115" name="Straight Arrow Connector 114"/>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6" name="Straight Arrow Connector 115"/>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41" name="Group 140"/>
          <p:cNvGrpSpPr/>
          <p:nvPr/>
        </p:nvGrpSpPr>
        <p:grpSpPr>
          <a:xfrm>
            <a:off x="277687" y="1729039"/>
            <a:ext cx="5467281" cy="3437497"/>
            <a:chOff x="266728" y="1720625"/>
            <a:chExt cx="5467281" cy="3437497"/>
          </a:xfrm>
        </p:grpSpPr>
        <p:grpSp>
          <p:nvGrpSpPr>
            <p:cNvPr id="142" name="Group 141"/>
            <p:cNvGrpSpPr/>
            <p:nvPr/>
          </p:nvGrpSpPr>
          <p:grpSpPr>
            <a:xfrm>
              <a:off x="266728" y="2582539"/>
              <a:ext cx="1511804" cy="1456336"/>
              <a:chOff x="4130145" y="2944831"/>
              <a:chExt cx="845676" cy="814648"/>
            </a:xfrm>
          </p:grpSpPr>
          <p:grpSp>
            <p:nvGrpSpPr>
              <p:cNvPr id="167" name="Group 166"/>
              <p:cNvGrpSpPr/>
              <p:nvPr/>
            </p:nvGrpSpPr>
            <p:grpSpPr>
              <a:xfrm>
                <a:off x="4130145" y="2944831"/>
                <a:ext cx="817421" cy="814648"/>
                <a:chOff x="4130145" y="2944831"/>
                <a:chExt cx="817421" cy="814648"/>
              </a:xfrm>
            </p:grpSpPr>
            <p:sp>
              <p:nvSpPr>
                <p:cNvPr id="169" name="Rounded Rectangle 16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0" name="Rounded Rectangle 16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1" name="Rounded Rectangle 17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2" name="Rounded Rectangle 17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8" name="TextBox 167"/>
              <p:cNvSpPr txBox="1"/>
              <p:nvPr/>
            </p:nvSpPr>
            <p:spPr>
              <a:xfrm>
                <a:off x="4247556" y="3218973"/>
                <a:ext cx="728265"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a:t>
                </a: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a:t>
                </a:r>
              </a:p>
            </p:txBody>
          </p:sp>
        </p:grpSp>
        <p:cxnSp>
          <p:nvCxnSpPr>
            <p:cNvPr id="143" name="Straight Arrow Connector 142"/>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44" name="Group 143"/>
            <p:cNvGrpSpPr/>
            <p:nvPr/>
          </p:nvGrpSpPr>
          <p:grpSpPr>
            <a:xfrm>
              <a:off x="2483511" y="2582539"/>
              <a:ext cx="1461293" cy="1456336"/>
              <a:chOff x="4130145" y="2944831"/>
              <a:chExt cx="817421" cy="814648"/>
            </a:xfrm>
          </p:grpSpPr>
          <p:grpSp>
            <p:nvGrpSpPr>
              <p:cNvPr id="161" name="Group 160"/>
              <p:cNvGrpSpPr/>
              <p:nvPr/>
            </p:nvGrpSpPr>
            <p:grpSpPr>
              <a:xfrm>
                <a:off x="4130145" y="2944831"/>
                <a:ext cx="817421" cy="814648"/>
                <a:chOff x="4130145" y="2944831"/>
                <a:chExt cx="817421" cy="814648"/>
              </a:xfrm>
            </p:grpSpPr>
            <p:sp>
              <p:nvSpPr>
                <p:cNvPr id="163" name="Rounded Rectangle 162"/>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4" name="Rounded Rectangle 163"/>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5" name="Rounded Rectangle 164"/>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6" name="Rounded Rectangle 165"/>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2" name="TextBox 161"/>
              <p:cNvSpPr txBox="1"/>
              <p:nvPr/>
            </p:nvSpPr>
            <p:spPr>
              <a:xfrm>
                <a:off x="4324710" y="3187362"/>
                <a:ext cx="603022" cy="464845"/>
              </a:xfrm>
              <a:prstGeom prst="rect">
                <a:avLst/>
              </a:prstGeom>
              <a:noFill/>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Precip</a:t>
                </a:r>
                <a:r>
                  <a:rPr lang="en-US" sz="1600" dirty="0">
                    <a:solidFill>
                      <a:schemeClr val="tx1">
                        <a:lumMod val="75000"/>
                        <a:lumOff val="25000"/>
                      </a:schemeClr>
                    </a:solidFill>
                    <a:latin typeface="Century Gothic" panose="020B0502020202020204" pitchFamily="34" charset="0"/>
                  </a:rPr>
                  <a:t>.</a:t>
                </a:r>
              </a:p>
              <a:p>
                <a:pPr algn="ctr"/>
                <a:r>
                  <a:rPr lang="en-US" sz="1600" dirty="0">
                    <a:solidFill>
                      <a:schemeClr val="tx1">
                        <a:lumMod val="75000"/>
                        <a:lumOff val="25000"/>
                      </a:schemeClr>
                    </a:solidFill>
                    <a:latin typeface="Century Gothic" panose="020B0502020202020204" pitchFamily="34" charset="0"/>
                  </a:rPr>
                  <a:t>summed monthly</a:t>
                </a:r>
              </a:p>
            </p:txBody>
          </p:sp>
        </p:grpSp>
        <p:grpSp>
          <p:nvGrpSpPr>
            <p:cNvPr id="145" name="Group 144"/>
            <p:cNvGrpSpPr/>
            <p:nvPr/>
          </p:nvGrpSpPr>
          <p:grpSpPr>
            <a:xfrm>
              <a:off x="4272716" y="1720625"/>
              <a:ext cx="1461293" cy="1456336"/>
              <a:chOff x="4130145" y="2944831"/>
              <a:chExt cx="817421" cy="814648"/>
            </a:xfrm>
          </p:grpSpPr>
          <p:grpSp>
            <p:nvGrpSpPr>
              <p:cNvPr id="155" name="Group 154"/>
              <p:cNvGrpSpPr/>
              <p:nvPr/>
            </p:nvGrpSpPr>
            <p:grpSpPr>
              <a:xfrm>
                <a:off x="4130145" y="2944831"/>
                <a:ext cx="817421" cy="814648"/>
                <a:chOff x="4130145" y="2944831"/>
                <a:chExt cx="817421" cy="814648"/>
              </a:xfrm>
            </p:grpSpPr>
            <p:sp>
              <p:nvSpPr>
                <p:cNvPr id="157" name="Rounded Rectangle 156"/>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8" name="Rounded Rectangle 157"/>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9" name="Rounded Rectangle 158"/>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0" name="Rounded Rectangle 159"/>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6" name="TextBox 155"/>
              <p:cNvSpPr txBox="1"/>
              <p:nvPr/>
            </p:nvSpPr>
            <p:spPr>
              <a:xfrm>
                <a:off x="4315171" y="3187226"/>
                <a:ext cx="603022"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mean</a:t>
                </a:r>
              </a:p>
            </p:txBody>
          </p:sp>
        </p:grpSp>
        <p:grpSp>
          <p:nvGrpSpPr>
            <p:cNvPr id="146" name="Group 145"/>
            <p:cNvGrpSpPr/>
            <p:nvPr/>
          </p:nvGrpSpPr>
          <p:grpSpPr>
            <a:xfrm>
              <a:off x="4268576" y="3701786"/>
              <a:ext cx="1461293" cy="1456336"/>
              <a:chOff x="4130145" y="2944831"/>
              <a:chExt cx="817421" cy="814648"/>
            </a:xfrm>
          </p:grpSpPr>
          <p:grpSp>
            <p:nvGrpSpPr>
              <p:cNvPr id="149" name="Group 148"/>
              <p:cNvGrpSpPr/>
              <p:nvPr/>
            </p:nvGrpSpPr>
            <p:grpSpPr>
              <a:xfrm>
                <a:off x="4130145" y="2944831"/>
                <a:ext cx="817421" cy="814648"/>
                <a:chOff x="4130145" y="2944831"/>
                <a:chExt cx="817421" cy="814648"/>
              </a:xfrm>
            </p:grpSpPr>
            <p:sp>
              <p:nvSpPr>
                <p:cNvPr id="151" name="Rounded Rectangle 150"/>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2" name="Rounded Rectangle 151"/>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3" name="Rounded Rectangle 152"/>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4" name="Rounded Rectangle 153"/>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0" name="TextBox 149"/>
              <p:cNvSpPr txBox="1"/>
              <p:nvPr/>
            </p:nvSpPr>
            <p:spPr>
              <a:xfrm>
                <a:off x="4282548" y="3134595"/>
                <a:ext cx="665018" cy="602576"/>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standard deviation</a:t>
                </a:r>
              </a:p>
            </p:txBody>
          </p:sp>
        </p:grpSp>
        <p:cxnSp>
          <p:nvCxnSpPr>
            <p:cNvPr id="147" name="Straight Arrow Connector 146"/>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8" name="Straight Arrow Connector 147"/>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0462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74" grpId="0"/>
      <p:bldP spid="74" grpId="1"/>
      <p:bldP spid="75" grpId="0"/>
      <p:bldP spid="7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26" y="216117"/>
            <a:ext cx="11047741" cy="1135012"/>
          </a:xfrm>
          <a:prstGeom prst="rect">
            <a:avLst/>
          </a:prstGeom>
        </p:spPr>
        <p:txBody>
          <a:bodyPr wrap="square" anchor="ctr">
            <a:noAutofit/>
          </a:bodyPr>
          <a:lstStyle/>
          <a:p>
            <a:pPr lvl="0"/>
            <a:r>
              <a:rPr lang="en-US" sz="4000" b="1" dirty="0">
                <a:solidFill>
                  <a:srgbClr val="7EB761"/>
                </a:solidFill>
                <a:latin typeface="Century Gothic" panose="020F0302020204030204"/>
              </a:rPr>
              <a:t>DATA PROCESSING:</a:t>
            </a:r>
          </a:p>
          <a:p>
            <a:pPr lvl="0"/>
            <a:r>
              <a:rPr lang="en-US" sz="4000" b="1" dirty="0">
                <a:solidFill>
                  <a:srgbClr val="7EB761"/>
                </a:solidFill>
                <a:latin typeface="Century Gothic" panose="020F0302020204030204"/>
              </a:rPr>
              <a:t>VEGETATION CONDITION INDEX (VCI) </a:t>
            </a:r>
          </a:p>
        </p:txBody>
      </p:sp>
      <p:sp>
        <p:nvSpPr>
          <p:cNvPr id="10" name="Rounded Rectangle 9"/>
          <p:cNvSpPr/>
          <p:nvPr/>
        </p:nvSpPr>
        <p:spPr>
          <a:xfrm>
            <a:off x="7172407" y="2482348"/>
            <a:ext cx="4520620" cy="1735973"/>
          </a:xfrm>
          <a:prstGeom prst="roundRect">
            <a:avLst>
              <a:gd name="adj" fmla="val 10000"/>
            </a:avLst>
          </a:prstGeom>
          <a:ln w="19050">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TextBox 12"/>
          <p:cNvSpPr txBox="1"/>
          <p:nvPr/>
        </p:nvSpPr>
        <p:spPr>
          <a:xfrm>
            <a:off x="7207362" y="3134552"/>
            <a:ext cx="100092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VCI </a:t>
            </a:r>
            <a:r>
              <a:rPr lang="en-US" dirty="0" smtClean="0">
                <a:solidFill>
                  <a:schemeClr val="tx1">
                    <a:lumMod val="75000"/>
                    <a:lumOff val="25000"/>
                  </a:schemeClr>
                </a:solidFill>
                <a:latin typeface="Century Gothic" panose="020B0502020202020204" pitchFamily="34" charset="0"/>
              </a:rPr>
              <a:t>= </a:t>
            </a:r>
            <a:endParaRPr lang="en-US" dirty="0">
              <a:solidFill>
                <a:schemeClr val="tx1">
                  <a:lumMod val="75000"/>
                  <a:lumOff val="25000"/>
                </a:schemeClr>
              </a:solidFill>
              <a:latin typeface="Century Gothic" panose="020B0502020202020204" pitchFamily="34" charset="0"/>
            </a:endParaRPr>
          </a:p>
        </p:txBody>
      </p:sp>
      <p:sp>
        <p:nvSpPr>
          <p:cNvPr id="14" name="TextBox 13"/>
          <p:cNvSpPr txBox="1"/>
          <p:nvPr/>
        </p:nvSpPr>
        <p:spPr>
          <a:xfrm>
            <a:off x="8413095" y="2999536"/>
            <a:ext cx="2715062"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NDVI – long-term min</a:t>
            </a:r>
          </a:p>
        </p:txBody>
      </p:sp>
      <p:cxnSp>
        <p:nvCxnSpPr>
          <p:cNvPr id="16" name="Straight Connector 15"/>
          <p:cNvCxnSpPr/>
          <p:nvPr/>
        </p:nvCxnSpPr>
        <p:spPr>
          <a:xfrm>
            <a:off x="8064102" y="3358184"/>
            <a:ext cx="3416181" cy="0"/>
          </a:xfrm>
          <a:prstGeom prst="line">
            <a:avLst/>
          </a:prstGeom>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7949107" y="3352455"/>
            <a:ext cx="3804982"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Long-term max – long-term min</a:t>
            </a:r>
          </a:p>
        </p:txBody>
      </p:sp>
      <p:grpSp>
        <p:nvGrpSpPr>
          <p:cNvPr id="8" name="Group 7"/>
          <p:cNvGrpSpPr/>
          <p:nvPr/>
        </p:nvGrpSpPr>
        <p:grpSpPr>
          <a:xfrm>
            <a:off x="266728" y="1720625"/>
            <a:ext cx="5467281" cy="3437497"/>
            <a:chOff x="266728" y="1720625"/>
            <a:chExt cx="5467281" cy="3437497"/>
          </a:xfrm>
        </p:grpSpPr>
        <p:grpSp>
          <p:nvGrpSpPr>
            <p:cNvPr id="28" name="Group 27"/>
            <p:cNvGrpSpPr/>
            <p:nvPr/>
          </p:nvGrpSpPr>
          <p:grpSpPr>
            <a:xfrm>
              <a:off x="266728" y="2582539"/>
              <a:ext cx="1461293" cy="1456336"/>
              <a:chOff x="4130145" y="2944831"/>
              <a:chExt cx="817421" cy="814648"/>
            </a:xfrm>
          </p:grpSpPr>
          <p:grpSp>
            <p:nvGrpSpPr>
              <p:cNvPr id="30" name="Group 29"/>
              <p:cNvGrpSpPr/>
              <p:nvPr/>
            </p:nvGrpSpPr>
            <p:grpSpPr>
              <a:xfrm>
                <a:off x="4130145" y="2944831"/>
                <a:ext cx="817421" cy="814648"/>
                <a:chOff x="4130145" y="2944831"/>
                <a:chExt cx="817421" cy="814648"/>
              </a:xfrm>
            </p:grpSpPr>
            <p:sp>
              <p:nvSpPr>
                <p:cNvPr id="32" name="Rounded Rectangle 31"/>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3" name="Rounded Rectangle 32"/>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4" name="Rounded Rectangle 33"/>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35" name="Rounded Rectangle 34"/>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31" name="TextBox 30"/>
              <p:cNvSpPr txBox="1"/>
              <p:nvPr/>
            </p:nvSpPr>
            <p:spPr>
              <a:xfrm>
                <a:off x="4325809" y="3188278"/>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MODIS NDVI</a:t>
                </a:r>
              </a:p>
            </p:txBody>
          </p:sp>
        </p:grpSp>
        <p:cxnSp>
          <p:nvCxnSpPr>
            <p:cNvPr id="48" name="Straight Arrow Connector 47"/>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49" name="Group 48"/>
            <p:cNvGrpSpPr/>
            <p:nvPr/>
          </p:nvGrpSpPr>
          <p:grpSpPr>
            <a:xfrm>
              <a:off x="2483511" y="2582539"/>
              <a:ext cx="1461293" cy="1456336"/>
              <a:chOff x="4130145" y="2944831"/>
              <a:chExt cx="817421" cy="814648"/>
            </a:xfrm>
          </p:grpSpPr>
          <p:grpSp>
            <p:nvGrpSpPr>
              <p:cNvPr id="50" name="Group 49"/>
              <p:cNvGrpSpPr/>
              <p:nvPr/>
            </p:nvGrpSpPr>
            <p:grpSpPr>
              <a:xfrm>
                <a:off x="4130145" y="2944831"/>
                <a:ext cx="817421" cy="814648"/>
                <a:chOff x="4130145" y="2944831"/>
                <a:chExt cx="817421" cy="814648"/>
              </a:xfrm>
            </p:grpSpPr>
            <p:sp>
              <p:nvSpPr>
                <p:cNvPr id="52" name="Rounded Rectangle 51"/>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3" name="Rounded Rectangle 52"/>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4" name="Rounded Rectangle 53"/>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55" name="Rounded Rectangle 54"/>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51" name="TextBox 50"/>
              <p:cNvSpPr txBox="1"/>
              <p:nvPr/>
            </p:nvSpPr>
            <p:spPr>
              <a:xfrm>
                <a:off x="4309104" y="3176201"/>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Scaled NDVI</a:t>
                </a:r>
              </a:p>
            </p:txBody>
          </p:sp>
        </p:grpSp>
        <p:grpSp>
          <p:nvGrpSpPr>
            <p:cNvPr id="56" name="Group 55"/>
            <p:cNvGrpSpPr/>
            <p:nvPr/>
          </p:nvGrpSpPr>
          <p:grpSpPr>
            <a:xfrm>
              <a:off x="4272716" y="1720625"/>
              <a:ext cx="1461293" cy="1456336"/>
              <a:chOff x="4130145" y="2944831"/>
              <a:chExt cx="817421" cy="814648"/>
            </a:xfrm>
          </p:grpSpPr>
          <p:grpSp>
            <p:nvGrpSpPr>
              <p:cNvPr id="57" name="Group 56"/>
              <p:cNvGrpSpPr/>
              <p:nvPr/>
            </p:nvGrpSpPr>
            <p:grpSpPr>
              <a:xfrm>
                <a:off x="4130145" y="2944831"/>
                <a:ext cx="817421" cy="814648"/>
                <a:chOff x="4130145" y="2944831"/>
                <a:chExt cx="817421" cy="814648"/>
              </a:xfrm>
            </p:grpSpPr>
            <p:sp>
              <p:nvSpPr>
                <p:cNvPr id="59" name="Rounded Rectangle 5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0" name="Rounded Rectangle 5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1" name="Rounded Rectangle 6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2" name="Rounded Rectangle 6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58" name="TextBox 57"/>
              <p:cNvSpPr txBox="1"/>
              <p:nvPr/>
            </p:nvSpPr>
            <p:spPr>
              <a:xfrm>
                <a:off x="4275818" y="3167199"/>
                <a:ext cx="653014"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minimum</a:t>
                </a:r>
              </a:p>
            </p:txBody>
          </p:sp>
        </p:grpSp>
        <p:grpSp>
          <p:nvGrpSpPr>
            <p:cNvPr id="63" name="Group 62"/>
            <p:cNvGrpSpPr/>
            <p:nvPr/>
          </p:nvGrpSpPr>
          <p:grpSpPr>
            <a:xfrm>
              <a:off x="4268576" y="3701786"/>
              <a:ext cx="1461293" cy="1456336"/>
              <a:chOff x="4130145" y="2944831"/>
              <a:chExt cx="817421" cy="814648"/>
            </a:xfrm>
          </p:grpSpPr>
          <p:grpSp>
            <p:nvGrpSpPr>
              <p:cNvPr id="64" name="Group 63"/>
              <p:cNvGrpSpPr/>
              <p:nvPr/>
            </p:nvGrpSpPr>
            <p:grpSpPr>
              <a:xfrm>
                <a:off x="4130145" y="2944831"/>
                <a:ext cx="817421" cy="814648"/>
                <a:chOff x="4130145" y="2944831"/>
                <a:chExt cx="817421" cy="814648"/>
              </a:xfrm>
            </p:grpSpPr>
            <p:sp>
              <p:nvSpPr>
                <p:cNvPr id="66" name="Rounded Rectangle 65"/>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7" name="Rounded Rectangle 66"/>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8" name="Rounded Rectangle 67"/>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69" name="Rounded Rectangle 68"/>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65" name="TextBox 64"/>
              <p:cNvSpPr txBox="1"/>
              <p:nvPr/>
            </p:nvSpPr>
            <p:spPr>
              <a:xfrm>
                <a:off x="4282548" y="3134595"/>
                <a:ext cx="665018"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maximum</a:t>
                </a:r>
              </a:p>
            </p:txBody>
          </p:sp>
        </p:grpSp>
        <p:cxnSp>
          <p:nvCxnSpPr>
            <p:cNvPr id="71" name="Straight Arrow Connector 70"/>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2" name="Straight Arrow Connector 71"/>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74" name="TextBox 73"/>
          <p:cNvSpPr txBox="1"/>
          <p:nvPr/>
        </p:nvSpPr>
        <p:spPr>
          <a:xfrm>
            <a:off x="8523865" y="2993716"/>
            <a:ext cx="2679529" cy="369332"/>
          </a:xfrm>
          <a:prstGeom prst="rect">
            <a:avLst/>
          </a:prstGeom>
          <a:noFill/>
        </p:spPr>
        <p:txBody>
          <a:bodyPr wrap="square" rtlCol="0">
            <a:spAutoFit/>
          </a:bodyPr>
          <a:lstStyle/>
          <a:p>
            <a:r>
              <a:rPr lang="en-US" b="1" dirty="0">
                <a:solidFill>
                  <a:srgbClr val="7EB761"/>
                </a:solidFill>
                <a:latin typeface="Century Gothic" panose="020B0502020202020204" pitchFamily="34" charset="0"/>
              </a:rPr>
              <a:t>NDVI </a:t>
            </a:r>
            <a:r>
              <a:rPr lang="en-US" dirty="0">
                <a:solidFill>
                  <a:schemeClr val="tx1">
                    <a:lumMod val="75000"/>
                    <a:lumOff val="25000"/>
                  </a:schemeClr>
                </a:solidFill>
                <a:latin typeface="Century Gothic" panose="020B0502020202020204" pitchFamily="34" charset="0"/>
              </a:rPr>
              <a:t>– long-term min</a:t>
            </a:r>
          </a:p>
        </p:txBody>
      </p:sp>
      <p:sp>
        <p:nvSpPr>
          <p:cNvPr id="75" name="TextBox 74"/>
          <p:cNvSpPr txBox="1"/>
          <p:nvPr/>
        </p:nvSpPr>
        <p:spPr>
          <a:xfrm>
            <a:off x="8517178" y="2998689"/>
            <a:ext cx="264863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NDVI – </a:t>
            </a:r>
            <a:r>
              <a:rPr lang="en-US" b="1" dirty="0">
                <a:solidFill>
                  <a:srgbClr val="7EB761"/>
                </a:solidFill>
                <a:latin typeface="Century Gothic" panose="020B0502020202020204" pitchFamily="34" charset="0"/>
              </a:rPr>
              <a:t>long-term min</a:t>
            </a:r>
          </a:p>
        </p:txBody>
      </p:sp>
      <p:sp>
        <p:nvSpPr>
          <p:cNvPr id="76" name="TextBox 75"/>
          <p:cNvSpPr txBox="1"/>
          <p:nvPr/>
        </p:nvSpPr>
        <p:spPr>
          <a:xfrm>
            <a:off x="7939156" y="3342597"/>
            <a:ext cx="3708423" cy="369332"/>
          </a:xfrm>
          <a:prstGeom prst="rect">
            <a:avLst/>
          </a:prstGeom>
          <a:noFill/>
        </p:spPr>
        <p:txBody>
          <a:bodyPr wrap="square" rtlCol="0">
            <a:spAutoFit/>
          </a:bodyPr>
          <a:lstStyle/>
          <a:p>
            <a:r>
              <a:rPr lang="en-US" b="1" dirty="0">
                <a:solidFill>
                  <a:srgbClr val="7EB761"/>
                </a:solidFill>
                <a:latin typeface="Century Gothic" panose="020B0502020202020204" pitchFamily="34" charset="0"/>
              </a:rPr>
              <a:t>Long-term max – long-term min</a:t>
            </a:r>
          </a:p>
        </p:txBody>
      </p:sp>
      <p:grpSp>
        <p:nvGrpSpPr>
          <p:cNvPr id="77" name="Group 76"/>
          <p:cNvGrpSpPr/>
          <p:nvPr/>
        </p:nvGrpSpPr>
        <p:grpSpPr>
          <a:xfrm>
            <a:off x="272486" y="1729709"/>
            <a:ext cx="5467281" cy="3437497"/>
            <a:chOff x="266728" y="1720625"/>
            <a:chExt cx="5467281" cy="3437497"/>
          </a:xfrm>
        </p:grpSpPr>
        <p:grpSp>
          <p:nvGrpSpPr>
            <p:cNvPr id="78" name="Group 77"/>
            <p:cNvGrpSpPr/>
            <p:nvPr/>
          </p:nvGrpSpPr>
          <p:grpSpPr>
            <a:xfrm>
              <a:off x="266728" y="2582539"/>
              <a:ext cx="1461293" cy="1456336"/>
              <a:chOff x="4130145" y="2944831"/>
              <a:chExt cx="817421" cy="814648"/>
            </a:xfrm>
          </p:grpSpPr>
          <p:grpSp>
            <p:nvGrpSpPr>
              <p:cNvPr id="103" name="Group 102"/>
              <p:cNvGrpSpPr/>
              <p:nvPr/>
            </p:nvGrpSpPr>
            <p:grpSpPr>
              <a:xfrm>
                <a:off x="4130145" y="2944831"/>
                <a:ext cx="817421" cy="814648"/>
                <a:chOff x="4130145" y="2944831"/>
                <a:chExt cx="817421" cy="814648"/>
              </a:xfrm>
            </p:grpSpPr>
            <p:sp>
              <p:nvSpPr>
                <p:cNvPr id="105" name="Rounded Rectangle 104"/>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6" name="Rounded Rectangle 105"/>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7" name="Rounded Rectangle 106"/>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8" name="Rounded Rectangle 107"/>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04" name="TextBox 103"/>
              <p:cNvSpPr txBox="1"/>
              <p:nvPr/>
            </p:nvSpPr>
            <p:spPr>
              <a:xfrm>
                <a:off x="4325809" y="3188278"/>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MODIS NDVI</a:t>
                </a:r>
              </a:p>
            </p:txBody>
          </p:sp>
        </p:grpSp>
        <p:cxnSp>
          <p:nvCxnSpPr>
            <p:cNvPr id="79" name="Straight Arrow Connector 78"/>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80" name="Group 79"/>
            <p:cNvGrpSpPr/>
            <p:nvPr/>
          </p:nvGrpSpPr>
          <p:grpSpPr>
            <a:xfrm>
              <a:off x="2483511" y="2582539"/>
              <a:ext cx="1461293" cy="1456336"/>
              <a:chOff x="4130145" y="2944831"/>
              <a:chExt cx="817421" cy="814648"/>
            </a:xfrm>
          </p:grpSpPr>
          <p:grpSp>
            <p:nvGrpSpPr>
              <p:cNvPr id="97" name="Group 96"/>
              <p:cNvGrpSpPr/>
              <p:nvPr/>
            </p:nvGrpSpPr>
            <p:grpSpPr>
              <a:xfrm>
                <a:off x="4130145" y="2944831"/>
                <a:ext cx="817421" cy="814648"/>
                <a:chOff x="4130145" y="2944831"/>
                <a:chExt cx="817421" cy="814648"/>
              </a:xfrm>
            </p:grpSpPr>
            <p:sp>
              <p:nvSpPr>
                <p:cNvPr id="99" name="Rounded Rectangle 98"/>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0" name="Rounded Rectangle 99"/>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1" name="Rounded Rectangle 100"/>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2" name="Rounded Rectangle 101"/>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98" name="TextBox 97"/>
              <p:cNvSpPr txBox="1"/>
              <p:nvPr/>
            </p:nvSpPr>
            <p:spPr>
              <a:xfrm>
                <a:off x="4309104" y="3176201"/>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Scaled NDVI</a:t>
                </a:r>
              </a:p>
            </p:txBody>
          </p:sp>
        </p:grpSp>
        <p:grpSp>
          <p:nvGrpSpPr>
            <p:cNvPr id="81" name="Group 80"/>
            <p:cNvGrpSpPr/>
            <p:nvPr/>
          </p:nvGrpSpPr>
          <p:grpSpPr>
            <a:xfrm>
              <a:off x="4272716" y="1720625"/>
              <a:ext cx="1461293" cy="1456336"/>
              <a:chOff x="4130145" y="2944831"/>
              <a:chExt cx="817421" cy="814648"/>
            </a:xfrm>
          </p:grpSpPr>
          <p:grpSp>
            <p:nvGrpSpPr>
              <p:cNvPr id="91" name="Group 90"/>
              <p:cNvGrpSpPr/>
              <p:nvPr/>
            </p:nvGrpSpPr>
            <p:grpSpPr>
              <a:xfrm>
                <a:off x="4130145" y="2944831"/>
                <a:ext cx="817421" cy="814648"/>
                <a:chOff x="4130145" y="2944831"/>
                <a:chExt cx="817421" cy="814648"/>
              </a:xfrm>
            </p:grpSpPr>
            <p:sp>
              <p:nvSpPr>
                <p:cNvPr id="93" name="Rounded Rectangle 92"/>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4" name="Rounded Rectangle 93"/>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5" name="Rounded Rectangle 94"/>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6" name="Rounded Rectangle 95"/>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92" name="TextBox 91"/>
              <p:cNvSpPr txBox="1"/>
              <p:nvPr/>
            </p:nvSpPr>
            <p:spPr>
              <a:xfrm>
                <a:off x="4290367" y="3181579"/>
                <a:ext cx="646283"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minimum</a:t>
                </a:r>
              </a:p>
            </p:txBody>
          </p:sp>
        </p:grpSp>
        <p:grpSp>
          <p:nvGrpSpPr>
            <p:cNvPr id="82" name="Group 81"/>
            <p:cNvGrpSpPr/>
            <p:nvPr/>
          </p:nvGrpSpPr>
          <p:grpSpPr>
            <a:xfrm>
              <a:off x="4268576" y="3701786"/>
              <a:ext cx="1461293" cy="1456336"/>
              <a:chOff x="4130145" y="2944831"/>
              <a:chExt cx="817421" cy="814648"/>
            </a:xfrm>
          </p:grpSpPr>
          <p:grpSp>
            <p:nvGrpSpPr>
              <p:cNvPr id="85" name="Group 84"/>
              <p:cNvGrpSpPr/>
              <p:nvPr/>
            </p:nvGrpSpPr>
            <p:grpSpPr>
              <a:xfrm>
                <a:off x="4130145" y="2944831"/>
                <a:ext cx="817421" cy="814648"/>
                <a:chOff x="4130145" y="2944831"/>
                <a:chExt cx="817421" cy="814648"/>
              </a:xfrm>
            </p:grpSpPr>
            <p:sp>
              <p:nvSpPr>
                <p:cNvPr id="87" name="Rounded Rectangle 86"/>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88" name="Rounded Rectangle 87"/>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89" name="Rounded Rectangle 88"/>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90" name="Rounded Rectangle 89"/>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86" name="TextBox 85"/>
              <p:cNvSpPr txBox="1"/>
              <p:nvPr/>
            </p:nvSpPr>
            <p:spPr>
              <a:xfrm>
                <a:off x="4282548" y="3134595"/>
                <a:ext cx="665018"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maximum</a:t>
                </a:r>
              </a:p>
            </p:txBody>
          </p:sp>
        </p:grpSp>
        <p:cxnSp>
          <p:nvCxnSpPr>
            <p:cNvPr id="83" name="Straight Arrow Connector 82"/>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4" name="Straight Arrow Connector 83"/>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09" name="Group 108"/>
          <p:cNvGrpSpPr/>
          <p:nvPr/>
        </p:nvGrpSpPr>
        <p:grpSpPr>
          <a:xfrm>
            <a:off x="270628" y="1730848"/>
            <a:ext cx="5475459" cy="3437497"/>
            <a:chOff x="266728" y="1720625"/>
            <a:chExt cx="5475459" cy="3437497"/>
          </a:xfrm>
        </p:grpSpPr>
        <p:grpSp>
          <p:nvGrpSpPr>
            <p:cNvPr id="110" name="Group 109"/>
            <p:cNvGrpSpPr/>
            <p:nvPr/>
          </p:nvGrpSpPr>
          <p:grpSpPr>
            <a:xfrm>
              <a:off x="266728" y="2582539"/>
              <a:ext cx="1461293" cy="1456336"/>
              <a:chOff x="4130145" y="2944831"/>
              <a:chExt cx="817421" cy="814648"/>
            </a:xfrm>
          </p:grpSpPr>
          <p:grpSp>
            <p:nvGrpSpPr>
              <p:cNvPr id="135" name="Group 134"/>
              <p:cNvGrpSpPr/>
              <p:nvPr/>
            </p:nvGrpSpPr>
            <p:grpSpPr>
              <a:xfrm>
                <a:off x="4130145" y="2944831"/>
                <a:ext cx="817421" cy="814648"/>
                <a:chOff x="4130145" y="2944831"/>
                <a:chExt cx="817421" cy="814648"/>
              </a:xfrm>
            </p:grpSpPr>
            <p:sp>
              <p:nvSpPr>
                <p:cNvPr id="137" name="Rounded Rectangle 136"/>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8" name="Rounded Rectangle 137"/>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9" name="Rounded Rectangle 138"/>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40" name="Rounded Rectangle 139"/>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6" name="TextBox 135"/>
              <p:cNvSpPr txBox="1"/>
              <p:nvPr/>
            </p:nvSpPr>
            <p:spPr>
              <a:xfrm>
                <a:off x="4325809" y="3188278"/>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MODIS NDVI</a:t>
                </a:r>
              </a:p>
            </p:txBody>
          </p:sp>
        </p:grpSp>
        <p:cxnSp>
          <p:nvCxnSpPr>
            <p:cNvPr id="111" name="Straight Arrow Connector 110"/>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12" name="Group 111"/>
            <p:cNvGrpSpPr/>
            <p:nvPr/>
          </p:nvGrpSpPr>
          <p:grpSpPr>
            <a:xfrm>
              <a:off x="2483511" y="2582539"/>
              <a:ext cx="1461293" cy="1456336"/>
              <a:chOff x="4130145" y="2944831"/>
              <a:chExt cx="817421" cy="814648"/>
            </a:xfrm>
          </p:grpSpPr>
          <p:grpSp>
            <p:nvGrpSpPr>
              <p:cNvPr id="129" name="Group 128"/>
              <p:cNvGrpSpPr/>
              <p:nvPr/>
            </p:nvGrpSpPr>
            <p:grpSpPr>
              <a:xfrm>
                <a:off x="4130145" y="2944831"/>
                <a:ext cx="817421" cy="814648"/>
                <a:chOff x="4130145" y="2944831"/>
                <a:chExt cx="817421" cy="814648"/>
              </a:xfrm>
            </p:grpSpPr>
            <p:sp>
              <p:nvSpPr>
                <p:cNvPr id="131" name="Rounded Rectangle 130"/>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2" name="Rounded Rectangle 131"/>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3" name="Rounded Rectangle 132"/>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4" name="Rounded Rectangle 133"/>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0" name="TextBox 129"/>
              <p:cNvSpPr txBox="1"/>
              <p:nvPr/>
            </p:nvSpPr>
            <p:spPr>
              <a:xfrm>
                <a:off x="4309104" y="3176201"/>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Scaled NDVI</a:t>
                </a:r>
              </a:p>
            </p:txBody>
          </p:sp>
        </p:grpSp>
        <p:grpSp>
          <p:nvGrpSpPr>
            <p:cNvPr id="113" name="Group 112"/>
            <p:cNvGrpSpPr/>
            <p:nvPr/>
          </p:nvGrpSpPr>
          <p:grpSpPr>
            <a:xfrm>
              <a:off x="4272720" y="1720625"/>
              <a:ext cx="1469467" cy="1456336"/>
              <a:chOff x="4130145" y="2944831"/>
              <a:chExt cx="821993" cy="814648"/>
            </a:xfrm>
          </p:grpSpPr>
          <p:grpSp>
            <p:nvGrpSpPr>
              <p:cNvPr id="123" name="Group 122"/>
              <p:cNvGrpSpPr/>
              <p:nvPr/>
            </p:nvGrpSpPr>
            <p:grpSpPr>
              <a:xfrm>
                <a:off x="4130145" y="2944831"/>
                <a:ext cx="817421" cy="814648"/>
                <a:chOff x="4130145" y="2944831"/>
                <a:chExt cx="817421" cy="814648"/>
              </a:xfrm>
            </p:grpSpPr>
            <p:sp>
              <p:nvSpPr>
                <p:cNvPr id="125" name="Rounded Rectangle 124"/>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6" name="Rounded Rectangle 125"/>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7" name="Rounded Rectangle 126"/>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8" name="Rounded Rectangle 127"/>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24" name="TextBox 123"/>
              <p:cNvSpPr txBox="1"/>
              <p:nvPr/>
            </p:nvSpPr>
            <p:spPr>
              <a:xfrm>
                <a:off x="4293250" y="3181349"/>
                <a:ext cx="658888"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minimum</a:t>
                </a:r>
              </a:p>
            </p:txBody>
          </p:sp>
        </p:grpSp>
        <p:grpSp>
          <p:nvGrpSpPr>
            <p:cNvPr id="114" name="Group 113"/>
            <p:cNvGrpSpPr/>
            <p:nvPr/>
          </p:nvGrpSpPr>
          <p:grpSpPr>
            <a:xfrm>
              <a:off x="4268576" y="3701786"/>
              <a:ext cx="1461293" cy="1456336"/>
              <a:chOff x="4130145" y="2944831"/>
              <a:chExt cx="817421" cy="814648"/>
            </a:xfrm>
          </p:grpSpPr>
          <p:grpSp>
            <p:nvGrpSpPr>
              <p:cNvPr id="117" name="Group 116"/>
              <p:cNvGrpSpPr/>
              <p:nvPr/>
            </p:nvGrpSpPr>
            <p:grpSpPr>
              <a:xfrm>
                <a:off x="4130145" y="2944831"/>
                <a:ext cx="817421" cy="814648"/>
                <a:chOff x="4130145" y="2944831"/>
                <a:chExt cx="817421" cy="814648"/>
              </a:xfrm>
            </p:grpSpPr>
            <p:sp>
              <p:nvSpPr>
                <p:cNvPr id="119" name="Rounded Rectangle 11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0" name="Rounded Rectangle 11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1" name="Rounded Rectangle 12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2" name="Rounded Rectangle 12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18" name="TextBox 117"/>
              <p:cNvSpPr txBox="1"/>
              <p:nvPr/>
            </p:nvSpPr>
            <p:spPr>
              <a:xfrm>
                <a:off x="4282548" y="3134595"/>
                <a:ext cx="665018"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maximum</a:t>
                </a:r>
              </a:p>
            </p:txBody>
          </p:sp>
        </p:grpSp>
        <p:cxnSp>
          <p:nvCxnSpPr>
            <p:cNvPr id="115" name="Straight Arrow Connector 114"/>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6" name="Straight Arrow Connector 115"/>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41" name="Group 140"/>
          <p:cNvGrpSpPr/>
          <p:nvPr/>
        </p:nvGrpSpPr>
        <p:grpSpPr>
          <a:xfrm>
            <a:off x="276194" y="1732658"/>
            <a:ext cx="5515425" cy="3437496"/>
            <a:chOff x="266727" y="1720626"/>
            <a:chExt cx="5515425" cy="3437496"/>
          </a:xfrm>
        </p:grpSpPr>
        <p:grpSp>
          <p:nvGrpSpPr>
            <p:cNvPr id="142" name="Group 141"/>
            <p:cNvGrpSpPr/>
            <p:nvPr/>
          </p:nvGrpSpPr>
          <p:grpSpPr>
            <a:xfrm>
              <a:off x="266727" y="2582539"/>
              <a:ext cx="1514312" cy="1456336"/>
              <a:chOff x="4130145" y="2944831"/>
              <a:chExt cx="847079" cy="814648"/>
            </a:xfrm>
          </p:grpSpPr>
          <p:grpSp>
            <p:nvGrpSpPr>
              <p:cNvPr id="167" name="Group 166"/>
              <p:cNvGrpSpPr/>
              <p:nvPr/>
            </p:nvGrpSpPr>
            <p:grpSpPr>
              <a:xfrm>
                <a:off x="4130145" y="2944831"/>
                <a:ext cx="817421" cy="814648"/>
                <a:chOff x="4130145" y="2944831"/>
                <a:chExt cx="817421" cy="814648"/>
              </a:xfrm>
            </p:grpSpPr>
            <p:sp>
              <p:nvSpPr>
                <p:cNvPr id="169" name="Rounded Rectangle 16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0" name="Rounded Rectangle 16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1" name="Rounded Rectangle 17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2" name="Rounded Rectangle 17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8" name="TextBox 167"/>
              <p:cNvSpPr txBox="1"/>
              <p:nvPr/>
            </p:nvSpPr>
            <p:spPr>
              <a:xfrm>
                <a:off x="4248959" y="3273287"/>
                <a:ext cx="728265"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MODIS </a:t>
                </a:r>
                <a:r>
                  <a:rPr lang="en-US" sz="1600" b="1" dirty="0">
                    <a:solidFill>
                      <a:schemeClr val="tx1">
                        <a:lumMod val="75000"/>
                        <a:lumOff val="25000"/>
                      </a:schemeClr>
                    </a:solidFill>
                    <a:latin typeface="Century Gothic" panose="020B0502020202020204" pitchFamily="34" charset="0"/>
                  </a:rPr>
                  <a:t>NDVI</a:t>
                </a:r>
              </a:p>
            </p:txBody>
          </p:sp>
        </p:grpSp>
        <p:cxnSp>
          <p:nvCxnSpPr>
            <p:cNvPr id="143" name="Straight Arrow Connector 142"/>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44" name="Group 143"/>
            <p:cNvGrpSpPr/>
            <p:nvPr/>
          </p:nvGrpSpPr>
          <p:grpSpPr>
            <a:xfrm>
              <a:off x="2483511" y="2582539"/>
              <a:ext cx="1461293" cy="1456336"/>
              <a:chOff x="4130145" y="2944831"/>
              <a:chExt cx="817421" cy="814648"/>
            </a:xfrm>
          </p:grpSpPr>
          <p:grpSp>
            <p:nvGrpSpPr>
              <p:cNvPr id="161" name="Group 160"/>
              <p:cNvGrpSpPr/>
              <p:nvPr/>
            </p:nvGrpSpPr>
            <p:grpSpPr>
              <a:xfrm>
                <a:off x="4130145" y="2944831"/>
                <a:ext cx="817421" cy="814648"/>
                <a:chOff x="4130145" y="2944831"/>
                <a:chExt cx="817421" cy="814648"/>
              </a:xfrm>
            </p:grpSpPr>
            <p:sp>
              <p:nvSpPr>
                <p:cNvPr id="163" name="Rounded Rectangle 162"/>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4" name="Rounded Rectangle 163"/>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5" name="Rounded Rectangle 164"/>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6" name="Rounded Rectangle 165"/>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2" name="TextBox 161"/>
              <p:cNvSpPr txBox="1"/>
              <p:nvPr/>
            </p:nvSpPr>
            <p:spPr>
              <a:xfrm>
                <a:off x="4314667" y="3250869"/>
                <a:ext cx="603022" cy="327113"/>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Scaled NDVI</a:t>
                </a:r>
              </a:p>
            </p:txBody>
          </p:sp>
        </p:grpSp>
        <p:grpSp>
          <p:nvGrpSpPr>
            <p:cNvPr id="145" name="Group 144"/>
            <p:cNvGrpSpPr/>
            <p:nvPr/>
          </p:nvGrpSpPr>
          <p:grpSpPr>
            <a:xfrm>
              <a:off x="4272712" y="1720626"/>
              <a:ext cx="1509440" cy="1456338"/>
              <a:chOff x="4130145" y="2944831"/>
              <a:chExt cx="844354" cy="814649"/>
            </a:xfrm>
          </p:grpSpPr>
          <p:grpSp>
            <p:nvGrpSpPr>
              <p:cNvPr id="155" name="Group 154"/>
              <p:cNvGrpSpPr/>
              <p:nvPr/>
            </p:nvGrpSpPr>
            <p:grpSpPr>
              <a:xfrm>
                <a:off x="4130145" y="2944831"/>
                <a:ext cx="817422" cy="814649"/>
                <a:chOff x="4130145" y="2944831"/>
                <a:chExt cx="817422" cy="814649"/>
              </a:xfrm>
            </p:grpSpPr>
            <p:sp>
              <p:nvSpPr>
                <p:cNvPr id="157" name="Rounded Rectangle 156"/>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8" name="Rounded Rectangle 157"/>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9" name="Rounded Rectangle 158"/>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0" name="Rounded Rectangle 159"/>
                <p:cNvSpPr/>
                <p:nvPr/>
              </p:nvSpPr>
              <p:spPr>
                <a:xfrm>
                  <a:off x="4282549" y="3094462"/>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6" name="TextBox 155"/>
              <p:cNvSpPr txBox="1"/>
              <p:nvPr/>
            </p:nvSpPr>
            <p:spPr>
              <a:xfrm>
                <a:off x="4306916" y="3259762"/>
                <a:ext cx="667583" cy="327112"/>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minimum</a:t>
                </a:r>
              </a:p>
            </p:txBody>
          </p:sp>
        </p:grpSp>
        <p:grpSp>
          <p:nvGrpSpPr>
            <p:cNvPr id="146" name="Group 145"/>
            <p:cNvGrpSpPr/>
            <p:nvPr/>
          </p:nvGrpSpPr>
          <p:grpSpPr>
            <a:xfrm>
              <a:off x="4268576" y="3701786"/>
              <a:ext cx="1461293" cy="1456336"/>
              <a:chOff x="4130145" y="2944831"/>
              <a:chExt cx="817421" cy="814648"/>
            </a:xfrm>
          </p:grpSpPr>
          <p:grpSp>
            <p:nvGrpSpPr>
              <p:cNvPr id="149" name="Group 148"/>
              <p:cNvGrpSpPr/>
              <p:nvPr/>
            </p:nvGrpSpPr>
            <p:grpSpPr>
              <a:xfrm>
                <a:off x="4130145" y="2944831"/>
                <a:ext cx="817421" cy="814648"/>
                <a:chOff x="4130145" y="2944831"/>
                <a:chExt cx="817421" cy="814648"/>
              </a:xfrm>
            </p:grpSpPr>
            <p:sp>
              <p:nvSpPr>
                <p:cNvPr id="151" name="Rounded Rectangle 150"/>
                <p:cNvSpPr/>
                <p:nvPr/>
              </p:nvSpPr>
              <p:spPr>
                <a:xfrm>
                  <a:off x="4130145" y="2944831"/>
                  <a:ext cx="665018" cy="665018"/>
                </a:xfrm>
                <a:prstGeom prst="round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2" name="Rounded Rectangle 151"/>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3" name="Rounded Rectangle 152"/>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4" name="Rounded Rectangle 153"/>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0" name="TextBox 149"/>
              <p:cNvSpPr txBox="1"/>
              <p:nvPr/>
            </p:nvSpPr>
            <p:spPr>
              <a:xfrm>
                <a:off x="4282548" y="3187401"/>
                <a:ext cx="665018" cy="464845"/>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Long-term maximum</a:t>
                </a:r>
              </a:p>
            </p:txBody>
          </p:sp>
        </p:grpSp>
        <p:cxnSp>
          <p:nvCxnSpPr>
            <p:cNvPr id="147" name="Straight Arrow Connector 146"/>
            <p:cNvCxnSpPr/>
            <p:nvPr/>
          </p:nvCxnSpPr>
          <p:spPr>
            <a:xfrm>
              <a:off x="3978081" y="3461629"/>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8" name="Straight Arrow Connector 147"/>
            <p:cNvCxnSpPr/>
            <p:nvPr/>
          </p:nvCxnSpPr>
          <p:spPr>
            <a:xfrm flipV="1">
              <a:off x="3979702" y="2999167"/>
              <a:ext cx="377182" cy="2031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2328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7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7" grpId="0"/>
      <p:bldP spid="74" grpId="0"/>
      <p:bldP spid="74" grpId="1"/>
      <p:bldP spid="75" grpId="0"/>
      <p:bldP spid="75" grpId="1"/>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426" y="216117"/>
            <a:ext cx="11047741" cy="1135012"/>
          </a:xfrm>
          <a:prstGeom prst="rect">
            <a:avLst/>
          </a:prstGeom>
        </p:spPr>
        <p:txBody>
          <a:bodyPr wrap="square" anchor="ctr">
            <a:noAutofit/>
          </a:bodyPr>
          <a:lstStyle/>
          <a:p>
            <a:pPr lvl="0"/>
            <a:r>
              <a:rPr lang="en-US" sz="4000" b="1" dirty="0">
                <a:solidFill>
                  <a:srgbClr val="7EB761"/>
                </a:solidFill>
                <a:latin typeface="Century Gothic" panose="020F0302020204030204"/>
              </a:rPr>
              <a:t>DATA PROCESSING:</a:t>
            </a:r>
          </a:p>
          <a:p>
            <a:pPr lvl="0"/>
            <a:r>
              <a:rPr lang="en-US" sz="4000" b="1" dirty="0">
                <a:solidFill>
                  <a:srgbClr val="7EB761"/>
                </a:solidFill>
                <a:latin typeface="Century Gothic" panose="020F0302020204030204"/>
              </a:rPr>
              <a:t>EVAPORATIVE STRESS INDEX (ESI) </a:t>
            </a:r>
          </a:p>
        </p:txBody>
      </p:sp>
      <p:grpSp>
        <p:nvGrpSpPr>
          <p:cNvPr id="141" name="Group 140"/>
          <p:cNvGrpSpPr/>
          <p:nvPr/>
        </p:nvGrpSpPr>
        <p:grpSpPr>
          <a:xfrm>
            <a:off x="3034383" y="2493477"/>
            <a:ext cx="5647704" cy="1889985"/>
            <a:chOff x="266723" y="2582539"/>
            <a:chExt cx="3678081" cy="1456336"/>
          </a:xfrm>
        </p:grpSpPr>
        <p:grpSp>
          <p:nvGrpSpPr>
            <p:cNvPr id="142" name="Group 141"/>
            <p:cNvGrpSpPr/>
            <p:nvPr/>
          </p:nvGrpSpPr>
          <p:grpSpPr>
            <a:xfrm>
              <a:off x="266723" y="2582539"/>
              <a:ext cx="1603721" cy="1456336"/>
              <a:chOff x="4130145" y="2944831"/>
              <a:chExt cx="897093" cy="814648"/>
            </a:xfrm>
          </p:grpSpPr>
          <p:grpSp>
            <p:nvGrpSpPr>
              <p:cNvPr id="167" name="Group 166"/>
              <p:cNvGrpSpPr/>
              <p:nvPr/>
            </p:nvGrpSpPr>
            <p:grpSpPr>
              <a:xfrm>
                <a:off x="4130145" y="2944831"/>
                <a:ext cx="817421" cy="814648"/>
                <a:chOff x="4130145" y="2944831"/>
                <a:chExt cx="817421" cy="814648"/>
              </a:xfrm>
            </p:grpSpPr>
            <p:sp>
              <p:nvSpPr>
                <p:cNvPr id="169" name="Rounded Rectangle 168"/>
                <p:cNvSpPr/>
                <p:nvPr/>
              </p:nvSpPr>
              <p:spPr>
                <a:xfrm>
                  <a:off x="4130145" y="294483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0" name="Rounded Rectangle 169"/>
                <p:cNvSpPr/>
                <p:nvPr/>
              </p:nvSpPr>
              <p:spPr>
                <a:xfrm>
                  <a:off x="4178636" y="2993322"/>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1" name="Rounded Rectangle 170"/>
                <p:cNvSpPr/>
                <p:nvPr/>
              </p:nvSpPr>
              <p:spPr>
                <a:xfrm>
                  <a:off x="4230592" y="3041813"/>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2" name="Rounded Rectangle 171"/>
                <p:cNvSpPr/>
                <p:nvPr/>
              </p:nvSpPr>
              <p:spPr>
                <a:xfrm>
                  <a:off x="4282548" y="3094461"/>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8" name="TextBox 167"/>
              <p:cNvSpPr txBox="1"/>
              <p:nvPr/>
            </p:nvSpPr>
            <p:spPr>
              <a:xfrm>
                <a:off x="4204802" y="3136175"/>
                <a:ext cx="822436" cy="596980"/>
              </a:xfrm>
              <a:prstGeom prst="rect">
                <a:avLst/>
              </a:prstGeom>
              <a:no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Climate-</a:t>
                </a:r>
              </a:p>
              <a:p>
                <a:pPr algn="ctr"/>
                <a:r>
                  <a:rPr lang="en-US" sz="2800" dirty="0">
                    <a:solidFill>
                      <a:schemeClr val="tx1">
                        <a:lumMod val="75000"/>
                        <a:lumOff val="25000"/>
                      </a:schemeClr>
                    </a:solidFill>
                    <a:latin typeface="Century Gothic" panose="020B0502020202020204" pitchFamily="34" charset="0"/>
                  </a:rPr>
                  <a:t>SERV</a:t>
                </a:r>
              </a:p>
              <a:p>
                <a:pPr algn="ctr"/>
                <a:r>
                  <a:rPr lang="en-US" sz="2800" b="1" dirty="0">
                    <a:solidFill>
                      <a:schemeClr val="tx1">
                        <a:lumMod val="75000"/>
                        <a:lumOff val="25000"/>
                      </a:schemeClr>
                    </a:solidFill>
                    <a:latin typeface="Century Gothic" panose="020B0502020202020204" pitchFamily="34" charset="0"/>
                  </a:rPr>
                  <a:t>ESI</a:t>
                </a:r>
              </a:p>
            </p:txBody>
          </p:sp>
        </p:grpSp>
        <p:cxnSp>
          <p:nvCxnSpPr>
            <p:cNvPr id="143" name="Straight Arrow Connector 142"/>
            <p:cNvCxnSpPr/>
            <p:nvPr/>
          </p:nvCxnSpPr>
          <p:spPr>
            <a:xfrm>
              <a:off x="1832374" y="3444453"/>
              <a:ext cx="45656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44" name="Group 143"/>
            <p:cNvGrpSpPr/>
            <p:nvPr/>
          </p:nvGrpSpPr>
          <p:grpSpPr>
            <a:xfrm>
              <a:off x="2483511" y="2582539"/>
              <a:ext cx="1461293" cy="1456336"/>
              <a:chOff x="4130145" y="2944831"/>
              <a:chExt cx="817421" cy="814648"/>
            </a:xfrm>
          </p:grpSpPr>
          <p:grpSp>
            <p:nvGrpSpPr>
              <p:cNvPr id="161" name="Group 160"/>
              <p:cNvGrpSpPr/>
              <p:nvPr/>
            </p:nvGrpSpPr>
            <p:grpSpPr>
              <a:xfrm>
                <a:off x="4130145" y="2944831"/>
                <a:ext cx="817421" cy="814648"/>
                <a:chOff x="4130145" y="2944831"/>
                <a:chExt cx="817421" cy="814648"/>
              </a:xfrm>
            </p:grpSpPr>
            <p:sp>
              <p:nvSpPr>
                <p:cNvPr id="163" name="Rounded Rectangle 162"/>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4" name="Rounded Rectangle 163"/>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5" name="Rounded Rectangle 164"/>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6" name="Rounded Rectangle 165"/>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2" name="TextBox 161"/>
              <p:cNvSpPr txBox="1"/>
              <p:nvPr/>
            </p:nvSpPr>
            <p:spPr>
              <a:xfrm>
                <a:off x="4313546" y="3221343"/>
                <a:ext cx="603022" cy="411253"/>
              </a:xfrm>
              <a:prstGeom prst="rect">
                <a:avLst/>
              </a:prstGeom>
              <a:no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Clipped ESI</a:t>
                </a:r>
              </a:p>
            </p:txBody>
          </p:sp>
        </p:grpSp>
      </p:grpSp>
    </p:spTree>
    <p:extLst>
      <p:ext uri="{BB962C8B-B14F-4D97-AF65-F5344CB8AC3E}">
        <p14:creationId xmlns:p14="http://schemas.microsoft.com/office/powerpoint/2010/main" val="319667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DATA ANALYSIS: </a:t>
            </a:r>
          </a:p>
          <a:p>
            <a:r>
              <a:rPr lang="en-US" sz="4000" b="1" dirty="0">
                <a:solidFill>
                  <a:srgbClr val="7EB761"/>
                </a:solidFill>
                <a:latin typeface="Century Gothic" panose="020F0302020204030204"/>
              </a:rPr>
              <a:t>PRINCIPAL COMPONENT ANALYSIS (PCA)</a:t>
            </a:r>
          </a:p>
        </p:txBody>
      </p:sp>
      <p:graphicFrame>
        <p:nvGraphicFramePr>
          <p:cNvPr id="6" name="Table 5">
            <a:extLst>
              <a:ext uri="{FF2B5EF4-FFF2-40B4-BE49-F238E27FC236}">
                <a16:creationId xmlns:a16="http://schemas.microsoft.com/office/drawing/2014/main" id="{D292D1F2-1ED7-1A44-966D-4A81B8955C15}"/>
              </a:ext>
            </a:extLst>
          </p:cNvPr>
          <p:cNvGraphicFramePr>
            <a:graphicFrameLocks noGrp="1"/>
          </p:cNvGraphicFramePr>
          <p:nvPr>
            <p:extLst>
              <p:ext uri="{D42A27DB-BD31-4B8C-83A1-F6EECF244321}">
                <p14:modId xmlns:p14="http://schemas.microsoft.com/office/powerpoint/2010/main" val="2619848930"/>
              </p:ext>
            </p:extLst>
          </p:nvPr>
        </p:nvGraphicFramePr>
        <p:xfrm>
          <a:off x="6236263" y="1324785"/>
          <a:ext cx="5649000" cy="5120640"/>
        </p:xfrm>
        <a:graphic>
          <a:graphicData uri="http://schemas.openxmlformats.org/drawingml/2006/table">
            <a:tbl>
              <a:tblPr firstRow="1" firstCol="1" bandRow="1">
                <a:tableStyleId>{93296810-A885-4BE3-A3E7-6D5BEEA58F35}</a:tableStyleId>
              </a:tblPr>
              <a:tblGrid>
                <a:gridCol w="1163625">
                  <a:extLst>
                    <a:ext uri="{9D8B030D-6E8A-4147-A177-3AD203B41FA5}">
                      <a16:colId xmlns:a16="http://schemas.microsoft.com/office/drawing/2014/main" val="775057402"/>
                    </a:ext>
                  </a:extLst>
                </a:gridCol>
                <a:gridCol w="897075">
                  <a:extLst>
                    <a:ext uri="{9D8B030D-6E8A-4147-A177-3AD203B41FA5}">
                      <a16:colId xmlns:a16="http://schemas.microsoft.com/office/drawing/2014/main" val="3726939905"/>
                    </a:ext>
                  </a:extLst>
                </a:gridCol>
                <a:gridCol w="897075">
                  <a:extLst>
                    <a:ext uri="{9D8B030D-6E8A-4147-A177-3AD203B41FA5}">
                      <a16:colId xmlns:a16="http://schemas.microsoft.com/office/drawing/2014/main" val="195909174"/>
                    </a:ext>
                  </a:extLst>
                </a:gridCol>
                <a:gridCol w="897075">
                  <a:extLst>
                    <a:ext uri="{9D8B030D-6E8A-4147-A177-3AD203B41FA5}">
                      <a16:colId xmlns:a16="http://schemas.microsoft.com/office/drawing/2014/main" val="2880297008"/>
                    </a:ext>
                  </a:extLst>
                </a:gridCol>
                <a:gridCol w="897075">
                  <a:extLst>
                    <a:ext uri="{9D8B030D-6E8A-4147-A177-3AD203B41FA5}">
                      <a16:colId xmlns:a16="http://schemas.microsoft.com/office/drawing/2014/main" val="2957726658"/>
                    </a:ext>
                  </a:extLst>
                </a:gridCol>
                <a:gridCol w="897075">
                  <a:extLst>
                    <a:ext uri="{9D8B030D-6E8A-4147-A177-3AD203B41FA5}">
                      <a16:colId xmlns:a16="http://schemas.microsoft.com/office/drawing/2014/main" val="821058708"/>
                    </a:ext>
                  </a:extLst>
                </a:gridCol>
              </a:tblGrid>
              <a:tr h="731520">
                <a:tc>
                  <a:txBody>
                    <a:bodyPr/>
                    <a:lstStyle/>
                    <a:p>
                      <a:pPr algn="ctr"/>
                      <a:endParaRPr lang="en-US" sz="1700" dirty="0">
                        <a:effectLst/>
                        <a:latin typeface="Century Gothic" panose="020B050202020202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solidFill>
                            <a:schemeClr val="tx1">
                              <a:lumMod val="75000"/>
                              <a:lumOff val="25000"/>
                            </a:schemeClr>
                          </a:solidFill>
                          <a:effectLst/>
                          <a:latin typeface="Century Gothic" panose="020B0502020202020204" pitchFamily="34" charset="0"/>
                        </a:rPr>
                        <a:t>SPI</a:t>
                      </a:r>
                      <a:endParaRPr lang="en-US" sz="17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solidFill>
                            <a:schemeClr val="tx1">
                              <a:lumMod val="75000"/>
                              <a:lumOff val="25000"/>
                            </a:schemeClr>
                          </a:solidFill>
                          <a:effectLst/>
                          <a:latin typeface="Century Gothic" panose="020B0502020202020204" pitchFamily="34" charset="0"/>
                        </a:rPr>
                        <a:t>SMA_1</a:t>
                      </a:r>
                      <a:endParaRPr lang="en-US" sz="17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solidFill>
                            <a:schemeClr val="tx1">
                              <a:lumMod val="75000"/>
                              <a:lumOff val="25000"/>
                            </a:schemeClr>
                          </a:solidFill>
                          <a:effectLst/>
                          <a:latin typeface="Century Gothic" panose="020B0502020202020204" pitchFamily="34" charset="0"/>
                        </a:rPr>
                        <a:t>SMA_2</a:t>
                      </a:r>
                      <a:endParaRPr lang="en-US" sz="17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solidFill>
                            <a:schemeClr val="tx1">
                              <a:lumMod val="75000"/>
                              <a:lumOff val="25000"/>
                            </a:schemeClr>
                          </a:solidFill>
                          <a:effectLst/>
                          <a:latin typeface="Century Gothic" panose="020B0502020202020204" pitchFamily="34" charset="0"/>
                        </a:rPr>
                        <a:t>SMA_3</a:t>
                      </a:r>
                      <a:endParaRPr lang="en-US" sz="17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solidFill>
                            <a:schemeClr val="tx1">
                              <a:lumMod val="75000"/>
                              <a:lumOff val="25000"/>
                            </a:schemeClr>
                          </a:solidFill>
                          <a:effectLst/>
                          <a:latin typeface="Century Gothic" panose="020B0502020202020204" pitchFamily="34" charset="0"/>
                        </a:rPr>
                        <a:t>VCI</a:t>
                      </a:r>
                      <a:endParaRPr lang="en-US" sz="17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50502549"/>
                  </a:ext>
                </a:extLst>
              </a:tr>
              <a:tr h="731520">
                <a:tc>
                  <a:txBody>
                    <a:bodyPr/>
                    <a:lstStyle/>
                    <a:p>
                      <a:pPr marL="0" marR="0" algn="ctr">
                        <a:spcBef>
                          <a:spcPts val="0"/>
                        </a:spcBef>
                        <a:spcAft>
                          <a:spcPts val="0"/>
                        </a:spcAft>
                      </a:pPr>
                      <a:r>
                        <a:rPr lang="en-US" sz="1700" b="1" dirty="0">
                          <a:solidFill>
                            <a:schemeClr val="tx1">
                              <a:lumMod val="75000"/>
                              <a:lumOff val="25000"/>
                            </a:schemeClr>
                          </a:solidFill>
                          <a:effectLst/>
                          <a:latin typeface="Century Gothic" panose="020B0502020202020204" pitchFamily="34" charset="0"/>
                        </a:rPr>
                        <a:t>Weights:</a:t>
                      </a:r>
                      <a:endParaRPr lang="en-US" sz="1700" b="1"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b="1" dirty="0">
                          <a:effectLst/>
                          <a:latin typeface="Century Gothic" panose="020B0502020202020204" pitchFamily="34" charset="0"/>
                        </a:rPr>
                        <a:t>0.20</a:t>
                      </a:r>
                      <a:endParaRPr lang="en-US" sz="17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700" b="1" dirty="0">
                          <a:effectLst/>
                          <a:latin typeface="Century Gothic" panose="020B0502020202020204" pitchFamily="34" charset="0"/>
                        </a:rPr>
                        <a:t>0.21</a:t>
                      </a:r>
                      <a:endParaRPr lang="en-US" sz="17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700" b="1" dirty="0">
                          <a:effectLst/>
                          <a:latin typeface="Century Gothic" panose="020B0502020202020204" pitchFamily="34" charset="0"/>
                        </a:rPr>
                        <a:t>0.23</a:t>
                      </a:r>
                      <a:endParaRPr lang="en-US" sz="17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700" b="1" dirty="0">
                          <a:effectLst/>
                          <a:latin typeface="Century Gothic" panose="020B0502020202020204" pitchFamily="34" charset="0"/>
                        </a:rPr>
                        <a:t>0.15</a:t>
                      </a:r>
                      <a:endParaRPr lang="en-US" sz="17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gn="ctr">
                        <a:spcBef>
                          <a:spcPts val="0"/>
                        </a:spcBef>
                        <a:spcAft>
                          <a:spcPts val="0"/>
                        </a:spcAft>
                      </a:pPr>
                      <a:r>
                        <a:rPr lang="en-US" sz="1700" b="1" dirty="0">
                          <a:effectLst/>
                          <a:latin typeface="Century Gothic" panose="020B0502020202020204" pitchFamily="34" charset="0"/>
                        </a:rPr>
                        <a:t>0.20</a:t>
                      </a:r>
                      <a:endParaRPr lang="en-US" sz="1700" b="1"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3515378153"/>
                  </a:ext>
                </a:extLst>
              </a:tr>
              <a:tr h="731520">
                <a:tc>
                  <a:txBody>
                    <a:bodyPr/>
                    <a:lstStyle/>
                    <a:p>
                      <a:pPr marL="0" marR="0" algn="ctr">
                        <a:spcBef>
                          <a:spcPts val="0"/>
                        </a:spcBef>
                        <a:spcAft>
                          <a:spcPts val="0"/>
                        </a:spcAft>
                      </a:pPr>
                      <a:r>
                        <a:rPr lang="en-US" sz="1700">
                          <a:solidFill>
                            <a:schemeClr val="tx1">
                              <a:lumMod val="75000"/>
                              <a:lumOff val="25000"/>
                            </a:schemeClr>
                          </a:solidFill>
                          <a:effectLst/>
                          <a:latin typeface="Century Gothic" panose="020B0502020202020204" pitchFamily="34" charset="0"/>
                        </a:rPr>
                        <a:t>Embu</a:t>
                      </a:r>
                      <a:endParaRPr lang="en-US" sz="170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effectLst/>
                          <a:latin typeface="Century Gothic" panose="020B0502020202020204" pitchFamily="34" charset="0"/>
                        </a:rPr>
                        <a:t>0.20</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0.25</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0.12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0.21</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52266005"/>
                  </a:ext>
                </a:extLst>
              </a:tr>
              <a:tr h="731520">
                <a:tc>
                  <a:txBody>
                    <a:bodyPr/>
                    <a:lstStyle/>
                    <a:p>
                      <a:pPr marL="0" marR="0" algn="ctr">
                        <a:spcBef>
                          <a:spcPts val="0"/>
                        </a:spcBef>
                        <a:spcAft>
                          <a:spcPts val="0"/>
                        </a:spcAft>
                      </a:pPr>
                      <a:r>
                        <a:rPr lang="en-US" sz="1700">
                          <a:solidFill>
                            <a:schemeClr val="tx1">
                              <a:lumMod val="75000"/>
                              <a:lumOff val="25000"/>
                            </a:schemeClr>
                          </a:solidFill>
                          <a:effectLst/>
                          <a:latin typeface="Century Gothic" panose="020B0502020202020204" pitchFamily="34" charset="0"/>
                        </a:rPr>
                        <a:t>Garissa</a:t>
                      </a:r>
                      <a:endParaRPr lang="en-US" sz="170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effectLst/>
                          <a:latin typeface="Century Gothic" panose="020B0502020202020204" pitchFamily="34" charset="0"/>
                        </a:rPr>
                        <a:t>0.19</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0.22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0.23</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0.17</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0.19</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106518104"/>
                  </a:ext>
                </a:extLst>
              </a:tr>
              <a:tr h="731520">
                <a:tc>
                  <a:txBody>
                    <a:bodyPr/>
                    <a:lstStyle/>
                    <a:p>
                      <a:pPr marL="0" marR="0" algn="ctr">
                        <a:spcBef>
                          <a:spcPts val="0"/>
                        </a:spcBef>
                        <a:spcAft>
                          <a:spcPts val="0"/>
                        </a:spcAft>
                      </a:pPr>
                      <a:r>
                        <a:rPr lang="en-US" sz="1700">
                          <a:solidFill>
                            <a:schemeClr val="tx1">
                              <a:lumMod val="75000"/>
                              <a:lumOff val="25000"/>
                            </a:schemeClr>
                          </a:solidFill>
                          <a:effectLst/>
                          <a:latin typeface="Century Gothic" panose="020B0502020202020204" pitchFamily="34" charset="0"/>
                        </a:rPr>
                        <a:t>Kitui</a:t>
                      </a:r>
                      <a:endParaRPr lang="en-US" sz="170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effectLst/>
                          <a:latin typeface="Century Gothic" panose="020B0502020202020204" pitchFamily="34" charset="0"/>
                        </a:rPr>
                        <a:t>0.22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0.23</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0.24</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0.12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0.19</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2717307"/>
                  </a:ext>
                </a:extLst>
              </a:tr>
              <a:tr h="731520">
                <a:tc>
                  <a:txBody>
                    <a:bodyPr/>
                    <a:lstStyle/>
                    <a:p>
                      <a:pPr marL="0" marR="0" algn="ctr">
                        <a:spcBef>
                          <a:spcPts val="0"/>
                        </a:spcBef>
                        <a:spcAft>
                          <a:spcPts val="0"/>
                        </a:spcAft>
                      </a:pPr>
                      <a:r>
                        <a:rPr lang="en-US" sz="1700">
                          <a:solidFill>
                            <a:schemeClr val="tx1">
                              <a:lumMod val="75000"/>
                              <a:lumOff val="25000"/>
                            </a:schemeClr>
                          </a:solidFill>
                          <a:effectLst/>
                          <a:latin typeface="Century Gothic" panose="020B0502020202020204" pitchFamily="34" charset="0"/>
                        </a:rPr>
                        <a:t>Kwale</a:t>
                      </a:r>
                      <a:endParaRPr lang="en-US" sz="170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effectLst/>
                          <a:latin typeface="Century Gothic" panose="020B0502020202020204" pitchFamily="34" charset="0"/>
                        </a:rPr>
                        <a:t>0.20</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0.16</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0.25</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0.19</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marL="0" marR="0" algn="ctr">
                        <a:spcBef>
                          <a:spcPts val="0"/>
                        </a:spcBef>
                        <a:spcAft>
                          <a:spcPts val="0"/>
                        </a:spcAft>
                      </a:pPr>
                      <a:r>
                        <a:rPr lang="en-US" sz="1700" dirty="0">
                          <a:effectLst/>
                          <a:latin typeface="Century Gothic" panose="020B0502020202020204" pitchFamily="34" charset="0"/>
                        </a:rPr>
                        <a:t>0.20</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4073578260"/>
                  </a:ext>
                </a:extLst>
              </a:tr>
              <a:tr h="731520">
                <a:tc>
                  <a:txBody>
                    <a:bodyPr/>
                    <a:lstStyle/>
                    <a:p>
                      <a:pPr marL="0" marR="0" algn="ctr">
                        <a:spcBef>
                          <a:spcPts val="0"/>
                        </a:spcBef>
                        <a:spcAft>
                          <a:spcPts val="0"/>
                        </a:spcAft>
                      </a:pPr>
                      <a:r>
                        <a:rPr lang="en-US" sz="1700" dirty="0" err="1">
                          <a:solidFill>
                            <a:schemeClr val="tx1">
                              <a:lumMod val="75000"/>
                              <a:lumOff val="25000"/>
                            </a:schemeClr>
                          </a:solidFill>
                          <a:effectLst/>
                          <a:latin typeface="Century Gothic" panose="020B0502020202020204" pitchFamily="34" charset="0"/>
                        </a:rPr>
                        <a:t>Marsabit</a:t>
                      </a:r>
                      <a:endParaRPr lang="en-US" sz="17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spcBef>
                          <a:spcPts val="0"/>
                        </a:spcBef>
                        <a:spcAft>
                          <a:spcPts val="0"/>
                        </a:spcAft>
                      </a:pPr>
                      <a:r>
                        <a:rPr lang="en-US" sz="1700" dirty="0">
                          <a:effectLst/>
                          <a:latin typeface="Century Gothic" panose="020B0502020202020204" pitchFamily="34" charset="0"/>
                        </a:rPr>
                        <a:t>0.20</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0.19</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0.17</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700" dirty="0">
                          <a:effectLst/>
                          <a:latin typeface="Century Gothic" panose="020B0502020202020204" pitchFamily="34" charset="0"/>
                        </a:rPr>
                        <a:t>0.22</a:t>
                      </a:r>
                      <a:endParaRPr lang="en-US" sz="17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04045793"/>
                  </a:ext>
                </a:extLst>
              </a:tr>
            </a:tbl>
          </a:graphicData>
        </a:graphic>
      </p:graphicFrame>
      <p:sp>
        <p:nvSpPr>
          <p:cNvPr id="10" name="Rectangle 9">
            <a:extLst>
              <a:ext uri="{FF2B5EF4-FFF2-40B4-BE49-F238E27FC236}">
                <a16:creationId xmlns:a16="http://schemas.microsoft.com/office/drawing/2014/main" id="{D633D51A-BCCC-B24F-8AF3-3DD6171CB472}"/>
              </a:ext>
            </a:extLst>
          </p:cNvPr>
          <p:cNvSpPr/>
          <p:nvPr/>
        </p:nvSpPr>
        <p:spPr>
          <a:xfrm>
            <a:off x="6236263" y="2057389"/>
            <a:ext cx="5649000" cy="742950"/>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3">
            <a:extLst>
              <a:ext uri="{FF2B5EF4-FFF2-40B4-BE49-F238E27FC236}">
                <a16:creationId xmlns:a16="http://schemas.microsoft.com/office/drawing/2014/main" id="{7A0A7432-AF24-484E-8F2C-333886B6A830}"/>
              </a:ext>
            </a:extLst>
          </p:cNvPr>
          <p:cNvSpPr txBox="1">
            <a:spLocks/>
          </p:cNvSpPr>
          <p:nvPr/>
        </p:nvSpPr>
        <p:spPr>
          <a:xfrm>
            <a:off x="507332" y="1273987"/>
            <a:ext cx="4930082" cy="49291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County-Level</a:t>
            </a:r>
          </a:p>
          <a:p>
            <a:pPr mar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Covariance Matrices</a:t>
            </a: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Variable weights from eigenvectors</a:t>
            </a:r>
          </a:p>
          <a:p>
            <a:pPr mar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4000500" lvl="8"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0" lv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lvl="0" indent="-215900">
              <a:spcBef>
                <a:spcPts val="200"/>
              </a:spcBef>
              <a:buClr>
                <a:srgbClr val="7EB761"/>
              </a:buClr>
              <a:buSzPts val="2000"/>
              <a:buNone/>
            </a:pPr>
            <a:endParaRPr lang="en-US" dirty="0">
              <a:solidFill>
                <a:schemeClr val="tx1">
                  <a:lumMod val="75000"/>
                  <a:lumOff val="25000"/>
                </a:schemeClr>
              </a:solidFill>
              <a:latin typeface="Century Gothic"/>
              <a:ea typeface="Century Gothic"/>
              <a:cs typeface="Century Gothic"/>
              <a:sym typeface="Century Gothic"/>
            </a:endParaRPr>
          </a:p>
          <a:p>
            <a:pPr marL="342900" indent="-342900">
              <a:spcBef>
                <a:spcPts val="200"/>
              </a:spcBef>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2020550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DATA ANALYSIS: </a:t>
            </a:r>
          </a:p>
          <a:p>
            <a:r>
              <a:rPr lang="en-US" sz="4000" b="1" dirty="0">
                <a:solidFill>
                  <a:srgbClr val="7EB761"/>
                </a:solidFill>
                <a:latin typeface="Century Gothic" panose="020F0302020204030204"/>
              </a:rPr>
              <a:t>CORRELATION HEATMAPS</a:t>
            </a:r>
          </a:p>
        </p:txBody>
      </p:sp>
      <p:graphicFrame>
        <p:nvGraphicFramePr>
          <p:cNvPr id="12" name="Table 11">
            <a:extLst>
              <a:ext uri="{FF2B5EF4-FFF2-40B4-BE49-F238E27FC236}">
                <a16:creationId xmlns:a16="http://schemas.microsoft.com/office/drawing/2014/main" id="{5C3AD6ED-8726-2849-AAFD-2CCD6FEB54FC}"/>
              </a:ext>
            </a:extLst>
          </p:cNvPr>
          <p:cNvGraphicFramePr>
            <a:graphicFrameLocks noGrp="1"/>
          </p:cNvGraphicFramePr>
          <p:nvPr>
            <p:extLst>
              <p:ext uri="{D42A27DB-BD31-4B8C-83A1-F6EECF244321}">
                <p14:modId xmlns:p14="http://schemas.microsoft.com/office/powerpoint/2010/main" val="1422391542"/>
              </p:ext>
            </p:extLst>
          </p:nvPr>
        </p:nvGraphicFramePr>
        <p:xfrm>
          <a:off x="6869975" y="1371598"/>
          <a:ext cx="5120640" cy="5120640"/>
        </p:xfrm>
        <a:graphic>
          <a:graphicData uri="http://schemas.openxmlformats.org/drawingml/2006/table">
            <a:tbl>
              <a:tblPr firstRow="1" firstCol="1" bandRow="1"/>
              <a:tblGrid>
                <a:gridCol w="731520">
                  <a:extLst>
                    <a:ext uri="{9D8B030D-6E8A-4147-A177-3AD203B41FA5}">
                      <a16:colId xmlns:a16="http://schemas.microsoft.com/office/drawing/2014/main" val="2672677332"/>
                    </a:ext>
                  </a:extLst>
                </a:gridCol>
                <a:gridCol w="731520">
                  <a:extLst>
                    <a:ext uri="{9D8B030D-6E8A-4147-A177-3AD203B41FA5}">
                      <a16:colId xmlns:a16="http://schemas.microsoft.com/office/drawing/2014/main" val="2431621639"/>
                    </a:ext>
                  </a:extLst>
                </a:gridCol>
                <a:gridCol w="731520">
                  <a:extLst>
                    <a:ext uri="{9D8B030D-6E8A-4147-A177-3AD203B41FA5}">
                      <a16:colId xmlns:a16="http://schemas.microsoft.com/office/drawing/2014/main" val="2645102367"/>
                    </a:ext>
                  </a:extLst>
                </a:gridCol>
                <a:gridCol w="731520">
                  <a:extLst>
                    <a:ext uri="{9D8B030D-6E8A-4147-A177-3AD203B41FA5}">
                      <a16:colId xmlns:a16="http://schemas.microsoft.com/office/drawing/2014/main" val="3591203009"/>
                    </a:ext>
                  </a:extLst>
                </a:gridCol>
                <a:gridCol w="731520">
                  <a:extLst>
                    <a:ext uri="{9D8B030D-6E8A-4147-A177-3AD203B41FA5}">
                      <a16:colId xmlns:a16="http://schemas.microsoft.com/office/drawing/2014/main" val="1775219766"/>
                    </a:ext>
                  </a:extLst>
                </a:gridCol>
                <a:gridCol w="731520">
                  <a:extLst>
                    <a:ext uri="{9D8B030D-6E8A-4147-A177-3AD203B41FA5}">
                      <a16:colId xmlns:a16="http://schemas.microsoft.com/office/drawing/2014/main" val="3513702186"/>
                    </a:ext>
                  </a:extLst>
                </a:gridCol>
                <a:gridCol w="731520">
                  <a:extLst>
                    <a:ext uri="{9D8B030D-6E8A-4147-A177-3AD203B41FA5}">
                      <a16:colId xmlns:a16="http://schemas.microsoft.com/office/drawing/2014/main" val="2792226919"/>
                    </a:ext>
                  </a:extLst>
                </a:gridCol>
              </a:tblGrid>
              <a:tr h="731520">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entury Gothic" panose="020B0502020202020204" pitchFamily="34" charset="0"/>
                        </a:rPr>
                        <a:t>SPI</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SMA1</a:t>
                      </a:r>
                    </a:p>
                  </a:txBody>
                  <a:tcPr marL="9525" marR="9525" marT="9525"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entury Gothic" panose="020B0502020202020204" pitchFamily="34" charset="0"/>
                        </a:rPr>
                        <a:t>SMA2</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SMA3</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VCI</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ESI</a:t>
                      </a:r>
                    </a:p>
                  </a:txBody>
                  <a:tcPr marL="9525" marR="9525" marT="9525" marB="0" anchor="ctr">
                    <a:lnL>
                      <a:noFill/>
                    </a:lnL>
                    <a:lnR>
                      <a:noFill/>
                    </a:lnR>
                    <a:lnT>
                      <a:noFill/>
                    </a:lnT>
                    <a:lnB>
                      <a:noFill/>
                    </a:lnB>
                  </a:tcPr>
                </a:tc>
                <a:extLst>
                  <a:ext uri="{0D108BD9-81ED-4DB2-BD59-A6C34878D82A}">
                    <a16:rowId xmlns:a16="http://schemas.microsoft.com/office/drawing/2014/main" val="3894301599"/>
                  </a:ext>
                </a:extLst>
              </a:tr>
              <a:tr h="731520">
                <a:tc>
                  <a:txBody>
                    <a:bodyPr/>
                    <a:lstStyle/>
                    <a:p>
                      <a:pPr algn="ctr" fontAlgn="ctr"/>
                      <a:r>
                        <a:rPr lang="en-US" sz="1600" b="0" i="0" u="none" strike="noStrike">
                          <a:solidFill>
                            <a:srgbClr val="000000"/>
                          </a:solidFill>
                          <a:effectLst/>
                          <a:latin typeface="Century Gothic" panose="020B0502020202020204" pitchFamily="34" charset="0"/>
                        </a:rPr>
                        <a:t>SPI</a:t>
                      </a:r>
                    </a:p>
                  </a:txBody>
                  <a:tcPr marL="9525" marR="9525" marT="9525" marB="0" anchor="ctr">
                    <a:lnL>
                      <a:noFill/>
                    </a:lnL>
                    <a:lnR>
                      <a:noFill/>
                    </a:lnR>
                    <a:lnT>
                      <a:noFill/>
                    </a:lnT>
                    <a:lnB>
                      <a:noFill/>
                    </a:lnB>
                  </a:tcPr>
                </a:tc>
                <a:tc>
                  <a:txBody>
                    <a:bodyPr/>
                    <a:lstStyle/>
                    <a:p>
                      <a:pPr algn="ctr" fontAlgn="ctr"/>
                      <a:r>
                        <a:rPr lang="en-US" sz="1600" b="0" i="0" u="none" strike="noStrike" dirty="0">
                          <a:solidFill>
                            <a:srgbClr val="000000"/>
                          </a:solidFill>
                          <a:effectLst/>
                          <a:latin typeface="Century Gothic" panose="020B0502020202020204" pitchFamily="34" charset="0"/>
                        </a:rPr>
                        <a:t>1</a:t>
                      </a:r>
                    </a:p>
                  </a:txBody>
                  <a:tcPr marL="9525" marR="9525" marT="9525" marB="0" anchor="ctr">
                    <a:lnL>
                      <a:noFill/>
                    </a:lnL>
                    <a:lnR>
                      <a:noFill/>
                    </a:lnR>
                    <a:lnT>
                      <a:noFill/>
                    </a:lnT>
                    <a:lnB>
                      <a:noFill/>
                    </a:lnB>
                    <a:solidFill>
                      <a:srgbClr val="70AD47"/>
                    </a:solidFill>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117096752"/>
                  </a:ext>
                </a:extLst>
              </a:tr>
              <a:tr h="731520">
                <a:tc>
                  <a:txBody>
                    <a:bodyPr/>
                    <a:lstStyle/>
                    <a:p>
                      <a:pPr algn="ctr" fontAlgn="ctr"/>
                      <a:r>
                        <a:rPr lang="en-US" sz="1600" b="0" i="0" u="none" strike="noStrike">
                          <a:solidFill>
                            <a:srgbClr val="000000"/>
                          </a:solidFill>
                          <a:effectLst/>
                          <a:latin typeface="Century Gothic" panose="020B0502020202020204" pitchFamily="34" charset="0"/>
                        </a:rPr>
                        <a:t>SMA1</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0.87</a:t>
                      </a:r>
                    </a:p>
                  </a:txBody>
                  <a:tcPr marL="9525" marR="9525" marT="9525" marB="0" anchor="ctr">
                    <a:lnL>
                      <a:noFill/>
                    </a:lnL>
                    <a:lnR>
                      <a:noFill/>
                    </a:lnR>
                    <a:lnT>
                      <a:noFill/>
                    </a:lnT>
                    <a:lnB>
                      <a:noFill/>
                    </a:lnB>
                    <a:solidFill>
                      <a:srgbClr val="82B85E"/>
                    </a:solidFill>
                  </a:tcPr>
                </a:tc>
                <a:tc>
                  <a:txBody>
                    <a:bodyPr/>
                    <a:lstStyle/>
                    <a:p>
                      <a:pPr algn="ctr" fontAlgn="ctr"/>
                      <a:r>
                        <a:rPr lang="en-US" sz="1600" b="0" i="0" u="none" strike="noStrike">
                          <a:solidFill>
                            <a:srgbClr val="000000"/>
                          </a:solidFill>
                          <a:effectLst/>
                          <a:latin typeface="Century Gothic" panose="020B0502020202020204" pitchFamily="34" charset="0"/>
                        </a:rPr>
                        <a:t>1</a:t>
                      </a:r>
                    </a:p>
                  </a:txBody>
                  <a:tcPr marL="9525" marR="9525" marT="9525" marB="0" anchor="ctr">
                    <a:lnL>
                      <a:noFill/>
                    </a:lnL>
                    <a:lnR>
                      <a:noFill/>
                    </a:lnR>
                    <a:lnT>
                      <a:noFill/>
                    </a:lnT>
                    <a:lnB>
                      <a:noFill/>
                    </a:lnB>
                    <a:solidFill>
                      <a:srgbClr val="70AD47"/>
                    </a:solidFill>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692603150"/>
                  </a:ext>
                </a:extLst>
              </a:tr>
              <a:tr h="731520">
                <a:tc>
                  <a:txBody>
                    <a:bodyPr/>
                    <a:lstStyle/>
                    <a:p>
                      <a:pPr algn="ctr" fontAlgn="ctr"/>
                      <a:r>
                        <a:rPr lang="en-US" sz="1600" b="0" i="0" u="none" strike="noStrike">
                          <a:solidFill>
                            <a:srgbClr val="000000"/>
                          </a:solidFill>
                          <a:effectLst/>
                          <a:latin typeface="Century Gothic" panose="020B0502020202020204" pitchFamily="34" charset="0"/>
                        </a:rPr>
                        <a:t>SMA2</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0.44</a:t>
                      </a:r>
                    </a:p>
                  </a:txBody>
                  <a:tcPr marL="9525" marR="9525" marT="9525" marB="0" anchor="ctr">
                    <a:lnL>
                      <a:noFill/>
                    </a:lnL>
                    <a:lnR>
                      <a:noFill/>
                    </a:lnR>
                    <a:lnT>
                      <a:noFill/>
                    </a:lnT>
                    <a:lnB>
                      <a:noFill/>
                    </a:lnB>
                    <a:solidFill>
                      <a:srgbClr val="BDD9AA"/>
                    </a:solidFill>
                  </a:tcPr>
                </a:tc>
                <a:tc>
                  <a:txBody>
                    <a:bodyPr/>
                    <a:lstStyle/>
                    <a:p>
                      <a:pPr algn="ctr" fontAlgn="ctr"/>
                      <a:r>
                        <a:rPr lang="en-US" sz="1600" b="0" i="0" u="none" strike="noStrike">
                          <a:solidFill>
                            <a:srgbClr val="000000"/>
                          </a:solidFill>
                          <a:effectLst/>
                          <a:latin typeface="Century Gothic" panose="020B0502020202020204" pitchFamily="34" charset="0"/>
                        </a:rPr>
                        <a:t>0.51</a:t>
                      </a:r>
                    </a:p>
                  </a:txBody>
                  <a:tcPr marL="9525" marR="9525" marT="9525" marB="0" anchor="ctr">
                    <a:lnL>
                      <a:noFill/>
                    </a:lnL>
                    <a:lnR>
                      <a:noFill/>
                    </a:lnR>
                    <a:lnT>
                      <a:noFill/>
                    </a:lnT>
                    <a:lnB>
                      <a:noFill/>
                    </a:lnB>
                    <a:solidFill>
                      <a:srgbClr val="B3D49D"/>
                    </a:solidFill>
                  </a:tcPr>
                </a:tc>
                <a:tc>
                  <a:txBody>
                    <a:bodyPr/>
                    <a:lstStyle/>
                    <a:p>
                      <a:pPr algn="ctr" fontAlgn="ctr"/>
                      <a:r>
                        <a:rPr lang="en-US" sz="1600" b="0" i="0" u="none" strike="noStrike">
                          <a:solidFill>
                            <a:srgbClr val="000000"/>
                          </a:solidFill>
                          <a:effectLst/>
                          <a:latin typeface="Century Gothic" panose="020B0502020202020204" pitchFamily="34" charset="0"/>
                        </a:rPr>
                        <a:t>1</a:t>
                      </a:r>
                    </a:p>
                  </a:txBody>
                  <a:tcPr marL="9525" marR="9525" marT="9525" marB="0" anchor="ctr">
                    <a:lnL>
                      <a:noFill/>
                    </a:lnL>
                    <a:lnR>
                      <a:noFill/>
                    </a:lnR>
                    <a:lnT>
                      <a:noFill/>
                    </a:lnT>
                    <a:lnB>
                      <a:noFill/>
                    </a:lnB>
                    <a:solidFill>
                      <a:srgbClr val="70AD47"/>
                    </a:solidFill>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2260127667"/>
                  </a:ext>
                </a:extLst>
              </a:tr>
              <a:tr h="731520">
                <a:tc>
                  <a:txBody>
                    <a:bodyPr/>
                    <a:lstStyle/>
                    <a:p>
                      <a:pPr algn="ctr" fontAlgn="ctr"/>
                      <a:r>
                        <a:rPr lang="en-US" sz="1600" b="0" i="0" u="none" strike="noStrike">
                          <a:solidFill>
                            <a:srgbClr val="000000"/>
                          </a:solidFill>
                          <a:effectLst/>
                          <a:latin typeface="Century Gothic" panose="020B0502020202020204" pitchFamily="34" charset="0"/>
                        </a:rPr>
                        <a:t>SMA3</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0.25</a:t>
                      </a:r>
                    </a:p>
                  </a:txBody>
                  <a:tcPr marL="9525" marR="9525" marT="9525" marB="0" anchor="ctr">
                    <a:lnL>
                      <a:noFill/>
                    </a:lnL>
                    <a:lnR>
                      <a:noFill/>
                    </a:lnR>
                    <a:lnT>
                      <a:noFill/>
                    </a:lnT>
                    <a:lnB>
                      <a:noFill/>
                    </a:lnB>
                    <a:solidFill>
                      <a:srgbClr val="D7E8CB"/>
                    </a:solidFill>
                  </a:tcPr>
                </a:tc>
                <a:tc>
                  <a:txBody>
                    <a:bodyPr/>
                    <a:lstStyle/>
                    <a:p>
                      <a:pPr algn="ctr" fontAlgn="ctr"/>
                      <a:r>
                        <a:rPr lang="en-US" sz="1600" b="0" i="0" u="none" strike="noStrike" dirty="0">
                          <a:solidFill>
                            <a:srgbClr val="000000"/>
                          </a:solidFill>
                          <a:effectLst/>
                          <a:latin typeface="Century Gothic" panose="020B0502020202020204" pitchFamily="34" charset="0"/>
                        </a:rPr>
                        <a:t>0.27</a:t>
                      </a:r>
                    </a:p>
                  </a:txBody>
                  <a:tcPr marL="9525" marR="9525" marT="9525" marB="0" anchor="ctr">
                    <a:lnL>
                      <a:noFill/>
                    </a:lnL>
                    <a:lnR>
                      <a:noFill/>
                    </a:lnR>
                    <a:lnT>
                      <a:noFill/>
                    </a:lnT>
                    <a:lnB>
                      <a:noFill/>
                    </a:lnB>
                    <a:solidFill>
                      <a:srgbClr val="D4E7C7"/>
                    </a:solidFill>
                  </a:tcPr>
                </a:tc>
                <a:tc>
                  <a:txBody>
                    <a:bodyPr/>
                    <a:lstStyle/>
                    <a:p>
                      <a:pPr algn="ctr" fontAlgn="ctr"/>
                      <a:r>
                        <a:rPr lang="en-US" sz="1600" b="0" i="0" u="none" strike="noStrike">
                          <a:solidFill>
                            <a:srgbClr val="000000"/>
                          </a:solidFill>
                          <a:effectLst/>
                          <a:latin typeface="Century Gothic" panose="020B0502020202020204" pitchFamily="34" charset="0"/>
                        </a:rPr>
                        <a:t>0.73</a:t>
                      </a:r>
                    </a:p>
                  </a:txBody>
                  <a:tcPr marL="9525" marR="9525" marT="9525" marB="0" anchor="ctr">
                    <a:lnL>
                      <a:noFill/>
                    </a:lnL>
                    <a:lnR>
                      <a:noFill/>
                    </a:lnR>
                    <a:lnT>
                      <a:noFill/>
                    </a:lnT>
                    <a:lnB>
                      <a:noFill/>
                    </a:lnB>
                    <a:solidFill>
                      <a:srgbClr val="95C377"/>
                    </a:solidFill>
                  </a:tcPr>
                </a:tc>
                <a:tc>
                  <a:txBody>
                    <a:bodyPr/>
                    <a:lstStyle/>
                    <a:p>
                      <a:pPr algn="ctr" fontAlgn="ctr"/>
                      <a:r>
                        <a:rPr lang="en-US" sz="1600" b="0" i="0" u="none" strike="noStrike">
                          <a:solidFill>
                            <a:srgbClr val="000000"/>
                          </a:solidFill>
                          <a:effectLst/>
                          <a:latin typeface="Century Gothic" panose="020B0502020202020204" pitchFamily="34" charset="0"/>
                        </a:rPr>
                        <a:t>1</a:t>
                      </a:r>
                    </a:p>
                  </a:txBody>
                  <a:tcPr marL="9525" marR="9525" marT="9525" marB="0" anchor="ctr">
                    <a:lnL>
                      <a:noFill/>
                    </a:lnL>
                    <a:lnR>
                      <a:noFill/>
                    </a:lnR>
                    <a:lnT>
                      <a:noFill/>
                    </a:lnT>
                    <a:lnB>
                      <a:noFill/>
                    </a:lnB>
                    <a:solidFill>
                      <a:srgbClr val="70AD47"/>
                    </a:solidFill>
                  </a:tcPr>
                </a:tc>
                <a:tc>
                  <a:txBody>
                    <a:bodyPr/>
                    <a:lstStyle/>
                    <a:p>
                      <a:pPr algn="ctr" fontAlgn="ctr"/>
                      <a:endParaRPr lang="en-US"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247669119"/>
                  </a:ext>
                </a:extLst>
              </a:tr>
              <a:tr h="731520">
                <a:tc>
                  <a:txBody>
                    <a:bodyPr/>
                    <a:lstStyle/>
                    <a:p>
                      <a:pPr algn="ctr" fontAlgn="ctr"/>
                      <a:r>
                        <a:rPr lang="en-US" sz="1600" b="0" i="0" u="none" strike="noStrike">
                          <a:solidFill>
                            <a:srgbClr val="000000"/>
                          </a:solidFill>
                          <a:effectLst/>
                          <a:latin typeface="Century Gothic" panose="020B0502020202020204" pitchFamily="34" charset="0"/>
                        </a:rPr>
                        <a:t>VCI</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0.38</a:t>
                      </a:r>
                    </a:p>
                  </a:txBody>
                  <a:tcPr marL="9525" marR="9525" marT="9525" marB="0" anchor="ctr">
                    <a:lnL>
                      <a:noFill/>
                    </a:lnL>
                    <a:lnR>
                      <a:noFill/>
                    </a:lnR>
                    <a:lnT>
                      <a:noFill/>
                    </a:lnT>
                    <a:lnB>
                      <a:noFill/>
                    </a:lnB>
                    <a:solidFill>
                      <a:srgbClr val="C5DEB4"/>
                    </a:solidFill>
                  </a:tcPr>
                </a:tc>
                <a:tc>
                  <a:txBody>
                    <a:bodyPr/>
                    <a:lstStyle/>
                    <a:p>
                      <a:pPr algn="ctr" fontAlgn="ctr"/>
                      <a:r>
                        <a:rPr lang="en-US" sz="1600" b="0" i="0" u="none" strike="noStrike">
                          <a:solidFill>
                            <a:srgbClr val="000000"/>
                          </a:solidFill>
                          <a:effectLst/>
                          <a:latin typeface="Century Gothic" panose="020B0502020202020204" pitchFamily="34" charset="0"/>
                        </a:rPr>
                        <a:t>0.5</a:t>
                      </a:r>
                    </a:p>
                  </a:txBody>
                  <a:tcPr marL="9525" marR="9525" marT="9525" marB="0" anchor="ctr">
                    <a:lnL>
                      <a:noFill/>
                    </a:lnL>
                    <a:lnR>
                      <a:noFill/>
                    </a:lnR>
                    <a:lnT>
                      <a:noFill/>
                    </a:lnT>
                    <a:lnB>
                      <a:noFill/>
                    </a:lnB>
                    <a:solidFill>
                      <a:srgbClr val="B5D59F"/>
                    </a:solidFill>
                  </a:tcPr>
                </a:tc>
                <a:tc>
                  <a:txBody>
                    <a:bodyPr/>
                    <a:lstStyle/>
                    <a:p>
                      <a:pPr algn="ctr" fontAlgn="ctr"/>
                      <a:r>
                        <a:rPr lang="en-US" sz="1600" b="0" i="0" u="none" strike="noStrike">
                          <a:solidFill>
                            <a:srgbClr val="000000"/>
                          </a:solidFill>
                          <a:effectLst/>
                          <a:latin typeface="Century Gothic" panose="020B0502020202020204" pitchFamily="34" charset="0"/>
                        </a:rPr>
                        <a:t>0.59</a:t>
                      </a:r>
                    </a:p>
                  </a:txBody>
                  <a:tcPr marL="9525" marR="9525" marT="9525" marB="0" anchor="ctr">
                    <a:lnL>
                      <a:noFill/>
                    </a:lnL>
                    <a:lnR>
                      <a:noFill/>
                    </a:lnR>
                    <a:lnT>
                      <a:noFill/>
                    </a:lnT>
                    <a:lnB>
                      <a:noFill/>
                    </a:lnB>
                    <a:solidFill>
                      <a:srgbClr val="A8CE8F"/>
                    </a:solidFill>
                  </a:tcPr>
                </a:tc>
                <a:tc>
                  <a:txBody>
                    <a:bodyPr/>
                    <a:lstStyle/>
                    <a:p>
                      <a:pPr algn="ctr" fontAlgn="ctr"/>
                      <a:r>
                        <a:rPr lang="en-US" sz="1600" b="0" i="0" u="none" strike="noStrike">
                          <a:solidFill>
                            <a:srgbClr val="000000"/>
                          </a:solidFill>
                          <a:effectLst/>
                          <a:latin typeface="Century Gothic" panose="020B0502020202020204" pitchFamily="34" charset="0"/>
                        </a:rPr>
                        <a:t>0.58</a:t>
                      </a:r>
                    </a:p>
                  </a:txBody>
                  <a:tcPr marL="9525" marR="9525" marT="9525" marB="0" anchor="ctr">
                    <a:lnL>
                      <a:noFill/>
                    </a:lnL>
                    <a:lnR>
                      <a:noFill/>
                    </a:lnR>
                    <a:lnT>
                      <a:noFill/>
                    </a:lnT>
                    <a:lnB>
                      <a:noFill/>
                    </a:lnB>
                    <a:solidFill>
                      <a:srgbClr val="AACE91"/>
                    </a:solidFill>
                  </a:tcPr>
                </a:tc>
                <a:tc>
                  <a:txBody>
                    <a:bodyPr/>
                    <a:lstStyle/>
                    <a:p>
                      <a:pPr algn="ctr" fontAlgn="ctr"/>
                      <a:r>
                        <a:rPr lang="en-US" sz="1600" b="0" i="0" u="none" strike="noStrike">
                          <a:solidFill>
                            <a:srgbClr val="000000"/>
                          </a:solidFill>
                          <a:effectLst/>
                          <a:latin typeface="Century Gothic" panose="020B0502020202020204" pitchFamily="34" charset="0"/>
                        </a:rPr>
                        <a:t>1</a:t>
                      </a:r>
                    </a:p>
                  </a:txBody>
                  <a:tcPr marL="9525" marR="9525" marT="9525" marB="0" anchor="ctr">
                    <a:lnL>
                      <a:noFill/>
                    </a:lnL>
                    <a:lnR>
                      <a:noFill/>
                    </a:lnR>
                    <a:lnT>
                      <a:noFill/>
                    </a:lnT>
                    <a:lnB>
                      <a:noFill/>
                    </a:lnB>
                    <a:solidFill>
                      <a:srgbClr val="70AD47"/>
                    </a:solidFill>
                  </a:tcPr>
                </a:tc>
                <a:tc>
                  <a:txBody>
                    <a:bodyPr/>
                    <a:lstStyle/>
                    <a:p>
                      <a:pPr algn="ctr" fontAlgn="ctr"/>
                      <a:endParaRPr lang="en-US" sz="1600" b="0" i="0" u="none" strike="noStrike" dirty="0">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3389813549"/>
                  </a:ext>
                </a:extLst>
              </a:tr>
              <a:tr h="731520">
                <a:tc>
                  <a:txBody>
                    <a:bodyPr/>
                    <a:lstStyle/>
                    <a:p>
                      <a:pPr algn="ctr" fontAlgn="ctr"/>
                      <a:r>
                        <a:rPr lang="en-US" sz="1600" b="0" i="0" u="none" strike="noStrike">
                          <a:solidFill>
                            <a:srgbClr val="000000"/>
                          </a:solidFill>
                          <a:effectLst/>
                          <a:latin typeface="Century Gothic" panose="020B0502020202020204" pitchFamily="34" charset="0"/>
                        </a:rPr>
                        <a:t>ESI</a:t>
                      </a:r>
                    </a:p>
                  </a:txBody>
                  <a:tcPr marL="9525" marR="9525" marT="9525" marB="0" anchor="ctr">
                    <a:lnL>
                      <a:noFill/>
                    </a:lnL>
                    <a:lnR>
                      <a:noFill/>
                    </a:lnR>
                    <a:lnT>
                      <a:noFill/>
                    </a:lnT>
                    <a:lnB>
                      <a:noFill/>
                    </a:lnB>
                  </a:tcPr>
                </a:tc>
                <a:tc>
                  <a:txBody>
                    <a:bodyPr/>
                    <a:lstStyle/>
                    <a:p>
                      <a:pPr algn="ctr" fontAlgn="ctr"/>
                      <a:r>
                        <a:rPr lang="en-US" sz="1600" b="0" i="0" u="none" strike="noStrike">
                          <a:solidFill>
                            <a:srgbClr val="000000"/>
                          </a:solidFill>
                          <a:effectLst/>
                          <a:latin typeface="Century Gothic" panose="020B0502020202020204" pitchFamily="34" charset="0"/>
                        </a:rPr>
                        <a:t>0.03</a:t>
                      </a:r>
                    </a:p>
                  </a:txBody>
                  <a:tcPr marL="9525" marR="9525" marT="9525" marB="0" anchor="ctr">
                    <a:lnL>
                      <a:noFill/>
                    </a:lnL>
                    <a:lnR>
                      <a:noFill/>
                    </a:lnR>
                    <a:lnT>
                      <a:noFill/>
                    </a:lnT>
                    <a:lnB>
                      <a:noFill/>
                    </a:lnB>
                    <a:solidFill>
                      <a:srgbClr val="F5F9F1"/>
                    </a:solidFill>
                  </a:tcPr>
                </a:tc>
                <a:tc>
                  <a:txBody>
                    <a:bodyPr/>
                    <a:lstStyle/>
                    <a:p>
                      <a:pPr algn="ctr" fontAlgn="ctr"/>
                      <a:r>
                        <a:rPr lang="en-US" sz="1600" b="0" i="0" u="none" strike="noStrike">
                          <a:solidFill>
                            <a:srgbClr val="000000"/>
                          </a:solidFill>
                          <a:effectLst/>
                          <a:latin typeface="Century Gothic" panose="020B0502020202020204" pitchFamily="34" charset="0"/>
                        </a:rPr>
                        <a:t>0.07</a:t>
                      </a:r>
                    </a:p>
                  </a:txBody>
                  <a:tcPr marL="9525" marR="9525" marT="9525" marB="0" anchor="ctr">
                    <a:lnL>
                      <a:noFill/>
                    </a:lnL>
                    <a:lnR>
                      <a:noFill/>
                    </a:lnR>
                    <a:lnT>
                      <a:noFill/>
                    </a:lnT>
                    <a:lnB>
                      <a:noFill/>
                    </a:lnB>
                    <a:solidFill>
                      <a:srgbClr val="EFF6EA"/>
                    </a:solidFill>
                  </a:tcPr>
                </a:tc>
                <a:tc>
                  <a:txBody>
                    <a:bodyPr/>
                    <a:lstStyle/>
                    <a:p>
                      <a:pPr algn="ctr" fontAlgn="ctr"/>
                      <a:r>
                        <a:rPr lang="en-US" sz="1600" b="0" i="0" u="none" strike="noStrike">
                          <a:solidFill>
                            <a:srgbClr val="000000"/>
                          </a:solidFill>
                          <a:effectLst/>
                          <a:latin typeface="Century Gothic" panose="020B0502020202020204" pitchFamily="34" charset="0"/>
                        </a:rPr>
                        <a:t>0.01</a:t>
                      </a:r>
                    </a:p>
                  </a:txBody>
                  <a:tcPr marL="9525" marR="9525" marT="9525" marB="0" anchor="ctr">
                    <a:lnL>
                      <a:noFill/>
                    </a:lnL>
                    <a:lnR>
                      <a:noFill/>
                    </a:lnR>
                    <a:lnT>
                      <a:noFill/>
                    </a:lnT>
                    <a:lnB>
                      <a:noFill/>
                    </a:lnB>
                    <a:solidFill>
                      <a:srgbClr val="F7FBF5"/>
                    </a:solidFill>
                  </a:tcPr>
                </a:tc>
                <a:tc>
                  <a:txBody>
                    <a:bodyPr/>
                    <a:lstStyle/>
                    <a:p>
                      <a:pPr algn="ctr" fontAlgn="ctr"/>
                      <a:r>
                        <a:rPr lang="en-US" sz="1600" b="0" i="0" u="none" strike="noStrike">
                          <a:solidFill>
                            <a:srgbClr val="000000"/>
                          </a:solidFill>
                          <a:effectLst/>
                          <a:latin typeface="Century Gothic" panose="020B0502020202020204" pitchFamily="34" charset="0"/>
                        </a:rPr>
                        <a:t>0.03</a:t>
                      </a:r>
                    </a:p>
                  </a:txBody>
                  <a:tcPr marL="9525" marR="9525" marT="9525" marB="0" anchor="ctr">
                    <a:lnL>
                      <a:noFill/>
                    </a:lnL>
                    <a:lnR>
                      <a:noFill/>
                    </a:lnR>
                    <a:lnT>
                      <a:noFill/>
                    </a:lnT>
                    <a:lnB>
                      <a:noFill/>
                    </a:lnB>
                    <a:solidFill>
                      <a:srgbClr val="F5F9F1"/>
                    </a:solidFill>
                  </a:tcPr>
                </a:tc>
                <a:tc>
                  <a:txBody>
                    <a:bodyPr/>
                    <a:lstStyle/>
                    <a:p>
                      <a:pPr algn="ctr" fontAlgn="ctr"/>
                      <a:r>
                        <a:rPr lang="en-US" sz="1600" b="0" i="0" u="none" strike="noStrike">
                          <a:solidFill>
                            <a:srgbClr val="000000"/>
                          </a:solidFill>
                          <a:effectLst/>
                          <a:latin typeface="Century Gothic" panose="020B0502020202020204" pitchFamily="34" charset="0"/>
                        </a:rPr>
                        <a:t>-0.05</a:t>
                      </a:r>
                    </a:p>
                  </a:txBody>
                  <a:tcPr marL="9525" marR="9525" marT="9525" marB="0" anchor="ctr">
                    <a:lnL>
                      <a:noFill/>
                    </a:lnL>
                    <a:lnR>
                      <a:noFill/>
                    </a:lnR>
                    <a:lnT>
                      <a:noFill/>
                    </a:lnT>
                    <a:lnB>
                      <a:noFill/>
                    </a:lnB>
                    <a:solidFill>
                      <a:srgbClr val="FFFFFF"/>
                    </a:solidFill>
                  </a:tcPr>
                </a:tc>
                <a:tc>
                  <a:txBody>
                    <a:bodyPr/>
                    <a:lstStyle/>
                    <a:p>
                      <a:pPr algn="ctr" fontAlgn="ctr"/>
                      <a:r>
                        <a:rPr lang="en-US" sz="1600" b="0" i="0" u="none" strike="noStrike" dirty="0">
                          <a:solidFill>
                            <a:srgbClr val="000000"/>
                          </a:solidFill>
                          <a:effectLst/>
                          <a:latin typeface="Century Gothic" panose="020B0502020202020204" pitchFamily="34" charset="0"/>
                        </a:rPr>
                        <a:t>1</a:t>
                      </a:r>
                    </a:p>
                  </a:txBody>
                  <a:tcPr marL="9525" marR="9525" marT="9525" marB="0" anchor="ctr">
                    <a:lnL>
                      <a:noFill/>
                    </a:lnL>
                    <a:lnR>
                      <a:noFill/>
                    </a:lnR>
                    <a:lnT>
                      <a:noFill/>
                    </a:lnT>
                    <a:lnB>
                      <a:noFill/>
                    </a:lnB>
                    <a:solidFill>
                      <a:srgbClr val="70AD47"/>
                    </a:solidFill>
                  </a:tcPr>
                </a:tc>
                <a:extLst>
                  <a:ext uri="{0D108BD9-81ED-4DB2-BD59-A6C34878D82A}">
                    <a16:rowId xmlns:a16="http://schemas.microsoft.com/office/drawing/2014/main" val="3850865589"/>
                  </a:ext>
                </a:extLst>
              </a:tr>
            </a:tbl>
          </a:graphicData>
        </a:graphic>
      </p:graphicFrame>
      <p:sp>
        <p:nvSpPr>
          <p:cNvPr id="13" name="Text Placeholder 3">
            <a:extLst>
              <a:ext uri="{FF2B5EF4-FFF2-40B4-BE49-F238E27FC236}">
                <a16:creationId xmlns:a16="http://schemas.microsoft.com/office/drawing/2014/main" id="{A4A58596-EFD1-B646-8A54-7444C86EC5CC}"/>
              </a:ext>
            </a:extLst>
          </p:cNvPr>
          <p:cNvSpPr txBox="1">
            <a:spLocks/>
          </p:cNvSpPr>
          <p:nvPr/>
        </p:nvSpPr>
        <p:spPr>
          <a:xfrm>
            <a:off x="507332" y="1273987"/>
            <a:ext cx="4930082" cy="49291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County-Level</a:t>
            </a:r>
          </a:p>
          <a:p>
            <a:pPr mar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SPI and SMA Layer 1 strong correlation</a:t>
            </a: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ESI weak correlation</a:t>
            </a:r>
          </a:p>
          <a:p>
            <a:pPr mar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4000500" lvl="8"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0" lv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lvl="0" indent="-215900">
              <a:spcBef>
                <a:spcPts val="200"/>
              </a:spcBef>
              <a:buClr>
                <a:srgbClr val="7EB761"/>
              </a:buClr>
              <a:buSzPts val="2000"/>
              <a:buNone/>
            </a:pPr>
            <a:endParaRPr lang="en-US" dirty="0">
              <a:solidFill>
                <a:schemeClr val="tx1">
                  <a:lumMod val="75000"/>
                  <a:lumOff val="25000"/>
                </a:schemeClr>
              </a:solidFill>
              <a:latin typeface="Century Gothic"/>
              <a:ea typeface="Century Gothic"/>
              <a:cs typeface="Century Gothic"/>
              <a:sym typeface="Century Gothic"/>
            </a:endParaRPr>
          </a:p>
          <a:p>
            <a:pPr marL="342900" indent="-342900">
              <a:spcBef>
                <a:spcPts val="200"/>
              </a:spcBef>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14" name="Rectangle 13">
            <a:extLst>
              <a:ext uri="{FF2B5EF4-FFF2-40B4-BE49-F238E27FC236}">
                <a16:creationId xmlns:a16="http://schemas.microsoft.com/office/drawing/2014/main" id="{C1647066-44C7-F84E-8336-E9C8FBC2D653}"/>
              </a:ext>
            </a:extLst>
          </p:cNvPr>
          <p:cNvSpPr/>
          <p:nvPr/>
        </p:nvSpPr>
        <p:spPr>
          <a:xfrm>
            <a:off x="7620000" y="5753100"/>
            <a:ext cx="4370615" cy="739138"/>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EE81EEBD-2F37-EE40-86F0-D88671EEA094}"/>
              </a:ext>
            </a:extLst>
          </p:cNvPr>
          <p:cNvSpPr txBox="1">
            <a:spLocks/>
          </p:cNvSpPr>
          <p:nvPr/>
        </p:nvSpPr>
        <p:spPr>
          <a:xfrm>
            <a:off x="8300385" y="895825"/>
            <a:ext cx="3009843" cy="475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200"/>
              </a:spcBef>
              <a:buClr>
                <a:srgbClr val="7EB761"/>
              </a:buClr>
              <a:buSzPts val="2800"/>
              <a:buNone/>
            </a:pPr>
            <a:r>
              <a:rPr lang="en-US" dirty="0">
                <a:solidFill>
                  <a:schemeClr val="tx1">
                    <a:lumMod val="75000"/>
                    <a:lumOff val="25000"/>
                  </a:schemeClr>
                </a:solidFill>
                <a:latin typeface="Century Gothic"/>
                <a:sym typeface="Century Gothic"/>
              </a:rPr>
              <a:t>Garissa County: </a:t>
            </a:r>
            <a:endParaRPr lang="en-US"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2760426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DATA ANALYSIS: </a:t>
            </a:r>
          </a:p>
          <a:p>
            <a:r>
              <a:rPr lang="en-US" sz="4000" b="1" dirty="0">
                <a:solidFill>
                  <a:srgbClr val="7EB761"/>
                </a:solidFill>
                <a:latin typeface="Century Gothic" panose="020F0302020204030204"/>
              </a:rPr>
              <a:t>TIME LAG ASSESSMENT</a:t>
            </a:r>
          </a:p>
        </p:txBody>
      </p:sp>
      <p:graphicFrame>
        <p:nvGraphicFramePr>
          <p:cNvPr id="5" name="Table 4">
            <a:extLst>
              <a:ext uri="{FF2B5EF4-FFF2-40B4-BE49-F238E27FC236}">
                <a16:creationId xmlns:a16="http://schemas.microsoft.com/office/drawing/2014/main" id="{38C2C7F5-B4A7-5941-BF9D-EEB57ED4BFAA}"/>
              </a:ext>
            </a:extLst>
          </p:cNvPr>
          <p:cNvGraphicFramePr>
            <a:graphicFrameLocks noGrp="1"/>
          </p:cNvGraphicFramePr>
          <p:nvPr>
            <p:extLst>
              <p:ext uri="{D42A27DB-BD31-4B8C-83A1-F6EECF244321}">
                <p14:modId xmlns:p14="http://schemas.microsoft.com/office/powerpoint/2010/main" val="1481943664"/>
              </p:ext>
            </p:extLst>
          </p:nvPr>
        </p:nvGraphicFramePr>
        <p:xfrm>
          <a:off x="634659" y="1803587"/>
          <a:ext cx="8511989" cy="4208925"/>
        </p:xfrm>
        <a:graphic>
          <a:graphicData uri="http://schemas.openxmlformats.org/drawingml/2006/table">
            <a:tbl>
              <a:tblPr firstRow="1" firstCol="1" bandRow="1"/>
              <a:tblGrid>
                <a:gridCol w="1783464">
                  <a:extLst>
                    <a:ext uri="{9D8B030D-6E8A-4147-A177-3AD203B41FA5}">
                      <a16:colId xmlns:a16="http://schemas.microsoft.com/office/drawing/2014/main" val="1812812128"/>
                    </a:ext>
                  </a:extLst>
                </a:gridCol>
                <a:gridCol w="2188798">
                  <a:extLst>
                    <a:ext uri="{9D8B030D-6E8A-4147-A177-3AD203B41FA5}">
                      <a16:colId xmlns:a16="http://schemas.microsoft.com/office/drawing/2014/main" val="203310739"/>
                    </a:ext>
                  </a:extLst>
                </a:gridCol>
                <a:gridCol w="1540264">
                  <a:extLst>
                    <a:ext uri="{9D8B030D-6E8A-4147-A177-3AD203B41FA5}">
                      <a16:colId xmlns:a16="http://schemas.microsoft.com/office/drawing/2014/main" val="1312399740"/>
                    </a:ext>
                  </a:extLst>
                </a:gridCol>
                <a:gridCol w="1540264">
                  <a:extLst>
                    <a:ext uri="{9D8B030D-6E8A-4147-A177-3AD203B41FA5}">
                      <a16:colId xmlns:a16="http://schemas.microsoft.com/office/drawing/2014/main" val="158493265"/>
                    </a:ext>
                  </a:extLst>
                </a:gridCol>
                <a:gridCol w="1459199">
                  <a:extLst>
                    <a:ext uri="{9D8B030D-6E8A-4147-A177-3AD203B41FA5}">
                      <a16:colId xmlns:a16="http://schemas.microsoft.com/office/drawing/2014/main" val="1687556094"/>
                    </a:ext>
                  </a:extLst>
                </a:gridCol>
              </a:tblGrid>
              <a:tr h="558478">
                <a:tc rowSpan="2">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Comparison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Time Lag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Average Pearson’s Correlation Coefficient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8902935"/>
                  </a:ext>
                </a:extLst>
              </a:tr>
              <a:tr h="42404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Arid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Semi-Arid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Non-ASAL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671085"/>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SMA-1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SMA-1 +0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636788352"/>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SMA-2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SMA-2 +1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505955546"/>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SMA-3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SMA-3 +2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85029733"/>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ESI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ESI +1 month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852805489"/>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+1 month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600909645"/>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SMA-1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+2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65841964"/>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SMA-2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+0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927349357"/>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SMA-3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-1 month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90575000"/>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ESI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+0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0.77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327861352"/>
                  </a:ext>
                </a:extLst>
              </a:tr>
            </a:tbl>
          </a:graphicData>
        </a:graphic>
      </p:graphicFrame>
      <p:graphicFrame>
        <p:nvGraphicFramePr>
          <p:cNvPr id="10" name="Table 9">
            <a:extLst>
              <a:ext uri="{FF2B5EF4-FFF2-40B4-BE49-F238E27FC236}">
                <a16:creationId xmlns:a16="http://schemas.microsoft.com/office/drawing/2014/main" id="{F7089628-EA78-9748-8986-31389FB5D8B5}"/>
              </a:ext>
            </a:extLst>
          </p:cNvPr>
          <p:cNvGraphicFramePr>
            <a:graphicFrameLocks noGrp="1"/>
          </p:cNvGraphicFramePr>
          <p:nvPr/>
        </p:nvGraphicFramePr>
        <p:xfrm>
          <a:off x="623454" y="1828800"/>
          <a:ext cx="1773382" cy="4183712"/>
        </p:xfrm>
        <a:graphic>
          <a:graphicData uri="http://schemas.openxmlformats.org/drawingml/2006/table">
            <a:tbl>
              <a:tblPr/>
              <a:tblGrid>
                <a:gridCol w="1773382">
                  <a:extLst>
                    <a:ext uri="{9D8B030D-6E8A-4147-A177-3AD203B41FA5}">
                      <a16:colId xmlns:a16="http://schemas.microsoft.com/office/drawing/2014/main" val="3398065107"/>
                    </a:ext>
                  </a:extLst>
                </a:gridCol>
              </a:tblGrid>
              <a:tr h="4183712">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879858247"/>
                  </a:ext>
                </a:extLst>
              </a:tr>
            </a:tbl>
          </a:graphicData>
        </a:graphic>
      </p:graphicFrame>
      <p:graphicFrame>
        <p:nvGraphicFramePr>
          <p:cNvPr id="11" name="Table 10">
            <a:extLst>
              <a:ext uri="{FF2B5EF4-FFF2-40B4-BE49-F238E27FC236}">
                <a16:creationId xmlns:a16="http://schemas.microsoft.com/office/drawing/2014/main" id="{9EBF6499-EAD7-B147-8070-DFF509FBE233}"/>
              </a:ext>
            </a:extLst>
          </p:cNvPr>
          <p:cNvGraphicFramePr>
            <a:graphicFrameLocks noGrp="1"/>
          </p:cNvGraphicFramePr>
          <p:nvPr>
            <p:extLst>
              <p:ext uri="{D42A27DB-BD31-4B8C-83A1-F6EECF244321}">
                <p14:modId xmlns:p14="http://schemas.microsoft.com/office/powerpoint/2010/main" val="1717334648"/>
              </p:ext>
            </p:extLst>
          </p:nvPr>
        </p:nvGraphicFramePr>
        <p:xfrm>
          <a:off x="2396836" y="1828800"/>
          <a:ext cx="2189018" cy="4183712"/>
        </p:xfrm>
        <a:graphic>
          <a:graphicData uri="http://schemas.openxmlformats.org/drawingml/2006/table">
            <a:tbl>
              <a:tblPr/>
              <a:tblGrid>
                <a:gridCol w="2189018">
                  <a:extLst>
                    <a:ext uri="{9D8B030D-6E8A-4147-A177-3AD203B41FA5}">
                      <a16:colId xmlns:a16="http://schemas.microsoft.com/office/drawing/2014/main" val="2437334757"/>
                    </a:ext>
                  </a:extLst>
                </a:gridCol>
              </a:tblGrid>
              <a:tr h="4183712">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365733951"/>
                  </a:ext>
                </a:extLst>
              </a:tr>
            </a:tbl>
          </a:graphicData>
        </a:graphic>
      </p:graphicFrame>
      <p:sp>
        <p:nvSpPr>
          <p:cNvPr id="13" name="TextBox 12">
            <a:extLst>
              <a:ext uri="{FF2B5EF4-FFF2-40B4-BE49-F238E27FC236}">
                <a16:creationId xmlns:a16="http://schemas.microsoft.com/office/drawing/2014/main" id="{942D67E1-A9FF-104F-AD65-B8609AEE2847}"/>
              </a:ext>
            </a:extLst>
          </p:cNvPr>
          <p:cNvSpPr txBox="1"/>
          <p:nvPr/>
        </p:nvSpPr>
        <p:spPr>
          <a:xfrm>
            <a:off x="9819918" y="3121223"/>
            <a:ext cx="290945" cy="290945"/>
          </a:xfrm>
          <a:prstGeom prst="rect">
            <a:avLst/>
          </a:prstGeom>
          <a:solidFill>
            <a:schemeClr val="bg1"/>
          </a:solidFill>
          <a:ln>
            <a:solidFill>
              <a:schemeClr val="tx1"/>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510429C0-2B04-8D47-8C37-4DB6988F2BE8}"/>
              </a:ext>
            </a:extLst>
          </p:cNvPr>
          <p:cNvSpPr txBox="1"/>
          <p:nvPr/>
        </p:nvSpPr>
        <p:spPr>
          <a:xfrm>
            <a:off x="9819917" y="3581886"/>
            <a:ext cx="290945" cy="290945"/>
          </a:xfrm>
          <a:prstGeom prst="rect">
            <a:avLst/>
          </a:prstGeom>
          <a:solidFill>
            <a:schemeClr val="accent6">
              <a:lumMod val="20000"/>
              <a:lumOff val="80000"/>
            </a:schemeClr>
          </a:solidFill>
          <a:ln>
            <a:solidFill>
              <a:schemeClr val="tx1"/>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0BAA1C96-8A65-2D46-B26A-D53B4F6E64CD}"/>
              </a:ext>
            </a:extLst>
          </p:cNvPr>
          <p:cNvSpPr txBox="1"/>
          <p:nvPr/>
        </p:nvSpPr>
        <p:spPr>
          <a:xfrm>
            <a:off x="9819917" y="4042550"/>
            <a:ext cx="290945" cy="290945"/>
          </a:xfrm>
          <a:prstGeom prst="rect">
            <a:avLst/>
          </a:prstGeom>
          <a:solidFill>
            <a:schemeClr val="accent6">
              <a:lumMod val="40000"/>
              <a:lumOff val="60000"/>
            </a:schemeClr>
          </a:solidFill>
          <a:ln>
            <a:solidFill>
              <a:schemeClr val="tx1"/>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ED14C2C0-85F7-E449-B55F-9F8766360FF1}"/>
              </a:ext>
            </a:extLst>
          </p:cNvPr>
          <p:cNvSpPr txBox="1"/>
          <p:nvPr/>
        </p:nvSpPr>
        <p:spPr>
          <a:xfrm>
            <a:off x="9819917" y="4503214"/>
            <a:ext cx="290945" cy="290945"/>
          </a:xfrm>
          <a:prstGeom prst="rect">
            <a:avLst/>
          </a:prstGeom>
          <a:solidFill>
            <a:schemeClr val="accent6">
              <a:lumMod val="60000"/>
              <a:lumOff val="40000"/>
            </a:schemeClr>
          </a:solidFill>
          <a:ln>
            <a:solidFill>
              <a:schemeClr val="tx1"/>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3E1D15A1-6F9E-4E4F-A174-91DFF5DAA6C0}"/>
              </a:ext>
            </a:extLst>
          </p:cNvPr>
          <p:cNvSpPr txBox="1"/>
          <p:nvPr/>
        </p:nvSpPr>
        <p:spPr>
          <a:xfrm>
            <a:off x="9819917" y="4958501"/>
            <a:ext cx="290945" cy="290945"/>
          </a:xfrm>
          <a:prstGeom prst="rect">
            <a:avLst/>
          </a:prstGeom>
          <a:solidFill>
            <a:schemeClr val="accent6">
              <a:lumMod val="75000"/>
            </a:schemeClr>
          </a:solidFill>
          <a:ln>
            <a:solidFill>
              <a:schemeClr val="tx1"/>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1857B32A-C11A-0249-A811-2721FEE5FE7D}"/>
              </a:ext>
            </a:extLst>
          </p:cNvPr>
          <p:cNvSpPr txBox="1"/>
          <p:nvPr/>
        </p:nvSpPr>
        <p:spPr>
          <a:xfrm>
            <a:off x="10139897" y="3121223"/>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Very Weak</a:t>
            </a:r>
          </a:p>
        </p:txBody>
      </p:sp>
      <p:sp>
        <p:nvSpPr>
          <p:cNvPr id="19" name="TextBox 18">
            <a:extLst>
              <a:ext uri="{FF2B5EF4-FFF2-40B4-BE49-F238E27FC236}">
                <a16:creationId xmlns:a16="http://schemas.microsoft.com/office/drawing/2014/main" id="{024FE987-45A6-A047-8532-C1AD4A34EEA8}"/>
              </a:ext>
            </a:extLst>
          </p:cNvPr>
          <p:cNvSpPr txBox="1"/>
          <p:nvPr/>
        </p:nvSpPr>
        <p:spPr>
          <a:xfrm>
            <a:off x="10156393" y="3592584"/>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Weak</a:t>
            </a:r>
          </a:p>
        </p:txBody>
      </p:sp>
      <p:sp>
        <p:nvSpPr>
          <p:cNvPr id="21" name="TextBox 20">
            <a:extLst>
              <a:ext uri="{FF2B5EF4-FFF2-40B4-BE49-F238E27FC236}">
                <a16:creationId xmlns:a16="http://schemas.microsoft.com/office/drawing/2014/main" id="{E1D9B6C7-8C08-8840-B2BF-D769A0D91EB1}"/>
              </a:ext>
            </a:extLst>
          </p:cNvPr>
          <p:cNvSpPr txBox="1"/>
          <p:nvPr/>
        </p:nvSpPr>
        <p:spPr>
          <a:xfrm>
            <a:off x="10160364" y="4056405"/>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Moderate</a:t>
            </a:r>
          </a:p>
        </p:txBody>
      </p:sp>
      <p:sp>
        <p:nvSpPr>
          <p:cNvPr id="22" name="TextBox 21">
            <a:extLst>
              <a:ext uri="{FF2B5EF4-FFF2-40B4-BE49-F238E27FC236}">
                <a16:creationId xmlns:a16="http://schemas.microsoft.com/office/drawing/2014/main" id="{72CA2316-17D3-A546-B814-3E95C078A785}"/>
              </a:ext>
            </a:extLst>
          </p:cNvPr>
          <p:cNvSpPr txBox="1"/>
          <p:nvPr/>
        </p:nvSpPr>
        <p:spPr>
          <a:xfrm>
            <a:off x="10156393" y="4503214"/>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Strong</a:t>
            </a:r>
          </a:p>
        </p:txBody>
      </p:sp>
      <p:sp>
        <p:nvSpPr>
          <p:cNvPr id="23" name="TextBox 22">
            <a:extLst>
              <a:ext uri="{FF2B5EF4-FFF2-40B4-BE49-F238E27FC236}">
                <a16:creationId xmlns:a16="http://schemas.microsoft.com/office/drawing/2014/main" id="{BCB68C3A-3DF2-4A49-AE3E-E76DA81AF4EF}"/>
              </a:ext>
            </a:extLst>
          </p:cNvPr>
          <p:cNvSpPr txBox="1"/>
          <p:nvPr/>
        </p:nvSpPr>
        <p:spPr>
          <a:xfrm>
            <a:off x="10159043" y="4957075"/>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Very Strong</a:t>
            </a:r>
          </a:p>
        </p:txBody>
      </p:sp>
      <p:sp>
        <p:nvSpPr>
          <p:cNvPr id="24" name="TextBox 23">
            <a:extLst>
              <a:ext uri="{FF2B5EF4-FFF2-40B4-BE49-F238E27FC236}">
                <a16:creationId xmlns:a16="http://schemas.microsoft.com/office/drawing/2014/main" id="{EC115A03-6A40-7B46-A47C-B536D4F9B678}"/>
              </a:ext>
            </a:extLst>
          </p:cNvPr>
          <p:cNvSpPr txBox="1"/>
          <p:nvPr/>
        </p:nvSpPr>
        <p:spPr>
          <a:xfrm>
            <a:off x="9614748" y="2626625"/>
            <a:ext cx="2063004" cy="338554"/>
          </a:xfrm>
          <a:prstGeom prst="rect">
            <a:avLst/>
          </a:prstGeom>
          <a:noFill/>
        </p:spPr>
        <p:txBody>
          <a:bodyPr wrap="square" rtlCol="0">
            <a:spAutoFit/>
          </a:bodyPr>
          <a:lstStyle/>
          <a:p>
            <a:r>
              <a:rPr lang="en-US" sz="1600" b="1" dirty="0">
                <a:solidFill>
                  <a:srgbClr val="000000"/>
                </a:solidFill>
                <a:latin typeface="Century Gothic" panose="020B0502020202020204" pitchFamily="34" charset="0"/>
                <a:cs typeface="Times New Roman" panose="02020603050405020304" pitchFamily="18" charset="0"/>
              </a:rPr>
              <a:t>Coefficient Values</a:t>
            </a:r>
          </a:p>
        </p:txBody>
      </p:sp>
    </p:spTree>
    <p:extLst>
      <p:ext uri="{BB962C8B-B14F-4D97-AF65-F5344CB8AC3E}">
        <p14:creationId xmlns:p14="http://schemas.microsoft.com/office/powerpoint/2010/main" val="270499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DATA ANALYSIS: </a:t>
            </a:r>
          </a:p>
          <a:p>
            <a:r>
              <a:rPr lang="en-US" sz="4000" b="1" dirty="0">
                <a:solidFill>
                  <a:srgbClr val="7EB761"/>
                </a:solidFill>
                <a:latin typeface="Century Gothic" panose="020F0302020204030204"/>
              </a:rPr>
              <a:t>TIME LAG ASSESSMENT</a:t>
            </a:r>
          </a:p>
        </p:txBody>
      </p:sp>
      <p:grpSp>
        <p:nvGrpSpPr>
          <p:cNvPr id="89" name="Group 88">
            <a:extLst>
              <a:ext uri="{FF2B5EF4-FFF2-40B4-BE49-F238E27FC236}">
                <a16:creationId xmlns:a16="http://schemas.microsoft.com/office/drawing/2014/main" id="{238F7DC5-5FDE-2E45-8486-721DA53597EB}"/>
              </a:ext>
            </a:extLst>
          </p:cNvPr>
          <p:cNvGrpSpPr/>
          <p:nvPr/>
        </p:nvGrpSpPr>
        <p:grpSpPr>
          <a:xfrm>
            <a:off x="3401206" y="2791296"/>
            <a:ext cx="6272893" cy="1779301"/>
            <a:chOff x="1460249" y="1537322"/>
            <a:chExt cx="6272893" cy="1779301"/>
          </a:xfrm>
        </p:grpSpPr>
        <p:grpSp>
          <p:nvGrpSpPr>
            <p:cNvPr id="60" name="Group 59">
              <a:extLst>
                <a:ext uri="{FF2B5EF4-FFF2-40B4-BE49-F238E27FC236}">
                  <a16:creationId xmlns:a16="http://schemas.microsoft.com/office/drawing/2014/main" id="{A4B61666-7312-C349-B777-825409EE029C}"/>
                </a:ext>
              </a:extLst>
            </p:cNvPr>
            <p:cNvGrpSpPr/>
            <p:nvPr/>
          </p:nvGrpSpPr>
          <p:grpSpPr>
            <a:xfrm>
              <a:off x="1460249" y="1537322"/>
              <a:ext cx="6272893" cy="816429"/>
              <a:chOff x="2168978" y="1926771"/>
              <a:chExt cx="6272893" cy="816429"/>
            </a:xfrm>
          </p:grpSpPr>
          <p:grpSp>
            <p:nvGrpSpPr>
              <p:cNvPr id="61" name="Group 60">
                <a:extLst>
                  <a:ext uri="{FF2B5EF4-FFF2-40B4-BE49-F238E27FC236}">
                    <a16:creationId xmlns:a16="http://schemas.microsoft.com/office/drawing/2014/main" id="{45F967F9-A3BD-5E40-9E54-61231C3A8378}"/>
                  </a:ext>
                </a:extLst>
              </p:cNvPr>
              <p:cNvGrpSpPr/>
              <p:nvPr/>
            </p:nvGrpSpPr>
            <p:grpSpPr>
              <a:xfrm>
                <a:off x="2168978" y="1926771"/>
                <a:ext cx="6272893" cy="816429"/>
                <a:chOff x="2168978" y="1926771"/>
                <a:chExt cx="6272893" cy="816429"/>
              </a:xfrm>
            </p:grpSpPr>
            <p:sp>
              <p:nvSpPr>
                <p:cNvPr id="65" name="Rounded Rectangle 64">
                  <a:extLst>
                    <a:ext uri="{FF2B5EF4-FFF2-40B4-BE49-F238E27FC236}">
                      <a16:creationId xmlns:a16="http://schemas.microsoft.com/office/drawing/2014/main" id="{988CD60A-AECB-204A-AF86-5752C07C8AC8}"/>
                    </a:ext>
                  </a:extLst>
                </p:cNvPr>
                <p:cNvSpPr/>
                <p:nvPr/>
              </p:nvSpPr>
              <p:spPr>
                <a:xfrm>
                  <a:off x="2168978" y="1926771"/>
                  <a:ext cx="6272893" cy="816429"/>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66" name="Straight Connector 65">
                  <a:extLst>
                    <a:ext uri="{FF2B5EF4-FFF2-40B4-BE49-F238E27FC236}">
                      <a16:creationId xmlns:a16="http://schemas.microsoft.com/office/drawing/2014/main" id="{1E1BDF93-D673-154B-83B5-40CF244F6771}"/>
                    </a:ext>
                  </a:extLst>
                </p:cNvPr>
                <p:cNvCxnSpPr/>
                <p:nvPr/>
              </p:nvCxnSpPr>
              <p:spPr>
                <a:xfrm>
                  <a:off x="4180115" y="19267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EF21CB5A-C089-6049-A7C7-7F48E663101F}"/>
                    </a:ext>
                  </a:extLst>
                </p:cNvPr>
                <p:cNvCxnSpPr/>
                <p:nvPr/>
              </p:nvCxnSpPr>
              <p:spPr>
                <a:xfrm>
                  <a:off x="6226629" y="19267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77CDCDCC-555C-1D49-955E-E4E264942465}"/>
                  </a:ext>
                </a:extLst>
              </p:cNvPr>
              <p:cNvSpPr txBox="1"/>
              <p:nvPr/>
            </p:nvSpPr>
            <p:spPr>
              <a:xfrm>
                <a:off x="2168979" y="2106386"/>
                <a:ext cx="1929488"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March</a:t>
                </a:r>
              </a:p>
            </p:txBody>
          </p:sp>
          <p:sp>
            <p:nvSpPr>
              <p:cNvPr id="63" name="TextBox 62">
                <a:extLst>
                  <a:ext uri="{FF2B5EF4-FFF2-40B4-BE49-F238E27FC236}">
                    <a16:creationId xmlns:a16="http://schemas.microsoft.com/office/drawing/2014/main" id="{E9C9F364-B465-7B4B-9E4D-06EDE28C4CEA}"/>
                  </a:ext>
                </a:extLst>
              </p:cNvPr>
              <p:cNvSpPr txBox="1"/>
              <p:nvPr/>
            </p:nvSpPr>
            <p:spPr>
              <a:xfrm>
                <a:off x="4098467" y="2106385"/>
                <a:ext cx="2226120"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April</a:t>
                </a:r>
              </a:p>
            </p:txBody>
          </p:sp>
          <p:sp>
            <p:nvSpPr>
              <p:cNvPr id="64" name="TextBox 63">
                <a:extLst>
                  <a:ext uri="{FF2B5EF4-FFF2-40B4-BE49-F238E27FC236}">
                    <a16:creationId xmlns:a16="http://schemas.microsoft.com/office/drawing/2014/main" id="{4F11E74F-9B99-CE40-96C9-6A683FAC1F83}"/>
                  </a:ext>
                </a:extLst>
              </p:cNvPr>
              <p:cNvSpPr txBox="1"/>
              <p:nvPr/>
            </p:nvSpPr>
            <p:spPr>
              <a:xfrm>
                <a:off x="6324584" y="2119541"/>
                <a:ext cx="2117287"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May</a:t>
                </a:r>
              </a:p>
            </p:txBody>
          </p:sp>
        </p:grpSp>
        <p:grpSp>
          <p:nvGrpSpPr>
            <p:cNvPr id="68" name="Group 67">
              <a:extLst>
                <a:ext uri="{FF2B5EF4-FFF2-40B4-BE49-F238E27FC236}">
                  <a16:creationId xmlns:a16="http://schemas.microsoft.com/office/drawing/2014/main" id="{4EDAB9C6-17D0-CC4A-BF5D-07ECF28D495D}"/>
                </a:ext>
              </a:extLst>
            </p:cNvPr>
            <p:cNvGrpSpPr/>
            <p:nvPr/>
          </p:nvGrpSpPr>
          <p:grpSpPr>
            <a:xfrm>
              <a:off x="1460249" y="2500194"/>
              <a:ext cx="6272893" cy="816429"/>
              <a:chOff x="2168978" y="1926771"/>
              <a:chExt cx="6272893" cy="816429"/>
            </a:xfrm>
          </p:grpSpPr>
          <p:grpSp>
            <p:nvGrpSpPr>
              <p:cNvPr id="69" name="Group 68">
                <a:extLst>
                  <a:ext uri="{FF2B5EF4-FFF2-40B4-BE49-F238E27FC236}">
                    <a16:creationId xmlns:a16="http://schemas.microsoft.com/office/drawing/2014/main" id="{4B23EEB4-3ADD-7447-9E84-4EAAF10C372C}"/>
                  </a:ext>
                </a:extLst>
              </p:cNvPr>
              <p:cNvGrpSpPr/>
              <p:nvPr/>
            </p:nvGrpSpPr>
            <p:grpSpPr>
              <a:xfrm>
                <a:off x="2168978" y="1926771"/>
                <a:ext cx="6272893" cy="816429"/>
                <a:chOff x="2168978" y="1926771"/>
                <a:chExt cx="6272893" cy="816429"/>
              </a:xfrm>
            </p:grpSpPr>
            <p:sp>
              <p:nvSpPr>
                <p:cNvPr id="73" name="Rounded Rectangle 72">
                  <a:extLst>
                    <a:ext uri="{FF2B5EF4-FFF2-40B4-BE49-F238E27FC236}">
                      <a16:creationId xmlns:a16="http://schemas.microsoft.com/office/drawing/2014/main" id="{A0902E72-1DB7-5746-9F53-13BCE5612E49}"/>
                    </a:ext>
                  </a:extLst>
                </p:cNvPr>
                <p:cNvSpPr/>
                <p:nvPr/>
              </p:nvSpPr>
              <p:spPr>
                <a:xfrm>
                  <a:off x="2168978" y="1926771"/>
                  <a:ext cx="6272893" cy="816429"/>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74" name="Straight Connector 73">
                  <a:extLst>
                    <a:ext uri="{FF2B5EF4-FFF2-40B4-BE49-F238E27FC236}">
                      <a16:creationId xmlns:a16="http://schemas.microsoft.com/office/drawing/2014/main" id="{2854EAD0-B522-6C4C-963C-BEB05A836187}"/>
                    </a:ext>
                  </a:extLst>
                </p:cNvPr>
                <p:cNvCxnSpPr/>
                <p:nvPr/>
              </p:nvCxnSpPr>
              <p:spPr>
                <a:xfrm>
                  <a:off x="4180115" y="19267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75" name="Straight Connector 74">
                  <a:extLst>
                    <a:ext uri="{FF2B5EF4-FFF2-40B4-BE49-F238E27FC236}">
                      <a16:creationId xmlns:a16="http://schemas.microsoft.com/office/drawing/2014/main" id="{27BC4BFD-529C-4B41-8EDC-455E95F32AA6}"/>
                    </a:ext>
                  </a:extLst>
                </p:cNvPr>
                <p:cNvCxnSpPr/>
                <p:nvPr/>
              </p:nvCxnSpPr>
              <p:spPr>
                <a:xfrm>
                  <a:off x="6226629" y="19267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70" name="TextBox 69">
                <a:extLst>
                  <a:ext uri="{FF2B5EF4-FFF2-40B4-BE49-F238E27FC236}">
                    <a16:creationId xmlns:a16="http://schemas.microsoft.com/office/drawing/2014/main" id="{46F86228-59DD-1648-8238-407734F669B3}"/>
                  </a:ext>
                </a:extLst>
              </p:cNvPr>
              <p:cNvSpPr txBox="1"/>
              <p:nvPr/>
            </p:nvSpPr>
            <p:spPr>
              <a:xfrm>
                <a:off x="2168979" y="2106386"/>
                <a:ext cx="1929488"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March</a:t>
                </a:r>
              </a:p>
            </p:txBody>
          </p:sp>
          <p:sp>
            <p:nvSpPr>
              <p:cNvPr id="71" name="TextBox 70">
                <a:extLst>
                  <a:ext uri="{FF2B5EF4-FFF2-40B4-BE49-F238E27FC236}">
                    <a16:creationId xmlns:a16="http://schemas.microsoft.com/office/drawing/2014/main" id="{39F96CF4-95DB-D640-9BC6-DB81D3C796FF}"/>
                  </a:ext>
                </a:extLst>
              </p:cNvPr>
              <p:cNvSpPr txBox="1"/>
              <p:nvPr/>
            </p:nvSpPr>
            <p:spPr>
              <a:xfrm>
                <a:off x="4098467" y="2106385"/>
                <a:ext cx="2226120"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April</a:t>
                </a:r>
              </a:p>
            </p:txBody>
          </p:sp>
          <p:sp>
            <p:nvSpPr>
              <p:cNvPr id="72" name="TextBox 71">
                <a:extLst>
                  <a:ext uri="{FF2B5EF4-FFF2-40B4-BE49-F238E27FC236}">
                    <a16:creationId xmlns:a16="http://schemas.microsoft.com/office/drawing/2014/main" id="{822F5A14-1D10-9A46-AE8F-1E59B9A7DC2D}"/>
                  </a:ext>
                </a:extLst>
              </p:cNvPr>
              <p:cNvSpPr txBox="1"/>
              <p:nvPr/>
            </p:nvSpPr>
            <p:spPr>
              <a:xfrm>
                <a:off x="6324584" y="2119541"/>
                <a:ext cx="2117287"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May</a:t>
                </a:r>
              </a:p>
            </p:txBody>
          </p:sp>
        </p:grpSp>
      </p:grpSp>
      <p:grpSp>
        <p:nvGrpSpPr>
          <p:cNvPr id="136" name="Group 135">
            <a:extLst>
              <a:ext uri="{FF2B5EF4-FFF2-40B4-BE49-F238E27FC236}">
                <a16:creationId xmlns:a16="http://schemas.microsoft.com/office/drawing/2014/main" id="{A70D73EC-0C3C-714D-B92D-F02FAF57C204}"/>
              </a:ext>
            </a:extLst>
          </p:cNvPr>
          <p:cNvGrpSpPr/>
          <p:nvPr/>
        </p:nvGrpSpPr>
        <p:grpSpPr>
          <a:xfrm>
            <a:off x="3415834" y="1732143"/>
            <a:ext cx="8281956" cy="2838454"/>
            <a:chOff x="3412799" y="1747668"/>
            <a:chExt cx="8281956" cy="2838454"/>
          </a:xfrm>
          <a:noFill/>
        </p:grpSpPr>
        <p:sp>
          <p:nvSpPr>
            <p:cNvPr id="78" name="TextBox 77">
              <a:extLst>
                <a:ext uri="{FF2B5EF4-FFF2-40B4-BE49-F238E27FC236}">
                  <a16:creationId xmlns:a16="http://schemas.microsoft.com/office/drawing/2014/main" id="{3D617B3F-802F-D940-9F80-73D9155B7505}"/>
                </a:ext>
              </a:extLst>
            </p:cNvPr>
            <p:cNvSpPr txBox="1"/>
            <p:nvPr/>
          </p:nvSpPr>
          <p:spPr>
            <a:xfrm>
              <a:off x="6763529" y="1747668"/>
              <a:ext cx="804876" cy="523220"/>
            </a:xfrm>
            <a:prstGeom prst="rect">
              <a:avLst/>
            </a:prstGeom>
            <a:grp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 + 1</a:t>
              </a:r>
            </a:p>
          </p:txBody>
        </p:sp>
        <p:grpSp>
          <p:nvGrpSpPr>
            <p:cNvPr id="134" name="Group 133">
              <a:extLst>
                <a:ext uri="{FF2B5EF4-FFF2-40B4-BE49-F238E27FC236}">
                  <a16:creationId xmlns:a16="http://schemas.microsoft.com/office/drawing/2014/main" id="{B8F74F54-ABD8-5E45-B776-8D43CBBD4803}"/>
                </a:ext>
              </a:extLst>
            </p:cNvPr>
            <p:cNvGrpSpPr/>
            <p:nvPr/>
          </p:nvGrpSpPr>
          <p:grpSpPr>
            <a:xfrm>
              <a:off x="3412799" y="2799050"/>
              <a:ext cx="8281956" cy="1787072"/>
              <a:chOff x="3412799" y="2799050"/>
              <a:chExt cx="8281956" cy="1787072"/>
            </a:xfrm>
            <a:grpFill/>
          </p:grpSpPr>
          <p:grpSp>
            <p:nvGrpSpPr>
              <p:cNvPr id="91" name="Group 90">
                <a:extLst>
                  <a:ext uri="{FF2B5EF4-FFF2-40B4-BE49-F238E27FC236}">
                    <a16:creationId xmlns:a16="http://schemas.microsoft.com/office/drawing/2014/main" id="{DF884AF5-C600-B049-B176-990DA4A00122}"/>
                  </a:ext>
                </a:extLst>
              </p:cNvPr>
              <p:cNvGrpSpPr/>
              <p:nvPr/>
            </p:nvGrpSpPr>
            <p:grpSpPr>
              <a:xfrm>
                <a:off x="3412799" y="2799050"/>
                <a:ext cx="6272893" cy="816429"/>
                <a:chOff x="2168978" y="1926771"/>
                <a:chExt cx="6272893" cy="816429"/>
              </a:xfrm>
              <a:grpFill/>
            </p:grpSpPr>
            <p:grpSp>
              <p:nvGrpSpPr>
                <p:cNvPr id="100" name="Group 99">
                  <a:extLst>
                    <a:ext uri="{FF2B5EF4-FFF2-40B4-BE49-F238E27FC236}">
                      <a16:creationId xmlns:a16="http://schemas.microsoft.com/office/drawing/2014/main" id="{92AEAEB3-65A0-1F4B-B33E-602CBEEB8A1D}"/>
                    </a:ext>
                  </a:extLst>
                </p:cNvPr>
                <p:cNvGrpSpPr/>
                <p:nvPr/>
              </p:nvGrpSpPr>
              <p:grpSpPr>
                <a:xfrm>
                  <a:off x="2168978" y="1926771"/>
                  <a:ext cx="6272893" cy="816429"/>
                  <a:chOff x="2168978" y="1926771"/>
                  <a:chExt cx="6272893" cy="816429"/>
                </a:xfrm>
                <a:grpFill/>
              </p:grpSpPr>
              <p:sp>
                <p:nvSpPr>
                  <p:cNvPr id="104" name="Rounded Rectangle 103">
                    <a:extLst>
                      <a:ext uri="{FF2B5EF4-FFF2-40B4-BE49-F238E27FC236}">
                        <a16:creationId xmlns:a16="http://schemas.microsoft.com/office/drawing/2014/main" id="{A8A539AD-404C-0B4D-9D83-C03FE12E847D}"/>
                      </a:ext>
                    </a:extLst>
                  </p:cNvPr>
                  <p:cNvSpPr/>
                  <p:nvPr/>
                </p:nvSpPr>
                <p:spPr>
                  <a:xfrm>
                    <a:off x="2168978" y="1926771"/>
                    <a:ext cx="6272893" cy="816429"/>
                  </a:xfrm>
                  <a:prstGeom prst="roundRec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105" name="Straight Connector 104">
                    <a:extLst>
                      <a:ext uri="{FF2B5EF4-FFF2-40B4-BE49-F238E27FC236}">
                        <a16:creationId xmlns:a16="http://schemas.microsoft.com/office/drawing/2014/main" id="{D22E0692-DB52-8540-9113-C7C23EA3B28D}"/>
                      </a:ext>
                    </a:extLst>
                  </p:cNvPr>
                  <p:cNvCxnSpPr/>
                  <p:nvPr/>
                </p:nvCxnSpPr>
                <p:spPr>
                  <a:xfrm>
                    <a:off x="4180115" y="1926771"/>
                    <a:ext cx="0" cy="816429"/>
                  </a:xfrm>
                  <a:prstGeom prst="line">
                    <a:avLst/>
                  </a:prstGeom>
                  <a:grpFill/>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D9CF8B57-62DE-9447-8694-213C44EF8236}"/>
                      </a:ext>
                    </a:extLst>
                  </p:cNvPr>
                  <p:cNvCxnSpPr/>
                  <p:nvPr/>
                </p:nvCxnSpPr>
                <p:spPr>
                  <a:xfrm>
                    <a:off x="6226629" y="1926771"/>
                    <a:ext cx="0" cy="816429"/>
                  </a:xfrm>
                  <a:prstGeom prst="line">
                    <a:avLst/>
                  </a:prstGeom>
                  <a:grpFill/>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101" name="TextBox 100">
                  <a:extLst>
                    <a:ext uri="{FF2B5EF4-FFF2-40B4-BE49-F238E27FC236}">
                      <a16:creationId xmlns:a16="http://schemas.microsoft.com/office/drawing/2014/main" id="{A943A7CE-7850-CD41-B70F-BCE273B80631}"/>
                    </a:ext>
                  </a:extLst>
                </p:cNvPr>
                <p:cNvSpPr txBox="1"/>
                <p:nvPr/>
              </p:nvSpPr>
              <p:spPr>
                <a:xfrm>
                  <a:off x="2168979" y="2106386"/>
                  <a:ext cx="1929488" cy="430887"/>
                </a:xfrm>
                <a:prstGeom prst="rect">
                  <a:avLst/>
                </a:prstGeom>
                <a:grp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March</a:t>
                  </a:r>
                </a:p>
              </p:txBody>
            </p:sp>
            <p:sp>
              <p:nvSpPr>
                <p:cNvPr id="102" name="TextBox 101">
                  <a:extLst>
                    <a:ext uri="{FF2B5EF4-FFF2-40B4-BE49-F238E27FC236}">
                      <a16:creationId xmlns:a16="http://schemas.microsoft.com/office/drawing/2014/main" id="{AB3936AB-550E-1A4C-A0F3-1D28A122C5C9}"/>
                    </a:ext>
                  </a:extLst>
                </p:cNvPr>
                <p:cNvSpPr txBox="1"/>
                <p:nvPr/>
              </p:nvSpPr>
              <p:spPr>
                <a:xfrm>
                  <a:off x="4098467" y="2106385"/>
                  <a:ext cx="2226120" cy="430887"/>
                </a:xfrm>
                <a:prstGeom prst="rect">
                  <a:avLst/>
                </a:prstGeom>
                <a:grp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April</a:t>
                  </a:r>
                </a:p>
              </p:txBody>
            </p:sp>
            <p:sp>
              <p:nvSpPr>
                <p:cNvPr id="103" name="TextBox 102">
                  <a:extLst>
                    <a:ext uri="{FF2B5EF4-FFF2-40B4-BE49-F238E27FC236}">
                      <a16:creationId xmlns:a16="http://schemas.microsoft.com/office/drawing/2014/main" id="{C90FC4DD-7880-F841-9C93-1DF3FA6E3CEF}"/>
                    </a:ext>
                  </a:extLst>
                </p:cNvPr>
                <p:cNvSpPr txBox="1"/>
                <p:nvPr/>
              </p:nvSpPr>
              <p:spPr>
                <a:xfrm>
                  <a:off x="6324584" y="2119541"/>
                  <a:ext cx="2117287" cy="430887"/>
                </a:xfrm>
                <a:prstGeom prst="rect">
                  <a:avLst/>
                </a:prstGeom>
                <a:grp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May</a:t>
                  </a:r>
                </a:p>
              </p:txBody>
            </p:sp>
          </p:grpSp>
          <p:grpSp>
            <p:nvGrpSpPr>
              <p:cNvPr id="92" name="Group 91">
                <a:extLst>
                  <a:ext uri="{FF2B5EF4-FFF2-40B4-BE49-F238E27FC236}">
                    <a16:creationId xmlns:a16="http://schemas.microsoft.com/office/drawing/2014/main" id="{9ABE4299-97FA-E849-BC38-6FA613F20B51}"/>
                  </a:ext>
                </a:extLst>
              </p:cNvPr>
              <p:cNvGrpSpPr/>
              <p:nvPr/>
            </p:nvGrpSpPr>
            <p:grpSpPr>
              <a:xfrm>
                <a:off x="5421862" y="3769693"/>
                <a:ext cx="6272893" cy="816429"/>
                <a:chOff x="2168978" y="1926771"/>
                <a:chExt cx="6272893" cy="816429"/>
              </a:xfrm>
              <a:grpFill/>
            </p:grpSpPr>
            <p:grpSp>
              <p:nvGrpSpPr>
                <p:cNvPr id="93" name="Group 92">
                  <a:extLst>
                    <a:ext uri="{FF2B5EF4-FFF2-40B4-BE49-F238E27FC236}">
                      <a16:creationId xmlns:a16="http://schemas.microsoft.com/office/drawing/2014/main" id="{DD7C4CF2-922C-2C44-9B9A-BC53E3C1BF9D}"/>
                    </a:ext>
                  </a:extLst>
                </p:cNvPr>
                <p:cNvGrpSpPr/>
                <p:nvPr/>
              </p:nvGrpSpPr>
              <p:grpSpPr>
                <a:xfrm>
                  <a:off x="2168978" y="1926771"/>
                  <a:ext cx="6272893" cy="816429"/>
                  <a:chOff x="2168978" y="1926771"/>
                  <a:chExt cx="6272893" cy="816429"/>
                </a:xfrm>
                <a:grpFill/>
              </p:grpSpPr>
              <p:sp>
                <p:nvSpPr>
                  <p:cNvPr id="97" name="Rounded Rectangle 96">
                    <a:extLst>
                      <a:ext uri="{FF2B5EF4-FFF2-40B4-BE49-F238E27FC236}">
                        <a16:creationId xmlns:a16="http://schemas.microsoft.com/office/drawing/2014/main" id="{21C4E538-D097-B24E-AD80-B957B4ABA452}"/>
                      </a:ext>
                    </a:extLst>
                  </p:cNvPr>
                  <p:cNvSpPr/>
                  <p:nvPr/>
                </p:nvSpPr>
                <p:spPr>
                  <a:xfrm>
                    <a:off x="2168978" y="1926771"/>
                    <a:ext cx="6272893" cy="816429"/>
                  </a:xfrm>
                  <a:prstGeom prst="roundRect">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98" name="Straight Connector 97">
                    <a:extLst>
                      <a:ext uri="{FF2B5EF4-FFF2-40B4-BE49-F238E27FC236}">
                        <a16:creationId xmlns:a16="http://schemas.microsoft.com/office/drawing/2014/main" id="{1CA6AFE5-D3D9-2948-B29F-DF4B14A4F77A}"/>
                      </a:ext>
                    </a:extLst>
                  </p:cNvPr>
                  <p:cNvCxnSpPr/>
                  <p:nvPr/>
                </p:nvCxnSpPr>
                <p:spPr>
                  <a:xfrm>
                    <a:off x="4180115" y="1926771"/>
                    <a:ext cx="0" cy="816429"/>
                  </a:xfrm>
                  <a:prstGeom prst="line">
                    <a:avLst/>
                  </a:prstGeom>
                  <a:grpFill/>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99" name="Straight Connector 98">
                    <a:extLst>
                      <a:ext uri="{FF2B5EF4-FFF2-40B4-BE49-F238E27FC236}">
                        <a16:creationId xmlns:a16="http://schemas.microsoft.com/office/drawing/2014/main" id="{3CFBB37B-DB08-3E42-AE5B-CB523BC1AE1C}"/>
                      </a:ext>
                    </a:extLst>
                  </p:cNvPr>
                  <p:cNvCxnSpPr/>
                  <p:nvPr/>
                </p:nvCxnSpPr>
                <p:spPr>
                  <a:xfrm>
                    <a:off x="6226629" y="1926771"/>
                    <a:ext cx="0" cy="816429"/>
                  </a:xfrm>
                  <a:prstGeom prst="line">
                    <a:avLst/>
                  </a:prstGeom>
                  <a:grpFill/>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94" name="TextBox 93">
                  <a:extLst>
                    <a:ext uri="{FF2B5EF4-FFF2-40B4-BE49-F238E27FC236}">
                      <a16:creationId xmlns:a16="http://schemas.microsoft.com/office/drawing/2014/main" id="{210CB888-C8F2-0142-A2D8-E4E6AA32C7D0}"/>
                    </a:ext>
                  </a:extLst>
                </p:cNvPr>
                <p:cNvSpPr txBox="1"/>
                <p:nvPr/>
              </p:nvSpPr>
              <p:spPr>
                <a:xfrm>
                  <a:off x="2168979" y="2106386"/>
                  <a:ext cx="1929488" cy="430887"/>
                </a:xfrm>
                <a:prstGeom prst="rect">
                  <a:avLst/>
                </a:prstGeom>
                <a:grp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March</a:t>
                  </a:r>
                </a:p>
              </p:txBody>
            </p:sp>
            <p:sp>
              <p:nvSpPr>
                <p:cNvPr id="95" name="TextBox 94">
                  <a:extLst>
                    <a:ext uri="{FF2B5EF4-FFF2-40B4-BE49-F238E27FC236}">
                      <a16:creationId xmlns:a16="http://schemas.microsoft.com/office/drawing/2014/main" id="{372720A2-0253-2448-84FF-45B1CDFF6C11}"/>
                    </a:ext>
                  </a:extLst>
                </p:cNvPr>
                <p:cNvSpPr txBox="1"/>
                <p:nvPr/>
              </p:nvSpPr>
              <p:spPr>
                <a:xfrm>
                  <a:off x="4098467" y="2106385"/>
                  <a:ext cx="2226120" cy="430887"/>
                </a:xfrm>
                <a:prstGeom prst="rect">
                  <a:avLst/>
                </a:prstGeom>
                <a:grp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April</a:t>
                  </a:r>
                </a:p>
              </p:txBody>
            </p:sp>
            <p:sp>
              <p:nvSpPr>
                <p:cNvPr id="96" name="TextBox 95">
                  <a:extLst>
                    <a:ext uri="{FF2B5EF4-FFF2-40B4-BE49-F238E27FC236}">
                      <a16:creationId xmlns:a16="http://schemas.microsoft.com/office/drawing/2014/main" id="{17DF436C-69C4-F54A-8449-83DEAC2AF2C3}"/>
                    </a:ext>
                  </a:extLst>
                </p:cNvPr>
                <p:cNvSpPr txBox="1"/>
                <p:nvPr/>
              </p:nvSpPr>
              <p:spPr>
                <a:xfrm>
                  <a:off x="6324584" y="2119541"/>
                  <a:ext cx="2117287" cy="430887"/>
                </a:xfrm>
                <a:prstGeom prst="rect">
                  <a:avLst/>
                </a:prstGeom>
                <a:grp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May</a:t>
                  </a:r>
                </a:p>
              </p:txBody>
            </p:sp>
          </p:grpSp>
        </p:grpSp>
      </p:grpSp>
      <p:grpSp>
        <p:nvGrpSpPr>
          <p:cNvPr id="133" name="Group 132">
            <a:extLst>
              <a:ext uri="{FF2B5EF4-FFF2-40B4-BE49-F238E27FC236}">
                <a16:creationId xmlns:a16="http://schemas.microsoft.com/office/drawing/2014/main" id="{A7695541-91BB-3E4A-AF95-C1855CFDA55D}"/>
              </a:ext>
            </a:extLst>
          </p:cNvPr>
          <p:cNvGrpSpPr/>
          <p:nvPr/>
        </p:nvGrpSpPr>
        <p:grpSpPr>
          <a:xfrm>
            <a:off x="3401205" y="1728613"/>
            <a:ext cx="8282869" cy="2850159"/>
            <a:chOff x="3759505" y="2975469"/>
            <a:chExt cx="8282869" cy="2850159"/>
          </a:xfrm>
        </p:grpSpPr>
        <p:sp>
          <p:nvSpPr>
            <p:cNvPr id="112" name="TextBox 111">
              <a:extLst>
                <a:ext uri="{FF2B5EF4-FFF2-40B4-BE49-F238E27FC236}">
                  <a16:creationId xmlns:a16="http://schemas.microsoft.com/office/drawing/2014/main" id="{40B074B7-4C7E-D846-BEF2-D08742898E62}"/>
                </a:ext>
              </a:extLst>
            </p:cNvPr>
            <p:cNvSpPr txBox="1"/>
            <p:nvPr/>
          </p:nvSpPr>
          <p:spPr>
            <a:xfrm>
              <a:off x="7164743" y="2975469"/>
              <a:ext cx="764997" cy="523220"/>
            </a:xfrm>
            <a:prstGeom prst="rect">
              <a:avLst/>
            </a:prstGeom>
            <a:no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 - 1</a:t>
              </a:r>
            </a:p>
          </p:txBody>
        </p:sp>
        <p:grpSp>
          <p:nvGrpSpPr>
            <p:cNvPr id="132" name="Group 131">
              <a:extLst>
                <a:ext uri="{FF2B5EF4-FFF2-40B4-BE49-F238E27FC236}">
                  <a16:creationId xmlns:a16="http://schemas.microsoft.com/office/drawing/2014/main" id="{3829BF02-EEDB-ED4C-A004-D0DC82C8739A}"/>
                </a:ext>
              </a:extLst>
            </p:cNvPr>
            <p:cNvGrpSpPr/>
            <p:nvPr/>
          </p:nvGrpSpPr>
          <p:grpSpPr>
            <a:xfrm>
              <a:off x="3759505" y="4035430"/>
              <a:ext cx="8282869" cy="1790198"/>
              <a:chOff x="3759505" y="4035430"/>
              <a:chExt cx="8282869" cy="1790198"/>
            </a:xfrm>
          </p:grpSpPr>
          <p:grpSp>
            <p:nvGrpSpPr>
              <p:cNvPr id="116" name="Group 115">
                <a:extLst>
                  <a:ext uri="{FF2B5EF4-FFF2-40B4-BE49-F238E27FC236}">
                    <a16:creationId xmlns:a16="http://schemas.microsoft.com/office/drawing/2014/main" id="{60ACC992-7B09-2B4A-9BCC-2B0CFD78B47E}"/>
                  </a:ext>
                </a:extLst>
              </p:cNvPr>
              <p:cNvGrpSpPr/>
              <p:nvPr/>
            </p:nvGrpSpPr>
            <p:grpSpPr>
              <a:xfrm>
                <a:off x="5735266" y="4035430"/>
                <a:ext cx="6307108" cy="817011"/>
                <a:chOff x="2133602" y="2078589"/>
                <a:chExt cx="6307108" cy="817011"/>
              </a:xfrm>
            </p:grpSpPr>
            <p:grpSp>
              <p:nvGrpSpPr>
                <p:cNvPr id="125" name="Group 124">
                  <a:extLst>
                    <a:ext uri="{FF2B5EF4-FFF2-40B4-BE49-F238E27FC236}">
                      <a16:creationId xmlns:a16="http://schemas.microsoft.com/office/drawing/2014/main" id="{3FD9688D-BD41-CF4E-89ED-3FB83AA0E4CE}"/>
                    </a:ext>
                  </a:extLst>
                </p:cNvPr>
                <p:cNvGrpSpPr/>
                <p:nvPr/>
              </p:nvGrpSpPr>
              <p:grpSpPr>
                <a:xfrm>
                  <a:off x="2164972" y="2078589"/>
                  <a:ext cx="6272893" cy="817011"/>
                  <a:chOff x="2164972" y="2078589"/>
                  <a:chExt cx="6272893" cy="817011"/>
                </a:xfrm>
              </p:grpSpPr>
              <p:sp>
                <p:nvSpPr>
                  <p:cNvPr id="129" name="Rounded Rectangle 128">
                    <a:extLst>
                      <a:ext uri="{FF2B5EF4-FFF2-40B4-BE49-F238E27FC236}">
                        <a16:creationId xmlns:a16="http://schemas.microsoft.com/office/drawing/2014/main" id="{9D7D16E9-45C8-4C46-8DAC-3C6B6CD05FD2}"/>
                      </a:ext>
                    </a:extLst>
                  </p:cNvPr>
                  <p:cNvSpPr/>
                  <p:nvPr/>
                </p:nvSpPr>
                <p:spPr>
                  <a:xfrm>
                    <a:off x="2164972" y="2078589"/>
                    <a:ext cx="6272893" cy="816429"/>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130" name="Straight Connector 129">
                    <a:extLst>
                      <a:ext uri="{FF2B5EF4-FFF2-40B4-BE49-F238E27FC236}">
                        <a16:creationId xmlns:a16="http://schemas.microsoft.com/office/drawing/2014/main" id="{597E33BE-D450-8C46-A3E8-34D7B9CA8417}"/>
                      </a:ext>
                    </a:extLst>
                  </p:cNvPr>
                  <p:cNvCxnSpPr/>
                  <p:nvPr/>
                </p:nvCxnSpPr>
                <p:spPr>
                  <a:xfrm>
                    <a:off x="4180115" y="20791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31" name="Straight Connector 130">
                    <a:extLst>
                      <a:ext uri="{FF2B5EF4-FFF2-40B4-BE49-F238E27FC236}">
                        <a16:creationId xmlns:a16="http://schemas.microsoft.com/office/drawing/2014/main" id="{4E1E2A5F-01C9-DC4E-A833-D14C2118CC41}"/>
                      </a:ext>
                    </a:extLst>
                  </p:cNvPr>
                  <p:cNvCxnSpPr/>
                  <p:nvPr/>
                </p:nvCxnSpPr>
                <p:spPr>
                  <a:xfrm>
                    <a:off x="6226629" y="20791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126" name="TextBox 125">
                  <a:extLst>
                    <a:ext uri="{FF2B5EF4-FFF2-40B4-BE49-F238E27FC236}">
                      <a16:creationId xmlns:a16="http://schemas.microsoft.com/office/drawing/2014/main" id="{4F294752-56F6-D54D-85B6-A26A5B9713D1}"/>
                    </a:ext>
                  </a:extLst>
                </p:cNvPr>
                <p:cNvSpPr txBox="1"/>
                <p:nvPr/>
              </p:nvSpPr>
              <p:spPr>
                <a:xfrm>
                  <a:off x="2133602" y="2279657"/>
                  <a:ext cx="1929488"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March</a:t>
                  </a:r>
                </a:p>
              </p:txBody>
            </p:sp>
            <p:sp>
              <p:nvSpPr>
                <p:cNvPr id="127" name="TextBox 126">
                  <a:extLst>
                    <a:ext uri="{FF2B5EF4-FFF2-40B4-BE49-F238E27FC236}">
                      <a16:creationId xmlns:a16="http://schemas.microsoft.com/office/drawing/2014/main" id="{2A382364-1B5E-BB4F-AB72-50AFA8B67EFB}"/>
                    </a:ext>
                  </a:extLst>
                </p:cNvPr>
                <p:cNvSpPr txBox="1"/>
                <p:nvPr/>
              </p:nvSpPr>
              <p:spPr>
                <a:xfrm>
                  <a:off x="4180115" y="2274081"/>
                  <a:ext cx="2040542"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April</a:t>
                  </a:r>
                </a:p>
              </p:txBody>
            </p:sp>
            <p:sp>
              <p:nvSpPr>
                <p:cNvPr id="128" name="TextBox 127">
                  <a:extLst>
                    <a:ext uri="{FF2B5EF4-FFF2-40B4-BE49-F238E27FC236}">
                      <a16:creationId xmlns:a16="http://schemas.microsoft.com/office/drawing/2014/main" id="{68F4A360-1094-324A-8F52-9E9E18289FAE}"/>
                    </a:ext>
                  </a:extLst>
                </p:cNvPr>
                <p:cNvSpPr txBox="1"/>
                <p:nvPr/>
              </p:nvSpPr>
              <p:spPr>
                <a:xfrm>
                  <a:off x="6323423" y="2297366"/>
                  <a:ext cx="2117287"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May</a:t>
                  </a:r>
                </a:p>
              </p:txBody>
            </p:sp>
          </p:grpSp>
          <p:grpSp>
            <p:nvGrpSpPr>
              <p:cNvPr id="117" name="Group 116">
                <a:extLst>
                  <a:ext uri="{FF2B5EF4-FFF2-40B4-BE49-F238E27FC236}">
                    <a16:creationId xmlns:a16="http://schemas.microsoft.com/office/drawing/2014/main" id="{04EFB105-C343-0D4D-8B9A-995A4D5D33A3}"/>
                  </a:ext>
                </a:extLst>
              </p:cNvPr>
              <p:cNvGrpSpPr/>
              <p:nvPr/>
            </p:nvGrpSpPr>
            <p:grpSpPr>
              <a:xfrm>
                <a:off x="3759505" y="5009199"/>
                <a:ext cx="6272893" cy="816429"/>
                <a:chOff x="2168978" y="1926771"/>
                <a:chExt cx="6272893" cy="816429"/>
              </a:xfrm>
            </p:grpSpPr>
            <p:grpSp>
              <p:nvGrpSpPr>
                <p:cNvPr id="118" name="Group 117">
                  <a:extLst>
                    <a:ext uri="{FF2B5EF4-FFF2-40B4-BE49-F238E27FC236}">
                      <a16:creationId xmlns:a16="http://schemas.microsoft.com/office/drawing/2014/main" id="{F261B472-CEAB-CA47-9B72-E7A71E1CFE78}"/>
                    </a:ext>
                  </a:extLst>
                </p:cNvPr>
                <p:cNvGrpSpPr/>
                <p:nvPr/>
              </p:nvGrpSpPr>
              <p:grpSpPr>
                <a:xfrm>
                  <a:off x="2168978" y="1926771"/>
                  <a:ext cx="6272893" cy="816429"/>
                  <a:chOff x="2168978" y="1926771"/>
                  <a:chExt cx="6272893" cy="816429"/>
                </a:xfrm>
              </p:grpSpPr>
              <p:sp>
                <p:nvSpPr>
                  <p:cNvPr id="122" name="Rounded Rectangle 121">
                    <a:extLst>
                      <a:ext uri="{FF2B5EF4-FFF2-40B4-BE49-F238E27FC236}">
                        <a16:creationId xmlns:a16="http://schemas.microsoft.com/office/drawing/2014/main" id="{785D2277-6E1B-1B49-86B6-45FB5DC246F7}"/>
                      </a:ext>
                    </a:extLst>
                  </p:cNvPr>
                  <p:cNvSpPr/>
                  <p:nvPr/>
                </p:nvSpPr>
                <p:spPr>
                  <a:xfrm>
                    <a:off x="2168978" y="1926771"/>
                    <a:ext cx="6272893" cy="816429"/>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123" name="Straight Connector 122">
                    <a:extLst>
                      <a:ext uri="{FF2B5EF4-FFF2-40B4-BE49-F238E27FC236}">
                        <a16:creationId xmlns:a16="http://schemas.microsoft.com/office/drawing/2014/main" id="{1E81A9F1-5382-DE49-BD1D-B03A9044DC42}"/>
                      </a:ext>
                    </a:extLst>
                  </p:cNvPr>
                  <p:cNvCxnSpPr/>
                  <p:nvPr/>
                </p:nvCxnSpPr>
                <p:spPr>
                  <a:xfrm>
                    <a:off x="4180115" y="19267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cxnSp>
                <p:nvCxnSpPr>
                  <p:cNvPr id="124" name="Straight Connector 123">
                    <a:extLst>
                      <a:ext uri="{FF2B5EF4-FFF2-40B4-BE49-F238E27FC236}">
                        <a16:creationId xmlns:a16="http://schemas.microsoft.com/office/drawing/2014/main" id="{64F57EBE-C1AA-C348-892B-A22610558ADA}"/>
                      </a:ext>
                    </a:extLst>
                  </p:cNvPr>
                  <p:cNvCxnSpPr/>
                  <p:nvPr/>
                </p:nvCxnSpPr>
                <p:spPr>
                  <a:xfrm>
                    <a:off x="6226629" y="1926771"/>
                    <a:ext cx="0" cy="816429"/>
                  </a:xfrm>
                  <a:prstGeom prst="line">
                    <a:avLst/>
                  </a:prstGeom>
                  <a:ln>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sp>
              <p:nvSpPr>
                <p:cNvPr id="119" name="TextBox 118">
                  <a:extLst>
                    <a:ext uri="{FF2B5EF4-FFF2-40B4-BE49-F238E27FC236}">
                      <a16:creationId xmlns:a16="http://schemas.microsoft.com/office/drawing/2014/main" id="{D0707CA9-805A-0D4C-90AE-AFF095C026F7}"/>
                    </a:ext>
                  </a:extLst>
                </p:cNvPr>
                <p:cNvSpPr txBox="1"/>
                <p:nvPr/>
              </p:nvSpPr>
              <p:spPr>
                <a:xfrm>
                  <a:off x="2168979" y="2106386"/>
                  <a:ext cx="1929488"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March</a:t>
                  </a:r>
                </a:p>
              </p:txBody>
            </p:sp>
            <p:sp>
              <p:nvSpPr>
                <p:cNvPr id="120" name="TextBox 119">
                  <a:extLst>
                    <a:ext uri="{FF2B5EF4-FFF2-40B4-BE49-F238E27FC236}">
                      <a16:creationId xmlns:a16="http://schemas.microsoft.com/office/drawing/2014/main" id="{FFAC09F4-2EF6-5848-B072-DDF43943DA71}"/>
                    </a:ext>
                  </a:extLst>
                </p:cNvPr>
                <p:cNvSpPr txBox="1"/>
                <p:nvPr/>
              </p:nvSpPr>
              <p:spPr>
                <a:xfrm>
                  <a:off x="4098467" y="2106385"/>
                  <a:ext cx="2226120"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April</a:t>
                  </a:r>
                </a:p>
              </p:txBody>
            </p:sp>
            <p:sp>
              <p:nvSpPr>
                <p:cNvPr id="121" name="TextBox 120">
                  <a:extLst>
                    <a:ext uri="{FF2B5EF4-FFF2-40B4-BE49-F238E27FC236}">
                      <a16:creationId xmlns:a16="http://schemas.microsoft.com/office/drawing/2014/main" id="{3EBFAB65-E609-3F44-AA8E-C7D85951609A}"/>
                    </a:ext>
                  </a:extLst>
                </p:cNvPr>
                <p:cNvSpPr txBox="1"/>
                <p:nvPr/>
              </p:nvSpPr>
              <p:spPr>
                <a:xfrm>
                  <a:off x="6324584" y="2119541"/>
                  <a:ext cx="2117287" cy="430887"/>
                </a:xfrm>
                <a:prstGeom prst="rect">
                  <a:avLst/>
                </a:prstGeom>
                <a:noFill/>
              </p:spPr>
              <p:txBody>
                <a:bodyPr wrap="square" rtlCol="0">
                  <a:spAutoFit/>
                </a:bodyPr>
                <a:lstStyle/>
                <a:p>
                  <a:pPr algn="ctr"/>
                  <a:r>
                    <a:rPr lang="en-US" sz="2200" dirty="0">
                      <a:solidFill>
                        <a:schemeClr val="tx1">
                          <a:lumMod val="75000"/>
                          <a:lumOff val="25000"/>
                        </a:schemeClr>
                      </a:solidFill>
                      <a:latin typeface="Century Gothic" panose="020B0502020202020204" pitchFamily="34" charset="0"/>
                    </a:rPr>
                    <a:t>May</a:t>
                  </a:r>
                </a:p>
              </p:txBody>
            </p:sp>
          </p:grpSp>
        </p:grpSp>
      </p:grpSp>
      <p:sp>
        <p:nvSpPr>
          <p:cNvPr id="137" name="TextBox 136">
            <a:extLst>
              <a:ext uri="{FF2B5EF4-FFF2-40B4-BE49-F238E27FC236}">
                <a16:creationId xmlns:a16="http://schemas.microsoft.com/office/drawing/2014/main" id="{C4A600F5-1CDC-594B-9D14-F0F88C00C107}"/>
              </a:ext>
            </a:extLst>
          </p:cNvPr>
          <p:cNvSpPr txBox="1"/>
          <p:nvPr/>
        </p:nvSpPr>
        <p:spPr>
          <a:xfrm>
            <a:off x="4789714" y="1728613"/>
            <a:ext cx="2612572" cy="523220"/>
          </a:xfrm>
          <a:prstGeom prst="rect">
            <a:avLst/>
          </a:prstGeom>
          <a:no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SPI vs VCI</a:t>
            </a:r>
          </a:p>
        </p:txBody>
      </p:sp>
      <p:sp>
        <p:nvSpPr>
          <p:cNvPr id="138" name="TextBox 137">
            <a:extLst>
              <a:ext uri="{FF2B5EF4-FFF2-40B4-BE49-F238E27FC236}">
                <a16:creationId xmlns:a16="http://schemas.microsoft.com/office/drawing/2014/main" id="{8BAAEE4A-4319-0D45-88D4-9C9AF0BB0A91}"/>
              </a:ext>
            </a:extLst>
          </p:cNvPr>
          <p:cNvSpPr txBox="1"/>
          <p:nvPr/>
        </p:nvSpPr>
        <p:spPr>
          <a:xfrm>
            <a:off x="2495302" y="2934336"/>
            <a:ext cx="824256" cy="523220"/>
          </a:xfrm>
          <a:prstGeom prst="rect">
            <a:avLst/>
          </a:prstGeom>
          <a:no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SPI</a:t>
            </a:r>
          </a:p>
        </p:txBody>
      </p:sp>
      <p:sp>
        <p:nvSpPr>
          <p:cNvPr id="139" name="TextBox 138">
            <a:extLst>
              <a:ext uri="{FF2B5EF4-FFF2-40B4-BE49-F238E27FC236}">
                <a16:creationId xmlns:a16="http://schemas.microsoft.com/office/drawing/2014/main" id="{75CFE82D-7D3F-FC41-B3F8-EE9CECD1375E}"/>
              </a:ext>
            </a:extLst>
          </p:cNvPr>
          <p:cNvSpPr txBox="1"/>
          <p:nvPr/>
        </p:nvSpPr>
        <p:spPr>
          <a:xfrm>
            <a:off x="2495302" y="3887615"/>
            <a:ext cx="824256" cy="523220"/>
          </a:xfrm>
          <a:prstGeom prst="rect">
            <a:avLst/>
          </a:prstGeom>
          <a:noFill/>
        </p:spPr>
        <p:txBody>
          <a:bodyPr wrap="square" rtlCol="0">
            <a:spAutoFit/>
          </a:bodyPr>
          <a:lstStyle/>
          <a:p>
            <a:pPr algn="ctr"/>
            <a:r>
              <a:rPr lang="en-US" sz="2800" dirty="0">
                <a:solidFill>
                  <a:schemeClr val="tx1">
                    <a:lumMod val="75000"/>
                    <a:lumOff val="25000"/>
                  </a:schemeClr>
                </a:solidFill>
                <a:latin typeface="Century Gothic" panose="020B0502020202020204" pitchFamily="34" charset="0"/>
              </a:rPr>
              <a:t>VCI</a:t>
            </a:r>
          </a:p>
        </p:txBody>
      </p:sp>
      <p:cxnSp>
        <p:nvCxnSpPr>
          <p:cNvPr id="4" name="Straight Arrow Connector 3">
            <a:extLst>
              <a:ext uri="{FF2B5EF4-FFF2-40B4-BE49-F238E27FC236}">
                <a16:creationId xmlns:a16="http://schemas.microsoft.com/office/drawing/2014/main" id="{85B2BEB7-505C-D94B-B8F2-FDFC3C004122}"/>
              </a:ext>
            </a:extLst>
          </p:cNvPr>
          <p:cNvCxnSpPr/>
          <p:nvPr/>
        </p:nvCxnSpPr>
        <p:spPr>
          <a:xfrm>
            <a:off x="6359236" y="3532001"/>
            <a:ext cx="0" cy="4017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B14E2F50-73F9-BE49-93DC-D76E2A51CE84}"/>
              </a:ext>
            </a:extLst>
          </p:cNvPr>
          <p:cNvCxnSpPr>
            <a:cxnSpLocks/>
          </p:cNvCxnSpPr>
          <p:nvPr/>
        </p:nvCxnSpPr>
        <p:spPr>
          <a:xfrm>
            <a:off x="8534400" y="3532001"/>
            <a:ext cx="0" cy="40178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029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6"/>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DATA ANALYSIS: </a:t>
            </a:r>
          </a:p>
          <a:p>
            <a:r>
              <a:rPr lang="en-US" sz="4000" b="1" dirty="0">
                <a:solidFill>
                  <a:srgbClr val="7EB761"/>
                </a:solidFill>
                <a:latin typeface="Century Gothic" panose="020F0302020204030204"/>
              </a:rPr>
              <a:t>TIME LAG ASSESSMENT</a:t>
            </a:r>
          </a:p>
        </p:txBody>
      </p:sp>
      <p:graphicFrame>
        <p:nvGraphicFramePr>
          <p:cNvPr id="5" name="Table 4">
            <a:extLst>
              <a:ext uri="{FF2B5EF4-FFF2-40B4-BE49-F238E27FC236}">
                <a16:creationId xmlns:a16="http://schemas.microsoft.com/office/drawing/2014/main" id="{38C2C7F5-B4A7-5941-BF9D-EEB57ED4BFAA}"/>
              </a:ext>
            </a:extLst>
          </p:cNvPr>
          <p:cNvGraphicFramePr>
            <a:graphicFrameLocks noGrp="1"/>
          </p:cNvGraphicFramePr>
          <p:nvPr>
            <p:extLst>
              <p:ext uri="{D42A27DB-BD31-4B8C-83A1-F6EECF244321}">
                <p14:modId xmlns:p14="http://schemas.microsoft.com/office/powerpoint/2010/main" val="891794462"/>
              </p:ext>
            </p:extLst>
          </p:nvPr>
        </p:nvGraphicFramePr>
        <p:xfrm>
          <a:off x="634659" y="1803587"/>
          <a:ext cx="8511989" cy="4208925"/>
        </p:xfrm>
        <a:graphic>
          <a:graphicData uri="http://schemas.openxmlformats.org/drawingml/2006/table">
            <a:tbl>
              <a:tblPr firstRow="1" firstCol="1" bandRow="1"/>
              <a:tblGrid>
                <a:gridCol w="1783464">
                  <a:extLst>
                    <a:ext uri="{9D8B030D-6E8A-4147-A177-3AD203B41FA5}">
                      <a16:colId xmlns:a16="http://schemas.microsoft.com/office/drawing/2014/main" val="1812812128"/>
                    </a:ext>
                  </a:extLst>
                </a:gridCol>
                <a:gridCol w="2188798">
                  <a:extLst>
                    <a:ext uri="{9D8B030D-6E8A-4147-A177-3AD203B41FA5}">
                      <a16:colId xmlns:a16="http://schemas.microsoft.com/office/drawing/2014/main" val="203310739"/>
                    </a:ext>
                  </a:extLst>
                </a:gridCol>
                <a:gridCol w="1540264">
                  <a:extLst>
                    <a:ext uri="{9D8B030D-6E8A-4147-A177-3AD203B41FA5}">
                      <a16:colId xmlns:a16="http://schemas.microsoft.com/office/drawing/2014/main" val="1312399740"/>
                    </a:ext>
                  </a:extLst>
                </a:gridCol>
                <a:gridCol w="1540264">
                  <a:extLst>
                    <a:ext uri="{9D8B030D-6E8A-4147-A177-3AD203B41FA5}">
                      <a16:colId xmlns:a16="http://schemas.microsoft.com/office/drawing/2014/main" val="158493265"/>
                    </a:ext>
                  </a:extLst>
                </a:gridCol>
                <a:gridCol w="1459199">
                  <a:extLst>
                    <a:ext uri="{9D8B030D-6E8A-4147-A177-3AD203B41FA5}">
                      <a16:colId xmlns:a16="http://schemas.microsoft.com/office/drawing/2014/main" val="1687556094"/>
                    </a:ext>
                  </a:extLst>
                </a:gridCol>
              </a:tblGrid>
              <a:tr h="558478">
                <a:tc rowSpan="2">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Comparison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Time Lag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Average Pearson’s Correlation Coefficient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8902935"/>
                  </a:ext>
                </a:extLst>
              </a:tr>
              <a:tr h="424046">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Arid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Semi-Arid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b="1"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Non-ASAL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4671085"/>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SMA-1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SMA-1 +0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0.81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48235"/>
                    </a:solidFill>
                  </a:tcPr>
                </a:tc>
                <a:extLst>
                  <a:ext uri="{0D108BD9-81ED-4DB2-BD59-A6C34878D82A}">
                    <a16:rowId xmlns:a16="http://schemas.microsoft.com/office/drawing/2014/main" val="3636788352"/>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SMA-2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SMA-2 +1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0.18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505955546"/>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SMA-3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SMA-3 +2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0.37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85029733"/>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ESI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ESI +1 month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852805489"/>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SPI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+1 month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600909645"/>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SMA-1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+2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065841964"/>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SMA-2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+0 months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927349357"/>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SMA-3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-1 month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0.61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0.49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490575000"/>
                  </a:ext>
                </a:extLst>
              </a:tr>
              <a:tr h="358489">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ESI vs VCI</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Times New Roman" panose="02020603050405020304" pitchFamily="18" charset="0"/>
                          <a:cs typeface="Times New Roman" panose="02020603050405020304" pitchFamily="18" charset="0"/>
                        </a:rPr>
                        <a:t>VCI +0 months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40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0.77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marL="0" marR="0" algn="ctr">
                        <a:spcBef>
                          <a:spcPts val="0"/>
                        </a:spcBef>
                        <a:spcAft>
                          <a:spcPts val="0"/>
                        </a:spcAft>
                      </a:pPr>
                      <a:r>
                        <a:rPr lang="en-US" sz="140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0.7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327861352"/>
                  </a:ext>
                </a:extLst>
              </a:tr>
            </a:tbl>
          </a:graphicData>
        </a:graphic>
      </p:graphicFrame>
      <p:sp>
        <p:nvSpPr>
          <p:cNvPr id="13" name="TextBox 12">
            <a:extLst>
              <a:ext uri="{FF2B5EF4-FFF2-40B4-BE49-F238E27FC236}">
                <a16:creationId xmlns:a16="http://schemas.microsoft.com/office/drawing/2014/main" id="{942D67E1-A9FF-104F-AD65-B8609AEE2847}"/>
              </a:ext>
            </a:extLst>
          </p:cNvPr>
          <p:cNvSpPr txBox="1"/>
          <p:nvPr/>
        </p:nvSpPr>
        <p:spPr>
          <a:xfrm>
            <a:off x="9819918" y="3121223"/>
            <a:ext cx="290945" cy="290945"/>
          </a:xfrm>
          <a:prstGeom prst="rect">
            <a:avLst/>
          </a:prstGeom>
          <a:solidFill>
            <a:schemeClr val="bg1"/>
          </a:solidFill>
          <a:ln>
            <a:solidFill>
              <a:schemeClr val="tx1"/>
            </a:solidFill>
          </a:ln>
        </p:spPr>
        <p:txBody>
          <a:bodyPr wrap="square" rtlCol="0">
            <a:spAutoFit/>
          </a:bodyPr>
          <a:lstStyle/>
          <a:p>
            <a:endParaRPr lang="en-US" dirty="0"/>
          </a:p>
        </p:txBody>
      </p:sp>
      <p:sp>
        <p:nvSpPr>
          <p:cNvPr id="14" name="TextBox 13">
            <a:extLst>
              <a:ext uri="{FF2B5EF4-FFF2-40B4-BE49-F238E27FC236}">
                <a16:creationId xmlns:a16="http://schemas.microsoft.com/office/drawing/2014/main" id="{510429C0-2B04-8D47-8C37-4DB6988F2BE8}"/>
              </a:ext>
            </a:extLst>
          </p:cNvPr>
          <p:cNvSpPr txBox="1"/>
          <p:nvPr/>
        </p:nvSpPr>
        <p:spPr>
          <a:xfrm>
            <a:off x="9819917" y="3581886"/>
            <a:ext cx="290945" cy="290945"/>
          </a:xfrm>
          <a:prstGeom prst="rect">
            <a:avLst/>
          </a:prstGeom>
          <a:solidFill>
            <a:schemeClr val="accent6">
              <a:lumMod val="20000"/>
              <a:lumOff val="80000"/>
            </a:schemeClr>
          </a:solidFill>
          <a:ln>
            <a:solidFill>
              <a:schemeClr val="tx1"/>
            </a:solidFill>
          </a:ln>
        </p:spPr>
        <p:txBody>
          <a:bodyPr wrap="square" rtlCol="0">
            <a:spAutoFit/>
          </a:bodyPr>
          <a:lstStyle/>
          <a:p>
            <a:endParaRPr lang="en-US" dirty="0"/>
          </a:p>
        </p:txBody>
      </p:sp>
      <p:sp>
        <p:nvSpPr>
          <p:cNvPr id="15" name="TextBox 14">
            <a:extLst>
              <a:ext uri="{FF2B5EF4-FFF2-40B4-BE49-F238E27FC236}">
                <a16:creationId xmlns:a16="http://schemas.microsoft.com/office/drawing/2014/main" id="{0BAA1C96-8A65-2D46-B26A-D53B4F6E64CD}"/>
              </a:ext>
            </a:extLst>
          </p:cNvPr>
          <p:cNvSpPr txBox="1"/>
          <p:nvPr/>
        </p:nvSpPr>
        <p:spPr>
          <a:xfrm>
            <a:off x="9819917" y="4042550"/>
            <a:ext cx="290945" cy="290945"/>
          </a:xfrm>
          <a:prstGeom prst="rect">
            <a:avLst/>
          </a:prstGeom>
          <a:solidFill>
            <a:schemeClr val="accent6">
              <a:lumMod val="40000"/>
              <a:lumOff val="60000"/>
            </a:schemeClr>
          </a:solidFill>
          <a:ln>
            <a:solidFill>
              <a:schemeClr val="tx1"/>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ED14C2C0-85F7-E449-B55F-9F8766360FF1}"/>
              </a:ext>
            </a:extLst>
          </p:cNvPr>
          <p:cNvSpPr txBox="1"/>
          <p:nvPr/>
        </p:nvSpPr>
        <p:spPr>
          <a:xfrm>
            <a:off x="9819917" y="4503214"/>
            <a:ext cx="290945" cy="290945"/>
          </a:xfrm>
          <a:prstGeom prst="rect">
            <a:avLst/>
          </a:prstGeom>
          <a:solidFill>
            <a:schemeClr val="accent6">
              <a:lumMod val="60000"/>
              <a:lumOff val="40000"/>
            </a:schemeClr>
          </a:solidFill>
          <a:ln>
            <a:solidFill>
              <a:schemeClr val="tx1"/>
            </a:solidFill>
          </a:ln>
        </p:spPr>
        <p:txBody>
          <a:bodyPr wrap="square" rtlCol="0">
            <a:spAutoFit/>
          </a:bodyPr>
          <a:lstStyle/>
          <a:p>
            <a:endParaRPr lang="en-US" dirty="0"/>
          </a:p>
        </p:txBody>
      </p:sp>
      <p:sp>
        <p:nvSpPr>
          <p:cNvPr id="17" name="TextBox 16">
            <a:extLst>
              <a:ext uri="{FF2B5EF4-FFF2-40B4-BE49-F238E27FC236}">
                <a16:creationId xmlns:a16="http://schemas.microsoft.com/office/drawing/2014/main" id="{3E1D15A1-6F9E-4E4F-A174-91DFF5DAA6C0}"/>
              </a:ext>
            </a:extLst>
          </p:cNvPr>
          <p:cNvSpPr txBox="1"/>
          <p:nvPr/>
        </p:nvSpPr>
        <p:spPr>
          <a:xfrm>
            <a:off x="9819917" y="4958501"/>
            <a:ext cx="290945" cy="290945"/>
          </a:xfrm>
          <a:prstGeom prst="rect">
            <a:avLst/>
          </a:prstGeom>
          <a:solidFill>
            <a:schemeClr val="accent6">
              <a:lumMod val="75000"/>
            </a:schemeClr>
          </a:solidFill>
          <a:ln>
            <a:solidFill>
              <a:schemeClr val="tx1"/>
            </a:solidFill>
          </a:ln>
        </p:spPr>
        <p:txBody>
          <a:bodyPr wrap="square" rtlCol="0">
            <a:spAutoFit/>
          </a:bodyPr>
          <a:lstStyle/>
          <a:p>
            <a:endParaRPr lang="en-US" dirty="0"/>
          </a:p>
        </p:txBody>
      </p:sp>
      <p:sp>
        <p:nvSpPr>
          <p:cNvPr id="18" name="TextBox 17">
            <a:extLst>
              <a:ext uri="{FF2B5EF4-FFF2-40B4-BE49-F238E27FC236}">
                <a16:creationId xmlns:a16="http://schemas.microsoft.com/office/drawing/2014/main" id="{1857B32A-C11A-0249-A811-2721FEE5FE7D}"/>
              </a:ext>
            </a:extLst>
          </p:cNvPr>
          <p:cNvSpPr txBox="1"/>
          <p:nvPr/>
        </p:nvSpPr>
        <p:spPr>
          <a:xfrm>
            <a:off x="10139897" y="3121223"/>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Very Weak</a:t>
            </a:r>
          </a:p>
        </p:txBody>
      </p:sp>
      <p:sp>
        <p:nvSpPr>
          <p:cNvPr id="19" name="TextBox 18">
            <a:extLst>
              <a:ext uri="{FF2B5EF4-FFF2-40B4-BE49-F238E27FC236}">
                <a16:creationId xmlns:a16="http://schemas.microsoft.com/office/drawing/2014/main" id="{024FE987-45A6-A047-8532-C1AD4A34EEA8}"/>
              </a:ext>
            </a:extLst>
          </p:cNvPr>
          <p:cNvSpPr txBox="1"/>
          <p:nvPr/>
        </p:nvSpPr>
        <p:spPr>
          <a:xfrm>
            <a:off x="10156393" y="3592584"/>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Weak</a:t>
            </a:r>
          </a:p>
        </p:txBody>
      </p:sp>
      <p:sp>
        <p:nvSpPr>
          <p:cNvPr id="21" name="TextBox 20">
            <a:extLst>
              <a:ext uri="{FF2B5EF4-FFF2-40B4-BE49-F238E27FC236}">
                <a16:creationId xmlns:a16="http://schemas.microsoft.com/office/drawing/2014/main" id="{E1D9B6C7-8C08-8840-B2BF-D769A0D91EB1}"/>
              </a:ext>
            </a:extLst>
          </p:cNvPr>
          <p:cNvSpPr txBox="1"/>
          <p:nvPr/>
        </p:nvSpPr>
        <p:spPr>
          <a:xfrm>
            <a:off x="10160364" y="4056405"/>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Moderate</a:t>
            </a:r>
          </a:p>
        </p:txBody>
      </p:sp>
      <p:sp>
        <p:nvSpPr>
          <p:cNvPr id="22" name="TextBox 21">
            <a:extLst>
              <a:ext uri="{FF2B5EF4-FFF2-40B4-BE49-F238E27FC236}">
                <a16:creationId xmlns:a16="http://schemas.microsoft.com/office/drawing/2014/main" id="{72CA2316-17D3-A546-B814-3E95C078A785}"/>
              </a:ext>
            </a:extLst>
          </p:cNvPr>
          <p:cNvSpPr txBox="1"/>
          <p:nvPr/>
        </p:nvSpPr>
        <p:spPr>
          <a:xfrm>
            <a:off x="10156393" y="4503214"/>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Strong</a:t>
            </a:r>
          </a:p>
        </p:txBody>
      </p:sp>
      <p:sp>
        <p:nvSpPr>
          <p:cNvPr id="23" name="TextBox 22">
            <a:extLst>
              <a:ext uri="{FF2B5EF4-FFF2-40B4-BE49-F238E27FC236}">
                <a16:creationId xmlns:a16="http://schemas.microsoft.com/office/drawing/2014/main" id="{BCB68C3A-3DF2-4A49-AE3E-E76DA81AF4EF}"/>
              </a:ext>
            </a:extLst>
          </p:cNvPr>
          <p:cNvSpPr txBox="1"/>
          <p:nvPr/>
        </p:nvSpPr>
        <p:spPr>
          <a:xfrm>
            <a:off x="10159043" y="4957075"/>
            <a:ext cx="1537855" cy="307777"/>
          </a:xfrm>
          <a:prstGeom prst="rect">
            <a:avLst/>
          </a:prstGeom>
          <a:noFill/>
        </p:spPr>
        <p:txBody>
          <a:bodyPr wrap="square" rtlCol="0">
            <a:spAutoFit/>
          </a:bodyPr>
          <a:lstStyle/>
          <a:p>
            <a:r>
              <a:rPr lang="en-US" sz="1400" b="1" dirty="0">
                <a:solidFill>
                  <a:srgbClr val="000000"/>
                </a:solidFill>
                <a:latin typeface="Century Gothic" panose="020B0502020202020204" pitchFamily="34" charset="0"/>
                <a:cs typeface="Times New Roman" panose="02020603050405020304" pitchFamily="18" charset="0"/>
              </a:rPr>
              <a:t>Very Strong</a:t>
            </a:r>
          </a:p>
        </p:txBody>
      </p:sp>
      <p:sp>
        <p:nvSpPr>
          <p:cNvPr id="24" name="TextBox 23">
            <a:extLst>
              <a:ext uri="{FF2B5EF4-FFF2-40B4-BE49-F238E27FC236}">
                <a16:creationId xmlns:a16="http://schemas.microsoft.com/office/drawing/2014/main" id="{EC115A03-6A40-7B46-A47C-B536D4F9B678}"/>
              </a:ext>
            </a:extLst>
          </p:cNvPr>
          <p:cNvSpPr txBox="1"/>
          <p:nvPr/>
        </p:nvSpPr>
        <p:spPr>
          <a:xfrm>
            <a:off x="9614748" y="2626625"/>
            <a:ext cx="2063004" cy="338554"/>
          </a:xfrm>
          <a:prstGeom prst="rect">
            <a:avLst/>
          </a:prstGeom>
          <a:noFill/>
        </p:spPr>
        <p:txBody>
          <a:bodyPr wrap="square" rtlCol="0">
            <a:spAutoFit/>
          </a:bodyPr>
          <a:lstStyle/>
          <a:p>
            <a:r>
              <a:rPr lang="en-US" sz="1600" b="1" dirty="0">
                <a:solidFill>
                  <a:srgbClr val="000000"/>
                </a:solidFill>
                <a:latin typeface="Century Gothic" panose="020B0502020202020204" pitchFamily="34" charset="0"/>
                <a:cs typeface="Times New Roman" panose="02020603050405020304" pitchFamily="18" charset="0"/>
              </a:rPr>
              <a:t>Coefficient Values</a:t>
            </a:r>
          </a:p>
        </p:txBody>
      </p:sp>
      <p:sp>
        <p:nvSpPr>
          <p:cNvPr id="3" name="TextBox 2">
            <a:extLst>
              <a:ext uri="{FF2B5EF4-FFF2-40B4-BE49-F238E27FC236}">
                <a16:creationId xmlns:a16="http://schemas.microsoft.com/office/drawing/2014/main" id="{26C8CB17-7370-DE4B-A267-2BDF7416ABAF}"/>
              </a:ext>
            </a:extLst>
          </p:cNvPr>
          <p:cNvSpPr txBox="1"/>
          <p:nvPr/>
        </p:nvSpPr>
        <p:spPr>
          <a:xfrm>
            <a:off x="634659" y="2784764"/>
            <a:ext cx="8511989" cy="369332"/>
          </a:xfrm>
          <a:prstGeom prst="rect">
            <a:avLst/>
          </a:prstGeom>
          <a:noFill/>
          <a:ln w="38100">
            <a:solidFill>
              <a:schemeClr val="tx1"/>
            </a:solidFill>
          </a:ln>
        </p:spPr>
        <p:txBody>
          <a:bodyPr wrap="square" rtlCol="0">
            <a:spAutoFit/>
          </a:bodyPr>
          <a:lstStyle/>
          <a:p>
            <a:endParaRPr lang="en-US" dirty="0"/>
          </a:p>
        </p:txBody>
      </p:sp>
      <p:graphicFrame>
        <p:nvGraphicFramePr>
          <p:cNvPr id="4" name="Table 3">
            <a:extLst>
              <a:ext uri="{FF2B5EF4-FFF2-40B4-BE49-F238E27FC236}">
                <a16:creationId xmlns:a16="http://schemas.microsoft.com/office/drawing/2014/main" id="{4B74EEA9-F964-8243-9C55-317C7B7CD08C}"/>
              </a:ext>
            </a:extLst>
          </p:cNvPr>
          <p:cNvGraphicFramePr>
            <a:graphicFrameLocks noGrp="1"/>
          </p:cNvGraphicFramePr>
          <p:nvPr>
            <p:extLst>
              <p:ext uri="{D42A27DB-BD31-4B8C-83A1-F6EECF244321}">
                <p14:modId xmlns:p14="http://schemas.microsoft.com/office/powerpoint/2010/main" val="940013029"/>
              </p:ext>
            </p:extLst>
          </p:nvPr>
        </p:nvGraphicFramePr>
        <p:xfrm>
          <a:off x="634659" y="3154096"/>
          <a:ext cx="8511989" cy="725177"/>
        </p:xfrm>
        <a:graphic>
          <a:graphicData uri="http://schemas.openxmlformats.org/drawingml/2006/table">
            <a:tbl>
              <a:tblPr/>
              <a:tblGrid>
                <a:gridCol w="8511989">
                  <a:extLst>
                    <a:ext uri="{9D8B030D-6E8A-4147-A177-3AD203B41FA5}">
                      <a16:colId xmlns:a16="http://schemas.microsoft.com/office/drawing/2014/main" val="2488768351"/>
                    </a:ext>
                  </a:extLst>
                </a:gridCol>
              </a:tblGrid>
              <a:tr h="725177">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3919013609"/>
                  </a:ext>
                </a:extLst>
              </a:tr>
            </a:tbl>
          </a:graphicData>
        </a:graphic>
      </p:graphicFrame>
      <p:graphicFrame>
        <p:nvGraphicFramePr>
          <p:cNvPr id="6" name="Table 5">
            <a:extLst>
              <a:ext uri="{FF2B5EF4-FFF2-40B4-BE49-F238E27FC236}">
                <a16:creationId xmlns:a16="http://schemas.microsoft.com/office/drawing/2014/main" id="{171724A3-F066-4E4C-BF4A-25AAA9136366}"/>
              </a:ext>
            </a:extLst>
          </p:cNvPr>
          <p:cNvGraphicFramePr>
            <a:graphicFrameLocks noGrp="1"/>
          </p:cNvGraphicFramePr>
          <p:nvPr>
            <p:extLst>
              <p:ext uri="{D42A27DB-BD31-4B8C-83A1-F6EECF244321}">
                <p14:modId xmlns:p14="http://schemas.microsoft.com/office/powerpoint/2010/main" val="1401060534"/>
              </p:ext>
            </p:extLst>
          </p:nvPr>
        </p:nvGraphicFramePr>
        <p:xfrm>
          <a:off x="634659" y="5652655"/>
          <a:ext cx="8495486" cy="365760"/>
        </p:xfrm>
        <a:graphic>
          <a:graphicData uri="http://schemas.openxmlformats.org/drawingml/2006/table">
            <a:tbl>
              <a:tblPr/>
              <a:tblGrid>
                <a:gridCol w="8495486">
                  <a:extLst>
                    <a:ext uri="{9D8B030D-6E8A-4147-A177-3AD203B41FA5}">
                      <a16:colId xmlns:a16="http://schemas.microsoft.com/office/drawing/2014/main" val="3996316990"/>
                    </a:ext>
                  </a:extLst>
                </a:gridCol>
              </a:tblGrid>
              <a:tr h="360218">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145377647"/>
                  </a:ext>
                </a:extLst>
              </a:tr>
            </a:tbl>
          </a:graphicData>
        </a:graphic>
      </p:graphicFrame>
      <p:graphicFrame>
        <p:nvGraphicFramePr>
          <p:cNvPr id="25" name="Table 24">
            <a:extLst>
              <a:ext uri="{FF2B5EF4-FFF2-40B4-BE49-F238E27FC236}">
                <a16:creationId xmlns:a16="http://schemas.microsoft.com/office/drawing/2014/main" id="{A700FB42-C602-1442-A4E7-C593C01F3653}"/>
              </a:ext>
            </a:extLst>
          </p:cNvPr>
          <p:cNvGraphicFramePr>
            <a:graphicFrameLocks noGrp="1"/>
          </p:cNvGraphicFramePr>
          <p:nvPr>
            <p:extLst>
              <p:ext uri="{D42A27DB-BD31-4B8C-83A1-F6EECF244321}">
                <p14:modId xmlns:p14="http://schemas.microsoft.com/office/powerpoint/2010/main" val="3763030068"/>
              </p:ext>
            </p:extLst>
          </p:nvPr>
        </p:nvGraphicFramePr>
        <p:xfrm>
          <a:off x="634659" y="3869259"/>
          <a:ext cx="8495486" cy="365760"/>
        </p:xfrm>
        <a:graphic>
          <a:graphicData uri="http://schemas.openxmlformats.org/drawingml/2006/table">
            <a:tbl>
              <a:tblPr/>
              <a:tblGrid>
                <a:gridCol w="8495486">
                  <a:extLst>
                    <a:ext uri="{9D8B030D-6E8A-4147-A177-3AD203B41FA5}">
                      <a16:colId xmlns:a16="http://schemas.microsoft.com/office/drawing/2014/main" val="3996316990"/>
                    </a:ext>
                  </a:extLst>
                </a:gridCol>
              </a:tblGrid>
              <a:tr h="360218">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145377647"/>
                  </a:ext>
                </a:extLst>
              </a:tr>
            </a:tbl>
          </a:graphicData>
        </a:graphic>
      </p:graphicFrame>
      <p:graphicFrame>
        <p:nvGraphicFramePr>
          <p:cNvPr id="26" name="Table 25">
            <a:extLst>
              <a:ext uri="{FF2B5EF4-FFF2-40B4-BE49-F238E27FC236}">
                <a16:creationId xmlns:a16="http://schemas.microsoft.com/office/drawing/2014/main" id="{A111A1DE-3A99-8B45-8CA0-F38D52D17E71}"/>
              </a:ext>
            </a:extLst>
          </p:cNvPr>
          <p:cNvGraphicFramePr>
            <a:graphicFrameLocks noGrp="1"/>
          </p:cNvGraphicFramePr>
          <p:nvPr>
            <p:extLst>
              <p:ext uri="{D42A27DB-BD31-4B8C-83A1-F6EECF244321}">
                <p14:modId xmlns:p14="http://schemas.microsoft.com/office/powerpoint/2010/main" val="1857645363"/>
              </p:ext>
            </p:extLst>
          </p:nvPr>
        </p:nvGraphicFramePr>
        <p:xfrm>
          <a:off x="634659" y="4235019"/>
          <a:ext cx="8495486" cy="365760"/>
        </p:xfrm>
        <a:graphic>
          <a:graphicData uri="http://schemas.openxmlformats.org/drawingml/2006/table">
            <a:tbl>
              <a:tblPr/>
              <a:tblGrid>
                <a:gridCol w="8495486">
                  <a:extLst>
                    <a:ext uri="{9D8B030D-6E8A-4147-A177-3AD203B41FA5}">
                      <a16:colId xmlns:a16="http://schemas.microsoft.com/office/drawing/2014/main" val="3996316990"/>
                    </a:ext>
                  </a:extLst>
                </a:gridCol>
              </a:tblGrid>
              <a:tr h="360218">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145377647"/>
                  </a:ext>
                </a:extLst>
              </a:tr>
            </a:tbl>
          </a:graphicData>
        </a:graphic>
      </p:graphicFrame>
      <p:graphicFrame>
        <p:nvGraphicFramePr>
          <p:cNvPr id="27" name="Table 26">
            <a:extLst>
              <a:ext uri="{FF2B5EF4-FFF2-40B4-BE49-F238E27FC236}">
                <a16:creationId xmlns:a16="http://schemas.microsoft.com/office/drawing/2014/main" id="{635398D5-4D81-094E-9E32-CAFFA0FB235C}"/>
              </a:ext>
            </a:extLst>
          </p:cNvPr>
          <p:cNvGraphicFramePr>
            <a:graphicFrameLocks noGrp="1"/>
          </p:cNvGraphicFramePr>
          <p:nvPr>
            <p:extLst>
              <p:ext uri="{D42A27DB-BD31-4B8C-83A1-F6EECF244321}">
                <p14:modId xmlns:p14="http://schemas.microsoft.com/office/powerpoint/2010/main" val="3809589845"/>
              </p:ext>
            </p:extLst>
          </p:nvPr>
        </p:nvGraphicFramePr>
        <p:xfrm>
          <a:off x="634659" y="4592418"/>
          <a:ext cx="8495486" cy="1054334"/>
        </p:xfrm>
        <a:graphic>
          <a:graphicData uri="http://schemas.openxmlformats.org/drawingml/2006/table">
            <a:tbl>
              <a:tblPr/>
              <a:tblGrid>
                <a:gridCol w="8495486">
                  <a:extLst>
                    <a:ext uri="{9D8B030D-6E8A-4147-A177-3AD203B41FA5}">
                      <a16:colId xmlns:a16="http://schemas.microsoft.com/office/drawing/2014/main" val="3996316990"/>
                    </a:ext>
                  </a:extLst>
                </a:gridCol>
              </a:tblGrid>
              <a:tr h="1054334">
                <a:tc>
                  <a:txBody>
                    <a:bodyPr/>
                    <a:lstStyle/>
                    <a:p>
                      <a:endParaRPr lang="en-US" dirty="0"/>
                    </a:p>
                  </a:txBody>
                  <a:tcPr>
                    <a:lnL w="38100" cmpd="sng">
                      <a:solidFill>
                        <a:schemeClr val="tx1"/>
                      </a:solidFill>
                      <a:prstDash val="solid"/>
                    </a:lnL>
                    <a:lnR w="38100" cmpd="sng">
                      <a:solidFill>
                        <a:schemeClr val="tx1"/>
                      </a:solidFill>
                      <a:prstDash val="solid"/>
                    </a:lnR>
                    <a:lnT w="38100" cmpd="sng">
                      <a:solidFill>
                        <a:schemeClr val="tx1"/>
                      </a:solidFill>
                      <a:prstDash val="solid"/>
                    </a:lnT>
                    <a:lnB w="38100" cmpd="sng">
                      <a:solidFill>
                        <a:schemeClr val="tx1"/>
                      </a:solidFill>
                      <a:prstDash val="solid"/>
                    </a:lnB>
                  </a:tcPr>
                </a:tc>
                <a:extLst>
                  <a:ext uri="{0D108BD9-81ED-4DB2-BD59-A6C34878D82A}">
                    <a16:rowId xmlns:a16="http://schemas.microsoft.com/office/drawing/2014/main" val="145377647"/>
                  </a:ext>
                </a:extLst>
              </a:tr>
            </a:tbl>
          </a:graphicData>
        </a:graphic>
      </p:graphicFrame>
    </p:spTree>
    <p:extLst>
      <p:ext uri="{BB962C8B-B14F-4D97-AF65-F5344CB8AC3E}">
        <p14:creationId xmlns:p14="http://schemas.microsoft.com/office/powerpoint/2010/main" val="53359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31396" y="294772"/>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STUDY AREA &amp; PERIOD</a:t>
            </a:r>
          </a:p>
        </p:txBody>
      </p:sp>
      <p:sp>
        <p:nvSpPr>
          <p:cNvPr id="10" name="Text Placeholder 5"/>
          <p:cNvSpPr txBox="1">
            <a:spLocks/>
          </p:cNvSpPr>
          <p:nvPr/>
        </p:nvSpPr>
        <p:spPr>
          <a:xfrm>
            <a:off x="495300" y="1443288"/>
            <a:ext cx="5581902" cy="24257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spcBef>
                <a:spcPts val="600"/>
              </a:spcBef>
              <a:buClr>
                <a:srgbClr val="7EB761"/>
              </a:buClr>
              <a:buSzPts val="2800"/>
              <a:buFont typeface="Webdings" panose="05030102010509060703" pitchFamily="18" charset="2"/>
              <a:buChar char="4"/>
            </a:pPr>
            <a:r>
              <a:rPr lang="en-US" sz="2400" dirty="0">
                <a:solidFill>
                  <a:schemeClr val="tx1">
                    <a:lumMod val="75000"/>
                    <a:lumOff val="25000"/>
                  </a:schemeClr>
                </a:solidFill>
                <a:latin typeface="Century Gothic"/>
                <a:sym typeface="Century Gothic"/>
              </a:rPr>
              <a:t>Study Area: Kenya</a:t>
            </a:r>
          </a:p>
          <a:p>
            <a:pPr marL="800100" lvl="1" indent="-342900">
              <a:spcBef>
                <a:spcPts val="600"/>
              </a:spcBef>
              <a:buClr>
                <a:srgbClr val="7EB761"/>
              </a:buClr>
              <a:buSzPts val="2800"/>
              <a:buFont typeface="Webdings" panose="05030102010509060703" pitchFamily="18" charset="2"/>
              <a:buChar char="4"/>
            </a:pPr>
            <a:r>
              <a:rPr lang="en-US" sz="2000" dirty="0">
                <a:solidFill>
                  <a:schemeClr val="tx1">
                    <a:lumMod val="75000"/>
                    <a:lumOff val="25000"/>
                  </a:schemeClr>
                </a:solidFill>
                <a:latin typeface="Century Gothic"/>
                <a:sym typeface="Century Gothic"/>
              </a:rPr>
              <a:t>Case Study Counties:</a:t>
            </a:r>
          </a:p>
          <a:p>
            <a:pPr marL="457200" lvl="1" indent="0">
              <a:spcBef>
                <a:spcPts val="200"/>
              </a:spcBef>
              <a:buClr>
                <a:srgbClr val="7EB761"/>
              </a:buClr>
              <a:buSzPts val="2800"/>
              <a:buNone/>
            </a:pPr>
            <a:r>
              <a:rPr lang="en-US" sz="2000" dirty="0">
                <a:solidFill>
                  <a:schemeClr val="tx1">
                    <a:lumMod val="75000"/>
                    <a:lumOff val="25000"/>
                  </a:schemeClr>
                </a:solidFill>
                <a:latin typeface="Century Gothic"/>
                <a:sym typeface="Century Gothic"/>
              </a:rPr>
              <a:t>     Embu, </a:t>
            </a:r>
            <a:r>
              <a:rPr lang="en-US" sz="2000" dirty="0" err="1">
                <a:solidFill>
                  <a:schemeClr val="tx1">
                    <a:lumMod val="75000"/>
                    <a:lumOff val="25000"/>
                  </a:schemeClr>
                </a:solidFill>
                <a:latin typeface="Century Gothic"/>
                <a:sym typeface="Century Gothic"/>
              </a:rPr>
              <a:t>Marsabit</a:t>
            </a:r>
            <a:r>
              <a:rPr lang="en-US" sz="2000" dirty="0">
                <a:solidFill>
                  <a:schemeClr val="tx1">
                    <a:lumMod val="75000"/>
                    <a:lumOff val="25000"/>
                  </a:schemeClr>
                </a:solidFill>
                <a:latin typeface="Century Gothic"/>
                <a:sym typeface="Century Gothic"/>
              </a:rPr>
              <a:t>, </a:t>
            </a:r>
            <a:r>
              <a:rPr lang="en-US" sz="2000" dirty="0" err="1">
                <a:solidFill>
                  <a:schemeClr val="tx1">
                    <a:lumMod val="75000"/>
                    <a:lumOff val="25000"/>
                  </a:schemeClr>
                </a:solidFill>
                <a:latin typeface="Century Gothic"/>
                <a:sym typeface="Century Gothic"/>
              </a:rPr>
              <a:t>Garissa</a:t>
            </a:r>
            <a:r>
              <a:rPr lang="en-US" sz="2000" dirty="0">
                <a:solidFill>
                  <a:schemeClr val="tx1">
                    <a:lumMod val="75000"/>
                    <a:lumOff val="25000"/>
                  </a:schemeClr>
                </a:solidFill>
                <a:latin typeface="Century Gothic"/>
                <a:sym typeface="Century Gothic"/>
              </a:rPr>
              <a:t>, </a:t>
            </a:r>
            <a:r>
              <a:rPr lang="en-US" sz="2000" dirty="0" err="1">
                <a:solidFill>
                  <a:schemeClr val="tx1">
                    <a:lumMod val="75000"/>
                    <a:lumOff val="25000"/>
                  </a:schemeClr>
                </a:solidFill>
                <a:latin typeface="Century Gothic"/>
                <a:sym typeface="Century Gothic"/>
              </a:rPr>
              <a:t>Kitui</a:t>
            </a:r>
            <a:r>
              <a:rPr lang="en-US" sz="2000" dirty="0">
                <a:solidFill>
                  <a:schemeClr val="tx1">
                    <a:lumMod val="75000"/>
                    <a:lumOff val="25000"/>
                  </a:schemeClr>
                </a:solidFill>
                <a:latin typeface="Century Gothic"/>
                <a:sym typeface="Century Gothic"/>
              </a:rPr>
              <a:t>, </a:t>
            </a:r>
            <a:r>
              <a:rPr lang="en-US" sz="2000" dirty="0" err="1">
                <a:solidFill>
                  <a:schemeClr val="tx1">
                    <a:lumMod val="75000"/>
                    <a:lumOff val="25000"/>
                  </a:schemeClr>
                </a:solidFill>
                <a:latin typeface="Century Gothic"/>
                <a:sym typeface="Century Gothic"/>
              </a:rPr>
              <a:t>Kwale</a:t>
            </a:r>
            <a:endParaRPr lang="en-US" sz="2000"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sz="2400"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r>
              <a:rPr lang="en-US" sz="2400" dirty="0">
                <a:solidFill>
                  <a:schemeClr val="tx1">
                    <a:lumMod val="75000"/>
                    <a:lumOff val="25000"/>
                  </a:schemeClr>
                </a:solidFill>
                <a:latin typeface="Century Gothic"/>
                <a:sym typeface="Century Gothic"/>
              </a:rPr>
              <a:t>January 2016 – December 2019</a:t>
            </a:r>
          </a:p>
          <a:p>
            <a:pPr marL="0" lvl="0" indent="0">
              <a:spcBef>
                <a:spcPts val="200"/>
              </a:spcBef>
              <a:buClr>
                <a:srgbClr val="7EB761"/>
              </a:buClr>
              <a:buSzPts val="2800"/>
              <a:buNone/>
            </a:pPr>
            <a:endParaRPr lang="en-US" sz="2400" dirty="0">
              <a:solidFill>
                <a:schemeClr val="tx1">
                  <a:lumMod val="75000"/>
                  <a:lumOff val="25000"/>
                </a:schemeClr>
              </a:solidFill>
              <a:latin typeface="Century Gothic"/>
              <a:sym typeface="Century Gothic"/>
            </a:endParaRPr>
          </a:p>
        </p:txBody>
      </p:sp>
      <p:sp>
        <p:nvSpPr>
          <p:cNvPr id="12" name="Text Placeholder 4"/>
          <p:cNvSpPr txBox="1">
            <a:spLocks/>
          </p:cNvSpPr>
          <p:nvPr/>
        </p:nvSpPr>
        <p:spPr>
          <a:xfrm>
            <a:off x="-1191105" y="6600237"/>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dirty="0">
                <a:solidFill>
                  <a:schemeClr val="tx1">
                    <a:lumMod val="75000"/>
                    <a:lumOff val="25000"/>
                  </a:schemeClr>
                </a:solidFill>
              </a:rPr>
              <a:t>ArcGIS Online</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
        <p:nvSpPr>
          <p:cNvPr id="3" name="Text Box 2"/>
          <p:cNvSpPr txBox="1">
            <a:spLocks noChangeArrowheads="1"/>
          </p:cNvSpPr>
          <p:nvPr/>
        </p:nvSpPr>
        <p:spPr bwMode="auto">
          <a:xfrm>
            <a:off x="1397000" y="1206500"/>
            <a:ext cx="7397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67" name="Group 66"/>
          <p:cNvGrpSpPr/>
          <p:nvPr/>
        </p:nvGrpSpPr>
        <p:grpSpPr>
          <a:xfrm>
            <a:off x="3821313" y="1202793"/>
            <a:ext cx="8350116" cy="5622876"/>
            <a:chOff x="4912484" y="1123578"/>
            <a:chExt cx="7224901" cy="4865169"/>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970" t="1564" r="1760" b="8223"/>
            <a:stretch/>
          </p:blipFill>
          <p:spPr>
            <a:xfrm>
              <a:off x="7364011" y="1123578"/>
              <a:ext cx="4773374" cy="4865168"/>
            </a:xfrm>
            <a:prstGeom prst="rect">
              <a:avLst/>
            </a:prstGeom>
            <a:ln w="12700">
              <a:solidFill>
                <a:schemeClr val="tx1">
                  <a:lumMod val="75000"/>
                  <a:lumOff val="25000"/>
                </a:schemeClr>
              </a:solidFill>
            </a:ln>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697" t="980" r="1703" b="7832"/>
            <a:stretch/>
          </p:blipFill>
          <p:spPr>
            <a:xfrm>
              <a:off x="4912484" y="3430549"/>
              <a:ext cx="2360591" cy="2558197"/>
            </a:xfrm>
            <a:prstGeom prst="rect">
              <a:avLst/>
            </a:prstGeom>
            <a:ln w="12700">
              <a:solidFill>
                <a:schemeClr val="tx1">
                  <a:lumMod val="65000"/>
                  <a:lumOff val="35000"/>
                </a:schemeClr>
              </a:solidFill>
            </a:ln>
          </p:spPr>
        </p:pic>
        <p:cxnSp>
          <p:nvCxnSpPr>
            <p:cNvPr id="19" name="Straight Connector 18"/>
            <p:cNvCxnSpPr/>
            <p:nvPr/>
          </p:nvCxnSpPr>
          <p:spPr>
            <a:xfrm flipH="1">
              <a:off x="6583717" y="1123578"/>
              <a:ext cx="780297" cy="348352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6624793" y="4889715"/>
              <a:ext cx="739221" cy="109903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60" name="Text Placeholder 5"/>
          <p:cNvSpPr txBox="1">
            <a:spLocks/>
          </p:cNvSpPr>
          <p:nvPr/>
        </p:nvSpPr>
        <p:spPr>
          <a:xfrm>
            <a:off x="8245443" y="2275339"/>
            <a:ext cx="1904431" cy="2858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200"/>
              </a:spcBef>
              <a:buClr>
                <a:srgbClr val="7EB761"/>
              </a:buClr>
              <a:buSzPts val="2800"/>
              <a:buNone/>
            </a:pPr>
            <a:r>
              <a:rPr lang="en-US" sz="1600" dirty="0" err="1">
                <a:solidFill>
                  <a:schemeClr val="tx1">
                    <a:lumMod val="75000"/>
                    <a:lumOff val="25000"/>
                  </a:schemeClr>
                </a:solidFill>
                <a:latin typeface="Century Gothic"/>
                <a:sym typeface="Century Gothic"/>
              </a:rPr>
              <a:t>Marsabit</a:t>
            </a:r>
            <a:endParaRPr lang="en-US" sz="1600" dirty="0">
              <a:solidFill>
                <a:schemeClr val="tx1">
                  <a:lumMod val="75000"/>
                  <a:lumOff val="25000"/>
                </a:schemeClr>
              </a:solidFill>
              <a:latin typeface="Century Gothic"/>
              <a:sym typeface="Century Gothic"/>
            </a:endParaRPr>
          </a:p>
        </p:txBody>
      </p:sp>
      <p:sp>
        <p:nvSpPr>
          <p:cNvPr id="61" name="Text Placeholder 5"/>
          <p:cNvSpPr txBox="1">
            <a:spLocks/>
          </p:cNvSpPr>
          <p:nvPr/>
        </p:nvSpPr>
        <p:spPr>
          <a:xfrm>
            <a:off x="9701906" y="4117339"/>
            <a:ext cx="1904431" cy="2858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200"/>
              </a:spcBef>
              <a:buClr>
                <a:srgbClr val="7EB761"/>
              </a:buClr>
              <a:buSzPts val="2800"/>
              <a:buNone/>
            </a:pPr>
            <a:r>
              <a:rPr lang="en-US" sz="1600" dirty="0" err="1">
                <a:solidFill>
                  <a:schemeClr val="tx1">
                    <a:lumMod val="75000"/>
                    <a:lumOff val="25000"/>
                  </a:schemeClr>
                </a:solidFill>
                <a:latin typeface="Century Gothic"/>
                <a:sym typeface="Century Gothic"/>
              </a:rPr>
              <a:t>Garissa</a:t>
            </a:r>
            <a:endParaRPr lang="en-US" sz="1600" dirty="0">
              <a:solidFill>
                <a:schemeClr val="tx1">
                  <a:lumMod val="75000"/>
                  <a:lumOff val="25000"/>
                </a:schemeClr>
              </a:solidFill>
              <a:latin typeface="Century Gothic"/>
              <a:sym typeface="Century Gothic"/>
            </a:endParaRPr>
          </a:p>
        </p:txBody>
      </p:sp>
      <p:sp>
        <p:nvSpPr>
          <p:cNvPr id="62" name="Text Placeholder 5"/>
          <p:cNvSpPr txBox="1">
            <a:spLocks/>
          </p:cNvSpPr>
          <p:nvPr/>
        </p:nvSpPr>
        <p:spPr>
          <a:xfrm>
            <a:off x="9051868" y="6289583"/>
            <a:ext cx="1904431" cy="2858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200"/>
              </a:spcBef>
              <a:buClr>
                <a:srgbClr val="7EB761"/>
              </a:buClr>
              <a:buSzPts val="2800"/>
              <a:buNone/>
            </a:pPr>
            <a:r>
              <a:rPr lang="en-US" sz="1600" dirty="0" err="1">
                <a:solidFill>
                  <a:schemeClr val="tx1">
                    <a:lumMod val="75000"/>
                    <a:lumOff val="25000"/>
                  </a:schemeClr>
                </a:solidFill>
                <a:latin typeface="Century Gothic"/>
                <a:sym typeface="Century Gothic"/>
              </a:rPr>
              <a:t>Kwale</a:t>
            </a:r>
            <a:endParaRPr lang="en-US" sz="1600" dirty="0">
              <a:solidFill>
                <a:schemeClr val="tx1">
                  <a:lumMod val="75000"/>
                  <a:lumOff val="25000"/>
                </a:schemeClr>
              </a:solidFill>
              <a:latin typeface="Century Gothic"/>
              <a:sym typeface="Century Gothic"/>
            </a:endParaRPr>
          </a:p>
        </p:txBody>
      </p:sp>
      <p:sp>
        <p:nvSpPr>
          <p:cNvPr id="63" name="Text Placeholder 5"/>
          <p:cNvSpPr txBox="1">
            <a:spLocks/>
          </p:cNvSpPr>
          <p:nvPr/>
        </p:nvSpPr>
        <p:spPr>
          <a:xfrm>
            <a:off x="8601830" y="4702102"/>
            <a:ext cx="1904431" cy="2858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200"/>
              </a:spcBef>
              <a:buClr>
                <a:srgbClr val="7EB761"/>
              </a:buClr>
              <a:buSzPts val="2800"/>
              <a:buNone/>
            </a:pPr>
            <a:r>
              <a:rPr lang="en-US" sz="1600" dirty="0" err="1">
                <a:solidFill>
                  <a:schemeClr val="tx1">
                    <a:lumMod val="75000"/>
                    <a:lumOff val="25000"/>
                  </a:schemeClr>
                </a:solidFill>
                <a:latin typeface="Century Gothic"/>
                <a:sym typeface="Century Gothic"/>
              </a:rPr>
              <a:t>Kitui</a:t>
            </a:r>
            <a:endParaRPr lang="en-US" sz="1600" dirty="0">
              <a:solidFill>
                <a:schemeClr val="tx1">
                  <a:lumMod val="75000"/>
                  <a:lumOff val="25000"/>
                </a:schemeClr>
              </a:solidFill>
              <a:latin typeface="Century Gothic"/>
              <a:sym typeface="Century Gothic"/>
            </a:endParaRPr>
          </a:p>
        </p:txBody>
      </p:sp>
      <p:sp>
        <p:nvSpPr>
          <p:cNvPr id="64" name="Text Placeholder 5"/>
          <p:cNvSpPr txBox="1">
            <a:spLocks/>
          </p:cNvSpPr>
          <p:nvPr/>
        </p:nvSpPr>
        <p:spPr>
          <a:xfrm>
            <a:off x="6945647" y="5228847"/>
            <a:ext cx="1904431" cy="28586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ts val="200"/>
              </a:spcBef>
              <a:buClr>
                <a:srgbClr val="7EB761"/>
              </a:buClr>
              <a:buSzPts val="2800"/>
              <a:buNone/>
            </a:pPr>
            <a:r>
              <a:rPr lang="en-US" sz="1600" dirty="0">
                <a:solidFill>
                  <a:schemeClr val="tx1">
                    <a:lumMod val="75000"/>
                    <a:lumOff val="25000"/>
                  </a:schemeClr>
                </a:solidFill>
                <a:latin typeface="Century Gothic"/>
                <a:sym typeface="Century Gothic"/>
              </a:rPr>
              <a:t>Embu</a:t>
            </a:r>
          </a:p>
        </p:txBody>
      </p:sp>
      <p:cxnSp>
        <p:nvCxnSpPr>
          <p:cNvPr id="66" name="Straight Arrow Connector 65"/>
          <p:cNvCxnSpPr/>
          <p:nvPr/>
        </p:nvCxnSpPr>
        <p:spPr>
          <a:xfrm flipV="1">
            <a:off x="8188753" y="4405270"/>
            <a:ext cx="952215" cy="952215"/>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grpSp>
        <p:nvGrpSpPr>
          <p:cNvPr id="68" name="Group 67"/>
          <p:cNvGrpSpPr/>
          <p:nvPr/>
        </p:nvGrpSpPr>
        <p:grpSpPr>
          <a:xfrm>
            <a:off x="11533741" y="5704937"/>
            <a:ext cx="585989" cy="983221"/>
            <a:chOff x="11551396" y="4816613"/>
            <a:chExt cx="585989" cy="983221"/>
          </a:xfrm>
        </p:grpSpPr>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14361" t="5108" r="31191" b="16332"/>
            <a:stretch/>
          </p:blipFill>
          <p:spPr>
            <a:xfrm>
              <a:off x="11551396" y="5156265"/>
              <a:ext cx="495053" cy="643569"/>
            </a:xfrm>
            <a:prstGeom prst="rect">
              <a:avLst/>
            </a:prstGeom>
          </p:spPr>
        </p:pic>
        <p:sp>
          <p:nvSpPr>
            <p:cNvPr id="39" name="TextBox 38"/>
            <p:cNvSpPr txBox="1"/>
            <p:nvPr/>
          </p:nvSpPr>
          <p:spPr>
            <a:xfrm>
              <a:off x="11593910" y="4816613"/>
              <a:ext cx="543475" cy="430887"/>
            </a:xfrm>
            <a:prstGeom prst="rect">
              <a:avLst/>
            </a:prstGeom>
            <a:noFill/>
          </p:spPr>
          <p:txBody>
            <a:bodyPr wrap="square" rtlCol="0">
              <a:spAutoFit/>
            </a:bodyPr>
            <a:lstStyle/>
            <a:p>
              <a:r>
                <a:rPr lang="en-US" sz="2200" dirty="0">
                  <a:latin typeface="Century Gothic" panose="020B0502020202020204" pitchFamily="34" charset="0"/>
                </a:rPr>
                <a:t>N</a:t>
              </a:r>
            </a:p>
          </p:txBody>
        </p:sp>
      </p:grpSp>
      <p:sp>
        <p:nvSpPr>
          <p:cNvPr id="11" name="TextBox 10"/>
          <p:cNvSpPr txBox="1"/>
          <p:nvPr/>
        </p:nvSpPr>
        <p:spPr>
          <a:xfrm>
            <a:off x="6676412" y="6343555"/>
            <a:ext cx="382960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     125     250            500 km</a:t>
            </a:r>
          </a:p>
        </p:txBody>
      </p:sp>
      <p:grpSp>
        <p:nvGrpSpPr>
          <p:cNvPr id="86" name="Group 85"/>
          <p:cNvGrpSpPr/>
          <p:nvPr/>
        </p:nvGrpSpPr>
        <p:grpSpPr>
          <a:xfrm>
            <a:off x="6821209" y="6624103"/>
            <a:ext cx="2195838" cy="128109"/>
            <a:chOff x="6881332" y="5752947"/>
            <a:chExt cx="2195838" cy="128109"/>
          </a:xfrm>
        </p:grpSpPr>
        <p:cxnSp>
          <p:nvCxnSpPr>
            <p:cNvPr id="77" name="Straight Connector 76"/>
            <p:cNvCxnSpPr/>
            <p:nvPr/>
          </p:nvCxnSpPr>
          <p:spPr>
            <a:xfrm>
              <a:off x="9077170" y="5752947"/>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grpSp>
          <p:nvGrpSpPr>
            <p:cNvPr id="85" name="Group 84"/>
            <p:cNvGrpSpPr/>
            <p:nvPr/>
          </p:nvGrpSpPr>
          <p:grpSpPr>
            <a:xfrm>
              <a:off x="6881332" y="5752947"/>
              <a:ext cx="2195838" cy="128109"/>
              <a:chOff x="6817172" y="6366366"/>
              <a:chExt cx="2195838" cy="128109"/>
            </a:xfrm>
          </p:grpSpPr>
          <p:cxnSp>
            <p:nvCxnSpPr>
              <p:cNvPr id="73" name="Straight Connector 72"/>
              <p:cNvCxnSpPr/>
              <p:nvPr/>
            </p:nvCxnSpPr>
            <p:spPr>
              <a:xfrm>
                <a:off x="6825245" y="6434983"/>
                <a:ext cx="2187765" cy="0"/>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76" name="Straight Connector 75"/>
              <p:cNvCxnSpPr/>
              <p:nvPr/>
            </p:nvCxnSpPr>
            <p:spPr>
              <a:xfrm>
                <a:off x="6817172" y="6366372"/>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78" name="Straight Connector 77"/>
              <p:cNvCxnSpPr/>
              <p:nvPr/>
            </p:nvCxnSpPr>
            <p:spPr>
              <a:xfrm>
                <a:off x="8746664" y="6366371"/>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79" name="Straight Connector 78"/>
              <p:cNvCxnSpPr/>
              <p:nvPr/>
            </p:nvCxnSpPr>
            <p:spPr>
              <a:xfrm>
                <a:off x="8468449" y="6366370"/>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0" name="Straight Connector 79"/>
              <p:cNvCxnSpPr/>
              <p:nvPr/>
            </p:nvCxnSpPr>
            <p:spPr>
              <a:xfrm>
                <a:off x="8186567" y="6366369"/>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1" name="Straight Connector 80"/>
              <p:cNvCxnSpPr/>
              <p:nvPr/>
            </p:nvCxnSpPr>
            <p:spPr>
              <a:xfrm>
                <a:off x="7911054" y="6366368"/>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2" name="Straight Connector 81"/>
              <p:cNvCxnSpPr/>
              <p:nvPr/>
            </p:nvCxnSpPr>
            <p:spPr>
              <a:xfrm>
                <a:off x="7637633" y="6366368"/>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3" name="Straight Connector 82"/>
              <p:cNvCxnSpPr/>
              <p:nvPr/>
            </p:nvCxnSpPr>
            <p:spPr>
              <a:xfrm>
                <a:off x="7358539" y="6366367"/>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cxnSp>
            <p:nvCxnSpPr>
              <p:cNvPr id="84" name="Straight Connector 83"/>
              <p:cNvCxnSpPr/>
              <p:nvPr/>
            </p:nvCxnSpPr>
            <p:spPr>
              <a:xfrm>
                <a:off x="7079445" y="6366366"/>
                <a:ext cx="0" cy="128103"/>
              </a:xfrm>
              <a:prstGeom prst="line">
                <a:avLst/>
              </a:prstGeom>
              <a:ln>
                <a:solidFill>
                  <a:schemeClr val="tx1">
                    <a:lumMod val="75000"/>
                    <a:lumOff val="25000"/>
                  </a:schemeClr>
                </a:solidFill>
              </a:ln>
            </p:spPr>
            <p:style>
              <a:lnRef idx="3">
                <a:schemeClr val="dk1"/>
              </a:lnRef>
              <a:fillRef idx="0">
                <a:schemeClr val="dk1"/>
              </a:fillRef>
              <a:effectRef idx="2">
                <a:schemeClr val="dk1"/>
              </a:effectRef>
              <a:fontRef idx="minor">
                <a:schemeClr val="tx1"/>
              </a:fontRef>
            </p:style>
          </p:cxnSp>
        </p:grpSp>
      </p:grpSp>
    </p:spTree>
    <p:extLst>
      <p:ext uri="{BB962C8B-B14F-4D97-AF65-F5344CB8AC3E}">
        <p14:creationId xmlns:p14="http://schemas.microsoft.com/office/powerpoint/2010/main" val="279212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a:t>
            </a:r>
          </a:p>
          <a:p>
            <a:r>
              <a:rPr lang="en-US" sz="4000" b="1" dirty="0">
                <a:solidFill>
                  <a:srgbClr val="7EB761"/>
                </a:solidFill>
                <a:latin typeface="Century Gothic" panose="020F0302020204030204"/>
              </a:rPr>
              <a:t>COMBINED DROUGHT INDICATOR</a:t>
            </a:r>
          </a:p>
        </p:txBody>
      </p:sp>
      <p:grpSp>
        <p:nvGrpSpPr>
          <p:cNvPr id="5" name="Group 4">
            <a:extLst>
              <a:ext uri="{FF2B5EF4-FFF2-40B4-BE49-F238E27FC236}">
                <a16:creationId xmlns:a16="http://schemas.microsoft.com/office/drawing/2014/main" id="{183AE4ED-32B9-314B-935A-A8A0324364AB}"/>
              </a:ext>
            </a:extLst>
          </p:cNvPr>
          <p:cNvGrpSpPr/>
          <p:nvPr/>
        </p:nvGrpSpPr>
        <p:grpSpPr>
          <a:xfrm>
            <a:off x="1318174" y="1716978"/>
            <a:ext cx="3636408" cy="4593555"/>
            <a:chOff x="6790614" y="1516301"/>
            <a:chExt cx="3636408" cy="4593555"/>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4" t="4835" b="8772"/>
            <a:stretch/>
          </p:blipFill>
          <p:spPr>
            <a:xfrm>
              <a:off x="6790614" y="1837730"/>
              <a:ext cx="3636408" cy="4272126"/>
            </a:xfrm>
            <a:prstGeom prst="rect">
              <a:avLst/>
            </a:prstGeom>
          </p:spPr>
        </p:pic>
        <p:sp>
          <p:nvSpPr>
            <p:cNvPr id="3" name="TextBox 2">
              <a:extLst>
                <a:ext uri="{FF2B5EF4-FFF2-40B4-BE49-F238E27FC236}">
                  <a16:creationId xmlns:a16="http://schemas.microsoft.com/office/drawing/2014/main" id="{F41C4C89-AF43-F54F-B84A-72480EADF4AA}"/>
                </a:ext>
              </a:extLst>
            </p:cNvPr>
            <p:cNvSpPr txBox="1"/>
            <p:nvPr/>
          </p:nvSpPr>
          <p:spPr>
            <a:xfrm>
              <a:off x="7161018" y="1516301"/>
              <a:ext cx="2895600"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January, 2016</a:t>
              </a:r>
            </a:p>
          </p:txBody>
        </p:sp>
      </p:grpSp>
      <p:grpSp>
        <p:nvGrpSpPr>
          <p:cNvPr id="4" name="Group 3">
            <a:extLst>
              <a:ext uri="{FF2B5EF4-FFF2-40B4-BE49-F238E27FC236}">
                <a16:creationId xmlns:a16="http://schemas.microsoft.com/office/drawing/2014/main" id="{493A91CA-043F-9F4F-9FEC-9229E64F8B39}"/>
              </a:ext>
            </a:extLst>
          </p:cNvPr>
          <p:cNvGrpSpPr/>
          <p:nvPr/>
        </p:nvGrpSpPr>
        <p:grpSpPr>
          <a:xfrm>
            <a:off x="7237419" y="1716978"/>
            <a:ext cx="3658246" cy="4593555"/>
            <a:chOff x="1840322" y="1516301"/>
            <a:chExt cx="3658246" cy="4593555"/>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5098" t="5098" b="6521"/>
            <a:stretch/>
          </p:blipFill>
          <p:spPr>
            <a:xfrm>
              <a:off x="1840322" y="1700967"/>
              <a:ext cx="3658246" cy="4408889"/>
            </a:xfrm>
            <a:prstGeom prst="rect">
              <a:avLst/>
            </a:prstGeom>
          </p:spPr>
        </p:pic>
        <p:sp>
          <p:nvSpPr>
            <p:cNvPr id="8" name="TextBox 7">
              <a:extLst>
                <a:ext uri="{FF2B5EF4-FFF2-40B4-BE49-F238E27FC236}">
                  <a16:creationId xmlns:a16="http://schemas.microsoft.com/office/drawing/2014/main" id="{2ED66240-441F-7F4C-99B0-9C0E0CBEFB37}"/>
                </a:ext>
              </a:extLst>
            </p:cNvPr>
            <p:cNvSpPr txBox="1"/>
            <p:nvPr/>
          </p:nvSpPr>
          <p:spPr>
            <a:xfrm>
              <a:off x="2135382" y="1516301"/>
              <a:ext cx="2895600"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March, 2017</a:t>
              </a:r>
            </a:p>
          </p:txBody>
        </p:sp>
      </p:grpSp>
      <p:pic>
        <p:nvPicPr>
          <p:cNvPr id="10" name="Picture 9">
            <a:extLst>
              <a:ext uri="{FF2B5EF4-FFF2-40B4-BE49-F238E27FC236}">
                <a16:creationId xmlns:a16="http://schemas.microsoft.com/office/drawing/2014/main" id="{E40AA245-1802-A64D-98CC-4758B4A547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30" t="7983" r="70050" b="13939"/>
          <a:stretch/>
        </p:blipFill>
        <p:spPr>
          <a:xfrm rot="16200000">
            <a:off x="5793900" y="4556993"/>
            <a:ext cx="604201" cy="3369149"/>
          </a:xfrm>
          <a:prstGeom prst="rect">
            <a:avLst/>
          </a:prstGeom>
        </p:spPr>
      </p:pic>
      <p:sp>
        <p:nvSpPr>
          <p:cNvPr id="11" name="TextBox 10">
            <a:extLst>
              <a:ext uri="{FF2B5EF4-FFF2-40B4-BE49-F238E27FC236}">
                <a16:creationId xmlns:a16="http://schemas.microsoft.com/office/drawing/2014/main" id="{8BA7204D-A2EE-044D-ABF9-78FBC81498A8}"/>
              </a:ext>
            </a:extLst>
          </p:cNvPr>
          <p:cNvSpPr txBox="1"/>
          <p:nvPr/>
        </p:nvSpPr>
        <p:spPr>
          <a:xfrm>
            <a:off x="4341088" y="5545111"/>
            <a:ext cx="363640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dry		                   wet</a:t>
            </a:r>
          </a:p>
        </p:txBody>
      </p:sp>
      <p:sp>
        <p:nvSpPr>
          <p:cNvPr id="12"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21835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47306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 CDI TIMESERIES</a:t>
            </a:r>
          </a:p>
        </p:txBody>
      </p:sp>
      <p:graphicFrame>
        <p:nvGraphicFramePr>
          <p:cNvPr id="3" name="Chart 2">
            <a:extLst>
              <a:ext uri="{FF2B5EF4-FFF2-40B4-BE49-F238E27FC236}">
                <a16:creationId xmlns:a16="http://schemas.microsoft.com/office/drawing/2014/main" id="{C07C13EC-74C3-0149-9E85-62CA9BD41D33}"/>
              </a:ext>
            </a:extLst>
          </p:cNvPr>
          <p:cNvGraphicFramePr>
            <a:graphicFrameLocks/>
          </p:cNvGraphicFramePr>
          <p:nvPr/>
        </p:nvGraphicFramePr>
        <p:xfrm>
          <a:off x="495298" y="1620253"/>
          <a:ext cx="11423986" cy="4716379"/>
        </p:xfrm>
        <a:graphic>
          <a:graphicData uri="http://schemas.openxmlformats.org/drawingml/2006/chart">
            <c:chart xmlns:c="http://schemas.openxmlformats.org/drawingml/2006/chart" xmlns:r="http://schemas.openxmlformats.org/officeDocument/2006/relationships" r:id="rId3"/>
          </a:graphicData>
        </a:graphic>
      </p:graphicFrame>
      <p:sp>
        <p:nvSpPr>
          <p:cNvPr id="4"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5060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500270" y="362460"/>
            <a:ext cx="1113182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 CDI &amp; VCI WITH DROUGHT PHASE</a:t>
            </a:r>
          </a:p>
        </p:txBody>
      </p:sp>
      <p:sp>
        <p:nvSpPr>
          <p:cNvPr id="16" name="TextBox 15"/>
          <p:cNvSpPr txBox="1"/>
          <p:nvPr/>
        </p:nvSpPr>
        <p:spPr>
          <a:xfrm>
            <a:off x="8106741" y="5954437"/>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8802297" y="5954437"/>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graphicFrame>
        <p:nvGraphicFramePr>
          <p:cNvPr id="23" name="Chart 22">
            <a:extLst>
              <a:ext uri="{FF2B5EF4-FFF2-40B4-BE49-F238E27FC236}">
                <a16:creationId xmlns:a16="http://schemas.microsoft.com/office/drawing/2014/main" id="{96013D29-E431-014F-BEA6-EE51C95DC782}"/>
              </a:ext>
            </a:extLst>
          </p:cNvPr>
          <p:cNvGraphicFramePr/>
          <p:nvPr>
            <p:extLst>
              <p:ext uri="{D42A27DB-BD31-4B8C-83A1-F6EECF244321}">
                <p14:modId xmlns:p14="http://schemas.microsoft.com/office/powerpoint/2010/main" val="928329280"/>
              </p:ext>
            </p:extLst>
          </p:nvPr>
        </p:nvGraphicFramePr>
        <p:xfrm>
          <a:off x="746505" y="1505211"/>
          <a:ext cx="9147279" cy="24213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a:extLst>
              <a:ext uri="{FF2B5EF4-FFF2-40B4-BE49-F238E27FC236}">
                <a16:creationId xmlns:a16="http://schemas.microsoft.com/office/drawing/2014/main" id="{F49B1FFB-6BAD-F44A-AAEE-824BF018E468}"/>
              </a:ext>
            </a:extLst>
          </p:cNvPr>
          <p:cNvGraphicFramePr/>
          <p:nvPr>
            <p:extLst>
              <p:ext uri="{D42A27DB-BD31-4B8C-83A1-F6EECF244321}">
                <p14:modId xmlns:p14="http://schemas.microsoft.com/office/powerpoint/2010/main" val="1966122283"/>
              </p:ext>
            </p:extLst>
          </p:nvPr>
        </p:nvGraphicFramePr>
        <p:xfrm>
          <a:off x="746505" y="3581324"/>
          <a:ext cx="9147279" cy="3013440"/>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9C5C3674-BC72-804A-A073-7AE602C1BCCC}"/>
              </a:ext>
            </a:extLst>
          </p:cNvPr>
          <p:cNvSpPr txBox="1"/>
          <p:nvPr/>
        </p:nvSpPr>
        <p:spPr>
          <a:xfrm rot="16200000">
            <a:off x="-251329" y="2278840"/>
            <a:ext cx="1534004" cy="461665"/>
          </a:xfrm>
          <a:prstGeom prst="rect">
            <a:avLst/>
          </a:prstGeom>
          <a:noFill/>
        </p:spPr>
        <p:txBody>
          <a:bodyPr wrap="square" rtlCol="0">
            <a:spAutoFit/>
          </a:bodyPr>
          <a:lstStyle/>
          <a:p>
            <a:r>
              <a:rPr lang="en-US" sz="2400" dirty="0" err="1">
                <a:solidFill>
                  <a:schemeClr val="tx1">
                    <a:lumMod val="75000"/>
                    <a:lumOff val="25000"/>
                  </a:schemeClr>
                </a:solidFill>
                <a:latin typeface="Century Gothic" panose="020B0502020202020204" pitchFamily="34" charset="0"/>
              </a:rPr>
              <a:t>Marsabit</a:t>
            </a:r>
            <a:endParaRPr lang="en-US" sz="2400" dirty="0">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E15937C0-9C7D-CD4B-A714-C74EE2A946E9}"/>
              </a:ext>
            </a:extLst>
          </p:cNvPr>
          <p:cNvSpPr/>
          <p:nvPr/>
        </p:nvSpPr>
        <p:spPr>
          <a:xfrm rot="16200000">
            <a:off x="125982" y="4300625"/>
            <a:ext cx="779381" cy="461665"/>
          </a:xfrm>
          <a:prstGeom prst="rect">
            <a:avLst/>
          </a:prstGeom>
        </p:spPr>
        <p:txBody>
          <a:bodyPr wrap="none">
            <a:spAutoFit/>
          </a:bodyPr>
          <a:lstStyle/>
          <a:p>
            <a:r>
              <a:rPr lang="en-US" sz="2400" dirty="0">
                <a:solidFill>
                  <a:schemeClr val="tx1">
                    <a:lumMod val="75000"/>
                    <a:lumOff val="25000"/>
                  </a:schemeClr>
                </a:solidFill>
                <a:latin typeface="Century Gothic" panose="020B0502020202020204" pitchFamily="34" charset="0"/>
              </a:rPr>
              <a:t>Kitui</a:t>
            </a:r>
            <a:endParaRPr lang="en-US" sz="2000" dirty="0">
              <a:solidFill>
                <a:schemeClr val="tx1">
                  <a:lumMod val="75000"/>
                  <a:lumOff val="25000"/>
                </a:schemeClr>
              </a:solidFill>
            </a:endParaRPr>
          </a:p>
        </p:txBody>
      </p:sp>
      <p:grpSp>
        <p:nvGrpSpPr>
          <p:cNvPr id="7" name="Group 6">
            <a:extLst>
              <a:ext uri="{FF2B5EF4-FFF2-40B4-BE49-F238E27FC236}">
                <a16:creationId xmlns:a16="http://schemas.microsoft.com/office/drawing/2014/main" id="{BBA1FB7B-C3D4-C54D-856F-B14ECE083C74}"/>
              </a:ext>
            </a:extLst>
          </p:cNvPr>
          <p:cNvGrpSpPr/>
          <p:nvPr/>
        </p:nvGrpSpPr>
        <p:grpSpPr>
          <a:xfrm>
            <a:off x="8899420" y="1846653"/>
            <a:ext cx="3292580" cy="4251040"/>
            <a:chOff x="8899420" y="1846653"/>
            <a:chExt cx="3292580" cy="4251040"/>
          </a:xfrm>
        </p:grpSpPr>
        <p:sp>
          <p:nvSpPr>
            <p:cNvPr id="18" name="TextBox 17"/>
            <p:cNvSpPr txBox="1"/>
            <p:nvPr/>
          </p:nvSpPr>
          <p:spPr>
            <a:xfrm>
              <a:off x="8899420" y="5728361"/>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49" name="Text Box 30">
              <a:extLst>
                <a:ext uri="{FF2B5EF4-FFF2-40B4-BE49-F238E27FC236}">
                  <a16:creationId xmlns:a16="http://schemas.microsoft.com/office/drawing/2014/main" id="{B194637F-FF46-7847-A6E8-67B50F715FEB}"/>
                </a:ext>
              </a:extLst>
            </p:cNvPr>
            <p:cNvSpPr txBox="1"/>
            <p:nvPr/>
          </p:nvSpPr>
          <p:spPr>
            <a:xfrm>
              <a:off x="10105950" y="2446655"/>
              <a:ext cx="249499" cy="233552"/>
            </a:xfrm>
            <a:prstGeom prst="rect">
              <a:avLst/>
            </a:prstGeom>
            <a:solidFill>
              <a:schemeClr val="accent6"/>
            </a:solidFill>
            <a:ln w="6350">
              <a:solidFill>
                <a:schemeClr val="tx1">
                  <a:lumMod val="50000"/>
                  <a:lumOff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0" name="Text Box 31">
              <a:extLst>
                <a:ext uri="{FF2B5EF4-FFF2-40B4-BE49-F238E27FC236}">
                  <a16:creationId xmlns:a16="http://schemas.microsoft.com/office/drawing/2014/main" id="{5DD06319-37B6-F246-848D-5484E7BAAD68}"/>
                </a:ext>
              </a:extLst>
            </p:cNvPr>
            <p:cNvSpPr txBox="1"/>
            <p:nvPr/>
          </p:nvSpPr>
          <p:spPr>
            <a:xfrm>
              <a:off x="10105950" y="3098548"/>
              <a:ext cx="249499" cy="233552"/>
            </a:xfrm>
            <a:prstGeom prst="rect">
              <a:avLst/>
            </a:prstGeom>
            <a:solidFill>
              <a:schemeClr val="accent4"/>
            </a:solidFill>
            <a:ln w="6350">
              <a:solidFill>
                <a:schemeClr val="tx1">
                  <a:lumMod val="50000"/>
                  <a:lumOff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1" name="Text Box 32">
              <a:extLst>
                <a:ext uri="{FF2B5EF4-FFF2-40B4-BE49-F238E27FC236}">
                  <a16:creationId xmlns:a16="http://schemas.microsoft.com/office/drawing/2014/main" id="{5916EFCA-4505-7D46-B2F2-7AFC49BCA46D}"/>
                </a:ext>
              </a:extLst>
            </p:cNvPr>
            <p:cNvSpPr txBox="1"/>
            <p:nvPr/>
          </p:nvSpPr>
          <p:spPr>
            <a:xfrm>
              <a:off x="10105949" y="3750441"/>
              <a:ext cx="249499" cy="233552"/>
            </a:xfrm>
            <a:prstGeom prst="rect">
              <a:avLst/>
            </a:prstGeom>
            <a:solidFill>
              <a:srgbClr val="FF0000"/>
            </a:solidFill>
            <a:ln w="6350">
              <a:solidFill>
                <a:schemeClr val="tx1">
                  <a:lumMod val="50000"/>
                  <a:lumOff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2" name="Text Box 33">
              <a:extLst>
                <a:ext uri="{FF2B5EF4-FFF2-40B4-BE49-F238E27FC236}">
                  <a16:creationId xmlns:a16="http://schemas.microsoft.com/office/drawing/2014/main" id="{88456E12-0AA2-B74C-9486-9BBBF738804A}"/>
                </a:ext>
              </a:extLst>
            </p:cNvPr>
            <p:cNvSpPr txBox="1"/>
            <p:nvPr/>
          </p:nvSpPr>
          <p:spPr>
            <a:xfrm>
              <a:off x="10105949" y="4402334"/>
              <a:ext cx="249499" cy="233552"/>
            </a:xfrm>
            <a:prstGeom prst="rect">
              <a:avLst/>
            </a:prstGeom>
            <a:solidFill>
              <a:srgbClr val="7030A0"/>
            </a:solidFill>
            <a:ln w="6350">
              <a:solidFill>
                <a:schemeClr val="tx1">
                  <a:lumMod val="50000"/>
                  <a:lumOff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35" name="Text Box 36">
              <a:extLst>
                <a:ext uri="{FF2B5EF4-FFF2-40B4-BE49-F238E27FC236}">
                  <a16:creationId xmlns:a16="http://schemas.microsoft.com/office/drawing/2014/main" id="{C4AEE94A-2F29-7F47-9902-5B0303A3C467}"/>
                </a:ext>
              </a:extLst>
            </p:cNvPr>
            <p:cNvSpPr txBox="1"/>
            <p:nvPr/>
          </p:nvSpPr>
          <p:spPr>
            <a:xfrm>
              <a:off x="10105949" y="5054227"/>
              <a:ext cx="249499" cy="233552"/>
            </a:xfrm>
            <a:prstGeom prst="rect">
              <a:avLst/>
            </a:prstGeom>
            <a:solidFill>
              <a:schemeClr val="bg1"/>
            </a:solidFill>
            <a:ln w="6350">
              <a:solidFill>
                <a:schemeClr val="tx1">
                  <a:lumMod val="50000"/>
                  <a:lumOff val="50000"/>
                </a:schemeClr>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4" name="TextBox 53">
              <a:extLst>
                <a:ext uri="{FF2B5EF4-FFF2-40B4-BE49-F238E27FC236}">
                  <a16:creationId xmlns:a16="http://schemas.microsoft.com/office/drawing/2014/main" id="{C9247EE9-173C-E649-A46B-D253A07B57FD}"/>
                </a:ext>
              </a:extLst>
            </p:cNvPr>
            <p:cNvSpPr txBox="1"/>
            <p:nvPr/>
          </p:nvSpPr>
          <p:spPr>
            <a:xfrm>
              <a:off x="10466285" y="2378765"/>
              <a:ext cx="133003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Normal</a:t>
              </a:r>
            </a:p>
          </p:txBody>
        </p:sp>
        <p:sp>
          <p:nvSpPr>
            <p:cNvPr id="55" name="TextBox 54">
              <a:extLst>
                <a:ext uri="{FF2B5EF4-FFF2-40B4-BE49-F238E27FC236}">
                  <a16:creationId xmlns:a16="http://schemas.microsoft.com/office/drawing/2014/main" id="{D1629CA3-4FD6-F842-9491-4DBEF4074B7D}"/>
                </a:ext>
              </a:extLst>
            </p:cNvPr>
            <p:cNvSpPr txBox="1"/>
            <p:nvPr/>
          </p:nvSpPr>
          <p:spPr>
            <a:xfrm>
              <a:off x="10472387" y="3030658"/>
              <a:ext cx="133003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Alert</a:t>
              </a:r>
            </a:p>
          </p:txBody>
        </p:sp>
        <p:sp>
          <p:nvSpPr>
            <p:cNvPr id="56" name="TextBox 55">
              <a:extLst>
                <a:ext uri="{FF2B5EF4-FFF2-40B4-BE49-F238E27FC236}">
                  <a16:creationId xmlns:a16="http://schemas.microsoft.com/office/drawing/2014/main" id="{FBACE1D1-56E3-4E42-95A6-3E7E6671D8C6}"/>
                </a:ext>
              </a:extLst>
            </p:cNvPr>
            <p:cNvSpPr txBox="1"/>
            <p:nvPr/>
          </p:nvSpPr>
          <p:spPr>
            <a:xfrm>
              <a:off x="10466285" y="3682551"/>
              <a:ext cx="133003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Alarm</a:t>
              </a:r>
            </a:p>
          </p:txBody>
        </p:sp>
        <p:sp>
          <p:nvSpPr>
            <p:cNvPr id="57" name="TextBox 56">
              <a:extLst>
                <a:ext uri="{FF2B5EF4-FFF2-40B4-BE49-F238E27FC236}">
                  <a16:creationId xmlns:a16="http://schemas.microsoft.com/office/drawing/2014/main" id="{1C6C2C5D-D9D2-564E-8D83-CB98AEF9F724}"/>
                </a:ext>
              </a:extLst>
            </p:cNvPr>
            <p:cNvSpPr txBox="1"/>
            <p:nvPr/>
          </p:nvSpPr>
          <p:spPr>
            <a:xfrm>
              <a:off x="10466285" y="4334444"/>
              <a:ext cx="157331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Emergency</a:t>
              </a:r>
            </a:p>
          </p:txBody>
        </p:sp>
        <p:sp>
          <p:nvSpPr>
            <p:cNvPr id="58" name="TextBox 57">
              <a:extLst>
                <a:ext uri="{FF2B5EF4-FFF2-40B4-BE49-F238E27FC236}">
                  <a16:creationId xmlns:a16="http://schemas.microsoft.com/office/drawing/2014/main" id="{D9DD1916-C696-F74D-972F-8EB4A39A3B08}"/>
                </a:ext>
              </a:extLst>
            </p:cNvPr>
            <p:cNvSpPr txBox="1"/>
            <p:nvPr/>
          </p:nvSpPr>
          <p:spPr>
            <a:xfrm>
              <a:off x="10466284" y="4986337"/>
              <a:ext cx="1330037"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No Value</a:t>
              </a:r>
            </a:p>
          </p:txBody>
        </p:sp>
        <p:sp>
          <p:nvSpPr>
            <p:cNvPr id="59" name="TextBox 58">
              <a:extLst>
                <a:ext uri="{FF2B5EF4-FFF2-40B4-BE49-F238E27FC236}">
                  <a16:creationId xmlns:a16="http://schemas.microsoft.com/office/drawing/2014/main" id="{7477737B-2BB7-3B49-857D-FD9A5FF274C6}"/>
                </a:ext>
              </a:extLst>
            </p:cNvPr>
            <p:cNvSpPr txBox="1"/>
            <p:nvPr/>
          </p:nvSpPr>
          <p:spPr>
            <a:xfrm>
              <a:off x="9559636" y="1846653"/>
              <a:ext cx="2632364" cy="400110"/>
            </a:xfrm>
            <a:prstGeom prst="rect">
              <a:avLst/>
            </a:prstGeom>
            <a:noFill/>
          </p:spPr>
          <p:txBody>
            <a:bodyPr wrap="square" rtlCol="0">
              <a:spAutoFit/>
            </a:bodyPr>
            <a:lstStyle/>
            <a:p>
              <a:pPr algn="ctr"/>
              <a:r>
                <a:rPr lang="en-US" sz="2000" dirty="0">
                  <a:solidFill>
                    <a:schemeClr val="tx1">
                      <a:lumMod val="75000"/>
                      <a:lumOff val="25000"/>
                    </a:schemeClr>
                  </a:solidFill>
                  <a:latin typeface="Century Gothic" panose="020B0502020202020204" pitchFamily="34" charset="0"/>
                </a:rPr>
                <a:t>Warning Phase</a:t>
              </a:r>
            </a:p>
          </p:txBody>
        </p:sp>
      </p:grpSp>
      <p:sp>
        <p:nvSpPr>
          <p:cNvPr id="8" name="Rectangle 7">
            <a:extLst>
              <a:ext uri="{FF2B5EF4-FFF2-40B4-BE49-F238E27FC236}">
                <a16:creationId xmlns:a16="http://schemas.microsoft.com/office/drawing/2014/main" id="{4BC522B9-F655-E542-A5B2-DBB0C9469A2D}"/>
              </a:ext>
            </a:extLst>
          </p:cNvPr>
          <p:cNvSpPr/>
          <p:nvPr/>
        </p:nvSpPr>
        <p:spPr>
          <a:xfrm>
            <a:off x="7023652" y="1465455"/>
            <a:ext cx="2411492" cy="2076113"/>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09118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 INDICES WITH DROUGHT PHASE</a:t>
            </a:r>
          </a:p>
        </p:txBody>
      </p:sp>
      <p:graphicFrame>
        <p:nvGraphicFramePr>
          <p:cNvPr id="13" name="Chart 12"/>
          <p:cNvGraphicFramePr/>
          <p:nvPr>
            <p:extLst>
              <p:ext uri="{D42A27DB-BD31-4B8C-83A1-F6EECF244321}">
                <p14:modId xmlns:p14="http://schemas.microsoft.com/office/powerpoint/2010/main" val="673950153"/>
              </p:ext>
            </p:extLst>
          </p:nvPr>
        </p:nvGraphicFramePr>
        <p:xfrm>
          <a:off x="495300" y="2182685"/>
          <a:ext cx="5299325" cy="4536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p:nvPr>
            <p:extLst>
              <p:ext uri="{D42A27DB-BD31-4B8C-83A1-F6EECF244321}">
                <p14:modId xmlns:p14="http://schemas.microsoft.com/office/powerpoint/2010/main" val="3150707012"/>
              </p:ext>
            </p:extLst>
          </p:nvPr>
        </p:nvGraphicFramePr>
        <p:xfrm>
          <a:off x="6150741" y="2178406"/>
          <a:ext cx="5705636" cy="4494933"/>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6622939" y="1887058"/>
            <a:ext cx="4761240" cy="307777"/>
          </a:xfrm>
          <a:prstGeom prst="rect">
            <a:avLst/>
          </a:prstGeom>
        </p:spPr>
        <p:txBody>
          <a:bodyPr wrap="square">
            <a:spAutoFit/>
          </a:bodyPr>
          <a:lstStyle/>
          <a:p>
            <a:pPr algn="ctr">
              <a:defRPr sz="1400" b="0" i="0" u="none" strike="noStrike" kern="1200" spc="0" baseline="0">
                <a:solidFill>
                  <a:prstClr val="black">
                    <a:lumMod val="65000"/>
                    <a:lumOff val="35000"/>
                  </a:prstClr>
                </a:solidFill>
                <a:latin typeface="+mn-lt"/>
                <a:ea typeface="+mn-ea"/>
                <a:cs typeface="+mn-cs"/>
              </a:defRPr>
            </a:pPr>
            <a:r>
              <a:rPr lang="en-US" dirty="0">
                <a:latin typeface="Century Gothic" panose="020B0502020202020204" pitchFamily="34" charset="0"/>
              </a:rPr>
              <a:t>ESI, SPI, and VCI Time Series and Early Warning Phase </a:t>
            </a:r>
          </a:p>
        </p:txBody>
      </p:sp>
      <p:sp>
        <p:nvSpPr>
          <p:cNvPr id="16" name="Rectangle 15"/>
          <p:cNvSpPr/>
          <p:nvPr/>
        </p:nvSpPr>
        <p:spPr>
          <a:xfrm>
            <a:off x="1239632" y="1870629"/>
            <a:ext cx="3810660" cy="307777"/>
          </a:xfrm>
          <a:prstGeom prst="rect">
            <a:avLst/>
          </a:prstGeom>
        </p:spPr>
        <p:txBody>
          <a:bodyPr wrap="none">
            <a:spAutoFit/>
          </a:bodyPr>
          <a:lstStyle/>
          <a:p>
            <a:pPr algn="ctr">
              <a:defRPr sz="1400" b="0" i="0" u="none" strike="noStrike" kern="1200" spc="0" baseline="0">
                <a:solidFill>
                  <a:prstClr val="black">
                    <a:lumMod val="65000"/>
                    <a:lumOff val="35000"/>
                  </a:prstClr>
                </a:solidFill>
                <a:latin typeface="+mn-lt"/>
                <a:ea typeface="+mn-ea"/>
                <a:cs typeface="+mn-cs"/>
              </a:defRPr>
            </a:pPr>
            <a:r>
              <a:rPr lang="en-US" dirty="0">
                <a:latin typeface="Century Gothic" panose="020B0502020202020204" pitchFamily="34" charset="0"/>
              </a:rPr>
              <a:t>SMA Time Series and Early Warning Phase </a:t>
            </a:r>
          </a:p>
        </p:txBody>
      </p:sp>
      <p:sp>
        <p:nvSpPr>
          <p:cNvPr id="8" name="Title 4">
            <a:extLst>
              <a:ext uri="{FF2B5EF4-FFF2-40B4-BE49-F238E27FC236}">
                <a16:creationId xmlns:a16="http://schemas.microsoft.com/office/drawing/2014/main" id="{D54D81A6-9D35-A044-8DAD-1C79BCC06A7D}"/>
              </a:ext>
            </a:extLst>
          </p:cNvPr>
          <p:cNvSpPr txBox="1">
            <a:spLocks/>
          </p:cNvSpPr>
          <p:nvPr/>
        </p:nvSpPr>
        <p:spPr>
          <a:xfrm>
            <a:off x="4286250" y="1154669"/>
            <a:ext cx="3619500"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tx1">
                    <a:lumMod val="75000"/>
                    <a:lumOff val="25000"/>
                  </a:schemeClr>
                </a:solidFill>
                <a:latin typeface="Century Gothic" panose="020F0302020204030204"/>
              </a:rPr>
              <a:t>Garissa County</a:t>
            </a:r>
          </a:p>
        </p:txBody>
      </p:sp>
    </p:spTree>
    <p:extLst>
      <p:ext uri="{BB962C8B-B14F-4D97-AF65-F5344CB8AC3E}">
        <p14:creationId xmlns:p14="http://schemas.microsoft.com/office/powerpoint/2010/main" val="3193480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14332"/>
            <a:ext cx="10910606" cy="105726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a:t>
            </a:r>
          </a:p>
          <a:p>
            <a:r>
              <a:rPr lang="en-US" sz="4000" b="1" dirty="0">
                <a:solidFill>
                  <a:srgbClr val="7EB761"/>
                </a:solidFill>
                <a:latin typeface="Century Gothic" panose="020F0302020204030204"/>
              </a:rPr>
              <a:t>HISTORICAL DROUGHT COMPARISON</a:t>
            </a:r>
          </a:p>
        </p:txBody>
      </p:sp>
      <p:graphicFrame>
        <p:nvGraphicFramePr>
          <p:cNvPr id="5" name="Chart 4">
            <a:extLst>
              <a:ext uri="{FF2B5EF4-FFF2-40B4-BE49-F238E27FC236}">
                <a16:creationId xmlns:a16="http://schemas.microsoft.com/office/drawing/2014/main" id="{A3808130-8362-5E46-8549-06D83CB9C957}"/>
              </a:ext>
            </a:extLst>
          </p:cNvPr>
          <p:cNvGraphicFramePr>
            <a:graphicFrameLocks/>
          </p:cNvGraphicFramePr>
          <p:nvPr>
            <p:extLst>
              <p:ext uri="{D42A27DB-BD31-4B8C-83A1-F6EECF244321}">
                <p14:modId xmlns:p14="http://schemas.microsoft.com/office/powerpoint/2010/main" val="2654125446"/>
              </p:ext>
            </p:extLst>
          </p:nvPr>
        </p:nvGraphicFramePr>
        <p:xfrm>
          <a:off x="495299" y="1600199"/>
          <a:ext cx="11424558" cy="4800601"/>
        </p:xfrm>
        <a:graphic>
          <a:graphicData uri="http://schemas.openxmlformats.org/drawingml/2006/chart">
            <c:chart xmlns:c="http://schemas.openxmlformats.org/drawingml/2006/chart" xmlns:r="http://schemas.openxmlformats.org/officeDocument/2006/relationships" r:id="rId3"/>
          </a:graphicData>
        </a:graphic>
      </p:graphicFrame>
      <p:sp>
        <p:nvSpPr>
          <p:cNvPr id="4"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51957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 CDI COMPARED TO VCI</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aphicFrame>
        <p:nvGraphicFramePr>
          <p:cNvPr id="9" name="Chart 8">
            <a:extLst>
              <a:ext uri="{FF2B5EF4-FFF2-40B4-BE49-F238E27FC236}">
                <a16:creationId xmlns:a16="http://schemas.microsoft.com/office/drawing/2014/main" id="{5F4D1B7B-9EF1-5A49-987E-5508B724FC8A}"/>
              </a:ext>
            </a:extLst>
          </p:cNvPr>
          <p:cNvGraphicFramePr>
            <a:graphicFrameLocks/>
          </p:cNvGraphicFramePr>
          <p:nvPr>
            <p:extLst>
              <p:ext uri="{D42A27DB-BD31-4B8C-83A1-F6EECF244321}">
                <p14:modId xmlns:p14="http://schemas.microsoft.com/office/powerpoint/2010/main" val="2890968288"/>
              </p:ext>
            </p:extLst>
          </p:nvPr>
        </p:nvGraphicFramePr>
        <p:xfrm>
          <a:off x="495300" y="1281619"/>
          <a:ext cx="11359816" cy="4888685"/>
        </p:xfrm>
        <a:graphic>
          <a:graphicData uri="http://schemas.openxmlformats.org/drawingml/2006/chart">
            <c:chart xmlns:c="http://schemas.openxmlformats.org/drawingml/2006/chart" xmlns:r="http://schemas.openxmlformats.org/officeDocument/2006/relationships" r:id="rId3"/>
          </a:graphicData>
        </a:graphic>
      </p:graphicFrame>
      <p:sp>
        <p:nvSpPr>
          <p:cNvPr id="7"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27373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 CDI COMPARED TO VCI</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aphicFrame>
        <p:nvGraphicFramePr>
          <p:cNvPr id="7" name="Chart 6">
            <a:extLst>
              <a:ext uri="{FF2B5EF4-FFF2-40B4-BE49-F238E27FC236}">
                <a16:creationId xmlns:a16="http://schemas.microsoft.com/office/drawing/2014/main" id="{48266330-1559-F540-85E4-7E2CB5E35DE2}"/>
              </a:ext>
            </a:extLst>
          </p:cNvPr>
          <p:cNvGraphicFramePr/>
          <p:nvPr>
            <p:extLst>
              <p:ext uri="{D42A27DB-BD31-4B8C-83A1-F6EECF244321}">
                <p14:modId xmlns:p14="http://schemas.microsoft.com/office/powerpoint/2010/main" val="61866438"/>
              </p:ext>
            </p:extLst>
          </p:nvPr>
        </p:nvGraphicFramePr>
        <p:xfrm>
          <a:off x="495298" y="1254642"/>
          <a:ext cx="11306841" cy="5058917"/>
        </p:xfrm>
        <a:graphic>
          <a:graphicData uri="http://schemas.openxmlformats.org/drawingml/2006/chart">
            <c:chart xmlns:c="http://schemas.openxmlformats.org/drawingml/2006/chart" xmlns:r="http://schemas.openxmlformats.org/officeDocument/2006/relationships" r:id="rId3"/>
          </a:graphicData>
        </a:graphic>
      </p:graphicFrame>
      <p:grpSp>
        <p:nvGrpSpPr>
          <p:cNvPr id="11" name="Group 10">
            <a:extLst>
              <a:ext uri="{FF2B5EF4-FFF2-40B4-BE49-F238E27FC236}">
                <a16:creationId xmlns:a16="http://schemas.microsoft.com/office/drawing/2014/main" id="{67B13EA9-2E15-0247-A226-CA78F320EE0C}"/>
              </a:ext>
            </a:extLst>
          </p:cNvPr>
          <p:cNvGrpSpPr/>
          <p:nvPr/>
        </p:nvGrpSpPr>
        <p:grpSpPr>
          <a:xfrm>
            <a:off x="1629982" y="4455545"/>
            <a:ext cx="3994440" cy="2174528"/>
            <a:chOff x="1629982" y="4455545"/>
            <a:chExt cx="3994440" cy="2174528"/>
          </a:xfrm>
        </p:grpSpPr>
        <p:cxnSp>
          <p:nvCxnSpPr>
            <p:cNvPr id="4" name="Straight Arrow Connector 3">
              <a:extLst>
                <a:ext uri="{FF2B5EF4-FFF2-40B4-BE49-F238E27FC236}">
                  <a16:creationId xmlns:a16="http://schemas.microsoft.com/office/drawing/2014/main" id="{B7FAF7A9-7044-2844-9274-33DBCF0E1BE7}"/>
                </a:ext>
              </a:extLst>
            </p:cNvPr>
            <p:cNvCxnSpPr>
              <a:cxnSpLocks/>
            </p:cNvCxnSpPr>
            <p:nvPr/>
          </p:nvCxnSpPr>
          <p:spPr>
            <a:xfrm flipV="1">
              <a:off x="4735286" y="4455545"/>
              <a:ext cx="889136" cy="1528197"/>
            </a:xfrm>
            <a:prstGeom prst="straightConnector1">
              <a:avLst/>
            </a:prstGeom>
            <a:ln>
              <a:solidFill>
                <a:schemeClr val="tx1">
                  <a:lumMod val="75000"/>
                  <a:lumOff val="25000"/>
                </a:schemeClr>
              </a:solidFill>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37CAD88E-E727-6A4E-A99B-543B3EE64013}"/>
                </a:ext>
              </a:extLst>
            </p:cNvPr>
            <p:cNvSpPr txBox="1"/>
            <p:nvPr/>
          </p:nvSpPr>
          <p:spPr>
            <a:xfrm>
              <a:off x="1629982" y="5983742"/>
              <a:ext cx="3233057" cy="646331"/>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Drought event of 2016-2017 begins in Kenya</a:t>
              </a:r>
            </a:p>
          </p:txBody>
        </p:sp>
      </p:grpSp>
      <p:sp>
        <p:nvSpPr>
          <p:cNvPr id="10"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75820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RESULTS: CDI COMPARED TO VCI</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graphicFrame>
        <p:nvGraphicFramePr>
          <p:cNvPr id="10" name="Chart 9">
            <a:extLst>
              <a:ext uri="{FF2B5EF4-FFF2-40B4-BE49-F238E27FC236}">
                <a16:creationId xmlns:a16="http://schemas.microsoft.com/office/drawing/2014/main" id="{01E01929-00B2-AB48-925F-49F41A8C7426}"/>
              </a:ext>
            </a:extLst>
          </p:cNvPr>
          <p:cNvGraphicFramePr>
            <a:graphicFrameLocks/>
          </p:cNvGraphicFramePr>
          <p:nvPr>
            <p:extLst>
              <p:ext uri="{D42A27DB-BD31-4B8C-83A1-F6EECF244321}">
                <p14:modId xmlns:p14="http://schemas.microsoft.com/office/powerpoint/2010/main" val="1647152391"/>
              </p:ext>
            </p:extLst>
          </p:nvPr>
        </p:nvGraphicFramePr>
        <p:xfrm>
          <a:off x="654563" y="1007636"/>
          <a:ext cx="10592079" cy="5305924"/>
        </p:xfrm>
        <a:graphic>
          <a:graphicData uri="http://schemas.openxmlformats.org/drawingml/2006/chart">
            <c:chart xmlns:c="http://schemas.openxmlformats.org/drawingml/2006/chart" xmlns:r="http://schemas.openxmlformats.org/officeDocument/2006/relationships" r:id="rId3"/>
          </a:graphicData>
        </a:graphic>
      </p:graphicFrame>
      <p:grpSp>
        <p:nvGrpSpPr>
          <p:cNvPr id="37" name="Group 36">
            <a:extLst>
              <a:ext uri="{FF2B5EF4-FFF2-40B4-BE49-F238E27FC236}">
                <a16:creationId xmlns:a16="http://schemas.microsoft.com/office/drawing/2014/main" id="{9B6946A0-600B-EC4E-98E0-FEC8E4DCD2E9}"/>
              </a:ext>
            </a:extLst>
          </p:cNvPr>
          <p:cNvGrpSpPr/>
          <p:nvPr/>
        </p:nvGrpSpPr>
        <p:grpSpPr>
          <a:xfrm>
            <a:off x="1176702" y="2333583"/>
            <a:ext cx="2309136" cy="2778601"/>
            <a:chOff x="1176702" y="2333583"/>
            <a:chExt cx="2309136" cy="2778601"/>
          </a:xfrm>
        </p:grpSpPr>
        <p:sp>
          <p:nvSpPr>
            <p:cNvPr id="33" name="TextBox 32">
              <a:extLst>
                <a:ext uri="{FF2B5EF4-FFF2-40B4-BE49-F238E27FC236}">
                  <a16:creationId xmlns:a16="http://schemas.microsoft.com/office/drawing/2014/main" id="{A2084E81-A89C-8E4B-8523-ACC3349011D8}"/>
                </a:ext>
              </a:extLst>
            </p:cNvPr>
            <p:cNvSpPr txBox="1"/>
            <p:nvPr/>
          </p:nvSpPr>
          <p:spPr>
            <a:xfrm>
              <a:off x="1176702" y="4339346"/>
              <a:ext cx="2006110" cy="646331"/>
            </a:xfrm>
            <a:prstGeom prst="rect">
              <a:avLst/>
            </a:prstGeom>
            <a:solidFill>
              <a:schemeClr val="bg1"/>
            </a:solidFill>
          </p:spPr>
          <p:txBody>
            <a:bodyPr wrap="square" rtlCol="0">
              <a:spAutoFit/>
            </a:bodyPr>
            <a:lstStyle/>
            <a:p>
              <a:pPr algn="ctr"/>
              <a:r>
                <a:rPr lang="en-US" dirty="0">
                  <a:latin typeface="Century Gothic" panose="020B0502020202020204" pitchFamily="34" charset="0"/>
                </a:rPr>
                <a:t>insufficient rains: 2010 Oct – Dec </a:t>
              </a:r>
            </a:p>
          </p:txBody>
        </p:sp>
        <p:sp>
          <p:nvSpPr>
            <p:cNvPr id="36" name="Rectangle 35">
              <a:extLst>
                <a:ext uri="{FF2B5EF4-FFF2-40B4-BE49-F238E27FC236}">
                  <a16:creationId xmlns:a16="http://schemas.microsoft.com/office/drawing/2014/main" id="{B1F2028B-00AC-ED41-A4C4-D68807C375BF}"/>
                </a:ext>
              </a:extLst>
            </p:cNvPr>
            <p:cNvSpPr/>
            <p:nvPr/>
          </p:nvSpPr>
          <p:spPr>
            <a:xfrm>
              <a:off x="3081030" y="2333583"/>
              <a:ext cx="404808" cy="2778601"/>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B442BCFA-A75D-6747-9609-8B2627C8F53F}"/>
              </a:ext>
            </a:extLst>
          </p:cNvPr>
          <p:cNvGrpSpPr/>
          <p:nvPr/>
        </p:nvGrpSpPr>
        <p:grpSpPr>
          <a:xfrm>
            <a:off x="1184866" y="2333583"/>
            <a:ext cx="3340047" cy="2783765"/>
            <a:chOff x="1184866" y="2333583"/>
            <a:chExt cx="3340047" cy="2783765"/>
          </a:xfrm>
        </p:grpSpPr>
        <p:sp>
          <p:nvSpPr>
            <p:cNvPr id="12" name="TextBox 11">
              <a:extLst>
                <a:ext uri="{FF2B5EF4-FFF2-40B4-BE49-F238E27FC236}">
                  <a16:creationId xmlns:a16="http://schemas.microsoft.com/office/drawing/2014/main" id="{437F7FA4-048B-F248-969C-738AEA798D28}"/>
                </a:ext>
              </a:extLst>
            </p:cNvPr>
            <p:cNvSpPr txBox="1"/>
            <p:nvPr/>
          </p:nvSpPr>
          <p:spPr>
            <a:xfrm>
              <a:off x="1184866" y="4310455"/>
              <a:ext cx="2212013" cy="646331"/>
            </a:xfrm>
            <a:prstGeom prst="rect">
              <a:avLst/>
            </a:prstGeom>
            <a:solidFill>
              <a:schemeClr val="bg1"/>
            </a:solid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i</a:t>
              </a:r>
              <a:r>
                <a:rPr lang="en-US" dirty="0" smtClean="0">
                  <a:solidFill>
                    <a:schemeClr val="tx1">
                      <a:lumMod val="75000"/>
                      <a:lumOff val="25000"/>
                    </a:schemeClr>
                  </a:solidFill>
                  <a:latin typeface="Century Gothic" panose="020B0502020202020204" pitchFamily="34" charset="0"/>
                </a:rPr>
                <a:t>nsufficient </a:t>
              </a:r>
              <a:r>
                <a:rPr lang="en-US" dirty="0">
                  <a:solidFill>
                    <a:schemeClr val="tx1">
                      <a:lumMod val="75000"/>
                      <a:lumOff val="25000"/>
                    </a:schemeClr>
                  </a:solidFill>
                  <a:latin typeface="Century Gothic" panose="020B0502020202020204" pitchFamily="34" charset="0"/>
                </a:rPr>
                <a:t>rains: 2011 </a:t>
              </a:r>
              <a:r>
                <a:rPr lang="en-US" dirty="0" smtClean="0">
                  <a:solidFill>
                    <a:schemeClr val="tx1">
                      <a:lumMod val="75000"/>
                      <a:lumOff val="25000"/>
                    </a:schemeClr>
                  </a:solidFill>
                  <a:latin typeface="Century Gothic" panose="020B0502020202020204" pitchFamily="34" charset="0"/>
                </a:rPr>
                <a:t>March</a:t>
              </a:r>
              <a:r>
                <a:rPr lang="en-US" dirty="0">
                  <a:latin typeface="Century Gothic" panose="020B0502020202020204" pitchFamily="34" charset="0"/>
                </a:rPr>
                <a:t> – </a:t>
              </a:r>
              <a:r>
                <a:rPr lang="en-US" dirty="0" smtClean="0">
                  <a:solidFill>
                    <a:schemeClr val="tx1">
                      <a:lumMod val="75000"/>
                      <a:lumOff val="25000"/>
                    </a:schemeClr>
                  </a:solidFill>
                  <a:latin typeface="Century Gothic" panose="020B0502020202020204" pitchFamily="34" charset="0"/>
                </a:rPr>
                <a:t>May </a:t>
              </a:r>
              <a:endParaRPr lang="en-US" dirty="0">
                <a:solidFill>
                  <a:schemeClr val="tx1">
                    <a:lumMod val="75000"/>
                    <a:lumOff val="2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58BF7AE6-F421-8C40-93DE-F9CD1113273B}"/>
                </a:ext>
              </a:extLst>
            </p:cNvPr>
            <p:cNvSpPr/>
            <p:nvPr/>
          </p:nvSpPr>
          <p:spPr>
            <a:xfrm>
              <a:off x="3974495" y="2333583"/>
              <a:ext cx="550418" cy="2783765"/>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330591CE-BBFA-064C-870F-5236BFE48296}"/>
              </a:ext>
            </a:extLst>
          </p:cNvPr>
          <p:cNvGrpSpPr/>
          <p:nvPr/>
        </p:nvGrpSpPr>
        <p:grpSpPr>
          <a:xfrm>
            <a:off x="4524913" y="1845047"/>
            <a:ext cx="3385596" cy="3273451"/>
            <a:chOff x="4403202" y="1851213"/>
            <a:chExt cx="3385596" cy="3273451"/>
          </a:xfrm>
        </p:grpSpPr>
        <p:sp>
          <p:nvSpPr>
            <p:cNvPr id="29" name="TextBox 28">
              <a:extLst>
                <a:ext uri="{FF2B5EF4-FFF2-40B4-BE49-F238E27FC236}">
                  <a16:creationId xmlns:a16="http://schemas.microsoft.com/office/drawing/2014/main" id="{CED41558-6EC9-B344-A5B3-EB93BC59C3BA}"/>
                </a:ext>
              </a:extLst>
            </p:cNvPr>
            <p:cNvSpPr txBox="1"/>
            <p:nvPr/>
          </p:nvSpPr>
          <p:spPr>
            <a:xfrm>
              <a:off x="4403202" y="1851213"/>
              <a:ext cx="3385596"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Flooding: 2011 Aug. – Nov.</a:t>
              </a:r>
            </a:p>
          </p:txBody>
        </p:sp>
        <p:sp>
          <p:nvSpPr>
            <p:cNvPr id="40" name="Rectangle 39">
              <a:extLst>
                <a:ext uri="{FF2B5EF4-FFF2-40B4-BE49-F238E27FC236}">
                  <a16:creationId xmlns:a16="http://schemas.microsoft.com/office/drawing/2014/main" id="{A94DC2C3-63A2-074A-904D-425776A186CE}"/>
                </a:ext>
              </a:extLst>
            </p:cNvPr>
            <p:cNvSpPr/>
            <p:nvPr/>
          </p:nvSpPr>
          <p:spPr>
            <a:xfrm>
              <a:off x="4941529" y="2340899"/>
              <a:ext cx="798871" cy="2783765"/>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4B7F9513-0EA4-5F4B-9129-8645A2D235E5}"/>
              </a:ext>
            </a:extLst>
          </p:cNvPr>
          <p:cNvGrpSpPr/>
          <p:nvPr/>
        </p:nvGrpSpPr>
        <p:grpSpPr>
          <a:xfrm>
            <a:off x="6450589" y="1634391"/>
            <a:ext cx="2363473" cy="3490273"/>
            <a:chOff x="6450589" y="1634391"/>
            <a:chExt cx="2363473" cy="3490273"/>
          </a:xfrm>
        </p:grpSpPr>
        <p:sp>
          <p:nvSpPr>
            <p:cNvPr id="42" name="Rectangle 41">
              <a:extLst>
                <a:ext uri="{FF2B5EF4-FFF2-40B4-BE49-F238E27FC236}">
                  <a16:creationId xmlns:a16="http://schemas.microsoft.com/office/drawing/2014/main" id="{58578B46-B74B-B547-A27B-416A8FA1FE13}"/>
                </a:ext>
              </a:extLst>
            </p:cNvPr>
            <p:cNvSpPr/>
            <p:nvPr/>
          </p:nvSpPr>
          <p:spPr>
            <a:xfrm>
              <a:off x="6450589" y="2340899"/>
              <a:ext cx="550418" cy="2783765"/>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F8407C27-1A93-494A-9027-C237594E9F5D}"/>
                </a:ext>
              </a:extLst>
            </p:cNvPr>
            <p:cNvSpPr txBox="1"/>
            <p:nvPr/>
          </p:nvSpPr>
          <p:spPr>
            <a:xfrm>
              <a:off x="6450589" y="1634391"/>
              <a:ext cx="2363473"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I</a:t>
              </a:r>
              <a:r>
                <a:rPr lang="en-US" dirty="0" smtClean="0">
                  <a:solidFill>
                    <a:schemeClr val="tx1">
                      <a:lumMod val="75000"/>
                      <a:lumOff val="25000"/>
                    </a:schemeClr>
                  </a:solidFill>
                  <a:latin typeface="Century Gothic" panose="020B0502020202020204" pitchFamily="34" charset="0"/>
                </a:rPr>
                <a:t>nsufficient </a:t>
              </a:r>
              <a:r>
                <a:rPr lang="en-US" dirty="0">
                  <a:solidFill>
                    <a:schemeClr val="tx1">
                      <a:lumMod val="75000"/>
                      <a:lumOff val="25000"/>
                    </a:schemeClr>
                  </a:solidFill>
                  <a:latin typeface="Century Gothic" panose="020B0502020202020204" pitchFamily="34" charset="0"/>
                </a:rPr>
                <a:t>rains: 2012  </a:t>
              </a:r>
              <a:r>
                <a:rPr lang="en-US" dirty="0" smtClean="0">
                  <a:solidFill>
                    <a:schemeClr val="tx1">
                      <a:lumMod val="75000"/>
                      <a:lumOff val="25000"/>
                    </a:schemeClr>
                  </a:solidFill>
                  <a:latin typeface="Century Gothic" panose="020B0502020202020204" pitchFamily="34" charset="0"/>
                </a:rPr>
                <a:t>March – May </a:t>
              </a:r>
              <a:endParaRPr lang="en-US" dirty="0">
                <a:solidFill>
                  <a:schemeClr val="tx1">
                    <a:lumMod val="75000"/>
                    <a:lumOff val="25000"/>
                  </a:schemeClr>
                </a:solidFill>
                <a:latin typeface="Century Gothic" panose="020B0502020202020204" pitchFamily="34" charset="0"/>
              </a:endParaRPr>
            </a:p>
          </p:txBody>
        </p:sp>
      </p:grpSp>
      <p:grpSp>
        <p:nvGrpSpPr>
          <p:cNvPr id="45" name="Group 44">
            <a:extLst>
              <a:ext uri="{FF2B5EF4-FFF2-40B4-BE49-F238E27FC236}">
                <a16:creationId xmlns:a16="http://schemas.microsoft.com/office/drawing/2014/main" id="{523CFC3A-D881-6840-BC4A-BC4CD3904079}"/>
              </a:ext>
            </a:extLst>
          </p:cNvPr>
          <p:cNvGrpSpPr/>
          <p:nvPr/>
        </p:nvGrpSpPr>
        <p:grpSpPr>
          <a:xfrm>
            <a:off x="6450589" y="1634390"/>
            <a:ext cx="2289374" cy="3477794"/>
            <a:chOff x="6185622" y="1646870"/>
            <a:chExt cx="2289374" cy="3477794"/>
          </a:xfrm>
        </p:grpSpPr>
        <p:sp>
          <p:nvSpPr>
            <p:cNvPr id="47" name="TextBox 46">
              <a:extLst>
                <a:ext uri="{FF2B5EF4-FFF2-40B4-BE49-F238E27FC236}">
                  <a16:creationId xmlns:a16="http://schemas.microsoft.com/office/drawing/2014/main" id="{8B069D16-4558-084D-8DF9-17D517D6926C}"/>
                </a:ext>
              </a:extLst>
            </p:cNvPr>
            <p:cNvSpPr txBox="1"/>
            <p:nvPr/>
          </p:nvSpPr>
          <p:spPr>
            <a:xfrm>
              <a:off x="6185622" y="1646870"/>
              <a:ext cx="2289374"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Flooding: 2012  </a:t>
              </a:r>
              <a:r>
                <a:rPr lang="en-US" dirty="0" smtClean="0">
                  <a:solidFill>
                    <a:schemeClr val="tx1">
                      <a:lumMod val="75000"/>
                      <a:lumOff val="25000"/>
                    </a:schemeClr>
                  </a:solidFill>
                  <a:latin typeface="Century Gothic" panose="020B0502020202020204" pitchFamily="34" charset="0"/>
                </a:rPr>
                <a:t>April</a:t>
              </a:r>
              <a:r>
                <a:rPr lang="en-US" dirty="0">
                  <a:latin typeface="Century Gothic" panose="020B0502020202020204" pitchFamily="34" charset="0"/>
                </a:rPr>
                <a:t> – </a:t>
              </a:r>
              <a:r>
                <a:rPr lang="en-US" dirty="0" smtClean="0">
                  <a:solidFill>
                    <a:schemeClr val="tx1">
                      <a:lumMod val="75000"/>
                      <a:lumOff val="25000"/>
                    </a:schemeClr>
                  </a:solidFill>
                  <a:latin typeface="Century Gothic" panose="020B0502020202020204" pitchFamily="34" charset="0"/>
                </a:rPr>
                <a:t>May </a:t>
              </a:r>
              <a:endParaRPr lang="en-US" dirty="0">
                <a:solidFill>
                  <a:schemeClr val="tx1">
                    <a:lumMod val="75000"/>
                    <a:lumOff val="25000"/>
                  </a:schemeClr>
                </a:solidFill>
                <a:latin typeface="Century Gothic" panose="020B0502020202020204" pitchFamily="34" charset="0"/>
              </a:endParaRPr>
            </a:p>
          </p:txBody>
        </p:sp>
        <p:sp>
          <p:nvSpPr>
            <p:cNvPr id="46" name="Rectangle 45">
              <a:extLst>
                <a:ext uri="{FF2B5EF4-FFF2-40B4-BE49-F238E27FC236}">
                  <a16:creationId xmlns:a16="http://schemas.microsoft.com/office/drawing/2014/main" id="{1EA38864-C4EA-7C45-A73D-1FC865CEAFFB}"/>
                </a:ext>
              </a:extLst>
            </p:cNvPr>
            <p:cNvSpPr/>
            <p:nvPr/>
          </p:nvSpPr>
          <p:spPr>
            <a:xfrm>
              <a:off x="6450589" y="2340899"/>
              <a:ext cx="550418" cy="2783765"/>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6764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4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CONCLUSIONS</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22" name="TextBox 21">
            <a:extLst>
              <a:ext uri="{FF2B5EF4-FFF2-40B4-BE49-F238E27FC236}">
                <a16:creationId xmlns:a16="http://schemas.microsoft.com/office/drawing/2014/main" id="{F656100F-5FBE-074A-B1DB-7FB4AE70EA1D}"/>
              </a:ext>
            </a:extLst>
          </p:cNvPr>
          <p:cNvSpPr txBox="1"/>
          <p:nvPr/>
        </p:nvSpPr>
        <p:spPr>
          <a:xfrm>
            <a:off x="648586" y="1584251"/>
            <a:ext cx="7432158" cy="369332"/>
          </a:xfrm>
          <a:prstGeom prst="rect">
            <a:avLst/>
          </a:prstGeom>
          <a:noFill/>
        </p:spPr>
        <p:txBody>
          <a:bodyPr wrap="square" rtlCol="0">
            <a:spAutoFit/>
          </a:bodyPr>
          <a:lstStyle/>
          <a:p>
            <a:endParaRPr lang="en-US" dirty="0"/>
          </a:p>
        </p:txBody>
      </p:sp>
      <p:grpSp>
        <p:nvGrpSpPr>
          <p:cNvPr id="23" name="Group 22">
            <a:extLst>
              <a:ext uri="{FF2B5EF4-FFF2-40B4-BE49-F238E27FC236}">
                <a16:creationId xmlns:a16="http://schemas.microsoft.com/office/drawing/2014/main" id="{AB3FB671-AC5E-0448-B098-6045AAC0949A}"/>
              </a:ext>
            </a:extLst>
          </p:cNvPr>
          <p:cNvGrpSpPr/>
          <p:nvPr/>
        </p:nvGrpSpPr>
        <p:grpSpPr>
          <a:xfrm>
            <a:off x="1258353" y="1464881"/>
            <a:ext cx="9976557" cy="1083733"/>
            <a:chOff x="251549" y="541866"/>
            <a:chExt cx="9976557" cy="1083733"/>
          </a:xfrm>
        </p:grpSpPr>
        <p:sp>
          <p:nvSpPr>
            <p:cNvPr id="24" name="Rectangle 23">
              <a:extLst>
                <a:ext uri="{FF2B5EF4-FFF2-40B4-BE49-F238E27FC236}">
                  <a16:creationId xmlns:a16="http://schemas.microsoft.com/office/drawing/2014/main" id="{D6996718-FD47-AA40-B2E0-B208DD77E17F}"/>
                </a:ext>
              </a:extLst>
            </p:cNvPr>
            <p:cNvSpPr/>
            <p:nvPr/>
          </p:nvSpPr>
          <p:spPr>
            <a:xfrm>
              <a:off x="790146" y="541866"/>
              <a:ext cx="9437960" cy="1083733"/>
            </a:xfrm>
            <a:prstGeom prst="rect">
              <a:avLst/>
            </a:prstGeom>
            <a:solidFill>
              <a:schemeClr val="accent6">
                <a:lumMod val="40000"/>
                <a:lumOff val="60000"/>
              </a:scheme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tangle 24">
              <a:extLst>
                <a:ext uri="{FF2B5EF4-FFF2-40B4-BE49-F238E27FC236}">
                  <a16:creationId xmlns:a16="http://schemas.microsoft.com/office/drawing/2014/main" id="{75B2C513-DEB3-A94D-940C-2CC378C8AA12}"/>
                </a:ext>
              </a:extLst>
            </p:cNvPr>
            <p:cNvSpPr/>
            <p:nvPr/>
          </p:nvSpPr>
          <p:spPr>
            <a:xfrm>
              <a:off x="251549" y="809994"/>
              <a:ext cx="9437960" cy="54186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60213" tIns="99060" rIns="99060" bIns="99060" numCol="1" spcCol="1270" anchor="ctr" anchorCtr="0">
              <a:noAutofit/>
            </a:bodyPr>
            <a:lstStyle/>
            <a:p>
              <a:pPr lvl="0" algn="l" defTabSz="1733550">
                <a:lnSpc>
                  <a:spcPct val="90000"/>
                </a:lnSpc>
                <a:spcBef>
                  <a:spcPct val="0"/>
                </a:spcBef>
                <a:spcAft>
                  <a:spcPct val="35000"/>
                </a:spcAft>
              </a:pPr>
              <a:r>
                <a:rPr lang="en-US" sz="2800" b="1" dirty="0">
                  <a:solidFill>
                    <a:schemeClr val="tx1">
                      <a:lumMod val="75000"/>
                      <a:lumOff val="25000"/>
                    </a:schemeClr>
                  </a:solidFill>
                  <a:latin typeface="Century Gothic" panose="020B0502020202020204" pitchFamily="34" charset="0"/>
                </a:rPr>
                <a:t>Timing of Drought Indices:</a:t>
              </a:r>
              <a:r>
                <a:rPr lang="en-US" sz="2300" b="1" dirty="0">
                  <a:solidFill>
                    <a:schemeClr val="tx1">
                      <a:lumMod val="75000"/>
                      <a:lumOff val="25000"/>
                    </a:schemeClr>
                  </a:solidFill>
                  <a:latin typeface="Century Gothic" panose="020B0502020202020204" pitchFamily="34" charset="0"/>
                </a:rPr>
                <a:t> </a:t>
              </a:r>
              <a:r>
                <a:rPr lang="en-US" sz="2300" dirty="0">
                  <a:solidFill>
                    <a:schemeClr val="tx1">
                      <a:lumMod val="75000"/>
                      <a:lumOff val="25000"/>
                    </a:schemeClr>
                  </a:solidFill>
                  <a:latin typeface="Century Gothic" panose="020B0502020202020204" pitchFamily="34" charset="0"/>
                </a:rPr>
                <a:t>Time lag assessment suggests potential to detect drought much earlier than current systems based on VCI alone.</a:t>
              </a:r>
              <a:endParaRPr lang="en-US" sz="2300" b="1" kern="1200" dirty="0">
                <a:solidFill>
                  <a:schemeClr val="tx1">
                    <a:lumMod val="75000"/>
                    <a:lumOff val="25000"/>
                  </a:schemeClr>
                </a:solidFill>
                <a:latin typeface="Century Gothic" panose="020B0502020202020204" pitchFamily="34" charset="0"/>
              </a:endParaRPr>
            </a:p>
          </p:txBody>
        </p:sp>
      </p:grpSp>
      <p:sp>
        <p:nvSpPr>
          <p:cNvPr id="26" name="Rectangle 25">
            <a:extLst>
              <a:ext uri="{FF2B5EF4-FFF2-40B4-BE49-F238E27FC236}">
                <a16:creationId xmlns:a16="http://schemas.microsoft.com/office/drawing/2014/main" id="{451973EF-B2FD-BC4D-A13E-C6D130947C46}"/>
              </a:ext>
            </a:extLst>
          </p:cNvPr>
          <p:cNvSpPr/>
          <p:nvPr/>
        </p:nvSpPr>
        <p:spPr>
          <a:xfrm>
            <a:off x="1781074" y="3005011"/>
            <a:ext cx="9437960" cy="1148019"/>
          </a:xfrm>
          <a:prstGeom prst="rect">
            <a:avLst/>
          </a:prstGeom>
          <a:solidFill>
            <a:schemeClr val="accent6">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ectangle 26">
            <a:extLst>
              <a:ext uri="{FF2B5EF4-FFF2-40B4-BE49-F238E27FC236}">
                <a16:creationId xmlns:a16="http://schemas.microsoft.com/office/drawing/2014/main" id="{EC406144-1322-2644-B743-7708BECF4CC9}"/>
              </a:ext>
            </a:extLst>
          </p:cNvPr>
          <p:cNvSpPr/>
          <p:nvPr/>
        </p:nvSpPr>
        <p:spPr>
          <a:xfrm>
            <a:off x="1781074" y="4498384"/>
            <a:ext cx="9437960" cy="1308527"/>
          </a:xfrm>
          <a:prstGeom prst="rect">
            <a:avLst/>
          </a:pr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8" name="TextBox 27">
            <a:extLst>
              <a:ext uri="{FF2B5EF4-FFF2-40B4-BE49-F238E27FC236}">
                <a16:creationId xmlns:a16="http://schemas.microsoft.com/office/drawing/2014/main" id="{071AB1DA-9887-D140-BCB9-4F5DD5F3582D}"/>
              </a:ext>
            </a:extLst>
          </p:cNvPr>
          <p:cNvSpPr txBox="1"/>
          <p:nvPr/>
        </p:nvSpPr>
        <p:spPr>
          <a:xfrm>
            <a:off x="2041494" y="2928811"/>
            <a:ext cx="9241338" cy="1508105"/>
          </a:xfrm>
          <a:prstGeom prst="rect">
            <a:avLst/>
          </a:prstGeom>
          <a:noFill/>
        </p:spPr>
        <p:txBody>
          <a:bodyPr wrap="square" rtlCol="0">
            <a:spAutoFit/>
          </a:bodyPr>
          <a:lstStyle/>
          <a:p>
            <a:pPr lvl="0"/>
            <a:r>
              <a:rPr lang="en-US" sz="2800" b="1" dirty="0">
                <a:solidFill>
                  <a:schemeClr val="tx1">
                    <a:lumMod val="75000"/>
                    <a:lumOff val="25000"/>
                  </a:schemeClr>
                </a:solidFill>
                <a:latin typeface="Century Gothic" panose="020B0502020202020204" pitchFamily="34" charset="0"/>
              </a:rPr>
              <a:t>CDI across arid and semi-arid regions: </a:t>
            </a:r>
            <a:r>
              <a:rPr lang="en-US" sz="2300" dirty="0">
                <a:solidFill>
                  <a:schemeClr val="tx1">
                    <a:lumMod val="75000"/>
                    <a:lumOff val="25000"/>
                  </a:schemeClr>
                </a:solidFill>
                <a:latin typeface="Century Gothic" panose="020B0502020202020204" pitchFamily="34" charset="0"/>
              </a:rPr>
              <a:t>Our CDI’s performance suggests that some drought indices function better in semi-arid counties than arid counties. </a:t>
            </a:r>
            <a:endParaRPr lang="en-US" sz="2300" b="1" dirty="0">
              <a:solidFill>
                <a:schemeClr val="tx1">
                  <a:lumMod val="75000"/>
                  <a:lumOff val="25000"/>
                </a:schemeClr>
              </a:solidFill>
              <a:latin typeface="Century Gothic" panose="020B0502020202020204" pitchFamily="34" charset="0"/>
            </a:endParaRPr>
          </a:p>
          <a:p>
            <a:endParaRPr lang="en-US" dirty="0"/>
          </a:p>
        </p:txBody>
      </p:sp>
      <p:sp>
        <p:nvSpPr>
          <p:cNvPr id="30" name="TextBox 29">
            <a:extLst>
              <a:ext uri="{FF2B5EF4-FFF2-40B4-BE49-F238E27FC236}">
                <a16:creationId xmlns:a16="http://schemas.microsoft.com/office/drawing/2014/main" id="{41957CA0-168D-1E40-817B-DDA963911470}"/>
              </a:ext>
            </a:extLst>
          </p:cNvPr>
          <p:cNvSpPr txBox="1"/>
          <p:nvPr/>
        </p:nvSpPr>
        <p:spPr>
          <a:xfrm>
            <a:off x="1977700" y="4508191"/>
            <a:ext cx="9124371" cy="1231106"/>
          </a:xfrm>
          <a:prstGeom prst="rect">
            <a:avLst/>
          </a:prstGeom>
          <a:noFill/>
        </p:spPr>
        <p:txBody>
          <a:bodyPr wrap="square" rtlCol="0">
            <a:spAutoFit/>
          </a:bodyPr>
          <a:lstStyle/>
          <a:p>
            <a:pPr lvl="0"/>
            <a:r>
              <a:rPr lang="en-US" sz="2800" b="1" dirty="0">
                <a:solidFill>
                  <a:schemeClr val="tx1">
                    <a:lumMod val="75000"/>
                    <a:lumOff val="25000"/>
                  </a:schemeClr>
                </a:solidFill>
                <a:latin typeface="Century Gothic" panose="020B0502020202020204" pitchFamily="34" charset="0"/>
              </a:rPr>
              <a:t>VCI and CDI function similarly: </a:t>
            </a:r>
            <a:r>
              <a:rPr lang="en-US" sz="2300" dirty="0">
                <a:solidFill>
                  <a:schemeClr val="tx1">
                    <a:lumMod val="75000"/>
                    <a:lumOff val="25000"/>
                  </a:schemeClr>
                </a:solidFill>
                <a:latin typeface="Century Gothic" panose="020B0502020202020204" pitchFamily="34" charset="0"/>
              </a:rPr>
              <a:t>While there is room to improve current drought warning systems, the current CDI did not appear to detect drought significantly earlier than VCI.</a:t>
            </a:r>
            <a:endParaRPr lang="en-US" sz="2300" dirty="0"/>
          </a:p>
        </p:txBody>
      </p:sp>
      <p:sp>
        <p:nvSpPr>
          <p:cNvPr id="31" name="TextBox 30">
            <a:extLst>
              <a:ext uri="{FF2B5EF4-FFF2-40B4-BE49-F238E27FC236}">
                <a16:creationId xmlns:a16="http://schemas.microsoft.com/office/drawing/2014/main" id="{7CF6F224-3C90-4745-913E-6851E3859817}"/>
              </a:ext>
            </a:extLst>
          </p:cNvPr>
          <p:cNvSpPr txBox="1"/>
          <p:nvPr/>
        </p:nvSpPr>
        <p:spPr>
          <a:xfrm>
            <a:off x="838232" y="1219112"/>
            <a:ext cx="763053" cy="1569660"/>
          </a:xfrm>
          <a:prstGeom prst="rect">
            <a:avLst/>
          </a:prstGeom>
          <a:noFill/>
        </p:spPr>
        <p:txBody>
          <a:bodyPr wrap="square" rtlCol="0">
            <a:spAutoFit/>
          </a:bodyPr>
          <a:lstStyle/>
          <a:p>
            <a:r>
              <a:rPr lang="en-US" sz="9600" dirty="0">
                <a:solidFill>
                  <a:schemeClr val="accent6">
                    <a:lumMod val="40000"/>
                    <a:lumOff val="60000"/>
                  </a:schemeClr>
                </a:solidFill>
                <a:latin typeface="Century Gothic" panose="020B0502020202020204" pitchFamily="34" charset="0"/>
              </a:rPr>
              <a:t>1</a:t>
            </a:r>
          </a:p>
        </p:txBody>
      </p:sp>
      <p:sp>
        <p:nvSpPr>
          <p:cNvPr id="34" name="TextBox 33">
            <a:extLst>
              <a:ext uri="{FF2B5EF4-FFF2-40B4-BE49-F238E27FC236}">
                <a16:creationId xmlns:a16="http://schemas.microsoft.com/office/drawing/2014/main" id="{EF96F4C4-4143-794F-9FDB-13071A9C7150}"/>
              </a:ext>
            </a:extLst>
          </p:cNvPr>
          <p:cNvSpPr txBox="1"/>
          <p:nvPr/>
        </p:nvSpPr>
        <p:spPr>
          <a:xfrm>
            <a:off x="810406" y="2726833"/>
            <a:ext cx="903767" cy="1569660"/>
          </a:xfrm>
          <a:prstGeom prst="rect">
            <a:avLst/>
          </a:prstGeom>
          <a:noFill/>
        </p:spPr>
        <p:txBody>
          <a:bodyPr wrap="square" rtlCol="0">
            <a:spAutoFit/>
          </a:bodyPr>
          <a:lstStyle/>
          <a:p>
            <a:pPr lvl="0"/>
            <a:r>
              <a:rPr lang="en-US" sz="9600" dirty="0">
                <a:solidFill>
                  <a:schemeClr val="accent6">
                    <a:lumMod val="60000"/>
                    <a:lumOff val="40000"/>
                  </a:schemeClr>
                </a:solidFill>
                <a:latin typeface="Century Gothic" panose="020B0502020202020204" pitchFamily="34" charset="0"/>
              </a:rPr>
              <a:t>2</a:t>
            </a:r>
          </a:p>
        </p:txBody>
      </p:sp>
      <p:sp>
        <p:nvSpPr>
          <p:cNvPr id="35" name="TextBox 34">
            <a:extLst>
              <a:ext uri="{FF2B5EF4-FFF2-40B4-BE49-F238E27FC236}">
                <a16:creationId xmlns:a16="http://schemas.microsoft.com/office/drawing/2014/main" id="{9EB37221-0F93-3048-AF34-96D52389E886}"/>
              </a:ext>
            </a:extLst>
          </p:cNvPr>
          <p:cNvSpPr txBox="1"/>
          <p:nvPr/>
        </p:nvSpPr>
        <p:spPr>
          <a:xfrm>
            <a:off x="839974" y="4357961"/>
            <a:ext cx="952705" cy="1569660"/>
          </a:xfrm>
          <a:prstGeom prst="rect">
            <a:avLst/>
          </a:prstGeom>
          <a:noFill/>
        </p:spPr>
        <p:txBody>
          <a:bodyPr wrap="square" rtlCol="0">
            <a:spAutoFit/>
          </a:bodyPr>
          <a:lstStyle/>
          <a:p>
            <a:pPr lvl="0"/>
            <a:r>
              <a:rPr lang="en-US" sz="9600" dirty="0">
                <a:solidFill>
                  <a:schemeClr val="accent6">
                    <a:lumMod val="75000"/>
                  </a:schemeClr>
                </a:solidFill>
                <a:latin typeface="Century Gothic" panose="020B0502020202020204" pitchFamily="34" charset="0"/>
              </a:rPr>
              <a:t>3</a:t>
            </a:r>
          </a:p>
        </p:txBody>
      </p:sp>
    </p:spTree>
    <p:extLst>
      <p:ext uri="{BB962C8B-B14F-4D97-AF65-F5344CB8AC3E}">
        <p14:creationId xmlns:p14="http://schemas.microsoft.com/office/powerpoint/2010/main" val="24234085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95300" y="362460"/>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FUTURE WORK:</a:t>
            </a:r>
          </a:p>
        </p:txBody>
      </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
        <p:nvSpPr>
          <p:cNvPr id="3" name="TextBox 2"/>
          <p:cNvSpPr txBox="1"/>
          <p:nvPr/>
        </p:nvSpPr>
        <p:spPr>
          <a:xfrm>
            <a:off x="648586" y="1584251"/>
            <a:ext cx="7432158" cy="369332"/>
          </a:xfrm>
          <a:prstGeom prst="rect">
            <a:avLst/>
          </a:prstGeom>
          <a:noFill/>
        </p:spPr>
        <p:txBody>
          <a:bodyPr wrap="square" rtlCol="0">
            <a:spAutoFit/>
          </a:bodyPr>
          <a:lstStyle/>
          <a:p>
            <a:endParaRPr lang="en-US" dirty="0"/>
          </a:p>
        </p:txBody>
      </p:sp>
      <p:grpSp>
        <p:nvGrpSpPr>
          <p:cNvPr id="7" name="Group 6"/>
          <p:cNvGrpSpPr/>
          <p:nvPr/>
        </p:nvGrpSpPr>
        <p:grpSpPr>
          <a:xfrm>
            <a:off x="1258353" y="1336161"/>
            <a:ext cx="9976557" cy="1212454"/>
            <a:chOff x="251549" y="541866"/>
            <a:chExt cx="9976557" cy="1083733"/>
          </a:xfrm>
        </p:grpSpPr>
        <p:sp>
          <p:nvSpPr>
            <p:cNvPr id="8" name="Rectangle 7"/>
            <p:cNvSpPr/>
            <p:nvPr/>
          </p:nvSpPr>
          <p:spPr>
            <a:xfrm>
              <a:off x="790146" y="541866"/>
              <a:ext cx="9437960" cy="1083733"/>
            </a:xfrm>
            <a:prstGeom prst="rect">
              <a:avLst/>
            </a:prstGeom>
            <a:solidFill>
              <a:schemeClr val="accent6">
                <a:lumMod val="40000"/>
                <a:lumOff val="60000"/>
              </a:scheme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ectangle 8"/>
            <p:cNvSpPr/>
            <p:nvPr/>
          </p:nvSpPr>
          <p:spPr>
            <a:xfrm>
              <a:off x="251549" y="809994"/>
              <a:ext cx="9437960" cy="54186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60213" tIns="99060" rIns="99060" bIns="99060" numCol="1" spcCol="1270" anchor="ctr" anchorCtr="0">
              <a:noAutofit/>
            </a:bodyPr>
            <a:lstStyle/>
            <a:p>
              <a:pPr lvl="0" algn="l" defTabSz="1733550">
                <a:lnSpc>
                  <a:spcPct val="90000"/>
                </a:lnSpc>
                <a:spcBef>
                  <a:spcPct val="0"/>
                </a:spcBef>
                <a:spcAft>
                  <a:spcPct val="35000"/>
                </a:spcAft>
              </a:pPr>
              <a:r>
                <a:rPr lang="en-US" sz="2800" b="1" dirty="0">
                  <a:solidFill>
                    <a:schemeClr val="tx1">
                      <a:lumMod val="75000"/>
                      <a:lumOff val="25000"/>
                    </a:schemeClr>
                  </a:solidFill>
                  <a:latin typeface="Century Gothic" panose="020B0502020202020204" pitchFamily="34" charset="0"/>
                </a:rPr>
                <a:t>Historical Database:</a:t>
              </a:r>
              <a:r>
                <a:rPr lang="en-US" sz="2300" b="1" dirty="0">
                  <a:solidFill>
                    <a:schemeClr val="tx1">
                      <a:lumMod val="75000"/>
                      <a:lumOff val="25000"/>
                    </a:schemeClr>
                  </a:solidFill>
                  <a:latin typeface="Century Gothic" panose="020B0502020202020204" pitchFamily="34" charset="0"/>
                </a:rPr>
                <a:t> </a:t>
              </a:r>
              <a:r>
                <a:rPr lang="en-US" sz="2300" dirty="0">
                  <a:solidFill>
                    <a:schemeClr val="tx1">
                      <a:lumMod val="75000"/>
                      <a:lumOff val="25000"/>
                    </a:schemeClr>
                  </a:solidFill>
                  <a:latin typeface="Century Gothic" panose="020B0502020202020204" pitchFamily="34" charset="0"/>
                </a:rPr>
                <a:t>Compile an extensive historical drought database on the county and monthly level that can validate the CDI.</a:t>
              </a:r>
              <a:r>
                <a:rPr lang="en-US" sz="2300" b="1" dirty="0">
                  <a:solidFill>
                    <a:schemeClr val="tx1">
                      <a:lumMod val="75000"/>
                      <a:lumOff val="25000"/>
                    </a:schemeClr>
                  </a:solidFill>
                  <a:latin typeface="Century Gothic" panose="020B0502020202020204" pitchFamily="34" charset="0"/>
                </a:rPr>
                <a:t> </a:t>
              </a:r>
              <a:endParaRPr lang="en-US" sz="2300" b="1" kern="1200" dirty="0">
                <a:solidFill>
                  <a:schemeClr val="tx1">
                    <a:lumMod val="75000"/>
                    <a:lumOff val="25000"/>
                  </a:schemeClr>
                </a:solidFill>
                <a:latin typeface="Century Gothic" panose="020B0502020202020204" pitchFamily="34" charset="0"/>
              </a:endParaRPr>
            </a:p>
          </p:txBody>
        </p:sp>
      </p:grpSp>
      <p:sp>
        <p:nvSpPr>
          <p:cNvPr id="11" name="Rectangle 10"/>
          <p:cNvSpPr/>
          <p:nvPr/>
        </p:nvSpPr>
        <p:spPr>
          <a:xfrm>
            <a:off x="1781074" y="3005011"/>
            <a:ext cx="9437960" cy="1083733"/>
          </a:xfrm>
          <a:prstGeom prst="rect">
            <a:avLst/>
          </a:prstGeom>
          <a:solidFill>
            <a:schemeClr val="accent6">
              <a:lumMod val="60000"/>
              <a:lumOff val="4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ectangle 18"/>
          <p:cNvSpPr/>
          <p:nvPr/>
        </p:nvSpPr>
        <p:spPr>
          <a:xfrm>
            <a:off x="1781074" y="4498327"/>
            <a:ext cx="9437960" cy="1240970"/>
          </a:xfrm>
          <a:prstGeom prst="rect">
            <a:avLst/>
          </a:prstGeom>
          <a:solidFill>
            <a:schemeClr val="accent6">
              <a:lumMod val="75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5" name="TextBox 4"/>
          <p:cNvSpPr txBox="1"/>
          <p:nvPr/>
        </p:nvSpPr>
        <p:spPr>
          <a:xfrm>
            <a:off x="1977696" y="3074948"/>
            <a:ext cx="9241338" cy="1154162"/>
          </a:xfrm>
          <a:prstGeom prst="rect">
            <a:avLst/>
          </a:prstGeom>
          <a:noFill/>
        </p:spPr>
        <p:txBody>
          <a:bodyPr wrap="square" rtlCol="0">
            <a:spAutoFit/>
          </a:bodyPr>
          <a:lstStyle/>
          <a:p>
            <a:pPr lvl="0"/>
            <a:r>
              <a:rPr lang="en-US" sz="2800" b="1" dirty="0">
                <a:solidFill>
                  <a:schemeClr val="tx1">
                    <a:lumMod val="75000"/>
                    <a:lumOff val="25000"/>
                  </a:schemeClr>
                </a:solidFill>
                <a:latin typeface="Century Gothic" panose="020B0502020202020204" pitchFamily="34" charset="0"/>
              </a:rPr>
              <a:t>Validate: </a:t>
            </a:r>
            <a:r>
              <a:rPr lang="en-US" sz="2300" dirty="0">
                <a:solidFill>
                  <a:schemeClr val="tx1">
                    <a:lumMod val="75000"/>
                    <a:lumOff val="25000"/>
                  </a:schemeClr>
                </a:solidFill>
                <a:latin typeface="Century Gothic" panose="020B0502020202020204" pitchFamily="34" charset="0"/>
              </a:rPr>
              <a:t>Process and compile a quantitative data base that can be used to compare and validate the CDI.</a:t>
            </a:r>
            <a:endParaRPr lang="en-US" sz="2300" b="1" dirty="0">
              <a:solidFill>
                <a:schemeClr val="tx1">
                  <a:lumMod val="75000"/>
                  <a:lumOff val="25000"/>
                </a:schemeClr>
              </a:solidFill>
              <a:latin typeface="Century Gothic" panose="020B0502020202020204" pitchFamily="34" charset="0"/>
            </a:endParaRPr>
          </a:p>
          <a:p>
            <a:endParaRPr lang="en-US" dirty="0"/>
          </a:p>
        </p:txBody>
      </p:sp>
      <p:sp>
        <p:nvSpPr>
          <p:cNvPr id="6" name="TextBox 5"/>
          <p:cNvSpPr txBox="1"/>
          <p:nvPr/>
        </p:nvSpPr>
        <p:spPr>
          <a:xfrm>
            <a:off x="1977700" y="4508191"/>
            <a:ext cx="9124371" cy="1231106"/>
          </a:xfrm>
          <a:prstGeom prst="rect">
            <a:avLst/>
          </a:prstGeom>
          <a:noFill/>
        </p:spPr>
        <p:txBody>
          <a:bodyPr wrap="square" rtlCol="0">
            <a:spAutoFit/>
          </a:bodyPr>
          <a:lstStyle/>
          <a:p>
            <a:pPr lvl="0"/>
            <a:r>
              <a:rPr lang="en-US" sz="2800" b="1" dirty="0">
                <a:solidFill>
                  <a:schemeClr val="tx1">
                    <a:lumMod val="75000"/>
                    <a:lumOff val="25000"/>
                  </a:schemeClr>
                </a:solidFill>
                <a:latin typeface="Century Gothic" panose="020B0502020202020204" pitchFamily="34" charset="0"/>
              </a:rPr>
              <a:t>Test other Drought Indicators</a:t>
            </a:r>
            <a:r>
              <a:rPr lang="en-US" sz="2300" b="1" dirty="0">
                <a:solidFill>
                  <a:schemeClr val="tx1">
                    <a:lumMod val="75000"/>
                    <a:lumOff val="25000"/>
                  </a:schemeClr>
                </a:solidFill>
                <a:latin typeface="Century Gothic" panose="020B0502020202020204" pitchFamily="34" charset="0"/>
              </a:rPr>
              <a:t>: </a:t>
            </a:r>
            <a:r>
              <a:rPr lang="en-US" sz="2300" dirty="0">
                <a:solidFill>
                  <a:schemeClr val="tx1">
                    <a:lumMod val="75000"/>
                    <a:lumOff val="25000"/>
                  </a:schemeClr>
                </a:solidFill>
                <a:latin typeface="Century Gothic" panose="020B0502020202020204" pitchFamily="34" charset="0"/>
              </a:rPr>
              <a:t>Compare other drought indicators to see which one is more accurate, perhaps using the threshold method. </a:t>
            </a:r>
            <a:endParaRPr lang="en-US" dirty="0"/>
          </a:p>
        </p:txBody>
      </p:sp>
      <p:sp>
        <p:nvSpPr>
          <p:cNvPr id="20" name="TextBox 19"/>
          <p:cNvSpPr txBox="1"/>
          <p:nvPr/>
        </p:nvSpPr>
        <p:spPr>
          <a:xfrm>
            <a:off x="838232" y="1219112"/>
            <a:ext cx="763053" cy="1569660"/>
          </a:xfrm>
          <a:prstGeom prst="rect">
            <a:avLst/>
          </a:prstGeom>
          <a:noFill/>
        </p:spPr>
        <p:txBody>
          <a:bodyPr wrap="square" rtlCol="0">
            <a:spAutoFit/>
          </a:bodyPr>
          <a:lstStyle/>
          <a:p>
            <a:r>
              <a:rPr lang="en-US" sz="9600" dirty="0">
                <a:solidFill>
                  <a:schemeClr val="accent6">
                    <a:lumMod val="40000"/>
                    <a:lumOff val="60000"/>
                  </a:schemeClr>
                </a:solidFill>
                <a:latin typeface="Century Gothic" panose="020B0502020202020204" pitchFamily="34" charset="0"/>
              </a:rPr>
              <a:t>1</a:t>
            </a:r>
          </a:p>
        </p:txBody>
      </p:sp>
      <p:sp>
        <p:nvSpPr>
          <p:cNvPr id="22" name="TextBox 21"/>
          <p:cNvSpPr txBox="1"/>
          <p:nvPr/>
        </p:nvSpPr>
        <p:spPr>
          <a:xfrm>
            <a:off x="810406" y="2726833"/>
            <a:ext cx="903767" cy="1569660"/>
          </a:xfrm>
          <a:prstGeom prst="rect">
            <a:avLst/>
          </a:prstGeom>
          <a:noFill/>
        </p:spPr>
        <p:txBody>
          <a:bodyPr wrap="square" rtlCol="0">
            <a:spAutoFit/>
          </a:bodyPr>
          <a:lstStyle/>
          <a:p>
            <a:pPr lvl="0"/>
            <a:r>
              <a:rPr lang="en-US" sz="9600" dirty="0">
                <a:solidFill>
                  <a:schemeClr val="accent6">
                    <a:lumMod val="60000"/>
                    <a:lumOff val="40000"/>
                  </a:schemeClr>
                </a:solidFill>
                <a:latin typeface="Century Gothic" panose="020B0502020202020204" pitchFamily="34" charset="0"/>
              </a:rPr>
              <a:t>2</a:t>
            </a:r>
          </a:p>
        </p:txBody>
      </p:sp>
      <p:sp>
        <p:nvSpPr>
          <p:cNvPr id="23" name="TextBox 22"/>
          <p:cNvSpPr txBox="1"/>
          <p:nvPr/>
        </p:nvSpPr>
        <p:spPr>
          <a:xfrm>
            <a:off x="839974" y="4357961"/>
            <a:ext cx="952705" cy="1569660"/>
          </a:xfrm>
          <a:prstGeom prst="rect">
            <a:avLst/>
          </a:prstGeom>
          <a:noFill/>
        </p:spPr>
        <p:txBody>
          <a:bodyPr wrap="square" rtlCol="0">
            <a:spAutoFit/>
          </a:bodyPr>
          <a:lstStyle/>
          <a:p>
            <a:pPr lvl="0"/>
            <a:r>
              <a:rPr lang="en-US" sz="9600" dirty="0">
                <a:solidFill>
                  <a:schemeClr val="accent6">
                    <a:lumMod val="75000"/>
                  </a:schemeClr>
                </a:solidFill>
                <a:latin typeface="Century Gothic" panose="020B0502020202020204" pitchFamily="34" charset="0"/>
              </a:rPr>
              <a:t>3</a:t>
            </a:r>
          </a:p>
        </p:txBody>
      </p:sp>
    </p:spTree>
    <p:extLst>
      <p:ext uri="{BB962C8B-B14F-4D97-AF65-F5344CB8AC3E}">
        <p14:creationId xmlns:p14="http://schemas.microsoft.com/office/powerpoint/2010/main" val="129291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7332" y="28274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COMMUNITY CONCERNS</a:t>
            </a:r>
          </a:p>
        </p:txBody>
      </p:sp>
      <p:sp>
        <p:nvSpPr>
          <p:cNvPr id="10" name="Text Placeholder 3"/>
          <p:cNvSpPr txBox="1">
            <a:spLocks/>
          </p:cNvSpPr>
          <p:nvPr/>
        </p:nvSpPr>
        <p:spPr>
          <a:xfrm>
            <a:off x="507332" y="811657"/>
            <a:ext cx="5506772" cy="49291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Economic dependence on agriculture and livestock</a:t>
            </a:r>
          </a:p>
          <a:p>
            <a:pPr marL="0" lv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2016-2017 drought led to</a:t>
            </a:r>
            <a:r>
              <a:rPr lang="en-US" b="1" dirty="0">
                <a:solidFill>
                  <a:schemeClr val="tx1">
                    <a:lumMod val="75000"/>
                    <a:lumOff val="25000"/>
                  </a:schemeClr>
                </a:solidFill>
                <a:latin typeface="Century Gothic"/>
                <a:sym typeface="Century Gothic"/>
              </a:rPr>
              <a:t> 3 million </a:t>
            </a:r>
            <a:r>
              <a:rPr lang="en-US" dirty="0">
                <a:solidFill>
                  <a:schemeClr val="tx1">
                    <a:lumMod val="75000"/>
                    <a:lumOff val="25000"/>
                  </a:schemeClr>
                </a:solidFill>
                <a:latin typeface="Century Gothic"/>
                <a:sym typeface="Century Gothic"/>
              </a:rPr>
              <a:t>requiring food aid</a:t>
            </a:r>
            <a:r>
              <a:rPr lang="en-US" b="1" dirty="0">
                <a:solidFill>
                  <a:schemeClr val="tx1">
                    <a:lumMod val="75000"/>
                    <a:lumOff val="25000"/>
                  </a:schemeClr>
                </a:solidFill>
                <a:latin typeface="Century Gothic"/>
                <a:sym typeface="Century Gothic"/>
              </a:rPr>
              <a:t> </a:t>
            </a:r>
          </a:p>
          <a:p>
            <a:pPr marL="34290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dirty="0">
                <a:solidFill>
                  <a:schemeClr val="tx1">
                    <a:lumMod val="75000"/>
                    <a:lumOff val="25000"/>
                  </a:schemeClr>
                </a:solidFill>
                <a:latin typeface="Century Gothic"/>
                <a:sym typeface="Century Gothic"/>
              </a:rPr>
              <a:t>Many crops are not drought resistant </a:t>
            </a:r>
          </a:p>
          <a:p>
            <a:pPr marL="34290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lvl="0" indent="-215900">
              <a:lnSpc>
                <a:spcPct val="100000"/>
              </a:lnSpc>
              <a:spcBef>
                <a:spcPts val="1600"/>
              </a:spcBef>
              <a:buClr>
                <a:srgbClr val="7EB761"/>
              </a:buClr>
              <a:buSzPts val="2000"/>
              <a:buNone/>
            </a:pPr>
            <a:endParaRPr lang="en-US" sz="2400" dirty="0">
              <a:solidFill>
                <a:schemeClr val="tx1">
                  <a:lumMod val="75000"/>
                  <a:lumOff val="25000"/>
                </a:schemeClr>
              </a:solidFill>
              <a:latin typeface="Century Gothic"/>
              <a:ea typeface="Century Gothic"/>
              <a:cs typeface="Century Gothic"/>
              <a:sym typeface="Century Gothic"/>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5" name="Google Shape;150;p4"/>
          <p:cNvSpPr txBox="1"/>
          <p:nvPr/>
        </p:nvSpPr>
        <p:spPr>
          <a:xfrm>
            <a:off x="6849980" y="6692100"/>
            <a:ext cx="5342020"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bg1"/>
                </a:solidFill>
                <a:latin typeface="Century Gothic"/>
                <a:ea typeface="Century Gothic"/>
                <a:cs typeface="Century Gothic"/>
                <a:sym typeface="Century Gothic"/>
              </a:rPr>
              <a:t>Images (top to bottom): CIAT, CIAT, World Bank, World Bank</a:t>
            </a:r>
            <a:endParaRPr sz="1400" b="0" i="0" u="none" strike="noStrike" cap="none" dirty="0">
              <a:solidFill>
                <a:schemeClr val="bg1"/>
              </a:solidFill>
              <a:latin typeface="Century Gothic"/>
              <a:ea typeface="Century Gothic"/>
              <a:cs typeface="Century Gothic"/>
              <a:sym typeface="Century Gothic"/>
            </a:endParaRPr>
          </a:p>
        </p:txBody>
      </p:sp>
      <p:grpSp>
        <p:nvGrpSpPr>
          <p:cNvPr id="2" name="Group 1">
            <a:extLst>
              <a:ext uri="{FF2B5EF4-FFF2-40B4-BE49-F238E27FC236}">
                <a16:creationId xmlns:a16="http://schemas.microsoft.com/office/drawing/2014/main" id="{2B972D03-7793-4C94-9069-8DFA2D1B6AA3}"/>
              </a:ext>
            </a:extLst>
          </p:cNvPr>
          <p:cNvGrpSpPr/>
          <p:nvPr/>
        </p:nvGrpSpPr>
        <p:grpSpPr>
          <a:xfrm>
            <a:off x="6122299" y="1056900"/>
            <a:ext cx="5373837" cy="5080080"/>
            <a:chOff x="6122299" y="1056900"/>
            <a:chExt cx="5373837" cy="508008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718" y="4103600"/>
              <a:ext cx="2876168" cy="2033380"/>
            </a:xfrm>
            <a:prstGeom prst="hexagon">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2299" y="2080191"/>
              <a:ext cx="2876168" cy="1909955"/>
            </a:xfrm>
            <a:prstGeom prst="hexagon">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9968" y="3050006"/>
              <a:ext cx="2876168" cy="1918381"/>
            </a:xfrm>
            <a:prstGeom prst="hexagon">
              <a:avLst/>
            </a:prstGeom>
          </p:spPr>
        </p:pic>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4538" t="7142" r="1041" b="8437"/>
            <a:stretch/>
          </p:blipFill>
          <p:spPr>
            <a:xfrm>
              <a:off x="8591393" y="1056900"/>
              <a:ext cx="2876168" cy="1906199"/>
            </a:xfrm>
            <a:prstGeom prst="hexagon">
              <a:avLst/>
            </a:prstGeom>
          </p:spPr>
        </p:pic>
      </p:grpSp>
    </p:spTree>
    <p:extLst>
      <p:ext uri="{BB962C8B-B14F-4D97-AF65-F5344CB8AC3E}">
        <p14:creationId xmlns:p14="http://schemas.microsoft.com/office/powerpoint/2010/main" val="2886795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3" name="Google Shape;202;p9"/>
          <p:cNvSpPr txBox="1"/>
          <p:nvPr/>
        </p:nvSpPr>
        <p:spPr>
          <a:xfrm>
            <a:off x="574324" y="1572868"/>
            <a:ext cx="10890584" cy="487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SERVIR</a:t>
            </a:r>
            <a:r>
              <a:rPr lang="en-US" sz="2400" b="0" i="0" u="none" strike="noStrike" cap="none" dirty="0">
                <a:solidFill>
                  <a:schemeClr val="tx1">
                    <a:lumMod val="75000"/>
                    <a:lumOff val="25000"/>
                  </a:schemeClr>
                </a:solidFill>
                <a:latin typeface="Century Gothic"/>
                <a:ea typeface="Century Gothic"/>
                <a:cs typeface="Century Gothic"/>
                <a:sym typeface="Century Gothic"/>
              </a:rPr>
              <a:t>: Dr. Lee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Ellenburg</a:t>
            </a:r>
            <a:r>
              <a:rPr lang="en-US" sz="2400" b="0" i="0" u="none" strike="noStrike" cap="none" dirty="0">
                <a:solidFill>
                  <a:schemeClr val="tx1">
                    <a:lumMod val="75000"/>
                    <a:lumOff val="25000"/>
                  </a:schemeClr>
                </a:solidFill>
                <a:latin typeface="Century Gothic"/>
                <a:ea typeface="Century Gothic"/>
                <a:cs typeface="Century Gothic"/>
                <a:sym typeface="Century Gothic"/>
              </a:rPr>
              <a:t>, Emily Adams, Dr.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Vikalp</a:t>
            </a:r>
            <a:r>
              <a:rPr lang="en-US" sz="2400" b="0" i="0" u="none" strike="noStrike" cap="none" dirty="0">
                <a:solidFill>
                  <a:schemeClr val="tx1">
                    <a:lumMod val="75000"/>
                    <a:lumOff val="25000"/>
                  </a:schemeClr>
                </a:solidFill>
                <a:latin typeface="Century Gothic"/>
                <a:ea typeface="Century Gothic"/>
                <a:cs typeface="Century Gothic"/>
                <a:sym typeface="Century Gothic"/>
              </a:rPr>
              <a:t> Mishra, and Sara Miller</a:t>
            </a:r>
            <a:endParaRPr sz="1400" b="0" i="0" u="none" strike="noStrike" cap="none" dirty="0">
              <a:solidFill>
                <a:schemeClr val="tx1">
                  <a:lumMod val="75000"/>
                  <a:lumOff val="25000"/>
                </a:schemeClr>
              </a:solidFill>
              <a:sym typeface="Arial"/>
            </a:endParaRPr>
          </a:p>
          <a:p>
            <a:pPr marL="0" marR="0" lvl="0" indent="0" algn="l" rtl="0">
              <a:lnSpc>
                <a:spcPct val="100000"/>
              </a:lnSpc>
              <a:spcBef>
                <a:spcPts val="0"/>
              </a:spcBef>
              <a:spcAft>
                <a:spcPts val="0"/>
              </a:spcAft>
              <a:buClr>
                <a:schemeClr val="dk1"/>
              </a:buClr>
              <a:buSzPts val="1100"/>
              <a:buFont typeface="Arial"/>
              <a:buNone/>
            </a:pP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RCMRD</a:t>
            </a:r>
            <a:r>
              <a:rPr lang="en-US" sz="2400" b="0" i="0" u="none" strike="noStrike" cap="none" dirty="0">
                <a:solidFill>
                  <a:schemeClr val="tx1">
                    <a:lumMod val="75000"/>
                    <a:lumOff val="25000"/>
                  </a:schemeClr>
                </a:solidFill>
                <a:latin typeface="Century Gothic"/>
                <a:ea typeface="Century Gothic"/>
                <a:cs typeface="Century Gothic"/>
                <a:sym typeface="Century Gothic"/>
              </a:rPr>
              <a:t>: Lilian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Ndungu</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NDMA</a:t>
            </a:r>
            <a:r>
              <a:rPr lang="en-US" sz="2400" b="0" i="0" u="none" strike="noStrike" cap="none" dirty="0">
                <a:solidFill>
                  <a:schemeClr val="tx1">
                    <a:lumMod val="75000"/>
                    <a:lumOff val="25000"/>
                  </a:schemeClr>
                </a:solidFill>
                <a:latin typeface="Century Gothic"/>
                <a:ea typeface="Century Gothic"/>
                <a:cs typeface="Century Gothic"/>
                <a:sym typeface="Century Gothic"/>
              </a:rPr>
              <a:t>: Nelson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Mutanda</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DEVELOP </a:t>
            </a:r>
            <a:r>
              <a:rPr lang="en-US" sz="2400" b="1" dirty="0">
                <a:solidFill>
                  <a:schemeClr val="tx1">
                    <a:lumMod val="75000"/>
                    <a:lumOff val="25000"/>
                  </a:schemeClr>
                </a:solidFill>
                <a:latin typeface="Century Gothic"/>
                <a:ea typeface="Century Gothic"/>
                <a:cs typeface="Century Gothic"/>
                <a:sym typeface="Century Gothic"/>
              </a:rPr>
              <a:t>Fellow</a:t>
            </a:r>
            <a:r>
              <a:rPr lang="en-US" sz="2400" b="0" i="0" u="none" strike="noStrike" cap="none" dirty="0">
                <a:solidFill>
                  <a:schemeClr val="tx1">
                    <a:lumMod val="75000"/>
                    <a:lumOff val="25000"/>
                  </a:schemeClr>
                </a:solidFill>
                <a:latin typeface="Century Gothic"/>
                <a:ea typeface="Century Gothic"/>
                <a:cs typeface="Century Gothic"/>
                <a:sym typeface="Century Gothic"/>
              </a:rPr>
              <a:t>: A.R. Williams</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400"/>
              <a:buFont typeface="Arial"/>
              <a:buNone/>
            </a:pP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Science Advisors</a:t>
            </a:r>
            <a:r>
              <a:rPr lang="en-US" sz="2400" b="0" i="0" u="none" strike="noStrike" cap="none" dirty="0">
                <a:solidFill>
                  <a:schemeClr val="tx1">
                    <a:lumMod val="75000"/>
                    <a:lumOff val="25000"/>
                  </a:schemeClr>
                </a:solidFill>
                <a:latin typeface="Century Gothic"/>
                <a:ea typeface="Century Gothic"/>
                <a:cs typeface="Century Gothic"/>
                <a:sym typeface="Century Gothic"/>
              </a:rPr>
              <a:t>: Dr. Jeffrey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Luvall</a:t>
            </a:r>
            <a:r>
              <a:rPr lang="en-US" sz="2400" b="0" i="0" u="none" strike="noStrike" cap="none" dirty="0">
                <a:solidFill>
                  <a:schemeClr val="tx1">
                    <a:lumMod val="75000"/>
                    <a:lumOff val="25000"/>
                  </a:schemeClr>
                </a:solidFill>
                <a:latin typeface="Century Gothic"/>
                <a:ea typeface="Century Gothic"/>
                <a:cs typeface="Century Gothic"/>
                <a:sym typeface="Century Gothic"/>
              </a:rPr>
              <a:t> and Dr. Robert Griffin</a:t>
            </a: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400"/>
              <a:buFont typeface="Arial"/>
              <a:buNone/>
            </a:pP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3F3F3F"/>
              </a:buClr>
              <a:buSzPts val="24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Mentors</a:t>
            </a:r>
            <a:r>
              <a:rPr lang="en-US" sz="2400" b="0" i="0" u="none" strike="noStrike" cap="none" dirty="0">
                <a:solidFill>
                  <a:schemeClr val="tx1">
                    <a:lumMod val="75000"/>
                    <a:lumOff val="25000"/>
                  </a:schemeClr>
                </a:solidFill>
                <a:latin typeface="Century Gothic"/>
                <a:ea typeface="Century Gothic"/>
                <a:cs typeface="Century Gothic"/>
                <a:sym typeface="Century Gothic"/>
              </a:rPr>
              <a:t>: Helen Baldwin, Christine Evans, and Madison Murphy</a:t>
            </a:r>
            <a:endParaRPr sz="2200" b="0"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3F3F3F"/>
              </a:buClr>
              <a:buSzPts val="2200"/>
              <a:buFont typeface="Arial"/>
              <a:buNone/>
            </a:pPr>
            <a:endParaRPr sz="2200" b="0"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8196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507332" y="282740"/>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F0302020204030204"/>
              </a:rPr>
              <a:t>COMMUNITY CONCERNS</a:t>
            </a:r>
          </a:p>
        </p:txBody>
      </p:sp>
      <p:sp>
        <p:nvSpPr>
          <p:cNvPr id="10" name="Text Placeholder 3"/>
          <p:cNvSpPr txBox="1">
            <a:spLocks/>
          </p:cNvSpPr>
          <p:nvPr/>
        </p:nvSpPr>
        <p:spPr>
          <a:xfrm>
            <a:off x="507332" y="2291113"/>
            <a:ext cx="5506772" cy="49291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7EB761"/>
              </a:buClr>
              <a:buSzPts val="2800"/>
              <a:buFont typeface="Webdings" panose="05030102010509060703" pitchFamily="18" charset="2"/>
              <a:buChar char="4"/>
            </a:pPr>
            <a:r>
              <a:rPr lang="en-US" b="1" dirty="0">
                <a:solidFill>
                  <a:schemeClr val="tx1">
                    <a:lumMod val="75000"/>
                    <a:lumOff val="25000"/>
                  </a:schemeClr>
                </a:solidFill>
                <a:latin typeface="Century Gothic"/>
                <a:sym typeface="Century Gothic"/>
              </a:rPr>
              <a:t>80% </a:t>
            </a:r>
            <a:r>
              <a:rPr lang="en-US" dirty="0">
                <a:solidFill>
                  <a:schemeClr val="tx1">
                    <a:lumMod val="75000"/>
                    <a:lumOff val="25000"/>
                  </a:schemeClr>
                </a:solidFill>
                <a:latin typeface="Century Gothic"/>
                <a:sym typeface="Century Gothic"/>
              </a:rPr>
              <a:t>is Arid or Semi Arid (ASALS)</a:t>
            </a: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r>
              <a:rPr lang="en-US" b="1" dirty="0">
                <a:solidFill>
                  <a:schemeClr val="tx1">
                    <a:lumMod val="75000"/>
                    <a:lumOff val="25000"/>
                  </a:schemeClr>
                </a:solidFill>
                <a:latin typeface="Century Gothic"/>
                <a:sym typeface="Century Gothic"/>
              </a:rPr>
              <a:t>30% </a:t>
            </a:r>
            <a:r>
              <a:rPr lang="en-US" dirty="0">
                <a:solidFill>
                  <a:schemeClr val="tx1">
                    <a:lumMod val="75000"/>
                    <a:lumOff val="25000"/>
                  </a:schemeClr>
                </a:solidFill>
                <a:latin typeface="Century Gothic"/>
                <a:sym typeface="Century Gothic"/>
              </a:rPr>
              <a:t>live in ASALS</a:t>
            </a: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indent="-342900">
              <a:spcBef>
                <a:spcPts val="200"/>
              </a:spcBef>
              <a:buClr>
                <a:srgbClr val="7EB761"/>
              </a:buClr>
              <a:buSzPts val="2800"/>
              <a:buFont typeface="Webdings" panose="05030102010509060703" pitchFamily="18" charset="2"/>
              <a:buChar char="4"/>
            </a:pPr>
            <a:endParaRPr lang="en-US" dirty="0">
              <a:solidFill>
                <a:schemeClr val="tx1">
                  <a:lumMod val="75000"/>
                  <a:lumOff val="25000"/>
                </a:schemeClr>
              </a:solidFill>
              <a:latin typeface="Century Gothic"/>
              <a:sym typeface="Century Gothic"/>
            </a:endParaRPr>
          </a:p>
          <a:p>
            <a:pPr marL="0" lvl="0" indent="0">
              <a:spcBef>
                <a:spcPts val="200"/>
              </a:spcBef>
              <a:buClr>
                <a:srgbClr val="7EB761"/>
              </a:buClr>
              <a:buSzPts val="2800"/>
              <a:buNone/>
            </a:pPr>
            <a:endParaRPr lang="en-US" dirty="0">
              <a:solidFill>
                <a:schemeClr val="tx1">
                  <a:lumMod val="75000"/>
                  <a:lumOff val="25000"/>
                </a:schemeClr>
              </a:solidFill>
              <a:latin typeface="Century Gothic"/>
              <a:sym typeface="Century Gothic"/>
            </a:endParaRPr>
          </a:p>
          <a:p>
            <a:pPr marL="342900" lvl="0" indent="-342900">
              <a:spcBef>
                <a:spcPts val="200"/>
              </a:spcBef>
              <a:buClr>
                <a:srgbClr val="7EB761"/>
              </a:buClr>
              <a:buSzPts val="2800"/>
              <a:buFont typeface="Webdings" panose="05030102010509060703" pitchFamily="18" charset="2"/>
              <a:buChar char="4"/>
            </a:pPr>
            <a:endParaRPr lang="en-US" b="1" dirty="0">
              <a:solidFill>
                <a:schemeClr val="tx1">
                  <a:lumMod val="75000"/>
                  <a:lumOff val="25000"/>
                </a:schemeClr>
              </a:solidFill>
              <a:latin typeface="Century Gothic"/>
              <a:sym typeface="Century Gothic"/>
            </a:endParaRPr>
          </a:p>
          <a:p>
            <a:pPr marL="342900" lvl="0" indent="-215900">
              <a:lnSpc>
                <a:spcPct val="100000"/>
              </a:lnSpc>
              <a:spcBef>
                <a:spcPts val="1600"/>
              </a:spcBef>
              <a:buClr>
                <a:srgbClr val="7EB761"/>
              </a:buClr>
              <a:buSzPts val="2000"/>
              <a:buNone/>
            </a:pPr>
            <a:endParaRPr lang="en-US" sz="2400" dirty="0">
              <a:solidFill>
                <a:schemeClr val="tx1">
                  <a:lumMod val="75000"/>
                  <a:lumOff val="25000"/>
                </a:schemeClr>
              </a:solidFill>
              <a:latin typeface="Century Gothic"/>
              <a:ea typeface="Century Gothic"/>
              <a:cs typeface="Century Gothic"/>
              <a:sym typeface="Century Gothic"/>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11" name="Group 10">
            <a:extLst>
              <a:ext uri="{FF2B5EF4-FFF2-40B4-BE49-F238E27FC236}">
                <a16:creationId xmlns:a16="http://schemas.microsoft.com/office/drawing/2014/main" id="{AC15F130-99FE-49A4-ADEC-D1F854D78818}"/>
              </a:ext>
            </a:extLst>
          </p:cNvPr>
          <p:cNvGrpSpPr/>
          <p:nvPr/>
        </p:nvGrpSpPr>
        <p:grpSpPr>
          <a:xfrm>
            <a:off x="6319394" y="770787"/>
            <a:ext cx="6617131" cy="5804473"/>
            <a:chOff x="6041767" y="1059110"/>
            <a:chExt cx="5642901" cy="4949889"/>
          </a:xfrm>
        </p:grpSpPr>
        <p:pic>
          <p:nvPicPr>
            <p:cNvPr id="44" name="Picture 43" descr="Map of Kenya's Arid and Semi Arid Lands.  There are 9 arid counties and 14 semi-arid counties.">
              <a:extLst>
                <a:ext uri="{FF2B5EF4-FFF2-40B4-BE49-F238E27FC236}">
                  <a16:creationId xmlns:a16="http://schemas.microsoft.com/office/drawing/2014/main" id="{6B989241-AAF8-41CF-A0DA-B5E1AA620AA7}"/>
                </a:ext>
              </a:extLst>
            </p:cNvPr>
            <p:cNvPicPr>
              <a:picLocks noChangeAspect="1"/>
            </p:cNvPicPr>
            <p:nvPr/>
          </p:nvPicPr>
          <p:blipFill rotWithShape="1">
            <a:blip r:embed="rId3">
              <a:extLst>
                <a:ext uri="{28A0092B-C50C-407E-A947-70E740481C1C}">
                  <a14:useLocalDpi xmlns:a14="http://schemas.microsoft.com/office/drawing/2010/main" val="0"/>
                </a:ext>
              </a:extLst>
            </a:blip>
            <a:srcRect l="12012" t="7584" r="9471" b="23303"/>
            <a:stretch/>
          </p:blipFill>
          <p:spPr>
            <a:xfrm>
              <a:off x="6403821" y="1059110"/>
              <a:ext cx="4160939" cy="4739780"/>
            </a:xfrm>
            <a:prstGeom prst="rect">
              <a:avLst/>
            </a:prstGeom>
          </p:spPr>
        </p:pic>
        <p:grpSp>
          <p:nvGrpSpPr>
            <p:cNvPr id="8" name="Group 7">
              <a:extLst>
                <a:ext uri="{FF2B5EF4-FFF2-40B4-BE49-F238E27FC236}">
                  <a16:creationId xmlns:a16="http://schemas.microsoft.com/office/drawing/2014/main" id="{F26EE31D-B51D-46AE-8A1B-F693B87FF9E1}"/>
                </a:ext>
              </a:extLst>
            </p:cNvPr>
            <p:cNvGrpSpPr/>
            <p:nvPr/>
          </p:nvGrpSpPr>
          <p:grpSpPr>
            <a:xfrm>
              <a:off x="6041767" y="4619312"/>
              <a:ext cx="5642901" cy="1389687"/>
              <a:chOff x="6041767" y="4619312"/>
              <a:chExt cx="5642901" cy="1389687"/>
            </a:xfrm>
          </p:grpSpPr>
          <p:grpSp>
            <p:nvGrpSpPr>
              <p:cNvPr id="45" name="Group 44">
                <a:extLst>
                  <a:ext uri="{FF2B5EF4-FFF2-40B4-BE49-F238E27FC236}">
                    <a16:creationId xmlns:a16="http://schemas.microsoft.com/office/drawing/2014/main" id="{1F25C9C0-CCF7-4DB5-BF65-EC23BDADE49D}"/>
                  </a:ext>
                </a:extLst>
              </p:cNvPr>
              <p:cNvGrpSpPr/>
              <p:nvPr/>
            </p:nvGrpSpPr>
            <p:grpSpPr>
              <a:xfrm>
                <a:off x="9444851" y="5595344"/>
                <a:ext cx="2239817" cy="413655"/>
                <a:chOff x="2850487" y="4908583"/>
                <a:chExt cx="2239817" cy="413655"/>
              </a:xfrm>
            </p:grpSpPr>
            <p:pic>
              <p:nvPicPr>
                <p:cNvPr id="46" name="Picture 45" descr="A picture containing text, map&#10;&#10;Description automatically generated">
                  <a:extLst>
                    <a:ext uri="{FF2B5EF4-FFF2-40B4-BE49-F238E27FC236}">
                      <a16:creationId xmlns:a16="http://schemas.microsoft.com/office/drawing/2014/main" id="{EA22E164-F885-4CE0-88A1-5C6B9056C8E6}"/>
                    </a:ext>
                  </a:extLst>
                </p:cNvPr>
                <p:cNvPicPr>
                  <a:picLocks noChangeAspect="1"/>
                </p:cNvPicPr>
                <p:nvPr/>
              </p:nvPicPr>
              <p:blipFill rotWithShape="1">
                <a:blip r:embed="rId4">
                  <a:extLst>
                    <a:ext uri="{28A0092B-C50C-407E-A947-70E740481C1C}">
                      <a14:useLocalDpi xmlns:a14="http://schemas.microsoft.com/office/drawing/2010/main" val="0"/>
                    </a:ext>
                  </a:extLst>
                </a:blip>
                <a:srcRect l="55033" t="89097" r="22551" b="8162"/>
                <a:stretch/>
              </p:blipFill>
              <p:spPr>
                <a:xfrm>
                  <a:off x="2875973" y="5134230"/>
                  <a:ext cx="1187866" cy="188008"/>
                </a:xfrm>
                <a:prstGeom prst="rect">
                  <a:avLst/>
                </a:prstGeom>
              </p:spPr>
            </p:pic>
            <p:sp>
              <p:nvSpPr>
                <p:cNvPr id="47" name="TextBox 46">
                  <a:extLst>
                    <a:ext uri="{FF2B5EF4-FFF2-40B4-BE49-F238E27FC236}">
                      <a16:creationId xmlns:a16="http://schemas.microsoft.com/office/drawing/2014/main" id="{EE6D1730-384E-49F5-B7C7-58EF1014A2DD}"/>
                    </a:ext>
                  </a:extLst>
                </p:cNvPr>
                <p:cNvSpPr txBox="1"/>
                <p:nvPr/>
              </p:nvSpPr>
              <p:spPr>
                <a:xfrm>
                  <a:off x="2850487" y="4908583"/>
                  <a:ext cx="2239817" cy="276999"/>
                </a:xfrm>
                <a:prstGeom prst="rect">
                  <a:avLst/>
                </a:prstGeom>
                <a:noFill/>
              </p:spPr>
              <p:txBody>
                <a:bodyPr wrap="square" rtlCol="0">
                  <a:spAutoFit/>
                </a:bodyPr>
                <a:lstStyle/>
                <a:p>
                  <a:r>
                    <a:rPr lang="en-US" sz="1200" dirty="0">
                      <a:latin typeface="Century Gothic" panose="020B0502020202020204" pitchFamily="34" charset="0"/>
                    </a:rPr>
                    <a:t>0   50 100      200  Km</a:t>
                  </a:r>
                </a:p>
              </p:txBody>
            </p:sp>
          </p:grpSp>
          <p:grpSp>
            <p:nvGrpSpPr>
              <p:cNvPr id="48" name="Group 47">
                <a:extLst>
                  <a:ext uri="{FF2B5EF4-FFF2-40B4-BE49-F238E27FC236}">
                    <a16:creationId xmlns:a16="http://schemas.microsoft.com/office/drawing/2014/main" id="{BB4D02CF-D290-4A70-BFD0-5FA5D76290CE}"/>
                  </a:ext>
                </a:extLst>
              </p:cNvPr>
              <p:cNvGrpSpPr/>
              <p:nvPr/>
            </p:nvGrpSpPr>
            <p:grpSpPr>
              <a:xfrm>
                <a:off x="6041767" y="4619312"/>
                <a:ext cx="1749397" cy="1166505"/>
                <a:chOff x="121537" y="4031397"/>
                <a:chExt cx="1749397" cy="1166505"/>
              </a:xfrm>
            </p:grpSpPr>
            <p:grpSp>
              <p:nvGrpSpPr>
                <p:cNvPr id="49" name="Group 48">
                  <a:extLst>
                    <a:ext uri="{FF2B5EF4-FFF2-40B4-BE49-F238E27FC236}">
                      <a16:creationId xmlns:a16="http://schemas.microsoft.com/office/drawing/2014/main" id="{8EBCD35A-F5A6-4117-8BAC-1B0283DFB162}"/>
                    </a:ext>
                  </a:extLst>
                </p:cNvPr>
                <p:cNvGrpSpPr/>
                <p:nvPr/>
              </p:nvGrpSpPr>
              <p:grpSpPr>
                <a:xfrm>
                  <a:off x="726083" y="4150019"/>
                  <a:ext cx="1144851" cy="947865"/>
                  <a:chOff x="7533151" y="3462935"/>
                  <a:chExt cx="1144851" cy="947865"/>
                </a:xfrm>
              </p:grpSpPr>
              <p:sp>
                <p:nvSpPr>
                  <p:cNvPr id="51" name="TextBox 50">
                    <a:extLst>
                      <a:ext uri="{FF2B5EF4-FFF2-40B4-BE49-F238E27FC236}">
                        <a16:creationId xmlns:a16="http://schemas.microsoft.com/office/drawing/2014/main" id="{A9980874-20AD-4CD3-A044-DD5D150E6CB2}"/>
                      </a:ext>
                    </a:extLst>
                  </p:cNvPr>
                  <p:cNvSpPr txBox="1"/>
                  <p:nvPr/>
                </p:nvSpPr>
                <p:spPr>
                  <a:xfrm>
                    <a:off x="7533151" y="3462935"/>
                    <a:ext cx="627797" cy="314956"/>
                  </a:xfrm>
                  <a:prstGeom prst="rect">
                    <a:avLst/>
                  </a:prstGeom>
                  <a:noFill/>
                </p:spPr>
                <p:txBody>
                  <a:bodyPr wrap="square" rtlCol="0">
                    <a:spAutoFit/>
                  </a:bodyPr>
                  <a:lstStyle/>
                  <a:p>
                    <a:r>
                      <a:rPr lang="en-US" dirty="0">
                        <a:latin typeface="Century Gothic" panose="020B0502020202020204" pitchFamily="34" charset="0"/>
                      </a:rPr>
                      <a:t>Arid</a:t>
                    </a:r>
                  </a:p>
                </p:txBody>
              </p:sp>
              <p:sp>
                <p:nvSpPr>
                  <p:cNvPr id="52" name="TextBox 51">
                    <a:extLst>
                      <a:ext uri="{FF2B5EF4-FFF2-40B4-BE49-F238E27FC236}">
                        <a16:creationId xmlns:a16="http://schemas.microsoft.com/office/drawing/2014/main" id="{3B287111-DB72-4A0D-A2A0-3249B2F4D95A}"/>
                      </a:ext>
                    </a:extLst>
                  </p:cNvPr>
                  <p:cNvSpPr txBox="1"/>
                  <p:nvPr/>
                </p:nvSpPr>
                <p:spPr>
                  <a:xfrm>
                    <a:off x="7533156" y="3773938"/>
                    <a:ext cx="1144845" cy="314956"/>
                  </a:xfrm>
                  <a:prstGeom prst="rect">
                    <a:avLst/>
                  </a:prstGeom>
                  <a:noFill/>
                </p:spPr>
                <p:txBody>
                  <a:bodyPr wrap="square" rtlCol="0">
                    <a:spAutoFit/>
                  </a:bodyPr>
                  <a:lstStyle/>
                  <a:p>
                    <a:r>
                      <a:rPr lang="en-US" dirty="0">
                        <a:latin typeface="Century Gothic" panose="020B0502020202020204" pitchFamily="34" charset="0"/>
                      </a:rPr>
                      <a:t>Non-ASAL</a:t>
                    </a:r>
                  </a:p>
                </p:txBody>
              </p:sp>
              <p:sp>
                <p:nvSpPr>
                  <p:cNvPr id="53" name="TextBox 52">
                    <a:extLst>
                      <a:ext uri="{FF2B5EF4-FFF2-40B4-BE49-F238E27FC236}">
                        <a16:creationId xmlns:a16="http://schemas.microsoft.com/office/drawing/2014/main" id="{44CD87A6-BF7C-4DCE-B874-E1302FC59063}"/>
                      </a:ext>
                    </a:extLst>
                  </p:cNvPr>
                  <p:cNvSpPr txBox="1"/>
                  <p:nvPr/>
                </p:nvSpPr>
                <p:spPr>
                  <a:xfrm>
                    <a:off x="7533157" y="4095844"/>
                    <a:ext cx="1144845" cy="314956"/>
                  </a:xfrm>
                  <a:prstGeom prst="rect">
                    <a:avLst/>
                  </a:prstGeom>
                  <a:noFill/>
                </p:spPr>
                <p:txBody>
                  <a:bodyPr wrap="square" rtlCol="0">
                    <a:spAutoFit/>
                  </a:bodyPr>
                  <a:lstStyle/>
                  <a:p>
                    <a:r>
                      <a:rPr lang="en-US" dirty="0">
                        <a:latin typeface="Century Gothic" panose="020B0502020202020204" pitchFamily="34" charset="0"/>
                      </a:rPr>
                      <a:t>Semi-Arid</a:t>
                    </a:r>
                  </a:p>
                </p:txBody>
              </p:sp>
            </p:grpSp>
            <p:pic>
              <p:nvPicPr>
                <p:cNvPr id="50" name="Picture 49" descr="A picture containing text, map&#10;&#10;Description automatically generated">
                  <a:extLst>
                    <a:ext uri="{FF2B5EF4-FFF2-40B4-BE49-F238E27FC236}">
                      <a16:creationId xmlns:a16="http://schemas.microsoft.com/office/drawing/2014/main" id="{DB102BBF-8377-42FA-9518-5AAD9C964D29}"/>
                    </a:ext>
                  </a:extLst>
                </p:cNvPr>
                <p:cNvPicPr>
                  <a:picLocks noChangeAspect="1"/>
                </p:cNvPicPr>
                <p:nvPr/>
              </p:nvPicPr>
              <p:blipFill rotWithShape="1">
                <a:blip r:embed="rId4">
                  <a:extLst>
                    <a:ext uri="{28A0092B-C50C-407E-A947-70E740481C1C}">
                      <a14:useLocalDpi xmlns:a14="http://schemas.microsoft.com/office/drawing/2010/main" val="0"/>
                    </a:ext>
                  </a:extLst>
                </a:blip>
                <a:srcRect l="10178" t="78002" r="79529" b="7419"/>
                <a:stretch/>
              </p:blipFill>
              <p:spPr>
                <a:xfrm>
                  <a:off x="121537" y="4031397"/>
                  <a:ext cx="636354" cy="1166505"/>
                </a:xfrm>
                <a:prstGeom prst="rect">
                  <a:avLst/>
                </a:prstGeom>
              </p:spPr>
            </p:pic>
          </p:grpSp>
          <p:grpSp>
            <p:nvGrpSpPr>
              <p:cNvPr id="54" name="Group 53">
                <a:extLst>
                  <a:ext uri="{FF2B5EF4-FFF2-40B4-BE49-F238E27FC236}">
                    <a16:creationId xmlns:a16="http://schemas.microsoft.com/office/drawing/2014/main" id="{435AA882-A0D7-41FC-B4ED-09C756E27EF3}"/>
                  </a:ext>
                </a:extLst>
              </p:cNvPr>
              <p:cNvGrpSpPr/>
              <p:nvPr/>
            </p:nvGrpSpPr>
            <p:grpSpPr>
              <a:xfrm>
                <a:off x="10209937" y="4786844"/>
                <a:ext cx="354822" cy="751940"/>
                <a:chOff x="3932317" y="4183880"/>
                <a:chExt cx="354822" cy="751940"/>
              </a:xfrm>
            </p:grpSpPr>
            <p:sp>
              <p:nvSpPr>
                <p:cNvPr id="55" name="TextBox 54">
                  <a:extLst>
                    <a:ext uri="{FF2B5EF4-FFF2-40B4-BE49-F238E27FC236}">
                      <a16:creationId xmlns:a16="http://schemas.microsoft.com/office/drawing/2014/main" id="{B47C1EE7-3644-4D70-94C3-37B8789E5007}"/>
                    </a:ext>
                  </a:extLst>
                </p:cNvPr>
                <p:cNvSpPr txBox="1"/>
                <p:nvPr/>
              </p:nvSpPr>
              <p:spPr>
                <a:xfrm>
                  <a:off x="3932317" y="4183880"/>
                  <a:ext cx="354822" cy="276999"/>
                </a:xfrm>
                <a:prstGeom prst="rect">
                  <a:avLst/>
                </a:prstGeom>
                <a:noFill/>
              </p:spPr>
              <p:txBody>
                <a:bodyPr wrap="square" rtlCol="0">
                  <a:spAutoFit/>
                </a:bodyPr>
                <a:lstStyle/>
                <a:p>
                  <a:pPr algn="ctr"/>
                  <a:r>
                    <a:rPr lang="en-US" sz="1200" dirty="0">
                      <a:latin typeface="Century Gothic" panose="020B0502020202020204" pitchFamily="34" charset="0"/>
                    </a:rPr>
                    <a:t>N</a:t>
                  </a:r>
                </a:p>
              </p:txBody>
            </p:sp>
            <p:pic>
              <p:nvPicPr>
                <p:cNvPr id="56" name="Picture 55" descr="A picture containing text, map&#10;&#10;Description automatically generated">
                  <a:extLst>
                    <a:ext uri="{FF2B5EF4-FFF2-40B4-BE49-F238E27FC236}">
                      <a16:creationId xmlns:a16="http://schemas.microsoft.com/office/drawing/2014/main" id="{1EBE666A-2EFC-45BF-AA8E-3174E43EFF3A}"/>
                    </a:ext>
                  </a:extLst>
                </p:cNvPr>
                <p:cNvPicPr>
                  <a:picLocks noChangeAspect="1"/>
                </p:cNvPicPr>
                <p:nvPr/>
              </p:nvPicPr>
              <p:blipFill rotWithShape="1">
                <a:blip r:embed="rId4">
                  <a:extLst>
                    <a:ext uri="{28A0092B-C50C-407E-A947-70E740481C1C}">
                      <a14:useLocalDpi xmlns:a14="http://schemas.microsoft.com/office/drawing/2010/main" val="0"/>
                    </a:ext>
                  </a:extLst>
                </a:blip>
                <a:srcRect l="38854" t="80994" r="51471" b="7539"/>
                <a:stretch/>
              </p:blipFill>
              <p:spPr>
                <a:xfrm>
                  <a:off x="3932317" y="4391629"/>
                  <a:ext cx="354822" cy="544191"/>
                </a:xfrm>
                <a:prstGeom prst="rect">
                  <a:avLst/>
                </a:prstGeom>
              </p:spPr>
            </p:pic>
          </p:grpSp>
        </p:grpSp>
      </p:grpSp>
      <p:sp>
        <p:nvSpPr>
          <p:cNvPr id="19" name="Text Placeholder 4"/>
          <p:cNvSpPr txBox="1">
            <a:spLocks/>
          </p:cNvSpPr>
          <p:nvPr/>
        </p:nvSpPr>
        <p:spPr>
          <a:xfrm>
            <a:off x="-222520" y="6415011"/>
            <a:ext cx="2206763" cy="297409"/>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dirty="0" smtClean="0">
                <a:solidFill>
                  <a:schemeClr val="tx1">
                    <a:lumMod val="75000"/>
                    <a:lumOff val="25000"/>
                  </a:schemeClr>
                </a:solidFill>
              </a:rPr>
              <a:t>FEWS NET</a:t>
            </a:r>
            <a:endParaRPr kumimoji="0" lang="en-US"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78542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332" y="270322"/>
            <a:ext cx="9714175" cy="419100"/>
          </a:xfrm>
          <a:prstGeom prst="rect">
            <a:avLst/>
          </a:prstGeom>
        </p:spPr>
        <p:txBody>
          <a:bodyPr wrap="square" anchor="ctr">
            <a:noAutofit/>
          </a:bodyPr>
          <a:lstStyle/>
          <a:p>
            <a:pPr lvl="0"/>
            <a:r>
              <a:rPr lang="en-US" sz="4000" b="1" dirty="0">
                <a:solidFill>
                  <a:srgbClr val="7EB761"/>
                </a:solidFill>
                <a:latin typeface="Century Gothic" panose="020F0302020204030204"/>
              </a:rPr>
              <a:t>PARTNERS</a:t>
            </a:r>
          </a:p>
        </p:txBody>
      </p:sp>
      <p:sp>
        <p:nvSpPr>
          <p:cNvPr id="3" name="Rectangle 2"/>
          <p:cNvSpPr/>
          <p:nvPr/>
        </p:nvSpPr>
        <p:spPr>
          <a:xfrm>
            <a:off x="495300" y="1423524"/>
            <a:ext cx="5762625" cy="4644348"/>
          </a:xfrm>
          <a:prstGeom prst="rect">
            <a:avLst/>
          </a:prstGeom>
        </p:spPr>
        <p:txBody>
          <a:bodyPr wrap="square">
            <a:spAutoFit/>
          </a:bodyPr>
          <a:lstStyle/>
          <a:p>
            <a:pPr marL="342900" lvl="0" indent="-342900">
              <a:lnSpc>
                <a:spcPct val="90000"/>
              </a:lnSpc>
              <a:spcBef>
                <a:spcPts val="200"/>
              </a:spcBef>
              <a:buClr>
                <a:srgbClr val="7EB761"/>
              </a:buClr>
              <a:buSzPts val="2800"/>
              <a:buFont typeface="Webdings" panose="05030102010509060703" pitchFamily="18" charset="2"/>
              <a:buChar char="4"/>
            </a:pPr>
            <a:r>
              <a:rPr lang="en-US" sz="2400" dirty="0">
                <a:solidFill>
                  <a:schemeClr val="tx1">
                    <a:lumMod val="75000"/>
                    <a:lumOff val="25000"/>
                  </a:schemeClr>
                </a:solidFill>
                <a:latin typeface="Century Gothic"/>
                <a:sym typeface="Century Gothic"/>
              </a:rPr>
              <a:t>National Drought Management Authority (NDMA) </a:t>
            </a:r>
            <a:r>
              <a:rPr lang="en-US" sz="2400" dirty="0" smtClean="0">
                <a:solidFill>
                  <a:schemeClr val="tx1">
                    <a:lumMod val="75000"/>
                    <a:lumOff val="25000"/>
                  </a:schemeClr>
                </a:solidFill>
                <a:latin typeface="Century Gothic"/>
                <a:sym typeface="Century Gothic"/>
              </a:rPr>
              <a:t>– </a:t>
            </a:r>
            <a:r>
              <a:rPr lang="en-US" sz="2400" b="1" dirty="0" smtClean="0">
                <a:solidFill>
                  <a:schemeClr val="tx1">
                    <a:lumMod val="75000"/>
                    <a:lumOff val="25000"/>
                  </a:schemeClr>
                </a:solidFill>
                <a:latin typeface="Century Gothic"/>
                <a:sym typeface="Century Gothic"/>
              </a:rPr>
              <a:t>End User</a:t>
            </a:r>
            <a:endParaRPr lang="en-US" sz="2400" b="1" dirty="0">
              <a:solidFill>
                <a:schemeClr val="tx1">
                  <a:lumMod val="75000"/>
                  <a:lumOff val="25000"/>
                </a:schemeClr>
              </a:solidFill>
              <a:latin typeface="Century Gothic"/>
              <a:sym typeface="Century Gothic"/>
            </a:endParaRPr>
          </a:p>
          <a:p>
            <a:pPr marL="800100" lvl="1" indent="-342900">
              <a:lnSpc>
                <a:spcPct val="90000"/>
              </a:lnSpc>
              <a:spcBef>
                <a:spcPts val="200"/>
              </a:spcBef>
              <a:buClr>
                <a:srgbClr val="7EB761"/>
              </a:buClr>
              <a:buSzPts val="18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Operates Early Warning </a:t>
            </a:r>
            <a:r>
              <a:rPr lang="en-US" sz="2000" dirty="0" smtClean="0">
                <a:solidFill>
                  <a:schemeClr val="tx1">
                    <a:lumMod val="75000"/>
                    <a:lumOff val="25000"/>
                  </a:schemeClr>
                </a:solidFill>
                <a:latin typeface="Century Gothic"/>
                <a:ea typeface="Century Gothic"/>
                <a:cs typeface="Century Gothic"/>
                <a:sym typeface="Century Gothic"/>
              </a:rPr>
              <a:t>System</a:t>
            </a:r>
          </a:p>
          <a:p>
            <a:pPr marL="800100" lvl="1" indent="-342900">
              <a:lnSpc>
                <a:spcPct val="90000"/>
              </a:lnSpc>
              <a:spcBef>
                <a:spcPts val="200"/>
              </a:spcBef>
              <a:buClr>
                <a:srgbClr val="7EB761"/>
              </a:buClr>
              <a:buSzPts val="1800"/>
              <a:buFont typeface="Webdings" panose="05030102010509060703" pitchFamily="18" charset="2"/>
              <a:buChar char="4"/>
            </a:pPr>
            <a:r>
              <a:rPr lang="en-US" sz="2000" dirty="0" smtClean="0">
                <a:solidFill>
                  <a:schemeClr val="tx1">
                    <a:lumMod val="75000"/>
                    <a:lumOff val="25000"/>
                  </a:schemeClr>
                </a:solidFill>
                <a:latin typeface="Century Gothic"/>
                <a:ea typeface="Century Gothic"/>
                <a:cs typeface="Century Gothic"/>
                <a:sym typeface="Century Gothic"/>
              </a:rPr>
              <a:t>Provides ground observations from counties</a:t>
            </a:r>
            <a:endParaRPr lang="en-US" sz="2000" dirty="0">
              <a:solidFill>
                <a:schemeClr val="tx1">
                  <a:lumMod val="75000"/>
                  <a:lumOff val="25000"/>
                </a:schemeClr>
              </a:solidFill>
              <a:latin typeface="Century Gothic"/>
              <a:ea typeface="Century Gothic"/>
              <a:cs typeface="Century Gothic"/>
              <a:sym typeface="Century Gothic"/>
            </a:endParaRPr>
          </a:p>
          <a:p>
            <a:pPr marL="342900" lvl="0" indent="-342900">
              <a:lnSpc>
                <a:spcPct val="90000"/>
              </a:lnSpc>
              <a:spcBef>
                <a:spcPts val="200"/>
              </a:spcBef>
              <a:buClr>
                <a:srgbClr val="7EB761"/>
              </a:buClr>
              <a:buSzPts val="2800"/>
              <a:buFont typeface="Webdings" panose="05030102010509060703" pitchFamily="18" charset="2"/>
              <a:buChar char="4"/>
            </a:pPr>
            <a:endParaRPr lang="en-US" sz="2400" dirty="0">
              <a:solidFill>
                <a:schemeClr val="tx1">
                  <a:lumMod val="75000"/>
                  <a:lumOff val="25000"/>
                </a:schemeClr>
              </a:solidFill>
              <a:latin typeface="Century Gothic"/>
              <a:sym typeface="Century Gothic"/>
            </a:endParaRPr>
          </a:p>
          <a:p>
            <a:pPr marL="342900" lvl="0" indent="-342900">
              <a:lnSpc>
                <a:spcPct val="90000"/>
              </a:lnSpc>
              <a:spcBef>
                <a:spcPts val="200"/>
              </a:spcBef>
              <a:buClr>
                <a:srgbClr val="7EB761"/>
              </a:buClr>
              <a:buSzPts val="2800"/>
              <a:buFont typeface="Webdings" panose="05030102010509060703" pitchFamily="18" charset="2"/>
              <a:buChar char="4"/>
            </a:pPr>
            <a:r>
              <a:rPr lang="en-US" sz="2400" dirty="0">
                <a:solidFill>
                  <a:schemeClr val="tx1">
                    <a:lumMod val="75000"/>
                    <a:lumOff val="25000"/>
                  </a:schemeClr>
                </a:solidFill>
                <a:latin typeface="Century Gothic"/>
                <a:sym typeface="Century Gothic"/>
              </a:rPr>
              <a:t>NASA SERVIR – </a:t>
            </a:r>
            <a:r>
              <a:rPr lang="en-US" sz="2400" b="1" dirty="0" smtClean="0">
                <a:solidFill>
                  <a:schemeClr val="tx1">
                    <a:lumMod val="75000"/>
                    <a:lumOff val="25000"/>
                  </a:schemeClr>
                </a:solidFill>
                <a:latin typeface="Century Gothic"/>
                <a:sym typeface="Century Gothic"/>
              </a:rPr>
              <a:t>Collaborator</a:t>
            </a:r>
            <a:endParaRPr lang="en-US" sz="2400" b="1" dirty="0">
              <a:solidFill>
                <a:schemeClr val="tx1">
                  <a:lumMod val="75000"/>
                  <a:lumOff val="25000"/>
                </a:schemeClr>
              </a:solidFill>
              <a:latin typeface="Century Gothic"/>
              <a:sym typeface="Century Gothic"/>
            </a:endParaRPr>
          </a:p>
          <a:p>
            <a:pPr marL="342900" lvl="0" indent="-342900">
              <a:lnSpc>
                <a:spcPct val="90000"/>
              </a:lnSpc>
              <a:spcBef>
                <a:spcPts val="200"/>
              </a:spcBef>
              <a:buClr>
                <a:srgbClr val="7EB761"/>
              </a:buClr>
              <a:buSzPts val="2800"/>
              <a:buFont typeface="Webdings" panose="05030102010509060703" pitchFamily="18" charset="2"/>
              <a:buChar char="4"/>
            </a:pPr>
            <a:endParaRPr lang="en-US" sz="2400" b="1" dirty="0">
              <a:solidFill>
                <a:schemeClr val="tx1">
                  <a:lumMod val="75000"/>
                  <a:lumOff val="25000"/>
                </a:schemeClr>
              </a:solidFill>
              <a:latin typeface="Century Gothic"/>
              <a:sym typeface="Century Gothic"/>
            </a:endParaRPr>
          </a:p>
          <a:p>
            <a:pPr marL="342900" indent="-342900">
              <a:lnSpc>
                <a:spcPct val="90000"/>
              </a:lnSpc>
              <a:spcBef>
                <a:spcPts val="200"/>
              </a:spcBef>
              <a:buClr>
                <a:srgbClr val="7EB761"/>
              </a:buClr>
              <a:buSzPts val="2800"/>
              <a:buFont typeface="Webdings" panose="05030102010509060703" pitchFamily="18" charset="2"/>
              <a:buChar char="4"/>
            </a:pPr>
            <a:r>
              <a:rPr lang="en-US" sz="2400" dirty="0">
                <a:solidFill>
                  <a:schemeClr val="tx1">
                    <a:lumMod val="75000"/>
                    <a:lumOff val="25000"/>
                  </a:schemeClr>
                </a:solidFill>
                <a:latin typeface="Century Gothic"/>
                <a:sym typeface="Century Gothic"/>
              </a:rPr>
              <a:t>Regional Centre for Mapping of Resources for Development (RCMRD</a:t>
            </a:r>
            <a:r>
              <a:rPr lang="en-US" sz="2400" dirty="0">
                <a:solidFill>
                  <a:schemeClr val="tx1">
                    <a:lumMod val="75000"/>
                    <a:lumOff val="25000"/>
                  </a:schemeClr>
                </a:solidFill>
                <a:latin typeface="Century Gothic"/>
                <a:sym typeface="Century Gothic"/>
              </a:rPr>
              <a:t>) – </a:t>
            </a:r>
            <a:r>
              <a:rPr lang="en-US" sz="2400" b="1" dirty="0" smtClean="0">
                <a:solidFill>
                  <a:schemeClr val="tx1">
                    <a:lumMod val="75000"/>
                    <a:lumOff val="25000"/>
                  </a:schemeClr>
                </a:solidFill>
                <a:latin typeface="Century Gothic"/>
                <a:sym typeface="Century Gothic"/>
              </a:rPr>
              <a:t>Collaborator</a:t>
            </a:r>
            <a:endParaRPr lang="en-US" sz="2400" dirty="0">
              <a:solidFill>
                <a:schemeClr val="tx1">
                  <a:lumMod val="75000"/>
                  <a:lumOff val="25000"/>
                </a:schemeClr>
              </a:solidFill>
              <a:latin typeface="Century Gothic"/>
              <a:sym typeface="Century Gothic"/>
            </a:endParaRPr>
          </a:p>
          <a:p>
            <a:pPr marL="800100" lvl="1" indent="-342900">
              <a:lnSpc>
                <a:spcPct val="90000"/>
              </a:lnSpc>
              <a:spcBef>
                <a:spcPts val="200"/>
              </a:spcBef>
              <a:buClr>
                <a:srgbClr val="7EB761"/>
              </a:buClr>
              <a:buSzPts val="1800"/>
              <a:buFont typeface="Webdings" panose="05030102010509060703" pitchFamily="18" charset="2"/>
              <a:buChar char="4"/>
            </a:pPr>
            <a:r>
              <a:rPr lang="en-US" sz="2000" dirty="0">
                <a:solidFill>
                  <a:schemeClr val="tx1">
                    <a:lumMod val="75000"/>
                    <a:lumOff val="25000"/>
                  </a:schemeClr>
                </a:solidFill>
                <a:latin typeface="Century Gothic"/>
                <a:ea typeface="Century Gothic"/>
                <a:cs typeface="Century Gothic"/>
                <a:sym typeface="Century Gothic"/>
              </a:rPr>
              <a:t>Rangeland Support Tool</a:t>
            </a:r>
          </a:p>
          <a:p>
            <a:pPr marL="800100" lvl="1" indent="-342900">
              <a:lnSpc>
                <a:spcPct val="90000"/>
              </a:lnSpc>
              <a:spcBef>
                <a:spcPts val="200"/>
              </a:spcBef>
              <a:buClr>
                <a:srgbClr val="7EB761"/>
              </a:buClr>
              <a:buSzPts val="1800"/>
              <a:buFont typeface="Webdings" panose="05030102010509060703" pitchFamily="18" charset="2"/>
              <a:buChar char="4"/>
            </a:pPr>
            <a:endParaRPr lang="en-US" sz="2000" dirty="0">
              <a:solidFill>
                <a:schemeClr val="tx1">
                  <a:lumMod val="75000"/>
                  <a:lumOff val="25000"/>
                </a:schemeClr>
              </a:solidFill>
              <a:latin typeface="Century Gothic"/>
              <a:ea typeface="Century Gothic"/>
              <a:cs typeface="Century Gothic"/>
              <a:sym typeface="Century Gothic"/>
            </a:endParaRPr>
          </a:p>
          <a:p>
            <a:pPr lvl="1">
              <a:lnSpc>
                <a:spcPct val="90000"/>
              </a:lnSpc>
              <a:spcBef>
                <a:spcPts val="200"/>
              </a:spcBef>
              <a:buClr>
                <a:srgbClr val="7EB761"/>
              </a:buClr>
              <a:buSzPts val="1800"/>
            </a:pPr>
            <a:endParaRPr lang="en-US" sz="2000" dirty="0">
              <a:solidFill>
                <a:schemeClr val="tx1">
                  <a:lumMod val="75000"/>
                  <a:lumOff val="25000"/>
                </a:schemeClr>
              </a:solidFill>
              <a:latin typeface="Century Gothic"/>
              <a:ea typeface="Century Gothic"/>
              <a:cs typeface="Century Gothic"/>
              <a:sym typeface="Century Gothic"/>
            </a:endParaRPr>
          </a:p>
        </p:txBody>
      </p:sp>
      <p:pic>
        <p:nvPicPr>
          <p:cNvPr id="5" name="Picture 4"/>
          <p:cNvPicPr/>
          <p:nvPr/>
        </p:nvPicPr>
        <p:blipFill rotWithShape="1">
          <a:blip r:embed="rId3"/>
          <a:srcRect l="1" r="-767" b="16114"/>
          <a:stretch/>
        </p:blipFill>
        <p:spPr>
          <a:xfrm>
            <a:off x="6591300" y="483494"/>
            <a:ext cx="5004435" cy="5873303"/>
          </a:xfrm>
          <a:prstGeom prst="rect">
            <a:avLst/>
          </a:prstGeom>
        </p:spPr>
      </p:pic>
      <p:sp>
        <p:nvSpPr>
          <p:cNvPr id="6" name="Google Shape;150;p4"/>
          <p:cNvSpPr txBox="1"/>
          <p:nvPr/>
        </p:nvSpPr>
        <p:spPr>
          <a:xfrm>
            <a:off x="10221507" y="6680068"/>
            <a:ext cx="218790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Credit: </a:t>
            </a:r>
            <a:r>
              <a:rPr lang="en-US" sz="1400" b="0" i="0" u="none" strike="noStrike" cap="none" dirty="0">
                <a:solidFill>
                  <a:schemeClr val="bg1"/>
                </a:solidFill>
                <a:latin typeface="Century Gothic"/>
                <a:ea typeface="Century Gothic"/>
                <a:cs typeface="Century Gothic"/>
                <a:sym typeface="Century Gothic"/>
              </a:rPr>
              <a:t>NDMA</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00891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332" y="270322"/>
            <a:ext cx="9714175" cy="419100"/>
          </a:xfrm>
          <a:prstGeom prst="rect">
            <a:avLst/>
          </a:prstGeom>
        </p:spPr>
        <p:txBody>
          <a:bodyPr wrap="square" anchor="ctr">
            <a:noAutofit/>
          </a:bodyPr>
          <a:lstStyle/>
          <a:p>
            <a:pPr lvl="0"/>
            <a:r>
              <a:rPr lang="en-US" sz="4000" b="1" dirty="0">
                <a:solidFill>
                  <a:srgbClr val="7EB761"/>
                </a:solidFill>
                <a:latin typeface="Century Gothic" panose="020F0302020204030204"/>
              </a:rPr>
              <a:t>DROUGHT MONITORING</a:t>
            </a:r>
          </a:p>
        </p:txBody>
      </p:sp>
      <p:sp>
        <p:nvSpPr>
          <p:cNvPr id="3" name="Rectangle 2"/>
          <p:cNvSpPr/>
          <p:nvPr/>
        </p:nvSpPr>
        <p:spPr>
          <a:xfrm>
            <a:off x="495300" y="1423524"/>
            <a:ext cx="5762625" cy="671979"/>
          </a:xfrm>
          <a:prstGeom prst="rect">
            <a:avLst/>
          </a:prstGeom>
        </p:spPr>
        <p:txBody>
          <a:bodyPr wrap="square">
            <a:spAutoFit/>
          </a:bodyPr>
          <a:lstStyle/>
          <a:p>
            <a:pPr lvl="1">
              <a:lnSpc>
                <a:spcPct val="90000"/>
              </a:lnSpc>
              <a:spcBef>
                <a:spcPts val="200"/>
              </a:spcBef>
              <a:buClr>
                <a:srgbClr val="7EB761"/>
              </a:buClr>
              <a:buSzPts val="1800"/>
            </a:pPr>
            <a:endParaRPr lang="en-US" sz="2000" dirty="0">
              <a:solidFill>
                <a:schemeClr val="tx1">
                  <a:lumMod val="75000"/>
                  <a:lumOff val="25000"/>
                </a:schemeClr>
              </a:solidFill>
              <a:latin typeface="Century Gothic"/>
              <a:ea typeface="Century Gothic"/>
              <a:cs typeface="Century Gothic"/>
              <a:sym typeface="Century Gothic"/>
            </a:endParaRPr>
          </a:p>
          <a:p>
            <a:pPr lvl="1">
              <a:lnSpc>
                <a:spcPct val="90000"/>
              </a:lnSpc>
              <a:spcBef>
                <a:spcPts val="200"/>
              </a:spcBef>
              <a:buClr>
                <a:srgbClr val="7EB761"/>
              </a:buClr>
              <a:buSzPts val="1800"/>
            </a:pPr>
            <a:endParaRPr lang="en-US" sz="2000" dirty="0">
              <a:solidFill>
                <a:schemeClr val="tx1">
                  <a:lumMod val="75000"/>
                  <a:lumOff val="25000"/>
                </a:schemeClr>
              </a:solidFill>
              <a:latin typeface="Century Gothic"/>
              <a:ea typeface="Century Gothic"/>
              <a:cs typeface="Century Gothic"/>
              <a:sym typeface="Century Gothic"/>
            </a:endParaRPr>
          </a:p>
        </p:txBody>
      </p:sp>
      <p:grpSp>
        <p:nvGrpSpPr>
          <p:cNvPr id="6" name="Group 5"/>
          <p:cNvGrpSpPr/>
          <p:nvPr/>
        </p:nvGrpSpPr>
        <p:grpSpPr>
          <a:xfrm>
            <a:off x="-60531" y="972234"/>
            <a:ext cx="3280442" cy="4573972"/>
            <a:chOff x="-60531" y="972234"/>
            <a:chExt cx="3280442" cy="457397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1" y="972234"/>
              <a:ext cx="3147976" cy="3471010"/>
            </a:xfrm>
            <a:prstGeom prst="hexagon">
              <a:avLst/>
            </a:prstGeom>
          </p:spPr>
        </p:pic>
        <p:sp>
          <p:nvSpPr>
            <p:cNvPr id="9" name="TextBox 8"/>
            <p:cNvSpPr txBox="1"/>
            <p:nvPr/>
          </p:nvSpPr>
          <p:spPr>
            <a:xfrm>
              <a:off x="489191" y="4622876"/>
              <a:ext cx="2730720" cy="923330"/>
            </a:xfrm>
            <a:prstGeom prst="rect">
              <a:avLst/>
            </a:prstGeom>
            <a:noFill/>
          </p:spPr>
          <p:txBody>
            <a:bodyPr wrap="square" rtlCol="0">
              <a:spAutoFit/>
            </a:bodyPr>
            <a:lstStyle/>
            <a:p>
              <a:r>
                <a:rPr lang="en-US" dirty="0">
                  <a:latin typeface="Century Gothic" panose="020B0502020202020204" pitchFamily="34" charset="0"/>
                </a:rPr>
                <a:t>Standardized Precipitation Index (SPI)</a:t>
              </a:r>
            </a:p>
          </p:txBody>
        </p:sp>
      </p:grpSp>
      <p:grpSp>
        <p:nvGrpSpPr>
          <p:cNvPr id="13" name="Group 12"/>
          <p:cNvGrpSpPr/>
          <p:nvPr/>
        </p:nvGrpSpPr>
        <p:grpSpPr>
          <a:xfrm>
            <a:off x="2865982" y="1194099"/>
            <a:ext cx="3276725" cy="4078677"/>
            <a:chOff x="2865982" y="1194099"/>
            <a:chExt cx="3276725" cy="407867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982" y="1194099"/>
              <a:ext cx="3084125" cy="3371466"/>
            </a:xfrm>
            <a:prstGeom prst="rect">
              <a:avLst/>
            </a:prstGeom>
          </p:spPr>
        </p:pic>
        <p:sp>
          <p:nvSpPr>
            <p:cNvPr id="10" name="TextBox 9"/>
            <p:cNvSpPr txBox="1"/>
            <p:nvPr/>
          </p:nvSpPr>
          <p:spPr>
            <a:xfrm>
              <a:off x="3411987" y="4626445"/>
              <a:ext cx="2730720" cy="646331"/>
            </a:xfrm>
            <a:prstGeom prst="rect">
              <a:avLst/>
            </a:prstGeom>
            <a:noFill/>
          </p:spPr>
          <p:txBody>
            <a:bodyPr wrap="square" rtlCol="0">
              <a:spAutoFit/>
            </a:bodyPr>
            <a:lstStyle/>
            <a:p>
              <a:r>
                <a:rPr lang="en-US" dirty="0">
                  <a:latin typeface="Century Gothic" panose="020B0502020202020204" pitchFamily="34" charset="0"/>
                </a:rPr>
                <a:t>Evaporative Stress Index (ESI)</a:t>
              </a:r>
            </a:p>
          </p:txBody>
        </p:sp>
      </p:grpSp>
      <p:grpSp>
        <p:nvGrpSpPr>
          <p:cNvPr id="14" name="Group 13"/>
          <p:cNvGrpSpPr/>
          <p:nvPr/>
        </p:nvGrpSpPr>
        <p:grpSpPr>
          <a:xfrm>
            <a:off x="5974701" y="1107410"/>
            <a:ext cx="3709638" cy="4163253"/>
            <a:chOff x="5974701" y="1107410"/>
            <a:chExt cx="3709638" cy="4163253"/>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4701" y="1107410"/>
              <a:ext cx="3709638" cy="3625475"/>
            </a:xfrm>
            <a:prstGeom prst="rect">
              <a:avLst/>
            </a:prstGeom>
          </p:spPr>
        </p:pic>
        <p:sp>
          <p:nvSpPr>
            <p:cNvPr id="11" name="TextBox 10"/>
            <p:cNvSpPr txBox="1"/>
            <p:nvPr/>
          </p:nvSpPr>
          <p:spPr>
            <a:xfrm>
              <a:off x="6299243" y="4624332"/>
              <a:ext cx="2730720" cy="646331"/>
            </a:xfrm>
            <a:prstGeom prst="rect">
              <a:avLst/>
            </a:prstGeom>
            <a:noFill/>
          </p:spPr>
          <p:txBody>
            <a:bodyPr wrap="square" rtlCol="0">
              <a:spAutoFit/>
            </a:bodyPr>
            <a:lstStyle/>
            <a:p>
              <a:r>
                <a:rPr lang="en-US" dirty="0">
                  <a:latin typeface="Century Gothic" panose="020B0502020202020204" pitchFamily="34" charset="0"/>
                </a:rPr>
                <a:t>Soil Moisture Anomalies (SMA)</a:t>
              </a:r>
            </a:p>
          </p:txBody>
        </p:sp>
      </p:grpSp>
      <p:grpSp>
        <p:nvGrpSpPr>
          <p:cNvPr id="15" name="Group 14"/>
          <p:cNvGrpSpPr/>
          <p:nvPr/>
        </p:nvGrpSpPr>
        <p:grpSpPr>
          <a:xfrm>
            <a:off x="8921567" y="1369734"/>
            <a:ext cx="3251871" cy="3900929"/>
            <a:chOff x="8921567" y="1369734"/>
            <a:chExt cx="3251871" cy="3900929"/>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1567" y="1369734"/>
              <a:ext cx="3251871" cy="3256711"/>
            </a:xfrm>
            <a:prstGeom prst="rect">
              <a:avLst/>
            </a:prstGeom>
          </p:spPr>
        </p:pic>
        <p:sp>
          <p:nvSpPr>
            <p:cNvPr id="12" name="TextBox 11"/>
            <p:cNvSpPr txBox="1"/>
            <p:nvPr/>
          </p:nvSpPr>
          <p:spPr>
            <a:xfrm>
              <a:off x="9354505" y="4624332"/>
              <a:ext cx="2730720" cy="646331"/>
            </a:xfrm>
            <a:prstGeom prst="rect">
              <a:avLst/>
            </a:prstGeom>
            <a:noFill/>
          </p:spPr>
          <p:txBody>
            <a:bodyPr wrap="square" rtlCol="0">
              <a:spAutoFit/>
            </a:bodyPr>
            <a:lstStyle/>
            <a:p>
              <a:r>
                <a:rPr lang="en-US" dirty="0">
                  <a:latin typeface="Century Gothic" panose="020B0502020202020204" pitchFamily="34" charset="0"/>
                </a:rPr>
                <a:t>Vegetative Condition Index (VCI)</a:t>
              </a:r>
            </a:p>
          </p:txBody>
        </p:sp>
      </p:grpSp>
      <p:sp>
        <p:nvSpPr>
          <p:cNvPr id="16" name="Google Shape;150;p4"/>
          <p:cNvSpPr txBox="1"/>
          <p:nvPr/>
        </p:nvSpPr>
        <p:spPr>
          <a:xfrm>
            <a:off x="9426803" y="6680068"/>
            <a:ext cx="2982611"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bg1"/>
                </a:solidFill>
                <a:latin typeface="Century Gothic"/>
                <a:ea typeface="Century Gothic"/>
                <a:cs typeface="Century Gothic"/>
                <a:sym typeface="Century Gothic"/>
              </a:rPr>
              <a:t>Image Source: DEVELOP team</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423411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342900"/>
            <a:ext cx="7487809" cy="419100"/>
          </a:xfrm>
          <a:prstGeom prst="rect">
            <a:avLst/>
          </a:prstGeom>
        </p:spPr>
        <p:txBody>
          <a:bodyPr wrap="none" anchor="ctr" anchorCtr="0">
            <a:noAutofit/>
          </a:bodyPr>
          <a:lstStyle/>
          <a:p>
            <a:pPr lvl="0"/>
            <a:r>
              <a:rPr lang="en-US" sz="4000" b="1" dirty="0">
                <a:solidFill>
                  <a:srgbClr val="7EB761"/>
                </a:solidFill>
                <a:latin typeface="Century Gothic" panose="020F0302020204030204"/>
              </a:rPr>
              <a:t>PROJECT OUTCOMES</a:t>
            </a:r>
          </a:p>
        </p:txBody>
      </p:sp>
      <p:graphicFrame>
        <p:nvGraphicFramePr>
          <p:cNvPr id="3" name="Diagram 2"/>
          <p:cNvGraphicFramePr/>
          <p:nvPr>
            <p:extLst>
              <p:ext uri="{D42A27DB-BD31-4B8C-83A1-F6EECF244321}">
                <p14:modId xmlns:p14="http://schemas.microsoft.com/office/powerpoint/2010/main" val="2593626517"/>
              </p:ext>
            </p:extLst>
          </p:nvPr>
        </p:nvGraphicFramePr>
        <p:xfrm>
          <a:off x="495299" y="933149"/>
          <a:ext cx="1026484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Google Shape;150;p4"/>
          <p:cNvSpPr txBox="1"/>
          <p:nvPr/>
        </p:nvSpPr>
        <p:spPr>
          <a:xfrm>
            <a:off x="10796338" y="6680068"/>
            <a:ext cx="1395662" cy="307736"/>
          </a:xfrm>
          <a:prstGeom prst="rect">
            <a:avLst/>
          </a:prstGeom>
          <a:noFill/>
          <a:ln>
            <a:noFill/>
          </a:ln>
        </p:spPr>
        <p:txBody>
          <a:bodyPr spcFirstLastPara="1" wrap="square" lIns="91425" tIns="45700" rIns="91425" bIns="45700" anchor="t" anchorCtr="0">
            <a:spAutoFit/>
          </a:bodyPr>
          <a:lstStyle/>
          <a:p>
            <a:pPr lvl="0">
              <a:buClr>
                <a:srgbClr val="000000"/>
              </a:buClr>
              <a:buSzPts val="1400"/>
            </a:pPr>
            <a:r>
              <a:rPr lang="en-US" sz="1400" b="0" i="0" u="none" strike="noStrike" cap="none" dirty="0">
                <a:solidFill>
                  <a:schemeClr val="bg1"/>
                </a:solidFill>
                <a:latin typeface="Century Gothic"/>
                <a:ea typeface="Century Gothic"/>
                <a:cs typeface="Century Gothic"/>
                <a:sym typeface="Century Gothic"/>
              </a:rPr>
              <a:t>Image: Ex Pat</a:t>
            </a:r>
            <a:endParaRPr sz="1400" b="0"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53885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1396" y="282740"/>
            <a:ext cx="7066390" cy="419100"/>
          </a:xfrm>
          <a:prstGeom prst="rect">
            <a:avLst/>
          </a:prstGeom>
        </p:spPr>
        <p:txBody>
          <a:bodyPr wrap="square" anchor="ctr">
            <a:noAutofit/>
          </a:bodyPr>
          <a:lstStyle/>
          <a:p>
            <a:pPr lvl="0"/>
            <a:r>
              <a:rPr lang="en-US" sz="4000" b="1" dirty="0">
                <a:solidFill>
                  <a:srgbClr val="7EB761"/>
                </a:solidFill>
                <a:latin typeface="Century Gothic" panose="020F0302020204030204"/>
              </a:rPr>
              <a:t>METHODOLOGY</a:t>
            </a:r>
          </a:p>
        </p:txBody>
      </p:sp>
      <p:cxnSp>
        <p:nvCxnSpPr>
          <p:cNvPr id="90" name="Straight Arrow Connector 89">
            <a:extLst>
              <a:ext uri="{FF2B5EF4-FFF2-40B4-BE49-F238E27FC236}">
                <a16:creationId xmlns:a16="http://schemas.microsoft.com/office/drawing/2014/main" id="{FD92D02E-113A-874E-9E15-C999829C050E}"/>
              </a:ext>
            </a:extLst>
          </p:cNvPr>
          <p:cNvCxnSpPr/>
          <p:nvPr/>
        </p:nvCxnSpPr>
        <p:spPr>
          <a:xfrm>
            <a:off x="6462429" y="1816218"/>
            <a:ext cx="0" cy="2555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2" name="Rectangle 91">
            <a:extLst>
              <a:ext uri="{FF2B5EF4-FFF2-40B4-BE49-F238E27FC236}">
                <a16:creationId xmlns:a16="http://schemas.microsoft.com/office/drawing/2014/main" id="{36191063-3750-B443-A21C-B9DFCE413FCF}"/>
              </a:ext>
            </a:extLst>
          </p:cNvPr>
          <p:cNvSpPr/>
          <p:nvPr/>
        </p:nvSpPr>
        <p:spPr>
          <a:xfrm>
            <a:off x="3005227" y="4404044"/>
            <a:ext cx="5672356" cy="342471"/>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cxnSp>
        <p:nvCxnSpPr>
          <p:cNvPr id="94" name="Straight Arrow Connector 93">
            <a:extLst>
              <a:ext uri="{FF2B5EF4-FFF2-40B4-BE49-F238E27FC236}">
                <a16:creationId xmlns:a16="http://schemas.microsoft.com/office/drawing/2014/main" id="{9A367ED4-0D1B-DC4B-8268-14BEA09A80DB}"/>
              </a:ext>
            </a:extLst>
          </p:cNvPr>
          <p:cNvCxnSpPr/>
          <p:nvPr/>
        </p:nvCxnSpPr>
        <p:spPr>
          <a:xfrm>
            <a:off x="7890683" y="4156115"/>
            <a:ext cx="0" cy="2206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A20C3E94-E2BF-DC48-BAF4-7E151FCCFC1A}"/>
              </a:ext>
            </a:extLst>
          </p:cNvPr>
          <p:cNvSpPr/>
          <p:nvPr/>
        </p:nvSpPr>
        <p:spPr>
          <a:xfrm>
            <a:off x="2967335" y="1161836"/>
            <a:ext cx="2773492" cy="556952"/>
          </a:xfrm>
          <a:prstGeom prst="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CE949CC1-D13F-344A-95E2-2BDCB7E0628C}"/>
              </a:ext>
            </a:extLst>
          </p:cNvPr>
          <p:cNvGrpSpPr/>
          <p:nvPr/>
        </p:nvGrpSpPr>
        <p:grpSpPr>
          <a:xfrm>
            <a:off x="2971450" y="1159098"/>
            <a:ext cx="5706133" cy="4885685"/>
            <a:chOff x="2971450" y="1159098"/>
            <a:chExt cx="5706133" cy="4885685"/>
          </a:xfrm>
        </p:grpSpPr>
        <p:grpSp>
          <p:nvGrpSpPr>
            <p:cNvPr id="20" name="Group 19">
              <a:extLst>
                <a:ext uri="{FF2B5EF4-FFF2-40B4-BE49-F238E27FC236}">
                  <a16:creationId xmlns:a16="http://schemas.microsoft.com/office/drawing/2014/main" id="{0B567E84-08FB-104B-8C77-FDC32F2489F9}"/>
                </a:ext>
              </a:extLst>
            </p:cNvPr>
            <p:cNvGrpSpPr/>
            <p:nvPr/>
          </p:nvGrpSpPr>
          <p:grpSpPr>
            <a:xfrm>
              <a:off x="3005227" y="1159098"/>
              <a:ext cx="5672356" cy="4885685"/>
              <a:chOff x="3005227" y="1159098"/>
              <a:chExt cx="5672356" cy="4885685"/>
            </a:xfrm>
          </p:grpSpPr>
          <p:grpSp>
            <p:nvGrpSpPr>
              <p:cNvPr id="107" name="Group 106">
                <a:extLst>
                  <a:ext uri="{FF2B5EF4-FFF2-40B4-BE49-F238E27FC236}">
                    <a16:creationId xmlns:a16="http://schemas.microsoft.com/office/drawing/2014/main" id="{493BBBD1-47FA-4B4F-BEE8-FB0DAB284E99}"/>
                  </a:ext>
                </a:extLst>
              </p:cNvPr>
              <p:cNvGrpSpPr/>
              <p:nvPr/>
            </p:nvGrpSpPr>
            <p:grpSpPr>
              <a:xfrm>
                <a:off x="7109016" y="1163514"/>
                <a:ext cx="1568567" cy="3016997"/>
                <a:chOff x="6833101" y="1236975"/>
                <a:chExt cx="1568567" cy="3016997"/>
              </a:xfrm>
            </p:grpSpPr>
            <p:grpSp>
              <p:nvGrpSpPr>
                <p:cNvPr id="161" name="Group 160">
                  <a:extLst>
                    <a:ext uri="{FF2B5EF4-FFF2-40B4-BE49-F238E27FC236}">
                      <a16:creationId xmlns:a16="http://schemas.microsoft.com/office/drawing/2014/main" id="{FAE44FB3-94D3-DF4A-BC2F-D835484A79E5}"/>
                    </a:ext>
                  </a:extLst>
                </p:cNvPr>
                <p:cNvGrpSpPr/>
                <p:nvPr/>
              </p:nvGrpSpPr>
              <p:grpSpPr>
                <a:xfrm>
                  <a:off x="7198458" y="3387495"/>
                  <a:ext cx="939809" cy="866477"/>
                  <a:chOff x="6651201" y="3230179"/>
                  <a:chExt cx="939809" cy="866477"/>
                </a:xfrm>
              </p:grpSpPr>
              <p:grpSp>
                <p:nvGrpSpPr>
                  <p:cNvPr id="166" name="Group 165">
                    <a:extLst>
                      <a:ext uri="{FF2B5EF4-FFF2-40B4-BE49-F238E27FC236}">
                        <a16:creationId xmlns:a16="http://schemas.microsoft.com/office/drawing/2014/main" id="{491E720B-90AE-B84C-9868-7A0C160CC2BD}"/>
                      </a:ext>
                    </a:extLst>
                  </p:cNvPr>
                  <p:cNvGrpSpPr/>
                  <p:nvPr/>
                </p:nvGrpSpPr>
                <p:grpSpPr>
                  <a:xfrm>
                    <a:off x="6651201" y="3230179"/>
                    <a:ext cx="817421" cy="814648"/>
                    <a:chOff x="7949817" y="2942752"/>
                    <a:chExt cx="817421" cy="814648"/>
                  </a:xfrm>
                </p:grpSpPr>
                <p:grpSp>
                  <p:nvGrpSpPr>
                    <p:cNvPr id="168" name="Group 167">
                      <a:extLst>
                        <a:ext uri="{FF2B5EF4-FFF2-40B4-BE49-F238E27FC236}">
                          <a16:creationId xmlns:a16="http://schemas.microsoft.com/office/drawing/2014/main" id="{7E21E1A8-1264-B74F-BA0D-94D60CC0395E}"/>
                        </a:ext>
                      </a:extLst>
                    </p:cNvPr>
                    <p:cNvGrpSpPr/>
                    <p:nvPr/>
                  </p:nvGrpSpPr>
                  <p:grpSpPr>
                    <a:xfrm>
                      <a:off x="7949817" y="2942752"/>
                      <a:ext cx="817421" cy="814648"/>
                      <a:chOff x="7949817" y="2942752"/>
                      <a:chExt cx="817421" cy="814648"/>
                    </a:xfrm>
                  </p:grpSpPr>
                  <p:sp>
                    <p:nvSpPr>
                      <p:cNvPr id="170" name="Rounded Rectangle 169">
                        <a:extLst>
                          <a:ext uri="{FF2B5EF4-FFF2-40B4-BE49-F238E27FC236}">
                            <a16:creationId xmlns:a16="http://schemas.microsoft.com/office/drawing/2014/main" id="{12D68149-3AB9-244B-ADAB-7B9E6E42BB94}"/>
                          </a:ext>
                        </a:extLst>
                      </p:cNvPr>
                      <p:cNvSpPr/>
                      <p:nvPr/>
                    </p:nvSpPr>
                    <p:spPr>
                      <a:xfrm>
                        <a:off x="7949817" y="2942752"/>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1" name="Rounded Rectangle 170">
                        <a:extLst>
                          <a:ext uri="{FF2B5EF4-FFF2-40B4-BE49-F238E27FC236}">
                            <a16:creationId xmlns:a16="http://schemas.microsoft.com/office/drawing/2014/main" id="{A0230AAF-2BAB-434D-BF33-571E3E312831}"/>
                          </a:ext>
                        </a:extLst>
                      </p:cNvPr>
                      <p:cNvSpPr/>
                      <p:nvPr/>
                    </p:nvSpPr>
                    <p:spPr>
                      <a:xfrm>
                        <a:off x="7998308" y="2991243"/>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2" name="Rounded Rectangle 171">
                        <a:extLst>
                          <a:ext uri="{FF2B5EF4-FFF2-40B4-BE49-F238E27FC236}">
                            <a16:creationId xmlns:a16="http://schemas.microsoft.com/office/drawing/2014/main" id="{67BB422B-3F11-E34C-B74C-CC5B12256E2E}"/>
                          </a:ext>
                        </a:extLst>
                      </p:cNvPr>
                      <p:cNvSpPr/>
                      <p:nvPr/>
                    </p:nvSpPr>
                    <p:spPr>
                      <a:xfrm>
                        <a:off x="8050264" y="3039734"/>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3" name="Rounded Rectangle 172">
                        <a:extLst>
                          <a:ext uri="{FF2B5EF4-FFF2-40B4-BE49-F238E27FC236}">
                            <a16:creationId xmlns:a16="http://schemas.microsoft.com/office/drawing/2014/main" id="{D0160ED6-BB4A-B347-BD4E-AA9F0D5FEDC3}"/>
                          </a:ext>
                        </a:extLst>
                      </p:cNvPr>
                      <p:cNvSpPr/>
                      <p:nvPr/>
                    </p:nvSpPr>
                    <p:spPr>
                      <a:xfrm>
                        <a:off x="8102220" y="3092382"/>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69" name="TextBox 168">
                      <a:extLst>
                        <a:ext uri="{FF2B5EF4-FFF2-40B4-BE49-F238E27FC236}">
                          <a16:creationId xmlns:a16="http://schemas.microsoft.com/office/drawing/2014/main" id="{BEDED87B-2EF7-1843-B6D7-A517771CCC59}"/>
                        </a:ext>
                      </a:extLst>
                    </p:cNvPr>
                    <p:cNvSpPr txBox="1"/>
                    <p:nvPr/>
                  </p:nvSpPr>
                  <p:spPr>
                    <a:xfrm>
                      <a:off x="8194338" y="3145189"/>
                      <a:ext cx="476597" cy="338554"/>
                    </a:xfrm>
                    <a:prstGeom prst="rect">
                      <a:avLst/>
                    </a:prstGeom>
                    <a:noFill/>
                    <a:ln>
                      <a:no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ESI</a:t>
                      </a:r>
                    </a:p>
                  </p:txBody>
                </p:sp>
              </p:grpSp>
              <p:sp>
                <p:nvSpPr>
                  <p:cNvPr id="167" name="TextBox 166">
                    <a:extLst>
                      <a:ext uri="{FF2B5EF4-FFF2-40B4-BE49-F238E27FC236}">
                        <a16:creationId xmlns:a16="http://schemas.microsoft.com/office/drawing/2014/main" id="{EBDF740C-61AC-2D4A-8D6B-7CC4F8F53E21}"/>
                      </a:ext>
                    </a:extLst>
                  </p:cNvPr>
                  <p:cNvSpPr txBox="1"/>
                  <p:nvPr/>
                </p:nvSpPr>
                <p:spPr>
                  <a:xfrm>
                    <a:off x="6721959" y="3819657"/>
                    <a:ext cx="869051" cy="276999"/>
                  </a:xfrm>
                  <a:prstGeom prst="rect">
                    <a:avLst/>
                  </a:prstGeom>
                  <a:noFill/>
                  <a:ln>
                    <a:noFill/>
                  </a:ln>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nvGrpSpPr>
                <p:cNvPr id="162" name="Group 161">
                  <a:extLst>
                    <a:ext uri="{FF2B5EF4-FFF2-40B4-BE49-F238E27FC236}">
                      <a16:creationId xmlns:a16="http://schemas.microsoft.com/office/drawing/2014/main" id="{C625E09C-164C-6449-8F34-74A0BD5BD05A}"/>
                    </a:ext>
                  </a:extLst>
                </p:cNvPr>
                <p:cNvGrpSpPr/>
                <p:nvPr/>
              </p:nvGrpSpPr>
              <p:grpSpPr>
                <a:xfrm>
                  <a:off x="6833101" y="1236975"/>
                  <a:ext cx="1568567" cy="556952"/>
                  <a:chOff x="6833101" y="1236975"/>
                  <a:chExt cx="1568567" cy="556952"/>
                </a:xfrm>
              </p:grpSpPr>
              <p:sp>
                <p:nvSpPr>
                  <p:cNvPr id="164" name="Rectangle 163">
                    <a:extLst>
                      <a:ext uri="{FF2B5EF4-FFF2-40B4-BE49-F238E27FC236}">
                        <a16:creationId xmlns:a16="http://schemas.microsoft.com/office/drawing/2014/main" id="{525383ED-1EB7-9747-B9E3-711C38C7861A}"/>
                      </a:ext>
                    </a:extLst>
                  </p:cNvPr>
                  <p:cNvSpPr/>
                  <p:nvPr/>
                </p:nvSpPr>
                <p:spPr>
                  <a:xfrm>
                    <a:off x="6833101" y="1236975"/>
                    <a:ext cx="1568567" cy="556952"/>
                  </a:xfrm>
                  <a:prstGeom prst="rect">
                    <a:avLst/>
                  </a:prstGeom>
                  <a:solidFill>
                    <a:schemeClr val="bg1"/>
                  </a:solid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5" name="TextBox 164">
                    <a:extLst>
                      <a:ext uri="{FF2B5EF4-FFF2-40B4-BE49-F238E27FC236}">
                        <a16:creationId xmlns:a16="http://schemas.microsoft.com/office/drawing/2014/main" id="{D14E3E1D-31A3-4E4A-A466-E9853F9E2ABE}"/>
                      </a:ext>
                    </a:extLst>
                  </p:cNvPr>
                  <p:cNvSpPr txBox="1"/>
                  <p:nvPr/>
                </p:nvSpPr>
                <p:spPr>
                  <a:xfrm>
                    <a:off x="6833101" y="1351106"/>
                    <a:ext cx="1568567" cy="338554"/>
                  </a:xfrm>
                  <a:prstGeom prst="rect">
                    <a:avLst/>
                  </a:prstGeom>
                  <a:noFill/>
                  <a:ln>
                    <a:no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ClimateSERV</a:t>
                    </a:r>
                  </a:p>
                </p:txBody>
              </p:sp>
            </p:grpSp>
            <p:cxnSp>
              <p:nvCxnSpPr>
                <p:cNvPr id="163" name="Straight Arrow Connector 162">
                  <a:extLst>
                    <a:ext uri="{FF2B5EF4-FFF2-40B4-BE49-F238E27FC236}">
                      <a16:creationId xmlns:a16="http://schemas.microsoft.com/office/drawing/2014/main" id="{C1FEF5C8-2A7B-BA49-AD79-A3F5368E5114}"/>
                    </a:ext>
                  </a:extLst>
                </p:cNvPr>
                <p:cNvCxnSpPr/>
                <p:nvPr/>
              </p:nvCxnSpPr>
              <p:spPr>
                <a:xfrm>
                  <a:off x="7622807" y="1889679"/>
                  <a:ext cx="0" cy="1439488"/>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grpSp>
          <p:grpSp>
            <p:nvGrpSpPr>
              <p:cNvPr id="108" name="Group 107">
                <a:extLst>
                  <a:ext uri="{FF2B5EF4-FFF2-40B4-BE49-F238E27FC236}">
                    <a16:creationId xmlns:a16="http://schemas.microsoft.com/office/drawing/2014/main" id="{3EB7321B-F834-C845-9591-07D1160FE6C0}"/>
                  </a:ext>
                </a:extLst>
              </p:cNvPr>
              <p:cNvGrpSpPr/>
              <p:nvPr/>
            </p:nvGrpSpPr>
            <p:grpSpPr>
              <a:xfrm>
                <a:off x="5869641" y="1159098"/>
                <a:ext cx="1212290" cy="3217652"/>
                <a:chOff x="5593726" y="1232559"/>
                <a:chExt cx="1212290" cy="3217652"/>
              </a:xfrm>
            </p:grpSpPr>
            <p:grpSp>
              <p:nvGrpSpPr>
                <p:cNvPr id="140" name="Group 139">
                  <a:extLst>
                    <a:ext uri="{FF2B5EF4-FFF2-40B4-BE49-F238E27FC236}">
                      <a16:creationId xmlns:a16="http://schemas.microsoft.com/office/drawing/2014/main" id="{DE0FC2E8-A57F-5D4C-8E25-DEBF61890C95}"/>
                    </a:ext>
                  </a:extLst>
                </p:cNvPr>
                <p:cNvGrpSpPr/>
                <p:nvPr/>
              </p:nvGrpSpPr>
              <p:grpSpPr>
                <a:xfrm>
                  <a:off x="5786798" y="2192021"/>
                  <a:ext cx="817421" cy="814648"/>
                  <a:chOff x="6973651" y="1623664"/>
                  <a:chExt cx="817421" cy="814648"/>
                </a:xfrm>
              </p:grpSpPr>
              <p:grpSp>
                <p:nvGrpSpPr>
                  <p:cNvPr id="155" name="Group 154">
                    <a:extLst>
                      <a:ext uri="{FF2B5EF4-FFF2-40B4-BE49-F238E27FC236}">
                        <a16:creationId xmlns:a16="http://schemas.microsoft.com/office/drawing/2014/main" id="{C48B059B-47DB-4449-B03B-B19C27ADB587}"/>
                      </a:ext>
                    </a:extLst>
                  </p:cNvPr>
                  <p:cNvGrpSpPr/>
                  <p:nvPr/>
                </p:nvGrpSpPr>
                <p:grpSpPr>
                  <a:xfrm>
                    <a:off x="6973651" y="1623664"/>
                    <a:ext cx="817421" cy="814648"/>
                    <a:chOff x="6973651" y="1623664"/>
                    <a:chExt cx="817421" cy="814648"/>
                  </a:xfrm>
                </p:grpSpPr>
                <p:sp>
                  <p:nvSpPr>
                    <p:cNvPr id="157" name="Rounded Rectangle 156">
                      <a:extLst>
                        <a:ext uri="{FF2B5EF4-FFF2-40B4-BE49-F238E27FC236}">
                          <a16:creationId xmlns:a16="http://schemas.microsoft.com/office/drawing/2014/main" id="{043D369B-F14F-624D-99F8-DF967FE37A21}"/>
                        </a:ext>
                      </a:extLst>
                    </p:cNvPr>
                    <p:cNvSpPr/>
                    <p:nvPr/>
                  </p:nvSpPr>
                  <p:spPr>
                    <a:xfrm>
                      <a:off x="6973651" y="1623664"/>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8" name="Rounded Rectangle 157">
                      <a:extLst>
                        <a:ext uri="{FF2B5EF4-FFF2-40B4-BE49-F238E27FC236}">
                          <a16:creationId xmlns:a16="http://schemas.microsoft.com/office/drawing/2014/main" id="{B203C8B4-7654-C64C-A73A-0894582C1A40}"/>
                        </a:ext>
                      </a:extLst>
                    </p:cNvPr>
                    <p:cNvSpPr/>
                    <p:nvPr/>
                  </p:nvSpPr>
                  <p:spPr>
                    <a:xfrm>
                      <a:off x="7022142" y="1672155"/>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9" name="Rounded Rectangle 158">
                      <a:extLst>
                        <a:ext uri="{FF2B5EF4-FFF2-40B4-BE49-F238E27FC236}">
                          <a16:creationId xmlns:a16="http://schemas.microsoft.com/office/drawing/2014/main" id="{6093988D-0C98-6A4F-859C-906F06CDABA4}"/>
                        </a:ext>
                      </a:extLst>
                    </p:cNvPr>
                    <p:cNvSpPr/>
                    <p:nvPr/>
                  </p:nvSpPr>
                  <p:spPr>
                    <a:xfrm>
                      <a:off x="7074098" y="1720646"/>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60" name="Rounded Rectangle 159">
                      <a:extLst>
                        <a:ext uri="{FF2B5EF4-FFF2-40B4-BE49-F238E27FC236}">
                          <a16:creationId xmlns:a16="http://schemas.microsoft.com/office/drawing/2014/main" id="{7ECB8A33-40DD-1740-917E-E3AA968D1DA6}"/>
                        </a:ext>
                      </a:extLst>
                    </p:cNvPr>
                    <p:cNvSpPr/>
                    <p:nvPr/>
                  </p:nvSpPr>
                  <p:spPr>
                    <a:xfrm>
                      <a:off x="7126054" y="1773294"/>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6" name="TextBox 155">
                    <a:extLst>
                      <a:ext uri="{FF2B5EF4-FFF2-40B4-BE49-F238E27FC236}">
                        <a16:creationId xmlns:a16="http://schemas.microsoft.com/office/drawing/2014/main" id="{58365285-3515-A947-A128-285BCB984F20}"/>
                      </a:ext>
                    </a:extLst>
                  </p:cNvPr>
                  <p:cNvSpPr txBox="1"/>
                  <p:nvPr/>
                </p:nvSpPr>
                <p:spPr>
                  <a:xfrm>
                    <a:off x="7098042" y="1901636"/>
                    <a:ext cx="689785" cy="338554"/>
                  </a:xfrm>
                  <a:prstGeom prst="rect">
                    <a:avLst/>
                  </a:prstGeom>
                  <a:noFill/>
                  <a:ln>
                    <a:no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NDVI</a:t>
                    </a:r>
                  </a:p>
                </p:txBody>
              </p:sp>
            </p:grpSp>
            <p:cxnSp>
              <p:nvCxnSpPr>
                <p:cNvPr id="141" name="Straight Arrow Connector 140">
                  <a:extLst>
                    <a:ext uri="{FF2B5EF4-FFF2-40B4-BE49-F238E27FC236}">
                      <a16:creationId xmlns:a16="http://schemas.microsoft.com/office/drawing/2014/main" id="{158A609F-DBD4-FE4B-AC96-D0B098681403}"/>
                    </a:ext>
                  </a:extLst>
                </p:cNvPr>
                <p:cNvCxnSpPr/>
                <p:nvPr/>
              </p:nvCxnSpPr>
              <p:spPr>
                <a:xfrm>
                  <a:off x="6159777" y="3073611"/>
                  <a:ext cx="0" cy="255556"/>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grpSp>
              <p:nvGrpSpPr>
                <p:cNvPr id="142" name="Group 141">
                  <a:extLst>
                    <a:ext uri="{FF2B5EF4-FFF2-40B4-BE49-F238E27FC236}">
                      <a16:creationId xmlns:a16="http://schemas.microsoft.com/office/drawing/2014/main" id="{1D7F3E2C-3853-0344-B393-60DE370598B1}"/>
                    </a:ext>
                  </a:extLst>
                </p:cNvPr>
                <p:cNvGrpSpPr/>
                <p:nvPr/>
              </p:nvGrpSpPr>
              <p:grpSpPr>
                <a:xfrm>
                  <a:off x="5753558" y="3386902"/>
                  <a:ext cx="938245" cy="864326"/>
                  <a:chOff x="5697324" y="3228100"/>
                  <a:chExt cx="938245" cy="864326"/>
                </a:xfrm>
              </p:grpSpPr>
              <p:grpSp>
                <p:nvGrpSpPr>
                  <p:cNvPr id="147" name="Group 146">
                    <a:extLst>
                      <a:ext uri="{FF2B5EF4-FFF2-40B4-BE49-F238E27FC236}">
                        <a16:creationId xmlns:a16="http://schemas.microsoft.com/office/drawing/2014/main" id="{9F47C431-3595-0C40-8BFF-82734134ECF6}"/>
                      </a:ext>
                    </a:extLst>
                  </p:cNvPr>
                  <p:cNvGrpSpPr/>
                  <p:nvPr/>
                </p:nvGrpSpPr>
                <p:grpSpPr>
                  <a:xfrm>
                    <a:off x="5697324" y="3228100"/>
                    <a:ext cx="817421" cy="814648"/>
                    <a:chOff x="6995940" y="2940673"/>
                    <a:chExt cx="817421" cy="814648"/>
                  </a:xfrm>
                </p:grpSpPr>
                <p:grpSp>
                  <p:nvGrpSpPr>
                    <p:cNvPr id="149" name="Group 148">
                      <a:extLst>
                        <a:ext uri="{FF2B5EF4-FFF2-40B4-BE49-F238E27FC236}">
                          <a16:creationId xmlns:a16="http://schemas.microsoft.com/office/drawing/2014/main" id="{A75233B3-5A5A-CF4B-AAD4-00FC0297FDA6}"/>
                        </a:ext>
                      </a:extLst>
                    </p:cNvPr>
                    <p:cNvGrpSpPr/>
                    <p:nvPr/>
                  </p:nvGrpSpPr>
                  <p:grpSpPr>
                    <a:xfrm>
                      <a:off x="6995940" y="2940673"/>
                      <a:ext cx="817421" cy="814648"/>
                      <a:chOff x="6995940" y="2940673"/>
                      <a:chExt cx="817421" cy="814648"/>
                    </a:xfrm>
                  </p:grpSpPr>
                  <p:sp>
                    <p:nvSpPr>
                      <p:cNvPr id="151" name="Rounded Rectangle 150">
                        <a:extLst>
                          <a:ext uri="{FF2B5EF4-FFF2-40B4-BE49-F238E27FC236}">
                            <a16:creationId xmlns:a16="http://schemas.microsoft.com/office/drawing/2014/main" id="{CAF24158-BF69-8244-903E-214B6940FD1F}"/>
                          </a:ext>
                        </a:extLst>
                      </p:cNvPr>
                      <p:cNvSpPr/>
                      <p:nvPr/>
                    </p:nvSpPr>
                    <p:spPr>
                      <a:xfrm>
                        <a:off x="6995940" y="2940673"/>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2" name="Rounded Rectangle 151">
                        <a:extLst>
                          <a:ext uri="{FF2B5EF4-FFF2-40B4-BE49-F238E27FC236}">
                            <a16:creationId xmlns:a16="http://schemas.microsoft.com/office/drawing/2014/main" id="{DF4917F1-570C-E14E-947E-8FF802CED7DE}"/>
                          </a:ext>
                        </a:extLst>
                      </p:cNvPr>
                      <p:cNvSpPr/>
                      <p:nvPr/>
                    </p:nvSpPr>
                    <p:spPr>
                      <a:xfrm>
                        <a:off x="7044431" y="2989164"/>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3" name="Rounded Rectangle 152">
                        <a:extLst>
                          <a:ext uri="{FF2B5EF4-FFF2-40B4-BE49-F238E27FC236}">
                            <a16:creationId xmlns:a16="http://schemas.microsoft.com/office/drawing/2014/main" id="{430981DC-ED8D-D443-96D3-B7CED2EC2DB0}"/>
                          </a:ext>
                        </a:extLst>
                      </p:cNvPr>
                      <p:cNvSpPr/>
                      <p:nvPr/>
                    </p:nvSpPr>
                    <p:spPr>
                      <a:xfrm>
                        <a:off x="7096387" y="3037655"/>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54" name="Rounded Rectangle 153">
                        <a:extLst>
                          <a:ext uri="{FF2B5EF4-FFF2-40B4-BE49-F238E27FC236}">
                            <a16:creationId xmlns:a16="http://schemas.microsoft.com/office/drawing/2014/main" id="{8E80FDE1-7927-4E4F-AFFF-8830E2ED8D41}"/>
                          </a:ext>
                        </a:extLst>
                      </p:cNvPr>
                      <p:cNvSpPr/>
                      <p:nvPr/>
                    </p:nvSpPr>
                    <p:spPr>
                      <a:xfrm>
                        <a:off x="7148343" y="3090303"/>
                        <a:ext cx="665018" cy="665018"/>
                      </a:xfrm>
                      <a:prstGeom prst="round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50" name="TextBox 149">
                      <a:extLst>
                        <a:ext uri="{FF2B5EF4-FFF2-40B4-BE49-F238E27FC236}">
                          <a16:creationId xmlns:a16="http://schemas.microsoft.com/office/drawing/2014/main" id="{03D12358-526B-5344-9147-CB17C66DB091}"/>
                        </a:ext>
                      </a:extLst>
                    </p:cNvPr>
                    <p:cNvSpPr txBox="1"/>
                    <p:nvPr/>
                  </p:nvSpPr>
                  <p:spPr>
                    <a:xfrm>
                      <a:off x="7185533" y="3149618"/>
                      <a:ext cx="579117" cy="338554"/>
                    </a:xfrm>
                    <a:prstGeom prst="rect">
                      <a:avLst/>
                    </a:prstGeom>
                    <a:noFill/>
                    <a:ln>
                      <a:no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VCI</a:t>
                      </a:r>
                    </a:p>
                  </p:txBody>
                </p:sp>
              </p:grpSp>
              <p:sp>
                <p:nvSpPr>
                  <p:cNvPr id="148" name="TextBox 147">
                    <a:extLst>
                      <a:ext uri="{FF2B5EF4-FFF2-40B4-BE49-F238E27FC236}">
                        <a16:creationId xmlns:a16="http://schemas.microsoft.com/office/drawing/2014/main" id="{5ACA1432-CA7A-B543-B938-624BC2DAE76A}"/>
                      </a:ext>
                    </a:extLst>
                  </p:cNvPr>
                  <p:cNvSpPr txBox="1"/>
                  <p:nvPr/>
                </p:nvSpPr>
                <p:spPr>
                  <a:xfrm>
                    <a:off x="5766516" y="3815427"/>
                    <a:ext cx="869053" cy="276999"/>
                  </a:xfrm>
                  <a:prstGeom prst="rect">
                    <a:avLst/>
                  </a:prstGeom>
                  <a:noFill/>
                  <a:ln>
                    <a:noFill/>
                  </a:ln>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nvGrpSpPr>
                <p:cNvPr id="143" name="Group 142">
                  <a:extLst>
                    <a:ext uri="{FF2B5EF4-FFF2-40B4-BE49-F238E27FC236}">
                      <a16:creationId xmlns:a16="http://schemas.microsoft.com/office/drawing/2014/main" id="{5F2A97D0-1C10-7649-AA02-A3436B10010C}"/>
                    </a:ext>
                  </a:extLst>
                </p:cNvPr>
                <p:cNvGrpSpPr/>
                <p:nvPr/>
              </p:nvGrpSpPr>
              <p:grpSpPr>
                <a:xfrm>
                  <a:off x="5593726" y="1232559"/>
                  <a:ext cx="1212290" cy="567848"/>
                  <a:chOff x="5593726" y="1232559"/>
                  <a:chExt cx="1212290" cy="567848"/>
                </a:xfrm>
              </p:grpSpPr>
              <p:sp>
                <p:nvSpPr>
                  <p:cNvPr id="145" name="Rectangle 144">
                    <a:extLst>
                      <a:ext uri="{FF2B5EF4-FFF2-40B4-BE49-F238E27FC236}">
                        <a16:creationId xmlns:a16="http://schemas.microsoft.com/office/drawing/2014/main" id="{34E67BC0-1F4F-9D48-9986-D102450382FF}"/>
                      </a:ext>
                    </a:extLst>
                  </p:cNvPr>
                  <p:cNvSpPr/>
                  <p:nvPr/>
                </p:nvSpPr>
                <p:spPr>
                  <a:xfrm>
                    <a:off x="5593726" y="1232559"/>
                    <a:ext cx="1203565" cy="567848"/>
                  </a:xfrm>
                  <a:prstGeom prst="rect">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46" name="TextBox 145">
                    <a:extLst>
                      <a:ext uri="{FF2B5EF4-FFF2-40B4-BE49-F238E27FC236}">
                        <a16:creationId xmlns:a16="http://schemas.microsoft.com/office/drawing/2014/main" id="{89C73CD0-BF78-C948-B609-7DD88768FB31}"/>
                      </a:ext>
                    </a:extLst>
                  </p:cNvPr>
                  <p:cNvSpPr txBox="1"/>
                  <p:nvPr/>
                </p:nvSpPr>
                <p:spPr>
                  <a:xfrm>
                    <a:off x="5594417" y="1348503"/>
                    <a:ext cx="1211599" cy="338554"/>
                  </a:xfrm>
                  <a:prstGeom prst="rect">
                    <a:avLst/>
                  </a:prstGeom>
                  <a:noFill/>
                  <a:ln>
                    <a:noFill/>
                  </a:ln>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AppEEARS</a:t>
                    </a:r>
                    <a:endParaRPr lang="en-US" sz="1600" dirty="0">
                      <a:solidFill>
                        <a:schemeClr val="tx1">
                          <a:lumMod val="75000"/>
                          <a:lumOff val="25000"/>
                        </a:schemeClr>
                      </a:solidFill>
                      <a:latin typeface="Century Gothic" panose="020B0502020202020204" pitchFamily="34" charset="0"/>
                    </a:endParaRPr>
                  </a:p>
                </p:txBody>
              </p:sp>
            </p:grpSp>
            <p:cxnSp>
              <p:nvCxnSpPr>
                <p:cNvPr id="144" name="Straight Arrow Connector 143">
                  <a:extLst>
                    <a:ext uri="{FF2B5EF4-FFF2-40B4-BE49-F238E27FC236}">
                      <a16:creationId xmlns:a16="http://schemas.microsoft.com/office/drawing/2014/main" id="{C076D3A4-0D1D-424C-8803-AF99CF1A58AB}"/>
                    </a:ext>
                  </a:extLst>
                </p:cNvPr>
                <p:cNvCxnSpPr/>
                <p:nvPr/>
              </p:nvCxnSpPr>
              <p:spPr>
                <a:xfrm>
                  <a:off x="6195509" y="4229576"/>
                  <a:ext cx="0" cy="220635"/>
                </a:xfrm>
                <a:prstGeom prst="straightConnector1">
                  <a:avLst/>
                </a:prstGeom>
                <a:ln>
                  <a:solidFill>
                    <a:schemeClr val="tx1">
                      <a:lumMod val="75000"/>
                      <a:lumOff val="25000"/>
                    </a:schemeClr>
                  </a:solidFill>
                  <a:tailEnd type="triangle"/>
                </a:ln>
              </p:spPr>
              <p:style>
                <a:lnRef idx="2">
                  <a:schemeClr val="dk1"/>
                </a:lnRef>
                <a:fillRef idx="0">
                  <a:schemeClr val="dk1"/>
                </a:fillRef>
                <a:effectRef idx="1">
                  <a:schemeClr val="dk1"/>
                </a:effectRef>
                <a:fontRef idx="minor">
                  <a:schemeClr val="tx1"/>
                </a:fontRef>
              </p:style>
            </p:cxnSp>
          </p:grpSp>
          <p:cxnSp>
            <p:nvCxnSpPr>
              <p:cNvPr id="97" name="Straight Arrow Connector 96">
                <a:extLst>
                  <a:ext uri="{FF2B5EF4-FFF2-40B4-BE49-F238E27FC236}">
                    <a16:creationId xmlns:a16="http://schemas.microsoft.com/office/drawing/2014/main" id="{DAE5624D-7D3F-0C44-AAE7-AE0074514A65}"/>
                  </a:ext>
                </a:extLst>
              </p:cNvPr>
              <p:cNvCxnSpPr/>
              <p:nvPr/>
            </p:nvCxnSpPr>
            <p:spPr>
              <a:xfrm>
                <a:off x="5822775" y="4785918"/>
                <a:ext cx="0" cy="25675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8" name="TextBox 97">
                <a:extLst>
                  <a:ext uri="{FF2B5EF4-FFF2-40B4-BE49-F238E27FC236}">
                    <a16:creationId xmlns:a16="http://schemas.microsoft.com/office/drawing/2014/main" id="{91D9E34A-C682-E542-845C-38E611CDB03C}"/>
                  </a:ext>
                </a:extLst>
              </p:cNvPr>
              <p:cNvSpPr txBox="1"/>
              <p:nvPr/>
            </p:nvSpPr>
            <p:spPr>
              <a:xfrm>
                <a:off x="3005227" y="4416224"/>
                <a:ext cx="5672356"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PCA Analysis</a:t>
                </a:r>
              </a:p>
            </p:txBody>
          </p:sp>
          <p:grpSp>
            <p:nvGrpSpPr>
              <p:cNvPr id="99" name="Group 98">
                <a:extLst>
                  <a:ext uri="{FF2B5EF4-FFF2-40B4-BE49-F238E27FC236}">
                    <a16:creationId xmlns:a16="http://schemas.microsoft.com/office/drawing/2014/main" id="{0F77F010-0E36-294B-B499-BA96C732E581}"/>
                  </a:ext>
                </a:extLst>
              </p:cNvPr>
              <p:cNvGrpSpPr/>
              <p:nvPr/>
            </p:nvGrpSpPr>
            <p:grpSpPr>
              <a:xfrm>
                <a:off x="5436662" y="5196210"/>
                <a:ext cx="931756" cy="848573"/>
                <a:chOff x="5160747" y="5269671"/>
                <a:chExt cx="931756" cy="848573"/>
              </a:xfrm>
            </p:grpSpPr>
            <p:grpSp>
              <p:nvGrpSpPr>
                <p:cNvPr id="100" name="Group 99">
                  <a:extLst>
                    <a:ext uri="{FF2B5EF4-FFF2-40B4-BE49-F238E27FC236}">
                      <a16:creationId xmlns:a16="http://schemas.microsoft.com/office/drawing/2014/main" id="{8540C41B-9A77-3848-9877-FF82DA6946E9}"/>
                    </a:ext>
                  </a:extLst>
                </p:cNvPr>
                <p:cNvGrpSpPr/>
                <p:nvPr/>
              </p:nvGrpSpPr>
              <p:grpSpPr>
                <a:xfrm>
                  <a:off x="5160747" y="5269671"/>
                  <a:ext cx="817421" cy="814648"/>
                  <a:chOff x="580506" y="971204"/>
                  <a:chExt cx="817421" cy="814648"/>
                </a:xfrm>
              </p:grpSpPr>
              <p:sp>
                <p:nvSpPr>
                  <p:cNvPr id="103" name="Rounded Rectangle 102">
                    <a:extLst>
                      <a:ext uri="{FF2B5EF4-FFF2-40B4-BE49-F238E27FC236}">
                        <a16:creationId xmlns:a16="http://schemas.microsoft.com/office/drawing/2014/main" id="{A936C58A-3D70-7E47-8469-DCE7B742C858}"/>
                      </a:ext>
                    </a:extLst>
                  </p:cNvPr>
                  <p:cNvSpPr/>
                  <p:nvPr/>
                </p:nvSpPr>
                <p:spPr>
                  <a:xfrm>
                    <a:off x="580506" y="971204"/>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4" name="Rounded Rectangle 103">
                    <a:extLst>
                      <a:ext uri="{FF2B5EF4-FFF2-40B4-BE49-F238E27FC236}">
                        <a16:creationId xmlns:a16="http://schemas.microsoft.com/office/drawing/2014/main" id="{B94BAEFF-031E-BB49-8B9E-7735B69C5309}"/>
                      </a:ext>
                    </a:extLst>
                  </p:cNvPr>
                  <p:cNvSpPr/>
                  <p:nvPr/>
                </p:nvSpPr>
                <p:spPr>
                  <a:xfrm>
                    <a:off x="628997" y="1019695"/>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5" name="Rounded Rectangle 104">
                    <a:extLst>
                      <a:ext uri="{FF2B5EF4-FFF2-40B4-BE49-F238E27FC236}">
                        <a16:creationId xmlns:a16="http://schemas.microsoft.com/office/drawing/2014/main" id="{94F668D3-D0BD-F64A-BE7C-44B3AA1334BB}"/>
                      </a:ext>
                    </a:extLst>
                  </p:cNvPr>
                  <p:cNvSpPr/>
                  <p:nvPr/>
                </p:nvSpPr>
                <p:spPr>
                  <a:xfrm>
                    <a:off x="680953" y="1068186"/>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06" name="Rounded Rectangle 105">
                    <a:extLst>
                      <a:ext uri="{FF2B5EF4-FFF2-40B4-BE49-F238E27FC236}">
                        <a16:creationId xmlns:a16="http://schemas.microsoft.com/office/drawing/2014/main" id="{6331CC31-D0CD-9A45-B69B-FF0D058696FB}"/>
                      </a:ext>
                    </a:extLst>
                  </p:cNvPr>
                  <p:cNvSpPr/>
                  <p:nvPr/>
                </p:nvSpPr>
                <p:spPr>
                  <a:xfrm>
                    <a:off x="732909" y="1120834"/>
                    <a:ext cx="665018" cy="66501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01" name="TextBox 100">
                  <a:extLst>
                    <a:ext uri="{FF2B5EF4-FFF2-40B4-BE49-F238E27FC236}">
                      <a16:creationId xmlns:a16="http://schemas.microsoft.com/office/drawing/2014/main" id="{4869F96D-3529-424B-A435-3390F429A465}"/>
                    </a:ext>
                  </a:extLst>
                </p:cNvPr>
                <p:cNvSpPr txBox="1"/>
                <p:nvPr/>
              </p:nvSpPr>
              <p:spPr>
                <a:xfrm>
                  <a:off x="5309765" y="5462942"/>
                  <a:ext cx="670561"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CDI</a:t>
                  </a:r>
                </a:p>
              </p:txBody>
            </p:sp>
            <p:sp>
              <p:nvSpPr>
                <p:cNvPr id="102" name="TextBox 101">
                  <a:extLst>
                    <a:ext uri="{FF2B5EF4-FFF2-40B4-BE49-F238E27FC236}">
                      <a16:creationId xmlns:a16="http://schemas.microsoft.com/office/drawing/2014/main" id="{C912F6CF-C3C6-B04F-A973-32746682F135}"/>
                    </a:ext>
                  </a:extLst>
                </p:cNvPr>
                <p:cNvSpPr txBox="1"/>
                <p:nvPr/>
              </p:nvSpPr>
              <p:spPr>
                <a:xfrm>
                  <a:off x="5223450" y="5841245"/>
                  <a:ext cx="869053"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grpSp>
          <p:nvGrpSpPr>
            <p:cNvPr id="19" name="Group 18">
              <a:extLst>
                <a:ext uri="{FF2B5EF4-FFF2-40B4-BE49-F238E27FC236}">
                  <a16:creationId xmlns:a16="http://schemas.microsoft.com/office/drawing/2014/main" id="{6394737A-65AF-9847-B320-84DE61277CC5}"/>
                </a:ext>
              </a:extLst>
            </p:cNvPr>
            <p:cNvGrpSpPr/>
            <p:nvPr/>
          </p:nvGrpSpPr>
          <p:grpSpPr>
            <a:xfrm>
              <a:off x="2971450" y="1161588"/>
              <a:ext cx="2776434" cy="3206674"/>
              <a:chOff x="2971450" y="1161588"/>
              <a:chExt cx="2776434" cy="3206674"/>
            </a:xfrm>
          </p:grpSpPr>
          <p:grpSp>
            <p:nvGrpSpPr>
              <p:cNvPr id="129" name="Group 128">
                <a:extLst>
                  <a:ext uri="{FF2B5EF4-FFF2-40B4-BE49-F238E27FC236}">
                    <a16:creationId xmlns:a16="http://schemas.microsoft.com/office/drawing/2014/main" id="{2D0A93A8-FE04-264E-92DB-430ACFDFCA0A}"/>
                  </a:ext>
                </a:extLst>
              </p:cNvPr>
              <p:cNvGrpSpPr/>
              <p:nvPr/>
            </p:nvGrpSpPr>
            <p:grpSpPr>
              <a:xfrm>
                <a:off x="3344408" y="3306541"/>
                <a:ext cx="932123" cy="867296"/>
                <a:chOff x="2831529" y="3232258"/>
                <a:chExt cx="932123" cy="867296"/>
              </a:xfrm>
            </p:grpSpPr>
            <p:grpSp>
              <p:nvGrpSpPr>
                <p:cNvPr id="132" name="Group 131">
                  <a:extLst>
                    <a:ext uri="{FF2B5EF4-FFF2-40B4-BE49-F238E27FC236}">
                      <a16:creationId xmlns:a16="http://schemas.microsoft.com/office/drawing/2014/main" id="{97CE33E0-C693-4B45-8506-CCE4F5A06AD1}"/>
                    </a:ext>
                  </a:extLst>
                </p:cNvPr>
                <p:cNvGrpSpPr/>
                <p:nvPr/>
              </p:nvGrpSpPr>
              <p:grpSpPr>
                <a:xfrm>
                  <a:off x="2831529" y="3232258"/>
                  <a:ext cx="817421" cy="814648"/>
                  <a:chOff x="4130145" y="2944831"/>
                  <a:chExt cx="817421" cy="814648"/>
                </a:xfrm>
              </p:grpSpPr>
              <p:grpSp>
                <p:nvGrpSpPr>
                  <p:cNvPr id="134" name="Group 133">
                    <a:extLst>
                      <a:ext uri="{FF2B5EF4-FFF2-40B4-BE49-F238E27FC236}">
                        <a16:creationId xmlns:a16="http://schemas.microsoft.com/office/drawing/2014/main" id="{F6A1074A-7BEB-9D4B-858D-9308A924EFF9}"/>
                      </a:ext>
                    </a:extLst>
                  </p:cNvPr>
                  <p:cNvGrpSpPr/>
                  <p:nvPr/>
                </p:nvGrpSpPr>
                <p:grpSpPr>
                  <a:xfrm>
                    <a:off x="4130145" y="2944831"/>
                    <a:ext cx="817421" cy="814648"/>
                    <a:chOff x="4130145" y="2944831"/>
                    <a:chExt cx="817421" cy="814648"/>
                  </a:xfrm>
                </p:grpSpPr>
                <p:sp>
                  <p:nvSpPr>
                    <p:cNvPr id="136" name="Rounded Rectangle 135">
                      <a:extLst>
                        <a:ext uri="{FF2B5EF4-FFF2-40B4-BE49-F238E27FC236}">
                          <a16:creationId xmlns:a16="http://schemas.microsoft.com/office/drawing/2014/main" id="{451986BF-6E12-A440-ACCE-03B390DB15CF}"/>
                        </a:ext>
                      </a:extLst>
                    </p:cNvPr>
                    <p:cNvSpPr/>
                    <p:nvPr/>
                  </p:nvSpPr>
                  <p:spPr>
                    <a:xfrm>
                      <a:off x="4130145" y="2944831"/>
                      <a:ext cx="665018" cy="665018"/>
                    </a:xfrm>
                    <a:prstGeom prst="roundRect">
                      <a:avLst/>
                    </a:prstGeom>
                    <a:solidFill>
                      <a:schemeClr val="bg1"/>
                    </a:solid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7" name="Rounded Rectangle 136">
                      <a:extLst>
                        <a:ext uri="{FF2B5EF4-FFF2-40B4-BE49-F238E27FC236}">
                          <a16:creationId xmlns:a16="http://schemas.microsoft.com/office/drawing/2014/main" id="{CEBAC2FB-505D-1143-AECC-33F6927A1BEE}"/>
                        </a:ext>
                      </a:extLst>
                    </p:cNvPr>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38" name="Rounded Rectangle 137">
                      <a:extLst>
                        <a:ext uri="{FF2B5EF4-FFF2-40B4-BE49-F238E27FC236}">
                          <a16:creationId xmlns:a16="http://schemas.microsoft.com/office/drawing/2014/main" id="{C4150632-AB12-F94B-9BAC-E11F3C4E81AE}"/>
                        </a:ext>
                      </a:extLst>
                    </p:cNvPr>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solidFill>
                          <a:schemeClr val="tx1">
                            <a:lumMod val="75000"/>
                            <a:lumOff val="25000"/>
                          </a:schemeClr>
                        </a:solidFill>
                      </a:endParaRPr>
                    </a:p>
                  </p:txBody>
                </p:sp>
                <p:sp>
                  <p:nvSpPr>
                    <p:cNvPr id="139" name="Rounded Rectangle 138">
                      <a:extLst>
                        <a:ext uri="{FF2B5EF4-FFF2-40B4-BE49-F238E27FC236}">
                          <a16:creationId xmlns:a16="http://schemas.microsoft.com/office/drawing/2014/main" id="{50C07BC9-F1FD-5840-A491-254D4F314D22}"/>
                        </a:ext>
                      </a:extLst>
                    </p:cNvPr>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35" name="TextBox 134">
                    <a:extLst>
                      <a:ext uri="{FF2B5EF4-FFF2-40B4-BE49-F238E27FC236}">
                        <a16:creationId xmlns:a16="http://schemas.microsoft.com/office/drawing/2014/main" id="{908A6145-CB74-E047-825D-8F13CDD89E61}"/>
                      </a:ext>
                    </a:extLst>
                  </p:cNvPr>
                  <p:cNvSpPr txBox="1"/>
                  <p:nvPr/>
                </p:nvSpPr>
                <p:spPr>
                  <a:xfrm>
                    <a:off x="4294211" y="3168400"/>
                    <a:ext cx="603022"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SPI</a:t>
                    </a:r>
                  </a:p>
                </p:txBody>
              </p:sp>
            </p:grpSp>
            <p:sp>
              <p:nvSpPr>
                <p:cNvPr id="133" name="TextBox 132">
                  <a:extLst>
                    <a:ext uri="{FF2B5EF4-FFF2-40B4-BE49-F238E27FC236}">
                      <a16:creationId xmlns:a16="http://schemas.microsoft.com/office/drawing/2014/main" id="{59A4F677-9EC2-A84E-AEB6-EB4F0C1D276F}"/>
                    </a:ext>
                  </a:extLst>
                </p:cNvPr>
                <p:cNvSpPr txBox="1"/>
                <p:nvPr/>
              </p:nvSpPr>
              <p:spPr>
                <a:xfrm>
                  <a:off x="2880020" y="3822555"/>
                  <a:ext cx="883632"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cxnSp>
            <p:nvCxnSpPr>
              <p:cNvPr id="130" name="Straight Arrow Connector 129">
                <a:extLst>
                  <a:ext uri="{FF2B5EF4-FFF2-40B4-BE49-F238E27FC236}">
                    <a16:creationId xmlns:a16="http://schemas.microsoft.com/office/drawing/2014/main" id="{C6005B13-B656-2347-AA14-46D9781F4AC4}"/>
                  </a:ext>
                </a:extLst>
              </p:cNvPr>
              <p:cNvCxnSpPr/>
              <p:nvPr/>
            </p:nvCxnSpPr>
            <p:spPr>
              <a:xfrm>
                <a:off x="3714877" y="1816218"/>
                <a:ext cx="0" cy="14394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1" name="Straight Arrow Connector 130">
                <a:extLst>
                  <a:ext uri="{FF2B5EF4-FFF2-40B4-BE49-F238E27FC236}">
                    <a16:creationId xmlns:a16="http://schemas.microsoft.com/office/drawing/2014/main" id="{8C93AF9A-5B46-3C47-9D91-165E8CA55D91}"/>
                  </a:ext>
                </a:extLst>
              </p:cNvPr>
              <p:cNvCxnSpPr/>
              <p:nvPr/>
            </p:nvCxnSpPr>
            <p:spPr>
              <a:xfrm>
                <a:off x="3779961" y="4147627"/>
                <a:ext cx="0" cy="2206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11" name="Group 110">
                <a:extLst>
                  <a:ext uri="{FF2B5EF4-FFF2-40B4-BE49-F238E27FC236}">
                    <a16:creationId xmlns:a16="http://schemas.microsoft.com/office/drawing/2014/main" id="{0EC20C2E-7E29-CD41-BA40-69B5D804BEA0}"/>
                  </a:ext>
                </a:extLst>
              </p:cNvPr>
              <p:cNvGrpSpPr/>
              <p:nvPr/>
            </p:nvGrpSpPr>
            <p:grpSpPr>
              <a:xfrm>
                <a:off x="4636827" y="1821759"/>
                <a:ext cx="932123" cy="2546503"/>
                <a:chOff x="4360912" y="1895220"/>
                <a:chExt cx="932123" cy="2546503"/>
              </a:xfrm>
            </p:grpSpPr>
            <p:cxnSp>
              <p:nvCxnSpPr>
                <p:cNvPr id="118" name="Straight Arrow Connector 117">
                  <a:extLst>
                    <a:ext uri="{FF2B5EF4-FFF2-40B4-BE49-F238E27FC236}">
                      <a16:creationId xmlns:a16="http://schemas.microsoft.com/office/drawing/2014/main" id="{24B4375C-476B-6248-8938-DE9C6ADA7346}"/>
                    </a:ext>
                  </a:extLst>
                </p:cNvPr>
                <p:cNvCxnSpPr/>
                <p:nvPr/>
              </p:nvCxnSpPr>
              <p:spPr>
                <a:xfrm>
                  <a:off x="4779377" y="1895220"/>
                  <a:ext cx="0" cy="14394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9" name="Straight Arrow Connector 118">
                  <a:extLst>
                    <a:ext uri="{FF2B5EF4-FFF2-40B4-BE49-F238E27FC236}">
                      <a16:creationId xmlns:a16="http://schemas.microsoft.com/office/drawing/2014/main" id="{3A9197E4-0CB7-AC44-BF0C-037CBF8C46B1}"/>
                    </a:ext>
                  </a:extLst>
                </p:cNvPr>
                <p:cNvCxnSpPr/>
                <p:nvPr/>
              </p:nvCxnSpPr>
              <p:spPr>
                <a:xfrm>
                  <a:off x="4829358" y="4221088"/>
                  <a:ext cx="0" cy="2206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nvGrpSpPr>
                <p:cNvPr id="120" name="Group 119">
                  <a:extLst>
                    <a:ext uri="{FF2B5EF4-FFF2-40B4-BE49-F238E27FC236}">
                      <a16:creationId xmlns:a16="http://schemas.microsoft.com/office/drawing/2014/main" id="{04703D41-F917-E949-8969-EF822542254E}"/>
                    </a:ext>
                  </a:extLst>
                </p:cNvPr>
                <p:cNvGrpSpPr/>
                <p:nvPr/>
              </p:nvGrpSpPr>
              <p:grpSpPr>
                <a:xfrm>
                  <a:off x="4360912" y="3384159"/>
                  <a:ext cx="932123" cy="867296"/>
                  <a:chOff x="2831529" y="3232258"/>
                  <a:chExt cx="932123" cy="867296"/>
                </a:xfrm>
              </p:grpSpPr>
              <p:grpSp>
                <p:nvGrpSpPr>
                  <p:cNvPr id="121" name="Group 120">
                    <a:extLst>
                      <a:ext uri="{FF2B5EF4-FFF2-40B4-BE49-F238E27FC236}">
                        <a16:creationId xmlns:a16="http://schemas.microsoft.com/office/drawing/2014/main" id="{4659F587-4D20-D744-BAE5-C4A14B01DC8D}"/>
                      </a:ext>
                    </a:extLst>
                  </p:cNvPr>
                  <p:cNvGrpSpPr/>
                  <p:nvPr/>
                </p:nvGrpSpPr>
                <p:grpSpPr>
                  <a:xfrm>
                    <a:off x="2831529" y="3232258"/>
                    <a:ext cx="817421" cy="814648"/>
                    <a:chOff x="4130145" y="2944831"/>
                    <a:chExt cx="817421" cy="814648"/>
                  </a:xfrm>
                </p:grpSpPr>
                <p:grpSp>
                  <p:nvGrpSpPr>
                    <p:cNvPr id="123" name="Group 122">
                      <a:extLst>
                        <a:ext uri="{FF2B5EF4-FFF2-40B4-BE49-F238E27FC236}">
                          <a16:creationId xmlns:a16="http://schemas.microsoft.com/office/drawing/2014/main" id="{C8C1E6ED-96E6-D141-8AEB-BA7CADB5B1CA}"/>
                        </a:ext>
                      </a:extLst>
                    </p:cNvPr>
                    <p:cNvGrpSpPr/>
                    <p:nvPr/>
                  </p:nvGrpSpPr>
                  <p:grpSpPr>
                    <a:xfrm>
                      <a:off x="4130145" y="2944831"/>
                      <a:ext cx="817421" cy="814648"/>
                      <a:chOff x="4130145" y="2944831"/>
                      <a:chExt cx="817421" cy="814648"/>
                    </a:xfrm>
                  </p:grpSpPr>
                  <p:sp>
                    <p:nvSpPr>
                      <p:cNvPr id="125" name="Rounded Rectangle 124">
                        <a:extLst>
                          <a:ext uri="{FF2B5EF4-FFF2-40B4-BE49-F238E27FC236}">
                            <a16:creationId xmlns:a16="http://schemas.microsoft.com/office/drawing/2014/main" id="{71C00296-977A-1342-8104-0D6BEF23A45A}"/>
                          </a:ext>
                        </a:extLst>
                      </p:cNvPr>
                      <p:cNvSpPr/>
                      <p:nvPr/>
                    </p:nvSpPr>
                    <p:spPr>
                      <a:xfrm>
                        <a:off x="4130145" y="294483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6" name="Rounded Rectangle 125">
                        <a:extLst>
                          <a:ext uri="{FF2B5EF4-FFF2-40B4-BE49-F238E27FC236}">
                            <a16:creationId xmlns:a16="http://schemas.microsoft.com/office/drawing/2014/main" id="{E1DEF90C-7E96-5E4C-8556-0332EE1D25AF}"/>
                          </a:ext>
                        </a:extLst>
                      </p:cNvPr>
                      <p:cNvSpPr/>
                      <p:nvPr/>
                    </p:nvSpPr>
                    <p:spPr>
                      <a:xfrm>
                        <a:off x="4178636" y="2993322"/>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7" name="Rounded Rectangle 126">
                        <a:extLst>
                          <a:ext uri="{FF2B5EF4-FFF2-40B4-BE49-F238E27FC236}">
                            <a16:creationId xmlns:a16="http://schemas.microsoft.com/office/drawing/2014/main" id="{648F7A1A-71C2-3943-AE16-A26C5DEF2855}"/>
                          </a:ext>
                        </a:extLst>
                      </p:cNvPr>
                      <p:cNvSpPr/>
                      <p:nvPr/>
                    </p:nvSpPr>
                    <p:spPr>
                      <a:xfrm>
                        <a:off x="4230592" y="3041813"/>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28" name="Rounded Rectangle 127">
                        <a:extLst>
                          <a:ext uri="{FF2B5EF4-FFF2-40B4-BE49-F238E27FC236}">
                            <a16:creationId xmlns:a16="http://schemas.microsoft.com/office/drawing/2014/main" id="{1C2E1594-75E1-EE41-B77A-E2850929BFA1}"/>
                          </a:ext>
                        </a:extLst>
                      </p:cNvPr>
                      <p:cNvSpPr/>
                      <p:nvPr/>
                    </p:nvSpPr>
                    <p:spPr>
                      <a:xfrm>
                        <a:off x="4282548" y="3094461"/>
                        <a:ext cx="665018" cy="665018"/>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24" name="TextBox 123">
                      <a:extLst>
                        <a:ext uri="{FF2B5EF4-FFF2-40B4-BE49-F238E27FC236}">
                          <a16:creationId xmlns:a16="http://schemas.microsoft.com/office/drawing/2014/main" id="{E4CA69BF-0B6E-914C-9C42-EF0B8F95D2C2}"/>
                        </a:ext>
                      </a:extLst>
                    </p:cNvPr>
                    <p:cNvSpPr txBox="1"/>
                    <p:nvPr/>
                  </p:nvSpPr>
                  <p:spPr>
                    <a:xfrm>
                      <a:off x="4309021" y="3152396"/>
                      <a:ext cx="635079"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SMA</a:t>
                      </a:r>
                    </a:p>
                  </p:txBody>
                </p:sp>
              </p:grpSp>
              <p:sp>
                <p:nvSpPr>
                  <p:cNvPr id="122" name="TextBox 121">
                    <a:extLst>
                      <a:ext uri="{FF2B5EF4-FFF2-40B4-BE49-F238E27FC236}">
                        <a16:creationId xmlns:a16="http://schemas.microsoft.com/office/drawing/2014/main" id="{3C80910D-C7CB-EF4E-8506-1F87A23B7413}"/>
                      </a:ext>
                    </a:extLst>
                  </p:cNvPr>
                  <p:cNvSpPr txBox="1"/>
                  <p:nvPr/>
                </p:nvSpPr>
                <p:spPr>
                  <a:xfrm>
                    <a:off x="2880020" y="3822555"/>
                    <a:ext cx="883632"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grpSp>
            <p:nvGrpSpPr>
              <p:cNvPr id="112" name="Group 111">
                <a:extLst>
                  <a:ext uri="{FF2B5EF4-FFF2-40B4-BE49-F238E27FC236}">
                    <a16:creationId xmlns:a16="http://schemas.microsoft.com/office/drawing/2014/main" id="{9BF1BAE3-CA45-B54C-8BBC-422763C8833D}"/>
                  </a:ext>
                </a:extLst>
              </p:cNvPr>
              <p:cNvGrpSpPr/>
              <p:nvPr/>
            </p:nvGrpSpPr>
            <p:grpSpPr>
              <a:xfrm>
                <a:off x="3270665" y="2223338"/>
                <a:ext cx="2212937" cy="342471"/>
                <a:chOff x="2994750" y="2296799"/>
                <a:chExt cx="2212937" cy="342471"/>
              </a:xfrm>
            </p:grpSpPr>
            <p:sp>
              <p:nvSpPr>
                <p:cNvPr id="116" name="Rectangle 115">
                  <a:extLst>
                    <a:ext uri="{FF2B5EF4-FFF2-40B4-BE49-F238E27FC236}">
                      <a16:creationId xmlns:a16="http://schemas.microsoft.com/office/drawing/2014/main" id="{2A0CD72C-79D8-E443-B53B-3D34B700D1C3}"/>
                    </a:ext>
                  </a:extLst>
                </p:cNvPr>
                <p:cNvSpPr/>
                <p:nvPr/>
              </p:nvSpPr>
              <p:spPr>
                <a:xfrm>
                  <a:off x="2997995" y="2296799"/>
                  <a:ext cx="2209692" cy="3424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17" name="TextBox 116">
                  <a:extLst>
                    <a:ext uri="{FF2B5EF4-FFF2-40B4-BE49-F238E27FC236}">
                      <a16:creationId xmlns:a16="http://schemas.microsoft.com/office/drawing/2014/main" id="{D67AB305-E614-D94B-907D-40400A054041}"/>
                    </a:ext>
                  </a:extLst>
                </p:cNvPr>
                <p:cNvSpPr txBox="1"/>
                <p:nvPr/>
              </p:nvSpPr>
              <p:spPr>
                <a:xfrm>
                  <a:off x="2994750" y="2317360"/>
                  <a:ext cx="221115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daily rasters to monthly</a:t>
                  </a:r>
                </a:p>
              </p:txBody>
            </p:sp>
          </p:grpSp>
          <p:grpSp>
            <p:nvGrpSpPr>
              <p:cNvPr id="113" name="Group 112">
                <a:extLst>
                  <a:ext uri="{FF2B5EF4-FFF2-40B4-BE49-F238E27FC236}">
                    <a16:creationId xmlns:a16="http://schemas.microsoft.com/office/drawing/2014/main" id="{334DECDF-7602-8F4F-95C0-74BD376D9348}"/>
                  </a:ext>
                </a:extLst>
              </p:cNvPr>
              <p:cNvGrpSpPr/>
              <p:nvPr/>
            </p:nvGrpSpPr>
            <p:grpSpPr>
              <a:xfrm>
                <a:off x="2971450" y="1161588"/>
                <a:ext cx="2776434" cy="556952"/>
                <a:chOff x="2711816" y="1236317"/>
                <a:chExt cx="2776434" cy="556952"/>
              </a:xfrm>
            </p:grpSpPr>
            <p:sp>
              <p:nvSpPr>
                <p:cNvPr id="114" name="Rectangle 113">
                  <a:extLst>
                    <a:ext uri="{FF2B5EF4-FFF2-40B4-BE49-F238E27FC236}">
                      <a16:creationId xmlns:a16="http://schemas.microsoft.com/office/drawing/2014/main" id="{C0E60B11-EEAB-9D4E-89B4-D92695A1869E}"/>
                    </a:ext>
                  </a:extLst>
                </p:cNvPr>
                <p:cNvSpPr/>
                <p:nvPr/>
              </p:nvSpPr>
              <p:spPr>
                <a:xfrm>
                  <a:off x="2711816" y="1236317"/>
                  <a:ext cx="2776434" cy="556952"/>
                </a:xfrm>
                <a:prstGeom prst="rect">
                  <a:avLst/>
                </a:prstGeom>
                <a:noFill/>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15" name="TextBox 114">
                  <a:extLst>
                    <a:ext uri="{FF2B5EF4-FFF2-40B4-BE49-F238E27FC236}">
                      <a16:creationId xmlns:a16="http://schemas.microsoft.com/office/drawing/2014/main" id="{5133B594-CC46-0C42-AC5A-80FBC057644E}"/>
                    </a:ext>
                  </a:extLst>
                </p:cNvPr>
                <p:cNvSpPr txBox="1"/>
                <p:nvPr/>
              </p:nvSpPr>
              <p:spPr>
                <a:xfrm>
                  <a:off x="2711816" y="1345516"/>
                  <a:ext cx="2776434" cy="338554"/>
                </a:xfrm>
                <a:prstGeom prst="rect">
                  <a:avLst/>
                </a:prstGeom>
                <a:noFill/>
                <a:ln>
                  <a:no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RHEAS MODEL</a:t>
                  </a:r>
                </a:p>
              </p:txBody>
            </p:sp>
          </p:grpSp>
        </p:grpSp>
      </p:grpSp>
      <p:grpSp>
        <p:nvGrpSpPr>
          <p:cNvPr id="28" name="Group 27">
            <a:extLst>
              <a:ext uri="{FF2B5EF4-FFF2-40B4-BE49-F238E27FC236}">
                <a16:creationId xmlns:a16="http://schemas.microsoft.com/office/drawing/2014/main" id="{B7F7B477-06F8-3F4C-908B-36FBD1732FE4}"/>
              </a:ext>
            </a:extLst>
          </p:cNvPr>
          <p:cNvGrpSpPr/>
          <p:nvPr/>
        </p:nvGrpSpPr>
        <p:grpSpPr>
          <a:xfrm>
            <a:off x="3351361" y="3310867"/>
            <a:ext cx="930479" cy="816905"/>
            <a:chOff x="413653" y="2473236"/>
            <a:chExt cx="930479" cy="816905"/>
          </a:xfrm>
        </p:grpSpPr>
        <p:grpSp>
          <p:nvGrpSpPr>
            <p:cNvPr id="27" name="Group 26">
              <a:extLst>
                <a:ext uri="{FF2B5EF4-FFF2-40B4-BE49-F238E27FC236}">
                  <a16:creationId xmlns:a16="http://schemas.microsoft.com/office/drawing/2014/main" id="{4875FBCA-154E-F04F-ABE1-63E2D9765396}"/>
                </a:ext>
              </a:extLst>
            </p:cNvPr>
            <p:cNvGrpSpPr/>
            <p:nvPr/>
          </p:nvGrpSpPr>
          <p:grpSpPr>
            <a:xfrm>
              <a:off x="413653" y="2473236"/>
              <a:ext cx="817421" cy="814648"/>
              <a:chOff x="413653" y="2473236"/>
              <a:chExt cx="817421" cy="814648"/>
            </a:xfrm>
          </p:grpSpPr>
          <p:grpSp>
            <p:nvGrpSpPr>
              <p:cNvPr id="446" name="Group 445">
                <a:extLst>
                  <a:ext uri="{FF2B5EF4-FFF2-40B4-BE49-F238E27FC236}">
                    <a16:creationId xmlns:a16="http://schemas.microsoft.com/office/drawing/2014/main" id="{D4F5749C-864D-F645-9260-C3AA49CB035D}"/>
                  </a:ext>
                </a:extLst>
              </p:cNvPr>
              <p:cNvGrpSpPr/>
              <p:nvPr/>
            </p:nvGrpSpPr>
            <p:grpSpPr>
              <a:xfrm>
                <a:off x="413653" y="2473236"/>
                <a:ext cx="817421" cy="814648"/>
                <a:chOff x="4130145" y="2944831"/>
                <a:chExt cx="817421" cy="814648"/>
              </a:xfrm>
            </p:grpSpPr>
            <p:sp>
              <p:nvSpPr>
                <p:cNvPr id="447" name="Rounded Rectangle 446">
                  <a:extLst>
                    <a:ext uri="{FF2B5EF4-FFF2-40B4-BE49-F238E27FC236}">
                      <a16:creationId xmlns:a16="http://schemas.microsoft.com/office/drawing/2014/main" id="{C7D5CED0-3313-E946-B46C-DD70686A1E15}"/>
                    </a:ext>
                  </a:extLst>
                </p:cNvPr>
                <p:cNvSpPr/>
                <p:nvPr/>
              </p:nvSpPr>
              <p:spPr>
                <a:xfrm>
                  <a:off x="4130145" y="2944831"/>
                  <a:ext cx="665018" cy="665018"/>
                </a:xfrm>
                <a:prstGeom prst="roundRect">
                  <a:avLst/>
                </a:prstGeom>
                <a:solidFill>
                  <a:schemeClr val="accent6">
                    <a:lumMod val="75000"/>
                  </a:schemeClr>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448" name="Rounded Rectangle 447">
                  <a:extLst>
                    <a:ext uri="{FF2B5EF4-FFF2-40B4-BE49-F238E27FC236}">
                      <a16:creationId xmlns:a16="http://schemas.microsoft.com/office/drawing/2014/main" id="{F66F803E-364D-C345-BAE3-8EA3C3237CE4}"/>
                    </a:ext>
                  </a:extLst>
                </p:cNvPr>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449" name="Rounded Rectangle 448">
                  <a:extLst>
                    <a:ext uri="{FF2B5EF4-FFF2-40B4-BE49-F238E27FC236}">
                      <a16:creationId xmlns:a16="http://schemas.microsoft.com/office/drawing/2014/main" id="{A392C145-5A6C-DF45-9B65-C974117213E1}"/>
                    </a:ext>
                  </a:extLst>
                </p:cNvPr>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450" name="Rounded Rectangle 449">
                  <a:extLst>
                    <a:ext uri="{FF2B5EF4-FFF2-40B4-BE49-F238E27FC236}">
                      <a16:creationId xmlns:a16="http://schemas.microsoft.com/office/drawing/2014/main" id="{56C7197C-45CE-074E-ABFD-B4526A3D873F}"/>
                    </a:ext>
                  </a:extLst>
                </p:cNvPr>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451" name="TextBox 450">
                <a:extLst>
                  <a:ext uri="{FF2B5EF4-FFF2-40B4-BE49-F238E27FC236}">
                    <a16:creationId xmlns:a16="http://schemas.microsoft.com/office/drawing/2014/main" id="{6015222D-EDC1-1D4A-BDB4-366E0F13E22A}"/>
                  </a:ext>
                </a:extLst>
              </p:cNvPr>
              <p:cNvSpPr txBox="1"/>
              <p:nvPr/>
            </p:nvSpPr>
            <p:spPr>
              <a:xfrm>
                <a:off x="572358" y="2691073"/>
                <a:ext cx="603022"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SPI</a:t>
                </a:r>
              </a:p>
            </p:txBody>
          </p:sp>
        </p:grpSp>
        <p:sp>
          <p:nvSpPr>
            <p:cNvPr id="452" name="TextBox 451">
              <a:extLst>
                <a:ext uri="{FF2B5EF4-FFF2-40B4-BE49-F238E27FC236}">
                  <a16:creationId xmlns:a16="http://schemas.microsoft.com/office/drawing/2014/main" id="{9B50B8FC-F32D-254E-82EC-DBF72A99F7DB}"/>
                </a:ext>
              </a:extLst>
            </p:cNvPr>
            <p:cNvSpPr txBox="1"/>
            <p:nvPr/>
          </p:nvSpPr>
          <p:spPr>
            <a:xfrm>
              <a:off x="460500" y="3013142"/>
              <a:ext cx="883632"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nvGrpSpPr>
          <p:cNvPr id="29" name="Group 28">
            <a:extLst>
              <a:ext uri="{FF2B5EF4-FFF2-40B4-BE49-F238E27FC236}">
                <a16:creationId xmlns:a16="http://schemas.microsoft.com/office/drawing/2014/main" id="{6BABD44F-1E2A-AA4F-96E5-695C12EB6116}"/>
              </a:ext>
            </a:extLst>
          </p:cNvPr>
          <p:cNvGrpSpPr/>
          <p:nvPr/>
        </p:nvGrpSpPr>
        <p:grpSpPr>
          <a:xfrm>
            <a:off x="4639211" y="3306756"/>
            <a:ext cx="932123" cy="818948"/>
            <a:chOff x="555716" y="3868664"/>
            <a:chExt cx="932123" cy="818948"/>
          </a:xfrm>
        </p:grpSpPr>
        <p:grpSp>
          <p:nvGrpSpPr>
            <p:cNvPr id="433" name="Group 432">
              <a:extLst>
                <a:ext uri="{FF2B5EF4-FFF2-40B4-BE49-F238E27FC236}">
                  <a16:creationId xmlns:a16="http://schemas.microsoft.com/office/drawing/2014/main" id="{1AF8142C-8963-CA4E-B199-6DCEE0ACC2E0}"/>
                </a:ext>
              </a:extLst>
            </p:cNvPr>
            <p:cNvGrpSpPr/>
            <p:nvPr/>
          </p:nvGrpSpPr>
          <p:grpSpPr>
            <a:xfrm>
              <a:off x="555716" y="3868664"/>
              <a:ext cx="817421" cy="814648"/>
              <a:chOff x="4130145" y="2944831"/>
              <a:chExt cx="817421" cy="814648"/>
            </a:xfrm>
          </p:grpSpPr>
          <p:sp>
            <p:nvSpPr>
              <p:cNvPr id="435" name="Rounded Rectangle 434">
                <a:extLst>
                  <a:ext uri="{FF2B5EF4-FFF2-40B4-BE49-F238E27FC236}">
                    <a16:creationId xmlns:a16="http://schemas.microsoft.com/office/drawing/2014/main" id="{CCAFD241-7A33-424D-8417-873ACE649E1D}"/>
                  </a:ext>
                </a:extLst>
              </p:cNvPr>
              <p:cNvSpPr/>
              <p:nvPr/>
            </p:nvSpPr>
            <p:spPr>
              <a:xfrm>
                <a:off x="4130145" y="2944831"/>
                <a:ext cx="665018" cy="665018"/>
              </a:xfrm>
              <a:prstGeom prst="roundRect">
                <a:avLst/>
              </a:prstGeom>
              <a:solidFill>
                <a:schemeClr val="accent6">
                  <a:lumMod val="75000"/>
                </a:schemeClr>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436" name="Rounded Rectangle 435">
                <a:extLst>
                  <a:ext uri="{FF2B5EF4-FFF2-40B4-BE49-F238E27FC236}">
                    <a16:creationId xmlns:a16="http://schemas.microsoft.com/office/drawing/2014/main" id="{B284DC7F-F864-2E42-9556-4FA77B629CC5}"/>
                  </a:ext>
                </a:extLst>
              </p:cNvPr>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437" name="Rounded Rectangle 436">
                <a:extLst>
                  <a:ext uri="{FF2B5EF4-FFF2-40B4-BE49-F238E27FC236}">
                    <a16:creationId xmlns:a16="http://schemas.microsoft.com/office/drawing/2014/main" id="{E22783D7-E3CC-2A4D-959F-31EA4FD8FEB2}"/>
                  </a:ext>
                </a:extLst>
              </p:cNvPr>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438" name="Rounded Rectangle 437">
                <a:extLst>
                  <a:ext uri="{FF2B5EF4-FFF2-40B4-BE49-F238E27FC236}">
                    <a16:creationId xmlns:a16="http://schemas.microsoft.com/office/drawing/2014/main" id="{4A6235A5-1AC7-8B47-9972-DFE3404792CC}"/>
                  </a:ext>
                </a:extLst>
              </p:cNvPr>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455" name="TextBox 454">
              <a:extLst>
                <a:ext uri="{FF2B5EF4-FFF2-40B4-BE49-F238E27FC236}">
                  <a16:creationId xmlns:a16="http://schemas.microsoft.com/office/drawing/2014/main" id="{A15442A5-1325-BE40-B70E-51F6F274F1C1}"/>
                </a:ext>
              </a:extLst>
            </p:cNvPr>
            <p:cNvSpPr txBox="1"/>
            <p:nvPr/>
          </p:nvSpPr>
          <p:spPr>
            <a:xfrm>
              <a:off x="732853" y="4074481"/>
              <a:ext cx="635079"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SMA</a:t>
              </a:r>
            </a:p>
          </p:txBody>
        </p:sp>
        <p:sp>
          <p:nvSpPr>
            <p:cNvPr id="456" name="TextBox 455">
              <a:extLst>
                <a:ext uri="{FF2B5EF4-FFF2-40B4-BE49-F238E27FC236}">
                  <a16:creationId xmlns:a16="http://schemas.microsoft.com/office/drawing/2014/main" id="{0169C979-B62C-C440-A4AF-092FD390DEDD}"/>
                </a:ext>
              </a:extLst>
            </p:cNvPr>
            <p:cNvSpPr txBox="1"/>
            <p:nvPr/>
          </p:nvSpPr>
          <p:spPr>
            <a:xfrm>
              <a:off x="604207" y="4410613"/>
              <a:ext cx="883632"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nvGrpSpPr>
          <p:cNvPr id="30" name="Group 29">
            <a:extLst>
              <a:ext uri="{FF2B5EF4-FFF2-40B4-BE49-F238E27FC236}">
                <a16:creationId xmlns:a16="http://schemas.microsoft.com/office/drawing/2014/main" id="{7DBB8A59-10CC-CD4C-AA07-CC2A4DA476A6}"/>
              </a:ext>
            </a:extLst>
          </p:cNvPr>
          <p:cNvGrpSpPr/>
          <p:nvPr/>
        </p:nvGrpSpPr>
        <p:grpSpPr>
          <a:xfrm>
            <a:off x="3271139" y="2222511"/>
            <a:ext cx="2212463" cy="337209"/>
            <a:chOff x="3267894" y="2710878"/>
            <a:chExt cx="2212463" cy="337209"/>
          </a:xfrm>
        </p:grpSpPr>
        <p:sp>
          <p:nvSpPr>
            <p:cNvPr id="458" name="Rectangle 457">
              <a:extLst>
                <a:ext uri="{FF2B5EF4-FFF2-40B4-BE49-F238E27FC236}">
                  <a16:creationId xmlns:a16="http://schemas.microsoft.com/office/drawing/2014/main" id="{F313D119-66D8-B543-89C1-757520DFD9BB}"/>
                </a:ext>
              </a:extLst>
            </p:cNvPr>
            <p:cNvSpPr/>
            <p:nvPr/>
          </p:nvSpPr>
          <p:spPr>
            <a:xfrm>
              <a:off x="3270665" y="2710878"/>
              <a:ext cx="2209692" cy="337209"/>
            </a:xfrm>
            <a:prstGeom prst="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extBox 458">
              <a:extLst>
                <a:ext uri="{FF2B5EF4-FFF2-40B4-BE49-F238E27FC236}">
                  <a16:creationId xmlns:a16="http://schemas.microsoft.com/office/drawing/2014/main" id="{DBD3A14E-8574-EC4B-AE49-7E84EBBD4CC9}"/>
                </a:ext>
              </a:extLst>
            </p:cNvPr>
            <p:cNvSpPr txBox="1"/>
            <p:nvPr/>
          </p:nvSpPr>
          <p:spPr>
            <a:xfrm>
              <a:off x="3267894" y="2734364"/>
              <a:ext cx="2211150" cy="30777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daily rasters to monthly</a:t>
              </a:r>
            </a:p>
          </p:txBody>
        </p:sp>
      </p:grpSp>
      <p:grpSp>
        <p:nvGrpSpPr>
          <p:cNvPr id="4" name="Group 3">
            <a:extLst>
              <a:ext uri="{FF2B5EF4-FFF2-40B4-BE49-F238E27FC236}">
                <a16:creationId xmlns:a16="http://schemas.microsoft.com/office/drawing/2014/main" id="{9B032100-EC6A-AF48-8E86-6B53BF824605}"/>
              </a:ext>
            </a:extLst>
          </p:cNvPr>
          <p:cNvGrpSpPr/>
          <p:nvPr/>
        </p:nvGrpSpPr>
        <p:grpSpPr>
          <a:xfrm>
            <a:off x="5865185" y="1166310"/>
            <a:ext cx="1235755" cy="562764"/>
            <a:chOff x="6652914" y="-590095"/>
            <a:chExt cx="1615996" cy="598908"/>
          </a:xfrm>
        </p:grpSpPr>
        <p:sp>
          <p:nvSpPr>
            <p:cNvPr id="109" name="Rectangle 108">
              <a:extLst>
                <a:ext uri="{FF2B5EF4-FFF2-40B4-BE49-F238E27FC236}">
                  <a16:creationId xmlns:a16="http://schemas.microsoft.com/office/drawing/2014/main" id="{D42C87A2-A96F-724A-AA2A-A7895BEDF8B1}"/>
                </a:ext>
              </a:extLst>
            </p:cNvPr>
            <p:cNvSpPr/>
            <p:nvPr/>
          </p:nvSpPr>
          <p:spPr>
            <a:xfrm>
              <a:off x="6661792" y="-590095"/>
              <a:ext cx="1571260" cy="598908"/>
            </a:xfrm>
            <a:prstGeom prst="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63D0D967-0612-E844-AE2E-A8DF5F737C26}"/>
                </a:ext>
              </a:extLst>
            </p:cNvPr>
            <p:cNvSpPr txBox="1"/>
            <p:nvPr/>
          </p:nvSpPr>
          <p:spPr>
            <a:xfrm>
              <a:off x="6652914" y="-480095"/>
              <a:ext cx="1615996" cy="369235"/>
            </a:xfrm>
            <a:prstGeom prst="rect">
              <a:avLst/>
            </a:prstGeom>
            <a:noFill/>
            <a:ln>
              <a:noFill/>
            </a:ln>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AppEEARS</a:t>
              </a:r>
              <a:endParaRPr lang="en-US" sz="1600" dirty="0">
                <a:solidFill>
                  <a:schemeClr val="tx1">
                    <a:lumMod val="75000"/>
                    <a:lumOff val="25000"/>
                  </a:schemeClr>
                </a:solidFill>
                <a:latin typeface="Century Gothic" panose="020B0502020202020204" pitchFamily="34" charset="0"/>
              </a:endParaRPr>
            </a:p>
          </p:txBody>
        </p:sp>
      </p:grpSp>
      <p:grpSp>
        <p:nvGrpSpPr>
          <p:cNvPr id="174" name="Group 173">
            <a:extLst>
              <a:ext uri="{FF2B5EF4-FFF2-40B4-BE49-F238E27FC236}">
                <a16:creationId xmlns:a16="http://schemas.microsoft.com/office/drawing/2014/main" id="{94AF775A-EC79-234F-9EC2-6BEB526BFF46}"/>
              </a:ext>
            </a:extLst>
          </p:cNvPr>
          <p:cNvGrpSpPr/>
          <p:nvPr/>
        </p:nvGrpSpPr>
        <p:grpSpPr>
          <a:xfrm>
            <a:off x="6069359" y="2120059"/>
            <a:ext cx="829666" cy="814648"/>
            <a:chOff x="555716" y="3868664"/>
            <a:chExt cx="829666" cy="814648"/>
          </a:xfrm>
        </p:grpSpPr>
        <p:grpSp>
          <p:nvGrpSpPr>
            <p:cNvPr id="175" name="Group 174">
              <a:extLst>
                <a:ext uri="{FF2B5EF4-FFF2-40B4-BE49-F238E27FC236}">
                  <a16:creationId xmlns:a16="http://schemas.microsoft.com/office/drawing/2014/main" id="{6E206C1D-4635-ED4C-9C49-13F099AB9844}"/>
                </a:ext>
              </a:extLst>
            </p:cNvPr>
            <p:cNvGrpSpPr/>
            <p:nvPr/>
          </p:nvGrpSpPr>
          <p:grpSpPr>
            <a:xfrm>
              <a:off x="555716" y="3868664"/>
              <a:ext cx="817421" cy="814648"/>
              <a:chOff x="4130145" y="2944831"/>
              <a:chExt cx="817421" cy="814648"/>
            </a:xfrm>
          </p:grpSpPr>
          <p:sp>
            <p:nvSpPr>
              <p:cNvPr id="178" name="Rounded Rectangle 177">
                <a:extLst>
                  <a:ext uri="{FF2B5EF4-FFF2-40B4-BE49-F238E27FC236}">
                    <a16:creationId xmlns:a16="http://schemas.microsoft.com/office/drawing/2014/main" id="{ADBDB454-A939-8746-869E-FE9B8DEF322A}"/>
                  </a:ext>
                </a:extLst>
              </p:cNvPr>
              <p:cNvSpPr/>
              <p:nvPr/>
            </p:nvSpPr>
            <p:spPr>
              <a:xfrm>
                <a:off x="4130145" y="2944831"/>
                <a:ext cx="665018" cy="665018"/>
              </a:xfrm>
              <a:prstGeom prst="roundRect">
                <a:avLst/>
              </a:prstGeom>
              <a:solidFill>
                <a:schemeClr val="accent6">
                  <a:lumMod val="75000"/>
                </a:schemeClr>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79" name="Rounded Rectangle 178">
                <a:extLst>
                  <a:ext uri="{FF2B5EF4-FFF2-40B4-BE49-F238E27FC236}">
                    <a16:creationId xmlns:a16="http://schemas.microsoft.com/office/drawing/2014/main" id="{0A2D3F0B-0897-BE4F-A94C-8821B34911E4}"/>
                  </a:ext>
                </a:extLst>
              </p:cNvPr>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80" name="Rounded Rectangle 179">
                <a:extLst>
                  <a:ext uri="{FF2B5EF4-FFF2-40B4-BE49-F238E27FC236}">
                    <a16:creationId xmlns:a16="http://schemas.microsoft.com/office/drawing/2014/main" id="{AAB0EB97-15CE-B24A-A0B0-55A655BE03E9}"/>
                  </a:ext>
                </a:extLst>
              </p:cNvPr>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81" name="Rounded Rectangle 180">
                <a:extLst>
                  <a:ext uri="{FF2B5EF4-FFF2-40B4-BE49-F238E27FC236}">
                    <a16:creationId xmlns:a16="http://schemas.microsoft.com/office/drawing/2014/main" id="{36E06C54-AD6E-A641-B217-72B773713E9B}"/>
                  </a:ext>
                </a:extLst>
              </p:cNvPr>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76" name="TextBox 175">
              <a:extLst>
                <a:ext uri="{FF2B5EF4-FFF2-40B4-BE49-F238E27FC236}">
                  <a16:creationId xmlns:a16="http://schemas.microsoft.com/office/drawing/2014/main" id="{9AC69AF9-3CA9-7D4B-A00D-60D694D5FCA1}"/>
                </a:ext>
              </a:extLst>
            </p:cNvPr>
            <p:cNvSpPr txBox="1"/>
            <p:nvPr/>
          </p:nvSpPr>
          <p:spPr>
            <a:xfrm>
              <a:off x="667597" y="4194061"/>
              <a:ext cx="717785"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NDVI</a:t>
              </a:r>
            </a:p>
          </p:txBody>
        </p:sp>
      </p:grpSp>
      <p:grpSp>
        <p:nvGrpSpPr>
          <p:cNvPr id="5" name="Group 4">
            <a:extLst>
              <a:ext uri="{FF2B5EF4-FFF2-40B4-BE49-F238E27FC236}">
                <a16:creationId xmlns:a16="http://schemas.microsoft.com/office/drawing/2014/main" id="{8EE35066-E333-6A4B-9FBA-B7D7EC1223EB}"/>
              </a:ext>
            </a:extLst>
          </p:cNvPr>
          <p:cNvGrpSpPr/>
          <p:nvPr/>
        </p:nvGrpSpPr>
        <p:grpSpPr>
          <a:xfrm>
            <a:off x="6034290" y="3313353"/>
            <a:ext cx="934994" cy="814648"/>
            <a:chOff x="9687018" y="3876782"/>
            <a:chExt cx="934994" cy="814648"/>
          </a:xfrm>
        </p:grpSpPr>
        <p:grpSp>
          <p:nvGrpSpPr>
            <p:cNvPr id="182" name="Group 181">
              <a:extLst>
                <a:ext uri="{FF2B5EF4-FFF2-40B4-BE49-F238E27FC236}">
                  <a16:creationId xmlns:a16="http://schemas.microsoft.com/office/drawing/2014/main" id="{08963397-3A2F-464C-962E-FDE0509DBC56}"/>
                </a:ext>
              </a:extLst>
            </p:cNvPr>
            <p:cNvGrpSpPr/>
            <p:nvPr/>
          </p:nvGrpSpPr>
          <p:grpSpPr>
            <a:xfrm>
              <a:off x="9687018" y="3876782"/>
              <a:ext cx="835682" cy="814648"/>
              <a:chOff x="555716" y="3868664"/>
              <a:chExt cx="835682" cy="814648"/>
            </a:xfrm>
          </p:grpSpPr>
          <p:grpSp>
            <p:nvGrpSpPr>
              <p:cNvPr id="183" name="Group 182">
                <a:extLst>
                  <a:ext uri="{FF2B5EF4-FFF2-40B4-BE49-F238E27FC236}">
                    <a16:creationId xmlns:a16="http://schemas.microsoft.com/office/drawing/2014/main" id="{55C3C9AB-BB05-714D-AF01-ED65D2B39EA7}"/>
                  </a:ext>
                </a:extLst>
              </p:cNvPr>
              <p:cNvGrpSpPr/>
              <p:nvPr/>
            </p:nvGrpSpPr>
            <p:grpSpPr>
              <a:xfrm>
                <a:off x="555716" y="3868664"/>
                <a:ext cx="817421" cy="814648"/>
                <a:chOff x="4130145" y="2944831"/>
                <a:chExt cx="817421" cy="814648"/>
              </a:xfrm>
            </p:grpSpPr>
            <p:sp>
              <p:nvSpPr>
                <p:cNvPr id="185" name="Rounded Rectangle 184">
                  <a:extLst>
                    <a:ext uri="{FF2B5EF4-FFF2-40B4-BE49-F238E27FC236}">
                      <a16:creationId xmlns:a16="http://schemas.microsoft.com/office/drawing/2014/main" id="{A52E092D-D41C-9D4F-92B7-070B0AD57CAC}"/>
                    </a:ext>
                  </a:extLst>
                </p:cNvPr>
                <p:cNvSpPr/>
                <p:nvPr/>
              </p:nvSpPr>
              <p:spPr>
                <a:xfrm>
                  <a:off x="4130145" y="2944831"/>
                  <a:ext cx="665018" cy="665018"/>
                </a:xfrm>
                <a:prstGeom prst="roundRect">
                  <a:avLst/>
                </a:prstGeom>
                <a:solidFill>
                  <a:schemeClr val="accent6">
                    <a:lumMod val="75000"/>
                  </a:schemeClr>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86" name="Rounded Rectangle 185">
                  <a:extLst>
                    <a:ext uri="{FF2B5EF4-FFF2-40B4-BE49-F238E27FC236}">
                      <a16:creationId xmlns:a16="http://schemas.microsoft.com/office/drawing/2014/main" id="{AAB24484-6DC5-1145-9F39-47B5EDCECAF6}"/>
                    </a:ext>
                  </a:extLst>
                </p:cNvPr>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87" name="Rounded Rectangle 186">
                  <a:extLst>
                    <a:ext uri="{FF2B5EF4-FFF2-40B4-BE49-F238E27FC236}">
                      <a16:creationId xmlns:a16="http://schemas.microsoft.com/office/drawing/2014/main" id="{386CA4F9-5DE2-4B4C-BAD1-D32AB7758BD6}"/>
                    </a:ext>
                  </a:extLst>
                </p:cNvPr>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88" name="Rounded Rectangle 187">
                  <a:extLst>
                    <a:ext uri="{FF2B5EF4-FFF2-40B4-BE49-F238E27FC236}">
                      <a16:creationId xmlns:a16="http://schemas.microsoft.com/office/drawing/2014/main" id="{880A514D-1B7E-EB4C-956C-C628873584A7}"/>
                    </a:ext>
                  </a:extLst>
                </p:cNvPr>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84" name="TextBox 183">
                <a:extLst>
                  <a:ext uri="{FF2B5EF4-FFF2-40B4-BE49-F238E27FC236}">
                    <a16:creationId xmlns:a16="http://schemas.microsoft.com/office/drawing/2014/main" id="{E308BB1A-2528-0A47-8DAC-5C3F8F000D36}"/>
                  </a:ext>
                </a:extLst>
              </p:cNvPr>
              <p:cNvSpPr txBox="1"/>
              <p:nvPr/>
            </p:nvSpPr>
            <p:spPr>
              <a:xfrm>
                <a:off x="673613" y="4080750"/>
                <a:ext cx="717785"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VCI</a:t>
                </a:r>
              </a:p>
            </p:txBody>
          </p:sp>
        </p:grpSp>
        <p:sp>
          <p:nvSpPr>
            <p:cNvPr id="189" name="TextBox 188">
              <a:extLst>
                <a:ext uri="{FF2B5EF4-FFF2-40B4-BE49-F238E27FC236}">
                  <a16:creationId xmlns:a16="http://schemas.microsoft.com/office/drawing/2014/main" id="{B6ED7E5A-8D49-C443-B7F7-3805B64BD5F1}"/>
                </a:ext>
              </a:extLst>
            </p:cNvPr>
            <p:cNvSpPr txBox="1"/>
            <p:nvPr/>
          </p:nvSpPr>
          <p:spPr>
            <a:xfrm>
              <a:off x="9752959" y="4411102"/>
              <a:ext cx="869053" cy="276999"/>
            </a:xfrm>
            <a:prstGeom prst="rect">
              <a:avLst/>
            </a:prstGeom>
            <a:noFill/>
            <a:ln>
              <a:noFill/>
            </a:ln>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nvGrpSpPr>
          <p:cNvPr id="190" name="Group 189">
            <a:extLst>
              <a:ext uri="{FF2B5EF4-FFF2-40B4-BE49-F238E27FC236}">
                <a16:creationId xmlns:a16="http://schemas.microsoft.com/office/drawing/2014/main" id="{99520534-7CAF-8041-B658-3E5E34F53049}"/>
              </a:ext>
            </a:extLst>
          </p:cNvPr>
          <p:cNvGrpSpPr/>
          <p:nvPr/>
        </p:nvGrpSpPr>
        <p:grpSpPr>
          <a:xfrm>
            <a:off x="7103336" y="1160972"/>
            <a:ext cx="1580025" cy="567848"/>
            <a:chOff x="6516890" y="382192"/>
            <a:chExt cx="2048503" cy="619308"/>
          </a:xfrm>
        </p:grpSpPr>
        <p:sp>
          <p:nvSpPr>
            <p:cNvPr id="191" name="Rectangle 190">
              <a:extLst>
                <a:ext uri="{FF2B5EF4-FFF2-40B4-BE49-F238E27FC236}">
                  <a16:creationId xmlns:a16="http://schemas.microsoft.com/office/drawing/2014/main" id="{526E2B5C-24CE-834C-A934-8B9D7DA74C1F}"/>
                </a:ext>
              </a:extLst>
            </p:cNvPr>
            <p:cNvSpPr/>
            <p:nvPr/>
          </p:nvSpPr>
          <p:spPr>
            <a:xfrm>
              <a:off x="6516890" y="382192"/>
              <a:ext cx="2044118" cy="619308"/>
            </a:xfrm>
            <a:prstGeom prst="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extBox 191">
              <a:extLst>
                <a:ext uri="{FF2B5EF4-FFF2-40B4-BE49-F238E27FC236}">
                  <a16:creationId xmlns:a16="http://schemas.microsoft.com/office/drawing/2014/main" id="{3C0848C9-EF01-2D47-BB9D-5416D93E9D84}"/>
                </a:ext>
              </a:extLst>
            </p:cNvPr>
            <p:cNvSpPr txBox="1"/>
            <p:nvPr/>
          </p:nvSpPr>
          <p:spPr>
            <a:xfrm>
              <a:off x="6521275" y="508933"/>
              <a:ext cx="2044118" cy="369235"/>
            </a:xfrm>
            <a:prstGeom prst="rect">
              <a:avLst/>
            </a:prstGeom>
            <a:noFill/>
            <a:ln>
              <a:noFill/>
            </a:ln>
          </p:spPr>
          <p:txBody>
            <a:bodyPr wrap="square" rtlCol="0">
              <a:spAutoFit/>
            </a:bodyPr>
            <a:lstStyle/>
            <a:p>
              <a:pPr algn="ctr"/>
              <a:r>
                <a:rPr lang="en-US" sz="1600" dirty="0" err="1">
                  <a:solidFill>
                    <a:schemeClr val="tx1">
                      <a:lumMod val="75000"/>
                      <a:lumOff val="25000"/>
                    </a:schemeClr>
                  </a:solidFill>
                  <a:latin typeface="Century Gothic" panose="020B0502020202020204" pitchFamily="34" charset="0"/>
                </a:rPr>
                <a:t>ClimateSERV</a:t>
              </a:r>
              <a:endParaRPr lang="en-US" sz="1600" dirty="0">
                <a:solidFill>
                  <a:schemeClr val="tx1">
                    <a:lumMod val="75000"/>
                    <a:lumOff val="25000"/>
                  </a:schemeClr>
                </a:solidFill>
                <a:latin typeface="Century Gothic" panose="020B0502020202020204" pitchFamily="34" charset="0"/>
              </a:endParaRPr>
            </a:p>
          </p:txBody>
        </p:sp>
      </p:grpSp>
      <p:grpSp>
        <p:nvGrpSpPr>
          <p:cNvPr id="193" name="Group 192">
            <a:extLst>
              <a:ext uri="{FF2B5EF4-FFF2-40B4-BE49-F238E27FC236}">
                <a16:creationId xmlns:a16="http://schemas.microsoft.com/office/drawing/2014/main" id="{73261B58-D0CA-224A-B219-04BCC19AFFEB}"/>
              </a:ext>
            </a:extLst>
          </p:cNvPr>
          <p:cNvGrpSpPr/>
          <p:nvPr/>
        </p:nvGrpSpPr>
        <p:grpSpPr>
          <a:xfrm>
            <a:off x="7477109" y="3318287"/>
            <a:ext cx="934994" cy="814648"/>
            <a:chOff x="9687018" y="3876782"/>
            <a:chExt cx="934994" cy="814648"/>
          </a:xfrm>
        </p:grpSpPr>
        <p:grpSp>
          <p:nvGrpSpPr>
            <p:cNvPr id="194" name="Group 193">
              <a:extLst>
                <a:ext uri="{FF2B5EF4-FFF2-40B4-BE49-F238E27FC236}">
                  <a16:creationId xmlns:a16="http://schemas.microsoft.com/office/drawing/2014/main" id="{6EAD5420-274F-2E48-8514-11158B333B7E}"/>
                </a:ext>
              </a:extLst>
            </p:cNvPr>
            <p:cNvGrpSpPr/>
            <p:nvPr/>
          </p:nvGrpSpPr>
          <p:grpSpPr>
            <a:xfrm>
              <a:off x="9687018" y="3876782"/>
              <a:ext cx="835682" cy="814648"/>
              <a:chOff x="555716" y="3868664"/>
              <a:chExt cx="835682" cy="814648"/>
            </a:xfrm>
          </p:grpSpPr>
          <p:grpSp>
            <p:nvGrpSpPr>
              <p:cNvPr id="196" name="Group 195">
                <a:extLst>
                  <a:ext uri="{FF2B5EF4-FFF2-40B4-BE49-F238E27FC236}">
                    <a16:creationId xmlns:a16="http://schemas.microsoft.com/office/drawing/2014/main" id="{E1495B76-199B-F24C-BF44-AB0CD6056269}"/>
                  </a:ext>
                </a:extLst>
              </p:cNvPr>
              <p:cNvGrpSpPr/>
              <p:nvPr/>
            </p:nvGrpSpPr>
            <p:grpSpPr>
              <a:xfrm>
                <a:off x="555716" y="3868664"/>
                <a:ext cx="817421" cy="814648"/>
                <a:chOff x="4130145" y="2944831"/>
                <a:chExt cx="817421" cy="814648"/>
              </a:xfrm>
            </p:grpSpPr>
            <p:sp>
              <p:nvSpPr>
                <p:cNvPr id="198" name="Rounded Rectangle 197">
                  <a:extLst>
                    <a:ext uri="{FF2B5EF4-FFF2-40B4-BE49-F238E27FC236}">
                      <a16:creationId xmlns:a16="http://schemas.microsoft.com/office/drawing/2014/main" id="{0031FAF9-4587-3248-8DD6-054C2D87C116}"/>
                    </a:ext>
                  </a:extLst>
                </p:cNvPr>
                <p:cNvSpPr/>
                <p:nvPr/>
              </p:nvSpPr>
              <p:spPr>
                <a:xfrm>
                  <a:off x="4130145" y="2944831"/>
                  <a:ext cx="665018" cy="665018"/>
                </a:xfrm>
                <a:prstGeom prst="roundRect">
                  <a:avLst/>
                </a:prstGeom>
                <a:solidFill>
                  <a:schemeClr val="accent6">
                    <a:lumMod val="75000"/>
                  </a:schemeClr>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199" name="Rounded Rectangle 198">
                  <a:extLst>
                    <a:ext uri="{FF2B5EF4-FFF2-40B4-BE49-F238E27FC236}">
                      <a16:creationId xmlns:a16="http://schemas.microsoft.com/office/drawing/2014/main" id="{8095464D-93C7-A647-82F4-670E216B7E2F}"/>
                    </a:ext>
                  </a:extLst>
                </p:cNvPr>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200" name="Rounded Rectangle 199">
                  <a:extLst>
                    <a:ext uri="{FF2B5EF4-FFF2-40B4-BE49-F238E27FC236}">
                      <a16:creationId xmlns:a16="http://schemas.microsoft.com/office/drawing/2014/main" id="{342128DF-DE36-BF46-ACF3-6FBA832C88A0}"/>
                    </a:ext>
                  </a:extLst>
                </p:cNvPr>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201" name="Rounded Rectangle 200">
                  <a:extLst>
                    <a:ext uri="{FF2B5EF4-FFF2-40B4-BE49-F238E27FC236}">
                      <a16:creationId xmlns:a16="http://schemas.microsoft.com/office/drawing/2014/main" id="{5A1E9CB9-4BE6-7C45-A8E1-14D2BC859CC0}"/>
                    </a:ext>
                  </a:extLst>
                </p:cNvPr>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197" name="TextBox 196">
                <a:extLst>
                  <a:ext uri="{FF2B5EF4-FFF2-40B4-BE49-F238E27FC236}">
                    <a16:creationId xmlns:a16="http://schemas.microsoft.com/office/drawing/2014/main" id="{6528949E-E757-9B44-A31E-134D4E930936}"/>
                  </a:ext>
                </a:extLst>
              </p:cNvPr>
              <p:cNvSpPr txBox="1"/>
              <p:nvPr/>
            </p:nvSpPr>
            <p:spPr>
              <a:xfrm>
                <a:off x="673613" y="4072606"/>
                <a:ext cx="717785"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ESI</a:t>
                </a:r>
              </a:p>
            </p:txBody>
          </p:sp>
        </p:grpSp>
        <p:sp>
          <p:nvSpPr>
            <p:cNvPr id="195" name="TextBox 194">
              <a:extLst>
                <a:ext uri="{FF2B5EF4-FFF2-40B4-BE49-F238E27FC236}">
                  <a16:creationId xmlns:a16="http://schemas.microsoft.com/office/drawing/2014/main" id="{1A1CAF90-D90B-E845-BD6B-3BC7493DBC4D}"/>
                </a:ext>
              </a:extLst>
            </p:cNvPr>
            <p:cNvSpPr txBox="1"/>
            <p:nvPr/>
          </p:nvSpPr>
          <p:spPr>
            <a:xfrm>
              <a:off x="9752959" y="4411102"/>
              <a:ext cx="869053" cy="276999"/>
            </a:xfrm>
            <a:prstGeom prst="rect">
              <a:avLst/>
            </a:prstGeom>
            <a:noFill/>
            <a:ln>
              <a:noFill/>
            </a:ln>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grpSp>
        <p:nvGrpSpPr>
          <p:cNvPr id="202" name="Group 201">
            <a:extLst>
              <a:ext uri="{FF2B5EF4-FFF2-40B4-BE49-F238E27FC236}">
                <a16:creationId xmlns:a16="http://schemas.microsoft.com/office/drawing/2014/main" id="{A05AD3C0-F940-3B49-BE3E-43EF7E903681}"/>
              </a:ext>
            </a:extLst>
          </p:cNvPr>
          <p:cNvGrpSpPr/>
          <p:nvPr/>
        </p:nvGrpSpPr>
        <p:grpSpPr>
          <a:xfrm>
            <a:off x="3005227" y="4399718"/>
            <a:ext cx="5727217" cy="345045"/>
            <a:chOff x="6516890" y="382192"/>
            <a:chExt cx="2066742" cy="619308"/>
          </a:xfrm>
        </p:grpSpPr>
        <p:sp>
          <p:nvSpPr>
            <p:cNvPr id="203" name="Rectangle 202">
              <a:extLst>
                <a:ext uri="{FF2B5EF4-FFF2-40B4-BE49-F238E27FC236}">
                  <a16:creationId xmlns:a16="http://schemas.microsoft.com/office/drawing/2014/main" id="{DDF4807D-93A2-BB4F-8620-BCC437515DC1}"/>
                </a:ext>
              </a:extLst>
            </p:cNvPr>
            <p:cNvSpPr/>
            <p:nvPr/>
          </p:nvSpPr>
          <p:spPr>
            <a:xfrm>
              <a:off x="6516890" y="382192"/>
              <a:ext cx="2044118" cy="619308"/>
            </a:xfrm>
            <a:prstGeom prst="rect">
              <a:avLst/>
            </a:prstGeom>
            <a:solidFill>
              <a:schemeClr val="accent6">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070FFBA5-00E5-864D-AD5C-61C8F09E1007}"/>
                </a:ext>
              </a:extLst>
            </p:cNvPr>
            <p:cNvSpPr txBox="1"/>
            <p:nvPr/>
          </p:nvSpPr>
          <p:spPr>
            <a:xfrm>
              <a:off x="6539514" y="382449"/>
              <a:ext cx="2044118" cy="369235"/>
            </a:xfrm>
            <a:prstGeom prst="rect">
              <a:avLst/>
            </a:prstGeom>
            <a:noFill/>
            <a:ln>
              <a:noFill/>
            </a:ln>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PCA Analysis</a:t>
              </a:r>
            </a:p>
          </p:txBody>
        </p:sp>
      </p:grpSp>
      <p:grpSp>
        <p:nvGrpSpPr>
          <p:cNvPr id="205" name="Group 204">
            <a:extLst>
              <a:ext uri="{FF2B5EF4-FFF2-40B4-BE49-F238E27FC236}">
                <a16:creationId xmlns:a16="http://schemas.microsoft.com/office/drawing/2014/main" id="{E1BC2518-4734-6540-BF04-F6C1303009A1}"/>
              </a:ext>
            </a:extLst>
          </p:cNvPr>
          <p:cNvGrpSpPr/>
          <p:nvPr/>
        </p:nvGrpSpPr>
        <p:grpSpPr>
          <a:xfrm>
            <a:off x="5444444" y="5193153"/>
            <a:ext cx="934994" cy="820746"/>
            <a:chOff x="9687018" y="3876782"/>
            <a:chExt cx="934994" cy="820746"/>
          </a:xfrm>
        </p:grpSpPr>
        <p:grpSp>
          <p:nvGrpSpPr>
            <p:cNvPr id="206" name="Group 205">
              <a:extLst>
                <a:ext uri="{FF2B5EF4-FFF2-40B4-BE49-F238E27FC236}">
                  <a16:creationId xmlns:a16="http://schemas.microsoft.com/office/drawing/2014/main" id="{7E3B3241-9485-7C49-8FBF-9CEBD075DFB9}"/>
                </a:ext>
              </a:extLst>
            </p:cNvPr>
            <p:cNvGrpSpPr/>
            <p:nvPr/>
          </p:nvGrpSpPr>
          <p:grpSpPr>
            <a:xfrm>
              <a:off x="9687018" y="3876782"/>
              <a:ext cx="835682" cy="814648"/>
              <a:chOff x="555716" y="3868664"/>
              <a:chExt cx="835682" cy="814648"/>
            </a:xfrm>
          </p:grpSpPr>
          <p:grpSp>
            <p:nvGrpSpPr>
              <p:cNvPr id="208" name="Group 207">
                <a:extLst>
                  <a:ext uri="{FF2B5EF4-FFF2-40B4-BE49-F238E27FC236}">
                    <a16:creationId xmlns:a16="http://schemas.microsoft.com/office/drawing/2014/main" id="{BED1D530-DC3D-4443-90BD-4F4265F756C1}"/>
                  </a:ext>
                </a:extLst>
              </p:cNvPr>
              <p:cNvGrpSpPr/>
              <p:nvPr/>
            </p:nvGrpSpPr>
            <p:grpSpPr>
              <a:xfrm>
                <a:off x="555716" y="3868664"/>
                <a:ext cx="817421" cy="814648"/>
                <a:chOff x="4130145" y="2944831"/>
                <a:chExt cx="817421" cy="814648"/>
              </a:xfrm>
            </p:grpSpPr>
            <p:sp>
              <p:nvSpPr>
                <p:cNvPr id="210" name="Rounded Rectangle 209">
                  <a:extLst>
                    <a:ext uri="{FF2B5EF4-FFF2-40B4-BE49-F238E27FC236}">
                      <a16:creationId xmlns:a16="http://schemas.microsoft.com/office/drawing/2014/main" id="{4362BD9D-7038-3E43-B34A-0020F814AAE5}"/>
                    </a:ext>
                  </a:extLst>
                </p:cNvPr>
                <p:cNvSpPr/>
                <p:nvPr/>
              </p:nvSpPr>
              <p:spPr>
                <a:xfrm>
                  <a:off x="4130145" y="2944831"/>
                  <a:ext cx="665018" cy="665018"/>
                </a:xfrm>
                <a:prstGeom prst="roundRect">
                  <a:avLst/>
                </a:prstGeom>
                <a:solidFill>
                  <a:schemeClr val="accent6">
                    <a:lumMod val="75000"/>
                  </a:schemeClr>
                </a:solidFill>
                <a:ln>
                  <a:solidFill>
                    <a:schemeClr val="accent6">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211" name="Rounded Rectangle 210">
                  <a:extLst>
                    <a:ext uri="{FF2B5EF4-FFF2-40B4-BE49-F238E27FC236}">
                      <a16:creationId xmlns:a16="http://schemas.microsoft.com/office/drawing/2014/main" id="{6B7579D6-1A98-A244-BB8F-510B99F9DE40}"/>
                    </a:ext>
                  </a:extLst>
                </p:cNvPr>
                <p:cNvSpPr/>
                <p:nvPr/>
              </p:nvSpPr>
              <p:spPr>
                <a:xfrm>
                  <a:off x="4178636" y="2993322"/>
                  <a:ext cx="665018" cy="665018"/>
                </a:xfrm>
                <a:prstGeom prst="roundRect">
                  <a:avLst/>
                </a:prstGeom>
                <a:solidFill>
                  <a:schemeClr val="accent6">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212" name="Rounded Rectangle 211">
                  <a:extLst>
                    <a:ext uri="{FF2B5EF4-FFF2-40B4-BE49-F238E27FC236}">
                      <a16:creationId xmlns:a16="http://schemas.microsoft.com/office/drawing/2014/main" id="{4DB3FA75-C640-5B43-86EE-4466694F8D91}"/>
                    </a:ext>
                  </a:extLst>
                </p:cNvPr>
                <p:cNvSpPr/>
                <p:nvPr/>
              </p:nvSpPr>
              <p:spPr>
                <a:xfrm>
                  <a:off x="4230592" y="3041813"/>
                  <a:ext cx="665018" cy="665018"/>
                </a:xfrm>
                <a:prstGeom prst="round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sp>
              <p:nvSpPr>
                <p:cNvPr id="213" name="Rounded Rectangle 212">
                  <a:extLst>
                    <a:ext uri="{FF2B5EF4-FFF2-40B4-BE49-F238E27FC236}">
                      <a16:creationId xmlns:a16="http://schemas.microsoft.com/office/drawing/2014/main" id="{CA2933D3-9062-B74B-86FC-A9B93E78F8A8}"/>
                    </a:ext>
                  </a:extLst>
                </p:cNvPr>
                <p:cNvSpPr/>
                <p:nvPr/>
              </p:nvSpPr>
              <p:spPr>
                <a:xfrm>
                  <a:off x="4282548" y="3094461"/>
                  <a:ext cx="665018" cy="665018"/>
                </a:xfrm>
                <a:prstGeom prst="round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lumMod val="75000"/>
                        <a:lumOff val="25000"/>
                      </a:schemeClr>
                    </a:solidFill>
                  </a:endParaRPr>
                </a:p>
              </p:txBody>
            </p:sp>
          </p:grpSp>
          <p:sp>
            <p:nvSpPr>
              <p:cNvPr id="209" name="TextBox 208">
                <a:extLst>
                  <a:ext uri="{FF2B5EF4-FFF2-40B4-BE49-F238E27FC236}">
                    <a16:creationId xmlns:a16="http://schemas.microsoft.com/office/drawing/2014/main" id="{5026F1E2-1758-6644-9795-17A3834F6EE6}"/>
                  </a:ext>
                </a:extLst>
              </p:cNvPr>
              <p:cNvSpPr txBox="1"/>
              <p:nvPr/>
            </p:nvSpPr>
            <p:spPr>
              <a:xfrm>
                <a:off x="673613" y="4072606"/>
                <a:ext cx="717785"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CDI</a:t>
                </a:r>
              </a:p>
            </p:txBody>
          </p:sp>
        </p:grpSp>
        <p:sp>
          <p:nvSpPr>
            <p:cNvPr id="207" name="TextBox 206">
              <a:extLst>
                <a:ext uri="{FF2B5EF4-FFF2-40B4-BE49-F238E27FC236}">
                  <a16:creationId xmlns:a16="http://schemas.microsoft.com/office/drawing/2014/main" id="{7C86193E-A548-0E4B-A71B-57AD9BAECF5D}"/>
                </a:ext>
              </a:extLst>
            </p:cNvPr>
            <p:cNvSpPr txBox="1"/>
            <p:nvPr/>
          </p:nvSpPr>
          <p:spPr>
            <a:xfrm>
              <a:off x="9752959" y="4420529"/>
              <a:ext cx="869053" cy="276999"/>
            </a:xfrm>
            <a:prstGeom prst="rect">
              <a:avLst/>
            </a:prstGeom>
            <a:noFill/>
            <a:ln>
              <a:noFill/>
            </a:ln>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monthly</a:t>
              </a:r>
            </a:p>
          </p:txBody>
        </p:sp>
      </p:grpSp>
    </p:spTree>
    <p:extLst>
      <p:ext uri="{BB962C8B-B14F-4D97-AF65-F5344CB8AC3E}">
        <p14:creationId xmlns:p14="http://schemas.microsoft.com/office/powerpoint/2010/main" val="34001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3"/>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74"/>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2"/>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9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93"/>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451404546"/>
              </p:ext>
            </p:extLst>
          </p:nvPr>
        </p:nvGraphicFramePr>
        <p:xfrm>
          <a:off x="682002" y="1002121"/>
          <a:ext cx="12031578" cy="6358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531395" y="282740"/>
            <a:ext cx="10237009" cy="1718182"/>
          </a:xfrm>
          <a:prstGeom prst="rect">
            <a:avLst/>
          </a:prstGeom>
        </p:spPr>
        <p:txBody>
          <a:bodyPr wrap="square" anchor="ctr">
            <a:noAutofit/>
          </a:bodyPr>
          <a:lstStyle/>
          <a:p>
            <a:pPr lvl="0"/>
            <a:r>
              <a:rPr lang="en-US" sz="4000" b="1" dirty="0">
                <a:solidFill>
                  <a:srgbClr val="7EB761"/>
                </a:solidFill>
                <a:latin typeface="Century Gothic" panose="020F0302020204030204"/>
              </a:rPr>
              <a:t>DATA ACQUISITION: </a:t>
            </a:r>
          </a:p>
          <a:p>
            <a:pPr lvl="0"/>
            <a:r>
              <a:rPr lang="en-US" sz="4000" b="1" dirty="0">
                <a:solidFill>
                  <a:srgbClr val="7EB761"/>
                </a:solidFill>
                <a:latin typeface="Century Gothic" panose="020F0302020204030204"/>
              </a:rPr>
              <a:t>REGIONAL HYDROLOGIC EXTREMES ASSESSMENT SYSTEM</a:t>
            </a:r>
          </a:p>
        </p:txBody>
      </p:sp>
      <p:graphicFrame>
        <p:nvGraphicFramePr>
          <p:cNvPr id="14" name="Diagram 13"/>
          <p:cNvGraphicFramePr/>
          <p:nvPr>
            <p:extLst>
              <p:ext uri="{D42A27DB-BD31-4B8C-83A1-F6EECF244321}">
                <p14:modId xmlns:p14="http://schemas.microsoft.com/office/powerpoint/2010/main" val="1960159443"/>
              </p:ext>
            </p:extLst>
          </p:nvPr>
        </p:nvGraphicFramePr>
        <p:xfrm>
          <a:off x="682002" y="1002121"/>
          <a:ext cx="12031578" cy="63582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7207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3810</TotalTime>
  <Words>5557</Words>
  <Application>Microsoft Office PowerPoint</Application>
  <PresentationFormat>Widescreen</PresentationFormat>
  <Paragraphs>769</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Century Gothic</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Neugebauer, Sydney E. (LARC-E3)[SSAI DEVELOP]</cp:lastModifiedBy>
  <cp:revision>311</cp:revision>
  <dcterms:created xsi:type="dcterms:W3CDTF">2019-11-12T17:46:59Z</dcterms:created>
  <dcterms:modified xsi:type="dcterms:W3CDTF">2020-03-24T15:17:07Z</dcterms:modified>
</cp:coreProperties>
</file>