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27432000" cy="3657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 roundtripDataSignature="AMtx7mhqwbeQEb4F5LRwVsOYx2O7LAS9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30" d="100"/>
          <a:sy n="30" d="100"/>
        </p:scale>
        <p:origin x="1162" y="-33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customschemas.google.com/relationships/presentationmetadata" Target="metadata"/><Relationship Id="rId10" Type="http://schemas.openxmlformats.org/officeDocument/2006/relationships/tableStyles" Target="tableStyles.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g5de7cb08f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g5de7cb08fb_0_0: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5"/>
          <p:cNvSpPr/>
          <p:nvPr/>
        </p:nvSpPr>
        <p:spPr>
          <a:xfrm>
            <a:off x="914399" y="35661600"/>
            <a:ext cx="25603200" cy="415567"/>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5"/>
          <p:cNvSpPr/>
          <p:nvPr/>
        </p:nvSpPr>
        <p:spPr>
          <a:xfrm>
            <a:off x="893617" y="36126531"/>
            <a:ext cx="25644768"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p:txBody>
      </p:sp>
      <p:sp>
        <p:nvSpPr>
          <p:cNvPr id="14" name="Google Shape;14;p5"/>
          <p:cNvSpPr/>
          <p:nvPr/>
        </p:nvSpPr>
        <p:spPr>
          <a:xfrm>
            <a:off x="914400" y="3662904"/>
            <a:ext cx="25623985" cy="260911"/>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p5"/>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5"/>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3000"/>
              </a:spcBef>
              <a:spcAft>
                <a:spcPts val="0"/>
              </a:spcAft>
              <a:buClr>
                <a:srgbClr val="379CC3"/>
              </a:buClr>
              <a:buSzPts val="5400"/>
              <a:buNone/>
              <a:defRPr sz="5400" b="1">
                <a:solidFill>
                  <a:srgbClr val="379CC3"/>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5"/>
          <p:cNvPicPr preferRelativeResize="0"/>
          <p:nvPr/>
        </p:nvPicPr>
        <p:blipFill rotWithShape="1">
          <a:blip r:embed="rId3">
            <a:alphaModFix/>
          </a:blip>
          <a:srcRect/>
          <a:stretch/>
        </p:blipFill>
        <p:spPr>
          <a:xfrm>
            <a:off x="970533" y="891700"/>
            <a:ext cx="2508115" cy="2176272"/>
          </a:xfrm>
          <a:prstGeom prst="rect">
            <a:avLst/>
          </a:prstGeom>
          <a:noFill/>
          <a:ln>
            <a:noFill/>
          </a:ln>
        </p:spPr>
      </p:pic>
      <p:pic>
        <p:nvPicPr>
          <p:cNvPr id="18" name="Google Shape;18;p5"/>
          <p:cNvPicPr preferRelativeResize="0"/>
          <p:nvPr/>
        </p:nvPicPr>
        <p:blipFill rotWithShape="1">
          <a:blip r:embed="rId4">
            <a:alphaModFix/>
          </a:blip>
          <a:srcRect/>
          <a:stretch/>
        </p:blipFill>
        <p:spPr>
          <a:xfrm>
            <a:off x="914400" y="34529481"/>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normAutofit/>
          </a:bodyPr>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4"/>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4"/>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4"/>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1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17" Type="http://schemas.openxmlformats.org/officeDocument/2006/relationships/image" Target="../media/image18.jp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g5de7cb08fb_0_0"/>
          <p:cNvSpPr txBox="1"/>
          <p:nvPr/>
        </p:nvSpPr>
        <p:spPr>
          <a:xfrm rot="-5400000">
            <a:off x="11001159" y="18369000"/>
            <a:ext cx="29222700" cy="1781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10000"/>
              <a:buFont typeface="Century Gothic"/>
              <a:buNone/>
            </a:pPr>
            <a:r>
              <a:rPr lang="en-US" sz="10000" b="1" i="0" u="none" strike="noStrike" cap="none" dirty="0">
                <a:solidFill>
                  <a:srgbClr val="379CC3"/>
                </a:solidFill>
                <a:latin typeface="Century Gothic"/>
                <a:ea typeface="Century Gothic"/>
                <a:cs typeface="Century Gothic"/>
                <a:sym typeface="Century Gothic"/>
              </a:rPr>
              <a:t>Rocky Mountain</a:t>
            </a:r>
            <a:r>
              <a:rPr lang="en-US" sz="10000" b="0" i="0" u="none" strike="noStrike" cap="none" dirty="0">
                <a:solidFill>
                  <a:srgbClr val="379CC3"/>
                </a:solidFill>
                <a:latin typeface="Century Gothic"/>
                <a:ea typeface="Century Gothic"/>
                <a:cs typeface="Century Gothic"/>
                <a:sym typeface="Century Gothic"/>
              </a:rPr>
              <a:t> Water Resources II</a:t>
            </a:r>
            <a:endParaRPr sz="1400" b="0" i="0" u="none" strike="noStrike" cap="none" dirty="0">
              <a:solidFill>
                <a:srgbClr val="000000"/>
              </a:solidFill>
              <a:latin typeface="Arial"/>
              <a:ea typeface="Arial"/>
              <a:cs typeface="Arial"/>
              <a:sym typeface="Arial"/>
            </a:endParaRPr>
          </a:p>
        </p:txBody>
      </p:sp>
      <p:pic>
        <p:nvPicPr>
          <p:cNvPr id="24" name="Google Shape;24;g5de7cb08fb_0_0"/>
          <p:cNvPicPr preferRelativeResize="0"/>
          <p:nvPr/>
        </p:nvPicPr>
        <p:blipFill rotWithShape="1">
          <a:blip r:embed="rId3">
            <a:alphaModFix/>
          </a:blip>
          <a:srcRect/>
          <a:stretch/>
        </p:blipFill>
        <p:spPr>
          <a:xfrm>
            <a:off x="12568375" y="5290625"/>
            <a:ext cx="9511975" cy="5913058"/>
          </a:xfrm>
          <a:prstGeom prst="rect">
            <a:avLst/>
          </a:prstGeom>
          <a:noFill/>
          <a:ln>
            <a:noFill/>
          </a:ln>
        </p:spPr>
      </p:pic>
      <p:sp>
        <p:nvSpPr>
          <p:cNvPr id="25" name="Google Shape;25;g5de7cb08fb_0_0"/>
          <p:cNvSpPr txBox="1"/>
          <p:nvPr/>
        </p:nvSpPr>
        <p:spPr>
          <a:xfrm>
            <a:off x="844028" y="20159439"/>
            <a:ext cx="38490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Methodology</a:t>
            </a:r>
            <a:endParaRPr sz="1400" b="0" i="0" u="none" strike="noStrike" cap="none">
              <a:solidFill>
                <a:srgbClr val="000000"/>
              </a:solidFill>
              <a:latin typeface="Arial"/>
              <a:ea typeface="Arial"/>
              <a:cs typeface="Arial"/>
              <a:sym typeface="Arial"/>
            </a:endParaRPr>
          </a:p>
        </p:txBody>
      </p:sp>
      <p:pic>
        <p:nvPicPr>
          <p:cNvPr id="26" name="Google Shape;26;g5de7cb08fb_0_0"/>
          <p:cNvPicPr preferRelativeResize="0"/>
          <p:nvPr/>
        </p:nvPicPr>
        <p:blipFill rotWithShape="1">
          <a:blip r:embed="rId4">
            <a:alphaModFix/>
          </a:blip>
          <a:srcRect r="30191"/>
          <a:stretch/>
        </p:blipFill>
        <p:spPr>
          <a:xfrm>
            <a:off x="914397" y="20889388"/>
            <a:ext cx="3657600" cy="4828674"/>
          </a:xfrm>
          <a:prstGeom prst="rect">
            <a:avLst/>
          </a:prstGeom>
          <a:noFill/>
          <a:ln w="9525" cap="flat" cmpd="sng">
            <a:solidFill>
              <a:srgbClr val="434343"/>
            </a:solidFill>
            <a:prstDash val="solid"/>
            <a:round/>
            <a:headEnd type="none" w="sm" len="sm"/>
            <a:tailEnd type="none" w="sm" len="sm"/>
          </a:ln>
        </p:spPr>
      </p:pic>
      <p:pic>
        <p:nvPicPr>
          <p:cNvPr id="27" name="Google Shape;27;g5de7cb08fb_0_0"/>
          <p:cNvPicPr preferRelativeResize="0"/>
          <p:nvPr/>
        </p:nvPicPr>
        <p:blipFill rotWithShape="1">
          <a:blip r:embed="rId5">
            <a:alphaModFix/>
          </a:blip>
          <a:srcRect r="35203"/>
          <a:stretch/>
        </p:blipFill>
        <p:spPr>
          <a:xfrm>
            <a:off x="4609980" y="20889388"/>
            <a:ext cx="3657600" cy="4828752"/>
          </a:xfrm>
          <a:prstGeom prst="rect">
            <a:avLst/>
          </a:prstGeom>
          <a:noFill/>
          <a:ln w="9525" cap="flat" cmpd="sng">
            <a:solidFill>
              <a:srgbClr val="434343"/>
            </a:solidFill>
            <a:prstDash val="solid"/>
            <a:round/>
            <a:headEnd type="none" w="sm" len="sm"/>
            <a:tailEnd type="none" w="sm" len="sm"/>
          </a:ln>
        </p:spPr>
      </p:pic>
      <p:pic>
        <p:nvPicPr>
          <p:cNvPr id="28" name="Google Shape;28;g5de7cb08fb_0_0"/>
          <p:cNvPicPr preferRelativeResize="0"/>
          <p:nvPr/>
        </p:nvPicPr>
        <p:blipFill rotWithShape="1">
          <a:blip r:embed="rId6">
            <a:alphaModFix/>
          </a:blip>
          <a:srcRect t="18625" r="15397" b="4663"/>
          <a:stretch/>
        </p:blipFill>
        <p:spPr>
          <a:xfrm>
            <a:off x="8286832" y="20889388"/>
            <a:ext cx="3657600" cy="4828700"/>
          </a:xfrm>
          <a:prstGeom prst="rect">
            <a:avLst/>
          </a:prstGeom>
          <a:noFill/>
          <a:ln w="9525" cap="flat" cmpd="sng">
            <a:solidFill>
              <a:srgbClr val="434343"/>
            </a:solidFill>
            <a:prstDash val="solid"/>
            <a:round/>
            <a:headEnd type="none" w="sm" len="sm"/>
            <a:tailEnd type="none" w="sm" len="sm"/>
          </a:ln>
        </p:spPr>
      </p:pic>
      <p:sp>
        <p:nvSpPr>
          <p:cNvPr id="29" name="Google Shape;29;g5de7cb08fb_0_0"/>
          <p:cNvSpPr/>
          <p:nvPr/>
        </p:nvSpPr>
        <p:spPr>
          <a:xfrm>
            <a:off x="1110897" y="21377550"/>
            <a:ext cx="3264600" cy="1247700"/>
          </a:xfrm>
          <a:prstGeom prst="rightArrow">
            <a:avLst>
              <a:gd name="adj1" fmla="val 50000"/>
              <a:gd name="adj2" fmla="val 50000"/>
            </a:avLst>
          </a:prstGeom>
          <a:solidFill>
            <a:srgbClr val="3D85C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Process</a:t>
            </a:r>
            <a:endParaRPr sz="2400" b="1" i="0" u="none" strike="noStrike" cap="none">
              <a:solidFill>
                <a:srgbClr val="FFFFFF"/>
              </a:solidFill>
              <a:latin typeface="Century Gothic"/>
              <a:ea typeface="Century Gothic"/>
              <a:cs typeface="Century Gothic"/>
              <a:sym typeface="Century Gothic"/>
            </a:endParaRPr>
          </a:p>
        </p:txBody>
      </p:sp>
      <p:sp>
        <p:nvSpPr>
          <p:cNvPr id="30" name="Google Shape;30;g5de7cb08fb_0_0"/>
          <p:cNvSpPr/>
          <p:nvPr/>
        </p:nvSpPr>
        <p:spPr>
          <a:xfrm>
            <a:off x="4806480" y="21377550"/>
            <a:ext cx="3264600" cy="1247700"/>
          </a:xfrm>
          <a:prstGeom prst="rightArrow">
            <a:avLst>
              <a:gd name="adj1" fmla="val 50000"/>
              <a:gd name="adj2" fmla="val 50000"/>
            </a:avLst>
          </a:prstGeom>
          <a:solidFill>
            <a:srgbClr val="3D85C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Calculate</a:t>
            </a:r>
            <a:endParaRPr sz="2400" b="1" i="0" u="none" strike="noStrike" cap="none">
              <a:solidFill>
                <a:srgbClr val="FFFFFF"/>
              </a:solidFill>
              <a:latin typeface="Century Gothic"/>
              <a:ea typeface="Century Gothic"/>
              <a:cs typeface="Century Gothic"/>
              <a:sym typeface="Century Gothic"/>
            </a:endParaRPr>
          </a:p>
        </p:txBody>
      </p:sp>
      <p:sp>
        <p:nvSpPr>
          <p:cNvPr id="31" name="Google Shape;31;g5de7cb08fb_0_0"/>
          <p:cNvSpPr/>
          <p:nvPr/>
        </p:nvSpPr>
        <p:spPr>
          <a:xfrm>
            <a:off x="8529232" y="21377550"/>
            <a:ext cx="3172800" cy="1247700"/>
          </a:xfrm>
          <a:prstGeom prst="rightArrow">
            <a:avLst>
              <a:gd name="adj1" fmla="val 50000"/>
              <a:gd name="adj2" fmla="val 50000"/>
            </a:avLst>
          </a:prstGeom>
          <a:solidFill>
            <a:srgbClr val="3D85C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Correlate</a:t>
            </a:r>
            <a:endParaRPr sz="2400" b="1" i="0" u="none" strike="noStrike" cap="none">
              <a:solidFill>
                <a:srgbClr val="FFFFFF"/>
              </a:solidFill>
              <a:latin typeface="Century Gothic"/>
              <a:ea typeface="Century Gothic"/>
              <a:cs typeface="Century Gothic"/>
              <a:sym typeface="Century Gothic"/>
            </a:endParaRPr>
          </a:p>
        </p:txBody>
      </p:sp>
      <p:sp>
        <p:nvSpPr>
          <p:cNvPr id="32" name="Google Shape;32;g5de7cb08fb_0_0"/>
          <p:cNvSpPr txBox="1"/>
          <p:nvPr/>
        </p:nvSpPr>
        <p:spPr>
          <a:xfrm>
            <a:off x="1433547" y="22914988"/>
            <a:ext cx="2619300" cy="2649600"/>
          </a:xfrm>
          <a:prstGeom prst="rect">
            <a:avLst/>
          </a:prstGeom>
          <a:solidFill>
            <a:srgbClr val="FFFFFF">
              <a:alpha val="73725"/>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rgbClr val="3F3F3F"/>
                </a:solidFill>
                <a:latin typeface="Garamond"/>
                <a:ea typeface="Garamond"/>
                <a:cs typeface="Garamond"/>
                <a:sym typeface="Garamond"/>
              </a:rPr>
              <a:t>Sentinel-2 MSI imagery was atmospherically corrected using ACOLITE software. </a:t>
            </a:r>
            <a:endParaRPr sz="1400" b="0" i="0" u="none" strike="noStrike" cap="none">
              <a:solidFill>
                <a:srgbClr val="3F3F3F"/>
              </a:solidFill>
              <a:latin typeface="Century Gothic"/>
              <a:ea typeface="Century Gothic"/>
              <a:cs typeface="Century Gothic"/>
              <a:sym typeface="Century Gothic"/>
            </a:endParaRPr>
          </a:p>
        </p:txBody>
      </p:sp>
      <p:sp>
        <p:nvSpPr>
          <p:cNvPr id="33" name="Google Shape;33;g5de7cb08fb_0_0"/>
          <p:cNvSpPr txBox="1"/>
          <p:nvPr/>
        </p:nvSpPr>
        <p:spPr>
          <a:xfrm>
            <a:off x="5129130" y="22915025"/>
            <a:ext cx="2619300" cy="2649600"/>
          </a:xfrm>
          <a:prstGeom prst="rect">
            <a:avLst/>
          </a:prstGeom>
          <a:solidFill>
            <a:srgbClr val="FFFFFF">
              <a:alpha val="73725"/>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Garamond"/>
                <a:ea typeface="Garamond"/>
                <a:cs typeface="Garamond"/>
                <a:sym typeface="Garamond"/>
              </a:rPr>
              <a:t>11 band indices were calculated for Sentinel-2 and 8 were calculated for Landsat 8 using ArcGIS.</a:t>
            </a:r>
            <a:endParaRPr sz="1400" b="0" i="0" u="none" strike="noStrike" cap="none">
              <a:solidFill>
                <a:srgbClr val="3F3F3F"/>
              </a:solidFill>
              <a:latin typeface="Century Gothic"/>
              <a:ea typeface="Century Gothic"/>
              <a:cs typeface="Century Gothic"/>
              <a:sym typeface="Century Gothic"/>
            </a:endParaRPr>
          </a:p>
        </p:txBody>
      </p:sp>
      <p:sp>
        <p:nvSpPr>
          <p:cNvPr id="34" name="Google Shape;34;g5de7cb08fb_0_0"/>
          <p:cNvSpPr txBox="1"/>
          <p:nvPr/>
        </p:nvSpPr>
        <p:spPr>
          <a:xfrm>
            <a:off x="8805982" y="22891725"/>
            <a:ext cx="2619300" cy="2673000"/>
          </a:xfrm>
          <a:prstGeom prst="rect">
            <a:avLst/>
          </a:prstGeom>
          <a:solidFill>
            <a:srgbClr val="FFFFFF">
              <a:alpha val="73725"/>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Garamond"/>
                <a:ea typeface="Garamond"/>
                <a:cs typeface="Garamond"/>
                <a:sym typeface="Garamond"/>
              </a:rPr>
              <a:t>The outputs of these indices were then correlated with field data using Spearman’s correlation coefficient in R.</a:t>
            </a:r>
            <a:endParaRPr sz="1400" b="0" i="0" u="none" strike="noStrike" cap="none">
              <a:solidFill>
                <a:srgbClr val="3F3F3F"/>
              </a:solidFill>
              <a:latin typeface="Century Gothic"/>
              <a:ea typeface="Century Gothic"/>
              <a:cs typeface="Century Gothic"/>
              <a:sym typeface="Century Gothic"/>
            </a:endParaRPr>
          </a:p>
        </p:txBody>
      </p:sp>
      <p:sp>
        <p:nvSpPr>
          <p:cNvPr id="35" name="Google Shape;35;g5de7cb08fb_0_0"/>
          <p:cNvSpPr txBox="1"/>
          <p:nvPr/>
        </p:nvSpPr>
        <p:spPr>
          <a:xfrm>
            <a:off x="20760575" y="5285375"/>
            <a:ext cx="3486900" cy="171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000" b="0" i="1" u="none" strike="noStrike" cap="none" dirty="0">
                <a:solidFill>
                  <a:srgbClr val="3F3F3F"/>
                </a:solidFill>
                <a:latin typeface="Garamond"/>
                <a:ea typeface="Garamond"/>
                <a:cs typeface="Garamond"/>
                <a:sym typeface="Garamond"/>
              </a:rPr>
              <a:t>Figure 1. </a:t>
            </a:r>
            <a:r>
              <a:rPr lang="en-US" sz="2000" b="0" i="0" u="none" strike="noStrike" cap="none" dirty="0">
                <a:solidFill>
                  <a:srgbClr val="3F3F3F"/>
                </a:solidFill>
                <a:latin typeface="Garamond"/>
                <a:ea typeface="Garamond"/>
                <a:cs typeface="Garamond"/>
                <a:sym typeface="Garamond"/>
              </a:rPr>
              <a:t>Study Period: May to September (ice-free season), 2016 to 2018 </a:t>
            </a:r>
            <a:endParaRPr sz="2000" b="0" i="0" u="none" strike="noStrike" cap="none" dirty="0">
              <a:solidFill>
                <a:srgbClr val="3F3F3F"/>
              </a:solidFill>
              <a:latin typeface="Garamond"/>
              <a:ea typeface="Garamond"/>
              <a:cs typeface="Garamond"/>
              <a:sym typeface="Garamond"/>
            </a:endParaRPr>
          </a:p>
        </p:txBody>
      </p:sp>
      <p:sp>
        <p:nvSpPr>
          <p:cNvPr id="36" name="Google Shape;36;g5de7cb08fb_0_0"/>
          <p:cNvSpPr txBox="1"/>
          <p:nvPr/>
        </p:nvSpPr>
        <p:spPr>
          <a:xfrm>
            <a:off x="914400" y="14101097"/>
            <a:ext cx="11158087" cy="2469900"/>
          </a:xfrm>
          <a:prstGeom prst="rect">
            <a:avLst/>
          </a:prstGeom>
          <a:noFill/>
          <a:ln>
            <a:noFill/>
          </a:ln>
        </p:spPr>
        <p:txBody>
          <a:bodyPr spcFirstLastPara="1" wrap="square" lIns="91425" tIns="45700" rIns="91425" bIns="45700" anchor="t" anchorCtr="0">
            <a:noAutofit/>
          </a:bodyPr>
          <a:lstStyle/>
          <a:p>
            <a:pPr marL="463550" marR="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b="1" i="0" u="none" strike="noStrike" cap="none" dirty="0">
                <a:solidFill>
                  <a:srgbClr val="379CC3"/>
                </a:solidFill>
                <a:latin typeface="Garamond"/>
                <a:ea typeface="Garamond"/>
                <a:cs typeface="Garamond"/>
                <a:sym typeface="Garamond"/>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Assess</a:t>
            </a:r>
            <a:r>
              <a:rPr lang="en-US" sz="2600" b="1" i="0" u="none" strike="noStrike" cap="none" dirty="0">
                <a:solidFill>
                  <a:srgbClr val="379CC3"/>
                </a:solidFill>
                <a:latin typeface="Garamond"/>
                <a:ea typeface="Garamond"/>
                <a:cs typeface="Garamond"/>
                <a:sym typeface="Garamond"/>
              </a:rPr>
              <a:t> </a:t>
            </a:r>
            <a:r>
              <a:rPr lang="en-US" sz="2600" b="0" i="0" u="none" strike="noStrike" cap="none" dirty="0">
                <a:solidFill>
                  <a:srgbClr val="3F3F3F"/>
                </a:solidFill>
                <a:latin typeface="Garamond"/>
                <a:ea typeface="Garamond"/>
                <a:cs typeface="Garamond"/>
                <a:sym typeface="Garamond"/>
              </a:rPr>
              <a:t>the feasibility of incorporating Sentinel-2, Landsat 8, and </a:t>
            </a:r>
            <a:r>
              <a:rPr lang="en-US" sz="2600" b="0" i="1" u="none" strike="noStrike" cap="none" dirty="0">
                <a:solidFill>
                  <a:srgbClr val="3F3F3F"/>
                </a:solidFill>
                <a:latin typeface="Garamond"/>
                <a:ea typeface="Garamond"/>
                <a:cs typeface="Garamond"/>
                <a:sym typeface="Garamond"/>
              </a:rPr>
              <a:t>in situ</a:t>
            </a:r>
            <a:r>
              <a:rPr lang="en-US" sz="2600" b="0" i="0" u="none" strike="noStrike" cap="none" dirty="0">
                <a:solidFill>
                  <a:srgbClr val="3F3F3F"/>
                </a:solidFill>
                <a:latin typeface="Garamond"/>
                <a:ea typeface="Garamond"/>
                <a:cs typeface="Garamond"/>
                <a:sym typeface="Garamond"/>
              </a:rPr>
              <a:t> data for monitoring algal productivity in alpine lakes within RMNP</a:t>
            </a:r>
            <a:endParaRPr sz="2600" b="0" i="0" u="none" strike="noStrike" cap="none" dirty="0">
              <a:solidFill>
                <a:srgbClr val="3F3F3F"/>
              </a:solidFill>
              <a:latin typeface="Garamond"/>
              <a:ea typeface="Garamond"/>
              <a:cs typeface="Garamond"/>
              <a:sym typeface="Garamond"/>
            </a:endParaRPr>
          </a:p>
          <a:p>
            <a:pPr marL="463550" marR="0" lvl="0" indent="-457200" algn="l" rtl="0">
              <a:lnSpc>
                <a:spcPct val="100000"/>
              </a:lnSpc>
              <a:spcBef>
                <a:spcPts val="600"/>
              </a:spcBef>
              <a:spcAft>
                <a:spcPts val="0"/>
              </a:spcAft>
              <a:buClr>
                <a:srgbClr val="379CC3"/>
              </a:buClr>
              <a:buSzPts val="2600"/>
              <a:buFont typeface="Webdings" panose="05030102010509060703" pitchFamily="18" charset="2"/>
              <a:buChar char="4"/>
            </a:pPr>
            <a:r>
              <a:rPr lang="en-US" sz="2600" b="1" i="0" u="none" strike="noStrike" cap="none" dirty="0">
                <a:solidFill>
                  <a:srgbClr val="379CC3"/>
                </a:solidFill>
                <a:latin typeface="Garamond"/>
                <a:ea typeface="Garamond"/>
                <a:cs typeface="Garamond"/>
                <a:sym typeface="Garamond"/>
              </a:rPr>
              <a:t>Determine </a:t>
            </a:r>
            <a:r>
              <a:rPr lang="en-US" sz="2600" b="0" i="0" u="none" strike="noStrike" cap="none" dirty="0">
                <a:solidFill>
                  <a:srgbClr val="3F3F3F"/>
                </a:solidFill>
                <a:latin typeface="Garamond"/>
                <a:ea typeface="Garamond"/>
                <a:cs typeface="Garamond"/>
                <a:sym typeface="Garamond"/>
              </a:rPr>
              <a:t>the most effective index for remotely detecting chlorophyll-a</a:t>
            </a:r>
            <a:endParaRPr sz="2600" b="1" i="0" u="none" strike="noStrike" cap="none" dirty="0">
              <a:solidFill>
                <a:srgbClr val="3F3F3F"/>
              </a:solidFill>
              <a:latin typeface="Garamond"/>
              <a:ea typeface="Garamond"/>
              <a:cs typeface="Garamond"/>
              <a:sym typeface="Garamond"/>
            </a:endParaRPr>
          </a:p>
          <a:p>
            <a:pPr marL="463550" marR="0" lvl="0" indent="-457200" algn="l" rtl="0">
              <a:lnSpc>
                <a:spcPct val="100000"/>
              </a:lnSpc>
              <a:spcBef>
                <a:spcPts val="600"/>
              </a:spcBef>
              <a:spcAft>
                <a:spcPts val="0"/>
              </a:spcAft>
              <a:buClr>
                <a:srgbClr val="379CC3"/>
              </a:buClr>
              <a:buSzPts val="2600"/>
              <a:buFont typeface="Webdings" panose="05030102010509060703" pitchFamily="18" charset="2"/>
              <a:buChar char="4"/>
            </a:pPr>
            <a:r>
              <a:rPr lang="en-US" sz="2600" b="1" i="0" u="none" strike="noStrike" cap="none" dirty="0">
                <a:solidFill>
                  <a:srgbClr val="379CC3"/>
                </a:solidFill>
                <a:latin typeface="Garamond"/>
                <a:ea typeface="Garamond"/>
                <a:cs typeface="Garamond"/>
                <a:sym typeface="Garamond"/>
              </a:rPr>
              <a:t>Create</a:t>
            </a:r>
            <a:r>
              <a:rPr lang="en-US" sz="2600" b="0" i="0" u="none" strike="noStrike" cap="none" dirty="0">
                <a:solidFill>
                  <a:srgbClr val="3F3F3F"/>
                </a:solidFill>
                <a:latin typeface="Garamond"/>
                <a:ea typeface="Garamond"/>
                <a:cs typeface="Garamond"/>
                <a:sym typeface="Garamond"/>
              </a:rPr>
              <a:t> chlorophyll-a concentration maps for Sky Pond and Loch Lake in RMNP</a:t>
            </a:r>
            <a:endParaRPr sz="2600" b="0" i="0" u="none" strike="noStrike" cap="none" dirty="0">
              <a:solidFill>
                <a:srgbClr val="3F3F3F"/>
              </a:solidFill>
              <a:latin typeface="Arial"/>
              <a:ea typeface="Arial"/>
              <a:cs typeface="Arial"/>
              <a:sym typeface="Arial"/>
            </a:endParaRPr>
          </a:p>
          <a:p>
            <a:pPr marL="463550" marR="0" lvl="0" indent="-457200" algn="l" rtl="0">
              <a:lnSpc>
                <a:spcPct val="100000"/>
              </a:lnSpc>
              <a:spcBef>
                <a:spcPts val="600"/>
              </a:spcBef>
              <a:spcAft>
                <a:spcPts val="0"/>
              </a:spcAft>
              <a:buClr>
                <a:srgbClr val="379CC3"/>
              </a:buClr>
              <a:buSzPts val="2600"/>
              <a:buFont typeface="Webdings" panose="05030102010509060703" pitchFamily="18" charset="2"/>
              <a:buChar char="4"/>
            </a:pPr>
            <a:r>
              <a:rPr lang="en-US" sz="2600" b="1" i="0" u="none" strike="noStrike" cap="none" dirty="0">
                <a:solidFill>
                  <a:srgbClr val="379CC3"/>
                </a:solidFill>
                <a:latin typeface="Garamond"/>
                <a:ea typeface="Garamond"/>
                <a:cs typeface="Garamond"/>
                <a:sym typeface="Garamond"/>
              </a:rPr>
              <a:t>Develop</a:t>
            </a:r>
            <a:r>
              <a:rPr lang="en-US" sz="2600" b="0" i="0" u="none" strike="noStrike" cap="none" dirty="0">
                <a:solidFill>
                  <a:srgbClr val="3F3F3F"/>
                </a:solidFill>
                <a:latin typeface="Garamond"/>
                <a:ea typeface="Garamond"/>
                <a:cs typeface="Garamond"/>
                <a:sym typeface="Garamond"/>
              </a:rPr>
              <a:t> an ArcGIS tool for future remote monitoring of algal productivity</a:t>
            </a:r>
            <a:endParaRPr sz="2600" b="0" i="0" u="none" strike="noStrike" cap="none" dirty="0">
              <a:solidFill>
                <a:srgbClr val="3F3F3F"/>
              </a:solidFill>
              <a:latin typeface="Arial"/>
              <a:ea typeface="Arial"/>
              <a:cs typeface="Arial"/>
              <a:sym typeface="Arial"/>
            </a:endParaRPr>
          </a:p>
        </p:txBody>
      </p:sp>
      <p:sp>
        <p:nvSpPr>
          <p:cNvPr id="37" name="Google Shape;37;g5de7cb08fb_0_0"/>
          <p:cNvSpPr txBox="1"/>
          <p:nvPr/>
        </p:nvSpPr>
        <p:spPr>
          <a:xfrm>
            <a:off x="868453" y="13313566"/>
            <a:ext cx="3127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p:txBody>
      </p:sp>
      <p:sp>
        <p:nvSpPr>
          <p:cNvPr id="38" name="Google Shape;38;g5de7cb08fb_0_0"/>
          <p:cNvSpPr txBox="1"/>
          <p:nvPr/>
        </p:nvSpPr>
        <p:spPr>
          <a:xfrm>
            <a:off x="12449030" y="4484915"/>
            <a:ext cx="3172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79CC3"/>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Study</a:t>
            </a:r>
            <a:r>
              <a:rPr lang="en-US" sz="4400" b="1" i="0" u="none" strike="noStrike" cap="none" dirty="0">
                <a:solidFill>
                  <a:srgbClr val="379CC3"/>
                </a:solidFill>
                <a:latin typeface="Century Gothic"/>
                <a:ea typeface="Century Gothic"/>
                <a:cs typeface="Century Gothic"/>
                <a:sym typeface="Century Gothic"/>
              </a:rPr>
              <a:t> </a:t>
            </a:r>
            <a:r>
              <a:rPr lang="en-US" sz="4400" b="1" i="0" u="none" strike="noStrike" cap="none" dirty="0">
                <a:solidFill>
                  <a:srgbClr val="379CC3"/>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Area</a:t>
            </a:r>
            <a:endParaRPr sz="1400" b="0" i="0" u="none" strike="noStrike" cap="none" dirty="0">
              <a:solidFill>
                <a:srgbClr val="000000"/>
              </a:solidFill>
              <a:latin typeface="Arial"/>
              <a:ea typeface="Arial"/>
              <a:cs typeface="Arial"/>
              <a:sym typeface="Arial"/>
            </a:endParaRPr>
          </a:p>
        </p:txBody>
      </p:sp>
      <p:sp>
        <p:nvSpPr>
          <p:cNvPr id="39" name="Google Shape;39;g5de7cb08fb_0_0"/>
          <p:cNvSpPr txBox="1"/>
          <p:nvPr/>
        </p:nvSpPr>
        <p:spPr>
          <a:xfrm>
            <a:off x="914403" y="16734978"/>
            <a:ext cx="52725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Earth Observations</a:t>
            </a:r>
            <a:endParaRPr sz="1400" b="0" i="0" u="none" strike="noStrike" cap="none">
              <a:solidFill>
                <a:srgbClr val="000000"/>
              </a:solidFill>
              <a:latin typeface="Arial"/>
              <a:ea typeface="Arial"/>
              <a:cs typeface="Arial"/>
              <a:sym typeface="Arial"/>
            </a:endParaRPr>
          </a:p>
        </p:txBody>
      </p:sp>
      <p:sp>
        <p:nvSpPr>
          <p:cNvPr id="40" name="Google Shape;40;g5de7cb08fb_0_0"/>
          <p:cNvSpPr txBox="1"/>
          <p:nvPr/>
        </p:nvSpPr>
        <p:spPr>
          <a:xfrm>
            <a:off x="12381500" y="23336588"/>
            <a:ext cx="12143100" cy="99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rgbClr val="3F3F3F"/>
              </a:buClr>
              <a:buSzPts val="2700"/>
              <a:buFont typeface="Arial"/>
              <a:buNone/>
            </a:pPr>
            <a:r>
              <a:rPr lang="en-US" sz="1800" b="0" i="1" u="none" strike="noStrike" cap="none" dirty="0">
                <a:solidFill>
                  <a:srgbClr val="3F3F3F"/>
                </a:solidFill>
                <a:latin typeface="Garamond"/>
                <a:ea typeface="Garamond"/>
                <a:cs typeface="Garamond"/>
                <a:sym typeface="Garamond"/>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Figure</a:t>
            </a:r>
            <a:r>
              <a:rPr lang="en-US" sz="1800" b="0" i="1" u="none" strike="noStrike" cap="none" dirty="0">
                <a:solidFill>
                  <a:srgbClr val="3F3F3F"/>
                </a:solidFill>
                <a:latin typeface="Garamond"/>
                <a:ea typeface="Garamond"/>
                <a:cs typeface="Garamond"/>
                <a:sym typeface="Garamond"/>
              </a:rPr>
              <a:t> 2. </a:t>
            </a:r>
            <a:r>
              <a:rPr lang="en-US" sz="1800" b="0" i="0" u="none" strike="noStrike" cap="none" dirty="0">
                <a:solidFill>
                  <a:srgbClr val="3F3F3F"/>
                </a:solidFill>
                <a:latin typeface="Garamond"/>
                <a:ea typeface="Garamond"/>
                <a:cs typeface="Garamond"/>
                <a:sym typeface="Garamond"/>
              </a:rPr>
              <a:t>Comparison of the best performing index for Sentinel-2 and Landsat 8 using imagery from August 30th 2018. </a:t>
            </a:r>
            <a:r>
              <a:rPr lang="en-US" sz="1800" b="0" i="0" u="none" strike="noStrike" cap="none" dirty="0" err="1">
                <a:solidFill>
                  <a:srgbClr val="3F3F3F"/>
                </a:solidFill>
                <a:latin typeface="Garamond"/>
                <a:ea typeface="Garamond"/>
                <a:cs typeface="Garamond"/>
                <a:sym typeface="Garamond"/>
              </a:rPr>
              <a:t>Rasters</a:t>
            </a:r>
            <a:r>
              <a:rPr lang="en-US" sz="1800" b="0" i="0" u="none" strike="noStrike" cap="none" dirty="0">
                <a:solidFill>
                  <a:srgbClr val="3F3F3F"/>
                </a:solidFill>
                <a:latin typeface="Garamond"/>
                <a:ea typeface="Garamond"/>
                <a:cs typeface="Garamond"/>
                <a:sym typeface="Garamond"/>
              </a:rPr>
              <a:t> were categorized by quantiles. A Spearman’s correlation coefficient was calculated for each index, with a higher </a:t>
            </a:r>
            <a:r>
              <a:rPr lang="en-US" sz="1400" b="0" i="0" u="none" strike="noStrike" cap="none" dirty="0">
                <a:solidFill>
                  <a:srgbClr val="3F3F3F"/>
                </a:solidFill>
                <a:latin typeface="Century Gothic"/>
                <a:ea typeface="Century Gothic"/>
                <a:cs typeface="Century Gothic"/>
                <a:sym typeface="Century Gothic"/>
              </a:rPr>
              <a:t>ρ</a:t>
            </a:r>
            <a:r>
              <a:rPr lang="en-US" sz="1800" b="0" i="0" u="none" strike="noStrike" cap="none" dirty="0">
                <a:solidFill>
                  <a:srgbClr val="3F3F3F"/>
                </a:solidFill>
                <a:latin typeface="Garamond"/>
                <a:ea typeface="Garamond"/>
                <a:cs typeface="Garamond"/>
                <a:sym typeface="Garamond"/>
              </a:rPr>
              <a:t> value indicating better correlation with field data.</a:t>
            </a:r>
            <a:endParaRPr sz="1800" b="1" i="1" u="none" strike="sngStrike" cap="none" dirty="0">
              <a:solidFill>
                <a:srgbClr val="3F3F3F"/>
              </a:solidFill>
              <a:latin typeface="Garamond"/>
              <a:ea typeface="Garamond"/>
              <a:cs typeface="Garamond"/>
              <a:sym typeface="Garamond"/>
            </a:endParaRPr>
          </a:p>
        </p:txBody>
      </p:sp>
      <p:sp>
        <p:nvSpPr>
          <p:cNvPr id="41" name="Google Shape;41;g5de7cb08fb_0_0"/>
          <p:cNvSpPr txBox="1"/>
          <p:nvPr/>
        </p:nvSpPr>
        <p:spPr>
          <a:xfrm>
            <a:off x="12449030" y="11207995"/>
            <a:ext cx="2012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79CC3"/>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Results</a:t>
            </a:r>
            <a:endParaRPr sz="1400" b="0" i="0" u="none" strike="noStrike" cap="none" dirty="0">
              <a:solidFill>
                <a:srgbClr val="000000"/>
              </a:solidFill>
              <a:latin typeface="Arial"/>
              <a:ea typeface="Arial"/>
              <a:cs typeface="Arial"/>
              <a:sym typeface="Arial"/>
            </a:endParaRPr>
          </a:p>
        </p:txBody>
      </p:sp>
      <p:sp>
        <p:nvSpPr>
          <p:cNvPr id="42" name="Google Shape;42;g5de7cb08fb_0_0"/>
          <p:cNvSpPr txBox="1"/>
          <p:nvPr/>
        </p:nvSpPr>
        <p:spPr>
          <a:xfrm>
            <a:off x="12449030" y="25145419"/>
            <a:ext cx="11430000" cy="6133500"/>
          </a:xfrm>
          <a:prstGeom prst="rect">
            <a:avLst/>
          </a:prstGeom>
          <a:noFill/>
          <a:ln>
            <a:noFill/>
          </a:ln>
        </p:spPr>
        <p:txBody>
          <a:bodyPr spcFirstLastPara="1" wrap="square" lIns="91425" tIns="45700" rIns="91425" bIns="45700" anchor="t" anchorCtr="0">
            <a:noAutofit/>
          </a:bodyPr>
          <a:lstStyle/>
          <a:p>
            <a:pPr marL="520700" marR="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b="0" i="0" u="none" strike="noStrike" cap="none" dirty="0">
                <a:solidFill>
                  <a:srgbClr val="3F3F3F"/>
                </a:solidFill>
                <a:latin typeface="Garamond"/>
                <a:ea typeface="Garamond"/>
                <a:cs typeface="Garamond"/>
                <a:sym typeface="Garamond"/>
              </a:rPr>
              <a:t>Sentinel-2 enhances the ability to detect chlorophyll-a due to the </a:t>
            </a:r>
            <a:r>
              <a:rPr lang="en-US" sz="2600" b="0" i="0" u="none" strike="noStrike" cap="none" dirty="0" smtClean="0">
                <a:solidFill>
                  <a:srgbClr val="3F3F3F"/>
                </a:solidFill>
                <a:latin typeface="Garamond"/>
                <a:ea typeface="Garamond"/>
                <a:cs typeface="Garamond"/>
                <a:sym typeface="Garamond"/>
              </a:rPr>
              <a:t>10 m spatial resolution </a:t>
            </a:r>
            <a:r>
              <a:rPr lang="en-US" sz="2600" b="0" i="0" u="none" strike="noStrike" cap="none" dirty="0">
                <a:solidFill>
                  <a:srgbClr val="3F3F3F"/>
                </a:solidFill>
                <a:latin typeface="Garamond"/>
                <a:ea typeface="Garamond"/>
                <a:cs typeface="Garamond"/>
                <a:sym typeface="Garamond"/>
              </a:rPr>
              <a:t>and the red-edge band, which overlaps with chlorophyll-a absorption. Landsat 8 also showed promising ability to detect chlorophyll-a.</a:t>
            </a:r>
            <a:endParaRPr sz="2600" b="0" i="0" u="none" strike="noStrike" cap="none" dirty="0">
              <a:solidFill>
                <a:srgbClr val="3F3F3F"/>
              </a:solidFill>
              <a:latin typeface="Garamond"/>
              <a:ea typeface="Garamond"/>
              <a:cs typeface="Garamond"/>
              <a:sym typeface="Garamond"/>
            </a:endParaRPr>
          </a:p>
          <a:p>
            <a:pPr marL="463550" marR="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b="0" i="0" u="none" strike="noStrike" cap="none" dirty="0">
                <a:solidFill>
                  <a:srgbClr val="3F3F3F"/>
                </a:solidFill>
                <a:latin typeface="Garamond"/>
                <a:ea typeface="Garamond"/>
                <a:cs typeface="Garamond"/>
                <a:sym typeface="Garamond"/>
              </a:rPr>
              <a:t>The highest performing indices were </a:t>
            </a:r>
            <a:r>
              <a:rPr lang="en-US" sz="2400" b="0" i="0" u="none" strike="noStrike" cap="none" dirty="0">
                <a:solidFill>
                  <a:srgbClr val="3F3F3F"/>
                </a:solidFill>
                <a:latin typeface="Garamond"/>
                <a:ea typeface="Garamond"/>
                <a:cs typeface="Garamond"/>
                <a:sym typeface="Garamond"/>
              </a:rPr>
              <a:t>(Red</a:t>
            </a:r>
            <a:r>
              <a:rPr lang="en-US" sz="2400" b="0" i="0" u="none" strike="noStrike" cap="none" baseline="30000" dirty="0">
                <a:solidFill>
                  <a:srgbClr val="3F3F3F"/>
                </a:solidFill>
                <a:latin typeface="Garamond"/>
                <a:ea typeface="Garamond"/>
                <a:cs typeface="Garamond"/>
                <a:sym typeface="Garamond"/>
              </a:rPr>
              <a:t>-1</a:t>
            </a:r>
            <a:r>
              <a:rPr lang="en-US" sz="2400" b="0" i="0" u="none" strike="noStrike" cap="none" dirty="0">
                <a:solidFill>
                  <a:srgbClr val="3F3F3F"/>
                </a:solidFill>
                <a:latin typeface="Garamond"/>
                <a:ea typeface="Garamond"/>
                <a:cs typeface="Garamond"/>
                <a:sym typeface="Garamond"/>
              </a:rPr>
              <a:t>- Red Edge 1</a:t>
            </a:r>
            <a:r>
              <a:rPr lang="en-US" sz="2400" b="0" i="0" u="none" strike="noStrike" cap="none" baseline="30000" dirty="0">
                <a:solidFill>
                  <a:srgbClr val="3F3F3F"/>
                </a:solidFill>
                <a:latin typeface="Garamond"/>
                <a:ea typeface="Garamond"/>
                <a:cs typeface="Garamond"/>
                <a:sym typeface="Garamond"/>
              </a:rPr>
              <a:t>-1</a:t>
            </a:r>
            <a:r>
              <a:rPr lang="en-US" sz="2400" b="0" i="0" u="none" strike="noStrike" cap="none" dirty="0">
                <a:solidFill>
                  <a:srgbClr val="3F3F3F"/>
                </a:solidFill>
                <a:latin typeface="Garamond"/>
                <a:ea typeface="Garamond"/>
                <a:cs typeface="Garamond"/>
                <a:sym typeface="Garamond"/>
              </a:rPr>
              <a:t>)/(Red Edge 2</a:t>
            </a:r>
            <a:r>
              <a:rPr lang="en-US" sz="2400" b="0" i="0" u="none" strike="noStrike" cap="none" baseline="30000" dirty="0">
                <a:solidFill>
                  <a:srgbClr val="3F3F3F"/>
                </a:solidFill>
                <a:latin typeface="Garamond"/>
                <a:ea typeface="Garamond"/>
                <a:cs typeface="Garamond"/>
                <a:sym typeface="Garamond"/>
              </a:rPr>
              <a:t>-1 </a:t>
            </a:r>
            <a:r>
              <a:rPr lang="en-US" sz="2400" b="0" i="0" u="none" strike="noStrike" cap="none" dirty="0">
                <a:solidFill>
                  <a:srgbClr val="3F3F3F"/>
                </a:solidFill>
                <a:latin typeface="Garamond"/>
                <a:ea typeface="Garamond"/>
                <a:cs typeface="Garamond"/>
                <a:sym typeface="Garamond"/>
              </a:rPr>
              <a:t>- Red Edge 1</a:t>
            </a:r>
            <a:r>
              <a:rPr lang="en-US" sz="2400" b="0" i="0" u="none" strike="noStrike" cap="none" baseline="30000" dirty="0">
                <a:solidFill>
                  <a:srgbClr val="3F3F3F"/>
                </a:solidFill>
                <a:latin typeface="Garamond"/>
                <a:ea typeface="Garamond"/>
                <a:cs typeface="Garamond"/>
                <a:sym typeface="Garamond"/>
              </a:rPr>
              <a:t>-1</a:t>
            </a:r>
            <a:r>
              <a:rPr lang="en-US" sz="2400" b="0" i="0" u="none" strike="noStrike" cap="none" dirty="0">
                <a:solidFill>
                  <a:srgbClr val="3F3F3F"/>
                </a:solidFill>
                <a:latin typeface="Garamond"/>
                <a:ea typeface="Garamond"/>
                <a:cs typeface="Garamond"/>
                <a:sym typeface="Garamond"/>
              </a:rPr>
              <a:t>) </a:t>
            </a:r>
            <a:r>
              <a:rPr lang="en-US" sz="2600" b="0" i="0" u="none" strike="noStrike" cap="none" dirty="0">
                <a:solidFill>
                  <a:srgbClr val="3F3F3F"/>
                </a:solidFill>
                <a:latin typeface="Garamond"/>
                <a:ea typeface="Garamond"/>
                <a:cs typeface="Garamond"/>
                <a:sym typeface="Garamond"/>
              </a:rPr>
              <a:t>(</a:t>
            </a:r>
            <a:r>
              <a:rPr lang="en-US" sz="2400" b="0" i="0" u="none" strike="noStrike" cap="none" dirty="0">
                <a:solidFill>
                  <a:srgbClr val="3F3F3F"/>
                </a:solidFill>
                <a:latin typeface="Century Gothic"/>
                <a:ea typeface="Century Gothic"/>
                <a:cs typeface="Century Gothic"/>
                <a:sym typeface="Century Gothic"/>
              </a:rPr>
              <a:t>ρ</a:t>
            </a:r>
            <a:r>
              <a:rPr lang="en-US" sz="2600" b="0" i="0" u="none" strike="noStrike" cap="none" dirty="0">
                <a:solidFill>
                  <a:srgbClr val="3F3F3F"/>
                </a:solidFill>
                <a:latin typeface="Garamond"/>
                <a:ea typeface="Garamond"/>
                <a:cs typeface="Garamond"/>
                <a:sym typeface="Garamond"/>
              </a:rPr>
              <a:t> = 0.531) for Sentinel-2 and</a:t>
            </a:r>
            <a:r>
              <a:rPr lang="en-US" sz="2600" b="0" i="0" u="none" strike="noStrike" cap="none" dirty="0">
                <a:solidFill>
                  <a:srgbClr val="3F3F3F"/>
                </a:solidFill>
                <a:latin typeface="Garamond"/>
                <a:ea typeface="Garamond"/>
                <a:cs typeface="Garamond"/>
                <a:sym typeface="Garamond"/>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Green/Blue for Landsat 8 (</a:t>
            </a:r>
            <a:r>
              <a:rPr lang="en-US" sz="2400" b="0" i="0" u="none" strike="noStrike" cap="none" dirty="0">
                <a:solidFill>
                  <a:srgbClr val="3F3F3F"/>
                </a:solidFill>
                <a:latin typeface="Century Gothic"/>
                <a:ea typeface="Century Gothic"/>
                <a:cs typeface="Century Gothic"/>
                <a:sym typeface="Century Gothic"/>
              </a:rPr>
              <a:t>ρ </a:t>
            </a:r>
            <a:r>
              <a:rPr lang="en-US" sz="2600" b="0" i="0" u="none" strike="noStrike" cap="none" dirty="0">
                <a:solidFill>
                  <a:srgbClr val="3F3F3F"/>
                </a:solidFill>
                <a:latin typeface="Garamond"/>
                <a:ea typeface="Garamond"/>
                <a:cs typeface="Garamond"/>
                <a:sym typeface="Garamond"/>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-0.426</a:t>
            </a:r>
            <a:r>
              <a:rPr lang="en-US" sz="2600" b="0" i="0" u="none" strike="noStrike" cap="none" dirty="0" smtClean="0">
                <a:solidFill>
                  <a:srgbClr val="3F3F3F"/>
                </a:solidFill>
                <a:latin typeface="Garamond"/>
                <a:ea typeface="Garamond"/>
                <a:cs typeface="Garamond"/>
                <a:sym typeface="Garamond"/>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t>
            </a:r>
            <a:endParaRPr sz="2600" b="0" i="0" u="none" strike="noStrike" cap="none" dirty="0">
              <a:solidFill>
                <a:srgbClr val="3F3F3F"/>
              </a:solidFill>
              <a:latin typeface="Garamond"/>
              <a:ea typeface="Garamond"/>
              <a:cs typeface="Garamond"/>
              <a:sym typeface="Garamond"/>
            </a:endParaRPr>
          </a:p>
          <a:p>
            <a:pPr marL="463550" marR="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b="0" i="0" u="none" strike="noStrike" cap="none" dirty="0">
                <a:solidFill>
                  <a:srgbClr val="3F3F3F"/>
                </a:solidFill>
                <a:latin typeface="Garamond"/>
                <a:ea typeface="Garamond"/>
                <a:cs typeface="Garamond"/>
                <a:sym typeface="Garamond"/>
              </a:rPr>
              <a:t>Using intersecting pixels rather than mean values within a 20 m buffer resulted in the greatest correlation between remotely sensed data and field data. </a:t>
            </a:r>
            <a:r>
              <a:rPr lang="en-US" sz="2600" b="0" i="0" u="none" strike="noStrike" cap="none" dirty="0">
                <a:solidFill>
                  <a:srgbClr val="3F3F3F"/>
                </a:solidFill>
                <a:latin typeface="Garamond"/>
                <a:ea typeface="Garamond"/>
                <a:cs typeface="Garamond"/>
                <a:sym typeface="Garamond"/>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Correlations were also improved by looking at lakes individually and within 3 days of field collection</a:t>
            </a:r>
            <a:r>
              <a:rPr lang="en-US" sz="2600" b="0" i="0" u="none" strike="noStrike" cap="none" dirty="0">
                <a:solidFill>
                  <a:srgbClr val="3F3F3F"/>
                </a:solidFill>
                <a:latin typeface="Garamond"/>
                <a:ea typeface="Garamond"/>
                <a:cs typeface="Garamond"/>
                <a:sym typeface="Garamond"/>
              </a:rPr>
              <a:t>.</a:t>
            </a:r>
            <a:endParaRPr sz="2600" b="0" i="0" u="none" strike="noStrike" cap="none" dirty="0">
              <a:solidFill>
                <a:srgbClr val="3F3F3F"/>
              </a:solidFill>
              <a:latin typeface="Garamond"/>
              <a:ea typeface="Garamond"/>
              <a:cs typeface="Garamond"/>
              <a:sym typeface="Garamond"/>
            </a:endParaRPr>
          </a:p>
          <a:p>
            <a:pPr marL="463550" marR="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b="0" i="0" u="none" strike="noStrike" cap="none" dirty="0" smtClean="0">
                <a:solidFill>
                  <a:srgbClr val="3F3F3F"/>
                </a:solidFill>
                <a:latin typeface="Garamond"/>
                <a:ea typeface="Garamond"/>
                <a:cs typeface="Garamond"/>
                <a:sym typeface="Garamond"/>
              </a:rPr>
              <a:t>Including </a:t>
            </a:r>
            <a:r>
              <a:rPr lang="en-US" sz="2600" b="0" i="0" u="none" strike="noStrike" cap="none" dirty="0">
                <a:solidFill>
                  <a:srgbClr val="3F3F3F"/>
                </a:solidFill>
                <a:latin typeface="Garamond"/>
                <a:ea typeface="Garamond"/>
                <a:cs typeface="Garamond"/>
                <a:sym typeface="Garamond"/>
              </a:rPr>
              <a:t>additional field data will increase confidence in correlations with remotely sensed data.</a:t>
            </a:r>
            <a:endParaRPr sz="2600" b="0" i="0" u="none" strike="noStrike" cap="none" dirty="0">
              <a:solidFill>
                <a:srgbClr val="3F3F3F"/>
              </a:solidFill>
              <a:latin typeface="Garamond"/>
              <a:ea typeface="Garamond"/>
              <a:cs typeface="Garamond"/>
              <a:sym typeface="Garamond"/>
            </a:endParaRPr>
          </a:p>
          <a:p>
            <a:pPr marL="463550" marR="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b="0" i="0" u="none" strike="noStrike" cap="none" dirty="0">
                <a:solidFill>
                  <a:srgbClr val="3F3F3F"/>
                </a:solidFill>
                <a:latin typeface="Garamond"/>
                <a:ea typeface="Garamond"/>
                <a:cs typeface="Garamond"/>
                <a:sym typeface="Garamond"/>
              </a:rPr>
              <a:t>Mixed pixels along the lake edge may introduce error due to vegetation on land.</a:t>
            </a:r>
            <a:endParaRPr sz="2600" b="0" i="0" u="none" strike="noStrike" cap="none" dirty="0">
              <a:solidFill>
                <a:srgbClr val="3F3F3F"/>
              </a:solidFill>
              <a:latin typeface="Garamond"/>
              <a:ea typeface="Garamond"/>
              <a:cs typeface="Garamond"/>
              <a:sym typeface="Garamond"/>
            </a:endParaRPr>
          </a:p>
          <a:p>
            <a:pPr marL="463550" marR="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b="0" i="0" u="none" strike="noStrike" cap="none" dirty="0">
                <a:solidFill>
                  <a:srgbClr val="3F3F3F"/>
                </a:solidFill>
                <a:latin typeface="Garamond"/>
                <a:ea typeface="Garamond"/>
                <a:cs typeface="Garamond"/>
                <a:sym typeface="Garamond"/>
              </a:rPr>
              <a:t>Although algal production is historically high, the oligotrophic to mesotrophic status of the Loch and Sky Pond present a challenge in detecting lower levels of chlorophyll-a.</a:t>
            </a:r>
            <a:endParaRPr sz="2600" b="0" i="0" u="none" strike="sngStrike" cap="none" dirty="0">
              <a:solidFill>
                <a:srgbClr val="3F3F3F"/>
              </a:solidFill>
              <a:latin typeface="Garamond"/>
              <a:ea typeface="Garamond"/>
              <a:cs typeface="Garamond"/>
              <a:sym typeface="Garamond"/>
            </a:endParaRPr>
          </a:p>
          <a:p>
            <a:pPr marL="914400" marR="0" lvl="0" indent="-457200" algn="l" rtl="0">
              <a:lnSpc>
                <a:spcPct val="100000"/>
              </a:lnSpc>
              <a:spcBef>
                <a:spcPts val="600"/>
              </a:spcBef>
              <a:spcAft>
                <a:spcPts val="0"/>
              </a:spcAft>
              <a:buClr>
                <a:srgbClr val="000000"/>
              </a:buClr>
              <a:buSzPts val="2600"/>
              <a:buFont typeface="Webdings" panose="05030102010509060703" pitchFamily="18" charset="2"/>
              <a:buChar char="4"/>
            </a:pPr>
            <a:endParaRPr sz="2600" b="0" i="0" u="none" strike="noStrike" cap="none" dirty="0">
              <a:solidFill>
                <a:srgbClr val="3F3F3F"/>
              </a:solidFill>
              <a:latin typeface="Garamond"/>
              <a:ea typeface="Garamond"/>
              <a:cs typeface="Garamond"/>
              <a:sym typeface="Garamond"/>
            </a:endParaRPr>
          </a:p>
        </p:txBody>
      </p:sp>
      <p:sp>
        <p:nvSpPr>
          <p:cNvPr id="43" name="Google Shape;43;g5de7cb08fb_0_0"/>
          <p:cNvSpPr txBox="1"/>
          <p:nvPr/>
        </p:nvSpPr>
        <p:spPr>
          <a:xfrm>
            <a:off x="12449030" y="24437116"/>
            <a:ext cx="34869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Conclusions</a:t>
            </a:r>
            <a:endParaRPr sz="1400" b="0" i="0" u="none" strike="noStrike" cap="none">
              <a:solidFill>
                <a:srgbClr val="000000"/>
              </a:solidFill>
              <a:latin typeface="Arial"/>
              <a:ea typeface="Arial"/>
              <a:cs typeface="Arial"/>
              <a:sym typeface="Arial"/>
            </a:endParaRPr>
          </a:p>
        </p:txBody>
      </p:sp>
      <p:sp>
        <p:nvSpPr>
          <p:cNvPr id="44" name="Google Shape;44;g5de7cb08fb_0_0"/>
          <p:cNvSpPr txBox="1"/>
          <p:nvPr/>
        </p:nvSpPr>
        <p:spPr>
          <a:xfrm>
            <a:off x="12449030" y="32013944"/>
            <a:ext cx="11591400" cy="2673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2200" b="0" i="0" u="none" strike="noStrike" cap="none" dirty="0">
                <a:solidFill>
                  <a:srgbClr val="3F3F3F"/>
                </a:solidFill>
                <a:latin typeface="Garamond"/>
                <a:ea typeface="Garamond"/>
                <a:cs typeface="Garamond"/>
                <a:sym typeface="Garamond"/>
              </a:rPr>
              <a:t>The Rocky Mountain Water Resources II Team would like to thank our partners at the USGS and NPS for engaging with NASA DEVELOP to make this research possible. We would also like to give a special thanks to Kristen Dennis (CO and ID Node Center Lead), </a:t>
            </a:r>
            <a:r>
              <a:rPr lang="en-US" sz="2200" b="0" i="0" u="none" strike="noStrike" cap="none" dirty="0" err="1">
                <a:solidFill>
                  <a:srgbClr val="3F3F3F"/>
                </a:solidFill>
                <a:latin typeface="Garamond"/>
                <a:ea typeface="Garamond"/>
                <a:cs typeface="Garamond"/>
                <a:sym typeface="Garamond"/>
              </a:rPr>
              <a:t>Peder</a:t>
            </a:r>
            <a:r>
              <a:rPr lang="en-US" sz="2200" b="0" i="0" u="none" strike="noStrike" cap="none" dirty="0">
                <a:solidFill>
                  <a:srgbClr val="3F3F3F"/>
                </a:solidFill>
                <a:latin typeface="Garamond"/>
                <a:ea typeface="Garamond"/>
                <a:cs typeface="Garamond"/>
                <a:sym typeface="Garamond"/>
              </a:rPr>
              <a:t> </a:t>
            </a:r>
            <a:r>
              <a:rPr lang="en-US" sz="2200" b="0" i="0" u="none" strike="noStrike" cap="none" dirty="0" err="1">
                <a:solidFill>
                  <a:srgbClr val="3F3F3F"/>
                </a:solidFill>
                <a:latin typeface="Garamond"/>
                <a:ea typeface="Garamond"/>
                <a:cs typeface="Garamond"/>
                <a:sym typeface="Garamond"/>
              </a:rPr>
              <a:t>Engelstad</a:t>
            </a:r>
            <a:r>
              <a:rPr lang="en-US" sz="2200" b="0" i="0" u="none" strike="noStrike" cap="none" dirty="0">
                <a:solidFill>
                  <a:srgbClr val="3F3F3F"/>
                </a:solidFill>
                <a:latin typeface="Garamond"/>
                <a:ea typeface="Garamond"/>
                <a:cs typeface="Garamond"/>
                <a:sym typeface="Garamond"/>
              </a:rPr>
              <a:t> (Science Advisor), and Dr. Jill Baron (USGS) for working closely with our team throughout this research project. </a:t>
            </a:r>
            <a:endParaRPr sz="2200" b="0" i="0" u="none" strike="noStrike" cap="none" dirty="0">
              <a:solidFill>
                <a:srgbClr val="3F3F3F"/>
              </a:solidFill>
              <a:latin typeface="Garamond"/>
              <a:ea typeface="Garamond"/>
              <a:cs typeface="Garamond"/>
              <a:sym typeface="Garamond"/>
            </a:endParaRPr>
          </a:p>
          <a:p>
            <a:pPr marL="0" marR="0" lvl="0" indent="0" algn="just" rtl="0">
              <a:lnSpc>
                <a:spcPct val="100000"/>
              </a:lnSpc>
              <a:spcBef>
                <a:spcPts val="0"/>
              </a:spcBef>
              <a:spcAft>
                <a:spcPts val="0"/>
              </a:spcAft>
              <a:buClr>
                <a:schemeClr val="dk1"/>
              </a:buClr>
              <a:buSzPts val="1100"/>
              <a:buFont typeface="Arial"/>
              <a:buNone/>
            </a:pPr>
            <a:endParaRPr sz="2200" b="0" i="0" u="none" strike="noStrike" cap="none" dirty="0">
              <a:solidFill>
                <a:srgbClr val="262626"/>
              </a:solidFill>
              <a:latin typeface="Garamond"/>
              <a:ea typeface="Garamond"/>
              <a:cs typeface="Garamond"/>
              <a:sym typeface="Garamond"/>
            </a:endParaRPr>
          </a:p>
          <a:p>
            <a:pPr marL="0" marR="0" lvl="0" indent="0" algn="just" rtl="0">
              <a:lnSpc>
                <a:spcPct val="100000"/>
              </a:lnSpc>
              <a:spcBef>
                <a:spcPts val="0"/>
              </a:spcBef>
              <a:spcAft>
                <a:spcPts val="0"/>
              </a:spcAft>
              <a:buClr>
                <a:schemeClr val="dk1"/>
              </a:buClr>
              <a:buSzPts val="1100"/>
              <a:buFont typeface="Arial"/>
              <a:buNone/>
            </a:pPr>
            <a:r>
              <a:rPr lang="en-US" sz="2200" b="0" i="0" u="none" strike="noStrike" cap="none" dirty="0">
                <a:solidFill>
                  <a:srgbClr val="3F3F3F"/>
                </a:solidFill>
                <a:latin typeface="Garamond"/>
                <a:ea typeface="Garamond"/>
                <a:cs typeface="Garamond"/>
                <a:sym typeface="Garamond"/>
              </a:rPr>
              <a:t>This material contains modified Copernicus Sentinel data (2017-2018), processed by ESA</a:t>
            </a:r>
            <a:r>
              <a:rPr lang="en-US" sz="2200" b="0" i="0" u="none" strike="noStrike" cap="none" dirty="0" smtClean="0">
                <a:solidFill>
                  <a:srgbClr val="3F3F3F"/>
                </a:solidFill>
                <a:latin typeface="Garamond"/>
                <a:ea typeface="Garamond"/>
                <a:cs typeface="Garamond"/>
                <a:sym typeface="Garamond"/>
              </a:rPr>
              <a:t>.</a:t>
            </a:r>
            <a:endParaRPr sz="2200" b="0" i="0" u="none" strike="noStrike" cap="none" dirty="0">
              <a:solidFill>
                <a:srgbClr val="3F3F3F"/>
              </a:solidFill>
              <a:latin typeface="Garamond"/>
              <a:ea typeface="Garamond"/>
              <a:cs typeface="Garamond"/>
              <a:sym typeface="Garamond"/>
            </a:endParaRPr>
          </a:p>
        </p:txBody>
      </p:sp>
      <p:sp>
        <p:nvSpPr>
          <p:cNvPr id="45" name="Google Shape;45;g5de7cb08fb_0_0"/>
          <p:cNvSpPr txBox="1"/>
          <p:nvPr/>
        </p:nvSpPr>
        <p:spPr>
          <a:xfrm>
            <a:off x="12449030" y="31278097"/>
            <a:ext cx="56877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46" name="Google Shape;46;g5de7cb08fb_0_0"/>
          <p:cNvSpPr txBox="1"/>
          <p:nvPr/>
        </p:nvSpPr>
        <p:spPr>
          <a:xfrm>
            <a:off x="844017" y="26041881"/>
            <a:ext cx="44037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Project </a:t>
            </a:r>
            <a:r>
              <a:rPr lang="en-US" sz="4400" b="1" i="0" u="none" strike="noStrike" cap="none">
                <a:solidFill>
                  <a:srgbClr val="379CC3"/>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Partners</a:t>
            </a:r>
            <a:endParaRPr sz="1400" b="0" i="0" u="none" strike="noStrike" cap="none">
              <a:solidFill>
                <a:srgbClr val="000000"/>
              </a:solidFill>
              <a:latin typeface="Arial"/>
              <a:ea typeface="Arial"/>
              <a:cs typeface="Arial"/>
              <a:sym typeface="Arial"/>
            </a:endParaRPr>
          </a:p>
        </p:txBody>
      </p:sp>
      <p:sp>
        <p:nvSpPr>
          <p:cNvPr id="47" name="Google Shape;47;g5de7cb08fb_0_0"/>
          <p:cNvSpPr txBox="1"/>
          <p:nvPr/>
        </p:nvSpPr>
        <p:spPr>
          <a:xfrm>
            <a:off x="868453" y="29869891"/>
            <a:ext cx="4542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Team Members</a:t>
            </a:r>
            <a:endParaRPr sz="1400" b="0" i="0" u="none" strike="noStrike" cap="none">
              <a:solidFill>
                <a:srgbClr val="000000"/>
              </a:solidFill>
              <a:latin typeface="Arial"/>
              <a:ea typeface="Arial"/>
              <a:cs typeface="Arial"/>
              <a:sym typeface="Arial"/>
            </a:endParaRPr>
          </a:p>
        </p:txBody>
      </p:sp>
      <p:sp>
        <p:nvSpPr>
          <p:cNvPr id="48" name="Google Shape;48;g5de7cb08fb_0_0"/>
          <p:cNvSpPr txBox="1">
            <a:spLocks noGrp="1"/>
          </p:cNvSpPr>
          <p:nvPr>
            <p:ph type="body" idx="1"/>
          </p:nvPr>
        </p:nvSpPr>
        <p:spPr>
          <a:xfrm>
            <a:off x="4571997" y="901700"/>
            <a:ext cx="18288003" cy="21717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379CC3"/>
              </a:buClr>
              <a:buSzPts val="5400"/>
              <a:buNone/>
            </a:pPr>
            <a:r>
              <a:rPr lang="en-US" dirty="0"/>
              <a:t>Employing NASA and ESA Earth Observations to Monitor Alpine Lake Algal Productivity in Rocky Mountain National Park</a:t>
            </a:r>
            <a:endParaRPr dirty="0"/>
          </a:p>
        </p:txBody>
      </p:sp>
      <p:sp>
        <p:nvSpPr>
          <p:cNvPr id="49" name="Google Shape;49;g5de7cb08fb_0_0"/>
          <p:cNvSpPr txBox="1"/>
          <p:nvPr/>
        </p:nvSpPr>
        <p:spPr>
          <a:xfrm>
            <a:off x="13601700" y="34594800"/>
            <a:ext cx="12893040" cy="8001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79CC3"/>
              </a:buClr>
              <a:buSzPts val="5200"/>
              <a:buFont typeface="Arial"/>
              <a:buNone/>
            </a:pPr>
            <a:r>
              <a:rPr lang="en-US" sz="5200" b="0" i="0" u="none" strike="noStrike" cap="none" dirty="0">
                <a:solidFill>
                  <a:srgbClr val="379CC3"/>
                </a:solidFill>
                <a:latin typeface="Century Gothic"/>
                <a:ea typeface="Century Gothic"/>
                <a:cs typeface="Century Gothic"/>
                <a:sym typeface="Century Gothic"/>
              </a:rPr>
              <a:t> </a:t>
            </a:r>
            <a:r>
              <a:rPr lang="en-US" sz="5200" b="0" i="0" u="none" strike="noStrike" cap="none" dirty="0" smtClean="0">
                <a:solidFill>
                  <a:srgbClr val="379CC3"/>
                </a:solidFill>
                <a:latin typeface="Century Gothic"/>
                <a:ea typeface="Century Gothic"/>
                <a:cs typeface="Century Gothic"/>
                <a:sym typeface="Century Gothic"/>
              </a:rPr>
              <a:t>Colorado </a:t>
            </a:r>
            <a:r>
              <a:rPr lang="en-US" sz="5200" b="0" i="0" u="none" strike="noStrike" cap="none" dirty="0">
                <a:solidFill>
                  <a:srgbClr val="379CC3"/>
                </a:solidFill>
                <a:latin typeface="Century Gothic"/>
                <a:ea typeface="Century Gothic"/>
                <a:cs typeface="Century Gothic"/>
                <a:sym typeface="Century Gothic"/>
              </a:rPr>
              <a:t>– Fort </a:t>
            </a:r>
            <a:r>
              <a:rPr lang="en-US" sz="5200" b="0" i="0" u="none" strike="noStrike" cap="none" dirty="0" smtClean="0">
                <a:solidFill>
                  <a:srgbClr val="379CC3"/>
                </a:solidFill>
                <a:latin typeface="Century Gothic"/>
                <a:ea typeface="Century Gothic"/>
                <a:cs typeface="Century Gothic"/>
                <a:sym typeface="Century Gothic"/>
              </a:rPr>
              <a:t>Collins | Summer </a:t>
            </a:r>
            <a:r>
              <a:rPr lang="en-US" sz="5200" b="0" i="0" u="none" strike="noStrike" cap="none" dirty="0">
                <a:solidFill>
                  <a:srgbClr val="379CC3"/>
                </a:solidFill>
                <a:latin typeface="Century Gothic"/>
                <a:ea typeface="Century Gothic"/>
                <a:cs typeface="Century Gothic"/>
                <a:sym typeface="Century Gothic"/>
              </a:rPr>
              <a:t>2019</a:t>
            </a:r>
            <a:endParaRPr sz="1400" b="0" i="0" u="none" strike="noStrike" cap="none" dirty="0">
              <a:solidFill>
                <a:srgbClr val="000000"/>
              </a:solidFill>
              <a:latin typeface="Arial"/>
              <a:ea typeface="Arial"/>
              <a:cs typeface="Arial"/>
              <a:sym typeface="Arial"/>
            </a:endParaRPr>
          </a:p>
        </p:txBody>
      </p:sp>
      <p:sp>
        <p:nvSpPr>
          <p:cNvPr id="50" name="Google Shape;50;g5de7cb08fb_0_0"/>
          <p:cNvSpPr txBox="1"/>
          <p:nvPr/>
        </p:nvSpPr>
        <p:spPr>
          <a:xfrm>
            <a:off x="878674" y="4484915"/>
            <a:ext cx="24753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Abstract</a:t>
            </a:r>
            <a:endParaRPr sz="1400" b="0" i="0" u="none" strike="noStrike" cap="none">
              <a:solidFill>
                <a:srgbClr val="000000"/>
              </a:solidFill>
              <a:latin typeface="Arial"/>
              <a:ea typeface="Arial"/>
              <a:cs typeface="Arial"/>
              <a:sym typeface="Arial"/>
            </a:endParaRPr>
          </a:p>
        </p:txBody>
      </p:sp>
      <p:sp>
        <p:nvSpPr>
          <p:cNvPr id="51" name="Google Shape;51;g5de7cb08fb_0_0"/>
          <p:cNvSpPr txBox="1"/>
          <p:nvPr/>
        </p:nvSpPr>
        <p:spPr>
          <a:xfrm>
            <a:off x="889200" y="5152986"/>
            <a:ext cx="11020390" cy="7843500"/>
          </a:xfrm>
          <a:prstGeom prst="rect">
            <a:avLst/>
          </a:prstGeom>
          <a:noFill/>
          <a:ln>
            <a:noFill/>
          </a:ln>
        </p:spPr>
        <p:txBody>
          <a:bodyPr spcFirstLastPara="1" wrap="square" lIns="91425" tIns="45700" rIns="91425" bIns="45700" anchor="t" anchorCtr="0">
            <a:noAutofit/>
          </a:bodyPr>
          <a:lstStyle/>
          <a:p>
            <a:pPr lvl="0" algn="just">
              <a:buClr>
                <a:srgbClr val="3F3F3F"/>
              </a:buClr>
              <a:buSzPts val="2700"/>
            </a:pPr>
            <a:r>
              <a:rPr lang="en-US" sz="2600" dirty="0">
                <a:solidFill>
                  <a:schemeClr val="tx1">
                    <a:lumMod val="75000"/>
                    <a:lumOff val="25000"/>
                  </a:schemeClr>
                </a:solidFill>
                <a:latin typeface="Garamond" panose="02020404030301010803" pitchFamily="18" charset="0"/>
                <a:ea typeface="Garamond" panose="02020404030301010803" pitchFamily="18" charset="0"/>
                <a:cs typeface="Garamond" panose="02020404030301010803" pitchFamily="18" charset="0"/>
              </a:rPr>
              <a:t>Alpine lakes in Rocky Mountain National Park (RMNP) serve as an important habitat and water source for wildlife and contribute to the overall aesthetic value of the park. However, since the 1960s, alpine lakes within RMNP have experienced intensified algal productivity as a result of rising temperatures and increased nitrogen and phosphorus deposition. This increased algal productivity may have negative impacts on water quality, ecological function, and park aesthetic. Due to the remote location of many of these lakes, continuous monitoring of algal productivity is difficult. In order to assist in the surveillance of these lakes, the Rocky Mountain Water Resources II team partnered with the United States Geological Survey’s Fort Collins Science Center and the National Park Service at RMNP to develop a methodology integrating satellite imagery for monitoring chlorophyll-a concentration as a proxy for algal productivity. In 2016, DEVELOP’s Rocky Mountain Climate team utilized Landsat 8 Operational Land Imager (OLI) to predict chlorophyll-a levels but were limited by the spatial and temporal resolution of the data. This feasibility analysis compared the efficacy of integrating higher resolution Sentinel-2 Multispectral Instrument (MSI) data with Landsat 8 OLI indices in detecting chlorophyll-a at two RMNP focal lakes, Sky Pond and The Loch. An increased understanding of the algal productivity of these lakes will allow our partners to promote best management practices in maintaining the resilience and preserve the beauty of these fragile ecosystems.</a:t>
            </a:r>
            <a:endParaRPr sz="2600" b="0" i="0" u="none" strike="noStrike" cap="none" dirty="0">
              <a:solidFill>
                <a:schemeClr val="tx1">
                  <a:lumMod val="75000"/>
                  <a:lumOff val="25000"/>
                </a:schemeClr>
              </a:solidFill>
              <a:sym typeface="Arial"/>
            </a:endParaRPr>
          </a:p>
        </p:txBody>
      </p:sp>
      <p:pic>
        <p:nvPicPr>
          <p:cNvPr id="53" name="Google Shape;53;g5de7cb08fb_0_0"/>
          <p:cNvPicPr preferRelativeResize="0"/>
          <p:nvPr/>
        </p:nvPicPr>
        <p:blipFill rotWithShape="1">
          <a:blip r:embed="rId7">
            <a:alphaModFix/>
          </a:blip>
          <a:srcRect/>
          <a:stretch/>
        </p:blipFill>
        <p:spPr>
          <a:xfrm>
            <a:off x="1209084" y="30803119"/>
            <a:ext cx="2104579" cy="2103119"/>
          </a:xfrm>
          <a:prstGeom prst="rect">
            <a:avLst/>
          </a:prstGeom>
          <a:noFill/>
          <a:ln>
            <a:noFill/>
          </a:ln>
        </p:spPr>
      </p:pic>
      <p:sp>
        <p:nvSpPr>
          <p:cNvPr id="54" name="Google Shape;54;g5de7cb08fb_0_0"/>
          <p:cNvSpPr txBox="1"/>
          <p:nvPr/>
        </p:nvSpPr>
        <p:spPr>
          <a:xfrm>
            <a:off x="844023" y="32968147"/>
            <a:ext cx="28347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Garamond"/>
                <a:ea typeface="Garamond"/>
                <a:cs typeface="Garamond"/>
                <a:sym typeface="Garamond"/>
              </a:rPr>
              <a:t>Anastasia Kunz</a:t>
            </a:r>
            <a:endParaRPr sz="1400" b="0" i="0" u="none" strike="noStrike" cap="none" dirty="0">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rgbClr val="3F3F3F"/>
                </a:solidFill>
                <a:latin typeface="Garamond"/>
                <a:ea typeface="Garamond"/>
                <a:cs typeface="Garamond"/>
                <a:sym typeface="Garamond"/>
              </a:rPr>
              <a:t>Project Lead</a:t>
            </a:r>
            <a:endParaRPr sz="1400" b="0" i="0" u="none" strike="noStrike" cap="none" dirty="0">
              <a:solidFill>
                <a:srgbClr val="3F3F3F"/>
              </a:solidFill>
              <a:latin typeface="Arial"/>
              <a:ea typeface="Arial"/>
              <a:cs typeface="Arial"/>
              <a:sym typeface="Arial"/>
            </a:endParaRPr>
          </a:p>
        </p:txBody>
      </p:sp>
      <p:pic>
        <p:nvPicPr>
          <p:cNvPr id="56" name="Google Shape;56;g5de7cb08fb_0_0"/>
          <p:cNvPicPr preferRelativeResize="0"/>
          <p:nvPr/>
        </p:nvPicPr>
        <p:blipFill rotWithShape="1">
          <a:blip r:embed="rId7">
            <a:alphaModFix/>
          </a:blip>
          <a:srcRect/>
          <a:stretch/>
        </p:blipFill>
        <p:spPr>
          <a:xfrm>
            <a:off x="6921300" y="30803119"/>
            <a:ext cx="2104579" cy="2103119"/>
          </a:xfrm>
          <a:prstGeom prst="rect">
            <a:avLst/>
          </a:prstGeom>
          <a:noFill/>
          <a:ln>
            <a:noFill/>
          </a:ln>
        </p:spPr>
      </p:pic>
      <p:sp>
        <p:nvSpPr>
          <p:cNvPr id="57" name="Google Shape;57;g5de7cb08fb_0_0"/>
          <p:cNvSpPr txBox="1"/>
          <p:nvPr/>
        </p:nvSpPr>
        <p:spPr>
          <a:xfrm>
            <a:off x="6556239" y="329681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Natalie Schmer</a:t>
            </a:r>
            <a:endParaRPr sz="1400" b="0" i="0" u="none" strike="noStrike" cap="none">
              <a:solidFill>
                <a:srgbClr val="3F3F3F"/>
              </a:solidFill>
              <a:latin typeface="Arial"/>
              <a:ea typeface="Arial"/>
              <a:cs typeface="Arial"/>
              <a:sym typeface="Arial"/>
            </a:endParaRPr>
          </a:p>
        </p:txBody>
      </p:sp>
      <p:pic>
        <p:nvPicPr>
          <p:cNvPr id="59" name="Google Shape;59;g5de7cb08fb_0_0"/>
          <p:cNvPicPr preferRelativeResize="0"/>
          <p:nvPr/>
        </p:nvPicPr>
        <p:blipFill rotWithShape="1">
          <a:blip r:embed="rId7">
            <a:alphaModFix/>
          </a:blip>
          <a:srcRect/>
          <a:stretch/>
        </p:blipFill>
        <p:spPr>
          <a:xfrm>
            <a:off x="9840908" y="30803119"/>
            <a:ext cx="2104579" cy="2103119"/>
          </a:xfrm>
          <a:prstGeom prst="rect">
            <a:avLst/>
          </a:prstGeom>
          <a:noFill/>
          <a:ln>
            <a:noFill/>
          </a:ln>
        </p:spPr>
      </p:pic>
      <p:sp>
        <p:nvSpPr>
          <p:cNvPr id="60" name="Google Shape;60;g5de7cb08fb_0_0"/>
          <p:cNvSpPr txBox="1"/>
          <p:nvPr/>
        </p:nvSpPr>
        <p:spPr>
          <a:xfrm>
            <a:off x="9475847" y="329681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Garamond"/>
                <a:ea typeface="Garamond"/>
                <a:cs typeface="Garamond"/>
                <a:sym typeface="Garamond"/>
              </a:rPr>
              <a:t>Sarah </a:t>
            </a:r>
            <a:r>
              <a:rPr lang="en-US" sz="2700" b="1" i="0" u="none" strike="noStrike" cap="none" dirty="0" err="1">
                <a:solidFill>
                  <a:srgbClr val="3F3F3F"/>
                </a:solidFill>
                <a:latin typeface="Garamond"/>
                <a:ea typeface="Garamond"/>
                <a:cs typeface="Garamond"/>
                <a:sym typeface="Garamond"/>
              </a:rPr>
              <a:t>Wingard</a:t>
            </a:r>
            <a:endParaRPr sz="2700" b="1" i="0" u="none" strike="noStrike" cap="none" dirty="0">
              <a:solidFill>
                <a:srgbClr val="3F3F3F"/>
              </a:solidFill>
              <a:latin typeface="Garamond"/>
              <a:ea typeface="Garamond"/>
              <a:cs typeface="Garamond"/>
              <a:sym typeface="Garamond"/>
            </a:endParaRPr>
          </a:p>
        </p:txBody>
      </p:sp>
      <p:pic>
        <p:nvPicPr>
          <p:cNvPr id="62" name="Google Shape;62;g5de7cb08fb_0_0"/>
          <p:cNvPicPr preferRelativeResize="0"/>
          <p:nvPr/>
        </p:nvPicPr>
        <p:blipFill rotWithShape="1">
          <a:blip r:embed="rId7">
            <a:alphaModFix/>
          </a:blip>
          <a:srcRect/>
          <a:stretch/>
        </p:blipFill>
        <p:spPr>
          <a:xfrm>
            <a:off x="4001692" y="30803119"/>
            <a:ext cx="2104579" cy="2103119"/>
          </a:xfrm>
          <a:prstGeom prst="rect">
            <a:avLst/>
          </a:prstGeom>
          <a:noFill/>
          <a:ln>
            <a:noFill/>
          </a:ln>
        </p:spPr>
      </p:pic>
      <p:sp>
        <p:nvSpPr>
          <p:cNvPr id="63" name="Google Shape;63;g5de7cb08fb_0_0"/>
          <p:cNvSpPr txBox="1"/>
          <p:nvPr/>
        </p:nvSpPr>
        <p:spPr>
          <a:xfrm>
            <a:off x="3636631" y="329681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Garamond"/>
                <a:ea typeface="Garamond"/>
                <a:cs typeface="Garamond"/>
                <a:sym typeface="Garamond"/>
              </a:rPr>
              <a:t>Genevieve </a:t>
            </a:r>
            <a:r>
              <a:rPr lang="en-US" sz="2700" b="1" i="0" u="none" strike="noStrike" cap="none" dirty="0" err="1">
                <a:solidFill>
                  <a:srgbClr val="3F3F3F"/>
                </a:solidFill>
                <a:latin typeface="Garamond"/>
                <a:ea typeface="Garamond"/>
                <a:cs typeface="Garamond"/>
                <a:sym typeface="Garamond"/>
              </a:rPr>
              <a:t>Clow</a:t>
            </a:r>
            <a:endParaRPr sz="1400" b="0" i="0" u="none" strike="noStrike" cap="none" dirty="0">
              <a:solidFill>
                <a:srgbClr val="3F3F3F"/>
              </a:solidFill>
              <a:latin typeface="Arial"/>
              <a:ea typeface="Arial"/>
              <a:cs typeface="Arial"/>
              <a:sym typeface="Arial"/>
            </a:endParaRPr>
          </a:p>
        </p:txBody>
      </p:sp>
      <p:sp>
        <p:nvSpPr>
          <p:cNvPr id="64" name="Google Shape;64;g5de7cb08fb_0_0"/>
          <p:cNvSpPr txBox="1"/>
          <p:nvPr/>
        </p:nvSpPr>
        <p:spPr>
          <a:xfrm flipH="1">
            <a:off x="1094805" y="28705561"/>
            <a:ext cx="4728000" cy="75365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Clr>
                <a:srgbClr val="000000"/>
              </a:buClr>
              <a:buSzPts val="2600"/>
              <a:buFont typeface="Arial"/>
              <a:buNone/>
            </a:pPr>
            <a:r>
              <a:rPr lang="en-US" sz="2600" b="0" i="0" u="none" strike="noStrike" cap="none" dirty="0" smtClean="0">
                <a:solidFill>
                  <a:srgbClr val="3F3F3F"/>
                </a:solidFill>
                <a:latin typeface="Garamond"/>
                <a:ea typeface="Garamond"/>
                <a:cs typeface="Garamond"/>
                <a:sym typeface="Garamond"/>
              </a:rPr>
              <a:t>Fort </a:t>
            </a:r>
            <a:r>
              <a:rPr lang="en-US" sz="2600" b="0" i="0" u="none" strike="noStrike" cap="none" dirty="0">
                <a:solidFill>
                  <a:srgbClr val="3F3F3F"/>
                </a:solidFill>
                <a:latin typeface="Garamond"/>
                <a:ea typeface="Garamond"/>
                <a:cs typeface="Garamond"/>
                <a:sym typeface="Garamond"/>
              </a:rPr>
              <a:t>Collins Science Center</a:t>
            </a:r>
            <a:endParaRPr sz="2600" b="0" i="0" u="none" strike="noStrike" cap="none" dirty="0">
              <a:solidFill>
                <a:srgbClr val="3F3F3F"/>
              </a:solidFill>
              <a:latin typeface="Garamond"/>
              <a:ea typeface="Garamond"/>
              <a:cs typeface="Garamond"/>
              <a:sym typeface="Garamond"/>
            </a:endParaRPr>
          </a:p>
        </p:txBody>
      </p:sp>
      <p:pic>
        <p:nvPicPr>
          <p:cNvPr id="65" name="Google Shape;65;g5de7cb08fb_0_0"/>
          <p:cNvPicPr preferRelativeResize="0"/>
          <p:nvPr/>
        </p:nvPicPr>
        <p:blipFill rotWithShape="1">
          <a:blip r:embed="rId8">
            <a:alphaModFix/>
          </a:blip>
          <a:srcRect/>
          <a:stretch/>
        </p:blipFill>
        <p:spPr>
          <a:xfrm>
            <a:off x="1587205" y="27211180"/>
            <a:ext cx="3743200" cy="1358167"/>
          </a:xfrm>
          <a:prstGeom prst="rect">
            <a:avLst/>
          </a:prstGeom>
          <a:noFill/>
          <a:ln>
            <a:noFill/>
          </a:ln>
        </p:spPr>
      </p:pic>
      <p:pic>
        <p:nvPicPr>
          <p:cNvPr id="66" name="Google Shape;66;g5de7cb08fb_0_0"/>
          <p:cNvPicPr preferRelativeResize="0"/>
          <p:nvPr/>
        </p:nvPicPr>
        <p:blipFill rotWithShape="1">
          <a:blip r:embed="rId9">
            <a:alphaModFix/>
          </a:blip>
          <a:srcRect/>
          <a:stretch/>
        </p:blipFill>
        <p:spPr>
          <a:xfrm>
            <a:off x="7910775" y="26975863"/>
            <a:ext cx="1371600" cy="1828800"/>
          </a:xfrm>
          <a:prstGeom prst="rect">
            <a:avLst/>
          </a:prstGeom>
          <a:noFill/>
          <a:ln>
            <a:noFill/>
          </a:ln>
        </p:spPr>
      </p:pic>
      <p:sp>
        <p:nvSpPr>
          <p:cNvPr id="67" name="Google Shape;67;g5de7cb08fb_0_0"/>
          <p:cNvSpPr txBox="1"/>
          <p:nvPr/>
        </p:nvSpPr>
        <p:spPr>
          <a:xfrm>
            <a:off x="6429916" y="28705561"/>
            <a:ext cx="4333318" cy="72139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600"/>
              <a:buFont typeface="Arial"/>
              <a:buNone/>
            </a:pPr>
            <a:r>
              <a:rPr lang="en-US" sz="2600" b="0" i="0" u="none" strike="noStrike" cap="none" dirty="0" smtClean="0">
                <a:solidFill>
                  <a:srgbClr val="3F3F3F"/>
                </a:solidFill>
                <a:latin typeface="Garamond"/>
                <a:ea typeface="Garamond"/>
                <a:cs typeface="Garamond"/>
                <a:sym typeface="Garamond"/>
              </a:rPr>
              <a:t>Rocky </a:t>
            </a:r>
            <a:r>
              <a:rPr lang="en-US" sz="2600" b="0" i="0" u="none" strike="noStrike" cap="none" dirty="0">
                <a:solidFill>
                  <a:srgbClr val="3F3F3F"/>
                </a:solidFill>
                <a:latin typeface="Garamond"/>
                <a:ea typeface="Garamond"/>
                <a:cs typeface="Garamond"/>
                <a:sym typeface="Garamond"/>
              </a:rPr>
              <a:t>Mountain National </a:t>
            </a:r>
            <a:r>
              <a:rPr lang="en-US" sz="2600" b="0" i="0" u="none" strike="noStrike" cap="none" dirty="0" smtClean="0">
                <a:solidFill>
                  <a:srgbClr val="3F3F3F"/>
                </a:solidFill>
                <a:latin typeface="Garamond"/>
                <a:ea typeface="Garamond"/>
                <a:cs typeface="Garamond"/>
                <a:sym typeface="Garamond"/>
              </a:rPr>
              <a:t>Park</a:t>
            </a:r>
            <a:endParaRPr sz="2600" b="0" i="0" u="none" strike="noStrike" cap="none" dirty="0">
              <a:solidFill>
                <a:srgbClr val="3F3F3F"/>
              </a:solidFill>
              <a:latin typeface="Garamond"/>
              <a:ea typeface="Garamond"/>
              <a:cs typeface="Garamond"/>
              <a:sym typeface="Garamond"/>
            </a:endParaRPr>
          </a:p>
        </p:txBody>
      </p:sp>
      <p:pic>
        <p:nvPicPr>
          <p:cNvPr id="72" name="Google Shape;72;g5de7cb08fb_0_0"/>
          <p:cNvPicPr preferRelativeResize="0"/>
          <p:nvPr/>
        </p:nvPicPr>
        <p:blipFill rotWithShape="1">
          <a:blip r:embed="rId10">
            <a:alphaModFix/>
          </a:blip>
          <a:srcRect/>
          <a:stretch/>
        </p:blipFill>
        <p:spPr>
          <a:xfrm>
            <a:off x="1029745" y="17688875"/>
            <a:ext cx="2805206" cy="2286187"/>
          </a:xfrm>
          <a:prstGeom prst="rect">
            <a:avLst/>
          </a:prstGeom>
          <a:noFill/>
          <a:ln>
            <a:noFill/>
          </a:ln>
        </p:spPr>
      </p:pic>
      <p:pic>
        <p:nvPicPr>
          <p:cNvPr id="73" name="Google Shape;73;g5de7cb08fb_0_0"/>
          <p:cNvPicPr preferRelativeResize="0"/>
          <p:nvPr/>
        </p:nvPicPr>
        <p:blipFill rotWithShape="1">
          <a:blip r:embed="rId11">
            <a:alphaModFix/>
          </a:blip>
          <a:srcRect/>
          <a:stretch/>
        </p:blipFill>
        <p:spPr>
          <a:xfrm rot="712703">
            <a:off x="7217473" y="17605365"/>
            <a:ext cx="3019655" cy="2249671"/>
          </a:xfrm>
          <a:prstGeom prst="rect">
            <a:avLst/>
          </a:prstGeom>
          <a:noFill/>
          <a:ln>
            <a:noFill/>
          </a:ln>
        </p:spPr>
      </p:pic>
      <p:sp>
        <p:nvSpPr>
          <p:cNvPr id="74" name="Google Shape;74;g5de7cb08fb_0_0"/>
          <p:cNvSpPr txBox="1"/>
          <p:nvPr/>
        </p:nvSpPr>
        <p:spPr>
          <a:xfrm>
            <a:off x="4057000" y="17980475"/>
            <a:ext cx="24753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700"/>
              <a:buFont typeface="Arial"/>
              <a:buNone/>
            </a:pPr>
            <a:r>
              <a:rPr lang="en-US" sz="2800" b="1" i="0" u="none" strike="noStrike" cap="none" dirty="0">
                <a:solidFill>
                  <a:srgbClr val="3F3F3F"/>
                </a:solidFill>
                <a:latin typeface="Garamond"/>
                <a:ea typeface="Garamond"/>
                <a:cs typeface="Garamond"/>
                <a:sym typeface="Garamond"/>
              </a:rPr>
              <a:t>Landsat 8 </a:t>
            </a:r>
            <a:r>
              <a:rPr lang="en-US" sz="2800" b="0" i="0" u="none" strike="noStrike" cap="none" dirty="0">
                <a:solidFill>
                  <a:srgbClr val="3F3F3F"/>
                </a:solidFill>
                <a:latin typeface="Garamond"/>
                <a:ea typeface="Garamond"/>
                <a:cs typeface="Garamond"/>
                <a:sym typeface="Garamond"/>
              </a:rPr>
              <a:t>OLI</a:t>
            </a:r>
            <a:endParaRPr sz="2800" b="0" i="0" u="none" strike="noStrike" cap="none" dirty="0">
              <a:solidFill>
                <a:srgbClr val="3F3F3F"/>
              </a:solidFill>
              <a:latin typeface="Garamond"/>
              <a:ea typeface="Garamond"/>
              <a:cs typeface="Garamond"/>
              <a:sym typeface="Garamond"/>
            </a:endParaRPr>
          </a:p>
        </p:txBody>
      </p:sp>
      <p:sp>
        <p:nvSpPr>
          <p:cNvPr id="75" name="Google Shape;75;g5de7cb08fb_0_0"/>
          <p:cNvSpPr txBox="1"/>
          <p:nvPr/>
        </p:nvSpPr>
        <p:spPr>
          <a:xfrm>
            <a:off x="9345775" y="17980475"/>
            <a:ext cx="24753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700"/>
              <a:buFont typeface="Arial"/>
              <a:buNone/>
            </a:pPr>
            <a:r>
              <a:rPr lang="en-US" sz="2800" b="1" i="0" u="none" strike="noStrike" cap="none" dirty="0">
                <a:solidFill>
                  <a:srgbClr val="3F3F3F"/>
                </a:solidFill>
                <a:latin typeface="Garamond"/>
                <a:ea typeface="Garamond"/>
                <a:cs typeface="Garamond"/>
                <a:sym typeface="Garamond"/>
              </a:rPr>
              <a:t>Sentinel-2</a:t>
            </a:r>
            <a:r>
              <a:rPr lang="en-US" sz="3000" b="0" i="0" u="none" strike="noStrike" cap="none" dirty="0">
                <a:solidFill>
                  <a:srgbClr val="3F3F3F"/>
                </a:solidFill>
                <a:latin typeface="Garamond"/>
                <a:ea typeface="Garamond"/>
                <a:cs typeface="Garamond"/>
                <a:sym typeface="Garamond"/>
              </a:rPr>
              <a:t> MSI</a:t>
            </a:r>
            <a:endParaRPr sz="3000" b="0" i="0" u="none" strike="noStrike" cap="none" dirty="0">
              <a:solidFill>
                <a:srgbClr val="3F3F3F"/>
              </a:solidFill>
              <a:latin typeface="Garamond"/>
              <a:ea typeface="Garamond"/>
              <a:cs typeface="Garamond"/>
              <a:sym typeface="Garamond"/>
            </a:endParaRPr>
          </a:p>
        </p:txBody>
      </p:sp>
      <p:pic>
        <p:nvPicPr>
          <p:cNvPr id="76" name="Google Shape;76;g5de7cb08fb_0_0"/>
          <p:cNvPicPr preferRelativeResize="0"/>
          <p:nvPr/>
        </p:nvPicPr>
        <p:blipFill rotWithShape="1">
          <a:blip r:embed="rId12">
            <a:alphaModFix/>
          </a:blip>
          <a:srcRect l="22626" t="24743" r="21888" b="33203"/>
          <a:stretch/>
        </p:blipFill>
        <p:spPr>
          <a:xfrm>
            <a:off x="4231021" y="31031718"/>
            <a:ext cx="1645920" cy="1645920"/>
          </a:xfrm>
          <a:prstGeom prst="flowChartConnector">
            <a:avLst/>
          </a:prstGeom>
          <a:noFill/>
          <a:ln>
            <a:noFill/>
          </a:ln>
        </p:spPr>
      </p:pic>
      <p:pic>
        <p:nvPicPr>
          <p:cNvPr id="77" name="Google Shape;77;g5de7cb08fb_0_0"/>
          <p:cNvPicPr preferRelativeResize="0"/>
          <p:nvPr/>
        </p:nvPicPr>
        <p:blipFill rotWithShape="1">
          <a:blip r:embed="rId13">
            <a:alphaModFix/>
          </a:blip>
          <a:srcRect l="20076" t="24100" r="19046" b="29762"/>
          <a:stretch/>
        </p:blipFill>
        <p:spPr>
          <a:xfrm>
            <a:off x="7150629" y="31031718"/>
            <a:ext cx="1645920" cy="1645920"/>
          </a:xfrm>
          <a:prstGeom prst="flowChartConnector">
            <a:avLst/>
          </a:prstGeom>
          <a:noFill/>
          <a:ln>
            <a:noFill/>
          </a:ln>
        </p:spPr>
      </p:pic>
      <p:pic>
        <p:nvPicPr>
          <p:cNvPr id="78" name="Google Shape;78;g5de7cb08fb_0_0"/>
          <p:cNvPicPr preferRelativeResize="0"/>
          <p:nvPr/>
        </p:nvPicPr>
        <p:blipFill rotWithShape="1">
          <a:blip r:embed="rId14">
            <a:alphaModFix/>
          </a:blip>
          <a:srcRect l="12499" t="24279" r="22971" b="26816"/>
          <a:stretch/>
        </p:blipFill>
        <p:spPr>
          <a:xfrm>
            <a:off x="1438413" y="31031718"/>
            <a:ext cx="1645920" cy="1645920"/>
          </a:xfrm>
          <a:prstGeom prst="flowChartConnector">
            <a:avLst/>
          </a:prstGeom>
          <a:noFill/>
          <a:ln>
            <a:noFill/>
          </a:ln>
        </p:spPr>
      </p:pic>
      <p:pic>
        <p:nvPicPr>
          <p:cNvPr id="79" name="Google Shape;79;g5de7cb08fb_0_0"/>
          <p:cNvPicPr preferRelativeResize="0"/>
          <p:nvPr/>
        </p:nvPicPr>
        <p:blipFill rotWithShape="1">
          <a:blip r:embed="rId15">
            <a:alphaModFix/>
          </a:blip>
          <a:srcRect l="19183" t="27901" r="22507" b="27906"/>
          <a:stretch/>
        </p:blipFill>
        <p:spPr>
          <a:xfrm>
            <a:off x="10070237" y="31031718"/>
            <a:ext cx="1645920" cy="1645920"/>
          </a:xfrm>
          <a:prstGeom prst="flowChartConnector">
            <a:avLst/>
          </a:prstGeom>
          <a:noFill/>
          <a:ln>
            <a:noFill/>
          </a:ln>
        </p:spPr>
      </p:pic>
      <p:sp>
        <p:nvSpPr>
          <p:cNvPr id="80" name="Google Shape;80;g5de7cb08fb_0_0"/>
          <p:cNvSpPr txBox="1"/>
          <p:nvPr/>
        </p:nvSpPr>
        <p:spPr>
          <a:xfrm>
            <a:off x="13292638" y="6247850"/>
            <a:ext cx="20121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3F3F3F"/>
                </a:solidFill>
                <a:latin typeface="Century Gothic"/>
                <a:ea typeface="Century Gothic"/>
                <a:cs typeface="Century Gothic"/>
                <a:sym typeface="Century Gothic"/>
              </a:rPr>
              <a:t>COLORADO</a:t>
            </a:r>
            <a:endParaRPr sz="2100" b="1" i="0" u="none" strike="noStrike" cap="none">
              <a:solidFill>
                <a:srgbClr val="3F3F3F"/>
              </a:solidFill>
              <a:latin typeface="Century Gothic"/>
              <a:ea typeface="Century Gothic"/>
              <a:cs typeface="Century Gothic"/>
              <a:sym typeface="Century Gothic"/>
            </a:endParaRPr>
          </a:p>
        </p:txBody>
      </p:sp>
      <p:sp>
        <p:nvSpPr>
          <p:cNvPr id="81" name="Google Shape;81;g5de7cb08fb_0_0"/>
          <p:cNvSpPr txBox="1"/>
          <p:nvPr/>
        </p:nvSpPr>
        <p:spPr>
          <a:xfrm>
            <a:off x="14955325" y="8017825"/>
            <a:ext cx="2619300" cy="90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Rocky Mountain National Park</a:t>
            </a:r>
            <a:endParaRPr sz="2400" b="1" i="0" u="none" strike="noStrike" cap="none">
              <a:solidFill>
                <a:srgbClr val="3F3F3F"/>
              </a:solidFill>
              <a:latin typeface="Century Gothic"/>
              <a:ea typeface="Century Gothic"/>
              <a:cs typeface="Century Gothic"/>
              <a:sym typeface="Century Gothic"/>
            </a:endParaRPr>
          </a:p>
        </p:txBody>
      </p:sp>
      <p:sp>
        <p:nvSpPr>
          <p:cNvPr id="82" name="Google Shape;82;g5de7cb08fb_0_0"/>
          <p:cNvSpPr txBox="1"/>
          <p:nvPr/>
        </p:nvSpPr>
        <p:spPr>
          <a:xfrm>
            <a:off x="18542150" y="7749750"/>
            <a:ext cx="2012100" cy="692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The Loch</a:t>
            </a:r>
            <a:endParaRPr sz="2400" b="1" i="0" u="none" strike="noStrike" cap="none">
              <a:solidFill>
                <a:srgbClr val="3F3F3F"/>
              </a:solidFill>
              <a:latin typeface="Century Gothic"/>
              <a:ea typeface="Century Gothic"/>
              <a:cs typeface="Century Gothic"/>
              <a:sym typeface="Century Gothic"/>
            </a:endParaRPr>
          </a:p>
        </p:txBody>
      </p:sp>
      <p:sp>
        <p:nvSpPr>
          <p:cNvPr id="83" name="Google Shape;83;g5de7cb08fb_0_0"/>
          <p:cNvSpPr txBox="1"/>
          <p:nvPr/>
        </p:nvSpPr>
        <p:spPr>
          <a:xfrm>
            <a:off x="19830725" y="9179611"/>
            <a:ext cx="20121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Sky Pond</a:t>
            </a:r>
            <a:endParaRPr sz="2400" b="1" i="0" u="none" strike="noStrike" cap="none">
              <a:solidFill>
                <a:srgbClr val="3F3F3F"/>
              </a:solidFill>
              <a:latin typeface="Century Gothic"/>
              <a:ea typeface="Century Gothic"/>
              <a:cs typeface="Century Gothic"/>
              <a:sym typeface="Century Gothic"/>
            </a:endParaRPr>
          </a:p>
        </p:txBody>
      </p:sp>
      <p:sp>
        <p:nvSpPr>
          <p:cNvPr id="84" name="Google Shape;84;g5de7cb08fb_0_0"/>
          <p:cNvSpPr txBox="1"/>
          <p:nvPr/>
        </p:nvSpPr>
        <p:spPr>
          <a:xfrm>
            <a:off x="21255800" y="9909300"/>
            <a:ext cx="4485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1</a:t>
            </a:r>
            <a:endParaRPr sz="1800" b="0" i="0" u="none" strike="noStrike" cap="none">
              <a:solidFill>
                <a:srgbClr val="434343"/>
              </a:solidFill>
              <a:latin typeface="Century Gothic"/>
              <a:ea typeface="Century Gothic"/>
              <a:cs typeface="Century Gothic"/>
              <a:sym typeface="Century Gothic"/>
            </a:endParaRPr>
          </a:p>
        </p:txBody>
      </p:sp>
      <p:sp>
        <p:nvSpPr>
          <p:cNvPr id="85" name="Google Shape;85;g5de7cb08fb_0_0"/>
          <p:cNvSpPr txBox="1"/>
          <p:nvPr/>
        </p:nvSpPr>
        <p:spPr>
          <a:xfrm>
            <a:off x="20427950" y="9909300"/>
            <a:ext cx="4485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0</a:t>
            </a:r>
            <a:endParaRPr sz="1800" b="0" i="0" u="none" strike="noStrike" cap="none">
              <a:solidFill>
                <a:srgbClr val="434343"/>
              </a:solidFill>
              <a:latin typeface="Century Gothic"/>
              <a:ea typeface="Century Gothic"/>
              <a:cs typeface="Century Gothic"/>
              <a:sym typeface="Century Gothic"/>
            </a:endParaRPr>
          </a:p>
        </p:txBody>
      </p:sp>
      <p:sp>
        <p:nvSpPr>
          <p:cNvPr id="86" name="Google Shape;86;g5de7cb08fb_0_0"/>
          <p:cNvSpPr txBox="1"/>
          <p:nvPr/>
        </p:nvSpPr>
        <p:spPr>
          <a:xfrm>
            <a:off x="21475700" y="10117900"/>
            <a:ext cx="543900" cy="80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km</a:t>
            </a:r>
            <a:endParaRPr sz="1800" b="0" i="0" u="none" strike="noStrike" cap="none">
              <a:solidFill>
                <a:srgbClr val="434343"/>
              </a:solidFill>
              <a:latin typeface="Century Gothic"/>
              <a:ea typeface="Century Gothic"/>
              <a:cs typeface="Century Gothic"/>
              <a:sym typeface="Century Gothic"/>
            </a:endParaRPr>
          </a:p>
        </p:txBody>
      </p:sp>
      <p:sp>
        <p:nvSpPr>
          <p:cNvPr id="87" name="Google Shape;87;g5de7cb08fb_0_0"/>
          <p:cNvSpPr txBox="1"/>
          <p:nvPr/>
        </p:nvSpPr>
        <p:spPr>
          <a:xfrm>
            <a:off x="12579350" y="10515900"/>
            <a:ext cx="4485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0</a:t>
            </a:r>
            <a:endParaRPr sz="1800" b="0" i="0" u="none" strike="noStrike" cap="none">
              <a:solidFill>
                <a:srgbClr val="434343"/>
              </a:solidFill>
              <a:latin typeface="Century Gothic"/>
              <a:ea typeface="Century Gothic"/>
              <a:cs typeface="Century Gothic"/>
              <a:sym typeface="Century Gothic"/>
            </a:endParaRPr>
          </a:p>
        </p:txBody>
      </p:sp>
      <p:sp>
        <p:nvSpPr>
          <p:cNvPr id="88" name="Google Shape;88;g5de7cb08fb_0_0"/>
          <p:cNvSpPr txBox="1"/>
          <p:nvPr/>
        </p:nvSpPr>
        <p:spPr>
          <a:xfrm>
            <a:off x="14019025" y="10515900"/>
            <a:ext cx="4485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20</a:t>
            </a:r>
            <a:endParaRPr sz="1800" b="0" i="0" u="none" strike="noStrike" cap="none">
              <a:solidFill>
                <a:srgbClr val="434343"/>
              </a:solidFill>
              <a:latin typeface="Century Gothic"/>
              <a:ea typeface="Century Gothic"/>
              <a:cs typeface="Century Gothic"/>
              <a:sym typeface="Century Gothic"/>
            </a:endParaRPr>
          </a:p>
        </p:txBody>
      </p:sp>
      <p:sp>
        <p:nvSpPr>
          <p:cNvPr id="89" name="Google Shape;89;g5de7cb08fb_0_0"/>
          <p:cNvSpPr txBox="1"/>
          <p:nvPr/>
        </p:nvSpPr>
        <p:spPr>
          <a:xfrm>
            <a:off x="13197775" y="10515900"/>
            <a:ext cx="4485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10</a:t>
            </a:r>
            <a:endParaRPr sz="1800" b="0" i="0" u="none" strike="noStrike" cap="none">
              <a:solidFill>
                <a:srgbClr val="434343"/>
              </a:solidFill>
              <a:latin typeface="Century Gothic"/>
              <a:ea typeface="Century Gothic"/>
              <a:cs typeface="Century Gothic"/>
              <a:sym typeface="Century Gothic"/>
            </a:endParaRPr>
          </a:p>
        </p:txBody>
      </p:sp>
      <p:sp>
        <p:nvSpPr>
          <p:cNvPr id="90" name="Google Shape;90;g5de7cb08fb_0_0"/>
          <p:cNvSpPr txBox="1"/>
          <p:nvPr/>
        </p:nvSpPr>
        <p:spPr>
          <a:xfrm>
            <a:off x="14321900" y="10734825"/>
            <a:ext cx="543900" cy="80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km</a:t>
            </a:r>
            <a:endParaRPr sz="1800" b="0" i="0" u="none" strike="noStrike" cap="none">
              <a:solidFill>
                <a:srgbClr val="434343"/>
              </a:solidFill>
              <a:latin typeface="Century Gothic"/>
              <a:ea typeface="Century Gothic"/>
              <a:cs typeface="Century Gothic"/>
              <a:sym typeface="Century Gothic"/>
            </a:endParaRPr>
          </a:p>
        </p:txBody>
      </p:sp>
      <p:grpSp>
        <p:nvGrpSpPr>
          <p:cNvPr id="91" name="Google Shape;91;g5de7cb08fb_0_0"/>
          <p:cNvGrpSpPr/>
          <p:nvPr/>
        </p:nvGrpSpPr>
        <p:grpSpPr>
          <a:xfrm>
            <a:off x="12489525" y="12002550"/>
            <a:ext cx="12115750" cy="11325825"/>
            <a:chOff x="12819725" y="12002550"/>
            <a:chExt cx="12115750" cy="11325825"/>
          </a:xfrm>
        </p:grpSpPr>
        <p:pic>
          <p:nvPicPr>
            <p:cNvPr id="92" name="Google Shape;92;g5de7cb08fb_0_0"/>
            <p:cNvPicPr preferRelativeResize="0"/>
            <p:nvPr/>
          </p:nvPicPr>
          <p:blipFill rotWithShape="1">
            <a:blip r:embed="rId16">
              <a:alphaModFix/>
            </a:blip>
            <a:srcRect l="4395" t="5897" r="7155" b="66700"/>
            <a:stretch/>
          </p:blipFill>
          <p:spPr>
            <a:xfrm>
              <a:off x="18751722" y="13665913"/>
              <a:ext cx="5932075" cy="2383712"/>
            </a:xfrm>
            <a:prstGeom prst="rect">
              <a:avLst/>
            </a:prstGeom>
            <a:noFill/>
            <a:ln>
              <a:noFill/>
            </a:ln>
          </p:spPr>
        </p:pic>
        <p:pic>
          <p:nvPicPr>
            <p:cNvPr id="93" name="Google Shape;93;g5de7cb08fb_0_0"/>
            <p:cNvPicPr preferRelativeResize="0"/>
            <p:nvPr/>
          </p:nvPicPr>
          <p:blipFill rotWithShape="1">
            <a:blip r:embed="rId17">
              <a:alphaModFix/>
            </a:blip>
            <a:srcRect l="6101" t="6852" r="5347" b="65779"/>
            <a:stretch/>
          </p:blipFill>
          <p:spPr>
            <a:xfrm>
              <a:off x="12829013" y="16764000"/>
              <a:ext cx="5932075" cy="2391907"/>
            </a:xfrm>
            <a:prstGeom prst="rect">
              <a:avLst/>
            </a:prstGeom>
            <a:noFill/>
            <a:ln>
              <a:noFill/>
            </a:ln>
          </p:spPr>
        </p:pic>
        <p:pic>
          <p:nvPicPr>
            <p:cNvPr id="94" name="Google Shape;94;g5de7cb08fb_0_0"/>
            <p:cNvPicPr preferRelativeResize="0"/>
            <p:nvPr/>
          </p:nvPicPr>
          <p:blipFill rotWithShape="1">
            <a:blip r:embed="rId16">
              <a:alphaModFix/>
            </a:blip>
            <a:srcRect l="4395" t="38453" r="7155" b="34208"/>
            <a:stretch/>
          </p:blipFill>
          <p:spPr>
            <a:xfrm>
              <a:off x="18757272" y="16783939"/>
              <a:ext cx="5932075" cy="2372102"/>
            </a:xfrm>
            <a:prstGeom prst="rect">
              <a:avLst/>
            </a:prstGeom>
            <a:noFill/>
            <a:ln>
              <a:noFill/>
            </a:ln>
          </p:spPr>
        </p:pic>
        <p:pic>
          <p:nvPicPr>
            <p:cNvPr id="95" name="Google Shape;95;g5de7cb08fb_0_0"/>
            <p:cNvPicPr preferRelativeResize="0"/>
            <p:nvPr/>
          </p:nvPicPr>
          <p:blipFill rotWithShape="1">
            <a:blip r:embed="rId16">
              <a:alphaModFix/>
            </a:blip>
            <a:srcRect l="4395" t="69184" r="7155" b="3401"/>
            <a:stretch/>
          </p:blipFill>
          <p:spPr>
            <a:xfrm>
              <a:off x="18742347" y="19896350"/>
              <a:ext cx="5932127" cy="2378602"/>
            </a:xfrm>
            <a:prstGeom prst="rect">
              <a:avLst/>
            </a:prstGeom>
            <a:noFill/>
            <a:ln>
              <a:noFill/>
            </a:ln>
          </p:spPr>
        </p:pic>
        <p:sp>
          <p:nvSpPr>
            <p:cNvPr id="96" name="Google Shape;96;g5de7cb08fb_0_0"/>
            <p:cNvSpPr/>
            <p:nvPr/>
          </p:nvSpPr>
          <p:spPr>
            <a:xfrm>
              <a:off x="12828950" y="12022938"/>
              <a:ext cx="5932200" cy="928500"/>
            </a:xfrm>
            <a:prstGeom prst="rect">
              <a:avLst/>
            </a:prstGeom>
            <a:no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 name="Google Shape;97;g5de7cb08fb_0_0"/>
            <p:cNvPicPr preferRelativeResize="0"/>
            <p:nvPr/>
          </p:nvPicPr>
          <p:blipFill rotWithShape="1">
            <a:blip r:embed="rId18">
              <a:alphaModFix/>
            </a:blip>
            <a:srcRect l="6104" t="69340" r="5297" b="3289"/>
            <a:stretch/>
          </p:blipFill>
          <p:spPr>
            <a:xfrm>
              <a:off x="12819725" y="19896350"/>
              <a:ext cx="5932075" cy="2370795"/>
            </a:xfrm>
            <a:prstGeom prst="rect">
              <a:avLst/>
            </a:prstGeom>
            <a:noFill/>
            <a:ln>
              <a:noFill/>
            </a:ln>
          </p:spPr>
        </p:pic>
        <p:sp>
          <p:nvSpPr>
            <p:cNvPr id="98" name="Google Shape;98;g5de7cb08fb_0_0"/>
            <p:cNvSpPr txBox="1"/>
            <p:nvPr/>
          </p:nvSpPr>
          <p:spPr>
            <a:xfrm>
              <a:off x="12838175" y="19165675"/>
              <a:ext cx="5908500" cy="7209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Century Gothic"/>
                  <a:ea typeface="Century Gothic"/>
                  <a:cs typeface="Century Gothic"/>
                  <a:sym typeface="Century Gothic"/>
                </a:rPr>
                <a:t>NIR/Red</a:t>
              </a:r>
              <a:endParaRPr sz="17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700" b="0" i="0" u="none" strike="noStrike" cap="none">
                  <a:solidFill>
                    <a:srgbClr val="3F3F3F"/>
                  </a:solidFill>
                  <a:latin typeface="Century Gothic"/>
                  <a:ea typeface="Century Gothic"/>
                  <a:cs typeface="Century Gothic"/>
                  <a:sym typeface="Century Gothic"/>
                </a:rPr>
                <a:t>ρ = -0.271</a:t>
              </a:r>
              <a:endParaRPr sz="1700" b="0" i="0" u="none" strike="noStrike" cap="none">
                <a:solidFill>
                  <a:srgbClr val="3F3F3F"/>
                </a:solidFill>
                <a:latin typeface="Century Gothic"/>
                <a:ea typeface="Century Gothic"/>
                <a:cs typeface="Century Gothic"/>
                <a:sym typeface="Century Gothic"/>
              </a:endParaRPr>
            </a:p>
          </p:txBody>
        </p:sp>
        <p:sp>
          <p:nvSpPr>
            <p:cNvPr id="99" name="Google Shape;99;g5de7cb08fb_0_0"/>
            <p:cNvSpPr txBox="1"/>
            <p:nvPr/>
          </p:nvSpPr>
          <p:spPr>
            <a:xfrm>
              <a:off x="12829575" y="12968125"/>
              <a:ext cx="5922600" cy="7224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Century Gothic"/>
                  <a:ea typeface="Century Gothic"/>
                  <a:cs typeface="Century Gothic"/>
                  <a:sym typeface="Century Gothic"/>
                </a:rPr>
                <a:t>(Red</a:t>
              </a:r>
              <a:r>
                <a:rPr lang="en-US" sz="1700" b="0" i="0" u="none" strike="noStrike" cap="none" baseline="30000">
                  <a:solidFill>
                    <a:srgbClr val="3F3F3F"/>
                  </a:solidFill>
                  <a:latin typeface="Century Gothic"/>
                  <a:ea typeface="Century Gothic"/>
                  <a:cs typeface="Century Gothic"/>
                  <a:sym typeface="Century Gothic"/>
                </a:rPr>
                <a:t>-1</a:t>
              </a:r>
              <a:r>
                <a:rPr lang="en-US" sz="1700" b="0" i="0" u="none" strike="noStrike" cap="none">
                  <a:solidFill>
                    <a:srgbClr val="3F3F3F"/>
                  </a:solidFill>
                  <a:latin typeface="Century Gothic"/>
                  <a:ea typeface="Century Gothic"/>
                  <a:cs typeface="Century Gothic"/>
                  <a:sym typeface="Century Gothic"/>
                </a:rPr>
                <a:t>-Red Edge1</a:t>
              </a:r>
              <a:r>
                <a:rPr lang="en-US" sz="1700" b="0" i="0" u="none" strike="noStrike" cap="none" baseline="30000">
                  <a:solidFill>
                    <a:srgbClr val="3F3F3F"/>
                  </a:solidFill>
                  <a:latin typeface="Century Gothic"/>
                  <a:ea typeface="Century Gothic"/>
                  <a:cs typeface="Century Gothic"/>
                  <a:sym typeface="Century Gothic"/>
                </a:rPr>
                <a:t>-1</a:t>
              </a:r>
              <a:r>
                <a:rPr lang="en-US" sz="1700" b="0" i="0" u="none" strike="noStrike" cap="none">
                  <a:solidFill>
                    <a:srgbClr val="3F3F3F"/>
                  </a:solidFill>
                  <a:latin typeface="Century Gothic"/>
                  <a:ea typeface="Century Gothic"/>
                  <a:cs typeface="Century Gothic"/>
                  <a:sym typeface="Century Gothic"/>
                </a:rPr>
                <a:t>)/(Red Edge2</a:t>
              </a:r>
              <a:r>
                <a:rPr lang="en-US" sz="1700" b="0" i="0" u="none" strike="noStrike" cap="none" baseline="30000">
                  <a:solidFill>
                    <a:srgbClr val="3F3F3F"/>
                  </a:solidFill>
                  <a:latin typeface="Century Gothic"/>
                  <a:ea typeface="Century Gothic"/>
                  <a:cs typeface="Century Gothic"/>
                  <a:sym typeface="Century Gothic"/>
                </a:rPr>
                <a:t>-1</a:t>
              </a:r>
              <a:r>
                <a:rPr lang="en-US" sz="1700" b="0" i="0" u="none" strike="noStrike" cap="none">
                  <a:solidFill>
                    <a:srgbClr val="3F3F3F"/>
                  </a:solidFill>
                  <a:latin typeface="Century Gothic"/>
                  <a:ea typeface="Century Gothic"/>
                  <a:cs typeface="Century Gothic"/>
                  <a:sym typeface="Century Gothic"/>
                </a:rPr>
                <a:t>-Red Edge1</a:t>
              </a:r>
              <a:r>
                <a:rPr lang="en-US" sz="1700" b="0" i="0" u="none" strike="noStrike" cap="none" baseline="30000">
                  <a:solidFill>
                    <a:srgbClr val="3F3F3F"/>
                  </a:solidFill>
                  <a:latin typeface="Century Gothic"/>
                  <a:ea typeface="Century Gothic"/>
                  <a:cs typeface="Century Gothic"/>
                  <a:sym typeface="Century Gothic"/>
                </a:rPr>
                <a:t>-1</a:t>
              </a:r>
              <a:r>
                <a:rPr lang="en-US" sz="1700" b="0" i="0" u="none" strike="noStrike" cap="none">
                  <a:solidFill>
                    <a:srgbClr val="3F3F3F"/>
                  </a:solidFill>
                  <a:latin typeface="Century Gothic"/>
                  <a:ea typeface="Century Gothic"/>
                  <a:cs typeface="Century Gothic"/>
                  <a:sym typeface="Century Gothic"/>
                </a:rPr>
                <a:t>)</a:t>
              </a:r>
              <a:endParaRPr sz="17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700" b="0" i="0" u="none" strike="noStrike" cap="none">
                  <a:solidFill>
                    <a:srgbClr val="3F3F3F"/>
                  </a:solidFill>
                  <a:latin typeface="Century Gothic"/>
                  <a:ea typeface="Century Gothic"/>
                  <a:cs typeface="Century Gothic"/>
                  <a:sym typeface="Century Gothic"/>
                </a:rPr>
                <a:t>ρ = 0.531</a:t>
              </a:r>
              <a:endParaRPr sz="1700" b="0" i="0" u="none" strike="noStrike" cap="none">
                <a:solidFill>
                  <a:srgbClr val="3F3F3F"/>
                </a:solidFill>
                <a:latin typeface="Century Gothic"/>
                <a:ea typeface="Century Gothic"/>
                <a:cs typeface="Century Gothic"/>
                <a:sym typeface="Century Gothic"/>
              </a:endParaRPr>
            </a:p>
          </p:txBody>
        </p:sp>
        <p:grpSp>
          <p:nvGrpSpPr>
            <p:cNvPr id="100" name="Google Shape;100;g5de7cb08fb_0_0"/>
            <p:cNvGrpSpPr/>
            <p:nvPr/>
          </p:nvGrpSpPr>
          <p:grpSpPr>
            <a:xfrm>
              <a:off x="12826912" y="16047149"/>
              <a:ext cx="5919784" cy="732970"/>
              <a:chOff x="12808587" y="14649391"/>
              <a:chExt cx="5846700" cy="640708"/>
            </a:xfrm>
          </p:grpSpPr>
          <p:sp>
            <p:nvSpPr>
              <p:cNvPr id="101" name="Google Shape;101;g5de7cb08fb_0_0"/>
              <p:cNvSpPr txBox="1"/>
              <p:nvPr/>
            </p:nvSpPr>
            <p:spPr>
              <a:xfrm>
                <a:off x="17487344" y="14954998"/>
                <a:ext cx="831300" cy="335100"/>
              </a:xfrm>
              <a:prstGeom prst="rect">
                <a:avLst/>
              </a:prstGeom>
              <a:no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Century Gothic"/>
                    <a:ea typeface="Century Gothic"/>
                    <a:cs typeface="Century Gothic"/>
                    <a:sym typeface="Century Gothic"/>
                  </a:rPr>
                  <a:t>0.05 km</a:t>
                </a:r>
                <a:endParaRPr sz="1000" b="0" i="0" u="none" strike="noStrike" cap="none">
                  <a:solidFill>
                    <a:srgbClr val="FFFFFF"/>
                  </a:solidFill>
                  <a:latin typeface="Century Gothic"/>
                  <a:ea typeface="Century Gothic"/>
                  <a:cs typeface="Century Gothic"/>
                  <a:sym typeface="Century Gothic"/>
                </a:endParaRPr>
              </a:p>
            </p:txBody>
          </p:sp>
          <p:sp>
            <p:nvSpPr>
              <p:cNvPr id="102" name="Google Shape;102;g5de7cb08fb_0_0"/>
              <p:cNvSpPr txBox="1"/>
              <p:nvPr/>
            </p:nvSpPr>
            <p:spPr>
              <a:xfrm>
                <a:off x="12808587" y="14649391"/>
                <a:ext cx="5846700" cy="636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Century Gothic"/>
                    <a:ea typeface="Century Gothic"/>
                    <a:cs typeface="Century Gothic"/>
                    <a:sym typeface="Century Gothic"/>
                  </a:rPr>
                  <a:t>	(Blue-Red)/</a:t>
                </a:r>
                <a:r>
                  <a:rPr lang="en-US" sz="1700" b="0" i="0" u="none" strike="noStrike" cap="none">
                    <a:solidFill>
                      <a:srgbClr val="3F3F3F"/>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Green</a:t>
                </a:r>
                <a:r>
                  <a:rPr lang="en-US" sz="1700" b="0" i="0" u="none" strike="noStrike" cap="none">
                    <a:solidFill>
                      <a:srgbClr val="3F3F3F"/>
                    </a:solidFill>
                    <a:latin typeface="Century Gothic"/>
                    <a:ea typeface="Century Gothic"/>
                    <a:cs typeface="Century Gothic"/>
                    <a:sym typeface="Century Gothic"/>
                  </a:rPr>
                  <a:t> 	</a:t>
                </a:r>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Century Gothic"/>
                    <a:ea typeface="Century Gothic"/>
                    <a:cs typeface="Century Gothic"/>
                    <a:sym typeface="Century Gothic"/>
                  </a:rPr>
                  <a:t>ρ = 0.437</a:t>
                </a:r>
                <a:endParaRPr sz="1700" b="0" i="0" u="none" strike="noStrike" cap="none">
                  <a:solidFill>
                    <a:srgbClr val="3F3F3F"/>
                  </a:solidFill>
                  <a:latin typeface="Century Gothic"/>
                  <a:ea typeface="Century Gothic"/>
                  <a:cs typeface="Century Gothic"/>
                  <a:sym typeface="Century Gothic"/>
                </a:endParaRPr>
              </a:p>
            </p:txBody>
          </p:sp>
        </p:grpSp>
        <p:sp>
          <p:nvSpPr>
            <p:cNvPr id="103" name="Google Shape;103;g5de7cb08fb_0_0"/>
            <p:cNvSpPr txBox="1"/>
            <p:nvPr/>
          </p:nvSpPr>
          <p:spPr>
            <a:xfrm>
              <a:off x="12819750" y="12002550"/>
              <a:ext cx="6017100" cy="48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Sentinel-2 Indices - August 30th 2018</a:t>
              </a:r>
              <a:r>
                <a:rPr lang="en-US" sz="2200" b="0" i="0" u="none" strike="noStrike" cap="none">
                  <a:solidFill>
                    <a:srgbClr val="3F3F3F"/>
                  </a:solidFill>
                  <a:latin typeface="Century Gothic"/>
                  <a:ea typeface="Century Gothic"/>
                  <a:cs typeface="Century Gothic"/>
                  <a:sym typeface="Century Gothic"/>
                </a:rPr>
                <a:t>   </a:t>
              </a:r>
              <a:endParaRPr sz="2200" b="0" i="0" u="none" strike="noStrike" cap="none">
                <a:solidFill>
                  <a:srgbClr val="3F3F3F"/>
                </a:solidFill>
                <a:latin typeface="Century Gothic"/>
                <a:ea typeface="Century Gothic"/>
                <a:cs typeface="Century Gothic"/>
                <a:sym typeface="Century Gothic"/>
              </a:endParaRPr>
            </a:p>
          </p:txBody>
        </p:sp>
        <p:sp>
          <p:nvSpPr>
            <p:cNvPr id="104" name="Google Shape;104;g5de7cb08fb_0_0"/>
            <p:cNvSpPr txBox="1"/>
            <p:nvPr/>
          </p:nvSpPr>
          <p:spPr>
            <a:xfrm>
              <a:off x="12819750" y="22257225"/>
              <a:ext cx="11869200" cy="10710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5" name="Google Shape;105;g5de7cb08fb_0_0"/>
            <p:cNvSpPr txBox="1"/>
            <p:nvPr/>
          </p:nvSpPr>
          <p:spPr>
            <a:xfrm>
              <a:off x="18849075" y="12002550"/>
              <a:ext cx="6086400" cy="48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Landsat 8 Indices - August 30th 2018</a:t>
              </a:r>
              <a:endParaRPr sz="24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        </a:t>
              </a:r>
              <a:r>
                <a:rPr lang="en-US" sz="1800" b="0" i="0" u="none" strike="noStrike" cap="none">
                  <a:solidFill>
                    <a:srgbClr val="3F3F3F"/>
                  </a:solidFill>
                  <a:latin typeface="Century Gothic"/>
                  <a:ea typeface="Century Gothic"/>
                  <a:cs typeface="Century Gothic"/>
                  <a:sym typeface="Century Gothic"/>
                </a:rPr>
                <a:t>       </a:t>
              </a:r>
              <a:endParaRPr sz="18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      </a:t>
              </a:r>
              <a:r>
                <a:rPr lang="en-US" sz="2200" b="0" i="0" u="none" strike="noStrike" cap="none">
                  <a:solidFill>
                    <a:srgbClr val="3F3F3F"/>
                  </a:solidFill>
                  <a:latin typeface="Century Gothic"/>
                  <a:ea typeface="Century Gothic"/>
                  <a:cs typeface="Century Gothic"/>
                  <a:sym typeface="Century Gothic"/>
                </a:rPr>
                <a:t> </a:t>
              </a:r>
              <a:endParaRPr sz="2200" b="0" i="0" u="none" strike="noStrike" cap="none">
                <a:solidFill>
                  <a:srgbClr val="3F3F3F"/>
                </a:solidFill>
                <a:latin typeface="Century Gothic"/>
                <a:ea typeface="Century Gothic"/>
                <a:cs typeface="Century Gothic"/>
                <a:sym typeface="Century Gothic"/>
              </a:endParaRPr>
            </a:p>
          </p:txBody>
        </p:sp>
        <p:grpSp>
          <p:nvGrpSpPr>
            <p:cNvPr id="106" name="Google Shape;106;g5de7cb08fb_0_0"/>
            <p:cNvGrpSpPr/>
            <p:nvPr/>
          </p:nvGrpSpPr>
          <p:grpSpPr>
            <a:xfrm>
              <a:off x="20347656" y="22527963"/>
              <a:ext cx="3051763" cy="431700"/>
              <a:chOff x="20818280" y="12737388"/>
              <a:chExt cx="2951700" cy="431700"/>
            </a:xfrm>
          </p:grpSpPr>
          <p:sp>
            <p:nvSpPr>
              <p:cNvPr id="107" name="Google Shape;107;g5de7cb08fb_0_0"/>
              <p:cNvSpPr txBox="1"/>
              <p:nvPr/>
            </p:nvSpPr>
            <p:spPr>
              <a:xfrm>
                <a:off x="20818280" y="12737388"/>
                <a:ext cx="2951700" cy="431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     Field Sampling Points</a:t>
                </a:r>
                <a:endParaRPr sz="1800" b="0" i="0" u="none" strike="noStrike" cap="none">
                  <a:solidFill>
                    <a:srgbClr val="3F3F3F"/>
                  </a:solidFill>
                  <a:latin typeface="Century Gothic"/>
                  <a:ea typeface="Century Gothic"/>
                  <a:cs typeface="Century Gothic"/>
                  <a:sym typeface="Century Gothic"/>
                </a:endParaRPr>
              </a:p>
            </p:txBody>
          </p:sp>
          <p:sp>
            <p:nvSpPr>
              <p:cNvPr id="108" name="Google Shape;108;g5de7cb08fb_0_0"/>
              <p:cNvSpPr/>
              <p:nvPr/>
            </p:nvSpPr>
            <p:spPr>
              <a:xfrm>
                <a:off x="20954288" y="12864000"/>
                <a:ext cx="167700" cy="178500"/>
              </a:xfrm>
              <a:prstGeom prst="ellipse">
                <a:avLst/>
              </a:prstGeom>
              <a:solidFill>
                <a:srgbClr val="A6318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 name="Google Shape;109;g5de7cb08fb_0_0"/>
            <p:cNvSpPr txBox="1"/>
            <p:nvPr/>
          </p:nvSpPr>
          <p:spPr>
            <a:xfrm>
              <a:off x="18761150" y="19165675"/>
              <a:ext cx="5922600" cy="7209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700" b="0" i="0" u="none" strike="noStrike" cap="none">
                  <a:solidFill>
                    <a:srgbClr val="3F3F3F"/>
                  </a:solidFill>
                  <a:latin typeface="Century Gothic"/>
                  <a:ea typeface="Century Gothic"/>
                  <a:cs typeface="Century Gothic"/>
                  <a:sym typeface="Century Gothic"/>
                </a:rPr>
                <a:t>          1.67 - 3.94 * ln(Green) + 3.78 * ln(Red)		</a:t>
              </a:r>
              <a:endParaRPr sz="17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Century Gothic"/>
                  <a:ea typeface="Century Gothic"/>
                  <a:cs typeface="Century Gothic"/>
                  <a:sym typeface="Century Gothic"/>
                </a:rPr>
                <a:t>ρ = -0.182</a:t>
              </a:r>
              <a:endParaRPr sz="1700" b="0" i="0" u="none" strike="noStrike" cap="none">
                <a:solidFill>
                  <a:srgbClr val="3F3F3F"/>
                </a:solidFill>
                <a:latin typeface="Century Gothic"/>
                <a:ea typeface="Century Gothic"/>
                <a:cs typeface="Century Gothic"/>
                <a:sym typeface="Century Gothic"/>
              </a:endParaRPr>
            </a:p>
          </p:txBody>
        </p:sp>
        <p:sp>
          <p:nvSpPr>
            <p:cNvPr id="110" name="Google Shape;110;g5de7cb08fb_0_0"/>
            <p:cNvSpPr txBox="1"/>
            <p:nvPr/>
          </p:nvSpPr>
          <p:spPr>
            <a:xfrm>
              <a:off x="18757675" y="16055525"/>
              <a:ext cx="5932200" cy="7209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700" b="0" i="0" u="none" strike="noStrike" cap="none">
                  <a:solidFill>
                    <a:srgbClr val="3F3F3F"/>
                  </a:solidFill>
                  <a:latin typeface="Century Gothic"/>
                  <a:ea typeface="Century Gothic"/>
                  <a:cs typeface="Century Gothic"/>
                  <a:sym typeface="Century Gothic"/>
                </a:rPr>
                <a:t>	(Blue - </a:t>
              </a:r>
              <a:r>
                <a:rPr lang="en-US" sz="1700">
                  <a:solidFill>
                    <a:srgbClr val="3F3F3F"/>
                  </a:solidFill>
                  <a:latin typeface="Century Gothic"/>
                  <a:ea typeface="Century Gothic"/>
                  <a:cs typeface="Century Gothic"/>
                  <a:sym typeface="Century Gothic"/>
                </a:rPr>
                <a:t>Red</a:t>
              </a:r>
              <a:r>
                <a:rPr lang="en-US" sz="1700" b="0" i="0" u="none" strike="noStrike" cap="none">
                  <a:solidFill>
                    <a:srgbClr val="3F3F3F"/>
                  </a:solidFill>
                  <a:latin typeface="Century Gothic"/>
                  <a:ea typeface="Century Gothic"/>
                  <a:cs typeface="Century Gothic"/>
                  <a:sym typeface="Century Gothic"/>
                </a:rPr>
                <a:t>)/</a:t>
              </a:r>
              <a:r>
                <a:rPr lang="en-US" sz="1700">
                  <a:solidFill>
                    <a:srgbClr val="3F3F3F"/>
                  </a:solidFill>
                  <a:latin typeface="Century Gothic"/>
                  <a:ea typeface="Century Gothic"/>
                  <a:cs typeface="Century Gothic"/>
                  <a:sym typeface="Century Gothic"/>
                </a:rPr>
                <a:t>Green</a:t>
              </a:r>
              <a:r>
                <a:rPr lang="en-US" sz="1700" b="0" i="0" u="none" strike="noStrike" cap="none">
                  <a:solidFill>
                    <a:srgbClr val="3F3F3F"/>
                  </a:solidFill>
                  <a:latin typeface="Century Gothic"/>
                  <a:ea typeface="Century Gothic"/>
                  <a:cs typeface="Century Gothic"/>
                  <a:sym typeface="Century Gothic"/>
                </a:rPr>
                <a:t>	</a:t>
              </a:r>
              <a:endParaRPr sz="17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700" b="0" i="0" u="none" strike="noStrike" cap="none">
                  <a:solidFill>
                    <a:srgbClr val="3F3F3F"/>
                  </a:solidFill>
                  <a:latin typeface="Century Gothic"/>
                  <a:ea typeface="Century Gothic"/>
                  <a:cs typeface="Century Gothic"/>
                  <a:sym typeface="Century Gothic"/>
                </a:rPr>
                <a:t>ρ = 0.352</a:t>
              </a:r>
              <a:endParaRPr sz="17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entury Gothic"/>
                <a:ea typeface="Century Gothic"/>
                <a:cs typeface="Century Gothic"/>
                <a:sym typeface="Century Gothic"/>
              </a:endParaRPr>
            </a:p>
          </p:txBody>
        </p:sp>
        <p:sp>
          <p:nvSpPr>
            <p:cNvPr id="111" name="Google Shape;111;g5de7cb08fb_0_0"/>
            <p:cNvSpPr txBox="1"/>
            <p:nvPr/>
          </p:nvSpPr>
          <p:spPr>
            <a:xfrm>
              <a:off x="18759600" y="12962650"/>
              <a:ext cx="5932200" cy="7224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Century Gothic"/>
                  <a:ea typeface="Century Gothic"/>
                  <a:cs typeface="Century Gothic"/>
                  <a:sym typeface="Century Gothic"/>
                </a:rPr>
                <a:t>Green/Blue</a:t>
              </a:r>
              <a:endParaRPr sz="17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Century Gothic"/>
                  <a:ea typeface="Century Gothic"/>
                  <a:cs typeface="Century Gothic"/>
                  <a:sym typeface="Century Gothic"/>
                </a:rPr>
                <a:t>ρ = -0.426</a:t>
              </a:r>
              <a:endParaRPr sz="1700" b="0" i="0" u="none" strike="noStrike" cap="none">
                <a:solidFill>
                  <a:srgbClr val="3F3F3F"/>
                </a:solidFill>
                <a:latin typeface="Century Gothic"/>
                <a:ea typeface="Century Gothic"/>
                <a:cs typeface="Century Gothic"/>
                <a:sym typeface="Century Gothic"/>
              </a:endParaRPr>
            </a:p>
          </p:txBody>
        </p:sp>
        <p:sp>
          <p:nvSpPr>
            <p:cNvPr id="112" name="Google Shape;112;g5de7cb08fb_0_0"/>
            <p:cNvSpPr txBox="1"/>
            <p:nvPr/>
          </p:nvSpPr>
          <p:spPr>
            <a:xfrm>
              <a:off x="19159788" y="13664350"/>
              <a:ext cx="867000" cy="2922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Century Gothic"/>
                  <a:ea typeface="Century Gothic"/>
                  <a:cs typeface="Century Gothic"/>
                  <a:sym typeface="Century Gothic"/>
                </a:rPr>
                <a:t>0.05 km</a:t>
              </a:r>
              <a:endParaRPr sz="1000" b="0" i="0" u="none" strike="noStrike" cap="none">
                <a:solidFill>
                  <a:srgbClr val="FFFFFF"/>
                </a:solidFill>
                <a:latin typeface="Century Gothic"/>
                <a:ea typeface="Century Gothic"/>
                <a:cs typeface="Century Gothic"/>
                <a:sym typeface="Century Gothic"/>
              </a:endParaRPr>
            </a:p>
          </p:txBody>
        </p:sp>
        <p:sp>
          <p:nvSpPr>
            <p:cNvPr id="113" name="Google Shape;113;g5de7cb08fb_0_0"/>
            <p:cNvSpPr txBox="1"/>
            <p:nvPr/>
          </p:nvSpPr>
          <p:spPr>
            <a:xfrm>
              <a:off x="23704955" y="13664350"/>
              <a:ext cx="867000" cy="36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Century Gothic"/>
                  <a:ea typeface="Century Gothic"/>
                  <a:cs typeface="Century Gothic"/>
                  <a:sym typeface="Century Gothic"/>
                </a:rPr>
                <a:t>0.05 km</a:t>
              </a:r>
              <a:endParaRPr sz="1000" b="0" i="0" u="none" strike="noStrike" cap="none">
                <a:solidFill>
                  <a:srgbClr val="FFFFFF"/>
                </a:solidFill>
                <a:latin typeface="Century Gothic"/>
                <a:ea typeface="Century Gothic"/>
                <a:cs typeface="Century Gothic"/>
                <a:sym typeface="Century Gothic"/>
              </a:endParaRPr>
            </a:p>
          </p:txBody>
        </p:sp>
        <p:sp>
          <p:nvSpPr>
            <p:cNvPr id="114" name="Google Shape;114;g5de7cb08fb_0_0"/>
            <p:cNvSpPr txBox="1"/>
            <p:nvPr/>
          </p:nvSpPr>
          <p:spPr>
            <a:xfrm>
              <a:off x="18856475" y="12483038"/>
              <a:ext cx="2951700" cy="53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The Loch</a:t>
              </a:r>
              <a:endParaRPr sz="2400" b="0" i="0" u="none" strike="noStrike" cap="none">
                <a:solidFill>
                  <a:srgbClr val="3F3F3F"/>
                </a:solidFill>
                <a:latin typeface="Century Gothic"/>
                <a:ea typeface="Century Gothic"/>
                <a:cs typeface="Century Gothic"/>
                <a:sym typeface="Century Gothic"/>
              </a:endParaRPr>
            </a:p>
          </p:txBody>
        </p:sp>
        <p:sp>
          <p:nvSpPr>
            <p:cNvPr id="115" name="Google Shape;115;g5de7cb08fb_0_0"/>
            <p:cNvSpPr txBox="1"/>
            <p:nvPr/>
          </p:nvSpPr>
          <p:spPr>
            <a:xfrm>
              <a:off x="22397525" y="12483038"/>
              <a:ext cx="2207100" cy="69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Sky Pond</a:t>
              </a:r>
              <a:endParaRPr sz="2400" b="0" i="0" u="none" strike="noStrike" cap="none">
                <a:solidFill>
                  <a:srgbClr val="3F3F3F"/>
                </a:solidFill>
                <a:latin typeface="Century Gothic"/>
                <a:ea typeface="Century Gothic"/>
                <a:cs typeface="Century Gothic"/>
                <a:sym typeface="Century Gothic"/>
              </a:endParaRPr>
            </a:p>
          </p:txBody>
        </p:sp>
        <p:sp>
          <p:nvSpPr>
            <p:cNvPr id="116" name="Google Shape;116;g5de7cb08fb_0_0"/>
            <p:cNvSpPr/>
            <p:nvPr/>
          </p:nvSpPr>
          <p:spPr>
            <a:xfrm>
              <a:off x="13178300" y="22457763"/>
              <a:ext cx="5272500" cy="572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 name="Google Shape;117;g5de7cb08fb_0_0"/>
            <p:cNvPicPr preferRelativeResize="0"/>
            <p:nvPr/>
          </p:nvPicPr>
          <p:blipFill rotWithShape="1">
            <a:blip r:embed="rId19">
              <a:alphaModFix/>
            </a:blip>
            <a:srcRect/>
            <a:stretch/>
          </p:blipFill>
          <p:spPr>
            <a:xfrm rot="5400000">
              <a:off x="15595887" y="21541987"/>
              <a:ext cx="388600" cy="2441175"/>
            </a:xfrm>
            <a:prstGeom prst="rect">
              <a:avLst/>
            </a:prstGeom>
            <a:noFill/>
            <a:ln>
              <a:noFill/>
            </a:ln>
          </p:spPr>
        </p:pic>
        <p:sp>
          <p:nvSpPr>
            <p:cNvPr id="118" name="Google Shape;118;g5de7cb08fb_0_0"/>
            <p:cNvSpPr txBox="1"/>
            <p:nvPr/>
          </p:nvSpPr>
          <p:spPr>
            <a:xfrm>
              <a:off x="17053525" y="22525575"/>
              <a:ext cx="1971600" cy="53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High Chl-a</a:t>
              </a:r>
              <a:endParaRPr sz="1800" b="0" i="0" u="none" strike="noStrike" cap="none">
                <a:solidFill>
                  <a:srgbClr val="3F3F3F"/>
                </a:solidFill>
                <a:latin typeface="Century Gothic"/>
                <a:ea typeface="Century Gothic"/>
                <a:cs typeface="Century Gothic"/>
                <a:sym typeface="Century Gothic"/>
              </a:endParaRPr>
            </a:p>
          </p:txBody>
        </p:sp>
        <p:sp>
          <p:nvSpPr>
            <p:cNvPr id="119" name="Google Shape;119;g5de7cb08fb_0_0"/>
            <p:cNvSpPr txBox="1"/>
            <p:nvPr/>
          </p:nvSpPr>
          <p:spPr>
            <a:xfrm>
              <a:off x="13219625" y="22525575"/>
              <a:ext cx="1971600" cy="53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Low Chl-a</a:t>
              </a:r>
              <a:endParaRPr sz="1800" b="0" i="0" u="none" strike="noStrike" cap="none">
                <a:solidFill>
                  <a:srgbClr val="3F3F3F"/>
                </a:solidFill>
                <a:latin typeface="Century Gothic"/>
                <a:ea typeface="Century Gothic"/>
                <a:cs typeface="Century Gothic"/>
                <a:sym typeface="Century Gothic"/>
              </a:endParaRPr>
            </a:p>
          </p:txBody>
        </p:sp>
        <p:pic>
          <p:nvPicPr>
            <p:cNvPr id="120" name="Google Shape;120;g5de7cb08fb_0_0"/>
            <p:cNvPicPr preferRelativeResize="0"/>
            <p:nvPr/>
          </p:nvPicPr>
          <p:blipFill rotWithShape="1">
            <a:blip r:embed="rId17">
              <a:alphaModFix/>
            </a:blip>
            <a:srcRect l="6101" t="37578" r="5347" b="35002"/>
            <a:stretch/>
          </p:blipFill>
          <p:spPr>
            <a:xfrm>
              <a:off x="12824163" y="13666602"/>
              <a:ext cx="5932075" cy="2376210"/>
            </a:xfrm>
            <a:prstGeom prst="rect">
              <a:avLst/>
            </a:prstGeom>
            <a:noFill/>
            <a:ln>
              <a:noFill/>
            </a:ln>
          </p:spPr>
        </p:pic>
        <p:sp>
          <p:nvSpPr>
            <p:cNvPr id="121" name="Google Shape;121;g5de7cb08fb_0_0"/>
            <p:cNvSpPr txBox="1"/>
            <p:nvPr/>
          </p:nvSpPr>
          <p:spPr>
            <a:xfrm>
              <a:off x="12823275" y="12483038"/>
              <a:ext cx="2951700" cy="53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The Loch</a:t>
              </a:r>
              <a:endParaRPr sz="2400" b="0" i="0" u="none" strike="noStrike" cap="none">
                <a:solidFill>
                  <a:srgbClr val="3F3F3F"/>
                </a:solidFill>
                <a:latin typeface="Century Gothic"/>
                <a:ea typeface="Century Gothic"/>
                <a:cs typeface="Century Gothic"/>
                <a:sym typeface="Century Gothic"/>
              </a:endParaRPr>
            </a:p>
          </p:txBody>
        </p:sp>
        <p:sp>
          <p:nvSpPr>
            <p:cNvPr id="122" name="Google Shape;122;g5de7cb08fb_0_0"/>
            <p:cNvSpPr txBox="1"/>
            <p:nvPr/>
          </p:nvSpPr>
          <p:spPr>
            <a:xfrm>
              <a:off x="16296838" y="12483038"/>
              <a:ext cx="2207100" cy="69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Sky Pond</a:t>
              </a:r>
              <a:endParaRPr sz="2400" b="0" i="0" u="none" strike="noStrike" cap="none">
                <a:solidFill>
                  <a:srgbClr val="3F3F3F"/>
                </a:solidFill>
                <a:latin typeface="Century Gothic"/>
                <a:ea typeface="Century Gothic"/>
                <a:cs typeface="Century Gothic"/>
                <a:sym typeface="Century Gothic"/>
              </a:endParaRPr>
            </a:p>
          </p:txBody>
        </p:sp>
        <p:sp>
          <p:nvSpPr>
            <p:cNvPr id="123" name="Google Shape;123;g5de7cb08fb_0_0"/>
            <p:cNvSpPr/>
            <p:nvPr/>
          </p:nvSpPr>
          <p:spPr>
            <a:xfrm>
              <a:off x="18742350" y="12022950"/>
              <a:ext cx="5951100" cy="928500"/>
            </a:xfrm>
            <a:prstGeom prst="rect">
              <a:avLst/>
            </a:prstGeom>
            <a:no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g5de7cb08fb_0_0"/>
            <p:cNvSpPr txBox="1"/>
            <p:nvPr/>
          </p:nvSpPr>
          <p:spPr>
            <a:xfrm>
              <a:off x="13163550" y="13664350"/>
              <a:ext cx="1009800" cy="38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Century Gothic"/>
                  <a:ea typeface="Century Gothic"/>
                  <a:cs typeface="Century Gothic"/>
                  <a:sym typeface="Century Gothic"/>
                </a:rPr>
                <a:t>0.05 km</a:t>
              </a:r>
              <a:endParaRPr sz="1000" b="0" i="0" u="none" strike="noStrike" cap="none">
                <a:solidFill>
                  <a:srgbClr val="FFFFFF"/>
                </a:solidFill>
                <a:latin typeface="Century Gothic"/>
                <a:ea typeface="Century Gothic"/>
                <a:cs typeface="Century Gothic"/>
                <a:sym typeface="Century Gothic"/>
              </a:endParaRPr>
            </a:p>
          </p:txBody>
        </p:sp>
        <p:sp>
          <p:nvSpPr>
            <p:cNvPr id="125" name="Google Shape;125;g5de7cb08fb_0_0"/>
            <p:cNvSpPr txBox="1"/>
            <p:nvPr/>
          </p:nvSpPr>
          <p:spPr>
            <a:xfrm>
              <a:off x="17811750" y="13664350"/>
              <a:ext cx="1009800" cy="38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Century Gothic"/>
                  <a:ea typeface="Century Gothic"/>
                  <a:cs typeface="Century Gothic"/>
                  <a:sym typeface="Century Gothic"/>
                </a:rPr>
                <a:t>0.05 km</a:t>
              </a:r>
              <a:endParaRPr sz="1000" b="0" i="0" u="none" strike="noStrike" cap="none">
                <a:solidFill>
                  <a:srgbClr val="FFFFFF"/>
                </a:solidFill>
                <a:latin typeface="Century Gothic"/>
                <a:ea typeface="Century Gothic"/>
                <a:cs typeface="Century Gothic"/>
                <a:sym typeface="Century Gothic"/>
              </a:endParaRPr>
            </a:p>
          </p:txBody>
        </p:sp>
        <p:sp>
          <p:nvSpPr>
            <p:cNvPr id="126" name="Google Shape;126;g5de7cb08fb_0_0"/>
            <p:cNvSpPr/>
            <p:nvPr/>
          </p:nvSpPr>
          <p:spPr>
            <a:xfrm flipH="1">
              <a:off x="12819725" y="12022950"/>
              <a:ext cx="9600" cy="11284800"/>
            </a:xfrm>
            <a:prstGeom prst="rect">
              <a:avLst/>
            </a:prstGeom>
            <a:solidFill>
              <a:srgbClr val="666666"/>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5de7cb08fb_0_0"/>
            <p:cNvSpPr/>
            <p:nvPr/>
          </p:nvSpPr>
          <p:spPr>
            <a:xfrm>
              <a:off x="12824175" y="23307675"/>
              <a:ext cx="11864700" cy="207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 name="Google Shape;128;g5de7cb08fb_0_0"/>
          <p:cNvSpPr/>
          <p:nvPr/>
        </p:nvSpPr>
        <p:spPr>
          <a:xfrm flipH="1">
            <a:off x="24363219" y="12022950"/>
            <a:ext cx="9600" cy="11305200"/>
          </a:xfrm>
          <a:prstGeom prst="rect">
            <a:avLst/>
          </a:prstGeom>
          <a:solidFill>
            <a:srgbClr val="666666"/>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838</Words>
  <Application>Microsoft Office PowerPoint</Application>
  <PresentationFormat>Custom</PresentationFormat>
  <Paragraphs>83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cp:revision>
  <dcterms:created xsi:type="dcterms:W3CDTF">2019-02-05T16:32:03Z</dcterms:created>
  <dcterms:modified xsi:type="dcterms:W3CDTF">2019-07-26T22:53:01Z</dcterms:modified>
</cp:coreProperties>
</file>